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notesMasterIdLst>
    <p:notesMasterId r:id="rId74"/>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305" r:id="rId36"/>
    <p:sldId id="315" r:id="rId37"/>
    <p:sldId id="326" r:id="rId38"/>
    <p:sldId id="327" r:id="rId39"/>
    <p:sldId id="328" r:id="rId40"/>
    <p:sldId id="329" r:id="rId41"/>
    <p:sldId id="330" r:id="rId42"/>
    <p:sldId id="331" r:id="rId43"/>
    <p:sldId id="332" r:id="rId44"/>
    <p:sldId id="333" r:id="rId45"/>
    <p:sldId id="334" r:id="rId46"/>
    <p:sldId id="335" r:id="rId47"/>
    <p:sldId id="336" r:id="rId48"/>
    <p:sldId id="337" r:id="rId49"/>
    <p:sldId id="338" r:id="rId50"/>
    <p:sldId id="339" r:id="rId51"/>
    <p:sldId id="340" r:id="rId52"/>
    <p:sldId id="341" r:id="rId53"/>
    <p:sldId id="342" r:id="rId54"/>
    <p:sldId id="343" r:id="rId55"/>
    <p:sldId id="344" r:id="rId56"/>
    <p:sldId id="345" r:id="rId57"/>
    <p:sldId id="346" r:id="rId58"/>
    <p:sldId id="347" r:id="rId59"/>
    <p:sldId id="348" r:id="rId60"/>
    <p:sldId id="349" r:id="rId61"/>
    <p:sldId id="350" r:id="rId62"/>
    <p:sldId id="316" r:id="rId63"/>
    <p:sldId id="317" r:id="rId64"/>
    <p:sldId id="318" r:id="rId65"/>
    <p:sldId id="319" r:id="rId66"/>
    <p:sldId id="320" r:id="rId67"/>
    <p:sldId id="321" r:id="rId68"/>
    <p:sldId id="322" r:id="rId69"/>
    <p:sldId id="323" r:id="rId70"/>
    <p:sldId id="324" r:id="rId71"/>
    <p:sldId id="325" r:id="rId72"/>
    <p:sldId id="291" r:id="rId73"/>
  </p:sldIdLst>
  <p:sldSz cx="9144000" cy="6858000" type="screen4x3"/>
  <p:notesSz cx="6858000" cy="9144000"/>
  <p:defaultTextStyle>
    <a:defPPr>
      <a:defRPr lang="fa-I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5424" autoAdjust="0"/>
    <p:restoredTop sz="88912" autoAdjust="0"/>
  </p:normalViewPr>
  <p:slideViewPr>
    <p:cSldViewPr>
      <p:cViewPr varScale="1">
        <p:scale>
          <a:sx n="66" d="100"/>
          <a:sy n="66" d="100"/>
        </p:scale>
        <p:origin x="816" y="6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rtl="1" eaLnBrk="1" fontAlgn="auto" hangingPunct="1">
              <a:spcBef>
                <a:spcPts val="0"/>
              </a:spcBef>
              <a:spcAft>
                <a:spcPts val="0"/>
              </a:spcAft>
              <a:defRPr sz="1200">
                <a:latin typeface="+mn-lt"/>
                <a:cs typeface="+mn-cs"/>
              </a:defRPr>
            </a:lvl1pPr>
          </a:lstStyle>
          <a:p>
            <a:pPr>
              <a:defRPr/>
            </a:pPr>
            <a:endParaRPr lang="fa-IR"/>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rtl="1" eaLnBrk="1" fontAlgn="auto" hangingPunct="1">
              <a:spcBef>
                <a:spcPts val="0"/>
              </a:spcBef>
              <a:spcAft>
                <a:spcPts val="0"/>
              </a:spcAft>
              <a:defRPr sz="1200">
                <a:latin typeface="+mn-lt"/>
                <a:cs typeface="+mn-cs"/>
              </a:defRPr>
            </a:lvl1pPr>
          </a:lstStyle>
          <a:p>
            <a:pPr>
              <a:defRPr/>
            </a:pPr>
            <a:fld id="{F9F1BC01-4E5D-4232-BED8-B362605E3D91}" type="datetimeFigureOut">
              <a:rPr lang="fa-IR"/>
              <a:pPr>
                <a:defRPr/>
              </a:pPr>
              <a:t>1439/06/24</a:t>
            </a:fld>
            <a:endParaRPr lang="fa-I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pPr lvl="0"/>
            <a:endParaRPr lang="fa-IR"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rtl="1" eaLnBrk="1" fontAlgn="auto" hangingPunct="1">
              <a:spcBef>
                <a:spcPts val="0"/>
              </a:spcBef>
              <a:spcAft>
                <a:spcPts val="0"/>
              </a:spcAft>
              <a:defRPr sz="1200">
                <a:latin typeface="+mn-lt"/>
                <a:cs typeface="+mn-cs"/>
              </a:defRPr>
            </a:lvl1pPr>
          </a:lstStyle>
          <a:p>
            <a:pPr>
              <a:defRPr/>
            </a:pPr>
            <a:endParaRPr lang="fa-IR"/>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wrap="square" lIns="91440" tIns="45720" rIns="91440" bIns="45720" numCol="1" anchor="b" anchorCtr="0" compatLnSpc="1">
            <a:prstTxWarp prst="textNoShape">
              <a:avLst/>
            </a:prstTxWarp>
          </a:bodyPr>
          <a:lstStyle>
            <a:lvl1pPr algn="l" rtl="1" eaLnBrk="1" hangingPunct="1">
              <a:defRPr sz="1200" smtClean="0">
                <a:latin typeface="Calibri" panose="020F0502020204030204" pitchFamily="34" charset="0"/>
              </a:defRPr>
            </a:lvl1pPr>
          </a:lstStyle>
          <a:p>
            <a:pPr>
              <a:defRPr/>
            </a:pPr>
            <a:fld id="{6C495C7E-D753-46F7-8738-183317248DF5}" type="slidenum">
              <a:rPr lang="fa-IR" altLang="fa-IR"/>
              <a:pPr>
                <a:defRPr/>
              </a:pPr>
              <a:t>‹#›</a:t>
            </a:fld>
            <a:endParaRPr lang="fa-IR" altLang="fa-IR"/>
          </a:p>
        </p:txBody>
      </p:sp>
    </p:spTree>
    <p:extLst>
      <p:ext uri="{BB962C8B-B14F-4D97-AF65-F5344CB8AC3E}">
        <p14:creationId xmlns:p14="http://schemas.microsoft.com/office/powerpoint/2010/main" val="2011174652"/>
      </p:ext>
    </p:extLst>
  </p:cSld>
  <p:clrMap bg1="lt1" tx1="dk1" bg2="lt2" tx2="dk2" accent1="accent1" accent2="accent2" accent3="accent3" accent4="accent4" accent5="accent5" accent6="accent6" hlink="hlink" folHlink="folHlink"/>
  <p:notesStyle>
    <a:lvl1pPr algn="r" rtl="1" eaLnBrk="0" fontAlgn="base" hangingPunct="0">
      <a:spcBef>
        <a:spcPct val="30000"/>
      </a:spcBef>
      <a:spcAft>
        <a:spcPct val="0"/>
      </a:spcAft>
      <a:defRPr sz="1200" kern="1200">
        <a:solidFill>
          <a:schemeClr val="tx1"/>
        </a:solidFill>
        <a:latin typeface="+mn-lt"/>
        <a:ea typeface="+mn-ea"/>
        <a:cs typeface="+mn-cs"/>
      </a:defRPr>
    </a:lvl1pPr>
    <a:lvl2pPr marL="457200" algn="r" rtl="1" eaLnBrk="0" fontAlgn="base" hangingPunct="0">
      <a:spcBef>
        <a:spcPct val="30000"/>
      </a:spcBef>
      <a:spcAft>
        <a:spcPct val="0"/>
      </a:spcAft>
      <a:defRPr sz="1200" kern="1200">
        <a:solidFill>
          <a:schemeClr val="tx1"/>
        </a:solidFill>
        <a:latin typeface="+mn-lt"/>
        <a:ea typeface="+mn-ea"/>
        <a:cs typeface="+mn-cs"/>
      </a:defRPr>
    </a:lvl2pPr>
    <a:lvl3pPr marL="914400" algn="r" rtl="1" eaLnBrk="0" fontAlgn="base" hangingPunct="0">
      <a:spcBef>
        <a:spcPct val="30000"/>
      </a:spcBef>
      <a:spcAft>
        <a:spcPct val="0"/>
      </a:spcAft>
      <a:defRPr sz="1200" kern="1200">
        <a:solidFill>
          <a:schemeClr val="tx1"/>
        </a:solidFill>
        <a:latin typeface="+mn-lt"/>
        <a:ea typeface="+mn-ea"/>
        <a:cs typeface="+mn-cs"/>
      </a:defRPr>
    </a:lvl3pPr>
    <a:lvl4pPr marL="1371600" algn="r" rtl="1" eaLnBrk="0" fontAlgn="base" hangingPunct="0">
      <a:spcBef>
        <a:spcPct val="30000"/>
      </a:spcBef>
      <a:spcAft>
        <a:spcPct val="0"/>
      </a:spcAft>
      <a:defRPr sz="1200" kern="1200">
        <a:solidFill>
          <a:schemeClr val="tx1"/>
        </a:solidFill>
        <a:latin typeface="+mn-lt"/>
        <a:ea typeface="+mn-ea"/>
        <a:cs typeface="+mn-cs"/>
      </a:defRPr>
    </a:lvl4pPr>
    <a:lvl5pPr marL="1828800" algn="r" rtl="1" eaLnBrk="0" fontAlgn="base" hangingPunct="0">
      <a:spcBef>
        <a:spcPct val="30000"/>
      </a:spcBef>
      <a:spcAft>
        <a:spcPct val="0"/>
      </a:spcAft>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fa-IR" altLang="fa-IR" smtClean="0"/>
          </a:p>
        </p:txBody>
      </p:sp>
      <p:sp>
        <p:nvSpPr>
          <p:cNvPr id="297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lgn="r" rtl="1">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lgn="r" rtl="1">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lgn="r" rtl="1">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lgn="r" rtl="1">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algn="r" rtl="1"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algn="r" rtl="1"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algn="r" rtl="1"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algn="r" rtl="1"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lgn="l">
              <a:spcBef>
                <a:spcPct val="0"/>
              </a:spcBef>
            </a:pPr>
            <a:fld id="{E82B39FE-CF64-4736-ACD9-9A632C80D054}" type="slidenum">
              <a:rPr lang="fa-IR" altLang="fa-IR"/>
              <a:pPr algn="l">
                <a:spcBef>
                  <a:spcPct val="0"/>
                </a:spcBef>
              </a:pPr>
              <a:t>19</a:t>
            </a:fld>
            <a:endParaRPr lang="fa-IR" altLang="fa-IR"/>
          </a:p>
        </p:txBody>
      </p:sp>
    </p:spTree>
    <p:extLst>
      <p:ext uri="{BB962C8B-B14F-4D97-AF65-F5344CB8AC3E}">
        <p14:creationId xmlns:p14="http://schemas.microsoft.com/office/powerpoint/2010/main" val="3077665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cxnSp>
        <p:nvCxnSpPr>
          <p:cNvPr id="4" name="Straight Connector 3"/>
          <p:cNvCxnSpPr/>
          <p:nvPr/>
        </p:nvCxnSpPr>
        <p:spPr>
          <a:xfrm>
            <a:off x="1463675" y="3549650"/>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4708525" y="3549650"/>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6" name="Oval 5"/>
          <p:cNvSpPr/>
          <p:nvPr/>
        </p:nvSpPr>
        <p:spPr>
          <a:xfrm>
            <a:off x="4540250" y="3525838"/>
            <a:ext cx="46038" cy="46037"/>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anchor="ctr"/>
          <a:lstStyle/>
          <a:p>
            <a:pPr algn="ctr" rtl="1" eaLnBrk="1" hangingPunct="1">
              <a:defRPr/>
            </a:pPr>
            <a:endParaRPr lang="en-US"/>
          </a:p>
        </p:txBody>
      </p:sp>
      <p:sp>
        <p:nvSpPr>
          <p:cNvPr id="9" name="Subtitl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28" name="Title 27"/>
          <p:cNvSpPr>
            <a:spLocks noGrp="1"/>
          </p:cNvSpPr>
          <p:nvPr>
            <p:ph type="ctrTitle"/>
          </p:nvPr>
        </p:nvSpPr>
        <p:spPr>
          <a:xfrm>
            <a:off x="457200" y="1433732"/>
            <a:ext cx="8305800" cy="1981200"/>
          </a:xfrm>
          <a:ln w="6350" cap="rnd">
            <a:noFill/>
          </a:ln>
        </p:spPr>
        <p:txBody>
          <a:bodyPr>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lang="en-US" smtClean="0"/>
              <a:t>Click to edit Master title style</a:t>
            </a:r>
            <a:endParaRPr lang="en-US"/>
          </a:p>
        </p:txBody>
      </p:sp>
      <p:sp>
        <p:nvSpPr>
          <p:cNvPr id="7" name="Date Placeholder 14"/>
          <p:cNvSpPr>
            <a:spLocks noGrp="1"/>
          </p:cNvSpPr>
          <p:nvPr>
            <p:ph type="dt" sz="half" idx="10"/>
          </p:nvPr>
        </p:nvSpPr>
        <p:spPr/>
        <p:txBody>
          <a:bodyPr/>
          <a:lstStyle>
            <a:lvl1pPr>
              <a:defRPr/>
            </a:lvl1pPr>
          </a:lstStyle>
          <a:p>
            <a:pPr>
              <a:defRPr/>
            </a:pPr>
            <a:fld id="{80AEB594-257D-4FEB-AC54-79ADDE43DFFB}" type="datetimeFigureOut">
              <a:rPr lang="fa-IR"/>
              <a:pPr>
                <a:defRPr/>
              </a:pPr>
              <a:t>1439/06/24</a:t>
            </a:fld>
            <a:endParaRPr lang="fa-IR"/>
          </a:p>
        </p:txBody>
      </p:sp>
      <p:sp>
        <p:nvSpPr>
          <p:cNvPr id="8" name="Slide Number Placeholder 15"/>
          <p:cNvSpPr>
            <a:spLocks noGrp="1"/>
          </p:cNvSpPr>
          <p:nvPr>
            <p:ph type="sldNum" sz="quarter" idx="11"/>
          </p:nvPr>
        </p:nvSpPr>
        <p:spPr/>
        <p:txBody>
          <a:bodyPr/>
          <a:lstStyle>
            <a:lvl1pPr>
              <a:defRPr smtClean="0"/>
            </a:lvl1pPr>
          </a:lstStyle>
          <a:p>
            <a:pPr>
              <a:defRPr/>
            </a:pPr>
            <a:fld id="{4C9F4D4D-D428-4896-AE2D-E7D02117CE35}" type="slidenum">
              <a:rPr lang="fa-IR" altLang="fa-IR"/>
              <a:pPr>
                <a:defRPr/>
              </a:pPr>
              <a:t>‹#›</a:t>
            </a:fld>
            <a:endParaRPr lang="fa-IR" altLang="fa-IR"/>
          </a:p>
        </p:txBody>
      </p:sp>
      <p:sp>
        <p:nvSpPr>
          <p:cNvPr id="10" name="Footer Placeholder 16"/>
          <p:cNvSpPr>
            <a:spLocks noGrp="1"/>
          </p:cNvSpPr>
          <p:nvPr>
            <p:ph type="ftr" sz="quarter" idx="12"/>
          </p:nvPr>
        </p:nvSpPr>
        <p:spPr/>
        <p:txBody>
          <a:bodyPr/>
          <a:lstStyle>
            <a:lvl1pPr>
              <a:defRPr/>
            </a:lvl1pPr>
          </a:lstStyle>
          <a:p>
            <a:pPr>
              <a:defRPr/>
            </a:pPr>
            <a:endParaRPr lang="fa-IR"/>
          </a:p>
        </p:txBody>
      </p:sp>
    </p:spTree>
    <p:extLst>
      <p:ext uri="{BB962C8B-B14F-4D97-AF65-F5344CB8AC3E}">
        <p14:creationId xmlns:p14="http://schemas.microsoft.com/office/powerpoint/2010/main" val="15732101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3"/>
          <p:cNvSpPr>
            <a:spLocks noGrp="1"/>
          </p:cNvSpPr>
          <p:nvPr>
            <p:ph type="dt" sz="half" idx="10"/>
          </p:nvPr>
        </p:nvSpPr>
        <p:spPr/>
        <p:txBody>
          <a:bodyPr/>
          <a:lstStyle>
            <a:lvl1pPr>
              <a:defRPr/>
            </a:lvl1pPr>
          </a:lstStyle>
          <a:p>
            <a:pPr>
              <a:defRPr/>
            </a:pPr>
            <a:fld id="{11E30C25-4636-4D93-BEE9-4925C4B9C5A0}" type="datetimeFigureOut">
              <a:rPr lang="fa-IR"/>
              <a:pPr>
                <a:defRPr/>
              </a:pPr>
              <a:t>1439/06/24</a:t>
            </a:fld>
            <a:endParaRPr lang="fa-IR"/>
          </a:p>
        </p:txBody>
      </p:sp>
      <p:sp>
        <p:nvSpPr>
          <p:cNvPr id="5" name="Footer Placeholder 9"/>
          <p:cNvSpPr>
            <a:spLocks noGrp="1"/>
          </p:cNvSpPr>
          <p:nvPr>
            <p:ph type="ftr" sz="quarter" idx="11"/>
          </p:nvPr>
        </p:nvSpPr>
        <p:spPr/>
        <p:txBody>
          <a:bodyPr/>
          <a:lstStyle>
            <a:lvl1pPr>
              <a:defRPr/>
            </a:lvl1pPr>
          </a:lstStyle>
          <a:p>
            <a:pPr>
              <a:defRPr/>
            </a:pPr>
            <a:endParaRPr lang="fa-IR"/>
          </a:p>
        </p:txBody>
      </p:sp>
      <p:sp>
        <p:nvSpPr>
          <p:cNvPr id="6" name="Slide Number Placeholder 21"/>
          <p:cNvSpPr>
            <a:spLocks noGrp="1"/>
          </p:cNvSpPr>
          <p:nvPr>
            <p:ph type="sldNum" sz="quarter" idx="12"/>
          </p:nvPr>
        </p:nvSpPr>
        <p:spPr/>
        <p:txBody>
          <a:bodyPr/>
          <a:lstStyle>
            <a:lvl1pPr>
              <a:defRPr/>
            </a:lvl1pPr>
          </a:lstStyle>
          <a:p>
            <a:pPr>
              <a:defRPr/>
            </a:pPr>
            <a:fld id="{183C6C26-DB28-409C-8FAE-84BC3EB0C7EB}" type="slidenum">
              <a:rPr lang="fa-IR" altLang="fa-IR"/>
              <a:pPr>
                <a:defRPr/>
              </a:pPr>
              <a:t>‹#›</a:t>
            </a:fld>
            <a:endParaRPr lang="fa-IR" altLang="fa-IR"/>
          </a:p>
        </p:txBody>
      </p:sp>
    </p:spTree>
    <p:extLst>
      <p:ext uri="{BB962C8B-B14F-4D97-AF65-F5344CB8AC3E}">
        <p14:creationId xmlns:p14="http://schemas.microsoft.com/office/powerpoint/2010/main" val="30019705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3"/>
          <p:cNvSpPr>
            <a:spLocks noGrp="1"/>
          </p:cNvSpPr>
          <p:nvPr>
            <p:ph type="dt" sz="half" idx="10"/>
          </p:nvPr>
        </p:nvSpPr>
        <p:spPr/>
        <p:txBody>
          <a:bodyPr/>
          <a:lstStyle>
            <a:lvl1pPr>
              <a:defRPr/>
            </a:lvl1pPr>
          </a:lstStyle>
          <a:p>
            <a:pPr>
              <a:defRPr/>
            </a:pPr>
            <a:fld id="{C38DC88F-9161-4566-936B-CE8CFF62265F}" type="datetimeFigureOut">
              <a:rPr lang="fa-IR"/>
              <a:pPr>
                <a:defRPr/>
              </a:pPr>
              <a:t>1439/06/24</a:t>
            </a:fld>
            <a:endParaRPr lang="fa-IR"/>
          </a:p>
        </p:txBody>
      </p:sp>
      <p:sp>
        <p:nvSpPr>
          <p:cNvPr id="5" name="Footer Placeholder 9"/>
          <p:cNvSpPr>
            <a:spLocks noGrp="1"/>
          </p:cNvSpPr>
          <p:nvPr>
            <p:ph type="ftr" sz="quarter" idx="11"/>
          </p:nvPr>
        </p:nvSpPr>
        <p:spPr/>
        <p:txBody>
          <a:bodyPr/>
          <a:lstStyle>
            <a:lvl1pPr>
              <a:defRPr/>
            </a:lvl1pPr>
          </a:lstStyle>
          <a:p>
            <a:pPr>
              <a:defRPr/>
            </a:pPr>
            <a:endParaRPr lang="fa-IR"/>
          </a:p>
        </p:txBody>
      </p:sp>
      <p:sp>
        <p:nvSpPr>
          <p:cNvPr id="6" name="Slide Number Placeholder 21"/>
          <p:cNvSpPr>
            <a:spLocks noGrp="1"/>
          </p:cNvSpPr>
          <p:nvPr>
            <p:ph type="sldNum" sz="quarter" idx="12"/>
          </p:nvPr>
        </p:nvSpPr>
        <p:spPr/>
        <p:txBody>
          <a:bodyPr/>
          <a:lstStyle>
            <a:lvl1pPr>
              <a:defRPr/>
            </a:lvl1pPr>
          </a:lstStyle>
          <a:p>
            <a:pPr>
              <a:defRPr/>
            </a:pPr>
            <a:fld id="{5F2B6B95-C342-444F-93BD-AF4D7AFB2C81}" type="slidenum">
              <a:rPr lang="fa-IR" altLang="fa-IR"/>
              <a:pPr>
                <a:defRPr/>
              </a:pPr>
              <a:t>‹#›</a:t>
            </a:fld>
            <a:endParaRPr lang="fa-IR" altLang="fa-IR"/>
          </a:p>
        </p:txBody>
      </p:sp>
    </p:spTree>
    <p:extLst>
      <p:ext uri="{BB962C8B-B14F-4D97-AF65-F5344CB8AC3E}">
        <p14:creationId xmlns:p14="http://schemas.microsoft.com/office/powerpoint/2010/main" val="5539581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7" name="Title 16"/>
          <p:cNvSpPr>
            <a:spLocks noGrp="1"/>
          </p:cNvSpPr>
          <p:nvPr>
            <p:ph type="title"/>
          </p:nvPr>
        </p:nvSpPr>
        <p:spPr/>
        <p:txBody>
          <a:bodyPr rtlCol="0"/>
          <a:lstStyle/>
          <a:p>
            <a:r>
              <a:rPr lang="en-US" smtClean="0"/>
              <a:t>Click to edit Master title style</a:t>
            </a:r>
            <a:endParaRPr lang="en-US"/>
          </a:p>
        </p:txBody>
      </p:sp>
      <p:sp>
        <p:nvSpPr>
          <p:cNvPr id="4" name="Date Placeholder 23"/>
          <p:cNvSpPr>
            <a:spLocks noGrp="1"/>
          </p:cNvSpPr>
          <p:nvPr>
            <p:ph type="dt" sz="half" idx="10"/>
          </p:nvPr>
        </p:nvSpPr>
        <p:spPr/>
        <p:txBody>
          <a:bodyPr/>
          <a:lstStyle>
            <a:lvl1pPr>
              <a:defRPr/>
            </a:lvl1pPr>
          </a:lstStyle>
          <a:p>
            <a:pPr>
              <a:defRPr/>
            </a:pPr>
            <a:fld id="{B93A195C-D926-45BF-9CBA-3A6CED007ADE}" type="datetimeFigureOut">
              <a:rPr lang="fa-IR"/>
              <a:pPr>
                <a:defRPr/>
              </a:pPr>
              <a:t>1439/06/24</a:t>
            </a:fld>
            <a:endParaRPr lang="fa-IR"/>
          </a:p>
        </p:txBody>
      </p:sp>
      <p:sp>
        <p:nvSpPr>
          <p:cNvPr id="5" name="Footer Placeholder 9"/>
          <p:cNvSpPr>
            <a:spLocks noGrp="1"/>
          </p:cNvSpPr>
          <p:nvPr>
            <p:ph type="ftr" sz="quarter" idx="11"/>
          </p:nvPr>
        </p:nvSpPr>
        <p:spPr/>
        <p:txBody>
          <a:bodyPr/>
          <a:lstStyle>
            <a:lvl1pPr>
              <a:defRPr/>
            </a:lvl1pPr>
          </a:lstStyle>
          <a:p>
            <a:pPr>
              <a:defRPr/>
            </a:pPr>
            <a:endParaRPr lang="fa-IR"/>
          </a:p>
        </p:txBody>
      </p:sp>
      <p:sp>
        <p:nvSpPr>
          <p:cNvPr id="6" name="Slide Number Placeholder 21"/>
          <p:cNvSpPr>
            <a:spLocks noGrp="1"/>
          </p:cNvSpPr>
          <p:nvPr>
            <p:ph type="sldNum" sz="quarter" idx="12"/>
          </p:nvPr>
        </p:nvSpPr>
        <p:spPr/>
        <p:txBody>
          <a:bodyPr/>
          <a:lstStyle>
            <a:lvl1pPr>
              <a:defRPr/>
            </a:lvl1pPr>
          </a:lstStyle>
          <a:p>
            <a:pPr>
              <a:defRPr/>
            </a:pPr>
            <a:fld id="{7AEA5643-014E-4910-981A-3142E76BFC4C}" type="slidenum">
              <a:rPr lang="fa-IR" altLang="fa-IR"/>
              <a:pPr>
                <a:defRPr/>
              </a:pPr>
              <a:t>‹#›</a:t>
            </a:fld>
            <a:endParaRPr lang="fa-IR" altLang="fa-IR"/>
          </a:p>
        </p:txBody>
      </p:sp>
    </p:spTree>
    <p:extLst>
      <p:ext uri="{BB962C8B-B14F-4D97-AF65-F5344CB8AC3E}">
        <p14:creationId xmlns:p14="http://schemas.microsoft.com/office/powerpoint/2010/main" val="37939712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cxnSp>
        <p:nvCxnSpPr>
          <p:cNvPr id="4" name="Straight Connector 3"/>
          <p:cNvCxnSpPr/>
          <p:nvPr/>
        </p:nvCxnSpPr>
        <p:spPr>
          <a:xfrm>
            <a:off x="685800" y="4916488"/>
            <a:ext cx="7924800" cy="4762"/>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lang="en-US" smtClean="0"/>
              <a:t>Click to edit Master title style</a:t>
            </a:r>
            <a:endParaRPr lang="en-US"/>
          </a:p>
        </p:txBody>
      </p:sp>
      <p:sp>
        <p:nvSpPr>
          <p:cNvPr id="3" name="Text Placeholder 2"/>
          <p:cNvSpPr>
            <a:spLocks noGrp="1"/>
          </p:cNvSpPr>
          <p:nvPr>
            <p:ph type="body" idx="1"/>
          </p:nvPr>
        </p:nvSpPr>
        <p:spPr>
          <a:xfrm>
            <a:off x="685800" y="4958864"/>
            <a:ext cx="7924800" cy="984736"/>
          </a:xfrm>
        </p:spPr>
        <p:txBody>
          <a:bodyPr/>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110A0511-2753-4D36-A305-ADF7E945200E}" type="datetimeFigureOut">
              <a:rPr lang="fa-IR"/>
              <a:pPr>
                <a:defRPr/>
              </a:pPr>
              <a:t>1439/06/24</a:t>
            </a:fld>
            <a:endParaRPr lang="fa-IR"/>
          </a:p>
        </p:txBody>
      </p:sp>
      <p:sp>
        <p:nvSpPr>
          <p:cNvPr id="6" name="Footer Placeholder 4"/>
          <p:cNvSpPr>
            <a:spLocks noGrp="1"/>
          </p:cNvSpPr>
          <p:nvPr>
            <p:ph type="ftr" sz="quarter" idx="11"/>
          </p:nvPr>
        </p:nvSpPr>
        <p:spPr/>
        <p:txBody>
          <a:bodyPr/>
          <a:lstStyle>
            <a:lvl1pPr>
              <a:defRPr/>
            </a:lvl1pPr>
          </a:lstStyle>
          <a:p>
            <a:pPr>
              <a:defRPr/>
            </a:pPr>
            <a:endParaRPr lang="fa-IR"/>
          </a:p>
        </p:txBody>
      </p:sp>
      <p:sp>
        <p:nvSpPr>
          <p:cNvPr id="7" name="Slide Number Placeholder 5"/>
          <p:cNvSpPr>
            <a:spLocks noGrp="1"/>
          </p:cNvSpPr>
          <p:nvPr>
            <p:ph type="sldNum" sz="quarter" idx="12"/>
          </p:nvPr>
        </p:nvSpPr>
        <p:spPr/>
        <p:txBody>
          <a:bodyPr/>
          <a:lstStyle>
            <a:lvl1pPr>
              <a:defRPr smtClean="0"/>
            </a:lvl1pPr>
          </a:lstStyle>
          <a:p>
            <a:pPr>
              <a:defRPr/>
            </a:pPr>
            <a:fld id="{5CB22510-13B2-4C9D-AD3B-30F9E231A1CF}" type="slidenum">
              <a:rPr lang="fa-IR" altLang="fa-IR"/>
              <a:pPr>
                <a:defRPr/>
              </a:pPr>
              <a:t>‹#›</a:t>
            </a:fld>
            <a:endParaRPr lang="fa-IR" altLang="fa-IR"/>
          </a:p>
        </p:txBody>
      </p:sp>
    </p:spTree>
    <p:extLst>
      <p:ext uri="{BB962C8B-B14F-4D97-AF65-F5344CB8AC3E}">
        <p14:creationId xmlns:p14="http://schemas.microsoft.com/office/powerpoint/2010/main" val="16135370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11" name="Content Placeholder 10"/>
          <p:cNvSpPr>
            <a:spLocks noGrp="1"/>
          </p:cNvSpPr>
          <p:nvPr>
            <p:ph sz="half" idx="1"/>
          </p:nvPr>
        </p:nvSpPr>
        <p:spPr>
          <a:xfrm>
            <a:off x="457200" y="1524000"/>
            <a:ext cx="4059936"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half" idx="2"/>
          </p:nvPr>
        </p:nvSpPr>
        <p:spPr>
          <a:xfrm>
            <a:off x="4648200" y="1524000"/>
            <a:ext cx="4059936"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23"/>
          <p:cNvSpPr>
            <a:spLocks noGrp="1"/>
          </p:cNvSpPr>
          <p:nvPr>
            <p:ph type="dt" sz="half" idx="10"/>
          </p:nvPr>
        </p:nvSpPr>
        <p:spPr/>
        <p:txBody>
          <a:bodyPr/>
          <a:lstStyle>
            <a:lvl1pPr>
              <a:defRPr/>
            </a:lvl1pPr>
          </a:lstStyle>
          <a:p>
            <a:pPr>
              <a:defRPr/>
            </a:pPr>
            <a:fld id="{03689547-4100-4F7B-BC05-F5A8915309DA}" type="datetimeFigureOut">
              <a:rPr lang="fa-IR"/>
              <a:pPr>
                <a:defRPr/>
              </a:pPr>
              <a:t>1439/06/24</a:t>
            </a:fld>
            <a:endParaRPr lang="fa-IR"/>
          </a:p>
        </p:txBody>
      </p:sp>
      <p:sp>
        <p:nvSpPr>
          <p:cNvPr id="6" name="Footer Placeholder 9"/>
          <p:cNvSpPr>
            <a:spLocks noGrp="1"/>
          </p:cNvSpPr>
          <p:nvPr>
            <p:ph type="ftr" sz="quarter" idx="11"/>
          </p:nvPr>
        </p:nvSpPr>
        <p:spPr/>
        <p:txBody>
          <a:bodyPr/>
          <a:lstStyle>
            <a:lvl1pPr>
              <a:defRPr/>
            </a:lvl1pPr>
          </a:lstStyle>
          <a:p>
            <a:pPr>
              <a:defRPr/>
            </a:pPr>
            <a:endParaRPr lang="fa-IR"/>
          </a:p>
        </p:txBody>
      </p:sp>
      <p:sp>
        <p:nvSpPr>
          <p:cNvPr id="7" name="Slide Number Placeholder 21"/>
          <p:cNvSpPr>
            <a:spLocks noGrp="1"/>
          </p:cNvSpPr>
          <p:nvPr>
            <p:ph type="sldNum" sz="quarter" idx="12"/>
          </p:nvPr>
        </p:nvSpPr>
        <p:spPr/>
        <p:txBody>
          <a:bodyPr/>
          <a:lstStyle>
            <a:lvl1pPr>
              <a:defRPr/>
            </a:lvl1pPr>
          </a:lstStyle>
          <a:p>
            <a:pPr>
              <a:defRPr/>
            </a:pPr>
            <a:fld id="{7D946198-FACD-4348-9DA0-97DA38A3F52B}" type="slidenum">
              <a:rPr lang="fa-IR" altLang="fa-IR"/>
              <a:pPr>
                <a:defRPr/>
              </a:pPr>
              <a:t>‹#›</a:t>
            </a:fld>
            <a:endParaRPr lang="fa-IR" altLang="fa-IR"/>
          </a:p>
        </p:txBody>
      </p:sp>
    </p:spTree>
    <p:extLst>
      <p:ext uri="{BB962C8B-B14F-4D97-AF65-F5344CB8AC3E}">
        <p14:creationId xmlns:p14="http://schemas.microsoft.com/office/powerpoint/2010/main" val="18396817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cxnSp>
        <p:nvCxnSpPr>
          <p:cNvPr id="7" name="Straight Connector 6"/>
          <p:cNvCxnSpPr/>
          <p:nvPr/>
        </p:nvCxnSpPr>
        <p:spPr>
          <a:xfrm>
            <a:off x="563563" y="2179638"/>
            <a:ext cx="3748087" cy="1587"/>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4754563" y="2179638"/>
            <a:ext cx="3749675" cy="1587"/>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32" name="Content Placeholder 31"/>
          <p:cNvSpPr>
            <a:spLocks noGrp="1"/>
          </p:cNvSpPr>
          <p:nvPr>
            <p:ph sz="half" idx="2"/>
          </p:nvPr>
        </p:nvSpPr>
        <p:spPr>
          <a:xfrm>
            <a:off x="457200" y="2201896"/>
            <a:ext cx="4038600" cy="39136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4" name="Content Placeholder 33"/>
          <p:cNvSpPr>
            <a:spLocks noGrp="1"/>
          </p:cNvSpPr>
          <p:nvPr>
            <p:ph sz="quarter" idx="4"/>
          </p:nvPr>
        </p:nvSpPr>
        <p:spPr>
          <a:xfrm>
            <a:off x="4649788" y="2201896"/>
            <a:ext cx="4038600" cy="39136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 name="Title 1"/>
          <p:cNvSpPr>
            <a:spLocks noGrp="1"/>
          </p:cNvSpPr>
          <p:nvPr>
            <p:ph type="title"/>
          </p:nvPr>
        </p:nvSpPr>
        <p:spPr>
          <a:xfrm>
            <a:off x="457200" y="155448"/>
            <a:ext cx="8229600" cy="1143000"/>
          </a:xfrm>
        </p:spPr>
        <p:txBody>
          <a:bodyPr/>
          <a:lstStyle>
            <a:lvl1pPr>
              <a:defRPr/>
            </a:lvl1pPr>
          </a:lstStyle>
          <a:p>
            <a:r>
              <a:rPr lang="en-US" smtClean="0"/>
              <a:t>Click to edit Master title style</a:t>
            </a:r>
            <a:endParaRPr lang="en-US"/>
          </a:p>
        </p:txBody>
      </p:sp>
      <p:sp>
        <p:nvSpPr>
          <p:cNvPr id="12" name="Text Placeholder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9" name="Slide Number Placeholder 8"/>
          <p:cNvSpPr>
            <a:spLocks noGrp="1"/>
          </p:cNvSpPr>
          <p:nvPr>
            <p:ph type="sldNum" sz="quarter" idx="10"/>
          </p:nvPr>
        </p:nvSpPr>
        <p:spPr/>
        <p:txBody>
          <a:bodyPr/>
          <a:lstStyle>
            <a:lvl1pPr>
              <a:defRPr smtClean="0"/>
            </a:lvl1pPr>
          </a:lstStyle>
          <a:p>
            <a:pPr>
              <a:defRPr/>
            </a:pPr>
            <a:fld id="{42DD12BB-1EB4-402B-9468-91F20BDD72CB}" type="slidenum">
              <a:rPr lang="fa-IR" altLang="fa-IR"/>
              <a:pPr>
                <a:defRPr/>
              </a:pPr>
              <a:t>‹#›</a:t>
            </a:fld>
            <a:endParaRPr lang="fa-IR" altLang="fa-IR"/>
          </a:p>
        </p:txBody>
      </p:sp>
      <p:sp>
        <p:nvSpPr>
          <p:cNvPr id="10" name="Footer Placeholder 7"/>
          <p:cNvSpPr>
            <a:spLocks noGrp="1"/>
          </p:cNvSpPr>
          <p:nvPr>
            <p:ph type="ftr" sz="quarter" idx="11"/>
          </p:nvPr>
        </p:nvSpPr>
        <p:spPr/>
        <p:txBody>
          <a:bodyPr/>
          <a:lstStyle>
            <a:lvl1pPr>
              <a:defRPr/>
            </a:lvl1pPr>
          </a:lstStyle>
          <a:p>
            <a:pPr>
              <a:defRPr/>
            </a:pPr>
            <a:endParaRPr lang="fa-IR"/>
          </a:p>
        </p:txBody>
      </p:sp>
      <p:sp>
        <p:nvSpPr>
          <p:cNvPr id="11" name="Date Placeholder 6"/>
          <p:cNvSpPr>
            <a:spLocks noGrp="1"/>
          </p:cNvSpPr>
          <p:nvPr>
            <p:ph type="dt" sz="half" idx="12"/>
          </p:nvPr>
        </p:nvSpPr>
        <p:spPr/>
        <p:txBody>
          <a:bodyPr/>
          <a:lstStyle>
            <a:lvl1pPr>
              <a:defRPr/>
            </a:lvl1pPr>
          </a:lstStyle>
          <a:p>
            <a:pPr>
              <a:defRPr/>
            </a:pPr>
            <a:fld id="{883695DA-8901-4AB4-8164-1D7E1501AFA0}" type="datetimeFigureOut">
              <a:rPr lang="fa-IR"/>
              <a:pPr>
                <a:defRPr/>
              </a:pPr>
              <a:t>1439/06/24</a:t>
            </a:fld>
            <a:endParaRPr lang="fa-IR"/>
          </a:p>
        </p:txBody>
      </p:sp>
    </p:spTree>
    <p:extLst>
      <p:ext uri="{BB962C8B-B14F-4D97-AF65-F5344CB8AC3E}">
        <p14:creationId xmlns:p14="http://schemas.microsoft.com/office/powerpoint/2010/main" val="17821478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3"/>
          <p:cNvSpPr>
            <a:spLocks noGrp="1"/>
          </p:cNvSpPr>
          <p:nvPr>
            <p:ph type="dt" sz="half" idx="10"/>
          </p:nvPr>
        </p:nvSpPr>
        <p:spPr/>
        <p:txBody>
          <a:bodyPr/>
          <a:lstStyle>
            <a:lvl1pPr>
              <a:defRPr/>
            </a:lvl1pPr>
          </a:lstStyle>
          <a:p>
            <a:pPr>
              <a:defRPr/>
            </a:pPr>
            <a:fld id="{9B01CB8C-2315-43B4-81BD-C72D66CB31AF}" type="datetimeFigureOut">
              <a:rPr lang="fa-IR"/>
              <a:pPr>
                <a:defRPr/>
              </a:pPr>
              <a:t>1439/06/24</a:t>
            </a:fld>
            <a:endParaRPr lang="fa-IR"/>
          </a:p>
        </p:txBody>
      </p:sp>
      <p:sp>
        <p:nvSpPr>
          <p:cNvPr id="4" name="Footer Placeholder 9"/>
          <p:cNvSpPr>
            <a:spLocks noGrp="1"/>
          </p:cNvSpPr>
          <p:nvPr>
            <p:ph type="ftr" sz="quarter" idx="11"/>
          </p:nvPr>
        </p:nvSpPr>
        <p:spPr/>
        <p:txBody>
          <a:bodyPr/>
          <a:lstStyle>
            <a:lvl1pPr>
              <a:defRPr/>
            </a:lvl1pPr>
          </a:lstStyle>
          <a:p>
            <a:pPr>
              <a:defRPr/>
            </a:pPr>
            <a:endParaRPr lang="fa-IR"/>
          </a:p>
        </p:txBody>
      </p:sp>
      <p:sp>
        <p:nvSpPr>
          <p:cNvPr id="5" name="Slide Number Placeholder 21"/>
          <p:cNvSpPr>
            <a:spLocks noGrp="1"/>
          </p:cNvSpPr>
          <p:nvPr>
            <p:ph type="sldNum" sz="quarter" idx="12"/>
          </p:nvPr>
        </p:nvSpPr>
        <p:spPr/>
        <p:txBody>
          <a:bodyPr/>
          <a:lstStyle>
            <a:lvl1pPr>
              <a:defRPr/>
            </a:lvl1pPr>
          </a:lstStyle>
          <a:p>
            <a:pPr>
              <a:defRPr/>
            </a:pPr>
            <a:fld id="{A811268D-3D71-49D7-BA3A-70F15B1FD53A}" type="slidenum">
              <a:rPr lang="fa-IR" altLang="fa-IR"/>
              <a:pPr>
                <a:defRPr/>
              </a:pPr>
              <a:t>‹#›</a:t>
            </a:fld>
            <a:endParaRPr lang="fa-IR" altLang="fa-IR"/>
          </a:p>
        </p:txBody>
      </p:sp>
    </p:spTree>
    <p:extLst>
      <p:ext uri="{BB962C8B-B14F-4D97-AF65-F5344CB8AC3E}">
        <p14:creationId xmlns:p14="http://schemas.microsoft.com/office/powerpoint/2010/main" val="21305714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23"/>
          <p:cNvSpPr>
            <a:spLocks noGrp="1"/>
          </p:cNvSpPr>
          <p:nvPr>
            <p:ph type="dt" sz="half" idx="10"/>
          </p:nvPr>
        </p:nvSpPr>
        <p:spPr/>
        <p:txBody>
          <a:bodyPr/>
          <a:lstStyle>
            <a:lvl1pPr>
              <a:defRPr/>
            </a:lvl1pPr>
          </a:lstStyle>
          <a:p>
            <a:pPr>
              <a:defRPr/>
            </a:pPr>
            <a:fld id="{607AA96F-4FCB-4E51-A871-3818D643E173}" type="datetimeFigureOut">
              <a:rPr lang="fa-IR"/>
              <a:pPr>
                <a:defRPr/>
              </a:pPr>
              <a:t>1439/06/24</a:t>
            </a:fld>
            <a:endParaRPr lang="fa-IR"/>
          </a:p>
        </p:txBody>
      </p:sp>
      <p:sp>
        <p:nvSpPr>
          <p:cNvPr id="3" name="Footer Placeholder 9"/>
          <p:cNvSpPr>
            <a:spLocks noGrp="1"/>
          </p:cNvSpPr>
          <p:nvPr>
            <p:ph type="ftr" sz="quarter" idx="11"/>
          </p:nvPr>
        </p:nvSpPr>
        <p:spPr/>
        <p:txBody>
          <a:bodyPr/>
          <a:lstStyle>
            <a:lvl1pPr>
              <a:defRPr/>
            </a:lvl1pPr>
          </a:lstStyle>
          <a:p>
            <a:pPr>
              <a:defRPr/>
            </a:pPr>
            <a:endParaRPr lang="fa-IR"/>
          </a:p>
        </p:txBody>
      </p:sp>
      <p:sp>
        <p:nvSpPr>
          <p:cNvPr id="4" name="Slide Number Placeholder 21"/>
          <p:cNvSpPr>
            <a:spLocks noGrp="1"/>
          </p:cNvSpPr>
          <p:nvPr>
            <p:ph type="sldNum" sz="quarter" idx="12"/>
          </p:nvPr>
        </p:nvSpPr>
        <p:spPr/>
        <p:txBody>
          <a:bodyPr/>
          <a:lstStyle>
            <a:lvl1pPr>
              <a:defRPr/>
            </a:lvl1pPr>
          </a:lstStyle>
          <a:p>
            <a:pPr>
              <a:defRPr/>
            </a:pPr>
            <a:fld id="{B0B43A64-0753-4D33-965F-B24597A11FC3}" type="slidenum">
              <a:rPr lang="fa-IR" altLang="fa-IR"/>
              <a:pPr>
                <a:defRPr/>
              </a:pPr>
              <a:t>‹#›</a:t>
            </a:fld>
            <a:endParaRPr lang="fa-IR" altLang="fa-IR"/>
          </a:p>
        </p:txBody>
      </p:sp>
    </p:spTree>
    <p:extLst>
      <p:ext uri="{BB962C8B-B14F-4D97-AF65-F5344CB8AC3E}">
        <p14:creationId xmlns:p14="http://schemas.microsoft.com/office/powerpoint/2010/main" val="13999617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Text Placeholder 2"/>
          <p:cNvSpPr>
            <a:spLocks noGrp="1"/>
          </p:cNvSpPr>
          <p:nvPr>
            <p:ph type="body" idx="2"/>
          </p:nvPr>
        </p:nvSpPr>
        <p:spPr>
          <a:xfrm>
            <a:off x="6781800" y="1600200"/>
            <a:ext cx="1984248" cy="3733800"/>
          </a:xfrm>
        </p:spPr>
        <p:txBody>
          <a:bodyPr/>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31" name="Title 30"/>
          <p:cNvSpPr>
            <a:spLocks noGrp="1"/>
          </p:cNvSpPr>
          <p:nvPr>
            <p:ph type="title"/>
          </p:nvPr>
        </p:nvSpPr>
        <p:spPr>
          <a:xfrm>
            <a:off x="6781800" y="457200"/>
            <a:ext cx="1981200" cy="1066800"/>
          </a:xfrm>
        </p:spPr>
        <p:txBody>
          <a:bodyPr lIns="91440" tIns="91440"/>
          <a:lstStyle>
            <a:lvl1pPr algn="l">
              <a:buNone/>
              <a:defRPr sz="1800" b="1" spc="-50" baseline="0">
                <a:ln w="3175">
                  <a:noFill/>
                </a:ln>
                <a:solidFill>
                  <a:schemeClr val="tx2"/>
                </a:solidFill>
                <a:effectLst/>
                <a:latin typeface="+mn-lt"/>
                <a:ea typeface="+mn-ea"/>
                <a:cs typeface="+mn-cs"/>
              </a:defRPr>
            </a:lvl1pPr>
          </a:lstStyle>
          <a:p>
            <a:r>
              <a:rPr lang="en-US" smtClean="0"/>
              <a:t>Click to edit Master title style</a:t>
            </a:r>
            <a:endParaRPr lang="en-US"/>
          </a:p>
        </p:txBody>
      </p:sp>
      <p:sp>
        <p:nvSpPr>
          <p:cNvPr id="5" name="Date Placeholder 23"/>
          <p:cNvSpPr>
            <a:spLocks noGrp="1"/>
          </p:cNvSpPr>
          <p:nvPr>
            <p:ph type="dt" sz="half" idx="10"/>
          </p:nvPr>
        </p:nvSpPr>
        <p:spPr/>
        <p:txBody>
          <a:bodyPr/>
          <a:lstStyle>
            <a:lvl1pPr>
              <a:defRPr/>
            </a:lvl1pPr>
          </a:lstStyle>
          <a:p>
            <a:pPr>
              <a:defRPr/>
            </a:pPr>
            <a:fld id="{160287F0-B447-4AD1-A383-A6BBEE68B6B6}" type="datetimeFigureOut">
              <a:rPr lang="fa-IR"/>
              <a:pPr>
                <a:defRPr/>
              </a:pPr>
              <a:t>1439/06/24</a:t>
            </a:fld>
            <a:endParaRPr lang="fa-IR"/>
          </a:p>
        </p:txBody>
      </p:sp>
      <p:sp>
        <p:nvSpPr>
          <p:cNvPr id="6" name="Footer Placeholder 9"/>
          <p:cNvSpPr>
            <a:spLocks noGrp="1"/>
          </p:cNvSpPr>
          <p:nvPr>
            <p:ph type="ftr" sz="quarter" idx="11"/>
          </p:nvPr>
        </p:nvSpPr>
        <p:spPr/>
        <p:txBody>
          <a:bodyPr/>
          <a:lstStyle>
            <a:lvl1pPr>
              <a:defRPr/>
            </a:lvl1pPr>
          </a:lstStyle>
          <a:p>
            <a:pPr>
              <a:defRPr/>
            </a:pPr>
            <a:endParaRPr lang="fa-IR"/>
          </a:p>
        </p:txBody>
      </p:sp>
      <p:sp>
        <p:nvSpPr>
          <p:cNvPr id="7" name="Slide Number Placeholder 21"/>
          <p:cNvSpPr>
            <a:spLocks noGrp="1"/>
          </p:cNvSpPr>
          <p:nvPr>
            <p:ph type="sldNum" sz="quarter" idx="12"/>
          </p:nvPr>
        </p:nvSpPr>
        <p:spPr/>
        <p:txBody>
          <a:bodyPr/>
          <a:lstStyle>
            <a:lvl1pPr>
              <a:defRPr/>
            </a:lvl1pPr>
          </a:lstStyle>
          <a:p>
            <a:pPr>
              <a:defRPr/>
            </a:pPr>
            <a:fld id="{B243DEA1-BD6D-4868-830B-020B5C799CC1}" type="slidenum">
              <a:rPr lang="fa-IR" altLang="fa-IR"/>
              <a:pPr>
                <a:defRPr/>
              </a:pPr>
              <a:t>‹#›</a:t>
            </a:fld>
            <a:endParaRPr lang="fa-IR" altLang="fa-IR"/>
          </a:p>
        </p:txBody>
      </p:sp>
    </p:spTree>
    <p:extLst>
      <p:ext uri="{BB962C8B-B14F-4D97-AF65-F5344CB8AC3E}">
        <p14:creationId xmlns:p14="http://schemas.microsoft.com/office/powerpoint/2010/main" val="14588939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lIns="91440" tIns="91440"/>
          <a:lstStyle>
            <a:lvl1pPr algn="l">
              <a:buNone/>
              <a:defRPr sz="1800" b="1" spc="-50" baseline="0">
                <a:ln w="3175">
                  <a:noFill/>
                </a:ln>
                <a:solidFill>
                  <a:schemeClr val="tx2"/>
                </a:solidFill>
                <a:effectLst/>
                <a:latin typeface="+mn-lt"/>
                <a:ea typeface="+mn-ea"/>
                <a:cs typeface="+mn-cs"/>
              </a:defRPr>
            </a:lvl1pPr>
          </a:lstStyle>
          <a:p>
            <a:r>
              <a:rPr lang="en-US" smtClean="0"/>
              <a:t>Click to edit Master title style</a:t>
            </a:r>
            <a:endParaRPr lang="en-US"/>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normAutofit/>
          </a:bodyPr>
          <a:lstStyle>
            <a:lvl1pPr marL="0" indent="0">
              <a:buNone/>
              <a:defRPr sz="3200">
                <a:solidFill>
                  <a:schemeClr val="bg1"/>
                </a:solidFill>
              </a:defRPr>
            </a:lvl1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6629400" y="1600200"/>
            <a:ext cx="2057400" cy="4419600"/>
          </a:xfrm>
        </p:spPr>
        <p:txBody>
          <a:bodyPr/>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a:r>
              <a:rPr lang="en-US" smtClean="0"/>
              <a:t>Click to edit Master text styles</a:t>
            </a:r>
          </a:p>
        </p:txBody>
      </p:sp>
      <p:sp>
        <p:nvSpPr>
          <p:cNvPr id="5" name="Date Placeholder 23"/>
          <p:cNvSpPr>
            <a:spLocks noGrp="1"/>
          </p:cNvSpPr>
          <p:nvPr>
            <p:ph type="dt" sz="half" idx="10"/>
          </p:nvPr>
        </p:nvSpPr>
        <p:spPr/>
        <p:txBody>
          <a:bodyPr/>
          <a:lstStyle>
            <a:lvl1pPr>
              <a:defRPr/>
            </a:lvl1pPr>
          </a:lstStyle>
          <a:p>
            <a:pPr>
              <a:defRPr/>
            </a:pPr>
            <a:fld id="{4E7D9984-16DF-40B5-ABAA-D10F05646481}" type="datetimeFigureOut">
              <a:rPr lang="fa-IR"/>
              <a:pPr>
                <a:defRPr/>
              </a:pPr>
              <a:t>1439/06/24</a:t>
            </a:fld>
            <a:endParaRPr lang="fa-IR"/>
          </a:p>
        </p:txBody>
      </p:sp>
      <p:sp>
        <p:nvSpPr>
          <p:cNvPr id="6" name="Footer Placeholder 9"/>
          <p:cNvSpPr>
            <a:spLocks noGrp="1"/>
          </p:cNvSpPr>
          <p:nvPr>
            <p:ph type="ftr" sz="quarter" idx="11"/>
          </p:nvPr>
        </p:nvSpPr>
        <p:spPr/>
        <p:txBody>
          <a:bodyPr/>
          <a:lstStyle>
            <a:lvl1pPr>
              <a:defRPr/>
            </a:lvl1pPr>
          </a:lstStyle>
          <a:p>
            <a:pPr>
              <a:defRPr/>
            </a:pPr>
            <a:endParaRPr lang="fa-IR"/>
          </a:p>
        </p:txBody>
      </p:sp>
      <p:sp>
        <p:nvSpPr>
          <p:cNvPr id="7" name="Slide Number Placeholder 21"/>
          <p:cNvSpPr>
            <a:spLocks noGrp="1"/>
          </p:cNvSpPr>
          <p:nvPr>
            <p:ph type="sldNum" sz="quarter" idx="12"/>
          </p:nvPr>
        </p:nvSpPr>
        <p:spPr/>
        <p:txBody>
          <a:bodyPr/>
          <a:lstStyle>
            <a:lvl1pPr>
              <a:defRPr/>
            </a:lvl1pPr>
          </a:lstStyle>
          <a:p>
            <a:pPr>
              <a:defRPr/>
            </a:pPr>
            <a:fld id="{CB219D29-1E0A-40CB-9BF8-664A7002D207}" type="slidenum">
              <a:rPr lang="fa-IR" altLang="fa-IR"/>
              <a:pPr>
                <a:defRPr/>
              </a:pPr>
              <a:t>‹#›</a:t>
            </a:fld>
            <a:endParaRPr lang="fa-IR" altLang="fa-IR"/>
          </a:p>
        </p:txBody>
      </p:sp>
    </p:spTree>
    <p:extLst>
      <p:ext uri="{BB962C8B-B14F-4D97-AF65-F5344CB8AC3E}">
        <p14:creationId xmlns:p14="http://schemas.microsoft.com/office/powerpoint/2010/main" val="15371289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Text Placeholder 8"/>
          <p:cNvSpPr>
            <a:spLocks noGrp="1"/>
          </p:cNvSpPr>
          <p:nvPr>
            <p:ph type="body" idx="1"/>
          </p:nvPr>
        </p:nvSpPr>
        <p:spPr bwMode="auto">
          <a:xfrm>
            <a:off x="457200" y="1447800"/>
            <a:ext cx="8229600" cy="4678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fa-IR" smtClean="0"/>
              <a:t>Click to edit Master text styles</a:t>
            </a:r>
          </a:p>
          <a:p>
            <a:pPr lvl="1"/>
            <a:r>
              <a:rPr lang="en-US" altLang="fa-IR" smtClean="0"/>
              <a:t>Second level</a:t>
            </a:r>
          </a:p>
          <a:p>
            <a:pPr lvl="2"/>
            <a:r>
              <a:rPr lang="en-US" altLang="fa-IR" smtClean="0"/>
              <a:t>Third level</a:t>
            </a:r>
          </a:p>
          <a:p>
            <a:pPr lvl="3"/>
            <a:r>
              <a:rPr lang="en-US" altLang="fa-IR" smtClean="0"/>
              <a:t>Fourth level</a:t>
            </a:r>
          </a:p>
          <a:p>
            <a:pPr lvl="4"/>
            <a:r>
              <a:rPr lang="en-US" altLang="fa-IR" smtClean="0"/>
              <a:t>Fifth level</a:t>
            </a:r>
          </a:p>
        </p:txBody>
      </p:sp>
      <p:sp>
        <p:nvSpPr>
          <p:cNvPr id="24" name="Date Placeholder 23"/>
          <p:cNvSpPr>
            <a:spLocks noGrp="1"/>
          </p:cNvSpPr>
          <p:nvPr>
            <p:ph type="dt" sz="half" idx="2"/>
          </p:nvPr>
        </p:nvSpPr>
        <p:spPr>
          <a:xfrm>
            <a:off x="5791200" y="6203950"/>
            <a:ext cx="2590800" cy="384175"/>
          </a:xfrm>
          <a:prstGeom prst="rect">
            <a:avLst/>
          </a:prstGeom>
        </p:spPr>
        <p:txBody>
          <a:bodyPr vert="horz" anchor="ctr" anchorCtr="0"/>
          <a:lstStyle>
            <a:lvl1pPr algn="l" rtl="1" eaLnBrk="1" latinLnBrk="0" hangingPunct="1">
              <a:defRPr kumimoji="0" sz="1200">
                <a:solidFill>
                  <a:schemeClr val="tx2"/>
                </a:solidFill>
              </a:defRPr>
            </a:lvl1pPr>
          </a:lstStyle>
          <a:p>
            <a:pPr>
              <a:defRPr/>
            </a:pPr>
            <a:fld id="{B415FC15-1A98-46C1-B0F9-9225612CAA15}" type="datetimeFigureOut">
              <a:rPr lang="fa-IR"/>
              <a:pPr>
                <a:defRPr/>
              </a:pPr>
              <a:t>1439/06/24</a:t>
            </a:fld>
            <a:endParaRPr lang="fa-IR"/>
          </a:p>
        </p:txBody>
      </p:sp>
      <p:sp>
        <p:nvSpPr>
          <p:cNvPr id="10" name="Footer Placeholder 9"/>
          <p:cNvSpPr>
            <a:spLocks noGrp="1"/>
          </p:cNvSpPr>
          <p:nvPr>
            <p:ph type="ftr" sz="quarter" idx="3"/>
          </p:nvPr>
        </p:nvSpPr>
        <p:spPr>
          <a:xfrm>
            <a:off x="2133600" y="6203950"/>
            <a:ext cx="3581400" cy="384175"/>
          </a:xfrm>
          <a:prstGeom prst="rect">
            <a:avLst/>
          </a:prstGeom>
        </p:spPr>
        <p:txBody>
          <a:bodyPr vert="horz" anchor="ctr" anchorCtr="0"/>
          <a:lstStyle>
            <a:lvl1pPr algn="r" rtl="1" eaLnBrk="1" latinLnBrk="0" hangingPunct="1">
              <a:defRPr kumimoji="0" sz="1200">
                <a:solidFill>
                  <a:schemeClr val="tx2"/>
                </a:solidFill>
              </a:defRPr>
            </a:lvl1pPr>
          </a:lstStyle>
          <a:p>
            <a:pPr>
              <a:defRPr/>
            </a:pPr>
            <a:endParaRPr lang="fa-IR"/>
          </a:p>
        </p:txBody>
      </p:sp>
      <p:sp>
        <p:nvSpPr>
          <p:cNvPr id="22" name="Slide Number Placeholder 21"/>
          <p:cNvSpPr>
            <a:spLocks noGrp="1"/>
          </p:cNvSpPr>
          <p:nvPr>
            <p:ph type="sldNum" sz="quarter" idx="4"/>
          </p:nvPr>
        </p:nvSpPr>
        <p:spPr>
          <a:xfrm>
            <a:off x="8410575" y="6181725"/>
            <a:ext cx="609600" cy="457200"/>
          </a:xfrm>
          <a:prstGeom prst="rect">
            <a:avLst/>
          </a:prstGeom>
          <a:noFill/>
        </p:spPr>
        <p:txBody>
          <a:bodyPr vert="horz" wrap="square" lIns="0" tIns="0" rIns="0" bIns="0" numCol="1" anchor="ctr" anchorCtr="0" compatLnSpc="1">
            <a:prstTxWarp prst="textNoShape">
              <a:avLst/>
            </a:prstTxWarp>
            <a:noAutofit/>
          </a:bodyPr>
          <a:lstStyle>
            <a:lvl1pPr algn="ctr" rtl="1" eaLnBrk="1" hangingPunct="1">
              <a:defRPr sz="1600" smtClean="0">
                <a:solidFill>
                  <a:schemeClr val="tx2"/>
                </a:solidFill>
              </a:defRPr>
            </a:lvl1pPr>
          </a:lstStyle>
          <a:p>
            <a:pPr>
              <a:defRPr/>
            </a:pPr>
            <a:fld id="{A8C46361-695B-427A-BAC2-FD9EB4B73587}" type="slidenum">
              <a:rPr lang="fa-IR" altLang="fa-IR"/>
              <a:pPr>
                <a:defRPr/>
              </a:pPr>
              <a:t>‹#›</a:t>
            </a:fld>
            <a:endParaRPr lang="fa-IR" altLang="fa-IR"/>
          </a:p>
        </p:txBody>
      </p:sp>
      <p:sp>
        <p:nvSpPr>
          <p:cNvPr id="5" name="Title Placeholder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lang="en-US" smtClean="0"/>
              <a:t>Click to edit Master title style</a:t>
            </a:r>
            <a:endParaRPr lang="en-US"/>
          </a:p>
        </p:txBody>
      </p:sp>
      <p:sp>
        <p:nvSpPr>
          <p:cNvPr id="7" name="Rectangle 6"/>
          <p:cNvSpPr/>
          <p:nvPr userDrawn="1"/>
        </p:nvSpPr>
        <p:spPr>
          <a:xfrm>
            <a:off x="0" y="-27384"/>
            <a:ext cx="5357818" cy="461665"/>
          </a:xfrm>
          <a:prstGeom prst="rect">
            <a:avLst/>
          </a:prstGeom>
        </p:spPr>
        <p:txBody>
          <a:bodyPr wrap="square">
            <a:spAutoFit/>
          </a:bodyPr>
          <a:lstStyle/>
          <a:p>
            <a:pPr algn="ctr" rtl="0">
              <a:spcBef>
                <a:spcPct val="0"/>
              </a:spcBef>
              <a:buFontTx/>
              <a:buNone/>
            </a:pPr>
            <a:r>
              <a:rPr lang="en-US" altLang="fa-IR" sz="2400" b="1" dirty="0" smtClean="0">
                <a:solidFill>
                  <a:srgbClr val="FF0000"/>
                </a:solidFill>
                <a:latin typeface="Tahoma" panose="020B0604030504040204" pitchFamily="34" charset="0"/>
                <a:cs typeface="B Titr" panose="00000700000000000000" pitchFamily="2" charset="-78"/>
              </a:rPr>
              <a:t>@</a:t>
            </a:r>
            <a:r>
              <a:rPr lang="en-US" altLang="fa-IR" sz="2400" b="1" dirty="0" err="1" smtClean="0">
                <a:solidFill>
                  <a:srgbClr val="FF0000"/>
                </a:solidFill>
                <a:latin typeface="Tahoma" panose="020B0604030504040204" pitchFamily="34" charset="0"/>
                <a:cs typeface="B Titr" panose="00000700000000000000" pitchFamily="2" charset="-78"/>
              </a:rPr>
              <a:t>PptBank</a:t>
            </a:r>
            <a:r>
              <a:rPr lang="en-US" altLang="fa-IR" sz="2400" b="1" baseline="0" dirty="0" smtClean="0">
                <a:solidFill>
                  <a:srgbClr val="FF0000"/>
                </a:solidFill>
                <a:latin typeface="Tahoma" panose="020B0604030504040204" pitchFamily="34" charset="0"/>
                <a:cs typeface="B Titr" panose="00000700000000000000" pitchFamily="2" charset="-78"/>
              </a:rPr>
              <a:t> </a:t>
            </a:r>
            <a:r>
              <a:rPr lang="fa-IR" altLang="fa-IR" sz="2400" b="1" dirty="0" smtClean="0">
                <a:solidFill>
                  <a:srgbClr val="FF0000"/>
                </a:solidFill>
                <a:latin typeface="Tahoma" panose="020B0604030504040204" pitchFamily="34" charset="0"/>
                <a:cs typeface="B Titr" panose="00000700000000000000" pitchFamily="2" charset="-78"/>
              </a:rPr>
              <a:t> کانال تلگرامی بانک پاور پوینت</a:t>
            </a:r>
            <a:endParaRPr lang="en-US" altLang="fa-IR" sz="2400" b="1" dirty="0">
              <a:solidFill>
                <a:srgbClr val="FF0000"/>
              </a:solidFill>
              <a:latin typeface="Tahoma" panose="020B0604030504040204" pitchFamily="34" charset="0"/>
              <a:cs typeface="B Titr" panose="00000700000000000000" pitchFamily="2" charset="-78"/>
            </a:endParaRPr>
          </a:p>
        </p:txBody>
      </p:sp>
    </p:spTree>
  </p:cSld>
  <p:clrMap bg1="dk1" tx1="lt1" bg2="dk2" tx2="lt2" accent1="accent1" accent2="accent2" accent3="accent3" accent4="accent4" accent5="accent5" accent6="accent6" hlink="hlink" folHlink="folHlink"/>
  <p:sldLayoutIdLst>
    <p:sldLayoutId id="2147483794" r:id="rId1"/>
    <p:sldLayoutId id="2147483774" r:id="rId2"/>
    <p:sldLayoutId id="2147483795" r:id="rId3"/>
    <p:sldLayoutId id="2147483775" r:id="rId4"/>
    <p:sldLayoutId id="2147483796" r:id="rId5"/>
    <p:sldLayoutId id="2147483776" r:id="rId6"/>
    <p:sldLayoutId id="2147483777" r:id="rId7"/>
    <p:sldLayoutId id="2147483778" r:id="rId8"/>
    <p:sldLayoutId id="2147483779" r:id="rId9"/>
    <p:sldLayoutId id="2147483780" r:id="rId10"/>
    <p:sldLayoutId id="2147483781" r:id="rId11"/>
  </p:sldLayoutIdLst>
  <p:txStyles>
    <p:titleStyle>
      <a:lvl1pPr algn="l" rtl="1" eaLnBrk="0" fontAlgn="base" hangingPunct="0">
        <a:spcBef>
          <a:spcPct val="0"/>
        </a:spcBef>
        <a:spcAft>
          <a:spcPct val="0"/>
        </a:spcAft>
        <a:defRPr lang="en-US" sz="4200" kern="1200" spc="-10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a:lvl2pPr algn="l" rtl="1" eaLnBrk="0" fontAlgn="base" hangingPunct="0">
        <a:spcBef>
          <a:spcPct val="0"/>
        </a:spcBef>
        <a:spcAft>
          <a:spcPct val="0"/>
        </a:spcAft>
        <a:defRPr sz="4200">
          <a:solidFill>
            <a:srgbClr val="F9F9F9"/>
          </a:solidFill>
          <a:latin typeface="Constantia" pitchFamily="18" charset="0"/>
          <a:cs typeface="Times New Roman" pitchFamily="18" charset="0"/>
        </a:defRPr>
      </a:lvl2pPr>
      <a:lvl3pPr algn="l" rtl="1" eaLnBrk="0" fontAlgn="base" hangingPunct="0">
        <a:spcBef>
          <a:spcPct val="0"/>
        </a:spcBef>
        <a:spcAft>
          <a:spcPct val="0"/>
        </a:spcAft>
        <a:defRPr sz="4200">
          <a:solidFill>
            <a:srgbClr val="F9F9F9"/>
          </a:solidFill>
          <a:latin typeface="Constantia" pitchFamily="18" charset="0"/>
          <a:cs typeface="Times New Roman" pitchFamily="18" charset="0"/>
        </a:defRPr>
      </a:lvl3pPr>
      <a:lvl4pPr algn="l" rtl="1" eaLnBrk="0" fontAlgn="base" hangingPunct="0">
        <a:spcBef>
          <a:spcPct val="0"/>
        </a:spcBef>
        <a:spcAft>
          <a:spcPct val="0"/>
        </a:spcAft>
        <a:defRPr sz="4200">
          <a:solidFill>
            <a:srgbClr val="F9F9F9"/>
          </a:solidFill>
          <a:latin typeface="Constantia" pitchFamily="18" charset="0"/>
          <a:cs typeface="Times New Roman" pitchFamily="18" charset="0"/>
        </a:defRPr>
      </a:lvl4pPr>
      <a:lvl5pPr algn="l" rtl="1" eaLnBrk="0" fontAlgn="base" hangingPunct="0">
        <a:spcBef>
          <a:spcPct val="0"/>
        </a:spcBef>
        <a:spcAft>
          <a:spcPct val="0"/>
        </a:spcAft>
        <a:defRPr sz="4200">
          <a:solidFill>
            <a:srgbClr val="F9F9F9"/>
          </a:solidFill>
          <a:latin typeface="Constantia" pitchFamily="18" charset="0"/>
          <a:cs typeface="Times New Roman" pitchFamily="18" charset="0"/>
        </a:defRPr>
      </a:lvl5pPr>
      <a:lvl6pPr marL="457200" algn="l" rtl="1" fontAlgn="base">
        <a:spcBef>
          <a:spcPct val="0"/>
        </a:spcBef>
        <a:spcAft>
          <a:spcPct val="0"/>
        </a:spcAft>
        <a:defRPr sz="4200">
          <a:solidFill>
            <a:srgbClr val="F9F9F9"/>
          </a:solidFill>
          <a:latin typeface="Constantia" pitchFamily="18" charset="0"/>
          <a:cs typeface="Times New Roman" pitchFamily="18" charset="0"/>
        </a:defRPr>
      </a:lvl6pPr>
      <a:lvl7pPr marL="914400" algn="l" rtl="1" fontAlgn="base">
        <a:spcBef>
          <a:spcPct val="0"/>
        </a:spcBef>
        <a:spcAft>
          <a:spcPct val="0"/>
        </a:spcAft>
        <a:defRPr sz="4200">
          <a:solidFill>
            <a:srgbClr val="F9F9F9"/>
          </a:solidFill>
          <a:latin typeface="Constantia" pitchFamily="18" charset="0"/>
          <a:cs typeface="Times New Roman" pitchFamily="18" charset="0"/>
        </a:defRPr>
      </a:lvl7pPr>
      <a:lvl8pPr marL="1371600" algn="l" rtl="1" fontAlgn="base">
        <a:spcBef>
          <a:spcPct val="0"/>
        </a:spcBef>
        <a:spcAft>
          <a:spcPct val="0"/>
        </a:spcAft>
        <a:defRPr sz="4200">
          <a:solidFill>
            <a:srgbClr val="F9F9F9"/>
          </a:solidFill>
          <a:latin typeface="Constantia" pitchFamily="18" charset="0"/>
          <a:cs typeface="Times New Roman" pitchFamily="18" charset="0"/>
        </a:defRPr>
      </a:lvl8pPr>
      <a:lvl9pPr marL="1828800" algn="l" rtl="1" fontAlgn="base">
        <a:spcBef>
          <a:spcPct val="0"/>
        </a:spcBef>
        <a:spcAft>
          <a:spcPct val="0"/>
        </a:spcAft>
        <a:defRPr sz="4200">
          <a:solidFill>
            <a:srgbClr val="F9F9F9"/>
          </a:solidFill>
          <a:latin typeface="Constantia" pitchFamily="18" charset="0"/>
          <a:cs typeface="Times New Roman" pitchFamily="18" charset="0"/>
        </a:defRPr>
      </a:lvl9pPr>
    </p:titleStyle>
    <p:bodyStyle>
      <a:lvl1pPr marL="273050" indent="-273050" algn="r" rtl="1" eaLnBrk="0" fontAlgn="base" hangingPunct="0">
        <a:spcBef>
          <a:spcPts val="600"/>
        </a:spcBef>
        <a:spcAft>
          <a:spcPct val="0"/>
        </a:spcAft>
        <a:buClr>
          <a:schemeClr val="accent2"/>
        </a:buClr>
        <a:buSzPct val="85000"/>
        <a:buFont typeface="Wingdings 2" panose="05020102010507070707" pitchFamily="18" charset="2"/>
        <a:buChar char=""/>
        <a:defRPr sz="2600" kern="1200">
          <a:solidFill>
            <a:schemeClr val="tx1"/>
          </a:solidFill>
          <a:latin typeface="+mn-lt"/>
          <a:ea typeface="+mn-ea"/>
          <a:cs typeface="+mn-cs"/>
        </a:defRPr>
      </a:lvl1pPr>
      <a:lvl2pPr marL="639763" indent="-273050" algn="r" rtl="1" eaLnBrk="0" fontAlgn="base" hangingPunct="0">
        <a:spcBef>
          <a:spcPts val="300"/>
        </a:spcBef>
        <a:spcAft>
          <a:spcPct val="0"/>
        </a:spcAft>
        <a:buClr>
          <a:srgbClr val="D6903D"/>
        </a:buClr>
        <a:buSzPct val="85000"/>
        <a:buFont typeface="Wingdings 2" panose="05020102010507070707" pitchFamily="18" charset="2"/>
        <a:buChar char=""/>
        <a:defRPr sz="2400" kern="1200">
          <a:solidFill>
            <a:schemeClr val="tx2"/>
          </a:solidFill>
          <a:latin typeface="+mn-lt"/>
          <a:ea typeface="+mn-ea"/>
          <a:cs typeface="+mn-cs"/>
        </a:defRPr>
      </a:lvl2pPr>
      <a:lvl3pPr marL="1004888" indent="-228600" algn="r" rtl="1" eaLnBrk="0" fontAlgn="base" hangingPunct="0">
        <a:spcBef>
          <a:spcPts val="300"/>
        </a:spcBef>
        <a:spcAft>
          <a:spcPct val="0"/>
        </a:spcAft>
        <a:buClr>
          <a:srgbClr val="B37732"/>
        </a:buClr>
        <a:buSzPct val="85000"/>
        <a:buFont typeface="Wingdings 2" panose="05020102010507070707" pitchFamily="18" charset="2"/>
        <a:buChar char=""/>
        <a:defRPr sz="2100" kern="1200">
          <a:solidFill>
            <a:schemeClr val="tx1"/>
          </a:solidFill>
          <a:latin typeface="+mn-lt"/>
          <a:ea typeface="+mn-ea"/>
          <a:cs typeface="+mn-cs"/>
        </a:defRPr>
      </a:lvl3pPr>
      <a:lvl4pPr marL="1279525" indent="-228600" algn="r" rtl="1" eaLnBrk="0" fontAlgn="base" hangingPunct="0">
        <a:spcBef>
          <a:spcPts val="300"/>
        </a:spcBef>
        <a:spcAft>
          <a:spcPct val="0"/>
        </a:spcAft>
        <a:buClr>
          <a:srgbClr val="D6903D"/>
        </a:buClr>
        <a:buSzPct val="85000"/>
        <a:buFont typeface="Wingdings 2" panose="05020102010507070707" pitchFamily="18" charset="2"/>
        <a:buChar char=""/>
        <a:defRPr sz="1900" kern="1200">
          <a:solidFill>
            <a:schemeClr val="tx1"/>
          </a:solidFill>
          <a:latin typeface="+mn-lt"/>
          <a:ea typeface="+mn-ea"/>
          <a:cs typeface="+mn-cs"/>
        </a:defRPr>
      </a:lvl4pPr>
      <a:lvl5pPr marL="1554163" indent="-228600" algn="r" rtl="1" eaLnBrk="0" fontAlgn="base" hangingPunct="0">
        <a:spcBef>
          <a:spcPts val="338"/>
        </a:spcBef>
        <a:spcAft>
          <a:spcPct val="0"/>
        </a:spcAft>
        <a:buClr>
          <a:srgbClr val="D6903D"/>
        </a:buClr>
        <a:buSzPct val="85000"/>
        <a:buFont typeface="Wingdings 2" panose="05020102010507070707" pitchFamily="18" charset="2"/>
        <a:buChar char=""/>
        <a:defRPr sz="1600" kern="1200">
          <a:solidFill>
            <a:schemeClr val="tx1"/>
          </a:solidFill>
          <a:latin typeface="+mn-lt"/>
          <a:ea typeface="+mn-ea"/>
          <a:cs typeface="+mn-cs"/>
        </a:defRPr>
      </a:lvl5pPr>
      <a:lvl6pPr marL="1828800" indent="-228600" algn="r" rtl="1"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r" rtl="1"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r" rtl="1"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r" rtl="1"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2.xml"/><Relationship Id="rId4" Type="http://schemas.openxmlformats.org/officeDocument/2006/relationships/image" Target="../media/image13.jpeg"/></Relationships>
</file>

<file path=ppt/slides/_rels/slide61.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image" Target="../media/image22.jpeg"/><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785813"/>
            <a:ext cx="9144000" cy="4525962"/>
          </a:xfrm>
        </p:spPr>
        <p:txBody>
          <a:bodyPr/>
          <a:lstStyle/>
          <a:p>
            <a:pPr eaLnBrk="1" hangingPunct="1"/>
            <a:r>
              <a:rPr lang="ar-SA" altLang="fa-IR" sz="5200" b="1" dirty="0" smtClean="0"/>
              <a:t>موضوع : طرح پرورش قـارچ خوراكـي</a:t>
            </a:r>
            <a:endParaRPr lang="en-US" altLang="fa-IR" sz="5200" dirty="0" smtClean="0"/>
          </a:p>
          <a:p>
            <a:pPr eaLnBrk="1" hangingPunct="1"/>
            <a:r>
              <a:rPr lang="ar-SA" altLang="fa-IR" sz="5200" b="1" dirty="0" smtClean="0"/>
              <a:t>استاد راهنما : </a:t>
            </a:r>
            <a:endParaRPr lang="en-US" altLang="fa-IR" sz="5200" dirty="0" smtClean="0"/>
          </a:p>
          <a:p>
            <a:pPr algn="ctr" eaLnBrk="1" hangingPunct="1"/>
            <a:r>
              <a:rPr lang="fa-IR" altLang="fa-IR" sz="5200" b="1" dirty="0" smtClean="0"/>
              <a:t> آقاي مهندس عبد الله آبادي</a:t>
            </a:r>
            <a:endParaRPr lang="en-US" altLang="fa-IR" sz="5200" dirty="0" smtClean="0"/>
          </a:p>
          <a:p>
            <a:pPr eaLnBrk="1" hangingPunct="1"/>
            <a:r>
              <a:rPr lang="ar-SA" altLang="fa-IR" sz="5200" b="1" dirty="0" smtClean="0"/>
              <a:t>تهیه کننده :</a:t>
            </a:r>
            <a:r>
              <a:rPr lang="fa-IR" altLang="fa-IR" sz="5200" b="1" dirty="0" smtClean="0"/>
              <a:t> دانشجو</a:t>
            </a:r>
            <a:r>
              <a:rPr lang="ar-SA" altLang="fa-IR" sz="5200" b="1" dirty="0" smtClean="0"/>
              <a:t> </a:t>
            </a:r>
            <a:r>
              <a:rPr lang="fa-IR" altLang="fa-IR" sz="5200" b="1" dirty="0" smtClean="0"/>
              <a:t>يوسف شاد</a:t>
            </a:r>
            <a:endParaRPr lang="en-US" altLang="fa-IR" sz="5200" dirty="0" smtClean="0"/>
          </a:p>
          <a:p>
            <a:pPr eaLnBrk="1" hangingPunct="1"/>
            <a:endParaRPr lang="fa-IR" altLang="fa-IR" dirty="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4"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from="(-#ppt_w/2)" to="(#ppt_x)" calcmode="lin" valueType="num">
                                      <p:cBhvr>
                                        <p:cTn id="7" dur="600" fill="hold">
                                          <p:stCondLst>
                                            <p:cond delay="0"/>
                                          </p:stCondLst>
                                        </p:cTn>
                                        <p:tgtEl>
                                          <p:spTgt spid="3">
                                            <p:txEl>
                                              <p:pRg st="0" end="0"/>
                                            </p:txEl>
                                          </p:spTgt>
                                        </p:tgtEl>
                                        <p:attrNameLst>
                                          <p:attrName>ppt_x</p:attrName>
                                        </p:attrNameLst>
                                      </p:cBhvr>
                                    </p:anim>
                                    <p:anim from="0" to="-1.0" calcmode="lin" valueType="num">
                                      <p:cBhvr>
                                        <p:cTn id="8" dur="200" decel="50000" autoRev="1" fill="hold">
                                          <p:stCondLst>
                                            <p:cond delay="600"/>
                                          </p:stCondLst>
                                        </p:cTn>
                                        <p:tgtEl>
                                          <p:spTgt spid="3">
                                            <p:txEl>
                                              <p:pRg st="0" end="0"/>
                                            </p:txEl>
                                          </p:spTgt>
                                        </p:tgtEl>
                                        <p:attrNameLst>
                                          <p:attrName>xshear</p:attrName>
                                        </p:attrNameLst>
                                      </p:cBhvr>
                                    </p:anim>
                                    <p:animScale>
                                      <p:cBhvr>
                                        <p:cTn id="9" dur="200" decel="100000" autoRev="1" fill="hold">
                                          <p:stCondLst>
                                            <p:cond delay="600"/>
                                          </p:stCondLst>
                                        </p:cTn>
                                        <p:tgtEl>
                                          <p:spTgt spid="3">
                                            <p:txEl>
                                              <p:pRg st="0" end="0"/>
                                            </p:txEl>
                                          </p:spTgt>
                                        </p:tgtEl>
                                      </p:cBhvr>
                                      <p:from x="100000" y="100000"/>
                                      <p:to x="80000" y="100000"/>
                                    </p:animScale>
                                    <p:anim by="(#ppt_h/3+#ppt_w*0.1)" calcmode="lin" valueType="num">
                                      <p:cBhvr additive="sum">
                                        <p:cTn id="10" dur="200" decel="100000" autoRev="1" fill="hold">
                                          <p:stCondLst>
                                            <p:cond delay="600"/>
                                          </p:stCondLst>
                                        </p:cTn>
                                        <p:tgtEl>
                                          <p:spTgt spid="3">
                                            <p:txEl>
                                              <p:pRg st="0" end="0"/>
                                            </p:txEl>
                                          </p:spTgt>
                                        </p:tgtEl>
                                        <p:attrNameLst>
                                          <p:attrName>ppt_x</p:attrName>
                                        </p:attrNameLst>
                                      </p:cBhvr>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34"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from="(-#ppt_w/2)" to="(#ppt_x)" calcmode="lin" valueType="num">
                                      <p:cBhvr>
                                        <p:cTn id="15" dur="600" fill="hold">
                                          <p:stCondLst>
                                            <p:cond delay="0"/>
                                          </p:stCondLst>
                                        </p:cTn>
                                        <p:tgtEl>
                                          <p:spTgt spid="3">
                                            <p:txEl>
                                              <p:pRg st="1" end="1"/>
                                            </p:txEl>
                                          </p:spTgt>
                                        </p:tgtEl>
                                        <p:attrNameLst>
                                          <p:attrName>ppt_x</p:attrName>
                                        </p:attrNameLst>
                                      </p:cBhvr>
                                    </p:anim>
                                    <p:anim from="0" to="-1.0" calcmode="lin" valueType="num">
                                      <p:cBhvr>
                                        <p:cTn id="16" dur="200" decel="50000" autoRev="1" fill="hold">
                                          <p:stCondLst>
                                            <p:cond delay="600"/>
                                          </p:stCondLst>
                                        </p:cTn>
                                        <p:tgtEl>
                                          <p:spTgt spid="3">
                                            <p:txEl>
                                              <p:pRg st="1" end="1"/>
                                            </p:txEl>
                                          </p:spTgt>
                                        </p:tgtEl>
                                        <p:attrNameLst>
                                          <p:attrName>xshear</p:attrName>
                                        </p:attrNameLst>
                                      </p:cBhvr>
                                    </p:anim>
                                    <p:animScale>
                                      <p:cBhvr>
                                        <p:cTn id="17" dur="200" decel="100000" autoRev="1" fill="hold">
                                          <p:stCondLst>
                                            <p:cond delay="600"/>
                                          </p:stCondLst>
                                        </p:cTn>
                                        <p:tgtEl>
                                          <p:spTgt spid="3">
                                            <p:txEl>
                                              <p:pRg st="1" end="1"/>
                                            </p:txEl>
                                          </p:spTgt>
                                        </p:tgtEl>
                                      </p:cBhvr>
                                      <p:from x="100000" y="100000"/>
                                      <p:to x="80000" y="100000"/>
                                    </p:animScale>
                                    <p:anim by="(#ppt_h/3+#ppt_w*0.1)" calcmode="lin" valueType="num">
                                      <p:cBhvr additive="sum">
                                        <p:cTn id="18" dur="200" decel="100000" autoRev="1" fill="hold">
                                          <p:stCondLst>
                                            <p:cond delay="600"/>
                                          </p:stCondLst>
                                        </p:cTn>
                                        <p:tgtEl>
                                          <p:spTgt spid="3">
                                            <p:txEl>
                                              <p:pRg st="1" end="1"/>
                                            </p:txEl>
                                          </p:spTgt>
                                        </p:tgtEl>
                                        <p:attrNameLst>
                                          <p:attrName>ppt_x</p:attrName>
                                        </p:attrNameLst>
                                      </p:cBhvr>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34"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from="(-#ppt_w/2)" to="(#ppt_x)" calcmode="lin" valueType="num">
                                      <p:cBhvr>
                                        <p:cTn id="23" dur="600" fill="hold">
                                          <p:stCondLst>
                                            <p:cond delay="0"/>
                                          </p:stCondLst>
                                        </p:cTn>
                                        <p:tgtEl>
                                          <p:spTgt spid="3">
                                            <p:txEl>
                                              <p:pRg st="2" end="2"/>
                                            </p:txEl>
                                          </p:spTgt>
                                        </p:tgtEl>
                                        <p:attrNameLst>
                                          <p:attrName>ppt_x</p:attrName>
                                        </p:attrNameLst>
                                      </p:cBhvr>
                                    </p:anim>
                                    <p:anim from="0" to="-1.0" calcmode="lin" valueType="num">
                                      <p:cBhvr>
                                        <p:cTn id="24" dur="200" decel="50000" autoRev="1" fill="hold">
                                          <p:stCondLst>
                                            <p:cond delay="600"/>
                                          </p:stCondLst>
                                        </p:cTn>
                                        <p:tgtEl>
                                          <p:spTgt spid="3">
                                            <p:txEl>
                                              <p:pRg st="2" end="2"/>
                                            </p:txEl>
                                          </p:spTgt>
                                        </p:tgtEl>
                                        <p:attrNameLst>
                                          <p:attrName>xshear</p:attrName>
                                        </p:attrNameLst>
                                      </p:cBhvr>
                                    </p:anim>
                                    <p:animScale>
                                      <p:cBhvr>
                                        <p:cTn id="25" dur="200" decel="100000" autoRev="1" fill="hold">
                                          <p:stCondLst>
                                            <p:cond delay="600"/>
                                          </p:stCondLst>
                                        </p:cTn>
                                        <p:tgtEl>
                                          <p:spTgt spid="3">
                                            <p:txEl>
                                              <p:pRg st="2" end="2"/>
                                            </p:txEl>
                                          </p:spTgt>
                                        </p:tgtEl>
                                      </p:cBhvr>
                                      <p:from x="100000" y="100000"/>
                                      <p:to x="80000" y="100000"/>
                                    </p:animScale>
                                    <p:anim by="(#ppt_h/3+#ppt_w*0.1)" calcmode="lin" valueType="num">
                                      <p:cBhvr additive="sum">
                                        <p:cTn id="26" dur="200" decel="100000" autoRev="1" fill="hold">
                                          <p:stCondLst>
                                            <p:cond delay="600"/>
                                          </p:stCondLst>
                                        </p:cTn>
                                        <p:tgtEl>
                                          <p:spTgt spid="3">
                                            <p:txEl>
                                              <p:pRg st="2" end="2"/>
                                            </p:txEl>
                                          </p:spTgt>
                                        </p:tgtEl>
                                        <p:attrNameLst>
                                          <p:attrName>ppt_x</p:attrName>
                                        </p:attrNameLst>
                                      </p:cBhvr>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34" presetClass="entr" presetSubtype="0"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from="(-#ppt_w/2)" to="(#ppt_x)" calcmode="lin" valueType="num">
                                      <p:cBhvr>
                                        <p:cTn id="31" dur="600" fill="hold">
                                          <p:stCondLst>
                                            <p:cond delay="0"/>
                                          </p:stCondLst>
                                        </p:cTn>
                                        <p:tgtEl>
                                          <p:spTgt spid="3">
                                            <p:txEl>
                                              <p:pRg st="3" end="3"/>
                                            </p:txEl>
                                          </p:spTgt>
                                        </p:tgtEl>
                                        <p:attrNameLst>
                                          <p:attrName>ppt_x</p:attrName>
                                        </p:attrNameLst>
                                      </p:cBhvr>
                                    </p:anim>
                                    <p:anim from="0" to="-1.0" calcmode="lin" valueType="num">
                                      <p:cBhvr>
                                        <p:cTn id="32" dur="200" decel="50000" autoRev="1" fill="hold">
                                          <p:stCondLst>
                                            <p:cond delay="600"/>
                                          </p:stCondLst>
                                        </p:cTn>
                                        <p:tgtEl>
                                          <p:spTgt spid="3">
                                            <p:txEl>
                                              <p:pRg st="3" end="3"/>
                                            </p:txEl>
                                          </p:spTgt>
                                        </p:tgtEl>
                                        <p:attrNameLst>
                                          <p:attrName>xshear</p:attrName>
                                        </p:attrNameLst>
                                      </p:cBhvr>
                                    </p:anim>
                                    <p:animScale>
                                      <p:cBhvr>
                                        <p:cTn id="33" dur="200" decel="100000" autoRev="1" fill="hold">
                                          <p:stCondLst>
                                            <p:cond delay="600"/>
                                          </p:stCondLst>
                                        </p:cTn>
                                        <p:tgtEl>
                                          <p:spTgt spid="3">
                                            <p:txEl>
                                              <p:pRg st="3" end="3"/>
                                            </p:txEl>
                                          </p:spTgt>
                                        </p:tgtEl>
                                      </p:cBhvr>
                                      <p:from x="100000" y="100000"/>
                                      <p:to x="80000" y="100000"/>
                                    </p:animScale>
                                    <p:anim by="(#ppt_h/3+#ppt_w*0.1)" calcmode="lin" valueType="num">
                                      <p:cBhvr additive="sum">
                                        <p:cTn id="34" dur="200" decel="100000" autoRev="1" fill="hold">
                                          <p:stCondLst>
                                            <p:cond delay="600"/>
                                          </p:stCondLst>
                                        </p:cTn>
                                        <p:tgtEl>
                                          <p:spTgt spid="3">
                                            <p:txEl>
                                              <p:pRg st="3" end="3"/>
                                            </p:txEl>
                                          </p:spTgt>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eaLnBrk="1" hangingPunct="1"/>
            <a:r>
              <a:rPr lang="ar-SA" altLang="fa-IR" sz="3200" b="1" smtClean="0"/>
              <a:t>ج- برداشت:</a:t>
            </a:r>
            <a:endParaRPr lang="en-US" altLang="fa-IR" sz="3200" b="1" smtClean="0">
              <a:cs typeface="Arial" panose="020B0604020202020204" pitchFamily="34" charset="0"/>
            </a:endParaRPr>
          </a:p>
          <a:p>
            <a:pPr eaLnBrk="1" hangingPunct="1">
              <a:buFont typeface="Arial" panose="020B0604020202020204" pitchFamily="34" charset="0"/>
              <a:buNone/>
            </a:pPr>
            <a:r>
              <a:rPr lang="fa-IR" altLang="fa-IR" sz="3200" b="1" smtClean="0"/>
              <a:t>     </a:t>
            </a:r>
            <a:r>
              <a:rPr lang="ar-SA" altLang="fa-IR" sz="3200" b="1" smtClean="0"/>
              <a:t>  پس از دو تا سه هفته قارچ ها با شكل گرفتن خود ، شروع به رشد كرده و پس از چند روز تمام سطح كشت را مي‌پوشانند . برداشت قارچ در اين زمان آغاز مي‌گردد. در هر دوره كشت معمولا بين پنج تا شش نوبت برداشت وجود دارد كه هر نوبت حدود يك هفته به طول مي‌انجامد. بعد از پايان دوره كشت كمپوست باقيمانده مستقيما قابل فروش است.</a:t>
            </a:r>
            <a:endParaRPr lang="en-US" altLang="fa-IR" sz="3200" b="1" smtClean="0">
              <a:cs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315" name="Content Placeholder 2"/>
          <p:cNvSpPr>
            <a:spLocks noGrp="1"/>
          </p:cNvSpPr>
          <p:nvPr>
            <p:ph idx="1"/>
          </p:nvPr>
        </p:nvSpPr>
        <p:spPr/>
        <p:txBody>
          <a:bodyPr/>
          <a:lstStyle/>
          <a:p>
            <a:pPr eaLnBrk="1" hangingPunct="1"/>
            <a:r>
              <a:rPr lang="ar-SA" altLang="fa-IR" sz="2800" b="1" smtClean="0"/>
              <a:t>توجيه اقتصادي طرح : </a:t>
            </a:r>
            <a:endParaRPr lang="en-US" altLang="fa-IR" sz="2800" b="1" smtClean="0">
              <a:cs typeface="Arial" panose="020B0604020202020204" pitchFamily="34" charset="0"/>
            </a:endParaRPr>
          </a:p>
          <a:p>
            <a:pPr eaLnBrk="1" hangingPunct="1">
              <a:buFont typeface="Arial" panose="020B0604020202020204" pitchFamily="34" charset="0"/>
              <a:buNone/>
            </a:pPr>
            <a:r>
              <a:rPr lang="ar-SA" altLang="fa-IR" sz="2800" b="1" smtClean="0"/>
              <a:t> </a:t>
            </a:r>
            <a:endParaRPr lang="en-US" altLang="fa-IR" sz="2800" b="1" smtClean="0">
              <a:cs typeface="Arial" panose="020B0604020202020204" pitchFamily="34" charset="0"/>
            </a:endParaRPr>
          </a:p>
          <a:p>
            <a:pPr eaLnBrk="1" hangingPunct="1">
              <a:buFont typeface="Arial" panose="020B0604020202020204" pitchFamily="34" charset="0"/>
              <a:buNone/>
            </a:pPr>
            <a:r>
              <a:rPr lang="ar-SA" altLang="fa-IR" sz="2800" b="1" smtClean="0"/>
              <a:t>   الف – سرمايه گذاري ثابت :</a:t>
            </a:r>
            <a:endParaRPr lang="en-US" altLang="fa-IR" sz="2800" b="1" smtClean="0">
              <a:cs typeface="Arial" panose="020B0604020202020204" pitchFamily="34" charset="0"/>
            </a:endParaRPr>
          </a:p>
          <a:p>
            <a:pPr eaLnBrk="1" hangingPunct="1">
              <a:buFont typeface="Arial" panose="020B0604020202020204" pitchFamily="34" charset="0"/>
              <a:buNone/>
            </a:pPr>
            <a:r>
              <a:rPr lang="ar-SA" altLang="fa-IR" sz="2800" b="1" smtClean="0"/>
              <a:t>   الف – 1 ) زميـن :</a:t>
            </a:r>
            <a:endParaRPr lang="fa-IR" altLang="fa-IR" sz="2800" b="1" smtClean="0"/>
          </a:p>
        </p:txBody>
      </p:sp>
      <p:graphicFrame>
        <p:nvGraphicFramePr>
          <p:cNvPr id="4" name="Table 3"/>
          <p:cNvGraphicFramePr>
            <a:graphicFrameLocks noGrp="1"/>
          </p:cNvGraphicFramePr>
          <p:nvPr/>
        </p:nvGraphicFramePr>
        <p:xfrm>
          <a:off x="1285875" y="4714875"/>
          <a:ext cx="7215188" cy="1360488"/>
        </p:xfrm>
        <a:graphic>
          <a:graphicData uri="http://schemas.openxmlformats.org/drawingml/2006/table">
            <a:tbl>
              <a:tblPr rtl="1"/>
              <a:tblGrid>
                <a:gridCol w="2404498">
                  <a:extLst>
                    <a:ext uri="{9D8B030D-6E8A-4147-A177-3AD203B41FA5}">
                      <a16:colId xmlns:a16="http://schemas.microsoft.com/office/drawing/2014/main" xmlns="" val="20000"/>
                    </a:ext>
                  </a:extLst>
                </a:gridCol>
                <a:gridCol w="2405345">
                  <a:extLst>
                    <a:ext uri="{9D8B030D-6E8A-4147-A177-3AD203B41FA5}">
                      <a16:colId xmlns:a16="http://schemas.microsoft.com/office/drawing/2014/main" xmlns="" val="20001"/>
                    </a:ext>
                  </a:extLst>
                </a:gridCol>
                <a:gridCol w="2405345">
                  <a:extLst>
                    <a:ext uri="{9D8B030D-6E8A-4147-A177-3AD203B41FA5}">
                      <a16:colId xmlns:a16="http://schemas.microsoft.com/office/drawing/2014/main" xmlns="" val="20002"/>
                    </a:ext>
                  </a:extLst>
                </a:gridCol>
              </a:tblGrid>
              <a:tr h="642635">
                <a:tc>
                  <a:txBody>
                    <a:bodyPr/>
                    <a:lstStyle/>
                    <a:p>
                      <a:pPr algn="ctr" rtl="1">
                        <a:spcAft>
                          <a:spcPts val="0"/>
                        </a:spcAft>
                      </a:pPr>
                      <a:r>
                        <a:rPr lang="ar-SA" sz="2400" dirty="0">
                          <a:latin typeface="Lotus"/>
                          <a:ea typeface="Times New Roman"/>
                          <a:cs typeface="B Zar"/>
                        </a:rPr>
                        <a:t>متـراژ ( متر مربع )</a:t>
                      </a:r>
                      <a:endParaRPr lang="en-US" sz="20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2000" dirty="0">
                          <a:latin typeface="Lotus"/>
                          <a:ea typeface="Times New Roman"/>
                          <a:cs typeface="B Zar"/>
                        </a:rPr>
                        <a:t>هزينه واحد ( هزارريال )</a:t>
                      </a:r>
                      <a:endParaRPr lang="en-US" sz="18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2000" dirty="0">
                          <a:latin typeface="Lotus"/>
                          <a:ea typeface="Times New Roman"/>
                          <a:cs typeface="B Zar"/>
                        </a:rPr>
                        <a:t>هزينه كل ( ميليون ريال )</a:t>
                      </a:r>
                      <a:endParaRPr lang="en-US" sz="18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0"/>
                  </a:ext>
                </a:extLst>
              </a:tr>
              <a:tr h="717853">
                <a:tc>
                  <a:txBody>
                    <a:bodyPr/>
                    <a:lstStyle/>
                    <a:p>
                      <a:pPr algn="ctr" rtl="1">
                        <a:spcAft>
                          <a:spcPts val="0"/>
                        </a:spcAft>
                      </a:pPr>
                      <a:r>
                        <a:rPr lang="ar-SA" sz="4000" dirty="0">
                          <a:latin typeface="Lotus"/>
                          <a:ea typeface="Times New Roman"/>
                          <a:cs typeface="B Zar"/>
                        </a:rPr>
                        <a:t>2500</a:t>
                      </a:r>
                      <a:endParaRPr lang="en-US" sz="36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4400" dirty="0">
                          <a:latin typeface="Lotus"/>
                          <a:ea typeface="Times New Roman"/>
                          <a:cs typeface="B Zar"/>
                        </a:rPr>
                        <a:t>25</a:t>
                      </a:r>
                      <a:endParaRPr lang="en-US" sz="40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4000" dirty="0">
                          <a:latin typeface="Lotus"/>
                          <a:ea typeface="Times New Roman"/>
                          <a:cs typeface="B Zar"/>
                        </a:rPr>
                        <a:t>5/62</a:t>
                      </a:r>
                      <a:endParaRPr lang="en-US" sz="36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3315">
                                            <p:txEl>
                                              <p:pRg st="0" end="0"/>
                                            </p:txEl>
                                          </p:spTgt>
                                        </p:tgtEl>
                                        <p:attrNameLst>
                                          <p:attrName>style.visibility</p:attrName>
                                        </p:attrNameLst>
                                      </p:cBhvr>
                                      <p:to>
                                        <p:strVal val="visible"/>
                                      </p:to>
                                    </p:set>
                                    <p:animEffect transition="in" filter="dissolve">
                                      <p:cBhvr>
                                        <p:cTn id="7" dur="500"/>
                                        <p:tgtEl>
                                          <p:spTgt spid="1331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3315">
                                            <p:txEl>
                                              <p:pRg st="1" end="1"/>
                                            </p:txEl>
                                          </p:spTgt>
                                        </p:tgtEl>
                                        <p:attrNameLst>
                                          <p:attrName>style.visibility</p:attrName>
                                        </p:attrNameLst>
                                      </p:cBhvr>
                                      <p:to>
                                        <p:strVal val="visible"/>
                                      </p:to>
                                    </p:set>
                                    <p:animEffect transition="in" filter="dissolve">
                                      <p:cBhvr>
                                        <p:cTn id="12" dur="500"/>
                                        <p:tgtEl>
                                          <p:spTgt spid="13315">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3315">
                                            <p:txEl>
                                              <p:pRg st="2" end="2"/>
                                            </p:txEl>
                                          </p:spTgt>
                                        </p:tgtEl>
                                        <p:attrNameLst>
                                          <p:attrName>style.visibility</p:attrName>
                                        </p:attrNameLst>
                                      </p:cBhvr>
                                      <p:to>
                                        <p:strVal val="visible"/>
                                      </p:to>
                                    </p:set>
                                    <p:animEffect transition="in" filter="dissolve">
                                      <p:cBhvr>
                                        <p:cTn id="17" dur="500"/>
                                        <p:tgtEl>
                                          <p:spTgt spid="13315">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3315">
                                            <p:txEl>
                                              <p:pRg st="3" end="3"/>
                                            </p:txEl>
                                          </p:spTgt>
                                        </p:tgtEl>
                                        <p:attrNameLst>
                                          <p:attrName>style.visibility</p:attrName>
                                        </p:attrNameLst>
                                      </p:cBhvr>
                                      <p:to>
                                        <p:strVal val="visible"/>
                                      </p:to>
                                    </p:set>
                                    <p:animEffect transition="in" filter="dissolve">
                                      <p:cBhvr>
                                        <p:cTn id="22" dur="500"/>
                                        <p:tgtEl>
                                          <p:spTgt spid="13315">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34" presetClass="entr" presetSubtype="0" fill="hold" nodeType="clickEffect">
                                  <p:stCondLst>
                                    <p:cond delay="0"/>
                                  </p:stCondLst>
                                  <p:childTnLst>
                                    <p:set>
                                      <p:cBhvr>
                                        <p:cTn id="26" dur="1" fill="hold">
                                          <p:stCondLst>
                                            <p:cond delay="0"/>
                                          </p:stCondLst>
                                        </p:cTn>
                                        <p:tgtEl>
                                          <p:spTgt spid="4"/>
                                        </p:tgtEl>
                                        <p:attrNameLst>
                                          <p:attrName>style.visibility</p:attrName>
                                        </p:attrNameLst>
                                      </p:cBhvr>
                                      <p:to>
                                        <p:strVal val="visible"/>
                                      </p:to>
                                    </p:set>
                                    <p:anim from="(-#ppt_w/2)" to="(#ppt_x)" calcmode="lin" valueType="num">
                                      <p:cBhvr>
                                        <p:cTn id="27" dur="600" fill="hold">
                                          <p:stCondLst>
                                            <p:cond delay="0"/>
                                          </p:stCondLst>
                                        </p:cTn>
                                        <p:tgtEl>
                                          <p:spTgt spid="4"/>
                                        </p:tgtEl>
                                        <p:attrNameLst>
                                          <p:attrName>ppt_x</p:attrName>
                                        </p:attrNameLst>
                                      </p:cBhvr>
                                    </p:anim>
                                    <p:anim from="0" to="-1.0" calcmode="lin" valueType="num">
                                      <p:cBhvr>
                                        <p:cTn id="28" dur="200" decel="50000" autoRev="1" fill="hold">
                                          <p:stCondLst>
                                            <p:cond delay="600"/>
                                          </p:stCondLst>
                                        </p:cTn>
                                        <p:tgtEl>
                                          <p:spTgt spid="4"/>
                                        </p:tgtEl>
                                        <p:attrNameLst>
                                          <p:attrName>xshear</p:attrName>
                                        </p:attrNameLst>
                                      </p:cBhvr>
                                    </p:anim>
                                    <p:animScale>
                                      <p:cBhvr>
                                        <p:cTn id="29" dur="200" decel="100000" autoRev="1" fill="hold">
                                          <p:stCondLst>
                                            <p:cond delay="600"/>
                                          </p:stCondLst>
                                        </p:cTn>
                                        <p:tgtEl>
                                          <p:spTgt spid="4"/>
                                        </p:tgtEl>
                                      </p:cBhvr>
                                      <p:from x="100000" y="100000"/>
                                      <p:to x="80000" y="100000"/>
                                    </p:animScale>
                                    <p:anim by="(#ppt_h/3+#ppt_w*0.1)" calcmode="lin" valueType="num">
                                      <p:cBhvr additive="sum">
                                        <p:cTn id="30" dur="200" decel="100000" autoRev="1" fill="hold">
                                          <p:stCondLst>
                                            <p:cond delay="600"/>
                                          </p:stCondLst>
                                        </p:cTn>
                                        <p:tgtEl>
                                          <p:spTgt spid="4"/>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5" grpId="0" build="p"/>
    </p:bld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500036" y="2428868"/>
          <a:ext cx="8143931" cy="4141852"/>
        </p:xfrm>
        <a:graphic>
          <a:graphicData uri="http://schemas.openxmlformats.org/drawingml/2006/table">
            <a:tbl>
              <a:tblPr rtl="1">
                <a:tableStyleId>{284E427A-3D55-4303-BF80-6455036E1DE7}</a:tableStyleId>
              </a:tblPr>
              <a:tblGrid>
                <a:gridCol w="638229">
                  <a:extLst>
                    <a:ext uri="{9D8B030D-6E8A-4147-A177-3AD203B41FA5}">
                      <a16:colId xmlns:a16="http://schemas.microsoft.com/office/drawing/2014/main" xmlns="" val="20000"/>
                    </a:ext>
                  </a:extLst>
                </a:gridCol>
                <a:gridCol w="2130449">
                  <a:extLst>
                    <a:ext uri="{9D8B030D-6E8A-4147-A177-3AD203B41FA5}">
                      <a16:colId xmlns:a16="http://schemas.microsoft.com/office/drawing/2014/main" xmlns="" val="20001"/>
                    </a:ext>
                  </a:extLst>
                </a:gridCol>
                <a:gridCol w="1917647">
                  <a:extLst>
                    <a:ext uri="{9D8B030D-6E8A-4147-A177-3AD203B41FA5}">
                      <a16:colId xmlns:a16="http://schemas.microsoft.com/office/drawing/2014/main" xmlns="" val="20002"/>
                    </a:ext>
                  </a:extLst>
                </a:gridCol>
                <a:gridCol w="1924672">
                  <a:extLst>
                    <a:ext uri="{9D8B030D-6E8A-4147-A177-3AD203B41FA5}">
                      <a16:colId xmlns:a16="http://schemas.microsoft.com/office/drawing/2014/main" xmlns="" val="20003"/>
                    </a:ext>
                  </a:extLst>
                </a:gridCol>
                <a:gridCol w="1532934">
                  <a:extLst>
                    <a:ext uri="{9D8B030D-6E8A-4147-A177-3AD203B41FA5}">
                      <a16:colId xmlns:a16="http://schemas.microsoft.com/office/drawing/2014/main" xmlns="" val="20004"/>
                    </a:ext>
                  </a:extLst>
                </a:gridCol>
              </a:tblGrid>
              <a:tr h="730023">
                <a:tc>
                  <a:txBody>
                    <a:bodyPr/>
                    <a:lstStyle/>
                    <a:p>
                      <a:pPr algn="ctr" rtl="1">
                        <a:spcAft>
                          <a:spcPts val="0"/>
                        </a:spcAft>
                      </a:pPr>
                      <a:r>
                        <a:rPr lang="ar-SA" sz="1600" dirty="0"/>
                        <a:t>رديف</a:t>
                      </a:r>
                      <a:endParaRPr lang="en-US" sz="2400" dirty="0">
                        <a:latin typeface="Times New Roman"/>
                        <a:ea typeface="Times New Roman"/>
                      </a:endParaRPr>
                    </a:p>
                  </a:txBody>
                  <a:tcPr marL="68580" marR="68580" marT="0" marB="0"/>
                </a:tc>
                <a:tc>
                  <a:txBody>
                    <a:bodyPr/>
                    <a:lstStyle/>
                    <a:p>
                      <a:pPr algn="ctr" rtl="1">
                        <a:spcAft>
                          <a:spcPts val="0"/>
                        </a:spcAft>
                      </a:pPr>
                      <a:r>
                        <a:rPr lang="ar-SA" sz="2800"/>
                        <a:t>شــرح</a:t>
                      </a:r>
                      <a:endParaRPr lang="en-US" sz="2400">
                        <a:latin typeface="Times New Roman"/>
                        <a:ea typeface="Times New Roman"/>
                      </a:endParaRPr>
                    </a:p>
                  </a:txBody>
                  <a:tcPr marL="68580" marR="68580" marT="0" marB="0"/>
                </a:tc>
                <a:tc>
                  <a:txBody>
                    <a:bodyPr/>
                    <a:lstStyle/>
                    <a:p>
                      <a:pPr algn="ctr" rtl="1">
                        <a:spcAft>
                          <a:spcPts val="0"/>
                        </a:spcAft>
                      </a:pPr>
                      <a:r>
                        <a:rPr lang="ar-SA" sz="2800"/>
                        <a:t>مقدار</a:t>
                      </a:r>
                      <a:endParaRPr lang="en-US" sz="2400">
                        <a:latin typeface="Times New Roman"/>
                        <a:ea typeface="Times New Roman"/>
                      </a:endParaRPr>
                    </a:p>
                  </a:txBody>
                  <a:tcPr marL="68580" marR="68580" marT="0" marB="0"/>
                </a:tc>
                <a:tc>
                  <a:txBody>
                    <a:bodyPr/>
                    <a:lstStyle/>
                    <a:p>
                      <a:pPr algn="ctr" rtl="1">
                        <a:spcAft>
                          <a:spcPts val="0"/>
                        </a:spcAft>
                      </a:pPr>
                      <a:r>
                        <a:rPr lang="ar-SA" sz="2800" dirty="0"/>
                        <a:t>هزينه </a:t>
                      </a:r>
                      <a:r>
                        <a:rPr lang="ar-SA" sz="2800" dirty="0" smtClean="0"/>
                        <a:t>واحد</a:t>
                      </a:r>
                      <a:endParaRPr lang="fa-IR" sz="2800" dirty="0" smtClean="0"/>
                    </a:p>
                    <a:p>
                      <a:pPr algn="ctr" rtl="1">
                        <a:spcAft>
                          <a:spcPts val="0"/>
                        </a:spcAft>
                      </a:pPr>
                      <a:r>
                        <a:rPr lang="ar-SA" sz="2800" dirty="0" smtClean="0"/>
                        <a:t> </a:t>
                      </a:r>
                      <a:r>
                        <a:rPr lang="ar-SA" sz="2000" dirty="0"/>
                        <a:t>( هزارريال)</a:t>
                      </a:r>
                      <a:endParaRPr lang="en-US" sz="2400" dirty="0">
                        <a:latin typeface="Times New Roman"/>
                        <a:ea typeface="Times New Roman"/>
                      </a:endParaRPr>
                    </a:p>
                  </a:txBody>
                  <a:tcPr marL="68580" marR="68580" marT="0" marB="0"/>
                </a:tc>
                <a:tc>
                  <a:txBody>
                    <a:bodyPr/>
                    <a:lstStyle/>
                    <a:p>
                      <a:pPr algn="ctr" rtl="1">
                        <a:spcAft>
                          <a:spcPts val="0"/>
                        </a:spcAft>
                      </a:pPr>
                      <a:r>
                        <a:rPr lang="ar-SA" sz="2800"/>
                        <a:t>هزينه كل</a:t>
                      </a:r>
                      <a:r>
                        <a:rPr lang="ar-SA" sz="2000"/>
                        <a:t> (ميليون ريال )</a:t>
                      </a:r>
                      <a:endParaRPr lang="en-US" sz="2400">
                        <a:latin typeface="Times New Roman"/>
                        <a:ea typeface="Times New Roman"/>
                      </a:endParaRPr>
                    </a:p>
                  </a:txBody>
                  <a:tcPr marL="68580" marR="68580" marT="0" marB="0"/>
                </a:tc>
                <a:extLst>
                  <a:ext uri="{0D108BD9-81ED-4DB2-BD59-A6C34878D82A}">
                    <a16:rowId xmlns:a16="http://schemas.microsoft.com/office/drawing/2014/main" xmlns="" val="10000"/>
                  </a:ext>
                </a:extLst>
              </a:tr>
              <a:tr h="2861692">
                <a:tc>
                  <a:txBody>
                    <a:bodyPr/>
                    <a:lstStyle/>
                    <a:p>
                      <a:pPr algn="ctr" rtl="1">
                        <a:spcAft>
                          <a:spcPts val="0"/>
                        </a:spcAft>
                      </a:pPr>
                      <a:r>
                        <a:rPr lang="ar-SA" sz="2800" dirty="0"/>
                        <a:t>1</a:t>
                      </a:r>
                      <a:endParaRPr lang="en-US" sz="2400" dirty="0"/>
                    </a:p>
                    <a:p>
                      <a:pPr algn="ctr" rtl="1">
                        <a:spcAft>
                          <a:spcPts val="0"/>
                        </a:spcAft>
                      </a:pPr>
                      <a:endParaRPr lang="fa-IR" sz="2800" dirty="0" smtClean="0"/>
                    </a:p>
                    <a:p>
                      <a:pPr algn="ctr" rtl="1">
                        <a:spcAft>
                          <a:spcPts val="0"/>
                        </a:spcAft>
                      </a:pPr>
                      <a:r>
                        <a:rPr lang="ar-SA" sz="2800" dirty="0" smtClean="0"/>
                        <a:t>2</a:t>
                      </a:r>
                      <a:endParaRPr lang="en-US" sz="2400" dirty="0"/>
                    </a:p>
                    <a:p>
                      <a:pPr algn="ctr" rtl="1">
                        <a:spcAft>
                          <a:spcPts val="0"/>
                        </a:spcAft>
                      </a:pPr>
                      <a:r>
                        <a:rPr lang="ar-SA" sz="2800" dirty="0"/>
                        <a:t>3</a:t>
                      </a:r>
                      <a:endParaRPr lang="en-US" sz="2400" dirty="0">
                        <a:latin typeface="Times New Roman"/>
                        <a:ea typeface="Times New Roman"/>
                      </a:endParaRPr>
                    </a:p>
                  </a:txBody>
                  <a:tcPr marL="68580" marR="68580" marT="0" marB="0"/>
                </a:tc>
                <a:tc>
                  <a:txBody>
                    <a:bodyPr/>
                    <a:lstStyle/>
                    <a:p>
                      <a:pPr algn="r" rtl="1">
                        <a:spcAft>
                          <a:spcPts val="0"/>
                        </a:spcAft>
                      </a:pPr>
                      <a:r>
                        <a:rPr lang="ar-SA" sz="2800" dirty="0"/>
                        <a:t>تسطيح و خاكبرداري</a:t>
                      </a:r>
                      <a:endParaRPr lang="en-US" sz="2400" dirty="0"/>
                    </a:p>
                    <a:p>
                      <a:pPr algn="r" rtl="1">
                        <a:spcAft>
                          <a:spcPts val="0"/>
                        </a:spcAft>
                      </a:pPr>
                      <a:r>
                        <a:rPr lang="ar-SA" sz="2800" dirty="0"/>
                        <a:t>ديواركشي </a:t>
                      </a:r>
                      <a:endParaRPr lang="en-US" sz="2400" dirty="0"/>
                    </a:p>
                    <a:p>
                      <a:pPr algn="r" rtl="1">
                        <a:spcAft>
                          <a:spcPts val="0"/>
                        </a:spcAft>
                      </a:pPr>
                      <a:r>
                        <a:rPr lang="ar-SA" sz="2800" dirty="0"/>
                        <a:t>خيابان كشي و آسفالت</a:t>
                      </a:r>
                      <a:endParaRPr lang="en-US" sz="2400" dirty="0">
                        <a:latin typeface="Times New Roman"/>
                        <a:ea typeface="Times New Roman"/>
                      </a:endParaRPr>
                    </a:p>
                  </a:txBody>
                  <a:tcPr marL="68580" marR="68580" marT="0" marB="0"/>
                </a:tc>
                <a:tc>
                  <a:txBody>
                    <a:bodyPr/>
                    <a:lstStyle/>
                    <a:p>
                      <a:pPr algn="ctr" rtl="1">
                        <a:spcAft>
                          <a:spcPts val="0"/>
                        </a:spcAft>
                      </a:pPr>
                      <a:r>
                        <a:rPr lang="ar-SA" sz="2800" dirty="0"/>
                        <a:t>1000مترمربع</a:t>
                      </a:r>
                      <a:endParaRPr lang="en-US" sz="2400" dirty="0"/>
                    </a:p>
                    <a:p>
                      <a:pPr algn="ctr" rtl="1">
                        <a:spcAft>
                          <a:spcPts val="0"/>
                        </a:spcAft>
                      </a:pPr>
                      <a:endParaRPr lang="fa-IR" sz="2800" dirty="0" smtClean="0"/>
                    </a:p>
                    <a:p>
                      <a:pPr algn="ctr" rtl="1">
                        <a:spcAft>
                          <a:spcPts val="0"/>
                        </a:spcAft>
                      </a:pPr>
                      <a:r>
                        <a:rPr lang="ar-SA" sz="2800" dirty="0" smtClean="0"/>
                        <a:t> </a:t>
                      </a:r>
                      <a:r>
                        <a:rPr lang="ar-SA" sz="2800" dirty="0"/>
                        <a:t>500مترمربع</a:t>
                      </a:r>
                      <a:endParaRPr lang="en-US" sz="2400" dirty="0"/>
                    </a:p>
                    <a:p>
                      <a:pPr algn="ctr" rtl="1">
                        <a:spcAft>
                          <a:spcPts val="0"/>
                        </a:spcAft>
                      </a:pPr>
                      <a:r>
                        <a:rPr lang="ar-SA" sz="2800" dirty="0"/>
                        <a:t>500مترمربع</a:t>
                      </a:r>
                      <a:endParaRPr lang="en-US" sz="2400" dirty="0">
                        <a:latin typeface="Times New Roman"/>
                        <a:ea typeface="Times New Roman"/>
                      </a:endParaRPr>
                    </a:p>
                  </a:txBody>
                  <a:tcPr marL="68580" marR="68580" marT="0" marB="0"/>
                </a:tc>
                <a:tc>
                  <a:txBody>
                    <a:bodyPr/>
                    <a:lstStyle/>
                    <a:p>
                      <a:pPr algn="ctr" rtl="1">
                        <a:spcAft>
                          <a:spcPts val="0"/>
                        </a:spcAft>
                      </a:pPr>
                      <a:r>
                        <a:rPr lang="ar-SA" sz="2800" dirty="0"/>
                        <a:t>5</a:t>
                      </a:r>
                      <a:endParaRPr lang="en-US" sz="2400" dirty="0"/>
                    </a:p>
                    <a:p>
                      <a:pPr algn="ctr" rtl="1">
                        <a:spcAft>
                          <a:spcPts val="0"/>
                        </a:spcAft>
                      </a:pPr>
                      <a:endParaRPr lang="fa-IR" sz="2800" dirty="0" smtClean="0"/>
                    </a:p>
                    <a:p>
                      <a:pPr algn="ctr" rtl="1">
                        <a:spcAft>
                          <a:spcPts val="0"/>
                        </a:spcAft>
                      </a:pPr>
                      <a:r>
                        <a:rPr lang="ar-SA" sz="2800" dirty="0" smtClean="0"/>
                        <a:t>6</a:t>
                      </a:r>
                      <a:endParaRPr lang="en-US" sz="2400" dirty="0"/>
                    </a:p>
                    <a:p>
                      <a:pPr algn="ctr" rtl="1">
                        <a:spcAft>
                          <a:spcPts val="0"/>
                        </a:spcAft>
                      </a:pPr>
                      <a:r>
                        <a:rPr lang="ar-SA" sz="2800" dirty="0"/>
                        <a:t>10</a:t>
                      </a:r>
                      <a:endParaRPr lang="en-US" sz="2400" dirty="0">
                        <a:latin typeface="Times New Roman"/>
                        <a:ea typeface="Times New Roman"/>
                      </a:endParaRPr>
                    </a:p>
                  </a:txBody>
                  <a:tcPr marL="68580" marR="68580" marT="0" marB="0"/>
                </a:tc>
                <a:tc>
                  <a:txBody>
                    <a:bodyPr/>
                    <a:lstStyle/>
                    <a:p>
                      <a:pPr algn="ctr" rtl="1">
                        <a:spcAft>
                          <a:spcPts val="0"/>
                        </a:spcAft>
                      </a:pPr>
                      <a:r>
                        <a:rPr lang="ar-SA" sz="2800" dirty="0"/>
                        <a:t>5</a:t>
                      </a:r>
                      <a:endParaRPr lang="en-US" sz="2400" dirty="0"/>
                    </a:p>
                    <a:p>
                      <a:pPr algn="ctr" rtl="1">
                        <a:spcAft>
                          <a:spcPts val="0"/>
                        </a:spcAft>
                      </a:pPr>
                      <a:endParaRPr lang="fa-IR" sz="2800" dirty="0" smtClean="0"/>
                    </a:p>
                    <a:p>
                      <a:pPr algn="ctr" rtl="1">
                        <a:spcAft>
                          <a:spcPts val="0"/>
                        </a:spcAft>
                      </a:pPr>
                      <a:r>
                        <a:rPr lang="ar-SA" sz="2800" dirty="0" smtClean="0"/>
                        <a:t>3</a:t>
                      </a:r>
                      <a:endParaRPr lang="en-US" sz="2400" dirty="0"/>
                    </a:p>
                    <a:p>
                      <a:pPr algn="ctr" rtl="1">
                        <a:spcAft>
                          <a:spcPts val="0"/>
                        </a:spcAft>
                      </a:pPr>
                      <a:r>
                        <a:rPr lang="ar-SA" sz="2800" dirty="0"/>
                        <a:t>5</a:t>
                      </a:r>
                      <a:endParaRPr lang="en-US" sz="2400" dirty="0">
                        <a:latin typeface="Times New Roman"/>
                        <a:ea typeface="Times New Roman"/>
                      </a:endParaRPr>
                    </a:p>
                  </a:txBody>
                  <a:tcPr marL="68580" marR="68580" marT="0" marB="0"/>
                </a:tc>
                <a:extLst>
                  <a:ext uri="{0D108BD9-81ED-4DB2-BD59-A6C34878D82A}">
                    <a16:rowId xmlns:a16="http://schemas.microsoft.com/office/drawing/2014/main" xmlns="" val="10001"/>
                  </a:ext>
                </a:extLst>
              </a:tr>
              <a:tr h="408813">
                <a:tc gridSpan="4">
                  <a:txBody>
                    <a:bodyPr/>
                    <a:lstStyle/>
                    <a:p>
                      <a:pPr algn="r" rtl="1">
                        <a:spcAft>
                          <a:spcPts val="0"/>
                        </a:spcAft>
                      </a:pPr>
                      <a:r>
                        <a:rPr lang="ar-SA" sz="2800" dirty="0"/>
                        <a:t>      جـــمـــع</a:t>
                      </a:r>
                      <a:endParaRPr lang="en-US" sz="2400" dirty="0">
                        <a:latin typeface="Times New Roman"/>
                        <a:ea typeface="Times New Roman"/>
                      </a:endParaRPr>
                    </a:p>
                  </a:txBody>
                  <a:tcPr marL="68580" marR="68580" marT="0" marB="0"/>
                </a:tc>
                <a:tc hMerge="1">
                  <a:txBody>
                    <a:bodyPr/>
                    <a:lstStyle/>
                    <a:p>
                      <a:pPr rtl="1"/>
                      <a:endParaRPr lang="fa-IR"/>
                    </a:p>
                  </a:txBody>
                  <a:tcPr/>
                </a:tc>
                <a:tc hMerge="1">
                  <a:txBody>
                    <a:bodyPr/>
                    <a:lstStyle/>
                    <a:p>
                      <a:pPr rtl="1"/>
                      <a:endParaRPr lang="fa-IR"/>
                    </a:p>
                  </a:txBody>
                  <a:tcPr/>
                </a:tc>
                <a:tc hMerge="1">
                  <a:txBody>
                    <a:bodyPr/>
                    <a:lstStyle/>
                    <a:p>
                      <a:pPr rtl="1"/>
                      <a:endParaRPr lang="fa-IR"/>
                    </a:p>
                  </a:txBody>
                  <a:tcPr/>
                </a:tc>
                <a:tc>
                  <a:txBody>
                    <a:bodyPr/>
                    <a:lstStyle/>
                    <a:p>
                      <a:pPr algn="ctr" rtl="1">
                        <a:spcAft>
                          <a:spcPts val="0"/>
                        </a:spcAft>
                      </a:pPr>
                      <a:r>
                        <a:rPr lang="ar-SA" sz="2800" dirty="0"/>
                        <a:t>13</a:t>
                      </a:r>
                      <a:endParaRPr lang="en-US" sz="2400" dirty="0">
                        <a:latin typeface="Times New Roman"/>
                        <a:ea typeface="Times New Roman"/>
                      </a:endParaRPr>
                    </a:p>
                  </a:txBody>
                  <a:tcPr marL="68580" marR="68580" marT="0" marB="0"/>
                </a:tc>
                <a:extLst>
                  <a:ext uri="{0D108BD9-81ED-4DB2-BD59-A6C34878D82A}">
                    <a16:rowId xmlns:a16="http://schemas.microsoft.com/office/drawing/2014/main" xmlns="" val="10002"/>
                  </a:ext>
                </a:extLst>
              </a:tr>
            </a:tbl>
          </a:graphicData>
        </a:graphic>
      </p:graphicFrame>
      <p:sp>
        <p:nvSpPr>
          <p:cNvPr id="14338" name="Title 1"/>
          <p:cNvSpPr>
            <a:spLocks noGrp="1"/>
          </p:cNvSpPr>
          <p:nvPr>
            <p:ph type="title"/>
          </p:nvPr>
        </p:nvSpPr>
        <p:spPr/>
        <p:txBody>
          <a:bodyPr/>
          <a:lstStyle/>
          <a:p>
            <a:pPr algn="r" eaLnBrk="1" fontAlgn="auto" hangingPunct="1">
              <a:spcAft>
                <a:spcPts val="0"/>
              </a:spcAft>
              <a:defRPr/>
            </a:pPr>
            <a:r>
              <a:rPr lang="ar-SA" b="1" smtClean="0"/>
              <a:t>الف – 2 ) محوطه سازي </a:t>
            </a:r>
            <a:endParaRPr lang="fa-IR"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6" presetClass="entr" presetSubtype="16" fill="hold" nodeType="clickEffect">
                                  <p:stCondLst>
                                    <p:cond delay="0"/>
                                  </p:stCondLst>
                                  <p:childTnLst>
                                    <p:set>
                                      <p:cBhvr>
                                        <p:cTn id="6" dur="1" fill="hold">
                                          <p:stCondLst>
                                            <p:cond delay="0"/>
                                          </p:stCondLst>
                                        </p:cTn>
                                        <p:tgtEl>
                                          <p:spTgt spid="14338"/>
                                        </p:tgtEl>
                                        <p:attrNameLst>
                                          <p:attrName>style.visibility</p:attrName>
                                        </p:attrNameLst>
                                      </p:cBhvr>
                                      <p:to>
                                        <p:strVal val="visible"/>
                                      </p:to>
                                    </p:set>
                                    <p:animEffect transition="in" filter="circle(in)">
                                      <p:cBhvr>
                                        <p:cTn id="7" dur="2000"/>
                                        <p:tgtEl>
                                          <p:spTgt spid="1433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4" presetClass="entr" presetSubtype="0"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 from="(-#ppt_w/2)" to="(#ppt_x)" calcmode="lin" valueType="num">
                                      <p:cBhvr>
                                        <p:cTn id="12" dur="600" fill="hold">
                                          <p:stCondLst>
                                            <p:cond delay="0"/>
                                          </p:stCondLst>
                                        </p:cTn>
                                        <p:tgtEl>
                                          <p:spTgt spid="4"/>
                                        </p:tgtEl>
                                        <p:attrNameLst>
                                          <p:attrName>ppt_x</p:attrName>
                                        </p:attrNameLst>
                                      </p:cBhvr>
                                    </p:anim>
                                    <p:anim from="0" to="-1.0" calcmode="lin" valueType="num">
                                      <p:cBhvr>
                                        <p:cTn id="13" dur="200" decel="50000" autoRev="1" fill="hold">
                                          <p:stCondLst>
                                            <p:cond delay="600"/>
                                          </p:stCondLst>
                                        </p:cTn>
                                        <p:tgtEl>
                                          <p:spTgt spid="4"/>
                                        </p:tgtEl>
                                        <p:attrNameLst>
                                          <p:attrName>xshear</p:attrName>
                                        </p:attrNameLst>
                                      </p:cBhvr>
                                    </p:anim>
                                    <p:animScale>
                                      <p:cBhvr>
                                        <p:cTn id="14" dur="200" decel="100000" autoRev="1" fill="hold">
                                          <p:stCondLst>
                                            <p:cond delay="600"/>
                                          </p:stCondLst>
                                        </p:cTn>
                                        <p:tgtEl>
                                          <p:spTgt spid="4"/>
                                        </p:tgtEl>
                                      </p:cBhvr>
                                      <p:from x="100000" y="100000"/>
                                      <p:to x="80000" y="100000"/>
                                    </p:animScale>
                                    <p:anim by="(#ppt_h/3+#ppt_w*0.1)" calcmode="lin" valueType="num">
                                      <p:cBhvr additive="sum">
                                        <p:cTn id="15" dur="200" decel="100000" autoRev="1" fill="hold">
                                          <p:stCondLst>
                                            <p:cond delay="600"/>
                                          </p:stCondLst>
                                        </p:cTn>
                                        <p:tgtEl>
                                          <p:spTgt spid="4"/>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0" y="1143000"/>
          <a:ext cx="9144000" cy="5486400"/>
        </p:xfrm>
        <a:graphic>
          <a:graphicData uri="http://schemas.openxmlformats.org/drawingml/2006/table">
            <a:tbl>
              <a:tblPr rtl="1"/>
              <a:tblGrid>
                <a:gridCol w="661987">
                  <a:extLst>
                    <a:ext uri="{9D8B030D-6E8A-4147-A177-3AD203B41FA5}">
                      <a16:colId xmlns:a16="http://schemas.microsoft.com/office/drawing/2014/main" xmlns="" val="20000"/>
                    </a:ext>
                  </a:extLst>
                </a:gridCol>
                <a:gridCol w="3538541">
                  <a:extLst>
                    <a:ext uri="{9D8B030D-6E8A-4147-A177-3AD203B41FA5}">
                      <a16:colId xmlns:a16="http://schemas.microsoft.com/office/drawing/2014/main" xmlns="" val="20001"/>
                    </a:ext>
                  </a:extLst>
                </a:gridCol>
                <a:gridCol w="1595426">
                  <a:extLst>
                    <a:ext uri="{9D8B030D-6E8A-4147-A177-3AD203B41FA5}">
                      <a16:colId xmlns:a16="http://schemas.microsoft.com/office/drawing/2014/main" xmlns="" val="20002"/>
                    </a:ext>
                  </a:extLst>
                </a:gridCol>
                <a:gridCol w="1633526">
                  <a:extLst>
                    <a:ext uri="{9D8B030D-6E8A-4147-A177-3AD203B41FA5}">
                      <a16:colId xmlns:a16="http://schemas.microsoft.com/office/drawing/2014/main" xmlns="" val="20003"/>
                    </a:ext>
                  </a:extLst>
                </a:gridCol>
                <a:gridCol w="1714520">
                  <a:extLst>
                    <a:ext uri="{9D8B030D-6E8A-4147-A177-3AD203B41FA5}">
                      <a16:colId xmlns:a16="http://schemas.microsoft.com/office/drawing/2014/main" xmlns="" val="20004"/>
                    </a:ext>
                  </a:extLst>
                </a:gridCol>
              </a:tblGrid>
              <a:tr h="0">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2400" b="1" i="0" u="none" strike="noStrike" cap="none" normalizeH="0" baseline="0" dirty="0" smtClean="0">
                          <a:ln>
                            <a:noFill/>
                          </a:ln>
                          <a:solidFill>
                            <a:schemeClr val="tx1"/>
                          </a:solidFill>
                          <a:effectLst/>
                          <a:latin typeface="Lotus" charset="-78"/>
                          <a:cs typeface="Times New Roman" pitchFamily="18" charset="0"/>
                        </a:rPr>
                        <a:t> </a:t>
                      </a:r>
                      <a:r>
                        <a:rPr kumimoji="0" lang="ar-SA" sz="1400" b="1" i="0" u="none" strike="noStrike" cap="none" normalizeH="0" baseline="0" dirty="0" smtClean="0">
                          <a:ln>
                            <a:noFill/>
                          </a:ln>
                          <a:solidFill>
                            <a:schemeClr val="tx1"/>
                          </a:solidFill>
                          <a:effectLst/>
                          <a:latin typeface="Lotus" charset="-78"/>
                          <a:ea typeface="Times New Roman" pitchFamily="18" charset="0"/>
                          <a:cs typeface="B Zar" charset="-78"/>
                        </a:rPr>
                        <a:t>رديف</a:t>
                      </a:r>
                      <a:endParaRPr kumimoji="0" lang="en-US" sz="2000" b="1" i="0" u="none" strike="noStrike" cap="none" normalizeH="0" baseline="0" dirty="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2400" b="1" i="0" u="none" strike="noStrike" cap="none" normalizeH="0" baseline="0" smtClean="0">
                          <a:ln>
                            <a:noFill/>
                          </a:ln>
                          <a:solidFill>
                            <a:schemeClr val="tx1"/>
                          </a:solidFill>
                          <a:effectLst/>
                          <a:latin typeface="Lotus" charset="-78"/>
                          <a:ea typeface="Times New Roman" pitchFamily="18" charset="0"/>
                          <a:cs typeface="B Zar" charset="-78"/>
                        </a:rPr>
                        <a:t>شــرح</a:t>
                      </a:r>
                      <a:endParaRPr kumimoji="0" lang="en-US" sz="2000" b="1" i="0" u="none" strike="noStrike" cap="none" normalizeH="0" baseline="0" smtClean="0">
                        <a:ln>
                          <a:noFill/>
                        </a:ln>
                        <a:solidFill>
                          <a:schemeClr val="tx1"/>
                        </a:solidFill>
                        <a:effectLst/>
                        <a:latin typeface="Times New Roman" pitchFamily="18" charset="0"/>
                        <a:ea typeface="Times New Roman" pitchFamily="18" charset="0"/>
                        <a:cs typeface="B Zar" charset="-78"/>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2000" b="1" i="0" u="none" strike="noStrike" cap="none" normalizeH="0" baseline="0" smtClean="0">
                          <a:ln>
                            <a:noFill/>
                          </a:ln>
                          <a:solidFill>
                            <a:schemeClr val="tx1"/>
                          </a:solidFill>
                          <a:effectLst/>
                          <a:latin typeface="Lotus" charset="-78"/>
                          <a:ea typeface="Times New Roman" pitchFamily="18" charset="0"/>
                          <a:cs typeface="B Zar" charset="-78"/>
                        </a:rPr>
                        <a:t>زيربنا(</a:t>
                      </a:r>
                      <a:r>
                        <a:rPr kumimoji="0" lang="en-US" sz="2000" b="1" i="0" u="none" strike="noStrike" cap="none" normalizeH="0" baseline="0" smtClean="0">
                          <a:ln>
                            <a:noFill/>
                          </a:ln>
                          <a:solidFill>
                            <a:schemeClr val="tx1"/>
                          </a:solidFill>
                          <a:effectLst/>
                          <a:latin typeface="Arial" pitchFamily="34" charset="0"/>
                          <a:ea typeface="Times New Roman" pitchFamily="18" charset="0"/>
                          <a:cs typeface="B Zar" charset="-78"/>
                        </a:rPr>
                        <a:t>m</a:t>
                      </a:r>
                      <a:r>
                        <a:rPr kumimoji="0" lang="en-US" sz="2000" b="1" i="0" u="none" strike="noStrike" cap="none" normalizeH="0" baseline="30000" smtClean="0">
                          <a:ln>
                            <a:noFill/>
                          </a:ln>
                          <a:solidFill>
                            <a:schemeClr val="tx1"/>
                          </a:solidFill>
                          <a:effectLst/>
                          <a:latin typeface="Arial" pitchFamily="34" charset="0"/>
                          <a:ea typeface="Times New Roman" pitchFamily="18" charset="0"/>
                          <a:cs typeface="B Zar" charset="-78"/>
                        </a:rPr>
                        <a:t>2</a:t>
                      </a:r>
                      <a:r>
                        <a:rPr kumimoji="0" lang="ar-SA" sz="2000" b="1" i="0" u="none" strike="noStrike" cap="none" normalizeH="0" baseline="0" smtClean="0">
                          <a:ln>
                            <a:noFill/>
                          </a:ln>
                          <a:solidFill>
                            <a:schemeClr val="tx1"/>
                          </a:solidFill>
                          <a:effectLst/>
                          <a:latin typeface="Arial" pitchFamily="34" charset="0"/>
                          <a:ea typeface="Times New Roman" pitchFamily="18" charset="0"/>
                          <a:cs typeface="B Zar" charset="-78"/>
                        </a:rPr>
                        <a:t>)</a:t>
                      </a:r>
                      <a:endParaRPr kumimoji="0" lang="en-US" sz="2000" b="1"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2400" b="1" i="0" u="none" strike="noStrike" cap="none" normalizeH="0" baseline="0" dirty="0" smtClean="0">
                          <a:ln>
                            <a:noFill/>
                          </a:ln>
                          <a:solidFill>
                            <a:schemeClr val="tx1"/>
                          </a:solidFill>
                          <a:effectLst/>
                          <a:latin typeface="Lotus" charset="-78"/>
                          <a:ea typeface="Times New Roman" pitchFamily="18" charset="0"/>
                          <a:cs typeface="B Zar" charset="-78"/>
                        </a:rPr>
                        <a:t>هزينه واحد</a:t>
                      </a:r>
                      <a:endParaRPr kumimoji="0" lang="fa-IR" sz="2400" b="1" i="0" u="none" strike="noStrike" cap="none" normalizeH="0" baseline="0" dirty="0" smtClean="0">
                        <a:ln>
                          <a:noFill/>
                        </a:ln>
                        <a:solidFill>
                          <a:schemeClr val="tx1"/>
                        </a:solidFill>
                        <a:effectLst/>
                        <a:latin typeface="Lotus" charset="-78"/>
                        <a:ea typeface="Times New Roman" pitchFamily="18" charset="0"/>
                        <a:cs typeface="B Zar" charset="-78"/>
                      </a:endParaRPr>
                    </a:p>
                    <a:p>
                      <a:pPr marL="0" marR="0" lvl="0" indent="0" algn="ctr" defTabSz="914400" rtl="1" eaLnBrk="1" fontAlgn="base" latinLnBrk="0" hangingPunct="1">
                        <a:lnSpc>
                          <a:spcPct val="100000"/>
                        </a:lnSpc>
                        <a:spcBef>
                          <a:spcPct val="0"/>
                        </a:spcBef>
                        <a:spcAft>
                          <a:spcPct val="0"/>
                        </a:spcAft>
                        <a:buClrTx/>
                        <a:buSzTx/>
                        <a:buFontTx/>
                        <a:buNone/>
                        <a:tabLst/>
                      </a:pPr>
                      <a:r>
                        <a:rPr kumimoji="0" lang="ar-SA" sz="2400" b="1" i="0" u="none" strike="noStrike" cap="none" normalizeH="0" baseline="0" dirty="0" smtClean="0">
                          <a:ln>
                            <a:noFill/>
                          </a:ln>
                          <a:solidFill>
                            <a:schemeClr val="tx1"/>
                          </a:solidFill>
                          <a:effectLst/>
                          <a:latin typeface="Lotus" charset="-78"/>
                          <a:ea typeface="Times New Roman" pitchFamily="18" charset="0"/>
                          <a:cs typeface="B Zar" charset="-78"/>
                        </a:rPr>
                        <a:t> </a:t>
                      </a:r>
                      <a:r>
                        <a:rPr kumimoji="0" lang="ar-SA" sz="1800" b="1" i="0" u="none" strike="noStrike" cap="none" normalizeH="0" baseline="0" dirty="0" smtClean="0">
                          <a:ln>
                            <a:noFill/>
                          </a:ln>
                          <a:solidFill>
                            <a:schemeClr val="tx1"/>
                          </a:solidFill>
                          <a:effectLst/>
                          <a:latin typeface="Lotus" charset="-78"/>
                          <a:ea typeface="Times New Roman" pitchFamily="18" charset="0"/>
                          <a:cs typeface="B Zar" charset="-78"/>
                        </a:rPr>
                        <a:t>( هزارريال)</a:t>
                      </a:r>
                      <a:endParaRPr kumimoji="0" lang="en-US" sz="2000" b="1" i="0" u="none" strike="noStrike" cap="none" normalizeH="0" baseline="0" dirty="0" smtClean="0">
                        <a:ln>
                          <a:noFill/>
                        </a:ln>
                        <a:solidFill>
                          <a:schemeClr val="tx1"/>
                        </a:solidFill>
                        <a:effectLst/>
                        <a:latin typeface="Times New Roman" pitchFamily="18" charset="0"/>
                        <a:ea typeface="Times New Roman" pitchFamily="18" charset="0"/>
                        <a:cs typeface="B Zar" charset="-78"/>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2400" b="1" i="0" u="none" strike="noStrike" cap="none" normalizeH="0" baseline="0" dirty="0" smtClean="0">
                          <a:ln>
                            <a:noFill/>
                          </a:ln>
                          <a:solidFill>
                            <a:schemeClr val="tx1"/>
                          </a:solidFill>
                          <a:effectLst/>
                          <a:latin typeface="Lotus" charset="-78"/>
                          <a:ea typeface="Times New Roman" pitchFamily="18" charset="0"/>
                          <a:cs typeface="B Zar" charset="-78"/>
                        </a:rPr>
                        <a:t>هزينه كل</a:t>
                      </a:r>
                      <a:endParaRPr kumimoji="0" lang="fa-IR" sz="2400" b="1" i="0" u="none" strike="noStrike" cap="none" normalizeH="0" baseline="0" dirty="0" smtClean="0">
                        <a:ln>
                          <a:noFill/>
                        </a:ln>
                        <a:solidFill>
                          <a:schemeClr val="tx1"/>
                        </a:solidFill>
                        <a:effectLst/>
                        <a:latin typeface="Lotus" charset="-78"/>
                        <a:ea typeface="Times New Roman" pitchFamily="18" charset="0"/>
                        <a:cs typeface="B Zar" charset="-78"/>
                      </a:endParaRPr>
                    </a:p>
                    <a:p>
                      <a:pPr marL="0" marR="0" lvl="0" indent="0" algn="ctr" defTabSz="914400" rtl="1" eaLnBrk="1" fontAlgn="base" latinLnBrk="0" hangingPunct="1">
                        <a:lnSpc>
                          <a:spcPct val="100000"/>
                        </a:lnSpc>
                        <a:spcBef>
                          <a:spcPct val="0"/>
                        </a:spcBef>
                        <a:spcAft>
                          <a:spcPct val="0"/>
                        </a:spcAft>
                        <a:buClrTx/>
                        <a:buSzTx/>
                        <a:buFontTx/>
                        <a:buNone/>
                        <a:tabLst/>
                      </a:pPr>
                      <a:r>
                        <a:rPr kumimoji="0" lang="ar-SA" sz="1800" b="1" i="0" u="none" strike="noStrike" cap="none" normalizeH="0" baseline="0" dirty="0" smtClean="0">
                          <a:ln>
                            <a:noFill/>
                          </a:ln>
                          <a:solidFill>
                            <a:schemeClr val="tx1"/>
                          </a:solidFill>
                          <a:effectLst/>
                          <a:latin typeface="Lotus" charset="-78"/>
                          <a:ea typeface="Times New Roman" pitchFamily="18" charset="0"/>
                          <a:cs typeface="B Zar" charset="-78"/>
                        </a:rPr>
                        <a:t> (ميليون ريال )</a:t>
                      </a:r>
                      <a:endParaRPr kumimoji="0" lang="en-US" sz="2000" b="1" i="0" u="none" strike="noStrike" cap="none" normalizeH="0" baseline="0" dirty="0" smtClean="0">
                        <a:ln>
                          <a:noFill/>
                        </a:ln>
                        <a:solidFill>
                          <a:schemeClr val="tx1"/>
                        </a:solidFill>
                        <a:effectLst/>
                        <a:latin typeface="Times New Roman" pitchFamily="18" charset="0"/>
                        <a:ea typeface="Times New Roman" pitchFamily="18" charset="0"/>
                        <a:cs typeface="B Zar" charset="-78"/>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0"/>
                  </a:ext>
                </a:extLst>
              </a:tr>
              <a:tr h="3695700">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2400" b="1" i="0" u="none" strike="noStrike" cap="none" normalizeH="0" baseline="0" dirty="0" smtClean="0">
                          <a:ln>
                            <a:noFill/>
                          </a:ln>
                          <a:solidFill>
                            <a:schemeClr val="tx1"/>
                          </a:solidFill>
                          <a:effectLst/>
                          <a:latin typeface="Lotus" charset="-78"/>
                          <a:ea typeface="Times New Roman" pitchFamily="18" charset="0"/>
                          <a:cs typeface="B Zar" charset="-78"/>
                        </a:rPr>
                        <a:t>1</a:t>
                      </a:r>
                      <a:endParaRPr kumimoji="0" lang="en-US" sz="2000" b="1" i="0" u="none" strike="noStrike" cap="none" normalizeH="0" baseline="0" dirty="0" smtClean="0">
                        <a:ln>
                          <a:noFill/>
                        </a:ln>
                        <a:solidFill>
                          <a:schemeClr val="tx1"/>
                        </a:solidFill>
                        <a:effectLst/>
                        <a:latin typeface="Times New Roman" pitchFamily="18" charset="0"/>
                        <a:ea typeface="Times New Roman" pitchFamily="18" charset="0"/>
                        <a:cs typeface="B Zar" charset="-78"/>
                      </a:endParaRPr>
                    </a:p>
                    <a:p>
                      <a:pPr marL="0" marR="0" lvl="0" indent="0" algn="ctr" defTabSz="914400" rtl="1" eaLnBrk="1" fontAlgn="base" latinLnBrk="0" hangingPunct="1">
                        <a:lnSpc>
                          <a:spcPct val="100000"/>
                        </a:lnSpc>
                        <a:spcBef>
                          <a:spcPct val="0"/>
                        </a:spcBef>
                        <a:spcAft>
                          <a:spcPct val="0"/>
                        </a:spcAft>
                        <a:buClrTx/>
                        <a:buSzTx/>
                        <a:buFontTx/>
                        <a:buNone/>
                        <a:tabLst/>
                      </a:pPr>
                      <a:r>
                        <a:rPr kumimoji="0" lang="ar-SA" sz="2400" b="1" i="0" u="none" strike="noStrike" cap="none" normalizeH="0" baseline="0" dirty="0" smtClean="0">
                          <a:ln>
                            <a:noFill/>
                          </a:ln>
                          <a:solidFill>
                            <a:schemeClr val="tx1"/>
                          </a:solidFill>
                          <a:effectLst/>
                          <a:latin typeface="Lotus" charset="-78"/>
                          <a:ea typeface="Times New Roman" pitchFamily="18" charset="0"/>
                          <a:cs typeface="B Zar" charset="-78"/>
                        </a:rPr>
                        <a:t>2</a:t>
                      </a:r>
                      <a:endParaRPr kumimoji="0" lang="en-US" sz="2000" b="1" i="0" u="none" strike="noStrike" cap="none" normalizeH="0" baseline="0" dirty="0" smtClean="0">
                        <a:ln>
                          <a:noFill/>
                        </a:ln>
                        <a:solidFill>
                          <a:schemeClr val="tx1"/>
                        </a:solidFill>
                        <a:effectLst/>
                        <a:latin typeface="Times New Roman" pitchFamily="18" charset="0"/>
                        <a:ea typeface="Times New Roman" pitchFamily="18" charset="0"/>
                        <a:cs typeface="B Zar" charset="-78"/>
                      </a:endParaRPr>
                    </a:p>
                    <a:p>
                      <a:pPr marL="0" marR="0" lvl="0" indent="0" algn="ctr" defTabSz="914400" rtl="1" eaLnBrk="1" fontAlgn="base" latinLnBrk="0" hangingPunct="1">
                        <a:lnSpc>
                          <a:spcPct val="100000"/>
                        </a:lnSpc>
                        <a:spcBef>
                          <a:spcPct val="0"/>
                        </a:spcBef>
                        <a:spcAft>
                          <a:spcPct val="0"/>
                        </a:spcAft>
                        <a:buClrTx/>
                        <a:buSzTx/>
                        <a:buFontTx/>
                        <a:buNone/>
                        <a:tabLst/>
                      </a:pPr>
                      <a:r>
                        <a:rPr kumimoji="0" lang="ar-SA" sz="2400" b="1" i="0" u="none" strike="noStrike" cap="none" normalizeH="0" baseline="0" dirty="0" smtClean="0">
                          <a:ln>
                            <a:noFill/>
                          </a:ln>
                          <a:solidFill>
                            <a:schemeClr val="tx1"/>
                          </a:solidFill>
                          <a:effectLst/>
                          <a:latin typeface="Lotus" charset="-78"/>
                          <a:ea typeface="Times New Roman" pitchFamily="18" charset="0"/>
                          <a:cs typeface="B Zar" charset="-78"/>
                        </a:rPr>
                        <a:t>3</a:t>
                      </a:r>
                      <a:endParaRPr kumimoji="0" lang="en-US" sz="2000" b="1"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ctr" defTabSz="914400" rtl="1" eaLnBrk="1" fontAlgn="base" latinLnBrk="0" hangingPunct="1">
                        <a:lnSpc>
                          <a:spcPct val="100000"/>
                        </a:lnSpc>
                        <a:spcBef>
                          <a:spcPct val="0"/>
                        </a:spcBef>
                        <a:spcAft>
                          <a:spcPct val="0"/>
                        </a:spcAft>
                        <a:buClrTx/>
                        <a:buSzTx/>
                        <a:buFontTx/>
                        <a:buNone/>
                        <a:tabLst/>
                      </a:pPr>
                      <a:r>
                        <a:rPr kumimoji="0" lang="ar-SA" sz="2400" b="1" i="0" u="none" strike="noStrike" cap="none" normalizeH="0" baseline="0" dirty="0" smtClean="0">
                          <a:ln>
                            <a:noFill/>
                          </a:ln>
                          <a:solidFill>
                            <a:schemeClr val="tx1"/>
                          </a:solidFill>
                          <a:effectLst/>
                          <a:latin typeface="Lotus" charset="-78"/>
                          <a:cs typeface="B Zar" charset="-78"/>
                        </a:rPr>
                        <a:t>4</a:t>
                      </a:r>
                      <a:endParaRPr kumimoji="0" lang="en-US" sz="2000" b="1"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ctr" defTabSz="914400" rtl="1" eaLnBrk="1" fontAlgn="base" latinLnBrk="0" hangingPunct="1">
                        <a:lnSpc>
                          <a:spcPct val="100000"/>
                        </a:lnSpc>
                        <a:spcBef>
                          <a:spcPct val="0"/>
                        </a:spcBef>
                        <a:spcAft>
                          <a:spcPct val="0"/>
                        </a:spcAft>
                        <a:buClrTx/>
                        <a:buSzTx/>
                        <a:buFontTx/>
                        <a:buNone/>
                        <a:tabLst/>
                      </a:pPr>
                      <a:r>
                        <a:rPr kumimoji="0" lang="ar-SA" sz="2400" b="1" i="0" u="none" strike="noStrike" cap="none" normalizeH="0" baseline="0" dirty="0" smtClean="0">
                          <a:ln>
                            <a:noFill/>
                          </a:ln>
                          <a:solidFill>
                            <a:schemeClr val="tx1"/>
                          </a:solidFill>
                          <a:effectLst/>
                          <a:latin typeface="Lotus" charset="-78"/>
                          <a:cs typeface="B Zar" charset="-78"/>
                        </a:rPr>
                        <a:t>5</a:t>
                      </a:r>
                      <a:endParaRPr kumimoji="0" lang="en-US" sz="2000" b="1"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ctr" defTabSz="914400" rtl="1" eaLnBrk="1" fontAlgn="base" latinLnBrk="0" hangingPunct="1">
                        <a:lnSpc>
                          <a:spcPct val="100000"/>
                        </a:lnSpc>
                        <a:spcBef>
                          <a:spcPct val="0"/>
                        </a:spcBef>
                        <a:spcAft>
                          <a:spcPct val="0"/>
                        </a:spcAft>
                        <a:buClrTx/>
                        <a:buSzTx/>
                        <a:buFontTx/>
                        <a:buNone/>
                        <a:tabLst/>
                      </a:pPr>
                      <a:r>
                        <a:rPr kumimoji="0" lang="ar-SA" sz="2400" b="1" i="0" u="none" strike="noStrike" cap="none" normalizeH="0" baseline="0" dirty="0" smtClean="0">
                          <a:ln>
                            <a:noFill/>
                          </a:ln>
                          <a:solidFill>
                            <a:schemeClr val="tx1"/>
                          </a:solidFill>
                          <a:effectLst/>
                          <a:latin typeface="Lotus" charset="-78"/>
                          <a:cs typeface="B Zar" charset="-78"/>
                        </a:rPr>
                        <a:t>6</a:t>
                      </a:r>
                      <a:endParaRPr kumimoji="0" lang="en-US" sz="2000" b="1"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ctr" defTabSz="914400" rtl="1" eaLnBrk="1" fontAlgn="base" latinLnBrk="0" hangingPunct="1">
                        <a:lnSpc>
                          <a:spcPct val="100000"/>
                        </a:lnSpc>
                        <a:spcBef>
                          <a:spcPct val="0"/>
                        </a:spcBef>
                        <a:spcAft>
                          <a:spcPct val="0"/>
                        </a:spcAft>
                        <a:buClrTx/>
                        <a:buSzTx/>
                        <a:buFontTx/>
                        <a:buNone/>
                        <a:tabLst/>
                      </a:pPr>
                      <a:r>
                        <a:rPr kumimoji="0" lang="ar-SA" sz="2400" b="1" i="0" u="none" strike="noStrike" cap="none" normalizeH="0" baseline="0" dirty="0" smtClean="0">
                          <a:ln>
                            <a:noFill/>
                          </a:ln>
                          <a:solidFill>
                            <a:schemeClr val="tx1"/>
                          </a:solidFill>
                          <a:effectLst/>
                          <a:latin typeface="Lotus" charset="-78"/>
                          <a:cs typeface="B Zar" charset="-78"/>
                        </a:rPr>
                        <a:t>7</a:t>
                      </a:r>
                      <a:endParaRPr kumimoji="0" lang="en-US" sz="2000" b="1"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ctr" defTabSz="914400" rtl="1" eaLnBrk="1" fontAlgn="base" latinLnBrk="0" hangingPunct="1">
                        <a:lnSpc>
                          <a:spcPct val="100000"/>
                        </a:lnSpc>
                        <a:spcBef>
                          <a:spcPct val="0"/>
                        </a:spcBef>
                        <a:spcAft>
                          <a:spcPct val="0"/>
                        </a:spcAft>
                        <a:buClrTx/>
                        <a:buSzTx/>
                        <a:buFontTx/>
                        <a:buNone/>
                        <a:tabLst/>
                      </a:pPr>
                      <a:r>
                        <a:rPr kumimoji="0" lang="ar-SA" sz="2400" b="1" i="0" u="none" strike="noStrike" cap="none" normalizeH="0" baseline="0" dirty="0" smtClean="0">
                          <a:ln>
                            <a:noFill/>
                          </a:ln>
                          <a:solidFill>
                            <a:schemeClr val="tx1"/>
                          </a:solidFill>
                          <a:effectLst/>
                          <a:latin typeface="Lotus" charset="-78"/>
                          <a:cs typeface="B Zar" charset="-78"/>
                        </a:rPr>
                        <a:t>8</a:t>
                      </a:r>
                      <a:endParaRPr kumimoji="0" lang="en-US" sz="2000" b="1"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ctr" defTabSz="914400" rtl="1" eaLnBrk="1" fontAlgn="base" latinLnBrk="0" hangingPunct="1">
                        <a:lnSpc>
                          <a:spcPct val="100000"/>
                        </a:lnSpc>
                        <a:spcBef>
                          <a:spcPct val="0"/>
                        </a:spcBef>
                        <a:spcAft>
                          <a:spcPct val="0"/>
                        </a:spcAft>
                        <a:buClrTx/>
                        <a:buSzTx/>
                        <a:buFontTx/>
                        <a:buNone/>
                        <a:tabLst/>
                      </a:pPr>
                      <a:r>
                        <a:rPr kumimoji="0" lang="ar-SA" sz="2400" b="1" i="0" u="none" strike="noStrike" cap="none" normalizeH="0" baseline="0" dirty="0" smtClean="0">
                          <a:ln>
                            <a:noFill/>
                          </a:ln>
                          <a:solidFill>
                            <a:schemeClr val="tx1"/>
                          </a:solidFill>
                          <a:effectLst/>
                          <a:latin typeface="Lotus" charset="-78"/>
                          <a:cs typeface="B Zar" charset="-78"/>
                        </a:rPr>
                        <a:t>9</a:t>
                      </a:r>
                      <a:endParaRPr kumimoji="0" lang="en-US" sz="2000" b="1"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ctr" defTabSz="914400" rtl="1" eaLnBrk="1" fontAlgn="base" latinLnBrk="0" hangingPunct="1">
                        <a:lnSpc>
                          <a:spcPct val="100000"/>
                        </a:lnSpc>
                        <a:spcBef>
                          <a:spcPct val="0"/>
                        </a:spcBef>
                        <a:spcAft>
                          <a:spcPct val="0"/>
                        </a:spcAft>
                        <a:buClrTx/>
                        <a:buSzTx/>
                        <a:buFontTx/>
                        <a:buNone/>
                        <a:tabLst/>
                      </a:pPr>
                      <a:r>
                        <a:rPr kumimoji="0" lang="ar-SA" sz="2400" b="1" i="0" u="none" strike="noStrike" cap="none" normalizeH="0" baseline="0" dirty="0" smtClean="0">
                          <a:ln>
                            <a:noFill/>
                          </a:ln>
                          <a:solidFill>
                            <a:schemeClr val="tx1"/>
                          </a:solidFill>
                          <a:effectLst/>
                          <a:latin typeface="Lotus" charset="-78"/>
                          <a:cs typeface="B Zar" charset="-78"/>
                        </a:rPr>
                        <a:t>10</a:t>
                      </a:r>
                      <a:endParaRPr kumimoji="0" lang="en-US" sz="2000" b="1"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ctr" defTabSz="914400" rtl="1" eaLnBrk="1" fontAlgn="base" latinLnBrk="0" hangingPunct="1">
                        <a:lnSpc>
                          <a:spcPct val="100000"/>
                        </a:lnSpc>
                        <a:spcBef>
                          <a:spcPct val="0"/>
                        </a:spcBef>
                        <a:spcAft>
                          <a:spcPct val="0"/>
                        </a:spcAft>
                        <a:buClrTx/>
                        <a:buSzTx/>
                        <a:buFontTx/>
                        <a:buNone/>
                        <a:tabLst/>
                      </a:pPr>
                      <a:r>
                        <a:rPr kumimoji="0" lang="ar-SA" sz="2400" b="1" i="0" u="none" strike="noStrike" cap="none" normalizeH="0" baseline="0" dirty="0" smtClean="0">
                          <a:ln>
                            <a:noFill/>
                          </a:ln>
                          <a:solidFill>
                            <a:schemeClr val="tx1"/>
                          </a:solidFill>
                          <a:effectLst/>
                          <a:latin typeface="Lotus" charset="-78"/>
                          <a:cs typeface="B Zar" charset="-78"/>
                        </a:rPr>
                        <a:t>11</a:t>
                      </a:r>
                      <a:endParaRPr kumimoji="0" lang="en-US" sz="2000" b="1"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ctr" defTabSz="914400" rtl="1" eaLnBrk="1" fontAlgn="base" latinLnBrk="0" hangingPunct="1">
                        <a:lnSpc>
                          <a:spcPct val="100000"/>
                        </a:lnSpc>
                        <a:spcBef>
                          <a:spcPct val="0"/>
                        </a:spcBef>
                        <a:spcAft>
                          <a:spcPct val="0"/>
                        </a:spcAft>
                        <a:buClrTx/>
                        <a:buSzTx/>
                        <a:buFontTx/>
                        <a:buNone/>
                        <a:tabLst/>
                      </a:pPr>
                      <a:r>
                        <a:rPr kumimoji="0" lang="ar-SA" sz="2400" b="1" i="0" u="none" strike="noStrike" cap="none" normalizeH="0" baseline="0" dirty="0" smtClean="0">
                          <a:ln>
                            <a:noFill/>
                          </a:ln>
                          <a:solidFill>
                            <a:schemeClr val="tx1"/>
                          </a:solidFill>
                          <a:effectLst/>
                          <a:latin typeface="Lotus" charset="-78"/>
                          <a:cs typeface="B Zar" charset="-78"/>
                        </a:rPr>
                        <a:t>12</a:t>
                      </a:r>
                      <a:endParaRPr kumimoji="0" lang="en-US" sz="2000" b="1" i="0" u="none" strike="noStrike" cap="none" normalizeH="0" baseline="0" dirty="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sz="2400" b="1" i="0" u="none" strike="noStrike" cap="none" normalizeH="0" baseline="0" dirty="0" smtClean="0">
                          <a:ln>
                            <a:noFill/>
                          </a:ln>
                          <a:solidFill>
                            <a:schemeClr val="tx1"/>
                          </a:solidFill>
                          <a:effectLst/>
                          <a:latin typeface="Lotus" charset="-78"/>
                          <a:ea typeface="Times New Roman" pitchFamily="18" charset="0"/>
                          <a:cs typeface="B Zar" charset="-78"/>
                        </a:rPr>
                        <a:t>سالن پرورش قارچ</a:t>
                      </a:r>
                      <a:endParaRPr kumimoji="0" lang="en-US" sz="2000" b="1" i="0" u="none" strike="noStrike" cap="none" normalizeH="0" baseline="0" dirty="0" smtClean="0">
                        <a:ln>
                          <a:noFill/>
                        </a:ln>
                        <a:solidFill>
                          <a:schemeClr val="tx1"/>
                        </a:solidFill>
                        <a:effectLst/>
                        <a:latin typeface="Times New Roman" pitchFamily="18" charset="0"/>
                        <a:ea typeface="Times New Roman" pitchFamily="18" charset="0"/>
                        <a:cs typeface="B Zar" charset="-78"/>
                      </a:endParaRPr>
                    </a:p>
                    <a:p>
                      <a:pPr marL="0" marR="0" lvl="0" indent="0" algn="r" defTabSz="914400" rtl="1" eaLnBrk="1" fontAlgn="base" latinLnBrk="0" hangingPunct="1">
                        <a:lnSpc>
                          <a:spcPct val="100000"/>
                        </a:lnSpc>
                        <a:spcBef>
                          <a:spcPct val="0"/>
                        </a:spcBef>
                        <a:spcAft>
                          <a:spcPct val="0"/>
                        </a:spcAft>
                        <a:buClrTx/>
                        <a:buSzTx/>
                        <a:buFontTx/>
                        <a:buNone/>
                        <a:tabLst/>
                      </a:pPr>
                      <a:r>
                        <a:rPr kumimoji="0" lang="ar-SA" sz="2400" b="1" i="0" u="none" strike="noStrike" cap="none" normalizeH="0" baseline="0" dirty="0" smtClean="0">
                          <a:ln>
                            <a:noFill/>
                          </a:ln>
                          <a:solidFill>
                            <a:schemeClr val="tx1"/>
                          </a:solidFill>
                          <a:effectLst/>
                          <a:latin typeface="Lotus" charset="-78"/>
                          <a:ea typeface="Times New Roman" pitchFamily="18" charset="0"/>
                          <a:cs typeface="B Zar" charset="-78"/>
                        </a:rPr>
                        <a:t>سالن پاستوريزاسيون خاك</a:t>
                      </a:r>
                      <a:endParaRPr kumimoji="0" lang="en-US" sz="2000" b="1" i="0" u="none" strike="noStrike" cap="none" normalizeH="0" baseline="0" dirty="0" smtClean="0">
                        <a:ln>
                          <a:noFill/>
                        </a:ln>
                        <a:solidFill>
                          <a:schemeClr val="tx1"/>
                        </a:solidFill>
                        <a:effectLst/>
                        <a:latin typeface="Times New Roman" pitchFamily="18" charset="0"/>
                        <a:ea typeface="Times New Roman" pitchFamily="18" charset="0"/>
                        <a:cs typeface="B Zar" charset="-78"/>
                      </a:endParaRPr>
                    </a:p>
                    <a:p>
                      <a:pPr marL="0" marR="0" lvl="0" indent="0" algn="r" defTabSz="914400" rtl="1" eaLnBrk="1" fontAlgn="base" latinLnBrk="0" hangingPunct="1">
                        <a:lnSpc>
                          <a:spcPct val="100000"/>
                        </a:lnSpc>
                        <a:spcBef>
                          <a:spcPct val="0"/>
                        </a:spcBef>
                        <a:spcAft>
                          <a:spcPct val="0"/>
                        </a:spcAft>
                        <a:buClrTx/>
                        <a:buSzTx/>
                        <a:buFontTx/>
                        <a:buNone/>
                        <a:tabLst/>
                      </a:pPr>
                      <a:r>
                        <a:rPr kumimoji="0" lang="ar-SA" sz="2400" b="1" i="0" u="none" strike="noStrike" cap="none" normalizeH="0" baseline="0" dirty="0" smtClean="0">
                          <a:ln>
                            <a:noFill/>
                          </a:ln>
                          <a:solidFill>
                            <a:schemeClr val="tx1"/>
                          </a:solidFill>
                          <a:effectLst/>
                          <a:latin typeface="Lotus" charset="-78"/>
                          <a:ea typeface="Times New Roman" pitchFamily="18" charset="0"/>
                          <a:cs typeface="B Zar" charset="-78"/>
                        </a:rPr>
                        <a:t>سالن تاسيسات</a:t>
                      </a:r>
                      <a:endParaRPr kumimoji="0" lang="en-US" sz="2000" b="1"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r" defTabSz="914400" rtl="1" eaLnBrk="1" fontAlgn="base" latinLnBrk="0" hangingPunct="1">
                        <a:lnSpc>
                          <a:spcPct val="100000"/>
                        </a:lnSpc>
                        <a:spcBef>
                          <a:spcPct val="0"/>
                        </a:spcBef>
                        <a:spcAft>
                          <a:spcPct val="0"/>
                        </a:spcAft>
                        <a:buClrTx/>
                        <a:buSzTx/>
                        <a:buFontTx/>
                        <a:buNone/>
                        <a:tabLst/>
                      </a:pPr>
                      <a:r>
                        <a:rPr kumimoji="0" lang="ar-SA" sz="2400" b="1" i="0" u="none" strike="noStrike" cap="none" normalizeH="0" baseline="0" dirty="0" smtClean="0">
                          <a:ln>
                            <a:noFill/>
                          </a:ln>
                          <a:solidFill>
                            <a:schemeClr val="tx1"/>
                          </a:solidFill>
                          <a:effectLst/>
                          <a:latin typeface="Lotus" charset="-78"/>
                          <a:cs typeface="B Zar" charset="-78"/>
                        </a:rPr>
                        <a:t>سردخانه و انبار</a:t>
                      </a:r>
                      <a:endParaRPr kumimoji="0" lang="en-US" sz="2000" b="1"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r" defTabSz="914400" rtl="1" eaLnBrk="1" fontAlgn="base" latinLnBrk="0" hangingPunct="1">
                        <a:lnSpc>
                          <a:spcPct val="100000"/>
                        </a:lnSpc>
                        <a:spcBef>
                          <a:spcPct val="0"/>
                        </a:spcBef>
                        <a:spcAft>
                          <a:spcPct val="0"/>
                        </a:spcAft>
                        <a:buClrTx/>
                        <a:buSzTx/>
                        <a:buFontTx/>
                        <a:buNone/>
                        <a:tabLst/>
                      </a:pPr>
                      <a:r>
                        <a:rPr kumimoji="0" lang="ar-SA" sz="2400" b="1" i="0" u="none" strike="noStrike" cap="none" normalizeH="0" baseline="0" dirty="0" smtClean="0">
                          <a:ln>
                            <a:noFill/>
                          </a:ln>
                          <a:solidFill>
                            <a:schemeClr val="tx1"/>
                          </a:solidFill>
                          <a:effectLst/>
                          <a:latin typeface="Lotus" charset="-78"/>
                          <a:cs typeface="B Zar" charset="-78"/>
                        </a:rPr>
                        <a:t>سالن بسته بندي</a:t>
                      </a:r>
                      <a:endParaRPr kumimoji="0" lang="en-US" sz="2000" b="1"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r" defTabSz="914400" rtl="1" eaLnBrk="1" fontAlgn="base" latinLnBrk="0" hangingPunct="1">
                        <a:lnSpc>
                          <a:spcPct val="100000"/>
                        </a:lnSpc>
                        <a:spcBef>
                          <a:spcPct val="0"/>
                        </a:spcBef>
                        <a:spcAft>
                          <a:spcPct val="0"/>
                        </a:spcAft>
                        <a:buClrTx/>
                        <a:buSzTx/>
                        <a:buFontTx/>
                        <a:buNone/>
                        <a:tabLst/>
                      </a:pPr>
                      <a:r>
                        <a:rPr kumimoji="0" lang="ar-SA" sz="2400" b="1" i="0" u="none" strike="noStrike" cap="none" normalizeH="0" baseline="0" dirty="0" smtClean="0">
                          <a:ln>
                            <a:noFill/>
                          </a:ln>
                          <a:solidFill>
                            <a:schemeClr val="tx1"/>
                          </a:solidFill>
                          <a:effectLst/>
                          <a:latin typeface="Lotus" charset="-78"/>
                          <a:cs typeface="B Zar" charset="-78"/>
                        </a:rPr>
                        <a:t>سرويس بهداشتي</a:t>
                      </a:r>
                      <a:endParaRPr kumimoji="0" lang="en-US" sz="2000" b="1"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r" defTabSz="914400" rtl="1" eaLnBrk="1" fontAlgn="base" latinLnBrk="0" hangingPunct="1">
                        <a:lnSpc>
                          <a:spcPct val="100000"/>
                        </a:lnSpc>
                        <a:spcBef>
                          <a:spcPct val="0"/>
                        </a:spcBef>
                        <a:spcAft>
                          <a:spcPct val="0"/>
                        </a:spcAft>
                        <a:buClrTx/>
                        <a:buSzTx/>
                        <a:buFontTx/>
                        <a:buNone/>
                        <a:tabLst/>
                      </a:pPr>
                      <a:r>
                        <a:rPr kumimoji="0" lang="ar-SA" sz="2400" b="1" i="0" u="none" strike="noStrike" cap="none" normalizeH="0" baseline="0" dirty="0" smtClean="0">
                          <a:ln>
                            <a:noFill/>
                          </a:ln>
                          <a:solidFill>
                            <a:schemeClr val="tx1"/>
                          </a:solidFill>
                          <a:effectLst/>
                          <a:latin typeface="Lotus" charset="-78"/>
                          <a:cs typeface="B Zar" charset="-78"/>
                        </a:rPr>
                        <a:t>راهروي بين سالن ها</a:t>
                      </a:r>
                      <a:endParaRPr kumimoji="0" lang="en-US" sz="2000" b="1"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r" defTabSz="914400" rtl="1" eaLnBrk="1" fontAlgn="base" latinLnBrk="0" hangingPunct="1">
                        <a:lnSpc>
                          <a:spcPct val="100000"/>
                        </a:lnSpc>
                        <a:spcBef>
                          <a:spcPct val="0"/>
                        </a:spcBef>
                        <a:spcAft>
                          <a:spcPct val="0"/>
                        </a:spcAft>
                        <a:buClrTx/>
                        <a:buSzTx/>
                        <a:buFontTx/>
                        <a:buNone/>
                        <a:tabLst/>
                      </a:pPr>
                      <a:r>
                        <a:rPr kumimoji="0" lang="ar-SA" sz="2400" b="1" i="0" u="none" strike="noStrike" cap="none" normalizeH="0" baseline="0" dirty="0" smtClean="0">
                          <a:ln>
                            <a:noFill/>
                          </a:ln>
                          <a:solidFill>
                            <a:schemeClr val="tx1"/>
                          </a:solidFill>
                          <a:effectLst/>
                          <a:latin typeface="Lotus" charset="-78"/>
                          <a:cs typeface="B Zar" charset="-78"/>
                        </a:rPr>
                        <a:t>سوله تهيه كمپوست</a:t>
                      </a:r>
                      <a:endParaRPr kumimoji="0" lang="en-US" sz="2000" b="1"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r" defTabSz="914400" rtl="1" eaLnBrk="1" fontAlgn="base" latinLnBrk="0" hangingPunct="1">
                        <a:lnSpc>
                          <a:spcPct val="100000"/>
                        </a:lnSpc>
                        <a:spcBef>
                          <a:spcPct val="0"/>
                        </a:spcBef>
                        <a:spcAft>
                          <a:spcPct val="0"/>
                        </a:spcAft>
                        <a:buClrTx/>
                        <a:buSzTx/>
                        <a:buFontTx/>
                        <a:buNone/>
                        <a:tabLst/>
                      </a:pPr>
                      <a:r>
                        <a:rPr kumimoji="0" lang="ar-SA" sz="2400" b="1" i="0" u="none" strike="noStrike" cap="none" normalizeH="0" baseline="0" dirty="0" smtClean="0">
                          <a:ln>
                            <a:noFill/>
                          </a:ln>
                          <a:solidFill>
                            <a:schemeClr val="tx1"/>
                          </a:solidFill>
                          <a:effectLst/>
                          <a:latin typeface="Lotus" charset="-78"/>
                          <a:cs typeface="B Zar" charset="-78"/>
                        </a:rPr>
                        <a:t>ساختمان اداري</a:t>
                      </a:r>
                      <a:endParaRPr kumimoji="0" lang="en-US" sz="2000" b="1"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r" defTabSz="914400" rtl="1" eaLnBrk="1" fontAlgn="base" latinLnBrk="0" hangingPunct="1">
                        <a:lnSpc>
                          <a:spcPct val="100000"/>
                        </a:lnSpc>
                        <a:spcBef>
                          <a:spcPct val="0"/>
                        </a:spcBef>
                        <a:spcAft>
                          <a:spcPct val="0"/>
                        </a:spcAft>
                        <a:buClrTx/>
                        <a:buSzTx/>
                        <a:buFontTx/>
                        <a:buNone/>
                        <a:tabLst/>
                      </a:pPr>
                      <a:r>
                        <a:rPr kumimoji="0" lang="ar-SA" sz="2400" b="1" i="0" u="none" strike="noStrike" cap="none" normalizeH="0" baseline="0" dirty="0" smtClean="0">
                          <a:ln>
                            <a:noFill/>
                          </a:ln>
                          <a:solidFill>
                            <a:schemeClr val="tx1"/>
                          </a:solidFill>
                          <a:effectLst/>
                          <a:latin typeface="Lotus" charset="-78"/>
                          <a:cs typeface="B Zar" charset="-78"/>
                        </a:rPr>
                        <a:t>موتورخانه</a:t>
                      </a:r>
                      <a:endParaRPr kumimoji="0" lang="en-US" sz="2000" b="1"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r" defTabSz="914400" rtl="1" eaLnBrk="1" fontAlgn="base" latinLnBrk="0" hangingPunct="1">
                        <a:lnSpc>
                          <a:spcPct val="100000"/>
                        </a:lnSpc>
                        <a:spcBef>
                          <a:spcPct val="0"/>
                        </a:spcBef>
                        <a:spcAft>
                          <a:spcPct val="0"/>
                        </a:spcAft>
                        <a:buClrTx/>
                        <a:buSzTx/>
                        <a:buFontTx/>
                        <a:buNone/>
                        <a:tabLst/>
                      </a:pPr>
                      <a:r>
                        <a:rPr kumimoji="0" lang="ar-SA" sz="2400" b="1" i="0" u="none" strike="noStrike" cap="none" normalizeH="0" baseline="0" dirty="0" smtClean="0">
                          <a:ln>
                            <a:noFill/>
                          </a:ln>
                          <a:solidFill>
                            <a:schemeClr val="tx1"/>
                          </a:solidFill>
                          <a:effectLst/>
                          <a:latin typeface="Lotus" charset="-78"/>
                          <a:cs typeface="B Zar" charset="-78"/>
                        </a:rPr>
                        <a:t>ساختمان </a:t>
                      </a:r>
                      <a:r>
                        <a:rPr kumimoji="0" lang="ar-SA" sz="2000" b="1" i="0" u="none" strike="noStrike" cap="none" normalizeH="0" baseline="0" dirty="0" smtClean="0">
                          <a:ln>
                            <a:noFill/>
                          </a:ln>
                          <a:solidFill>
                            <a:schemeClr val="tx1"/>
                          </a:solidFill>
                          <a:effectLst/>
                          <a:latin typeface="Lotus" charset="-78"/>
                          <a:cs typeface="B Zar" charset="-78"/>
                        </a:rPr>
                        <a:t>نگهباني و سرايداري</a:t>
                      </a:r>
                      <a:endParaRPr kumimoji="0" lang="en-US" sz="2000" b="1"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r" defTabSz="914400" rtl="1" eaLnBrk="1" fontAlgn="base" latinLnBrk="0" hangingPunct="1">
                        <a:lnSpc>
                          <a:spcPct val="100000"/>
                        </a:lnSpc>
                        <a:spcBef>
                          <a:spcPct val="0"/>
                        </a:spcBef>
                        <a:spcAft>
                          <a:spcPct val="0"/>
                        </a:spcAft>
                        <a:buClrTx/>
                        <a:buSzTx/>
                        <a:buFontTx/>
                        <a:buNone/>
                        <a:tabLst/>
                      </a:pPr>
                      <a:r>
                        <a:rPr kumimoji="0" lang="ar-SA" sz="2400" b="1" i="0" u="none" strike="noStrike" cap="none" normalizeH="0" baseline="0" dirty="0" smtClean="0">
                          <a:ln>
                            <a:noFill/>
                          </a:ln>
                          <a:solidFill>
                            <a:schemeClr val="tx1"/>
                          </a:solidFill>
                          <a:effectLst/>
                          <a:latin typeface="Lotus" charset="-78"/>
                          <a:cs typeface="B Zar" charset="-78"/>
                        </a:rPr>
                        <a:t>انبار لوازم و قطعات</a:t>
                      </a:r>
                      <a:endParaRPr kumimoji="0" lang="en-US" sz="2000" b="1" i="0" u="none" strike="noStrike" cap="none" normalizeH="0" baseline="0" dirty="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2400" b="1" i="0" u="none" strike="noStrike" cap="none" normalizeH="0" baseline="0" smtClean="0">
                          <a:ln>
                            <a:noFill/>
                          </a:ln>
                          <a:solidFill>
                            <a:schemeClr val="tx1"/>
                          </a:solidFill>
                          <a:effectLst/>
                          <a:latin typeface="Lotus" charset="-78"/>
                          <a:ea typeface="Times New Roman" pitchFamily="18" charset="0"/>
                          <a:cs typeface="B Zar" charset="-78"/>
                        </a:rPr>
                        <a:t>360</a:t>
                      </a:r>
                      <a:endParaRPr kumimoji="0" lang="en-US" sz="2000" b="1" i="0" u="none" strike="noStrike" cap="none" normalizeH="0" baseline="0" smtClean="0">
                        <a:ln>
                          <a:noFill/>
                        </a:ln>
                        <a:solidFill>
                          <a:schemeClr val="tx1"/>
                        </a:solidFill>
                        <a:effectLst/>
                        <a:latin typeface="Times New Roman" pitchFamily="18" charset="0"/>
                        <a:ea typeface="Times New Roman" pitchFamily="18" charset="0"/>
                        <a:cs typeface="B Zar" charset="-78"/>
                      </a:endParaRPr>
                    </a:p>
                    <a:p>
                      <a:pPr marL="0" marR="0" lvl="0" indent="0" algn="ctr" defTabSz="914400" rtl="1" eaLnBrk="1" fontAlgn="base" latinLnBrk="0" hangingPunct="1">
                        <a:lnSpc>
                          <a:spcPct val="100000"/>
                        </a:lnSpc>
                        <a:spcBef>
                          <a:spcPct val="0"/>
                        </a:spcBef>
                        <a:spcAft>
                          <a:spcPct val="0"/>
                        </a:spcAft>
                        <a:buClrTx/>
                        <a:buSzTx/>
                        <a:buFontTx/>
                        <a:buNone/>
                        <a:tabLst/>
                      </a:pPr>
                      <a:r>
                        <a:rPr kumimoji="0" lang="ar-SA" sz="2400" b="1" i="0" u="none" strike="noStrike" cap="none" normalizeH="0" baseline="0" smtClean="0">
                          <a:ln>
                            <a:noFill/>
                          </a:ln>
                          <a:solidFill>
                            <a:schemeClr val="tx1"/>
                          </a:solidFill>
                          <a:effectLst/>
                          <a:latin typeface="Lotus" charset="-78"/>
                          <a:ea typeface="Times New Roman" pitchFamily="18" charset="0"/>
                          <a:cs typeface="B Zar" charset="-78"/>
                        </a:rPr>
                        <a:t>45</a:t>
                      </a:r>
                      <a:endParaRPr kumimoji="0" lang="en-US" sz="2000" b="1" i="0" u="none" strike="noStrike" cap="none" normalizeH="0" baseline="0" smtClean="0">
                        <a:ln>
                          <a:noFill/>
                        </a:ln>
                        <a:solidFill>
                          <a:schemeClr val="tx1"/>
                        </a:solidFill>
                        <a:effectLst/>
                        <a:latin typeface="Times New Roman" pitchFamily="18" charset="0"/>
                        <a:ea typeface="Times New Roman" pitchFamily="18" charset="0"/>
                        <a:cs typeface="B Zar" charset="-78"/>
                      </a:endParaRPr>
                    </a:p>
                    <a:p>
                      <a:pPr marL="0" marR="0" lvl="0" indent="0" algn="ctr" defTabSz="914400" rtl="1" eaLnBrk="1" fontAlgn="base" latinLnBrk="0" hangingPunct="1">
                        <a:lnSpc>
                          <a:spcPct val="100000"/>
                        </a:lnSpc>
                        <a:spcBef>
                          <a:spcPct val="0"/>
                        </a:spcBef>
                        <a:spcAft>
                          <a:spcPct val="0"/>
                        </a:spcAft>
                        <a:buClrTx/>
                        <a:buSzTx/>
                        <a:buFontTx/>
                        <a:buNone/>
                        <a:tabLst/>
                      </a:pPr>
                      <a:r>
                        <a:rPr kumimoji="0" lang="ar-SA" sz="2400" b="1" i="0" u="none" strike="noStrike" cap="none" normalizeH="0" baseline="0" smtClean="0">
                          <a:ln>
                            <a:noFill/>
                          </a:ln>
                          <a:solidFill>
                            <a:schemeClr val="tx1"/>
                          </a:solidFill>
                          <a:effectLst/>
                          <a:latin typeface="Lotus" charset="-78"/>
                          <a:ea typeface="Times New Roman" pitchFamily="18" charset="0"/>
                          <a:cs typeface="B Zar" charset="-78"/>
                        </a:rPr>
                        <a:t>90</a:t>
                      </a:r>
                      <a:endParaRPr kumimoji="0" lang="en-US" sz="2000" b="1"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ctr" defTabSz="914400" rtl="1" eaLnBrk="1" fontAlgn="base" latinLnBrk="0" hangingPunct="1">
                        <a:lnSpc>
                          <a:spcPct val="100000"/>
                        </a:lnSpc>
                        <a:spcBef>
                          <a:spcPct val="0"/>
                        </a:spcBef>
                        <a:spcAft>
                          <a:spcPct val="0"/>
                        </a:spcAft>
                        <a:buClrTx/>
                        <a:buSzTx/>
                        <a:buFontTx/>
                        <a:buNone/>
                        <a:tabLst/>
                      </a:pPr>
                      <a:r>
                        <a:rPr kumimoji="0" lang="ar-SA" sz="2400" b="1" i="0" u="none" strike="noStrike" cap="none" normalizeH="0" baseline="0" smtClean="0">
                          <a:ln>
                            <a:noFill/>
                          </a:ln>
                          <a:solidFill>
                            <a:schemeClr val="tx1"/>
                          </a:solidFill>
                          <a:effectLst/>
                          <a:latin typeface="Lotus" charset="-78"/>
                          <a:cs typeface="B Zar" charset="-78"/>
                        </a:rPr>
                        <a:t>20</a:t>
                      </a:r>
                      <a:endParaRPr kumimoji="0" lang="en-US" sz="2000" b="1"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ctr" defTabSz="914400" rtl="1" eaLnBrk="1" fontAlgn="base" latinLnBrk="0" hangingPunct="1">
                        <a:lnSpc>
                          <a:spcPct val="100000"/>
                        </a:lnSpc>
                        <a:spcBef>
                          <a:spcPct val="0"/>
                        </a:spcBef>
                        <a:spcAft>
                          <a:spcPct val="0"/>
                        </a:spcAft>
                        <a:buClrTx/>
                        <a:buSzTx/>
                        <a:buFontTx/>
                        <a:buNone/>
                        <a:tabLst/>
                      </a:pPr>
                      <a:r>
                        <a:rPr kumimoji="0" lang="ar-SA" sz="2400" b="1" i="0" u="none" strike="noStrike" cap="none" normalizeH="0" baseline="0" smtClean="0">
                          <a:ln>
                            <a:noFill/>
                          </a:ln>
                          <a:solidFill>
                            <a:schemeClr val="tx1"/>
                          </a:solidFill>
                          <a:effectLst/>
                          <a:latin typeface="Lotus" charset="-78"/>
                          <a:cs typeface="B Zar" charset="-78"/>
                        </a:rPr>
                        <a:t>24</a:t>
                      </a:r>
                      <a:endParaRPr kumimoji="0" lang="en-US" sz="2000" b="1"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ctr" defTabSz="914400" rtl="1" eaLnBrk="1" fontAlgn="base" latinLnBrk="0" hangingPunct="1">
                        <a:lnSpc>
                          <a:spcPct val="100000"/>
                        </a:lnSpc>
                        <a:spcBef>
                          <a:spcPct val="0"/>
                        </a:spcBef>
                        <a:spcAft>
                          <a:spcPct val="0"/>
                        </a:spcAft>
                        <a:buClrTx/>
                        <a:buSzTx/>
                        <a:buFontTx/>
                        <a:buNone/>
                        <a:tabLst/>
                      </a:pPr>
                      <a:r>
                        <a:rPr kumimoji="0" lang="ar-SA" sz="2400" b="1" i="0" u="none" strike="noStrike" cap="none" normalizeH="0" baseline="0" smtClean="0">
                          <a:ln>
                            <a:noFill/>
                          </a:ln>
                          <a:solidFill>
                            <a:schemeClr val="tx1"/>
                          </a:solidFill>
                          <a:effectLst/>
                          <a:latin typeface="Lotus" charset="-78"/>
                          <a:cs typeface="B Zar" charset="-78"/>
                        </a:rPr>
                        <a:t>18</a:t>
                      </a:r>
                      <a:endParaRPr kumimoji="0" lang="en-US" sz="2000" b="1"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ctr" defTabSz="914400" rtl="1" eaLnBrk="1" fontAlgn="base" latinLnBrk="0" hangingPunct="1">
                        <a:lnSpc>
                          <a:spcPct val="100000"/>
                        </a:lnSpc>
                        <a:spcBef>
                          <a:spcPct val="0"/>
                        </a:spcBef>
                        <a:spcAft>
                          <a:spcPct val="0"/>
                        </a:spcAft>
                        <a:buClrTx/>
                        <a:buSzTx/>
                        <a:buFontTx/>
                        <a:buNone/>
                        <a:tabLst/>
                      </a:pPr>
                      <a:r>
                        <a:rPr kumimoji="0" lang="ar-SA" sz="2400" b="1" i="0" u="none" strike="noStrike" cap="none" normalizeH="0" baseline="0" smtClean="0">
                          <a:ln>
                            <a:noFill/>
                          </a:ln>
                          <a:solidFill>
                            <a:schemeClr val="tx1"/>
                          </a:solidFill>
                          <a:effectLst/>
                          <a:latin typeface="Lotus" charset="-78"/>
                          <a:cs typeface="B Zar" charset="-78"/>
                        </a:rPr>
                        <a:t>54</a:t>
                      </a:r>
                      <a:endParaRPr kumimoji="0" lang="en-US" sz="2000" b="1"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ctr" defTabSz="914400" rtl="1" eaLnBrk="1" fontAlgn="base" latinLnBrk="0" hangingPunct="1">
                        <a:lnSpc>
                          <a:spcPct val="100000"/>
                        </a:lnSpc>
                        <a:spcBef>
                          <a:spcPct val="0"/>
                        </a:spcBef>
                        <a:spcAft>
                          <a:spcPct val="0"/>
                        </a:spcAft>
                        <a:buClrTx/>
                        <a:buSzTx/>
                        <a:buFontTx/>
                        <a:buNone/>
                        <a:tabLst/>
                      </a:pPr>
                      <a:r>
                        <a:rPr kumimoji="0" lang="ar-SA" sz="2400" b="1" i="0" u="none" strike="noStrike" cap="none" normalizeH="0" baseline="0" smtClean="0">
                          <a:ln>
                            <a:noFill/>
                          </a:ln>
                          <a:solidFill>
                            <a:schemeClr val="tx1"/>
                          </a:solidFill>
                          <a:effectLst/>
                          <a:latin typeface="Lotus" charset="-78"/>
                          <a:cs typeface="B Zar" charset="-78"/>
                        </a:rPr>
                        <a:t>150</a:t>
                      </a:r>
                      <a:endParaRPr kumimoji="0" lang="en-US" sz="2000" b="1"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ctr" defTabSz="914400" rtl="1" eaLnBrk="1" fontAlgn="base" latinLnBrk="0" hangingPunct="1">
                        <a:lnSpc>
                          <a:spcPct val="100000"/>
                        </a:lnSpc>
                        <a:spcBef>
                          <a:spcPct val="0"/>
                        </a:spcBef>
                        <a:spcAft>
                          <a:spcPct val="0"/>
                        </a:spcAft>
                        <a:buClrTx/>
                        <a:buSzTx/>
                        <a:buFontTx/>
                        <a:buNone/>
                        <a:tabLst/>
                      </a:pPr>
                      <a:r>
                        <a:rPr kumimoji="0" lang="ar-SA" sz="2400" b="1" i="0" u="none" strike="noStrike" cap="none" normalizeH="0" baseline="0" smtClean="0">
                          <a:ln>
                            <a:noFill/>
                          </a:ln>
                          <a:solidFill>
                            <a:schemeClr val="tx1"/>
                          </a:solidFill>
                          <a:effectLst/>
                          <a:latin typeface="Lotus" charset="-78"/>
                          <a:cs typeface="B Zar" charset="-78"/>
                        </a:rPr>
                        <a:t>30</a:t>
                      </a:r>
                      <a:endParaRPr kumimoji="0" lang="en-US" sz="2000" b="1"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ctr" defTabSz="914400" rtl="1" eaLnBrk="1" fontAlgn="base" latinLnBrk="0" hangingPunct="1">
                        <a:lnSpc>
                          <a:spcPct val="100000"/>
                        </a:lnSpc>
                        <a:spcBef>
                          <a:spcPct val="0"/>
                        </a:spcBef>
                        <a:spcAft>
                          <a:spcPct val="0"/>
                        </a:spcAft>
                        <a:buClrTx/>
                        <a:buSzTx/>
                        <a:buFontTx/>
                        <a:buNone/>
                        <a:tabLst/>
                      </a:pPr>
                      <a:r>
                        <a:rPr kumimoji="0" lang="ar-SA" sz="2400" b="1" i="0" u="none" strike="noStrike" cap="none" normalizeH="0" baseline="0" smtClean="0">
                          <a:ln>
                            <a:noFill/>
                          </a:ln>
                          <a:solidFill>
                            <a:schemeClr val="tx1"/>
                          </a:solidFill>
                          <a:effectLst/>
                          <a:latin typeface="Lotus" charset="-78"/>
                          <a:cs typeface="B Zar" charset="-78"/>
                        </a:rPr>
                        <a:t>24</a:t>
                      </a:r>
                      <a:endParaRPr kumimoji="0" lang="en-US" sz="2000" b="1"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ctr" defTabSz="914400" rtl="1" eaLnBrk="1" fontAlgn="base" latinLnBrk="0" hangingPunct="1">
                        <a:lnSpc>
                          <a:spcPct val="100000"/>
                        </a:lnSpc>
                        <a:spcBef>
                          <a:spcPct val="0"/>
                        </a:spcBef>
                        <a:spcAft>
                          <a:spcPct val="0"/>
                        </a:spcAft>
                        <a:buClrTx/>
                        <a:buSzTx/>
                        <a:buFontTx/>
                        <a:buNone/>
                        <a:tabLst/>
                      </a:pPr>
                      <a:r>
                        <a:rPr kumimoji="0" lang="ar-SA" sz="2400" b="1" i="0" u="none" strike="noStrike" cap="none" normalizeH="0" baseline="0" smtClean="0">
                          <a:ln>
                            <a:noFill/>
                          </a:ln>
                          <a:solidFill>
                            <a:schemeClr val="tx1"/>
                          </a:solidFill>
                          <a:effectLst/>
                          <a:latin typeface="Lotus" charset="-78"/>
                          <a:cs typeface="B Zar" charset="-78"/>
                        </a:rPr>
                        <a:t>50</a:t>
                      </a:r>
                      <a:endParaRPr kumimoji="0" lang="en-US" sz="2000" b="1"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ctr" defTabSz="914400" rtl="1" eaLnBrk="1" fontAlgn="base" latinLnBrk="0" hangingPunct="1">
                        <a:lnSpc>
                          <a:spcPct val="100000"/>
                        </a:lnSpc>
                        <a:spcBef>
                          <a:spcPct val="0"/>
                        </a:spcBef>
                        <a:spcAft>
                          <a:spcPct val="0"/>
                        </a:spcAft>
                        <a:buClrTx/>
                        <a:buSzTx/>
                        <a:buFontTx/>
                        <a:buNone/>
                        <a:tabLst/>
                      </a:pPr>
                      <a:r>
                        <a:rPr kumimoji="0" lang="ar-SA" sz="2400" b="1" i="0" u="none" strike="noStrike" cap="none" normalizeH="0" baseline="0" smtClean="0">
                          <a:ln>
                            <a:noFill/>
                          </a:ln>
                          <a:solidFill>
                            <a:schemeClr val="tx1"/>
                          </a:solidFill>
                          <a:effectLst/>
                          <a:latin typeface="Lotus" charset="-78"/>
                          <a:cs typeface="B Zar" charset="-78"/>
                        </a:rPr>
                        <a:t>24</a:t>
                      </a:r>
                      <a:endParaRPr kumimoji="0" lang="en-US" sz="2000" b="1"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2400" b="1" i="0" u="none" strike="noStrike" cap="none" normalizeH="0" baseline="0" smtClean="0">
                          <a:ln>
                            <a:noFill/>
                          </a:ln>
                          <a:solidFill>
                            <a:schemeClr val="tx1"/>
                          </a:solidFill>
                          <a:effectLst/>
                          <a:latin typeface="Lotus" charset="-78"/>
                          <a:ea typeface="Times New Roman" pitchFamily="18" charset="0"/>
                          <a:cs typeface="B Zar" charset="-78"/>
                        </a:rPr>
                        <a:t>350</a:t>
                      </a:r>
                      <a:endParaRPr kumimoji="0" lang="en-US" sz="2000" b="1" i="0" u="none" strike="noStrike" cap="none" normalizeH="0" baseline="0" smtClean="0">
                        <a:ln>
                          <a:noFill/>
                        </a:ln>
                        <a:solidFill>
                          <a:schemeClr val="tx1"/>
                        </a:solidFill>
                        <a:effectLst/>
                        <a:latin typeface="Times New Roman" pitchFamily="18" charset="0"/>
                        <a:ea typeface="Times New Roman" pitchFamily="18" charset="0"/>
                        <a:cs typeface="B Zar" charset="-78"/>
                      </a:endParaRPr>
                    </a:p>
                    <a:p>
                      <a:pPr marL="0" marR="0" lvl="0" indent="0" algn="ctr" defTabSz="914400" rtl="1" eaLnBrk="1" fontAlgn="base" latinLnBrk="0" hangingPunct="1">
                        <a:lnSpc>
                          <a:spcPct val="100000"/>
                        </a:lnSpc>
                        <a:spcBef>
                          <a:spcPct val="0"/>
                        </a:spcBef>
                        <a:spcAft>
                          <a:spcPct val="0"/>
                        </a:spcAft>
                        <a:buClrTx/>
                        <a:buSzTx/>
                        <a:buFontTx/>
                        <a:buNone/>
                        <a:tabLst/>
                      </a:pPr>
                      <a:r>
                        <a:rPr kumimoji="0" lang="ar-SA" sz="2400" b="1" i="0" u="none" strike="noStrike" cap="none" normalizeH="0" baseline="0" smtClean="0">
                          <a:ln>
                            <a:noFill/>
                          </a:ln>
                          <a:solidFill>
                            <a:schemeClr val="tx1"/>
                          </a:solidFill>
                          <a:effectLst/>
                          <a:latin typeface="Lotus" charset="-78"/>
                          <a:ea typeface="Times New Roman" pitchFamily="18" charset="0"/>
                          <a:cs typeface="B Zar" charset="-78"/>
                        </a:rPr>
                        <a:t>300</a:t>
                      </a:r>
                      <a:endParaRPr kumimoji="0" lang="en-US" sz="2000" b="1" i="0" u="none" strike="noStrike" cap="none" normalizeH="0" baseline="0" smtClean="0">
                        <a:ln>
                          <a:noFill/>
                        </a:ln>
                        <a:solidFill>
                          <a:schemeClr val="tx1"/>
                        </a:solidFill>
                        <a:effectLst/>
                        <a:latin typeface="Times New Roman" pitchFamily="18" charset="0"/>
                        <a:ea typeface="Times New Roman" pitchFamily="18" charset="0"/>
                        <a:cs typeface="B Zar" charset="-78"/>
                      </a:endParaRPr>
                    </a:p>
                    <a:p>
                      <a:pPr marL="0" marR="0" lvl="0" indent="0" algn="ctr" defTabSz="914400" rtl="1" eaLnBrk="1" fontAlgn="base" latinLnBrk="0" hangingPunct="1">
                        <a:lnSpc>
                          <a:spcPct val="100000"/>
                        </a:lnSpc>
                        <a:spcBef>
                          <a:spcPct val="0"/>
                        </a:spcBef>
                        <a:spcAft>
                          <a:spcPct val="0"/>
                        </a:spcAft>
                        <a:buClrTx/>
                        <a:buSzTx/>
                        <a:buFontTx/>
                        <a:buNone/>
                        <a:tabLst/>
                      </a:pPr>
                      <a:r>
                        <a:rPr kumimoji="0" lang="ar-SA" sz="2400" b="1" i="0" u="none" strike="noStrike" cap="none" normalizeH="0" baseline="0" smtClean="0">
                          <a:ln>
                            <a:noFill/>
                          </a:ln>
                          <a:solidFill>
                            <a:schemeClr val="tx1"/>
                          </a:solidFill>
                          <a:effectLst/>
                          <a:latin typeface="Lotus" charset="-78"/>
                          <a:ea typeface="Times New Roman" pitchFamily="18" charset="0"/>
                          <a:cs typeface="B Zar" charset="-78"/>
                        </a:rPr>
                        <a:t>300</a:t>
                      </a:r>
                      <a:endParaRPr kumimoji="0" lang="en-US" sz="2000" b="1"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ctr" defTabSz="914400" rtl="1" eaLnBrk="1" fontAlgn="base" latinLnBrk="0" hangingPunct="1">
                        <a:lnSpc>
                          <a:spcPct val="100000"/>
                        </a:lnSpc>
                        <a:spcBef>
                          <a:spcPct val="0"/>
                        </a:spcBef>
                        <a:spcAft>
                          <a:spcPct val="0"/>
                        </a:spcAft>
                        <a:buClrTx/>
                        <a:buSzTx/>
                        <a:buFontTx/>
                        <a:buNone/>
                        <a:tabLst/>
                      </a:pPr>
                      <a:r>
                        <a:rPr kumimoji="0" lang="ar-SA" sz="2400" b="1" i="0" u="none" strike="noStrike" cap="none" normalizeH="0" baseline="0" smtClean="0">
                          <a:ln>
                            <a:noFill/>
                          </a:ln>
                          <a:solidFill>
                            <a:schemeClr val="tx1"/>
                          </a:solidFill>
                          <a:effectLst/>
                          <a:latin typeface="Lotus" charset="-78"/>
                          <a:cs typeface="B Zar" charset="-78"/>
                        </a:rPr>
                        <a:t>900</a:t>
                      </a:r>
                      <a:endParaRPr kumimoji="0" lang="en-US" sz="2000" b="1"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ctr" defTabSz="914400" rtl="1" eaLnBrk="1" fontAlgn="base" latinLnBrk="0" hangingPunct="1">
                        <a:lnSpc>
                          <a:spcPct val="100000"/>
                        </a:lnSpc>
                        <a:spcBef>
                          <a:spcPct val="0"/>
                        </a:spcBef>
                        <a:spcAft>
                          <a:spcPct val="0"/>
                        </a:spcAft>
                        <a:buClrTx/>
                        <a:buSzTx/>
                        <a:buFontTx/>
                        <a:buNone/>
                        <a:tabLst/>
                      </a:pPr>
                      <a:r>
                        <a:rPr kumimoji="0" lang="ar-SA" sz="2400" b="1" i="0" u="none" strike="noStrike" cap="none" normalizeH="0" baseline="0" smtClean="0">
                          <a:ln>
                            <a:noFill/>
                          </a:ln>
                          <a:solidFill>
                            <a:schemeClr val="tx1"/>
                          </a:solidFill>
                          <a:effectLst/>
                          <a:latin typeface="Lotus" charset="-78"/>
                          <a:cs typeface="B Zar" charset="-78"/>
                        </a:rPr>
                        <a:t>300</a:t>
                      </a:r>
                      <a:endParaRPr kumimoji="0" lang="en-US" sz="2000" b="1"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ctr" defTabSz="914400" rtl="1" eaLnBrk="1" fontAlgn="base" latinLnBrk="0" hangingPunct="1">
                        <a:lnSpc>
                          <a:spcPct val="100000"/>
                        </a:lnSpc>
                        <a:spcBef>
                          <a:spcPct val="0"/>
                        </a:spcBef>
                        <a:spcAft>
                          <a:spcPct val="0"/>
                        </a:spcAft>
                        <a:buClrTx/>
                        <a:buSzTx/>
                        <a:buFontTx/>
                        <a:buNone/>
                        <a:tabLst/>
                      </a:pPr>
                      <a:r>
                        <a:rPr kumimoji="0" lang="ar-SA" sz="2400" b="1" i="0" u="none" strike="noStrike" cap="none" normalizeH="0" baseline="0" smtClean="0">
                          <a:ln>
                            <a:noFill/>
                          </a:ln>
                          <a:solidFill>
                            <a:schemeClr val="tx1"/>
                          </a:solidFill>
                          <a:effectLst/>
                          <a:latin typeface="Lotus" charset="-78"/>
                          <a:cs typeface="B Zar" charset="-78"/>
                        </a:rPr>
                        <a:t>400</a:t>
                      </a:r>
                      <a:endParaRPr kumimoji="0" lang="en-US" sz="2000" b="1"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ctr" defTabSz="914400" rtl="1" eaLnBrk="1" fontAlgn="base" latinLnBrk="0" hangingPunct="1">
                        <a:lnSpc>
                          <a:spcPct val="100000"/>
                        </a:lnSpc>
                        <a:spcBef>
                          <a:spcPct val="0"/>
                        </a:spcBef>
                        <a:spcAft>
                          <a:spcPct val="0"/>
                        </a:spcAft>
                        <a:buClrTx/>
                        <a:buSzTx/>
                        <a:buFontTx/>
                        <a:buNone/>
                        <a:tabLst/>
                      </a:pPr>
                      <a:r>
                        <a:rPr kumimoji="0" lang="ar-SA" sz="2400" b="1" i="0" u="none" strike="noStrike" cap="none" normalizeH="0" baseline="0" smtClean="0">
                          <a:ln>
                            <a:noFill/>
                          </a:ln>
                          <a:solidFill>
                            <a:schemeClr val="tx1"/>
                          </a:solidFill>
                          <a:effectLst/>
                          <a:latin typeface="Lotus" charset="-78"/>
                          <a:cs typeface="B Zar" charset="-78"/>
                        </a:rPr>
                        <a:t>350</a:t>
                      </a:r>
                      <a:endParaRPr kumimoji="0" lang="en-US" sz="2000" b="1"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ctr" defTabSz="914400" rtl="1" eaLnBrk="1" fontAlgn="base" latinLnBrk="0" hangingPunct="1">
                        <a:lnSpc>
                          <a:spcPct val="100000"/>
                        </a:lnSpc>
                        <a:spcBef>
                          <a:spcPct val="0"/>
                        </a:spcBef>
                        <a:spcAft>
                          <a:spcPct val="0"/>
                        </a:spcAft>
                        <a:buClrTx/>
                        <a:buSzTx/>
                        <a:buFontTx/>
                        <a:buNone/>
                        <a:tabLst/>
                      </a:pPr>
                      <a:r>
                        <a:rPr kumimoji="0" lang="ar-SA" sz="2400" b="1" i="0" u="none" strike="noStrike" cap="none" normalizeH="0" baseline="0" smtClean="0">
                          <a:ln>
                            <a:noFill/>
                          </a:ln>
                          <a:solidFill>
                            <a:schemeClr val="tx1"/>
                          </a:solidFill>
                          <a:effectLst/>
                          <a:latin typeface="Lotus" charset="-78"/>
                          <a:cs typeface="B Zar" charset="-78"/>
                        </a:rPr>
                        <a:t>300</a:t>
                      </a:r>
                      <a:endParaRPr kumimoji="0" lang="en-US" sz="2000" b="1"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ctr" defTabSz="914400" rtl="1" eaLnBrk="1" fontAlgn="base" latinLnBrk="0" hangingPunct="1">
                        <a:lnSpc>
                          <a:spcPct val="100000"/>
                        </a:lnSpc>
                        <a:spcBef>
                          <a:spcPct val="0"/>
                        </a:spcBef>
                        <a:spcAft>
                          <a:spcPct val="0"/>
                        </a:spcAft>
                        <a:buClrTx/>
                        <a:buSzTx/>
                        <a:buFontTx/>
                        <a:buNone/>
                        <a:tabLst/>
                      </a:pPr>
                      <a:r>
                        <a:rPr kumimoji="0" lang="ar-SA" sz="2400" b="1" i="0" u="none" strike="noStrike" cap="none" normalizeH="0" baseline="0" smtClean="0">
                          <a:ln>
                            <a:noFill/>
                          </a:ln>
                          <a:solidFill>
                            <a:schemeClr val="tx1"/>
                          </a:solidFill>
                          <a:effectLst/>
                          <a:latin typeface="Lotus" charset="-78"/>
                          <a:cs typeface="B Zar" charset="-78"/>
                        </a:rPr>
                        <a:t>320</a:t>
                      </a:r>
                      <a:endParaRPr kumimoji="0" lang="en-US" sz="2000" b="1"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ctr" defTabSz="914400" rtl="1" eaLnBrk="1" fontAlgn="base" latinLnBrk="0" hangingPunct="1">
                        <a:lnSpc>
                          <a:spcPct val="100000"/>
                        </a:lnSpc>
                        <a:spcBef>
                          <a:spcPct val="0"/>
                        </a:spcBef>
                        <a:spcAft>
                          <a:spcPct val="0"/>
                        </a:spcAft>
                        <a:buClrTx/>
                        <a:buSzTx/>
                        <a:buFontTx/>
                        <a:buNone/>
                        <a:tabLst/>
                      </a:pPr>
                      <a:r>
                        <a:rPr kumimoji="0" lang="ar-SA" sz="2400" b="1" i="0" u="none" strike="noStrike" cap="none" normalizeH="0" baseline="0" smtClean="0">
                          <a:ln>
                            <a:noFill/>
                          </a:ln>
                          <a:solidFill>
                            <a:schemeClr val="tx1"/>
                          </a:solidFill>
                          <a:effectLst/>
                          <a:latin typeface="Lotus" charset="-78"/>
                          <a:cs typeface="B Zar" charset="-78"/>
                        </a:rPr>
                        <a:t>250</a:t>
                      </a:r>
                      <a:endParaRPr kumimoji="0" lang="en-US" sz="2000" b="1"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ctr" defTabSz="914400" rtl="1" eaLnBrk="1" fontAlgn="base" latinLnBrk="0" hangingPunct="1">
                        <a:lnSpc>
                          <a:spcPct val="100000"/>
                        </a:lnSpc>
                        <a:spcBef>
                          <a:spcPct val="0"/>
                        </a:spcBef>
                        <a:spcAft>
                          <a:spcPct val="0"/>
                        </a:spcAft>
                        <a:buClrTx/>
                        <a:buSzTx/>
                        <a:buFontTx/>
                        <a:buNone/>
                        <a:tabLst/>
                      </a:pPr>
                      <a:r>
                        <a:rPr kumimoji="0" lang="ar-SA" sz="2400" b="1" i="0" u="none" strike="noStrike" cap="none" normalizeH="0" baseline="0" smtClean="0">
                          <a:ln>
                            <a:noFill/>
                          </a:ln>
                          <a:solidFill>
                            <a:schemeClr val="tx1"/>
                          </a:solidFill>
                          <a:effectLst/>
                          <a:latin typeface="Lotus" charset="-78"/>
                          <a:cs typeface="B Zar" charset="-78"/>
                        </a:rPr>
                        <a:t>300</a:t>
                      </a:r>
                      <a:endParaRPr kumimoji="0" lang="en-US" sz="2000" b="1"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ctr" defTabSz="914400" rtl="1" eaLnBrk="1" fontAlgn="base" latinLnBrk="0" hangingPunct="1">
                        <a:lnSpc>
                          <a:spcPct val="100000"/>
                        </a:lnSpc>
                        <a:spcBef>
                          <a:spcPct val="0"/>
                        </a:spcBef>
                        <a:spcAft>
                          <a:spcPct val="0"/>
                        </a:spcAft>
                        <a:buClrTx/>
                        <a:buSzTx/>
                        <a:buFontTx/>
                        <a:buNone/>
                        <a:tabLst/>
                      </a:pPr>
                      <a:r>
                        <a:rPr kumimoji="0" lang="ar-SA" sz="2400" b="1" i="0" u="none" strike="noStrike" cap="none" normalizeH="0" baseline="0" smtClean="0">
                          <a:ln>
                            <a:noFill/>
                          </a:ln>
                          <a:solidFill>
                            <a:schemeClr val="tx1"/>
                          </a:solidFill>
                          <a:effectLst/>
                          <a:latin typeface="Lotus" charset="-78"/>
                          <a:cs typeface="B Zar" charset="-78"/>
                        </a:rPr>
                        <a:t>250</a:t>
                      </a:r>
                      <a:endParaRPr kumimoji="0" lang="en-US" sz="2000" b="1"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2400" b="1" i="0" u="none" strike="noStrike" cap="none" normalizeH="0" baseline="0" smtClean="0">
                          <a:ln>
                            <a:noFill/>
                          </a:ln>
                          <a:solidFill>
                            <a:schemeClr val="tx1"/>
                          </a:solidFill>
                          <a:effectLst/>
                          <a:latin typeface="Lotus" charset="-78"/>
                          <a:ea typeface="Times New Roman" pitchFamily="18" charset="0"/>
                          <a:cs typeface="B Zar" charset="-78"/>
                        </a:rPr>
                        <a:t>126</a:t>
                      </a:r>
                      <a:endParaRPr kumimoji="0" lang="en-US" sz="2000" b="1" i="0" u="none" strike="noStrike" cap="none" normalizeH="0" baseline="0" smtClean="0">
                        <a:ln>
                          <a:noFill/>
                        </a:ln>
                        <a:solidFill>
                          <a:schemeClr val="tx1"/>
                        </a:solidFill>
                        <a:effectLst/>
                        <a:latin typeface="Times New Roman" pitchFamily="18" charset="0"/>
                        <a:ea typeface="Times New Roman" pitchFamily="18" charset="0"/>
                        <a:cs typeface="B Zar" charset="-78"/>
                      </a:endParaRPr>
                    </a:p>
                    <a:p>
                      <a:pPr marL="0" marR="0" lvl="0" indent="0" algn="ctr" defTabSz="914400" rtl="1" eaLnBrk="1" fontAlgn="base" latinLnBrk="0" hangingPunct="1">
                        <a:lnSpc>
                          <a:spcPct val="100000"/>
                        </a:lnSpc>
                        <a:spcBef>
                          <a:spcPct val="0"/>
                        </a:spcBef>
                        <a:spcAft>
                          <a:spcPct val="0"/>
                        </a:spcAft>
                        <a:buClrTx/>
                        <a:buSzTx/>
                        <a:buFontTx/>
                        <a:buNone/>
                        <a:tabLst/>
                      </a:pPr>
                      <a:r>
                        <a:rPr kumimoji="0" lang="ar-SA" sz="2400" b="1" i="0" u="none" strike="noStrike" cap="none" normalizeH="0" baseline="0" smtClean="0">
                          <a:ln>
                            <a:noFill/>
                          </a:ln>
                          <a:solidFill>
                            <a:schemeClr val="tx1"/>
                          </a:solidFill>
                          <a:effectLst/>
                          <a:latin typeface="Lotus" charset="-78"/>
                          <a:ea typeface="Times New Roman" pitchFamily="18" charset="0"/>
                          <a:cs typeface="B Zar" charset="-78"/>
                        </a:rPr>
                        <a:t>5/13</a:t>
                      </a:r>
                      <a:endParaRPr kumimoji="0" lang="en-US" sz="2000" b="1" i="0" u="none" strike="noStrike" cap="none" normalizeH="0" baseline="0" smtClean="0">
                        <a:ln>
                          <a:noFill/>
                        </a:ln>
                        <a:solidFill>
                          <a:schemeClr val="tx1"/>
                        </a:solidFill>
                        <a:effectLst/>
                        <a:latin typeface="Times New Roman" pitchFamily="18" charset="0"/>
                        <a:ea typeface="Times New Roman" pitchFamily="18" charset="0"/>
                        <a:cs typeface="B Zar" charset="-78"/>
                      </a:endParaRPr>
                    </a:p>
                    <a:p>
                      <a:pPr marL="0" marR="0" lvl="0" indent="0" algn="ctr" defTabSz="914400" rtl="1" eaLnBrk="1" fontAlgn="base" latinLnBrk="0" hangingPunct="1">
                        <a:lnSpc>
                          <a:spcPct val="100000"/>
                        </a:lnSpc>
                        <a:spcBef>
                          <a:spcPct val="0"/>
                        </a:spcBef>
                        <a:spcAft>
                          <a:spcPct val="0"/>
                        </a:spcAft>
                        <a:buClrTx/>
                        <a:buSzTx/>
                        <a:buFontTx/>
                        <a:buNone/>
                        <a:tabLst/>
                      </a:pPr>
                      <a:r>
                        <a:rPr kumimoji="0" lang="ar-SA" sz="2400" b="1" i="0" u="none" strike="noStrike" cap="none" normalizeH="0" baseline="0" smtClean="0">
                          <a:ln>
                            <a:noFill/>
                          </a:ln>
                          <a:solidFill>
                            <a:schemeClr val="tx1"/>
                          </a:solidFill>
                          <a:effectLst/>
                          <a:latin typeface="Lotus" charset="-78"/>
                          <a:ea typeface="Times New Roman" pitchFamily="18" charset="0"/>
                          <a:cs typeface="B Zar" charset="-78"/>
                        </a:rPr>
                        <a:t>27</a:t>
                      </a:r>
                      <a:endParaRPr kumimoji="0" lang="en-US" sz="2000" b="1"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ctr" defTabSz="914400" rtl="1" eaLnBrk="1" fontAlgn="base" latinLnBrk="0" hangingPunct="1">
                        <a:lnSpc>
                          <a:spcPct val="100000"/>
                        </a:lnSpc>
                        <a:spcBef>
                          <a:spcPct val="0"/>
                        </a:spcBef>
                        <a:spcAft>
                          <a:spcPct val="0"/>
                        </a:spcAft>
                        <a:buClrTx/>
                        <a:buSzTx/>
                        <a:buFontTx/>
                        <a:buNone/>
                        <a:tabLst/>
                      </a:pPr>
                      <a:r>
                        <a:rPr kumimoji="0" lang="ar-SA" sz="2400" b="1" i="0" u="none" strike="noStrike" cap="none" normalizeH="0" baseline="0" smtClean="0">
                          <a:ln>
                            <a:noFill/>
                          </a:ln>
                          <a:solidFill>
                            <a:schemeClr val="tx1"/>
                          </a:solidFill>
                          <a:effectLst/>
                          <a:latin typeface="Lotus" charset="-78"/>
                          <a:cs typeface="B Zar" charset="-78"/>
                        </a:rPr>
                        <a:t>18</a:t>
                      </a:r>
                      <a:endParaRPr kumimoji="0" lang="en-US" sz="2000" b="1"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ctr" defTabSz="914400" rtl="1" eaLnBrk="1" fontAlgn="base" latinLnBrk="0" hangingPunct="1">
                        <a:lnSpc>
                          <a:spcPct val="100000"/>
                        </a:lnSpc>
                        <a:spcBef>
                          <a:spcPct val="0"/>
                        </a:spcBef>
                        <a:spcAft>
                          <a:spcPct val="0"/>
                        </a:spcAft>
                        <a:buClrTx/>
                        <a:buSzTx/>
                        <a:buFontTx/>
                        <a:buNone/>
                        <a:tabLst/>
                      </a:pPr>
                      <a:r>
                        <a:rPr kumimoji="0" lang="ar-SA" sz="2400" b="1" i="0" u="none" strike="noStrike" cap="none" normalizeH="0" baseline="0" smtClean="0">
                          <a:ln>
                            <a:noFill/>
                          </a:ln>
                          <a:solidFill>
                            <a:schemeClr val="tx1"/>
                          </a:solidFill>
                          <a:effectLst/>
                          <a:latin typeface="Lotus" charset="-78"/>
                          <a:cs typeface="B Zar" charset="-78"/>
                        </a:rPr>
                        <a:t>2/7</a:t>
                      </a:r>
                      <a:endParaRPr kumimoji="0" lang="en-US" sz="2000" b="1"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ctr" defTabSz="914400" rtl="1" eaLnBrk="1" fontAlgn="base" latinLnBrk="0" hangingPunct="1">
                        <a:lnSpc>
                          <a:spcPct val="100000"/>
                        </a:lnSpc>
                        <a:spcBef>
                          <a:spcPct val="0"/>
                        </a:spcBef>
                        <a:spcAft>
                          <a:spcPct val="0"/>
                        </a:spcAft>
                        <a:buClrTx/>
                        <a:buSzTx/>
                        <a:buFontTx/>
                        <a:buNone/>
                        <a:tabLst/>
                      </a:pPr>
                      <a:r>
                        <a:rPr kumimoji="0" lang="ar-SA" sz="2400" b="1" i="0" u="none" strike="noStrike" cap="none" normalizeH="0" baseline="0" smtClean="0">
                          <a:ln>
                            <a:noFill/>
                          </a:ln>
                          <a:solidFill>
                            <a:schemeClr val="tx1"/>
                          </a:solidFill>
                          <a:effectLst/>
                          <a:latin typeface="Lotus" charset="-78"/>
                          <a:cs typeface="B Zar" charset="-78"/>
                        </a:rPr>
                        <a:t>2/7</a:t>
                      </a:r>
                      <a:endParaRPr kumimoji="0" lang="en-US" sz="2000" b="1"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ctr" defTabSz="914400" rtl="1" eaLnBrk="1" fontAlgn="base" latinLnBrk="0" hangingPunct="1">
                        <a:lnSpc>
                          <a:spcPct val="100000"/>
                        </a:lnSpc>
                        <a:spcBef>
                          <a:spcPct val="0"/>
                        </a:spcBef>
                        <a:spcAft>
                          <a:spcPct val="0"/>
                        </a:spcAft>
                        <a:buClrTx/>
                        <a:buSzTx/>
                        <a:buFontTx/>
                        <a:buNone/>
                        <a:tabLst/>
                      </a:pPr>
                      <a:r>
                        <a:rPr kumimoji="0" lang="ar-SA" sz="2400" b="1" i="0" u="none" strike="noStrike" cap="none" normalizeH="0" baseline="0" smtClean="0">
                          <a:ln>
                            <a:noFill/>
                          </a:ln>
                          <a:solidFill>
                            <a:schemeClr val="tx1"/>
                          </a:solidFill>
                          <a:effectLst/>
                          <a:latin typeface="Lotus" charset="-78"/>
                          <a:cs typeface="B Zar" charset="-78"/>
                        </a:rPr>
                        <a:t>9/18</a:t>
                      </a:r>
                      <a:endParaRPr kumimoji="0" lang="en-US" sz="2000" b="1"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ctr" defTabSz="914400" rtl="1" eaLnBrk="1" fontAlgn="base" latinLnBrk="0" hangingPunct="1">
                        <a:lnSpc>
                          <a:spcPct val="100000"/>
                        </a:lnSpc>
                        <a:spcBef>
                          <a:spcPct val="0"/>
                        </a:spcBef>
                        <a:spcAft>
                          <a:spcPct val="0"/>
                        </a:spcAft>
                        <a:buClrTx/>
                        <a:buSzTx/>
                        <a:buFontTx/>
                        <a:buNone/>
                        <a:tabLst/>
                      </a:pPr>
                      <a:r>
                        <a:rPr kumimoji="0" lang="ar-SA" sz="2400" b="1" i="0" u="none" strike="noStrike" cap="none" normalizeH="0" baseline="0" smtClean="0">
                          <a:ln>
                            <a:noFill/>
                          </a:ln>
                          <a:solidFill>
                            <a:schemeClr val="tx1"/>
                          </a:solidFill>
                          <a:effectLst/>
                          <a:latin typeface="Lotus" charset="-78"/>
                          <a:cs typeface="B Zar" charset="-78"/>
                        </a:rPr>
                        <a:t>45</a:t>
                      </a:r>
                      <a:endParaRPr kumimoji="0" lang="en-US" sz="2000" b="1"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ctr" defTabSz="914400" rtl="1" eaLnBrk="1" fontAlgn="base" latinLnBrk="0" hangingPunct="1">
                        <a:lnSpc>
                          <a:spcPct val="100000"/>
                        </a:lnSpc>
                        <a:spcBef>
                          <a:spcPct val="0"/>
                        </a:spcBef>
                        <a:spcAft>
                          <a:spcPct val="0"/>
                        </a:spcAft>
                        <a:buClrTx/>
                        <a:buSzTx/>
                        <a:buFontTx/>
                        <a:buNone/>
                        <a:tabLst/>
                      </a:pPr>
                      <a:r>
                        <a:rPr kumimoji="0" lang="ar-SA" sz="2400" b="1" i="0" u="none" strike="noStrike" cap="none" normalizeH="0" baseline="0" smtClean="0">
                          <a:ln>
                            <a:noFill/>
                          </a:ln>
                          <a:solidFill>
                            <a:schemeClr val="tx1"/>
                          </a:solidFill>
                          <a:effectLst/>
                          <a:latin typeface="Lotus" charset="-78"/>
                          <a:cs typeface="B Zar" charset="-78"/>
                        </a:rPr>
                        <a:t>6/9</a:t>
                      </a:r>
                      <a:endParaRPr kumimoji="0" lang="en-US" sz="2000" b="1"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ctr" defTabSz="914400" rtl="1" eaLnBrk="1" fontAlgn="base" latinLnBrk="0" hangingPunct="1">
                        <a:lnSpc>
                          <a:spcPct val="100000"/>
                        </a:lnSpc>
                        <a:spcBef>
                          <a:spcPct val="0"/>
                        </a:spcBef>
                        <a:spcAft>
                          <a:spcPct val="0"/>
                        </a:spcAft>
                        <a:buClrTx/>
                        <a:buSzTx/>
                        <a:buFontTx/>
                        <a:buNone/>
                        <a:tabLst/>
                      </a:pPr>
                      <a:r>
                        <a:rPr kumimoji="0" lang="ar-SA" sz="2400" b="1" i="0" u="none" strike="noStrike" cap="none" normalizeH="0" baseline="0" smtClean="0">
                          <a:ln>
                            <a:noFill/>
                          </a:ln>
                          <a:solidFill>
                            <a:schemeClr val="tx1"/>
                          </a:solidFill>
                          <a:effectLst/>
                          <a:latin typeface="Lotus" charset="-78"/>
                          <a:cs typeface="B Zar" charset="-78"/>
                        </a:rPr>
                        <a:t>6</a:t>
                      </a:r>
                      <a:endParaRPr kumimoji="0" lang="en-US" sz="2000" b="1"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ctr" defTabSz="914400" rtl="1" eaLnBrk="1" fontAlgn="base" latinLnBrk="0" hangingPunct="1">
                        <a:lnSpc>
                          <a:spcPct val="100000"/>
                        </a:lnSpc>
                        <a:spcBef>
                          <a:spcPct val="0"/>
                        </a:spcBef>
                        <a:spcAft>
                          <a:spcPct val="0"/>
                        </a:spcAft>
                        <a:buClrTx/>
                        <a:buSzTx/>
                        <a:buFontTx/>
                        <a:buNone/>
                        <a:tabLst/>
                      </a:pPr>
                      <a:r>
                        <a:rPr kumimoji="0" lang="ar-SA" sz="2400" b="1" i="0" u="none" strike="noStrike" cap="none" normalizeH="0" baseline="0" smtClean="0">
                          <a:ln>
                            <a:noFill/>
                          </a:ln>
                          <a:solidFill>
                            <a:schemeClr val="tx1"/>
                          </a:solidFill>
                          <a:effectLst/>
                          <a:latin typeface="Lotus" charset="-78"/>
                          <a:cs typeface="B Zar" charset="-78"/>
                        </a:rPr>
                        <a:t>15</a:t>
                      </a:r>
                      <a:endParaRPr kumimoji="0" lang="en-US" sz="2000" b="1"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ctr" defTabSz="914400" rtl="1" eaLnBrk="1" fontAlgn="base" latinLnBrk="0" hangingPunct="1">
                        <a:lnSpc>
                          <a:spcPct val="100000"/>
                        </a:lnSpc>
                        <a:spcBef>
                          <a:spcPct val="0"/>
                        </a:spcBef>
                        <a:spcAft>
                          <a:spcPct val="0"/>
                        </a:spcAft>
                        <a:buClrTx/>
                        <a:buSzTx/>
                        <a:buFontTx/>
                        <a:buNone/>
                        <a:tabLst/>
                      </a:pPr>
                      <a:r>
                        <a:rPr kumimoji="0" lang="ar-SA" sz="2400" b="1" i="0" u="none" strike="noStrike" cap="none" normalizeH="0" baseline="0" smtClean="0">
                          <a:ln>
                            <a:noFill/>
                          </a:ln>
                          <a:solidFill>
                            <a:schemeClr val="tx1"/>
                          </a:solidFill>
                          <a:effectLst/>
                          <a:latin typeface="Lotus" charset="-78"/>
                          <a:cs typeface="B Zar" charset="-78"/>
                        </a:rPr>
                        <a:t>6</a:t>
                      </a:r>
                      <a:endParaRPr kumimoji="0" lang="en-US" sz="2000" b="1"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1"/>
                  </a:ext>
                </a:extLst>
              </a:tr>
              <a:tr h="0">
                <a:tc gridSpan="4">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sz="2400" b="1" i="0" u="none" strike="noStrike" cap="none" normalizeH="0" baseline="0" smtClean="0">
                          <a:ln>
                            <a:noFill/>
                          </a:ln>
                          <a:solidFill>
                            <a:schemeClr val="tx1"/>
                          </a:solidFill>
                          <a:effectLst/>
                          <a:latin typeface="Lotus" charset="-78"/>
                          <a:ea typeface="Times New Roman" pitchFamily="18" charset="0"/>
                          <a:cs typeface="B Zar" charset="-78"/>
                        </a:rPr>
                        <a:t>   جــــــمـــع</a:t>
                      </a:r>
                      <a:endParaRPr kumimoji="0" lang="en-US" sz="2000" b="1" i="0" u="none" strike="noStrike" cap="none" normalizeH="0" baseline="0" smtClean="0">
                        <a:ln>
                          <a:noFill/>
                        </a:ln>
                        <a:solidFill>
                          <a:schemeClr val="tx1"/>
                        </a:solidFill>
                        <a:effectLst/>
                        <a:latin typeface="Times New Roman" pitchFamily="18" charset="0"/>
                        <a:ea typeface="Times New Roman" pitchFamily="18" charset="0"/>
                        <a:cs typeface="B Zar" charset="-78"/>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pPr rtl="1"/>
                      <a:endParaRPr lang="fa-IR"/>
                    </a:p>
                  </a:txBody>
                  <a:tcPr/>
                </a:tc>
                <a:tc hMerge="1">
                  <a:txBody>
                    <a:bodyPr/>
                    <a:lstStyle/>
                    <a:p>
                      <a:pPr rtl="1"/>
                      <a:endParaRPr lang="fa-IR"/>
                    </a:p>
                  </a:txBody>
                  <a:tcPr/>
                </a:tc>
                <a:tc hMerge="1">
                  <a:txBody>
                    <a:bodyPr/>
                    <a:lstStyle/>
                    <a:p>
                      <a:pPr rtl="1"/>
                      <a:endParaRPr lang="fa-IR"/>
                    </a:p>
                  </a:txBody>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2400" b="1" i="0" u="none" strike="noStrike" cap="none" normalizeH="0" baseline="0" dirty="0" smtClean="0">
                          <a:ln>
                            <a:noFill/>
                          </a:ln>
                          <a:solidFill>
                            <a:schemeClr val="tx1"/>
                          </a:solidFill>
                          <a:effectLst/>
                          <a:latin typeface="Lotus" charset="-78"/>
                          <a:ea typeface="Times New Roman" pitchFamily="18" charset="0"/>
                          <a:cs typeface="B Zar" charset="-78"/>
                        </a:rPr>
                        <a:t>4/299</a:t>
                      </a:r>
                      <a:endParaRPr kumimoji="0" lang="en-US" sz="2000" b="1" i="0" u="none" strike="noStrike" cap="none" normalizeH="0" baseline="0" dirty="0" smtClean="0">
                        <a:ln>
                          <a:noFill/>
                        </a:ln>
                        <a:solidFill>
                          <a:schemeClr val="tx1"/>
                        </a:solidFill>
                        <a:effectLst/>
                        <a:latin typeface="Times New Roman" pitchFamily="18" charset="0"/>
                        <a:ea typeface="Times New Roman" pitchFamily="18" charset="0"/>
                        <a:cs typeface="B Zar" charset="-78"/>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2"/>
                  </a:ext>
                </a:extLst>
              </a:tr>
            </a:tbl>
          </a:graphicData>
        </a:graphic>
      </p:graphicFrame>
      <p:sp>
        <p:nvSpPr>
          <p:cNvPr id="2" name="Title 1"/>
          <p:cNvSpPr>
            <a:spLocks noGrp="1"/>
          </p:cNvSpPr>
          <p:nvPr>
            <p:ph type="title"/>
          </p:nvPr>
        </p:nvSpPr>
        <p:spPr>
          <a:xfrm>
            <a:off x="3600450" y="571480"/>
            <a:ext cx="5543550" cy="939800"/>
          </a:xfrm>
        </p:spPr>
        <p:txBody>
          <a:bodyPr rtlCol="1">
            <a:normAutofit fontScale="90000"/>
          </a:bodyPr>
          <a:lstStyle/>
          <a:p>
            <a:pPr algn="r" eaLnBrk="1" fontAlgn="auto" hangingPunct="1">
              <a:spcAft>
                <a:spcPts val="0"/>
              </a:spcAft>
              <a:defRPr/>
            </a:pPr>
            <a:r>
              <a:rPr lang="ar-SA" smtClean="0"/>
              <a:t> </a:t>
            </a:r>
            <a:r>
              <a:rPr smtClean="0"/>
              <a:t/>
            </a:r>
            <a:br>
              <a:rPr smtClean="0"/>
            </a:br>
            <a:r>
              <a:rPr lang="ar-SA" smtClean="0"/>
              <a:t>   </a:t>
            </a:r>
            <a:r>
              <a:rPr lang="ar-SA" b="1" smtClean="0"/>
              <a:t>الف – 3 ) ساختمانها:</a:t>
            </a:r>
            <a:r>
              <a:rPr smtClean="0"/>
              <a:t/>
            </a:r>
            <a:br>
              <a:rPr smtClean="0"/>
            </a:br>
            <a:endParaRPr lang="fa-IR"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6" presetClass="entr" presetSubtype="16"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1" presetClass="entr" presetSubtype="0" fill="hold" nodeType="clickEffect">
                                  <p:stCondLst>
                                    <p:cond delay="0"/>
                                  </p:stCondLst>
                                  <p:iterate type="lt">
                                    <p:tmPct val="5000"/>
                                  </p:iterate>
                                  <p:childTnLst>
                                    <p:set>
                                      <p:cBhvr>
                                        <p:cTn id="11" dur="1" fill="hold">
                                          <p:stCondLst>
                                            <p:cond delay="0"/>
                                          </p:stCondLst>
                                        </p:cTn>
                                        <p:tgtEl>
                                          <p:spTgt spid="4"/>
                                        </p:tgtEl>
                                        <p:attrNameLst>
                                          <p:attrName>style.visibility</p:attrName>
                                        </p:attrNameLst>
                                      </p:cBhvr>
                                      <p:to>
                                        <p:strVal val="visible"/>
                                      </p:to>
                                    </p:set>
                                    <p:anim calcmode="lin" valueType="num">
                                      <p:cBhvr>
                                        <p:cTn id="12" dur="1000" fill="hold"/>
                                        <p:tgtEl>
                                          <p:spTgt spid="4"/>
                                        </p:tgtEl>
                                        <p:attrNameLst>
                                          <p:attrName>ppt_w</p:attrName>
                                        </p:attrNameLst>
                                      </p:cBhvr>
                                      <p:tavLst>
                                        <p:tav tm="0">
                                          <p:val>
                                            <p:fltVal val="0"/>
                                          </p:val>
                                        </p:tav>
                                        <p:tav tm="100000">
                                          <p:val>
                                            <p:strVal val="#ppt_w"/>
                                          </p:val>
                                        </p:tav>
                                      </p:tavLst>
                                    </p:anim>
                                    <p:anim calcmode="lin" valueType="num">
                                      <p:cBhvr>
                                        <p:cTn id="13" dur="1000" fill="hold"/>
                                        <p:tgtEl>
                                          <p:spTgt spid="4"/>
                                        </p:tgtEl>
                                        <p:attrNameLst>
                                          <p:attrName>ppt_h</p:attrName>
                                        </p:attrNameLst>
                                      </p:cBhvr>
                                      <p:tavLst>
                                        <p:tav tm="0">
                                          <p:val>
                                            <p:fltVal val="0"/>
                                          </p:val>
                                        </p:tav>
                                        <p:tav tm="100000">
                                          <p:val>
                                            <p:strVal val="#ppt_h"/>
                                          </p:val>
                                        </p:tav>
                                      </p:tavLst>
                                    </p:anim>
                                    <p:anim calcmode="lin" valueType="num">
                                      <p:cBhvr>
                                        <p:cTn id="14" dur="1000" fill="hold"/>
                                        <p:tgtEl>
                                          <p:spTgt spid="4"/>
                                        </p:tgtEl>
                                        <p:attrNameLst>
                                          <p:attrName>style.rotation</p:attrName>
                                        </p:attrNameLst>
                                      </p:cBhvr>
                                      <p:tavLst>
                                        <p:tav tm="0">
                                          <p:val>
                                            <p:fltVal val="90"/>
                                          </p:val>
                                        </p:tav>
                                        <p:tav tm="100000">
                                          <p:val>
                                            <p:fltVal val="0"/>
                                          </p:val>
                                        </p:tav>
                                      </p:tavLst>
                                    </p:anim>
                                    <p:animEffect transition="in" filter="fade">
                                      <p:cBhvr>
                                        <p:cTn id="15"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0" y="1214438"/>
          <a:ext cx="8929688" cy="4816475"/>
        </p:xfrm>
        <a:graphic>
          <a:graphicData uri="http://schemas.openxmlformats.org/drawingml/2006/table">
            <a:tbl>
              <a:tblPr rtl="1"/>
              <a:tblGrid>
                <a:gridCol w="646745">
                  <a:extLst>
                    <a:ext uri="{9D8B030D-6E8A-4147-A177-3AD203B41FA5}">
                      <a16:colId xmlns:a16="http://schemas.microsoft.com/office/drawing/2014/main" xmlns="" val="20000"/>
                    </a:ext>
                  </a:extLst>
                </a:gridCol>
                <a:gridCol w="3015611">
                  <a:extLst>
                    <a:ext uri="{9D8B030D-6E8A-4147-A177-3AD203B41FA5}">
                      <a16:colId xmlns:a16="http://schemas.microsoft.com/office/drawing/2014/main" xmlns="" val="20001"/>
                    </a:ext>
                  </a:extLst>
                </a:gridCol>
                <a:gridCol w="1147750">
                  <a:extLst>
                    <a:ext uri="{9D8B030D-6E8A-4147-A177-3AD203B41FA5}">
                      <a16:colId xmlns:a16="http://schemas.microsoft.com/office/drawing/2014/main" xmlns="" val="20002"/>
                    </a:ext>
                  </a:extLst>
                </a:gridCol>
                <a:gridCol w="1925683">
                  <a:extLst>
                    <a:ext uri="{9D8B030D-6E8A-4147-A177-3AD203B41FA5}">
                      <a16:colId xmlns:a16="http://schemas.microsoft.com/office/drawing/2014/main" xmlns="" val="20003"/>
                    </a:ext>
                  </a:extLst>
                </a:gridCol>
                <a:gridCol w="2193900">
                  <a:extLst>
                    <a:ext uri="{9D8B030D-6E8A-4147-A177-3AD203B41FA5}">
                      <a16:colId xmlns:a16="http://schemas.microsoft.com/office/drawing/2014/main" xmlns="" val="20004"/>
                    </a:ext>
                  </a:extLst>
                </a:gridCol>
              </a:tblGrid>
              <a:tr h="487744">
                <a:tc>
                  <a:txBody>
                    <a:bodyPr/>
                    <a:lstStyle/>
                    <a:p>
                      <a:pPr algn="ctr" rtl="1">
                        <a:spcAft>
                          <a:spcPts val="0"/>
                        </a:spcAft>
                      </a:pPr>
                      <a:r>
                        <a:rPr lang="ar-SA" sz="1800" b="1" dirty="0">
                          <a:latin typeface="Lotus"/>
                          <a:ea typeface="Times New Roman"/>
                          <a:cs typeface="B Zar"/>
                        </a:rPr>
                        <a:t>رديف</a:t>
                      </a:r>
                      <a:endParaRPr lang="en-US" sz="2800" b="1"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3200" b="1" dirty="0">
                          <a:latin typeface="Lotus"/>
                          <a:ea typeface="Times New Roman"/>
                          <a:cs typeface="B Zar"/>
                        </a:rPr>
                        <a:t>شــرح</a:t>
                      </a:r>
                      <a:endParaRPr lang="en-US" sz="2800" b="1"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3200" b="1">
                          <a:latin typeface="Lotus"/>
                          <a:ea typeface="Times New Roman"/>
                          <a:cs typeface="B Zar"/>
                        </a:rPr>
                        <a:t>تعداد</a:t>
                      </a:r>
                      <a:endParaRPr lang="en-US" sz="2800" b="1">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3200" b="1" dirty="0">
                          <a:latin typeface="Lotus"/>
                          <a:ea typeface="Times New Roman"/>
                          <a:cs typeface="B Zar"/>
                        </a:rPr>
                        <a:t>هزينه واحد </a:t>
                      </a:r>
                      <a:endParaRPr lang="en-US" sz="2800" b="1"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3200" b="1" dirty="0">
                          <a:latin typeface="Lotus"/>
                          <a:ea typeface="Times New Roman"/>
                          <a:cs typeface="B Zar"/>
                        </a:rPr>
                        <a:t>هزينه كل</a:t>
                      </a:r>
                      <a:r>
                        <a:rPr lang="ar-SA" sz="2400" b="1" dirty="0">
                          <a:latin typeface="Lotus"/>
                          <a:ea typeface="Times New Roman"/>
                          <a:cs typeface="B Zar"/>
                        </a:rPr>
                        <a:t> </a:t>
                      </a:r>
                      <a:endParaRPr lang="en-US" sz="2800" b="1"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0"/>
                  </a:ext>
                </a:extLst>
              </a:tr>
              <a:tr h="3901955">
                <a:tc>
                  <a:txBody>
                    <a:bodyPr/>
                    <a:lstStyle/>
                    <a:p>
                      <a:pPr algn="ctr" rtl="1">
                        <a:spcAft>
                          <a:spcPts val="0"/>
                        </a:spcAft>
                      </a:pPr>
                      <a:r>
                        <a:rPr lang="ar-SA" sz="3200" b="1">
                          <a:latin typeface="Lotus"/>
                          <a:ea typeface="Times New Roman"/>
                          <a:cs typeface="B Zar"/>
                        </a:rPr>
                        <a:t>1</a:t>
                      </a:r>
                      <a:endParaRPr lang="en-US" sz="2800" b="1">
                        <a:latin typeface="Times New Roman"/>
                        <a:ea typeface="Times New Roman"/>
                      </a:endParaRPr>
                    </a:p>
                    <a:p>
                      <a:pPr algn="ctr" rtl="1">
                        <a:spcAft>
                          <a:spcPts val="0"/>
                        </a:spcAft>
                      </a:pPr>
                      <a:r>
                        <a:rPr lang="ar-SA" sz="3200" b="1">
                          <a:latin typeface="Lotus"/>
                          <a:ea typeface="Times New Roman"/>
                          <a:cs typeface="B Zar"/>
                        </a:rPr>
                        <a:t>2</a:t>
                      </a:r>
                      <a:endParaRPr lang="en-US" sz="2800" b="1">
                        <a:latin typeface="Times New Roman"/>
                        <a:ea typeface="Times New Roman"/>
                      </a:endParaRPr>
                    </a:p>
                    <a:p>
                      <a:pPr algn="ctr" rtl="1">
                        <a:spcAft>
                          <a:spcPts val="0"/>
                        </a:spcAft>
                      </a:pPr>
                      <a:r>
                        <a:rPr lang="ar-SA" sz="3200" b="1">
                          <a:latin typeface="Lotus"/>
                          <a:ea typeface="Times New Roman"/>
                          <a:cs typeface="B Zar"/>
                        </a:rPr>
                        <a:t>3</a:t>
                      </a:r>
                      <a:endParaRPr lang="en-US" sz="2800" b="1">
                        <a:latin typeface="Times New Roman"/>
                        <a:ea typeface="Times New Roman"/>
                      </a:endParaRPr>
                    </a:p>
                    <a:p>
                      <a:pPr algn="ctr" rtl="1">
                        <a:spcAft>
                          <a:spcPts val="0"/>
                        </a:spcAft>
                      </a:pPr>
                      <a:r>
                        <a:rPr lang="ar-SA" sz="3200" b="1">
                          <a:latin typeface="Lotus"/>
                          <a:ea typeface="Times New Roman"/>
                          <a:cs typeface="B Zar"/>
                        </a:rPr>
                        <a:t>4</a:t>
                      </a:r>
                      <a:endParaRPr lang="en-US" sz="2800" b="1">
                        <a:latin typeface="Times New Roman"/>
                        <a:ea typeface="Times New Roman"/>
                      </a:endParaRPr>
                    </a:p>
                    <a:p>
                      <a:pPr algn="ctr" rtl="1">
                        <a:spcAft>
                          <a:spcPts val="0"/>
                        </a:spcAft>
                      </a:pPr>
                      <a:r>
                        <a:rPr lang="ar-SA" sz="3200" b="1">
                          <a:latin typeface="Lotus"/>
                          <a:ea typeface="Times New Roman"/>
                          <a:cs typeface="B Zar"/>
                        </a:rPr>
                        <a:t>5</a:t>
                      </a:r>
                      <a:endParaRPr lang="en-US" sz="2800" b="1">
                        <a:latin typeface="Times New Roman"/>
                        <a:ea typeface="Times New Roman"/>
                      </a:endParaRPr>
                    </a:p>
                    <a:p>
                      <a:pPr algn="ctr" rtl="1">
                        <a:spcAft>
                          <a:spcPts val="0"/>
                        </a:spcAft>
                      </a:pPr>
                      <a:r>
                        <a:rPr lang="ar-SA" sz="3200" b="1">
                          <a:latin typeface="Lotus"/>
                          <a:ea typeface="Times New Roman"/>
                          <a:cs typeface="B Zar"/>
                        </a:rPr>
                        <a:t>6</a:t>
                      </a:r>
                      <a:endParaRPr lang="en-US" sz="2800" b="1">
                        <a:latin typeface="Times New Roman"/>
                        <a:ea typeface="Times New Roman"/>
                      </a:endParaRPr>
                    </a:p>
                    <a:p>
                      <a:pPr algn="ctr" rtl="1">
                        <a:spcAft>
                          <a:spcPts val="0"/>
                        </a:spcAft>
                      </a:pPr>
                      <a:r>
                        <a:rPr lang="ar-SA" sz="3200" b="1">
                          <a:latin typeface="Lotus"/>
                          <a:ea typeface="Times New Roman"/>
                          <a:cs typeface="B Zar"/>
                        </a:rPr>
                        <a:t>7</a:t>
                      </a:r>
                      <a:endParaRPr lang="en-US" sz="2800" b="1">
                        <a:latin typeface="Times New Roman"/>
                        <a:ea typeface="Times New Roman"/>
                      </a:endParaRPr>
                    </a:p>
                    <a:p>
                      <a:pPr algn="ctr" rtl="1">
                        <a:spcAft>
                          <a:spcPts val="0"/>
                        </a:spcAft>
                      </a:pPr>
                      <a:r>
                        <a:rPr lang="ar-SA" sz="3200" b="1">
                          <a:latin typeface="Lotus"/>
                          <a:ea typeface="Times New Roman"/>
                          <a:cs typeface="B Zar"/>
                        </a:rPr>
                        <a:t>8</a:t>
                      </a:r>
                      <a:endParaRPr lang="en-US" sz="2800" b="1">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spcAft>
                          <a:spcPts val="0"/>
                        </a:spcAft>
                      </a:pPr>
                      <a:r>
                        <a:rPr lang="ar-SA" sz="2800" b="1" dirty="0">
                          <a:latin typeface="Lotus"/>
                          <a:ea typeface="Times New Roman"/>
                          <a:cs typeface="B Zar"/>
                        </a:rPr>
                        <a:t>پمپ شناور</a:t>
                      </a:r>
                      <a:endParaRPr lang="en-US" sz="2400" b="1" dirty="0">
                        <a:latin typeface="Times New Roman"/>
                        <a:ea typeface="Times New Roman"/>
                      </a:endParaRPr>
                    </a:p>
                    <a:p>
                      <a:pPr algn="r" rtl="1">
                        <a:spcAft>
                          <a:spcPts val="0"/>
                        </a:spcAft>
                      </a:pPr>
                      <a:r>
                        <a:rPr lang="ar-SA" sz="2800" b="1" dirty="0">
                          <a:latin typeface="Lotus"/>
                          <a:ea typeface="Times New Roman"/>
                          <a:cs typeface="B Zar"/>
                        </a:rPr>
                        <a:t>تراكتور</a:t>
                      </a:r>
                      <a:endParaRPr lang="en-US" sz="2400" b="1" dirty="0">
                        <a:latin typeface="Times New Roman"/>
                        <a:ea typeface="Times New Roman"/>
                      </a:endParaRPr>
                    </a:p>
                    <a:p>
                      <a:pPr algn="r" rtl="1">
                        <a:spcAft>
                          <a:spcPts val="0"/>
                        </a:spcAft>
                      </a:pPr>
                      <a:r>
                        <a:rPr lang="ar-SA" sz="2800" b="1" dirty="0">
                          <a:latin typeface="Lotus"/>
                          <a:ea typeface="Times New Roman"/>
                          <a:cs typeface="B Zar"/>
                        </a:rPr>
                        <a:t>تريلر</a:t>
                      </a:r>
                      <a:endParaRPr lang="en-US" sz="2400" b="1" dirty="0">
                        <a:latin typeface="Times New Roman"/>
                        <a:ea typeface="Times New Roman"/>
                      </a:endParaRPr>
                    </a:p>
                    <a:p>
                      <a:pPr algn="r" rtl="1">
                        <a:spcAft>
                          <a:spcPts val="0"/>
                        </a:spcAft>
                      </a:pPr>
                      <a:r>
                        <a:rPr lang="ar-SA" sz="2800" b="1" dirty="0">
                          <a:latin typeface="Lotus"/>
                          <a:ea typeface="Times New Roman"/>
                          <a:cs typeface="B Zar"/>
                        </a:rPr>
                        <a:t>ميكسر</a:t>
                      </a:r>
                      <a:endParaRPr lang="en-US" sz="2400" b="1" dirty="0">
                        <a:latin typeface="Times New Roman"/>
                        <a:ea typeface="Times New Roman"/>
                      </a:endParaRPr>
                    </a:p>
                    <a:p>
                      <a:pPr algn="r" rtl="1">
                        <a:spcAft>
                          <a:spcPts val="0"/>
                        </a:spcAft>
                      </a:pPr>
                      <a:r>
                        <a:rPr lang="ar-SA" sz="2800" b="1" dirty="0">
                          <a:latin typeface="Lotus"/>
                          <a:ea typeface="Times New Roman"/>
                          <a:cs typeface="B Zar"/>
                        </a:rPr>
                        <a:t>ديگ بخار</a:t>
                      </a:r>
                      <a:endParaRPr lang="en-US" sz="2400" b="1" dirty="0">
                        <a:latin typeface="Times New Roman"/>
                        <a:ea typeface="Times New Roman"/>
                      </a:endParaRPr>
                    </a:p>
                    <a:p>
                      <a:pPr algn="r" rtl="1">
                        <a:spcAft>
                          <a:spcPts val="0"/>
                        </a:spcAft>
                      </a:pPr>
                      <a:r>
                        <a:rPr lang="ar-SA" sz="2800" b="1" dirty="0">
                          <a:latin typeface="Lotus"/>
                          <a:ea typeface="Times New Roman"/>
                          <a:cs typeface="B Zar"/>
                        </a:rPr>
                        <a:t>هواساز</a:t>
                      </a:r>
                      <a:endParaRPr lang="en-US" sz="2400" b="1" dirty="0">
                        <a:latin typeface="Times New Roman"/>
                        <a:ea typeface="Times New Roman"/>
                      </a:endParaRPr>
                    </a:p>
                    <a:p>
                      <a:pPr algn="r" rtl="1">
                        <a:spcAft>
                          <a:spcPts val="0"/>
                        </a:spcAft>
                      </a:pPr>
                      <a:r>
                        <a:rPr lang="ar-SA" sz="2800" b="1" dirty="0">
                          <a:latin typeface="Lotus"/>
                          <a:ea typeface="Times New Roman"/>
                          <a:cs typeface="B Zar"/>
                        </a:rPr>
                        <a:t>تسمه نقاله</a:t>
                      </a:r>
                      <a:endParaRPr lang="en-US" sz="2400" b="1" dirty="0">
                        <a:latin typeface="Times New Roman"/>
                        <a:ea typeface="Times New Roman"/>
                      </a:endParaRPr>
                    </a:p>
                    <a:p>
                      <a:pPr algn="r" rtl="1">
                        <a:spcAft>
                          <a:spcPts val="0"/>
                        </a:spcAft>
                      </a:pPr>
                      <a:r>
                        <a:rPr lang="ar-SA" sz="2800" b="1" dirty="0">
                          <a:latin typeface="Lotus"/>
                          <a:ea typeface="Times New Roman"/>
                          <a:cs typeface="B Zar"/>
                        </a:rPr>
                        <a:t>موتور ژنراتور 50 كيلووات</a:t>
                      </a:r>
                      <a:endParaRPr lang="en-US" sz="2400" b="1"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3200" b="1" dirty="0">
                          <a:latin typeface="Lotus"/>
                          <a:ea typeface="Times New Roman"/>
                          <a:cs typeface="B Zar"/>
                        </a:rPr>
                        <a:t>1</a:t>
                      </a:r>
                      <a:endParaRPr lang="en-US" sz="2800" b="1" dirty="0">
                        <a:latin typeface="Times New Roman"/>
                        <a:ea typeface="Times New Roman"/>
                      </a:endParaRPr>
                    </a:p>
                    <a:p>
                      <a:pPr algn="ctr" rtl="1">
                        <a:spcAft>
                          <a:spcPts val="0"/>
                        </a:spcAft>
                      </a:pPr>
                      <a:r>
                        <a:rPr lang="ar-SA" sz="3200" b="1" dirty="0">
                          <a:latin typeface="Lotus"/>
                          <a:ea typeface="Times New Roman"/>
                          <a:cs typeface="B Zar"/>
                        </a:rPr>
                        <a:t>1</a:t>
                      </a:r>
                      <a:endParaRPr lang="en-US" sz="2800" b="1" dirty="0">
                        <a:latin typeface="Times New Roman"/>
                        <a:ea typeface="Times New Roman"/>
                      </a:endParaRPr>
                    </a:p>
                    <a:p>
                      <a:pPr algn="ctr" rtl="1">
                        <a:spcAft>
                          <a:spcPts val="0"/>
                        </a:spcAft>
                      </a:pPr>
                      <a:r>
                        <a:rPr lang="ar-SA" sz="3200" b="1" dirty="0">
                          <a:latin typeface="Lotus"/>
                          <a:ea typeface="Times New Roman"/>
                          <a:cs typeface="B Zar"/>
                        </a:rPr>
                        <a:t>1</a:t>
                      </a:r>
                      <a:endParaRPr lang="en-US" sz="2800" b="1" dirty="0">
                        <a:latin typeface="Times New Roman"/>
                        <a:ea typeface="Times New Roman"/>
                      </a:endParaRPr>
                    </a:p>
                    <a:p>
                      <a:pPr algn="ctr" rtl="1">
                        <a:spcAft>
                          <a:spcPts val="0"/>
                        </a:spcAft>
                      </a:pPr>
                      <a:r>
                        <a:rPr lang="ar-SA" sz="3200" b="1" dirty="0">
                          <a:latin typeface="Lotus"/>
                          <a:ea typeface="Times New Roman"/>
                          <a:cs typeface="B Zar"/>
                        </a:rPr>
                        <a:t>1</a:t>
                      </a:r>
                      <a:endParaRPr lang="en-US" sz="2800" b="1" dirty="0">
                        <a:latin typeface="Times New Roman"/>
                        <a:ea typeface="Times New Roman"/>
                      </a:endParaRPr>
                    </a:p>
                    <a:p>
                      <a:pPr algn="ctr" rtl="1">
                        <a:spcAft>
                          <a:spcPts val="0"/>
                        </a:spcAft>
                      </a:pPr>
                      <a:r>
                        <a:rPr lang="ar-SA" sz="3200" b="1" dirty="0">
                          <a:latin typeface="Lotus"/>
                          <a:ea typeface="Times New Roman"/>
                          <a:cs typeface="B Zar"/>
                        </a:rPr>
                        <a:t>1</a:t>
                      </a:r>
                      <a:endParaRPr lang="en-US" sz="2800" b="1" dirty="0">
                        <a:latin typeface="Times New Roman"/>
                        <a:ea typeface="Times New Roman"/>
                      </a:endParaRPr>
                    </a:p>
                    <a:p>
                      <a:pPr algn="ctr" rtl="1">
                        <a:spcAft>
                          <a:spcPts val="0"/>
                        </a:spcAft>
                      </a:pPr>
                      <a:r>
                        <a:rPr lang="ar-SA" sz="3200" b="1" dirty="0">
                          <a:latin typeface="Lotus"/>
                          <a:ea typeface="Times New Roman"/>
                          <a:cs typeface="B Zar"/>
                        </a:rPr>
                        <a:t>1</a:t>
                      </a:r>
                      <a:endParaRPr lang="en-US" sz="2800" b="1" dirty="0">
                        <a:latin typeface="Times New Roman"/>
                        <a:ea typeface="Times New Roman"/>
                      </a:endParaRPr>
                    </a:p>
                    <a:p>
                      <a:pPr algn="ctr" rtl="1">
                        <a:spcAft>
                          <a:spcPts val="0"/>
                        </a:spcAft>
                      </a:pPr>
                      <a:r>
                        <a:rPr lang="ar-SA" sz="3200" b="1" dirty="0">
                          <a:latin typeface="Lotus"/>
                          <a:ea typeface="Times New Roman"/>
                          <a:cs typeface="B Zar"/>
                        </a:rPr>
                        <a:t>1</a:t>
                      </a:r>
                      <a:endParaRPr lang="en-US" sz="2800" b="1" dirty="0">
                        <a:latin typeface="Times New Roman"/>
                        <a:ea typeface="Times New Roman"/>
                      </a:endParaRPr>
                    </a:p>
                    <a:p>
                      <a:pPr algn="ctr" rtl="1">
                        <a:spcAft>
                          <a:spcPts val="0"/>
                        </a:spcAft>
                      </a:pPr>
                      <a:r>
                        <a:rPr lang="ar-SA" sz="3200" b="1" dirty="0">
                          <a:latin typeface="Lotus"/>
                          <a:ea typeface="Times New Roman"/>
                          <a:cs typeface="B Zar"/>
                        </a:rPr>
                        <a:t>1</a:t>
                      </a:r>
                      <a:endParaRPr lang="en-US" sz="2800" b="1"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3200" b="1">
                          <a:latin typeface="Lotus"/>
                          <a:ea typeface="Times New Roman"/>
                          <a:cs typeface="B Zar"/>
                        </a:rPr>
                        <a:t>5</a:t>
                      </a:r>
                      <a:endParaRPr lang="en-US" sz="2800" b="1">
                        <a:latin typeface="Times New Roman"/>
                        <a:ea typeface="Times New Roman"/>
                      </a:endParaRPr>
                    </a:p>
                    <a:p>
                      <a:pPr algn="ctr" rtl="1">
                        <a:spcAft>
                          <a:spcPts val="0"/>
                        </a:spcAft>
                      </a:pPr>
                      <a:r>
                        <a:rPr lang="ar-SA" sz="3200" b="1">
                          <a:latin typeface="Lotus"/>
                          <a:ea typeface="Times New Roman"/>
                          <a:cs typeface="B Zar"/>
                        </a:rPr>
                        <a:t>62</a:t>
                      </a:r>
                      <a:endParaRPr lang="en-US" sz="2800" b="1">
                        <a:latin typeface="Times New Roman"/>
                        <a:ea typeface="Times New Roman"/>
                      </a:endParaRPr>
                    </a:p>
                    <a:p>
                      <a:pPr algn="ctr" rtl="1">
                        <a:spcAft>
                          <a:spcPts val="0"/>
                        </a:spcAft>
                      </a:pPr>
                      <a:r>
                        <a:rPr lang="ar-SA" sz="3200" b="1">
                          <a:latin typeface="Lotus"/>
                          <a:ea typeface="Times New Roman"/>
                          <a:cs typeface="B Zar"/>
                        </a:rPr>
                        <a:t>2</a:t>
                      </a:r>
                      <a:endParaRPr lang="en-US" sz="2800" b="1">
                        <a:latin typeface="Times New Roman"/>
                        <a:ea typeface="Times New Roman"/>
                      </a:endParaRPr>
                    </a:p>
                    <a:p>
                      <a:pPr algn="ctr" rtl="1">
                        <a:spcAft>
                          <a:spcPts val="0"/>
                        </a:spcAft>
                      </a:pPr>
                      <a:r>
                        <a:rPr lang="ar-SA" sz="3200" b="1">
                          <a:latin typeface="Lotus"/>
                          <a:ea typeface="Times New Roman"/>
                          <a:cs typeface="B Zar"/>
                        </a:rPr>
                        <a:t>20</a:t>
                      </a:r>
                      <a:endParaRPr lang="en-US" sz="2800" b="1">
                        <a:latin typeface="Times New Roman"/>
                        <a:ea typeface="Times New Roman"/>
                      </a:endParaRPr>
                    </a:p>
                    <a:p>
                      <a:pPr algn="ctr" rtl="1">
                        <a:spcAft>
                          <a:spcPts val="0"/>
                        </a:spcAft>
                      </a:pPr>
                      <a:r>
                        <a:rPr lang="ar-SA" sz="3200" b="1">
                          <a:latin typeface="Lotus"/>
                          <a:ea typeface="Times New Roman"/>
                          <a:cs typeface="B Zar"/>
                        </a:rPr>
                        <a:t>40</a:t>
                      </a:r>
                      <a:endParaRPr lang="en-US" sz="2800" b="1">
                        <a:latin typeface="Times New Roman"/>
                        <a:ea typeface="Times New Roman"/>
                      </a:endParaRPr>
                    </a:p>
                    <a:p>
                      <a:pPr algn="ctr" rtl="1">
                        <a:spcAft>
                          <a:spcPts val="0"/>
                        </a:spcAft>
                      </a:pPr>
                      <a:r>
                        <a:rPr lang="ar-SA" sz="3200" b="1">
                          <a:latin typeface="Lotus"/>
                          <a:ea typeface="Times New Roman"/>
                          <a:cs typeface="B Zar"/>
                        </a:rPr>
                        <a:t>15</a:t>
                      </a:r>
                      <a:endParaRPr lang="en-US" sz="2800" b="1">
                        <a:latin typeface="Times New Roman"/>
                        <a:ea typeface="Times New Roman"/>
                      </a:endParaRPr>
                    </a:p>
                    <a:p>
                      <a:pPr algn="ctr" rtl="1">
                        <a:spcAft>
                          <a:spcPts val="0"/>
                        </a:spcAft>
                      </a:pPr>
                      <a:r>
                        <a:rPr lang="ar-SA" sz="3200" b="1">
                          <a:latin typeface="Lotus"/>
                          <a:ea typeface="Times New Roman"/>
                          <a:cs typeface="B Zar"/>
                        </a:rPr>
                        <a:t>10</a:t>
                      </a:r>
                      <a:endParaRPr lang="en-US" sz="2800" b="1">
                        <a:latin typeface="Times New Roman"/>
                        <a:ea typeface="Times New Roman"/>
                      </a:endParaRPr>
                    </a:p>
                    <a:p>
                      <a:pPr algn="ctr" rtl="1">
                        <a:spcAft>
                          <a:spcPts val="0"/>
                        </a:spcAft>
                      </a:pPr>
                      <a:r>
                        <a:rPr lang="ar-SA" sz="3200" b="1">
                          <a:latin typeface="Lotus"/>
                          <a:ea typeface="Times New Roman"/>
                          <a:cs typeface="B Zar"/>
                        </a:rPr>
                        <a:t>20</a:t>
                      </a:r>
                      <a:endParaRPr lang="en-US" sz="2800" b="1">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3200" b="1" dirty="0">
                          <a:latin typeface="Lotus"/>
                          <a:ea typeface="Times New Roman"/>
                          <a:cs typeface="B Zar"/>
                        </a:rPr>
                        <a:t>5</a:t>
                      </a:r>
                      <a:endParaRPr lang="en-US" sz="2800" b="1" dirty="0">
                        <a:latin typeface="Times New Roman"/>
                        <a:ea typeface="Times New Roman"/>
                      </a:endParaRPr>
                    </a:p>
                    <a:p>
                      <a:pPr algn="ctr" rtl="1">
                        <a:spcAft>
                          <a:spcPts val="0"/>
                        </a:spcAft>
                      </a:pPr>
                      <a:r>
                        <a:rPr lang="ar-SA" sz="3200" b="1" dirty="0">
                          <a:latin typeface="Lotus"/>
                          <a:ea typeface="Times New Roman"/>
                          <a:cs typeface="B Zar"/>
                        </a:rPr>
                        <a:t>62</a:t>
                      </a:r>
                      <a:endParaRPr lang="en-US" sz="2800" b="1" dirty="0">
                        <a:latin typeface="Times New Roman"/>
                        <a:ea typeface="Times New Roman"/>
                      </a:endParaRPr>
                    </a:p>
                    <a:p>
                      <a:pPr algn="ctr" rtl="1">
                        <a:spcAft>
                          <a:spcPts val="0"/>
                        </a:spcAft>
                      </a:pPr>
                      <a:r>
                        <a:rPr lang="ar-SA" sz="3200" b="1" dirty="0">
                          <a:latin typeface="Lotus"/>
                          <a:ea typeface="Times New Roman"/>
                          <a:cs typeface="B Zar"/>
                        </a:rPr>
                        <a:t>2</a:t>
                      </a:r>
                      <a:endParaRPr lang="en-US" sz="2800" b="1" dirty="0">
                        <a:latin typeface="Times New Roman"/>
                        <a:ea typeface="Times New Roman"/>
                      </a:endParaRPr>
                    </a:p>
                    <a:p>
                      <a:pPr algn="ctr" rtl="1">
                        <a:spcAft>
                          <a:spcPts val="0"/>
                        </a:spcAft>
                      </a:pPr>
                      <a:r>
                        <a:rPr lang="ar-SA" sz="3200" b="1" dirty="0">
                          <a:latin typeface="Lotus"/>
                          <a:ea typeface="Times New Roman"/>
                          <a:cs typeface="B Zar"/>
                        </a:rPr>
                        <a:t>20</a:t>
                      </a:r>
                      <a:endParaRPr lang="en-US" sz="2800" b="1" dirty="0">
                        <a:latin typeface="Times New Roman"/>
                        <a:ea typeface="Times New Roman"/>
                      </a:endParaRPr>
                    </a:p>
                    <a:p>
                      <a:pPr algn="ctr" rtl="1">
                        <a:spcAft>
                          <a:spcPts val="0"/>
                        </a:spcAft>
                      </a:pPr>
                      <a:r>
                        <a:rPr lang="ar-SA" sz="3200" b="1" dirty="0">
                          <a:latin typeface="Lotus"/>
                          <a:ea typeface="Times New Roman"/>
                          <a:cs typeface="B Zar"/>
                        </a:rPr>
                        <a:t>40</a:t>
                      </a:r>
                      <a:endParaRPr lang="en-US" sz="2800" b="1" dirty="0">
                        <a:latin typeface="Times New Roman"/>
                        <a:ea typeface="Times New Roman"/>
                      </a:endParaRPr>
                    </a:p>
                    <a:p>
                      <a:pPr algn="ctr" rtl="1">
                        <a:spcAft>
                          <a:spcPts val="0"/>
                        </a:spcAft>
                      </a:pPr>
                      <a:r>
                        <a:rPr lang="ar-SA" sz="3200" b="1" dirty="0">
                          <a:latin typeface="Lotus"/>
                          <a:ea typeface="Times New Roman"/>
                          <a:cs typeface="B Zar"/>
                        </a:rPr>
                        <a:t>15</a:t>
                      </a:r>
                      <a:endParaRPr lang="en-US" sz="2800" b="1" dirty="0">
                        <a:latin typeface="Times New Roman"/>
                        <a:ea typeface="Times New Roman"/>
                      </a:endParaRPr>
                    </a:p>
                    <a:p>
                      <a:pPr algn="ctr" rtl="1">
                        <a:spcAft>
                          <a:spcPts val="0"/>
                        </a:spcAft>
                      </a:pPr>
                      <a:r>
                        <a:rPr lang="ar-SA" sz="3200" b="1" dirty="0">
                          <a:latin typeface="Lotus"/>
                          <a:ea typeface="Times New Roman"/>
                          <a:cs typeface="B Zar"/>
                        </a:rPr>
                        <a:t>10</a:t>
                      </a:r>
                      <a:endParaRPr lang="en-US" sz="2800" b="1" dirty="0">
                        <a:latin typeface="Times New Roman"/>
                        <a:ea typeface="Times New Roman"/>
                      </a:endParaRPr>
                    </a:p>
                    <a:p>
                      <a:pPr algn="ctr" rtl="1">
                        <a:spcAft>
                          <a:spcPts val="0"/>
                        </a:spcAft>
                      </a:pPr>
                      <a:r>
                        <a:rPr lang="ar-SA" sz="3200" b="1" dirty="0">
                          <a:latin typeface="Lotus"/>
                          <a:ea typeface="Times New Roman"/>
                          <a:cs typeface="B Zar"/>
                        </a:rPr>
                        <a:t>20</a:t>
                      </a:r>
                      <a:endParaRPr lang="en-US" sz="2800" b="1"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426776">
                <a:tc gridSpan="4">
                  <a:txBody>
                    <a:bodyPr/>
                    <a:lstStyle/>
                    <a:p>
                      <a:pPr algn="r" rtl="1">
                        <a:spcAft>
                          <a:spcPts val="0"/>
                        </a:spcAft>
                      </a:pPr>
                      <a:r>
                        <a:rPr lang="ar-SA" sz="2800" b="1">
                          <a:latin typeface="Lotus"/>
                          <a:ea typeface="Times New Roman"/>
                          <a:cs typeface="B Zar"/>
                        </a:rPr>
                        <a:t>      جـــمـــع</a:t>
                      </a:r>
                      <a:endParaRPr lang="en-US" sz="2800" b="1">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rtl="1"/>
                      <a:endParaRPr lang="fa-IR"/>
                    </a:p>
                  </a:txBody>
                  <a:tcPr/>
                </a:tc>
                <a:tc hMerge="1">
                  <a:txBody>
                    <a:bodyPr/>
                    <a:lstStyle/>
                    <a:p>
                      <a:pPr rtl="1"/>
                      <a:endParaRPr lang="fa-IR"/>
                    </a:p>
                  </a:txBody>
                  <a:tcPr/>
                </a:tc>
                <a:tc hMerge="1">
                  <a:txBody>
                    <a:bodyPr/>
                    <a:lstStyle/>
                    <a:p>
                      <a:pPr rtl="1"/>
                      <a:endParaRPr lang="fa-IR"/>
                    </a:p>
                  </a:txBody>
                  <a:tcPr/>
                </a:tc>
                <a:tc>
                  <a:txBody>
                    <a:bodyPr/>
                    <a:lstStyle/>
                    <a:p>
                      <a:pPr algn="ctr" rtl="1">
                        <a:spcAft>
                          <a:spcPts val="0"/>
                        </a:spcAft>
                      </a:pPr>
                      <a:r>
                        <a:rPr lang="ar-SA" sz="2800" b="1" dirty="0">
                          <a:latin typeface="Lotus"/>
                          <a:ea typeface="Times New Roman"/>
                          <a:cs typeface="B Zar"/>
                        </a:rPr>
                        <a:t>174</a:t>
                      </a:r>
                      <a:endParaRPr lang="en-US" sz="2800" b="1"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bl>
          </a:graphicData>
        </a:graphic>
      </p:graphicFrame>
      <p:sp>
        <p:nvSpPr>
          <p:cNvPr id="2" name="Title 1"/>
          <p:cNvSpPr>
            <a:spLocks noGrp="1"/>
          </p:cNvSpPr>
          <p:nvPr>
            <p:ph type="title"/>
          </p:nvPr>
        </p:nvSpPr>
        <p:spPr/>
        <p:txBody>
          <a:bodyPr rtlCol="1">
            <a:normAutofit fontScale="90000"/>
          </a:bodyPr>
          <a:lstStyle/>
          <a:p>
            <a:pPr algn="r" eaLnBrk="1" fontAlgn="auto" hangingPunct="1">
              <a:spcAft>
                <a:spcPts val="0"/>
              </a:spcAft>
              <a:defRPr/>
            </a:pPr>
            <a:r>
              <a:rPr lang="ar-SA" smtClean="0"/>
              <a:t> </a:t>
            </a:r>
            <a:r>
              <a:rPr smtClean="0"/>
              <a:t/>
            </a:r>
            <a:br>
              <a:rPr smtClean="0"/>
            </a:br>
            <a:r>
              <a:rPr lang="ar-SA" smtClean="0"/>
              <a:t>     </a:t>
            </a:r>
            <a:r>
              <a:rPr lang="ar-SA" b="1" smtClean="0"/>
              <a:t>الف – 4 ) ماشين‌آلات:</a:t>
            </a:r>
            <a:r>
              <a:rPr smtClean="0"/>
              <a:t/>
            </a:r>
            <a:br>
              <a:rPr smtClean="0"/>
            </a:br>
            <a:endParaRPr lang="fa-IR"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6" presetClass="entr" presetSubtype="16"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4" presetClass="entr" presetSubtype="0" accel="100000"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p:cTn id="12" dur="500" fill="hold"/>
                                        <p:tgtEl>
                                          <p:spTgt spid="4"/>
                                        </p:tgtEl>
                                        <p:attrNameLst>
                                          <p:attrName>ppt_w</p:attrName>
                                        </p:attrNameLst>
                                      </p:cBhvr>
                                      <p:tavLst>
                                        <p:tav tm="0">
                                          <p:val>
                                            <p:strVal val="#ppt_w*0.05"/>
                                          </p:val>
                                        </p:tav>
                                        <p:tav tm="100000">
                                          <p:val>
                                            <p:strVal val="#ppt_w"/>
                                          </p:val>
                                        </p:tav>
                                      </p:tavLst>
                                    </p:anim>
                                    <p:anim calcmode="lin" valueType="num">
                                      <p:cBhvr>
                                        <p:cTn id="13" dur="500" fill="hold"/>
                                        <p:tgtEl>
                                          <p:spTgt spid="4"/>
                                        </p:tgtEl>
                                        <p:attrNameLst>
                                          <p:attrName>ppt_h</p:attrName>
                                        </p:attrNameLst>
                                      </p:cBhvr>
                                      <p:tavLst>
                                        <p:tav tm="0">
                                          <p:val>
                                            <p:strVal val="#ppt_h"/>
                                          </p:val>
                                        </p:tav>
                                        <p:tav tm="100000">
                                          <p:val>
                                            <p:strVal val="#ppt_h"/>
                                          </p:val>
                                        </p:tav>
                                      </p:tavLst>
                                    </p:anim>
                                    <p:anim calcmode="lin" valueType="num">
                                      <p:cBhvr>
                                        <p:cTn id="14" dur="500" fill="hold"/>
                                        <p:tgtEl>
                                          <p:spTgt spid="4"/>
                                        </p:tgtEl>
                                        <p:attrNameLst>
                                          <p:attrName>ppt_x</p:attrName>
                                        </p:attrNameLst>
                                      </p:cBhvr>
                                      <p:tavLst>
                                        <p:tav tm="0">
                                          <p:val>
                                            <p:strVal val="#ppt_x-.2"/>
                                          </p:val>
                                        </p:tav>
                                        <p:tav tm="100000">
                                          <p:val>
                                            <p:strVal val="#ppt_x"/>
                                          </p:val>
                                        </p:tav>
                                      </p:tavLst>
                                    </p:anim>
                                    <p:anim calcmode="lin" valueType="num">
                                      <p:cBhvr>
                                        <p:cTn id="15" dur="500" fill="hold"/>
                                        <p:tgtEl>
                                          <p:spTgt spid="4"/>
                                        </p:tgtEl>
                                        <p:attrNameLst>
                                          <p:attrName>ppt_y</p:attrName>
                                        </p:attrNameLst>
                                      </p:cBhvr>
                                      <p:tavLst>
                                        <p:tav tm="0">
                                          <p:val>
                                            <p:strVal val="#ppt_y"/>
                                          </p:val>
                                        </p:tav>
                                        <p:tav tm="100000">
                                          <p:val>
                                            <p:strVal val="#ppt_y"/>
                                          </p:val>
                                        </p:tav>
                                      </p:tavLst>
                                    </p:anim>
                                    <p:animEffect transition="in" filter="fade">
                                      <p:cBhvr>
                                        <p:cTn id="16"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0" y="1500188"/>
          <a:ext cx="9144000" cy="5053012"/>
        </p:xfrm>
        <a:graphic>
          <a:graphicData uri="http://schemas.openxmlformats.org/drawingml/2006/table">
            <a:tbl>
              <a:tblPr rtl="1"/>
              <a:tblGrid>
                <a:gridCol w="768696">
                  <a:extLst>
                    <a:ext uri="{9D8B030D-6E8A-4147-A177-3AD203B41FA5}">
                      <a16:colId xmlns:a16="http://schemas.microsoft.com/office/drawing/2014/main" xmlns="" val="20000"/>
                    </a:ext>
                  </a:extLst>
                </a:gridCol>
                <a:gridCol w="3517556">
                  <a:extLst>
                    <a:ext uri="{9D8B030D-6E8A-4147-A177-3AD203B41FA5}">
                      <a16:colId xmlns:a16="http://schemas.microsoft.com/office/drawing/2014/main" xmlns="" val="20001"/>
                    </a:ext>
                  </a:extLst>
                </a:gridCol>
                <a:gridCol w="1914512">
                  <a:extLst>
                    <a:ext uri="{9D8B030D-6E8A-4147-A177-3AD203B41FA5}">
                      <a16:colId xmlns:a16="http://schemas.microsoft.com/office/drawing/2014/main" xmlns="" val="20002"/>
                    </a:ext>
                  </a:extLst>
                </a:gridCol>
                <a:gridCol w="1509702">
                  <a:extLst>
                    <a:ext uri="{9D8B030D-6E8A-4147-A177-3AD203B41FA5}">
                      <a16:colId xmlns:a16="http://schemas.microsoft.com/office/drawing/2014/main" xmlns="" val="20003"/>
                    </a:ext>
                  </a:extLst>
                </a:gridCol>
                <a:gridCol w="1433534">
                  <a:extLst>
                    <a:ext uri="{9D8B030D-6E8A-4147-A177-3AD203B41FA5}">
                      <a16:colId xmlns:a16="http://schemas.microsoft.com/office/drawing/2014/main" xmlns="" val="20004"/>
                    </a:ext>
                  </a:extLst>
                </a:gridCol>
              </a:tblGrid>
              <a:tr h="1090621">
                <a:tc>
                  <a:txBody>
                    <a:bodyPr/>
                    <a:lstStyle/>
                    <a:p>
                      <a:pPr algn="ctr" rtl="1">
                        <a:spcAft>
                          <a:spcPts val="0"/>
                        </a:spcAft>
                      </a:pPr>
                      <a:r>
                        <a:rPr lang="ar-SA" sz="2000" dirty="0">
                          <a:latin typeface="Lotus"/>
                          <a:ea typeface="Times New Roman"/>
                          <a:cs typeface="B Zar"/>
                        </a:rPr>
                        <a:t>رديف</a:t>
                      </a:r>
                      <a:endParaRPr lang="en-US" sz="32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3600">
                          <a:latin typeface="Lotus"/>
                          <a:ea typeface="Times New Roman"/>
                          <a:cs typeface="B Zar"/>
                        </a:rPr>
                        <a:t>شــرح</a:t>
                      </a:r>
                      <a:endParaRPr lang="en-US" sz="3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3600">
                          <a:latin typeface="Lotus"/>
                          <a:ea typeface="Times New Roman"/>
                          <a:cs typeface="B Zar"/>
                        </a:rPr>
                        <a:t>تعداد</a:t>
                      </a:r>
                      <a:endParaRPr lang="en-US" sz="3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2400" dirty="0">
                          <a:latin typeface="Lotus"/>
                          <a:ea typeface="Times New Roman"/>
                          <a:cs typeface="B Zar"/>
                        </a:rPr>
                        <a:t>هزينه </a:t>
                      </a:r>
                      <a:r>
                        <a:rPr lang="ar-SA" sz="2400" dirty="0" smtClean="0">
                          <a:latin typeface="Lotus"/>
                          <a:ea typeface="Times New Roman"/>
                          <a:cs typeface="B Zar"/>
                        </a:rPr>
                        <a:t>واحد</a:t>
                      </a:r>
                      <a:endParaRPr lang="fa-IR" sz="2400" dirty="0" smtClean="0">
                        <a:latin typeface="Lotus"/>
                        <a:ea typeface="Times New Roman"/>
                        <a:cs typeface="B Zar"/>
                      </a:endParaRPr>
                    </a:p>
                    <a:p>
                      <a:pPr algn="ctr" rtl="1">
                        <a:spcAft>
                          <a:spcPts val="0"/>
                        </a:spcAft>
                      </a:pPr>
                      <a:r>
                        <a:rPr lang="ar-SA" sz="2000" dirty="0" smtClean="0">
                          <a:latin typeface="Lotus"/>
                          <a:ea typeface="Times New Roman"/>
                          <a:cs typeface="B Zar"/>
                        </a:rPr>
                        <a:t>(</a:t>
                      </a:r>
                      <a:r>
                        <a:rPr lang="ar-SA" sz="2000" dirty="0">
                          <a:latin typeface="Lotus"/>
                          <a:ea typeface="Times New Roman"/>
                          <a:cs typeface="B Zar"/>
                        </a:rPr>
                        <a:t>هزارريال)</a:t>
                      </a:r>
                      <a:r>
                        <a:rPr lang="ar-SA" sz="3600" dirty="0">
                          <a:latin typeface="Lotus"/>
                          <a:ea typeface="Times New Roman"/>
                          <a:cs typeface="B Zar"/>
                        </a:rPr>
                        <a:t> </a:t>
                      </a:r>
                      <a:endParaRPr lang="en-US" sz="32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2800" dirty="0">
                          <a:latin typeface="Lotus"/>
                          <a:ea typeface="Times New Roman"/>
                          <a:cs typeface="B Zar"/>
                        </a:rPr>
                        <a:t>هزينه </a:t>
                      </a:r>
                      <a:r>
                        <a:rPr lang="ar-SA" sz="2800" dirty="0" smtClean="0">
                          <a:latin typeface="Lotus"/>
                          <a:ea typeface="Times New Roman"/>
                          <a:cs typeface="B Zar"/>
                        </a:rPr>
                        <a:t>كل</a:t>
                      </a:r>
                      <a:endParaRPr lang="fa-IR" sz="2800" dirty="0" smtClean="0">
                        <a:latin typeface="Lotus"/>
                        <a:ea typeface="Times New Roman"/>
                        <a:cs typeface="B Zar"/>
                      </a:endParaRPr>
                    </a:p>
                    <a:p>
                      <a:pPr algn="ctr" rtl="1">
                        <a:spcAft>
                          <a:spcPts val="0"/>
                        </a:spcAft>
                      </a:pPr>
                      <a:r>
                        <a:rPr lang="ar-SA" sz="2000" dirty="0" smtClean="0">
                          <a:latin typeface="Lotus"/>
                          <a:ea typeface="Times New Roman"/>
                          <a:cs typeface="B Zar"/>
                        </a:rPr>
                        <a:t>(</a:t>
                      </a:r>
                      <a:r>
                        <a:rPr lang="ar-SA" sz="2000" dirty="0">
                          <a:latin typeface="Lotus"/>
                          <a:ea typeface="Times New Roman"/>
                          <a:cs typeface="B Zar"/>
                        </a:rPr>
                        <a:t>ميليون ريال)</a:t>
                      </a:r>
                      <a:r>
                        <a:rPr lang="ar-SA" sz="2800" dirty="0">
                          <a:latin typeface="Lotus"/>
                          <a:ea typeface="Times New Roman"/>
                          <a:cs typeface="B Zar"/>
                        </a:rPr>
                        <a:t> </a:t>
                      </a:r>
                      <a:endParaRPr lang="en-US" sz="32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0"/>
                  </a:ext>
                </a:extLst>
              </a:tr>
              <a:tr h="3413753">
                <a:tc>
                  <a:txBody>
                    <a:bodyPr/>
                    <a:lstStyle/>
                    <a:p>
                      <a:pPr algn="ctr" rtl="1">
                        <a:spcAft>
                          <a:spcPts val="0"/>
                        </a:spcAft>
                      </a:pPr>
                      <a:r>
                        <a:rPr lang="ar-SA" sz="3200" dirty="0">
                          <a:latin typeface="Lotus"/>
                          <a:ea typeface="Times New Roman"/>
                          <a:cs typeface="B Zar"/>
                        </a:rPr>
                        <a:t>1</a:t>
                      </a:r>
                      <a:endParaRPr lang="en-US" sz="2800" dirty="0">
                        <a:latin typeface="Times New Roman"/>
                        <a:ea typeface="Times New Roman"/>
                      </a:endParaRPr>
                    </a:p>
                    <a:p>
                      <a:pPr algn="ctr" rtl="1">
                        <a:spcAft>
                          <a:spcPts val="0"/>
                        </a:spcAft>
                      </a:pPr>
                      <a:r>
                        <a:rPr lang="ar-SA" sz="3200" dirty="0">
                          <a:latin typeface="Lotus"/>
                          <a:ea typeface="Times New Roman"/>
                          <a:cs typeface="B Zar"/>
                        </a:rPr>
                        <a:t>2</a:t>
                      </a:r>
                      <a:endParaRPr lang="en-US" sz="2800" dirty="0">
                        <a:latin typeface="Times New Roman"/>
                        <a:ea typeface="Times New Roman"/>
                      </a:endParaRPr>
                    </a:p>
                    <a:p>
                      <a:pPr algn="ctr" rtl="1">
                        <a:spcAft>
                          <a:spcPts val="0"/>
                        </a:spcAft>
                      </a:pPr>
                      <a:endParaRPr lang="fa-IR" sz="3200" dirty="0" smtClean="0">
                        <a:latin typeface="Lotus"/>
                        <a:ea typeface="Times New Roman"/>
                        <a:cs typeface="B Zar"/>
                      </a:endParaRPr>
                    </a:p>
                    <a:p>
                      <a:pPr algn="ctr" rtl="1">
                        <a:spcAft>
                          <a:spcPts val="0"/>
                        </a:spcAft>
                      </a:pPr>
                      <a:r>
                        <a:rPr lang="ar-SA" sz="3200" dirty="0" smtClean="0">
                          <a:latin typeface="Lotus"/>
                          <a:ea typeface="Times New Roman"/>
                          <a:cs typeface="B Zar"/>
                        </a:rPr>
                        <a:t>3</a:t>
                      </a:r>
                      <a:endParaRPr lang="en-US" sz="2800" dirty="0">
                        <a:latin typeface="Times New Roman"/>
                        <a:ea typeface="Times New Roman"/>
                      </a:endParaRPr>
                    </a:p>
                    <a:p>
                      <a:pPr algn="ctr" rtl="1">
                        <a:spcAft>
                          <a:spcPts val="0"/>
                        </a:spcAft>
                      </a:pPr>
                      <a:r>
                        <a:rPr lang="ar-SA" sz="3200" dirty="0">
                          <a:latin typeface="Lotus"/>
                          <a:ea typeface="Times New Roman"/>
                          <a:cs typeface="B Zar"/>
                        </a:rPr>
                        <a:t>4</a:t>
                      </a:r>
                      <a:endParaRPr lang="en-US" sz="2800" dirty="0">
                        <a:latin typeface="Times New Roman"/>
                        <a:ea typeface="Times New Roman"/>
                      </a:endParaRPr>
                    </a:p>
                    <a:p>
                      <a:pPr algn="ctr" rtl="1">
                        <a:spcAft>
                          <a:spcPts val="0"/>
                        </a:spcAft>
                      </a:pPr>
                      <a:r>
                        <a:rPr lang="ar-SA" sz="3200" dirty="0">
                          <a:latin typeface="Lotus"/>
                          <a:ea typeface="Times New Roman"/>
                          <a:cs typeface="B Zar"/>
                        </a:rPr>
                        <a:t>5</a:t>
                      </a:r>
                      <a:endParaRPr lang="en-US" sz="2800" dirty="0">
                        <a:latin typeface="Times New Roman"/>
                        <a:ea typeface="Times New Roman"/>
                      </a:endParaRPr>
                    </a:p>
                    <a:p>
                      <a:pPr algn="ctr" rtl="1">
                        <a:spcAft>
                          <a:spcPts val="0"/>
                        </a:spcAft>
                      </a:pPr>
                      <a:r>
                        <a:rPr lang="ar-SA" sz="3200" dirty="0">
                          <a:latin typeface="Lotus"/>
                          <a:ea typeface="Times New Roman"/>
                          <a:cs typeface="B Zar"/>
                        </a:rPr>
                        <a:t>6</a:t>
                      </a:r>
                      <a:endParaRPr lang="en-US" sz="28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spcAft>
                          <a:spcPts val="0"/>
                        </a:spcAft>
                      </a:pPr>
                      <a:r>
                        <a:rPr lang="ar-SA" sz="3200" dirty="0">
                          <a:latin typeface="Lotus"/>
                          <a:ea typeface="Times New Roman"/>
                          <a:cs typeface="B Zar"/>
                        </a:rPr>
                        <a:t>حق انشعاب برق</a:t>
                      </a:r>
                      <a:endParaRPr lang="en-US" sz="2800" dirty="0">
                        <a:latin typeface="Times New Roman"/>
                        <a:ea typeface="Times New Roman"/>
                      </a:endParaRPr>
                    </a:p>
                    <a:p>
                      <a:pPr algn="r" rtl="1">
                        <a:spcAft>
                          <a:spcPts val="0"/>
                        </a:spcAft>
                      </a:pPr>
                      <a:r>
                        <a:rPr lang="ar-SA" sz="3200" dirty="0">
                          <a:latin typeface="Lotus"/>
                          <a:ea typeface="Times New Roman"/>
                          <a:cs typeface="B Zar"/>
                        </a:rPr>
                        <a:t>كابل كشي و</a:t>
                      </a:r>
                      <a:r>
                        <a:rPr lang="ar-SA" sz="2800" dirty="0">
                          <a:latin typeface="Lotus"/>
                          <a:ea typeface="Times New Roman"/>
                          <a:cs typeface="B Zar"/>
                        </a:rPr>
                        <a:t>نصب تابلوها و ترانس‌ها</a:t>
                      </a:r>
                      <a:endParaRPr lang="en-US" sz="2800" dirty="0">
                        <a:latin typeface="Times New Roman"/>
                        <a:ea typeface="Times New Roman"/>
                      </a:endParaRPr>
                    </a:p>
                    <a:p>
                      <a:pPr algn="r" rtl="1">
                        <a:spcAft>
                          <a:spcPts val="0"/>
                        </a:spcAft>
                      </a:pPr>
                      <a:r>
                        <a:rPr lang="ar-SA" sz="3200" dirty="0">
                          <a:latin typeface="Lotus"/>
                          <a:ea typeface="Times New Roman"/>
                          <a:cs typeface="B Zar"/>
                        </a:rPr>
                        <a:t>لوله كشي</a:t>
                      </a:r>
                      <a:endParaRPr lang="en-US" sz="2800" dirty="0">
                        <a:latin typeface="Times New Roman"/>
                        <a:ea typeface="Times New Roman"/>
                      </a:endParaRPr>
                    </a:p>
                    <a:p>
                      <a:pPr algn="r" rtl="1">
                        <a:spcAft>
                          <a:spcPts val="0"/>
                        </a:spcAft>
                      </a:pPr>
                      <a:r>
                        <a:rPr lang="ar-SA" sz="3200" dirty="0">
                          <a:latin typeface="Lotus"/>
                          <a:ea typeface="Times New Roman"/>
                          <a:cs typeface="B Zar"/>
                        </a:rPr>
                        <a:t>تاسيسات آبراساني</a:t>
                      </a:r>
                      <a:endParaRPr lang="en-US" sz="2800" dirty="0">
                        <a:latin typeface="Times New Roman"/>
                        <a:ea typeface="Times New Roman"/>
                      </a:endParaRPr>
                    </a:p>
                    <a:p>
                      <a:pPr algn="r" rtl="1">
                        <a:spcAft>
                          <a:spcPts val="0"/>
                        </a:spcAft>
                      </a:pPr>
                      <a:r>
                        <a:rPr lang="ar-SA" sz="3200" dirty="0">
                          <a:latin typeface="Lotus"/>
                          <a:ea typeface="Times New Roman"/>
                          <a:cs typeface="B Zar"/>
                        </a:rPr>
                        <a:t>حفر و تجهيز چاه آب </a:t>
                      </a:r>
                      <a:endParaRPr lang="en-US" sz="2800" dirty="0">
                        <a:latin typeface="Times New Roman"/>
                        <a:ea typeface="Times New Roman"/>
                      </a:endParaRPr>
                    </a:p>
                    <a:p>
                      <a:pPr algn="r" rtl="1">
                        <a:spcAft>
                          <a:spcPts val="0"/>
                        </a:spcAft>
                      </a:pPr>
                      <a:r>
                        <a:rPr lang="ar-SA" sz="3200" dirty="0">
                          <a:latin typeface="Lotus"/>
                          <a:ea typeface="Times New Roman"/>
                          <a:cs typeface="B Zar"/>
                        </a:rPr>
                        <a:t>طبقه بندي فضاي سالنها</a:t>
                      </a:r>
                      <a:endParaRPr lang="en-US" sz="28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3200" dirty="0">
                          <a:latin typeface="Lotus"/>
                          <a:ea typeface="Times New Roman"/>
                          <a:cs typeface="B Zar"/>
                        </a:rPr>
                        <a:t>-</a:t>
                      </a:r>
                      <a:endParaRPr lang="en-US" sz="2800" dirty="0">
                        <a:latin typeface="Times New Roman"/>
                        <a:ea typeface="Times New Roman"/>
                      </a:endParaRPr>
                    </a:p>
                    <a:p>
                      <a:pPr algn="ctr" rtl="1">
                        <a:spcAft>
                          <a:spcPts val="0"/>
                        </a:spcAft>
                      </a:pPr>
                      <a:r>
                        <a:rPr lang="ar-SA" sz="3200" dirty="0">
                          <a:latin typeface="Lotus"/>
                          <a:ea typeface="Times New Roman"/>
                          <a:cs typeface="B Zar"/>
                        </a:rPr>
                        <a:t>-</a:t>
                      </a:r>
                      <a:endParaRPr lang="en-US" sz="2800" dirty="0">
                        <a:latin typeface="Times New Roman"/>
                        <a:ea typeface="Times New Roman"/>
                      </a:endParaRPr>
                    </a:p>
                    <a:p>
                      <a:pPr algn="ctr" rtl="1">
                        <a:spcAft>
                          <a:spcPts val="0"/>
                        </a:spcAft>
                      </a:pPr>
                      <a:endParaRPr lang="fa-IR" sz="3200" dirty="0" smtClean="0">
                        <a:latin typeface="Lotus"/>
                        <a:ea typeface="Times New Roman"/>
                        <a:cs typeface="B Zar"/>
                      </a:endParaRPr>
                    </a:p>
                    <a:p>
                      <a:pPr algn="ctr" rtl="1">
                        <a:spcAft>
                          <a:spcPts val="0"/>
                        </a:spcAft>
                      </a:pPr>
                      <a:r>
                        <a:rPr lang="ar-SA" sz="3200" dirty="0" smtClean="0">
                          <a:latin typeface="Lotus"/>
                          <a:ea typeface="Times New Roman"/>
                          <a:cs typeface="B Zar"/>
                        </a:rPr>
                        <a:t>300</a:t>
                      </a:r>
                      <a:r>
                        <a:rPr lang="ar-SA" sz="2800" dirty="0" smtClean="0">
                          <a:latin typeface="Lotus"/>
                          <a:ea typeface="Times New Roman"/>
                          <a:cs typeface="B Zar"/>
                        </a:rPr>
                        <a:t>متر</a:t>
                      </a:r>
                      <a:endParaRPr lang="en-US" sz="2800" dirty="0">
                        <a:latin typeface="Times New Roman"/>
                        <a:ea typeface="Times New Roman"/>
                      </a:endParaRPr>
                    </a:p>
                    <a:p>
                      <a:pPr algn="ctr" rtl="1">
                        <a:spcAft>
                          <a:spcPts val="0"/>
                        </a:spcAft>
                      </a:pPr>
                      <a:r>
                        <a:rPr lang="ar-SA" sz="3200" dirty="0">
                          <a:latin typeface="Lotus"/>
                          <a:ea typeface="Times New Roman"/>
                          <a:cs typeface="B Zar"/>
                        </a:rPr>
                        <a:t>-</a:t>
                      </a:r>
                      <a:endParaRPr lang="en-US" sz="2800" dirty="0">
                        <a:latin typeface="Times New Roman"/>
                        <a:ea typeface="Times New Roman"/>
                      </a:endParaRPr>
                    </a:p>
                    <a:p>
                      <a:pPr algn="ctr" rtl="1">
                        <a:spcAft>
                          <a:spcPts val="0"/>
                        </a:spcAft>
                      </a:pPr>
                      <a:r>
                        <a:rPr lang="ar-SA" sz="3200" dirty="0">
                          <a:latin typeface="Lotus"/>
                          <a:ea typeface="Times New Roman"/>
                          <a:cs typeface="B Zar"/>
                        </a:rPr>
                        <a:t>1حلقه</a:t>
                      </a:r>
                      <a:endParaRPr lang="en-US" sz="2800" dirty="0">
                        <a:latin typeface="Times New Roman"/>
                        <a:ea typeface="Times New Roman"/>
                      </a:endParaRPr>
                    </a:p>
                    <a:p>
                      <a:pPr algn="ctr" rtl="1">
                        <a:spcAft>
                          <a:spcPts val="0"/>
                        </a:spcAft>
                      </a:pPr>
                      <a:r>
                        <a:rPr lang="en-US" sz="2800" dirty="0">
                          <a:latin typeface="Times New Roman"/>
                          <a:ea typeface="Times New Roman"/>
                          <a:cs typeface="B Zar"/>
                        </a:rPr>
                        <a:t>m</a:t>
                      </a:r>
                      <a:r>
                        <a:rPr lang="en-US" sz="2800" baseline="30000" dirty="0">
                          <a:latin typeface="Times New Roman"/>
                          <a:ea typeface="Times New Roman"/>
                          <a:cs typeface="B Zar"/>
                        </a:rPr>
                        <a:t>2</a:t>
                      </a:r>
                      <a:r>
                        <a:rPr lang="ar-SA" sz="3200" dirty="0">
                          <a:latin typeface="Lotus"/>
                          <a:ea typeface="Times New Roman"/>
                          <a:cs typeface="B Zar"/>
                        </a:rPr>
                        <a:t>2000</a:t>
                      </a:r>
                      <a:endParaRPr lang="en-US" sz="28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3200" dirty="0">
                          <a:latin typeface="Lotus"/>
                          <a:ea typeface="Times New Roman"/>
                          <a:cs typeface="B Zar"/>
                        </a:rPr>
                        <a:t>-</a:t>
                      </a:r>
                      <a:endParaRPr lang="en-US" sz="2800" dirty="0">
                        <a:latin typeface="Times New Roman"/>
                        <a:ea typeface="Times New Roman"/>
                      </a:endParaRPr>
                    </a:p>
                    <a:p>
                      <a:pPr algn="ctr" rtl="1">
                        <a:spcAft>
                          <a:spcPts val="0"/>
                        </a:spcAft>
                      </a:pPr>
                      <a:r>
                        <a:rPr lang="ar-SA" sz="3200" dirty="0">
                          <a:latin typeface="Lotus"/>
                          <a:ea typeface="Times New Roman"/>
                          <a:cs typeface="B Zar"/>
                        </a:rPr>
                        <a:t>-</a:t>
                      </a:r>
                      <a:endParaRPr lang="en-US" sz="2800" dirty="0">
                        <a:latin typeface="Times New Roman"/>
                        <a:ea typeface="Times New Roman"/>
                      </a:endParaRPr>
                    </a:p>
                    <a:p>
                      <a:pPr algn="ctr" rtl="1">
                        <a:spcAft>
                          <a:spcPts val="0"/>
                        </a:spcAft>
                      </a:pPr>
                      <a:endParaRPr lang="fa-IR" sz="3200" dirty="0" smtClean="0">
                        <a:latin typeface="Lotus"/>
                        <a:ea typeface="Times New Roman"/>
                        <a:cs typeface="B Zar"/>
                      </a:endParaRPr>
                    </a:p>
                    <a:p>
                      <a:pPr algn="ctr" rtl="1">
                        <a:spcAft>
                          <a:spcPts val="0"/>
                        </a:spcAft>
                      </a:pPr>
                      <a:r>
                        <a:rPr lang="ar-SA" sz="3200" dirty="0" smtClean="0">
                          <a:latin typeface="Lotus"/>
                          <a:ea typeface="Times New Roman"/>
                          <a:cs typeface="B Zar"/>
                        </a:rPr>
                        <a:t>70</a:t>
                      </a:r>
                      <a:endParaRPr lang="en-US" sz="2800" dirty="0">
                        <a:latin typeface="Times New Roman"/>
                        <a:ea typeface="Times New Roman"/>
                      </a:endParaRPr>
                    </a:p>
                    <a:p>
                      <a:pPr algn="ctr" rtl="1">
                        <a:spcAft>
                          <a:spcPts val="0"/>
                        </a:spcAft>
                      </a:pPr>
                      <a:r>
                        <a:rPr lang="ar-SA" sz="3200" dirty="0">
                          <a:latin typeface="Lotus"/>
                          <a:ea typeface="Times New Roman"/>
                          <a:cs typeface="B Zar"/>
                        </a:rPr>
                        <a:t>-</a:t>
                      </a:r>
                      <a:endParaRPr lang="en-US" sz="2800" dirty="0">
                        <a:latin typeface="Times New Roman"/>
                        <a:ea typeface="Times New Roman"/>
                      </a:endParaRPr>
                    </a:p>
                    <a:p>
                      <a:pPr algn="ctr" rtl="1">
                        <a:spcAft>
                          <a:spcPts val="0"/>
                        </a:spcAft>
                      </a:pPr>
                      <a:r>
                        <a:rPr lang="ar-SA" sz="3200" dirty="0">
                          <a:latin typeface="Lotus"/>
                          <a:ea typeface="Times New Roman"/>
                          <a:cs typeface="B Zar"/>
                        </a:rPr>
                        <a:t>50</a:t>
                      </a:r>
                      <a:endParaRPr lang="en-US" sz="2800" dirty="0">
                        <a:latin typeface="Times New Roman"/>
                        <a:ea typeface="Times New Roman"/>
                      </a:endParaRPr>
                    </a:p>
                    <a:p>
                      <a:pPr algn="ctr" rtl="1">
                        <a:spcAft>
                          <a:spcPts val="0"/>
                        </a:spcAft>
                      </a:pPr>
                      <a:r>
                        <a:rPr lang="ar-SA" sz="3200" dirty="0">
                          <a:latin typeface="Lotus"/>
                          <a:ea typeface="Times New Roman"/>
                          <a:cs typeface="B Zar"/>
                        </a:rPr>
                        <a:t>8</a:t>
                      </a:r>
                      <a:endParaRPr lang="en-US" sz="28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3200" dirty="0">
                          <a:latin typeface="Lotus"/>
                          <a:ea typeface="Times New Roman"/>
                          <a:cs typeface="B Zar"/>
                        </a:rPr>
                        <a:t>18</a:t>
                      </a:r>
                      <a:endParaRPr lang="en-US" sz="2800" dirty="0">
                        <a:latin typeface="Times New Roman"/>
                        <a:ea typeface="Times New Roman"/>
                      </a:endParaRPr>
                    </a:p>
                    <a:p>
                      <a:pPr algn="ctr" rtl="1">
                        <a:spcAft>
                          <a:spcPts val="0"/>
                        </a:spcAft>
                      </a:pPr>
                      <a:r>
                        <a:rPr lang="ar-SA" sz="3200" dirty="0" smtClean="0">
                          <a:latin typeface="Lotus"/>
                          <a:ea typeface="Times New Roman"/>
                          <a:cs typeface="B Zar"/>
                        </a:rPr>
                        <a:t>10</a:t>
                      </a:r>
                      <a:endParaRPr lang="fa-IR" sz="3200" dirty="0" smtClean="0">
                        <a:latin typeface="Lotus"/>
                        <a:ea typeface="Times New Roman"/>
                        <a:cs typeface="B Zar"/>
                      </a:endParaRPr>
                    </a:p>
                    <a:p>
                      <a:pPr algn="ctr" rtl="1">
                        <a:spcAft>
                          <a:spcPts val="0"/>
                        </a:spcAft>
                      </a:pPr>
                      <a:endParaRPr lang="en-US" sz="2800" dirty="0">
                        <a:latin typeface="Times New Roman"/>
                        <a:ea typeface="Times New Roman"/>
                      </a:endParaRPr>
                    </a:p>
                    <a:p>
                      <a:pPr algn="ctr" rtl="1">
                        <a:spcAft>
                          <a:spcPts val="0"/>
                        </a:spcAft>
                      </a:pPr>
                      <a:r>
                        <a:rPr lang="ar-SA" sz="3200" dirty="0" smtClean="0">
                          <a:latin typeface="Lotus"/>
                          <a:ea typeface="Times New Roman"/>
                          <a:cs typeface="B Zar"/>
                        </a:rPr>
                        <a:t>21</a:t>
                      </a:r>
                      <a:endParaRPr lang="en-US" sz="2800" dirty="0">
                        <a:latin typeface="Times New Roman"/>
                        <a:ea typeface="Times New Roman"/>
                      </a:endParaRPr>
                    </a:p>
                    <a:p>
                      <a:pPr algn="ctr" rtl="1">
                        <a:spcAft>
                          <a:spcPts val="0"/>
                        </a:spcAft>
                      </a:pPr>
                      <a:r>
                        <a:rPr lang="ar-SA" sz="3200" dirty="0">
                          <a:latin typeface="Lotus"/>
                          <a:ea typeface="Times New Roman"/>
                          <a:cs typeface="B Zar"/>
                        </a:rPr>
                        <a:t>10</a:t>
                      </a:r>
                      <a:endParaRPr lang="en-US" sz="2800" dirty="0">
                        <a:latin typeface="Times New Roman"/>
                        <a:ea typeface="Times New Roman"/>
                      </a:endParaRPr>
                    </a:p>
                    <a:p>
                      <a:pPr algn="ctr" rtl="1">
                        <a:spcAft>
                          <a:spcPts val="0"/>
                        </a:spcAft>
                      </a:pPr>
                      <a:r>
                        <a:rPr lang="ar-SA" sz="3200" dirty="0">
                          <a:latin typeface="Lotus"/>
                          <a:ea typeface="Times New Roman"/>
                          <a:cs typeface="B Zar"/>
                        </a:rPr>
                        <a:t>50</a:t>
                      </a:r>
                      <a:endParaRPr lang="en-US" sz="2800" dirty="0">
                        <a:latin typeface="Times New Roman"/>
                        <a:ea typeface="Times New Roman"/>
                      </a:endParaRPr>
                    </a:p>
                    <a:p>
                      <a:pPr algn="ctr" rtl="1">
                        <a:spcAft>
                          <a:spcPts val="0"/>
                        </a:spcAft>
                      </a:pPr>
                      <a:r>
                        <a:rPr lang="ar-SA" sz="3200" dirty="0">
                          <a:latin typeface="Lotus"/>
                          <a:ea typeface="Times New Roman"/>
                          <a:cs typeface="B Zar"/>
                        </a:rPr>
                        <a:t>16</a:t>
                      </a:r>
                      <a:endParaRPr lang="en-US" sz="32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548639">
                <a:tc gridSpan="4">
                  <a:txBody>
                    <a:bodyPr/>
                    <a:lstStyle/>
                    <a:p>
                      <a:pPr algn="r" rtl="1">
                        <a:spcAft>
                          <a:spcPts val="0"/>
                        </a:spcAft>
                      </a:pPr>
                      <a:r>
                        <a:rPr lang="ar-SA" sz="3600" dirty="0">
                          <a:latin typeface="Lotus"/>
                          <a:ea typeface="Times New Roman"/>
                          <a:cs typeface="B Zar"/>
                        </a:rPr>
                        <a:t>      جـــمـــع</a:t>
                      </a:r>
                      <a:endParaRPr lang="en-US" sz="32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rtl="1"/>
                      <a:endParaRPr lang="fa-IR"/>
                    </a:p>
                  </a:txBody>
                  <a:tcPr/>
                </a:tc>
                <a:tc hMerge="1">
                  <a:txBody>
                    <a:bodyPr/>
                    <a:lstStyle/>
                    <a:p>
                      <a:pPr rtl="1"/>
                      <a:endParaRPr lang="fa-IR"/>
                    </a:p>
                  </a:txBody>
                  <a:tcPr/>
                </a:tc>
                <a:tc hMerge="1">
                  <a:txBody>
                    <a:bodyPr/>
                    <a:lstStyle/>
                    <a:p>
                      <a:pPr rtl="1"/>
                      <a:endParaRPr lang="fa-IR"/>
                    </a:p>
                  </a:txBody>
                  <a:tcPr/>
                </a:tc>
                <a:tc>
                  <a:txBody>
                    <a:bodyPr/>
                    <a:lstStyle/>
                    <a:p>
                      <a:pPr algn="ctr" rtl="1">
                        <a:spcAft>
                          <a:spcPts val="0"/>
                        </a:spcAft>
                      </a:pPr>
                      <a:r>
                        <a:rPr lang="ar-SA" sz="3600" dirty="0">
                          <a:latin typeface="Lotus"/>
                          <a:ea typeface="Times New Roman"/>
                          <a:cs typeface="B Zar"/>
                        </a:rPr>
                        <a:t>125</a:t>
                      </a:r>
                      <a:endParaRPr lang="en-US" sz="32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bl>
          </a:graphicData>
        </a:graphic>
      </p:graphicFrame>
      <p:sp>
        <p:nvSpPr>
          <p:cNvPr id="17410" name="Title 1"/>
          <p:cNvSpPr>
            <a:spLocks noGrp="1"/>
          </p:cNvSpPr>
          <p:nvPr>
            <p:ph type="title"/>
          </p:nvPr>
        </p:nvSpPr>
        <p:spPr>
          <a:xfrm>
            <a:off x="914400" y="0"/>
            <a:ext cx="8229600" cy="1143000"/>
          </a:xfrm>
        </p:spPr>
        <p:txBody>
          <a:bodyPr/>
          <a:lstStyle/>
          <a:p>
            <a:pPr algn="r" eaLnBrk="1" fontAlgn="auto" hangingPunct="1">
              <a:spcAft>
                <a:spcPts val="0"/>
              </a:spcAft>
              <a:defRPr/>
            </a:pPr>
            <a:r>
              <a:rPr lang="ar-SA" b="1" smtClean="0"/>
              <a:t>الف – 5 ) تاسيسات</a:t>
            </a:r>
            <a:endParaRPr lang="fa-IR"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17410"/>
                                        </p:tgtEl>
                                        <p:attrNameLst>
                                          <p:attrName>style.visibility</p:attrName>
                                        </p:attrNameLst>
                                      </p:cBhvr>
                                      <p:to>
                                        <p:strVal val="visible"/>
                                      </p:to>
                                    </p:set>
                                    <p:animEffect transition="in" filter="dissolve">
                                      <p:cBhvr>
                                        <p:cTn id="7" dur="500"/>
                                        <p:tgtEl>
                                          <p:spTgt spid="1741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6" presetClass="entr" presetSubtype="0"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down)">
                                      <p:cBhvr>
                                        <p:cTn id="12" dur="580">
                                          <p:stCondLst>
                                            <p:cond delay="0"/>
                                          </p:stCondLst>
                                        </p:cTn>
                                        <p:tgtEl>
                                          <p:spTgt spid="4"/>
                                        </p:tgtEl>
                                      </p:cBhvr>
                                    </p:animEffect>
                                    <p:anim calcmode="lin" valueType="num">
                                      <p:cBhvr>
                                        <p:cTn id="13"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14"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5"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16"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17"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18" dur="26">
                                          <p:stCondLst>
                                            <p:cond delay="650"/>
                                          </p:stCondLst>
                                        </p:cTn>
                                        <p:tgtEl>
                                          <p:spTgt spid="4"/>
                                        </p:tgtEl>
                                      </p:cBhvr>
                                      <p:to x="100000" y="60000"/>
                                    </p:animScale>
                                    <p:animScale>
                                      <p:cBhvr>
                                        <p:cTn id="19" dur="166" decel="50000">
                                          <p:stCondLst>
                                            <p:cond delay="676"/>
                                          </p:stCondLst>
                                        </p:cTn>
                                        <p:tgtEl>
                                          <p:spTgt spid="4"/>
                                        </p:tgtEl>
                                      </p:cBhvr>
                                      <p:to x="100000" y="100000"/>
                                    </p:animScale>
                                    <p:animScale>
                                      <p:cBhvr>
                                        <p:cTn id="20" dur="26">
                                          <p:stCondLst>
                                            <p:cond delay="1312"/>
                                          </p:stCondLst>
                                        </p:cTn>
                                        <p:tgtEl>
                                          <p:spTgt spid="4"/>
                                        </p:tgtEl>
                                      </p:cBhvr>
                                      <p:to x="100000" y="80000"/>
                                    </p:animScale>
                                    <p:animScale>
                                      <p:cBhvr>
                                        <p:cTn id="21" dur="166" decel="50000">
                                          <p:stCondLst>
                                            <p:cond delay="1338"/>
                                          </p:stCondLst>
                                        </p:cTn>
                                        <p:tgtEl>
                                          <p:spTgt spid="4"/>
                                        </p:tgtEl>
                                      </p:cBhvr>
                                      <p:to x="100000" y="100000"/>
                                    </p:animScale>
                                    <p:animScale>
                                      <p:cBhvr>
                                        <p:cTn id="22" dur="26">
                                          <p:stCondLst>
                                            <p:cond delay="1642"/>
                                          </p:stCondLst>
                                        </p:cTn>
                                        <p:tgtEl>
                                          <p:spTgt spid="4"/>
                                        </p:tgtEl>
                                      </p:cBhvr>
                                      <p:to x="100000" y="90000"/>
                                    </p:animScale>
                                    <p:animScale>
                                      <p:cBhvr>
                                        <p:cTn id="23" dur="166" decel="50000">
                                          <p:stCondLst>
                                            <p:cond delay="1668"/>
                                          </p:stCondLst>
                                        </p:cTn>
                                        <p:tgtEl>
                                          <p:spTgt spid="4"/>
                                        </p:tgtEl>
                                      </p:cBhvr>
                                      <p:to x="100000" y="100000"/>
                                    </p:animScale>
                                    <p:animScale>
                                      <p:cBhvr>
                                        <p:cTn id="24" dur="26">
                                          <p:stCondLst>
                                            <p:cond delay="1808"/>
                                          </p:stCondLst>
                                        </p:cTn>
                                        <p:tgtEl>
                                          <p:spTgt spid="4"/>
                                        </p:tgtEl>
                                      </p:cBhvr>
                                      <p:to x="100000" y="95000"/>
                                    </p:animScale>
                                    <p:animScale>
                                      <p:cBhvr>
                                        <p:cTn id="25" dur="166" decel="50000">
                                          <p:stCondLst>
                                            <p:cond delay="1834"/>
                                          </p:stCondLst>
                                        </p:cTn>
                                        <p:tgtEl>
                                          <p:spTgt spid="4"/>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0" y="3543300"/>
          <a:ext cx="9144000" cy="1652588"/>
        </p:xfrm>
        <a:graphic>
          <a:graphicData uri="http://schemas.openxmlformats.org/drawingml/2006/table">
            <a:tbl>
              <a:tblPr rtl="1"/>
              <a:tblGrid>
                <a:gridCol w="667412">
                  <a:extLst>
                    <a:ext uri="{9D8B030D-6E8A-4147-A177-3AD203B41FA5}">
                      <a16:colId xmlns:a16="http://schemas.microsoft.com/office/drawing/2014/main" xmlns="" val="20000"/>
                    </a:ext>
                  </a:extLst>
                </a:gridCol>
                <a:gridCol w="3854106">
                  <a:extLst>
                    <a:ext uri="{9D8B030D-6E8A-4147-A177-3AD203B41FA5}">
                      <a16:colId xmlns:a16="http://schemas.microsoft.com/office/drawing/2014/main" xmlns="" val="20001"/>
                    </a:ext>
                  </a:extLst>
                </a:gridCol>
                <a:gridCol w="909948">
                  <a:extLst>
                    <a:ext uri="{9D8B030D-6E8A-4147-A177-3AD203B41FA5}">
                      <a16:colId xmlns:a16="http://schemas.microsoft.com/office/drawing/2014/main" xmlns="" val="20002"/>
                    </a:ext>
                  </a:extLst>
                </a:gridCol>
                <a:gridCol w="1881492">
                  <a:extLst>
                    <a:ext uri="{9D8B030D-6E8A-4147-A177-3AD203B41FA5}">
                      <a16:colId xmlns:a16="http://schemas.microsoft.com/office/drawing/2014/main" xmlns="" val="20003"/>
                    </a:ext>
                  </a:extLst>
                </a:gridCol>
                <a:gridCol w="1831042">
                  <a:extLst>
                    <a:ext uri="{9D8B030D-6E8A-4147-A177-3AD203B41FA5}">
                      <a16:colId xmlns:a16="http://schemas.microsoft.com/office/drawing/2014/main" xmlns="" val="20004"/>
                    </a:ext>
                  </a:extLst>
                </a:gridCol>
              </a:tblGrid>
              <a:tr h="658622">
                <a:tc>
                  <a:txBody>
                    <a:bodyPr/>
                    <a:lstStyle/>
                    <a:p>
                      <a:pPr algn="ctr" rtl="1">
                        <a:spcAft>
                          <a:spcPts val="0"/>
                        </a:spcAft>
                      </a:pPr>
                      <a:r>
                        <a:rPr lang="ar-SA" sz="1200" b="1" dirty="0">
                          <a:latin typeface="Lotus"/>
                          <a:ea typeface="Times New Roman"/>
                          <a:cs typeface="B Zar"/>
                        </a:rPr>
                        <a:t>رديف</a:t>
                      </a:r>
                      <a:endParaRPr lang="en-US" sz="1900" b="1"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2200" b="1" dirty="0">
                          <a:latin typeface="Lotus"/>
                          <a:ea typeface="Times New Roman"/>
                          <a:cs typeface="B Zar"/>
                        </a:rPr>
                        <a:t>شــرح</a:t>
                      </a:r>
                      <a:endParaRPr lang="en-US" sz="1900" b="1"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2200" b="1">
                          <a:latin typeface="Lotus"/>
                          <a:ea typeface="Times New Roman"/>
                          <a:cs typeface="B Zar"/>
                        </a:rPr>
                        <a:t>تعداد</a:t>
                      </a:r>
                      <a:endParaRPr lang="en-US" sz="1900" b="1">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2200" b="1">
                          <a:latin typeface="Lotus"/>
                          <a:ea typeface="Times New Roman"/>
                          <a:cs typeface="B Zar"/>
                        </a:rPr>
                        <a:t>هزينه واحد </a:t>
                      </a:r>
                      <a:endParaRPr lang="en-US" sz="1900" b="1">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2200" b="1" dirty="0">
                          <a:latin typeface="Lotus"/>
                          <a:ea typeface="Times New Roman"/>
                          <a:cs typeface="B Zar"/>
                        </a:rPr>
                        <a:t>هزينه كل</a:t>
                      </a:r>
                      <a:r>
                        <a:rPr lang="ar-SA" sz="1700" b="1" dirty="0">
                          <a:latin typeface="Lotus"/>
                          <a:ea typeface="Times New Roman"/>
                          <a:cs typeface="B Zar"/>
                        </a:rPr>
                        <a:t> </a:t>
                      </a:r>
                      <a:endParaRPr lang="en-US" sz="1900" b="1"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0"/>
                  </a:ext>
                </a:extLst>
              </a:tr>
              <a:tr h="658622">
                <a:tc>
                  <a:txBody>
                    <a:bodyPr/>
                    <a:lstStyle/>
                    <a:p>
                      <a:pPr algn="ctr" rtl="1">
                        <a:spcAft>
                          <a:spcPts val="0"/>
                        </a:spcAft>
                      </a:pPr>
                      <a:r>
                        <a:rPr lang="ar-SA" sz="2200" b="1" dirty="0">
                          <a:latin typeface="Lotus"/>
                          <a:ea typeface="Times New Roman"/>
                          <a:cs typeface="B Zar"/>
                        </a:rPr>
                        <a:t>1</a:t>
                      </a:r>
                      <a:endParaRPr lang="en-US" sz="1900" b="1"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spcAft>
                          <a:spcPts val="0"/>
                        </a:spcAft>
                      </a:pPr>
                      <a:r>
                        <a:rPr lang="ar-SA" sz="2200" b="1" dirty="0">
                          <a:latin typeface="Lotus"/>
                          <a:ea typeface="Times New Roman"/>
                          <a:cs typeface="B Zar"/>
                        </a:rPr>
                        <a:t>وانت نيـــسان يخچال دار</a:t>
                      </a:r>
                      <a:endParaRPr lang="en-US" sz="1900" b="1"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2200" b="1">
                          <a:latin typeface="Lotus"/>
                          <a:ea typeface="Times New Roman"/>
                          <a:cs typeface="B Zar"/>
                        </a:rPr>
                        <a:t>1</a:t>
                      </a:r>
                      <a:endParaRPr lang="en-US" sz="1900" b="1">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2200" b="1" dirty="0">
                          <a:latin typeface="Lotus"/>
                          <a:ea typeface="Times New Roman"/>
                          <a:cs typeface="B Zar"/>
                        </a:rPr>
                        <a:t>90</a:t>
                      </a:r>
                      <a:endParaRPr lang="en-US" sz="1900" b="1"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2200" b="1" dirty="0">
                          <a:latin typeface="Lotus"/>
                          <a:ea typeface="Times New Roman"/>
                          <a:cs typeface="B Zar"/>
                        </a:rPr>
                        <a:t>90</a:t>
                      </a:r>
                      <a:endParaRPr lang="en-US" sz="1900" b="1"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335345">
                <a:tc gridSpan="4">
                  <a:txBody>
                    <a:bodyPr/>
                    <a:lstStyle/>
                    <a:p>
                      <a:pPr algn="r" rtl="1">
                        <a:spcAft>
                          <a:spcPts val="0"/>
                        </a:spcAft>
                      </a:pPr>
                      <a:r>
                        <a:rPr lang="ar-SA" sz="2200" b="1" dirty="0">
                          <a:latin typeface="Lotus"/>
                          <a:ea typeface="Times New Roman"/>
                          <a:cs typeface="B Zar"/>
                        </a:rPr>
                        <a:t>   جــــــمـــع</a:t>
                      </a:r>
                      <a:endParaRPr lang="en-US" sz="1900" b="1"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rtl="1"/>
                      <a:endParaRPr lang="fa-IR"/>
                    </a:p>
                  </a:txBody>
                  <a:tcPr/>
                </a:tc>
                <a:tc hMerge="1">
                  <a:txBody>
                    <a:bodyPr/>
                    <a:lstStyle/>
                    <a:p>
                      <a:pPr rtl="1"/>
                      <a:endParaRPr lang="fa-IR"/>
                    </a:p>
                  </a:txBody>
                  <a:tcPr/>
                </a:tc>
                <a:tc hMerge="1">
                  <a:txBody>
                    <a:bodyPr/>
                    <a:lstStyle/>
                    <a:p>
                      <a:pPr rtl="1"/>
                      <a:endParaRPr lang="fa-IR"/>
                    </a:p>
                  </a:txBody>
                  <a:tcPr/>
                </a:tc>
                <a:tc>
                  <a:txBody>
                    <a:bodyPr/>
                    <a:lstStyle/>
                    <a:p>
                      <a:pPr algn="ctr" rtl="1">
                        <a:spcAft>
                          <a:spcPts val="0"/>
                        </a:spcAft>
                      </a:pPr>
                      <a:r>
                        <a:rPr lang="ar-SA" sz="2200" b="1" dirty="0">
                          <a:latin typeface="Lotus"/>
                          <a:ea typeface="Times New Roman"/>
                          <a:cs typeface="B Zar"/>
                        </a:rPr>
                        <a:t>90</a:t>
                      </a:r>
                      <a:endParaRPr lang="en-US" sz="1900" b="1"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bl>
          </a:graphicData>
        </a:graphic>
      </p:graphicFrame>
      <p:sp>
        <p:nvSpPr>
          <p:cNvPr id="2" name="Title 1"/>
          <p:cNvSpPr>
            <a:spLocks noGrp="1"/>
          </p:cNvSpPr>
          <p:nvPr>
            <p:ph type="title"/>
          </p:nvPr>
        </p:nvSpPr>
        <p:spPr/>
        <p:txBody>
          <a:bodyPr rtlCol="1">
            <a:normAutofit fontScale="90000"/>
          </a:bodyPr>
          <a:lstStyle/>
          <a:p>
            <a:pPr algn="r" eaLnBrk="1" fontAlgn="auto" hangingPunct="1">
              <a:spcAft>
                <a:spcPts val="0"/>
              </a:spcAft>
              <a:defRPr/>
            </a:pPr>
            <a:r>
              <a:rPr lang="ar-SA" b="1" smtClean="0"/>
              <a:t> </a:t>
            </a:r>
            <a:r>
              <a:rPr smtClean="0"/>
              <a:t/>
            </a:r>
            <a:br>
              <a:rPr smtClean="0"/>
            </a:br>
            <a:r>
              <a:rPr lang="ar-SA" smtClean="0"/>
              <a:t>   </a:t>
            </a:r>
            <a:r>
              <a:rPr lang="ar-SA" b="1" smtClean="0"/>
              <a:t> الف – 6 ) وسايل نقليه :</a:t>
            </a:r>
            <a:r>
              <a:rPr smtClean="0"/>
              <a:t/>
            </a:r>
            <a:br>
              <a:rPr smtClean="0"/>
            </a:br>
            <a:endParaRPr lang="fa-IR" smtClean="0"/>
          </a:p>
        </p:txBody>
      </p:sp>
      <p:sp>
        <p:nvSpPr>
          <p:cNvPr id="18458" name="Rectangle 4"/>
          <p:cNvSpPr>
            <a:spLocks noChangeArrowheads="1"/>
          </p:cNvSpPr>
          <p:nvPr/>
        </p:nvSpPr>
        <p:spPr bwMode="auto">
          <a:xfrm>
            <a:off x="3143250" y="2928938"/>
            <a:ext cx="2859088"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r" rtl="1">
              <a:spcBef>
                <a:spcPts val="600"/>
              </a:spcBef>
              <a:buClr>
                <a:schemeClr val="accent2"/>
              </a:buClr>
              <a:buSzPct val="85000"/>
              <a:buFont typeface="Wingdings 2" panose="05020102010507070707" pitchFamily="18" charset="2"/>
              <a:buChar char=""/>
              <a:defRPr sz="2600">
                <a:solidFill>
                  <a:schemeClr val="tx1"/>
                </a:solidFill>
                <a:latin typeface="Constantia" panose="02030602050306030303" pitchFamily="18" charset="0"/>
                <a:cs typeface="Times New Roman" panose="02020603050405020304" pitchFamily="18" charset="0"/>
              </a:defRPr>
            </a:lvl1pPr>
            <a:lvl2pPr marL="742950" indent="-285750" algn="r" rtl="1">
              <a:spcBef>
                <a:spcPts val="300"/>
              </a:spcBef>
              <a:buClr>
                <a:srgbClr val="D6903D"/>
              </a:buClr>
              <a:buSzPct val="85000"/>
              <a:buFont typeface="Wingdings 2" panose="05020102010507070707" pitchFamily="18" charset="2"/>
              <a:buChar char=""/>
              <a:defRPr sz="2400">
                <a:solidFill>
                  <a:schemeClr val="tx2"/>
                </a:solidFill>
                <a:latin typeface="Constantia" panose="02030602050306030303" pitchFamily="18" charset="0"/>
                <a:cs typeface="Times New Roman" panose="02020603050405020304" pitchFamily="18" charset="0"/>
              </a:defRPr>
            </a:lvl2pPr>
            <a:lvl3pPr marL="1143000" indent="-228600" algn="r" rtl="1">
              <a:spcBef>
                <a:spcPts val="300"/>
              </a:spcBef>
              <a:buClr>
                <a:srgbClr val="B37732"/>
              </a:buClr>
              <a:buSzPct val="85000"/>
              <a:buFont typeface="Wingdings 2" panose="05020102010507070707" pitchFamily="18" charset="2"/>
              <a:buChar char=""/>
              <a:defRPr sz="2100">
                <a:solidFill>
                  <a:schemeClr val="tx1"/>
                </a:solidFill>
                <a:latin typeface="Constantia" panose="02030602050306030303" pitchFamily="18" charset="0"/>
                <a:cs typeface="Times New Roman" panose="02020603050405020304" pitchFamily="18" charset="0"/>
              </a:defRPr>
            </a:lvl3pPr>
            <a:lvl4pPr marL="1600200" indent="-228600" algn="r" rtl="1">
              <a:spcBef>
                <a:spcPts val="300"/>
              </a:spcBef>
              <a:buClr>
                <a:srgbClr val="D6903D"/>
              </a:buClr>
              <a:buSzPct val="85000"/>
              <a:buFont typeface="Wingdings 2" panose="05020102010507070707" pitchFamily="18" charset="2"/>
              <a:buChar char=""/>
              <a:defRPr sz="1900">
                <a:solidFill>
                  <a:schemeClr val="tx1"/>
                </a:solidFill>
                <a:latin typeface="Constantia" panose="02030602050306030303" pitchFamily="18" charset="0"/>
                <a:cs typeface="Times New Roman" panose="02020603050405020304" pitchFamily="18" charset="0"/>
              </a:defRPr>
            </a:lvl4pPr>
            <a:lvl5pPr marL="2057400" indent="-228600" algn="r" rtl="1">
              <a:spcBef>
                <a:spcPts val="338"/>
              </a:spcBef>
              <a:buClr>
                <a:srgbClr val="D6903D"/>
              </a:buClr>
              <a:buSzPct val="85000"/>
              <a:buFont typeface="Wingdings 2" panose="05020102010507070707" pitchFamily="18" charset="2"/>
              <a:buChar char=""/>
              <a:defRPr sz="1600">
                <a:solidFill>
                  <a:schemeClr val="tx1"/>
                </a:solidFill>
                <a:latin typeface="Constantia" panose="02030602050306030303" pitchFamily="18" charset="0"/>
                <a:cs typeface="Times New Roman" panose="02020603050405020304" pitchFamily="18" charset="0"/>
              </a:defRPr>
            </a:lvl5pPr>
            <a:lvl6pPr marL="2514600" indent="-228600" algn="r" rtl="1" eaLnBrk="0" fontAlgn="base" hangingPunct="0">
              <a:spcBef>
                <a:spcPts val="338"/>
              </a:spcBef>
              <a:spcAft>
                <a:spcPct val="0"/>
              </a:spcAft>
              <a:buClr>
                <a:srgbClr val="D6903D"/>
              </a:buClr>
              <a:buSzPct val="85000"/>
              <a:buFont typeface="Wingdings 2" panose="05020102010507070707" pitchFamily="18" charset="2"/>
              <a:buChar char=""/>
              <a:defRPr sz="1600">
                <a:solidFill>
                  <a:schemeClr val="tx1"/>
                </a:solidFill>
                <a:latin typeface="Constantia" panose="02030602050306030303" pitchFamily="18" charset="0"/>
                <a:cs typeface="Times New Roman" panose="02020603050405020304" pitchFamily="18" charset="0"/>
              </a:defRPr>
            </a:lvl6pPr>
            <a:lvl7pPr marL="2971800" indent="-228600" algn="r" rtl="1" eaLnBrk="0" fontAlgn="base" hangingPunct="0">
              <a:spcBef>
                <a:spcPts val="338"/>
              </a:spcBef>
              <a:spcAft>
                <a:spcPct val="0"/>
              </a:spcAft>
              <a:buClr>
                <a:srgbClr val="D6903D"/>
              </a:buClr>
              <a:buSzPct val="85000"/>
              <a:buFont typeface="Wingdings 2" panose="05020102010507070707" pitchFamily="18" charset="2"/>
              <a:buChar char=""/>
              <a:defRPr sz="1600">
                <a:solidFill>
                  <a:schemeClr val="tx1"/>
                </a:solidFill>
                <a:latin typeface="Constantia" panose="02030602050306030303" pitchFamily="18" charset="0"/>
                <a:cs typeface="Times New Roman" panose="02020603050405020304" pitchFamily="18" charset="0"/>
              </a:defRPr>
            </a:lvl7pPr>
            <a:lvl8pPr marL="3429000" indent="-228600" algn="r" rtl="1" eaLnBrk="0" fontAlgn="base" hangingPunct="0">
              <a:spcBef>
                <a:spcPts val="338"/>
              </a:spcBef>
              <a:spcAft>
                <a:spcPct val="0"/>
              </a:spcAft>
              <a:buClr>
                <a:srgbClr val="D6903D"/>
              </a:buClr>
              <a:buSzPct val="85000"/>
              <a:buFont typeface="Wingdings 2" panose="05020102010507070707" pitchFamily="18" charset="2"/>
              <a:buChar char=""/>
              <a:defRPr sz="1600">
                <a:solidFill>
                  <a:schemeClr val="tx1"/>
                </a:solidFill>
                <a:latin typeface="Constantia" panose="02030602050306030303" pitchFamily="18" charset="0"/>
                <a:cs typeface="Times New Roman" panose="02020603050405020304" pitchFamily="18" charset="0"/>
              </a:defRPr>
            </a:lvl8pPr>
            <a:lvl9pPr marL="3886200" indent="-228600" algn="r" rtl="1" eaLnBrk="0" fontAlgn="base" hangingPunct="0">
              <a:spcBef>
                <a:spcPts val="338"/>
              </a:spcBef>
              <a:spcAft>
                <a:spcPct val="0"/>
              </a:spcAft>
              <a:buClr>
                <a:srgbClr val="D6903D"/>
              </a:buClr>
              <a:buSzPct val="85000"/>
              <a:buFont typeface="Wingdings 2" panose="05020102010507070707" pitchFamily="18" charset="2"/>
              <a:buChar char=""/>
              <a:defRPr sz="1600">
                <a:solidFill>
                  <a:schemeClr val="tx1"/>
                </a:solidFill>
                <a:latin typeface="Constantia" panose="02030602050306030303" pitchFamily="18" charset="0"/>
                <a:cs typeface="Times New Roman" panose="02020603050405020304" pitchFamily="18" charset="0"/>
              </a:defRPr>
            </a:lvl9pPr>
          </a:lstStyle>
          <a:p>
            <a:pPr eaLnBrk="1" hangingPunct="1">
              <a:spcBef>
                <a:spcPct val="0"/>
              </a:spcBef>
              <a:buClrTx/>
              <a:buSzTx/>
              <a:buFontTx/>
              <a:buNone/>
            </a:pPr>
            <a:r>
              <a:rPr lang="ar-SA" altLang="fa-IR" sz="3200">
                <a:latin typeface="Calibri" panose="020F0502020204030204" pitchFamily="34" charset="0"/>
                <a:cs typeface="Arial" panose="020B0604020202020204" pitchFamily="34" charset="0"/>
              </a:rPr>
              <a:t>ارقام به ميليون ريال</a:t>
            </a:r>
            <a:endParaRPr lang="en-US" altLang="fa-IR" sz="3200">
              <a:latin typeface="Calibri" panose="020F0502020204030204" pitchFamily="34" charset="0"/>
              <a:cs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6" presetClass="entr" presetSubtype="16"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7" presetClass="entr" presetSubtype="0"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1000"/>
                                        <p:tgtEl>
                                          <p:spTgt spid="4"/>
                                        </p:tgtEl>
                                      </p:cBhvr>
                                    </p:animEffect>
                                    <p:anim calcmode="lin" valueType="num">
                                      <p:cBhvr>
                                        <p:cTn id="13" dur="1000" fill="hold"/>
                                        <p:tgtEl>
                                          <p:spTgt spid="4"/>
                                        </p:tgtEl>
                                        <p:attrNameLst>
                                          <p:attrName>ppt_x</p:attrName>
                                        </p:attrNameLst>
                                      </p:cBhvr>
                                      <p:tavLst>
                                        <p:tav tm="0">
                                          <p:val>
                                            <p:strVal val="#ppt_x"/>
                                          </p:val>
                                        </p:tav>
                                        <p:tav tm="100000">
                                          <p:val>
                                            <p:strVal val="#ppt_x"/>
                                          </p:val>
                                        </p:tav>
                                      </p:tavLst>
                                    </p:anim>
                                    <p:anim calcmode="lin" valueType="num">
                                      <p:cBhvr>
                                        <p:cTn id="14" dur="900" decel="100000" fill="hold"/>
                                        <p:tgtEl>
                                          <p:spTgt spid="4"/>
                                        </p:tgtEl>
                                        <p:attrNameLst>
                                          <p:attrName>ppt_y</p:attrName>
                                        </p:attrNameLst>
                                      </p:cBhvr>
                                      <p:tavLst>
                                        <p:tav tm="0">
                                          <p:val>
                                            <p:strVal val="#ppt_y+1"/>
                                          </p:val>
                                        </p:tav>
                                        <p:tav tm="100000">
                                          <p:val>
                                            <p:strVal val="#ppt_y-.03"/>
                                          </p:val>
                                        </p:tav>
                                      </p:tavLst>
                                    </p:anim>
                                    <p:anim calcmode="lin" valueType="num">
                                      <p:cBhvr>
                                        <p:cTn id="15" dur="100" accel="100000" fill="hold">
                                          <p:stCondLst>
                                            <p:cond delay="900"/>
                                          </p:stCondLst>
                                        </p:cTn>
                                        <p:tgtEl>
                                          <p:spTgt spid="4"/>
                                        </p:tgtEl>
                                        <p:attrNameLst>
                                          <p:attrName>ppt_y</p:attrName>
                                        </p:attrNameLst>
                                      </p:cBhvr>
                                      <p:tavLst>
                                        <p:tav tm="0">
                                          <p:val>
                                            <p:strVal val="#ppt_y-.03"/>
                                          </p:val>
                                        </p:tav>
                                        <p:tav tm="100000">
                                          <p:val>
                                            <p:strVal val="#ppt_y"/>
                                          </p:val>
                                        </p:tav>
                                      </p:tavLst>
                                    </p:anim>
                                  </p:childTnLst>
                                </p:cTn>
                              </p:par>
                            </p:childTnLst>
                          </p:cTn>
                        </p:par>
                      </p:childTnLst>
                    </p:cTn>
                  </p:par>
                  <p:par>
                    <p:cTn id="16" fill="hold" nodeType="clickPar">
                      <p:stCondLst>
                        <p:cond delay="indefinite"/>
                      </p:stCondLst>
                      <p:childTnLst>
                        <p:par>
                          <p:cTn id="17" fill="hold" nodeType="withGroup">
                            <p:stCondLst>
                              <p:cond delay="0"/>
                            </p:stCondLst>
                            <p:childTnLst>
                              <p:par>
                                <p:cTn id="18" presetID="20" presetClass="emph" presetSubtype="0" fill="hold" grpId="0" nodeType="clickEffect">
                                  <p:stCondLst>
                                    <p:cond delay="0"/>
                                  </p:stCondLst>
                                  <p:iterate type="lt">
                                    <p:tmPct val="10000"/>
                                  </p:iterate>
                                  <p:childTnLst>
                                    <p:set>
                                      <p:cBhvr override="childStyle">
                                        <p:cTn id="19" dur="500" autoRev="1" fill="hold"/>
                                        <p:tgtEl>
                                          <p:spTgt spid="18458"/>
                                        </p:tgtEl>
                                        <p:attrNameLst>
                                          <p:attrName>style.color</p:attrName>
                                        </p:attrNameLst>
                                      </p:cBhvr>
                                      <p:to>
                                        <p:clrVal>
                                          <a:schemeClr val="accent2"/>
                                        </p:clrVal>
                                      </p:to>
                                    </p:set>
                                    <p:set>
                                      <p:cBhvr>
                                        <p:cTn id="20" dur="500" autoRev="1" fill="hold"/>
                                        <p:tgtEl>
                                          <p:spTgt spid="18458"/>
                                        </p:tgtEl>
                                        <p:attrNameLst>
                                          <p:attrName>fillcolor</p:attrName>
                                        </p:attrNameLst>
                                      </p:cBhvr>
                                      <p:to>
                                        <p:clrVal>
                                          <a:schemeClr val="accent2"/>
                                        </p:clrVal>
                                      </p:to>
                                    </p:set>
                                    <p:set>
                                      <p:cBhvr>
                                        <p:cTn id="21" dur="500" autoRev="1" fill="hold"/>
                                        <p:tgtEl>
                                          <p:spTgt spid="18458"/>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58" grpId="0"/>
    </p:bld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0"/>
            <a:ext cx="8229600" cy="1143000"/>
          </a:xfrm>
        </p:spPr>
        <p:txBody>
          <a:bodyPr/>
          <a:lstStyle/>
          <a:p>
            <a:pPr eaLnBrk="1" hangingPunct="1"/>
            <a:r>
              <a:rPr lang="ar-SA" altLang="fa-IR" b="1" smtClean="0"/>
              <a:t>الف – 7 ) تاسيسات اداري:</a:t>
            </a:r>
            <a:endParaRPr lang="en-US" altLang="fa-IR" smtClean="0"/>
          </a:p>
          <a:p>
            <a:pPr algn="ctr" eaLnBrk="1" hangingPunct="1">
              <a:buFont typeface="Arial" panose="020B0604020202020204" pitchFamily="34" charset="0"/>
              <a:buNone/>
            </a:pPr>
            <a:r>
              <a:rPr lang="ar-SA" altLang="fa-IR" smtClean="0"/>
              <a:t>ارقام به ميليون ريال</a:t>
            </a:r>
            <a:endParaRPr lang="fa-IR" altLang="fa-IR" smtClean="0"/>
          </a:p>
        </p:txBody>
      </p:sp>
      <p:graphicFrame>
        <p:nvGraphicFramePr>
          <p:cNvPr id="4" name="Table 3"/>
          <p:cNvGraphicFramePr>
            <a:graphicFrameLocks noGrp="1"/>
          </p:cNvGraphicFramePr>
          <p:nvPr/>
        </p:nvGraphicFramePr>
        <p:xfrm>
          <a:off x="0" y="1143000"/>
          <a:ext cx="9144000" cy="3292475"/>
        </p:xfrm>
        <a:graphic>
          <a:graphicData uri="http://schemas.openxmlformats.org/drawingml/2006/table">
            <a:tbl>
              <a:tblPr rtl="1"/>
              <a:tblGrid>
                <a:gridCol w="1123022">
                  <a:extLst>
                    <a:ext uri="{9D8B030D-6E8A-4147-A177-3AD203B41FA5}">
                      <a16:colId xmlns:a16="http://schemas.microsoft.com/office/drawing/2014/main" xmlns="" val="20000"/>
                    </a:ext>
                  </a:extLst>
                </a:gridCol>
                <a:gridCol w="4972621">
                  <a:extLst>
                    <a:ext uri="{9D8B030D-6E8A-4147-A177-3AD203B41FA5}">
                      <a16:colId xmlns:a16="http://schemas.microsoft.com/office/drawing/2014/main" xmlns="" val="20001"/>
                    </a:ext>
                  </a:extLst>
                </a:gridCol>
                <a:gridCol w="3048357">
                  <a:extLst>
                    <a:ext uri="{9D8B030D-6E8A-4147-A177-3AD203B41FA5}">
                      <a16:colId xmlns:a16="http://schemas.microsoft.com/office/drawing/2014/main" xmlns="" val="20002"/>
                    </a:ext>
                  </a:extLst>
                </a:gridCol>
              </a:tblGrid>
              <a:tr h="548746">
                <a:tc>
                  <a:txBody>
                    <a:bodyPr/>
                    <a:lstStyle/>
                    <a:p>
                      <a:pPr algn="ctr" rtl="1">
                        <a:spcAft>
                          <a:spcPts val="0"/>
                        </a:spcAft>
                      </a:pPr>
                      <a:r>
                        <a:rPr lang="ar-SA" sz="3600" dirty="0">
                          <a:latin typeface="Lotus"/>
                          <a:ea typeface="Times New Roman"/>
                          <a:cs typeface="B Zar"/>
                        </a:rPr>
                        <a:t>رديف</a:t>
                      </a:r>
                      <a:endParaRPr lang="en-US" sz="32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3600">
                          <a:latin typeface="Lotus"/>
                          <a:ea typeface="Times New Roman"/>
                          <a:cs typeface="B Zar"/>
                        </a:rPr>
                        <a:t>شـــرح</a:t>
                      </a:r>
                      <a:endParaRPr lang="en-US" sz="3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3600" dirty="0">
                          <a:latin typeface="Lotus"/>
                          <a:ea typeface="Times New Roman"/>
                          <a:cs typeface="B Zar"/>
                        </a:rPr>
                        <a:t>هزينه كل </a:t>
                      </a:r>
                      <a:endParaRPr lang="en-US" sz="32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0"/>
                  </a:ext>
                </a:extLst>
              </a:tr>
              <a:tr h="2194983">
                <a:tc>
                  <a:txBody>
                    <a:bodyPr/>
                    <a:lstStyle/>
                    <a:p>
                      <a:pPr algn="ctr" rtl="1">
                        <a:spcAft>
                          <a:spcPts val="0"/>
                        </a:spcAft>
                      </a:pPr>
                      <a:r>
                        <a:rPr lang="ar-SA" sz="3600">
                          <a:latin typeface="Lotus"/>
                          <a:ea typeface="Times New Roman"/>
                          <a:cs typeface="B Zar"/>
                        </a:rPr>
                        <a:t>1</a:t>
                      </a:r>
                      <a:endParaRPr lang="en-US" sz="3200">
                        <a:latin typeface="Times New Roman"/>
                        <a:ea typeface="Times New Roman"/>
                      </a:endParaRPr>
                    </a:p>
                    <a:p>
                      <a:pPr algn="ctr" rtl="1">
                        <a:spcAft>
                          <a:spcPts val="0"/>
                        </a:spcAft>
                      </a:pPr>
                      <a:r>
                        <a:rPr lang="ar-SA" sz="3600">
                          <a:latin typeface="Lotus"/>
                          <a:ea typeface="Times New Roman"/>
                          <a:cs typeface="B Zar"/>
                        </a:rPr>
                        <a:t>2</a:t>
                      </a:r>
                      <a:endParaRPr lang="en-US" sz="3200">
                        <a:latin typeface="Times New Roman"/>
                        <a:ea typeface="Times New Roman"/>
                      </a:endParaRPr>
                    </a:p>
                    <a:p>
                      <a:pPr algn="ctr" rtl="1">
                        <a:spcAft>
                          <a:spcPts val="0"/>
                        </a:spcAft>
                      </a:pPr>
                      <a:r>
                        <a:rPr lang="ar-SA" sz="3600">
                          <a:latin typeface="Lotus"/>
                          <a:ea typeface="Times New Roman"/>
                          <a:cs typeface="B Zar"/>
                        </a:rPr>
                        <a:t>3</a:t>
                      </a:r>
                      <a:endParaRPr lang="en-US" sz="3200">
                        <a:latin typeface="Times New Roman"/>
                        <a:ea typeface="Times New Roman"/>
                      </a:endParaRPr>
                    </a:p>
                    <a:p>
                      <a:pPr algn="ctr" rtl="1">
                        <a:spcAft>
                          <a:spcPts val="0"/>
                        </a:spcAft>
                      </a:pPr>
                      <a:r>
                        <a:rPr lang="ar-SA" sz="3600">
                          <a:latin typeface="Lotus"/>
                          <a:ea typeface="Times New Roman"/>
                          <a:cs typeface="B Zar"/>
                        </a:rPr>
                        <a:t>4</a:t>
                      </a:r>
                      <a:endParaRPr lang="en-US" sz="3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spcAft>
                          <a:spcPts val="0"/>
                        </a:spcAft>
                      </a:pPr>
                      <a:r>
                        <a:rPr lang="ar-SA" sz="3600" dirty="0">
                          <a:latin typeface="Lotus"/>
                          <a:ea typeface="Times New Roman"/>
                          <a:cs typeface="B Zar"/>
                        </a:rPr>
                        <a:t>تلفـن</a:t>
                      </a:r>
                      <a:endParaRPr lang="en-US" sz="3200" dirty="0">
                        <a:latin typeface="Times New Roman"/>
                        <a:ea typeface="Times New Roman"/>
                      </a:endParaRPr>
                    </a:p>
                    <a:p>
                      <a:pPr algn="r" rtl="1">
                        <a:spcAft>
                          <a:spcPts val="0"/>
                        </a:spcAft>
                      </a:pPr>
                      <a:r>
                        <a:rPr lang="ar-SA" sz="3600" dirty="0">
                          <a:latin typeface="Lotus"/>
                          <a:ea typeface="Times New Roman"/>
                          <a:cs typeface="B Zar"/>
                        </a:rPr>
                        <a:t>ميز و صندلي اداري</a:t>
                      </a:r>
                      <a:endParaRPr lang="en-US" sz="3200" dirty="0">
                        <a:latin typeface="Times New Roman"/>
                        <a:ea typeface="Times New Roman"/>
                      </a:endParaRPr>
                    </a:p>
                    <a:p>
                      <a:pPr algn="r" rtl="1">
                        <a:spcAft>
                          <a:spcPts val="0"/>
                        </a:spcAft>
                      </a:pPr>
                      <a:r>
                        <a:rPr lang="ar-SA" sz="3600" dirty="0">
                          <a:latin typeface="Lotus"/>
                          <a:ea typeface="Times New Roman"/>
                          <a:cs typeface="B Zar"/>
                        </a:rPr>
                        <a:t>وسايل آشپزخانه</a:t>
                      </a:r>
                      <a:endParaRPr lang="en-US" sz="3200" dirty="0">
                        <a:latin typeface="Times New Roman"/>
                        <a:ea typeface="Times New Roman"/>
                      </a:endParaRPr>
                    </a:p>
                    <a:p>
                      <a:pPr algn="r" rtl="1">
                        <a:spcAft>
                          <a:spcPts val="0"/>
                        </a:spcAft>
                      </a:pPr>
                      <a:r>
                        <a:rPr lang="ar-SA" sz="3600" dirty="0">
                          <a:latin typeface="Lotus"/>
                          <a:ea typeface="Times New Roman"/>
                          <a:cs typeface="B Zar"/>
                        </a:rPr>
                        <a:t>وسايل رفاهي كاركنان</a:t>
                      </a:r>
                      <a:endParaRPr lang="en-US" sz="32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3600" dirty="0">
                          <a:latin typeface="Lotus"/>
                          <a:ea typeface="Times New Roman"/>
                          <a:cs typeface="B Zar"/>
                        </a:rPr>
                        <a:t>2</a:t>
                      </a:r>
                      <a:endParaRPr lang="en-US" sz="3200" dirty="0">
                        <a:latin typeface="Times New Roman"/>
                        <a:ea typeface="Times New Roman"/>
                      </a:endParaRPr>
                    </a:p>
                    <a:p>
                      <a:pPr algn="ctr" rtl="1">
                        <a:spcAft>
                          <a:spcPts val="0"/>
                        </a:spcAft>
                      </a:pPr>
                      <a:r>
                        <a:rPr lang="ar-SA" sz="3600" dirty="0">
                          <a:latin typeface="Lotus"/>
                          <a:ea typeface="Times New Roman"/>
                          <a:cs typeface="B Zar"/>
                        </a:rPr>
                        <a:t>2</a:t>
                      </a:r>
                      <a:endParaRPr lang="en-US" sz="3200" dirty="0">
                        <a:latin typeface="Times New Roman"/>
                        <a:ea typeface="Times New Roman"/>
                      </a:endParaRPr>
                    </a:p>
                    <a:p>
                      <a:pPr algn="ctr" rtl="1">
                        <a:spcAft>
                          <a:spcPts val="0"/>
                        </a:spcAft>
                      </a:pPr>
                      <a:r>
                        <a:rPr lang="ar-SA" sz="3600" dirty="0">
                          <a:latin typeface="Lotus"/>
                          <a:ea typeface="Times New Roman"/>
                          <a:cs typeface="B Zar"/>
                        </a:rPr>
                        <a:t>1</a:t>
                      </a:r>
                      <a:endParaRPr lang="en-US" sz="3200" dirty="0">
                        <a:latin typeface="Times New Roman"/>
                        <a:ea typeface="Times New Roman"/>
                      </a:endParaRPr>
                    </a:p>
                    <a:p>
                      <a:pPr algn="ctr" rtl="1">
                        <a:spcAft>
                          <a:spcPts val="0"/>
                        </a:spcAft>
                      </a:pPr>
                      <a:r>
                        <a:rPr lang="ar-SA" sz="3600" dirty="0">
                          <a:latin typeface="Lotus"/>
                          <a:ea typeface="Times New Roman"/>
                          <a:cs typeface="B Zar"/>
                        </a:rPr>
                        <a:t>2</a:t>
                      </a:r>
                      <a:endParaRPr lang="en-US" sz="32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548746">
                <a:tc gridSpan="2">
                  <a:txBody>
                    <a:bodyPr/>
                    <a:lstStyle/>
                    <a:p>
                      <a:pPr algn="r" rtl="1">
                        <a:spcAft>
                          <a:spcPts val="0"/>
                        </a:spcAft>
                      </a:pPr>
                      <a:r>
                        <a:rPr lang="ar-SA" sz="3600">
                          <a:latin typeface="Lotus"/>
                          <a:ea typeface="Times New Roman"/>
                          <a:cs typeface="B Zar"/>
                        </a:rPr>
                        <a:t>      جــــــمـــــع</a:t>
                      </a:r>
                      <a:endParaRPr lang="en-US" sz="3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rtl="1"/>
                      <a:endParaRPr lang="fa-IR"/>
                    </a:p>
                  </a:txBody>
                  <a:tcPr/>
                </a:tc>
                <a:tc>
                  <a:txBody>
                    <a:bodyPr/>
                    <a:lstStyle/>
                    <a:p>
                      <a:pPr algn="ctr" rtl="1">
                        <a:spcAft>
                          <a:spcPts val="0"/>
                        </a:spcAft>
                      </a:pPr>
                      <a:r>
                        <a:rPr lang="ar-SA" sz="3600" dirty="0">
                          <a:latin typeface="Lotus"/>
                          <a:ea typeface="Times New Roman"/>
                          <a:cs typeface="B Zar"/>
                        </a:rPr>
                        <a:t>7</a:t>
                      </a:r>
                      <a:endParaRPr lang="en-US" sz="32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2" presetClass="entr" presetSubtype="0" fill="hold" nodeType="clickEffect">
                                  <p:stCondLst>
                                    <p:cond delay="0"/>
                                  </p:stCondLst>
                                  <p:childTnLst>
                                    <p:set>
                                      <p:cBhvr>
                                        <p:cTn id="16" dur="1" fill="hold">
                                          <p:stCondLst>
                                            <p:cond delay="0"/>
                                          </p:stCondLst>
                                        </p:cTn>
                                        <p:tgtEl>
                                          <p:spTgt spid="4"/>
                                        </p:tgtEl>
                                        <p:attrNameLst>
                                          <p:attrName>style.visibility</p:attrName>
                                        </p:attrNameLst>
                                      </p:cBhvr>
                                      <p:to>
                                        <p:strVal val="visible"/>
                                      </p:to>
                                    </p:set>
                                    <p:animScale>
                                      <p:cBhvr>
                                        <p:cTn id="17" dur="1000" decel="50000" fill="hold">
                                          <p:stCondLst>
                                            <p:cond delay="0"/>
                                          </p:stCondLst>
                                        </p:cTn>
                                        <p:tgtEl>
                                          <p:spTgt spid="4"/>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8" dur="1000" decel="50000" fill="hold">
                                          <p:stCondLst>
                                            <p:cond delay="0"/>
                                          </p:stCondLst>
                                        </p:cTn>
                                        <p:tgtEl>
                                          <p:spTgt spid="4"/>
                                        </p:tgtEl>
                                        <p:attrNameLst>
                                          <p:attrName>ppt_x</p:attrName>
                                          <p:attrName>ppt_y</p:attrName>
                                        </p:attrNameLst>
                                      </p:cBhvr>
                                    </p:animMotion>
                                    <p:animEffect transition="in" filter="fade">
                                      <p:cBhvr>
                                        <p:cTn id="19"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483" name="Content Placeholder 2"/>
          <p:cNvSpPr>
            <a:spLocks noGrp="1"/>
          </p:cNvSpPr>
          <p:nvPr>
            <p:ph idx="1"/>
          </p:nvPr>
        </p:nvSpPr>
        <p:spPr>
          <a:xfrm>
            <a:off x="457200" y="1600200"/>
            <a:ext cx="8229600" cy="1114425"/>
          </a:xfrm>
        </p:spPr>
        <p:txBody>
          <a:bodyPr/>
          <a:lstStyle/>
          <a:p>
            <a:pPr eaLnBrk="1" hangingPunct="1"/>
            <a:r>
              <a:rPr lang="ar-SA" altLang="fa-IR" b="1" smtClean="0"/>
              <a:t>الف – 8 ) هزينه‌هاي قبل از بهره‌برداري :</a:t>
            </a:r>
            <a:endParaRPr lang="en-US" altLang="fa-IR" smtClean="0">
              <a:cs typeface="Arial" panose="020B0604020202020204" pitchFamily="34" charset="0"/>
            </a:endParaRPr>
          </a:p>
          <a:p>
            <a:pPr algn="ctr" eaLnBrk="1" hangingPunct="1">
              <a:buFont typeface="Arial" panose="020B0604020202020204" pitchFamily="34" charset="0"/>
              <a:buNone/>
            </a:pPr>
            <a:r>
              <a:rPr lang="ar-SA" altLang="fa-IR" smtClean="0"/>
              <a:t>ارقام به ميليون ريال</a:t>
            </a:r>
            <a:endParaRPr lang="fa-IR" altLang="fa-IR" smtClean="0"/>
          </a:p>
        </p:txBody>
      </p:sp>
      <p:graphicFrame>
        <p:nvGraphicFramePr>
          <p:cNvPr id="4" name="Table 3"/>
          <p:cNvGraphicFramePr>
            <a:graphicFrameLocks noGrp="1"/>
          </p:cNvGraphicFramePr>
          <p:nvPr/>
        </p:nvGraphicFramePr>
        <p:xfrm>
          <a:off x="214313" y="2925763"/>
          <a:ext cx="8929687" cy="2743200"/>
        </p:xfrm>
        <a:graphic>
          <a:graphicData uri="http://schemas.openxmlformats.org/drawingml/2006/table">
            <a:tbl>
              <a:tblPr rtl="1"/>
              <a:tblGrid>
                <a:gridCol w="1031897">
                  <a:extLst>
                    <a:ext uri="{9D8B030D-6E8A-4147-A177-3AD203B41FA5}">
                      <a16:colId xmlns:a16="http://schemas.microsoft.com/office/drawing/2014/main" xmlns="" val="20000"/>
                    </a:ext>
                  </a:extLst>
                </a:gridCol>
                <a:gridCol w="5704662">
                  <a:extLst>
                    <a:ext uri="{9D8B030D-6E8A-4147-A177-3AD203B41FA5}">
                      <a16:colId xmlns:a16="http://schemas.microsoft.com/office/drawing/2014/main" xmlns="" val="20001"/>
                    </a:ext>
                  </a:extLst>
                </a:gridCol>
                <a:gridCol w="2193128">
                  <a:extLst>
                    <a:ext uri="{9D8B030D-6E8A-4147-A177-3AD203B41FA5}">
                      <a16:colId xmlns:a16="http://schemas.microsoft.com/office/drawing/2014/main" xmlns="" val="20002"/>
                    </a:ext>
                  </a:extLst>
                </a:gridCol>
              </a:tblGrid>
              <a:tr h="0">
                <a:tc>
                  <a:txBody>
                    <a:bodyPr/>
                    <a:lstStyle/>
                    <a:p>
                      <a:pPr algn="ctr" rtl="1">
                        <a:spcAft>
                          <a:spcPts val="0"/>
                        </a:spcAft>
                      </a:pPr>
                      <a:r>
                        <a:rPr lang="ar-SA" sz="3200" dirty="0">
                          <a:latin typeface="Lotus"/>
                          <a:ea typeface="Times New Roman"/>
                          <a:cs typeface="B Zar"/>
                        </a:rPr>
                        <a:t>رديف</a:t>
                      </a:r>
                      <a:endParaRPr lang="en-US" sz="32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3600">
                          <a:latin typeface="Lotus"/>
                          <a:ea typeface="Times New Roman"/>
                          <a:cs typeface="B Zar"/>
                        </a:rPr>
                        <a:t>شـــرح</a:t>
                      </a:r>
                      <a:endParaRPr lang="en-US" sz="3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3600" dirty="0">
                          <a:latin typeface="Lotus"/>
                          <a:ea typeface="Times New Roman"/>
                          <a:cs typeface="B Zar"/>
                        </a:rPr>
                        <a:t>هزينه كل </a:t>
                      </a:r>
                      <a:endParaRPr lang="en-US" sz="32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0"/>
                  </a:ext>
                </a:extLst>
              </a:tr>
              <a:tr h="0">
                <a:tc>
                  <a:txBody>
                    <a:bodyPr/>
                    <a:lstStyle/>
                    <a:p>
                      <a:pPr algn="ctr" rtl="1">
                        <a:spcAft>
                          <a:spcPts val="0"/>
                        </a:spcAft>
                      </a:pPr>
                      <a:r>
                        <a:rPr lang="ar-SA" sz="3600" dirty="0">
                          <a:latin typeface="Lotus"/>
                          <a:ea typeface="Times New Roman"/>
                          <a:cs typeface="B Zar"/>
                        </a:rPr>
                        <a:t>1</a:t>
                      </a:r>
                      <a:endParaRPr lang="en-US" sz="3200" dirty="0">
                        <a:latin typeface="Times New Roman"/>
                        <a:ea typeface="Times New Roman"/>
                      </a:endParaRPr>
                    </a:p>
                    <a:p>
                      <a:pPr algn="ctr" rtl="1">
                        <a:spcAft>
                          <a:spcPts val="0"/>
                        </a:spcAft>
                      </a:pPr>
                      <a:endParaRPr lang="fa-IR" sz="3600" dirty="0" smtClean="0">
                        <a:latin typeface="Lotus"/>
                        <a:ea typeface="Times New Roman"/>
                        <a:cs typeface="B Zar"/>
                      </a:endParaRPr>
                    </a:p>
                    <a:p>
                      <a:pPr algn="ctr" rtl="1">
                        <a:spcAft>
                          <a:spcPts val="0"/>
                        </a:spcAft>
                      </a:pPr>
                      <a:r>
                        <a:rPr lang="ar-SA" sz="3600" dirty="0" smtClean="0">
                          <a:latin typeface="Lotus"/>
                          <a:ea typeface="Times New Roman"/>
                          <a:cs typeface="B Zar"/>
                        </a:rPr>
                        <a:t>2</a:t>
                      </a:r>
                      <a:endParaRPr lang="en-US" sz="32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spcAft>
                          <a:spcPts val="0"/>
                        </a:spcAft>
                      </a:pPr>
                      <a:r>
                        <a:rPr lang="ar-SA" sz="3600" dirty="0">
                          <a:latin typeface="Lotus"/>
                          <a:ea typeface="Times New Roman"/>
                          <a:cs typeface="B Zar"/>
                        </a:rPr>
                        <a:t>هزينه تهيه طرح، مشاوره، اخذ مجوزها و ثبت تسهيلات</a:t>
                      </a:r>
                      <a:endParaRPr lang="en-US" sz="3200" dirty="0">
                        <a:latin typeface="Times New Roman"/>
                        <a:ea typeface="Times New Roman"/>
                      </a:endParaRPr>
                    </a:p>
                    <a:p>
                      <a:pPr algn="r" rtl="1">
                        <a:spcAft>
                          <a:spcPts val="0"/>
                        </a:spcAft>
                      </a:pPr>
                      <a:r>
                        <a:rPr lang="ar-SA" sz="3600" dirty="0">
                          <a:latin typeface="Lotus"/>
                          <a:ea typeface="Times New Roman"/>
                          <a:cs typeface="B Zar"/>
                        </a:rPr>
                        <a:t>آمــوزش</a:t>
                      </a:r>
                      <a:endParaRPr lang="en-US" sz="32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endParaRPr lang="fa-IR" sz="3600" dirty="0" smtClean="0">
                        <a:latin typeface="Lotus"/>
                        <a:ea typeface="Times New Roman"/>
                        <a:cs typeface="B Zar"/>
                      </a:endParaRPr>
                    </a:p>
                    <a:p>
                      <a:pPr algn="ctr" rtl="1">
                        <a:spcAft>
                          <a:spcPts val="0"/>
                        </a:spcAft>
                      </a:pPr>
                      <a:r>
                        <a:rPr lang="ar-SA" sz="3600" dirty="0" smtClean="0">
                          <a:latin typeface="Lotus"/>
                          <a:ea typeface="Times New Roman"/>
                          <a:cs typeface="B Zar"/>
                        </a:rPr>
                        <a:t>16</a:t>
                      </a:r>
                      <a:endParaRPr lang="en-US" sz="3200" dirty="0">
                        <a:latin typeface="Times New Roman"/>
                        <a:ea typeface="Times New Roman"/>
                      </a:endParaRPr>
                    </a:p>
                    <a:p>
                      <a:pPr algn="ctr" rtl="1">
                        <a:spcAft>
                          <a:spcPts val="0"/>
                        </a:spcAft>
                      </a:pPr>
                      <a:r>
                        <a:rPr lang="ar-SA" sz="3600" dirty="0" smtClean="0">
                          <a:latin typeface="Lotus"/>
                          <a:ea typeface="Times New Roman"/>
                          <a:cs typeface="B Zar"/>
                        </a:rPr>
                        <a:t>15</a:t>
                      </a:r>
                      <a:endParaRPr lang="en-US" sz="32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0">
                <a:tc gridSpan="2">
                  <a:txBody>
                    <a:bodyPr/>
                    <a:lstStyle/>
                    <a:p>
                      <a:pPr algn="r" rtl="1">
                        <a:spcAft>
                          <a:spcPts val="0"/>
                        </a:spcAft>
                      </a:pPr>
                      <a:r>
                        <a:rPr lang="ar-SA" sz="3600">
                          <a:latin typeface="Lotus"/>
                          <a:ea typeface="Times New Roman"/>
                          <a:cs typeface="B Zar"/>
                        </a:rPr>
                        <a:t>      جــــــمـــــع</a:t>
                      </a:r>
                      <a:endParaRPr lang="en-US" sz="3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rtl="1"/>
                      <a:endParaRPr lang="fa-IR"/>
                    </a:p>
                  </a:txBody>
                  <a:tcPr/>
                </a:tc>
                <a:tc>
                  <a:txBody>
                    <a:bodyPr/>
                    <a:lstStyle/>
                    <a:p>
                      <a:pPr algn="ctr" rtl="1">
                        <a:spcAft>
                          <a:spcPts val="0"/>
                        </a:spcAft>
                      </a:pPr>
                      <a:r>
                        <a:rPr lang="ar-SA" sz="3600" dirty="0">
                          <a:latin typeface="Lotus"/>
                          <a:ea typeface="Times New Roman"/>
                          <a:cs typeface="B Zar"/>
                        </a:rPr>
                        <a:t>31</a:t>
                      </a:r>
                      <a:endParaRPr lang="en-US" sz="32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0483">
                                            <p:txEl>
                                              <p:pRg st="0" end="0"/>
                                            </p:txEl>
                                          </p:spTgt>
                                        </p:tgtEl>
                                        <p:attrNameLst>
                                          <p:attrName>style.visibility</p:attrName>
                                        </p:attrNameLst>
                                      </p:cBhvr>
                                      <p:to>
                                        <p:strVal val="visible"/>
                                      </p:to>
                                    </p:set>
                                    <p:animEffect transition="in" filter="circle(in)">
                                      <p:cBhvr>
                                        <p:cTn id="7" dur="2000"/>
                                        <p:tgtEl>
                                          <p:spTgt spid="2048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20483">
                                            <p:txEl>
                                              <p:pRg st="1" end="1"/>
                                            </p:txEl>
                                          </p:spTgt>
                                        </p:tgtEl>
                                        <p:attrNameLst>
                                          <p:attrName>style.visibility</p:attrName>
                                        </p:attrNameLst>
                                      </p:cBhvr>
                                      <p:to>
                                        <p:strVal val="visible"/>
                                      </p:to>
                                    </p:set>
                                    <p:animEffect transition="in" filter="circle(in)">
                                      <p:cBhvr>
                                        <p:cTn id="12" dur="2000"/>
                                        <p:tgtEl>
                                          <p:spTgt spid="2048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5" presetClass="entr" presetSubtype="0" fill="hold" nodeType="clickEffect">
                                  <p:stCondLst>
                                    <p:cond delay="0"/>
                                  </p:stCondLst>
                                  <p:childTnLst>
                                    <p:set>
                                      <p:cBhvr>
                                        <p:cTn id="16" dur="1" fill="hold">
                                          <p:stCondLst>
                                            <p:cond delay="0"/>
                                          </p:stCondLst>
                                        </p:cTn>
                                        <p:tgtEl>
                                          <p:spTgt spid="4"/>
                                        </p:tgtEl>
                                        <p:attrNameLst>
                                          <p:attrName>style.visibility</p:attrName>
                                        </p:attrNameLst>
                                      </p:cBhvr>
                                      <p:to>
                                        <p:strVal val="visible"/>
                                      </p:to>
                                    </p:set>
                                    <p:anim calcmode="lin" valueType="num">
                                      <p:cBhvr>
                                        <p:cTn id="17" dur="1000" fill="hold"/>
                                        <p:tgtEl>
                                          <p:spTgt spid="4"/>
                                        </p:tgtEl>
                                        <p:attrNameLst>
                                          <p:attrName>ppt_w</p:attrName>
                                        </p:attrNameLst>
                                      </p:cBhvr>
                                      <p:tavLst>
                                        <p:tav tm="0">
                                          <p:val>
                                            <p:strVal val="#ppt_w*0.70"/>
                                          </p:val>
                                        </p:tav>
                                        <p:tav tm="100000">
                                          <p:val>
                                            <p:strVal val="#ppt_w"/>
                                          </p:val>
                                        </p:tav>
                                      </p:tavLst>
                                    </p:anim>
                                    <p:anim calcmode="lin" valueType="num">
                                      <p:cBhvr>
                                        <p:cTn id="18" dur="1000" fill="hold"/>
                                        <p:tgtEl>
                                          <p:spTgt spid="4"/>
                                        </p:tgtEl>
                                        <p:attrNameLst>
                                          <p:attrName>ppt_h</p:attrName>
                                        </p:attrNameLst>
                                      </p:cBhvr>
                                      <p:tavLst>
                                        <p:tav tm="0">
                                          <p:val>
                                            <p:strVal val="#ppt_h"/>
                                          </p:val>
                                        </p:tav>
                                        <p:tav tm="100000">
                                          <p:val>
                                            <p:strVal val="#ppt_h"/>
                                          </p:val>
                                        </p:tav>
                                      </p:tavLst>
                                    </p:anim>
                                    <p:animEffect transition="in" filter="fade">
                                      <p:cBhvr>
                                        <p:cTn id="19"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3" grpId="0" build="p"/>
    </p:bld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0" y="1006475"/>
          <a:ext cx="9144000" cy="5851525"/>
        </p:xfrm>
        <a:graphic>
          <a:graphicData uri="http://schemas.openxmlformats.org/drawingml/2006/table">
            <a:tbl>
              <a:tblPr rtl="1"/>
              <a:tblGrid>
                <a:gridCol w="4572000">
                  <a:extLst>
                    <a:ext uri="{9D8B030D-6E8A-4147-A177-3AD203B41FA5}">
                      <a16:colId xmlns:a16="http://schemas.microsoft.com/office/drawing/2014/main" xmlns="" val="20000"/>
                    </a:ext>
                  </a:extLst>
                </a:gridCol>
                <a:gridCol w="4572000">
                  <a:extLst>
                    <a:ext uri="{9D8B030D-6E8A-4147-A177-3AD203B41FA5}">
                      <a16:colId xmlns:a16="http://schemas.microsoft.com/office/drawing/2014/main" xmlns="" val="20001"/>
                    </a:ext>
                  </a:extLst>
                </a:gridCol>
              </a:tblGrid>
              <a:tr h="487627">
                <a:tc>
                  <a:txBody>
                    <a:bodyPr/>
                    <a:lstStyle/>
                    <a:p>
                      <a:pPr algn="ctr" rtl="1">
                        <a:spcAft>
                          <a:spcPts val="0"/>
                        </a:spcAft>
                      </a:pPr>
                      <a:r>
                        <a:rPr lang="ar-SA" sz="3200" dirty="0">
                          <a:latin typeface="Lotus"/>
                          <a:ea typeface="Times New Roman"/>
                          <a:cs typeface="B Zar"/>
                        </a:rPr>
                        <a:t>شـــرح</a:t>
                      </a:r>
                      <a:endParaRPr lang="en-US" sz="28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3200" dirty="0">
                          <a:latin typeface="Lotus"/>
                          <a:ea typeface="Times New Roman"/>
                          <a:cs typeface="B Zar"/>
                        </a:rPr>
                        <a:t>هزينه ( ميليون ريال )</a:t>
                      </a:r>
                      <a:endParaRPr lang="en-US" sz="28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0"/>
                  </a:ext>
                </a:extLst>
              </a:tr>
              <a:tr h="3413390">
                <a:tc>
                  <a:txBody>
                    <a:bodyPr/>
                    <a:lstStyle/>
                    <a:p>
                      <a:pPr algn="r" rtl="1">
                        <a:spcAft>
                          <a:spcPts val="0"/>
                        </a:spcAft>
                      </a:pPr>
                      <a:r>
                        <a:rPr lang="ar-SA" sz="3200" dirty="0">
                          <a:latin typeface="Lotus"/>
                          <a:ea typeface="Times New Roman"/>
                          <a:cs typeface="B Zar"/>
                        </a:rPr>
                        <a:t>زمـين</a:t>
                      </a:r>
                      <a:endParaRPr lang="en-US" sz="2800" dirty="0">
                        <a:latin typeface="Times New Roman"/>
                        <a:ea typeface="Times New Roman"/>
                      </a:endParaRPr>
                    </a:p>
                    <a:p>
                      <a:pPr algn="r" rtl="1">
                        <a:spcAft>
                          <a:spcPts val="0"/>
                        </a:spcAft>
                      </a:pPr>
                      <a:r>
                        <a:rPr lang="ar-SA" sz="3200" dirty="0">
                          <a:latin typeface="Lotus"/>
                          <a:ea typeface="Times New Roman"/>
                          <a:cs typeface="B Zar"/>
                        </a:rPr>
                        <a:t>محوطه سازي و ساختمان ها</a:t>
                      </a:r>
                      <a:endParaRPr lang="en-US" sz="2800" dirty="0">
                        <a:latin typeface="Times New Roman"/>
                        <a:ea typeface="Times New Roman"/>
                      </a:endParaRPr>
                    </a:p>
                    <a:p>
                      <a:pPr algn="r" rtl="1">
                        <a:spcAft>
                          <a:spcPts val="0"/>
                        </a:spcAft>
                      </a:pPr>
                      <a:r>
                        <a:rPr lang="ar-SA" sz="3200" dirty="0">
                          <a:latin typeface="Lotus"/>
                          <a:ea typeface="Times New Roman"/>
                          <a:cs typeface="B Zar"/>
                        </a:rPr>
                        <a:t>ماشين آلات</a:t>
                      </a:r>
                      <a:endParaRPr lang="en-US" sz="2800" dirty="0">
                        <a:latin typeface="Times New Roman"/>
                        <a:ea typeface="Times New Roman"/>
                      </a:endParaRPr>
                    </a:p>
                    <a:p>
                      <a:pPr algn="r" rtl="1">
                        <a:spcAft>
                          <a:spcPts val="0"/>
                        </a:spcAft>
                      </a:pPr>
                      <a:r>
                        <a:rPr lang="ar-SA" sz="3200" dirty="0">
                          <a:latin typeface="Lotus"/>
                          <a:ea typeface="Times New Roman"/>
                          <a:cs typeface="B Zar"/>
                        </a:rPr>
                        <a:t>وسايل نقليه</a:t>
                      </a:r>
                      <a:endParaRPr lang="en-US" sz="2800" dirty="0">
                        <a:latin typeface="Times New Roman"/>
                        <a:ea typeface="Times New Roman"/>
                      </a:endParaRPr>
                    </a:p>
                    <a:p>
                      <a:pPr algn="r" rtl="1">
                        <a:spcAft>
                          <a:spcPts val="0"/>
                        </a:spcAft>
                      </a:pPr>
                      <a:r>
                        <a:rPr lang="ar-SA" sz="3200" dirty="0">
                          <a:latin typeface="Lotus"/>
                          <a:ea typeface="Times New Roman"/>
                          <a:cs typeface="B Zar"/>
                        </a:rPr>
                        <a:t>تاسيسات</a:t>
                      </a:r>
                      <a:endParaRPr lang="en-US" sz="2800" dirty="0">
                        <a:latin typeface="Times New Roman"/>
                        <a:ea typeface="Times New Roman"/>
                      </a:endParaRPr>
                    </a:p>
                    <a:p>
                      <a:pPr algn="r" rtl="1">
                        <a:spcAft>
                          <a:spcPts val="0"/>
                        </a:spcAft>
                      </a:pPr>
                      <a:r>
                        <a:rPr lang="ar-SA" sz="3200" dirty="0">
                          <a:latin typeface="Lotus"/>
                          <a:ea typeface="Times New Roman"/>
                          <a:cs typeface="B Zar"/>
                        </a:rPr>
                        <a:t>تاسيسات اداري</a:t>
                      </a:r>
                      <a:endParaRPr lang="en-US" sz="2800" dirty="0">
                        <a:latin typeface="Times New Roman"/>
                        <a:ea typeface="Times New Roman"/>
                      </a:endParaRPr>
                    </a:p>
                    <a:p>
                      <a:pPr algn="r" rtl="1">
                        <a:spcAft>
                          <a:spcPts val="0"/>
                        </a:spcAft>
                      </a:pPr>
                      <a:r>
                        <a:rPr lang="ar-SA" sz="3200" dirty="0">
                          <a:latin typeface="Lotus"/>
                          <a:ea typeface="Times New Roman"/>
                          <a:cs typeface="B Zar"/>
                        </a:rPr>
                        <a:t>هزينه هاي قبل از بهره‌برداري</a:t>
                      </a:r>
                      <a:endParaRPr lang="en-US" sz="28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3200" dirty="0">
                          <a:latin typeface="Lotus"/>
                          <a:ea typeface="Times New Roman"/>
                          <a:cs typeface="B Zar"/>
                        </a:rPr>
                        <a:t>5/62</a:t>
                      </a:r>
                      <a:endParaRPr lang="en-US" sz="2800" dirty="0">
                        <a:latin typeface="Times New Roman"/>
                        <a:ea typeface="Times New Roman"/>
                      </a:endParaRPr>
                    </a:p>
                    <a:p>
                      <a:pPr algn="ctr" rtl="1">
                        <a:spcAft>
                          <a:spcPts val="0"/>
                        </a:spcAft>
                      </a:pPr>
                      <a:r>
                        <a:rPr lang="ar-SA" sz="3200" dirty="0">
                          <a:latin typeface="Lotus"/>
                          <a:ea typeface="Times New Roman"/>
                          <a:cs typeface="B Zar"/>
                        </a:rPr>
                        <a:t>4/312</a:t>
                      </a:r>
                      <a:endParaRPr lang="en-US" sz="2800" dirty="0">
                        <a:latin typeface="Times New Roman"/>
                        <a:ea typeface="Times New Roman"/>
                      </a:endParaRPr>
                    </a:p>
                    <a:p>
                      <a:pPr algn="ctr" rtl="1">
                        <a:spcAft>
                          <a:spcPts val="0"/>
                        </a:spcAft>
                      </a:pPr>
                      <a:r>
                        <a:rPr lang="ar-SA" sz="3200" dirty="0">
                          <a:latin typeface="Lotus"/>
                          <a:ea typeface="Times New Roman"/>
                          <a:cs typeface="B Zar"/>
                        </a:rPr>
                        <a:t>174</a:t>
                      </a:r>
                      <a:endParaRPr lang="en-US" sz="2800" dirty="0">
                        <a:latin typeface="Times New Roman"/>
                        <a:ea typeface="Times New Roman"/>
                      </a:endParaRPr>
                    </a:p>
                    <a:p>
                      <a:pPr algn="ctr" rtl="1">
                        <a:spcAft>
                          <a:spcPts val="0"/>
                        </a:spcAft>
                      </a:pPr>
                      <a:r>
                        <a:rPr lang="ar-SA" sz="3200" dirty="0">
                          <a:latin typeface="Lotus"/>
                          <a:ea typeface="Times New Roman"/>
                          <a:cs typeface="B Zar"/>
                        </a:rPr>
                        <a:t>90</a:t>
                      </a:r>
                      <a:endParaRPr lang="en-US" sz="2800" dirty="0">
                        <a:latin typeface="Times New Roman"/>
                        <a:ea typeface="Times New Roman"/>
                      </a:endParaRPr>
                    </a:p>
                    <a:p>
                      <a:pPr algn="ctr" rtl="1">
                        <a:spcAft>
                          <a:spcPts val="0"/>
                        </a:spcAft>
                      </a:pPr>
                      <a:r>
                        <a:rPr lang="ar-SA" sz="3200" dirty="0">
                          <a:latin typeface="Lotus"/>
                          <a:ea typeface="Times New Roman"/>
                          <a:cs typeface="B Zar"/>
                        </a:rPr>
                        <a:t>125</a:t>
                      </a:r>
                      <a:endParaRPr lang="en-US" sz="2800" dirty="0">
                        <a:latin typeface="Times New Roman"/>
                        <a:ea typeface="Times New Roman"/>
                      </a:endParaRPr>
                    </a:p>
                    <a:p>
                      <a:pPr algn="ctr" rtl="1">
                        <a:spcAft>
                          <a:spcPts val="0"/>
                        </a:spcAft>
                      </a:pPr>
                      <a:r>
                        <a:rPr lang="ar-SA" sz="3200" dirty="0">
                          <a:latin typeface="Lotus"/>
                          <a:ea typeface="Times New Roman"/>
                          <a:cs typeface="B Zar"/>
                        </a:rPr>
                        <a:t>7</a:t>
                      </a:r>
                      <a:endParaRPr lang="en-US" sz="2800" dirty="0">
                        <a:latin typeface="Times New Roman"/>
                        <a:ea typeface="Times New Roman"/>
                      </a:endParaRPr>
                    </a:p>
                    <a:p>
                      <a:pPr algn="ctr" rtl="1">
                        <a:spcAft>
                          <a:spcPts val="0"/>
                        </a:spcAft>
                      </a:pPr>
                      <a:r>
                        <a:rPr lang="ar-SA" sz="3200" dirty="0">
                          <a:latin typeface="Lotus"/>
                          <a:ea typeface="Times New Roman"/>
                          <a:cs typeface="B Zar"/>
                        </a:rPr>
                        <a:t>31</a:t>
                      </a:r>
                      <a:endParaRPr lang="en-US" sz="28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487627">
                <a:tc>
                  <a:txBody>
                    <a:bodyPr/>
                    <a:lstStyle/>
                    <a:p>
                      <a:pPr algn="r" rtl="1">
                        <a:spcAft>
                          <a:spcPts val="0"/>
                        </a:spcAft>
                      </a:pPr>
                      <a:r>
                        <a:rPr lang="ar-SA" sz="3200">
                          <a:latin typeface="Lotus"/>
                          <a:ea typeface="Times New Roman"/>
                          <a:cs typeface="B Zar"/>
                        </a:rPr>
                        <a:t>جــــمــــع</a:t>
                      </a:r>
                      <a:endParaRPr lang="en-US" sz="2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3200" dirty="0">
                          <a:latin typeface="Lotus"/>
                          <a:ea typeface="Times New Roman"/>
                          <a:cs typeface="B Zar"/>
                        </a:rPr>
                        <a:t>802</a:t>
                      </a:r>
                      <a:endParaRPr lang="en-US" sz="28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975254">
                <a:tc>
                  <a:txBody>
                    <a:bodyPr/>
                    <a:lstStyle/>
                    <a:p>
                      <a:pPr algn="r" rtl="1">
                        <a:spcAft>
                          <a:spcPts val="0"/>
                        </a:spcAft>
                      </a:pPr>
                      <a:r>
                        <a:rPr lang="ar-SA" sz="3200">
                          <a:latin typeface="Lotus"/>
                          <a:ea typeface="Times New Roman"/>
                          <a:cs typeface="B Zar"/>
                        </a:rPr>
                        <a:t>پيش بيني نشــده ( معادل 5 % اقلام فوق )</a:t>
                      </a:r>
                      <a:endParaRPr lang="en-US" sz="2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3200" dirty="0">
                          <a:latin typeface="Lotus"/>
                          <a:ea typeface="Times New Roman"/>
                          <a:cs typeface="B Zar"/>
                        </a:rPr>
                        <a:t>40</a:t>
                      </a:r>
                      <a:endParaRPr lang="en-US" sz="28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487627">
                <a:tc>
                  <a:txBody>
                    <a:bodyPr/>
                    <a:lstStyle/>
                    <a:p>
                      <a:pPr algn="ctr" rtl="1">
                        <a:spcAft>
                          <a:spcPts val="0"/>
                        </a:spcAft>
                      </a:pPr>
                      <a:r>
                        <a:rPr lang="ar-SA" sz="3200" b="1" dirty="0">
                          <a:latin typeface="Nazanin"/>
                          <a:ea typeface="Times New Roman"/>
                          <a:cs typeface="B Zar"/>
                        </a:rPr>
                        <a:t>جمـــــع كل</a:t>
                      </a:r>
                      <a:endParaRPr lang="en-US" sz="28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1">
                        <a:spcAft>
                          <a:spcPts val="0"/>
                        </a:spcAft>
                      </a:pPr>
                      <a:r>
                        <a:rPr lang="ar-SA" sz="3200" b="1" dirty="0">
                          <a:latin typeface="Lotus"/>
                          <a:ea typeface="Times New Roman"/>
                          <a:cs typeface="B Zar"/>
                        </a:rPr>
                        <a:t>842</a:t>
                      </a:r>
                      <a:endParaRPr lang="en-US" sz="28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bl>
          </a:graphicData>
        </a:graphic>
      </p:graphicFrame>
      <p:sp>
        <p:nvSpPr>
          <p:cNvPr id="2" name="Title 1"/>
          <p:cNvSpPr>
            <a:spLocks noGrp="1"/>
          </p:cNvSpPr>
          <p:nvPr>
            <p:ph type="title"/>
          </p:nvPr>
        </p:nvSpPr>
        <p:spPr>
          <a:xfrm>
            <a:off x="500034" y="214290"/>
            <a:ext cx="8229600" cy="1143000"/>
          </a:xfrm>
        </p:spPr>
        <p:txBody>
          <a:bodyPr rtlCol="1">
            <a:normAutofit fontScale="90000"/>
          </a:bodyPr>
          <a:lstStyle/>
          <a:p>
            <a:pPr eaLnBrk="1" fontAlgn="auto" hangingPunct="1">
              <a:spcAft>
                <a:spcPts val="0"/>
              </a:spcAft>
              <a:defRPr/>
            </a:pPr>
            <a:r>
              <a:rPr lang="ar-SA" smtClean="0"/>
              <a:t> </a:t>
            </a:r>
            <a:r>
              <a:rPr smtClean="0"/>
              <a:t/>
            </a:r>
            <a:br>
              <a:rPr smtClean="0"/>
            </a:br>
            <a:r>
              <a:rPr lang="ar-SA" b="1" smtClean="0"/>
              <a:t>جمع كل سرمايه گذاري ثابت</a:t>
            </a:r>
            <a:r>
              <a:rPr smtClean="0"/>
              <a:t/>
            </a:r>
            <a:br>
              <a:rPr smtClean="0"/>
            </a:br>
            <a:endParaRPr lang="fa-IR"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2"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Scale>
                                      <p:cBhvr>
                                        <p:cTn id="7" dur="1000" decel="50000" fill="hold">
                                          <p:stCondLst>
                                            <p:cond delay="0"/>
                                          </p:stCondLst>
                                        </p:cTn>
                                        <p:tgtEl>
                                          <p:spTgt spid="2"/>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2"/>
                                        </p:tgtEl>
                                        <p:attrNameLst>
                                          <p:attrName>ppt_x</p:attrName>
                                          <p:attrName>ppt_y</p:attrName>
                                        </p:attrNameLst>
                                      </p:cBhvr>
                                    </p:animMotion>
                                    <p:animEffect transition="in" filter="fade">
                                      <p:cBhvr>
                                        <p:cTn id="9" dur="1000"/>
                                        <p:tgtEl>
                                          <p:spTgt spid="2"/>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5" presetClass="entr" presetSubtype="0" fill="hold" nodeType="clickEffect">
                                  <p:stCondLst>
                                    <p:cond delay="0"/>
                                  </p:stCondLst>
                                  <p:childTnLst>
                                    <p:set>
                                      <p:cBhvr>
                                        <p:cTn id="13" dur="1" fill="hold">
                                          <p:stCondLst>
                                            <p:cond delay="0"/>
                                          </p:stCondLst>
                                        </p:cTn>
                                        <p:tgtEl>
                                          <p:spTgt spid="4"/>
                                        </p:tgtEl>
                                        <p:attrNameLst>
                                          <p:attrName>style.visibility</p:attrName>
                                        </p:attrNameLst>
                                      </p:cBhvr>
                                      <p:to>
                                        <p:strVal val="visible"/>
                                      </p:to>
                                    </p:set>
                                    <p:anim calcmode="lin" valueType="num">
                                      <p:cBhvr>
                                        <p:cTn id="14" dur="1000" fill="hold"/>
                                        <p:tgtEl>
                                          <p:spTgt spid="4"/>
                                        </p:tgtEl>
                                        <p:attrNameLst>
                                          <p:attrName>ppt_w</p:attrName>
                                        </p:attrNameLst>
                                      </p:cBhvr>
                                      <p:tavLst>
                                        <p:tav tm="0">
                                          <p:val>
                                            <p:strVal val="#ppt_w*0.70"/>
                                          </p:val>
                                        </p:tav>
                                        <p:tav tm="100000">
                                          <p:val>
                                            <p:strVal val="#ppt_w"/>
                                          </p:val>
                                        </p:tav>
                                      </p:tavLst>
                                    </p:anim>
                                    <p:anim calcmode="lin" valueType="num">
                                      <p:cBhvr>
                                        <p:cTn id="15" dur="1000" fill="hold"/>
                                        <p:tgtEl>
                                          <p:spTgt spid="4"/>
                                        </p:tgtEl>
                                        <p:attrNameLst>
                                          <p:attrName>ppt_h</p:attrName>
                                        </p:attrNameLst>
                                      </p:cBhvr>
                                      <p:tavLst>
                                        <p:tav tm="0">
                                          <p:val>
                                            <p:strVal val="#ppt_h"/>
                                          </p:val>
                                        </p:tav>
                                        <p:tav tm="100000">
                                          <p:val>
                                            <p:strVal val="#ppt_h"/>
                                          </p:val>
                                        </p:tav>
                                      </p:tavLst>
                                    </p:anim>
                                    <p:animEffect transition="in" filter="fade">
                                      <p:cBhvr>
                                        <p:cTn id="16"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600200"/>
            <a:ext cx="9144000" cy="5257800"/>
          </a:xfrm>
        </p:spPr>
        <p:txBody>
          <a:bodyPr rtlCol="1">
            <a:normAutofit fontScale="85000" lnSpcReduction="20000"/>
          </a:bodyPr>
          <a:lstStyle/>
          <a:p>
            <a:pPr marL="274320" indent="-274320" eaLnBrk="1" fontAlgn="auto" hangingPunct="1">
              <a:spcAft>
                <a:spcPts val="0"/>
              </a:spcAft>
              <a:buFont typeface="Wingdings 2"/>
              <a:buChar char=""/>
              <a:defRPr/>
            </a:pPr>
            <a:r>
              <a:rPr lang="ar-SA" sz="3600" b="1" dirty="0" smtClean="0"/>
              <a:t>موضوع طرح :پرورش قارچ خوراكي به ظرفيت 50 تن در سال</a:t>
            </a:r>
            <a:endParaRPr lang="en-US" sz="3600" dirty="0" smtClean="0"/>
          </a:p>
          <a:p>
            <a:pPr marL="274320" indent="-274320" eaLnBrk="1" fontAlgn="auto" hangingPunct="1">
              <a:spcAft>
                <a:spcPts val="0"/>
              </a:spcAft>
              <a:buFont typeface="Arial" pitchFamily="34" charset="0"/>
              <a:buNone/>
              <a:defRPr/>
            </a:pPr>
            <a:r>
              <a:rPr lang="en-US" sz="3600" b="1" dirty="0" smtClean="0"/>
              <a:t> </a:t>
            </a:r>
            <a:endParaRPr lang="en-US" sz="3600" dirty="0" smtClean="0"/>
          </a:p>
          <a:p>
            <a:pPr marL="274320" indent="-274320" eaLnBrk="1" fontAlgn="auto" hangingPunct="1">
              <a:spcAft>
                <a:spcPts val="0"/>
              </a:spcAft>
              <a:buFont typeface="Wingdings 2"/>
              <a:buChar char=""/>
              <a:defRPr/>
            </a:pPr>
            <a:r>
              <a:rPr lang="ar-SA" sz="3600" b="1" dirty="0" smtClean="0"/>
              <a:t>محل اجراي طرح : قابل اجرا در سراسر كشور </a:t>
            </a:r>
            <a:endParaRPr lang="en-US" sz="3600" dirty="0" smtClean="0"/>
          </a:p>
          <a:p>
            <a:pPr marL="274320" indent="-274320" eaLnBrk="1" fontAlgn="auto" hangingPunct="1">
              <a:spcAft>
                <a:spcPts val="0"/>
              </a:spcAft>
              <a:buFont typeface="Wingdings 2"/>
              <a:buChar char=""/>
              <a:defRPr/>
            </a:pPr>
            <a:endParaRPr lang="fa-IR" sz="3600" b="1" dirty="0" smtClean="0"/>
          </a:p>
          <a:p>
            <a:pPr marL="274320" indent="-274320" eaLnBrk="1" fontAlgn="auto" hangingPunct="1">
              <a:spcAft>
                <a:spcPts val="0"/>
              </a:spcAft>
              <a:buFont typeface="Wingdings 2"/>
              <a:buChar char=""/>
              <a:defRPr/>
            </a:pPr>
            <a:r>
              <a:rPr lang="ar-SA" sz="3600" b="1" dirty="0" smtClean="0"/>
              <a:t>سرمايه گذاري كـل: 8/889 ميليون ريال</a:t>
            </a:r>
            <a:endParaRPr lang="en-US" sz="3600" dirty="0" smtClean="0"/>
          </a:p>
          <a:p>
            <a:pPr marL="274320" indent="-274320" eaLnBrk="1" fontAlgn="auto" hangingPunct="1">
              <a:spcAft>
                <a:spcPts val="0"/>
              </a:spcAft>
              <a:buFont typeface="Arial" pitchFamily="34" charset="0"/>
              <a:buNone/>
              <a:defRPr/>
            </a:pPr>
            <a:r>
              <a:rPr lang="ar-SA" sz="3600" b="1" dirty="0" smtClean="0"/>
              <a:t> </a:t>
            </a:r>
            <a:endParaRPr lang="en-US" sz="3600" dirty="0" smtClean="0"/>
          </a:p>
          <a:p>
            <a:pPr marL="274320" indent="-274320" eaLnBrk="1" fontAlgn="auto" hangingPunct="1">
              <a:spcAft>
                <a:spcPts val="0"/>
              </a:spcAft>
              <a:buFont typeface="Wingdings 2"/>
              <a:buChar char=""/>
              <a:defRPr/>
            </a:pPr>
            <a:r>
              <a:rPr lang="ar-SA" sz="3600" b="1" dirty="0" smtClean="0"/>
              <a:t>سهم آوردة متقاضي: 8/89 ميليون ريال</a:t>
            </a:r>
            <a:endParaRPr lang="en-US" sz="3600" dirty="0" smtClean="0"/>
          </a:p>
          <a:p>
            <a:pPr marL="274320" indent="-274320" eaLnBrk="1" fontAlgn="auto" hangingPunct="1">
              <a:spcAft>
                <a:spcPts val="0"/>
              </a:spcAft>
              <a:buFont typeface="Wingdings 2"/>
              <a:buChar char=""/>
              <a:defRPr/>
            </a:pPr>
            <a:endParaRPr lang="fa-IR" sz="3600" b="1" dirty="0" smtClean="0"/>
          </a:p>
          <a:p>
            <a:pPr marL="274320" indent="-274320" eaLnBrk="1" fontAlgn="auto" hangingPunct="1">
              <a:spcAft>
                <a:spcPts val="0"/>
              </a:spcAft>
              <a:buFont typeface="Wingdings 2"/>
              <a:buChar char=""/>
              <a:defRPr/>
            </a:pPr>
            <a:r>
              <a:rPr lang="ar-SA" sz="3600" b="1" dirty="0" smtClean="0"/>
              <a:t> سهم تسهيلات: 800 ميليون ريال</a:t>
            </a:r>
            <a:endParaRPr lang="en-US" sz="3600" dirty="0" smtClean="0"/>
          </a:p>
          <a:p>
            <a:pPr marL="274320" indent="-274320" eaLnBrk="1" fontAlgn="auto" hangingPunct="1">
              <a:spcAft>
                <a:spcPts val="0"/>
              </a:spcAft>
              <a:buFont typeface="Wingdings 2"/>
              <a:buChar char=""/>
              <a:defRPr/>
            </a:pPr>
            <a:endParaRPr lang="fa-IR" sz="3600" b="1" dirty="0" smtClean="0"/>
          </a:p>
          <a:p>
            <a:pPr marL="274320" indent="-274320" eaLnBrk="1" fontAlgn="auto" hangingPunct="1">
              <a:spcAft>
                <a:spcPts val="0"/>
              </a:spcAft>
              <a:buFont typeface="Wingdings 2"/>
              <a:buChar char=""/>
              <a:defRPr/>
            </a:pPr>
            <a:r>
              <a:rPr lang="ar-SA" sz="3600" b="1" dirty="0" smtClean="0"/>
              <a:t> دورة بازگشـت سرمايه: 26 ماه</a:t>
            </a:r>
            <a:endParaRPr lang="en-US" sz="3600" dirty="0" smtClean="0"/>
          </a:p>
          <a:p>
            <a:pPr marL="274320" indent="-274320" eaLnBrk="1" fontAlgn="auto" hangingPunct="1">
              <a:spcAft>
                <a:spcPts val="0"/>
              </a:spcAft>
              <a:buFont typeface="Wingdings 2"/>
              <a:buChar char=""/>
              <a:defRPr/>
            </a:pPr>
            <a:endParaRPr lang="fa-IR" dirty="0" smtClean="0"/>
          </a:p>
        </p:txBody>
      </p:sp>
      <p:sp>
        <p:nvSpPr>
          <p:cNvPr id="4098" name="Title 1"/>
          <p:cNvSpPr>
            <a:spLocks noGrp="1"/>
          </p:cNvSpPr>
          <p:nvPr>
            <p:ph type="title"/>
          </p:nvPr>
        </p:nvSpPr>
        <p:spPr/>
        <p:txBody>
          <a:bodyPr/>
          <a:lstStyle/>
          <a:p>
            <a:pPr algn="r" eaLnBrk="1" fontAlgn="auto" hangingPunct="1">
              <a:spcAft>
                <a:spcPts val="0"/>
              </a:spcAft>
              <a:defRPr/>
            </a:pPr>
            <a:r>
              <a:rPr sz="5400" b="1" smtClean="0">
                <a:cs typeface="Times New Roman" pitchFamily="18" charset="0"/>
              </a:rPr>
              <a:t> </a:t>
            </a:r>
            <a:r>
              <a:rPr lang="ar-SA" sz="5400" b="1" smtClean="0"/>
              <a:t>خـلاصــه طــرح</a:t>
            </a:r>
            <a:endParaRPr lang="fa-IR" sz="5400" b="1"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4"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from="(-#ppt_w/2)" to="(#ppt_x)" calcmode="lin" valueType="num">
                                      <p:cBhvr>
                                        <p:cTn id="7" dur="600" fill="hold">
                                          <p:stCondLst>
                                            <p:cond delay="0"/>
                                          </p:stCondLst>
                                        </p:cTn>
                                        <p:tgtEl>
                                          <p:spTgt spid="3">
                                            <p:txEl>
                                              <p:pRg st="0" end="0"/>
                                            </p:txEl>
                                          </p:spTgt>
                                        </p:tgtEl>
                                        <p:attrNameLst>
                                          <p:attrName>ppt_x</p:attrName>
                                        </p:attrNameLst>
                                      </p:cBhvr>
                                    </p:anim>
                                    <p:anim from="0" to="-1.0" calcmode="lin" valueType="num">
                                      <p:cBhvr>
                                        <p:cTn id="8" dur="200" decel="50000" autoRev="1" fill="hold">
                                          <p:stCondLst>
                                            <p:cond delay="600"/>
                                          </p:stCondLst>
                                        </p:cTn>
                                        <p:tgtEl>
                                          <p:spTgt spid="3">
                                            <p:txEl>
                                              <p:pRg st="0" end="0"/>
                                            </p:txEl>
                                          </p:spTgt>
                                        </p:tgtEl>
                                        <p:attrNameLst>
                                          <p:attrName>xshear</p:attrName>
                                        </p:attrNameLst>
                                      </p:cBhvr>
                                    </p:anim>
                                    <p:animScale>
                                      <p:cBhvr>
                                        <p:cTn id="9" dur="200" decel="100000" autoRev="1" fill="hold">
                                          <p:stCondLst>
                                            <p:cond delay="600"/>
                                          </p:stCondLst>
                                        </p:cTn>
                                        <p:tgtEl>
                                          <p:spTgt spid="3">
                                            <p:txEl>
                                              <p:pRg st="0" end="0"/>
                                            </p:txEl>
                                          </p:spTgt>
                                        </p:tgtEl>
                                      </p:cBhvr>
                                      <p:from x="100000" y="100000"/>
                                      <p:to x="80000" y="100000"/>
                                    </p:animScale>
                                    <p:anim by="(#ppt_h/3+#ppt_w*0.1)" calcmode="lin" valueType="num">
                                      <p:cBhvr additive="sum">
                                        <p:cTn id="10" dur="200" decel="100000" autoRev="1" fill="hold">
                                          <p:stCondLst>
                                            <p:cond delay="600"/>
                                          </p:stCondLst>
                                        </p:cTn>
                                        <p:tgtEl>
                                          <p:spTgt spid="3">
                                            <p:txEl>
                                              <p:pRg st="0" end="0"/>
                                            </p:txEl>
                                          </p:spTgt>
                                        </p:tgtEl>
                                        <p:attrNameLst>
                                          <p:attrName>ppt_x</p:attrName>
                                        </p:attrNameLst>
                                      </p:cBhvr>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34"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from="(-#ppt_w/2)" to="(#ppt_x)" calcmode="lin" valueType="num">
                                      <p:cBhvr>
                                        <p:cTn id="15" dur="600" fill="hold">
                                          <p:stCondLst>
                                            <p:cond delay="0"/>
                                          </p:stCondLst>
                                        </p:cTn>
                                        <p:tgtEl>
                                          <p:spTgt spid="3">
                                            <p:txEl>
                                              <p:pRg st="1" end="1"/>
                                            </p:txEl>
                                          </p:spTgt>
                                        </p:tgtEl>
                                        <p:attrNameLst>
                                          <p:attrName>ppt_x</p:attrName>
                                        </p:attrNameLst>
                                      </p:cBhvr>
                                    </p:anim>
                                    <p:anim from="0" to="-1.0" calcmode="lin" valueType="num">
                                      <p:cBhvr>
                                        <p:cTn id="16" dur="200" decel="50000" autoRev="1" fill="hold">
                                          <p:stCondLst>
                                            <p:cond delay="600"/>
                                          </p:stCondLst>
                                        </p:cTn>
                                        <p:tgtEl>
                                          <p:spTgt spid="3">
                                            <p:txEl>
                                              <p:pRg st="1" end="1"/>
                                            </p:txEl>
                                          </p:spTgt>
                                        </p:tgtEl>
                                        <p:attrNameLst>
                                          <p:attrName>xshear</p:attrName>
                                        </p:attrNameLst>
                                      </p:cBhvr>
                                    </p:anim>
                                    <p:animScale>
                                      <p:cBhvr>
                                        <p:cTn id="17" dur="200" decel="100000" autoRev="1" fill="hold">
                                          <p:stCondLst>
                                            <p:cond delay="600"/>
                                          </p:stCondLst>
                                        </p:cTn>
                                        <p:tgtEl>
                                          <p:spTgt spid="3">
                                            <p:txEl>
                                              <p:pRg st="1" end="1"/>
                                            </p:txEl>
                                          </p:spTgt>
                                        </p:tgtEl>
                                      </p:cBhvr>
                                      <p:from x="100000" y="100000"/>
                                      <p:to x="80000" y="100000"/>
                                    </p:animScale>
                                    <p:anim by="(#ppt_h/3+#ppt_w*0.1)" calcmode="lin" valueType="num">
                                      <p:cBhvr additive="sum">
                                        <p:cTn id="18" dur="200" decel="100000" autoRev="1" fill="hold">
                                          <p:stCondLst>
                                            <p:cond delay="600"/>
                                          </p:stCondLst>
                                        </p:cTn>
                                        <p:tgtEl>
                                          <p:spTgt spid="3">
                                            <p:txEl>
                                              <p:pRg st="1" end="1"/>
                                            </p:txEl>
                                          </p:spTgt>
                                        </p:tgtEl>
                                        <p:attrNameLst>
                                          <p:attrName>ppt_x</p:attrName>
                                        </p:attrNameLst>
                                      </p:cBhvr>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34"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from="(-#ppt_w/2)" to="(#ppt_x)" calcmode="lin" valueType="num">
                                      <p:cBhvr>
                                        <p:cTn id="23" dur="600" fill="hold">
                                          <p:stCondLst>
                                            <p:cond delay="0"/>
                                          </p:stCondLst>
                                        </p:cTn>
                                        <p:tgtEl>
                                          <p:spTgt spid="3">
                                            <p:txEl>
                                              <p:pRg st="2" end="2"/>
                                            </p:txEl>
                                          </p:spTgt>
                                        </p:tgtEl>
                                        <p:attrNameLst>
                                          <p:attrName>ppt_x</p:attrName>
                                        </p:attrNameLst>
                                      </p:cBhvr>
                                    </p:anim>
                                    <p:anim from="0" to="-1.0" calcmode="lin" valueType="num">
                                      <p:cBhvr>
                                        <p:cTn id="24" dur="200" decel="50000" autoRev="1" fill="hold">
                                          <p:stCondLst>
                                            <p:cond delay="600"/>
                                          </p:stCondLst>
                                        </p:cTn>
                                        <p:tgtEl>
                                          <p:spTgt spid="3">
                                            <p:txEl>
                                              <p:pRg st="2" end="2"/>
                                            </p:txEl>
                                          </p:spTgt>
                                        </p:tgtEl>
                                        <p:attrNameLst>
                                          <p:attrName>xshear</p:attrName>
                                        </p:attrNameLst>
                                      </p:cBhvr>
                                    </p:anim>
                                    <p:animScale>
                                      <p:cBhvr>
                                        <p:cTn id="25" dur="200" decel="100000" autoRev="1" fill="hold">
                                          <p:stCondLst>
                                            <p:cond delay="600"/>
                                          </p:stCondLst>
                                        </p:cTn>
                                        <p:tgtEl>
                                          <p:spTgt spid="3">
                                            <p:txEl>
                                              <p:pRg st="2" end="2"/>
                                            </p:txEl>
                                          </p:spTgt>
                                        </p:tgtEl>
                                      </p:cBhvr>
                                      <p:from x="100000" y="100000"/>
                                      <p:to x="80000" y="100000"/>
                                    </p:animScale>
                                    <p:anim by="(#ppt_h/3+#ppt_w*0.1)" calcmode="lin" valueType="num">
                                      <p:cBhvr additive="sum">
                                        <p:cTn id="26" dur="200" decel="100000" autoRev="1" fill="hold">
                                          <p:stCondLst>
                                            <p:cond delay="600"/>
                                          </p:stCondLst>
                                        </p:cTn>
                                        <p:tgtEl>
                                          <p:spTgt spid="3">
                                            <p:txEl>
                                              <p:pRg st="2" end="2"/>
                                            </p:txEl>
                                          </p:spTgt>
                                        </p:tgtEl>
                                        <p:attrNameLst>
                                          <p:attrName>ppt_x</p:attrName>
                                        </p:attrNameLst>
                                      </p:cBhvr>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34" presetClass="entr" presetSubtype="0"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from="(-#ppt_w/2)" to="(#ppt_x)" calcmode="lin" valueType="num">
                                      <p:cBhvr>
                                        <p:cTn id="31" dur="600" fill="hold">
                                          <p:stCondLst>
                                            <p:cond delay="0"/>
                                          </p:stCondLst>
                                        </p:cTn>
                                        <p:tgtEl>
                                          <p:spTgt spid="3">
                                            <p:txEl>
                                              <p:pRg st="4" end="4"/>
                                            </p:txEl>
                                          </p:spTgt>
                                        </p:tgtEl>
                                        <p:attrNameLst>
                                          <p:attrName>ppt_x</p:attrName>
                                        </p:attrNameLst>
                                      </p:cBhvr>
                                    </p:anim>
                                    <p:anim from="0" to="-1.0" calcmode="lin" valueType="num">
                                      <p:cBhvr>
                                        <p:cTn id="32" dur="200" decel="50000" autoRev="1" fill="hold">
                                          <p:stCondLst>
                                            <p:cond delay="600"/>
                                          </p:stCondLst>
                                        </p:cTn>
                                        <p:tgtEl>
                                          <p:spTgt spid="3">
                                            <p:txEl>
                                              <p:pRg st="4" end="4"/>
                                            </p:txEl>
                                          </p:spTgt>
                                        </p:tgtEl>
                                        <p:attrNameLst>
                                          <p:attrName>xshear</p:attrName>
                                        </p:attrNameLst>
                                      </p:cBhvr>
                                    </p:anim>
                                    <p:animScale>
                                      <p:cBhvr>
                                        <p:cTn id="33" dur="200" decel="100000" autoRev="1" fill="hold">
                                          <p:stCondLst>
                                            <p:cond delay="600"/>
                                          </p:stCondLst>
                                        </p:cTn>
                                        <p:tgtEl>
                                          <p:spTgt spid="3">
                                            <p:txEl>
                                              <p:pRg st="4" end="4"/>
                                            </p:txEl>
                                          </p:spTgt>
                                        </p:tgtEl>
                                      </p:cBhvr>
                                      <p:from x="100000" y="100000"/>
                                      <p:to x="80000" y="100000"/>
                                    </p:animScale>
                                    <p:anim by="(#ppt_h/3+#ppt_w*0.1)" calcmode="lin" valueType="num">
                                      <p:cBhvr additive="sum">
                                        <p:cTn id="34" dur="200" decel="100000" autoRev="1" fill="hold">
                                          <p:stCondLst>
                                            <p:cond delay="600"/>
                                          </p:stCondLst>
                                        </p:cTn>
                                        <p:tgtEl>
                                          <p:spTgt spid="3">
                                            <p:txEl>
                                              <p:pRg st="4" end="4"/>
                                            </p:txEl>
                                          </p:spTgt>
                                        </p:tgtEl>
                                        <p:attrNameLst>
                                          <p:attrName>ppt_x</p:attrName>
                                        </p:attrNameLst>
                                      </p:cBhvr>
                                    </p:anim>
                                  </p:childTnLst>
                                </p:cTn>
                              </p:par>
                            </p:childTnLst>
                          </p:cTn>
                        </p:par>
                      </p:childTnLst>
                    </p:cTn>
                  </p:par>
                  <p:par>
                    <p:cTn id="35" fill="hold" nodeType="clickPar">
                      <p:stCondLst>
                        <p:cond delay="indefinite"/>
                      </p:stCondLst>
                      <p:childTnLst>
                        <p:par>
                          <p:cTn id="36" fill="hold" nodeType="withGroup">
                            <p:stCondLst>
                              <p:cond delay="0"/>
                            </p:stCondLst>
                            <p:childTnLst>
                              <p:par>
                                <p:cTn id="37" presetID="34" presetClass="entr" presetSubtype="0" fill="hold" grpId="0" nodeType="clickEffect">
                                  <p:stCondLst>
                                    <p:cond delay="0"/>
                                  </p:stCondLst>
                                  <p:childTnLst>
                                    <p:set>
                                      <p:cBhvr>
                                        <p:cTn id="38" dur="1" fill="hold">
                                          <p:stCondLst>
                                            <p:cond delay="0"/>
                                          </p:stCondLst>
                                        </p:cTn>
                                        <p:tgtEl>
                                          <p:spTgt spid="3">
                                            <p:txEl>
                                              <p:pRg st="5" end="5"/>
                                            </p:txEl>
                                          </p:spTgt>
                                        </p:tgtEl>
                                        <p:attrNameLst>
                                          <p:attrName>style.visibility</p:attrName>
                                        </p:attrNameLst>
                                      </p:cBhvr>
                                      <p:to>
                                        <p:strVal val="visible"/>
                                      </p:to>
                                    </p:set>
                                    <p:anim from="(-#ppt_w/2)" to="(#ppt_x)" calcmode="lin" valueType="num">
                                      <p:cBhvr>
                                        <p:cTn id="39" dur="600" fill="hold">
                                          <p:stCondLst>
                                            <p:cond delay="0"/>
                                          </p:stCondLst>
                                        </p:cTn>
                                        <p:tgtEl>
                                          <p:spTgt spid="3">
                                            <p:txEl>
                                              <p:pRg st="5" end="5"/>
                                            </p:txEl>
                                          </p:spTgt>
                                        </p:tgtEl>
                                        <p:attrNameLst>
                                          <p:attrName>ppt_x</p:attrName>
                                        </p:attrNameLst>
                                      </p:cBhvr>
                                    </p:anim>
                                    <p:anim from="0" to="-1.0" calcmode="lin" valueType="num">
                                      <p:cBhvr>
                                        <p:cTn id="40" dur="200" decel="50000" autoRev="1" fill="hold">
                                          <p:stCondLst>
                                            <p:cond delay="600"/>
                                          </p:stCondLst>
                                        </p:cTn>
                                        <p:tgtEl>
                                          <p:spTgt spid="3">
                                            <p:txEl>
                                              <p:pRg st="5" end="5"/>
                                            </p:txEl>
                                          </p:spTgt>
                                        </p:tgtEl>
                                        <p:attrNameLst>
                                          <p:attrName>xshear</p:attrName>
                                        </p:attrNameLst>
                                      </p:cBhvr>
                                    </p:anim>
                                    <p:animScale>
                                      <p:cBhvr>
                                        <p:cTn id="41" dur="200" decel="100000" autoRev="1" fill="hold">
                                          <p:stCondLst>
                                            <p:cond delay="600"/>
                                          </p:stCondLst>
                                        </p:cTn>
                                        <p:tgtEl>
                                          <p:spTgt spid="3">
                                            <p:txEl>
                                              <p:pRg st="5" end="5"/>
                                            </p:txEl>
                                          </p:spTgt>
                                        </p:tgtEl>
                                      </p:cBhvr>
                                      <p:from x="100000" y="100000"/>
                                      <p:to x="80000" y="100000"/>
                                    </p:animScale>
                                    <p:anim by="(#ppt_h/3+#ppt_w*0.1)" calcmode="lin" valueType="num">
                                      <p:cBhvr additive="sum">
                                        <p:cTn id="42" dur="200" decel="100000" autoRev="1" fill="hold">
                                          <p:stCondLst>
                                            <p:cond delay="600"/>
                                          </p:stCondLst>
                                        </p:cTn>
                                        <p:tgtEl>
                                          <p:spTgt spid="3">
                                            <p:txEl>
                                              <p:pRg st="5" end="5"/>
                                            </p:txEl>
                                          </p:spTgt>
                                        </p:tgtEl>
                                        <p:attrNameLst>
                                          <p:attrName>ppt_x</p:attrName>
                                        </p:attrNameLst>
                                      </p:cBhvr>
                                    </p:anim>
                                  </p:childTnLst>
                                </p:cTn>
                              </p:par>
                            </p:childTnLst>
                          </p:cTn>
                        </p:par>
                      </p:childTnLst>
                    </p:cTn>
                  </p:par>
                  <p:par>
                    <p:cTn id="43" fill="hold" nodeType="clickPar">
                      <p:stCondLst>
                        <p:cond delay="indefinite"/>
                      </p:stCondLst>
                      <p:childTnLst>
                        <p:par>
                          <p:cTn id="44" fill="hold" nodeType="withGroup">
                            <p:stCondLst>
                              <p:cond delay="0"/>
                            </p:stCondLst>
                            <p:childTnLst>
                              <p:par>
                                <p:cTn id="45" presetID="34" presetClass="entr" presetSubtype="0" fill="hold" grpId="0" nodeType="clickEffect">
                                  <p:stCondLst>
                                    <p:cond delay="0"/>
                                  </p:stCondLst>
                                  <p:childTnLst>
                                    <p:set>
                                      <p:cBhvr>
                                        <p:cTn id="46" dur="1" fill="hold">
                                          <p:stCondLst>
                                            <p:cond delay="0"/>
                                          </p:stCondLst>
                                        </p:cTn>
                                        <p:tgtEl>
                                          <p:spTgt spid="3">
                                            <p:txEl>
                                              <p:pRg st="6" end="6"/>
                                            </p:txEl>
                                          </p:spTgt>
                                        </p:tgtEl>
                                        <p:attrNameLst>
                                          <p:attrName>style.visibility</p:attrName>
                                        </p:attrNameLst>
                                      </p:cBhvr>
                                      <p:to>
                                        <p:strVal val="visible"/>
                                      </p:to>
                                    </p:set>
                                    <p:anim from="(-#ppt_w/2)" to="(#ppt_x)" calcmode="lin" valueType="num">
                                      <p:cBhvr>
                                        <p:cTn id="47" dur="600" fill="hold">
                                          <p:stCondLst>
                                            <p:cond delay="0"/>
                                          </p:stCondLst>
                                        </p:cTn>
                                        <p:tgtEl>
                                          <p:spTgt spid="3">
                                            <p:txEl>
                                              <p:pRg st="6" end="6"/>
                                            </p:txEl>
                                          </p:spTgt>
                                        </p:tgtEl>
                                        <p:attrNameLst>
                                          <p:attrName>ppt_x</p:attrName>
                                        </p:attrNameLst>
                                      </p:cBhvr>
                                    </p:anim>
                                    <p:anim from="0" to="-1.0" calcmode="lin" valueType="num">
                                      <p:cBhvr>
                                        <p:cTn id="48" dur="200" decel="50000" autoRev="1" fill="hold">
                                          <p:stCondLst>
                                            <p:cond delay="600"/>
                                          </p:stCondLst>
                                        </p:cTn>
                                        <p:tgtEl>
                                          <p:spTgt spid="3">
                                            <p:txEl>
                                              <p:pRg st="6" end="6"/>
                                            </p:txEl>
                                          </p:spTgt>
                                        </p:tgtEl>
                                        <p:attrNameLst>
                                          <p:attrName>xshear</p:attrName>
                                        </p:attrNameLst>
                                      </p:cBhvr>
                                    </p:anim>
                                    <p:animScale>
                                      <p:cBhvr>
                                        <p:cTn id="49" dur="200" decel="100000" autoRev="1" fill="hold">
                                          <p:stCondLst>
                                            <p:cond delay="600"/>
                                          </p:stCondLst>
                                        </p:cTn>
                                        <p:tgtEl>
                                          <p:spTgt spid="3">
                                            <p:txEl>
                                              <p:pRg st="6" end="6"/>
                                            </p:txEl>
                                          </p:spTgt>
                                        </p:tgtEl>
                                      </p:cBhvr>
                                      <p:from x="100000" y="100000"/>
                                      <p:to x="80000" y="100000"/>
                                    </p:animScale>
                                    <p:anim by="(#ppt_h/3+#ppt_w*0.1)" calcmode="lin" valueType="num">
                                      <p:cBhvr additive="sum">
                                        <p:cTn id="50" dur="200" decel="100000" autoRev="1" fill="hold">
                                          <p:stCondLst>
                                            <p:cond delay="600"/>
                                          </p:stCondLst>
                                        </p:cTn>
                                        <p:tgtEl>
                                          <p:spTgt spid="3">
                                            <p:txEl>
                                              <p:pRg st="6" end="6"/>
                                            </p:txEl>
                                          </p:spTgt>
                                        </p:tgtEl>
                                        <p:attrNameLst>
                                          <p:attrName>ppt_x</p:attrName>
                                        </p:attrNameLst>
                                      </p:cBhvr>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34" presetClass="entr" presetSubtype="0"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from="(-#ppt_w/2)" to="(#ppt_x)" calcmode="lin" valueType="num">
                                      <p:cBhvr>
                                        <p:cTn id="55" dur="600" fill="hold">
                                          <p:stCondLst>
                                            <p:cond delay="0"/>
                                          </p:stCondLst>
                                        </p:cTn>
                                        <p:tgtEl>
                                          <p:spTgt spid="3">
                                            <p:txEl>
                                              <p:pRg st="8" end="8"/>
                                            </p:txEl>
                                          </p:spTgt>
                                        </p:tgtEl>
                                        <p:attrNameLst>
                                          <p:attrName>ppt_x</p:attrName>
                                        </p:attrNameLst>
                                      </p:cBhvr>
                                    </p:anim>
                                    <p:anim from="0" to="-1.0" calcmode="lin" valueType="num">
                                      <p:cBhvr>
                                        <p:cTn id="56" dur="200" decel="50000" autoRev="1" fill="hold">
                                          <p:stCondLst>
                                            <p:cond delay="600"/>
                                          </p:stCondLst>
                                        </p:cTn>
                                        <p:tgtEl>
                                          <p:spTgt spid="3">
                                            <p:txEl>
                                              <p:pRg st="8" end="8"/>
                                            </p:txEl>
                                          </p:spTgt>
                                        </p:tgtEl>
                                        <p:attrNameLst>
                                          <p:attrName>xshear</p:attrName>
                                        </p:attrNameLst>
                                      </p:cBhvr>
                                    </p:anim>
                                    <p:animScale>
                                      <p:cBhvr>
                                        <p:cTn id="57" dur="200" decel="100000" autoRev="1" fill="hold">
                                          <p:stCondLst>
                                            <p:cond delay="600"/>
                                          </p:stCondLst>
                                        </p:cTn>
                                        <p:tgtEl>
                                          <p:spTgt spid="3">
                                            <p:txEl>
                                              <p:pRg st="8" end="8"/>
                                            </p:txEl>
                                          </p:spTgt>
                                        </p:tgtEl>
                                      </p:cBhvr>
                                      <p:from x="100000" y="100000"/>
                                      <p:to x="80000" y="100000"/>
                                    </p:animScale>
                                    <p:anim by="(#ppt_h/3+#ppt_w*0.1)" calcmode="lin" valueType="num">
                                      <p:cBhvr additive="sum">
                                        <p:cTn id="58" dur="200" decel="100000" autoRev="1" fill="hold">
                                          <p:stCondLst>
                                            <p:cond delay="600"/>
                                          </p:stCondLst>
                                        </p:cTn>
                                        <p:tgtEl>
                                          <p:spTgt spid="3">
                                            <p:txEl>
                                              <p:pRg st="8" end="8"/>
                                            </p:txEl>
                                          </p:spTgt>
                                        </p:tgtEl>
                                        <p:attrNameLst>
                                          <p:attrName>ppt_x</p:attrName>
                                        </p:attrNameLst>
                                      </p:cBhvr>
                                    </p:anim>
                                  </p:childTnLst>
                                </p:cTn>
                              </p:par>
                            </p:childTnLst>
                          </p:cTn>
                        </p:par>
                      </p:childTnLst>
                    </p:cTn>
                  </p:par>
                  <p:par>
                    <p:cTn id="59" fill="hold" nodeType="clickPar">
                      <p:stCondLst>
                        <p:cond delay="indefinite"/>
                      </p:stCondLst>
                      <p:childTnLst>
                        <p:par>
                          <p:cTn id="60" fill="hold" nodeType="withGroup">
                            <p:stCondLst>
                              <p:cond delay="0"/>
                            </p:stCondLst>
                            <p:childTnLst>
                              <p:par>
                                <p:cTn id="61" presetID="34" presetClass="entr" presetSubtype="0" fill="hold" grpId="0" nodeType="clickEffect">
                                  <p:stCondLst>
                                    <p:cond delay="0"/>
                                  </p:stCondLst>
                                  <p:childTnLst>
                                    <p:set>
                                      <p:cBhvr>
                                        <p:cTn id="62" dur="1" fill="hold">
                                          <p:stCondLst>
                                            <p:cond delay="0"/>
                                          </p:stCondLst>
                                        </p:cTn>
                                        <p:tgtEl>
                                          <p:spTgt spid="3">
                                            <p:txEl>
                                              <p:pRg st="10" end="10"/>
                                            </p:txEl>
                                          </p:spTgt>
                                        </p:tgtEl>
                                        <p:attrNameLst>
                                          <p:attrName>style.visibility</p:attrName>
                                        </p:attrNameLst>
                                      </p:cBhvr>
                                      <p:to>
                                        <p:strVal val="visible"/>
                                      </p:to>
                                    </p:set>
                                    <p:anim from="(-#ppt_w/2)" to="(#ppt_x)" calcmode="lin" valueType="num">
                                      <p:cBhvr>
                                        <p:cTn id="63" dur="600" fill="hold">
                                          <p:stCondLst>
                                            <p:cond delay="0"/>
                                          </p:stCondLst>
                                        </p:cTn>
                                        <p:tgtEl>
                                          <p:spTgt spid="3">
                                            <p:txEl>
                                              <p:pRg st="10" end="10"/>
                                            </p:txEl>
                                          </p:spTgt>
                                        </p:tgtEl>
                                        <p:attrNameLst>
                                          <p:attrName>ppt_x</p:attrName>
                                        </p:attrNameLst>
                                      </p:cBhvr>
                                    </p:anim>
                                    <p:anim from="0" to="-1.0" calcmode="lin" valueType="num">
                                      <p:cBhvr>
                                        <p:cTn id="64" dur="200" decel="50000" autoRev="1" fill="hold">
                                          <p:stCondLst>
                                            <p:cond delay="600"/>
                                          </p:stCondLst>
                                        </p:cTn>
                                        <p:tgtEl>
                                          <p:spTgt spid="3">
                                            <p:txEl>
                                              <p:pRg st="10" end="10"/>
                                            </p:txEl>
                                          </p:spTgt>
                                        </p:tgtEl>
                                        <p:attrNameLst>
                                          <p:attrName>xshear</p:attrName>
                                        </p:attrNameLst>
                                      </p:cBhvr>
                                    </p:anim>
                                    <p:animScale>
                                      <p:cBhvr>
                                        <p:cTn id="65" dur="200" decel="100000" autoRev="1" fill="hold">
                                          <p:stCondLst>
                                            <p:cond delay="600"/>
                                          </p:stCondLst>
                                        </p:cTn>
                                        <p:tgtEl>
                                          <p:spTgt spid="3">
                                            <p:txEl>
                                              <p:pRg st="10" end="10"/>
                                            </p:txEl>
                                          </p:spTgt>
                                        </p:tgtEl>
                                      </p:cBhvr>
                                      <p:from x="100000" y="100000"/>
                                      <p:to x="80000" y="100000"/>
                                    </p:animScale>
                                    <p:anim by="(#ppt_h/3+#ppt_w*0.1)" calcmode="lin" valueType="num">
                                      <p:cBhvr additive="sum">
                                        <p:cTn id="66" dur="200" decel="100000" autoRev="1" fill="hold">
                                          <p:stCondLst>
                                            <p:cond delay="600"/>
                                          </p:stCondLst>
                                        </p:cTn>
                                        <p:tgtEl>
                                          <p:spTgt spid="3">
                                            <p:txEl>
                                              <p:pRg st="10" end="10"/>
                                            </p:txEl>
                                          </p:spTgt>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0"/>
            <a:ext cx="8229600" cy="1643063"/>
          </a:xfrm>
        </p:spPr>
        <p:txBody>
          <a:bodyPr rtlCol="1">
            <a:normAutofit fontScale="47500" lnSpcReduction="20000"/>
          </a:bodyPr>
          <a:lstStyle/>
          <a:p>
            <a:pPr marL="274320" indent="-274320" eaLnBrk="1" fontAlgn="auto" hangingPunct="1">
              <a:spcAft>
                <a:spcPts val="0"/>
              </a:spcAft>
              <a:buFont typeface="Wingdings 2"/>
              <a:buChar char=""/>
              <a:defRPr/>
            </a:pPr>
            <a:r>
              <a:rPr lang="ar-SA" sz="7400" b="1" dirty="0" smtClean="0"/>
              <a:t>ب- هزينه هاي جاري :</a:t>
            </a:r>
            <a:endParaRPr lang="en-US" sz="7400" dirty="0" smtClean="0"/>
          </a:p>
          <a:p>
            <a:pPr marL="274320" indent="-274320" eaLnBrk="1" fontAlgn="auto" hangingPunct="1">
              <a:spcAft>
                <a:spcPts val="0"/>
              </a:spcAft>
              <a:buFont typeface="Arial" pitchFamily="34" charset="0"/>
              <a:buNone/>
              <a:defRPr/>
            </a:pPr>
            <a:endParaRPr lang="fa-IR" sz="7400" dirty="0" smtClean="0"/>
          </a:p>
          <a:p>
            <a:pPr marL="274320" indent="-274320" eaLnBrk="1" fontAlgn="auto" hangingPunct="1">
              <a:spcAft>
                <a:spcPts val="0"/>
              </a:spcAft>
              <a:buFont typeface="Arial" pitchFamily="34" charset="0"/>
              <a:buNone/>
              <a:defRPr/>
            </a:pPr>
            <a:r>
              <a:rPr lang="ar-SA" sz="7400" dirty="0" smtClean="0"/>
              <a:t>  </a:t>
            </a:r>
            <a:r>
              <a:rPr lang="ar-SA" sz="7400" b="1" dirty="0" smtClean="0"/>
              <a:t>ب – 1 ) مواد اوليه و نهاده هاي توليد :</a:t>
            </a:r>
            <a:endParaRPr lang="en-US" sz="7400" dirty="0" smtClean="0"/>
          </a:p>
          <a:p>
            <a:pPr marL="274320" indent="-274320" eaLnBrk="1" fontAlgn="auto" hangingPunct="1">
              <a:spcAft>
                <a:spcPts val="0"/>
              </a:spcAft>
              <a:buFont typeface="Wingdings 2"/>
              <a:buChar char=""/>
              <a:defRPr/>
            </a:pPr>
            <a:endParaRPr lang="en-US" dirty="0" smtClean="0"/>
          </a:p>
        </p:txBody>
      </p:sp>
      <p:graphicFrame>
        <p:nvGraphicFramePr>
          <p:cNvPr id="4" name="Table 3"/>
          <p:cNvGraphicFramePr>
            <a:graphicFrameLocks noGrp="1"/>
          </p:cNvGraphicFramePr>
          <p:nvPr/>
        </p:nvGraphicFramePr>
        <p:xfrm>
          <a:off x="0" y="1714500"/>
          <a:ext cx="9144000" cy="4632325"/>
        </p:xfrm>
        <a:graphic>
          <a:graphicData uri="http://schemas.openxmlformats.org/drawingml/2006/table">
            <a:tbl>
              <a:tblPr rtl="1"/>
              <a:tblGrid>
                <a:gridCol w="1005628">
                  <a:extLst>
                    <a:ext uri="{9D8B030D-6E8A-4147-A177-3AD203B41FA5}">
                      <a16:colId xmlns:a16="http://schemas.microsoft.com/office/drawing/2014/main" xmlns="" val="20000"/>
                    </a:ext>
                  </a:extLst>
                </a:gridCol>
                <a:gridCol w="2554380">
                  <a:extLst>
                    <a:ext uri="{9D8B030D-6E8A-4147-A177-3AD203B41FA5}">
                      <a16:colId xmlns:a16="http://schemas.microsoft.com/office/drawing/2014/main" xmlns="" val="20001"/>
                    </a:ext>
                  </a:extLst>
                </a:gridCol>
                <a:gridCol w="1669530">
                  <a:extLst>
                    <a:ext uri="{9D8B030D-6E8A-4147-A177-3AD203B41FA5}">
                      <a16:colId xmlns:a16="http://schemas.microsoft.com/office/drawing/2014/main" xmlns="" val="20002"/>
                    </a:ext>
                  </a:extLst>
                </a:gridCol>
                <a:gridCol w="1870323">
                  <a:extLst>
                    <a:ext uri="{9D8B030D-6E8A-4147-A177-3AD203B41FA5}">
                      <a16:colId xmlns:a16="http://schemas.microsoft.com/office/drawing/2014/main" xmlns="" val="20003"/>
                    </a:ext>
                  </a:extLst>
                </a:gridCol>
                <a:gridCol w="2044140">
                  <a:extLst>
                    <a:ext uri="{9D8B030D-6E8A-4147-A177-3AD203B41FA5}">
                      <a16:colId xmlns:a16="http://schemas.microsoft.com/office/drawing/2014/main" xmlns="" val="20004"/>
                    </a:ext>
                  </a:extLst>
                </a:gridCol>
              </a:tblGrid>
              <a:tr h="692186">
                <a:tc>
                  <a:txBody>
                    <a:bodyPr/>
                    <a:lstStyle/>
                    <a:p>
                      <a:pPr algn="ctr" rtl="1">
                        <a:spcAft>
                          <a:spcPts val="0"/>
                        </a:spcAft>
                      </a:pPr>
                      <a:r>
                        <a:rPr lang="ar-SA" sz="1400" b="1" dirty="0">
                          <a:latin typeface="Lotus"/>
                          <a:ea typeface="Times New Roman"/>
                          <a:cs typeface="B Zar"/>
                        </a:rPr>
                        <a:t>رديف</a:t>
                      </a:r>
                      <a:endParaRPr lang="en-US" sz="2100" b="1"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2400" b="1">
                          <a:latin typeface="Lotus"/>
                          <a:ea typeface="Times New Roman"/>
                          <a:cs typeface="B Zar"/>
                        </a:rPr>
                        <a:t>شـرح</a:t>
                      </a:r>
                      <a:endParaRPr lang="en-US" sz="2100" b="1">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2100" b="1">
                          <a:latin typeface="Lotus"/>
                          <a:ea typeface="Times New Roman"/>
                          <a:cs typeface="B Zar"/>
                        </a:rPr>
                        <a:t>مصرف سالانه</a:t>
                      </a:r>
                      <a:endParaRPr lang="en-US" sz="2100" b="1">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2100" b="1">
                          <a:latin typeface="Lotus"/>
                          <a:ea typeface="Times New Roman"/>
                          <a:cs typeface="B Zar"/>
                        </a:rPr>
                        <a:t>هزينه واحد</a:t>
                      </a:r>
                      <a:r>
                        <a:rPr lang="ar-SA" sz="2400" b="1">
                          <a:latin typeface="Lotus"/>
                          <a:ea typeface="Times New Roman"/>
                          <a:cs typeface="B Zar"/>
                        </a:rPr>
                        <a:t> </a:t>
                      </a:r>
                      <a:r>
                        <a:rPr lang="ar-SA" sz="2100" b="1">
                          <a:latin typeface="Lotus"/>
                          <a:ea typeface="Times New Roman"/>
                          <a:cs typeface="B Zar"/>
                        </a:rPr>
                        <a:t>(هزارريال)</a:t>
                      </a:r>
                      <a:endParaRPr lang="en-US" sz="2100" b="1">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2100" b="1" dirty="0">
                          <a:latin typeface="Lotus"/>
                          <a:ea typeface="Times New Roman"/>
                          <a:cs typeface="B Zar"/>
                        </a:rPr>
                        <a:t>هزينه </a:t>
                      </a:r>
                      <a:r>
                        <a:rPr lang="ar-SA" sz="2100" b="1" dirty="0" smtClean="0">
                          <a:latin typeface="Lotus"/>
                          <a:ea typeface="Times New Roman"/>
                          <a:cs typeface="B Zar"/>
                        </a:rPr>
                        <a:t>كل</a:t>
                      </a:r>
                      <a:r>
                        <a:rPr lang="fa-IR" sz="2100" b="1" dirty="0" smtClean="0">
                          <a:latin typeface="Lotus"/>
                          <a:ea typeface="Times New Roman"/>
                          <a:cs typeface="B Zar"/>
                        </a:rPr>
                        <a:t> </a:t>
                      </a:r>
                      <a:r>
                        <a:rPr lang="ar-SA" sz="2100" b="1" dirty="0" smtClean="0">
                          <a:latin typeface="Lotus"/>
                          <a:ea typeface="Times New Roman"/>
                          <a:cs typeface="B Zar"/>
                        </a:rPr>
                        <a:t>(</a:t>
                      </a:r>
                      <a:r>
                        <a:rPr lang="ar-SA" sz="2100" b="1" dirty="0">
                          <a:latin typeface="Lotus"/>
                          <a:ea typeface="Times New Roman"/>
                          <a:cs typeface="B Zar"/>
                        </a:rPr>
                        <a:t>ميليون‌ريال)</a:t>
                      </a:r>
                      <a:endParaRPr lang="en-US" sz="2100" b="1"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0"/>
                  </a:ext>
                </a:extLst>
              </a:tr>
              <a:tr h="3567423">
                <a:tc>
                  <a:txBody>
                    <a:bodyPr/>
                    <a:lstStyle/>
                    <a:p>
                      <a:pPr algn="ctr" rtl="1">
                        <a:spcAft>
                          <a:spcPts val="0"/>
                        </a:spcAft>
                      </a:pPr>
                      <a:r>
                        <a:rPr lang="ar-SA" sz="2400" b="1">
                          <a:latin typeface="Lotus"/>
                          <a:ea typeface="Times New Roman"/>
                          <a:cs typeface="B Zar"/>
                        </a:rPr>
                        <a:t>1</a:t>
                      </a:r>
                      <a:endParaRPr lang="en-US" sz="2100" b="1">
                        <a:latin typeface="Times New Roman"/>
                        <a:ea typeface="Times New Roman"/>
                      </a:endParaRPr>
                    </a:p>
                    <a:p>
                      <a:pPr algn="ctr" rtl="1">
                        <a:spcAft>
                          <a:spcPts val="0"/>
                        </a:spcAft>
                      </a:pPr>
                      <a:r>
                        <a:rPr lang="ar-SA" sz="2400" b="1">
                          <a:latin typeface="Lotus"/>
                          <a:ea typeface="Times New Roman"/>
                          <a:cs typeface="B Zar"/>
                        </a:rPr>
                        <a:t>2</a:t>
                      </a:r>
                      <a:endParaRPr lang="en-US" sz="2100" b="1">
                        <a:latin typeface="Times New Roman"/>
                        <a:ea typeface="Times New Roman"/>
                      </a:endParaRPr>
                    </a:p>
                    <a:p>
                      <a:pPr algn="ctr" rtl="1">
                        <a:spcAft>
                          <a:spcPts val="0"/>
                        </a:spcAft>
                      </a:pPr>
                      <a:r>
                        <a:rPr lang="ar-SA" sz="2400" b="1">
                          <a:latin typeface="Lotus"/>
                          <a:ea typeface="Times New Roman"/>
                          <a:cs typeface="B Zar"/>
                        </a:rPr>
                        <a:t>3</a:t>
                      </a:r>
                      <a:endParaRPr lang="en-US" sz="2100" b="1">
                        <a:latin typeface="Times New Roman"/>
                        <a:ea typeface="Times New Roman"/>
                      </a:endParaRPr>
                    </a:p>
                    <a:p>
                      <a:pPr algn="ctr" rtl="1">
                        <a:spcAft>
                          <a:spcPts val="0"/>
                        </a:spcAft>
                      </a:pPr>
                      <a:r>
                        <a:rPr lang="ar-SA" sz="2400" b="1">
                          <a:latin typeface="Lotus"/>
                          <a:ea typeface="Times New Roman"/>
                          <a:cs typeface="B Zar"/>
                        </a:rPr>
                        <a:t>4</a:t>
                      </a:r>
                      <a:endParaRPr lang="en-US" sz="2100" b="1">
                        <a:latin typeface="Times New Roman"/>
                        <a:ea typeface="Times New Roman"/>
                      </a:endParaRPr>
                    </a:p>
                    <a:p>
                      <a:pPr algn="ctr" rtl="1">
                        <a:spcAft>
                          <a:spcPts val="0"/>
                        </a:spcAft>
                      </a:pPr>
                      <a:r>
                        <a:rPr lang="ar-SA" sz="2400" b="1">
                          <a:latin typeface="Lotus"/>
                          <a:ea typeface="Times New Roman"/>
                          <a:cs typeface="B Zar"/>
                        </a:rPr>
                        <a:t>5</a:t>
                      </a:r>
                      <a:endParaRPr lang="en-US" sz="2100" b="1">
                        <a:latin typeface="Times New Roman"/>
                        <a:ea typeface="Times New Roman"/>
                      </a:endParaRPr>
                    </a:p>
                    <a:p>
                      <a:pPr algn="ctr" rtl="1">
                        <a:spcAft>
                          <a:spcPts val="0"/>
                        </a:spcAft>
                      </a:pPr>
                      <a:r>
                        <a:rPr lang="ar-SA" sz="2400" b="1">
                          <a:latin typeface="Lotus"/>
                          <a:ea typeface="Times New Roman"/>
                          <a:cs typeface="B Zar"/>
                        </a:rPr>
                        <a:t>6</a:t>
                      </a:r>
                      <a:endParaRPr lang="en-US" sz="2100" b="1">
                        <a:latin typeface="Times New Roman"/>
                        <a:ea typeface="Times New Roman"/>
                      </a:endParaRPr>
                    </a:p>
                    <a:p>
                      <a:pPr algn="ctr" rtl="1">
                        <a:spcAft>
                          <a:spcPts val="0"/>
                        </a:spcAft>
                      </a:pPr>
                      <a:r>
                        <a:rPr lang="ar-SA" sz="2400" b="1">
                          <a:latin typeface="Lotus"/>
                          <a:ea typeface="Times New Roman"/>
                          <a:cs typeface="B Zar"/>
                        </a:rPr>
                        <a:t>7</a:t>
                      </a:r>
                      <a:endParaRPr lang="en-US" sz="2100" b="1">
                        <a:latin typeface="Times New Roman"/>
                        <a:ea typeface="Times New Roman"/>
                      </a:endParaRPr>
                    </a:p>
                    <a:p>
                      <a:pPr algn="ctr" rtl="1">
                        <a:spcAft>
                          <a:spcPts val="0"/>
                        </a:spcAft>
                      </a:pPr>
                      <a:r>
                        <a:rPr lang="ar-SA" sz="2400" b="1">
                          <a:latin typeface="Lotus"/>
                          <a:ea typeface="Times New Roman"/>
                          <a:cs typeface="B Zar"/>
                        </a:rPr>
                        <a:t>8</a:t>
                      </a:r>
                      <a:endParaRPr lang="en-US" sz="2100" b="1">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spcAft>
                          <a:spcPts val="0"/>
                        </a:spcAft>
                      </a:pPr>
                      <a:r>
                        <a:rPr lang="ar-SA" sz="2400" b="1" dirty="0">
                          <a:latin typeface="Lotus"/>
                          <a:ea typeface="Times New Roman"/>
                          <a:cs typeface="B Zar"/>
                        </a:rPr>
                        <a:t>بذر</a:t>
                      </a:r>
                      <a:endParaRPr lang="en-US" sz="2100" b="1" dirty="0">
                        <a:latin typeface="Times New Roman"/>
                        <a:ea typeface="Times New Roman"/>
                      </a:endParaRPr>
                    </a:p>
                    <a:p>
                      <a:pPr algn="r" rtl="1">
                        <a:spcAft>
                          <a:spcPts val="0"/>
                        </a:spcAft>
                      </a:pPr>
                      <a:r>
                        <a:rPr lang="ar-SA" sz="2400" b="1" dirty="0">
                          <a:latin typeface="Lotus"/>
                          <a:ea typeface="Times New Roman"/>
                          <a:cs typeface="B Zar"/>
                        </a:rPr>
                        <a:t>كلش گندم و جو</a:t>
                      </a:r>
                      <a:endParaRPr lang="en-US" sz="2100" b="1" dirty="0">
                        <a:latin typeface="Times New Roman"/>
                        <a:ea typeface="Times New Roman"/>
                      </a:endParaRPr>
                    </a:p>
                    <a:p>
                      <a:pPr algn="r" rtl="1">
                        <a:spcAft>
                          <a:spcPts val="0"/>
                        </a:spcAft>
                      </a:pPr>
                      <a:r>
                        <a:rPr lang="ar-SA" sz="2400" b="1" dirty="0">
                          <a:latin typeface="Lotus"/>
                          <a:ea typeface="Times New Roman"/>
                          <a:cs typeface="B Zar"/>
                        </a:rPr>
                        <a:t>كود مرغي</a:t>
                      </a:r>
                      <a:endParaRPr lang="en-US" sz="2100" b="1" dirty="0">
                        <a:latin typeface="Times New Roman"/>
                        <a:ea typeface="Times New Roman"/>
                      </a:endParaRPr>
                    </a:p>
                    <a:p>
                      <a:pPr algn="r" rtl="1">
                        <a:spcAft>
                          <a:spcPts val="0"/>
                        </a:spcAft>
                      </a:pPr>
                      <a:r>
                        <a:rPr lang="ar-SA" sz="2400" b="1" dirty="0">
                          <a:latin typeface="Lotus"/>
                          <a:ea typeface="Times New Roman"/>
                          <a:cs typeface="B Zar"/>
                        </a:rPr>
                        <a:t>كود اوره</a:t>
                      </a:r>
                      <a:endParaRPr lang="en-US" sz="2100" b="1" dirty="0">
                        <a:latin typeface="Times New Roman"/>
                        <a:ea typeface="Times New Roman"/>
                      </a:endParaRPr>
                    </a:p>
                    <a:p>
                      <a:pPr algn="r" rtl="1">
                        <a:spcAft>
                          <a:spcPts val="0"/>
                        </a:spcAft>
                      </a:pPr>
                      <a:r>
                        <a:rPr lang="ar-SA" sz="2400" b="1" dirty="0">
                          <a:latin typeface="Lotus"/>
                          <a:ea typeface="Times New Roman"/>
                          <a:cs typeface="B Zar"/>
                        </a:rPr>
                        <a:t>گچ و آهك</a:t>
                      </a:r>
                      <a:endParaRPr lang="en-US" sz="2100" b="1" dirty="0">
                        <a:latin typeface="Times New Roman"/>
                        <a:ea typeface="Times New Roman"/>
                      </a:endParaRPr>
                    </a:p>
                    <a:p>
                      <a:pPr algn="r" rtl="1">
                        <a:spcAft>
                          <a:spcPts val="0"/>
                        </a:spcAft>
                      </a:pPr>
                      <a:r>
                        <a:rPr lang="ar-SA" sz="2400" b="1" dirty="0">
                          <a:latin typeface="Lotus"/>
                          <a:ea typeface="Times New Roman"/>
                          <a:cs typeface="B Zar"/>
                        </a:rPr>
                        <a:t>خاك</a:t>
                      </a:r>
                      <a:endParaRPr lang="en-US" sz="2100" b="1" dirty="0">
                        <a:latin typeface="Times New Roman"/>
                        <a:ea typeface="Times New Roman"/>
                      </a:endParaRPr>
                    </a:p>
                    <a:p>
                      <a:pPr algn="r" rtl="1">
                        <a:spcAft>
                          <a:spcPts val="0"/>
                        </a:spcAft>
                      </a:pPr>
                      <a:r>
                        <a:rPr lang="ar-SA" sz="2400" b="1" dirty="0">
                          <a:latin typeface="Lotus"/>
                          <a:ea typeface="Times New Roman"/>
                          <a:cs typeface="B Zar"/>
                        </a:rPr>
                        <a:t>سموم </a:t>
                      </a:r>
                      <a:r>
                        <a:rPr lang="ar-SA" sz="2100" b="1" dirty="0">
                          <a:latin typeface="Lotus"/>
                          <a:ea typeface="Times New Roman"/>
                          <a:cs typeface="B Zar"/>
                        </a:rPr>
                        <a:t>ضد عفوني كننده</a:t>
                      </a:r>
                      <a:endParaRPr lang="en-US" sz="2100" b="1" dirty="0">
                        <a:latin typeface="Times New Roman"/>
                        <a:ea typeface="Times New Roman"/>
                      </a:endParaRPr>
                    </a:p>
                    <a:p>
                      <a:pPr algn="r" rtl="1">
                        <a:spcAft>
                          <a:spcPts val="0"/>
                        </a:spcAft>
                      </a:pPr>
                      <a:r>
                        <a:rPr lang="ar-SA" sz="2400" b="1" dirty="0">
                          <a:latin typeface="Lotus"/>
                          <a:ea typeface="Times New Roman"/>
                          <a:cs typeface="B Zar"/>
                        </a:rPr>
                        <a:t>ظروف‌</a:t>
                      </a:r>
                      <a:r>
                        <a:rPr lang="ar-SA" sz="1700" b="1" dirty="0">
                          <a:latin typeface="Lotus"/>
                          <a:ea typeface="Times New Roman"/>
                          <a:cs typeface="B Zar"/>
                        </a:rPr>
                        <a:t>بسته‌بندي نيم‌كيلويي</a:t>
                      </a:r>
                      <a:endParaRPr lang="en-US" sz="2100" b="1"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en-US" sz="2100" b="1">
                          <a:latin typeface="Times New Roman"/>
                          <a:ea typeface="Times New Roman"/>
                          <a:cs typeface="B Zar"/>
                        </a:rPr>
                        <a:t>Kg</a:t>
                      </a:r>
                      <a:r>
                        <a:rPr lang="ar-SA" sz="2400" b="1">
                          <a:latin typeface="Lotus"/>
                          <a:ea typeface="Times New Roman"/>
                          <a:cs typeface="B Zar"/>
                        </a:rPr>
                        <a:t>2500</a:t>
                      </a:r>
                      <a:endParaRPr lang="en-US" sz="2100" b="1">
                        <a:latin typeface="Times New Roman"/>
                        <a:ea typeface="Times New Roman"/>
                      </a:endParaRPr>
                    </a:p>
                    <a:p>
                      <a:pPr algn="ctr" rtl="1">
                        <a:spcAft>
                          <a:spcPts val="0"/>
                        </a:spcAft>
                      </a:pPr>
                      <a:r>
                        <a:rPr lang="ar-SA" sz="2400" b="1">
                          <a:latin typeface="Lotus"/>
                          <a:ea typeface="Times New Roman"/>
                          <a:cs typeface="B Zar"/>
                        </a:rPr>
                        <a:t>125تن</a:t>
                      </a:r>
                      <a:endParaRPr lang="en-US" sz="2100" b="1">
                        <a:latin typeface="Times New Roman"/>
                        <a:ea typeface="Times New Roman"/>
                      </a:endParaRPr>
                    </a:p>
                    <a:p>
                      <a:pPr algn="ctr" rtl="1">
                        <a:spcAft>
                          <a:spcPts val="0"/>
                        </a:spcAft>
                      </a:pPr>
                      <a:r>
                        <a:rPr lang="ar-SA" sz="2400" b="1">
                          <a:latin typeface="Lotus"/>
                          <a:ea typeface="Times New Roman"/>
                          <a:cs typeface="B Zar"/>
                        </a:rPr>
                        <a:t>60تن</a:t>
                      </a:r>
                      <a:endParaRPr lang="en-US" sz="2100" b="1">
                        <a:latin typeface="Times New Roman"/>
                        <a:ea typeface="Times New Roman"/>
                      </a:endParaRPr>
                    </a:p>
                    <a:p>
                      <a:pPr algn="ctr" rtl="1">
                        <a:spcAft>
                          <a:spcPts val="0"/>
                        </a:spcAft>
                      </a:pPr>
                      <a:r>
                        <a:rPr lang="ar-SA" sz="2400" b="1">
                          <a:latin typeface="Lotus"/>
                          <a:ea typeface="Times New Roman"/>
                          <a:cs typeface="B Zar"/>
                        </a:rPr>
                        <a:t>2/4 تن</a:t>
                      </a:r>
                      <a:endParaRPr lang="en-US" sz="2100" b="1">
                        <a:latin typeface="Times New Roman"/>
                        <a:ea typeface="Times New Roman"/>
                      </a:endParaRPr>
                    </a:p>
                    <a:p>
                      <a:pPr algn="ctr" rtl="1">
                        <a:spcAft>
                          <a:spcPts val="0"/>
                        </a:spcAft>
                      </a:pPr>
                      <a:r>
                        <a:rPr lang="ar-SA" sz="2400" b="1">
                          <a:latin typeface="Lotus"/>
                          <a:ea typeface="Times New Roman"/>
                          <a:cs typeface="B Zar"/>
                        </a:rPr>
                        <a:t>20تن</a:t>
                      </a:r>
                      <a:endParaRPr lang="en-US" sz="2100" b="1">
                        <a:latin typeface="Times New Roman"/>
                        <a:ea typeface="Times New Roman"/>
                      </a:endParaRPr>
                    </a:p>
                    <a:p>
                      <a:pPr algn="ctr" rtl="1">
                        <a:spcAft>
                          <a:spcPts val="0"/>
                        </a:spcAft>
                      </a:pPr>
                      <a:r>
                        <a:rPr lang="en-US" sz="2100" b="1">
                          <a:latin typeface="Times New Roman"/>
                          <a:ea typeface="Times New Roman"/>
                          <a:cs typeface="B Zar"/>
                        </a:rPr>
                        <a:t>m</a:t>
                      </a:r>
                      <a:r>
                        <a:rPr lang="en-US" sz="2100" b="1" baseline="30000">
                          <a:latin typeface="Times New Roman"/>
                          <a:ea typeface="Times New Roman"/>
                          <a:cs typeface="B Zar"/>
                        </a:rPr>
                        <a:t>3</a:t>
                      </a:r>
                      <a:r>
                        <a:rPr lang="ar-SA" sz="2400" b="1">
                          <a:latin typeface="Lotus"/>
                          <a:ea typeface="Times New Roman"/>
                          <a:cs typeface="B Zar"/>
                        </a:rPr>
                        <a:t>125</a:t>
                      </a:r>
                      <a:endParaRPr lang="en-US" sz="2100" b="1">
                        <a:latin typeface="Times New Roman"/>
                        <a:ea typeface="Times New Roman"/>
                      </a:endParaRPr>
                    </a:p>
                    <a:p>
                      <a:pPr algn="ctr" rtl="1">
                        <a:spcAft>
                          <a:spcPts val="0"/>
                        </a:spcAft>
                      </a:pPr>
                      <a:r>
                        <a:rPr lang="ar-SA" sz="2400" b="1">
                          <a:latin typeface="Lotus"/>
                          <a:ea typeface="Times New Roman"/>
                          <a:cs typeface="B Zar"/>
                        </a:rPr>
                        <a:t>500ليتر</a:t>
                      </a:r>
                      <a:endParaRPr lang="en-US" sz="2100" b="1">
                        <a:latin typeface="Times New Roman"/>
                        <a:ea typeface="Times New Roman"/>
                      </a:endParaRPr>
                    </a:p>
                    <a:p>
                      <a:pPr algn="ctr" rtl="1">
                        <a:spcAft>
                          <a:spcPts val="0"/>
                        </a:spcAft>
                      </a:pPr>
                      <a:r>
                        <a:rPr lang="ar-SA" sz="2100" b="1">
                          <a:latin typeface="Lotus"/>
                          <a:ea typeface="Times New Roman"/>
                          <a:cs typeface="B Zar"/>
                        </a:rPr>
                        <a:t>100000عدد</a:t>
                      </a:r>
                      <a:endParaRPr lang="en-US" sz="2100" b="1">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2400" b="1" dirty="0">
                          <a:latin typeface="Lotus"/>
                          <a:ea typeface="Times New Roman"/>
                          <a:cs typeface="B Zar"/>
                        </a:rPr>
                        <a:t>30</a:t>
                      </a:r>
                      <a:endParaRPr lang="en-US" sz="2100" b="1" dirty="0">
                        <a:latin typeface="Times New Roman"/>
                        <a:ea typeface="Times New Roman"/>
                      </a:endParaRPr>
                    </a:p>
                    <a:p>
                      <a:pPr algn="ctr" rtl="1">
                        <a:spcAft>
                          <a:spcPts val="0"/>
                        </a:spcAft>
                      </a:pPr>
                      <a:r>
                        <a:rPr lang="ar-SA" sz="2400" b="1" dirty="0">
                          <a:latin typeface="Lotus"/>
                          <a:ea typeface="Times New Roman"/>
                          <a:cs typeface="B Zar"/>
                        </a:rPr>
                        <a:t>200</a:t>
                      </a:r>
                      <a:endParaRPr lang="en-US" sz="2100" b="1" dirty="0">
                        <a:latin typeface="Times New Roman"/>
                        <a:ea typeface="Times New Roman"/>
                      </a:endParaRPr>
                    </a:p>
                    <a:p>
                      <a:pPr algn="ctr" rtl="1">
                        <a:spcAft>
                          <a:spcPts val="0"/>
                        </a:spcAft>
                      </a:pPr>
                      <a:r>
                        <a:rPr lang="ar-SA" sz="2400" b="1" dirty="0">
                          <a:latin typeface="Lotus"/>
                          <a:ea typeface="Times New Roman"/>
                          <a:cs typeface="B Zar"/>
                        </a:rPr>
                        <a:t>75</a:t>
                      </a:r>
                      <a:endParaRPr lang="en-US" sz="2100" b="1" dirty="0">
                        <a:latin typeface="Times New Roman"/>
                        <a:ea typeface="Times New Roman"/>
                      </a:endParaRPr>
                    </a:p>
                    <a:p>
                      <a:pPr algn="ctr" rtl="1">
                        <a:spcAft>
                          <a:spcPts val="0"/>
                        </a:spcAft>
                      </a:pPr>
                      <a:r>
                        <a:rPr lang="ar-SA" sz="2400" b="1" dirty="0">
                          <a:latin typeface="Lotus"/>
                          <a:ea typeface="Times New Roman"/>
                          <a:cs typeface="B Zar"/>
                        </a:rPr>
                        <a:t>650</a:t>
                      </a:r>
                      <a:endParaRPr lang="en-US" sz="2100" b="1" dirty="0">
                        <a:latin typeface="Times New Roman"/>
                        <a:ea typeface="Times New Roman"/>
                      </a:endParaRPr>
                    </a:p>
                    <a:p>
                      <a:pPr algn="ctr" rtl="1">
                        <a:spcAft>
                          <a:spcPts val="0"/>
                        </a:spcAft>
                      </a:pPr>
                      <a:r>
                        <a:rPr lang="ar-SA" sz="2400" b="1" dirty="0">
                          <a:latin typeface="Lotus"/>
                          <a:ea typeface="Times New Roman"/>
                          <a:cs typeface="B Zar"/>
                        </a:rPr>
                        <a:t>75</a:t>
                      </a:r>
                      <a:endParaRPr lang="en-US" sz="2100" b="1" dirty="0">
                        <a:latin typeface="Times New Roman"/>
                        <a:ea typeface="Times New Roman"/>
                      </a:endParaRPr>
                    </a:p>
                    <a:p>
                      <a:pPr algn="ctr" rtl="1">
                        <a:spcAft>
                          <a:spcPts val="0"/>
                        </a:spcAft>
                      </a:pPr>
                      <a:r>
                        <a:rPr lang="ar-SA" sz="2400" b="1" dirty="0">
                          <a:latin typeface="Lotus"/>
                          <a:ea typeface="Times New Roman"/>
                          <a:cs typeface="B Zar"/>
                        </a:rPr>
                        <a:t>50</a:t>
                      </a:r>
                      <a:endParaRPr lang="en-US" sz="2100" b="1" dirty="0">
                        <a:latin typeface="Times New Roman"/>
                        <a:ea typeface="Times New Roman"/>
                      </a:endParaRPr>
                    </a:p>
                    <a:p>
                      <a:pPr algn="ctr" rtl="1">
                        <a:spcAft>
                          <a:spcPts val="0"/>
                        </a:spcAft>
                      </a:pPr>
                      <a:r>
                        <a:rPr lang="ar-SA" sz="2400" b="1" dirty="0">
                          <a:latin typeface="Lotus"/>
                          <a:ea typeface="Times New Roman"/>
                          <a:cs typeface="B Zar"/>
                        </a:rPr>
                        <a:t>15</a:t>
                      </a:r>
                      <a:endParaRPr lang="en-US" sz="2100" b="1" dirty="0">
                        <a:latin typeface="Times New Roman"/>
                        <a:ea typeface="Times New Roman"/>
                      </a:endParaRPr>
                    </a:p>
                    <a:p>
                      <a:pPr algn="ctr" rtl="1">
                        <a:spcAft>
                          <a:spcPts val="0"/>
                        </a:spcAft>
                      </a:pPr>
                      <a:r>
                        <a:rPr lang="ar-SA" sz="2400" b="1" dirty="0">
                          <a:latin typeface="Lotus"/>
                          <a:ea typeface="Times New Roman"/>
                          <a:cs typeface="B Zar"/>
                        </a:rPr>
                        <a:t>4/0</a:t>
                      </a:r>
                      <a:endParaRPr lang="en-US" sz="2100" b="1"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2400" b="1" dirty="0">
                          <a:latin typeface="Lotus"/>
                          <a:ea typeface="Times New Roman"/>
                          <a:cs typeface="B Zar"/>
                        </a:rPr>
                        <a:t>75</a:t>
                      </a:r>
                      <a:endParaRPr lang="en-US" sz="2100" b="1" dirty="0">
                        <a:latin typeface="Times New Roman"/>
                        <a:ea typeface="Times New Roman"/>
                      </a:endParaRPr>
                    </a:p>
                    <a:p>
                      <a:pPr algn="ctr" rtl="1">
                        <a:spcAft>
                          <a:spcPts val="0"/>
                        </a:spcAft>
                      </a:pPr>
                      <a:r>
                        <a:rPr lang="ar-SA" sz="2400" b="1" dirty="0">
                          <a:latin typeface="Lotus"/>
                          <a:ea typeface="Times New Roman"/>
                          <a:cs typeface="B Zar"/>
                        </a:rPr>
                        <a:t>25</a:t>
                      </a:r>
                      <a:endParaRPr lang="en-US" sz="2100" b="1" dirty="0">
                        <a:latin typeface="Times New Roman"/>
                        <a:ea typeface="Times New Roman"/>
                      </a:endParaRPr>
                    </a:p>
                    <a:p>
                      <a:pPr algn="ctr" rtl="1">
                        <a:spcAft>
                          <a:spcPts val="0"/>
                        </a:spcAft>
                      </a:pPr>
                      <a:r>
                        <a:rPr lang="ar-SA" sz="2400" b="1" dirty="0">
                          <a:latin typeface="Lotus"/>
                          <a:ea typeface="Times New Roman"/>
                          <a:cs typeface="B Zar"/>
                        </a:rPr>
                        <a:t>5/4</a:t>
                      </a:r>
                      <a:endParaRPr lang="en-US" sz="2100" b="1" dirty="0">
                        <a:latin typeface="Times New Roman"/>
                        <a:ea typeface="Times New Roman"/>
                      </a:endParaRPr>
                    </a:p>
                    <a:p>
                      <a:pPr algn="ctr" rtl="1">
                        <a:spcAft>
                          <a:spcPts val="0"/>
                        </a:spcAft>
                      </a:pPr>
                      <a:r>
                        <a:rPr lang="ar-SA" sz="2400" b="1" dirty="0">
                          <a:latin typeface="Lotus"/>
                          <a:ea typeface="Times New Roman"/>
                          <a:cs typeface="B Zar"/>
                        </a:rPr>
                        <a:t>73/2</a:t>
                      </a:r>
                      <a:endParaRPr lang="en-US" sz="2100" b="1" dirty="0">
                        <a:latin typeface="Times New Roman"/>
                        <a:ea typeface="Times New Roman"/>
                      </a:endParaRPr>
                    </a:p>
                    <a:p>
                      <a:pPr algn="ctr" rtl="1">
                        <a:spcAft>
                          <a:spcPts val="0"/>
                        </a:spcAft>
                      </a:pPr>
                      <a:r>
                        <a:rPr lang="ar-SA" sz="2400" b="1" dirty="0">
                          <a:latin typeface="Lotus"/>
                          <a:ea typeface="Times New Roman"/>
                          <a:cs typeface="B Zar"/>
                        </a:rPr>
                        <a:t>5/1</a:t>
                      </a:r>
                      <a:endParaRPr lang="en-US" sz="2100" b="1" dirty="0">
                        <a:latin typeface="Times New Roman"/>
                        <a:ea typeface="Times New Roman"/>
                      </a:endParaRPr>
                    </a:p>
                    <a:p>
                      <a:pPr algn="ctr" rtl="1">
                        <a:spcAft>
                          <a:spcPts val="0"/>
                        </a:spcAft>
                      </a:pPr>
                      <a:r>
                        <a:rPr lang="ar-SA" sz="2400" b="1" dirty="0">
                          <a:latin typeface="Lotus"/>
                          <a:ea typeface="Times New Roman"/>
                          <a:cs typeface="B Zar"/>
                        </a:rPr>
                        <a:t>25/6</a:t>
                      </a:r>
                      <a:endParaRPr lang="en-US" sz="2100" b="1" dirty="0">
                        <a:latin typeface="Times New Roman"/>
                        <a:ea typeface="Times New Roman"/>
                      </a:endParaRPr>
                    </a:p>
                    <a:p>
                      <a:pPr algn="ctr" rtl="1">
                        <a:spcAft>
                          <a:spcPts val="0"/>
                        </a:spcAft>
                      </a:pPr>
                      <a:r>
                        <a:rPr lang="ar-SA" sz="2400" b="1" dirty="0">
                          <a:latin typeface="Lotus"/>
                          <a:ea typeface="Times New Roman"/>
                          <a:cs typeface="B Zar"/>
                        </a:rPr>
                        <a:t>5/7</a:t>
                      </a:r>
                      <a:endParaRPr lang="en-US" sz="2100" b="1" dirty="0">
                        <a:latin typeface="Times New Roman"/>
                        <a:ea typeface="Times New Roman"/>
                      </a:endParaRPr>
                    </a:p>
                    <a:p>
                      <a:pPr algn="ctr" rtl="1">
                        <a:spcAft>
                          <a:spcPts val="0"/>
                        </a:spcAft>
                      </a:pPr>
                      <a:r>
                        <a:rPr lang="ar-SA" sz="2400" b="1" dirty="0">
                          <a:latin typeface="Lotus"/>
                          <a:ea typeface="Times New Roman"/>
                          <a:cs typeface="B Zar"/>
                        </a:rPr>
                        <a:t>40</a:t>
                      </a:r>
                      <a:endParaRPr lang="en-US" sz="2100" b="1"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372716">
                <a:tc gridSpan="4">
                  <a:txBody>
                    <a:bodyPr/>
                    <a:lstStyle/>
                    <a:p>
                      <a:pPr algn="r" rtl="1">
                        <a:spcAft>
                          <a:spcPts val="0"/>
                        </a:spcAft>
                      </a:pPr>
                      <a:r>
                        <a:rPr lang="ar-SA" sz="2400" b="1" dirty="0">
                          <a:latin typeface="Lotus"/>
                          <a:ea typeface="Times New Roman"/>
                          <a:cs typeface="B Zar"/>
                        </a:rPr>
                        <a:t>    جــــمــــع</a:t>
                      </a:r>
                      <a:endParaRPr lang="en-US" sz="2100" b="1"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rtl="1"/>
                      <a:endParaRPr lang="fa-IR"/>
                    </a:p>
                  </a:txBody>
                  <a:tcPr/>
                </a:tc>
                <a:tc hMerge="1">
                  <a:txBody>
                    <a:bodyPr/>
                    <a:lstStyle/>
                    <a:p>
                      <a:pPr rtl="1"/>
                      <a:endParaRPr lang="fa-IR"/>
                    </a:p>
                  </a:txBody>
                  <a:tcPr/>
                </a:tc>
                <a:tc hMerge="1">
                  <a:txBody>
                    <a:bodyPr/>
                    <a:lstStyle/>
                    <a:p>
                      <a:pPr rtl="1"/>
                      <a:endParaRPr lang="fa-IR"/>
                    </a:p>
                  </a:txBody>
                  <a:tcPr/>
                </a:tc>
                <a:tc>
                  <a:txBody>
                    <a:bodyPr/>
                    <a:lstStyle/>
                    <a:p>
                      <a:pPr algn="ctr" rtl="1">
                        <a:spcAft>
                          <a:spcPts val="0"/>
                        </a:spcAft>
                      </a:pPr>
                      <a:r>
                        <a:rPr lang="ar-SA" sz="2400" b="1" dirty="0">
                          <a:latin typeface="Lotus"/>
                          <a:ea typeface="Times New Roman"/>
                          <a:cs typeface="B Zar"/>
                        </a:rPr>
                        <a:t>48/162</a:t>
                      </a:r>
                      <a:endParaRPr lang="en-US" sz="2100" b="1"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Scale>
                                      <p:cBhvr>
                                        <p:cTn id="7" dur="1000" decel="50000" fill="hold">
                                          <p:stCondLst>
                                            <p:cond delay="0"/>
                                          </p:stCondLst>
                                        </p:cTn>
                                        <p:tgtEl>
                                          <p:spTgt spid="3">
                                            <p:txEl>
                                              <p:pRg st="0" end="0"/>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3">
                                            <p:txEl>
                                              <p:pRg st="0" end="0"/>
                                            </p:txEl>
                                          </p:spTgt>
                                        </p:tgtEl>
                                        <p:attrNameLst>
                                          <p:attrName>ppt_x</p:attrName>
                                          <p:attrName>ppt_y</p:attrName>
                                        </p:attrNameLst>
                                      </p:cBhvr>
                                    </p:animMotion>
                                    <p:animEffect transition="in" filter="fade">
                                      <p:cBhvr>
                                        <p:cTn id="9" dur="1000"/>
                                        <p:tgtEl>
                                          <p:spTgt spid="3">
                                            <p:txEl>
                                              <p:pRg st="0" end="0"/>
                                            </p:txEl>
                                          </p:spTgt>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Scale>
                                      <p:cBhvr>
                                        <p:cTn id="14" dur="1000" decel="50000" fill="hold">
                                          <p:stCondLst>
                                            <p:cond delay="0"/>
                                          </p:stCondLst>
                                        </p:cTn>
                                        <p:tgtEl>
                                          <p:spTgt spid="3">
                                            <p:txEl>
                                              <p:pRg st="2" end="2"/>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5" dur="1000" decel="50000" fill="hold">
                                          <p:stCondLst>
                                            <p:cond delay="0"/>
                                          </p:stCondLst>
                                        </p:cTn>
                                        <p:tgtEl>
                                          <p:spTgt spid="3">
                                            <p:txEl>
                                              <p:pRg st="2" end="2"/>
                                            </p:txEl>
                                          </p:spTgt>
                                        </p:tgtEl>
                                        <p:attrNameLst>
                                          <p:attrName>ppt_x</p:attrName>
                                          <p:attrName>ppt_y</p:attrName>
                                        </p:attrNameLst>
                                      </p:cBhvr>
                                    </p:animMotion>
                                    <p:animEffect transition="in" filter="fade">
                                      <p:cBhvr>
                                        <p:cTn id="16" dur="1000"/>
                                        <p:tgtEl>
                                          <p:spTgt spid="3">
                                            <p:txEl>
                                              <p:pRg st="2" end="2"/>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55" presetClass="entr" presetSubtype="0" fill="hold" nodeType="clickEffect">
                                  <p:stCondLst>
                                    <p:cond delay="0"/>
                                  </p:stCondLst>
                                  <p:childTnLst>
                                    <p:set>
                                      <p:cBhvr>
                                        <p:cTn id="20" dur="1" fill="hold">
                                          <p:stCondLst>
                                            <p:cond delay="0"/>
                                          </p:stCondLst>
                                        </p:cTn>
                                        <p:tgtEl>
                                          <p:spTgt spid="4"/>
                                        </p:tgtEl>
                                        <p:attrNameLst>
                                          <p:attrName>style.visibility</p:attrName>
                                        </p:attrNameLst>
                                      </p:cBhvr>
                                      <p:to>
                                        <p:strVal val="visible"/>
                                      </p:to>
                                    </p:set>
                                    <p:anim calcmode="lin" valueType="num">
                                      <p:cBhvr>
                                        <p:cTn id="21" dur="1000" fill="hold"/>
                                        <p:tgtEl>
                                          <p:spTgt spid="4"/>
                                        </p:tgtEl>
                                        <p:attrNameLst>
                                          <p:attrName>ppt_w</p:attrName>
                                        </p:attrNameLst>
                                      </p:cBhvr>
                                      <p:tavLst>
                                        <p:tav tm="0">
                                          <p:val>
                                            <p:strVal val="#ppt_w*0.70"/>
                                          </p:val>
                                        </p:tav>
                                        <p:tav tm="100000">
                                          <p:val>
                                            <p:strVal val="#ppt_w"/>
                                          </p:val>
                                        </p:tav>
                                      </p:tavLst>
                                    </p:anim>
                                    <p:anim calcmode="lin" valueType="num">
                                      <p:cBhvr>
                                        <p:cTn id="22" dur="1000" fill="hold"/>
                                        <p:tgtEl>
                                          <p:spTgt spid="4"/>
                                        </p:tgtEl>
                                        <p:attrNameLst>
                                          <p:attrName>ppt_h</p:attrName>
                                        </p:attrNameLst>
                                      </p:cBhvr>
                                      <p:tavLst>
                                        <p:tav tm="0">
                                          <p:val>
                                            <p:strVal val="#ppt_h"/>
                                          </p:val>
                                        </p:tav>
                                        <p:tav tm="100000">
                                          <p:val>
                                            <p:strVal val="#ppt_h"/>
                                          </p:val>
                                        </p:tav>
                                      </p:tavLst>
                                    </p:anim>
                                    <p:animEffect transition="in" filter="fade">
                                      <p:cBhvr>
                                        <p:cTn id="23"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3554" name="Content Placeholder 2"/>
          <p:cNvSpPr>
            <a:spLocks noGrp="1"/>
          </p:cNvSpPr>
          <p:nvPr>
            <p:ph idx="1"/>
          </p:nvPr>
        </p:nvSpPr>
        <p:spPr>
          <a:xfrm>
            <a:off x="914400" y="214313"/>
            <a:ext cx="8229600" cy="1257300"/>
          </a:xfrm>
        </p:spPr>
        <p:txBody>
          <a:bodyPr/>
          <a:lstStyle/>
          <a:p>
            <a:pPr eaLnBrk="1" hangingPunct="1"/>
            <a:r>
              <a:rPr lang="ar-SA" altLang="fa-IR" sz="2800" b="1" smtClean="0"/>
              <a:t> ب – 2 ) حقوق و دستمزد :</a:t>
            </a:r>
            <a:endParaRPr lang="en-US" altLang="fa-IR" sz="2800" smtClean="0">
              <a:cs typeface="Arial" panose="020B0604020202020204" pitchFamily="34" charset="0"/>
            </a:endParaRPr>
          </a:p>
          <a:p>
            <a:pPr algn="ctr" eaLnBrk="1" hangingPunct="1">
              <a:buFont typeface="Arial" panose="020B0604020202020204" pitchFamily="34" charset="0"/>
              <a:buNone/>
            </a:pPr>
            <a:endParaRPr lang="fa-IR" altLang="fa-IR" sz="2800" smtClean="0"/>
          </a:p>
          <a:p>
            <a:pPr algn="ctr" eaLnBrk="1" hangingPunct="1">
              <a:buFont typeface="Arial" panose="020B0604020202020204" pitchFamily="34" charset="0"/>
              <a:buNone/>
            </a:pPr>
            <a:r>
              <a:rPr lang="ar-SA" altLang="fa-IR" sz="2800" smtClean="0"/>
              <a:t>ارقام به ميليون ريال</a:t>
            </a:r>
            <a:endParaRPr lang="fa-IR" altLang="fa-IR" sz="2800" smtClean="0"/>
          </a:p>
        </p:txBody>
      </p:sp>
      <p:graphicFrame>
        <p:nvGraphicFramePr>
          <p:cNvPr id="4" name="Table 3"/>
          <p:cNvGraphicFramePr>
            <a:graphicFrameLocks noGrp="1"/>
          </p:cNvGraphicFramePr>
          <p:nvPr/>
        </p:nvGraphicFramePr>
        <p:xfrm>
          <a:off x="0" y="1785938"/>
          <a:ext cx="9144000" cy="4389437"/>
        </p:xfrm>
        <a:graphic>
          <a:graphicData uri="http://schemas.openxmlformats.org/drawingml/2006/table">
            <a:tbl>
              <a:tblPr rtl="1"/>
              <a:tblGrid>
                <a:gridCol w="662033">
                  <a:extLst>
                    <a:ext uri="{9D8B030D-6E8A-4147-A177-3AD203B41FA5}">
                      <a16:colId xmlns:a16="http://schemas.microsoft.com/office/drawing/2014/main" xmlns="" val="20000"/>
                    </a:ext>
                  </a:extLst>
                </a:gridCol>
                <a:gridCol w="2994710">
                  <a:extLst>
                    <a:ext uri="{9D8B030D-6E8A-4147-A177-3AD203B41FA5}">
                      <a16:colId xmlns:a16="http://schemas.microsoft.com/office/drawing/2014/main" xmlns="" val="20001"/>
                    </a:ext>
                  </a:extLst>
                </a:gridCol>
                <a:gridCol w="467586">
                  <a:extLst>
                    <a:ext uri="{9D8B030D-6E8A-4147-A177-3AD203B41FA5}">
                      <a16:colId xmlns:a16="http://schemas.microsoft.com/office/drawing/2014/main" xmlns="" val="20002"/>
                    </a:ext>
                  </a:extLst>
                </a:gridCol>
                <a:gridCol w="1360784">
                  <a:extLst>
                    <a:ext uri="{9D8B030D-6E8A-4147-A177-3AD203B41FA5}">
                      <a16:colId xmlns:a16="http://schemas.microsoft.com/office/drawing/2014/main" xmlns="" val="20003"/>
                    </a:ext>
                  </a:extLst>
                </a:gridCol>
                <a:gridCol w="234642">
                  <a:extLst>
                    <a:ext uri="{9D8B030D-6E8A-4147-A177-3AD203B41FA5}">
                      <a16:colId xmlns:a16="http://schemas.microsoft.com/office/drawing/2014/main" xmlns="" val="20004"/>
                    </a:ext>
                  </a:extLst>
                </a:gridCol>
                <a:gridCol w="1833550">
                  <a:extLst>
                    <a:ext uri="{9D8B030D-6E8A-4147-A177-3AD203B41FA5}">
                      <a16:colId xmlns:a16="http://schemas.microsoft.com/office/drawing/2014/main" xmlns="" val="20005"/>
                    </a:ext>
                  </a:extLst>
                </a:gridCol>
                <a:gridCol w="1590694">
                  <a:extLst>
                    <a:ext uri="{9D8B030D-6E8A-4147-A177-3AD203B41FA5}">
                      <a16:colId xmlns:a16="http://schemas.microsoft.com/office/drawing/2014/main" xmlns="" val="20006"/>
                    </a:ext>
                  </a:extLst>
                </a:gridCol>
              </a:tblGrid>
              <a:tr h="487715">
                <a:tc>
                  <a:txBody>
                    <a:bodyPr/>
                    <a:lstStyle/>
                    <a:p>
                      <a:pPr algn="ctr" rtl="1">
                        <a:spcAft>
                          <a:spcPts val="0"/>
                        </a:spcAft>
                      </a:pPr>
                      <a:r>
                        <a:rPr lang="ar-SA" sz="1800" dirty="0">
                          <a:latin typeface="Lotus"/>
                          <a:ea typeface="Times New Roman"/>
                          <a:cs typeface="B Zar"/>
                        </a:rPr>
                        <a:t>رديف</a:t>
                      </a:r>
                      <a:endParaRPr lang="en-US" sz="28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rtl="1">
                        <a:spcAft>
                          <a:spcPts val="0"/>
                        </a:spcAft>
                      </a:pPr>
                      <a:r>
                        <a:rPr lang="ar-SA" sz="3200">
                          <a:latin typeface="Lotus"/>
                          <a:ea typeface="Times New Roman"/>
                          <a:cs typeface="B Zar"/>
                        </a:rPr>
                        <a:t>شــرح</a:t>
                      </a:r>
                      <a:endParaRPr lang="en-US" sz="2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ctr" rtl="1">
                        <a:spcAft>
                          <a:spcPts val="0"/>
                        </a:spcAft>
                      </a:pPr>
                      <a:endParaRPr lang="en-US" sz="2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rtl="1">
                        <a:spcAft>
                          <a:spcPts val="0"/>
                        </a:spcAft>
                      </a:pPr>
                      <a:r>
                        <a:rPr lang="ar-SA" sz="3200">
                          <a:latin typeface="Lotus"/>
                          <a:ea typeface="Times New Roman"/>
                          <a:cs typeface="B Zar"/>
                        </a:rPr>
                        <a:t>تعداد - نفر</a:t>
                      </a:r>
                      <a:endParaRPr lang="en-US" sz="2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ctr" rtl="1">
                        <a:spcAft>
                          <a:spcPts val="0"/>
                        </a:spcAft>
                      </a:pPr>
                      <a:endParaRPr lang="en-US" sz="2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3200">
                          <a:latin typeface="Lotus"/>
                          <a:ea typeface="Times New Roman"/>
                          <a:cs typeface="B Zar"/>
                        </a:rPr>
                        <a:t>حقوق ماهانه</a:t>
                      </a:r>
                      <a:endParaRPr lang="en-US" sz="2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3200" dirty="0">
                          <a:latin typeface="Lotus"/>
                          <a:ea typeface="Times New Roman"/>
                          <a:cs typeface="B Zar"/>
                        </a:rPr>
                        <a:t>حقوق كل</a:t>
                      </a:r>
                      <a:endParaRPr lang="en-US" sz="28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0"/>
                  </a:ext>
                </a:extLst>
              </a:tr>
              <a:tr h="2926292">
                <a:tc>
                  <a:txBody>
                    <a:bodyPr/>
                    <a:lstStyle/>
                    <a:p>
                      <a:pPr algn="ctr" rtl="1">
                        <a:spcAft>
                          <a:spcPts val="0"/>
                        </a:spcAft>
                      </a:pPr>
                      <a:r>
                        <a:rPr lang="ar-SA" sz="3200">
                          <a:latin typeface="Lotus"/>
                          <a:ea typeface="Times New Roman"/>
                          <a:cs typeface="B Zar"/>
                        </a:rPr>
                        <a:t>1</a:t>
                      </a:r>
                      <a:endParaRPr lang="en-US" sz="2800">
                        <a:latin typeface="Times New Roman"/>
                        <a:ea typeface="Times New Roman"/>
                      </a:endParaRPr>
                    </a:p>
                    <a:p>
                      <a:pPr algn="ctr" rtl="1">
                        <a:spcAft>
                          <a:spcPts val="0"/>
                        </a:spcAft>
                      </a:pPr>
                      <a:r>
                        <a:rPr lang="ar-SA" sz="3200">
                          <a:latin typeface="Lotus"/>
                          <a:ea typeface="Times New Roman"/>
                          <a:cs typeface="B Zar"/>
                        </a:rPr>
                        <a:t>2</a:t>
                      </a:r>
                      <a:endParaRPr lang="en-US" sz="2800">
                        <a:latin typeface="Times New Roman"/>
                        <a:ea typeface="Times New Roman"/>
                      </a:endParaRPr>
                    </a:p>
                    <a:p>
                      <a:pPr algn="ctr" rtl="1">
                        <a:spcAft>
                          <a:spcPts val="0"/>
                        </a:spcAft>
                      </a:pPr>
                      <a:r>
                        <a:rPr lang="ar-SA" sz="3200">
                          <a:latin typeface="Lotus"/>
                          <a:ea typeface="Times New Roman"/>
                          <a:cs typeface="B Zar"/>
                        </a:rPr>
                        <a:t>3</a:t>
                      </a:r>
                      <a:endParaRPr lang="en-US" sz="2800">
                        <a:latin typeface="Times New Roman"/>
                        <a:ea typeface="Times New Roman"/>
                      </a:endParaRPr>
                    </a:p>
                    <a:p>
                      <a:pPr algn="ctr" rtl="1">
                        <a:spcAft>
                          <a:spcPts val="0"/>
                        </a:spcAft>
                      </a:pPr>
                      <a:r>
                        <a:rPr lang="ar-SA" sz="3200">
                          <a:latin typeface="Lotus"/>
                          <a:ea typeface="Times New Roman"/>
                          <a:cs typeface="B Zar"/>
                        </a:rPr>
                        <a:t>4</a:t>
                      </a:r>
                      <a:endParaRPr lang="en-US" sz="2800">
                        <a:latin typeface="Times New Roman"/>
                        <a:ea typeface="Times New Roman"/>
                      </a:endParaRPr>
                    </a:p>
                    <a:p>
                      <a:pPr algn="ctr" rtl="1">
                        <a:spcAft>
                          <a:spcPts val="0"/>
                        </a:spcAft>
                      </a:pPr>
                      <a:r>
                        <a:rPr lang="ar-SA" sz="3200">
                          <a:latin typeface="Lotus"/>
                          <a:ea typeface="Times New Roman"/>
                          <a:cs typeface="B Zar"/>
                        </a:rPr>
                        <a:t>5</a:t>
                      </a:r>
                      <a:endParaRPr lang="en-US" sz="2800">
                        <a:latin typeface="Times New Roman"/>
                        <a:ea typeface="Times New Roman"/>
                      </a:endParaRPr>
                    </a:p>
                    <a:p>
                      <a:pPr algn="ctr" rtl="1">
                        <a:spcAft>
                          <a:spcPts val="0"/>
                        </a:spcAft>
                      </a:pPr>
                      <a:r>
                        <a:rPr lang="ar-SA" sz="3200">
                          <a:latin typeface="Lotus"/>
                          <a:ea typeface="Times New Roman"/>
                          <a:cs typeface="B Zar"/>
                        </a:rPr>
                        <a:t>6</a:t>
                      </a:r>
                      <a:endParaRPr lang="en-US" sz="2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r" rtl="1">
                        <a:spcAft>
                          <a:spcPts val="0"/>
                        </a:spcAft>
                      </a:pPr>
                      <a:r>
                        <a:rPr lang="ar-SA" sz="3200" dirty="0">
                          <a:latin typeface="Lotus"/>
                          <a:ea typeface="Times New Roman"/>
                          <a:cs typeface="B Zar"/>
                        </a:rPr>
                        <a:t>مدير طرح</a:t>
                      </a:r>
                      <a:endParaRPr lang="en-US" sz="2800" dirty="0">
                        <a:latin typeface="Times New Roman"/>
                        <a:ea typeface="Times New Roman"/>
                      </a:endParaRPr>
                    </a:p>
                    <a:p>
                      <a:pPr algn="r" rtl="1">
                        <a:spcAft>
                          <a:spcPts val="0"/>
                        </a:spcAft>
                      </a:pPr>
                      <a:r>
                        <a:rPr lang="ar-SA" sz="3200" dirty="0">
                          <a:latin typeface="Lotus"/>
                          <a:ea typeface="Times New Roman"/>
                          <a:cs typeface="B Zar"/>
                        </a:rPr>
                        <a:t>كارمند اداري و حسابدار</a:t>
                      </a:r>
                      <a:endParaRPr lang="en-US" sz="2800" dirty="0">
                        <a:latin typeface="Times New Roman"/>
                        <a:ea typeface="Times New Roman"/>
                      </a:endParaRPr>
                    </a:p>
                    <a:p>
                      <a:pPr algn="r" rtl="1">
                        <a:spcAft>
                          <a:spcPts val="0"/>
                        </a:spcAft>
                      </a:pPr>
                      <a:r>
                        <a:rPr lang="ar-SA" sz="3200" dirty="0">
                          <a:latin typeface="Lotus"/>
                          <a:ea typeface="Times New Roman"/>
                          <a:cs typeface="B Zar"/>
                        </a:rPr>
                        <a:t>تكنيسين</a:t>
                      </a:r>
                      <a:endParaRPr lang="en-US" sz="2800" dirty="0">
                        <a:latin typeface="Times New Roman"/>
                        <a:ea typeface="Times New Roman"/>
                      </a:endParaRPr>
                    </a:p>
                    <a:p>
                      <a:pPr algn="r" rtl="1">
                        <a:spcAft>
                          <a:spcPts val="0"/>
                        </a:spcAft>
                      </a:pPr>
                      <a:r>
                        <a:rPr lang="ar-SA" sz="3200" dirty="0">
                          <a:latin typeface="Lotus"/>
                          <a:ea typeface="Times New Roman"/>
                          <a:cs typeface="B Zar"/>
                        </a:rPr>
                        <a:t>كارگر ساده</a:t>
                      </a:r>
                      <a:endParaRPr lang="en-US" sz="2800" dirty="0">
                        <a:latin typeface="Times New Roman"/>
                        <a:ea typeface="Times New Roman"/>
                      </a:endParaRPr>
                    </a:p>
                    <a:p>
                      <a:pPr algn="r" rtl="1">
                        <a:spcAft>
                          <a:spcPts val="0"/>
                        </a:spcAft>
                      </a:pPr>
                      <a:r>
                        <a:rPr lang="ar-SA" sz="3200" dirty="0">
                          <a:latin typeface="Lotus"/>
                          <a:ea typeface="Times New Roman"/>
                          <a:cs typeface="B Zar"/>
                        </a:rPr>
                        <a:t>راننده</a:t>
                      </a:r>
                      <a:endParaRPr lang="en-US" sz="2800" dirty="0">
                        <a:latin typeface="Times New Roman"/>
                        <a:ea typeface="Times New Roman"/>
                      </a:endParaRPr>
                    </a:p>
                    <a:p>
                      <a:pPr algn="r" rtl="1">
                        <a:spcAft>
                          <a:spcPts val="0"/>
                        </a:spcAft>
                      </a:pPr>
                      <a:r>
                        <a:rPr lang="ar-SA" sz="3200" dirty="0">
                          <a:latin typeface="Lotus"/>
                          <a:ea typeface="Times New Roman"/>
                          <a:cs typeface="B Zar"/>
                        </a:rPr>
                        <a:t>نگهبان و سرايدار</a:t>
                      </a:r>
                      <a:endParaRPr lang="en-US" sz="28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ctr" rtl="1">
                        <a:spcAft>
                          <a:spcPts val="0"/>
                        </a:spcAft>
                      </a:pPr>
                      <a:endParaRPr lang="en-US" sz="2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rtl="1">
                        <a:spcAft>
                          <a:spcPts val="0"/>
                        </a:spcAft>
                      </a:pPr>
                      <a:r>
                        <a:rPr lang="ar-SA" sz="3200">
                          <a:latin typeface="Lotus"/>
                          <a:ea typeface="Times New Roman"/>
                          <a:cs typeface="B Zar"/>
                        </a:rPr>
                        <a:t>1</a:t>
                      </a:r>
                      <a:endParaRPr lang="en-US" sz="2800">
                        <a:latin typeface="Times New Roman"/>
                        <a:ea typeface="Times New Roman"/>
                      </a:endParaRPr>
                    </a:p>
                    <a:p>
                      <a:pPr algn="ctr" rtl="1">
                        <a:spcAft>
                          <a:spcPts val="0"/>
                        </a:spcAft>
                      </a:pPr>
                      <a:r>
                        <a:rPr lang="ar-SA" sz="3200">
                          <a:latin typeface="Lotus"/>
                          <a:ea typeface="Times New Roman"/>
                          <a:cs typeface="B Zar"/>
                        </a:rPr>
                        <a:t>1</a:t>
                      </a:r>
                      <a:endParaRPr lang="en-US" sz="2800">
                        <a:latin typeface="Times New Roman"/>
                        <a:ea typeface="Times New Roman"/>
                      </a:endParaRPr>
                    </a:p>
                    <a:p>
                      <a:pPr algn="ctr" rtl="1">
                        <a:spcAft>
                          <a:spcPts val="0"/>
                        </a:spcAft>
                      </a:pPr>
                      <a:r>
                        <a:rPr lang="ar-SA" sz="3200">
                          <a:latin typeface="Lotus"/>
                          <a:ea typeface="Times New Roman"/>
                          <a:cs typeface="B Zar"/>
                        </a:rPr>
                        <a:t>1</a:t>
                      </a:r>
                      <a:endParaRPr lang="en-US" sz="2800">
                        <a:latin typeface="Times New Roman"/>
                        <a:ea typeface="Times New Roman"/>
                      </a:endParaRPr>
                    </a:p>
                    <a:p>
                      <a:pPr algn="ctr" rtl="1">
                        <a:spcAft>
                          <a:spcPts val="0"/>
                        </a:spcAft>
                      </a:pPr>
                      <a:r>
                        <a:rPr lang="ar-SA" sz="3200">
                          <a:latin typeface="Lotus"/>
                          <a:ea typeface="Times New Roman"/>
                          <a:cs typeface="B Zar"/>
                        </a:rPr>
                        <a:t>4</a:t>
                      </a:r>
                      <a:endParaRPr lang="en-US" sz="2800">
                        <a:latin typeface="Times New Roman"/>
                        <a:ea typeface="Times New Roman"/>
                      </a:endParaRPr>
                    </a:p>
                    <a:p>
                      <a:pPr algn="ctr" rtl="1">
                        <a:spcAft>
                          <a:spcPts val="0"/>
                        </a:spcAft>
                      </a:pPr>
                      <a:r>
                        <a:rPr lang="ar-SA" sz="3200">
                          <a:latin typeface="Lotus"/>
                          <a:ea typeface="Times New Roman"/>
                          <a:cs typeface="B Zar"/>
                        </a:rPr>
                        <a:t>1</a:t>
                      </a:r>
                      <a:endParaRPr lang="en-US" sz="2800">
                        <a:latin typeface="Times New Roman"/>
                        <a:ea typeface="Times New Roman"/>
                      </a:endParaRPr>
                    </a:p>
                    <a:p>
                      <a:pPr algn="ctr" rtl="1">
                        <a:spcAft>
                          <a:spcPts val="0"/>
                        </a:spcAft>
                      </a:pPr>
                      <a:r>
                        <a:rPr lang="ar-SA" sz="3200">
                          <a:latin typeface="Lotus"/>
                          <a:ea typeface="Times New Roman"/>
                          <a:cs typeface="B Zar"/>
                        </a:rPr>
                        <a:t>1</a:t>
                      </a:r>
                      <a:endParaRPr lang="en-US" sz="2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ctr" rtl="1">
                        <a:spcAft>
                          <a:spcPts val="0"/>
                        </a:spcAft>
                      </a:pPr>
                      <a:endParaRPr lang="en-US" sz="2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3200">
                          <a:latin typeface="Lotus"/>
                          <a:ea typeface="Times New Roman"/>
                          <a:cs typeface="B Zar"/>
                        </a:rPr>
                        <a:t>2/1</a:t>
                      </a:r>
                      <a:endParaRPr lang="en-US" sz="2800">
                        <a:latin typeface="Times New Roman"/>
                        <a:ea typeface="Times New Roman"/>
                      </a:endParaRPr>
                    </a:p>
                    <a:p>
                      <a:pPr algn="ctr" rtl="1">
                        <a:spcAft>
                          <a:spcPts val="0"/>
                        </a:spcAft>
                      </a:pPr>
                      <a:r>
                        <a:rPr lang="ar-SA" sz="3200">
                          <a:latin typeface="Lotus"/>
                          <a:ea typeface="Times New Roman"/>
                          <a:cs typeface="B Zar"/>
                        </a:rPr>
                        <a:t>8/0</a:t>
                      </a:r>
                      <a:endParaRPr lang="en-US" sz="2800">
                        <a:latin typeface="Times New Roman"/>
                        <a:ea typeface="Times New Roman"/>
                      </a:endParaRPr>
                    </a:p>
                    <a:p>
                      <a:pPr algn="ctr" rtl="1">
                        <a:spcAft>
                          <a:spcPts val="0"/>
                        </a:spcAft>
                      </a:pPr>
                      <a:r>
                        <a:rPr lang="ar-SA" sz="3200">
                          <a:latin typeface="Lotus"/>
                          <a:ea typeface="Times New Roman"/>
                          <a:cs typeface="B Zar"/>
                        </a:rPr>
                        <a:t>9/0</a:t>
                      </a:r>
                      <a:endParaRPr lang="en-US" sz="2800">
                        <a:latin typeface="Times New Roman"/>
                        <a:ea typeface="Times New Roman"/>
                      </a:endParaRPr>
                    </a:p>
                    <a:p>
                      <a:pPr algn="ctr" rtl="1">
                        <a:spcAft>
                          <a:spcPts val="0"/>
                        </a:spcAft>
                      </a:pPr>
                      <a:r>
                        <a:rPr lang="ar-SA" sz="3200">
                          <a:latin typeface="Lotus"/>
                          <a:ea typeface="Times New Roman"/>
                          <a:cs typeface="B Zar"/>
                        </a:rPr>
                        <a:t>7/0</a:t>
                      </a:r>
                      <a:endParaRPr lang="en-US" sz="2800">
                        <a:latin typeface="Times New Roman"/>
                        <a:ea typeface="Times New Roman"/>
                      </a:endParaRPr>
                    </a:p>
                    <a:p>
                      <a:pPr algn="ctr" rtl="1">
                        <a:spcAft>
                          <a:spcPts val="0"/>
                        </a:spcAft>
                      </a:pPr>
                      <a:r>
                        <a:rPr lang="ar-SA" sz="3200">
                          <a:latin typeface="Lotus"/>
                          <a:ea typeface="Times New Roman"/>
                          <a:cs typeface="B Zar"/>
                        </a:rPr>
                        <a:t>7/0</a:t>
                      </a:r>
                      <a:endParaRPr lang="en-US" sz="2800">
                        <a:latin typeface="Times New Roman"/>
                        <a:ea typeface="Times New Roman"/>
                      </a:endParaRPr>
                    </a:p>
                    <a:p>
                      <a:pPr algn="ctr" rtl="1">
                        <a:spcAft>
                          <a:spcPts val="0"/>
                        </a:spcAft>
                      </a:pPr>
                      <a:r>
                        <a:rPr lang="ar-SA" sz="3200">
                          <a:latin typeface="Lotus"/>
                          <a:ea typeface="Times New Roman"/>
                          <a:cs typeface="B Zar"/>
                        </a:rPr>
                        <a:t>7/0</a:t>
                      </a:r>
                      <a:endParaRPr lang="en-US" sz="2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3200" dirty="0">
                          <a:latin typeface="Lotus"/>
                          <a:ea typeface="Times New Roman"/>
                          <a:cs typeface="B Zar"/>
                        </a:rPr>
                        <a:t>8/16</a:t>
                      </a:r>
                      <a:endParaRPr lang="en-US" sz="2800" dirty="0">
                        <a:latin typeface="Times New Roman"/>
                        <a:ea typeface="Times New Roman"/>
                      </a:endParaRPr>
                    </a:p>
                    <a:p>
                      <a:pPr algn="ctr" rtl="1">
                        <a:spcAft>
                          <a:spcPts val="0"/>
                        </a:spcAft>
                      </a:pPr>
                      <a:r>
                        <a:rPr lang="ar-SA" sz="3200" dirty="0">
                          <a:latin typeface="Lotus"/>
                          <a:ea typeface="Times New Roman"/>
                          <a:cs typeface="B Zar"/>
                        </a:rPr>
                        <a:t>2/11</a:t>
                      </a:r>
                      <a:endParaRPr lang="en-US" sz="2800" dirty="0">
                        <a:latin typeface="Times New Roman"/>
                        <a:ea typeface="Times New Roman"/>
                      </a:endParaRPr>
                    </a:p>
                    <a:p>
                      <a:pPr algn="ctr" rtl="1">
                        <a:spcAft>
                          <a:spcPts val="0"/>
                        </a:spcAft>
                      </a:pPr>
                      <a:r>
                        <a:rPr lang="ar-SA" sz="3200" dirty="0">
                          <a:latin typeface="Lotus"/>
                          <a:ea typeface="Times New Roman"/>
                          <a:cs typeface="B Zar"/>
                        </a:rPr>
                        <a:t>6/12</a:t>
                      </a:r>
                      <a:endParaRPr lang="en-US" sz="2800" dirty="0">
                        <a:latin typeface="Times New Roman"/>
                        <a:ea typeface="Times New Roman"/>
                      </a:endParaRPr>
                    </a:p>
                    <a:p>
                      <a:pPr algn="ctr" rtl="1">
                        <a:spcAft>
                          <a:spcPts val="0"/>
                        </a:spcAft>
                      </a:pPr>
                      <a:r>
                        <a:rPr lang="ar-SA" sz="3200" dirty="0">
                          <a:latin typeface="Lotus"/>
                          <a:ea typeface="Times New Roman"/>
                          <a:cs typeface="B Zar"/>
                        </a:rPr>
                        <a:t>2/39</a:t>
                      </a:r>
                      <a:endParaRPr lang="en-US" sz="2800" dirty="0">
                        <a:latin typeface="Times New Roman"/>
                        <a:ea typeface="Times New Roman"/>
                      </a:endParaRPr>
                    </a:p>
                    <a:p>
                      <a:pPr algn="ctr" rtl="1">
                        <a:spcAft>
                          <a:spcPts val="0"/>
                        </a:spcAft>
                      </a:pPr>
                      <a:r>
                        <a:rPr lang="ar-SA" sz="3200" dirty="0">
                          <a:latin typeface="Lotus"/>
                          <a:ea typeface="Times New Roman"/>
                          <a:cs typeface="B Zar"/>
                        </a:rPr>
                        <a:t>8/9</a:t>
                      </a:r>
                      <a:endParaRPr lang="en-US" sz="2800" dirty="0">
                        <a:latin typeface="Times New Roman"/>
                        <a:ea typeface="Times New Roman"/>
                      </a:endParaRPr>
                    </a:p>
                    <a:p>
                      <a:pPr algn="ctr" rtl="1">
                        <a:spcAft>
                          <a:spcPts val="0"/>
                        </a:spcAft>
                      </a:pPr>
                      <a:r>
                        <a:rPr lang="ar-SA" sz="3200" dirty="0">
                          <a:latin typeface="Lotus"/>
                          <a:ea typeface="Times New Roman"/>
                          <a:cs typeface="B Zar"/>
                        </a:rPr>
                        <a:t>8/9</a:t>
                      </a:r>
                      <a:endParaRPr lang="en-US" sz="28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487715">
                <a:tc gridSpan="6">
                  <a:txBody>
                    <a:bodyPr/>
                    <a:lstStyle/>
                    <a:p>
                      <a:pPr algn="ctr" rtl="1">
                        <a:spcAft>
                          <a:spcPts val="0"/>
                        </a:spcAft>
                      </a:pPr>
                      <a:r>
                        <a:rPr lang="ar-SA" sz="3200">
                          <a:latin typeface="Lotus"/>
                          <a:ea typeface="Times New Roman"/>
                          <a:cs typeface="B Zar"/>
                        </a:rPr>
                        <a:t>23% سهم حـق بـيمه كارفرما</a:t>
                      </a:r>
                      <a:endParaRPr lang="en-US" sz="2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rtl="1"/>
                      <a:endParaRPr lang="fa-IR"/>
                    </a:p>
                  </a:txBody>
                  <a:tcPr/>
                </a:tc>
                <a:tc hMerge="1">
                  <a:txBody>
                    <a:bodyPr/>
                    <a:lstStyle/>
                    <a:p>
                      <a:pPr rtl="1"/>
                      <a:endParaRPr lang="fa-IR"/>
                    </a:p>
                  </a:txBody>
                  <a:tcPr/>
                </a:tc>
                <a:tc hMerge="1">
                  <a:txBody>
                    <a:bodyPr/>
                    <a:lstStyle/>
                    <a:p>
                      <a:pPr rtl="1"/>
                      <a:endParaRPr lang="fa-IR"/>
                    </a:p>
                  </a:txBody>
                  <a:tcPr/>
                </a:tc>
                <a:tc hMerge="1">
                  <a:txBody>
                    <a:bodyPr/>
                    <a:lstStyle/>
                    <a:p>
                      <a:pPr rtl="1"/>
                      <a:endParaRPr lang="fa-IR"/>
                    </a:p>
                  </a:txBody>
                  <a:tcPr/>
                </a:tc>
                <a:tc hMerge="1">
                  <a:txBody>
                    <a:bodyPr/>
                    <a:lstStyle/>
                    <a:p>
                      <a:pPr rtl="1"/>
                      <a:endParaRPr lang="fa-IR"/>
                    </a:p>
                  </a:txBody>
                  <a:tcPr/>
                </a:tc>
                <a:tc>
                  <a:txBody>
                    <a:bodyPr/>
                    <a:lstStyle/>
                    <a:p>
                      <a:pPr algn="ctr" rtl="1">
                        <a:spcAft>
                          <a:spcPts val="0"/>
                        </a:spcAft>
                      </a:pPr>
                      <a:r>
                        <a:rPr lang="ar-SA" sz="3200" dirty="0">
                          <a:latin typeface="Lotus"/>
                          <a:ea typeface="Times New Roman"/>
                          <a:cs typeface="B Zar"/>
                        </a:rPr>
                        <a:t>6/19</a:t>
                      </a:r>
                      <a:endParaRPr lang="en-US" sz="28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487715">
                <a:tc gridSpan="2">
                  <a:txBody>
                    <a:bodyPr/>
                    <a:lstStyle/>
                    <a:p>
                      <a:pPr algn="r" rtl="1">
                        <a:spcAft>
                          <a:spcPts val="0"/>
                        </a:spcAft>
                      </a:pPr>
                      <a:r>
                        <a:rPr lang="ar-SA" sz="3200" dirty="0">
                          <a:latin typeface="Lotus"/>
                          <a:ea typeface="Times New Roman"/>
                          <a:cs typeface="B Zar"/>
                        </a:rPr>
                        <a:t>  جـــمــــع كل</a:t>
                      </a:r>
                      <a:endParaRPr lang="en-US" sz="28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rtl="1"/>
                      <a:endParaRPr lang="fa-IR"/>
                    </a:p>
                  </a:txBody>
                  <a:tcPr/>
                </a:tc>
                <a:tc gridSpan="2">
                  <a:txBody>
                    <a:bodyPr/>
                    <a:lstStyle/>
                    <a:p>
                      <a:pPr algn="ctr" rtl="1">
                        <a:spcAft>
                          <a:spcPts val="0"/>
                        </a:spcAft>
                      </a:pPr>
                      <a:r>
                        <a:rPr lang="ar-SA" sz="3200">
                          <a:latin typeface="Lotus"/>
                          <a:ea typeface="Times New Roman"/>
                          <a:cs typeface="B Zar"/>
                        </a:rPr>
                        <a:t>9</a:t>
                      </a:r>
                      <a:endParaRPr lang="en-US" sz="2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rtl="1"/>
                      <a:endParaRPr lang="fa-IR"/>
                    </a:p>
                  </a:txBody>
                  <a:tcPr/>
                </a:tc>
                <a:tc gridSpan="2">
                  <a:txBody>
                    <a:bodyPr/>
                    <a:lstStyle/>
                    <a:p>
                      <a:pPr algn="ctr" rtl="1">
                        <a:spcAft>
                          <a:spcPts val="0"/>
                        </a:spcAft>
                      </a:pPr>
                      <a:r>
                        <a:rPr lang="ar-SA" sz="3200">
                          <a:latin typeface="Lotus"/>
                          <a:ea typeface="Times New Roman"/>
                          <a:cs typeface="B Zar"/>
                        </a:rPr>
                        <a:t>-</a:t>
                      </a:r>
                      <a:endParaRPr lang="en-US" sz="2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rtl="1"/>
                      <a:endParaRPr lang="fa-IR"/>
                    </a:p>
                  </a:txBody>
                  <a:tcPr/>
                </a:tc>
                <a:tc>
                  <a:txBody>
                    <a:bodyPr/>
                    <a:lstStyle/>
                    <a:p>
                      <a:pPr algn="ctr" rtl="1">
                        <a:spcAft>
                          <a:spcPts val="0"/>
                        </a:spcAft>
                      </a:pPr>
                      <a:r>
                        <a:rPr lang="ar-SA" sz="3200" dirty="0">
                          <a:latin typeface="Lotus"/>
                          <a:ea typeface="Times New Roman"/>
                          <a:cs typeface="B Zar"/>
                        </a:rPr>
                        <a:t>119</a:t>
                      </a:r>
                      <a:endParaRPr lang="en-US" sz="28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3554">
                                            <p:txEl>
                                              <p:pRg st="0" end="0"/>
                                            </p:txEl>
                                          </p:spTgt>
                                        </p:tgtEl>
                                        <p:attrNameLst>
                                          <p:attrName>style.visibility</p:attrName>
                                        </p:attrNameLst>
                                      </p:cBhvr>
                                      <p:to>
                                        <p:strVal val="visible"/>
                                      </p:to>
                                    </p:set>
                                    <p:animEffect transition="in" filter="dissolve">
                                      <p:cBhvr>
                                        <p:cTn id="7" dur="500"/>
                                        <p:tgtEl>
                                          <p:spTgt spid="23554">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23554">
                                            <p:txEl>
                                              <p:pRg st="2" end="2"/>
                                            </p:txEl>
                                          </p:spTgt>
                                        </p:tgtEl>
                                        <p:attrNameLst>
                                          <p:attrName>style.visibility</p:attrName>
                                        </p:attrNameLst>
                                      </p:cBhvr>
                                      <p:to>
                                        <p:strVal val="visible"/>
                                      </p:to>
                                    </p:set>
                                    <p:animEffect transition="in" filter="dissolve">
                                      <p:cBhvr>
                                        <p:cTn id="12" dur="500"/>
                                        <p:tgtEl>
                                          <p:spTgt spid="23554">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5" presetClass="entr" presetSubtype="0" fill="hold" nodeType="clickEffect">
                                  <p:stCondLst>
                                    <p:cond delay="0"/>
                                  </p:stCondLst>
                                  <p:childTnLst>
                                    <p:set>
                                      <p:cBhvr>
                                        <p:cTn id="16" dur="1" fill="hold">
                                          <p:stCondLst>
                                            <p:cond delay="0"/>
                                          </p:stCondLst>
                                        </p:cTn>
                                        <p:tgtEl>
                                          <p:spTgt spid="4"/>
                                        </p:tgtEl>
                                        <p:attrNameLst>
                                          <p:attrName>style.visibility</p:attrName>
                                        </p:attrNameLst>
                                      </p:cBhvr>
                                      <p:to>
                                        <p:strVal val="visible"/>
                                      </p:to>
                                    </p:set>
                                    <p:anim calcmode="lin" valueType="num">
                                      <p:cBhvr>
                                        <p:cTn id="17" dur="1000" fill="hold"/>
                                        <p:tgtEl>
                                          <p:spTgt spid="4"/>
                                        </p:tgtEl>
                                        <p:attrNameLst>
                                          <p:attrName>ppt_w</p:attrName>
                                        </p:attrNameLst>
                                      </p:cBhvr>
                                      <p:tavLst>
                                        <p:tav tm="0">
                                          <p:val>
                                            <p:strVal val="#ppt_w*0.70"/>
                                          </p:val>
                                        </p:tav>
                                        <p:tav tm="100000">
                                          <p:val>
                                            <p:strVal val="#ppt_w"/>
                                          </p:val>
                                        </p:tav>
                                      </p:tavLst>
                                    </p:anim>
                                    <p:anim calcmode="lin" valueType="num">
                                      <p:cBhvr>
                                        <p:cTn id="18" dur="1000" fill="hold"/>
                                        <p:tgtEl>
                                          <p:spTgt spid="4"/>
                                        </p:tgtEl>
                                        <p:attrNameLst>
                                          <p:attrName>ppt_h</p:attrName>
                                        </p:attrNameLst>
                                      </p:cBhvr>
                                      <p:tavLst>
                                        <p:tav tm="0">
                                          <p:val>
                                            <p:strVal val="#ppt_h"/>
                                          </p:val>
                                        </p:tav>
                                        <p:tav tm="100000">
                                          <p:val>
                                            <p:strVal val="#ppt_h"/>
                                          </p:val>
                                        </p:tav>
                                      </p:tavLst>
                                    </p:anim>
                                    <p:animEffect transition="in" filter="fade">
                                      <p:cBhvr>
                                        <p:cTn id="19"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4" grpId="0" build="p"/>
    </p:bld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4578" name="Content Placeholder 2"/>
          <p:cNvSpPr>
            <a:spLocks noGrp="1"/>
          </p:cNvSpPr>
          <p:nvPr>
            <p:ph idx="1"/>
          </p:nvPr>
        </p:nvSpPr>
        <p:spPr>
          <a:xfrm>
            <a:off x="914400" y="0"/>
            <a:ext cx="8229600" cy="1185863"/>
          </a:xfrm>
        </p:spPr>
        <p:txBody>
          <a:bodyPr/>
          <a:lstStyle/>
          <a:p>
            <a:pPr eaLnBrk="1" hangingPunct="1"/>
            <a:r>
              <a:rPr lang="ar-SA" altLang="fa-IR" sz="3200" b="1" smtClean="0"/>
              <a:t>  ب – 3 )هزينه نگهداري و تعميرات :</a:t>
            </a:r>
            <a:endParaRPr lang="en-US" altLang="fa-IR" sz="3200" smtClean="0">
              <a:cs typeface="Arial" panose="020B0604020202020204" pitchFamily="34" charset="0"/>
            </a:endParaRPr>
          </a:p>
          <a:p>
            <a:pPr algn="ctr" eaLnBrk="1" hangingPunct="1">
              <a:buFont typeface="Arial" panose="020B0604020202020204" pitchFamily="34" charset="0"/>
              <a:buNone/>
            </a:pPr>
            <a:endParaRPr lang="fa-IR" altLang="fa-IR" sz="3200" smtClean="0"/>
          </a:p>
          <a:p>
            <a:pPr algn="ctr" eaLnBrk="1" hangingPunct="1">
              <a:buFont typeface="Arial" panose="020B0604020202020204" pitchFamily="34" charset="0"/>
              <a:buNone/>
            </a:pPr>
            <a:r>
              <a:rPr lang="ar-SA" altLang="fa-IR" sz="3200" smtClean="0"/>
              <a:t>ارقام به ميليون ريال</a:t>
            </a:r>
            <a:endParaRPr lang="en-US" altLang="fa-IR" sz="3200" smtClean="0">
              <a:cs typeface="Arial" panose="020B0604020202020204" pitchFamily="34" charset="0"/>
            </a:endParaRPr>
          </a:p>
          <a:p>
            <a:pPr eaLnBrk="1" hangingPunct="1"/>
            <a:endParaRPr lang="fa-IR" altLang="fa-IR" smtClean="0"/>
          </a:p>
        </p:txBody>
      </p:sp>
      <p:graphicFrame>
        <p:nvGraphicFramePr>
          <p:cNvPr id="4" name="Table 3"/>
          <p:cNvGraphicFramePr>
            <a:graphicFrameLocks noGrp="1"/>
          </p:cNvGraphicFramePr>
          <p:nvPr/>
        </p:nvGraphicFramePr>
        <p:xfrm>
          <a:off x="0" y="1785938"/>
          <a:ext cx="9144000" cy="3413125"/>
        </p:xfrm>
        <a:graphic>
          <a:graphicData uri="http://schemas.openxmlformats.org/drawingml/2006/table">
            <a:tbl>
              <a:tblPr rtl="1"/>
              <a:tblGrid>
                <a:gridCol w="662033">
                  <a:extLst>
                    <a:ext uri="{9D8B030D-6E8A-4147-A177-3AD203B41FA5}">
                      <a16:colId xmlns:a16="http://schemas.microsoft.com/office/drawing/2014/main" xmlns="" val="20000"/>
                    </a:ext>
                  </a:extLst>
                </a:gridCol>
                <a:gridCol w="3581358">
                  <a:extLst>
                    <a:ext uri="{9D8B030D-6E8A-4147-A177-3AD203B41FA5}">
                      <a16:colId xmlns:a16="http://schemas.microsoft.com/office/drawing/2014/main" xmlns="" val="20001"/>
                    </a:ext>
                  </a:extLst>
                </a:gridCol>
                <a:gridCol w="2004998">
                  <a:extLst>
                    <a:ext uri="{9D8B030D-6E8A-4147-A177-3AD203B41FA5}">
                      <a16:colId xmlns:a16="http://schemas.microsoft.com/office/drawing/2014/main" xmlns="" val="20002"/>
                    </a:ext>
                  </a:extLst>
                </a:gridCol>
                <a:gridCol w="1466840">
                  <a:extLst>
                    <a:ext uri="{9D8B030D-6E8A-4147-A177-3AD203B41FA5}">
                      <a16:colId xmlns:a16="http://schemas.microsoft.com/office/drawing/2014/main" xmlns="" val="20003"/>
                    </a:ext>
                  </a:extLst>
                </a:gridCol>
                <a:gridCol w="1428770">
                  <a:extLst>
                    <a:ext uri="{9D8B030D-6E8A-4147-A177-3AD203B41FA5}">
                      <a16:colId xmlns:a16="http://schemas.microsoft.com/office/drawing/2014/main" xmlns="" val="20004"/>
                    </a:ext>
                  </a:extLst>
                </a:gridCol>
              </a:tblGrid>
              <a:tr h="487589">
                <a:tc>
                  <a:txBody>
                    <a:bodyPr/>
                    <a:lstStyle/>
                    <a:p>
                      <a:pPr algn="ctr" rtl="1">
                        <a:spcAft>
                          <a:spcPts val="0"/>
                        </a:spcAft>
                      </a:pPr>
                      <a:r>
                        <a:rPr lang="ar-SA" sz="1800" dirty="0">
                          <a:latin typeface="Lotus"/>
                          <a:ea typeface="Times New Roman"/>
                          <a:cs typeface="B Zar"/>
                        </a:rPr>
                        <a:t>رديف</a:t>
                      </a:r>
                      <a:endParaRPr lang="en-US" sz="28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3200" dirty="0">
                          <a:latin typeface="Lotus"/>
                          <a:ea typeface="Times New Roman"/>
                          <a:cs typeface="B Zar"/>
                        </a:rPr>
                        <a:t>شـــرح</a:t>
                      </a:r>
                      <a:endParaRPr lang="en-US" sz="28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3200" dirty="0">
                          <a:latin typeface="Lotus"/>
                          <a:ea typeface="Times New Roman"/>
                          <a:cs typeface="B Zar"/>
                        </a:rPr>
                        <a:t>ارزش دارايي</a:t>
                      </a:r>
                      <a:endParaRPr lang="en-US" sz="28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3200">
                          <a:latin typeface="Lotus"/>
                          <a:ea typeface="Times New Roman"/>
                          <a:cs typeface="B Zar"/>
                        </a:rPr>
                        <a:t>نرخ </a:t>
                      </a:r>
                      <a:endParaRPr lang="en-US" sz="2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3200" dirty="0">
                          <a:latin typeface="Lotus"/>
                          <a:ea typeface="Times New Roman"/>
                          <a:cs typeface="B Zar"/>
                        </a:rPr>
                        <a:t>هزينه كل</a:t>
                      </a:r>
                      <a:endParaRPr lang="en-US" sz="28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0"/>
                  </a:ext>
                </a:extLst>
              </a:tr>
              <a:tr h="2437946">
                <a:tc>
                  <a:txBody>
                    <a:bodyPr/>
                    <a:lstStyle/>
                    <a:p>
                      <a:pPr algn="ctr" rtl="1">
                        <a:spcAft>
                          <a:spcPts val="0"/>
                        </a:spcAft>
                      </a:pPr>
                      <a:r>
                        <a:rPr lang="ar-SA" sz="3200" dirty="0">
                          <a:latin typeface="Lotus"/>
                          <a:ea typeface="Times New Roman"/>
                          <a:cs typeface="B Zar"/>
                        </a:rPr>
                        <a:t>1</a:t>
                      </a:r>
                      <a:endParaRPr lang="en-US" sz="2800" dirty="0">
                        <a:latin typeface="Times New Roman"/>
                        <a:ea typeface="Times New Roman"/>
                      </a:endParaRPr>
                    </a:p>
                    <a:p>
                      <a:pPr algn="ctr" rtl="1">
                        <a:spcAft>
                          <a:spcPts val="0"/>
                        </a:spcAft>
                      </a:pPr>
                      <a:r>
                        <a:rPr lang="ar-SA" sz="3200" dirty="0">
                          <a:latin typeface="Lotus"/>
                          <a:ea typeface="Times New Roman"/>
                          <a:cs typeface="B Zar"/>
                        </a:rPr>
                        <a:t>2</a:t>
                      </a:r>
                      <a:endParaRPr lang="en-US" sz="2800" dirty="0">
                        <a:latin typeface="Times New Roman"/>
                        <a:ea typeface="Times New Roman"/>
                      </a:endParaRPr>
                    </a:p>
                    <a:p>
                      <a:pPr algn="ctr" rtl="1">
                        <a:spcAft>
                          <a:spcPts val="0"/>
                        </a:spcAft>
                      </a:pPr>
                      <a:r>
                        <a:rPr lang="ar-SA" sz="3200" dirty="0">
                          <a:latin typeface="Lotus"/>
                          <a:ea typeface="Times New Roman"/>
                          <a:cs typeface="B Zar"/>
                        </a:rPr>
                        <a:t>3</a:t>
                      </a:r>
                      <a:endParaRPr lang="en-US" sz="2800" dirty="0">
                        <a:latin typeface="Times New Roman"/>
                        <a:ea typeface="Times New Roman"/>
                      </a:endParaRPr>
                    </a:p>
                    <a:p>
                      <a:pPr algn="ctr" rtl="1">
                        <a:spcAft>
                          <a:spcPts val="0"/>
                        </a:spcAft>
                      </a:pPr>
                      <a:r>
                        <a:rPr lang="ar-SA" sz="3200" dirty="0">
                          <a:latin typeface="Lotus"/>
                          <a:ea typeface="Times New Roman"/>
                          <a:cs typeface="B Zar"/>
                        </a:rPr>
                        <a:t>4</a:t>
                      </a:r>
                      <a:endParaRPr lang="en-US" sz="2800" dirty="0">
                        <a:latin typeface="Times New Roman"/>
                        <a:ea typeface="Times New Roman"/>
                      </a:endParaRPr>
                    </a:p>
                    <a:p>
                      <a:pPr algn="ctr" rtl="1">
                        <a:spcAft>
                          <a:spcPts val="0"/>
                        </a:spcAft>
                      </a:pPr>
                      <a:r>
                        <a:rPr lang="ar-SA" sz="3200" dirty="0">
                          <a:latin typeface="Lotus"/>
                          <a:ea typeface="Times New Roman"/>
                          <a:cs typeface="B Zar"/>
                        </a:rPr>
                        <a:t>5</a:t>
                      </a:r>
                      <a:endParaRPr lang="en-US" sz="28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spcAft>
                          <a:spcPts val="0"/>
                        </a:spcAft>
                      </a:pPr>
                      <a:r>
                        <a:rPr lang="ar-SA" sz="3200" dirty="0">
                          <a:latin typeface="Lotus"/>
                          <a:ea typeface="Times New Roman"/>
                          <a:cs typeface="B Zar"/>
                        </a:rPr>
                        <a:t>ساختمان و محوطه سازي</a:t>
                      </a:r>
                      <a:endParaRPr lang="en-US" sz="2800" dirty="0">
                        <a:latin typeface="Times New Roman"/>
                        <a:ea typeface="Times New Roman"/>
                      </a:endParaRPr>
                    </a:p>
                    <a:p>
                      <a:pPr algn="r" rtl="1">
                        <a:spcAft>
                          <a:spcPts val="0"/>
                        </a:spcAft>
                      </a:pPr>
                      <a:r>
                        <a:rPr lang="ar-SA" sz="3200" dirty="0">
                          <a:latin typeface="Lotus"/>
                          <a:ea typeface="Times New Roman"/>
                          <a:cs typeface="B Zar"/>
                        </a:rPr>
                        <a:t>تاسيسات</a:t>
                      </a:r>
                      <a:endParaRPr lang="en-US" sz="2800" dirty="0">
                        <a:latin typeface="Times New Roman"/>
                        <a:ea typeface="Times New Roman"/>
                      </a:endParaRPr>
                    </a:p>
                    <a:p>
                      <a:pPr algn="r" rtl="1">
                        <a:spcAft>
                          <a:spcPts val="0"/>
                        </a:spcAft>
                      </a:pPr>
                      <a:r>
                        <a:rPr lang="ar-SA" sz="3200" dirty="0">
                          <a:latin typeface="Lotus"/>
                          <a:ea typeface="Times New Roman"/>
                          <a:cs typeface="B Zar"/>
                        </a:rPr>
                        <a:t>ماشين‌آلات </a:t>
                      </a:r>
                      <a:endParaRPr lang="en-US" sz="2800" dirty="0">
                        <a:latin typeface="Times New Roman"/>
                        <a:ea typeface="Times New Roman"/>
                      </a:endParaRPr>
                    </a:p>
                    <a:p>
                      <a:pPr algn="r" rtl="1">
                        <a:spcAft>
                          <a:spcPts val="0"/>
                        </a:spcAft>
                      </a:pPr>
                      <a:r>
                        <a:rPr lang="ar-SA" sz="3200" dirty="0">
                          <a:latin typeface="Lotus"/>
                          <a:ea typeface="Times New Roman"/>
                          <a:cs typeface="B Zar"/>
                        </a:rPr>
                        <a:t>وسايل نقليه</a:t>
                      </a:r>
                      <a:endParaRPr lang="en-US" sz="2800" dirty="0">
                        <a:latin typeface="Times New Roman"/>
                        <a:ea typeface="Times New Roman"/>
                      </a:endParaRPr>
                    </a:p>
                    <a:p>
                      <a:pPr algn="r" rtl="1">
                        <a:spcAft>
                          <a:spcPts val="0"/>
                        </a:spcAft>
                      </a:pPr>
                      <a:r>
                        <a:rPr lang="ar-SA" sz="3200" dirty="0">
                          <a:latin typeface="Lotus"/>
                          <a:ea typeface="Times New Roman"/>
                          <a:cs typeface="B Zar"/>
                        </a:rPr>
                        <a:t>تاسيسات اداري</a:t>
                      </a:r>
                      <a:endParaRPr lang="en-US" sz="28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3200" dirty="0">
                          <a:latin typeface="Lotus"/>
                          <a:ea typeface="Times New Roman"/>
                          <a:cs typeface="B Zar"/>
                        </a:rPr>
                        <a:t>4/312</a:t>
                      </a:r>
                      <a:endParaRPr lang="en-US" sz="2800" dirty="0">
                        <a:latin typeface="Times New Roman"/>
                        <a:ea typeface="Times New Roman"/>
                      </a:endParaRPr>
                    </a:p>
                    <a:p>
                      <a:pPr algn="ctr" rtl="1">
                        <a:spcAft>
                          <a:spcPts val="0"/>
                        </a:spcAft>
                      </a:pPr>
                      <a:r>
                        <a:rPr lang="ar-SA" sz="3200" dirty="0">
                          <a:latin typeface="Lotus"/>
                          <a:ea typeface="Times New Roman"/>
                          <a:cs typeface="B Zar"/>
                        </a:rPr>
                        <a:t>125</a:t>
                      </a:r>
                      <a:endParaRPr lang="en-US" sz="2800" dirty="0">
                        <a:latin typeface="Times New Roman"/>
                        <a:ea typeface="Times New Roman"/>
                      </a:endParaRPr>
                    </a:p>
                    <a:p>
                      <a:pPr algn="ctr" rtl="1">
                        <a:spcAft>
                          <a:spcPts val="0"/>
                        </a:spcAft>
                      </a:pPr>
                      <a:r>
                        <a:rPr lang="ar-SA" sz="3200" dirty="0">
                          <a:latin typeface="Lotus"/>
                          <a:ea typeface="Times New Roman"/>
                          <a:cs typeface="B Zar"/>
                        </a:rPr>
                        <a:t>174</a:t>
                      </a:r>
                      <a:endParaRPr lang="en-US" sz="2800" dirty="0">
                        <a:latin typeface="Times New Roman"/>
                        <a:ea typeface="Times New Roman"/>
                      </a:endParaRPr>
                    </a:p>
                    <a:p>
                      <a:pPr algn="ctr" rtl="1">
                        <a:spcAft>
                          <a:spcPts val="0"/>
                        </a:spcAft>
                      </a:pPr>
                      <a:r>
                        <a:rPr lang="ar-SA" sz="3200" dirty="0">
                          <a:latin typeface="Lotus"/>
                          <a:ea typeface="Times New Roman"/>
                          <a:cs typeface="B Zar"/>
                        </a:rPr>
                        <a:t>90</a:t>
                      </a:r>
                      <a:endParaRPr lang="en-US" sz="2800" dirty="0">
                        <a:latin typeface="Times New Roman"/>
                        <a:ea typeface="Times New Roman"/>
                      </a:endParaRPr>
                    </a:p>
                    <a:p>
                      <a:pPr algn="ctr" rtl="1">
                        <a:spcAft>
                          <a:spcPts val="0"/>
                        </a:spcAft>
                      </a:pPr>
                      <a:r>
                        <a:rPr lang="ar-SA" sz="3200" dirty="0">
                          <a:latin typeface="Lotus"/>
                          <a:ea typeface="Times New Roman"/>
                          <a:cs typeface="B Zar"/>
                        </a:rPr>
                        <a:t>7</a:t>
                      </a:r>
                      <a:endParaRPr lang="en-US" sz="28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3200" dirty="0">
                          <a:latin typeface="Lotus"/>
                          <a:ea typeface="Times New Roman"/>
                          <a:cs typeface="B Zar"/>
                        </a:rPr>
                        <a:t>2%</a:t>
                      </a:r>
                      <a:endParaRPr lang="en-US" sz="2800" dirty="0">
                        <a:latin typeface="Times New Roman"/>
                        <a:ea typeface="Times New Roman"/>
                      </a:endParaRPr>
                    </a:p>
                    <a:p>
                      <a:pPr algn="ctr" rtl="1">
                        <a:spcAft>
                          <a:spcPts val="0"/>
                        </a:spcAft>
                      </a:pPr>
                      <a:r>
                        <a:rPr lang="ar-SA" sz="3200" dirty="0">
                          <a:latin typeface="Lotus"/>
                          <a:ea typeface="Times New Roman"/>
                          <a:cs typeface="B Zar"/>
                        </a:rPr>
                        <a:t>4%</a:t>
                      </a:r>
                      <a:endParaRPr lang="en-US" sz="2800" dirty="0">
                        <a:latin typeface="Times New Roman"/>
                        <a:ea typeface="Times New Roman"/>
                      </a:endParaRPr>
                    </a:p>
                    <a:p>
                      <a:pPr algn="ctr" rtl="1">
                        <a:spcAft>
                          <a:spcPts val="0"/>
                        </a:spcAft>
                      </a:pPr>
                      <a:r>
                        <a:rPr lang="ar-SA" sz="3200" dirty="0">
                          <a:latin typeface="Lotus"/>
                          <a:ea typeface="Times New Roman"/>
                          <a:cs typeface="B Zar"/>
                        </a:rPr>
                        <a:t>4%</a:t>
                      </a:r>
                      <a:endParaRPr lang="en-US" sz="2800" dirty="0">
                        <a:latin typeface="Times New Roman"/>
                        <a:ea typeface="Times New Roman"/>
                      </a:endParaRPr>
                    </a:p>
                    <a:p>
                      <a:pPr algn="ctr" rtl="1">
                        <a:spcAft>
                          <a:spcPts val="0"/>
                        </a:spcAft>
                      </a:pPr>
                      <a:r>
                        <a:rPr lang="ar-SA" sz="3200" dirty="0">
                          <a:latin typeface="Lotus"/>
                          <a:ea typeface="Times New Roman"/>
                          <a:cs typeface="B Zar"/>
                        </a:rPr>
                        <a:t>10%</a:t>
                      </a:r>
                      <a:endParaRPr lang="en-US" sz="2800" dirty="0">
                        <a:latin typeface="Times New Roman"/>
                        <a:ea typeface="Times New Roman"/>
                      </a:endParaRPr>
                    </a:p>
                    <a:p>
                      <a:pPr algn="ctr" rtl="1">
                        <a:spcAft>
                          <a:spcPts val="0"/>
                        </a:spcAft>
                      </a:pPr>
                      <a:r>
                        <a:rPr lang="ar-SA" sz="3200" dirty="0">
                          <a:latin typeface="Lotus"/>
                          <a:ea typeface="Times New Roman"/>
                          <a:cs typeface="B Zar"/>
                        </a:rPr>
                        <a:t>10%</a:t>
                      </a:r>
                      <a:endParaRPr lang="en-US" sz="28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3200" dirty="0">
                          <a:latin typeface="Lotus"/>
                          <a:ea typeface="Times New Roman"/>
                          <a:cs typeface="B Zar"/>
                        </a:rPr>
                        <a:t>25/6</a:t>
                      </a:r>
                      <a:endParaRPr lang="en-US" sz="2800" dirty="0">
                        <a:latin typeface="Times New Roman"/>
                        <a:ea typeface="Times New Roman"/>
                      </a:endParaRPr>
                    </a:p>
                    <a:p>
                      <a:pPr algn="ctr" rtl="1">
                        <a:spcAft>
                          <a:spcPts val="0"/>
                        </a:spcAft>
                      </a:pPr>
                      <a:r>
                        <a:rPr lang="ar-SA" sz="3200" dirty="0">
                          <a:latin typeface="Lotus"/>
                          <a:ea typeface="Times New Roman"/>
                          <a:cs typeface="B Zar"/>
                        </a:rPr>
                        <a:t>5</a:t>
                      </a:r>
                      <a:endParaRPr lang="en-US" sz="2800" dirty="0">
                        <a:latin typeface="Times New Roman"/>
                        <a:ea typeface="Times New Roman"/>
                      </a:endParaRPr>
                    </a:p>
                    <a:p>
                      <a:pPr algn="ctr" rtl="1">
                        <a:spcAft>
                          <a:spcPts val="0"/>
                        </a:spcAft>
                      </a:pPr>
                      <a:r>
                        <a:rPr lang="ar-SA" sz="3200" dirty="0">
                          <a:latin typeface="Lotus"/>
                          <a:ea typeface="Times New Roman"/>
                          <a:cs typeface="B Zar"/>
                        </a:rPr>
                        <a:t>7</a:t>
                      </a:r>
                      <a:endParaRPr lang="en-US" sz="2800" dirty="0">
                        <a:latin typeface="Times New Roman"/>
                        <a:ea typeface="Times New Roman"/>
                      </a:endParaRPr>
                    </a:p>
                    <a:p>
                      <a:pPr algn="ctr" rtl="1">
                        <a:spcAft>
                          <a:spcPts val="0"/>
                        </a:spcAft>
                      </a:pPr>
                      <a:r>
                        <a:rPr lang="ar-SA" sz="3200" dirty="0">
                          <a:latin typeface="Lotus"/>
                          <a:ea typeface="Times New Roman"/>
                          <a:cs typeface="B Zar"/>
                        </a:rPr>
                        <a:t>9</a:t>
                      </a:r>
                      <a:endParaRPr lang="en-US" sz="2800" dirty="0">
                        <a:latin typeface="Times New Roman"/>
                        <a:ea typeface="Times New Roman"/>
                      </a:endParaRPr>
                    </a:p>
                    <a:p>
                      <a:pPr algn="ctr" rtl="1">
                        <a:spcAft>
                          <a:spcPts val="0"/>
                        </a:spcAft>
                      </a:pPr>
                      <a:r>
                        <a:rPr lang="ar-SA" sz="3200" dirty="0">
                          <a:latin typeface="Lotus"/>
                          <a:ea typeface="Times New Roman"/>
                          <a:cs typeface="B Zar"/>
                        </a:rPr>
                        <a:t>7/0</a:t>
                      </a:r>
                      <a:endParaRPr lang="en-US" sz="28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487589">
                <a:tc gridSpan="4">
                  <a:txBody>
                    <a:bodyPr/>
                    <a:lstStyle/>
                    <a:p>
                      <a:pPr algn="r" rtl="1">
                        <a:spcAft>
                          <a:spcPts val="0"/>
                        </a:spcAft>
                      </a:pPr>
                      <a:r>
                        <a:rPr lang="ar-SA" sz="3200" dirty="0">
                          <a:latin typeface="Lotus"/>
                          <a:ea typeface="Times New Roman"/>
                          <a:cs typeface="B Zar"/>
                        </a:rPr>
                        <a:t>   جــــــمـــــــع</a:t>
                      </a:r>
                      <a:endParaRPr lang="en-US" sz="28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rtl="1"/>
                      <a:endParaRPr lang="fa-IR"/>
                    </a:p>
                  </a:txBody>
                  <a:tcPr/>
                </a:tc>
                <a:tc hMerge="1">
                  <a:txBody>
                    <a:bodyPr/>
                    <a:lstStyle/>
                    <a:p>
                      <a:pPr rtl="1"/>
                      <a:endParaRPr lang="fa-IR"/>
                    </a:p>
                  </a:txBody>
                  <a:tcPr/>
                </a:tc>
                <a:tc hMerge="1">
                  <a:txBody>
                    <a:bodyPr/>
                    <a:lstStyle/>
                    <a:p>
                      <a:pPr rtl="1"/>
                      <a:endParaRPr lang="fa-IR"/>
                    </a:p>
                  </a:txBody>
                  <a:tcPr/>
                </a:tc>
                <a:tc>
                  <a:txBody>
                    <a:bodyPr/>
                    <a:lstStyle/>
                    <a:p>
                      <a:pPr algn="ctr" rtl="1">
                        <a:spcAft>
                          <a:spcPts val="0"/>
                        </a:spcAft>
                      </a:pPr>
                      <a:r>
                        <a:rPr lang="ar-SA" sz="3200" dirty="0">
                          <a:latin typeface="Lotus"/>
                          <a:ea typeface="Times New Roman"/>
                          <a:cs typeface="B Zar"/>
                        </a:rPr>
                        <a:t>95/27</a:t>
                      </a:r>
                      <a:endParaRPr lang="en-US" sz="28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4" presetClass="entr" presetSubtype="0" fill="hold" grpId="0" nodeType="clickEffect">
                                  <p:stCondLst>
                                    <p:cond delay="0"/>
                                  </p:stCondLst>
                                  <p:childTnLst>
                                    <p:set>
                                      <p:cBhvr>
                                        <p:cTn id="6" dur="1" fill="hold">
                                          <p:stCondLst>
                                            <p:cond delay="0"/>
                                          </p:stCondLst>
                                        </p:cTn>
                                        <p:tgtEl>
                                          <p:spTgt spid="24578">
                                            <p:txEl>
                                              <p:pRg st="0" end="0"/>
                                            </p:txEl>
                                          </p:spTgt>
                                        </p:tgtEl>
                                        <p:attrNameLst>
                                          <p:attrName>style.visibility</p:attrName>
                                        </p:attrNameLst>
                                      </p:cBhvr>
                                      <p:to>
                                        <p:strVal val="visible"/>
                                      </p:to>
                                    </p:set>
                                    <p:anim from="(-#ppt_w/2)" to="(#ppt_x)" calcmode="lin" valueType="num">
                                      <p:cBhvr>
                                        <p:cTn id="7" dur="600" fill="hold">
                                          <p:stCondLst>
                                            <p:cond delay="0"/>
                                          </p:stCondLst>
                                        </p:cTn>
                                        <p:tgtEl>
                                          <p:spTgt spid="24578">
                                            <p:txEl>
                                              <p:pRg st="0" end="0"/>
                                            </p:txEl>
                                          </p:spTgt>
                                        </p:tgtEl>
                                        <p:attrNameLst>
                                          <p:attrName>ppt_x</p:attrName>
                                        </p:attrNameLst>
                                      </p:cBhvr>
                                    </p:anim>
                                    <p:anim from="0" to="-1.0" calcmode="lin" valueType="num">
                                      <p:cBhvr>
                                        <p:cTn id="8" dur="200" decel="50000" autoRev="1" fill="hold">
                                          <p:stCondLst>
                                            <p:cond delay="600"/>
                                          </p:stCondLst>
                                        </p:cTn>
                                        <p:tgtEl>
                                          <p:spTgt spid="24578">
                                            <p:txEl>
                                              <p:pRg st="0" end="0"/>
                                            </p:txEl>
                                          </p:spTgt>
                                        </p:tgtEl>
                                        <p:attrNameLst>
                                          <p:attrName>xshear</p:attrName>
                                        </p:attrNameLst>
                                      </p:cBhvr>
                                    </p:anim>
                                    <p:animScale>
                                      <p:cBhvr>
                                        <p:cTn id="9" dur="200" decel="100000" autoRev="1" fill="hold">
                                          <p:stCondLst>
                                            <p:cond delay="600"/>
                                          </p:stCondLst>
                                        </p:cTn>
                                        <p:tgtEl>
                                          <p:spTgt spid="24578">
                                            <p:txEl>
                                              <p:pRg st="0" end="0"/>
                                            </p:txEl>
                                          </p:spTgt>
                                        </p:tgtEl>
                                      </p:cBhvr>
                                      <p:from x="100000" y="100000"/>
                                      <p:to x="80000" y="100000"/>
                                    </p:animScale>
                                    <p:anim by="(#ppt_h/3+#ppt_w*0.1)" calcmode="lin" valueType="num">
                                      <p:cBhvr additive="sum">
                                        <p:cTn id="10" dur="200" decel="100000" autoRev="1" fill="hold">
                                          <p:stCondLst>
                                            <p:cond delay="600"/>
                                          </p:stCondLst>
                                        </p:cTn>
                                        <p:tgtEl>
                                          <p:spTgt spid="24578">
                                            <p:txEl>
                                              <p:pRg st="0" end="0"/>
                                            </p:txEl>
                                          </p:spTgt>
                                        </p:tgtEl>
                                        <p:attrNameLst>
                                          <p:attrName>ppt_x</p:attrName>
                                        </p:attrNameLst>
                                      </p:cBhvr>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34" presetClass="entr" presetSubtype="0" fill="hold" grpId="0" nodeType="clickEffect">
                                  <p:stCondLst>
                                    <p:cond delay="0"/>
                                  </p:stCondLst>
                                  <p:childTnLst>
                                    <p:set>
                                      <p:cBhvr>
                                        <p:cTn id="14" dur="1" fill="hold">
                                          <p:stCondLst>
                                            <p:cond delay="0"/>
                                          </p:stCondLst>
                                        </p:cTn>
                                        <p:tgtEl>
                                          <p:spTgt spid="24578">
                                            <p:txEl>
                                              <p:pRg st="2" end="2"/>
                                            </p:txEl>
                                          </p:spTgt>
                                        </p:tgtEl>
                                        <p:attrNameLst>
                                          <p:attrName>style.visibility</p:attrName>
                                        </p:attrNameLst>
                                      </p:cBhvr>
                                      <p:to>
                                        <p:strVal val="visible"/>
                                      </p:to>
                                    </p:set>
                                    <p:anim from="(-#ppt_w/2)" to="(#ppt_x)" calcmode="lin" valueType="num">
                                      <p:cBhvr>
                                        <p:cTn id="15" dur="600" fill="hold">
                                          <p:stCondLst>
                                            <p:cond delay="0"/>
                                          </p:stCondLst>
                                        </p:cTn>
                                        <p:tgtEl>
                                          <p:spTgt spid="24578">
                                            <p:txEl>
                                              <p:pRg st="2" end="2"/>
                                            </p:txEl>
                                          </p:spTgt>
                                        </p:tgtEl>
                                        <p:attrNameLst>
                                          <p:attrName>ppt_x</p:attrName>
                                        </p:attrNameLst>
                                      </p:cBhvr>
                                    </p:anim>
                                    <p:anim from="0" to="-1.0" calcmode="lin" valueType="num">
                                      <p:cBhvr>
                                        <p:cTn id="16" dur="200" decel="50000" autoRev="1" fill="hold">
                                          <p:stCondLst>
                                            <p:cond delay="600"/>
                                          </p:stCondLst>
                                        </p:cTn>
                                        <p:tgtEl>
                                          <p:spTgt spid="24578">
                                            <p:txEl>
                                              <p:pRg st="2" end="2"/>
                                            </p:txEl>
                                          </p:spTgt>
                                        </p:tgtEl>
                                        <p:attrNameLst>
                                          <p:attrName>xshear</p:attrName>
                                        </p:attrNameLst>
                                      </p:cBhvr>
                                    </p:anim>
                                    <p:animScale>
                                      <p:cBhvr>
                                        <p:cTn id="17" dur="200" decel="100000" autoRev="1" fill="hold">
                                          <p:stCondLst>
                                            <p:cond delay="600"/>
                                          </p:stCondLst>
                                        </p:cTn>
                                        <p:tgtEl>
                                          <p:spTgt spid="24578">
                                            <p:txEl>
                                              <p:pRg st="2" end="2"/>
                                            </p:txEl>
                                          </p:spTgt>
                                        </p:tgtEl>
                                      </p:cBhvr>
                                      <p:from x="100000" y="100000"/>
                                      <p:to x="80000" y="100000"/>
                                    </p:animScale>
                                    <p:anim by="(#ppt_h/3+#ppt_w*0.1)" calcmode="lin" valueType="num">
                                      <p:cBhvr additive="sum">
                                        <p:cTn id="18" dur="200" decel="100000" autoRev="1" fill="hold">
                                          <p:stCondLst>
                                            <p:cond delay="600"/>
                                          </p:stCondLst>
                                        </p:cTn>
                                        <p:tgtEl>
                                          <p:spTgt spid="24578">
                                            <p:txEl>
                                              <p:pRg st="2" end="2"/>
                                            </p:txEl>
                                          </p:spTgt>
                                        </p:tgtEl>
                                        <p:attrNameLst>
                                          <p:attrName>ppt_x</p:attrName>
                                        </p:attrNameLst>
                                      </p:cBhvr>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25" presetClass="entr" presetSubtype="0" fill="hold" nodeType="clickEffect">
                                  <p:stCondLst>
                                    <p:cond delay="0"/>
                                  </p:stCondLst>
                                  <p:childTnLst>
                                    <p:set>
                                      <p:cBhvr>
                                        <p:cTn id="22" dur="1" fill="hold">
                                          <p:stCondLst>
                                            <p:cond delay="0"/>
                                          </p:stCondLst>
                                        </p:cTn>
                                        <p:tgtEl>
                                          <p:spTgt spid="4"/>
                                        </p:tgtEl>
                                        <p:attrNameLst>
                                          <p:attrName>style.visibility</p:attrName>
                                        </p:attrNameLst>
                                      </p:cBhvr>
                                      <p:to>
                                        <p:strVal val="visible"/>
                                      </p:to>
                                    </p:set>
                                    <p:anim calcmode="lin" valueType="num">
                                      <p:cBhvr>
                                        <p:cTn id="23" dur="500" decel="50000" fill="hold">
                                          <p:stCondLst>
                                            <p:cond delay="0"/>
                                          </p:stCondLst>
                                        </p:cTn>
                                        <p:tgtEl>
                                          <p:spTgt spid="4"/>
                                        </p:tgtEl>
                                        <p:attrNameLst>
                                          <p:attrName>style.rotation</p:attrName>
                                        </p:attrNameLst>
                                      </p:cBhvr>
                                      <p:tavLst>
                                        <p:tav tm="0">
                                          <p:val>
                                            <p:fltVal val="-90"/>
                                          </p:val>
                                        </p:tav>
                                        <p:tav tm="100000">
                                          <p:val>
                                            <p:fltVal val="0"/>
                                          </p:val>
                                        </p:tav>
                                      </p:tavLst>
                                    </p:anim>
                                    <p:anim calcmode="lin" valueType="num">
                                      <p:cBhvr>
                                        <p:cTn id="24" dur="500" decel="50000" fill="hold">
                                          <p:stCondLst>
                                            <p:cond delay="0"/>
                                          </p:stCondLst>
                                        </p:cTn>
                                        <p:tgtEl>
                                          <p:spTgt spid="4"/>
                                        </p:tgtEl>
                                        <p:attrNameLst>
                                          <p:attrName>ppt_w</p:attrName>
                                        </p:attrNameLst>
                                      </p:cBhvr>
                                      <p:tavLst>
                                        <p:tav tm="0">
                                          <p:val>
                                            <p:strVal val="#ppt_w"/>
                                          </p:val>
                                        </p:tav>
                                        <p:tav tm="100000">
                                          <p:val>
                                            <p:strVal val="#ppt_w*.05"/>
                                          </p:val>
                                        </p:tav>
                                      </p:tavLst>
                                    </p:anim>
                                    <p:anim calcmode="lin" valueType="num">
                                      <p:cBhvr>
                                        <p:cTn id="25" dur="500" accel="50000" fill="hold">
                                          <p:stCondLst>
                                            <p:cond delay="500"/>
                                          </p:stCondLst>
                                        </p:cTn>
                                        <p:tgtEl>
                                          <p:spTgt spid="4"/>
                                        </p:tgtEl>
                                        <p:attrNameLst>
                                          <p:attrName>ppt_w</p:attrName>
                                        </p:attrNameLst>
                                      </p:cBhvr>
                                      <p:tavLst>
                                        <p:tav tm="0">
                                          <p:val>
                                            <p:strVal val="#ppt_w*.05"/>
                                          </p:val>
                                        </p:tav>
                                        <p:tav tm="100000">
                                          <p:val>
                                            <p:strVal val="#ppt_w"/>
                                          </p:val>
                                        </p:tav>
                                      </p:tavLst>
                                    </p:anim>
                                    <p:anim calcmode="lin" valueType="num">
                                      <p:cBhvr>
                                        <p:cTn id="26" dur="1000" fill="hold"/>
                                        <p:tgtEl>
                                          <p:spTgt spid="4"/>
                                        </p:tgtEl>
                                        <p:attrNameLst>
                                          <p:attrName>ppt_h</p:attrName>
                                        </p:attrNameLst>
                                      </p:cBhvr>
                                      <p:tavLst>
                                        <p:tav tm="0">
                                          <p:val>
                                            <p:strVal val="#ppt_h"/>
                                          </p:val>
                                        </p:tav>
                                        <p:tav tm="100000">
                                          <p:val>
                                            <p:strVal val="#ppt_h"/>
                                          </p:val>
                                        </p:tav>
                                      </p:tavLst>
                                    </p:anim>
                                    <p:anim calcmode="lin" valueType="num">
                                      <p:cBhvr>
                                        <p:cTn id="27" dur="500" decel="50000" fill="hold">
                                          <p:stCondLst>
                                            <p:cond delay="0"/>
                                          </p:stCondLst>
                                        </p:cTn>
                                        <p:tgtEl>
                                          <p:spTgt spid="4"/>
                                        </p:tgtEl>
                                        <p:attrNameLst>
                                          <p:attrName>ppt_x</p:attrName>
                                        </p:attrNameLst>
                                      </p:cBhvr>
                                      <p:tavLst>
                                        <p:tav tm="0">
                                          <p:val>
                                            <p:strVal val="#ppt_x+.4"/>
                                          </p:val>
                                        </p:tav>
                                        <p:tav tm="100000">
                                          <p:val>
                                            <p:strVal val="#ppt_x"/>
                                          </p:val>
                                        </p:tav>
                                      </p:tavLst>
                                    </p:anim>
                                    <p:anim calcmode="lin" valueType="num">
                                      <p:cBhvr>
                                        <p:cTn id="28" dur="500" decel="50000" fill="hold">
                                          <p:stCondLst>
                                            <p:cond delay="0"/>
                                          </p:stCondLst>
                                        </p:cTn>
                                        <p:tgtEl>
                                          <p:spTgt spid="4"/>
                                        </p:tgtEl>
                                        <p:attrNameLst>
                                          <p:attrName>ppt_y</p:attrName>
                                        </p:attrNameLst>
                                      </p:cBhvr>
                                      <p:tavLst>
                                        <p:tav tm="0">
                                          <p:val>
                                            <p:strVal val="#ppt_y-.2"/>
                                          </p:val>
                                        </p:tav>
                                        <p:tav tm="100000">
                                          <p:val>
                                            <p:strVal val="#ppt_y+.1"/>
                                          </p:val>
                                        </p:tav>
                                      </p:tavLst>
                                    </p:anim>
                                    <p:anim calcmode="lin" valueType="num">
                                      <p:cBhvr>
                                        <p:cTn id="29" dur="500" accel="50000" fill="hold">
                                          <p:stCondLst>
                                            <p:cond delay="500"/>
                                          </p:stCondLst>
                                        </p:cTn>
                                        <p:tgtEl>
                                          <p:spTgt spid="4"/>
                                        </p:tgtEl>
                                        <p:attrNameLst>
                                          <p:attrName>ppt_y</p:attrName>
                                        </p:attrNameLst>
                                      </p:cBhvr>
                                      <p:tavLst>
                                        <p:tav tm="0">
                                          <p:val>
                                            <p:strVal val="#ppt_y+.1"/>
                                          </p:val>
                                        </p:tav>
                                        <p:tav tm="100000">
                                          <p:val>
                                            <p:strVal val="#ppt_y"/>
                                          </p:val>
                                        </p:tav>
                                      </p:tavLst>
                                    </p:anim>
                                    <p:animEffect transition="in" filter="fade">
                                      <p:cBhvr>
                                        <p:cTn id="30" dur="1000" decel="50000">
                                          <p:stCondLst>
                                            <p:cond delay="0"/>
                                          </p:stCondLst>
                                        </p:cTn>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8" grpId="0" build="p"/>
    </p:bld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5602" name="Content Placeholder 2"/>
          <p:cNvSpPr>
            <a:spLocks noGrp="1"/>
          </p:cNvSpPr>
          <p:nvPr>
            <p:ph idx="1"/>
          </p:nvPr>
        </p:nvSpPr>
        <p:spPr>
          <a:xfrm>
            <a:off x="914400" y="0"/>
            <a:ext cx="8229600" cy="1000125"/>
          </a:xfrm>
        </p:spPr>
        <p:txBody>
          <a:bodyPr/>
          <a:lstStyle/>
          <a:p>
            <a:pPr eaLnBrk="1" hangingPunct="1"/>
            <a:r>
              <a:rPr lang="ar-SA" altLang="fa-IR" sz="3200" b="1" smtClean="0"/>
              <a:t> ب- 4 ) هزينه استهلاك :</a:t>
            </a:r>
            <a:endParaRPr lang="en-US" altLang="fa-IR" sz="3200" smtClean="0">
              <a:cs typeface="Arial" panose="020B0604020202020204" pitchFamily="34" charset="0"/>
            </a:endParaRPr>
          </a:p>
          <a:p>
            <a:pPr algn="ctr" eaLnBrk="1" hangingPunct="1">
              <a:buFont typeface="Arial" panose="020B0604020202020204" pitchFamily="34" charset="0"/>
              <a:buNone/>
            </a:pPr>
            <a:endParaRPr lang="fa-IR" altLang="fa-IR" sz="3200" smtClean="0"/>
          </a:p>
          <a:p>
            <a:pPr algn="ctr" eaLnBrk="1" hangingPunct="1">
              <a:buFont typeface="Arial" panose="020B0604020202020204" pitchFamily="34" charset="0"/>
              <a:buNone/>
            </a:pPr>
            <a:r>
              <a:rPr lang="ar-SA" altLang="fa-IR" sz="3200" smtClean="0"/>
              <a:t>ارقام به ميليون ريال</a:t>
            </a:r>
            <a:endParaRPr lang="fa-IR" altLang="fa-IR" sz="3200" smtClean="0"/>
          </a:p>
        </p:txBody>
      </p:sp>
      <p:graphicFrame>
        <p:nvGraphicFramePr>
          <p:cNvPr id="4" name="Table 3"/>
          <p:cNvGraphicFramePr>
            <a:graphicFrameLocks noGrp="1"/>
          </p:cNvGraphicFramePr>
          <p:nvPr/>
        </p:nvGraphicFramePr>
        <p:xfrm>
          <a:off x="0" y="2000250"/>
          <a:ext cx="9144000" cy="3840163"/>
        </p:xfrm>
        <a:graphic>
          <a:graphicData uri="http://schemas.openxmlformats.org/drawingml/2006/table">
            <a:tbl>
              <a:tblPr rtl="1"/>
              <a:tblGrid>
                <a:gridCol w="634428">
                  <a:extLst>
                    <a:ext uri="{9D8B030D-6E8A-4147-A177-3AD203B41FA5}">
                      <a16:colId xmlns:a16="http://schemas.microsoft.com/office/drawing/2014/main" xmlns="" val="20000"/>
                    </a:ext>
                  </a:extLst>
                </a:gridCol>
                <a:gridCol w="3969952">
                  <a:extLst>
                    <a:ext uri="{9D8B030D-6E8A-4147-A177-3AD203B41FA5}">
                      <a16:colId xmlns:a16="http://schemas.microsoft.com/office/drawing/2014/main" xmlns="" val="20001"/>
                    </a:ext>
                  </a:extLst>
                </a:gridCol>
                <a:gridCol w="1825599">
                  <a:extLst>
                    <a:ext uri="{9D8B030D-6E8A-4147-A177-3AD203B41FA5}">
                      <a16:colId xmlns:a16="http://schemas.microsoft.com/office/drawing/2014/main" xmlns="" val="20002"/>
                    </a:ext>
                  </a:extLst>
                </a:gridCol>
                <a:gridCol w="1085596">
                  <a:extLst>
                    <a:ext uri="{9D8B030D-6E8A-4147-A177-3AD203B41FA5}">
                      <a16:colId xmlns:a16="http://schemas.microsoft.com/office/drawing/2014/main" xmlns="" val="20003"/>
                    </a:ext>
                  </a:extLst>
                </a:gridCol>
                <a:gridCol w="1628425">
                  <a:extLst>
                    <a:ext uri="{9D8B030D-6E8A-4147-A177-3AD203B41FA5}">
                      <a16:colId xmlns:a16="http://schemas.microsoft.com/office/drawing/2014/main" xmlns="" val="20004"/>
                    </a:ext>
                  </a:extLst>
                </a:gridCol>
              </a:tblGrid>
              <a:tr h="548595">
                <a:tc>
                  <a:txBody>
                    <a:bodyPr/>
                    <a:lstStyle/>
                    <a:p>
                      <a:pPr algn="ctr" rtl="1">
                        <a:spcAft>
                          <a:spcPts val="0"/>
                        </a:spcAft>
                      </a:pPr>
                      <a:r>
                        <a:rPr lang="ar-SA" sz="2000" dirty="0">
                          <a:latin typeface="Lotus"/>
                          <a:ea typeface="Times New Roman"/>
                          <a:cs typeface="B Zar"/>
                        </a:rPr>
                        <a:t>رديف</a:t>
                      </a:r>
                      <a:endParaRPr lang="en-US" sz="32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3600" dirty="0">
                          <a:latin typeface="Lotus"/>
                          <a:ea typeface="Times New Roman"/>
                          <a:cs typeface="B Zar"/>
                        </a:rPr>
                        <a:t>شـــرح</a:t>
                      </a:r>
                      <a:endParaRPr lang="en-US" sz="32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2800" dirty="0">
                          <a:latin typeface="Lotus"/>
                          <a:ea typeface="Times New Roman"/>
                          <a:cs typeface="B Zar"/>
                        </a:rPr>
                        <a:t>ارزش دارايي</a:t>
                      </a:r>
                      <a:endParaRPr lang="en-US" sz="24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3600">
                          <a:latin typeface="Lotus"/>
                          <a:ea typeface="Times New Roman"/>
                          <a:cs typeface="B Zar"/>
                        </a:rPr>
                        <a:t>نرخ </a:t>
                      </a:r>
                      <a:endParaRPr lang="en-US" sz="3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3600" dirty="0">
                          <a:latin typeface="Lotus"/>
                          <a:ea typeface="Times New Roman"/>
                          <a:cs typeface="B Zar"/>
                        </a:rPr>
                        <a:t>هزينه كل</a:t>
                      </a:r>
                      <a:endParaRPr lang="en-US" sz="32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0"/>
                  </a:ext>
                </a:extLst>
              </a:tr>
              <a:tr h="2742974">
                <a:tc>
                  <a:txBody>
                    <a:bodyPr/>
                    <a:lstStyle/>
                    <a:p>
                      <a:pPr algn="ctr" rtl="1">
                        <a:spcAft>
                          <a:spcPts val="0"/>
                        </a:spcAft>
                      </a:pPr>
                      <a:r>
                        <a:rPr lang="ar-SA" sz="3600">
                          <a:latin typeface="Lotus"/>
                          <a:ea typeface="Times New Roman"/>
                          <a:cs typeface="B Zar"/>
                        </a:rPr>
                        <a:t>1</a:t>
                      </a:r>
                      <a:endParaRPr lang="en-US" sz="3200">
                        <a:latin typeface="Times New Roman"/>
                        <a:ea typeface="Times New Roman"/>
                      </a:endParaRPr>
                    </a:p>
                    <a:p>
                      <a:pPr algn="ctr" rtl="1">
                        <a:spcAft>
                          <a:spcPts val="0"/>
                        </a:spcAft>
                      </a:pPr>
                      <a:r>
                        <a:rPr lang="ar-SA" sz="3600">
                          <a:latin typeface="Lotus"/>
                          <a:ea typeface="Times New Roman"/>
                          <a:cs typeface="B Zar"/>
                        </a:rPr>
                        <a:t>2</a:t>
                      </a:r>
                      <a:endParaRPr lang="en-US" sz="3200">
                        <a:latin typeface="Times New Roman"/>
                        <a:ea typeface="Times New Roman"/>
                      </a:endParaRPr>
                    </a:p>
                    <a:p>
                      <a:pPr algn="ctr" rtl="1">
                        <a:spcAft>
                          <a:spcPts val="0"/>
                        </a:spcAft>
                      </a:pPr>
                      <a:r>
                        <a:rPr lang="ar-SA" sz="3600">
                          <a:latin typeface="Lotus"/>
                          <a:ea typeface="Times New Roman"/>
                          <a:cs typeface="B Zar"/>
                        </a:rPr>
                        <a:t>3</a:t>
                      </a:r>
                      <a:endParaRPr lang="en-US" sz="3200">
                        <a:latin typeface="Times New Roman"/>
                        <a:ea typeface="Times New Roman"/>
                      </a:endParaRPr>
                    </a:p>
                    <a:p>
                      <a:pPr algn="ctr" rtl="1">
                        <a:spcAft>
                          <a:spcPts val="0"/>
                        </a:spcAft>
                      </a:pPr>
                      <a:r>
                        <a:rPr lang="ar-SA" sz="3600">
                          <a:latin typeface="Lotus"/>
                          <a:ea typeface="Times New Roman"/>
                          <a:cs typeface="B Zar"/>
                        </a:rPr>
                        <a:t>4</a:t>
                      </a:r>
                      <a:endParaRPr lang="en-US" sz="3200">
                        <a:latin typeface="Times New Roman"/>
                        <a:ea typeface="Times New Roman"/>
                      </a:endParaRPr>
                    </a:p>
                    <a:p>
                      <a:pPr algn="ctr" rtl="1">
                        <a:spcAft>
                          <a:spcPts val="0"/>
                        </a:spcAft>
                      </a:pPr>
                      <a:r>
                        <a:rPr lang="ar-SA" sz="3600">
                          <a:latin typeface="Lotus"/>
                          <a:ea typeface="Times New Roman"/>
                          <a:cs typeface="B Zar"/>
                        </a:rPr>
                        <a:t>5</a:t>
                      </a:r>
                      <a:endParaRPr lang="en-US" sz="3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spcAft>
                          <a:spcPts val="0"/>
                        </a:spcAft>
                      </a:pPr>
                      <a:r>
                        <a:rPr lang="ar-SA" sz="3600" dirty="0">
                          <a:latin typeface="Lotus"/>
                          <a:ea typeface="Times New Roman"/>
                          <a:cs typeface="B Zar"/>
                        </a:rPr>
                        <a:t>ساختمان و محوطه سازي</a:t>
                      </a:r>
                      <a:endParaRPr lang="en-US" sz="3200" dirty="0">
                        <a:latin typeface="Times New Roman"/>
                        <a:ea typeface="Times New Roman"/>
                      </a:endParaRPr>
                    </a:p>
                    <a:p>
                      <a:pPr algn="r" rtl="1">
                        <a:spcAft>
                          <a:spcPts val="0"/>
                        </a:spcAft>
                      </a:pPr>
                      <a:r>
                        <a:rPr lang="ar-SA" sz="3600" dirty="0">
                          <a:latin typeface="Lotus"/>
                          <a:ea typeface="Times New Roman"/>
                          <a:cs typeface="B Zar"/>
                        </a:rPr>
                        <a:t>تاسيسات</a:t>
                      </a:r>
                      <a:endParaRPr lang="en-US" sz="3200" dirty="0">
                        <a:latin typeface="Times New Roman"/>
                        <a:ea typeface="Times New Roman"/>
                      </a:endParaRPr>
                    </a:p>
                    <a:p>
                      <a:pPr algn="r" rtl="1">
                        <a:spcAft>
                          <a:spcPts val="0"/>
                        </a:spcAft>
                      </a:pPr>
                      <a:r>
                        <a:rPr lang="ar-SA" sz="3600" dirty="0">
                          <a:latin typeface="Lotus"/>
                          <a:ea typeface="Times New Roman"/>
                          <a:cs typeface="B Zar"/>
                        </a:rPr>
                        <a:t>ماشين‌آلات </a:t>
                      </a:r>
                      <a:endParaRPr lang="en-US" sz="3200" dirty="0">
                        <a:latin typeface="Times New Roman"/>
                        <a:ea typeface="Times New Roman"/>
                      </a:endParaRPr>
                    </a:p>
                    <a:p>
                      <a:pPr algn="r" rtl="1">
                        <a:spcAft>
                          <a:spcPts val="0"/>
                        </a:spcAft>
                      </a:pPr>
                      <a:r>
                        <a:rPr lang="ar-SA" sz="3600" dirty="0">
                          <a:latin typeface="Lotus"/>
                          <a:ea typeface="Times New Roman"/>
                          <a:cs typeface="B Zar"/>
                        </a:rPr>
                        <a:t>وسايل نقليه</a:t>
                      </a:r>
                      <a:endParaRPr lang="en-US" sz="3200" dirty="0">
                        <a:latin typeface="Times New Roman"/>
                        <a:ea typeface="Times New Roman"/>
                      </a:endParaRPr>
                    </a:p>
                    <a:p>
                      <a:pPr algn="r" rtl="1">
                        <a:spcAft>
                          <a:spcPts val="0"/>
                        </a:spcAft>
                      </a:pPr>
                      <a:r>
                        <a:rPr lang="ar-SA" sz="3600" dirty="0">
                          <a:latin typeface="Lotus"/>
                          <a:ea typeface="Times New Roman"/>
                          <a:cs typeface="B Zar"/>
                        </a:rPr>
                        <a:t>تاسيسات اداري</a:t>
                      </a:r>
                      <a:endParaRPr lang="en-US" sz="32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3600" dirty="0">
                          <a:latin typeface="Lotus"/>
                          <a:ea typeface="Times New Roman"/>
                          <a:cs typeface="B Zar"/>
                        </a:rPr>
                        <a:t>4/312</a:t>
                      </a:r>
                      <a:endParaRPr lang="en-US" sz="3200" dirty="0">
                        <a:latin typeface="Times New Roman"/>
                        <a:ea typeface="Times New Roman"/>
                      </a:endParaRPr>
                    </a:p>
                    <a:p>
                      <a:pPr algn="ctr" rtl="1">
                        <a:spcAft>
                          <a:spcPts val="0"/>
                        </a:spcAft>
                      </a:pPr>
                      <a:r>
                        <a:rPr lang="ar-SA" sz="3600" dirty="0">
                          <a:latin typeface="Lotus"/>
                          <a:ea typeface="Times New Roman"/>
                          <a:cs typeface="B Zar"/>
                        </a:rPr>
                        <a:t>125</a:t>
                      </a:r>
                      <a:endParaRPr lang="en-US" sz="3200" dirty="0">
                        <a:latin typeface="Times New Roman"/>
                        <a:ea typeface="Times New Roman"/>
                      </a:endParaRPr>
                    </a:p>
                    <a:p>
                      <a:pPr algn="ctr" rtl="1">
                        <a:spcAft>
                          <a:spcPts val="0"/>
                        </a:spcAft>
                      </a:pPr>
                      <a:r>
                        <a:rPr lang="ar-SA" sz="3600" dirty="0">
                          <a:latin typeface="Lotus"/>
                          <a:ea typeface="Times New Roman"/>
                          <a:cs typeface="B Zar"/>
                        </a:rPr>
                        <a:t>174</a:t>
                      </a:r>
                      <a:endParaRPr lang="en-US" sz="3200" dirty="0">
                        <a:latin typeface="Times New Roman"/>
                        <a:ea typeface="Times New Roman"/>
                      </a:endParaRPr>
                    </a:p>
                    <a:p>
                      <a:pPr algn="ctr" rtl="1">
                        <a:spcAft>
                          <a:spcPts val="0"/>
                        </a:spcAft>
                      </a:pPr>
                      <a:r>
                        <a:rPr lang="ar-SA" sz="3600" dirty="0">
                          <a:latin typeface="Lotus"/>
                          <a:ea typeface="Times New Roman"/>
                          <a:cs typeface="B Zar"/>
                        </a:rPr>
                        <a:t>90</a:t>
                      </a:r>
                      <a:endParaRPr lang="en-US" sz="3200" dirty="0">
                        <a:latin typeface="Times New Roman"/>
                        <a:ea typeface="Times New Roman"/>
                      </a:endParaRPr>
                    </a:p>
                    <a:p>
                      <a:pPr algn="ctr" rtl="1">
                        <a:spcAft>
                          <a:spcPts val="0"/>
                        </a:spcAft>
                      </a:pPr>
                      <a:r>
                        <a:rPr lang="ar-SA" sz="3600" dirty="0">
                          <a:latin typeface="Lotus"/>
                          <a:ea typeface="Times New Roman"/>
                          <a:cs typeface="B Zar"/>
                        </a:rPr>
                        <a:t>7</a:t>
                      </a:r>
                      <a:endParaRPr lang="en-US" sz="32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3600">
                          <a:latin typeface="Lotus"/>
                          <a:ea typeface="Times New Roman"/>
                          <a:cs typeface="B Zar"/>
                        </a:rPr>
                        <a:t>10%</a:t>
                      </a:r>
                      <a:endParaRPr lang="en-US" sz="3200">
                        <a:latin typeface="Times New Roman"/>
                        <a:ea typeface="Times New Roman"/>
                      </a:endParaRPr>
                    </a:p>
                    <a:p>
                      <a:pPr algn="ctr" rtl="1">
                        <a:spcAft>
                          <a:spcPts val="0"/>
                        </a:spcAft>
                      </a:pPr>
                      <a:r>
                        <a:rPr lang="ar-SA" sz="3600">
                          <a:latin typeface="Lotus"/>
                          <a:ea typeface="Times New Roman"/>
                          <a:cs typeface="B Zar"/>
                        </a:rPr>
                        <a:t>12%</a:t>
                      </a:r>
                      <a:endParaRPr lang="en-US" sz="3200">
                        <a:latin typeface="Times New Roman"/>
                        <a:ea typeface="Times New Roman"/>
                      </a:endParaRPr>
                    </a:p>
                    <a:p>
                      <a:pPr algn="ctr" rtl="1">
                        <a:spcAft>
                          <a:spcPts val="0"/>
                        </a:spcAft>
                      </a:pPr>
                      <a:r>
                        <a:rPr lang="ar-SA" sz="3600">
                          <a:latin typeface="Lotus"/>
                          <a:ea typeface="Times New Roman"/>
                          <a:cs typeface="B Zar"/>
                        </a:rPr>
                        <a:t>10%</a:t>
                      </a:r>
                      <a:endParaRPr lang="en-US" sz="3200">
                        <a:latin typeface="Times New Roman"/>
                        <a:ea typeface="Times New Roman"/>
                      </a:endParaRPr>
                    </a:p>
                    <a:p>
                      <a:pPr algn="ctr" rtl="1">
                        <a:spcAft>
                          <a:spcPts val="0"/>
                        </a:spcAft>
                      </a:pPr>
                      <a:r>
                        <a:rPr lang="ar-SA" sz="3600">
                          <a:latin typeface="Lotus"/>
                          <a:ea typeface="Times New Roman"/>
                          <a:cs typeface="B Zar"/>
                        </a:rPr>
                        <a:t>20%</a:t>
                      </a:r>
                      <a:endParaRPr lang="en-US" sz="3200">
                        <a:latin typeface="Times New Roman"/>
                        <a:ea typeface="Times New Roman"/>
                      </a:endParaRPr>
                    </a:p>
                    <a:p>
                      <a:pPr algn="ctr" rtl="1">
                        <a:spcAft>
                          <a:spcPts val="0"/>
                        </a:spcAft>
                      </a:pPr>
                      <a:r>
                        <a:rPr lang="ar-SA" sz="3600">
                          <a:latin typeface="Lotus"/>
                          <a:ea typeface="Times New Roman"/>
                          <a:cs typeface="B Zar"/>
                        </a:rPr>
                        <a:t>10%</a:t>
                      </a:r>
                      <a:endParaRPr lang="en-US" sz="3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3600" dirty="0">
                          <a:latin typeface="Lotus"/>
                          <a:ea typeface="Times New Roman"/>
                          <a:cs typeface="B Zar"/>
                        </a:rPr>
                        <a:t>24/31</a:t>
                      </a:r>
                      <a:endParaRPr lang="en-US" sz="3200" dirty="0">
                        <a:latin typeface="Times New Roman"/>
                        <a:ea typeface="Times New Roman"/>
                      </a:endParaRPr>
                    </a:p>
                    <a:p>
                      <a:pPr algn="ctr" rtl="1">
                        <a:spcAft>
                          <a:spcPts val="0"/>
                        </a:spcAft>
                      </a:pPr>
                      <a:r>
                        <a:rPr lang="ar-SA" sz="3600" dirty="0">
                          <a:latin typeface="Lotus"/>
                          <a:ea typeface="Times New Roman"/>
                          <a:cs typeface="B Zar"/>
                        </a:rPr>
                        <a:t>15</a:t>
                      </a:r>
                      <a:endParaRPr lang="en-US" sz="3200" dirty="0">
                        <a:latin typeface="Times New Roman"/>
                        <a:ea typeface="Times New Roman"/>
                      </a:endParaRPr>
                    </a:p>
                    <a:p>
                      <a:pPr algn="ctr" rtl="1">
                        <a:spcAft>
                          <a:spcPts val="0"/>
                        </a:spcAft>
                      </a:pPr>
                      <a:r>
                        <a:rPr lang="ar-SA" sz="3600" dirty="0">
                          <a:latin typeface="Lotus"/>
                          <a:ea typeface="Times New Roman"/>
                          <a:cs typeface="B Zar"/>
                        </a:rPr>
                        <a:t>4/17</a:t>
                      </a:r>
                      <a:endParaRPr lang="en-US" sz="3200" dirty="0">
                        <a:latin typeface="Times New Roman"/>
                        <a:ea typeface="Times New Roman"/>
                      </a:endParaRPr>
                    </a:p>
                    <a:p>
                      <a:pPr algn="ctr" rtl="1">
                        <a:spcAft>
                          <a:spcPts val="0"/>
                        </a:spcAft>
                      </a:pPr>
                      <a:r>
                        <a:rPr lang="ar-SA" sz="3600" dirty="0">
                          <a:latin typeface="Lotus"/>
                          <a:ea typeface="Times New Roman"/>
                          <a:cs typeface="B Zar"/>
                        </a:rPr>
                        <a:t>18</a:t>
                      </a:r>
                      <a:endParaRPr lang="en-US" sz="3200" dirty="0">
                        <a:latin typeface="Times New Roman"/>
                        <a:ea typeface="Times New Roman"/>
                      </a:endParaRPr>
                    </a:p>
                    <a:p>
                      <a:pPr algn="ctr" rtl="1">
                        <a:spcAft>
                          <a:spcPts val="0"/>
                        </a:spcAft>
                      </a:pPr>
                      <a:r>
                        <a:rPr lang="ar-SA" sz="3600" dirty="0">
                          <a:latin typeface="Lotus"/>
                          <a:ea typeface="Times New Roman"/>
                          <a:cs typeface="B Zar"/>
                        </a:rPr>
                        <a:t>7/0</a:t>
                      </a:r>
                      <a:endParaRPr lang="en-US" sz="32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548595">
                <a:tc gridSpan="4">
                  <a:txBody>
                    <a:bodyPr/>
                    <a:lstStyle/>
                    <a:p>
                      <a:pPr algn="r" rtl="1">
                        <a:spcAft>
                          <a:spcPts val="0"/>
                        </a:spcAft>
                      </a:pPr>
                      <a:r>
                        <a:rPr lang="ar-SA" sz="3600">
                          <a:latin typeface="Lotus"/>
                          <a:ea typeface="Times New Roman"/>
                          <a:cs typeface="B Zar"/>
                        </a:rPr>
                        <a:t>   جــــــمـــــــع</a:t>
                      </a:r>
                      <a:endParaRPr lang="en-US" sz="3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rtl="1"/>
                      <a:endParaRPr lang="fa-IR"/>
                    </a:p>
                  </a:txBody>
                  <a:tcPr/>
                </a:tc>
                <a:tc hMerge="1">
                  <a:txBody>
                    <a:bodyPr/>
                    <a:lstStyle/>
                    <a:p>
                      <a:pPr rtl="1"/>
                      <a:endParaRPr lang="fa-IR"/>
                    </a:p>
                  </a:txBody>
                  <a:tcPr/>
                </a:tc>
                <a:tc hMerge="1">
                  <a:txBody>
                    <a:bodyPr/>
                    <a:lstStyle/>
                    <a:p>
                      <a:pPr rtl="1"/>
                      <a:endParaRPr lang="fa-IR"/>
                    </a:p>
                  </a:txBody>
                  <a:tcPr/>
                </a:tc>
                <a:tc>
                  <a:txBody>
                    <a:bodyPr/>
                    <a:lstStyle/>
                    <a:p>
                      <a:pPr algn="ctr" rtl="1">
                        <a:spcAft>
                          <a:spcPts val="0"/>
                        </a:spcAft>
                      </a:pPr>
                      <a:r>
                        <a:rPr lang="ar-SA" sz="3600" dirty="0">
                          <a:latin typeface="Lotus"/>
                          <a:ea typeface="Times New Roman"/>
                          <a:cs typeface="B Zar"/>
                        </a:rPr>
                        <a:t>34/82</a:t>
                      </a:r>
                      <a:endParaRPr lang="en-US" sz="32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2" presetClass="entr" presetSubtype="0" fill="hold" grpId="0" nodeType="clickEffect">
                                  <p:stCondLst>
                                    <p:cond delay="0"/>
                                  </p:stCondLst>
                                  <p:childTnLst>
                                    <p:set>
                                      <p:cBhvr>
                                        <p:cTn id="6" dur="1" fill="hold">
                                          <p:stCondLst>
                                            <p:cond delay="0"/>
                                          </p:stCondLst>
                                        </p:cTn>
                                        <p:tgtEl>
                                          <p:spTgt spid="25602">
                                            <p:txEl>
                                              <p:pRg st="0" end="0"/>
                                            </p:txEl>
                                          </p:spTgt>
                                        </p:tgtEl>
                                        <p:attrNameLst>
                                          <p:attrName>style.visibility</p:attrName>
                                        </p:attrNameLst>
                                      </p:cBhvr>
                                      <p:to>
                                        <p:strVal val="visible"/>
                                      </p:to>
                                    </p:set>
                                    <p:animScale>
                                      <p:cBhvr>
                                        <p:cTn id="7" dur="1000" decel="50000" fill="hold">
                                          <p:stCondLst>
                                            <p:cond delay="0"/>
                                          </p:stCondLst>
                                        </p:cTn>
                                        <p:tgtEl>
                                          <p:spTgt spid="25602">
                                            <p:txEl>
                                              <p:pRg st="0" end="0"/>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25602">
                                            <p:txEl>
                                              <p:pRg st="0" end="0"/>
                                            </p:txEl>
                                          </p:spTgt>
                                        </p:tgtEl>
                                        <p:attrNameLst>
                                          <p:attrName>ppt_x</p:attrName>
                                          <p:attrName>ppt_y</p:attrName>
                                        </p:attrNameLst>
                                      </p:cBhvr>
                                    </p:animMotion>
                                    <p:animEffect transition="in" filter="fade">
                                      <p:cBhvr>
                                        <p:cTn id="9" dur="1000"/>
                                        <p:tgtEl>
                                          <p:spTgt spid="25602">
                                            <p:txEl>
                                              <p:pRg st="0" end="0"/>
                                            </p:txEl>
                                          </p:spTgt>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2" presetClass="entr" presetSubtype="0" fill="hold" grpId="0" nodeType="clickEffect">
                                  <p:stCondLst>
                                    <p:cond delay="0"/>
                                  </p:stCondLst>
                                  <p:childTnLst>
                                    <p:set>
                                      <p:cBhvr>
                                        <p:cTn id="13" dur="1" fill="hold">
                                          <p:stCondLst>
                                            <p:cond delay="0"/>
                                          </p:stCondLst>
                                        </p:cTn>
                                        <p:tgtEl>
                                          <p:spTgt spid="25602">
                                            <p:txEl>
                                              <p:pRg st="2" end="2"/>
                                            </p:txEl>
                                          </p:spTgt>
                                        </p:tgtEl>
                                        <p:attrNameLst>
                                          <p:attrName>style.visibility</p:attrName>
                                        </p:attrNameLst>
                                      </p:cBhvr>
                                      <p:to>
                                        <p:strVal val="visible"/>
                                      </p:to>
                                    </p:set>
                                    <p:animScale>
                                      <p:cBhvr>
                                        <p:cTn id="14" dur="1000" decel="50000" fill="hold">
                                          <p:stCondLst>
                                            <p:cond delay="0"/>
                                          </p:stCondLst>
                                        </p:cTn>
                                        <p:tgtEl>
                                          <p:spTgt spid="25602">
                                            <p:txEl>
                                              <p:pRg st="2" end="2"/>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5" dur="1000" decel="50000" fill="hold">
                                          <p:stCondLst>
                                            <p:cond delay="0"/>
                                          </p:stCondLst>
                                        </p:cTn>
                                        <p:tgtEl>
                                          <p:spTgt spid="25602">
                                            <p:txEl>
                                              <p:pRg st="2" end="2"/>
                                            </p:txEl>
                                          </p:spTgt>
                                        </p:tgtEl>
                                        <p:attrNameLst>
                                          <p:attrName>ppt_x</p:attrName>
                                          <p:attrName>ppt_y</p:attrName>
                                        </p:attrNameLst>
                                      </p:cBhvr>
                                    </p:animMotion>
                                    <p:animEffect transition="in" filter="fade">
                                      <p:cBhvr>
                                        <p:cTn id="16" dur="1000"/>
                                        <p:tgtEl>
                                          <p:spTgt spid="25602">
                                            <p:txEl>
                                              <p:pRg st="2" end="2"/>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54" presetClass="entr" presetSubtype="0" accel="100000" fill="hold" nodeType="clickEffect">
                                  <p:stCondLst>
                                    <p:cond delay="0"/>
                                  </p:stCondLst>
                                  <p:childTnLst>
                                    <p:set>
                                      <p:cBhvr>
                                        <p:cTn id="20" dur="1" fill="hold">
                                          <p:stCondLst>
                                            <p:cond delay="0"/>
                                          </p:stCondLst>
                                        </p:cTn>
                                        <p:tgtEl>
                                          <p:spTgt spid="4"/>
                                        </p:tgtEl>
                                        <p:attrNameLst>
                                          <p:attrName>style.visibility</p:attrName>
                                        </p:attrNameLst>
                                      </p:cBhvr>
                                      <p:to>
                                        <p:strVal val="visible"/>
                                      </p:to>
                                    </p:set>
                                    <p:anim calcmode="lin" valueType="num">
                                      <p:cBhvr>
                                        <p:cTn id="21" dur="500" fill="hold"/>
                                        <p:tgtEl>
                                          <p:spTgt spid="4"/>
                                        </p:tgtEl>
                                        <p:attrNameLst>
                                          <p:attrName>ppt_w</p:attrName>
                                        </p:attrNameLst>
                                      </p:cBhvr>
                                      <p:tavLst>
                                        <p:tav tm="0">
                                          <p:val>
                                            <p:strVal val="#ppt_w*0.05"/>
                                          </p:val>
                                        </p:tav>
                                        <p:tav tm="100000">
                                          <p:val>
                                            <p:strVal val="#ppt_w"/>
                                          </p:val>
                                        </p:tav>
                                      </p:tavLst>
                                    </p:anim>
                                    <p:anim calcmode="lin" valueType="num">
                                      <p:cBhvr>
                                        <p:cTn id="22" dur="500" fill="hold"/>
                                        <p:tgtEl>
                                          <p:spTgt spid="4"/>
                                        </p:tgtEl>
                                        <p:attrNameLst>
                                          <p:attrName>ppt_h</p:attrName>
                                        </p:attrNameLst>
                                      </p:cBhvr>
                                      <p:tavLst>
                                        <p:tav tm="0">
                                          <p:val>
                                            <p:strVal val="#ppt_h"/>
                                          </p:val>
                                        </p:tav>
                                        <p:tav tm="100000">
                                          <p:val>
                                            <p:strVal val="#ppt_h"/>
                                          </p:val>
                                        </p:tav>
                                      </p:tavLst>
                                    </p:anim>
                                    <p:anim calcmode="lin" valueType="num">
                                      <p:cBhvr>
                                        <p:cTn id="23" dur="500" fill="hold"/>
                                        <p:tgtEl>
                                          <p:spTgt spid="4"/>
                                        </p:tgtEl>
                                        <p:attrNameLst>
                                          <p:attrName>ppt_x</p:attrName>
                                        </p:attrNameLst>
                                      </p:cBhvr>
                                      <p:tavLst>
                                        <p:tav tm="0">
                                          <p:val>
                                            <p:strVal val="#ppt_x-.2"/>
                                          </p:val>
                                        </p:tav>
                                        <p:tav tm="100000">
                                          <p:val>
                                            <p:strVal val="#ppt_x"/>
                                          </p:val>
                                        </p:tav>
                                      </p:tavLst>
                                    </p:anim>
                                    <p:anim calcmode="lin" valueType="num">
                                      <p:cBhvr>
                                        <p:cTn id="24" dur="500" fill="hold"/>
                                        <p:tgtEl>
                                          <p:spTgt spid="4"/>
                                        </p:tgtEl>
                                        <p:attrNameLst>
                                          <p:attrName>ppt_y</p:attrName>
                                        </p:attrNameLst>
                                      </p:cBhvr>
                                      <p:tavLst>
                                        <p:tav tm="0">
                                          <p:val>
                                            <p:strVal val="#ppt_y"/>
                                          </p:val>
                                        </p:tav>
                                        <p:tav tm="100000">
                                          <p:val>
                                            <p:strVal val="#ppt_y"/>
                                          </p:val>
                                        </p:tav>
                                      </p:tavLst>
                                    </p:anim>
                                    <p:animEffect transition="in" filter="fade">
                                      <p:cBhvr>
                                        <p:cTn id="25"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2" grpId="0" build="p"/>
    </p:bld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0" y="1571625"/>
          <a:ext cx="9144000" cy="3292475"/>
        </p:xfrm>
        <a:graphic>
          <a:graphicData uri="http://schemas.openxmlformats.org/drawingml/2006/table">
            <a:tbl>
              <a:tblPr rtl="1"/>
              <a:tblGrid>
                <a:gridCol w="1517036">
                  <a:extLst>
                    <a:ext uri="{9D8B030D-6E8A-4147-A177-3AD203B41FA5}">
                      <a16:colId xmlns:a16="http://schemas.microsoft.com/office/drawing/2014/main" xmlns="" val="20000"/>
                    </a:ext>
                  </a:extLst>
                </a:gridCol>
                <a:gridCol w="2488548">
                  <a:extLst>
                    <a:ext uri="{9D8B030D-6E8A-4147-A177-3AD203B41FA5}">
                      <a16:colId xmlns:a16="http://schemas.microsoft.com/office/drawing/2014/main" xmlns="" val="20001"/>
                    </a:ext>
                  </a:extLst>
                </a:gridCol>
                <a:gridCol w="1456680">
                  <a:extLst>
                    <a:ext uri="{9D8B030D-6E8A-4147-A177-3AD203B41FA5}">
                      <a16:colId xmlns:a16="http://schemas.microsoft.com/office/drawing/2014/main" xmlns="" val="20002"/>
                    </a:ext>
                  </a:extLst>
                </a:gridCol>
                <a:gridCol w="1699248">
                  <a:extLst>
                    <a:ext uri="{9D8B030D-6E8A-4147-A177-3AD203B41FA5}">
                      <a16:colId xmlns:a16="http://schemas.microsoft.com/office/drawing/2014/main" xmlns="" val="20003"/>
                    </a:ext>
                  </a:extLst>
                </a:gridCol>
                <a:gridCol w="1982487">
                  <a:extLst>
                    <a:ext uri="{9D8B030D-6E8A-4147-A177-3AD203B41FA5}">
                      <a16:colId xmlns:a16="http://schemas.microsoft.com/office/drawing/2014/main" xmlns="" val="20004"/>
                    </a:ext>
                  </a:extLst>
                </a:gridCol>
              </a:tblGrid>
              <a:tr h="1097492">
                <a:tc>
                  <a:txBody>
                    <a:bodyPr/>
                    <a:lstStyle/>
                    <a:p>
                      <a:pPr algn="ctr" rtl="1">
                        <a:spcAft>
                          <a:spcPts val="0"/>
                        </a:spcAft>
                      </a:pPr>
                      <a:r>
                        <a:rPr lang="ar-SA" sz="3600" dirty="0">
                          <a:latin typeface="Lotus"/>
                          <a:ea typeface="Times New Roman"/>
                          <a:cs typeface="B Zar"/>
                        </a:rPr>
                        <a:t>شـــرح</a:t>
                      </a:r>
                      <a:endParaRPr lang="en-US" sz="32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3600">
                          <a:latin typeface="Lotus"/>
                          <a:ea typeface="Times New Roman"/>
                          <a:cs typeface="B Zar"/>
                        </a:rPr>
                        <a:t>واحد</a:t>
                      </a:r>
                      <a:endParaRPr lang="en-US" sz="3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3600">
                          <a:latin typeface="Lotus"/>
                          <a:ea typeface="Times New Roman"/>
                          <a:cs typeface="B Zar"/>
                        </a:rPr>
                        <a:t>مصرف سالانه</a:t>
                      </a:r>
                      <a:endParaRPr lang="en-US" sz="3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3200" dirty="0">
                          <a:latin typeface="Lotus"/>
                          <a:ea typeface="Times New Roman"/>
                          <a:cs typeface="B Zar"/>
                        </a:rPr>
                        <a:t>هزينه واحد </a:t>
                      </a:r>
                      <a:r>
                        <a:rPr lang="ar-SA" sz="3600" dirty="0">
                          <a:latin typeface="Lotus"/>
                          <a:ea typeface="Times New Roman"/>
                          <a:cs typeface="B Zar"/>
                        </a:rPr>
                        <a:t>(ريال)</a:t>
                      </a:r>
                      <a:endParaRPr lang="en-US" sz="32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3600" dirty="0" smtClean="0">
                          <a:latin typeface="Lotus"/>
                          <a:ea typeface="Times New Roman"/>
                          <a:cs typeface="B Zar"/>
                        </a:rPr>
                        <a:t>هزينه</a:t>
                      </a:r>
                      <a:r>
                        <a:rPr lang="fa-IR" sz="3600" dirty="0" smtClean="0">
                          <a:latin typeface="Lotus"/>
                          <a:ea typeface="Times New Roman"/>
                          <a:cs typeface="B Zar"/>
                        </a:rPr>
                        <a:t> </a:t>
                      </a:r>
                      <a:r>
                        <a:rPr lang="ar-SA" sz="3600" dirty="0" smtClean="0">
                          <a:latin typeface="Lotus"/>
                          <a:ea typeface="Times New Roman"/>
                          <a:cs typeface="B Zar"/>
                        </a:rPr>
                        <a:t>كل</a:t>
                      </a:r>
                      <a:endParaRPr lang="fa-IR" sz="3600" dirty="0" smtClean="0">
                        <a:latin typeface="Lotus"/>
                        <a:ea typeface="Times New Roman"/>
                        <a:cs typeface="B Zar"/>
                      </a:endParaRPr>
                    </a:p>
                    <a:p>
                      <a:pPr algn="ctr" rtl="1">
                        <a:spcAft>
                          <a:spcPts val="0"/>
                        </a:spcAft>
                      </a:pPr>
                      <a:r>
                        <a:rPr lang="ar-SA" sz="2800" dirty="0" smtClean="0">
                          <a:latin typeface="Lotus"/>
                          <a:ea typeface="Times New Roman"/>
                          <a:cs typeface="B Zar"/>
                        </a:rPr>
                        <a:t>(ميليون </a:t>
                      </a:r>
                      <a:r>
                        <a:rPr lang="ar-SA" sz="2800" dirty="0">
                          <a:latin typeface="Lotus"/>
                          <a:ea typeface="Times New Roman"/>
                          <a:cs typeface="B Zar"/>
                        </a:rPr>
                        <a:t>ريال)</a:t>
                      </a:r>
                      <a:endParaRPr lang="en-US" sz="28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0"/>
                  </a:ext>
                </a:extLst>
              </a:tr>
              <a:tr h="1646238">
                <a:tc>
                  <a:txBody>
                    <a:bodyPr/>
                    <a:lstStyle/>
                    <a:p>
                      <a:pPr algn="r" rtl="1">
                        <a:spcAft>
                          <a:spcPts val="0"/>
                        </a:spcAft>
                      </a:pPr>
                      <a:r>
                        <a:rPr lang="ar-SA" sz="3600" dirty="0">
                          <a:latin typeface="Lotus"/>
                          <a:ea typeface="Times New Roman"/>
                          <a:cs typeface="B Zar"/>
                        </a:rPr>
                        <a:t>برق</a:t>
                      </a:r>
                      <a:endParaRPr lang="en-US" sz="3200" dirty="0">
                        <a:latin typeface="Times New Roman"/>
                        <a:ea typeface="Times New Roman"/>
                      </a:endParaRPr>
                    </a:p>
                    <a:p>
                      <a:pPr algn="r" rtl="1">
                        <a:spcAft>
                          <a:spcPts val="0"/>
                        </a:spcAft>
                      </a:pPr>
                      <a:r>
                        <a:rPr lang="ar-SA" sz="3600" dirty="0">
                          <a:latin typeface="Lotus"/>
                          <a:ea typeface="Times New Roman"/>
                          <a:cs typeface="B Zar"/>
                        </a:rPr>
                        <a:t>بنزيـن</a:t>
                      </a:r>
                      <a:endParaRPr lang="en-US" sz="3200" dirty="0">
                        <a:latin typeface="Times New Roman"/>
                        <a:ea typeface="Times New Roman"/>
                      </a:endParaRPr>
                    </a:p>
                    <a:p>
                      <a:pPr algn="r" rtl="1">
                        <a:spcAft>
                          <a:spcPts val="0"/>
                        </a:spcAft>
                      </a:pPr>
                      <a:r>
                        <a:rPr lang="ar-SA" sz="3600" dirty="0">
                          <a:latin typeface="Lotus"/>
                          <a:ea typeface="Times New Roman"/>
                          <a:cs typeface="B Zar"/>
                        </a:rPr>
                        <a:t>گازوئيل</a:t>
                      </a:r>
                      <a:endParaRPr lang="en-US" sz="32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3600">
                          <a:latin typeface="Lotus"/>
                          <a:ea typeface="Times New Roman"/>
                          <a:cs typeface="B Zar"/>
                        </a:rPr>
                        <a:t>كيلووات ساعت</a:t>
                      </a:r>
                      <a:endParaRPr lang="en-US" sz="3200">
                        <a:latin typeface="Times New Roman"/>
                        <a:ea typeface="Times New Roman"/>
                      </a:endParaRPr>
                    </a:p>
                    <a:p>
                      <a:pPr algn="ctr" rtl="1">
                        <a:spcAft>
                          <a:spcPts val="0"/>
                        </a:spcAft>
                      </a:pPr>
                      <a:r>
                        <a:rPr lang="ar-SA" sz="3600">
                          <a:latin typeface="Lotus"/>
                          <a:ea typeface="Times New Roman"/>
                          <a:cs typeface="B Zar"/>
                        </a:rPr>
                        <a:t>ليتر</a:t>
                      </a:r>
                      <a:endParaRPr lang="en-US" sz="3200">
                        <a:latin typeface="Times New Roman"/>
                        <a:ea typeface="Times New Roman"/>
                      </a:endParaRPr>
                    </a:p>
                    <a:p>
                      <a:pPr algn="ctr" rtl="1">
                        <a:spcAft>
                          <a:spcPts val="0"/>
                        </a:spcAft>
                      </a:pPr>
                      <a:r>
                        <a:rPr lang="ar-SA" sz="3600">
                          <a:latin typeface="Lotus"/>
                          <a:ea typeface="Times New Roman"/>
                          <a:cs typeface="B Zar"/>
                        </a:rPr>
                        <a:t>ليتر</a:t>
                      </a:r>
                      <a:endParaRPr lang="en-US" sz="3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3600">
                          <a:latin typeface="Lotus"/>
                          <a:ea typeface="Times New Roman"/>
                          <a:cs typeface="B Zar"/>
                        </a:rPr>
                        <a:t>10000</a:t>
                      </a:r>
                      <a:endParaRPr lang="en-US" sz="3200">
                        <a:latin typeface="Times New Roman"/>
                        <a:ea typeface="Times New Roman"/>
                      </a:endParaRPr>
                    </a:p>
                    <a:p>
                      <a:pPr algn="ctr" rtl="1">
                        <a:spcAft>
                          <a:spcPts val="0"/>
                        </a:spcAft>
                      </a:pPr>
                      <a:r>
                        <a:rPr lang="ar-SA" sz="3600">
                          <a:latin typeface="Lotus"/>
                          <a:ea typeface="Times New Roman"/>
                          <a:cs typeface="B Zar"/>
                        </a:rPr>
                        <a:t>3000 </a:t>
                      </a:r>
                      <a:endParaRPr lang="en-US" sz="3200">
                        <a:latin typeface="Times New Roman"/>
                        <a:ea typeface="Times New Roman"/>
                      </a:endParaRPr>
                    </a:p>
                    <a:p>
                      <a:pPr algn="ctr" rtl="1">
                        <a:spcAft>
                          <a:spcPts val="0"/>
                        </a:spcAft>
                      </a:pPr>
                      <a:r>
                        <a:rPr lang="ar-SA" sz="3600">
                          <a:latin typeface="Lotus"/>
                          <a:ea typeface="Times New Roman"/>
                          <a:cs typeface="B Zar"/>
                        </a:rPr>
                        <a:t>4000 </a:t>
                      </a:r>
                      <a:endParaRPr lang="en-US" sz="3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3600">
                          <a:latin typeface="Lotus"/>
                          <a:ea typeface="Times New Roman"/>
                          <a:cs typeface="B Zar"/>
                        </a:rPr>
                        <a:t>250</a:t>
                      </a:r>
                      <a:endParaRPr lang="en-US" sz="3200">
                        <a:latin typeface="Times New Roman"/>
                        <a:ea typeface="Times New Roman"/>
                      </a:endParaRPr>
                    </a:p>
                    <a:p>
                      <a:pPr algn="ctr" rtl="1">
                        <a:spcAft>
                          <a:spcPts val="0"/>
                        </a:spcAft>
                      </a:pPr>
                      <a:r>
                        <a:rPr lang="ar-SA" sz="3600">
                          <a:latin typeface="Lotus"/>
                          <a:ea typeface="Times New Roman"/>
                          <a:cs typeface="B Zar"/>
                        </a:rPr>
                        <a:t>650</a:t>
                      </a:r>
                      <a:endParaRPr lang="en-US" sz="3200">
                        <a:latin typeface="Times New Roman"/>
                        <a:ea typeface="Times New Roman"/>
                      </a:endParaRPr>
                    </a:p>
                    <a:p>
                      <a:pPr algn="ctr" rtl="1">
                        <a:spcAft>
                          <a:spcPts val="0"/>
                        </a:spcAft>
                      </a:pPr>
                      <a:r>
                        <a:rPr lang="ar-SA" sz="3600">
                          <a:latin typeface="Lotus"/>
                          <a:ea typeface="Times New Roman"/>
                          <a:cs typeface="B Zar"/>
                        </a:rPr>
                        <a:t>160</a:t>
                      </a:r>
                      <a:endParaRPr lang="en-US" sz="3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3600" dirty="0">
                          <a:latin typeface="Lotus"/>
                          <a:ea typeface="Times New Roman"/>
                          <a:cs typeface="B Zar"/>
                        </a:rPr>
                        <a:t>5/2</a:t>
                      </a:r>
                      <a:endParaRPr lang="en-US" sz="3200" dirty="0">
                        <a:latin typeface="Times New Roman"/>
                        <a:ea typeface="Times New Roman"/>
                      </a:endParaRPr>
                    </a:p>
                    <a:p>
                      <a:pPr algn="ctr" rtl="1">
                        <a:spcAft>
                          <a:spcPts val="0"/>
                        </a:spcAft>
                      </a:pPr>
                      <a:r>
                        <a:rPr lang="ar-SA" sz="3600" dirty="0">
                          <a:latin typeface="Lotus"/>
                          <a:ea typeface="Times New Roman"/>
                          <a:cs typeface="B Zar"/>
                        </a:rPr>
                        <a:t>95/1</a:t>
                      </a:r>
                      <a:endParaRPr lang="en-US" sz="3200" dirty="0">
                        <a:latin typeface="Times New Roman"/>
                        <a:ea typeface="Times New Roman"/>
                      </a:endParaRPr>
                    </a:p>
                    <a:p>
                      <a:pPr algn="ctr" rtl="1">
                        <a:spcAft>
                          <a:spcPts val="0"/>
                        </a:spcAft>
                      </a:pPr>
                      <a:r>
                        <a:rPr lang="ar-SA" sz="3600" dirty="0">
                          <a:latin typeface="Lotus"/>
                          <a:ea typeface="Times New Roman"/>
                          <a:cs typeface="B Zar"/>
                        </a:rPr>
                        <a:t>64/0</a:t>
                      </a:r>
                      <a:endParaRPr lang="en-US" sz="32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548746">
                <a:tc gridSpan="4">
                  <a:txBody>
                    <a:bodyPr/>
                    <a:lstStyle/>
                    <a:p>
                      <a:pPr algn="r" rtl="1">
                        <a:spcAft>
                          <a:spcPts val="0"/>
                        </a:spcAft>
                      </a:pPr>
                      <a:r>
                        <a:rPr lang="ar-SA" sz="3600" dirty="0">
                          <a:latin typeface="Lotus"/>
                          <a:ea typeface="Times New Roman"/>
                          <a:cs typeface="B Zar"/>
                        </a:rPr>
                        <a:t>   جــــــمـــــــع</a:t>
                      </a:r>
                      <a:endParaRPr lang="en-US" sz="32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rtl="1"/>
                      <a:endParaRPr lang="fa-IR"/>
                    </a:p>
                  </a:txBody>
                  <a:tcPr/>
                </a:tc>
                <a:tc hMerge="1">
                  <a:txBody>
                    <a:bodyPr/>
                    <a:lstStyle/>
                    <a:p>
                      <a:pPr rtl="1"/>
                      <a:endParaRPr lang="fa-IR"/>
                    </a:p>
                  </a:txBody>
                  <a:tcPr/>
                </a:tc>
                <a:tc hMerge="1">
                  <a:txBody>
                    <a:bodyPr/>
                    <a:lstStyle/>
                    <a:p>
                      <a:pPr rtl="1"/>
                      <a:endParaRPr lang="fa-IR"/>
                    </a:p>
                  </a:txBody>
                  <a:tcPr/>
                </a:tc>
                <a:tc>
                  <a:txBody>
                    <a:bodyPr/>
                    <a:lstStyle/>
                    <a:p>
                      <a:pPr algn="ctr" rtl="1">
                        <a:spcAft>
                          <a:spcPts val="0"/>
                        </a:spcAft>
                      </a:pPr>
                      <a:r>
                        <a:rPr lang="ar-SA" sz="3600" dirty="0">
                          <a:latin typeface="Lotus"/>
                          <a:ea typeface="Times New Roman"/>
                          <a:cs typeface="B Zar"/>
                        </a:rPr>
                        <a:t>09/5</a:t>
                      </a:r>
                      <a:endParaRPr lang="en-US" sz="32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bl>
          </a:graphicData>
        </a:graphic>
      </p:graphicFrame>
      <p:sp>
        <p:nvSpPr>
          <p:cNvPr id="26626" name="Title 1"/>
          <p:cNvSpPr>
            <a:spLocks noGrp="1"/>
          </p:cNvSpPr>
          <p:nvPr>
            <p:ph type="title"/>
          </p:nvPr>
        </p:nvSpPr>
        <p:spPr>
          <a:xfrm>
            <a:off x="642910" y="0"/>
            <a:ext cx="8229600" cy="1219200"/>
          </a:xfrm>
        </p:spPr>
        <p:txBody>
          <a:bodyPr/>
          <a:lstStyle/>
          <a:p>
            <a:pPr algn="r" eaLnBrk="1" fontAlgn="auto" hangingPunct="1">
              <a:spcAft>
                <a:spcPts val="0"/>
              </a:spcAft>
              <a:defRPr/>
            </a:pPr>
            <a:r>
              <a:rPr lang="ar-SA" sz="4400" b="1" smtClean="0"/>
              <a:t>ب- 5 ) سوخت و انرژي :</a:t>
            </a:r>
            <a:endParaRPr lang="fa-IR" sz="4400" b="1"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5" presetClass="entr" presetSubtype="0" fill="hold" nodeType="clickEffect">
                                  <p:stCondLst>
                                    <p:cond delay="0"/>
                                  </p:stCondLst>
                                  <p:childTnLst>
                                    <p:set>
                                      <p:cBhvr>
                                        <p:cTn id="6" dur="1" fill="hold">
                                          <p:stCondLst>
                                            <p:cond delay="0"/>
                                          </p:stCondLst>
                                        </p:cTn>
                                        <p:tgtEl>
                                          <p:spTgt spid="26626"/>
                                        </p:tgtEl>
                                        <p:attrNameLst>
                                          <p:attrName>style.visibility</p:attrName>
                                        </p:attrNameLst>
                                      </p:cBhvr>
                                      <p:to>
                                        <p:strVal val="visible"/>
                                      </p:to>
                                    </p:set>
                                    <p:anim calcmode="lin" valueType="num">
                                      <p:cBhvr>
                                        <p:cTn id="7" dur="1000" fill="hold"/>
                                        <p:tgtEl>
                                          <p:spTgt spid="26626"/>
                                        </p:tgtEl>
                                        <p:attrNameLst>
                                          <p:attrName>ppt_w</p:attrName>
                                        </p:attrNameLst>
                                      </p:cBhvr>
                                      <p:tavLst>
                                        <p:tav tm="0">
                                          <p:val>
                                            <p:strVal val="#ppt_w*0.70"/>
                                          </p:val>
                                        </p:tav>
                                        <p:tav tm="100000">
                                          <p:val>
                                            <p:strVal val="#ppt_w"/>
                                          </p:val>
                                        </p:tav>
                                      </p:tavLst>
                                    </p:anim>
                                    <p:anim calcmode="lin" valueType="num">
                                      <p:cBhvr>
                                        <p:cTn id="8" dur="1000" fill="hold"/>
                                        <p:tgtEl>
                                          <p:spTgt spid="26626"/>
                                        </p:tgtEl>
                                        <p:attrNameLst>
                                          <p:attrName>ppt_h</p:attrName>
                                        </p:attrNameLst>
                                      </p:cBhvr>
                                      <p:tavLst>
                                        <p:tav tm="0">
                                          <p:val>
                                            <p:strVal val="#ppt_h"/>
                                          </p:val>
                                        </p:tav>
                                        <p:tav tm="100000">
                                          <p:val>
                                            <p:strVal val="#ppt_h"/>
                                          </p:val>
                                        </p:tav>
                                      </p:tavLst>
                                    </p:anim>
                                    <p:animEffect transition="in" filter="fade">
                                      <p:cBhvr>
                                        <p:cTn id="9" dur="1000"/>
                                        <p:tgtEl>
                                          <p:spTgt spid="26626"/>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17" presetClass="entr" presetSubtype="10" fill="hold" nodeType="clickEffect">
                                  <p:stCondLst>
                                    <p:cond delay="0"/>
                                  </p:stCondLst>
                                  <p:childTnLst>
                                    <p:set>
                                      <p:cBhvr>
                                        <p:cTn id="13" dur="1" fill="hold">
                                          <p:stCondLst>
                                            <p:cond delay="0"/>
                                          </p:stCondLst>
                                        </p:cTn>
                                        <p:tgtEl>
                                          <p:spTgt spid="4"/>
                                        </p:tgtEl>
                                        <p:attrNameLst>
                                          <p:attrName>style.visibility</p:attrName>
                                        </p:attrNameLst>
                                      </p:cBhvr>
                                      <p:to>
                                        <p:strVal val="visible"/>
                                      </p:to>
                                    </p:set>
                                    <p:anim calcmode="lin" valueType="num">
                                      <p:cBhvr>
                                        <p:cTn id="14" dur="500" fill="hold"/>
                                        <p:tgtEl>
                                          <p:spTgt spid="4"/>
                                        </p:tgtEl>
                                        <p:attrNameLst>
                                          <p:attrName>ppt_w</p:attrName>
                                        </p:attrNameLst>
                                      </p:cBhvr>
                                      <p:tavLst>
                                        <p:tav tm="0">
                                          <p:val>
                                            <p:fltVal val="0"/>
                                          </p:val>
                                        </p:tav>
                                        <p:tav tm="100000">
                                          <p:val>
                                            <p:strVal val="#ppt_w"/>
                                          </p:val>
                                        </p:tav>
                                      </p:tavLst>
                                    </p:anim>
                                    <p:anim calcmode="lin" valueType="num">
                                      <p:cBhvr>
                                        <p:cTn id="15" dur="500" fill="hold"/>
                                        <p:tgtEl>
                                          <p:spTgt spid="4"/>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0" y="1285875"/>
          <a:ext cx="9144000" cy="4389438"/>
        </p:xfrm>
        <a:graphic>
          <a:graphicData uri="http://schemas.openxmlformats.org/drawingml/2006/table">
            <a:tbl>
              <a:tblPr rtl="1"/>
              <a:tblGrid>
                <a:gridCol w="5694990">
                  <a:extLst>
                    <a:ext uri="{9D8B030D-6E8A-4147-A177-3AD203B41FA5}">
                      <a16:colId xmlns:a16="http://schemas.microsoft.com/office/drawing/2014/main" xmlns="" val="20000"/>
                    </a:ext>
                  </a:extLst>
                </a:gridCol>
                <a:gridCol w="3449010">
                  <a:extLst>
                    <a:ext uri="{9D8B030D-6E8A-4147-A177-3AD203B41FA5}">
                      <a16:colId xmlns:a16="http://schemas.microsoft.com/office/drawing/2014/main" xmlns="" val="20001"/>
                    </a:ext>
                  </a:extLst>
                </a:gridCol>
              </a:tblGrid>
              <a:tr h="487715">
                <a:tc>
                  <a:txBody>
                    <a:bodyPr/>
                    <a:lstStyle/>
                    <a:p>
                      <a:pPr algn="ctr" rtl="1">
                        <a:spcAft>
                          <a:spcPts val="0"/>
                        </a:spcAft>
                      </a:pPr>
                      <a:r>
                        <a:rPr lang="ar-SA" sz="3200" dirty="0">
                          <a:latin typeface="Lotus"/>
                          <a:ea typeface="Times New Roman"/>
                          <a:cs typeface="B Zar"/>
                        </a:rPr>
                        <a:t>شـــرح</a:t>
                      </a:r>
                      <a:endParaRPr lang="en-US" sz="28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3200" dirty="0">
                          <a:latin typeface="Lotus"/>
                          <a:ea typeface="Times New Roman"/>
                          <a:cs typeface="B Zar"/>
                        </a:rPr>
                        <a:t>هزينه ( ميليون ريال )</a:t>
                      </a:r>
                      <a:endParaRPr lang="en-US" sz="28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0"/>
                  </a:ext>
                </a:extLst>
              </a:tr>
              <a:tr h="2438578">
                <a:tc>
                  <a:txBody>
                    <a:bodyPr/>
                    <a:lstStyle/>
                    <a:p>
                      <a:pPr algn="r" rtl="1">
                        <a:spcAft>
                          <a:spcPts val="0"/>
                        </a:spcAft>
                      </a:pPr>
                      <a:r>
                        <a:rPr lang="ar-SA" sz="3200" dirty="0">
                          <a:latin typeface="Lotus"/>
                          <a:ea typeface="Times New Roman"/>
                          <a:cs typeface="B Zar"/>
                        </a:rPr>
                        <a:t>مواد اوليه و نهاده هاي توليد</a:t>
                      </a:r>
                      <a:endParaRPr lang="en-US" sz="2800" dirty="0">
                        <a:latin typeface="Times New Roman"/>
                        <a:ea typeface="Times New Roman"/>
                      </a:endParaRPr>
                    </a:p>
                    <a:p>
                      <a:pPr algn="r" rtl="1">
                        <a:spcAft>
                          <a:spcPts val="0"/>
                        </a:spcAft>
                      </a:pPr>
                      <a:r>
                        <a:rPr lang="ar-SA" sz="3200" dirty="0">
                          <a:latin typeface="Lotus"/>
                          <a:ea typeface="Times New Roman"/>
                          <a:cs typeface="B Zar"/>
                        </a:rPr>
                        <a:t>حقوق و دستمزد</a:t>
                      </a:r>
                      <a:endParaRPr lang="en-US" sz="2800" dirty="0">
                        <a:latin typeface="Times New Roman"/>
                        <a:ea typeface="Times New Roman"/>
                      </a:endParaRPr>
                    </a:p>
                    <a:p>
                      <a:pPr algn="r" rtl="1">
                        <a:spcAft>
                          <a:spcPts val="0"/>
                        </a:spcAft>
                      </a:pPr>
                      <a:r>
                        <a:rPr lang="ar-SA" sz="3200" dirty="0">
                          <a:latin typeface="Lotus"/>
                          <a:ea typeface="Times New Roman"/>
                          <a:cs typeface="B Zar"/>
                        </a:rPr>
                        <a:t>نگهداري و تعميرات</a:t>
                      </a:r>
                      <a:endParaRPr lang="en-US" sz="2800" dirty="0">
                        <a:latin typeface="Times New Roman"/>
                        <a:ea typeface="Times New Roman"/>
                      </a:endParaRPr>
                    </a:p>
                    <a:p>
                      <a:pPr algn="r" rtl="1">
                        <a:spcAft>
                          <a:spcPts val="0"/>
                        </a:spcAft>
                      </a:pPr>
                      <a:r>
                        <a:rPr lang="ar-SA" sz="3200" dirty="0">
                          <a:latin typeface="Lotus"/>
                          <a:ea typeface="Times New Roman"/>
                          <a:cs typeface="B Zar"/>
                        </a:rPr>
                        <a:t>استهلاك</a:t>
                      </a:r>
                      <a:endParaRPr lang="en-US" sz="2800" dirty="0">
                        <a:latin typeface="Times New Roman"/>
                        <a:ea typeface="Times New Roman"/>
                      </a:endParaRPr>
                    </a:p>
                    <a:p>
                      <a:pPr algn="r" rtl="1">
                        <a:spcAft>
                          <a:spcPts val="0"/>
                        </a:spcAft>
                      </a:pPr>
                      <a:r>
                        <a:rPr lang="ar-SA" sz="3200" dirty="0">
                          <a:latin typeface="Lotus"/>
                          <a:ea typeface="Times New Roman"/>
                          <a:cs typeface="B Zar"/>
                        </a:rPr>
                        <a:t>سوخت و انرژي</a:t>
                      </a:r>
                      <a:endParaRPr lang="en-US" sz="28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3200" dirty="0">
                          <a:latin typeface="Lotus"/>
                          <a:ea typeface="Times New Roman"/>
                          <a:cs typeface="B Zar"/>
                        </a:rPr>
                        <a:t>48/162</a:t>
                      </a:r>
                      <a:endParaRPr lang="en-US" sz="2800" dirty="0">
                        <a:latin typeface="Times New Roman"/>
                        <a:ea typeface="Times New Roman"/>
                      </a:endParaRPr>
                    </a:p>
                    <a:p>
                      <a:pPr algn="ctr" rtl="1">
                        <a:spcAft>
                          <a:spcPts val="0"/>
                        </a:spcAft>
                      </a:pPr>
                      <a:r>
                        <a:rPr lang="ar-SA" sz="3200" dirty="0">
                          <a:latin typeface="Lotus"/>
                          <a:ea typeface="Times New Roman"/>
                          <a:cs typeface="B Zar"/>
                        </a:rPr>
                        <a:t>119</a:t>
                      </a:r>
                      <a:endParaRPr lang="en-US" sz="2800" dirty="0">
                        <a:latin typeface="Times New Roman"/>
                        <a:ea typeface="Times New Roman"/>
                      </a:endParaRPr>
                    </a:p>
                    <a:p>
                      <a:pPr algn="ctr" rtl="1">
                        <a:spcAft>
                          <a:spcPts val="0"/>
                        </a:spcAft>
                      </a:pPr>
                      <a:r>
                        <a:rPr lang="ar-SA" sz="3200" dirty="0">
                          <a:latin typeface="Lotus"/>
                          <a:ea typeface="Times New Roman"/>
                          <a:cs typeface="B Zar"/>
                        </a:rPr>
                        <a:t>95/27</a:t>
                      </a:r>
                      <a:endParaRPr lang="en-US" sz="2800" dirty="0">
                        <a:latin typeface="Times New Roman"/>
                        <a:ea typeface="Times New Roman"/>
                      </a:endParaRPr>
                    </a:p>
                    <a:p>
                      <a:pPr algn="ctr" rtl="1">
                        <a:spcAft>
                          <a:spcPts val="0"/>
                        </a:spcAft>
                      </a:pPr>
                      <a:r>
                        <a:rPr lang="ar-SA" sz="3200" dirty="0">
                          <a:latin typeface="Lotus"/>
                          <a:ea typeface="Times New Roman"/>
                          <a:cs typeface="B Zar"/>
                        </a:rPr>
                        <a:t>34/82</a:t>
                      </a:r>
                      <a:endParaRPr lang="en-US" sz="2800" dirty="0">
                        <a:latin typeface="Times New Roman"/>
                        <a:ea typeface="Times New Roman"/>
                      </a:endParaRPr>
                    </a:p>
                    <a:p>
                      <a:pPr algn="ctr" rtl="1">
                        <a:spcAft>
                          <a:spcPts val="0"/>
                        </a:spcAft>
                      </a:pPr>
                      <a:r>
                        <a:rPr lang="ar-SA" sz="3200" dirty="0">
                          <a:latin typeface="Lotus"/>
                          <a:ea typeface="Times New Roman"/>
                          <a:cs typeface="B Zar"/>
                        </a:rPr>
                        <a:t>09/5</a:t>
                      </a:r>
                      <a:endParaRPr lang="en-US" sz="28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487715">
                <a:tc>
                  <a:txBody>
                    <a:bodyPr/>
                    <a:lstStyle/>
                    <a:p>
                      <a:pPr algn="r" rtl="1">
                        <a:spcAft>
                          <a:spcPts val="0"/>
                        </a:spcAft>
                      </a:pPr>
                      <a:r>
                        <a:rPr lang="ar-SA" sz="3200">
                          <a:latin typeface="Lotus"/>
                          <a:ea typeface="Times New Roman"/>
                          <a:cs typeface="B Zar"/>
                        </a:rPr>
                        <a:t>جــــمــــع</a:t>
                      </a:r>
                      <a:endParaRPr lang="en-US" sz="2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3200" dirty="0">
                          <a:latin typeface="Lotus"/>
                          <a:ea typeface="Times New Roman"/>
                          <a:cs typeface="B Zar"/>
                        </a:rPr>
                        <a:t>86/396</a:t>
                      </a:r>
                      <a:endParaRPr lang="en-US" sz="28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487715">
                <a:tc>
                  <a:txBody>
                    <a:bodyPr/>
                    <a:lstStyle/>
                    <a:p>
                      <a:pPr algn="r" rtl="1">
                        <a:spcAft>
                          <a:spcPts val="0"/>
                        </a:spcAft>
                      </a:pPr>
                      <a:r>
                        <a:rPr lang="ar-SA" sz="3200">
                          <a:latin typeface="Lotus"/>
                          <a:ea typeface="Times New Roman"/>
                          <a:cs typeface="B Zar"/>
                        </a:rPr>
                        <a:t>پيش بيني نشــده ( معادل 5 % اقلام فوق )</a:t>
                      </a:r>
                      <a:endParaRPr lang="en-US" sz="2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3200" dirty="0">
                          <a:latin typeface="Lotus"/>
                          <a:ea typeface="Times New Roman"/>
                          <a:cs typeface="B Zar"/>
                        </a:rPr>
                        <a:t>84/19</a:t>
                      </a:r>
                      <a:endParaRPr lang="en-US" sz="28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487715">
                <a:tc>
                  <a:txBody>
                    <a:bodyPr/>
                    <a:lstStyle/>
                    <a:p>
                      <a:pPr algn="ctr" rtl="1">
                        <a:spcAft>
                          <a:spcPts val="0"/>
                        </a:spcAft>
                      </a:pPr>
                      <a:r>
                        <a:rPr lang="ar-SA" sz="3200" b="1">
                          <a:latin typeface="Nazanin"/>
                          <a:ea typeface="Times New Roman"/>
                          <a:cs typeface="B Zar"/>
                        </a:rPr>
                        <a:t>جمـــــع كل</a:t>
                      </a:r>
                      <a:endParaRPr lang="en-US" sz="2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1">
                        <a:spcAft>
                          <a:spcPts val="0"/>
                        </a:spcAft>
                      </a:pPr>
                      <a:r>
                        <a:rPr lang="ar-SA" sz="3200" b="1" dirty="0">
                          <a:latin typeface="Lotus"/>
                          <a:ea typeface="Times New Roman"/>
                          <a:cs typeface="B Zar"/>
                        </a:rPr>
                        <a:t>7/416</a:t>
                      </a:r>
                      <a:endParaRPr lang="en-US" sz="28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bl>
          </a:graphicData>
        </a:graphic>
      </p:graphicFrame>
      <p:sp>
        <p:nvSpPr>
          <p:cNvPr id="2" name="Title 1"/>
          <p:cNvSpPr>
            <a:spLocks noGrp="1"/>
          </p:cNvSpPr>
          <p:nvPr>
            <p:ph type="title"/>
          </p:nvPr>
        </p:nvSpPr>
        <p:spPr/>
        <p:txBody>
          <a:bodyPr rtlCol="1">
            <a:normAutofit fontScale="90000"/>
          </a:bodyPr>
          <a:lstStyle/>
          <a:p>
            <a:pPr algn="r" eaLnBrk="1" fontAlgn="auto" hangingPunct="1">
              <a:spcAft>
                <a:spcPts val="0"/>
              </a:spcAft>
              <a:defRPr/>
            </a:pPr>
            <a:r>
              <a:rPr lang="ar-SA" b="1" smtClean="0"/>
              <a:t>جمـع هزينه هاي جاري طرح</a:t>
            </a:r>
            <a:r>
              <a:rPr smtClean="0"/>
              <a:t/>
            </a:r>
            <a:br>
              <a:rPr smtClean="0"/>
            </a:br>
            <a:endParaRPr lang="fa-IR"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1" presetClass="entr" presetSubtype="0" fill="hold"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25" presetClass="entr" presetSubtype="0" fill="hold" nodeType="clickEffect">
                                  <p:stCondLst>
                                    <p:cond delay="0"/>
                                  </p:stCondLst>
                                  <p:childTnLst>
                                    <p:set>
                                      <p:cBhvr>
                                        <p:cTn id="15" dur="1" fill="hold">
                                          <p:stCondLst>
                                            <p:cond delay="0"/>
                                          </p:stCondLst>
                                        </p:cTn>
                                        <p:tgtEl>
                                          <p:spTgt spid="4"/>
                                        </p:tgtEl>
                                        <p:attrNameLst>
                                          <p:attrName>style.visibility</p:attrName>
                                        </p:attrNameLst>
                                      </p:cBhvr>
                                      <p:to>
                                        <p:strVal val="visible"/>
                                      </p:to>
                                    </p:set>
                                    <p:anim calcmode="lin" valueType="num">
                                      <p:cBhvr>
                                        <p:cTn id="16" dur="500" decel="50000" fill="hold">
                                          <p:stCondLst>
                                            <p:cond delay="0"/>
                                          </p:stCondLst>
                                        </p:cTn>
                                        <p:tgtEl>
                                          <p:spTgt spid="4"/>
                                        </p:tgtEl>
                                        <p:attrNameLst>
                                          <p:attrName>style.rotation</p:attrName>
                                        </p:attrNameLst>
                                      </p:cBhvr>
                                      <p:tavLst>
                                        <p:tav tm="0">
                                          <p:val>
                                            <p:fltVal val="-90"/>
                                          </p:val>
                                        </p:tav>
                                        <p:tav tm="100000">
                                          <p:val>
                                            <p:fltVal val="0"/>
                                          </p:val>
                                        </p:tav>
                                      </p:tavLst>
                                    </p:anim>
                                    <p:anim calcmode="lin" valueType="num">
                                      <p:cBhvr>
                                        <p:cTn id="17" dur="500" decel="50000" fill="hold">
                                          <p:stCondLst>
                                            <p:cond delay="0"/>
                                          </p:stCondLst>
                                        </p:cTn>
                                        <p:tgtEl>
                                          <p:spTgt spid="4"/>
                                        </p:tgtEl>
                                        <p:attrNameLst>
                                          <p:attrName>ppt_w</p:attrName>
                                        </p:attrNameLst>
                                      </p:cBhvr>
                                      <p:tavLst>
                                        <p:tav tm="0">
                                          <p:val>
                                            <p:strVal val="#ppt_w"/>
                                          </p:val>
                                        </p:tav>
                                        <p:tav tm="100000">
                                          <p:val>
                                            <p:strVal val="#ppt_w*.05"/>
                                          </p:val>
                                        </p:tav>
                                      </p:tavLst>
                                    </p:anim>
                                    <p:anim calcmode="lin" valueType="num">
                                      <p:cBhvr>
                                        <p:cTn id="18" dur="500" accel="50000" fill="hold">
                                          <p:stCondLst>
                                            <p:cond delay="500"/>
                                          </p:stCondLst>
                                        </p:cTn>
                                        <p:tgtEl>
                                          <p:spTgt spid="4"/>
                                        </p:tgtEl>
                                        <p:attrNameLst>
                                          <p:attrName>ppt_w</p:attrName>
                                        </p:attrNameLst>
                                      </p:cBhvr>
                                      <p:tavLst>
                                        <p:tav tm="0">
                                          <p:val>
                                            <p:strVal val="#ppt_w*.05"/>
                                          </p:val>
                                        </p:tav>
                                        <p:tav tm="100000">
                                          <p:val>
                                            <p:strVal val="#ppt_w"/>
                                          </p:val>
                                        </p:tav>
                                      </p:tavLst>
                                    </p:anim>
                                    <p:anim calcmode="lin" valueType="num">
                                      <p:cBhvr>
                                        <p:cTn id="19" dur="1000" fill="hold"/>
                                        <p:tgtEl>
                                          <p:spTgt spid="4"/>
                                        </p:tgtEl>
                                        <p:attrNameLst>
                                          <p:attrName>ppt_h</p:attrName>
                                        </p:attrNameLst>
                                      </p:cBhvr>
                                      <p:tavLst>
                                        <p:tav tm="0">
                                          <p:val>
                                            <p:strVal val="#ppt_h"/>
                                          </p:val>
                                        </p:tav>
                                        <p:tav tm="100000">
                                          <p:val>
                                            <p:strVal val="#ppt_h"/>
                                          </p:val>
                                        </p:tav>
                                      </p:tavLst>
                                    </p:anim>
                                    <p:anim calcmode="lin" valueType="num">
                                      <p:cBhvr>
                                        <p:cTn id="20" dur="500" decel="50000" fill="hold">
                                          <p:stCondLst>
                                            <p:cond delay="0"/>
                                          </p:stCondLst>
                                        </p:cTn>
                                        <p:tgtEl>
                                          <p:spTgt spid="4"/>
                                        </p:tgtEl>
                                        <p:attrNameLst>
                                          <p:attrName>ppt_x</p:attrName>
                                        </p:attrNameLst>
                                      </p:cBhvr>
                                      <p:tavLst>
                                        <p:tav tm="0">
                                          <p:val>
                                            <p:strVal val="#ppt_x+.4"/>
                                          </p:val>
                                        </p:tav>
                                        <p:tav tm="100000">
                                          <p:val>
                                            <p:strVal val="#ppt_x"/>
                                          </p:val>
                                        </p:tav>
                                      </p:tavLst>
                                    </p:anim>
                                    <p:anim calcmode="lin" valueType="num">
                                      <p:cBhvr>
                                        <p:cTn id="21" dur="500" decel="50000" fill="hold">
                                          <p:stCondLst>
                                            <p:cond delay="0"/>
                                          </p:stCondLst>
                                        </p:cTn>
                                        <p:tgtEl>
                                          <p:spTgt spid="4"/>
                                        </p:tgtEl>
                                        <p:attrNameLst>
                                          <p:attrName>ppt_y</p:attrName>
                                        </p:attrNameLst>
                                      </p:cBhvr>
                                      <p:tavLst>
                                        <p:tav tm="0">
                                          <p:val>
                                            <p:strVal val="#ppt_y-.2"/>
                                          </p:val>
                                        </p:tav>
                                        <p:tav tm="100000">
                                          <p:val>
                                            <p:strVal val="#ppt_y+.1"/>
                                          </p:val>
                                        </p:tav>
                                      </p:tavLst>
                                    </p:anim>
                                    <p:anim calcmode="lin" valueType="num">
                                      <p:cBhvr>
                                        <p:cTn id="22" dur="500" accel="50000" fill="hold">
                                          <p:stCondLst>
                                            <p:cond delay="500"/>
                                          </p:stCondLst>
                                        </p:cTn>
                                        <p:tgtEl>
                                          <p:spTgt spid="4"/>
                                        </p:tgtEl>
                                        <p:attrNameLst>
                                          <p:attrName>ppt_y</p:attrName>
                                        </p:attrNameLst>
                                      </p:cBhvr>
                                      <p:tavLst>
                                        <p:tav tm="0">
                                          <p:val>
                                            <p:strVal val="#ppt_y+.1"/>
                                          </p:val>
                                        </p:tav>
                                        <p:tav tm="100000">
                                          <p:val>
                                            <p:strVal val="#ppt_y"/>
                                          </p:val>
                                        </p:tav>
                                      </p:tavLst>
                                    </p:anim>
                                    <p:animEffect transition="in" filter="fade">
                                      <p:cBhvr>
                                        <p:cTn id="23" dur="1000" decel="50000">
                                          <p:stCondLst>
                                            <p:cond delay="0"/>
                                          </p:stCondLst>
                                        </p:cTn>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0" y="2928938"/>
          <a:ext cx="9144000" cy="2743200"/>
        </p:xfrm>
        <a:graphic>
          <a:graphicData uri="http://schemas.openxmlformats.org/drawingml/2006/table">
            <a:tbl>
              <a:tblPr rtl="1"/>
              <a:tblGrid>
                <a:gridCol w="4572000">
                  <a:extLst>
                    <a:ext uri="{9D8B030D-6E8A-4147-A177-3AD203B41FA5}">
                      <a16:colId xmlns:a16="http://schemas.microsoft.com/office/drawing/2014/main" xmlns="" val="20000"/>
                    </a:ext>
                  </a:extLst>
                </a:gridCol>
                <a:gridCol w="4572000">
                  <a:extLst>
                    <a:ext uri="{9D8B030D-6E8A-4147-A177-3AD203B41FA5}">
                      <a16:colId xmlns:a16="http://schemas.microsoft.com/office/drawing/2014/main" xmlns="" val="20001"/>
                    </a:ext>
                  </a:extLst>
                </a:gridCol>
              </a:tblGrid>
              <a:tr h="0">
                <a:tc>
                  <a:txBody>
                    <a:bodyPr/>
                    <a:lstStyle/>
                    <a:p>
                      <a:pPr algn="ctr" rtl="1">
                        <a:spcAft>
                          <a:spcPts val="0"/>
                        </a:spcAft>
                      </a:pPr>
                      <a:r>
                        <a:rPr lang="ar-SA" sz="3600" dirty="0">
                          <a:latin typeface="Lotus"/>
                          <a:ea typeface="Times New Roman"/>
                          <a:cs typeface="B Zar"/>
                        </a:rPr>
                        <a:t>شـــرح</a:t>
                      </a:r>
                      <a:endParaRPr lang="en-US" sz="32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3600" dirty="0">
                          <a:latin typeface="Lotus"/>
                          <a:ea typeface="Times New Roman"/>
                          <a:cs typeface="B Zar"/>
                        </a:rPr>
                        <a:t>هزينه ( ميليون ريال )</a:t>
                      </a:r>
                      <a:endParaRPr lang="en-US" sz="32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0"/>
                  </a:ext>
                </a:extLst>
              </a:tr>
              <a:tr h="0">
                <a:tc>
                  <a:txBody>
                    <a:bodyPr/>
                    <a:lstStyle/>
                    <a:p>
                      <a:pPr algn="r" rtl="1">
                        <a:spcAft>
                          <a:spcPts val="0"/>
                        </a:spcAft>
                      </a:pPr>
                      <a:r>
                        <a:rPr lang="ar-SA" sz="3600" dirty="0">
                          <a:latin typeface="Lotus"/>
                          <a:ea typeface="Times New Roman"/>
                          <a:cs typeface="B Zar"/>
                        </a:rPr>
                        <a:t>مواد اوليه</a:t>
                      </a:r>
                      <a:endParaRPr lang="en-US" sz="3200" dirty="0">
                        <a:latin typeface="Times New Roman"/>
                        <a:ea typeface="Times New Roman"/>
                      </a:endParaRPr>
                    </a:p>
                    <a:p>
                      <a:pPr algn="r" rtl="1">
                        <a:spcAft>
                          <a:spcPts val="0"/>
                        </a:spcAft>
                      </a:pPr>
                      <a:r>
                        <a:rPr lang="ar-SA" sz="3600" dirty="0">
                          <a:latin typeface="Lotus"/>
                          <a:ea typeface="Times New Roman"/>
                          <a:cs typeface="B Zar"/>
                        </a:rPr>
                        <a:t>حقوق و دستمزد</a:t>
                      </a:r>
                      <a:endParaRPr lang="en-US" sz="3200" dirty="0">
                        <a:latin typeface="Times New Roman"/>
                        <a:ea typeface="Times New Roman"/>
                      </a:endParaRPr>
                    </a:p>
                    <a:p>
                      <a:pPr algn="r" rtl="1">
                        <a:spcAft>
                          <a:spcPts val="0"/>
                        </a:spcAft>
                      </a:pPr>
                      <a:r>
                        <a:rPr lang="ar-SA" sz="3600" dirty="0">
                          <a:latin typeface="Lotus"/>
                          <a:ea typeface="Times New Roman"/>
                          <a:cs typeface="B Zar"/>
                        </a:rPr>
                        <a:t>سوخت و انرژي</a:t>
                      </a:r>
                      <a:endParaRPr lang="en-US" sz="32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3600" dirty="0">
                          <a:latin typeface="Lotus"/>
                          <a:ea typeface="Times New Roman"/>
                          <a:cs typeface="B Zar"/>
                        </a:rPr>
                        <a:t>1/27</a:t>
                      </a:r>
                      <a:endParaRPr lang="en-US" sz="3200" dirty="0">
                        <a:latin typeface="Times New Roman"/>
                        <a:ea typeface="Times New Roman"/>
                      </a:endParaRPr>
                    </a:p>
                    <a:p>
                      <a:pPr algn="ctr" rtl="1">
                        <a:spcAft>
                          <a:spcPts val="0"/>
                        </a:spcAft>
                      </a:pPr>
                      <a:r>
                        <a:rPr lang="ar-SA" sz="3600" dirty="0">
                          <a:latin typeface="Lotus"/>
                          <a:ea typeface="Times New Roman"/>
                          <a:cs typeface="B Zar"/>
                        </a:rPr>
                        <a:t>8/19</a:t>
                      </a:r>
                      <a:endParaRPr lang="en-US" sz="3200" dirty="0">
                        <a:latin typeface="Times New Roman"/>
                        <a:ea typeface="Times New Roman"/>
                      </a:endParaRPr>
                    </a:p>
                    <a:p>
                      <a:pPr algn="ctr" rtl="1">
                        <a:spcAft>
                          <a:spcPts val="0"/>
                        </a:spcAft>
                      </a:pPr>
                      <a:r>
                        <a:rPr lang="ar-SA" sz="3600" dirty="0">
                          <a:latin typeface="Lotus"/>
                          <a:ea typeface="Times New Roman"/>
                          <a:cs typeface="B Zar"/>
                        </a:rPr>
                        <a:t>9/0</a:t>
                      </a:r>
                      <a:endParaRPr lang="en-US" sz="32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0">
                <a:tc>
                  <a:txBody>
                    <a:bodyPr/>
                    <a:lstStyle/>
                    <a:p>
                      <a:pPr algn="ctr" rtl="1">
                        <a:spcAft>
                          <a:spcPts val="0"/>
                        </a:spcAft>
                      </a:pPr>
                      <a:r>
                        <a:rPr lang="ar-SA" sz="3600" b="1" dirty="0">
                          <a:latin typeface="Nazanin"/>
                          <a:ea typeface="Times New Roman"/>
                          <a:cs typeface="B Zar"/>
                        </a:rPr>
                        <a:t>جمـــــع كل</a:t>
                      </a:r>
                      <a:endParaRPr lang="en-US" sz="32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1">
                        <a:spcAft>
                          <a:spcPts val="0"/>
                        </a:spcAft>
                      </a:pPr>
                      <a:r>
                        <a:rPr lang="ar-SA" sz="3600" b="1" dirty="0">
                          <a:latin typeface="Lotus"/>
                          <a:ea typeface="Times New Roman"/>
                          <a:cs typeface="B Zar"/>
                        </a:rPr>
                        <a:t>8/47</a:t>
                      </a:r>
                      <a:endParaRPr lang="en-US" sz="32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bl>
          </a:graphicData>
        </a:graphic>
      </p:graphicFrame>
      <p:sp>
        <p:nvSpPr>
          <p:cNvPr id="28688" name="Rectangle 1"/>
          <p:cNvSpPr>
            <a:spLocks noChangeArrowheads="1"/>
          </p:cNvSpPr>
          <p:nvPr/>
        </p:nvSpPr>
        <p:spPr bwMode="auto">
          <a:xfrm>
            <a:off x="1928813" y="1928813"/>
            <a:ext cx="6259512"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lgn="r" rtl="1">
              <a:spcBef>
                <a:spcPts val="600"/>
              </a:spcBef>
              <a:buClr>
                <a:schemeClr val="accent2"/>
              </a:buClr>
              <a:buSzPct val="85000"/>
              <a:buFont typeface="Wingdings 2" panose="05020102010507070707" pitchFamily="18" charset="2"/>
              <a:buChar char=""/>
              <a:defRPr sz="2600">
                <a:solidFill>
                  <a:schemeClr val="tx1"/>
                </a:solidFill>
                <a:latin typeface="Constantia" panose="02030602050306030303" pitchFamily="18" charset="0"/>
                <a:cs typeface="Times New Roman" panose="02020603050405020304" pitchFamily="18" charset="0"/>
              </a:defRPr>
            </a:lvl1pPr>
            <a:lvl2pPr marL="742950" indent="-285750" algn="r" rtl="1">
              <a:spcBef>
                <a:spcPts val="300"/>
              </a:spcBef>
              <a:buClr>
                <a:srgbClr val="D6903D"/>
              </a:buClr>
              <a:buSzPct val="85000"/>
              <a:buFont typeface="Wingdings 2" panose="05020102010507070707" pitchFamily="18" charset="2"/>
              <a:buChar char=""/>
              <a:defRPr sz="2400">
                <a:solidFill>
                  <a:schemeClr val="tx2"/>
                </a:solidFill>
                <a:latin typeface="Constantia" panose="02030602050306030303" pitchFamily="18" charset="0"/>
                <a:cs typeface="Times New Roman" panose="02020603050405020304" pitchFamily="18" charset="0"/>
              </a:defRPr>
            </a:lvl2pPr>
            <a:lvl3pPr marL="1143000" indent="-228600" algn="r" rtl="1">
              <a:spcBef>
                <a:spcPts val="300"/>
              </a:spcBef>
              <a:buClr>
                <a:srgbClr val="B37732"/>
              </a:buClr>
              <a:buSzPct val="85000"/>
              <a:buFont typeface="Wingdings 2" panose="05020102010507070707" pitchFamily="18" charset="2"/>
              <a:buChar char=""/>
              <a:defRPr sz="2100">
                <a:solidFill>
                  <a:schemeClr val="tx1"/>
                </a:solidFill>
                <a:latin typeface="Constantia" panose="02030602050306030303" pitchFamily="18" charset="0"/>
                <a:cs typeface="Times New Roman" panose="02020603050405020304" pitchFamily="18" charset="0"/>
              </a:defRPr>
            </a:lvl3pPr>
            <a:lvl4pPr marL="1600200" indent="-228600" algn="r" rtl="1">
              <a:spcBef>
                <a:spcPts val="300"/>
              </a:spcBef>
              <a:buClr>
                <a:srgbClr val="D6903D"/>
              </a:buClr>
              <a:buSzPct val="85000"/>
              <a:buFont typeface="Wingdings 2" panose="05020102010507070707" pitchFamily="18" charset="2"/>
              <a:buChar char=""/>
              <a:defRPr sz="1900">
                <a:solidFill>
                  <a:schemeClr val="tx1"/>
                </a:solidFill>
                <a:latin typeface="Constantia" panose="02030602050306030303" pitchFamily="18" charset="0"/>
                <a:cs typeface="Times New Roman" panose="02020603050405020304" pitchFamily="18" charset="0"/>
              </a:defRPr>
            </a:lvl4pPr>
            <a:lvl5pPr marL="2057400" indent="-228600" algn="r" rtl="1">
              <a:spcBef>
                <a:spcPts val="338"/>
              </a:spcBef>
              <a:buClr>
                <a:srgbClr val="D6903D"/>
              </a:buClr>
              <a:buSzPct val="85000"/>
              <a:buFont typeface="Wingdings 2" panose="05020102010507070707" pitchFamily="18" charset="2"/>
              <a:buChar char=""/>
              <a:defRPr sz="1600">
                <a:solidFill>
                  <a:schemeClr val="tx1"/>
                </a:solidFill>
                <a:latin typeface="Constantia" panose="02030602050306030303" pitchFamily="18" charset="0"/>
                <a:cs typeface="Times New Roman" panose="02020603050405020304" pitchFamily="18" charset="0"/>
              </a:defRPr>
            </a:lvl5pPr>
            <a:lvl6pPr marL="2514600" indent="-228600" algn="r" rtl="1" eaLnBrk="0" fontAlgn="base" hangingPunct="0">
              <a:spcBef>
                <a:spcPts val="338"/>
              </a:spcBef>
              <a:spcAft>
                <a:spcPct val="0"/>
              </a:spcAft>
              <a:buClr>
                <a:srgbClr val="D6903D"/>
              </a:buClr>
              <a:buSzPct val="85000"/>
              <a:buFont typeface="Wingdings 2" panose="05020102010507070707" pitchFamily="18" charset="2"/>
              <a:buChar char=""/>
              <a:defRPr sz="1600">
                <a:solidFill>
                  <a:schemeClr val="tx1"/>
                </a:solidFill>
                <a:latin typeface="Constantia" panose="02030602050306030303" pitchFamily="18" charset="0"/>
                <a:cs typeface="Times New Roman" panose="02020603050405020304" pitchFamily="18" charset="0"/>
              </a:defRPr>
            </a:lvl6pPr>
            <a:lvl7pPr marL="2971800" indent="-228600" algn="r" rtl="1" eaLnBrk="0" fontAlgn="base" hangingPunct="0">
              <a:spcBef>
                <a:spcPts val="338"/>
              </a:spcBef>
              <a:spcAft>
                <a:spcPct val="0"/>
              </a:spcAft>
              <a:buClr>
                <a:srgbClr val="D6903D"/>
              </a:buClr>
              <a:buSzPct val="85000"/>
              <a:buFont typeface="Wingdings 2" panose="05020102010507070707" pitchFamily="18" charset="2"/>
              <a:buChar char=""/>
              <a:defRPr sz="1600">
                <a:solidFill>
                  <a:schemeClr val="tx1"/>
                </a:solidFill>
                <a:latin typeface="Constantia" panose="02030602050306030303" pitchFamily="18" charset="0"/>
                <a:cs typeface="Times New Roman" panose="02020603050405020304" pitchFamily="18" charset="0"/>
              </a:defRPr>
            </a:lvl7pPr>
            <a:lvl8pPr marL="3429000" indent="-228600" algn="r" rtl="1" eaLnBrk="0" fontAlgn="base" hangingPunct="0">
              <a:spcBef>
                <a:spcPts val="338"/>
              </a:spcBef>
              <a:spcAft>
                <a:spcPct val="0"/>
              </a:spcAft>
              <a:buClr>
                <a:srgbClr val="D6903D"/>
              </a:buClr>
              <a:buSzPct val="85000"/>
              <a:buFont typeface="Wingdings 2" panose="05020102010507070707" pitchFamily="18" charset="2"/>
              <a:buChar char=""/>
              <a:defRPr sz="1600">
                <a:solidFill>
                  <a:schemeClr val="tx1"/>
                </a:solidFill>
                <a:latin typeface="Constantia" panose="02030602050306030303" pitchFamily="18" charset="0"/>
                <a:cs typeface="Times New Roman" panose="02020603050405020304" pitchFamily="18" charset="0"/>
              </a:defRPr>
            </a:lvl8pPr>
            <a:lvl9pPr marL="3886200" indent="-228600" algn="r" rtl="1" eaLnBrk="0" fontAlgn="base" hangingPunct="0">
              <a:spcBef>
                <a:spcPts val="338"/>
              </a:spcBef>
              <a:spcAft>
                <a:spcPct val="0"/>
              </a:spcAft>
              <a:buClr>
                <a:srgbClr val="D6903D"/>
              </a:buClr>
              <a:buSzPct val="85000"/>
              <a:buFont typeface="Wingdings 2" panose="05020102010507070707" pitchFamily="18" charset="2"/>
              <a:buChar char=""/>
              <a:defRPr sz="1600">
                <a:solidFill>
                  <a:schemeClr val="tx1"/>
                </a:solidFill>
                <a:latin typeface="Constantia" panose="02030602050306030303" pitchFamily="18" charset="0"/>
                <a:cs typeface="Times New Roman" panose="02020603050405020304" pitchFamily="18" charset="0"/>
              </a:defRPr>
            </a:lvl9pPr>
          </a:lstStyle>
          <a:p>
            <a:pPr algn="l" eaLnBrk="1" hangingPunct="1">
              <a:spcBef>
                <a:spcPct val="0"/>
              </a:spcBef>
              <a:buClrTx/>
              <a:buSzTx/>
              <a:buFontTx/>
              <a:buNone/>
            </a:pPr>
            <a:r>
              <a:rPr lang="ar-SA" altLang="fa-IR" sz="3600" b="1">
                <a:latin typeface="B Zar" panose="00000400000000000000" pitchFamily="2" charset="-78"/>
              </a:rPr>
              <a:t>سرمايه در گردش ( دوره دو ماهه )</a:t>
            </a:r>
            <a:endParaRPr lang="en-US" altLang="fa-IR" sz="2400">
              <a:latin typeface="Arial" panose="020B0604020202020204" pitchFamily="34" charset="0"/>
              <a:cs typeface="Arial" panose="020B0604020202020204" pitchFamily="34" charset="0"/>
            </a:endParaRPr>
          </a:p>
          <a:p>
            <a:pPr algn="l" rtl="0">
              <a:spcBef>
                <a:spcPct val="0"/>
              </a:spcBef>
              <a:buClrTx/>
              <a:buSzTx/>
              <a:buFontTx/>
              <a:buNone/>
            </a:pPr>
            <a:endParaRPr lang="en-US" altLang="fa-IR" sz="1800">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8688"/>
                                        </p:tgtEl>
                                        <p:attrNameLst>
                                          <p:attrName>style.visibility</p:attrName>
                                        </p:attrNameLst>
                                      </p:cBhvr>
                                      <p:to>
                                        <p:strVal val="visible"/>
                                      </p:to>
                                    </p:set>
                                    <p:anim calcmode="lin" valueType="num">
                                      <p:cBhvr>
                                        <p:cTn id="7" dur="500" fill="hold"/>
                                        <p:tgtEl>
                                          <p:spTgt spid="28688"/>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8688"/>
                                        </p:tgtEl>
                                        <p:attrNameLst>
                                          <p:attrName>ppt_y</p:attrName>
                                        </p:attrNameLst>
                                      </p:cBhvr>
                                      <p:tavLst>
                                        <p:tav tm="0">
                                          <p:val>
                                            <p:strVal val="#ppt_y"/>
                                          </p:val>
                                        </p:tav>
                                        <p:tav tm="100000">
                                          <p:val>
                                            <p:strVal val="#ppt_y"/>
                                          </p:val>
                                        </p:tav>
                                      </p:tavLst>
                                    </p:anim>
                                    <p:anim calcmode="lin" valueType="num">
                                      <p:cBhvr>
                                        <p:cTn id="9" dur="500" fill="hold"/>
                                        <p:tgtEl>
                                          <p:spTgt spid="28688"/>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8688"/>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8688"/>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54" presetClass="entr" presetSubtype="0" accel="100000" fill="hold" nodeType="clickEffect">
                                  <p:stCondLst>
                                    <p:cond delay="0"/>
                                  </p:stCondLst>
                                  <p:childTnLst>
                                    <p:set>
                                      <p:cBhvr>
                                        <p:cTn id="15" dur="1" fill="hold">
                                          <p:stCondLst>
                                            <p:cond delay="0"/>
                                          </p:stCondLst>
                                        </p:cTn>
                                        <p:tgtEl>
                                          <p:spTgt spid="4"/>
                                        </p:tgtEl>
                                        <p:attrNameLst>
                                          <p:attrName>style.visibility</p:attrName>
                                        </p:attrNameLst>
                                      </p:cBhvr>
                                      <p:to>
                                        <p:strVal val="visible"/>
                                      </p:to>
                                    </p:set>
                                    <p:anim calcmode="lin" valueType="num">
                                      <p:cBhvr>
                                        <p:cTn id="16" dur="500" fill="hold"/>
                                        <p:tgtEl>
                                          <p:spTgt spid="4"/>
                                        </p:tgtEl>
                                        <p:attrNameLst>
                                          <p:attrName>ppt_w</p:attrName>
                                        </p:attrNameLst>
                                      </p:cBhvr>
                                      <p:tavLst>
                                        <p:tav tm="0">
                                          <p:val>
                                            <p:strVal val="#ppt_w*0.05"/>
                                          </p:val>
                                        </p:tav>
                                        <p:tav tm="100000">
                                          <p:val>
                                            <p:strVal val="#ppt_w"/>
                                          </p:val>
                                        </p:tav>
                                      </p:tavLst>
                                    </p:anim>
                                    <p:anim calcmode="lin" valueType="num">
                                      <p:cBhvr>
                                        <p:cTn id="17" dur="500" fill="hold"/>
                                        <p:tgtEl>
                                          <p:spTgt spid="4"/>
                                        </p:tgtEl>
                                        <p:attrNameLst>
                                          <p:attrName>ppt_h</p:attrName>
                                        </p:attrNameLst>
                                      </p:cBhvr>
                                      <p:tavLst>
                                        <p:tav tm="0">
                                          <p:val>
                                            <p:strVal val="#ppt_h"/>
                                          </p:val>
                                        </p:tav>
                                        <p:tav tm="100000">
                                          <p:val>
                                            <p:strVal val="#ppt_h"/>
                                          </p:val>
                                        </p:tav>
                                      </p:tavLst>
                                    </p:anim>
                                    <p:anim calcmode="lin" valueType="num">
                                      <p:cBhvr>
                                        <p:cTn id="18" dur="500" fill="hold"/>
                                        <p:tgtEl>
                                          <p:spTgt spid="4"/>
                                        </p:tgtEl>
                                        <p:attrNameLst>
                                          <p:attrName>ppt_x</p:attrName>
                                        </p:attrNameLst>
                                      </p:cBhvr>
                                      <p:tavLst>
                                        <p:tav tm="0">
                                          <p:val>
                                            <p:strVal val="#ppt_x-.2"/>
                                          </p:val>
                                        </p:tav>
                                        <p:tav tm="100000">
                                          <p:val>
                                            <p:strVal val="#ppt_x"/>
                                          </p:val>
                                        </p:tav>
                                      </p:tavLst>
                                    </p:anim>
                                    <p:anim calcmode="lin" valueType="num">
                                      <p:cBhvr>
                                        <p:cTn id="19" dur="500" fill="hold"/>
                                        <p:tgtEl>
                                          <p:spTgt spid="4"/>
                                        </p:tgtEl>
                                        <p:attrNameLst>
                                          <p:attrName>ppt_y</p:attrName>
                                        </p:attrNameLst>
                                      </p:cBhvr>
                                      <p:tavLst>
                                        <p:tav tm="0">
                                          <p:val>
                                            <p:strVal val="#ppt_y"/>
                                          </p:val>
                                        </p:tav>
                                        <p:tav tm="100000">
                                          <p:val>
                                            <p:strVal val="#ppt_y"/>
                                          </p:val>
                                        </p:tav>
                                      </p:tavLst>
                                    </p:anim>
                                    <p:animEffect transition="in" filter="fade">
                                      <p:cBhvr>
                                        <p:cTn id="20"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88" grpId="0"/>
    </p:bldLst>
  </p:timing>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0" y="3436938"/>
          <a:ext cx="9144000" cy="2193925"/>
        </p:xfrm>
        <a:graphic>
          <a:graphicData uri="http://schemas.openxmlformats.org/drawingml/2006/table">
            <a:tbl>
              <a:tblPr rtl="1"/>
              <a:tblGrid>
                <a:gridCol w="4238309">
                  <a:extLst>
                    <a:ext uri="{9D8B030D-6E8A-4147-A177-3AD203B41FA5}">
                      <a16:colId xmlns:a16="http://schemas.microsoft.com/office/drawing/2014/main" xmlns="" val="20000"/>
                    </a:ext>
                  </a:extLst>
                </a:gridCol>
                <a:gridCol w="4905691">
                  <a:extLst>
                    <a:ext uri="{9D8B030D-6E8A-4147-A177-3AD203B41FA5}">
                      <a16:colId xmlns:a16="http://schemas.microsoft.com/office/drawing/2014/main" xmlns="" val="20001"/>
                    </a:ext>
                  </a:extLst>
                </a:gridCol>
              </a:tblGrid>
              <a:tr h="548481">
                <a:tc>
                  <a:txBody>
                    <a:bodyPr/>
                    <a:lstStyle/>
                    <a:p>
                      <a:pPr algn="ctr" rtl="1">
                        <a:spcAft>
                          <a:spcPts val="0"/>
                        </a:spcAft>
                      </a:pPr>
                      <a:r>
                        <a:rPr lang="ar-SA" sz="3600" dirty="0">
                          <a:latin typeface="Lotus"/>
                          <a:ea typeface="Times New Roman"/>
                          <a:cs typeface="B Zar"/>
                        </a:rPr>
                        <a:t>شـــرح</a:t>
                      </a:r>
                      <a:endParaRPr lang="en-US" sz="32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3600" dirty="0">
                          <a:latin typeface="Lotus"/>
                          <a:ea typeface="Times New Roman"/>
                          <a:cs typeface="B Zar"/>
                        </a:rPr>
                        <a:t>هزينه ( ميليون ريال )</a:t>
                      </a:r>
                      <a:endParaRPr lang="en-US" sz="32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0"/>
                  </a:ext>
                </a:extLst>
              </a:tr>
              <a:tr h="1096963">
                <a:tc>
                  <a:txBody>
                    <a:bodyPr/>
                    <a:lstStyle/>
                    <a:p>
                      <a:pPr algn="r" rtl="1">
                        <a:spcAft>
                          <a:spcPts val="0"/>
                        </a:spcAft>
                      </a:pPr>
                      <a:r>
                        <a:rPr lang="ar-SA" sz="3600">
                          <a:latin typeface="Lotus"/>
                          <a:ea typeface="Times New Roman"/>
                          <a:cs typeface="B Zar"/>
                        </a:rPr>
                        <a:t>سرمايه ثابت</a:t>
                      </a:r>
                      <a:endParaRPr lang="en-US" sz="3200">
                        <a:latin typeface="Times New Roman"/>
                        <a:ea typeface="Times New Roman"/>
                      </a:endParaRPr>
                    </a:p>
                    <a:p>
                      <a:pPr algn="r" rtl="1">
                        <a:spcAft>
                          <a:spcPts val="0"/>
                        </a:spcAft>
                      </a:pPr>
                      <a:r>
                        <a:rPr lang="ar-SA" sz="3600">
                          <a:latin typeface="Lotus"/>
                          <a:ea typeface="Times New Roman"/>
                          <a:cs typeface="B Zar"/>
                        </a:rPr>
                        <a:t>سرمايه در گردش</a:t>
                      </a:r>
                      <a:endParaRPr lang="en-US" sz="3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3600" dirty="0">
                          <a:latin typeface="Lotus"/>
                          <a:ea typeface="Times New Roman"/>
                          <a:cs typeface="B Zar"/>
                        </a:rPr>
                        <a:t>842</a:t>
                      </a:r>
                      <a:endParaRPr lang="en-US" sz="3200" dirty="0">
                        <a:latin typeface="Times New Roman"/>
                        <a:ea typeface="Times New Roman"/>
                      </a:endParaRPr>
                    </a:p>
                    <a:p>
                      <a:pPr algn="ctr" rtl="1">
                        <a:spcAft>
                          <a:spcPts val="0"/>
                        </a:spcAft>
                      </a:pPr>
                      <a:r>
                        <a:rPr lang="ar-SA" sz="3600" dirty="0">
                          <a:latin typeface="Lotus"/>
                          <a:ea typeface="Times New Roman"/>
                          <a:cs typeface="B Zar"/>
                        </a:rPr>
                        <a:t>8/47</a:t>
                      </a:r>
                      <a:endParaRPr lang="en-US" sz="32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548481">
                <a:tc>
                  <a:txBody>
                    <a:bodyPr/>
                    <a:lstStyle/>
                    <a:p>
                      <a:pPr algn="ctr" rtl="1">
                        <a:spcAft>
                          <a:spcPts val="0"/>
                        </a:spcAft>
                      </a:pPr>
                      <a:r>
                        <a:rPr lang="ar-SA" sz="3600" b="1">
                          <a:latin typeface="Nazanin"/>
                          <a:ea typeface="Times New Roman"/>
                          <a:cs typeface="B Zar"/>
                        </a:rPr>
                        <a:t>جمـــــع كل</a:t>
                      </a:r>
                      <a:endParaRPr lang="en-US" sz="3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1">
                        <a:spcAft>
                          <a:spcPts val="0"/>
                        </a:spcAft>
                      </a:pPr>
                      <a:r>
                        <a:rPr lang="ar-SA" sz="3600" b="1" dirty="0">
                          <a:latin typeface="Lotus"/>
                          <a:ea typeface="Times New Roman"/>
                          <a:cs typeface="B Zar"/>
                        </a:rPr>
                        <a:t>8/889</a:t>
                      </a:r>
                      <a:endParaRPr lang="en-US" sz="32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bl>
          </a:graphicData>
        </a:graphic>
      </p:graphicFrame>
      <p:sp>
        <p:nvSpPr>
          <p:cNvPr id="29712" name="Rectangle 1"/>
          <p:cNvSpPr>
            <a:spLocks noChangeArrowheads="1"/>
          </p:cNvSpPr>
          <p:nvPr/>
        </p:nvSpPr>
        <p:spPr bwMode="auto">
          <a:xfrm>
            <a:off x="2786063" y="2143125"/>
            <a:ext cx="4583112" cy="1262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lgn="r" rtl="1">
              <a:spcBef>
                <a:spcPts val="600"/>
              </a:spcBef>
              <a:buClr>
                <a:schemeClr val="accent2"/>
              </a:buClr>
              <a:buSzPct val="85000"/>
              <a:buFont typeface="Wingdings 2" panose="05020102010507070707" pitchFamily="18" charset="2"/>
              <a:buChar char=""/>
              <a:defRPr sz="2600">
                <a:solidFill>
                  <a:schemeClr val="tx1"/>
                </a:solidFill>
                <a:latin typeface="Constantia" panose="02030602050306030303" pitchFamily="18" charset="0"/>
                <a:cs typeface="Times New Roman" panose="02020603050405020304" pitchFamily="18" charset="0"/>
              </a:defRPr>
            </a:lvl1pPr>
            <a:lvl2pPr marL="742950" indent="-285750" algn="r" rtl="1">
              <a:spcBef>
                <a:spcPts val="300"/>
              </a:spcBef>
              <a:buClr>
                <a:srgbClr val="D6903D"/>
              </a:buClr>
              <a:buSzPct val="85000"/>
              <a:buFont typeface="Wingdings 2" panose="05020102010507070707" pitchFamily="18" charset="2"/>
              <a:buChar char=""/>
              <a:defRPr sz="2400">
                <a:solidFill>
                  <a:schemeClr val="tx2"/>
                </a:solidFill>
                <a:latin typeface="Constantia" panose="02030602050306030303" pitchFamily="18" charset="0"/>
                <a:cs typeface="Times New Roman" panose="02020603050405020304" pitchFamily="18" charset="0"/>
              </a:defRPr>
            </a:lvl2pPr>
            <a:lvl3pPr marL="1143000" indent="-228600" algn="r" rtl="1">
              <a:spcBef>
                <a:spcPts val="300"/>
              </a:spcBef>
              <a:buClr>
                <a:srgbClr val="B37732"/>
              </a:buClr>
              <a:buSzPct val="85000"/>
              <a:buFont typeface="Wingdings 2" panose="05020102010507070707" pitchFamily="18" charset="2"/>
              <a:buChar char=""/>
              <a:defRPr sz="2100">
                <a:solidFill>
                  <a:schemeClr val="tx1"/>
                </a:solidFill>
                <a:latin typeface="Constantia" panose="02030602050306030303" pitchFamily="18" charset="0"/>
                <a:cs typeface="Times New Roman" panose="02020603050405020304" pitchFamily="18" charset="0"/>
              </a:defRPr>
            </a:lvl3pPr>
            <a:lvl4pPr marL="1600200" indent="-228600" algn="r" rtl="1">
              <a:spcBef>
                <a:spcPts val="300"/>
              </a:spcBef>
              <a:buClr>
                <a:srgbClr val="D6903D"/>
              </a:buClr>
              <a:buSzPct val="85000"/>
              <a:buFont typeface="Wingdings 2" panose="05020102010507070707" pitchFamily="18" charset="2"/>
              <a:buChar char=""/>
              <a:defRPr sz="1900">
                <a:solidFill>
                  <a:schemeClr val="tx1"/>
                </a:solidFill>
                <a:latin typeface="Constantia" panose="02030602050306030303" pitchFamily="18" charset="0"/>
                <a:cs typeface="Times New Roman" panose="02020603050405020304" pitchFamily="18" charset="0"/>
              </a:defRPr>
            </a:lvl4pPr>
            <a:lvl5pPr marL="2057400" indent="-228600" algn="r" rtl="1">
              <a:spcBef>
                <a:spcPts val="338"/>
              </a:spcBef>
              <a:buClr>
                <a:srgbClr val="D6903D"/>
              </a:buClr>
              <a:buSzPct val="85000"/>
              <a:buFont typeface="Wingdings 2" panose="05020102010507070707" pitchFamily="18" charset="2"/>
              <a:buChar char=""/>
              <a:defRPr sz="1600">
                <a:solidFill>
                  <a:schemeClr val="tx1"/>
                </a:solidFill>
                <a:latin typeface="Constantia" panose="02030602050306030303" pitchFamily="18" charset="0"/>
                <a:cs typeface="Times New Roman" panose="02020603050405020304" pitchFamily="18" charset="0"/>
              </a:defRPr>
            </a:lvl5pPr>
            <a:lvl6pPr marL="2514600" indent="-228600" algn="r" rtl="1" eaLnBrk="0" fontAlgn="base" hangingPunct="0">
              <a:spcBef>
                <a:spcPts val="338"/>
              </a:spcBef>
              <a:spcAft>
                <a:spcPct val="0"/>
              </a:spcAft>
              <a:buClr>
                <a:srgbClr val="D6903D"/>
              </a:buClr>
              <a:buSzPct val="85000"/>
              <a:buFont typeface="Wingdings 2" panose="05020102010507070707" pitchFamily="18" charset="2"/>
              <a:buChar char=""/>
              <a:defRPr sz="1600">
                <a:solidFill>
                  <a:schemeClr val="tx1"/>
                </a:solidFill>
                <a:latin typeface="Constantia" panose="02030602050306030303" pitchFamily="18" charset="0"/>
                <a:cs typeface="Times New Roman" panose="02020603050405020304" pitchFamily="18" charset="0"/>
              </a:defRPr>
            </a:lvl6pPr>
            <a:lvl7pPr marL="2971800" indent="-228600" algn="r" rtl="1" eaLnBrk="0" fontAlgn="base" hangingPunct="0">
              <a:spcBef>
                <a:spcPts val="338"/>
              </a:spcBef>
              <a:spcAft>
                <a:spcPct val="0"/>
              </a:spcAft>
              <a:buClr>
                <a:srgbClr val="D6903D"/>
              </a:buClr>
              <a:buSzPct val="85000"/>
              <a:buFont typeface="Wingdings 2" panose="05020102010507070707" pitchFamily="18" charset="2"/>
              <a:buChar char=""/>
              <a:defRPr sz="1600">
                <a:solidFill>
                  <a:schemeClr val="tx1"/>
                </a:solidFill>
                <a:latin typeface="Constantia" panose="02030602050306030303" pitchFamily="18" charset="0"/>
                <a:cs typeface="Times New Roman" panose="02020603050405020304" pitchFamily="18" charset="0"/>
              </a:defRPr>
            </a:lvl7pPr>
            <a:lvl8pPr marL="3429000" indent="-228600" algn="r" rtl="1" eaLnBrk="0" fontAlgn="base" hangingPunct="0">
              <a:spcBef>
                <a:spcPts val="338"/>
              </a:spcBef>
              <a:spcAft>
                <a:spcPct val="0"/>
              </a:spcAft>
              <a:buClr>
                <a:srgbClr val="D6903D"/>
              </a:buClr>
              <a:buSzPct val="85000"/>
              <a:buFont typeface="Wingdings 2" panose="05020102010507070707" pitchFamily="18" charset="2"/>
              <a:buChar char=""/>
              <a:defRPr sz="1600">
                <a:solidFill>
                  <a:schemeClr val="tx1"/>
                </a:solidFill>
                <a:latin typeface="Constantia" panose="02030602050306030303" pitchFamily="18" charset="0"/>
                <a:cs typeface="Times New Roman" panose="02020603050405020304" pitchFamily="18" charset="0"/>
              </a:defRPr>
            </a:lvl8pPr>
            <a:lvl9pPr marL="3886200" indent="-228600" algn="r" rtl="1" eaLnBrk="0" fontAlgn="base" hangingPunct="0">
              <a:spcBef>
                <a:spcPts val="338"/>
              </a:spcBef>
              <a:spcAft>
                <a:spcPct val="0"/>
              </a:spcAft>
              <a:buClr>
                <a:srgbClr val="D6903D"/>
              </a:buClr>
              <a:buSzPct val="85000"/>
              <a:buFont typeface="Wingdings 2" panose="05020102010507070707" pitchFamily="18" charset="2"/>
              <a:buChar char=""/>
              <a:defRPr sz="1600">
                <a:solidFill>
                  <a:schemeClr val="tx1"/>
                </a:solidFill>
                <a:latin typeface="Constantia" panose="02030602050306030303" pitchFamily="18" charset="0"/>
                <a:cs typeface="Times New Roman" panose="02020603050405020304" pitchFamily="18" charset="0"/>
              </a:defRPr>
            </a:lvl9pPr>
          </a:lstStyle>
          <a:p>
            <a:pPr eaLnBrk="1" hangingPunct="1">
              <a:spcBef>
                <a:spcPct val="0"/>
              </a:spcBef>
              <a:buClrTx/>
              <a:buSzTx/>
              <a:buFontTx/>
              <a:buNone/>
            </a:pPr>
            <a:r>
              <a:rPr lang="ar-SA" altLang="fa-IR" sz="3600" b="1">
                <a:latin typeface="B Zar" panose="00000400000000000000" pitchFamily="2" charset="-78"/>
              </a:rPr>
              <a:t>جمع كل سرمايه گذاري طرح</a:t>
            </a:r>
            <a:endParaRPr lang="en-US" altLang="fa-IR" sz="2400">
              <a:latin typeface="Arial" panose="020B0604020202020204" pitchFamily="34" charset="0"/>
              <a:cs typeface="Arial" panose="020B0604020202020204" pitchFamily="34" charset="0"/>
            </a:endParaRPr>
          </a:p>
          <a:p>
            <a:pPr rtl="0">
              <a:spcBef>
                <a:spcPct val="0"/>
              </a:spcBef>
              <a:buClrTx/>
              <a:buSzTx/>
              <a:buFontTx/>
              <a:buNone/>
            </a:pPr>
            <a:endParaRPr lang="en-US" altLang="fa-IR" sz="4000">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9712"/>
                                        </p:tgtEl>
                                        <p:attrNameLst>
                                          <p:attrName>style.visibility</p:attrName>
                                        </p:attrNameLst>
                                      </p:cBhvr>
                                      <p:to>
                                        <p:strVal val="visible"/>
                                      </p:to>
                                    </p:set>
                                    <p:anim calcmode="lin" valueType="num">
                                      <p:cBhvr>
                                        <p:cTn id="7" dur="500" fill="hold"/>
                                        <p:tgtEl>
                                          <p:spTgt spid="2971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9712"/>
                                        </p:tgtEl>
                                        <p:attrNameLst>
                                          <p:attrName>ppt_y</p:attrName>
                                        </p:attrNameLst>
                                      </p:cBhvr>
                                      <p:tavLst>
                                        <p:tav tm="0">
                                          <p:val>
                                            <p:strVal val="#ppt_y"/>
                                          </p:val>
                                        </p:tav>
                                        <p:tav tm="100000">
                                          <p:val>
                                            <p:strVal val="#ppt_y"/>
                                          </p:val>
                                        </p:tav>
                                      </p:tavLst>
                                    </p:anim>
                                    <p:anim calcmode="lin" valueType="num">
                                      <p:cBhvr>
                                        <p:cTn id="9" dur="500" fill="hold"/>
                                        <p:tgtEl>
                                          <p:spTgt spid="2971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971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9712"/>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34" presetClass="entr" presetSubtype="0" fill="hold" nodeType="clickEffect">
                                  <p:stCondLst>
                                    <p:cond delay="0"/>
                                  </p:stCondLst>
                                  <p:childTnLst>
                                    <p:set>
                                      <p:cBhvr>
                                        <p:cTn id="15" dur="1" fill="hold">
                                          <p:stCondLst>
                                            <p:cond delay="0"/>
                                          </p:stCondLst>
                                        </p:cTn>
                                        <p:tgtEl>
                                          <p:spTgt spid="4"/>
                                        </p:tgtEl>
                                        <p:attrNameLst>
                                          <p:attrName>style.visibility</p:attrName>
                                        </p:attrNameLst>
                                      </p:cBhvr>
                                      <p:to>
                                        <p:strVal val="visible"/>
                                      </p:to>
                                    </p:set>
                                    <p:anim from="(-#ppt_w/2)" to="(#ppt_x)" calcmode="lin" valueType="num">
                                      <p:cBhvr>
                                        <p:cTn id="16" dur="600" fill="hold">
                                          <p:stCondLst>
                                            <p:cond delay="0"/>
                                          </p:stCondLst>
                                        </p:cTn>
                                        <p:tgtEl>
                                          <p:spTgt spid="4"/>
                                        </p:tgtEl>
                                        <p:attrNameLst>
                                          <p:attrName>ppt_x</p:attrName>
                                        </p:attrNameLst>
                                      </p:cBhvr>
                                    </p:anim>
                                    <p:anim from="0" to="-1.0" calcmode="lin" valueType="num">
                                      <p:cBhvr>
                                        <p:cTn id="17" dur="200" decel="50000" autoRev="1" fill="hold">
                                          <p:stCondLst>
                                            <p:cond delay="600"/>
                                          </p:stCondLst>
                                        </p:cTn>
                                        <p:tgtEl>
                                          <p:spTgt spid="4"/>
                                        </p:tgtEl>
                                        <p:attrNameLst>
                                          <p:attrName>xshear</p:attrName>
                                        </p:attrNameLst>
                                      </p:cBhvr>
                                    </p:anim>
                                    <p:animScale>
                                      <p:cBhvr>
                                        <p:cTn id="18" dur="200" decel="100000" autoRev="1" fill="hold">
                                          <p:stCondLst>
                                            <p:cond delay="600"/>
                                          </p:stCondLst>
                                        </p:cTn>
                                        <p:tgtEl>
                                          <p:spTgt spid="4"/>
                                        </p:tgtEl>
                                      </p:cBhvr>
                                      <p:from x="100000" y="100000"/>
                                      <p:to x="80000" y="100000"/>
                                    </p:animScale>
                                    <p:anim by="(#ppt_h/3+#ppt_w*0.1)" calcmode="lin" valueType="num">
                                      <p:cBhvr additive="sum">
                                        <p:cTn id="19" dur="200" decel="100000" autoRev="1" fill="hold">
                                          <p:stCondLst>
                                            <p:cond delay="600"/>
                                          </p:stCondLst>
                                        </p:cTn>
                                        <p:tgtEl>
                                          <p:spTgt spid="4"/>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712" grpId="0"/>
    </p:bldLst>
  </p:timing>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0" y="3328988"/>
          <a:ext cx="9144000" cy="2378075"/>
        </p:xfrm>
        <a:graphic>
          <a:graphicData uri="http://schemas.openxmlformats.org/drawingml/2006/table">
            <a:tbl>
              <a:tblPr rtl="1">
                <a:tableStyleId>{5940675A-B579-460E-94D1-54222C63F5DA}</a:tableStyleId>
              </a:tblPr>
              <a:tblGrid>
                <a:gridCol w="556198">
                  <a:extLst>
                    <a:ext uri="{9D8B030D-6E8A-4147-A177-3AD203B41FA5}">
                      <a16:colId xmlns:a16="http://schemas.microsoft.com/office/drawing/2014/main" xmlns="" val="20000"/>
                    </a:ext>
                  </a:extLst>
                </a:gridCol>
                <a:gridCol w="3600832">
                  <a:extLst>
                    <a:ext uri="{9D8B030D-6E8A-4147-A177-3AD203B41FA5}">
                      <a16:colId xmlns:a16="http://schemas.microsoft.com/office/drawing/2014/main" xmlns="" val="20001"/>
                    </a:ext>
                  </a:extLst>
                </a:gridCol>
                <a:gridCol w="1629082">
                  <a:extLst>
                    <a:ext uri="{9D8B030D-6E8A-4147-A177-3AD203B41FA5}">
                      <a16:colId xmlns:a16="http://schemas.microsoft.com/office/drawing/2014/main" xmlns="" val="20002"/>
                    </a:ext>
                  </a:extLst>
                </a:gridCol>
                <a:gridCol w="1749730">
                  <a:extLst>
                    <a:ext uri="{9D8B030D-6E8A-4147-A177-3AD203B41FA5}">
                      <a16:colId xmlns:a16="http://schemas.microsoft.com/office/drawing/2014/main" xmlns="" val="20003"/>
                    </a:ext>
                  </a:extLst>
                </a:gridCol>
                <a:gridCol w="1608158">
                  <a:extLst>
                    <a:ext uri="{9D8B030D-6E8A-4147-A177-3AD203B41FA5}">
                      <a16:colId xmlns:a16="http://schemas.microsoft.com/office/drawing/2014/main" xmlns="" val="20004"/>
                    </a:ext>
                  </a:extLst>
                </a:gridCol>
              </a:tblGrid>
              <a:tr h="914644">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sz="1400" u="none" strike="noStrike" cap="none" normalizeH="0" baseline="0" dirty="0" smtClean="0">
                          <a:ln>
                            <a:noFill/>
                          </a:ln>
                          <a:effectLst/>
                        </a:rPr>
                        <a:t>رديف</a:t>
                      </a:r>
                      <a:endParaRPr kumimoji="0" lang="en-US" sz="2800" b="1" i="0" u="none" strike="noStrike" cap="none" normalizeH="0" baseline="0" dirty="0" smtClean="0">
                        <a:ln>
                          <a:noFill/>
                        </a:ln>
                        <a:solidFill>
                          <a:schemeClr val="tx1"/>
                        </a:solidFill>
                        <a:effectLst/>
                        <a:latin typeface="Times New Roman" pitchFamily="18" charset="0"/>
                        <a:ea typeface="Times New Roman" pitchFamily="18" charset="0"/>
                        <a:cs typeface="B Zar" charset="-78"/>
                      </a:endParaRPr>
                    </a:p>
                  </a:txBody>
                  <a:tcPr marL="68580" marR="68580" marT="0" marB="0" horzOverflow="overflow"/>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3200" u="none" strike="noStrike" cap="none" normalizeH="0" baseline="0" smtClean="0">
                          <a:ln>
                            <a:noFill/>
                          </a:ln>
                          <a:effectLst/>
                        </a:rPr>
                        <a:t>شرح</a:t>
                      </a:r>
                      <a:endParaRPr kumimoji="0" lang="en-US" sz="2800" b="1" i="0" u="none" strike="noStrike" cap="none" normalizeH="0" baseline="0" smtClean="0">
                        <a:ln>
                          <a:noFill/>
                        </a:ln>
                        <a:solidFill>
                          <a:schemeClr val="tx1"/>
                        </a:solidFill>
                        <a:effectLst/>
                        <a:latin typeface="Times New Roman" pitchFamily="18" charset="0"/>
                        <a:ea typeface="Times New Roman" pitchFamily="18" charset="0"/>
                        <a:cs typeface="B Zar" charset="-78"/>
                      </a:endParaRPr>
                    </a:p>
                  </a:txBody>
                  <a:tcPr marL="68580" marR="68580" marT="0" marB="0" horzOverflow="overflow"/>
                </a:tc>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sz="3200" u="none" strike="noStrike" cap="none" normalizeH="0" baseline="0" dirty="0" smtClean="0">
                          <a:ln>
                            <a:noFill/>
                          </a:ln>
                          <a:effectLst/>
                        </a:rPr>
                        <a:t>ا</a:t>
                      </a:r>
                      <a:r>
                        <a:rPr kumimoji="0" lang="ar-SA" sz="2800" u="none" strike="noStrike" cap="none" normalizeH="0" baseline="0" dirty="0" smtClean="0">
                          <a:ln>
                            <a:noFill/>
                          </a:ln>
                          <a:effectLst/>
                        </a:rPr>
                        <a:t>رزش واحد </a:t>
                      </a:r>
                      <a:r>
                        <a:rPr kumimoji="0" lang="ar-SA" sz="1800" u="none" strike="noStrike" cap="none" normalizeH="0" baseline="0" dirty="0" smtClean="0">
                          <a:ln>
                            <a:noFill/>
                          </a:ln>
                          <a:effectLst/>
                        </a:rPr>
                        <a:t>(</a:t>
                      </a:r>
                      <a:r>
                        <a:rPr kumimoji="0" lang="ar-SA" sz="2800" u="none" strike="noStrike" cap="none" normalizeH="0" baseline="0" dirty="0" smtClean="0">
                          <a:ln>
                            <a:noFill/>
                          </a:ln>
                          <a:effectLst/>
                        </a:rPr>
                        <a:t>هزارريال)</a:t>
                      </a:r>
                      <a:endParaRPr kumimoji="0" lang="en-US" sz="2800" b="1" i="0" u="none" strike="noStrike" cap="none" normalizeH="0" baseline="0" dirty="0" smtClean="0">
                        <a:ln>
                          <a:noFill/>
                        </a:ln>
                        <a:solidFill>
                          <a:schemeClr val="tx1"/>
                        </a:solidFill>
                        <a:effectLst/>
                        <a:latin typeface="Times New Roman" pitchFamily="18" charset="0"/>
                        <a:ea typeface="Times New Roman" pitchFamily="18" charset="0"/>
                        <a:cs typeface="B Zar" charset="-78"/>
                      </a:endParaRPr>
                    </a:p>
                  </a:txBody>
                  <a:tcPr marL="68580" marR="68580" marT="0" marB="0" horzOverflow="overflow"/>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3200" u="none" strike="noStrike" cap="none" normalizeH="0" baseline="0" dirty="0" smtClean="0">
                          <a:ln>
                            <a:noFill/>
                          </a:ln>
                          <a:effectLst/>
                        </a:rPr>
                        <a:t>ميزان توليد</a:t>
                      </a:r>
                      <a:endParaRPr kumimoji="0" lang="en-US" sz="2800" b="1" i="0" u="none" strike="noStrike" cap="none" normalizeH="0" baseline="0" dirty="0" smtClean="0">
                        <a:ln>
                          <a:noFill/>
                        </a:ln>
                        <a:solidFill>
                          <a:schemeClr val="tx1"/>
                        </a:solidFill>
                        <a:effectLst/>
                        <a:latin typeface="Times New Roman" pitchFamily="18" charset="0"/>
                        <a:ea typeface="Times New Roman" pitchFamily="18" charset="0"/>
                        <a:cs typeface="B Zar" charset="-78"/>
                      </a:endParaRPr>
                    </a:p>
                  </a:txBody>
                  <a:tcPr marL="68580" marR="68580" marT="0" marB="0" horzOverflow="overflow"/>
                </a:tc>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sz="3200" u="none" strike="noStrike" cap="none" normalizeH="0" baseline="0" dirty="0" smtClean="0">
                          <a:ln>
                            <a:noFill/>
                          </a:ln>
                          <a:effectLst/>
                        </a:rPr>
                        <a:t>ارزش كل</a:t>
                      </a:r>
                      <a:endParaRPr kumimoji="0" lang="fa-IR" sz="3200" u="none" strike="noStrike" cap="none" normalizeH="0" baseline="0" dirty="0" smtClean="0">
                        <a:ln>
                          <a:noFill/>
                        </a:ln>
                        <a:effectLst/>
                      </a:endParaRPr>
                    </a:p>
                    <a:p>
                      <a:pPr marL="0" marR="0" lvl="0" indent="0" algn="r" defTabSz="914400" rtl="1" eaLnBrk="1" fontAlgn="base" latinLnBrk="0" hangingPunct="1">
                        <a:lnSpc>
                          <a:spcPct val="100000"/>
                        </a:lnSpc>
                        <a:spcBef>
                          <a:spcPct val="0"/>
                        </a:spcBef>
                        <a:spcAft>
                          <a:spcPct val="0"/>
                        </a:spcAft>
                        <a:buClrTx/>
                        <a:buSzTx/>
                        <a:buFontTx/>
                        <a:buNone/>
                        <a:tabLst/>
                      </a:pPr>
                      <a:r>
                        <a:rPr kumimoji="0" lang="ar-SA" sz="2400" u="none" strike="noStrike" cap="none" normalizeH="0" baseline="0" dirty="0" smtClean="0">
                          <a:ln>
                            <a:noFill/>
                          </a:ln>
                          <a:effectLst/>
                        </a:rPr>
                        <a:t>(ميليون ريال)</a:t>
                      </a:r>
                      <a:endParaRPr kumimoji="0" lang="en-US" sz="2000" b="1" i="0" u="none" strike="noStrike" cap="none" normalizeH="0" baseline="0" dirty="0" smtClean="0">
                        <a:ln>
                          <a:noFill/>
                        </a:ln>
                        <a:solidFill>
                          <a:schemeClr val="tx1"/>
                        </a:solidFill>
                        <a:effectLst/>
                        <a:latin typeface="Times New Roman" pitchFamily="18" charset="0"/>
                        <a:ea typeface="Times New Roman" pitchFamily="18" charset="0"/>
                        <a:cs typeface="B Zar" charset="-78"/>
                      </a:endParaRPr>
                    </a:p>
                  </a:txBody>
                  <a:tcPr marL="68580" marR="68580" marT="0" marB="0" horzOverflow="overflow"/>
                </a:tc>
                <a:extLst>
                  <a:ext uri="{0D108BD9-81ED-4DB2-BD59-A6C34878D82A}">
                    <a16:rowId xmlns:a16="http://schemas.microsoft.com/office/drawing/2014/main" xmlns="" val="10000"/>
                  </a:ext>
                </a:extLst>
              </a:tr>
              <a:tr h="975621">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3200" u="none" strike="noStrike" cap="none" normalizeH="0" baseline="0" smtClean="0">
                          <a:ln>
                            <a:noFill/>
                          </a:ln>
                          <a:effectLst/>
                        </a:rPr>
                        <a:t>1</a:t>
                      </a:r>
                      <a:endParaRPr kumimoji="0" lang="en-US" sz="2800" u="none" strike="noStrike" cap="none" normalizeH="0" baseline="0" smtClean="0">
                        <a:ln>
                          <a:noFill/>
                        </a:ln>
                        <a:effectLst/>
                      </a:endParaRPr>
                    </a:p>
                    <a:p>
                      <a:pPr marL="0" marR="0" lvl="0" indent="0" algn="ctr" defTabSz="914400" rtl="1" eaLnBrk="1" fontAlgn="base" latinLnBrk="0" hangingPunct="1">
                        <a:lnSpc>
                          <a:spcPct val="100000"/>
                        </a:lnSpc>
                        <a:spcBef>
                          <a:spcPct val="0"/>
                        </a:spcBef>
                        <a:spcAft>
                          <a:spcPct val="0"/>
                        </a:spcAft>
                        <a:buClrTx/>
                        <a:buSzTx/>
                        <a:buFontTx/>
                        <a:buNone/>
                        <a:tabLst/>
                      </a:pPr>
                      <a:r>
                        <a:rPr kumimoji="0" lang="ar-SA" sz="3200" u="none" strike="noStrike" cap="none" normalizeH="0" baseline="0" smtClean="0">
                          <a:ln>
                            <a:noFill/>
                          </a:ln>
                          <a:effectLst/>
                        </a:rPr>
                        <a:t>2</a:t>
                      </a:r>
                      <a:endParaRPr kumimoji="0" lang="en-US" sz="2800" b="1"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tc>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sz="2800" u="none" strike="noStrike" cap="none" normalizeH="0" baseline="0" dirty="0" smtClean="0">
                          <a:ln>
                            <a:noFill/>
                          </a:ln>
                          <a:effectLst/>
                        </a:rPr>
                        <a:t>قارچ خوراكي</a:t>
                      </a:r>
                      <a:r>
                        <a:rPr kumimoji="0" lang="ar-SA" sz="2400" u="none" strike="noStrike" cap="none" normalizeH="0" baseline="0" dirty="0" smtClean="0">
                          <a:ln>
                            <a:noFill/>
                          </a:ln>
                          <a:effectLst/>
                        </a:rPr>
                        <a:t> </a:t>
                      </a:r>
                      <a:r>
                        <a:rPr kumimoji="0" lang="ar-SA" sz="2800" u="none" strike="noStrike" cap="none" normalizeH="0" baseline="0" dirty="0" smtClean="0">
                          <a:ln>
                            <a:noFill/>
                          </a:ln>
                          <a:effectLst/>
                        </a:rPr>
                        <a:t>بسته بندي شده</a:t>
                      </a:r>
                      <a:endParaRPr kumimoji="0" lang="en-US" sz="2800" u="none" strike="noStrike" cap="none" normalizeH="0" baseline="0" dirty="0" smtClean="0">
                        <a:ln>
                          <a:noFill/>
                        </a:ln>
                        <a:effectLst/>
                      </a:endParaRPr>
                    </a:p>
                    <a:p>
                      <a:pPr marL="0" marR="0" lvl="0" indent="0" algn="r" defTabSz="914400" rtl="1" eaLnBrk="1" fontAlgn="base" latinLnBrk="0" hangingPunct="1">
                        <a:lnSpc>
                          <a:spcPct val="100000"/>
                        </a:lnSpc>
                        <a:spcBef>
                          <a:spcPct val="0"/>
                        </a:spcBef>
                        <a:spcAft>
                          <a:spcPct val="0"/>
                        </a:spcAft>
                        <a:buClrTx/>
                        <a:buSzTx/>
                        <a:buFontTx/>
                        <a:buNone/>
                        <a:tabLst/>
                      </a:pPr>
                      <a:r>
                        <a:rPr kumimoji="0" lang="ar-SA" sz="3200" u="none" strike="noStrike" cap="none" normalizeH="0" baseline="0" dirty="0" smtClean="0">
                          <a:ln>
                            <a:noFill/>
                          </a:ln>
                          <a:effectLst/>
                        </a:rPr>
                        <a:t>كمپوست</a:t>
                      </a:r>
                      <a:endParaRPr kumimoji="0" lang="en-US" sz="2800" b="1" i="0" u="none" strike="noStrike" cap="none" normalizeH="0" baseline="0" dirty="0" smtClean="0">
                        <a:ln>
                          <a:noFill/>
                        </a:ln>
                        <a:solidFill>
                          <a:schemeClr val="tx1"/>
                        </a:solidFill>
                        <a:effectLst/>
                        <a:latin typeface="Times New Roman" pitchFamily="18" charset="0"/>
                        <a:cs typeface="Times New Roman" pitchFamily="18" charset="0"/>
                      </a:endParaRPr>
                    </a:p>
                  </a:txBody>
                  <a:tcPr marL="68580" marR="68580" marT="0" marB="0" horzOverflow="overflow"/>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3200" u="none" strike="noStrike" cap="none" normalizeH="0" baseline="0" dirty="0" smtClean="0">
                          <a:ln>
                            <a:noFill/>
                          </a:ln>
                          <a:effectLst/>
                        </a:rPr>
                        <a:t>5/13</a:t>
                      </a:r>
                      <a:endParaRPr kumimoji="0" lang="en-US" sz="2800" u="none" strike="noStrike" cap="none" normalizeH="0" baseline="0" dirty="0" smtClean="0">
                        <a:ln>
                          <a:noFill/>
                        </a:ln>
                        <a:effectLst/>
                      </a:endParaRPr>
                    </a:p>
                    <a:p>
                      <a:pPr marL="0" marR="0" lvl="0" indent="0" algn="ctr" defTabSz="914400" rtl="1" eaLnBrk="1" fontAlgn="base" latinLnBrk="0" hangingPunct="1">
                        <a:lnSpc>
                          <a:spcPct val="100000"/>
                        </a:lnSpc>
                        <a:spcBef>
                          <a:spcPct val="0"/>
                        </a:spcBef>
                        <a:spcAft>
                          <a:spcPct val="0"/>
                        </a:spcAft>
                        <a:buClrTx/>
                        <a:buSzTx/>
                        <a:buFontTx/>
                        <a:buNone/>
                        <a:tabLst/>
                      </a:pPr>
                      <a:r>
                        <a:rPr kumimoji="0" lang="ar-SA" sz="3200" u="none" strike="noStrike" cap="none" normalizeH="0" baseline="0" dirty="0" smtClean="0">
                          <a:ln>
                            <a:noFill/>
                          </a:ln>
                          <a:effectLst/>
                        </a:rPr>
                        <a:t>90</a:t>
                      </a:r>
                      <a:endParaRPr kumimoji="0" lang="en-US" sz="2800" b="1" i="0" u="none" strike="noStrike" cap="none" normalizeH="0" baseline="0" dirty="0" smtClean="0">
                        <a:ln>
                          <a:noFill/>
                        </a:ln>
                        <a:solidFill>
                          <a:schemeClr val="tx1"/>
                        </a:solidFill>
                        <a:effectLst/>
                        <a:latin typeface="Times New Roman" pitchFamily="18" charset="0"/>
                        <a:cs typeface="Times New Roman" pitchFamily="18" charset="0"/>
                      </a:endParaRPr>
                    </a:p>
                  </a:txBody>
                  <a:tcPr marL="68580" marR="68580" marT="0" marB="0" horzOverflow="overflow"/>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3200" u="none" strike="noStrike" cap="none" normalizeH="0" baseline="0" dirty="0" smtClean="0">
                          <a:ln>
                            <a:noFill/>
                          </a:ln>
                          <a:effectLst/>
                        </a:rPr>
                        <a:t>50000 </a:t>
                      </a:r>
                      <a:r>
                        <a:rPr kumimoji="0" lang="en-US" sz="2800" u="none" strike="noStrike" cap="none" normalizeH="0" baseline="0" dirty="0" smtClean="0">
                          <a:ln>
                            <a:noFill/>
                          </a:ln>
                          <a:effectLst/>
                        </a:rPr>
                        <a:t>Kg</a:t>
                      </a:r>
                    </a:p>
                    <a:p>
                      <a:pPr marL="0" marR="0" lvl="0" indent="0" algn="ctr" defTabSz="914400" rtl="1" eaLnBrk="1" fontAlgn="base" latinLnBrk="0" hangingPunct="1">
                        <a:lnSpc>
                          <a:spcPct val="100000"/>
                        </a:lnSpc>
                        <a:spcBef>
                          <a:spcPct val="0"/>
                        </a:spcBef>
                        <a:spcAft>
                          <a:spcPct val="0"/>
                        </a:spcAft>
                        <a:buClrTx/>
                        <a:buSzTx/>
                        <a:buFontTx/>
                        <a:buNone/>
                        <a:tabLst/>
                      </a:pPr>
                      <a:r>
                        <a:rPr kumimoji="0" lang="ar-SA" sz="3200" u="none" strike="noStrike" cap="none" normalizeH="0" baseline="0" dirty="0" smtClean="0">
                          <a:ln>
                            <a:noFill/>
                          </a:ln>
                          <a:effectLst/>
                        </a:rPr>
                        <a:t>200 تن</a:t>
                      </a:r>
                      <a:endParaRPr kumimoji="0" lang="en-US" sz="2800" b="1" i="0" u="none" strike="noStrike" cap="none" normalizeH="0" baseline="0" dirty="0" smtClean="0">
                        <a:ln>
                          <a:noFill/>
                        </a:ln>
                        <a:solidFill>
                          <a:schemeClr val="tx1"/>
                        </a:solidFill>
                        <a:effectLst/>
                        <a:latin typeface="Times New Roman" pitchFamily="18" charset="0"/>
                        <a:cs typeface="Times New Roman" pitchFamily="18" charset="0"/>
                      </a:endParaRPr>
                    </a:p>
                  </a:txBody>
                  <a:tcPr marL="68580" marR="68580" marT="0" marB="0" horzOverflow="overflow"/>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3200" u="none" strike="noStrike" cap="none" normalizeH="0" baseline="0" dirty="0" smtClean="0">
                          <a:ln>
                            <a:noFill/>
                          </a:ln>
                          <a:effectLst/>
                        </a:rPr>
                        <a:t>675</a:t>
                      </a:r>
                      <a:endParaRPr kumimoji="0" lang="en-US" sz="2800" u="none" strike="noStrike" cap="none" normalizeH="0" baseline="0" dirty="0" smtClean="0">
                        <a:ln>
                          <a:noFill/>
                        </a:ln>
                        <a:effectLst/>
                      </a:endParaRPr>
                    </a:p>
                    <a:p>
                      <a:pPr marL="0" marR="0" lvl="0" indent="0" algn="ctr" defTabSz="914400" rtl="1" eaLnBrk="1" fontAlgn="base" latinLnBrk="0" hangingPunct="1">
                        <a:lnSpc>
                          <a:spcPct val="100000"/>
                        </a:lnSpc>
                        <a:spcBef>
                          <a:spcPct val="0"/>
                        </a:spcBef>
                        <a:spcAft>
                          <a:spcPct val="0"/>
                        </a:spcAft>
                        <a:buClrTx/>
                        <a:buSzTx/>
                        <a:buFontTx/>
                        <a:buNone/>
                        <a:tabLst/>
                      </a:pPr>
                      <a:r>
                        <a:rPr kumimoji="0" lang="ar-SA" sz="3200" u="none" strike="noStrike" cap="none" normalizeH="0" baseline="0" dirty="0" smtClean="0">
                          <a:ln>
                            <a:noFill/>
                          </a:ln>
                          <a:effectLst/>
                        </a:rPr>
                        <a:t>18</a:t>
                      </a:r>
                      <a:endParaRPr kumimoji="0" lang="en-US" sz="2800" b="1" i="0" u="none" strike="noStrike" cap="none" normalizeH="0" baseline="0" dirty="0" smtClean="0">
                        <a:ln>
                          <a:noFill/>
                        </a:ln>
                        <a:solidFill>
                          <a:schemeClr val="tx1"/>
                        </a:solidFill>
                        <a:effectLst/>
                        <a:latin typeface="Times New Roman" pitchFamily="18" charset="0"/>
                        <a:cs typeface="Times New Roman" pitchFamily="18" charset="0"/>
                      </a:endParaRPr>
                    </a:p>
                  </a:txBody>
                  <a:tcPr marL="68580" marR="68580" marT="0" marB="0" horzOverflow="overflow"/>
                </a:tc>
                <a:extLst>
                  <a:ext uri="{0D108BD9-81ED-4DB2-BD59-A6C34878D82A}">
                    <a16:rowId xmlns:a16="http://schemas.microsoft.com/office/drawing/2014/main" xmlns="" val="10001"/>
                  </a:ext>
                </a:extLst>
              </a:tr>
              <a:tr h="487810">
                <a:tc gridSpan="3">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sz="3200" u="none" strike="noStrike" cap="none" normalizeH="0" baseline="0" smtClean="0">
                          <a:ln>
                            <a:noFill/>
                          </a:ln>
                          <a:effectLst/>
                        </a:rPr>
                        <a:t>   جــــــــمـــــــــع</a:t>
                      </a:r>
                      <a:endParaRPr kumimoji="0" lang="en-US" sz="2800" b="1" i="0" u="none" strike="noStrike" cap="none" normalizeH="0" baseline="0" smtClean="0">
                        <a:ln>
                          <a:noFill/>
                        </a:ln>
                        <a:solidFill>
                          <a:schemeClr val="tx1"/>
                        </a:solidFill>
                        <a:effectLst/>
                        <a:latin typeface="Times New Roman" pitchFamily="18" charset="0"/>
                        <a:ea typeface="Times New Roman" pitchFamily="18" charset="0"/>
                        <a:cs typeface="B Zar" charset="-78"/>
                      </a:endParaRPr>
                    </a:p>
                  </a:txBody>
                  <a:tcPr marL="68580" marR="68580" marT="0" marB="0" horzOverflow="overflow"/>
                </a:tc>
                <a:tc hMerge="1">
                  <a:txBody>
                    <a:bodyPr/>
                    <a:lstStyle/>
                    <a:p>
                      <a:pPr rtl="1"/>
                      <a:endParaRPr lang="fa-IR"/>
                    </a:p>
                  </a:txBody>
                  <a:tcPr/>
                </a:tc>
                <a:tc hMerge="1">
                  <a:txBody>
                    <a:bodyPr/>
                    <a:lstStyle/>
                    <a:p>
                      <a:pPr rtl="1"/>
                      <a:endParaRPr lang="fa-IR"/>
                    </a:p>
                  </a:txBody>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3200" u="none" strike="noStrike" cap="none" normalizeH="0" baseline="0" smtClean="0">
                          <a:ln>
                            <a:noFill/>
                          </a:ln>
                          <a:effectLst/>
                        </a:rPr>
                        <a:t> </a:t>
                      </a:r>
                      <a:endParaRPr kumimoji="0" lang="en-US" sz="2800" b="1"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ar-SA" sz="3200" u="none" strike="noStrike" cap="none" normalizeH="0" baseline="0" dirty="0" smtClean="0">
                          <a:ln>
                            <a:noFill/>
                          </a:ln>
                          <a:effectLst/>
                        </a:rPr>
                        <a:t>693</a:t>
                      </a:r>
                      <a:endParaRPr kumimoji="0" lang="en-US" sz="2800" b="1" i="0" u="none" strike="noStrike" cap="none" normalizeH="0" baseline="0" dirty="0" smtClean="0">
                        <a:ln>
                          <a:noFill/>
                        </a:ln>
                        <a:solidFill>
                          <a:schemeClr val="tx1"/>
                        </a:solidFill>
                        <a:effectLst/>
                        <a:latin typeface="Times New Roman" pitchFamily="18" charset="0"/>
                        <a:ea typeface="Times New Roman" pitchFamily="18" charset="0"/>
                        <a:cs typeface="B Zar" charset="-78"/>
                      </a:endParaRPr>
                    </a:p>
                  </a:txBody>
                  <a:tcPr marL="68580" marR="68580" marT="0" marB="0" horzOverflow="overflow"/>
                </a:tc>
                <a:extLst>
                  <a:ext uri="{0D108BD9-81ED-4DB2-BD59-A6C34878D82A}">
                    <a16:rowId xmlns:a16="http://schemas.microsoft.com/office/drawing/2014/main" xmlns="" val="10002"/>
                  </a:ext>
                </a:extLst>
              </a:tr>
            </a:tbl>
          </a:graphicData>
        </a:graphic>
      </p:graphicFrame>
      <p:sp>
        <p:nvSpPr>
          <p:cNvPr id="30746" name="Rectangle 1"/>
          <p:cNvSpPr>
            <a:spLocks noChangeArrowheads="1"/>
          </p:cNvSpPr>
          <p:nvPr/>
        </p:nvSpPr>
        <p:spPr bwMode="auto">
          <a:xfrm>
            <a:off x="0" y="1785938"/>
            <a:ext cx="9144000" cy="1138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lgn="r" rtl="1">
              <a:spcBef>
                <a:spcPts val="600"/>
              </a:spcBef>
              <a:buClr>
                <a:schemeClr val="accent2"/>
              </a:buClr>
              <a:buSzPct val="85000"/>
              <a:buFont typeface="Wingdings 2" panose="05020102010507070707" pitchFamily="18" charset="2"/>
              <a:buChar char=""/>
              <a:defRPr sz="2600">
                <a:solidFill>
                  <a:schemeClr val="tx1"/>
                </a:solidFill>
                <a:latin typeface="Constantia" panose="02030602050306030303" pitchFamily="18" charset="0"/>
                <a:cs typeface="Times New Roman" panose="02020603050405020304" pitchFamily="18" charset="0"/>
              </a:defRPr>
            </a:lvl1pPr>
            <a:lvl2pPr marL="742950" indent="-285750" algn="r" rtl="1">
              <a:spcBef>
                <a:spcPts val="300"/>
              </a:spcBef>
              <a:buClr>
                <a:srgbClr val="D6903D"/>
              </a:buClr>
              <a:buSzPct val="85000"/>
              <a:buFont typeface="Wingdings 2" panose="05020102010507070707" pitchFamily="18" charset="2"/>
              <a:buChar char=""/>
              <a:defRPr sz="2400">
                <a:solidFill>
                  <a:schemeClr val="tx2"/>
                </a:solidFill>
                <a:latin typeface="Constantia" panose="02030602050306030303" pitchFamily="18" charset="0"/>
                <a:cs typeface="Times New Roman" panose="02020603050405020304" pitchFamily="18" charset="0"/>
              </a:defRPr>
            </a:lvl2pPr>
            <a:lvl3pPr marL="1143000" indent="-228600" algn="r" rtl="1">
              <a:spcBef>
                <a:spcPts val="300"/>
              </a:spcBef>
              <a:buClr>
                <a:srgbClr val="B37732"/>
              </a:buClr>
              <a:buSzPct val="85000"/>
              <a:buFont typeface="Wingdings 2" panose="05020102010507070707" pitchFamily="18" charset="2"/>
              <a:buChar char=""/>
              <a:defRPr sz="2100">
                <a:solidFill>
                  <a:schemeClr val="tx1"/>
                </a:solidFill>
                <a:latin typeface="Constantia" panose="02030602050306030303" pitchFamily="18" charset="0"/>
                <a:cs typeface="Times New Roman" panose="02020603050405020304" pitchFamily="18" charset="0"/>
              </a:defRPr>
            </a:lvl3pPr>
            <a:lvl4pPr marL="1600200" indent="-228600" algn="r" rtl="1">
              <a:spcBef>
                <a:spcPts val="300"/>
              </a:spcBef>
              <a:buClr>
                <a:srgbClr val="D6903D"/>
              </a:buClr>
              <a:buSzPct val="85000"/>
              <a:buFont typeface="Wingdings 2" panose="05020102010507070707" pitchFamily="18" charset="2"/>
              <a:buChar char=""/>
              <a:defRPr sz="1900">
                <a:solidFill>
                  <a:schemeClr val="tx1"/>
                </a:solidFill>
                <a:latin typeface="Constantia" panose="02030602050306030303" pitchFamily="18" charset="0"/>
                <a:cs typeface="Times New Roman" panose="02020603050405020304" pitchFamily="18" charset="0"/>
              </a:defRPr>
            </a:lvl4pPr>
            <a:lvl5pPr marL="2057400" indent="-228600" algn="r" rtl="1">
              <a:spcBef>
                <a:spcPts val="338"/>
              </a:spcBef>
              <a:buClr>
                <a:srgbClr val="D6903D"/>
              </a:buClr>
              <a:buSzPct val="85000"/>
              <a:buFont typeface="Wingdings 2" panose="05020102010507070707" pitchFamily="18" charset="2"/>
              <a:buChar char=""/>
              <a:defRPr sz="1600">
                <a:solidFill>
                  <a:schemeClr val="tx1"/>
                </a:solidFill>
                <a:latin typeface="Constantia" panose="02030602050306030303" pitchFamily="18" charset="0"/>
                <a:cs typeface="Times New Roman" panose="02020603050405020304" pitchFamily="18" charset="0"/>
              </a:defRPr>
            </a:lvl5pPr>
            <a:lvl6pPr marL="2514600" indent="-228600" algn="r" rtl="1" eaLnBrk="0" fontAlgn="base" hangingPunct="0">
              <a:spcBef>
                <a:spcPts val="338"/>
              </a:spcBef>
              <a:spcAft>
                <a:spcPct val="0"/>
              </a:spcAft>
              <a:buClr>
                <a:srgbClr val="D6903D"/>
              </a:buClr>
              <a:buSzPct val="85000"/>
              <a:buFont typeface="Wingdings 2" panose="05020102010507070707" pitchFamily="18" charset="2"/>
              <a:buChar char=""/>
              <a:defRPr sz="1600">
                <a:solidFill>
                  <a:schemeClr val="tx1"/>
                </a:solidFill>
                <a:latin typeface="Constantia" panose="02030602050306030303" pitchFamily="18" charset="0"/>
                <a:cs typeface="Times New Roman" panose="02020603050405020304" pitchFamily="18" charset="0"/>
              </a:defRPr>
            </a:lvl6pPr>
            <a:lvl7pPr marL="2971800" indent="-228600" algn="r" rtl="1" eaLnBrk="0" fontAlgn="base" hangingPunct="0">
              <a:spcBef>
                <a:spcPts val="338"/>
              </a:spcBef>
              <a:spcAft>
                <a:spcPct val="0"/>
              </a:spcAft>
              <a:buClr>
                <a:srgbClr val="D6903D"/>
              </a:buClr>
              <a:buSzPct val="85000"/>
              <a:buFont typeface="Wingdings 2" panose="05020102010507070707" pitchFamily="18" charset="2"/>
              <a:buChar char=""/>
              <a:defRPr sz="1600">
                <a:solidFill>
                  <a:schemeClr val="tx1"/>
                </a:solidFill>
                <a:latin typeface="Constantia" panose="02030602050306030303" pitchFamily="18" charset="0"/>
                <a:cs typeface="Times New Roman" panose="02020603050405020304" pitchFamily="18" charset="0"/>
              </a:defRPr>
            </a:lvl7pPr>
            <a:lvl8pPr marL="3429000" indent="-228600" algn="r" rtl="1" eaLnBrk="0" fontAlgn="base" hangingPunct="0">
              <a:spcBef>
                <a:spcPts val="338"/>
              </a:spcBef>
              <a:spcAft>
                <a:spcPct val="0"/>
              </a:spcAft>
              <a:buClr>
                <a:srgbClr val="D6903D"/>
              </a:buClr>
              <a:buSzPct val="85000"/>
              <a:buFont typeface="Wingdings 2" panose="05020102010507070707" pitchFamily="18" charset="2"/>
              <a:buChar char=""/>
              <a:defRPr sz="1600">
                <a:solidFill>
                  <a:schemeClr val="tx1"/>
                </a:solidFill>
                <a:latin typeface="Constantia" panose="02030602050306030303" pitchFamily="18" charset="0"/>
                <a:cs typeface="Times New Roman" panose="02020603050405020304" pitchFamily="18" charset="0"/>
              </a:defRPr>
            </a:lvl8pPr>
            <a:lvl9pPr marL="3886200" indent="-228600" algn="r" rtl="1" eaLnBrk="0" fontAlgn="base" hangingPunct="0">
              <a:spcBef>
                <a:spcPts val="338"/>
              </a:spcBef>
              <a:spcAft>
                <a:spcPct val="0"/>
              </a:spcAft>
              <a:buClr>
                <a:srgbClr val="D6903D"/>
              </a:buClr>
              <a:buSzPct val="85000"/>
              <a:buFont typeface="Wingdings 2" panose="05020102010507070707" pitchFamily="18" charset="2"/>
              <a:buChar char=""/>
              <a:defRPr sz="1600">
                <a:solidFill>
                  <a:schemeClr val="tx1"/>
                </a:solidFill>
                <a:latin typeface="Constantia" panose="02030602050306030303" pitchFamily="18" charset="0"/>
                <a:cs typeface="Times New Roman" panose="02020603050405020304" pitchFamily="18" charset="0"/>
              </a:defRPr>
            </a:lvl9pPr>
          </a:lstStyle>
          <a:p>
            <a:pPr eaLnBrk="1" hangingPunct="1">
              <a:spcBef>
                <a:spcPct val="0"/>
              </a:spcBef>
              <a:buClrTx/>
              <a:buSzTx/>
              <a:buFontTx/>
              <a:buNone/>
            </a:pPr>
            <a:r>
              <a:rPr lang="ar-SA" altLang="fa-IR" sz="4000" b="1">
                <a:latin typeface="B Zar" panose="00000400000000000000" pitchFamily="2" charset="-78"/>
              </a:rPr>
              <a:t>ج </a:t>
            </a:r>
            <a:r>
              <a:rPr lang="ar-SA" altLang="fa-IR" sz="4000" b="1">
                <a:latin typeface="Lotus" charset="-78"/>
              </a:rPr>
              <a:t>–</a:t>
            </a:r>
            <a:r>
              <a:rPr lang="ar-SA" altLang="fa-IR" sz="4000" b="1">
                <a:latin typeface="B Zar" panose="00000400000000000000" pitchFamily="2" charset="-78"/>
              </a:rPr>
              <a:t> فروش</a:t>
            </a:r>
            <a:r>
              <a:rPr lang="ar-SA" altLang="fa-IR" sz="1600" b="1">
                <a:latin typeface="B Zar" panose="00000400000000000000" pitchFamily="2" charset="-78"/>
              </a:rPr>
              <a:t>:</a:t>
            </a:r>
            <a:endParaRPr lang="en-US" altLang="fa-IR" sz="1100">
              <a:latin typeface="Arial" panose="020B0604020202020204" pitchFamily="34" charset="0"/>
              <a:cs typeface="Arial" panose="020B0604020202020204" pitchFamily="34" charset="0"/>
            </a:endParaRPr>
          </a:p>
          <a:p>
            <a:pPr>
              <a:spcBef>
                <a:spcPct val="0"/>
              </a:spcBef>
              <a:buClrTx/>
              <a:buSzTx/>
              <a:buFontTx/>
              <a:buNone/>
            </a:pPr>
            <a:r>
              <a:rPr lang="ar-SA" altLang="fa-IR" sz="1400">
                <a:latin typeface="Lotus" charset="-78"/>
              </a:rPr>
              <a:t> </a:t>
            </a:r>
            <a:endParaRPr lang="en-US" altLang="fa-IR" sz="1100">
              <a:latin typeface="Arial" panose="020B0604020202020204" pitchFamily="34" charset="0"/>
              <a:cs typeface="Arial" panose="020B0604020202020204" pitchFamily="34" charset="0"/>
            </a:endParaRPr>
          </a:p>
          <a:p>
            <a:pPr>
              <a:spcBef>
                <a:spcPct val="0"/>
              </a:spcBef>
              <a:buClrTx/>
              <a:buSzTx/>
              <a:buFontTx/>
              <a:buNone/>
            </a:pPr>
            <a:r>
              <a:rPr lang="ar-SA" altLang="fa-IR" sz="1400">
                <a:latin typeface="Lotus" charset="-78"/>
              </a:rPr>
              <a:t> </a:t>
            </a:r>
            <a:endParaRPr lang="ar-SA" altLang="fa-IR" sz="1800">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30746"/>
                                        </p:tgtEl>
                                        <p:attrNameLst>
                                          <p:attrName>style.visibility</p:attrName>
                                        </p:attrNameLst>
                                      </p:cBhvr>
                                      <p:to>
                                        <p:strVal val="visible"/>
                                      </p:to>
                                    </p:set>
                                    <p:anim calcmode="lin" valueType="num">
                                      <p:cBhvr>
                                        <p:cTn id="7" dur="500" fill="hold"/>
                                        <p:tgtEl>
                                          <p:spTgt spid="30746"/>
                                        </p:tgtEl>
                                        <p:attrNameLst>
                                          <p:attrName>ppt_w</p:attrName>
                                        </p:attrNameLst>
                                      </p:cBhvr>
                                      <p:tavLst>
                                        <p:tav tm="0">
                                          <p:val>
                                            <p:fltVal val="0"/>
                                          </p:val>
                                        </p:tav>
                                        <p:tav tm="100000">
                                          <p:val>
                                            <p:strVal val="#ppt_w"/>
                                          </p:val>
                                        </p:tav>
                                      </p:tavLst>
                                    </p:anim>
                                    <p:anim calcmode="lin" valueType="num">
                                      <p:cBhvr>
                                        <p:cTn id="8" dur="500" fill="hold"/>
                                        <p:tgtEl>
                                          <p:spTgt spid="30746"/>
                                        </p:tgtEl>
                                        <p:attrNameLst>
                                          <p:attrName>ppt_h</p:attrName>
                                        </p:attrNameLst>
                                      </p:cBhvr>
                                      <p:tavLst>
                                        <p:tav tm="0">
                                          <p:val>
                                            <p:strVal val="#ppt_h"/>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17" presetClass="entr" presetSubtype="10"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p:cTn id="13" dur="500" fill="hold"/>
                                        <p:tgtEl>
                                          <p:spTgt spid="4"/>
                                        </p:tgtEl>
                                        <p:attrNameLst>
                                          <p:attrName>ppt_w</p:attrName>
                                        </p:attrNameLst>
                                      </p:cBhvr>
                                      <p:tavLst>
                                        <p:tav tm="0">
                                          <p:val>
                                            <p:fltVal val="0"/>
                                          </p:val>
                                        </p:tav>
                                        <p:tav tm="100000">
                                          <p:val>
                                            <p:strVal val="#ppt_w"/>
                                          </p:val>
                                        </p:tav>
                                      </p:tavLst>
                                    </p:anim>
                                    <p:anim calcmode="lin" valueType="num">
                                      <p:cBhvr>
                                        <p:cTn id="14" dur="500" fill="hold"/>
                                        <p:tgtEl>
                                          <p:spTgt spid="4"/>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6" grpId="0"/>
    </p:bldLst>
  </p:timing>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0" y="2286000"/>
          <a:ext cx="9144000" cy="2606675"/>
        </p:xfrm>
        <a:graphic>
          <a:graphicData uri="http://schemas.openxmlformats.org/drawingml/2006/table">
            <a:tbl>
              <a:tblPr rtl="1"/>
              <a:tblGrid>
                <a:gridCol w="950620">
                  <a:extLst>
                    <a:ext uri="{9D8B030D-6E8A-4147-A177-3AD203B41FA5}">
                      <a16:colId xmlns:a16="http://schemas.microsoft.com/office/drawing/2014/main" xmlns="" val="20000"/>
                    </a:ext>
                  </a:extLst>
                </a:gridCol>
                <a:gridCol w="6453460">
                  <a:extLst>
                    <a:ext uri="{9D8B030D-6E8A-4147-A177-3AD203B41FA5}">
                      <a16:colId xmlns:a16="http://schemas.microsoft.com/office/drawing/2014/main" xmlns="" val="20001"/>
                    </a:ext>
                  </a:extLst>
                </a:gridCol>
                <a:gridCol w="1739920">
                  <a:extLst>
                    <a:ext uri="{9D8B030D-6E8A-4147-A177-3AD203B41FA5}">
                      <a16:colId xmlns:a16="http://schemas.microsoft.com/office/drawing/2014/main" xmlns="" val="20002"/>
                    </a:ext>
                  </a:extLst>
                </a:gridCol>
              </a:tblGrid>
              <a:tr h="1143279">
                <a:tc>
                  <a:txBody>
                    <a:bodyPr/>
                    <a:lstStyle/>
                    <a:p>
                      <a:pPr algn="r" rtl="1">
                        <a:spcAft>
                          <a:spcPts val="0"/>
                        </a:spcAft>
                      </a:pPr>
                      <a:r>
                        <a:rPr lang="ar-SA" sz="3200" dirty="0">
                          <a:latin typeface="Lotus"/>
                          <a:ea typeface="Times New Roman"/>
                          <a:cs typeface="B Zar"/>
                        </a:rPr>
                        <a:t>رديف</a:t>
                      </a:r>
                      <a:endParaRPr lang="en-US" sz="28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3200" dirty="0">
                          <a:latin typeface="Lotus"/>
                          <a:ea typeface="Times New Roman"/>
                          <a:cs typeface="B Zar"/>
                        </a:rPr>
                        <a:t>شــرح</a:t>
                      </a:r>
                      <a:endParaRPr lang="en-US" sz="28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3600" dirty="0">
                          <a:latin typeface="Lotus"/>
                          <a:ea typeface="Times New Roman"/>
                          <a:cs typeface="B Zar"/>
                        </a:rPr>
                        <a:t>هزينه</a:t>
                      </a:r>
                      <a:r>
                        <a:rPr lang="ar-SA" sz="2400" dirty="0">
                          <a:latin typeface="Lotus"/>
                          <a:ea typeface="Times New Roman"/>
                          <a:cs typeface="B Zar"/>
                        </a:rPr>
                        <a:t> </a:t>
                      </a:r>
                      <a:endParaRPr lang="fa-IR" sz="2400" dirty="0" smtClean="0">
                        <a:latin typeface="Lotus"/>
                        <a:ea typeface="Times New Roman"/>
                        <a:cs typeface="B Zar"/>
                      </a:endParaRPr>
                    </a:p>
                    <a:p>
                      <a:pPr algn="ctr" rtl="1">
                        <a:spcAft>
                          <a:spcPts val="0"/>
                        </a:spcAft>
                      </a:pPr>
                      <a:r>
                        <a:rPr lang="ar-SA" sz="2400" dirty="0" smtClean="0">
                          <a:latin typeface="Lotus"/>
                          <a:ea typeface="Times New Roman"/>
                          <a:cs typeface="B Zar"/>
                        </a:rPr>
                        <a:t>( </a:t>
                      </a:r>
                      <a:r>
                        <a:rPr lang="ar-SA" sz="2400" dirty="0">
                          <a:latin typeface="Lotus"/>
                          <a:ea typeface="Times New Roman"/>
                          <a:cs typeface="B Zar"/>
                        </a:rPr>
                        <a:t>ميليون ريال )</a:t>
                      </a:r>
                      <a:endParaRPr lang="en-US" sz="20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0"/>
                  </a:ext>
                </a:extLst>
              </a:tr>
              <a:tr h="975598">
                <a:tc>
                  <a:txBody>
                    <a:bodyPr/>
                    <a:lstStyle/>
                    <a:p>
                      <a:pPr algn="ctr" rtl="1">
                        <a:spcAft>
                          <a:spcPts val="0"/>
                        </a:spcAft>
                      </a:pPr>
                      <a:r>
                        <a:rPr lang="ar-SA" sz="3200">
                          <a:latin typeface="Lotus"/>
                          <a:ea typeface="Times New Roman"/>
                          <a:cs typeface="B Zar"/>
                        </a:rPr>
                        <a:t>1</a:t>
                      </a:r>
                      <a:endParaRPr lang="en-US" sz="2800">
                        <a:latin typeface="Times New Roman"/>
                        <a:ea typeface="Times New Roman"/>
                      </a:endParaRPr>
                    </a:p>
                    <a:p>
                      <a:pPr algn="ctr" rtl="1">
                        <a:spcAft>
                          <a:spcPts val="0"/>
                        </a:spcAft>
                      </a:pPr>
                      <a:r>
                        <a:rPr lang="ar-SA" sz="3200">
                          <a:latin typeface="Lotus"/>
                          <a:ea typeface="Times New Roman"/>
                          <a:cs typeface="B Zar"/>
                        </a:rPr>
                        <a:t>2</a:t>
                      </a:r>
                      <a:endParaRPr lang="en-US" sz="2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spcAft>
                          <a:spcPts val="0"/>
                        </a:spcAft>
                      </a:pPr>
                      <a:r>
                        <a:rPr lang="ar-SA" sz="2800" dirty="0">
                          <a:latin typeface="Lotus"/>
                          <a:ea typeface="Times New Roman"/>
                          <a:cs typeface="B Zar"/>
                        </a:rPr>
                        <a:t>استهلاك هزينه هاي قبل از بهره برداري ( 4 ساله )</a:t>
                      </a:r>
                      <a:endParaRPr lang="en-US" sz="2400" dirty="0">
                        <a:latin typeface="Times New Roman"/>
                        <a:ea typeface="Times New Roman"/>
                      </a:endParaRPr>
                    </a:p>
                    <a:p>
                      <a:pPr algn="r" rtl="1">
                        <a:spcAft>
                          <a:spcPts val="0"/>
                        </a:spcAft>
                      </a:pPr>
                      <a:r>
                        <a:rPr lang="ar-SA" sz="2800" dirty="0">
                          <a:latin typeface="Lotus"/>
                          <a:ea typeface="Times New Roman"/>
                          <a:cs typeface="B Zar"/>
                        </a:rPr>
                        <a:t>هزينه فروش و اداري ( معادل 2% فروش سالانه)</a:t>
                      </a:r>
                      <a:endParaRPr lang="en-US" sz="24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3200" dirty="0">
                          <a:latin typeface="Lotus"/>
                          <a:ea typeface="Times New Roman"/>
                          <a:cs typeface="B Zar"/>
                        </a:rPr>
                        <a:t>75/7</a:t>
                      </a:r>
                      <a:endParaRPr lang="en-US" sz="2800" dirty="0">
                        <a:latin typeface="Times New Roman"/>
                        <a:ea typeface="Times New Roman"/>
                      </a:endParaRPr>
                    </a:p>
                    <a:p>
                      <a:pPr algn="ctr" rtl="1">
                        <a:spcAft>
                          <a:spcPts val="0"/>
                        </a:spcAft>
                      </a:pPr>
                      <a:r>
                        <a:rPr lang="ar-SA" sz="3200" dirty="0">
                          <a:latin typeface="Lotus"/>
                          <a:ea typeface="Times New Roman"/>
                          <a:cs typeface="B Zar"/>
                        </a:rPr>
                        <a:t>86/13</a:t>
                      </a:r>
                      <a:endParaRPr lang="en-US" sz="28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487799">
                <a:tc gridSpan="2">
                  <a:txBody>
                    <a:bodyPr/>
                    <a:lstStyle/>
                    <a:p>
                      <a:pPr algn="r" rtl="1">
                        <a:spcAft>
                          <a:spcPts val="0"/>
                        </a:spcAft>
                      </a:pPr>
                      <a:r>
                        <a:rPr lang="ar-SA" sz="3200" dirty="0">
                          <a:latin typeface="Lotus"/>
                          <a:ea typeface="Times New Roman"/>
                          <a:cs typeface="B Zar"/>
                        </a:rPr>
                        <a:t>   جــمـــع</a:t>
                      </a:r>
                      <a:endParaRPr lang="en-US" sz="28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rtl="1"/>
                      <a:endParaRPr lang="fa-IR"/>
                    </a:p>
                  </a:txBody>
                  <a:tcPr/>
                </a:tc>
                <a:tc>
                  <a:txBody>
                    <a:bodyPr/>
                    <a:lstStyle/>
                    <a:p>
                      <a:pPr algn="ctr" rtl="1">
                        <a:spcAft>
                          <a:spcPts val="0"/>
                        </a:spcAft>
                      </a:pPr>
                      <a:r>
                        <a:rPr lang="ar-SA" sz="3200" dirty="0">
                          <a:latin typeface="Lotus"/>
                          <a:ea typeface="Times New Roman"/>
                          <a:cs typeface="B Zar"/>
                        </a:rPr>
                        <a:t>61/20</a:t>
                      </a:r>
                      <a:endParaRPr lang="en-US" sz="28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bl>
          </a:graphicData>
        </a:graphic>
      </p:graphicFrame>
      <p:sp>
        <p:nvSpPr>
          <p:cNvPr id="31763" name="Rectangle 1"/>
          <p:cNvSpPr>
            <a:spLocks noChangeArrowheads="1"/>
          </p:cNvSpPr>
          <p:nvPr/>
        </p:nvSpPr>
        <p:spPr bwMode="auto">
          <a:xfrm>
            <a:off x="1606550" y="785813"/>
            <a:ext cx="7537450" cy="1416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lgn="r" rtl="1">
              <a:spcBef>
                <a:spcPts val="600"/>
              </a:spcBef>
              <a:buClr>
                <a:schemeClr val="accent2"/>
              </a:buClr>
              <a:buSzPct val="85000"/>
              <a:buFont typeface="Wingdings 2" panose="05020102010507070707" pitchFamily="18" charset="2"/>
              <a:buChar char=""/>
              <a:defRPr sz="2600">
                <a:solidFill>
                  <a:schemeClr val="tx1"/>
                </a:solidFill>
                <a:latin typeface="Constantia" panose="02030602050306030303" pitchFamily="18" charset="0"/>
                <a:cs typeface="Times New Roman" panose="02020603050405020304" pitchFamily="18" charset="0"/>
              </a:defRPr>
            </a:lvl1pPr>
            <a:lvl2pPr marL="742950" indent="-285750" algn="r" rtl="1">
              <a:spcBef>
                <a:spcPts val="300"/>
              </a:spcBef>
              <a:buClr>
                <a:srgbClr val="D6903D"/>
              </a:buClr>
              <a:buSzPct val="85000"/>
              <a:buFont typeface="Wingdings 2" panose="05020102010507070707" pitchFamily="18" charset="2"/>
              <a:buChar char=""/>
              <a:defRPr sz="2400">
                <a:solidFill>
                  <a:schemeClr val="tx2"/>
                </a:solidFill>
                <a:latin typeface="Constantia" panose="02030602050306030303" pitchFamily="18" charset="0"/>
                <a:cs typeface="Times New Roman" panose="02020603050405020304" pitchFamily="18" charset="0"/>
              </a:defRPr>
            </a:lvl2pPr>
            <a:lvl3pPr marL="1143000" indent="-228600" algn="r" rtl="1">
              <a:spcBef>
                <a:spcPts val="300"/>
              </a:spcBef>
              <a:buClr>
                <a:srgbClr val="B37732"/>
              </a:buClr>
              <a:buSzPct val="85000"/>
              <a:buFont typeface="Wingdings 2" panose="05020102010507070707" pitchFamily="18" charset="2"/>
              <a:buChar char=""/>
              <a:defRPr sz="2100">
                <a:solidFill>
                  <a:schemeClr val="tx1"/>
                </a:solidFill>
                <a:latin typeface="Constantia" panose="02030602050306030303" pitchFamily="18" charset="0"/>
                <a:cs typeface="Times New Roman" panose="02020603050405020304" pitchFamily="18" charset="0"/>
              </a:defRPr>
            </a:lvl3pPr>
            <a:lvl4pPr marL="1600200" indent="-228600" algn="r" rtl="1">
              <a:spcBef>
                <a:spcPts val="300"/>
              </a:spcBef>
              <a:buClr>
                <a:srgbClr val="D6903D"/>
              </a:buClr>
              <a:buSzPct val="85000"/>
              <a:buFont typeface="Wingdings 2" panose="05020102010507070707" pitchFamily="18" charset="2"/>
              <a:buChar char=""/>
              <a:defRPr sz="1900">
                <a:solidFill>
                  <a:schemeClr val="tx1"/>
                </a:solidFill>
                <a:latin typeface="Constantia" panose="02030602050306030303" pitchFamily="18" charset="0"/>
                <a:cs typeface="Times New Roman" panose="02020603050405020304" pitchFamily="18" charset="0"/>
              </a:defRPr>
            </a:lvl4pPr>
            <a:lvl5pPr marL="2057400" indent="-228600" algn="r" rtl="1">
              <a:spcBef>
                <a:spcPts val="338"/>
              </a:spcBef>
              <a:buClr>
                <a:srgbClr val="D6903D"/>
              </a:buClr>
              <a:buSzPct val="85000"/>
              <a:buFont typeface="Wingdings 2" panose="05020102010507070707" pitchFamily="18" charset="2"/>
              <a:buChar char=""/>
              <a:defRPr sz="1600">
                <a:solidFill>
                  <a:schemeClr val="tx1"/>
                </a:solidFill>
                <a:latin typeface="Constantia" panose="02030602050306030303" pitchFamily="18" charset="0"/>
                <a:cs typeface="Times New Roman" panose="02020603050405020304" pitchFamily="18" charset="0"/>
              </a:defRPr>
            </a:lvl5pPr>
            <a:lvl6pPr marL="2514600" indent="-228600" algn="r" rtl="1" eaLnBrk="0" fontAlgn="base" hangingPunct="0">
              <a:spcBef>
                <a:spcPts val="338"/>
              </a:spcBef>
              <a:spcAft>
                <a:spcPct val="0"/>
              </a:spcAft>
              <a:buClr>
                <a:srgbClr val="D6903D"/>
              </a:buClr>
              <a:buSzPct val="85000"/>
              <a:buFont typeface="Wingdings 2" panose="05020102010507070707" pitchFamily="18" charset="2"/>
              <a:buChar char=""/>
              <a:defRPr sz="1600">
                <a:solidFill>
                  <a:schemeClr val="tx1"/>
                </a:solidFill>
                <a:latin typeface="Constantia" panose="02030602050306030303" pitchFamily="18" charset="0"/>
                <a:cs typeface="Times New Roman" panose="02020603050405020304" pitchFamily="18" charset="0"/>
              </a:defRPr>
            </a:lvl6pPr>
            <a:lvl7pPr marL="2971800" indent="-228600" algn="r" rtl="1" eaLnBrk="0" fontAlgn="base" hangingPunct="0">
              <a:spcBef>
                <a:spcPts val="338"/>
              </a:spcBef>
              <a:spcAft>
                <a:spcPct val="0"/>
              </a:spcAft>
              <a:buClr>
                <a:srgbClr val="D6903D"/>
              </a:buClr>
              <a:buSzPct val="85000"/>
              <a:buFont typeface="Wingdings 2" panose="05020102010507070707" pitchFamily="18" charset="2"/>
              <a:buChar char=""/>
              <a:defRPr sz="1600">
                <a:solidFill>
                  <a:schemeClr val="tx1"/>
                </a:solidFill>
                <a:latin typeface="Constantia" panose="02030602050306030303" pitchFamily="18" charset="0"/>
                <a:cs typeface="Times New Roman" panose="02020603050405020304" pitchFamily="18" charset="0"/>
              </a:defRPr>
            </a:lvl7pPr>
            <a:lvl8pPr marL="3429000" indent="-228600" algn="r" rtl="1" eaLnBrk="0" fontAlgn="base" hangingPunct="0">
              <a:spcBef>
                <a:spcPts val="338"/>
              </a:spcBef>
              <a:spcAft>
                <a:spcPct val="0"/>
              </a:spcAft>
              <a:buClr>
                <a:srgbClr val="D6903D"/>
              </a:buClr>
              <a:buSzPct val="85000"/>
              <a:buFont typeface="Wingdings 2" panose="05020102010507070707" pitchFamily="18" charset="2"/>
              <a:buChar char=""/>
              <a:defRPr sz="1600">
                <a:solidFill>
                  <a:schemeClr val="tx1"/>
                </a:solidFill>
                <a:latin typeface="Constantia" panose="02030602050306030303" pitchFamily="18" charset="0"/>
                <a:cs typeface="Times New Roman" panose="02020603050405020304" pitchFamily="18" charset="0"/>
              </a:defRPr>
            </a:lvl8pPr>
            <a:lvl9pPr marL="3886200" indent="-228600" algn="r" rtl="1" eaLnBrk="0" fontAlgn="base" hangingPunct="0">
              <a:spcBef>
                <a:spcPts val="338"/>
              </a:spcBef>
              <a:spcAft>
                <a:spcPct val="0"/>
              </a:spcAft>
              <a:buClr>
                <a:srgbClr val="D6903D"/>
              </a:buClr>
              <a:buSzPct val="85000"/>
              <a:buFont typeface="Wingdings 2" panose="05020102010507070707" pitchFamily="18" charset="2"/>
              <a:buChar char=""/>
              <a:defRPr sz="1600">
                <a:solidFill>
                  <a:schemeClr val="tx1"/>
                </a:solidFill>
                <a:latin typeface="Constantia" panose="02030602050306030303" pitchFamily="18" charset="0"/>
                <a:cs typeface="Times New Roman" panose="02020603050405020304" pitchFamily="18" charset="0"/>
              </a:defRPr>
            </a:lvl9pPr>
          </a:lstStyle>
          <a:p>
            <a:pPr eaLnBrk="1" hangingPunct="1">
              <a:spcBef>
                <a:spcPct val="0"/>
              </a:spcBef>
              <a:buClrTx/>
              <a:buSzTx/>
              <a:buFontTx/>
              <a:buNone/>
            </a:pPr>
            <a:r>
              <a:rPr lang="ar-SA" altLang="fa-IR" sz="3600" b="1">
                <a:latin typeface="B Zar" panose="00000400000000000000" pitchFamily="2" charset="-78"/>
              </a:rPr>
              <a:t>برآورد هزينه هاي عملياتي و غير عملياتي</a:t>
            </a:r>
            <a:endParaRPr lang="en-US" altLang="fa-IR" sz="2400">
              <a:latin typeface="Arial" panose="020B0604020202020204" pitchFamily="34" charset="0"/>
              <a:cs typeface="Arial" panose="020B0604020202020204" pitchFamily="34" charset="0"/>
            </a:endParaRPr>
          </a:p>
          <a:p>
            <a:pPr>
              <a:spcBef>
                <a:spcPct val="0"/>
              </a:spcBef>
              <a:buClrTx/>
              <a:buSzTx/>
              <a:buFontTx/>
              <a:buNone/>
            </a:pPr>
            <a:r>
              <a:rPr lang="ar-SA" altLang="fa-IR" sz="3200">
                <a:latin typeface="Lotus" charset="-78"/>
              </a:rPr>
              <a:t> </a:t>
            </a:r>
            <a:endParaRPr lang="en-US" altLang="fa-IR" sz="2400">
              <a:latin typeface="Arial" panose="020B0604020202020204" pitchFamily="34" charset="0"/>
              <a:cs typeface="Arial" panose="020B0604020202020204" pitchFamily="34" charset="0"/>
            </a:endParaRPr>
          </a:p>
          <a:p>
            <a:pPr algn="l" rtl="0">
              <a:spcBef>
                <a:spcPct val="0"/>
              </a:spcBef>
              <a:buClrTx/>
              <a:buSzTx/>
              <a:buFontTx/>
              <a:buNone/>
            </a:pPr>
            <a:endParaRPr lang="en-US" altLang="fa-IR" sz="1800">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4" presetClass="entr" presetSubtype="0" fill="hold" grpId="0" nodeType="clickEffect">
                                  <p:stCondLst>
                                    <p:cond delay="0"/>
                                  </p:stCondLst>
                                  <p:childTnLst>
                                    <p:set>
                                      <p:cBhvr>
                                        <p:cTn id="6" dur="1" fill="hold">
                                          <p:stCondLst>
                                            <p:cond delay="0"/>
                                          </p:stCondLst>
                                        </p:cTn>
                                        <p:tgtEl>
                                          <p:spTgt spid="31763"/>
                                        </p:tgtEl>
                                        <p:attrNameLst>
                                          <p:attrName>style.visibility</p:attrName>
                                        </p:attrNameLst>
                                      </p:cBhvr>
                                      <p:to>
                                        <p:strVal val="visible"/>
                                      </p:to>
                                    </p:set>
                                    <p:anim from="(-#ppt_w/2)" to="(#ppt_x)" calcmode="lin" valueType="num">
                                      <p:cBhvr>
                                        <p:cTn id="7" dur="600" fill="hold">
                                          <p:stCondLst>
                                            <p:cond delay="0"/>
                                          </p:stCondLst>
                                        </p:cTn>
                                        <p:tgtEl>
                                          <p:spTgt spid="31763"/>
                                        </p:tgtEl>
                                        <p:attrNameLst>
                                          <p:attrName>ppt_x</p:attrName>
                                        </p:attrNameLst>
                                      </p:cBhvr>
                                    </p:anim>
                                    <p:anim from="0" to="-1.0" calcmode="lin" valueType="num">
                                      <p:cBhvr>
                                        <p:cTn id="8" dur="200" decel="50000" autoRev="1" fill="hold">
                                          <p:stCondLst>
                                            <p:cond delay="600"/>
                                          </p:stCondLst>
                                        </p:cTn>
                                        <p:tgtEl>
                                          <p:spTgt spid="31763"/>
                                        </p:tgtEl>
                                        <p:attrNameLst>
                                          <p:attrName>xshear</p:attrName>
                                        </p:attrNameLst>
                                      </p:cBhvr>
                                    </p:anim>
                                    <p:animScale>
                                      <p:cBhvr>
                                        <p:cTn id="9" dur="200" decel="100000" autoRev="1" fill="hold">
                                          <p:stCondLst>
                                            <p:cond delay="600"/>
                                          </p:stCondLst>
                                        </p:cTn>
                                        <p:tgtEl>
                                          <p:spTgt spid="31763"/>
                                        </p:tgtEl>
                                      </p:cBhvr>
                                      <p:from x="100000" y="100000"/>
                                      <p:to x="80000" y="100000"/>
                                    </p:animScale>
                                    <p:anim by="(#ppt_h/3+#ppt_w*0.1)" calcmode="lin" valueType="num">
                                      <p:cBhvr additive="sum">
                                        <p:cTn id="10" dur="200" decel="100000" autoRev="1" fill="hold">
                                          <p:stCondLst>
                                            <p:cond delay="600"/>
                                          </p:stCondLst>
                                        </p:cTn>
                                        <p:tgtEl>
                                          <p:spTgt spid="31763"/>
                                        </p:tgtEl>
                                        <p:attrNameLst>
                                          <p:attrName>ppt_x</p:attrName>
                                        </p:attrNameLst>
                                      </p:cBhvr>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52" presetClass="entr" presetSubtype="0" fill="hold" nodeType="clickEffect">
                                  <p:stCondLst>
                                    <p:cond delay="0"/>
                                  </p:stCondLst>
                                  <p:childTnLst>
                                    <p:set>
                                      <p:cBhvr>
                                        <p:cTn id="14" dur="1" fill="hold">
                                          <p:stCondLst>
                                            <p:cond delay="0"/>
                                          </p:stCondLst>
                                        </p:cTn>
                                        <p:tgtEl>
                                          <p:spTgt spid="4"/>
                                        </p:tgtEl>
                                        <p:attrNameLst>
                                          <p:attrName>style.visibility</p:attrName>
                                        </p:attrNameLst>
                                      </p:cBhvr>
                                      <p:to>
                                        <p:strVal val="visible"/>
                                      </p:to>
                                    </p:set>
                                    <p:animScale>
                                      <p:cBhvr>
                                        <p:cTn id="15" dur="1000" decel="50000" fill="hold">
                                          <p:stCondLst>
                                            <p:cond delay="0"/>
                                          </p:stCondLst>
                                        </p:cTn>
                                        <p:tgtEl>
                                          <p:spTgt spid="4"/>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6" dur="1000" decel="50000" fill="hold">
                                          <p:stCondLst>
                                            <p:cond delay="0"/>
                                          </p:stCondLst>
                                        </p:cTn>
                                        <p:tgtEl>
                                          <p:spTgt spid="4"/>
                                        </p:tgtEl>
                                        <p:attrNameLst>
                                          <p:attrName>ppt_x</p:attrName>
                                          <p:attrName>ppt_y</p:attrName>
                                        </p:attrNameLst>
                                      </p:cBhvr>
                                    </p:animMotion>
                                    <p:animEffect transition="in" filter="fade">
                                      <p:cBhvr>
                                        <p:cTn id="17"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63" grpId="0"/>
    </p:bld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123" name="Content Placeholder 2"/>
          <p:cNvSpPr>
            <a:spLocks noGrp="1"/>
          </p:cNvSpPr>
          <p:nvPr>
            <p:ph idx="1"/>
          </p:nvPr>
        </p:nvSpPr>
        <p:spPr>
          <a:xfrm>
            <a:off x="428625" y="1524000"/>
            <a:ext cx="8258175" cy="4572000"/>
          </a:xfrm>
        </p:spPr>
        <p:txBody>
          <a:bodyPr/>
          <a:lstStyle/>
          <a:p>
            <a:pPr eaLnBrk="1" hangingPunct="1"/>
            <a:r>
              <a:rPr lang="ar-SA" altLang="fa-IR" sz="4800" b="1" smtClean="0"/>
              <a:t>مقدمـه :</a:t>
            </a:r>
            <a:endParaRPr lang="en-US" altLang="fa-IR" sz="4800" smtClean="0">
              <a:cs typeface="Arial" panose="020B0604020202020204" pitchFamily="34" charset="0"/>
            </a:endParaRPr>
          </a:p>
          <a:p>
            <a:pPr eaLnBrk="1" hangingPunct="1">
              <a:buFont typeface="Arial" panose="020B0604020202020204" pitchFamily="34" charset="0"/>
              <a:buNone/>
            </a:pPr>
            <a:endParaRPr lang="fa-IR" altLang="fa-IR" smtClean="0"/>
          </a:p>
          <a:p>
            <a:pPr eaLnBrk="1" hangingPunct="1">
              <a:buFont typeface="Arial" panose="020B0604020202020204" pitchFamily="34" charset="0"/>
              <a:buNone/>
            </a:pPr>
            <a:r>
              <a:rPr lang="ar-SA" altLang="fa-IR" smtClean="0"/>
              <a:t> </a:t>
            </a:r>
            <a:r>
              <a:rPr lang="ar-SA" altLang="fa-IR" sz="2800" b="1" smtClean="0"/>
              <a:t>مواد پروتئيني ، يكي از مهم ترين اجزاي مواد غذايي مورد استفاده انسانها است. نياز طبيعي بدن انسان به اين مواد ، مبين ضرورت استفاده آنها در سبد غذايي خانواده ها است. از ديرباز انواع گوشت ها، خصوصا گوشت قرمز‌ منبع اصلي تامين پروتئين موردنياز انسان بوده است.</a:t>
            </a:r>
            <a:endParaRPr lang="en-US" altLang="fa-IR" b="1" smtClean="0">
              <a:cs typeface="Arial" panose="020B0604020202020204" pitchFamily="34" charset="0"/>
            </a:endParaRPr>
          </a:p>
          <a:p>
            <a:pPr eaLnBrk="1" hangingPunct="1"/>
            <a:endParaRPr lang="fa-IR" altLang="fa-IR"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9" presetClass="entr" presetSubtype="0" accel="100000" fill="hold" grpId="0" nodeType="clickEffect">
                                  <p:stCondLst>
                                    <p:cond delay="0"/>
                                  </p:stCondLst>
                                  <p:childTnLst>
                                    <p:set>
                                      <p:cBhvr>
                                        <p:cTn id="6" dur="1" fill="hold">
                                          <p:stCondLst>
                                            <p:cond delay="0"/>
                                          </p:stCondLst>
                                        </p:cTn>
                                        <p:tgtEl>
                                          <p:spTgt spid="5123">
                                            <p:txEl>
                                              <p:pRg st="0" end="0"/>
                                            </p:txEl>
                                          </p:spTgt>
                                        </p:tgtEl>
                                        <p:attrNameLst>
                                          <p:attrName>style.visibility</p:attrName>
                                        </p:attrNameLst>
                                      </p:cBhvr>
                                      <p:to>
                                        <p:strVal val="visible"/>
                                      </p:to>
                                    </p:set>
                                    <p:anim calcmode="lin" valueType="num">
                                      <p:cBhvr>
                                        <p:cTn id="7" dur="500" fill="hold"/>
                                        <p:tgtEl>
                                          <p:spTgt spid="5123">
                                            <p:txEl>
                                              <p:pRg st="0" end="0"/>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8" dur="500" fill="hold"/>
                                        <p:tgtEl>
                                          <p:spTgt spid="5123">
                                            <p:txEl>
                                              <p:pRg st="0" end="0"/>
                                            </p:txEl>
                                          </p:spTgt>
                                        </p:tgtEl>
                                        <p:attrNameLst>
                                          <p:attrName>ppt_w</p:attrName>
                                        </p:attrNameLst>
                                      </p:cBhvr>
                                      <p:tavLst>
                                        <p:tav tm="0">
                                          <p:val>
                                            <p:strVal val="#ppt_w+.3"/>
                                          </p:val>
                                        </p:tav>
                                        <p:tav tm="50000">
                                          <p:val>
                                            <p:strVal val="#ppt_w+.3"/>
                                          </p:val>
                                        </p:tav>
                                        <p:tav tm="100000">
                                          <p:val>
                                            <p:strVal val="#ppt_w"/>
                                          </p:val>
                                        </p:tav>
                                      </p:tavLst>
                                    </p:anim>
                                    <p:anim calcmode="lin" valueType="num">
                                      <p:cBhvr>
                                        <p:cTn id="9" dur="500" fill="hold"/>
                                        <p:tgtEl>
                                          <p:spTgt spid="5123">
                                            <p:txEl>
                                              <p:pRg st="0" end="0"/>
                                            </p:txEl>
                                          </p:spTgt>
                                        </p:tgtEl>
                                        <p:attrNameLst>
                                          <p:attrName>ppt_x</p:attrName>
                                        </p:attrNameLst>
                                      </p:cBhvr>
                                      <p:tavLst>
                                        <p:tav tm="0">
                                          <p:val>
                                            <p:strVal val="#ppt_x-.3"/>
                                          </p:val>
                                        </p:tav>
                                        <p:tav tm="50000">
                                          <p:val>
                                            <p:strVal val="#ppt_x"/>
                                          </p:val>
                                        </p:tav>
                                        <p:tav tm="100000">
                                          <p:val>
                                            <p:strVal val="#ppt_x"/>
                                          </p:val>
                                        </p:tav>
                                      </p:tavLst>
                                    </p:anim>
                                    <p:anim calcmode="lin" valueType="num">
                                      <p:cBhvr>
                                        <p:cTn id="10" dur="500" fill="hold"/>
                                        <p:tgtEl>
                                          <p:spTgt spid="512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39" presetClass="entr" presetSubtype="0" accel="100000" fill="hold" grpId="0" nodeType="clickEffect">
                                  <p:stCondLst>
                                    <p:cond delay="0"/>
                                  </p:stCondLst>
                                  <p:childTnLst>
                                    <p:set>
                                      <p:cBhvr>
                                        <p:cTn id="14" dur="1" fill="hold">
                                          <p:stCondLst>
                                            <p:cond delay="0"/>
                                          </p:stCondLst>
                                        </p:cTn>
                                        <p:tgtEl>
                                          <p:spTgt spid="5123">
                                            <p:txEl>
                                              <p:pRg st="2" end="2"/>
                                            </p:txEl>
                                          </p:spTgt>
                                        </p:tgtEl>
                                        <p:attrNameLst>
                                          <p:attrName>style.visibility</p:attrName>
                                        </p:attrNameLst>
                                      </p:cBhvr>
                                      <p:to>
                                        <p:strVal val="visible"/>
                                      </p:to>
                                    </p:set>
                                    <p:anim calcmode="lin" valueType="num">
                                      <p:cBhvr>
                                        <p:cTn id="15" dur="500" fill="hold"/>
                                        <p:tgtEl>
                                          <p:spTgt spid="5123">
                                            <p:txEl>
                                              <p:pRg st="2" end="2"/>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16" dur="500" fill="hold"/>
                                        <p:tgtEl>
                                          <p:spTgt spid="5123">
                                            <p:txEl>
                                              <p:pRg st="2" end="2"/>
                                            </p:txEl>
                                          </p:spTgt>
                                        </p:tgtEl>
                                        <p:attrNameLst>
                                          <p:attrName>ppt_w</p:attrName>
                                        </p:attrNameLst>
                                      </p:cBhvr>
                                      <p:tavLst>
                                        <p:tav tm="0">
                                          <p:val>
                                            <p:strVal val="#ppt_w+.3"/>
                                          </p:val>
                                        </p:tav>
                                        <p:tav tm="50000">
                                          <p:val>
                                            <p:strVal val="#ppt_w+.3"/>
                                          </p:val>
                                        </p:tav>
                                        <p:tav tm="100000">
                                          <p:val>
                                            <p:strVal val="#ppt_w"/>
                                          </p:val>
                                        </p:tav>
                                      </p:tavLst>
                                    </p:anim>
                                    <p:anim calcmode="lin" valueType="num">
                                      <p:cBhvr>
                                        <p:cTn id="17" dur="500" fill="hold"/>
                                        <p:tgtEl>
                                          <p:spTgt spid="5123">
                                            <p:txEl>
                                              <p:pRg st="2" end="2"/>
                                            </p:txEl>
                                          </p:spTgt>
                                        </p:tgtEl>
                                        <p:attrNameLst>
                                          <p:attrName>ppt_x</p:attrName>
                                        </p:attrNameLst>
                                      </p:cBhvr>
                                      <p:tavLst>
                                        <p:tav tm="0">
                                          <p:val>
                                            <p:strVal val="#ppt_x-.3"/>
                                          </p:val>
                                        </p:tav>
                                        <p:tav tm="50000">
                                          <p:val>
                                            <p:strVal val="#ppt_x"/>
                                          </p:val>
                                        </p:tav>
                                        <p:tav tm="100000">
                                          <p:val>
                                            <p:strVal val="#ppt_x"/>
                                          </p:val>
                                        </p:tav>
                                      </p:tavLst>
                                    </p:anim>
                                    <p:anim calcmode="lin" valueType="num">
                                      <p:cBhvr>
                                        <p:cTn id="18" dur="500" fill="hold"/>
                                        <p:tgtEl>
                                          <p:spTgt spid="5123">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build="p"/>
    </p:bldLst>
  </p:timing>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0" y="1311275"/>
          <a:ext cx="9144000" cy="4389438"/>
        </p:xfrm>
        <a:graphic>
          <a:graphicData uri="http://schemas.openxmlformats.org/drawingml/2006/table">
            <a:tbl>
              <a:tblPr rtl="1"/>
              <a:tblGrid>
                <a:gridCol w="6230608">
                  <a:extLst>
                    <a:ext uri="{9D8B030D-6E8A-4147-A177-3AD203B41FA5}">
                      <a16:colId xmlns:a16="http://schemas.microsoft.com/office/drawing/2014/main" xmlns="" val="20000"/>
                    </a:ext>
                  </a:extLst>
                </a:gridCol>
                <a:gridCol w="2913392">
                  <a:extLst>
                    <a:ext uri="{9D8B030D-6E8A-4147-A177-3AD203B41FA5}">
                      <a16:colId xmlns:a16="http://schemas.microsoft.com/office/drawing/2014/main" xmlns="" val="20001"/>
                    </a:ext>
                  </a:extLst>
                </a:gridCol>
              </a:tblGrid>
              <a:tr h="487715">
                <a:tc>
                  <a:txBody>
                    <a:bodyPr/>
                    <a:lstStyle/>
                    <a:p>
                      <a:pPr algn="ctr" rtl="1">
                        <a:spcAft>
                          <a:spcPts val="0"/>
                        </a:spcAft>
                      </a:pPr>
                      <a:r>
                        <a:rPr lang="ar-SA" sz="3200" dirty="0">
                          <a:latin typeface="Lotus"/>
                          <a:ea typeface="Times New Roman"/>
                          <a:cs typeface="B Zar"/>
                        </a:rPr>
                        <a:t>شــرح</a:t>
                      </a:r>
                      <a:endParaRPr lang="en-US" sz="28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3200" dirty="0">
                          <a:latin typeface="Lotus"/>
                          <a:ea typeface="Times New Roman"/>
                          <a:cs typeface="B Zar"/>
                        </a:rPr>
                        <a:t>ميليون ريال</a:t>
                      </a:r>
                      <a:endParaRPr lang="en-US" sz="28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0"/>
                  </a:ext>
                </a:extLst>
              </a:tr>
              <a:tr h="487715">
                <a:tc>
                  <a:txBody>
                    <a:bodyPr/>
                    <a:lstStyle/>
                    <a:p>
                      <a:pPr algn="r" rtl="1">
                        <a:spcAft>
                          <a:spcPts val="0"/>
                        </a:spcAft>
                      </a:pPr>
                      <a:r>
                        <a:rPr lang="ar-SA" sz="3200">
                          <a:latin typeface="Lotus"/>
                          <a:ea typeface="Times New Roman"/>
                          <a:cs typeface="B Zar"/>
                        </a:rPr>
                        <a:t>درآمد ( فروش )</a:t>
                      </a:r>
                      <a:endParaRPr lang="en-US" sz="2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3200" dirty="0">
                          <a:latin typeface="Lotus"/>
                          <a:ea typeface="Times New Roman"/>
                          <a:cs typeface="B Zar"/>
                        </a:rPr>
                        <a:t>693</a:t>
                      </a:r>
                      <a:endParaRPr lang="en-US" sz="28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487715">
                <a:tc>
                  <a:txBody>
                    <a:bodyPr/>
                    <a:lstStyle/>
                    <a:p>
                      <a:pPr algn="r" rtl="1">
                        <a:spcAft>
                          <a:spcPts val="0"/>
                        </a:spcAft>
                      </a:pPr>
                      <a:r>
                        <a:rPr lang="ar-SA" sz="3200">
                          <a:latin typeface="Lotus"/>
                          <a:ea typeface="Times New Roman"/>
                          <a:cs typeface="B Zar"/>
                        </a:rPr>
                        <a:t>  كسر مي شود : قيمت تمام شده</a:t>
                      </a:r>
                      <a:endParaRPr lang="en-US" sz="2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3200" dirty="0">
                          <a:latin typeface="Lotus"/>
                          <a:ea typeface="Times New Roman"/>
                          <a:cs typeface="B Zar"/>
                        </a:rPr>
                        <a:t>7/416</a:t>
                      </a:r>
                      <a:endParaRPr lang="en-US" sz="28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487715">
                <a:tc>
                  <a:txBody>
                    <a:bodyPr/>
                    <a:lstStyle/>
                    <a:p>
                      <a:pPr algn="r" rtl="1">
                        <a:spcAft>
                          <a:spcPts val="0"/>
                        </a:spcAft>
                      </a:pPr>
                      <a:r>
                        <a:rPr lang="ar-SA" sz="3200" dirty="0">
                          <a:latin typeface="Lotus"/>
                          <a:ea typeface="Times New Roman"/>
                          <a:cs typeface="B Zar"/>
                        </a:rPr>
                        <a:t>سود ناويژه</a:t>
                      </a:r>
                      <a:endParaRPr lang="en-US" sz="28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3200" dirty="0">
                          <a:latin typeface="Lotus"/>
                          <a:ea typeface="Times New Roman"/>
                          <a:cs typeface="B Zar"/>
                        </a:rPr>
                        <a:t>3/276</a:t>
                      </a:r>
                      <a:endParaRPr lang="en-US" sz="28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487715">
                <a:tc>
                  <a:txBody>
                    <a:bodyPr/>
                    <a:lstStyle/>
                    <a:p>
                      <a:pPr algn="r" rtl="1">
                        <a:spcAft>
                          <a:spcPts val="0"/>
                        </a:spcAft>
                      </a:pPr>
                      <a:r>
                        <a:rPr lang="ar-SA" sz="3200">
                          <a:latin typeface="Lotus"/>
                          <a:ea typeface="Times New Roman"/>
                          <a:cs typeface="B Zar"/>
                        </a:rPr>
                        <a:t>  كسر مي شود : هزينه هاي اداري و فروش</a:t>
                      </a:r>
                      <a:endParaRPr lang="en-US" sz="2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3200" dirty="0">
                          <a:latin typeface="Lotus"/>
                          <a:ea typeface="Times New Roman"/>
                          <a:cs typeface="B Zar"/>
                        </a:rPr>
                        <a:t>86/13</a:t>
                      </a:r>
                      <a:endParaRPr lang="en-US" sz="28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r h="487715">
                <a:tc>
                  <a:txBody>
                    <a:bodyPr/>
                    <a:lstStyle/>
                    <a:p>
                      <a:pPr algn="r" rtl="1">
                        <a:spcAft>
                          <a:spcPts val="0"/>
                        </a:spcAft>
                      </a:pPr>
                      <a:r>
                        <a:rPr lang="ar-SA" sz="3200">
                          <a:latin typeface="Lotus"/>
                          <a:ea typeface="Times New Roman"/>
                          <a:cs typeface="B Zar"/>
                        </a:rPr>
                        <a:t>سود عملياتي</a:t>
                      </a:r>
                      <a:endParaRPr lang="en-US" sz="2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3200" dirty="0">
                          <a:latin typeface="Lotus"/>
                          <a:ea typeface="Times New Roman"/>
                          <a:cs typeface="B Zar"/>
                        </a:rPr>
                        <a:t>44/262</a:t>
                      </a:r>
                      <a:endParaRPr lang="en-US" sz="28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5"/>
                  </a:ext>
                </a:extLst>
              </a:tr>
              <a:tr h="975431">
                <a:tc>
                  <a:txBody>
                    <a:bodyPr/>
                    <a:lstStyle/>
                    <a:p>
                      <a:pPr algn="r" rtl="1">
                        <a:spcAft>
                          <a:spcPts val="0"/>
                        </a:spcAft>
                      </a:pPr>
                      <a:r>
                        <a:rPr lang="ar-SA" sz="3200" dirty="0">
                          <a:latin typeface="Lotus"/>
                          <a:ea typeface="Times New Roman"/>
                          <a:cs typeface="B Zar"/>
                        </a:rPr>
                        <a:t>  كسر مي‌شود : استهلاك هزينه هاي قبل از بهره برداري</a:t>
                      </a:r>
                      <a:endParaRPr lang="en-US" sz="28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3200" dirty="0">
                          <a:latin typeface="Lotus"/>
                          <a:ea typeface="Times New Roman"/>
                          <a:cs typeface="B Zar"/>
                        </a:rPr>
                        <a:t>75/7</a:t>
                      </a:r>
                      <a:endParaRPr lang="en-US" sz="28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6"/>
                  </a:ext>
                </a:extLst>
              </a:tr>
              <a:tr h="487715">
                <a:tc>
                  <a:txBody>
                    <a:bodyPr/>
                    <a:lstStyle/>
                    <a:p>
                      <a:pPr algn="r" rtl="1">
                        <a:spcAft>
                          <a:spcPts val="0"/>
                        </a:spcAft>
                      </a:pPr>
                      <a:r>
                        <a:rPr lang="ar-SA" sz="3200" b="1">
                          <a:latin typeface="Lotus"/>
                          <a:ea typeface="Times New Roman"/>
                          <a:cs typeface="B Zar"/>
                        </a:rPr>
                        <a:t>سود ويژه قبل از كسر ماليات</a:t>
                      </a:r>
                      <a:endParaRPr lang="en-US" sz="2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3200" b="1" dirty="0">
                          <a:latin typeface="Lotus"/>
                          <a:ea typeface="Times New Roman"/>
                          <a:cs typeface="B Zar"/>
                        </a:rPr>
                        <a:t>69/254</a:t>
                      </a:r>
                      <a:endParaRPr lang="en-US" sz="28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7"/>
                  </a:ext>
                </a:extLst>
              </a:tr>
            </a:tbl>
          </a:graphicData>
        </a:graphic>
      </p:graphicFrame>
      <p:sp>
        <p:nvSpPr>
          <p:cNvPr id="32799" name="Rectangle 1"/>
          <p:cNvSpPr>
            <a:spLocks noChangeArrowheads="1"/>
          </p:cNvSpPr>
          <p:nvPr/>
        </p:nvSpPr>
        <p:spPr bwMode="auto">
          <a:xfrm>
            <a:off x="3000375" y="357188"/>
            <a:ext cx="3036888" cy="862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lgn="r" rtl="1">
              <a:spcBef>
                <a:spcPts val="600"/>
              </a:spcBef>
              <a:buClr>
                <a:schemeClr val="accent2"/>
              </a:buClr>
              <a:buSzPct val="85000"/>
              <a:buFont typeface="Wingdings 2" panose="05020102010507070707" pitchFamily="18" charset="2"/>
              <a:buChar char=""/>
              <a:defRPr sz="2600">
                <a:solidFill>
                  <a:schemeClr val="tx1"/>
                </a:solidFill>
                <a:latin typeface="Constantia" panose="02030602050306030303" pitchFamily="18" charset="0"/>
                <a:cs typeface="Times New Roman" panose="02020603050405020304" pitchFamily="18" charset="0"/>
              </a:defRPr>
            </a:lvl1pPr>
            <a:lvl2pPr marL="742950" indent="-285750" algn="r" rtl="1">
              <a:spcBef>
                <a:spcPts val="300"/>
              </a:spcBef>
              <a:buClr>
                <a:srgbClr val="D6903D"/>
              </a:buClr>
              <a:buSzPct val="85000"/>
              <a:buFont typeface="Wingdings 2" panose="05020102010507070707" pitchFamily="18" charset="2"/>
              <a:buChar char=""/>
              <a:defRPr sz="2400">
                <a:solidFill>
                  <a:schemeClr val="tx2"/>
                </a:solidFill>
                <a:latin typeface="Constantia" panose="02030602050306030303" pitchFamily="18" charset="0"/>
                <a:cs typeface="Times New Roman" panose="02020603050405020304" pitchFamily="18" charset="0"/>
              </a:defRPr>
            </a:lvl2pPr>
            <a:lvl3pPr marL="1143000" indent="-228600" algn="r" rtl="1">
              <a:spcBef>
                <a:spcPts val="300"/>
              </a:spcBef>
              <a:buClr>
                <a:srgbClr val="B37732"/>
              </a:buClr>
              <a:buSzPct val="85000"/>
              <a:buFont typeface="Wingdings 2" panose="05020102010507070707" pitchFamily="18" charset="2"/>
              <a:buChar char=""/>
              <a:defRPr sz="2100">
                <a:solidFill>
                  <a:schemeClr val="tx1"/>
                </a:solidFill>
                <a:latin typeface="Constantia" panose="02030602050306030303" pitchFamily="18" charset="0"/>
                <a:cs typeface="Times New Roman" panose="02020603050405020304" pitchFamily="18" charset="0"/>
              </a:defRPr>
            </a:lvl3pPr>
            <a:lvl4pPr marL="1600200" indent="-228600" algn="r" rtl="1">
              <a:spcBef>
                <a:spcPts val="300"/>
              </a:spcBef>
              <a:buClr>
                <a:srgbClr val="D6903D"/>
              </a:buClr>
              <a:buSzPct val="85000"/>
              <a:buFont typeface="Wingdings 2" panose="05020102010507070707" pitchFamily="18" charset="2"/>
              <a:buChar char=""/>
              <a:defRPr sz="1900">
                <a:solidFill>
                  <a:schemeClr val="tx1"/>
                </a:solidFill>
                <a:latin typeface="Constantia" panose="02030602050306030303" pitchFamily="18" charset="0"/>
                <a:cs typeface="Times New Roman" panose="02020603050405020304" pitchFamily="18" charset="0"/>
              </a:defRPr>
            </a:lvl4pPr>
            <a:lvl5pPr marL="2057400" indent="-228600" algn="r" rtl="1">
              <a:spcBef>
                <a:spcPts val="338"/>
              </a:spcBef>
              <a:buClr>
                <a:srgbClr val="D6903D"/>
              </a:buClr>
              <a:buSzPct val="85000"/>
              <a:buFont typeface="Wingdings 2" panose="05020102010507070707" pitchFamily="18" charset="2"/>
              <a:buChar char=""/>
              <a:defRPr sz="1600">
                <a:solidFill>
                  <a:schemeClr val="tx1"/>
                </a:solidFill>
                <a:latin typeface="Constantia" panose="02030602050306030303" pitchFamily="18" charset="0"/>
                <a:cs typeface="Times New Roman" panose="02020603050405020304" pitchFamily="18" charset="0"/>
              </a:defRPr>
            </a:lvl5pPr>
            <a:lvl6pPr marL="2514600" indent="-228600" algn="r" rtl="1" eaLnBrk="0" fontAlgn="base" hangingPunct="0">
              <a:spcBef>
                <a:spcPts val="338"/>
              </a:spcBef>
              <a:spcAft>
                <a:spcPct val="0"/>
              </a:spcAft>
              <a:buClr>
                <a:srgbClr val="D6903D"/>
              </a:buClr>
              <a:buSzPct val="85000"/>
              <a:buFont typeface="Wingdings 2" panose="05020102010507070707" pitchFamily="18" charset="2"/>
              <a:buChar char=""/>
              <a:defRPr sz="1600">
                <a:solidFill>
                  <a:schemeClr val="tx1"/>
                </a:solidFill>
                <a:latin typeface="Constantia" panose="02030602050306030303" pitchFamily="18" charset="0"/>
                <a:cs typeface="Times New Roman" panose="02020603050405020304" pitchFamily="18" charset="0"/>
              </a:defRPr>
            </a:lvl6pPr>
            <a:lvl7pPr marL="2971800" indent="-228600" algn="r" rtl="1" eaLnBrk="0" fontAlgn="base" hangingPunct="0">
              <a:spcBef>
                <a:spcPts val="338"/>
              </a:spcBef>
              <a:spcAft>
                <a:spcPct val="0"/>
              </a:spcAft>
              <a:buClr>
                <a:srgbClr val="D6903D"/>
              </a:buClr>
              <a:buSzPct val="85000"/>
              <a:buFont typeface="Wingdings 2" panose="05020102010507070707" pitchFamily="18" charset="2"/>
              <a:buChar char=""/>
              <a:defRPr sz="1600">
                <a:solidFill>
                  <a:schemeClr val="tx1"/>
                </a:solidFill>
                <a:latin typeface="Constantia" panose="02030602050306030303" pitchFamily="18" charset="0"/>
                <a:cs typeface="Times New Roman" panose="02020603050405020304" pitchFamily="18" charset="0"/>
              </a:defRPr>
            </a:lvl7pPr>
            <a:lvl8pPr marL="3429000" indent="-228600" algn="r" rtl="1" eaLnBrk="0" fontAlgn="base" hangingPunct="0">
              <a:spcBef>
                <a:spcPts val="338"/>
              </a:spcBef>
              <a:spcAft>
                <a:spcPct val="0"/>
              </a:spcAft>
              <a:buClr>
                <a:srgbClr val="D6903D"/>
              </a:buClr>
              <a:buSzPct val="85000"/>
              <a:buFont typeface="Wingdings 2" panose="05020102010507070707" pitchFamily="18" charset="2"/>
              <a:buChar char=""/>
              <a:defRPr sz="1600">
                <a:solidFill>
                  <a:schemeClr val="tx1"/>
                </a:solidFill>
                <a:latin typeface="Constantia" panose="02030602050306030303" pitchFamily="18" charset="0"/>
                <a:cs typeface="Times New Roman" panose="02020603050405020304" pitchFamily="18" charset="0"/>
              </a:defRPr>
            </a:lvl8pPr>
            <a:lvl9pPr marL="3886200" indent="-228600" algn="r" rtl="1" eaLnBrk="0" fontAlgn="base" hangingPunct="0">
              <a:spcBef>
                <a:spcPts val="338"/>
              </a:spcBef>
              <a:spcAft>
                <a:spcPct val="0"/>
              </a:spcAft>
              <a:buClr>
                <a:srgbClr val="D6903D"/>
              </a:buClr>
              <a:buSzPct val="85000"/>
              <a:buFont typeface="Wingdings 2" panose="05020102010507070707" pitchFamily="18" charset="2"/>
              <a:buChar char=""/>
              <a:defRPr sz="1600">
                <a:solidFill>
                  <a:schemeClr val="tx1"/>
                </a:solidFill>
                <a:latin typeface="Constantia" panose="02030602050306030303" pitchFamily="18" charset="0"/>
                <a:cs typeface="Times New Roman" panose="02020603050405020304" pitchFamily="18" charset="0"/>
              </a:defRPr>
            </a:lvl9pPr>
          </a:lstStyle>
          <a:p>
            <a:pPr algn="l" eaLnBrk="1" hangingPunct="1">
              <a:spcBef>
                <a:spcPct val="0"/>
              </a:spcBef>
              <a:buClrTx/>
              <a:buSzTx/>
              <a:buFontTx/>
              <a:buNone/>
            </a:pPr>
            <a:r>
              <a:rPr lang="ar-SA" altLang="fa-IR" sz="3200" b="1">
                <a:latin typeface="B Zar" panose="00000400000000000000" pitchFamily="2" charset="-78"/>
              </a:rPr>
              <a:t>پيش بيني مالي طرح</a:t>
            </a:r>
            <a:endParaRPr lang="en-US" altLang="fa-IR" sz="2000">
              <a:latin typeface="Arial" panose="020B0604020202020204" pitchFamily="34" charset="0"/>
              <a:cs typeface="Arial" panose="020B0604020202020204" pitchFamily="34" charset="0"/>
            </a:endParaRPr>
          </a:p>
          <a:p>
            <a:pPr algn="l" rtl="0">
              <a:spcBef>
                <a:spcPct val="0"/>
              </a:spcBef>
              <a:buClrTx/>
              <a:buSzTx/>
              <a:buFontTx/>
              <a:buNone/>
            </a:pPr>
            <a:endParaRPr lang="en-US" altLang="fa-IR" sz="1800">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32799"/>
                                        </p:tgtEl>
                                        <p:attrNameLst>
                                          <p:attrName>style.visibility</p:attrName>
                                        </p:attrNameLst>
                                      </p:cBhvr>
                                      <p:to>
                                        <p:strVal val="visible"/>
                                      </p:to>
                                    </p:set>
                                    <p:anim calcmode="lin" valueType="num">
                                      <p:cBhvr>
                                        <p:cTn id="7" dur="500" fill="hold"/>
                                        <p:tgtEl>
                                          <p:spTgt spid="32799"/>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32799"/>
                                        </p:tgtEl>
                                        <p:attrNameLst>
                                          <p:attrName>ppt_y</p:attrName>
                                        </p:attrNameLst>
                                      </p:cBhvr>
                                      <p:tavLst>
                                        <p:tav tm="0">
                                          <p:val>
                                            <p:strVal val="#ppt_y"/>
                                          </p:val>
                                        </p:tav>
                                        <p:tav tm="100000">
                                          <p:val>
                                            <p:strVal val="#ppt_y"/>
                                          </p:val>
                                        </p:tav>
                                      </p:tavLst>
                                    </p:anim>
                                    <p:anim calcmode="lin" valueType="num">
                                      <p:cBhvr>
                                        <p:cTn id="9" dur="500" fill="hold"/>
                                        <p:tgtEl>
                                          <p:spTgt spid="32799"/>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32799"/>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32799"/>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34" presetClass="entr" presetSubtype="0" fill="hold" nodeType="clickEffect">
                                  <p:stCondLst>
                                    <p:cond delay="0"/>
                                  </p:stCondLst>
                                  <p:childTnLst>
                                    <p:set>
                                      <p:cBhvr>
                                        <p:cTn id="15" dur="1" fill="hold">
                                          <p:stCondLst>
                                            <p:cond delay="0"/>
                                          </p:stCondLst>
                                        </p:cTn>
                                        <p:tgtEl>
                                          <p:spTgt spid="4"/>
                                        </p:tgtEl>
                                        <p:attrNameLst>
                                          <p:attrName>style.visibility</p:attrName>
                                        </p:attrNameLst>
                                      </p:cBhvr>
                                      <p:to>
                                        <p:strVal val="visible"/>
                                      </p:to>
                                    </p:set>
                                    <p:anim from="(-#ppt_w/2)" to="(#ppt_x)" calcmode="lin" valueType="num">
                                      <p:cBhvr>
                                        <p:cTn id="16" dur="600" fill="hold">
                                          <p:stCondLst>
                                            <p:cond delay="0"/>
                                          </p:stCondLst>
                                        </p:cTn>
                                        <p:tgtEl>
                                          <p:spTgt spid="4"/>
                                        </p:tgtEl>
                                        <p:attrNameLst>
                                          <p:attrName>ppt_x</p:attrName>
                                        </p:attrNameLst>
                                      </p:cBhvr>
                                    </p:anim>
                                    <p:anim from="0" to="-1.0" calcmode="lin" valueType="num">
                                      <p:cBhvr>
                                        <p:cTn id="17" dur="200" decel="50000" autoRev="1" fill="hold">
                                          <p:stCondLst>
                                            <p:cond delay="600"/>
                                          </p:stCondLst>
                                        </p:cTn>
                                        <p:tgtEl>
                                          <p:spTgt spid="4"/>
                                        </p:tgtEl>
                                        <p:attrNameLst>
                                          <p:attrName>xshear</p:attrName>
                                        </p:attrNameLst>
                                      </p:cBhvr>
                                    </p:anim>
                                    <p:animScale>
                                      <p:cBhvr>
                                        <p:cTn id="18" dur="200" decel="100000" autoRev="1" fill="hold">
                                          <p:stCondLst>
                                            <p:cond delay="600"/>
                                          </p:stCondLst>
                                        </p:cTn>
                                        <p:tgtEl>
                                          <p:spTgt spid="4"/>
                                        </p:tgtEl>
                                      </p:cBhvr>
                                      <p:from x="100000" y="100000"/>
                                      <p:to x="80000" y="100000"/>
                                    </p:animScale>
                                    <p:anim by="(#ppt_h/3+#ppt_w*0.1)" calcmode="lin" valueType="num">
                                      <p:cBhvr additive="sum">
                                        <p:cTn id="19" dur="200" decel="100000" autoRev="1" fill="hold">
                                          <p:stCondLst>
                                            <p:cond delay="600"/>
                                          </p:stCondLst>
                                        </p:cTn>
                                        <p:tgtEl>
                                          <p:spTgt spid="4"/>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99" grpId="0"/>
    </p:bldLst>
  </p:timing>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0" y="3000375"/>
          <a:ext cx="9144000" cy="969963"/>
        </p:xfrm>
        <a:graphic>
          <a:graphicData uri="http://schemas.openxmlformats.org/drawingml/2006/table">
            <a:tbl>
              <a:tblPr rtl="1"/>
              <a:tblGrid>
                <a:gridCol w="9144000">
                  <a:extLst>
                    <a:ext uri="{9D8B030D-6E8A-4147-A177-3AD203B41FA5}">
                      <a16:colId xmlns:a16="http://schemas.microsoft.com/office/drawing/2014/main" xmlns="" val="20000"/>
                    </a:ext>
                  </a:extLst>
                </a:gridCol>
              </a:tblGrid>
              <a:tr h="969963">
                <a:tc>
                  <a:txBody>
                    <a:bodyPr/>
                    <a:lstStyle/>
                    <a:p>
                      <a:pPr algn="ctr" rtl="1">
                        <a:spcAft>
                          <a:spcPts val="0"/>
                        </a:spcAft>
                      </a:pPr>
                      <a:r>
                        <a:rPr lang="ar-SA" sz="3600" dirty="0">
                          <a:latin typeface="Lotus"/>
                          <a:ea typeface="Times New Roman"/>
                          <a:cs typeface="B Zar"/>
                        </a:rPr>
                        <a:t>دوره بازگشت سرمايه = 16/2 ( تقريبا 26 ماه )</a:t>
                      </a:r>
                      <a:endParaRPr lang="en-US" sz="32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0"/>
                  </a:ext>
                </a:extLst>
              </a:tr>
            </a:tbl>
          </a:graphicData>
        </a:graphic>
      </p:graphicFrame>
      <p:sp>
        <p:nvSpPr>
          <p:cNvPr id="33800" name="Rectangle 1"/>
          <p:cNvSpPr>
            <a:spLocks noChangeArrowheads="1"/>
          </p:cNvSpPr>
          <p:nvPr/>
        </p:nvSpPr>
        <p:spPr bwMode="auto">
          <a:xfrm>
            <a:off x="1500188" y="1500188"/>
            <a:ext cx="5826125" cy="1262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lgn="r" rtl="1">
              <a:spcBef>
                <a:spcPts val="600"/>
              </a:spcBef>
              <a:buClr>
                <a:schemeClr val="accent2"/>
              </a:buClr>
              <a:buSzPct val="85000"/>
              <a:buFont typeface="Wingdings 2" panose="05020102010507070707" pitchFamily="18" charset="2"/>
              <a:buChar char=""/>
              <a:defRPr sz="2600">
                <a:solidFill>
                  <a:schemeClr val="tx1"/>
                </a:solidFill>
                <a:latin typeface="Constantia" panose="02030602050306030303" pitchFamily="18" charset="0"/>
                <a:cs typeface="Times New Roman" panose="02020603050405020304" pitchFamily="18" charset="0"/>
              </a:defRPr>
            </a:lvl1pPr>
            <a:lvl2pPr marL="742950" indent="-285750" algn="r" rtl="1">
              <a:spcBef>
                <a:spcPts val="300"/>
              </a:spcBef>
              <a:buClr>
                <a:srgbClr val="D6903D"/>
              </a:buClr>
              <a:buSzPct val="85000"/>
              <a:buFont typeface="Wingdings 2" panose="05020102010507070707" pitchFamily="18" charset="2"/>
              <a:buChar char=""/>
              <a:defRPr sz="2400">
                <a:solidFill>
                  <a:schemeClr val="tx2"/>
                </a:solidFill>
                <a:latin typeface="Constantia" panose="02030602050306030303" pitchFamily="18" charset="0"/>
                <a:cs typeface="Times New Roman" panose="02020603050405020304" pitchFamily="18" charset="0"/>
              </a:defRPr>
            </a:lvl2pPr>
            <a:lvl3pPr marL="1143000" indent="-228600" algn="r" rtl="1">
              <a:spcBef>
                <a:spcPts val="300"/>
              </a:spcBef>
              <a:buClr>
                <a:srgbClr val="B37732"/>
              </a:buClr>
              <a:buSzPct val="85000"/>
              <a:buFont typeface="Wingdings 2" panose="05020102010507070707" pitchFamily="18" charset="2"/>
              <a:buChar char=""/>
              <a:defRPr sz="2100">
                <a:solidFill>
                  <a:schemeClr val="tx1"/>
                </a:solidFill>
                <a:latin typeface="Constantia" panose="02030602050306030303" pitchFamily="18" charset="0"/>
                <a:cs typeface="Times New Roman" panose="02020603050405020304" pitchFamily="18" charset="0"/>
              </a:defRPr>
            </a:lvl3pPr>
            <a:lvl4pPr marL="1600200" indent="-228600" algn="r" rtl="1">
              <a:spcBef>
                <a:spcPts val="300"/>
              </a:spcBef>
              <a:buClr>
                <a:srgbClr val="D6903D"/>
              </a:buClr>
              <a:buSzPct val="85000"/>
              <a:buFont typeface="Wingdings 2" panose="05020102010507070707" pitchFamily="18" charset="2"/>
              <a:buChar char=""/>
              <a:defRPr sz="1900">
                <a:solidFill>
                  <a:schemeClr val="tx1"/>
                </a:solidFill>
                <a:latin typeface="Constantia" panose="02030602050306030303" pitchFamily="18" charset="0"/>
                <a:cs typeface="Times New Roman" panose="02020603050405020304" pitchFamily="18" charset="0"/>
              </a:defRPr>
            </a:lvl4pPr>
            <a:lvl5pPr marL="2057400" indent="-228600" algn="r" rtl="1">
              <a:spcBef>
                <a:spcPts val="338"/>
              </a:spcBef>
              <a:buClr>
                <a:srgbClr val="D6903D"/>
              </a:buClr>
              <a:buSzPct val="85000"/>
              <a:buFont typeface="Wingdings 2" panose="05020102010507070707" pitchFamily="18" charset="2"/>
              <a:buChar char=""/>
              <a:defRPr sz="1600">
                <a:solidFill>
                  <a:schemeClr val="tx1"/>
                </a:solidFill>
                <a:latin typeface="Constantia" panose="02030602050306030303" pitchFamily="18" charset="0"/>
                <a:cs typeface="Times New Roman" panose="02020603050405020304" pitchFamily="18" charset="0"/>
              </a:defRPr>
            </a:lvl5pPr>
            <a:lvl6pPr marL="2514600" indent="-228600" algn="r" rtl="1" eaLnBrk="0" fontAlgn="base" hangingPunct="0">
              <a:spcBef>
                <a:spcPts val="338"/>
              </a:spcBef>
              <a:spcAft>
                <a:spcPct val="0"/>
              </a:spcAft>
              <a:buClr>
                <a:srgbClr val="D6903D"/>
              </a:buClr>
              <a:buSzPct val="85000"/>
              <a:buFont typeface="Wingdings 2" panose="05020102010507070707" pitchFamily="18" charset="2"/>
              <a:buChar char=""/>
              <a:defRPr sz="1600">
                <a:solidFill>
                  <a:schemeClr val="tx1"/>
                </a:solidFill>
                <a:latin typeface="Constantia" panose="02030602050306030303" pitchFamily="18" charset="0"/>
                <a:cs typeface="Times New Roman" panose="02020603050405020304" pitchFamily="18" charset="0"/>
              </a:defRPr>
            </a:lvl6pPr>
            <a:lvl7pPr marL="2971800" indent="-228600" algn="r" rtl="1" eaLnBrk="0" fontAlgn="base" hangingPunct="0">
              <a:spcBef>
                <a:spcPts val="338"/>
              </a:spcBef>
              <a:spcAft>
                <a:spcPct val="0"/>
              </a:spcAft>
              <a:buClr>
                <a:srgbClr val="D6903D"/>
              </a:buClr>
              <a:buSzPct val="85000"/>
              <a:buFont typeface="Wingdings 2" panose="05020102010507070707" pitchFamily="18" charset="2"/>
              <a:buChar char=""/>
              <a:defRPr sz="1600">
                <a:solidFill>
                  <a:schemeClr val="tx1"/>
                </a:solidFill>
                <a:latin typeface="Constantia" panose="02030602050306030303" pitchFamily="18" charset="0"/>
                <a:cs typeface="Times New Roman" panose="02020603050405020304" pitchFamily="18" charset="0"/>
              </a:defRPr>
            </a:lvl7pPr>
            <a:lvl8pPr marL="3429000" indent="-228600" algn="r" rtl="1" eaLnBrk="0" fontAlgn="base" hangingPunct="0">
              <a:spcBef>
                <a:spcPts val="338"/>
              </a:spcBef>
              <a:spcAft>
                <a:spcPct val="0"/>
              </a:spcAft>
              <a:buClr>
                <a:srgbClr val="D6903D"/>
              </a:buClr>
              <a:buSzPct val="85000"/>
              <a:buFont typeface="Wingdings 2" panose="05020102010507070707" pitchFamily="18" charset="2"/>
              <a:buChar char=""/>
              <a:defRPr sz="1600">
                <a:solidFill>
                  <a:schemeClr val="tx1"/>
                </a:solidFill>
                <a:latin typeface="Constantia" panose="02030602050306030303" pitchFamily="18" charset="0"/>
                <a:cs typeface="Times New Roman" panose="02020603050405020304" pitchFamily="18" charset="0"/>
              </a:defRPr>
            </a:lvl8pPr>
            <a:lvl9pPr marL="3886200" indent="-228600" algn="r" rtl="1" eaLnBrk="0" fontAlgn="base" hangingPunct="0">
              <a:spcBef>
                <a:spcPts val="338"/>
              </a:spcBef>
              <a:spcAft>
                <a:spcPct val="0"/>
              </a:spcAft>
              <a:buClr>
                <a:srgbClr val="D6903D"/>
              </a:buClr>
              <a:buSzPct val="85000"/>
              <a:buFont typeface="Wingdings 2" panose="05020102010507070707" pitchFamily="18" charset="2"/>
              <a:buChar char=""/>
              <a:defRPr sz="1600">
                <a:solidFill>
                  <a:schemeClr val="tx1"/>
                </a:solidFill>
                <a:latin typeface="Constantia" panose="02030602050306030303" pitchFamily="18" charset="0"/>
                <a:cs typeface="Times New Roman" panose="02020603050405020304" pitchFamily="18" charset="0"/>
              </a:defRPr>
            </a:lvl9pPr>
          </a:lstStyle>
          <a:p>
            <a:pPr algn="l" eaLnBrk="1" hangingPunct="1">
              <a:spcBef>
                <a:spcPct val="0"/>
              </a:spcBef>
              <a:buClrTx/>
              <a:buSzTx/>
              <a:buFontTx/>
              <a:buNone/>
            </a:pPr>
            <a:r>
              <a:rPr lang="ar-SA" altLang="fa-IR" sz="4400" b="1">
                <a:latin typeface="Lotus" charset="-78"/>
                <a:ea typeface="Times New Roman" panose="02020603050405020304" pitchFamily="18" charset="0"/>
                <a:cs typeface="B Zar" panose="00000400000000000000" pitchFamily="2" charset="-78"/>
              </a:rPr>
              <a:t>محاسبه دوره برگشت سرمايه:</a:t>
            </a:r>
            <a:endParaRPr lang="en-US" altLang="fa-IR" sz="3200">
              <a:latin typeface="Arial" panose="020B0604020202020204" pitchFamily="34" charset="0"/>
              <a:ea typeface="Times New Roman" panose="02020603050405020304" pitchFamily="18" charset="0"/>
              <a:cs typeface="B Zar" panose="00000400000000000000" pitchFamily="2" charset="-78"/>
            </a:endParaRPr>
          </a:p>
          <a:p>
            <a:pPr algn="l">
              <a:spcBef>
                <a:spcPct val="0"/>
              </a:spcBef>
              <a:buClrTx/>
              <a:buSzTx/>
              <a:buFontTx/>
              <a:buNone/>
            </a:pPr>
            <a:r>
              <a:rPr lang="ar-SA" altLang="fa-IR" sz="1400">
                <a:latin typeface="Lotus" charset="-78"/>
                <a:ea typeface="Times New Roman" panose="02020603050405020304" pitchFamily="18" charset="0"/>
                <a:cs typeface="B Zar" panose="00000400000000000000" pitchFamily="2" charset="-78"/>
              </a:rPr>
              <a:t> </a:t>
            </a:r>
            <a:endParaRPr lang="en-US" altLang="fa-IR" sz="1100">
              <a:latin typeface="Arial" panose="020B0604020202020204" pitchFamily="34" charset="0"/>
              <a:ea typeface="Times New Roman" panose="02020603050405020304" pitchFamily="18" charset="0"/>
              <a:cs typeface="B Zar" panose="00000400000000000000" pitchFamily="2" charset="-78"/>
            </a:endParaRPr>
          </a:p>
          <a:p>
            <a:pPr algn="l" rtl="0">
              <a:spcBef>
                <a:spcPct val="0"/>
              </a:spcBef>
              <a:buClrTx/>
              <a:buSzTx/>
              <a:buFontTx/>
              <a:buNone/>
            </a:pPr>
            <a:endParaRPr lang="en-US" altLang="fa-IR" sz="1800">
              <a:latin typeface="Arial" panose="020B0604020202020204" pitchFamily="34" charset="0"/>
              <a:ea typeface="Times New Roman" panose="02020603050405020304" pitchFamily="18" charset="0"/>
              <a:cs typeface="B Zar" panose="00000400000000000000"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33800"/>
                                        </p:tgtEl>
                                        <p:attrNameLst>
                                          <p:attrName>style.visibility</p:attrName>
                                        </p:attrNameLst>
                                      </p:cBhvr>
                                      <p:to>
                                        <p:strVal val="visible"/>
                                      </p:to>
                                    </p:set>
                                    <p:anim calcmode="lin" valueType="num">
                                      <p:cBhvr>
                                        <p:cTn id="7" dur="500" decel="50000" fill="hold">
                                          <p:stCondLst>
                                            <p:cond delay="0"/>
                                          </p:stCondLst>
                                        </p:cTn>
                                        <p:tgtEl>
                                          <p:spTgt spid="33800"/>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33800"/>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33800"/>
                                        </p:tgtEl>
                                        <p:attrNameLst>
                                          <p:attrName>ppt_w</p:attrName>
                                        </p:attrNameLst>
                                      </p:cBhvr>
                                      <p:tavLst>
                                        <p:tav tm="0">
                                          <p:val>
                                            <p:strVal val="#ppt_w*.05"/>
                                          </p:val>
                                        </p:tav>
                                        <p:tav tm="100000">
                                          <p:val>
                                            <p:strVal val="#ppt_w"/>
                                          </p:val>
                                        </p:tav>
                                      </p:tavLst>
                                    </p:anim>
                                    <p:anim calcmode="lin" valueType="num">
                                      <p:cBhvr>
                                        <p:cTn id="10" dur="1000" fill="hold"/>
                                        <p:tgtEl>
                                          <p:spTgt spid="33800"/>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33800"/>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33800"/>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33800"/>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33800"/>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6" presetClass="entr" presetSubtype="16" fill="hold" nodeType="click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circle(in)">
                                      <p:cBhvr>
                                        <p:cTn id="19"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800" grpId="0"/>
    </p:bldLst>
  </p:timing>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0" y="642938"/>
          <a:ext cx="9144000" cy="5254625"/>
        </p:xfrm>
        <a:graphic>
          <a:graphicData uri="http://schemas.openxmlformats.org/drawingml/2006/table">
            <a:tbl>
              <a:tblPr rtl="1"/>
              <a:tblGrid>
                <a:gridCol w="1848222">
                  <a:extLst>
                    <a:ext uri="{9D8B030D-6E8A-4147-A177-3AD203B41FA5}">
                      <a16:colId xmlns:a16="http://schemas.microsoft.com/office/drawing/2014/main" xmlns="" val="20000"/>
                    </a:ext>
                  </a:extLst>
                </a:gridCol>
                <a:gridCol w="1496732">
                  <a:extLst>
                    <a:ext uri="{9D8B030D-6E8A-4147-A177-3AD203B41FA5}">
                      <a16:colId xmlns:a16="http://schemas.microsoft.com/office/drawing/2014/main" xmlns="" val="20001"/>
                    </a:ext>
                  </a:extLst>
                </a:gridCol>
                <a:gridCol w="1496732">
                  <a:extLst>
                    <a:ext uri="{9D8B030D-6E8A-4147-A177-3AD203B41FA5}">
                      <a16:colId xmlns:a16="http://schemas.microsoft.com/office/drawing/2014/main" xmlns="" val="20002"/>
                    </a:ext>
                  </a:extLst>
                </a:gridCol>
                <a:gridCol w="1496732">
                  <a:extLst>
                    <a:ext uri="{9D8B030D-6E8A-4147-A177-3AD203B41FA5}">
                      <a16:colId xmlns:a16="http://schemas.microsoft.com/office/drawing/2014/main" xmlns="" val="20003"/>
                    </a:ext>
                  </a:extLst>
                </a:gridCol>
                <a:gridCol w="1496732">
                  <a:extLst>
                    <a:ext uri="{9D8B030D-6E8A-4147-A177-3AD203B41FA5}">
                      <a16:colId xmlns:a16="http://schemas.microsoft.com/office/drawing/2014/main" xmlns="" val="20004"/>
                    </a:ext>
                  </a:extLst>
                </a:gridCol>
                <a:gridCol w="1308849">
                  <a:extLst>
                    <a:ext uri="{9D8B030D-6E8A-4147-A177-3AD203B41FA5}">
                      <a16:colId xmlns:a16="http://schemas.microsoft.com/office/drawing/2014/main" xmlns="" val="20005"/>
                    </a:ext>
                  </a:extLst>
                </a:gridCol>
              </a:tblGrid>
              <a:tr h="487748">
                <a:tc rowSpan="2">
                  <a:txBody>
                    <a:bodyPr/>
                    <a:lstStyle/>
                    <a:p>
                      <a:pPr algn="ctr" rtl="1">
                        <a:spcAft>
                          <a:spcPts val="0"/>
                        </a:spcAft>
                      </a:pPr>
                      <a:r>
                        <a:rPr lang="ar-SA" sz="2400" b="0" dirty="0">
                          <a:latin typeface="Lotus"/>
                          <a:ea typeface="Times New Roman"/>
                          <a:cs typeface="B Zar"/>
                        </a:rPr>
                        <a:t>شــرح</a:t>
                      </a:r>
                      <a:endParaRPr lang="en-US" sz="2800" b="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rtl="1">
                        <a:spcAft>
                          <a:spcPts val="0"/>
                        </a:spcAft>
                      </a:pPr>
                      <a:r>
                        <a:rPr lang="ar-SA" sz="3200" b="0" dirty="0">
                          <a:latin typeface="Lotus"/>
                          <a:ea typeface="Times New Roman"/>
                          <a:cs typeface="B Zar"/>
                        </a:rPr>
                        <a:t>هزينة متغير</a:t>
                      </a:r>
                      <a:endParaRPr lang="en-US" sz="3600" b="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rtl="1"/>
                      <a:endParaRPr lang="fa-IR"/>
                    </a:p>
                  </a:txBody>
                  <a:tcPr/>
                </a:tc>
                <a:tc gridSpan="2">
                  <a:txBody>
                    <a:bodyPr/>
                    <a:lstStyle/>
                    <a:p>
                      <a:pPr algn="ctr" rtl="1">
                        <a:spcAft>
                          <a:spcPts val="0"/>
                        </a:spcAft>
                      </a:pPr>
                      <a:r>
                        <a:rPr lang="ar-SA" sz="3200" b="0" dirty="0">
                          <a:latin typeface="Lotus"/>
                          <a:ea typeface="Times New Roman"/>
                          <a:cs typeface="B Zar"/>
                        </a:rPr>
                        <a:t>هزينة ثابت</a:t>
                      </a:r>
                      <a:endParaRPr lang="en-US" sz="3600" b="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rtl="1"/>
                      <a:endParaRPr lang="fa-IR"/>
                    </a:p>
                  </a:txBody>
                  <a:tcPr/>
                </a:tc>
                <a:tc rowSpan="2">
                  <a:txBody>
                    <a:bodyPr/>
                    <a:lstStyle/>
                    <a:p>
                      <a:pPr algn="ctr" rtl="1">
                        <a:spcAft>
                          <a:spcPts val="0"/>
                        </a:spcAft>
                      </a:pPr>
                      <a:r>
                        <a:rPr lang="ar-SA" sz="2400" b="0" dirty="0">
                          <a:latin typeface="Lotus"/>
                          <a:ea typeface="Times New Roman"/>
                          <a:cs typeface="B Zar"/>
                        </a:rPr>
                        <a:t>هزينة كــل</a:t>
                      </a:r>
                      <a:endParaRPr lang="en-US" sz="2800" b="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0"/>
                  </a:ext>
                </a:extLst>
              </a:tr>
              <a:tr h="461311">
                <a:tc vMerge="1">
                  <a:txBody>
                    <a:bodyPr/>
                    <a:lstStyle/>
                    <a:p>
                      <a:pPr rtl="1"/>
                      <a:endParaRPr lang="fa-IR"/>
                    </a:p>
                  </a:txBody>
                  <a:tcPr/>
                </a:tc>
                <a:tc>
                  <a:txBody>
                    <a:bodyPr/>
                    <a:lstStyle/>
                    <a:p>
                      <a:pPr algn="ctr" rtl="1">
                        <a:spcAft>
                          <a:spcPts val="0"/>
                        </a:spcAft>
                      </a:pPr>
                      <a:r>
                        <a:rPr lang="ar-SA" sz="2400" b="0">
                          <a:latin typeface="Lotus"/>
                          <a:ea typeface="Times New Roman"/>
                          <a:cs typeface="B Zar"/>
                        </a:rPr>
                        <a:t>مبلغ</a:t>
                      </a:r>
                      <a:endParaRPr lang="en-US" sz="2800" b="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2400" b="0" dirty="0">
                          <a:latin typeface="Lotus"/>
                          <a:ea typeface="Times New Roman"/>
                          <a:cs typeface="B Zar"/>
                        </a:rPr>
                        <a:t>درصد</a:t>
                      </a:r>
                      <a:endParaRPr lang="en-US" sz="2800" b="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2400" b="0">
                          <a:latin typeface="Lotus"/>
                          <a:ea typeface="Times New Roman"/>
                          <a:cs typeface="B Zar"/>
                        </a:rPr>
                        <a:t>مبلغ</a:t>
                      </a:r>
                      <a:endParaRPr lang="en-US" sz="2800" b="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2400" b="0" dirty="0">
                          <a:latin typeface="Lotus"/>
                          <a:ea typeface="Times New Roman"/>
                          <a:cs typeface="B Zar"/>
                        </a:rPr>
                        <a:t>درصد</a:t>
                      </a:r>
                      <a:endParaRPr lang="en-US" sz="2800" b="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rtl="1"/>
                      <a:endParaRPr lang="fa-IR"/>
                    </a:p>
                  </a:txBody>
                  <a:tcPr/>
                </a:tc>
                <a:extLst>
                  <a:ext uri="{0D108BD9-81ED-4DB2-BD59-A6C34878D82A}">
                    <a16:rowId xmlns:a16="http://schemas.microsoft.com/office/drawing/2014/main" xmlns="" val="10001"/>
                  </a:ext>
                </a:extLst>
              </a:tr>
              <a:tr h="461311">
                <a:tc>
                  <a:txBody>
                    <a:bodyPr/>
                    <a:lstStyle/>
                    <a:p>
                      <a:pPr algn="r" rtl="1">
                        <a:spcAft>
                          <a:spcPts val="0"/>
                        </a:spcAft>
                      </a:pPr>
                      <a:r>
                        <a:rPr lang="ar-SA" sz="2400" b="0">
                          <a:latin typeface="Lotus"/>
                          <a:ea typeface="Times New Roman"/>
                          <a:cs typeface="B Zar"/>
                        </a:rPr>
                        <a:t>مواداوليه</a:t>
                      </a:r>
                      <a:endParaRPr lang="en-US" sz="2800" b="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2400" b="0">
                          <a:latin typeface="Lotus"/>
                          <a:ea typeface="Times New Roman"/>
                          <a:cs typeface="B Zar"/>
                        </a:rPr>
                        <a:t>48/162</a:t>
                      </a:r>
                      <a:endParaRPr lang="en-US" sz="2800" b="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2400" b="0">
                          <a:latin typeface="Lotus"/>
                          <a:ea typeface="Times New Roman"/>
                          <a:cs typeface="B Zar"/>
                        </a:rPr>
                        <a:t>100</a:t>
                      </a:r>
                      <a:endParaRPr lang="en-US" sz="2800" b="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2400" b="0" dirty="0">
                          <a:latin typeface="Lotus"/>
                          <a:ea typeface="Times New Roman"/>
                          <a:cs typeface="B Zar"/>
                        </a:rPr>
                        <a:t>0</a:t>
                      </a:r>
                      <a:endParaRPr lang="en-US" sz="2800" b="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2400" b="0">
                          <a:latin typeface="Lotus"/>
                          <a:ea typeface="Times New Roman"/>
                          <a:cs typeface="B Zar"/>
                        </a:rPr>
                        <a:t>-</a:t>
                      </a:r>
                      <a:endParaRPr lang="en-US" sz="2800" b="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2400" b="0" dirty="0">
                          <a:latin typeface="Lotus"/>
                          <a:ea typeface="Times New Roman"/>
                          <a:cs typeface="B Zar"/>
                        </a:rPr>
                        <a:t>48/162</a:t>
                      </a:r>
                      <a:endParaRPr lang="en-US" sz="2800" b="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461311">
                <a:tc>
                  <a:txBody>
                    <a:bodyPr/>
                    <a:lstStyle/>
                    <a:p>
                      <a:pPr algn="r" rtl="1">
                        <a:spcAft>
                          <a:spcPts val="0"/>
                        </a:spcAft>
                      </a:pPr>
                      <a:r>
                        <a:rPr lang="ar-SA" sz="2400" b="0">
                          <a:latin typeface="Lotus"/>
                          <a:ea typeface="Times New Roman"/>
                          <a:cs typeface="B Zar"/>
                        </a:rPr>
                        <a:t>حقوق و دستمزد</a:t>
                      </a:r>
                      <a:endParaRPr lang="en-US" sz="2800" b="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2400" b="0">
                          <a:latin typeface="Lotus"/>
                          <a:ea typeface="Times New Roman"/>
                          <a:cs typeface="B Zar"/>
                        </a:rPr>
                        <a:t>35/77</a:t>
                      </a:r>
                      <a:endParaRPr lang="en-US" sz="2800" b="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2400" b="0" dirty="0">
                          <a:latin typeface="Lotus"/>
                          <a:ea typeface="Times New Roman"/>
                          <a:cs typeface="B Zar"/>
                        </a:rPr>
                        <a:t>35</a:t>
                      </a:r>
                      <a:endParaRPr lang="en-US" sz="2800" b="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2400" b="0" dirty="0">
                          <a:latin typeface="Lotus"/>
                          <a:ea typeface="Times New Roman"/>
                          <a:cs typeface="B Zar"/>
                        </a:rPr>
                        <a:t>65/41</a:t>
                      </a:r>
                      <a:endParaRPr lang="en-US" sz="2800" b="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2400" b="0">
                          <a:latin typeface="Lotus"/>
                          <a:ea typeface="Times New Roman"/>
                          <a:cs typeface="B Zar"/>
                        </a:rPr>
                        <a:t>65</a:t>
                      </a:r>
                      <a:endParaRPr lang="en-US" sz="2800" b="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2400" b="0" dirty="0">
                          <a:latin typeface="Lotus"/>
                          <a:ea typeface="Times New Roman"/>
                          <a:cs typeface="B Zar"/>
                        </a:rPr>
                        <a:t>119</a:t>
                      </a:r>
                      <a:endParaRPr lang="en-US" sz="2800" b="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461311">
                <a:tc>
                  <a:txBody>
                    <a:bodyPr/>
                    <a:lstStyle/>
                    <a:p>
                      <a:pPr algn="r" rtl="1">
                        <a:spcAft>
                          <a:spcPts val="0"/>
                        </a:spcAft>
                      </a:pPr>
                      <a:r>
                        <a:rPr lang="ar-SA" sz="2400" b="0">
                          <a:latin typeface="Lotus"/>
                          <a:ea typeface="Times New Roman"/>
                          <a:cs typeface="B Zar"/>
                        </a:rPr>
                        <a:t>سوخت و انرژي</a:t>
                      </a:r>
                      <a:endParaRPr lang="en-US" sz="2800" b="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2400" b="0" dirty="0">
                          <a:latin typeface="Lotus"/>
                          <a:ea typeface="Times New Roman"/>
                          <a:cs typeface="B Zar"/>
                        </a:rPr>
                        <a:t>07/4</a:t>
                      </a:r>
                      <a:endParaRPr lang="en-US" sz="2800" b="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2400" b="0">
                          <a:latin typeface="Lotus"/>
                          <a:ea typeface="Times New Roman"/>
                          <a:cs typeface="B Zar"/>
                        </a:rPr>
                        <a:t>80</a:t>
                      </a:r>
                      <a:endParaRPr lang="en-US" sz="2800" b="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2400" b="0">
                          <a:latin typeface="Lotus"/>
                          <a:ea typeface="Times New Roman"/>
                          <a:cs typeface="B Zar"/>
                        </a:rPr>
                        <a:t>02/1</a:t>
                      </a:r>
                      <a:endParaRPr lang="en-US" sz="2800" b="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2400" b="0">
                          <a:latin typeface="Lotus"/>
                          <a:ea typeface="Times New Roman"/>
                          <a:cs typeface="B Zar"/>
                        </a:rPr>
                        <a:t>20</a:t>
                      </a:r>
                      <a:endParaRPr lang="en-US" sz="2800" b="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2400" b="0" dirty="0">
                          <a:latin typeface="Lotus"/>
                          <a:ea typeface="Times New Roman"/>
                          <a:cs typeface="B Zar"/>
                        </a:rPr>
                        <a:t>09/5</a:t>
                      </a:r>
                      <a:endParaRPr lang="en-US" sz="2800" b="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r h="461311">
                <a:tc>
                  <a:txBody>
                    <a:bodyPr/>
                    <a:lstStyle/>
                    <a:p>
                      <a:pPr algn="r" rtl="1">
                        <a:spcAft>
                          <a:spcPts val="0"/>
                        </a:spcAft>
                      </a:pPr>
                      <a:r>
                        <a:rPr lang="ar-SA" sz="2400" b="0">
                          <a:latin typeface="Lotus"/>
                          <a:ea typeface="Times New Roman"/>
                          <a:cs typeface="B Zar"/>
                        </a:rPr>
                        <a:t>تعمير و نگهداري</a:t>
                      </a:r>
                      <a:endParaRPr lang="en-US" sz="2800" b="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2400" b="0">
                          <a:latin typeface="Lotus"/>
                          <a:ea typeface="Times New Roman"/>
                          <a:cs typeface="B Zar"/>
                        </a:rPr>
                        <a:t>36/22</a:t>
                      </a:r>
                      <a:endParaRPr lang="en-US" sz="2800" b="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2400" b="0">
                          <a:latin typeface="Lotus"/>
                          <a:ea typeface="Times New Roman"/>
                          <a:cs typeface="B Zar"/>
                        </a:rPr>
                        <a:t>80</a:t>
                      </a:r>
                      <a:endParaRPr lang="en-US" sz="2800" b="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2400" b="0">
                          <a:latin typeface="Lotus"/>
                          <a:ea typeface="Times New Roman"/>
                          <a:cs typeface="B Zar"/>
                        </a:rPr>
                        <a:t>59/5</a:t>
                      </a:r>
                      <a:endParaRPr lang="en-US" sz="2800" b="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2400" b="0">
                          <a:latin typeface="Lotus"/>
                          <a:ea typeface="Times New Roman"/>
                          <a:cs typeface="B Zar"/>
                        </a:rPr>
                        <a:t>20</a:t>
                      </a:r>
                      <a:endParaRPr lang="en-US" sz="2800" b="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2400" b="0" dirty="0">
                          <a:latin typeface="Lotus"/>
                          <a:ea typeface="Times New Roman"/>
                          <a:cs typeface="B Zar"/>
                        </a:rPr>
                        <a:t>95/27</a:t>
                      </a:r>
                      <a:endParaRPr lang="en-US" sz="2800" b="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5"/>
                  </a:ext>
                </a:extLst>
              </a:tr>
              <a:tr h="461311">
                <a:tc>
                  <a:txBody>
                    <a:bodyPr/>
                    <a:lstStyle/>
                    <a:p>
                      <a:pPr algn="r" rtl="1">
                        <a:spcAft>
                          <a:spcPts val="0"/>
                        </a:spcAft>
                      </a:pPr>
                      <a:r>
                        <a:rPr lang="ar-SA" sz="2400" b="0">
                          <a:latin typeface="Lotus"/>
                          <a:ea typeface="Times New Roman"/>
                          <a:cs typeface="B Zar"/>
                        </a:rPr>
                        <a:t>استـهلاك</a:t>
                      </a:r>
                      <a:endParaRPr lang="en-US" sz="2800" b="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2400" b="0">
                          <a:latin typeface="Lotus"/>
                          <a:ea typeface="Times New Roman"/>
                          <a:cs typeface="B Zar"/>
                        </a:rPr>
                        <a:t>0</a:t>
                      </a:r>
                      <a:endParaRPr lang="en-US" sz="2800" b="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2400" b="0">
                          <a:latin typeface="Lotus"/>
                          <a:ea typeface="Times New Roman"/>
                          <a:cs typeface="B Zar"/>
                        </a:rPr>
                        <a:t>-</a:t>
                      </a:r>
                      <a:endParaRPr lang="en-US" sz="2800" b="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2400" b="0" dirty="0">
                          <a:latin typeface="Lotus"/>
                          <a:ea typeface="Times New Roman"/>
                          <a:cs typeface="B Zar"/>
                        </a:rPr>
                        <a:t>34/82</a:t>
                      </a:r>
                      <a:endParaRPr lang="en-US" sz="2800" b="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2400" b="0">
                          <a:latin typeface="Lotus"/>
                          <a:ea typeface="Times New Roman"/>
                          <a:cs typeface="B Zar"/>
                        </a:rPr>
                        <a:t>100</a:t>
                      </a:r>
                      <a:endParaRPr lang="en-US" sz="2800" b="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2400" b="0" dirty="0">
                          <a:latin typeface="Lotus"/>
                          <a:ea typeface="Times New Roman"/>
                          <a:cs typeface="B Zar"/>
                        </a:rPr>
                        <a:t>34/82</a:t>
                      </a:r>
                      <a:endParaRPr lang="en-US" sz="2800" b="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6"/>
                  </a:ext>
                </a:extLst>
              </a:tr>
              <a:tr h="461311">
                <a:tc>
                  <a:txBody>
                    <a:bodyPr/>
                    <a:lstStyle/>
                    <a:p>
                      <a:pPr algn="r" rtl="1">
                        <a:spcAft>
                          <a:spcPts val="0"/>
                        </a:spcAft>
                      </a:pPr>
                      <a:r>
                        <a:rPr lang="ar-SA" sz="2400" b="0">
                          <a:latin typeface="Lotus"/>
                          <a:ea typeface="Times New Roman"/>
                          <a:cs typeface="B Zar"/>
                        </a:rPr>
                        <a:t>توزيع و فروش</a:t>
                      </a:r>
                      <a:endParaRPr lang="en-US" sz="2800" b="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2400" b="0">
                          <a:latin typeface="Lotus"/>
                          <a:ea typeface="Times New Roman"/>
                          <a:cs typeface="B Zar"/>
                        </a:rPr>
                        <a:t>86/13</a:t>
                      </a:r>
                      <a:endParaRPr lang="en-US" sz="2800" b="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2400" b="0" dirty="0">
                          <a:latin typeface="Lotus"/>
                          <a:ea typeface="Times New Roman"/>
                          <a:cs typeface="B Zar"/>
                        </a:rPr>
                        <a:t>100</a:t>
                      </a:r>
                      <a:endParaRPr lang="en-US" sz="2800" b="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2400" b="0">
                          <a:latin typeface="Lotus"/>
                          <a:ea typeface="Times New Roman"/>
                          <a:cs typeface="B Zar"/>
                        </a:rPr>
                        <a:t>0</a:t>
                      </a:r>
                      <a:endParaRPr lang="en-US" sz="2800" b="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2400" b="0" dirty="0">
                          <a:latin typeface="Lotus"/>
                          <a:ea typeface="Times New Roman"/>
                          <a:cs typeface="B Zar"/>
                        </a:rPr>
                        <a:t>-</a:t>
                      </a:r>
                      <a:endParaRPr lang="en-US" sz="2800" b="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2400" b="0" dirty="0">
                          <a:latin typeface="Lotus"/>
                          <a:ea typeface="Times New Roman"/>
                          <a:cs typeface="B Zar"/>
                        </a:rPr>
                        <a:t>86/13</a:t>
                      </a:r>
                      <a:endParaRPr lang="en-US" sz="2800" b="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7"/>
                  </a:ext>
                </a:extLst>
              </a:tr>
              <a:tr h="615081">
                <a:tc>
                  <a:txBody>
                    <a:bodyPr/>
                    <a:lstStyle/>
                    <a:p>
                      <a:pPr algn="r" rtl="1">
                        <a:spcAft>
                          <a:spcPts val="0"/>
                        </a:spcAft>
                      </a:pPr>
                      <a:r>
                        <a:rPr lang="ar-SA" sz="1600" b="0">
                          <a:latin typeface="Lotus"/>
                          <a:ea typeface="Times New Roman"/>
                          <a:cs typeface="B Zar"/>
                        </a:rPr>
                        <a:t>استهلاك قبل ازبهره برداري</a:t>
                      </a:r>
                      <a:endParaRPr lang="en-US" sz="2800" b="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2400" b="0">
                          <a:latin typeface="Lotus"/>
                          <a:ea typeface="Times New Roman"/>
                          <a:cs typeface="B Zar"/>
                        </a:rPr>
                        <a:t>0</a:t>
                      </a:r>
                      <a:endParaRPr lang="en-US" sz="2800" b="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2400" b="0">
                          <a:latin typeface="Lotus"/>
                          <a:ea typeface="Times New Roman"/>
                          <a:cs typeface="B Zar"/>
                        </a:rPr>
                        <a:t>-</a:t>
                      </a:r>
                      <a:endParaRPr lang="en-US" sz="2800" b="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2400" b="0" dirty="0">
                          <a:latin typeface="Lotus"/>
                          <a:ea typeface="Times New Roman"/>
                          <a:cs typeface="B Zar"/>
                        </a:rPr>
                        <a:t>75/7</a:t>
                      </a:r>
                      <a:endParaRPr lang="en-US" sz="2800" b="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2400" b="0">
                          <a:latin typeface="Lotus"/>
                          <a:ea typeface="Times New Roman"/>
                          <a:cs typeface="B Zar"/>
                        </a:rPr>
                        <a:t>100</a:t>
                      </a:r>
                      <a:endParaRPr lang="en-US" sz="2800" b="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2400" b="0" dirty="0">
                          <a:latin typeface="Lotus"/>
                          <a:ea typeface="Times New Roman"/>
                          <a:cs typeface="B Zar"/>
                        </a:rPr>
                        <a:t>75/7</a:t>
                      </a:r>
                      <a:endParaRPr lang="en-US" sz="2800" b="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8"/>
                  </a:ext>
                </a:extLst>
              </a:tr>
              <a:tr h="461311">
                <a:tc>
                  <a:txBody>
                    <a:bodyPr/>
                    <a:lstStyle/>
                    <a:p>
                      <a:pPr algn="r" rtl="1">
                        <a:spcAft>
                          <a:spcPts val="0"/>
                        </a:spcAft>
                      </a:pPr>
                      <a:r>
                        <a:rPr lang="ar-SA" sz="2400" b="0">
                          <a:latin typeface="Lotus"/>
                          <a:ea typeface="Times New Roman"/>
                          <a:cs typeface="B Zar"/>
                        </a:rPr>
                        <a:t>پيش بيني نشده</a:t>
                      </a:r>
                      <a:endParaRPr lang="en-US" sz="2800" b="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2400" b="0">
                          <a:latin typeface="Lotus"/>
                          <a:ea typeface="Times New Roman"/>
                          <a:cs typeface="B Zar"/>
                        </a:rPr>
                        <a:t>86/16</a:t>
                      </a:r>
                      <a:endParaRPr lang="en-US" sz="2800" b="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2400" b="0">
                          <a:latin typeface="Lotus"/>
                          <a:ea typeface="Times New Roman"/>
                          <a:cs typeface="B Zar"/>
                        </a:rPr>
                        <a:t>85</a:t>
                      </a:r>
                      <a:endParaRPr lang="en-US" sz="2800" b="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2400" b="0">
                          <a:latin typeface="Lotus"/>
                          <a:ea typeface="Times New Roman"/>
                          <a:cs typeface="B Zar"/>
                        </a:rPr>
                        <a:t>98/2</a:t>
                      </a:r>
                      <a:endParaRPr lang="en-US" sz="2800" b="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2400" b="0">
                          <a:latin typeface="Lotus"/>
                          <a:ea typeface="Times New Roman"/>
                          <a:cs typeface="B Zar"/>
                        </a:rPr>
                        <a:t>15</a:t>
                      </a:r>
                      <a:endParaRPr lang="en-US" sz="2800" b="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2400" b="0" dirty="0">
                          <a:latin typeface="Lotus"/>
                          <a:ea typeface="Times New Roman"/>
                          <a:cs typeface="B Zar"/>
                        </a:rPr>
                        <a:t>84/19</a:t>
                      </a:r>
                      <a:endParaRPr lang="en-US" sz="2800" b="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9"/>
                  </a:ext>
                </a:extLst>
              </a:tr>
              <a:tr h="461311">
                <a:tc>
                  <a:txBody>
                    <a:bodyPr/>
                    <a:lstStyle/>
                    <a:p>
                      <a:pPr algn="r" rtl="1">
                        <a:spcAft>
                          <a:spcPts val="0"/>
                        </a:spcAft>
                      </a:pPr>
                      <a:r>
                        <a:rPr lang="ar-SA" sz="2400" b="0">
                          <a:latin typeface="Lotus"/>
                          <a:ea typeface="Times New Roman"/>
                          <a:cs typeface="B Zar"/>
                        </a:rPr>
                        <a:t>جمـــع</a:t>
                      </a:r>
                      <a:endParaRPr lang="en-US" sz="2800" b="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2400" b="0" dirty="0">
                          <a:latin typeface="Lotus"/>
                          <a:ea typeface="Times New Roman"/>
                          <a:cs typeface="B Zar"/>
                        </a:rPr>
                        <a:t>98/296</a:t>
                      </a:r>
                      <a:endParaRPr lang="en-US" sz="2800" b="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2400" b="0" dirty="0">
                          <a:latin typeface="Lotus"/>
                          <a:ea typeface="Times New Roman"/>
                          <a:cs typeface="B Zar"/>
                        </a:rPr>
                        <a:t>-</a:t>
                      </a:r>
                      <a:endParaRPr lang="en-US" sz="2800" b="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2400" b="0" dirty="0">
                          <a:latin typeface="Lotus"/>
                          <a:ea typeface="Times New Roman"/>
                          <a:cs typeface="B Zar"/>
                        </a:rPr>
                        <a:t>33/141</a:t>
                      </a:r>
                      <a:endParaRPr lang="en-US" sz="2800" b="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2400" b="0">
                          <a:latin typeface="Lotus"/>
                          <a:ea typeface="Times New Roman"/>
                          <a:cs typeface="B Zar"/>
                        </a:rPr>
                        <a:t>-</a:t>
                      </a:r>
                      <a:endParaRPr lang="en-US" sz="2800" b="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2400" b="0" dirty="0">
                          <a:latin typeface="Lotus"/>
                          <a:ea typeface="Times New Roman"/>
                          <a:cs typeface="B Zar"/>
                        </a:rPr>
                        <a:t>31/438</a:t>
                      </a:r>
                      <a:endParaRPr lang="en-US" sz="2800" b="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0"/>
                  </a:ext>
                </a:extLst>
              </a:tr>
            </a:tbl>
          </a:graphicData>
        </a:graphic>
      </p:graphicFrame>
      <p:sp>
        <p:nvSpPr>
          <p:cNvPr id="34900" name="Rectangle 1"/>
          <p:cNvSpPr>
            <a:spLocks noChangeArrowheads="1"/>
          </p:cNvSpPr>
          <p:nvPr/>
        </p:nvSpPr>
        <p:spPr bwMode="auto">
          <a:xfrm>
            <a:off x="285750" y="0"/>
            <a:ext cx="8858250" cy="1231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lgn="r" rtl="1">
              <a:spcBef>
                <a:spcPts val="600"/>
              </a:spcBef>
              <a:buClr>
                <a:schemeClr val="accent2"/>
              </a:buClr>
              <a:buSzPct val="85000"/>
              <a:buFont typeface="Wingdings 2" panose="05020102010507070707" pitchFamily="18" charset="2"/>
              <a:buChar char=""/>
              <a:defRPr sz="2600">
                <a:solidFill>
                  <a:schemeClr val="tx1"/>
                </a:solidFill>
                <a:latin typeface="Constantia" panose="02030602050306030303" pitchFamily="18" charset="0"/>
                <a:cs typeface="Times New Roman" panose="02020603050405020304" pitchFamily="18" charset="0"/>
              </a:defRPr>
            </a:lvl1pPr>
            <a:lvl2pPr marL="742950" indent="-285750" algn="r" rtl="1">
              <a:spcBef>
                <a:spcPts val="300"/>
              </a:spcBef>
              <a:buClr>
                <a:srgbClr val="D6903D"/>
              </a:buClr>
              <a:buSzPct val="85000"/>
              <a:buFont typeface="Wingdings 2" panose="05020102010507070707" pitchFamily="18" charset="2"/>
              <a:buChar char=""/>
              <a:defRPr sz="2400">
                <a:solidFill>
                  <a:schemeClr val="tx2"/>
                </a:solidFill>
                <a:latin typeface="Constantia" panose="02030602050306030303" pitchFamily="18" charset="0"/>
                <a:cs typeface="Times New Roman" panose="02020603050405020304" pitchFamily="18" charset="0"/>
              </a:defRPr>
            </a:lvl2pPr>
            <a:lvl3pPr marL="1143000" indent="-228600" algn="r" rtl="1">
              <a:spcBef>
                <a:spcPts val="300"/>
              </a:spcBef>
              <a:buClr>
                <a:srgbClr val="B37732"/>
              </a:buClr>
              <a:buSzPct val="85000"/>
              <a:buFont typeface="Wingdings 2" panose="05020102010507070707" pitchFamily="18" charset="2"/>
              <a:buChar char=""/>
              <a:defRPr sz="2100">
                <a:solidFill>
                  <a:schemeClr val="tx1"/>
                </a:solidFill>
                <a:latin typeface="Constantia" panose="02030602050306030303" pitchFamily="18" charset="0"/>
                <a:cs typeface="Times New Roman" panose="02020603050405020304" pitchFamily="18" charset="0"/>
              </a:defRPr>
            </a:lvl3pPr>
            <a:lvl4pPr marL="1600200" indent="-228600" algn="r" rtl="1">
              <a:spcBef>
                <a:spcPts val="300"/>
              </a:spcBef>
              <a:buClr>
                <a:srgbClr val="D6903D"/>
              </a:buClr>
              <a:buSzPct val="85000"/>
              <a:buFont typeface="Wingdings 2" panose="05020102010507070707" pitchFamily="18" charset="2"/>
              <a:buChar char=""/>
              <a:defRPr sz="1900">
                <a:solidFill>
                  <a:schemeClr val="tx1"/>
                </a:solidFill>
                <a:latin typeface="Constantia" panose="02030602050306030303" pitchFamily="18" charset="0"/>
                <a:cs typeface="Times New Roman" panose="02020603050405020304" pitchFamily="18" charset="0"/>
              </a:defRPr>
            </a:lvl4pPr>
            <a:lvl5pPr marL="2057400" indent="-228600" algn="r" rtl="1">
              <a:spcBef>
                <a:spcPts val="338"/>
              </a:spcBef>
              <a:buClr>
                <a:srgbClr val="D6903D"/>
              </a:buClr>
              <a:buSzPct val="85000"/>
              <a:buFont typeface="Wingdings 2" panose="05020102010507070707" pitchFamily="18" charset="2"/>
              <a:buChar char=""/>
              <a:defRPr sz="1600">
                <a:solidFill>
                  <a:schemeClr val="tx1"/>
                </a:solidFill>
                <a:latin typeface="Constantia" panose="02030602050306030303" pitchFamily="18" charset="0"/>
                <a:cs typeface="Times New Roman" panose="02020603050405020304" pitchFamily="18" charset="0"/>
              </a:defRPr>
            </a:lvl5pPr>
            <a:lvl6pPr marL="2514600" indent="-228600" algn="r" rtl="1" eaLnBrk="0" fontAlgn="base" hangingPunct="0">
              <a:spcBef>
                <a:spcPts val="338"/>
              </a:spcBef>
              <a:spcAft>
                <a:spcPct val="0"/>
              </a:spcAft>
              <a:buClr>
                <a:srgbClr val="D6903D"/>
              </a:buClr>
              <a:buSzPct val="85000"/>
              <a:buFont typeface="Wingdings 2" panose="05020102010507070707" pitchFamily="18" charset="2"/>
              <a:buChar char=""/>
              <a:defRPr sz="1600">
                <a:solidFill>
                  <a:schemeClr val="tx1"/>
                </a:solidFill>
                <a:latin typeface="Constantia" panose="02030602050306030303" pitchFamily="18" charset="0"/>
                <a:cs typeface="Times New Roman" panose="02020603050405020304" pitchFamily="18" charset="0"/>
              </a:defRPr>
            </a:lvl6pPr>
            <a:lvl7pPr marL="2971800" indent="-228600" algn="r" rtl="1" eaLnBrk="0" fontAlgn="base" hangingPunct="0">
              <a:spcBef>
                <a:spcPts val="338"/>
              </a:spcBef>
              <a:spcAft>
                <a:spcPct val="0"/>
              </a:spcAft>
              <a:buClr>
                <a:srgbClr val="D6903D"/>
              </a:buClr>
              <a:buSzPct val="85000"/>
              <a:buFont typeface="Wingdings 2" panose="05020102010507070707" pitchFamily="18" charset="2"/>
              <a:buChar char=""/>
              <a:defRPr sz="1600">
                <a:solidFill>
                  <a:schemeClr val="tx1"/>
                </a:solidFill>
                <a:latin typeface="Constantia" panose="02030602050306030303" pitchFamily="18" charset="0"/>
                <a:cs typeface="Times New Roman" panose="02020603050405020304" pitchFamily="18" charset="0"/>
              </a:defRPr>
            </a:lvl7pPr>
            <a:lvl8pPr marL="3429000" indent="-228600" algn="r" rtl="1" eaLnBrk="0" fontAlgn="base" hangingPunct="0">
              <a:spcBef>
                <a:spcPts val="338"/>
              </a:spcBef>
              <a:spcAft>
                <a:spcPct val="0"/>
              </a:spcAft>
              <a:buClr>
                <a:srgbClr val="D6903D"/>
              </a:buClr>
              <a:buSzPct val="85000"/>
              <a:buFont typeface="Wingdings 2" panose="05020102010507070707" pitchFamily="18" charset="2"/>
              <a:buChar char=""/>
              <a:defRPr sz="1600">
                <a:solidFill>
                  <a:schemeClr val="tx1"/>
                </a:solidFill>
                <a:latin typeface="Constantia" panose="02030602050306030303" pitchFamily="18" charset="0"/>
                <a:cs typeface="Times New Roman" panose="02020603050405020304" pitchFamily="18" charset="0"/>
              </a:defRPr>
            </a:lvl8pPr>
            <a:lvl9pPr marL="3886200" indent="-228600" algn="r" rtl="1" eaLnBrk="0" fontAlgn="base" hangingPunct="0">
              <a:spcBef>
                <a:spcPts val="338"/>
              </a:spcBef>
              <a:spcAft>
                <a:spcPct val="0"/>
              </a:spcAft>
              <a:buClr>
                <a:srgbClr val="D6903D"/>
              </a:buClr>
              <a:buSzPct val="85000"/>
              <a:buFont typeface="Wingdings 2" panose="05020102010507070707" pitchFamily="18" charset="2"/>
              <a:buChar char=""/>
              <a:defRPr sz="1600">
                <a:solidFill>
                  <a:schemeClr val="tx1"/>
                </a:solidFill>
                <a:latin typeface="Constantia" panose="02030602050306030303" pitchFamily="18" charset="0"/>
                <a:cs typeface="Times New Roman" panose="02020603050405020304" pitchFamily="18" charset="0"/>
              </a:defRPr>
            </a:lvl9pPr>
          </a:lstStyle>
          <a:p>
            <a:pPr eaLnBrk="1" hangingPunct="1">
              <a:spcBef>
                <a:spcPct val="0"/>
              </a:spcBef>
              <a:buClrTx/>
              <a:buSzTx/>
              <a:buFontTx/>
              <a:buNone/>
            </a:pPr>
            <a:r>
              <a:rPr lang="ar-SA" altLang="fa-IR" sz="2800" b="1">
                <a:latin typeface="B Zar" panose="00000400000000000000" pitchFamily="2" charset="-78"/>
              </a:rPr>
              <a:t>محاسبه نقطه سر به سر ( در 100% توليد )</a:t>
            </a:r>
            <a:endParaRPr lang="en-US" altLang="fa-IR" sz="1800">
              <a:latin typeface="Arial" panose="020B0604020202020204" pitchFamily="34" charset="0"/>
              <a:cs typeface="Arial" panose="020B0604020202020204" pitchFamily="34" charset="0"/>
            </a:endParaRPr>
          </a:p>
          <a:p>
            <a:pPr algn="l">
              <a:spcBef>
                <a:spcPct val="0"/>
              </a:spcBef>
              <a:buClrTx/>
              <a:buSzTx/>
              <a:buFontTx/>
              <a:buNone/>
            </a:pPr>
            <a:r>
              <a:rPr lang="fa-IR" altLang="fa-IR" sz="2800">
                <a:latin typeface="Lotus" charset="-78"/>
              </a:rPr>
              <a:t> </a:t>
            </a:r>
            <a:endParaRPr lang="en-US" altLang="fa-IR" sz="2800">
              <a:latin typeface="Arial" panose="020B0604020202020204" pitchFamily="34" charset="0"/>
              <a:cs typeface="Arial" panose="020B0604020202020204" pitchFamily="34" charset="0"/>
            </a:endParaRPr>
          </a:p>
          <a:p>
            <a:pPr algn="l" rtl="0">
              <a:spcBef>
                <a:spcPct val="0"/>
              </a:spcBef>
              <a:buClrTx/>
              <a:buSzTx/>
              <a:buFontTx/>
              <a:buNone/>
            </a:pPr>
            <a:endParaRPr lang="en-US" altLang="fa-IR" sz="1800">
              <a:latin typeface="Arial" panose="020B0604020202020204" pitchFamily="34" charset="0"/>
              <a:cs typeface="Arial" panose="020B0604020202020204" pitchFamily="34" charset="0"/>
            </a:endParaRPr>
          </a:p>
        </p:txBody>
      </p:sp>
      <p:sp>
        <p:nvSpPr>
          <p:cNvPr id="6" name="Rectangle 5"/>
          <p:cNvSpPr/>
          <p:nvPr/>
        </p:nvSpPr>
        <p:spPr>
          <a:xfrm>
            <a:off x="-928726" y="-677109"/>
            <a:ext cx="3954259" cy="1354217"/>
          </a:xfrm>
          <a:prstGeom prst="rect">
            <a:avLst/>
          </a:prstGeom>
          <a:noFill/>
        </p:spPr>
        <p:txBody>
          <a:bodyPr>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r" rtl="1" eaLnBrk="1" fontAlgn="auto" hangingPunct="1">
              <a:spcBef>
                <a:spcPts val="0"/>
              </a:spcBef>
              <a:spcAft>
                <a:spcPts val="0"/>
              </a:spcAft>
              <a:defRPr/>
            </a:pPr>
            <a:r>
              <a:rPr lang="ar-SA" sz="5400" dirty="0">
                <a:latin typeface="+mn-lt"/>
                <a:cs typeface="+mn-cs"/>
              </a:rPr>
              <a:t> </a:t>
            </a:r>
            <a:endParaRPr lang="en-US" sz="5400" dirty="0">
              <a:latin typeface="+mn-lt"/>
              <a:cs typeface="+mn-cs"/>
            </a:endParaRPr>
          </a:p>
          <a:p>
            <a:pPr algn="r" rtl="1" eaLnBrk="1" fontAlgn="auto" hangingPunct="1">
              <a:spcBef>
                <a:spcPts val="0"/>
              </a:spcBef>
              <a:spcAft>
                <a:spcPts val="0"/>
              </a:spcAft>
              <a:defRPr/>
            </a:pPr>
            <a:r>
              <a:rPr lang="ar-SA" sz="2800" dirty="0">
                <a:latin typeface="+mn-lt"/>
                <a:cs typeface="+mn-cs"/>
              </a:rPr>
              <a:t>( ارقام به ميليون ريال )</a:t>
            </a:r>
            <a:endParaRPr lang="en-US" sz="2800" dirty="0">
              <a:latin typeface="+mn-lt"/>
              <a:cs typeface="+mn-cs"/>
            </a:endParaRPr>
          </a:p>
        </p:txBody>
      </p:sp>
      <p:sp>
        <p:nvSpPr>
          <p:cNvPr id="9" name="Title 1"/>
          <p:cNvSpPr txBox="1">
            <a:spLocks/>
          </p:cNvSpPr>
          <p:nvPr/>
        </p:nvSpPr>
        <p:spPr>
          <a:xfrm>
            <a:off x="0" y="6072188"/>
            <a:ext cx="9144000" cy="1071562"/>
          </a:xfrm>
          <a:prstGeom prst="rect">
            <a:avLst/>
          </a:prstGeom>
        </p:spPr>
        <p:txBody>
          <a:bodyPr rtlCol="1" anchor="ctr"/>
          <a:lstStyle/>
          <a:p>
            <a:pPr algn="ctr" rtl="1" eaLnBrk="1" fontAlgn="auto" hangingPunct="1">
              <a:spcAft>
                <a:spcPts val="0"/>
              </a:spcAft>
              <a:defRPr/>
            </a:pPr>
            <a:r>
              <a:rPr lang="ar-SA" sz="2800" b="1" dirty="0">
                <a:latin typeface="+mj-lt"/>
                <a:ea typeface="+mj-ea"/>
                <a:cs typeface="+mj-cs"/>
              </a:rPr>
              <a:t>بر اساس محاسبات مبتني بر اطلاعات جدول فوق نقطة سر به سر توليد معادل69/35% مي باشد.</a:t>
            </a:r>
            <a:r>
              <a:rPr lang="en-US" sz="2800" dirty="0">
                <a:latin typeface="+mj-lt"/>
                <a:ea typeface="+mj-ea"/>
                <a:cs typeface="+mj-cs"/>
              </a:rPr>
              <a:t/>
            </a:r>
            <a:br>
              <a:rPr lang="en-US" sz="2800" dirty="0">
                <a:latin typeface="+mj-lt"/>
                <a:ea typeface="+mj-ea"/>
                <a:cs typeface="+mj-cs"/>
              </a:rPr>
            </a:br>
            <a:endParaRPr lang="fa-IR" sz="2800" dirty="0">
              <a:latin typeface="+mj-lt"/>
              <a:ea typeface="+mj-ea"/>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34900"/>
                                        </p:tgtEl>
                                        <p:attrNameLst>
                                          <p:attrName>style.visibility</p:attrName>
                                        </p:attrNameLst>
                                      </p:cBhvr>
                                      <p:to>
                                        <p:strVal val="visible"/>
                                      </p:to>
                                    </p:set>
                                    <p:anim calcmode="lin" valueType="num">
                                      <p:cBhvr>
                                        <p:cTn id="7" dur="500" fill="hold"/>
                                        <p:tgtEl>
                                          <p:spTgt spid="34900"/>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34900"/>
                                        </p:tgtEl>
                                        <p:attrNameLst>
                                          <p:attrName>ppt_y</p:attrName>
                                        </p:attrNameLst>
                                      </p:cBhvr>
                                      <p:tavLst>
                                        <p:tav tm="0">
                                          <p:val>
                                            <p:strVal val="#ppt_y"/>
                                          </p:val>
                                        </p:tav>
                                        <p:tav tm="100000">
                                          <p:val>
                                            <p:strVal val="#ppt_y"/>
                                          </p:val>
                                        </p:tav>
                                      </p:tavLst>
                                    </p:anim>
                                    <p:anim calcmode="lin" valueType="num">
                                      <p:cBhvr>
                                        <p:cTn id="9" dur="500" fill="hold"/>
                                        <p:tgtEl>
                                          <p:spTgt spid="34900"/>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34900"/>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34900"/>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34" presetClass="entr" presetSubtype="0" fill="hold" nodeType="clickEffect">
                                  <p:stCondLst>
                                    <p:cond delay="0"/>
                                  </p:stCondLst>
                                  <p:childTnLst>
                                    <p:set>
                                      <p:cBhvr>
                                        <p:cTn id="15" dur="1" fill="hold">
                                          <p:stCondLst>
                                            <p:cond delay="0"/>
                                          </p:stCondLst>
                                        </p:cTn>
                                        <p:tgtEl>
                                          <p:spTgt spid="4"/>
                                        </p:tgtEl>
                                        <p:attrNameLst>
                                          <p:attrName>style.visibility</p:attrName>
                                        </p:attrNameLst>
                                      </p:cBhvr>
                                      <p:to>
                                        <p:strVal val="visible"/>
                                      </p:to>
                                    </p:set>
                                    <p:anim from="(-#ppt_w/2)" to="(#ppt_x)" calcmode="lin" valueType="num">
                                      <p:cBhvr>
                                        <p:cTn id="16" dur="600" fill="hold">
                                          <p:stCondLst>
                                            <p:cond delay="0"/>
                                          </p:stCondLst>
                                        </p:cTn>
                                        <p:tgtEl>
                                          <p:spTgt spid="4"/>
                                        </p:tgtEl>
                                        <p:attrNameLst>
                                          <p:attrName>ppt_x</p:attrName>
                                        </p:attrNameLst>
                                      </p:cBhvr>
                                    </p:anim>
                                    <p:anim from="0" to="-1.0" calcmode="lin" valueType="num">
                                      <p:cBhvr>
                                        <p:cTn id="17" dur="200" decel="50000" autoRev="1" fill="hold">
                                          <p:stCondLst>
                                            <p:cond delay="600"/>
                                          </p:stCondLst>
                                        </p:cTn>
                                        <p:tgtEl>
                                          <p:spTgt spid="4"/>
                                        </p:tgtEl>
                                        <p:attrNameLst>
                                          <p:attrName>xshear</p:attrName>
                                        </p:attrNameLst>
                                      </p:cBhvr>
                                    </p:anim>
                                    <p:animScale>
                                      <p:cBhvr>
                                        <p:cTn id="18" dur="200" decel="100000" autoRev="1" fill="hold">
                                          <p:stCondLst>
                                            <p:cond delay="600"/>
                                          </p:stCondLst>
                                        </p:cTn>
                                        <p:tgtEl>
                                          <p:spTgt spid="4"/>
                                        </p:tgtEl>
                                      </p:cBhvr>
                                      <p:from x="100000" y="100000"/>
                                      <p:to x="80000" y="100000"/>
                                    </p:animScale>
                                    <p:anim by="(#ppt_h/3+#ppt_w*0.1)" calcmode="lin" valueType="num">
                                      <p:cBhvr additive="sum">
                                        <p:cTn id="19" dur="200" decel="100000" autoRev="1" fill="hold">
                                          <p:stCondLst>
                                            <p:cond delay="600"/>
                                          </p:stCondLst>
                                        </p:cTn>
                                        <p:tgtEl>
                                          <p:spTgt spid="4"/>
                                        </p:tgtEl>
                                        <p:attrNameLst>
                                          <p:attrName>ppt_x</p:attrName>
                                        </p:attrNameLst>
                                      </p:cBhvr>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17" presetClass="entr" presetSubtype="10" fill="hold" grpId="0" nodeType="clickEffect">
                                  <p:stCondLst>
                                    <p:cond delay="0"/>
                                  </p:stCondLst>
                                  <p:childTnLst>
                                    <p:set>
                                      <p:cBhvr>
                                        <p:cTn id="23" dur="1" fill="hold">
                                          <p:stCondLst>
                                            <p:cond delay="0"/>
                                          </p:stCondLst>
                                        </p:cTn>
                                        <p:tgtEl>
                                          <p:spTgt spid="9"/>
                                        </p:tgtEl>
                                        <p:attrNameLst>
                                          <p:attrName>style.visibility</p:attrName>
                                        </p:attrNameLst>
                                      </p:cBhvr>
                                      <p:to>
                                        <p:strVal val="visible"/>
                                      </p:to>
                                    </p:set>
                                    <p:anim calcmode="lin" valueType="num">
                                      <p:cBhvr>
                                        <p:cTn id="24" dur="500" fill="hold"/>
                                        <p:tgtEl>
                                          <p:spTgt spid="9"/>
                                        </p:tgtEl>
                                        <p:attrNameLst>
                                          <p:attrName>ppt_w</p:attrName>
                                        </p:attrNameLst>
                                      </p:cBhvr>
                                      <p:tavLst>
                                        <p:tav tm="0">
                                          <p:val>
                                            <p:fltVal val="0"/>
                                          </p:val>
                                        </p:tav>
                                        <p:tav tm="100000">
                                          <p:val>
                                            <p:strVal val="#ppt_w"/>
                                          </p:val>
                                        </p:tav>
                                      </p:tavLst>
                                    </p:anim>
                                    <p:anim calcmode="lin" valueType="num">
                                      <p:cBhvr>
                                        <p:cTn id="25" dur="500" fill="hold"/>
                                        <p:tgtEl>
                                          <p:spTgt spid="9"/>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900" grpId="0"/>
      <p:bldP spid="9" grpId="0"/>
    </p:bldLst>
  </p:timing>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8" name="Content Placeholder 7"/>
          <p:cNvGraphicFramePr>
            <a:graphicFrameLocks noGrp="1"/>
          </p:cNvGraphicFramePr>
          <p:nvPr>
            <p:ph idx="1"/>
          </p:nvPr>
        </p:nvGraphicFramePr>
        <p:xfrm>
          <a:off x="0" y="714375"/>
          <a:ext cx="9144000" cy="2498725"/>
        </p:xfrm>
        <a:graphic>
          <a:graphicData uri="http://schemas.openxmlformats.org/drawingml/2006/table">
            <a:tbl>
              <a:tblPr rtl="1"/>
              <a:tblGrid>
                <a:gridCol w="5138416">
                  <a:extLst>
                    <a:ext uri="{9D8B030D-6E8A-4147-A177-3AD203B41FA5}">
                      <a16:colId xmlns:a16="http://schemas.microsoft.com/office/drawing/2014/main" xmlns="" val="20000"/>
                    </a:ext>
                  </a:extLst>
                </a:gridCol>
                <a:gridCol w="4005584">
                  <a:extLst>
                    <a:ext uri="{9D8B030D-6E8A-4147-A177-3AD203B41FA5}">
                      <a16:colId xmlns:a16="http://schemas.microsoft.com/office/drawing/2014/main" xmlns="" val="20001"/>
                    </a:ext>
                  </a:extLst>
                </a:gridCol>
              </a:tblGrid>
              <a:tr h="2498725">
                <a:tc>
                  <a:txBody>
                    <a:bodyPr/>
                    <a:lstStyle/>
                    <a:p>
                      <a:pPr algn="r" rtl="1">
                        <a:spcAft>
                          <a:spcPts val="0"/>
                        </a:spcAft>
                      </a:pPr>
                      <a:r>
                        <a:rPr lang="ar-SA" sz="3200" dirty="0">
                          <a:latin typeface="Lotus"/>
                          <a:ea typeface="Times New Roman"/>
                          <a:cs typeface="B Zar"/>
                        </a:rPr>
                        <a:t>1 - عقد مشاركت مدني:</a:t>
                      </a:r>
                      <a:endParaRPr lang="en-US" sz="2800" dirty="0">
                        <a:latin typeface="Times New Roman"/>
                        <a:ea typeface="Times New Roman"/>
                      </a:endParaRPr>
                    </a:p>
                    <a:p>
                      <a:pPr algn="r" rtl="1">
                        <a:spcAft>
                          <a:spcPts val="0"/>
                        </a:spcAft>
                      </a:pPr>
                      <a:r>
                        <a:rPr lang="ar-SA" sz="3200" dirty="0">
                          <a:latin typeface="Lotus"/>
                          <a:ea typeface="Times New Roman"/>
                          <a:cs typeface="B Zar"/>
                        </a:rPr>
                        <a:t>         مبلغ قرارداد: </a:t>
                      </a:r>
                      <a:endParaRPr lang="en-US" sz="2800" dirty="0">
                        <a:latin typeface="Times New Roman"/>
                        <a:ea typeface="Times New Roman"/>
                      </a:endParaRPr>
                    </a:p>
                    <a:p>
                      <a:pPr algn="r" rtl="1">
                        <a:spcAft>
                          <a:spcPts val="0"/>
                        </a:spcAft>
                      </a:pPr>
                      <a:r>
                        <a:rPr lang="ar-SA" sz="3200" dirty="0">
                          <a:latin typeface="Lotus"/>
                          <a:ea typeface="Times New Roman"/>
                          <a:cs typeface="B Zar"/>
                        </a:rPr>
                        <a:t>        مدت قرارداد</a:t>
                      </a:r>
                      <a:endParaRPr lang="en-US" sz="2800" dirty="0">
                        <a:latin typeface="Times New Roman"/>
                        <a:ea typeface="Times New Roman"/>
                      </a:endParaRPr>
                    </a:p>
                    <a:p>
                      <a:pPr algn="r" rtl="1">
                        <a:spcAft>
                          <a:spcPts val="0"/>
                        </a:spcAft>
                      </a:pPr>
                      <a:r>
                        <a:rPr lang="ar-SA" sz="3200" dirty="0">
                          <a:latin typeface="Lotus"/>
                          <a:ea typeface="Times New Roman"/>
                          <a:cs typeface="B Zar"/>
                        </a:rPr>
                        <a:t>         كارمزد</a:t>
                      </a:r>
                      <a:endParaRPr lang="en-US" sz="2800" dirty="0">
                        <a:latin typeface="Times New Roman"/>
                        <a:ea typeface="Times New Roman"/>
                      </a:endParaRPr>
                    </a:p>
                    <a:p>
                      <a:pPr algn="r" rtl="1">
                        <a:spcAft>
                          <a:spcPts val="0"/>
                        </a:spcAft>
                      </a:pPr>
                      <a:r>
                        <a:rPr lang="ar-SA" sz="3200" dirty="0">
                          <a:latin typeface="Lotus"/>
                          <a:ea typeface="Times New Roman"/>
                          <a:cs typeface="B Zar"/>
                        </a:rPr>
                        <a:t>         كارمزد عقد مشاركت مدني:             </a:t>
                      </a:r>
                      <a:endParaRPr lang="en-US" sz="28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en-US" sz="3600" dirty="0">
                          <a:latin typeface="Times New Roman"/>
                          <a:ea typeface="Times New Roman"/>
                          <a:cs typeface="B Zar"/>
                        </a:rPr>
                        <a:t> </a:t>
                      </a:r>
                      <a:endParaRPr lang="en-US" sz="2800" dirty="0">
                        <a:latin typeface="Times New Roman"/>
                        <a:ea typeface="Times New Roman"/>
                      </a:endParaRPr>
                    </a:p>
                    <a:p>
                      <a:pPr algn="ctr" rtl="1">
                        <a:spcAft>
                          <a:spcPts val="0"/>
                        </a:spcAft>
                      </a:pPr>
                      <a:r>
                        <a:rPr lang="ar-SA" sz="3200" dirty="0">
                          <a:latin typeface="Lotus"/>
                          <a:ea typeface="Times New Roman"/>
                          <a:cs typeface="B Zar"/>
                        </a:rPr>
                        <a:t>800 ميليون ريال</a:t>
                      </a:r>
                      <a:endParaRPr lang="en-US" sz="2800" dirty="0">
                        <a:latin typeface="Times New Roman"/>
                        <a:ea typeface="Times New Roman"/>
                      </a:endParaRPr>
                    </a:p>
                    <a:p>
                      <a:pPr algn="ctr" rtl="1">
                        <a:spcAft>
                          <a:spcPts val="0"/>
                        </a:spcAft>
                      </a:pPr>
                      <a:r>
                        <a:rPr lang="ar-SA" sz="3200" dirty="0">
                          <a:latin typeface="Lotus"/>
                          <a:ea typeface="Times New Roman"/>
                          <a:cs typeface="B Zar"/>
                        </a:rPr>
                        <a:t>شش ماه</a:t>
                      </a:r>
                      <a:endParaRPr lang="en-US" sz="2800" dirty="0">
                        <a:latin typeface="Times New Roman"/>
                        <a:ea typeface="Times New Roman"/>
                      </a:endParaRPr>
                    </a:p>
                    <a:p>
                      <a:pPr algn="ctr" rtl="1">
                        <a:spcAft>
                          <a:spcPts val="0"/>
                        </a:spcAft>
                      </a:pPr>
                      <a:r>
                        <a:rPr lang="ar-SA" sz="3200" dirty="0">
                          <a:latin typeface="Lotus"/>
                          <a:ea typeface="Times New Roman"/>
                          <a:cs typeface="B Zar"/>
                        </a:rPr>
                        <a:t>13%</a:t>
                      </a:r>
                      <a:endParaRPr lang="en-US" sz="2800" dirty="0">
                        <a:latin typeface="Times New Roman"/>
                        <a:ea typeface="Times New Roman"/>
                      </a:endParaRPr>
                    </a:p>
                    <a:p>
                      <a:pPr algn="ctr" rtl="1">
                        <a:spcAft>
                          <a:spcPts val="0"/>
                        </a:spcAft>
                      </a:pPr>
                      <a:r>
                        <a:rPr lang="ar-SA" sz="3200" dirty="0">
                          <a:latin typeface="Lotus"/>
                          <a:ea typeface="Times New Roman"/>
                          <a:cs typeface="B Zar"/>
                        </a:rPr>
                        <a:t>52 ميليون ريال</a:t>
                      </a:r>
                      <a:endParaRPr lang="en-US" sz="28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0"/>
                  </a:ext>
                </a:extLst>
              </a:tr>
            </a:tbl>
          </a:graphicData>
        </a:graphic>
      </p:graphicFrame>
      <p:sp>
        <p:nvSpPr>
          <p:cNvPr id="35850" name="Rectangle 2"/>
          <p:cNvSpPr>
            <a:spLocks noChangeArrowheads="1"/>
          </p:cNvSpPr>
          <p:nvPr/>
        </p:nvSpPr>
        <p:spPr bwMode="auto">
          <a:xfrm>
            <a:off x="6010275" y="0"/>
            <a:ext cx="3133725" cy="1354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lgn="r" rtl="1">
              <a:spcBef>
                <a:spcPts val="600"/>
              </a:spcBef>
              <a:buClr>
                <a:schemeClr val="accent2"/>
              </a:buClr>
              <a:buSzPct val="85000"/>
              <a:buFont typeface="Wingdings 2" panose="05020102010507070707" pitchFamily="18" charset="2"/>
              <a:buChar char=""/>
              <a:defRPr sz="2600">
                <a:solidFill>
                  <a:schemeClr val="tx1"/>
                </a:solidFill>
                <a:latin typeface="Constantia" panose="02030602050306030303" pitchFamily="18" charset="0"/>
                <a:cs typeface="Times New Roman" panose="02020603050405020304" pitchFamily="18" charset="0"/>
              </a:defRPr>
            </a:lvl1pPr>
            <a:lvl2pPr marL="742950" indent="-285750" algn="r" rtl="1">
              <a:spcBef>
                <a:spcPts val="300"/>
              </a:spcBef>
              <a:buClr>
                <a:srgbClr val="D6903D"/>
              </a:buClr>
              <a:buSzPct val="85000"/>
              <a:buFont typeface="Wingdings 2" panose="05020102010507070707" pitchFamily="18" charset="2"/>
              <a:buChar char=""/>
              <a:defRPr sz="2400">
                <a:solidFill>
                  <a:schemeClr val="tx2"/>
                </a:solidFill>
                <a:latin typeface="Constantia" panose="02030602050306030303" pitchFamily="18" charset="0"/>
                <a:cs typeface="Times New Roman" panose="02020603050405020304" pitchFamily="18" charset="0"/>
              </a:defRPr>
            </a:lvl2pPr>
            <a:lvl3pPr marL="1143000" indent="-228600" algn="r" rtl="1">
              <a:spcBef>
                <a:spcPts val="300"/>
              </a:spcBef>
              <a:buClr>
                <a:srgbClr val="B37732"/>
              </a:buClr>
              <a:buSzPct val="85000"/>
              <a:buFont typeface="Wingdings 2" panose="05020102010507070707" pitchFamily="18" charset="2"/>
              <a:buChar char=""/>
              <a:defRPr sz="2100">
                <a:solidFill>
                  <a:schemeClr val="tx1"/>
                </a:solidFill>
                <a:latin typeface="Constantia" panose="02030602050306030303" pitchFamily="18" charset="0"/>
                <a:cs typeface="Times New Roman" panose="02020603050405020304" pitchFamily="18" charset="0"/>
              </a:defRPr>
            </a:lvl3pPr>
            <a:lvl4pPr marL="1600200" indent="-228600" algn="r" rtl="1">
              <a:spcBef>
                <a:spcPts val="300"/>
              </a:spcBef>
              <a:buClr>
                <a:srgbClr val="D6903D"/>
              </a:buClr>
              <a:buSzPct val="85000"/>
              <a:buFont typeface="Wingdings 2" panose="05020102010507070707" pitchFamily="18" charset="2"/>
              <a:buChar char=""/>
              <a:defRPr sz="1900">
                <a:solidFill>
                  <a:schemeClr val="tx1"/>
                </a:solidFill>
                <a:latin typeface="Constantia" panose="02030602050306030303" pitchFamily="18" charset="0"/>
                <a:cs typeface="Times New Roman" panose="02020603050405020304" pitchFamily="18" charset="0"/>
              </a:defRPr>
            </a:lvl4pPr>
            <a:lvl5pPr marL="2057400" indent="-228600" algn="r" rtl="1">
              <a:spcBef>
                <a:spcPts val="338"/>
              </a:spcBef>
              <a:buClr>
                <a:srgbClr val="D6903D"/>
              </a:buClr>
              <a:buSzPct val="85000"/>
              <a:buFont typeface="Wingdings 2" panose="05020102010507070707" pitchFamily="18" charset="2"/>
              <a:buChar char=""/>
              <a:defRPr sz="1600">
                <a:solidFill>
                  <a:schemeClr val="tx1"/>
                </a:solidFill>
                <a:latin typeface="Constantia" panose="02030602050306030303" pitchFamily="18" charset="0"/>
                <a:cs typeface="Times New Roman" panose="02020603050405020304" pitchFamily="18" charset="0"/>
              </a:defRPr>
            </a:lvl5pPr>
            <a:lvl6pPr marL="2514600" indent="-228600" algn="r" rtl="1" eaLnBrk="0" fontAlgn="base" hangingPunct="0">
              <a:spcBef>
                <a:spcPts val="338"/>
              </a:spcBef>
              <a:spcAft>
                <a:spcPct val="0"/>
              </a:spcAft>
              <a:buClr>
                <a:srgbClr val="D6903D"/>
              </a:buClr>
              <a:buSzPct val="85000"/>
              <a:buFont typeface="Wingdings 2" panose="05020102010507070707" pitchFamily="18" charset="2"/>
              <a:buChar char=""/>
              <a:defRPr sz="1600">
                <a:solidFill>
                  <a:schemeClr val="tx1"/>
                </a:solidFill>
                <a:latin typeface="Constantia" panose="02030602050306030303" pitchFamily="18" charset="0"/>
                <a:cs typeface="Times New Roman" panose="02020603050405020304" pitchFamily="18" charset="0"/>
              </a:defRPr>
            </a:lvl6pPr>
            <a:lvl7pPr marL="2971800" indent="-228600" algn="r" rtl="1" eaLnBrk="0" fontAlgn="base" hangingPunct="0">
              <a:spcBef>
                <a:spcPts val="338"/>
              </a:spcBef>
              <a:spcAft>
                <a:spcPct val="0"/>
              </a:spcAft>
              <a:buClr>
                <a:srgbClr val="D6903D"/>
              </a:buClr>
              <a:buSzPct val="85000"/>
              <a:buFont typeface="Wingdings 2" panose="05020102010507070707" pitchFamily="18" charset="2"/>
              <a:buChar char=""/>
              <a:defRPr sz="1600">
                <a:solidFill>
                  <a:schemeClr val="tx1"/>
                </a:solidFill>
                <a:latin typeface="Constantia" panose="02030602050306030303" pitchFamily="18" charset="0"/>
                <a:cs typeface="Times New Roman" panose="02020603050405020304" pitchFamily="18" charset="0"/>
              </a:defRPr>
            </a:lvl7pPr>
            <a:lvl8pPr marL="3429000" indent="-228600" algn="r" rtl="1" eaLnBrk="0" fontAlgn="base" hangingPunct="0">
              <a:spcBef>
                <a:spcPts val="338"/>
              </a:spcBef>
              <a:spcAft>
                <a:spcPct val="0"/>
              </a:spcAft>
              <a:buClr>
                <a:srgbClr val="D6903D"/>
              </a:buClr>
              <a:buSzPct val="85000"/>
              <a:buFont typeface="Wingdings 2" panose="05020102010507070707" pitchFamily="18" charset="2"/>
              <a:buChar char=""/>
              <a:defRPr sz="1600">
                <a:solidFill>
                  <a:schemeClr val="tx1"/>
                </a:solidFill>
                <a:latin typeface="Constantia" panose="02030602050306030303" pitchFamily="18" charset="0"/>
                <a:cs typeface="Times New Roman" panose="02020603050405020304" pitchFamily="18" charset="0"/>
              </a:defRPr>
            </a:lvl8pPr>
            <a:lvl9pPr marL="3886200" indent="-228600" algn="r" rtl="1" eaLnBrk="0" fontAlgn="base" hangingPunct="0">
              <a:spcBef>
                <a:spcPts val="338"/>
              </a:spcBef>
              <a:spcAft>
                <a:spcPct val="0"/>
              </a:spcAft>
              <a:buClr>
                <a:srgbClr val="D6903D"/>
              </a:buClr>
              <a:buSzPct val="85000"/>
              <a:buFont typeface="Wingdings 2" panose="05020102010507070707" pitchFamily="18" charset="2"/>
              <a:buChar char=""/>
              <a:defRPr sz="1600">
                <a:solidFill>
                  <a:schemeClr val="tx1"/>
                </a:solidFill>
                <a:latin typeface="Constantia" panose="02030602050306030303" pitchFamily="18" charset="0"/>
                <a:cs typeface="Times New Roman" panose="02020603050405020304" pitchFamily="18" charset="0"/>
              </a:defRPr>
            </a:lvl9pPr>
          </a:lstStyle>
          <a:p>
            <a:pPr algn="l" eaLnBrk="1" hangingPunct="1">
              <a:spcBef>
                <a:spcPct val="0"/>
              </a:spcBef>
              <a:buClrTx/>
              <a:buSzTx/>
              <a:buFontTx/>
              <a:buNone/>
            </a:pPr>
            <a:r>
              <a:rPr lang="ar-SA" altLang="fa-IR" sz="3600" b="1">
                <a:latin typeface="Lotus" charset="-78"/>
                <a:ea typeface="Times New Roman" panose="02020603050405020304" pitchFamily="18" charset="0"/>
                <a:cs typeface="B Zar" panose="00000400000000000000" pitchFamily="2" charset="-78"/>
              </a:rPr>
              <a:t>محاسبة كارمزد وام</a:t>
            </a:r>
            <a:endParaRPr lang="en-US" altLang="fa-IR" sz="2400">
              <a:latin typeface="Arial" panose="020B0604020202020204" pitchFamily="34" charset="0"/>
              <a:ea typeface="Times New Roman" panose="02020603050405020304" pitchFamily="18" charset="0"/>
              <a:cs typeface="B Zar" panose="00000400000000000000" pitchFamily="2" charset="-78"/>
            </a:endParaRPr>
          </a:p>
          <a:p>
            <a:pPr algn="l">
              <a:spcBef>
                <a:spcPct val="0"/>
              </a:spcBef>
              <a:buClrTx/>
              <a:buSzTx/>
              <a:buFontTx/>
              <a:buNone/>
            </a:pPr>
            <a:r>
              <a:rPr lang="ar-SA" altLang="fa-IR" sz="1400">
                <a:latin typeface="Lotus" charset="-78"/>
                <a:ea typeface="Times New Roman" panose="02020603050405020304" pitchFamily="18" charset="0"/>
                <a:cs typeface="B Zar" panose="00000400000000000000" pitchFamily="2" charset="-78"/>
              </a:rPr>
              <a:t> </a:t>
            </a:r>
            <a:endParaRPr lang="en-US" altLang="fa-IR" sz="1100">
              <a:latin typeface="Arial" panose="020B0604020202020204" pitchFamily="34" charset="0"/>
              <a:ea typeface="Times New Roman" panose="02020603050405020304" pitchFamily="18" charset="0"/>
              <a:cs typeface="B Zar" panose="00000400000000000000" pitchFamily="2" charset="-78"/>
            </a:endParaRPr>
          </a:p>
          <a:p>
            <a:pPr algn="l">
              <a:spcBef>
                <a:spcPct val="0"/>
              </a:spcBef>
              <a:buClrTx/>
              <a:buSzTx/>
              <a:buFontTx/>
              <a:buNone/>
            </a:pPr>
            <a:r>
              <a:rPr lang="ar-SA" altLang="fa-IR" sz="1400">
                <a:latin typeface="Lotus" charset="-78"/>
                <a:ea typeface="Times New Roman" panose="02020603050405020304" pitchFamily="18" charset="0"/>
                <a:cs typeface="B Zar" panose="00000400000000000000" pitchFamily="2" charset="-78"/>
              </a:rPr>
              <a:t> </a:t>
            </a:r>
            <a:endParaRPr lang="en-US" altLang="fa-IR" sz="1100">
              <a:latin typeface="Arial" panose="020B0604020202020204" pitchFamily="34" charset="0"/>
              <a:ea typeface="Times New Roman" panose="02020603050405020304" pitchFamily="18" charset="0"/>
              <a:cs typeface="B Zar" panose="00000400000000000000" pitchFamily="2" charset="-78"/>
            </a:endParaRPr>
          </a:p>
          <a:p>
            <a:pPr algn="l" rtl="0">
              <a:spcBef>
                <a:spcPct val="0"/>
              </a:spcBef>
              <a:buClrTx/>
              <a:buSzTx/>
              <a:buFontTx/>
              <a:buNone/>
            </a:pPr>
            <a:endParaRPr lang="en-US" altLang="fa-IR" sz="1800">
              <a:latin typeface="Arial" panose="020B0604020202020204" pitchFamily="34" charset="0"/>
              <a:ea typeface="Times New Roman" panose="02020603050405020304" pitchFamily="18" charset="0"/>
              <a:cs typeface="B Zar" panose="00000400000000000000" pitchFamily="2" charset="-78"/>
            </a:endParaRPr>
          </a:p>
        </p:txBody>
      </p:sp>
      <p:graphicFrame>
        <p:nvGraphicFramePr>
          <p:cNvPr id="10" name="Table 9"/>
          <p:cNvGraphicFramePr>
            <a:graphicFrameLocks noGrp="1"/>
          </p:cNvGraphicFramePr>
          <p:nvPr/>
        </p:nvGraphicFramePr>
        <p:xfrm>
          <a:off x="0" y="3322638"/>
          <a:ext cx="9144000" cy="3535362"/>
        </p:xfrm>
        <a:graphic>
          <a:graphicData uri="http://schemas.openxmlformats.org/drawingml/2006/table">
            <a:tbl>
              <a:tblPr rtl="1"/>
              <a:tblGrid>
                <a:gridCol w="4572000">
                  <a:extLst>
                    <a:ext uri="{9D8B030D-6E8A-4147-A177-3AD203B41FA5}">
                      <a16:colId xmlns:a16="http://schemas.microsoft.com/office/drawing/2014/main" xmlns="" val="20000"/>
                    </a:ext>
                  </a:extLst>
                </a:gridCol>
                <a:gridCol w="4572000">
                  <a:extLst>
                    <a:ext uri="{9D8B030D-6E8A-4147-A177-3AD203B41FA5}">
                      <a16:colId xmlns:a16="http://schemas.microsoft.com/office/drawing/2014/main" xmlns="" val="20001"/>
                    </a:ext>
                  </a:extLst>
                </a:gridCol>
              </a:tblGrid>
              <a:tr h="3535362">
                <a:tc>
                  <a:txBody>
                    <a:bodyPr/>
                    <a:lstStyle/>
                    <a:p>
                      <a:pPr algn="r" rtl="1">
                        <a:spcAft>
                          <a:spcPts val="0"/>
                        </a:spcAft>
                      </a:pPr>
                      <a:r>
                        <a:rPr lang="ar-SA" sz="2800" dirty="0">
                          <a:latin typeface="Lotus"/>
                          <a:ea typeface="Times New Roman"/>
                          <a:cs typeface="B Zar"/>
                        </a:rPr>
                        <a:t>2 </a:t>
                      </a:r>
                      <a:r>
                        <a:rPr lang="en-US" sz="1600" dirty="0">
                          <a:latin typeface="Times New Roman"/>
                          <a:ea typeface="Times New Roman"/>
                          <a:cs typeface="B Zar"/>
                        </a:rPr>
                        <a:t>–</a:t>
                      </a:r>
                      <a:r>
                        <a:rPr lang="ar-SA" sz="2800" dirty="0">
                          <a:latin typeface="Lotus"/>
                          <a:ea typeface="Times New Roman"/>
                          <a:cs typeface="B Zar"/>
                        </a:rPr>
                        <a:t> عقد فروش اقساطي:</a:t>
                      </a:r>
                      <a:endParaRPr lang="en-US" sz="2400" dirty="0">
                        <a:latin typeface="Times New Roman"/>
                        <a:ea typeface="Times New Roman"/>
                      </a:endParaRPr>
                    </a:p>
                    <a:p>
                      <a:pPr algn="r" rtl="1">
                        <a:spcAft>
                          <a:spcPts val="0"/>
                        </a:spcAft>
                      </a:pPr>
                      <a:r>
                        <a:rPr lang="ar-SA" sz="2800" dirty="0">
                          <a:latin typeface="Lotus"/>
                          <a:ea typeface="Times New Roman"/>
                          <a:cs typeface="B Zar"/>
                        </a:rPr>
                        <a:t>         مبلغ قرارداد</a:t>
                      </a:r>
                      <a:endParaRPr lang="en-US" sz="2400" dirty="0">
                        <a:latin typeface="Times New Roman"/>
                        <a:ea typeface="Times New Roman"/>
                      </a:endParaRPr>
                    </a:p>
                    <a:p>
                      <a:pPr algn="r" rtl="1">
                        <a:spcAft>
                          <a:spcPts val="0"/>
                        </a:spcAft>
                      </a:pPr>
                      <a:r>
                        <a:rPr lang="ar-SA" sz="2800" dirty="0">
                          <a:latin typeface="Lotus"/>
                          <a:ea typeface="Times New Roman"/>
                          <a:cs typeface="B Zar"/>
                        </a:rPr>
                        <a:t>         مدت قرارداد</a:t>
                      </a:r>
                      <a:endParaRPr lang="en-US" sz="2400" dirty="0">
                        <a:latin typeface="Times New Roman"/>
                        <a:ea typeface="Times New Roman"/>
                      </a:endParaRPr>
                    </a:p>
                    <a:p>
                      <a:pPr algn="r" rtl="1">
                        <a:spcAft>
                          <a:spcPts val="0"/>
                        </a:spcAft>
                      </a:pPr>
                      <a:r>
                        <a:rPr lang="ar-SA" sz="2800" dirty="0">
                          <a:latin typeface="Lotus"/>
                          <a:ea typeface="Times New Roman"/>
                          <a:cs typeface="B Zar"/>
                        </a:rPr>
                        <a:t>         كارمزد تسهيلات</a:t>
                      </a:r>
                      <a:endParaRPr lang="en-US" sz="2400" dirty="0">
                        <a:latin typeface="Times New Roman"/>
                        <a:ea typeface="Times New Roman"/>
                      </a:endParaRPr>
                    </a:p>
                    <a:p>
                      <a:pPr algn="r" rtl="1">
                        <a:spcAft>
                          <a:spcPts val="0"/>
                        </a:spcAft>
                      </a:pPr>
                      <a:r>
                        <a:rPr lang="ar-SA" sz="2800" dirty="0">
                          <a:latin typeface="Lotus"/>
                          <a:ea typeface="Times New Roman"/>
                          <a:cs typeface="B Zar"/>
                        </a:rPr>
                        <a:t>         كارمزد عقد فروش اقساطي</a:t>
                      </a:r>
                      <a:endParaRPr lang="en-US" sz="2400" dirty="0">
                        <a:latin typeface="Times New Roman"/>
                        <a:ea typeface="Times New Roman"/>
                      </a:endParaRPr>
                    </a:p>
                    <a:p>
                      <a:pPr algn="r" rtl="1">
                        <a:spcAft>
                          <a:spcPts val="0"/>
                        </a:spcAft>
                      </a:pPr>
                      <a:r>
                        <a:rPr lang="ar-SA" sz="2800" dirty="0">
                          <a:latin typeface="Lotus"/>
                          <a:ea typeface="Times New Roman"/>
                          <a:cs typeface="B Zar"/>
                        </a:rPr>
                        <a:t>         كل كارمزد تسهيلات</a:t>
                      </a:r>
                      <a:endParaRPr lang="en-US" sz="2400" dirty="0">
                        <a:latin typeface="Times New Roman"/>
                        <a:ea typeface="Times New Roman"/>
                      </a:endParaRPr>
                    </a:p>
                    <a:p>
                      <a:pPr algn="r" rtl="1">
                        <a:spcAft>
                          <a:spcPts val="0"/>
                        </a:spcAft>
                      </a:pPr>
                      <a:r>
                        <a:rPr lang="ar-SA" sz="2800" dirty="0">
                          <a:latin typeface="Lotus"/>
                          <a:ea typeface="Times New Roman"/>
                          <a:cs typeface="B Zar"/>
                        </a:rPr>
                        <a:t>         كارمزد سالانه</a:t>
                      </a:r>
                      <a:endParaRPr lang="en-US" sz="2400" dirty="0">
                        <a:latin typeface="Times New Roman"/>
                        <a:ea typeface="Times New Roman"/>
                      </a:endParaRPr>
                    </a:p>
                    <a:p>
                      <a:pPr algn="r" rtl="1">
                        <a:spcAft>
                          <a:spcPts val="0"/>
                        </a:spcAft>
                      </a:pPr>
                      <a:r>
                        <a:rPr lang="ar-SA" sz="2800" dirty="0">
                          <a:latin typeface="Lotus"/>
                          <a:ea typeface="Times New Roman"/>
                          <a:cs typeface="B Zar"/>
                        </a:rPr>
                        <a:t>         اصل تسهيلات سالانه</a:t>
                      </a:r>
                      <a:endParaRPr lang="en-US" sz="24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en-US" sz="3600" dirty="0">
                          <a:latin typeface="Times New Roman"/>
                          <a:ea typeface="Times New Roman"/>
                          <a:cs typeface="B Zar"/>
                        </a:rPr>
                        <a:t> </a:t>
                      </a:r>
                      <a:endParaRPr lang="en-US" sz="2400" dirty="0">
                        <a:latin typeface="Times New Roman"/>
                        <a:ea typeface="Times New Roman"/>
                      </a:endParaRPr>
                    </a:p>
                    <a:p>
                      <a:pPr algn="ctr" rtl="1">
                        <a:spcAft>
                          <a:spcPts val="0"/>
                        </a:spcAft>
                      </a:pPr>
                      <a:r>
                        <a:rPr lang="ar-SA" sz="2800" dirty="0">
                          <a:latin typeface="Lotus"/>
                          <a:ea typeface="Times New Roman"/>
                          <a:cs typeface="B Zar"/>
                        </a:rPr>
                        <a:t>852 ميليون ريال</a:t>
                      </a:r>
                      <a:endParaRPr lang="en-US" sz="2400" dirty="0">
                        <a:latin typeface="Times New Roman"/>
                        <a:ea typeface="Times New Roman"/>
                      </a:endParaRPr>
                    </a:p>
                    <a:p>
                      <a:pPr algn="ctr" rtl="1">
                        <a:spcAft>
                          <a:spcPts val="0"/>
                        </a:spcAft>
                      </a:pPr>
                      <a:r>
                        <a:rPr lang="ar-SA" sz="2800" dirty="0">
                          <a:latin typeface="Lotus"/>
                          <a:ea typeface="Times New Roman"/>
                          <a:cs typeface="B Zar"/>
                        </a:rPr>
                        <a:t>54 ماه</a:t>
                      </a:r>
                      <a:endParaRPr lang="en-US" sz="2400" dirty="0">
                        <a:latin typeface="Times New Roman"/>
                        <a:ea typeface="Times New Roman"/>
                      </a:endParaRPr>
                    </a:p>
                    <a:p>
                      <a:pPr algn="ctr" rtl="1">
                        <a:spcAft>
                          <a:spcPts val="0"/>
                        </a:spcAft>
                      </a:pPr>
                      <a:r>
                        <a:rPr lang="ar-SA" sz="2800" dirty="0">
                          <a:latin typeface="Lotus"/>
                          <a:ea typeface="Times New Roman"/>
                          <a:cs typeface="B Zar"/>
                        </a:rPr>
                        <a:t>13%</a:t>
                      </a:r>
                      <a:endParaRPr lang="en-US" sz="2400" dirty="0">
                        <a:latin typeface="Times New Roman"/>
                        <a:ea typeface="Times New Roman"/>
                      </a:endParaRPr>
                    </a:p>
                    <a:p>
                      <a:pPr algn="ctr" rtl="1">
                        <a:spcAft>
                          <a:spcPts val="0"/>
                        </a:spcAft>
                      </a:pPr>
                      <a:r>
                        <a:rPr lang="ar-SA" sz="2800" dirty="0">
                          <a:latin typeface="Lotus"/>
                          <a:ea typeface="Times New Roman"/>
                          <a:cs typeface="B Zar"/>
                        </a:rPr>
                        <a:t>21/249 ميليون ريال</a:t>
                      </a:r>
                      <a:endParaRPr lang="en-US" sz="2400" dirty="0">
                        <a:latin typeface="Times New Roman"/>
                        <a:ea typeface="Times New Roman"/>
                      </a:endParaRPr>
                    </a:p>
                    <a:p>
                      <a:pPr algn="ctr" rtl="1">
                        <a:spcAft>
                          <a:spcPts val="0"/>
                        </a:spcAft>
                      </a:pPr>
                      <a:r>
                        <a:rPr lang="ar-SA" sz="2800" dirty="0">
                          <a:latin typeface="Lotus"/>
                          <a:ea typeface="Times New Roman"/>
                          <a:cs typeface="B Zar"/>
                        </a:rPr>
                        <a:t>21/301 ميليون ريال</a:t>
                      </a:r>
                      <a:endParaRPr lang="en-US" sz="2400" dirty="0">
                        <a:latin typeface="Times New Roman"/>
                        <a:ea typeface="Times New Roman"/>
                      </a:endParaRPr>
                    </a:p>
                    <a:p>
                      <a:pPr algn="ctr" rtl="1">
                        <a:spcAft>
                          <a:spcPts val="0"/>
                        </a:spcAft>
                      </a:pPr>
                      <a:r>
                        <a:rPr lang="ar-SA" sz="2800" dirty="0">
                          <a:latin typeface="Lotus"/>
                          <a:ea typeface="Times New Roman"/>
                          <a:cs typeface="B Zar"/>
                        </a:rPr>
                        <a:t>94/66 ميليون ريال</a:t>
                      </a:r>
                      <a:endParaRPr lang="en-US" sz="2400" dirty="0">
                        <a:latin typeface="Times New Roman"/>
                        <a:ea typeface="Times New Roman"/>
                      </a:endParaRPr>
                    </a:p>
                    <a:p>
                      <a:pPr algn="ctr" rtl="1">
                        <a:spcAft>
                          <a:spcPts val="0"/>
                        </a:spcAft>
                      </a:pPr>
                      <a:r>
                        <a:rPr lang="ar-SA" sz="2800" dirty="0">
                          <a:latin typeface="Lotus"/>
                          <a:ea typeface="Times New Roman"/>
                          <a:cs typeface="B Zar"/>
                        </a:rPr>
                        <a:t>78/177 ميليون ريال</a:t>
                      </a:r>
                      <a:endParaRPr lang="en-US" sz="24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0"/>
                  </a:ext>
                </a:extLst>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35850"/>
                                        </p:tgtEl>
                                        <p:attrNameLst>
                                          <p:attrName>style.visibility</p:attrName>
                                        </p:attrNameLst>
                                      </p:cBhvr>
                                      <p:to>
                                        <p:strVal val="visible"/>
                                      </p:to>
                                    </p:set>
                                    <p:anim calcmode="lin" valueType="num">
                                      <p:cBhvr>
                                        <p:cTn id="7" dur="500" fill="hold"/>
                                        <p:tgtEl>
                                          <p:spTgt spid="35850"/>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35850"/>
                                        </p:tgtEl>
                                        <p:attrNameLst>
                                          <p:attrName>ppt_y</p:attrName>
                                        </p:attrNameLst>
                                      </p:cBhvr>
                                      <p:tavLst>
                                        <p:tav tm="0">
                                          <p:val>
                                            <p:strVal val="#ppt_y"/>
                                          </p:val>
                                        </p:tav>
                                        <p:tav tm="100000">
                                          <p:val>
                                            <p:strVal val="#ppt_y"/>
                                          </p:val>
                                        </p:tav>
                                      </p:tavLst>
                                    </p:anim>
                                    <p:anim calcmode="lin" valueType="num">
                                      <p:cBhvr>
                                        <p:cTn id="9" dur="500" fill="hold"/>
                                        <p:tgtEl>
                                          <p:spTgt spid="35850"/>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35850"/>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35850"/>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9" presetClass="entr" presetSubtype="0" fill="hold" nodeType="click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dissolve">
                                      <p:cBhvr>
                                        <p:cTn id="16" dur="500"/>
                                        <p:tgtEl>
                                          <p:spTgt spid="8"/>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34" presetClass="entr" presetSubtype="0" fill="hold" nodeType="clickEffect">
                                  <p:stCondLst>
                                    <p:cond delay="0"/>
                                  </p:stCondLst>
                                  <p:childTnLst>
                                    <p:set>
                                      <p:cBhvr>
                                        <p:cTn id="20" dur="1" fill="hold">
                                          <p:stCondLst>
                                            <p:cond delay="0"/>
                                          </p:stCondLst>
                                        </p:cTn>
                                        <p:tgtEl>
                                          <p:spTgt spid="10"/>
                                        </p:tgtEl>
                                        <p:attrNameLst>
                                          <p:attrName>style.visibility</p:attrName>
                                        </p:attrNameLst>
                                      </p:cBhvr>
                                      <p:to>
                                        <p:strVal val="visible"/>
                                      </p:to>
                                    </p:set>
                                    <p:anim from="(-#ppt_w/2)" to="(#ppt_x)" calcmode="lin" valueType="num">
                                      <p:cBhvr>
                                        <p:cTn id="21" dur="600" fill="hold">
                                          <p:stCondLst>
                                            <p:cond delay="0"/>
                                          </p:stCondLst>
                                        </p:cTn>
                                        <p:tgtEl>
                                          <p:spTgt spid="10"/>
                                        </p:tgtEl>
                                        <p:attrNameLst>
                                          <p:attrName>ppt_x</p:attrName>
                                        </p:attrNameLst>
                                      </p:cBhvr>
                                    </p:anim>
                                    <p:anim from="0" to="-1.0" calcmode="lin" valueType="num">
                                      <p:cBhvr>
                                        <p:cTn id="22" dur="200" decel="50000" autoRev="1" fill="hold">
                                          <p:stCondLst>
                                            <p:cond delay="600"/>
                                          </p:stCondLst>
                                        </p:cTn>
                                        <p:tgtEl>
                                          <p:spTgt spid="10"/>
                                        </p:tgtEl>
                                        <p:attrNameLst>
                                          <p:attrName>xshear</p:attrName>
                                        </p:attrNameLst>
                                      </p:cBhvr>
                                    </p:anim>
                                    <p:animScale>
                                      <p:cBhvr>
                                        <p:cTn id="23" dur="200" decel="100000" autoRev="1" fill="hold">
                                          <p:stCondLst>
                                            <p:cond delay="600"/>
                                          </p:stCondLst>
                                        </p:cTn>
                                        <p:tgtEl>
                                          <p:spTgt spid="10"/>
                                        </p:tgtEl>
                                      </p:cBhvr>
                                      <p:from x="100000" y="100000"/>
                                      <p:to x="80000" y="100000"/>
                                    </p:animScale>
                                    <p:anim by="(#ppt_h/3+#ppt_w*0.1)" calcmode="lin" valueType="num">
                                      <p:cBhvr additive="sum">
                                        <p:cTn id="24" dur="200" decel="100000" autoRev="1" fill="hold">
                                          <p:stCondLst>
                                            <p:cond delay="600"/>
                                          </p:stCondLst>
                                        </p:cTn>
                                        <p:tgtEl>
                                          <p:spTgt spid="10"/>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50" grpId="0"/>
    </p:bldLst>
  </p:timing>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0" y="1714500"/>
          <a:ext cx="9144000" cy="2438400"/>
        </p:xfrm>
        <a:graphic>
          <a:graphicData uri="http://schemas.openxmlformats.org/drawingml/2006/table">
            <a:tbl>
              <a:tblPr rtl="1"/>
              <a:tblGrid>
                <a:gridCol w="2326610">
                  <a:extLst>
                    <a:ext uri="{9D8B030D-6E8A-4147-A177-3AD203B41FA5}">
                      <a16:colId xmlns:a16="http://schemas.microsoft.com/office/drawing/2014/main" xmlns="" val="20000"/>
                    </a:ext>
                  </a:extLst>
                </a:gridCol>
                <a:gridCol w="1362623">
                  <a:extLst>
                    <a:ext uri="{9D8B030D-6E8A-4147-A177-3AD203B41FA5}">
                      <a16:colId xmlns:a16="http://schemas.microsoft.com/office/drawing/2014/main" xmlns="" val="20001"/>
                    </a:ext>
                  </a:extLst>
                </a:gridCol>
                <a:gridCol w="1363692">
                  <a:extLst>
                    <a:ext uri="{9D8B030D-6E8A-4147-A177-3AD203B41FA5}">
                      <a16:colId xmlns:a16="http://schemas.microsoft.com/office/drawing/2014/main" xmlns="" val="20002"/>
                    </a:ext>
                  </a:extLst>
                </a:gridCol>
                <a:gridCol w="1363692">
                  <a:extLst>
                    <a:ext uri="{9D8B030D-6E8A-4147-A177-3AD203B41FA5}">
                      <a16:colId xmlns:a16="http://schemas.microsoft.com/office/drawing/2014/main" xmlns="" val="20003"/>
                    </a:ext>
                  </a:extLst>
                </a:gridCol>
                <a:gridCol w="1363692">
                  <a:extLst>
                    <a:ext uri="{9D8B030D-6E8A-4147-A177-3AD203B41FA5}">
                      <a16:colId xmlns:a16="http://schemas.microsoft.com/office/drawing/2014/main" xmlns="" val="20004"/>
                    </a:ext>
                  </a:extLst>
                </a:gridCol>
                <a:gridCol w="1363692">
                  <a:extLst>
                    <a:ext uri="{9D8B030D-6E8A-4147-A177-3AD203B41FA5}">
                      <a16:colId xmlns:a16="http://schemas.microsoft.com/office/drawing/2014/main" xmlns="" val="20005"/>
                    </a:ext>
                  </a:extLst>
                </a:gridCol>
              </a:tblGrid>
              <a:tr h="335440">
                <a:tc>
                  <a:txBody>
                    <a:bodyPr/>
                    <a:lstStyle/>
                    <a:p>
                      <a:pPr algn="ctr" rtl="1">
                        <a:spcAft>
                          <a:spcPts val="0"/>
                        </a:spcAft>
                      </a:pPr>
                      <a:r>
                        <a:rPr lang="ar-SA" sz="3200" dirty="0">
                          <a:latin typeface="Lotus"/>
                          <a:ea typeface="Times New Roman"/>
                          <a:cs typeface="B Zar"/>
                        </a:rPr>
                        <a:t>شرح</a:t>
                      </a:r>
                      <a:endParaRPr lang="en-US" sz="32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3200">
                          <a:latin typeface="Lotus"/>
                          <a:ea typeface="Times New Roman"/>
                          <a:cs typeface="B Zar"/>
                        </a:rPr>
                        <a:t>سال 1</a:t>
                      </a:r>
                      <a:endParaRPr lang="en-US" sz="3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3200">
                          <a:latin typeface="Lotus"/>
                          <a:ea typeface="Times New Roman"/>
                          <a:cs typeface="B Zar"/>
                        </a:rPr>
                        <a:t>سال 2</a:t>
                      </a:r>
                      <a:endParaRPr lang="en-US" sz="3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3200">
                          <a:latin typeface="Lotus"/>
                          <a:ea typeface="Times New Roman"/>
                          <a:cs typeface="B Zar"/>
                        </a:rPr>
                        <a:t>سال 3</a:t>
                      </a:r>
                      <a:endParaRPr lang="en-US" sz="3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3200">
                          <a:latin typeface="Lotus"/>
                          <a:ea typeface="Times New Roman"/>
                          <a:cs typeface="B Zar"/>
                        </a:rPr>
                        <a:t>سال 4</a:t>
                      </a:r>
                      <a:endParaRPr lang="en-US" sz="3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3200" dirty="0">
                          <a:latin typeface="Lotus"/>
                          <a:ea typeface="Times New Roman"/>
                          <a:cs typeface="B Zar"/>
                        </a:rPr>
                        <a:t>سال 5</a:t>
                      </a:r>
                      <a:endParaRPr lang="en-US" sz="32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0"/>
                  </a:ext>
                </a:extLst>
              </a:tr>
              <a:tr h="670880">
                <a:tc>
                  <a:txBody>
                    <a:bodyPr/>
                    <a:lstStyle/>
                    <a:p>
                      <a:pPr algn="r" rtl="1">
                        <a:spcAft>
                          <a:spcPts val="0"/>
                        </a:spcAft>
                      </a:pPr>
                      <a:r>
                        <a:rPr lang="ar-SA" sz="3200">
                          <a:latin typeface="Lotus"/>
                          <a:ea typeface="Times New Roman"/>
                          <a:cs typeface="B Zar"/>
                        </a:rPr>
                        <a:t>اصل بازپرداخت تسهيلات</a:t>
                      </a:r>
                      <a:endParaRPr lang="en-US" sz="3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3200" dirty="0">
                          <a:latin typeface="Lotus"/>
                          <a:ea typeface="Times New Roman"/>
                          <a:cs typeface="B Zar"/>
                        </a:rPr>
                        <a:t>89/88</a:t>
                      </a:r>
                      <a:endParaRPr lang="en-US" sz="32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3200" dirty="0">
                          <a:latin typeface="Lotus"/>
                          <a:ea typeface="Times New Roman"/>
                          <a:cs typeface="B Zar"/>
                        </a:rPr>
                        <a:t>78/177</a:t>
                      </a:r>
                      <a:endParaRPr lang="en-US" sz="32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3200">
                          <a:latin typeface="Lotus"/>
                          <a:ea typeface="Times New Roman"/>
                          <a:cs typeface="B Zar"/>
                        </a:rPr>
                        <a:t>78/177</a:t>
                      </a:r>
                      <a:endParaRPr lang="en-US" sz="3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3200">
                          <a:latin typeface="Lotus"/>
                          <a:ea typeface="Times New Roman"/>
                          <a:cs typeface="B Zar"/>
                        </a:rPr>
                        <a:t>78/177</a:t>
                      </a:r>
                      <a:endParaRPr lang="en-US" sz="3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3200" dirty="0">
                          <a:latin typeface="Lotus"/>
                          <a:ea typeface="Times New Roman"/>
                          <a:cs typeface="B Zar"/>
                        </a:rPr>
                        <a:t>78/177</a:t>
                      </a:r>
                      <a:endParaRPr lang="en-US" sz="32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335440">
                <a:tc>
                  <a:txBody>
                    <a:bodyPr/>
                    <a:lstStyle/>
                    <a:p>
                      <a:pPr algn="r" rtl="1">
                        <a:spcAft>
                          <a:spcPts val="0"/>
                        </a:spcAft>
                      </a:pPr>
                      <a:r>
                        <a:rPr lang="ar-SA" sz="3200">
                          <a:latin typeface="Lotus"/>
                          <a:ea typeface="Times New Roman"/>
                          <a:cs typeface="B Zar"/>
                        </a:rPr>
                        <a:t>كارمزد تسهيلات</a:t>
                      </a:r>
                      <a:endParaRPr lang="en-US" sz="3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3200">
                          <a:latin typeface="Lotus"/>
                          <a:ea typeface="Times New Roman"/>
                          <a:cs typeface="B Zar"/>
                        </a:rPr>
                        <a:t>47/33</a:t>
                      </a:r>
                      <a:endParaRPr lang="en-US" sz="3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3200">
                          <a:latin typeface="Lotus"/>
                          <a:ea typeface="Times New Roman"/>
                          <a:cs typeface="B Zar"/>
                        </a:rPr>
                        <a:t>94/66</a:t>
                      </a:r>
                      <a:endParaRPr lang="en-US" sz="3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3200">
                          <a:latin typeface="Lotus"/>
                          <a:ea typeface="Times New Roman"/>
                          <a:cs typeface="B Zar"/>
                        </a:rPr>
                        <a:t>94/66</a:t>
                      </a:r>
                      <a:endParaRPr lang="en-US" sz="3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3200">
                          <a:latin typeface="Lotus"/>
                          <a:ea typeface="Times New Roman"/>
                          <a:cs typeface="B Zar"/>
                        </a:rPr>
                        <a:t>94/66</a:t>
                      </a:r>
                      <a:endParaRPr lang="en-US" sz="3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3200" dirty="0">
                          <a:latin typeface="Lotus"/>
                          <a:ea typeface="Times New Roman"/>
                          <a:cs typeface="B Zar"/>
                        </a:rPr>
                        <a:t>94/66</a:t>
                      </a:r>
                      <a:endParaRPr lang="en-US" sz="32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335440">
                <a:tc>
                  <a:txBody>
                    <a:bodyPr/>
                    <a:lstStyle/>
                    <a:p>
                      <a:pPr algn="r" rtl="1">
                        <a:spcAft>
                          <a:spcPts val="0"/>
                        </a:spcAft>
                      </a:pPr>
                      <a:r>
                        <a:rPr lang="ar-SA" sz="3200">
                          <a:latin typeface="Lotus"/>
                          <a:ea typeface="Times New Roman"/>
                          <a:cs typeface="B Zar"/>
                        </a:rPr>
                        <a:t>جمــع</a:t>
                      </a:r>
                      <a:endParaRPr lang="en-US" sz="3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3200">
                          <a:latin typeface="Lotus"/>
                          <a:ea typeface="Times New Roman"/>
                          <a:cs typeface="B Zar"/>
                        </a:rPr>
                        <a:t>36/122</a:t>
                      </a:r>
                      <a:endParaRPr lang="en-US" sz="3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3200">
                          <a:latin typeface="Lotus"/>
                          <a:ea typeface="Times New Roman"/>
                          <a:cs typeface="B Zar"/>
                        </a:rPr>
                        <a:t>72/244</a:t>
                      </a:r>
                      <a:endParaRPr lang="en-US" sz="3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3200">
                          <a:latin typeface="Lotus"/>
                          <a:ea typeface="Times New Roman"/>
                          <a:cs typeface="B Zar"/>
                        </a:rPr>
                        <a:t>72/244</a:t>
                      </a:r>
                      <a:endParaRPr lang="en-US" sz="3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3200" dirty="0">
                          <a:latin typeface="Lotus"/>
                          <a:ea typeface="Times New Roman"/>
                          <a:cs typeface="B Zar"/>
                        </a:rPr>
                        <a:t>72/244</a:t>
                      </a:r>
                      <a:endParaRPr lang="en-US" sz="32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3200" dirty="0">
                          <a:latin typeface="Lotus"/>
                          <a:ea typeface="Times New Roman"/>
                          <a:cs typeface="B Zar"/>
                        </a:rPr>
                        <a:t>72/244</a:t>
                      </a:r>
                      <a:endParaRPr lang="en-US" sz="32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bl>
          </a:graphicData>
        </a:graphic>
      </p:graphicFrame>
      <p:sp>
        <p:nvSpPr>
          <p:cNvPr id="36866" name="Title 1"/>
          <p:cNvSpPr>
            <a:spLocks noGrp="1"/>
          </p:cNvSpPr>
          <p:nvPr>
            <p:ph type="title"/>
          </p:nvPr>
        </p:nvSpPr>
        <p:spPr>
          <a:xfrm>
            <a:off x="457200" y="500042"/>
            <a:ext cx="8229600" cy="1071570"/>
          </a:xfrm>
        </p:spPr>
        <p:txBody>
          <a:bodyPr>
            <a:noAutofit/>
          </a:bodyPr>
          <a:lstStyle/>
          <a:p>
            <a:pPr algn="ctr" eaLnBrk="1" fontAlgn="auto" hangingPunct="1">
              <a:spcAft>
                <a:spcPts val="0"/>
              </a:spcAft>
              <a:defRPr/>
            </a:pPr>
            <a:r>
              <a:rPr lang="ar-SA" sz="3200" b="1" smtClean="0"/>
              <a:t>جدول بازپرداخت اصل و كارمزد تسهيلات :</a:t>
            </a:r>
            <a:r>
              <a:rPr sz="3200" b="1" smtClean="0">
                <a:cs typeface="Times New Roman" pitchFamily="18" charset="0"/>
              </a:rPr>
              <a:t/>
            </a:r>
            <a:br>
              <a:rPr sz="3200" b="1" smtClean="0">
                <a:cs typeface="Times New Roman" pitchFamily="18" charset="0"/>
              </a:rPr>
            </a:br>
            <a:r>
              <a:rPr lang="ar-SA" sz="3200" b="1" smtClean="0"/>
              <a:t> </a:t>
            </a:r>
            <a:r>
              <a:rPr sz="3200" b="1" smtClean="0">
                <a:cs typeface="Times New Roman" pitchFamily="18" charset="0"/>
              </a:rPr>
              <a:t/>
            </a:r>
            <a:br>
              <a:rPr sz="3200" b="1" smtClean="0">
                <a:cs typeface="Times New Roman" pitchFamily="18" charset="0"/>
              </a:rPr>
            </a:br>
            <a:r>
              <a:rPr lang="ar-SA" sz="3200" b="1" smtClean="0"/>
              <a:t>  ارقام به ميليون ريال </a:t>
            </a:r>
            <a:endParaRPr lang="fa-IR" sz="3200" b="1"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36866"/>
                                        </p:tgtEl>
                                        <p:attrNameLst>
                                          <p:attrName>style.visibility</p:attrName>
                                        </p:attrNameLst>
                                      </p:cBhvr>
                                      <p:to>
                                        <p:strVal val="visible"/>
                                      </p:to>
                                    </p:set>
                                    <p:animEffect transition="in" filter="dissolve">
                                      <p:cBhvr>
                                        <p:cTn id="7" dur="500"/>
                                        <p:tgtEl>
                                          <p:spTgt spid="3686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5" presetClass="entr" presetSubtype="0"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p:cTn id="12" dur="500" decel="50000" fill="hold">
                                          <p:stCondLst>
                                            <p:cond delay="0"/>
                                          </p:stCondLst>
                                        </p:cTn>
                                        <p:tgtEl>
                                          <p:spTgt spid="4"/>
                                        </p:tgtEl>
                                        <p:attrNameLst>
                                          <p:attrName>style.rotation</p:attrName>
                                        </p:attrNameLst>
                                      </p:cBhvr>
                                      <p:tavLst>
                                        <p:tav tm="0">
                                          <p:val>
                                            <p:fltVal val="-90"/>
                                          </p:val>
                                        </p:tav>
                                        <p:tav tm="100000">
                                          <p:val>
                                            <p:fltVal val="0"/>
                                          </p:val>
                                        </p:tav>
                                      </p:tavLst>
                                    </p:anim>
                                    <p:anim calcmode="lin" valueType="num">
                                      <p:cBhvr>
                                        <p:cTn id="13" dur="500" decel="50000" fill="hold">
                                          <p:stCondLst>
                                            <p:cond delay="0"/>
                                          </p:stCondLst>
                                        </p:cTn>
                                        <p:tgtEl>
                                          <p:spTgt spid="4"/>
                                        </p:tgtEl>
                                        <p:attrNameLst>
                                          <p:attrName>ppt_w</p:attrName>
                                        </p:attrNameLst>
                                      </p:cBhvr>
                                      <p:tavLst>
                                        <p:tav tm="0">
                                          <p:val>
                                            <p:strVal val="#ppt_w"/>
                                          </p:val>
                                        </p:tav>
                                        <p:tav tm="100000">
                                          <p:val>
                                            <p:strVal val="#ppt_w*.05"/>
                                          </p:val>
                                        </p:tav>
                                      </p:tavLst>
                                    </p:anim>
                                    <p:anim calcmode="lin" valueType="num">
                                      <p:cBhvr>
                                        <p:cTn id="14" dur="500" accel="50000" fill="hold">
                                          <p:stCondLst>
                                            <p:cond delay="500"/>
                                          </p:stCondLst>
                                        </p:cTn>
                                        <p:tgtEl>
                                          <p:spTgt spid="4"/>
                                        </p:tgtEl>
                                        <p:attrNameLst>
                                          <p:attrName>ppt_w</p:attrName>
                                        </p:attrNameLst>
                                      </p:cBhvr>
                                      <p:tavLst>
                                        <p:tav tm="0">
                                          <p:val>
                                            <p:strVal val="#ppt_w*.05"/>
                                          </p:val>
                                        </p:tav>
                                        <p:tav tm="100000">
                                          <p:val>
                                            <p:strVal val="#ppt_w"/>
                                          </p:val>
                                        </p:tav>
                                      </p:tavLst>
                                    </p:anim>
                                    <p:anim calcmode="lin" valueType="num">
                                      <p:cBhvr>
                                        <p:cTn id="15" dur="1000" fill="hold"/>
                                        <p:tgtEl>
                                          <p:spTgt spid="4"/>
                                        </p:tgtEl>
                                        <p:attrNameLst>
                                          <p:attrName>ppt_h</p:attrName>
                                        </p:attrNameLst>
                                      </p:cBhvr>
                                      <p:tavLst>
                                        <p:tav tm="0">
                                          <p:val>
                                            <p:strVal val="#ppt_h"/>
                                          </p:val>
                                        </p:tav>
                                        <p:tav tm="100000">
                                          <p:val>
                                            <p:strVal val="#ppt_h"/>
                                          </p:val>
                                        </p:tav>
                                      </p:tavLst>
                                    </p:anim>
                                    <p:anim calcmode="lin" valueType="num">
                                      <p:cBhvr>
                                        <p:cTn id="16" dur="500" decel="50000" fill="hold">
                                          <p:stCondLst>
                                            <p:cond delay="0"/>
                                          </p:stCondLst>
                                        </p:cTn>
                                        <p:tgtEl>
                                          <p:spTgt spid="4"/>
                                        </p:tgtEl>
                                        <p:attrNameLst>
                                          <p:attrName>ppt_x</p:attrName>
                                        </p:attrNameLst>
                                      </p:cBhvr>
                                      <p:tavLst>
                                        <p:tav tm="0">
                                          <p:val>
                                            <p:strVal val="#ppt_x+.4"/>
                                          </p:val>
                                        </p:tav>
                                        <p:tav tm="100000">
                                          <p:val>
                                            <p:strVal val="#ppt_x"/>
                                          </p:val>
                                        </p:tav>
                                      </p:tavLst>
                                    </p:anim>
                                    <p:anim calcmode="lin" valueType="num">
                                      <p:cBhvr>
                                        <p:cTn id="17" dur="500" decel="50000" fill="hold">
                                          <p:stCondLst>
                                            <p:cond delay="0"/>
                                          </p:stCondLst>
                                        </p:cTn>
                                        <p:tgtEl>
                                          <p:spTgt spid="4"/>
                                        </p:tgtEl>
                                        <p:attrNameLst>
                                          <p:attrName>ppt_y</p:attrName>
                                        </p:attrNameLst>
                                      </p:cBhvr>
                                      <p:tavLst>
                                        <p:tav tm="0">
                                          <p:val>
                                            <p:strVal val="#ppt_y-.2"/>
                                          </p:val>
                                        </p:tav>
                                        <p:tav tm="100000">
                                          <p:val>
                                            <p:strVal val="#ppt_y+.1"/>
                                          </p:val>
                                        </p:tav>
                                      </p:tavLst>
                                    </p:anim>
                                    <p:anim calcmode="lin" valueType="num">
                                      <p:cBhvr>
                                        <p:cTn id="18" dur="500" accel="50000" fill="hold">
                                          <p:stCondLst>
                                            <p:cond delay="500"/>
                                          </p:stCondLst>
                                        </p:cTn>
                                        <p:tgtEl>
                                          <p:spTgt spid="4"/>
                                        </p:tgtEl>
                                        <p:attrNameLst>
                                          <p:attrName>ppt_y</p:attrName>
                                        </p:attrNameLst>
                                      </p:cBhvr>
                                      <p:tavLst>
                                        <p:tav tm="0">
                                          <p:val>
                                            <p:strVal val="#ppt_y+.1"/>
                                          </p:val>
                                        </p:tav>
                                        <p:tav tm="100000">
                                          <p:val>
                                            <p:strVal val="#ppt_y"/>
                                          </p:val>
                                        </p:tav>
                                      </p:tavLst>
                                    </p:anim>
                                    <p:animEffect transition="in" filter="fade">
                                      <p:cBhvr>
                                        <p:cTn id="19" dur="1000" decel="50000">
                                          <p:stCondLst>
                                            <p:cond delay="0"/>
                                          </p:stCondLst>
                                        </p:cTn>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eaLnBrk="1" hangingPunct="1">
              <a:defRPr/>
            </a:pPr>
            <a:endParaRPr lang="fa-IR"/>
          </a:p>
        </p:txBody>
      </p:sp>
      <p:pic>
        <p:nvPicPr>
          <p:cNvPr id="54275" name="Picture 2" descr="F:\Pictures\شششش\fun12.gif"/>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0" y="0"/>
            <a:ext cx="9144000" cy="6896100"/>
          </a:xfrm>
          <a:noFill/>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7" presetClass="entr" presetSubtype="10" fill="hold" nodeType="clickEffect">
                                  <p:stCondLst>
                                    <p:cond delay="0"/>
                                  </p:stCondLst>
                                  <p:childTnLst>
                                    <p:set>
                                      <p:cBhvr>
                                        <p:cTn id="6" dur="1" fill="hold">
                                          <p:stCondLst>
                                            <p:cond delay="0"/>
                                          </p:stCondLst>
                                        </p:cTn>
                                        <p:tgtEl>
                                          <p:spTgt spid="54275"/>
                                        </p:tgtEl>
                                        <p:attrNameLst>
                                          <p:attrName>style.visibility</p:attrName>
                                        </p:attrNameLst>
                                      </p:cBhvr>
                                      <p:to>
                                        <p:strVal val="visible"/>
                                      </p:to>
                                    </p:set>
                                    <p:anim calcmode="lin" valueType="num">
                                      <p:cBhvr>
                                        <p:cTn id="7" dur="500" fill="hold"/>
                                        <p:tgtEl>
                                          <p:spTgt spid="54275"/>
                                        </p:tgtEl>
                                        <p:attrNameLst>
                                          <p:attrName>ppt_w</p:attrName>
                                        </p:attrNameLst>
                                      </p:cBhvr>
                                      <p:tavLst>
                                        <p:tav tm="0">
                                          <p:val>
                                            <p:fltVal val="0"/>
                                          </p:val>
                                        </p:tav>
                                        <p:tav tm="100000">
                                          <p:val>
                                            <p:strVal val="#ppt_w"/>
                                          </p:val>
                                        </p:tav>
                                      </p:tavLst>
                                    </p:anim>
                                    <p:anim calcmode="lin" valueType="num">
                                      <p:cBhvr>
                                        <p:cTn id="8" dur="500" fill="hold"/>
                                        <p:tgtEl>
                                          <p:spTgt spid="54275"/>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eaLnBrk="1" hangingPunct="1">
              <a:defRPr/>
            </a:pPr>
            <a:endParaRPr lang="fa-IR"/>
          </a:p>
        </p:txBody>
      </p:sp>
      <p:sp>
        <p:nvSpPr>
          <p:cNvPr id="47107" name="Content Placeholder 3"/>
          <p:cNvSpPr>
            <a:spLocks noGrp="1"/>
          </p:cNvSpPr>
          <p:nvPr>
            <p:ph idx="1"/>
          </p:nvPr>
        </p:nvSpPr>
        <p:spPr/>
        <p:txBody>
          <a:bodyPr/>
          <a:lstStyle/>
          <a:p>
            <a:endParaRPr lang="fa-IR" altLang="fa-IR" smtClean="0"/>
          </a:p>
        </p:txBody>
      </p:sp>
      <p:pic>
        <p:nvPicPr>
          <p:cNvPr id="5" name="Picture 2" descr="F:\Pictures\شششش\oleskiw_pleurotus_.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953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4" presetClass="entr" presetSubtype="0" accel="10000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strVal val="#ppt_w*0.05"/>
                                          </p:val>
                                        </p:tav>
                                        <p:tav tm="100000">
                                          <p:val>
                                            <p:strVal val="#ppt_w"/>
                                          </p:val>
                                        </p:tav>
                                      </p:tavLst>
                                    </p:anim>
                                    <p:anim calcmode="lin" valueType="num">
                                      <p:cBhvr>
                                        <p:cTn id="8" dur="500" fill="hold"/>
                                        <p:tgtEl>
                                          <p:spTgt spid="5"/>
                                        </p:tgtEl>
                                        <p:attrNameLst>
                                          <p:attrName>ppt_h</p:attrName>
                                        </p:attrNameLst>
                                      </p:cBhvr>
                                      <p:tavLst>
                                        <p:tav tm="0">
                                          <p:val>
                                            <p:strVal val="#ppt_h"/>
                                          </p:val>
                                        </p:tav>
                                        <p:tav tm="100000">
                                          <p:val>
                                            <p:strVal val="#ppt_h"/>
                                          </p:val>
                                        </p:tav>
                                      </p:tavLst>
                                    </p:anim>
                                    <p:anim calcmode="lin" valueType="num">
                                      <p:cBhvr>
                                        <p:cTn id="9" dur="500" fill="hold"/>
                                        <p:tgtEl>
                                          <p:spTgt spid="5"/>
                                        </p:tgtEl>
                                        <p:attrNameLst>
                                          <p:attrName>ppt_x</p:attrName>
                                        </p:attrNameLst>
                                      </p:cBhvr>
                                      <p:tavLst>
                                        <p:tav tm="0">
                                          <p:val>
                                            <p:strVal val="#ppt_x-.2"/>
                                          </p:val>
                                        </p:tav>
                                        <p:tav tm="100000">
                                          <p:val>
                                            <p:strVal val="#ppt_x"/>
                                          </p:val>
                                        </p:tav>
                                      </p:tavLst>
                                    </p:anim>
                                    <p:anim calcmode="lin" valueType="num">
                                      <p:cBhvr>
                                        <p:cTn id="10" dur="500" fill="hold"/>
                                        <p:tgtEl>
                                          <p:spTgt spid="5"/>
                                        </p:tgtEl>
                                        <p:attrNameLst>
                                          <p:attrName>ppt_y</p:attrName>
                                        </p:attrNameLst>
                                      </p:cBhvr>
                                      <p:tavLst>
                                        <p:tav tm="0">
                                          <p:val>
                                            <p:strVal val="#ppt_y"/>
                                          </p:val>
                                        </p:tav>
                                        <p:tav tm="100000">
                                          <p:val>
                                            <p:strVal val="#ppt_y"/>
                                          </p:val>
                                        </p:tav>
                                      </p:tavLst>
                                    </p:anim>
                                    <p:animEffect transition="in" filter="fade">
                                      <p:cBhvr>
                                        <p:cTn id="11"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57188"/>
            <a:ext cx="8229600" cy="5738812"/>
          </a:xfrm>
        </p:spPr>
        <p:txBody>
          <a:bodyPr/>
          <a:lstStyle/>
          <a:p>
            <a:r>
              <a:rPr lang="ar-SA" altLang="fa-IR" sz="5400" smtClean="0"/>
              <a:t>پرورش قارچ در منزل</a:t>
            </a:r>
            <a:endParaRPr lang="en-US" altLang="fa-IR" sz="5400" smtClean="0"/>
          </a:p>
          <a:p>
            <a:endParaRPr lang="fa-IR" altLang="fa-IR" smtClean="0"/>
          </a:p>
          <a:p>
            <a:r>
              <a:rPr lang="ar-SA" altLang="fa-IR" sz="3600" smtClean="0"/>
              <a:t>فصل کاشت:</a:t>
            </a:r>
            <a:endParaRPr lang="en-US" altLang="fa-IR" sz="3600" smtClean="0"/>
          </a:p>
          <a:p>
            <a:pPr>
              <a:buFont typeface="Wingdings 2" panose="05020102010507070707" pitchFamily="18" charset="2"/>
              <a:buNone/>
            </a:pPr>
            <a:r>
              <a:rPr lang="fa-IR" altLang="fa-IR" sz="2800" smtClean="0"/>
              <a:t>           </a:t>
            </a:r>
            <a:r>
              <a:rPr lang="ar-SA" altLang="fa-IR" sz="2800" smtClean="0"/>
              <a:t>بهترین موقع برای پرورش قارچ در خانه بین ماههای مهر تا آذر است ولی چنانچه امکانات تهویه هوا و متعادل نمودن درجه حرارت محیط محل پرورش وجود داشته باشد می توان قارچ را در ماههای دیگر سال تعمیم داد.</a:t>
            </a:r>
            <a:endParaRPr lang="en-US" altLang="fa-IR" sz="2800" smtClean="0"/>
          </a:p>
          <a:p>
            <a:endParaRPr lang="fa-IR" altLang="fa-IR" smtClean="0"/>
          </a:p>
        </p:txBody>
      </p:sp>
      <p:pic>
        <p:nvPicPr>
          <p:cNvPr id="4" name="Picture 2" descr="F:\Pictures\شششش\12687_200702173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786188"/>
            <a:ext cx="4640263" cy="3071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770" decel="100000"/>
                                        <p:tgtEl>
                                          <p:spTgt spid="4"/>
                                        </p:tgtEl>
                                      </p:cBhvr>
                                    </p:animEffect>
                                    <p:animScale>
                                      <p:cBhvr>
                                        <p:cTn id="8" dur="770" decel="100000"/>
                                        <p:tgtEl>
                                          <p:spTgt spid="4"/>
                                        </p:tgtEl>
                                      </p:cBhvr>
                                      <p:from x="10000" y="10000"/>
                                      <p:to x="200000" y="450000"/>
                                    </p:animScale>
                                    <p:animScale>
                                      <p:cBhvr>
                                        <p:cTn id="9" dur="1230" accel="100000" fill="hold">
                                          <p:stCondLst>
                                            <p:cond delay="770"/>
                                          </p:stCondLst>
                                        </p:cTn>
                                        <p:tgtEl>
                                          <p:spTgt spid="4"/>
                                        </p:tgtEl>
                                      </p:cBhvr>
                                      <p:from x="200000" y="450000"/>
                                      <p:to x="100000" y="100000"/>
                                    </p:animScale>
                                    <p:set>
                                      <p:cBhvr>
                                        <p:cTn id="10" dur="770" fill="hold"/>
                                        <p:tgtEl>
                                          <p:spTgt spid="4"/>
                                        </p:tgtEl>
                                        <p:attrNameLst>
                                          <p:attrName>ppt_x</p:attrName>
                                        </p:attrNameLst>
                                      </p:cBhvr>
                                      <p:to>
                                        <p:strVal val="(0.5)"/>
                                      </p:to>
                                    </p:set>
                                    <p:anim from="(0.5)" to="(#ppt_x)" calcmode="lin" valueType="num">
                                      <p:cBhvr>
                                        <p:cTn id="11" dur="1230" accel="100000" fill="hold">
                                          <p:stCondLst>
                                            <p:cond delay="770"/>
                                          </p:stCondLst>
                                        </p:cTn>
                                        <p:tgtEl>
                                          <p:spTgt spid="4"/>
                                        </p:tgtEl>
                                        <p:attrNameLst>
                                          <p:attrName>ppt_x</p:attrName>
                                        </p:attrNameLst>
                                      </p:cBhvr>
                                    </p:anim>
                                    <p:set>
                                      <p:cBhvr>
                                        <p:cTn id="12" dur="770" fill="hold"/>
                                        <p:tgtEl>
                                          <p:spTgt spid="4"/>
                                        </p:tgtEl>
                                        <p:attrNameLst>
                                          <p:attrName>ppt_y</p:attrName>
                                        </p:attrNameLst>
                                      </p:cBhvr>
                                      <p:to>
                                        <p:strVal val="(#ppt_y+0.4)"/>
                                      </p:to>
                                    </p:set>
                                    <p:anim from="(#ppt_y+0.4)" to="(#ppt_y)" calcmode="lin" valueType="num">
                                      <p:cBhvr>
                                        <p:cTn id="13" dur="1230" accel="100000" fill="hold">
                                          <p:stCondLst>
                                            <p:cond delay="770"/>
                                          </p:stCondLst>
                                        </p:cTn>
                                        <p:tgtEl>
                                          <p:spTgt spid="4"/>
                                        </p:tgtEl>
                                        <p:attrNameLst>
                                          <p:attrName>ppt_y</p:attrName>
                                        </p:attrNameLst>
                                      </p:cBhvr>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55" presetClass="entr" presetSubtype="0" fill="hold" grpId="0" nodeType="clickEffect">
                                  <p:stCondLst>
                                    <p:cond delay="0"/>
                                  </p:stCondLst>
                                  <p:childTnLst>
                                    <p:set>
                                      <p:cBhvr>
                                        <p:cTn id="17" dur="1" fill="hold">
                                          <p:stCondLst>
                                            <p:cond delay="0"/>
                                          </p:stCondLst>
                                        </p:cTn>
                                        <p:tgtEl>
                                          <p:spTgt spid="2">
                                            <p:txEl>
                                              <p:pRg st="0" end="0"/>
                                            </p:txEl>
                                          </p:spTgt>
                                        </p:tgtEl>
                                        <p:attrNameLst>
                                          <p:attrName>style.visibility</p:attrName>
                                        </p:attrNameLst>
                                      </p:cBhvr>
                                      <p:to>
                                        <p:strVal val="visible"/>
                                      </p:to>
                                    </p:set>
                                    <p:anim calcmode="lin" valueType="num">
                                      <p:cBhvr>
                                        <p:cTn id="18" dur="1000" fill="hold"/>
                                        <p:tgtEl>
                                          <p:spTgt spid="2">
                                            <p:txEl>
                                              <p:pRg st="0" end="0"/>
                                            </p:txEl>
                                          </p:spTgt>
                                        </p:tgtEl>
                                        <p:attrNameLst>
                                          <p:attrName>ppt_w</p:attrName>
                                        </p:attrNameLst>
                                      </p:cBhvr>
                                      <p:tavLst>
                                        <p:tav tm="0">
                                          <p:val>
                                            <p:strVal val="#ppt_w*0.70"/>
                                          </p:val>
                                        </p:tav>
                                        <p:tav tm="100000">
                                          <p:val>
                                            <p:strVal val="#ppt_w"/>
                                          </p:val>
                                        </p:tav>
                                      </p:tavLst>
                                    </p:anim>
                                    <p:anim calcmode="lin" valueType="num">
                                      <p:cBhvr>
                                        <p:cTn id="19" dur="1000" fill="hold"/>
                                        <p:tgtEl>
                                          <p:spTgt spid="2">
                                            <p:txEl>
                                              <p:pRg st="0" end="0"/>
                                            </p:txEl>
                                          </p:spTgt>
                                        </p:tgtEl>
                                        <p:attrNameLst>
                                          <p:attrName>ppt_h</p:attrName>
                                        </p:attrNameLst>
                                      </p:cBhvr>
                                      <p:tavLst>
                                        <p:tav tm="0">
                                          <p:val>
                                            <p:strVal val="#ppt_h"/>
                                          </p:val>
                                        </p:tav>
                                        <p:tav tm="100000">
                                          <p:val>
                                            <p:strVal val="#ppt_h"/>
                                          </p:val>
                                        </p:tav>
                                      </p:tavLst>
                                    </p:anim>
                                    <p:animEffect transition="in" filter="fade">
                                      <p:cBhvr>
                                        <p:cTn id="20" dur="1000"/>
                                        <p:tgtEl>
                                          <p:spTgt spid="2">
                                            <p:txEl>
                                              <p:pRg st="0" end="0"/>
                                            </p:txEl>
                                          </p:spTgt>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55" presetClass="entr" presetSubtype="0" fill="hold" grpId="0" nodeType="clickEffect">
                                  <p:stCondLst>
                                    <p:cond delay="0"/>
                                  </p:stCondLst>
                                  <p:childTnLst>
                                    <p:set>
                                      <p:cBhvr>
                                        <p:cTn id="24" dur="1" fill="hold">
                                          <p:stCondLst>
                                            <p:cond delay="0"/>
                                          </p:stCondLst>
                                        </p:cTn>
                                        <p:tgtEl>
                                          <p:spTgt spid="2">
                                            <p:txEl>
                                              <p:pRg st="2" end="2"/>
                                            </p:txEl>
                                          </p:spTgt>
                                        </p:tgtEl>
                                        <p:attrNameLst>
                                          <p:attrName>style.visibility</p:attrName>
                                        </p:attrNameLst>
                                      </p:cBhvr>
                                      <p:to>
                                        <p:strVal val="visible"/>
                                      </p:to>
                                    </p:set>
                                    <p:anim calcmode="lin" valueType="num">
                                      <p:cBhvr>
                                        <p:cTn id="25" dur="1000" fill="hold"/>
                                        <p:tgtEl>
                                          <p:spTgt spid="2">
                                            <p:txEl>
                                              <p:pRg st="2" end="2"/>
                                            </p:txEl>
                                          </p:spTgt>
                                        </p:tgtEl>
                                        <p:attrNameLst>
                                          <p:attrName>ppt_w</p:attrName>
                                        </p:attrNameLst>
                                      </p:cBhvr>
                                      <p:tavLst>
                                        <p:tav tm="0">
                                          <p:val>
                                            <p:strVal val="#ppt_w*0.70"/>
                                          </p:val>
                                        </p:tav>
                                        <p:tav tm="100000">
                                          <p:val>
                                            <p:strVal val="#ppt_w"/>
                                          </p:val>
                                        </p:tav>
                                      </p:tavLst>
                                    </p:anim>
                                    <p:anim calcmode="lin" valueType="num">
                                      <p:cBhvr>
                                        <p:cTn id="26" dur="1000" fill="hold"/>
                                        <p:tgtEl>
                                          <p:spTgt spid="2">
                                            <p:txEl>
                                              <p:pRg st="2" end="2"/>
                                            </p:txEl>
                                          </p:spTgt>
                                        </p:tgtEl>
                                        <p:attrNameLst>
                                          <p:attrName>ppt_h</p:attrName>
                                        </p:attrNameLst>
                                      </p:cBhvr>
                                      <p:tavLst>
                                        <p:tav tm="0">
                                          <p:val>
                                            <p:strVal val="#ppt_h"/>
                                          </p:val>
                                        </p:tav>
                                        <p:tav tm="100000">
                                          <p:val>
                                            <p:strVal val="#ppt_h"/>
                                          </p:val>
                                        </p:tav>
                                      </p:tavLst>
                                    </p:anim>
                                    <p:animEffect transition="in" filter="fade">
                                      <p:cBhvr>
                                        <p:cTn id="27" dur="1000"/>
                                        <p:tgtEl>
                                          <p:spTgt spid="2">
                                            <p:txEl>
                                              <p:pRg st="2" end="2"/>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55" presetClass="entr" presetSubtype="0" fill="hold" grpId="0" nodeType="clickEffect">
                                  <p:stCondLst>
                                    <p:cond delay="0"/>
                                  </p:stCondLst>
                                  <p:childTnLst>
                                    <p:set>
                                      <p:cBhvr>
                                        <p:cTn id="31" dur="1" fill="hold">
                                          <p:stCondLst>
                                            <p:cond delay="0"/>
                                          </p:stCondLst>
                                        </p:cTn>
                                        <p:tgtEl>
                                          <p:spTgt spid="2">
                                            <p:txEl>
                                              <p:pRg st="3" end="3"/>
                                            </p:txEl>
                                          </p:spTgt>
                                        </p:tgtEl>
                                        <p:attrNameLst>
                                          <p:attrName>style.visibility</p:attrName>
                                        </p:attrNameLst>
                                      </p:cBhvr>
                                      <p:to>
                                        <p:strVal val="visible"/>
                                      </p:to>
                                    </p:set>
                                    <p:anim calcmode="lin" valueType="num">
                                      <p:cBhvr>
                                        <p:cTn id="32" dur="1000" fill="hold"/>
                                        <p:tgtEl>
                                          <p:spTgt spid="2">
                                            <p:txEl>
                                              <p:pRg st="3" end="3"/>
                                            </p:txEl>
                                          </p:spTgt>
                                        </p:tgtEl>
                                        <p:attrNameLst>
                                          <p:attrName>ppt_w</p:attrName>
                                        </p:attrNameLst>
                                      </p:cBhvr>
                                      <p:tavLst>
                                        <p:tav tm="0">
                                          <p:val>
                                            <p:strVal val="#ppt_w*0.70"/>
                                          </p:val>
                                        </p:tav>
                                        <p:tav tm="100000">
                                          <p:val>
                                            <p:strVal val="#ppt_w"/>
                                          </p:val>
                                        </p:tav>
                                      </p:tavLst>
                                    </p:anim>
                                    <p:anim calcmode="lin" valueType="num">
                                      <p:cBhvr>
                                        <p:cTn id="33" dur="1000" fill="hold"/>
                                        <p:tgtEl>
                                          <p:spTgt spid="2">
                                            <p:txEl>
                                              <p:pRg st="3" end="3"/>
                                            </p:txEl>
                                          </p:spTgt>
                                        </p:tgtEl>
                                        <p:attrNameLst>
                                          <p:attrName>ppt_h</p:attrName>
                                        </p:attrNameLst>
                                      </p:cBhvr>
                                      <p:tavLst>
                                        <p:tav tm="0">
                                          <p:val>
                                            <p:strVal val="#ppt_h"/>
                                          </p:val>
                                        </p:tav>
                                        <p:tav tm="100000">
                                          <p:val>
                                            <p:strVal val="#ppt_h"/>
                                          </p:val>
                                        </p:tav>
                                      </p:tavLst>
                                    </p:anim>
                                    <p:animEffect transition="in" filter="fade">
                                      <p:cBhvr>
                                        <p:cTn id="34" dur="10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3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Font typeface="Wingdings 2" panose="05020102010507070707" pitchFamily="18" charset="2"/>
              <a:buNone/>
            </a:pPr>
            <a:r>
              <a:rPr lang="fa-IR" altLang="fa-IR" sz="2800" smtClean="0"/>
              <a:t>            </a:t>
            </a:r>
            <a:r>
              <a:rPr lang="ar-SA" altLang="fa-IR" sz="2800" smtClean="0"/>
              <a:t>بطور کلی طرز پرورش قارچ مخصوص به خود آنست و می توان آنرا در محیط تاریک پرورش داد و بجز نور مستقیم آفتاب، هر مقدار نور را تحمل می کند. در هر صورت در محل پرورش قارچ علاوه بر آنکه، بایستی تهویه هوا به خوبی انجام گیرد، درجه هوای محیط پرورش نیز باید بین 15 - 10 درجه نگهداری شود. علاوه بر این محل پرورش بایستی کاملا تمیز، قابل شستشو و فاقد درز یا محلی برای پرورش باکتریها، حشرات و قارچهای مضر باشد.</a:t>
            </a:r>
            <a:endParaRPr lang="fa-IR" altLang="fa-IR" sz="280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1000" fill="hold"/>
                                        <p:tgtEl>
                                          <p:spTgt spid="2">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2">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3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14375" y="0"/>
            <a:ext cx="8229600" cy="4572000"/>
          </a:xfrm>
        </p:spPr>
        <p:txBody>
          <a:bodyPr/>
          <a:lstStyle/>
          <a:p>
            <a:r>
              <a:rPr lang="ar-SA" altLang="fa-IR" sz="4000" smtClean="0"/>
              <a:t>اطاق پرورش قارچ:</a:t>
            </a:r>
            <a:endParaRPr lang="en-US" altLang="fa-IR" sz="4000" smtClean="0"/>
          </a:p>
          <a:p>
            <a:pPr>
              <a:buFont typeface="Wingdings 2" panose="05020102010507070707" pitchFamily="18" charset="2"/>
              <a:buNone/>
            </a:pPr>
            <a:r>
              <a:rPr lang="fa-IR" altLang="fa-IR" smtClean="0"/>
              <a:t>            </a:t>
            </a:r>
            <a:r>
              <a:rPr lang="ar-SA" altLang="fa-IR" smtClean="0"/>
              <a:t>عرض اطاق پرورش بایستی بحدی باشد که بتوان از راهروهایی که برای آن تعبیه می گردد، براحتی عبور نمود( حدود 70 سانتی متر) عرض طبقات پرورش قارچ را نیز حداکثر 180 سانتی متر در نظر می گیرند تا بتوان از دو طرف به وسط بستر قارچ دسترسی پیدا نمود و چنانچه طبقات پرورش قارچ در کنار دیوار باشد عرض آنرا حداکثر 90 سانتی متر قرار می دهند. همچنین </a:t>
            </a:r>
            <a:endParaRPr lang="fa-IR" altLang="fa-IR" smtClean="0"/>
          </a:p>
          <a:p>
            <a:pPr>
              <a:buFont typeface="Wingdings 2" panose="05020102010507070707" pitchFamily="18" charset="2"/>
              <a:buNone/>
            </a:pPr>
            <a:r>
              <a:rPr lang="fa-IR" altLang="fa-IR" smtClean="0"/>
              <a:t>   </a:t>
            </a:r>
            <a:r>
              <a:rPr lang="ar-SA" altLang="fa-IR" smtClean="0"/>
              <a:t>می توان قارچ را در جعبه های چوبی</a:t>
            </a:r>
            <a:endParaRPr lang="fa-IR" altLang="fa-IR" smtClean="0"/>
          </a:p>
          <a:p>
            <a:pPr>
              <a:buFont typeface="Wingdings 2" panose="05020102010507070707" pitchFamily="18" charset="2"/>
              <a:buNone/>
            </a:pPr>
            <a:r>
              <a:rPr lang="ar-SA" altLang="fa-IR" smtClean="0"/>
              <a:t> </a:t>
            </a:r>
            <a:r>
              <a:rPr lang="fa-IR" altLang="fa-IR" smtClean="0"/>
              <a:t>  </a:t>
            </a:r>
            <a:r>
              <a:rPr lang="ar-SA" altLang="fa-IR" smtClean="0"/>
              <a:t>در اندازه 60 در 90 سانتی متر و عمق </a:t>
            </a:r>
            <a:endParaRPr lang="fa-IR" altLang="fa-IR" smtClean="0"/>
          </a:p>
          <a:p>
            <a:pPr>
              <a:buFont typeface="Wingdings 2" panose="05020102010507070707" pitchFamily="18" charset="2"/>
              <a:buNone/>
            </a:pPr>
            <a:r>
              <a:rPr lang="fa-IR" altLang="fa-IR" smtClean="0"/>
              <a:t>   20</a:t>
            </a:r>
            <a:r>
              <a:rPr lang="ar-SA" altLang="fa-IR" smtClean="0"/>
              <a:t> تا 25 </a:t>
            </a:r>
            <a:r>
              <a:rPr lang="fa-IR" altLang="fa-IR" smtClean="0"/>
              <a:t> </a:t>
            </a:r>
            <a:r>
              <a:rPr lang="ar-SA" altLang="fa-IR" smtClean="0"/>
              <a:t>سانتی متر پرورش داد</a:t>
            </a:r>
            <a:endParaRPr lang="fa-IR" altLang="fa-IR" smtClean="0"/>
          </a:p>
        </p:txBody>
      </p:sp>
      <p:pic>
        <p:nvPicPr>
          <p:cNvPr id="4" name="Picture 2" descr="F:\Pictures\شششش\IMGLarge-6332257263.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857500"/>
            <a:ext cx="4500563" cy="4000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8" presetClass="entr" presetSubtype="0" accel="50000" fill="hold" nodeType="clickEffect">
                                  <p:stCondLst>
                                    <p:cond delay="0"/>
                                  </p:stCondLst>
                                  <p:iterate type="lt">
                                    <p:tmPct val="50000"/>
                                  </p:iterate>
                                  <p:childTnLst>
                                    <p:set>
                                      <p:cBhvr>
                                        <p:cTn id="6" dur="1" fill="hold">
                                          <p:stCondLst>
                                            <p:cond delay="0"/>
                                          </p:stCondLst>
                                        </p:cTn>
                                        <p:tgtEl>
                                          <p:spTgt spid="4"/>
                                        </p:tgtEl>
                                        <p:attrNameLst>
                                          <p:attrName>style.visibility</p:attrName>
                                        </p:attrNameLst>
                                      </p:cBhvr>
                                      <p:to>
                                        <p:strVal val="visible"/>
                                      </p:to>
                                    </p:set>
                                    <p:set>
                                      <p:cBhvr>
                                        <p:cTn id="7" dur="455" fill="hold">
                                          <p:stCondLst>
                                            <p:cond delay="0"/>
                                          </p:stCondLst>
                                        </p:cTn>
                                        <p:tgtEl>
                                          <p:spTgt spid="4"/>
                                        </p:tgtEl>
                                        <p:attrNameLst>
                                          <p:attrName>style.rotation</p:attrName>
                                        </p:attrNameLst>
                                      </p:cBhvr>
                                      <p:to>
                                        <p:strVal val="-45.0"/>
                                      </p:to>
                                    </p:set>
                                    <p:anim calcmode="lin" valueType="num">
                                      <p:cBhvr>
                                        <p:cTn id="8" dur="455" fill="hold">
                                          <p:stCondLst>
                                            <p:cond delay="455"/>
                                          </p:stCondLst>
                                        </p:cTn>
                                        <p:tgtEl>
                                          <p:spTgt spid="4"/>
                                        </p:tgtEl>
                                        <p:attrNameLst>
                                          <p:attrName>style.rotation</p:attrName>
                                        </p:attrNameLst>
                                      </p:cBhvr>
                                      <p:tavLst>
                                        <p:tav tm="0">
                                          <p:val>
                                            <p:fltVal val="-45"/>
                                          </p:val>
                                        </p:tav>
                                        <p:tav tm="69900">
                                          <p:val>
                                            <p:fltVal val="45"/>
                                          </p:val>
                                        </p:tav>
                                        <p:tav tm="100000">
                                          <p:val>
                                            <p:fltVal val="0"/>
                                          </p:val>
                                        </p:tav>
                                      </p:tavLst>
                                    </p:anim>
                                    <p:anim calcmode="lin" valueType="num">
                                      <p:cBhvr>
                                        <p:cTn id="9" dur="455" fill="hold">
                                          <p:stCondLst>
                                            <p:cond delay="0"/>
                                          </p:stCondLst>
                                        </p:cTn>
                                        <p:tgtEl>
                                          <p:spTgt spid="4"/>
                                        </p:tgtEl>
                                        <p:attrNameLst>
                                          <p:attrName>ppt_y</p:attrName>
                                        </p:attrNameLst>
                                      </p:cBhvr>
                                      <p:tavLst>
                                        <p:tav tm="0">
                                          <p:val>
                                            <p:strVal val="#ppt_y-1"/>
                                          </p:val>
                                        </p:tav>
                                        <p:tav tm="100000">
                                          <p:val>
                                            <p:strVal val="#ppt_y-(0.354*#ppt_w-0.172*#ppt_h)"/>
                                          </p:val>
                                        </p:tav>
                                      </p:tavLst>
                                    </p:anim>
                                    <p:anim calcmode="lin" valueType="num">
                                      <p:cBhvr>
                                        <p:cTn id="10" dur="156" decel="50000" autoRev="1" fill="hold">
                                          <p:stCondLst>
                                            <p:cond delay="455"/>
                                          </p:stCondLst>
                                        </p:cTn>
                                        <p:tgtEl>
                                          <p:spTgt spid="4"/>
                                        </p:tgtEl>
                                        <p:attrNameLst>
                                          <p:attrName>ppt_y</p:attrName>
                                        </p:attrNameLst>
                                      </p:cBhvr>
                                      <p:tavLst>
                                        <p:tav tm="0">
                                          <p:val>
                                            <p:strVal val="#ppt_y-(0.354*#ppt_w-0.172*#ppt_h)"/>
                                          </p:val>
                                        </p:tav>
                                        <p:tav tm="100000">
                                          <p:val>
                                            <p:strVal val="#ppt_y-(0.354*#ppt_w-0.172*#ppt_h)-#ppt_h/2"/>
                                          </p:val>
                                        </p:tav>
                                      </p:tavLst>
                                    </p:anim>
                                    <p:anim calcmode="lin" valueType="num">
                                      <p:cBhvr>
                                        <p:cTn id="11" dur="136" fill="hold">
                                          <p:stCondLst>
                                            <p:cond delay="864"/>
                                          </p:stCondLst>
                                        </p:cTn>
                                        <p:tgtEl>
                                          <p:spTgt spid="4"/>
                                        </p:tgtEl>
                                        <p:attrNameLst>
                                          <p:attrName>ppt_y</p:attrName>
                                        </p:attrNameLst>
                                      </p:cBhvr>
                                      <p:tavLst>
                                        <p:tav tm="0">
                                          <p:val>
                                            <p:strVal val="#ppt_y-(0.354*#ppt_w-0.172*#ppt_h)"/>
                                          </p:val>
                                        </p:tav>
                                        <p:tav tm="100000">
                                          <p:val>
                                            <p:strVal val="#ppt_y"/>
                                          </p:val>
                                        </p:tav>
                                      </p:tavLst>
                                    </p:anim>
                                  </p:childTnLst>
                                </p:cTn>
                              </p:par>
                            </p:childTnLst>
                          </p:cTn>
                        </p:par>
                      </p:childTnLst>
                    </p:cTn>
                  </p:par>
                  <p:par>
                    <p:cTn id="12" fill="hold" nodeType="clickPar">
                      <p:stCondLst>
                        <p:cond delay="indefinite"/>
                      </p:stCondLst>
                      <p:childTnLst>
                        <p:par>
                          <p:cTn id="13" fill="hold" nodeType="withGroup">
                            <p:stCondLst>
                              <p:cond delay="0"/>
                            </p:stCondLst>
                            <p:childTnLst>
                              <p:par>
                                <p:cTn id="14" presetID="3" presetClass="entr" presetSubtype="10" fill="hold" grpId="0" nodeType="clickEffect">
                                  <p:stCondLst>
                                    <p:cond delay="0"/>
                                  </p:stCondLst>
                                  <p:childTnLst>
                                    <p:set>
                                      <p:cBhvr>
                                        <p:cTn id="15" dur="1" fill="hold">
                                          <p:stCondLst>
                                            <p:cond delay="0"/>
                                          </p:stCondLst>
                                        </p:cTn>
                                        <p:tgtEl>
                                          <p:spTgt spid="2">
                                            <p:txEl>
                                              <p:pRg st="0" end="0"/>
                                            </p:txEl>
                                          </p:spTgt>
                                        </p:tgtEl>
                                        <p:attrNameLst>
                                          <p:attrName>style.visibility</p:attrName>
                                        </p:attrNameLst>
                                      </p:cBhvr>
                                      <p:to>
                                        <p:strVal val="visible"/>
                                      </p:to>
                                    </p:set>
                                    <p:animEffect transition="in" filter="blinds(horizontal)">
                                      <p:cBhvr>
                                        <p:cTn id="16" dur="500"/>
                                        <p:tgtEl>
                                          <p:spTgt spid="2">
                                            <p:txEl>
                                              <p:pRg st="0" end="0"/>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3" presetClass="entr" presetSubtype="10" fill="hold" grpId="0" nodeType="clickEffect">
                                  <p:stCondLst>
                                    <p:cond delay="0"/>
                                  </p:stCondLst>
                                  <p:childTnLst>
                                    <p:set>
                                      <p:cBhvr>
                                        <p:cTn id="20" dur="1" fill="hold">
                                          <p:stCondLst>
                                            <p:cond delay="0"/>
                                          </p:stCondLst>
                                        </p:cTn>
                                        <p:tgtEl>
                                          <p:spTgt spid="2">
                                            <p:txEl>
                                              <p:pRg st="1" end="1"/>
                                            </p:txEl>
                                          </p:spTgt>
                                        </p:tgtEl>
                                        <p:attrNameLst>
                                          <p:attrName>style.visibility</p:attrName>
                                        </p:attrNameLst>
                                      </p:cBhvr>
                                      <p:to>
                                        <p:strVal val="visible"/>
                                      </p:to>
                                    </p:set>
                                    <p:animEffect transition="in" filter="blinds(horizontal)">
                                      <p:cBhvr>
                                        <p:cTn id="21" dur="500"/>
                                        <p:tgtEl>
                                          <p:spTgt spid="2">
                                            <p:txEl>
                                              <p:pRg st="1" end="1"/>
                                            </p:txEl>
                                          </p:spTgt>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3" presetClass="entr" presetSubtype="10" fill="hold" grpId="0" nodeType="clickEffect">
                                  <p:stCondLst>
                                    <p:cond delay="0"/>
                                  </p:stCondLst>
                                  <p:childTnLst>
                                    <p:set>
                                      <p:cBhvr>
                                        <p:cTn id="25" dur="1" fill="hold">
                                          <p:stCondLst>
                                            <p:cond delay="0"/>
                                          </p:stCondLst>
                                        </p:cTn>
                                        <p:tgtEl>
                                          <p:spTgt spid="2">
                                            <p:txEl>
                                              <p:pRg st="2" end="2"/>
                                            </p:txEl>
                                          </p:spTgt>
                                        </p:tgtEl>
                                        <p:attrNameLst>
                                          <p:attrName>style.visibility</p:attrName>
                                        </p:attrNameLst>
                                      </p:cBhvr>
                                      <p:to>
                                        <p:strVal val="visible"/>
                                      </p:to>
                                    </p:set>
                                    <p:animEffect transition="in" filter="blinds(horizontal)">
                                      <p:cBhvr>
                                        <p:cTn id="26" dur="500"/>
                                        <p:tgtEl>
                                          <p:spTgt spid="2">
                                            <p:txEl>
                                              <p:pRg st="2" end="2"/>
                                            </p:txEl>
                                          </p:spTgt>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3" presetClass="entr" presetSubtype="10" fill="hold" grpId="0" nodeType="clickEffect">
                                  <p:stCondLst>
                                    <p:cond delay="0"/>
                                  </p:stCondLst>
                                  <p:childTnLst>
                                    <p:set>
                                      <p:cBhvr>
                                        <p:cTn id="30" dur="1" fill="hold">
                                          <p:stCondLst>
                                            <p:cond delay="0"/>
                                          </p:stCondLst>
                                        </p:cTn>
                                        <p:tgtEl>
                                          <p:spTgt spid="2">
                                            <p:txEl>
                                              <p:pRg st="3" end="3"/>
                                            </p:txEl>
                                          </p:spTgt>
                                        </p:tgtEl>
                                        <p:attrNameLst>
                                          <p:attrName>style.visibility</p:attrName>
                                        </p:attrNameLst>
                                      </p:cBhvr>
                                      <p:to>
                                        <p:strVal val="visible"/>
                                      </p:to>
                                    </p:set>
                                    <p:animEffect transition="in" filter="blinds(horizontal)">
                                      <p:cBhvr>
                                        <p:cTn id="31" dur="500"/>
                                        <p:tgtEl>
                                          <p:spTgt spid="2">
                                            <p:txEl>
                                              <p:pRg st="3" end="3"/>
                                            </p:txEl>
                                          </p:spTgt>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3" presetClass="entr" presetSubtype="10" fill="hold" grpId="0" nodeType="clickEffect">
                                  <p:stCondLst>
                                    <p:cond delay="0"/>
                                  </p:stCondLst>
                                  <p:childTnLst>
                                    <p:set>
                                      <p:cBhvr>
                                        <p:cTn id="35" dur="1" fill="hold">
                                          <p:stCondLst>
                                            <p:cond delay="0"/>
                                          </p:stCondLst>
                                        </p:cTn>
                                        <p:tgtEl>
                                          <p:spTgt spid="2">
                                            <p:txEl>
                                              <p:pRg st="4" end="4"/>
                                            </p:txEl>
                                          </p:spTgt>
                                        </p:tgtEl>
                                        <p:attrNameLst>
                                          <p:attrName>style.visibility</p:attrName>
                                        </p:attrNameLst>
                                      </p:cBhvr>
                                      <p:to>
                                        <p:strVal val="visible"/>
                                      </p:to>
                                    </p:set>
                                    <p:animEffect transition="in" filter="blinds(horizontal)">
                                      <p:cBhvr>
                                        <p:cTn id="36"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188" y="285750"/>
            <a:ext cx="8786812" cy="6286500"/>
          </a:xfrm>
        </p:spPr>
        <p:txBody>
          <a:bodyPr/>
          <a:lstStyle/>
          <a:p>
            <a:pPr eaLnBrk="1" hangingPunct="1"/>
            <a:r>
              <a:rPr lang="ar-SA" altLang="fa-IR" sz="2800" b="1" smtClean="0"/>
              <a:t>لكن در حال حاضر ، به واسطه تغيير روش زندگي از سنتي به ماشيني و كاهش تحرك افراد در زندگي روزمره ، استفاده از گوشت قرمز بدليل دارا بودن مقدار زيادي مواد چرب رو به كاهش نهاده و در عوض، استفاده از مواد غذايي اي كه با داشتن مقدار كافي پروتئين، براي سلامتي زيان آور نباشند مورد توجه واقع شده است. حبوبات ، سويا و قارچ خوراكي مهم ترين منابع پروتئين غير حيواني هستند كه امروزه به طور وسيع مصرف مي‌شوند. در اين ميان بازار مصرف قارچ خوراكي به دليل افزايش سطح آگاهي جامعه نسبت به فوايد و روش مصرف آن ، روند رو به رشدي را تجربه مي‌كند</a:t>
            </a:r>
            <a:endParaRPr lang="fa-IR" altLang="fa-IR" sz="2800" b="1"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800" decel="100000"/>
                                        <p:tgtEl>
                                          <p:spTgt spid="3">
                                            <p:txEl>
                                              <p:pRg st="0" end="0"/>
                                            </p:txEl>
                                          </p:spTgt>
                                        </p:tgtEl>
                                      </p:cBhvr>
                                    </p:animEffect>
                                    <p:anim calcmode="lin" valueType="num">
                                      <p:cBhvr>
                                        <p:cTn id="8" dur="800" decel="100000" fill="hold"/>
                                        <p:tgtEl>
                                          <p:spTgt spid="3">
                                            <p:txEl>
                                              <p:pRg st="0" end="0"/>
                                            </p:txEl>
                                          </p:spTgt>
                                        </p:tgtEl>
                                        <p:attrNameLst>
                                          <p:attrName>style.rotation</p:attrName>
                                        </p:attrNameLst>
                                      </p:cBhvr>
                                      <p:tavLst>
                                        <p:tav tm="0">
                                          <p:val>
                                            <p:fltVal val="-90"/>
                                          </p:val>
                                        </p:tav>
                                        <p:tav tm="100000">
                                          <p:val>
                                            <p:fltVal val="0"/>
                                          </p:val>
                                        </p:tav>
                                      </p:tavLst>
                                    </p:anim>
                                    <p:anim calcmode="lin" valueType="num">
                                      <p:cBhvr>
                                        <p:cTn id="9" dur="800" decel="100000" fill="hold"/>
                                        <p:tgtEl>
                                          <p:spTgt spid="3">
                                            <p:txEl>
                                              <p:pRg st="0" end="0"/>
                                            </p:txEl>
                                          </p:spTgt>
                                        </p:tgtEl>
                                        <p:attrNameLst>
                                          <p:attrName>ppt_x</p:attrName>
                                        </p:attrNameLst>
                                      </p:cBhvr>
                                      <p:tavLst>
                                        <p:tav tm="0">
                                          <p:val>
                                            <p:strVal val="#ppt_x+0.4"/>
                                          </p:val>
                                        </p:tav>
                                        <p:tav tm="100000">
                                          <p:val>
                                            <p:strVal val="#ppt_x-0.05"/>
                                          </p:val>
                                        </p:tav>
                                      </p:tavLst>
                                    </p:anim>
                                    <p:anim calcmode="lin" valueType="num">
                                      <p:cBhvr>
                                        <p:cTn id="10" dur="800" decel="100000" fill="hold"/>
                                        <p:tgtEl>
                                          <p:spTgt spid="3">
                                            <p:txEl>
                                              <p:pRg st="0" end="0"/>
                                            </p:txEl>
                                          </p:spTgt>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3">
                                            <p:txEl>
                                              <p:pRg st="0" end="0"/>
                                            </p:txEl>
                                          </p:spTgt>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3">
                                            <p:txEl>
                                              <p:pRg st="0" end="0"/>
                                            </p:txEl>
                                          </p:spTgt>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71500" y="285750"/>
            <a:ext cx="8229600" cy="4572000"/>
          </a:xfrm>
        </p:spPr>
        <p:txBody>
          <a:bodyPr/>
          <a:lstStyle/>
          <a:p>
            <a:r>
              <a:rPr lang="ar-SA" altLang="fa-IR" sz="2800" smtClean="0"/>
              <a:t>به منظور صرفه جویی در هزینه اولیه می توان، هر طبقه را با تخته های سه سانتی متری به عرض 90 تا 180 سانتی متر پوشانده و کود را مستقیما کف هر طبقه ریخته و قارچ را در آن کاشت و به این طرتیب احتیاجی به جعبه های چوبی نخواهد بود. طبقه بندی ها معمولا در طول اطاق پرورش انجام می گردد. روی سطح زمین نبایستی طبقه ای مستقر نمود، حداقل فاصله بین طبقه اول تا کف زمین 15 سانتی متر و فاصله هر طبقه از هم 60 سانتی متر می باشد.</a:t>
            </a:r>
            <a:endParaRPr lang="en-US" altLang="fa-IR" sz="2800" smtClean="0"/>
          </a:p>
          <a:p>
            <a:r>
              <a:rPr lang="ar-SA" altLang="fa-IR" sz="2800" smtClean="0"/>
              <a:t>بطور معمول برای پرورش قارچ در خانه فقط سه طبقه در نظر می گیرند و چنانچه اطاق به حد کافی وسیع باشد یک ردیف در طول اطاق در مجاور دیوار و یک طبقه (دو طرفه) در وسط و یک طبقه در طرف دیگر اطاق قرار می دهند بطوریکه دو راهرو به عرض 70 سانتی متر در دو طرف طبقه وسط، 180 سانتی متر باشد.</a:t>
            </a:r>
            <a:endParaRPr lang="en-US" altLang="fa-IR" sz="2800" smtClean="0"/>
          </a:p>
          <a:p>
            <a:endParaRPr lang="fa-IR" altLang="fa-IR" sz="280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770" decel="100000"/>
                                        <p:tgtEl>
                                          <p:spTgt spid="2">
                                            <p:txEl>
                                              <p:pRg st="0" end="0"/>
                                            </p:txEl>
                                          </p:spTgt>
                                        </p:tgtEl>
                                      </p:cBhvr>
                                    </p:animEffect>
                                    <p:animScale>
                                      <p:cBhvr>
                                        <p:cTn id="8" dur="770" decel="100000"/>
                                        <p:tgtEl>
                                          <p:spTgt spid="2">
                                            <p:txEl>
                                              <p:pRg st="0" end="0"/>
                                            </p:txEl>
                                          </p:spTgt>
                                        </p:tgtEl>
                                      </p:cBhvr>
                                      <p:from x="10000" y="10000"/>
                                      <p:to x="200000" y="450000"/>
                                    </p:animScale>
                                    <p:animScale>
                                      <p:cBhvr>
                                        <p:cTn id="9" dur="1230" accel="100000" fill="hold">
                                          <p:stCondLst>
                                            <p:cond delay="770"/>
                                          </p:stCondLst>
                                        </p:cTn>
                                        <p:tgtEl>
                                          <p:spTgt spid="2">
                                            <p:txEl>
                                              <p:pRg st="0" end="0"/>
                                            </p:txEl>
                                          </p:spTgt>
                                        </p:tgtEl>
                                      </p:cBhvr>
                                      <p:from x="200000" y="450000"/>
                                      <p:to x="100000" y="100000"/>
                                    </p:animScale>
                                    <p:set>
                                      <p:cBhvr>
                                        <p:cTn id="10" dur="770" fill="hold"/>
                                        <p:tgtEl>
                                          <p:spTgt spid="2">
                                            <p:txEl>
                                              <p:pRg st="0" end="0"/>
                                            </p:txEl>
                                          </p:spTgt>
                                        </p:tgtEl>
                                        <p:attrNameLst>
                                          <p:attrName>ppt_x</p:attrName>
                                        </p:attrNameLst>
                                      </p:cBhvr>
                                      <p:to>
                                        <p:strVal val="(0.5)"/>
                                      </p:to>
                                    </p:set>
                                    <p:anim from="(0.5)" to="(#ppt_x)" calcmode="lin" valueType="num">
                                      <p:cBhvr>
                                        <p:cTn id="11" dur="1230" accel="100000" fill="hold">
                                          <p:stCondLst>
                                            <p:cond delay="770"/>
                                          </p:stCondLst>
                                        </p:cTn>
                                        <p:tgtEl>
                                          <p:spTgt spid="2">
                                            <p:txEl>
                                              <p:pRg st="0" end="0"/>
                                            </p:txEl>
                                          </p:spTgt>
                                        </p:tgtEl>
                                        <p:attrNameLst>
                                          <p:attrName>ppt_x</p:attrName>
                                        </p:attrNameLst>
                                      </p:cBhvr>
                                    </p:anim>
                                    <p:set>
                                      <p:cBhvr>
                                        <p:cTn id="12" dur="770" fill="hold"/>
                                        <p:tgtEl>
                                          <p:spTgt spid="2">
                                            <p:txEl>
                                              <p:pRg st="0" end="0"/>
                                            </p:txEl>
                                          </p:spTgt>
                                        </p:tgtEl>
                                        <p:attrNameLst>
                                          <p:attrName>ppt_y</p:attrName>
                                        </p:attrNameLst>
                                      </p:cBhvr>
                                      <p:to>
                                        <p:strVal val="(#ppt_y+0.4)"/>
                                      </p:to>
                                    </p:set>
                                    <p:anim from="(#ppt_y+0.4)" to="(#ppt_y)" calcmode="lin" valueType="num">
                                      <p:cBhvr>
                                        <p:cTn id="13" dur="1230" accel="100000" fill="hold">
                                          <p:stCondLst>
                                            <p:cond delay="770"/>
                                          </p:stCondLst>
                                        </p:cTn>
                                        <p:tgtEl>
                                          <p:spTgt spid="2">
                                            <p:txEl>
                                              <p:pRg st="0" end="0"/>
                                            </p:txEl>
                                          </p:spTgt>
                                        </p:tgtEl>
                                        <p:attrNameLst>
                                          <p:attrName>ppt_y</p:attrName>
                                        </p:attrNameLst>
                                      </p:cBhvr>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51" presetClass="entr" presetSubtype="0" fill="hold" grpId="0" nodeType="clickEffect">
                                  <p:stCondLst>
                                    <p:cond delay="0"/>
                                  </p:stCondLst>
                                  <p:childTnLst>
                                    <p:set>
                                      <p:cBhvr>
                                        <p:cTn id="17" dur="1" fill="hold">
                                          <p:stCondLst>
                                            <p:cond delay="0"/>
                                          </p:stCondLst>
                                        </p:cTn>
                                        <p:tgtEl>
                                          <p:spTgt spid="2">
                                            <p:txEl>
                                              <p:pRg st="1" end="1"/>
                                            </p:txEl>
                                          </p:spTgt>
                                        </p:tgtEl>
                                        <p:attrNameLst>
                                          <p:attrName>style.visibility</p:attrName>
                                        </p:attrNameLst>
                                      </p:cBhvr>
                                      <p:to>
                                        <p:strVal val="visible"/>
                                      </p:to>
                                    </p:set>
                                    <p:animEffect transition="in" filter="fade">
                                      <p:cBhvr>
                                        <p:cTn id="18" dur="770" decel="100000"/>
                                        <p:tgtEl>
                                          <p:spTgt spid="2">
                                            <p:txEl>
                                              <p:pRg st="1" end="1"/>
                                            </p:txEl>
                                          </p:spTgt>
                                        </p:tgtEl>
                                      </p:cBhvr>
                                    </p:animEffect>
                                    <p:animScale>
                                      <p:cBhvr>
                                        <p:cTn id="19" dur="770" decel="100000"/>
                                        <p:tgtEl>
                                          <p:spTgt spid="2">
                                            <p:txEl>
                                              <p:pRg st="1" end="1"/>
                                            </p:txEl>
                                          </p:spTgt>
                                        </p:tgtEl>
                                      </p:cBhvr>
                                      <p:from x="10000" y="10000"/>
                                      <p:to x="200000" y="450000"/>
                                    </p:animScale>
                                    <p:animScale>
                                      <p:cBhvr>
                                        <p:cTn id="20" dur="1230" accel="100000" fill="hold">
                                          <p:stCondLst>
                                            <p:cond delay="770"/>
                                          </p:stCondLst>
                                        </p:cTn>
                                        <p:tgtEl>
                                          <p:spTgt spid="2">
                                            <p:txEl>
                                              <p:pRg st="1" end="1"/>
                                            </p:txEl>
                                          </p:spTgt>
                                        </p:tgtEl>
                                      </p:cBhvr>
                                      <p:from x="200000" y="450000"/>
                                      <p:to x="100000" y="100000"/>
                                    </p:animScale>
                                    <p:set>
                                      <p:cBhvr>
                                        <p:cTn id="21" dur="770" fill="hold"/>
                                        <p:tgtEl>
                                          <p:spTgt spid="2">
                                            <p:txEl>
                                              <p:pRg st="1" end="1"/>
                                            </p:txEl>
                                          </p:spTgt>
                                        </p:tgtEl>
                                        <p:attrNameLst>
                                          <p:attrName>ppt_x</p:attrName>
                                        </p:attrNameLst>
                                      </p:cBhvr>
                                      <p:to>
                                        <p:strVal val="(0.5)"/>
                                      </p:to>
                                    </p:set>
                                    <p:anim from="(0.5)" to="(#ppt_x)" calcmode="lin" valueType="num">
                                      <p:cBhvr>
                                        <p:cTn id="22" dur="1230" accel="100000" fill="hold">
                                          <p:stCondLst>
                                            <p:cond delay="770"/>
                                          </p:stCondLst>
                                        </p:cTn>
                                        <p:tgtEl>
                                          <p:spTgt spid="2">
                                            <p:txEl>
                                              <p:pRg st="1" end="1"/>
                                            </p:txEl>
                                          </p:spTgt>
                                        </p:tgtEl>
                                        <p:attrNameLst>
                                          <p:attrName>ppt_x</p:attrName>
                                        </p:attrNameLst>
                                      </p:cBhvr>
                                    </p:anim>
                                    <p:set>
                                      <p:cBhvr>
                                        <p:cTn id="23" dur="770" fill="hold"/>
                                        <p:tgtEl>
                                          <p:spTgt spid="2">
                                            <p:txEl>
                                              <p:pRg st="1" end="1"/>
                                            </p:txEl>
                                          </p:spTgt>
                                        </p:tgtEl>
                                        <p:attrNameLst>
                                          <p:attrName>ppt_y</p:attrName>
                                        </p:attrNameLst>
                                      </p:cBhvr>
                                      <p:to>
                                        <p:strVal val="(#ppt_y+0.4)"/>
                                      </p:to>
                                    </p:set>
                                    <p:anim from="(#ppt_y+0.4)" to="(#ppt_y)" calcmode="lin" valueType="num">
                                      <p:cBhvr>
                                        <p:cTn id="24" dur="1230" accel="100000" fill="hold">
                                          <p:stCondLst>
                                            <p:cond delay="770"/>
                                          </p:stCondLst>
                                        </p:cTn>
                                        <p:tgtEl>
                                          <p:spTgt spid="2">
                                            <p:txEl>
                                              <p:pRg st="1" end="1"/>
                                            </p:txEl>
                                          </p:spTgt>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4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71500" y="357188"/>
            <a:ext cx="8229600" cy="4572000"/>
          </a:xfrm>
        </p:spPr>
        <p:txBody>
          <a:bodyPr/>
          <a:lstStyle/>
          <a:p>
            <a:r>
              <a:rPr lang="ar-SA" altLang="fa-IR" sz="3200" smtClean="0"/>
              <a:t>در یک اطاق بزرگ به طول 9 و عرض 5/6 متر می توان مساحتی در حدود یکصد متر مربع برای پرورش قارچ آماده نمود که از این سالن در هر فصل برداشت می توان استفاده نمود. و به 8 تا 850 کیلو قارچ دست یافت و چنانچه کاشت قارچ در جعبه های چوبی انجام گیرد تولید محصول از این میزان تا حدی بیشتر خواهد شد و در سالنی به ابعاد 5/9 و عرض 5/6 متر تعداد 180 جعبه جایگزین می گردد که محصول آن </a:t>
            </a:r>
            <a:r>
              <a:rPr lang="fa-IR" altLang="fa-IR" sz="3200" smtClean="0"/>
              <a:t> </a:t>
            </a:r>
            <a:r>
              <a:rPr lang="ar-SA" altLang="fa-IR" sz="3200" smtClean="0"/>
              <a:t>در یک فصل برداشت به حدود یک تن می رسد.</a:t>
            </a:r>
            <a:endParaRPr lang="en-US" altLang="fa-IR" sz="3200" smtClean="0"/>
          </a:p>
          <a:p>
            <a:endParaRPr lang="fa-IR" altLang="fa-IR"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5"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anim calcmode="lin" valueType="num">
                                      <p:cBhvr>
                                        <p:cTn id="8" dur="2000" fill="hold"/>
                                        <p:tgtEl>
                                          <p:spTgt spid="2">
                                            <p:txEl>
                                              <p:pRg st="0" end="0"/>
                                            </p:txEl>
                                          </p:spTgt>
                                        </p:tgtEl>
                                        <p:attrNameLst>
                                          <p:attrName>style.rotation</p:attrName>
                                        </p:attrNameLst>
                                      </p:cBhvr>
                                      <p:tavLst>
                                        <p:tav tm="0">
                                          <p:val>
                                            <p:fltVal val="720"/>
                                          </p:val>
                                        </p:tav>
                                        <p:tav tm="100000">
                                          <p:val>
                                            <p:fltVal val="0"/>
                                          </p:val>
                                        </p:tav>
                                      </p:tavLst>
                                    </p:anim>
                                    <p:anim calcmode="lin" valueType="num">
                                      <p:cBhvr>
                                        <p:cTn id="9" dur="2000" fill="hold"/>
                                        <p:tgtEl>
                                          <p:spTgt spid="2">
                                            <p:txEl>
                                              <p:pRg st="0" end="0"/>
                                            </p:txEl>
                                          </p:spTgt>
                                        </p:tgtEl>
                                        <p:attrNameLst>
                                          <p:attrName>ppt_h</p:attrName>
                                        </p:attrNameLst>
                                      </p:cBhvr>
                                      <p:tavLst>
                                        <p:tav tm="0">
                                          <p:val>
                                            <p:fltVal val="0"/>
                                          </p:val>
                                        </p:tav>
                                        <p:tav tm="100000">
                                          <p:val>
                                            <p:strVal val="#ppt_h"/>
                                          </p:val>
                                        </p:tav>
                                      </p:tavLst>
                                    </p:anim>
                                    <p:anim calcmode="lin" valueType="num">
                                      <p:cBhvr>
                                        <p:cTn id="10" dur="2000" fill="hold"/>
                                        <p:tgtEl>
                                          <p:spTgt spid="2">
                                            <p:txEl>
                                              <p:pRg st="0" end="0"/>
                                            </p:txEl>
                                          </p:spTgt>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4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71500" y="357188"/>
            <a:ext cx="8229600" cy="4572000"/>
          </a:xfrm>
        </p:spPr>
        <p:txBody>
          <a:bodyPr/>
          <a:lstStyle/>
          <a:p>
            <a:r>
              <a:rPr lang="ar-SA" altLang="fa-IR" sz="2800" smtClean="0"/>
              <a:t>چنانچه محل پرورش قارچ محدود و کوچک باشد میزان احتیاج به کود و محلیکه باید آنرا تخمیر نمود، متناسب می باشد. لذا ترجیح داده می شود یک محوطه بتونی به ابعاد 5/1 متر ساخته و در مجاور آن محلی برای خروج آب مازاد کود در نظر بگیرند که فاضل آب را بتوان داخل سطل یا یک مخزن بتونی کوچک به ابعاد 40 سانتی متر وارد نمود. کف مخزن اصلی را به ضخامت 15 سانتی متر کاه ریخته و روی سطح کاه یک جعبه ای به ابعاد یک متر از جنس تور سیمی ضخیم که شبکه سوراخهای آن 5/0 سانتی متر  باشد بطوری قرار می دهند که از هر طرف با دیواره مخزن بتونی 25 سانتی متر فاصله داشته باشد و اطراف این توری را از کاه پر نموده و داخل توری را از پهن اسبی مخلوط با کاه پر نموده و پهن را خوب متراکم نموده  و سطح کود را نیز بطور کنبد مانند توده نموده تا آب باران به داخل توده کود نفوذ ننماید.</a:t>
            </a:r>
            <a:endParaRPr lang="en-US" altLang="fa-IR" sz="2800" smtClean="0"/>
          </a:p>
          <a:p>
            <a:endParaRPr lang="fa-IR" altLang="fa-IR"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4" presetClass="entr" presetSubtype="0" accel="10000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500" fill="hold"/>
                                        <p:tgtEl>
                                          <p:spTgt spid="2">
                                            <p:txEl>
                                              <p:pRg st="0" end="0"/>
                                            </p:txEl>
                                          </p:spTgt>
                                        </p:tgtEl>
                                        <p:attrNameLst>
                                          <p:attrName>ppt_w</p:attrName>
                                        </p:attrNameLst>
                                      </p:cBhvr>
                                      <p:tavLst>
                                        <p:tav tm="0">
                                          <p:val>
                                            <p:strVal val="#ppt_w*0.05"/>
                                          </p:val>
                                        </p:tav>
                                        <p:tav tm="100000">
                                          <p:val>
                                            <p:strVal val="#ppt_w"/>
                                          </p:val>
                                        </p:tav>
                                      </p:tavLst>
                                    </p:anim>
                                    <p:anim calcmode="lin" valueType="num">
                                      <p:cBhvr>
                                        <p:cTn id="8" dur="500" fill="hold"/>
                                        <p:tgtEl>
                                          <p:spTgt spid="2">
                                            <p:txEl>
                                              <p:pRg st="0" end="0"/>
                                            </p:txEl>
                                          </p:spTgt>
                                        </p:tgtEl>
                                        <p:attrNameLst>
                                          <p:attrName>ppt_h</p:attrName>
                                        </p:attrNameLst>
                                      </p:cBhvr>
                                      <p:tavLst>
                                        <p:tav tm="0">
                                          <p:val>
                                            <p:strVal val="#ppt_h"/>
                                          </p:val>
                                        </p:tav>
                                        <p:tav tm="100000">
                                          <p:val>
                                            <p:strVal val="#ppt_h"/>
                                          </p:val>
                                        </p:tav>
                                      </p:tavLst>
                                    </p:anim>
                                    <p:anim calcmode="lin" valueType="num">
                                      <p:cBhvr>
                                        <p:cTn id="9" dur="500" fill="hold"/>
                                        <p:tgtEl>
                                          <p:spTgt spid="2">
                                            <p:txEl>
                                              <p:pRg st="0" end="0"/>
                                            </p:txEl>
                                          </p:spTgt>
                                        </p:tgtEl>
                                        <p:attrNameLst>
                                          <p:attrName>ppt_x</p:attrName>
                                        </p:attrNameLst>
                                      </p:cBhvr>
                                      <p:tavLst>
                                        <p:tav tm="0">
                                          <p:val>
                                            <p:strVal val="#ppt_x-.2"/>
                                          </p:val>
                                        </p:tav>
                                        <p:tav tm="100000">
                                          <p:val>
                                            <p:strVal val="#ppt_x"/>
                                          </p:val>
                                        </p:tav>
                                      </p:tavLst>
                                    </p:anim>
                                    <p:anim calcmode="lin" valueType="num">
                                      <p:cBhvr>
                                        <p:cTn id="10" dur="500" fill="hold"/>
                                        <p:tgtEl>
                                          <p:spTgt spid="2">
                                            <p:txEl>
                                              <p:pRg st="0" end="0"/>
                                            </p:txEl>
                                          </p:spTgt>
                                        </p:tgtEl>
                                        <p:attrNameLst>
                                          <p:attrName>ppt_y</p:attrName>
                                        </p:attrNameLst>
                                      </p:cBhvr>
                                      <p:tavLst>
                                        <p:tav tm="0">
                                          <p:val>
                                            <p:strVal val="#ppt_y"/>
                                          </p:val>
                                        </p:tav>
                                        <p:tav tm="100000">
                                          <p:val>
                                            <p:strVal val="#ppt_y"/>
                                          </p:val>
                                        </p:tav>
                                      </p:tavLst>
                                    </p:anim>
                                    <p:animEffect transition="in" filter="fade">
                                      <p:cBhvr>
                                        <p:cTn id="11" dur="5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4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42938" y="357188"/>
            <a:ext cx="8229600" cy="4572000"/>
          </a:xfrm>
        </p:spPr>
        <p:txBody>
          <a:bodyPr/>
          <a:lstStyle/>
          <a:p>
            <a:r>
              <a:rPr lang="ar-SA" altLang="fa-IR" sz="3200" smtClean="0"/>
              <a:t>پس از 3 تا 4 روز به علت فعالیت باکتریهای تخمیر، درجه حرارت محیط توده به 70 درجه می رسد و مقداری از حجم توده کم می شود و در این موقع تمام توده کودی را که در مخزن قرار دارد برای هوادهی به محوطه مجاور توده برمی گردانند و در موقع برگرداندن کود بایستی سعی کرد حتی الامکان به تمام ذرات کود، هوا برسد تا اکسیژن مورد نیاز باکتریهای مخمر تامین گردد و پس از چند ساعت این توده را مجددا به داخل مخزن بذری ریخته و سطح آنرا با کاه بحد کافی انباشته تا سطح کود گنبدی شکل بشود</a:t>
            </a:r>
            <a:endParaRPr lang="fa-IR" altLang="fa-IR" sz="320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9" presetClass="entr" presetSubtype="0" accel="10000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500" fill="hold"/>
                                        <p:tgtEl>
                                          <p:spTgt spid="2">
                                            <p:txEl>
                                              <p:pRg st="0" end="0"/>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8" dur="500" fill="hold"/>
                                        <p:tgtEl>
                                          <p:spTgt spid="2">
                                            <p:txEl>
                                              <p:pRg st="0" end="0"/>
                                            </p:txEl>
                                          </p:spTgt>
                                        </p:tgtEl>
                                        <p:attrNameLst>
                                          <p:attrName>ppt_w</p:attrName>
                                        </p:attrNameLst>
                                      </p:cBhvr>
                                      <p:tavLst>
                                        <p:tav tm="0">
                                          <p:val>
                                            <p:strVal val="#ppt_w+.3"/>
                                          </p:val>
                                        </p:tav>
                                        <p:tav tm="50000">
                                          <p:val>
                                            <p:strVal val="#ppt_w+.3"/>
                                          </p:val>
                                        </p:tav>
                                        <p:tav tm="100000">
                                          <p:val>
                                            <p:strVal val="#ppt_w"/>
                                          </p:val>
                                        </p:tav>
                                      </p:tavLst>
                                    </p:anim>
                                    <p:anim calcmode="lin" valueType="num">
                                      <p:cBhvr>
                                        <p:cTn id="9" dur="500" fill="hold"/>
                                        <p:tgtEl>
                                          <p:spTgt spid="2">
                                            <p:txEl>
                                              <p:pRg st="0" end="0"/>
                                            </p:txEl>
                                          </p:spTgt>
                                        </p:tgtEl>
                                        <p:attrNameLst>
                                          <p:attrName>ppt_x</p:attrName>
                                        </p:attrNameLst>
                                      </p:cBhvr>
                                      <p:tavLst>
                                        <p:tav tm="0">
                                          <p:val>
                                            <p:strVal val="#ppt_x-.3"/>
                                          </p:val>
                                        </p:tav>
                                        <p:tav tm="50000">
                                          <p:val>
                                            <p:strVal val="#ppt_x"/>
                                          </p:val>
                                        </p:tav>
                                        <p:tav tm="100000">
                                          <p:val>
                                            <p:strVal val="#ppt_x"/>
                                          </p:val>
                                        </p:tav>
                                      </p:tavLst>
                                    </p:anim>
                                    <p:anim calcmode="lin" valueType="num">
                                      <p:cBhvr>
                                        <p:cTn id="10" dur="500" fill="hold"/>
                                        <p:tgtEl>
                                          <p:spTgt spid="2">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4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0178" name="Content Placeholder 1"/>
          <p:cNvSpPr>
            <a:spLocks noGrp="1"/>
          </p:cNvSpPr>
          <p:nvPr>
            <p:ph idx="1"/>
          </p:nvPr>
        </p:nvSpPr>
        <p:spPr>
          <a:xfrm>
            <a:off x="571500" y="428625"/>
            <a:ext cx="8229600" cy="4572000"/>
          </a:xfrm>
        </p:spPr>
        <p:txBody>
          <a:bodyPr/>
          <a:lstStyle/>
          <a:p>
            <a:r>
              <a:rPr lang="ar-SA" altLang="fa-IR" sz="3200" smtClean="0"/>
              <a:t>چنانچه در مخزن کوچک مجاور محل تخمیر فاضل آب جمع شده بوسیله سطل آنرا روی سطح کود می پاشند تا رطوبت توده تامین گردد مدت عملیات بین 15 - 10 روز به طول می انجامد و در این مدت 3 - 4 مرتبه بایستی کود برگردان بشود. و در خاتمه دوره سوم یا چهارم کود به رنگ قهوه ای تیره در آمده و ذرات آن ترد و شکننده شده و بوی مطبوعی از آن به مشام می رسد و چنانچه این شرایط در کود مشاهده نشود دلیل بر آن است که عملیات تخمیر به خوبی انجام نگرفته و در نحوه کار اشکالی وجود داشته است.</a:t>
            </a:r>
            <a:endParaRPr lang="fa-IR" altLang="fa-IR" sz="320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0178">
                                            <p:txEl>
                                              <p:pRg st="0" end="0"/>
                                            </p:txEl>
                                          </p:spTgt>
                                        </p:tgtEl>
                                        <p:attrNameLst>
                                          <p:attrName>style.visibility</p:attrName>
                                        </p:attrNameLst>
                                      </p:cBhvr>
                                      <p:to>
                                        <p:strVal val="visible"/>
                                      </p:to>
                                    </p:set>
                                    <p:animEffect transition="in" filter="dissolve">
                                      <p:cBhvr>
                                        <p:cTn id="7" dur="500"/>
                                        <p:tgtEl>
                                          <p:spTgt spid="5017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178" grpId="0" build="p"/>
    </p:bldLst>
  </p:timing>
</p:sld>
</file>

<file path=ppt/slides/slide4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1202" name="Content Placeholder 1"/>
          <p:cNvSpPr>
            <a:spLocks noGrp="1"/>
          </p:cNvSpPr>
          <p:nvPr>
            <p:ph idx="1"/>
          </p:nvPr>
        </p:nvSpPr>
        <p:spPr>
          <a:xfrm>
            <a:off x="571500" y="1285875"/>
            <a:ext cx="8229600" cy="4572000"/>
          </a:xfrm>
        </p:spPr>
        <p:txBody>
          <a:bodyPr/>
          <a:lstStyle/>
          <a:p>
            <a:r>
              <a:rPr lang="ar-SA" altLang="fa-IR" sz="3600" smtClean="0"/>
              <a:t>نحوه اسکلت بندی:</a:t>
            </a:r>
            <a:endParaRPr lang="en-US" altLang="fa-IR" sz="3600" smtClean="0"/>
          </a:p>
          <a:p>
            <a:pPr>
              <a:buFont typeface="Wingdings 2" panose="05020102010507070707" pitchFamily="18" charset="2"/>
              <a:buNone/>
            </a:pPr>
            <a:r>
              <a:rPr lang="fa-IR" altLang="fa-IR" smtClean="0"/>
              <a:t>           </a:t>
            </a:r>
            <a:r>
              <a:rPr lang="ar-SA" altLang="fa-IR" sz="3200" smtClean="0"/>
              <a:t>اسکلت بندی طبقات از نبشی 10 -12 که با ضد زنگ رنگ شده باشد و یا از الوار چهار چوب 10 سانتی متری ساخته می شود و بین ستونها چهار چوبی 5 سانتی متری پیش بینی می گردد. فاصله ستونهای عمودی از یکدیگر 5/1 متر و این فاصله در دو طرف بستر، بایستی حفظ گردد.</a:t>
            </a:r>
            <a:endParaRPr lang="en-US" altLang="fa-IR" smtClean="0"/>
          </a:p>
          <a:p>
            <a:endParaRPr lang="fa-IR" altLang="fa-IR"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8" presetClass="entr" presetSubtype="0" accel="50000" fill="hold" grpId="0" nodeType="clickEffect">
                                  <p:stCondLst>
                                    <p:cond delay="0"/>
                                  </p:stCondLst>
                                  <p:childTnLst>
                                    <p:set>
                                      <p:cBhvr>
                                        <p:cTn id="6" dur="1" fill="hold">
                                          <p:stCondLst>
                                            <p:cond delay="0"/>
                                          </p:stCondLst>
                                        </p:cTn>
                                        <p:tgtEl>
                                          <p:spTgt spid="51202">
                                            <p:txEl>
                                              <p:pRg st="0" end="0"/>
                                            </p:txEl>
                                          </p:spTgt>
                                        </p:tgtEl>
                                        <p:attrNameLst>
                                          <p:attrName>style.visibility</p:attrName>
                                        </p:attrNameLst>
                                      </p:cBhvr>
                                      <p:to>
                                        <p:strVal val="visible"/>
                                      </p:to>
                                    </p:set>
                                    <p:anim calcmode="lin" valueType="num">
                                      <p:cBhvr>
                                        <p:cTn id="7" dur="1000" fill="hold"/>
                                        <p:tgtEl>
                                          <p:spTgt spid="51202">
                                            <p:txEl>
                                              <p:pRg st="0" end="0"/>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8" dur="1000" fill="hold"/>
                                        <p:tgtEl>
                                          <p:spTgt spid="51202">
                                            <p:txEl>
                                              <p:pRg st="0" end="0"/>
                                            </p:txEl>
                                          </p:spTgt>
                                        </p:tgtEl>
                                        <p:attrNameLst>
                                          <p:attrName>ppt_x</p:attrName>
                                        </p:attrNameLst>
                                      </p:cBhvr>
                                      <p:tavLst>
                                        <p:tav tm="0">
                                          <p:val>
                                            <p:fltVal val="-1"/>
                                          </p:val>
                                        </p:tav>
                                        <p:tav tm="50000">
                                          <p:val>
                                            <p:fltVal val="0.95"/>
                                          </p:val>
                                        </p:tav>
                                        <p:tav tm="100000">
                                          <p:val>
                                            <p:strVal val="#ppt_x"/>
                                          </p:val>
                                        </p:tav>
                                      </p:tavLst>
                                    </p:anim>
                                    <p:anim calcmode="lin" valueType="num">
                                      <p:cBhvr>
                                        <p:cTn id="9" dur="1000" fill="hold"/>
                                        <p:tgtEl>
                                          <p:spTgt spid="51202">
                                            <p:txEl>
                                              <p:pRg st="0" end="0"/>
                                            </p:txEl>
                                          </p:spTgt>
                                        </p:tgtEl>
                                        <p:attrNameLst>
                                          <p:attrName>ppt_y</p:attrName>
                                        </p:attrNameLst>
                                      </p:cBhvr>
                                      <p:tavLst>
                                        <p:tav tm="0">
                                          <p:val>
                                            <p:strVal val="#ppt_y"/>
                                          </p:val>
                                        </p:tav>
                                        <p:tav tm="100000">
                                          <p:val>
                                            <p:strVal val="#ppt_y"/>
                                          </p:val>
                                        </p:tav>
                                      </p:tavLst>
                                    </p:anim>
                                    <p:animEffect transition="in" filter="fade">
                                      <p:cBhvr>
                                        <p:cTn id="10" dur="1000"/>
                                        <p:tgtEl>
                                          <p:spTgt spid="51202">
                                            <p:txEl>
                                              <p:pRg st="0" end="0"/>
                                            </p:txEl>
                                          </p:spTgt>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48" presetClass="entr" presetSubtype="0" accel="50000" fill="hold" grpId="0" nodeType="clickEffect">
                                  <p:stCondLst>
                                    <p:cond delay="0"/>
                                  </p:stCondLst>
                                  <p:childTnLst>
                                    <p:set>
                                      <p:cBhvr>
                                        <p:cTn id="14" dur="1" fill="hold">
                                          <p:stCondLst>
                                            <p:cond delay="0"/>
                                          </p:stCondLst>
                                        </p:cTn>
                                        <p:tgtEl>
                                          <p:spTgt spid="51202">
                                            <p:txEl>
                                              <p:pRg st="1" end="1"/>
                                            </p:txEl>
                                          </p:spTgt>
                                        </p:tgtEl>
                                        <p:attrNameLst>
                                          <p:attrName>style.visibility</p:attrName>
                                        </p:attrNameLst>
                                      </p:cBhvr>
                                      <p:to>
                                        <p:strVal val="visible"/>
                                      </p:to>
                                    </p:set>
                                    <p:anim calcmode="lin" valueType="num">
                                      <p:cBhvr>
                                        <p:cTn id="15" dur="1000" fill="hold"/>
                                        <p:tgtEl>
                                          <p:spTgt spid="51202">
                                            <p:txEl>
                                              <p:pRg st="1" end="1"/>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16" dur="1000" fill="hold"/>
                                        <p:tgtEl>
                                          <p:spTgt spid="51202">
                                            <p:txEl>
                                              <p:pRg st="1" end="1"/>
                                            </p:txEl>
                                          </p:spTgt>
                                        </p:tgtEl>
                                        <p:attrNameLst>
                                          <p:attrName>ppt_x</p:attrName>
                                        </p:attrNameLst>
                                      </p:cBhvr>
                                      <p:tavLst>
                                        <p:tav tm="0">
                                          <p:val>
                                            <p:fltVal val="-1"/>
                                          </p:val>
                                        </p:tav>
                                        <p:tav tm="50000">
                                          <p:val>
                                            <p:fltVal val="0.95"/>
                                          </p:val>
                                        </p:tav>
                                        <p:tav tm="100000">
                                          <p:val>
                                            <p:strVal val="#ppt_x"/>
                                          </p:val>
                                        </p:tav>
                                      </p:tavLst>
                                    </p:anim>
                                    <p:anim calcmode="lin" valueType="num">
                                      <p:cBhvr>
                                        <p:cTn id="17" dur="1000" fill="hold"/>
                                        <p:tgtEl>
                                          <p:spTgt spid="51202">
                                            <p:txEl>
                                              <p:pRg st="1" end="1"/>
                                            </p:txEl>
                                          </p:spTgt>
                                        </p:tgtEl>
                                        <p:attrNameLst>
                                          <p:attrName>ppt_y</p:attrName>
                                        </p:attrNameLst>
                                      </p:cBhvr>
                                      <p:tavLst>
                                        <p:tav tm="0">
                                          <p:val>
                                            <p:strVal val="#ppt_y"/>
                                          </p:val>
                                        </p:tav>
                                        <p:tav tm="100000">
                                          <p:val>
                                            <p:strVal val="#ppt_y"/>
                                          </p:val>
                                        </p:tav>
                                      </p:tavLst>
                                    </p:anim>
                                    <p:animEffect transition="in" filter="fade">
                                      <p:cBhvr>
                                        <p:cTn id="18" dur="1000"/>
                                        <p:tgtEl>
                                          <p:spTgt spid="5120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2" grpId="0" build="p"/>
    </p:bldLst>
  </p:timing>
</p:sld>
</file>

<file path=ppt/slides/slide4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2226" name="Content Placeholder 1"/>
          <p:cNvSpPr>
            <a:spLocks noGrp="1"/>
          </p:cNvSpPr>
          <p:nvPr>
            <p:ph idx="1"/>
          </p:nvPr>
        </p:nvSpPr>
        <p:spPr>
          <a:xfrm>
            <a:off x="642938" y="357188"/>
            <a:ext cx="8229600" cy="4572000"/>
          </a:xfrm>
        </p:spPr>
        <p:txBody>
          <a:bodyPr/>
          <a:lstStyle/>
          <a:p>
            <a:r>
              <a:rPr lang="ar-SA" altLang="fa-IR" sz="4000" smtClean="0"/>
              <a:t>تهیه بستر برای پرورش قارچ:</a:t>
            </a:r>
            <a:endParaRPr lang="en-US" altLang="fa-IR" sz="4000" smtClean="0"/>
          </a:p>
          <a:p>
            <a:pPr>
              <a:buFont typeface="Wingdings 2" panose="05020102010507070707" pitchFamily="18" charset="2"/>
              <a:buNone/>
            </a:pPr>
            <a:r>
              <a:rPr lang="fa-IR" altLang="fa-IR" sz="2800" smtClean="0"/>
              <a:t>           </a:t>
            </a:r>
            <a:r>
              <a:rPr lang="ar-SA" altLang="fa-IR" sz="2800" smtClean="0"/>
              <a:t>بهترین ماده برای پرورش قارچ، پهن اسبی و کاه می باشد. برای تهیه کود جهت پرورش قارچ مقداری پهن اسبی و کاه را مخلوط نموده و در ابعاد مناسبی در حدود 3 متری آنرا انبار نموده و آنها را روی هم بخوبی بکوبید.(لگد کنید) تا متراکم شود بطوریکه از نفوذ باران به داخل آن جلوگیری گردد. پس از مدتی کوتاه عملیات تخمیر داخل توده کود شروع می شود و درجه حرارت محیط کود بالا می رود. </a:t>
            </a:r>
            <a:endParaRPr lang="fa-IR" altLang="fa-IR" sz="2800" smtClean="0"/>
          </a:p>
        </p:txBody>
      </p:sp>
      <p:pic>
        <p:nvPicPr>
          <p:cNvPr id="4" name="Picture 2" descr="F:\Pictures\شششش\Picture%2009).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4071938"/>
            <a:ext cx="4643438" cy="278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2" descr="F:\Pictures\شششش\oyster-main.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43438" y="4103688"/>
            <a:ext cx="4286250" cy="275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5" presetClass="entr" presetSubtype="0" fill="hold" nodeType="clickEffect">
                                  <p:stCondLst>
                                    <p:cond delay="0"/>
                                  </p:stCondLst>
                                  <p:iterate type="lt">
                                    <p:tmPct val="10000"/>
                                  </p:iterate>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anim calcmode="lin" valueType="num">
                                      <p:cBhvr>
                                        <p:cTn id="8" dur="2000" fill="hold"/>
                                        <p:tgtEl>
                                          <p:spTgt spid="4"/>
                                        </p:tgtEl>
                                        <p:attrNameLst>
                                          <p:attrName>ppt_w</p:attrName>
                                        </p:attrNameLst>
                                      </p:cBhvr>
                                      <p:tavLst>
                                        <p:tav tm="0" fmla="#ppt_w*sin(2.5*pi*$)">
                                          <p:val>
                                            <p:fltVal val="0"/>
                                          </p:val>
                                        </p:tav>
                                        <p:tav tm="100000">
                                          <p:val>
                                            <p:fltVal val="1"/>
                                          </p:val>
                                        </p:tav>
                                      </p:tavLst>
                                    </p:anim>
                                    <p:anim calcmode="lin" valueType="num">
                                      <p:cBhvr>
                                        <p:cTn id="9" dur="2000" fill="hold"/>
                                        <p:tgtEl>
                                          <p:spTgt spid="4"/>
                                        </p:tgtEl>
                                        <p:attrNameLst>
                                          <p:attrName>ppt_h</p:attrName>
                                        </p:attrNameLst>
                                      </p:cBhvr>
                                      <p:tavLst>
                                        <p:tav tm="0">
                                          <p:val>
                                            <p:strVal val="#ppt_h"/>
                                          </p:val>
                                        </p:tav>
                                        <p:tav tm="100000">
                                          <p:val>
                                            <p:strVal val="#ppt_h"/>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15" presetClass="entr" presetSubtype="0" fill="hold" nodeType="clickEffect">
                                  <p:stCondLst>
                                    <p:cond delay="0"/>
                                  </p:stCondLst>
                                  <p:childTnLst>
                                    <p:set>
                                      <p:cBhvr>
                                        <p:cTn id="13" dur="1" fill="hold">
                                          <p:stCondLst>
                                            <p:cond delay="0"/>
                                          </p:stCondLst>
                                        </p:cTn>
                                        <p:tgtEl>
                                          <p:spTgt spid="6"/>
                                        </p:tgtEl>
                                        <p:attrNameLst>
                                          <p:attrName>style.visibility</p:attrName>
                                        </p:attrNameLst>
                                      </p:cBhvr>
                                      <p:to>
                                        <p:strVal val="visible"/>
                                      </p:to>
                                    </p:set>
                                    <p:anim calcmode="lin" valueType="num">
                                      <p:cBhvr>
                                        <p:cTn id="14" dur="1000" fill="hold"/>
                                        <p:tgtEl>
                                          <p:spTgt spid="6"/>
                                        </p:tgtEl>
                                        <p:attrNameLst>
                                          <p:attrName>ppt_w</p:attrName>
                                        </p:attrNameLst>
                                      </p:cBhvr>
                                      <p:tavLst>
                                        <p:tav tm="0">
                                          <p:val>
                                            <p:fltVal val="0"/>
                                          </p:val>
                                        </p:tav>
                                        <p:tav tm="100000">
                                          <p:val>
                                            <p:strVal val="#ppt_w"/>
                                          </p:val>
                                        </p:tav>
                                      </p:tavLst>
                                    </p:anim>
                                    <p:anim calcmode="lin" valueType="num">
                                      <p:cBhvr>
                                        <p:cTn id="15" dur="1000" fill="hold"/>
                                        <p:tgtEl>
                                          <p:spTgt spid="6"/>
                                        </p:tgtEl>
                                        <p:attrNameLst>
                                          <p:attrName>ppt_h</p:attrName>
                                        </p:attrNameLst>
                                      </p:cBhvr>
                                      <p:tavLst>
                                        <p:tav tm="0">
                                          <p:val>
                                            <p:fltVal val="0"/>
                                          </p:val>
                                        </p:tav>
                                        <p:tav tm="100000">
                                          <p:val>
                                            <p:strVal val="#ppt_h"/>
                                          </p:val>
                                        </p:tav>
                                      </p:tavLst>
                                    </p:anim>
                                    <p:anim calcmode="lin" valueType="num">
                                      <p:cBhvr>
                                        <p:cTn id="16" dur="1000" fill="hold"/>
                                        <p:tgtEl>
                                          <p:spTgt spid="6"/>
                                        </p:tgtEl>
                                        <p:attrNameLst>
                                          <p:attrName>ppt_x</p:attrName>
                                        </p:attrNameLst>
                                      </p:cBhvr>
                                      <p:tavLst>
                                        <p:tav tm="0" fmla="#ppt_x+(cos(-2*pi*(1-$))*-#ppt_x-sin(-2*pi*(1-$))*(1-#ppt_y))*(1-$)">
                                          <p:val>
                                            <p:fltVal val="0"/>
                                          </p:val>
                                        </p:tav>
                                        <p:tav tm="100000">
                                          <p:val>
                                            <p:fltVal val="1"/>
                                          </p:val>
                                        </p:tav>
                                      </p:tavLst>
                                    </p:anim>
                                    <p:anim calcmode="lin" valueType="num">
                                      <p:cBhvr>
                                        <p:cTn id="17" dur="1000" fill="hold"/>
                                        <p:tgtEl>
                                          <p:spTgt spid="6"/>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8" fill="hold" nodeType="clickPar">
                      <p:stCondLst>
                        <p:cond delay="indefinite"/>
                      </p:stCondLst>
                      <p:childTnLst>
                        <p:par>
                          <p:cTn id="19" fill="hold" nodeType="withGroup">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52226">
                                            <p:txEl>
                                              <p:pRg st="0" end="0"/>
                                            </p:txEl>
                                          </p:spTgt>
                                        </p:tgtEl>
                                        <p:attrNameLst>
                                          <p:attrName>style.visibility</p:attrName>
                                        </p:attrNameLst>
                                      </p:cBhvr>
                                      <p:to>
                                        <p:strVal val="visible"/>
                                      </p:to>
                                    </p:set>
                                    <p:anim to="" calcmode="lin" valueType="num">
                                      <p:cBhvr>
                                        <p:cTn id="22" dur="1" fill="hold"/>
                                        <p:tgtEl>
                                          <p:spTgt spid="52226">
                                            <p:txEl>
                                              <p:pRg st="0" end="0"/>
                                            </p:txEl>
                                          </p:spTgt>
                                        </p:tgtEl>
                                        <p:attrNameLst>
                                          <p:attrName/>
                                        </p:attrNameLst>
                                      </p:cBhvr>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24" presetClass="entr" presetSubtype="0" fill="hold" grpId="0" nodeType="clickEffect">
                                  <p:stCondLst>
                                    <p:cond delay="0"/>
                                  </p:stCondLst>
                                  <p:childTnLst>
                                    <p:set>
                                      <p:cBhvr>
                                        <p:cTn id="26" dur="1" fill="hold">
                                          <p:stCondLst>
                                            <p:cond delay="0"/>
                                          </p:stCondLst>
                                        </p:cTn>
                                        <p:tgtEl>
                                          <p:spTgt spid="52226">
                                            <p:txEl>
                                              <p:pRg st="1" end="1"/>
                                            </p:txEl>
                                          </p:spTgt>
                                        </p:tgtEl>
                                        <p:attrNameLst>
                                          <p:attrName>style.visibility</p:attrName>
                                        </p:attrNameLst>
                                      </p:cBhvr>
                                      <p:to>
                                        <p:strVal val="visible"/>
                                      </p:to>
                                    </p:set>
                                    <p:anim to="" calcmode="lin" valueType="num">
                                      <p:cBhvr>
                                        <p:cTn id="27" dur="1" fill="hold"/>
                                        <p:tgtEl>
                                          <p:spTgt spid="52226">
                                            <p:txEl>
                                              <p:pRg st="1" end="1"/>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26" grpId="0" build="p"/>
    </p:bldLst>
  </p:timing>
</p:sld>
</file>

<file path=ppt/slides/slide4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3250" name="Content Placeholder 1"/>
          <p:cNvSpPr>
            <a:spLocks noGrp="1"/>
          </p:cNvSpPr>
          <p:nvPr>
            <p:ph idx="1"/>
          </p:nvPr>
        </p:nvSpPr>
        <p:spPr>
          <a:xfrm>
            <a:off x="642938" y="285750"/>
            <a:ext cx="8229600" cy="4572000"/>
          </a:xfrm>
        </p:spPr>
        <p:txBody>
          <a:bodyPr/>
          <a:lstStyle/>
          <a:p>
            <a:r>
              <a:rPr lang="ar-SA" altLang="fa-IR" sz="3200" smtClean="0"/>
              <a:t>همچنین می توان قبل از توده کردن کود مقداری آهک در حدود یک پنجم حجم پهن به آن اضافه و کاملا مخلوط کنید. سپس آنرا توده نمود این عمل باعث می گردد که عمل تخمیر به تعویق بیافتد و در عین حال آمونیاک تولید شده را جذب و علاوه بر آن مقداری از رطوبت اضافی کود را جذب نماید. بعد از سه روز مجددا این توده را برگ و هوا داده و آنرا مانند دفعه اول، انباشته و روی آنرا بکوبید. سطح آنرا شیب دهید تا آب باران به داخل آن نفوذ نکند و این عمل به فاصله 4 - 2 روز، چهار تا شش مرتبه باید تکرار گردد. لازم به یادآوریست که چنانچه در مرحله اول به کود، آهک داده شده فاصله برگردان کود چهار روزه و در صورتیکه آهک داده نشده باشد فاصله برگردان کود دو روز می باشد.</a:t>
            </a:r>
            <a:endParaRPr lang="en-US" altLang="fa-IR" sz="3200" smtClean="0"/>
          </a:p>
          <a:p>
            <a:endParaRPr lang="fa-IR" altLang="fa-IR"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7" presetClass="entr" presetSubtype="4" fill="hold" grpId="0" nodeType="clickEffect">
                                  <p:stCondLst>
                                    <p:cond delay="0"/>
                                  </p:stCondLst>
                                  <p:childTnLst>
                                    <p:set>
                                      <p:cBhvr>
                                        <p:cTn id="6" dur="1" fill="hold">
                                          <p:stCondLst>
                                            <p:cond delay="0"/>
                                          </p:stCondLst>
                                        </p:cTn>
                                        <p:tgtEl>
                                          <p:spTgt spid="53250">
                                            <p:txEl>
                                              <p:pRg st="0" end="0"/>
                                            </p:txEl>
                                          </p:spTgt>
                                        </p:tgtEl>
                                        <p:attrNameLst>
                                          <p:attrName>style.visibility</p:attrName>
                                        </p:attrNameLst>
                                      </p:cBhvr>
                                      <p:to>
                                        <p:strVal val="visible"/>
                                      </p:to>
                                    </p:set>
                                    <p:anim calcmode="lin" valueType="num">
                                      <p:cBhvr additive="base">
                                        <p:cTn id="7" dur="5000" fill="hold"/>
                                        <p:tgtEl>
                                          <p:spTgt spid="53250">
                                            <p:txEl>
                                              <p:pRg st="0" end="0"/>
                                            </p:txEl>
                                          </p:spTgt>
                                        </p:tgtEl>
                                        <p:attrNameLst>
                                          <p:attrName>ppt_x</p:attrName>
                                        </p:attrNameLst>
                                      </p:cBhvr>
                                      <p:tavLst>
                                        <p:tav tm="0">
                                          <p:val>
                                            <p:strVal val="#ppt_x"/>
                                          </p:val>
                                        </p:tav>
                                        <p:tav tm="100000">
                                          <p:val>
                                            <p:strVal val="#ppt_x"/>
                                          </p:val>
                                        </p:tav>
                                      </p:tavLst>
                                    </p:anim>
                                    <p:anim calcmode="lin" valueType="num">
                                      <p:cBhvr additive="base">
                                        <p:cTn id="8" dur="5000" fill="hold"/>
                                        <p:tgtEl>
                                          <p:spTgt spid="53250">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50" grpId="0" build="p"/>
    </p:bldLst>
  </p:timing>
</p:sld>
</file>

<file path=ppt/slides/slide4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4274" name="Content Placeholder 1"/>
          <p:cNvSpPr>
            <a:spLocks noGrp="1"/>
          </p:cNvSpPr>
          <p:nvPr>
            <p:ph idx="1"/>
          </p:nvPr>
        </p:nvSpPr>
        <p:spPr>
          <a:xfrm>
            <a:off x="571500" y="357188"/>
            <a:ext cx="8229600" cy="4572000"/>
          </a:xfrm>
        </p:spPr>
        <p:txBody>
          <a:bodyPr/>
          <a:lstStyle/>
          <a:p>
            <a:r>
              <a:rPr lang="ar-SA" altLang="fa-IR" sz="3200" smtClean="0"/>
              <a:t>باید توجه داشت که بایستی دقت و مراقبت در نگهداری میزان رطوبت و حرارت داخل توده به عمل آید. زیرا هر اندازه مقدار رطوبت پهن زیاد باشد، محیط داخل کود، اسیدی شده و کود غیر قابل استفاده می گردد. بخصوص در موقع برگردان کردن کود، چنانچه مشاهده شود که کود بسیار خشک است، بایستی مقدار کمی غبار آب روی آن پاشید، از علائم مشخصه میزان رطوبت کود، آزمایش آنست، چنانچه مقداری کود را در دست بفشارید، نبایستی قطرات آب، از لای انگشتان(در هنگام فشار دادن) بچکد و فقط کافی است در اثر فشار به کود، کف دست، تر بشود. پس از آماده شدن بایستی اطاق پرورش را مجهز نمود.</a:t>
            </a:r>
            <a:endParaRPr lang="en-US" altLang="fa-IR" sz="3200" smtClean="0"/>
          </a:p>
          <a:p>
            <a:endParaRPr lang="fa-IR" altLang="fa-IR"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54274">
                                            <p:txEl>
                                              <p:pRg st="0" end="0"/>
                                            </p:txEl>
                                          </p:spTgt>
                                        </p:tgtEl>
                                        <p:attrNameLst>
                                          <p:attrName>style.visibility</p:attrName>
                                        </p:attrNameLst>
                                      </p:cBhvr>
                                      <p:to>
                                        <p:strVal val="visible"/>
                                      </p:to>
                                    </p:set>
                                    <p:anim calcmode="lin" valueType="num">
                                      <p:cBhvr>
                                        <p:cTn id="7" dur="1000" fill="hold"/>
                                        <p:tgtEl>
                                          <p:spTgt spid="54274">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54274">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5427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274" grpId="0" build="p"/>
    </p:bldLst>
  </p:timing>
</p:sld>
</file>

<file path=ppt/slides/slide4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0418" name="Content Placeholder 1"/>
          <p:cNvSpPr>
            <a:spLocks noGrp="1"/>
          </p:cNvSpPr>
          <p:nvPr>
            <p:ph idx="1"/>
          </p:nvPr>
        </p:nvSpPr>
        <p:spPr>
          <a:xfrm>
            <a:off x="571500" y="357188"/>
            <a:ext cx="8229600" cy="4572000"/>
          </a:xfrm>
        </p:spPr>
        <p:txBody>
          <a:bodyPr/>
          <a:lstStyle/>
          <a:p>
            <a:r>
              <a:rPr lang="ar-SA" altLang="fa-IR" sz="4000" smtClean="0"/>
              <a:t>طرز کاشت قارچ در اطاق پرورش:</a:t>
            </a:r>
            <a:endParaRPr lang="en-US" altLang="fa-IR" sz="4000" smtClean="0"/>
          </a:p>
          <a:p>
            <a:pPr>
              <a:buFont typeface="Wingdings 2" panose="05020102010507070707" pitchFamily="18" charset="2"/>
              <a:buNone/>
            </a:pPr>
            <a:r>
              <a:rPr lang="fa-IR" altLang="fa-IR" sz="2800" smtClean="0"/>
              <a:t>             </a:t>
            </a:r>
            <a:r>
              <a:rPr lang="ar-SA" altLang="fa-IR" sz="2800" smtClean="0"/>
              <a:t>پس از آماده شدن کود آنرا به داخل سالن انتقال داده و روی سطح هر ردیف به ضخامت 15 سانتی متر کود را گسترده و سطح آنرا کاملا مسطح می نمایند و این عمل را بایستی خیلی به سرعت و بدون آنکه کود حرارت خود را از دست بدهد انجام داد. پس از تکمیل و انجام کار کلیه درها و منافذ را بسته و مدت چهار روز کود را بحالت خود واگذار کنید تا درجه حرارت کود و محیط اطاق بالا برود و حدود 54 تا 60 درجه برسد و این حرارت به مدت 30 -48 ساعت ثابت باقی بماند، بعد از آن درجه حرارت کود پائین آمده و به 54 درجه می رسد. این عمل را عرق کردن محیط کشت می نامند در حقیقت در این حرارت قسمت اعظم از محیط در اثر حرارت زیاد ضد عفونی شده و لارو حشرات و غیره از بین می روند</a:t>
            </a:r>
            <a:endParaRPr lang="fa-IR" altLang="fa-IR" sz="280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572250"/>
          </a:xfrm>
        </p:spPr>
        <p:txBody>
          <a:bodyPr/>
          <a:lstStyle/>
          <a:p>
            <a:pPr eaLnBrk="1" hangingPunct="1"/>
            <a:r>
              <a:rPr lang="ar-SA" altLang="fa-IR" sz="3200" b="1" smtClean="0"/>
              <a:t>قارچ ، به علت اينكه سرشار از مواد پروتئيني ، گلوسيدي ، ويتامين‌ها و ليپيدها است مي‌تواند غذاي مناسب و كاملي براي انسان به شمار آيد. ضمن اينكه به واسطه سهولت پرورش قارچ هاي خوراكي مي‌توان آنها را به صورت تازه ، خشك ، كنسرو و پودر به بازار عرضه نمود.</a:t>
            </a:r>
            <a:endParaRPr lang="en-US" altLang="fa-IR" sz="3200" b="1" smtClean="0">
              <a:cs typeface="Arial" panose="020B0604020202020204" pitchFamily="34" charset="0"/>
            </a:endParaRPr>
          </a:p>
          <a:p>
            <a:pPr eaLnBrk="1" hangingPunct="1">
              <a:buFont typeface="Arial" panose="020B0604020202020204" pitchFamily="34" charset="0"/>
              <a:buNone/>
            </a:pPr>
            <a:endParaRPr lang="en-US" altLang="fa-IR" sz="3200" b="1" smtClean="0">
              <a:cs typeface="Arial" panose="020B0604020202020204" pitchFamily="34" charset="0"/>
            </a:endParaRPr>
          </a:p>
          <a:p>
            <a:pPr eaLnBrk="1" hangingPunct="1"/>
            <a:r>
              <a:rPr lang="ar-SA" altLang="fa-IR" sz="3200" b="1" smtClean="0"/>
              <a:t>   اجراي اين طرح به عنوان يك فعاليت توليدي ، ضمن اينكه گامي به سوي خود اتكايي كشور  در صنايع غذايي به شمار مي‌رود، مي‌تواند بسترساز اشتغال به كار نيروهاي متخصص ( خصوصا در علوم كشاورزي ) و فاقد تخصص گردد. ضمن اينكه بانوان كارآفرين نيز مي‌توانند با پياده سازي اين طرح، گامي در جهت توسعه ميهن بردارند.</a:t>
            </a:r>
            <a:endParaRPr lang="en-US" altLang="fa-IR" sz="3200" b="1" smtClean="0">
              <a:cs typeface="Arial" panose="020B0604020202020204" pitchFamily="34" charset="0"/>
            </a:endParaRPr>
          </a:p>
          <a:p>
            <a:pPr eaLnBrk="1" hangingPunct="1">
              <a:buFont typeface="Arial" panose="020B0604020202020204" pitchFamily="34" charset="0"/>
              <a:buNone/>
            </a:pPr>
            <a:endParaRPr lang="en-US" altLang="fa-IR" smtClean="0">
              <a:cs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1000"/>
                                        <p:tgtEl>
                                          <p:spTgt spid="3">
                                            <p:txEl>
                                              <p:pRg st="2" end="2"/>
                                            </p:txEl>
                                          </p:spTgt>
                                        </p:tgtEl>
                                      </p:cBhvr>
                                    </p:animEffect>
                                    <p:anim calcmode="lin" valueType="num">
                                      <p:cBhvr>
                                        <p:cTn id="16"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3">
                                            <p:txEl>
                                              <p:pRg st="2" end="2"/>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71500" y="357188"/>
            <a:ext cx="8229600" cy="4572000"/>
          </a:xfrm>
        </p:spPr>
        <p:txBody>
          <a:bodyPr/>
          <a:lstStyle/>
          <a:p>
            <a:r>
              <a:rPr lang="ar-SA" altLang="fa-IR" sz="2800" smtClean="0"/>
              <a:t>از این تاریخ به بعد تا مدت 5 روز درجه حرارت محیط بستر 10 - 12 درجه پائین می آید تا آنکه درجه حرارت به 23 الی 24 درجه می رسد. این درجه حرارت برای کاشت قارچ مناسب خواهد بود.</a:t>
            </a:r>
            <a:endParaRPr lang="en-US" altLang="fa-IR" sz="2800" smtClean="0"/>
          </a:p>
          <a:p>
            <a:r>
              <a:rPr lang="fa-IR" altLang="fa-IR" sz="3600" smtClean="0"/>
              <a:t> </a:t>
            </a:r>
            <a:r>
              <a:rPr lang="ar-SA" altLang="fa-IR" sz="4400" smtClean="0"/>
              <a:t>اسپر آماده کاشت:</a:t>
            </a:r>
            <a:endParaRPr lang="en-US" altLang="fa-IR" sz="3600" smtClean="0"/>
          </a:p>
          <a:p>
            <a:pPr>
              <a:buFont typeface="Wingdings 2" panose="05020102010507070707" pitchFamily="18" charset="2"/>
              <a:buNone/>
            </a:pPr>
            <a:r>
              <a:rPr lang="fa-IR" altLang="fa-IR" sz="2800" smtClean="0"/>
              <a:t>           </a:t>
            </a:r>
            <a:r>
              <a:rPr lang="ar-SA" altLang="fa-IR" sz="2800" smtClean="0"/>
              <a:t>اسپر قارچ را نمی توان مستقیما کاشت زیرا امکان دارد همراه با اسپر قارچ تعداد زیادی قارچهای سمی و غیر مفید وجود داشته باشد. بنابراین بایستی از اسپر آماده کاشت بنام اسپون که در محیط کاملا استریل، محفوظ و سلکته شده رشد کرده و به حالت خواب در آورده اند استفاده نمود.</a:t>
            </a:r>
            <a:endParaRPr lang="en-US" altLang="fa-IR" sz="2800" smtClean="0"/>
          </a:p>
          <a:p>
            <a:endParaRPr lang="fa-IR" altLang="fa-IR"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Scale>
                                      <p:cBhvr>
                                        <p:cTn id="7" dur="1000" decel="50000" fill="hold">
                                          <p:stCondLst>
                                            <p:cond delay="0"/>
                                          </p:stCondLst>
                                        </p:cTn>
                                        <p:tgtEl>
                                          <p:spTgt spid="2">
                                            <p:txEl>
                                              <p:pRg st="0" end="0"/>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2">
                                            <p:txEl>
                                              <p:pRg st="0" end="0"/>
                                            </p:txEl>
                                          </p:spTgt>
                                        </p:tgtEl>
                                        <p:attrNameLst>
                                          <p:attrName>ppt_x</p:attrName>
                                          <p:attrName>ppt_y</p:attrName>
                                        </p:attrNameLst>
                                      </p:cBhvr>
                                    </p:animMotion>
                                    <p:animEffect transition="in" filter="fade">
                                      <p:cBhvr>
                                        <p:cTn id="9" dur="1000"/>
                                        <p:tgtEl>
                                          <p:spTgt spid="2">
                                            <p:txEl>
                                              <p:pRg st="0" end="0"/>
                                            </p:txEl>
                                          </p:spTgt>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2" presetClass="entr" presetSubtype="0" fill="hold" grpId="0"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Scale>
                                      <p:cBhvr>
                                        <p:cTn id="14" dur="1000" decel="50000" fill="hold">
                                          <p:stCondLst>
                                            <p:cond delay="0"/>
                                          </p:stCondLst>
                                        </p:cTn>
                                        <p:tgtEl>
                                          <p:spTgt spid="2">
                                            <p:txEl>
                                              <p:pRg st="1" end="1"/>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5" dur="1000" decel="50000" fill="hold">
                                          <p:stCondLst>
                                            <p:cond delay="0"/>
                                          </p:stCondLst>
                                        </p:cTn>
                                        <p:tgtEl>
                                          <p:spTgt spid="2">
                                            <p:txEl>
                                              <p:pRg st="1" end="1"/>
                                            </p:txEl>
                                          </p:spTgt>
                                        </p:tgtEl>
                                        <p:attrNameLst>
                                          <p:attrName>ppt_x</p:attrName>
                                          <p:attrName>ppt_y</p:attrName>
                                        </p:attrNameLst>
                                      </p:cBhvr>
                                    </p:animMotion>
                                    <p:animEffect transition="in" filter="fade">
                                      <p:cBhvr>
                                        <p:cTn id="16" dur="1000"/>
                                        <p:tgtEl>
                                          <p:spTgt spid="2">
                                            <p:txEl>
                                              <p:pRg st="1" end="1"/>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52" presetClass="entr" presetSubtype="0" fill="hold" grpId="0"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Scale>
                                      <p:cBhvr>
                                        <p:cTn id="21" dur="1000" decel="50000" fill="hold">
                                          <p:stCondLst>
                                            <p:cond delay="0"/>
                                          </p:stCondLst>
                                        </p:cTn>
                                        <p:tgtEl>
                                          <p:spTgt spid="2">
                                            <p:txEl>
                                              <p:pRg st="2" end="2"/>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2" dur="1000" decel="50000" fill="hold">
                                          <p:stCondLst>
                                            <p:cond delay="0"/>
                                          </p:stCondLst>
                                        </p:cTn>
                                        <p:tgtEl>
                                          <p:spTgt spid="2">
                                            <p:txEl>
                                              <p:pRg st="2" end="2"/>
                                            </p:txEl>
                                          </p:spTgt>
                                        </p:tgtEl>
                                        <p:attrNameLst>
                                          <p:attrName>ppt_x</p:attrName>
                                          <p:attrName>ppt_y</p:attrName>
                                        </p:attrNameLst>
                                      </p:cBhvr>
                                    </p:animMotion>
                                    <p:animEffect transition="in" filter="fade">
                                      <p:cBhvr>
                                        <p:cTn id="23" dur="10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5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ar-SA" altLang="fa-IR" sz="3200" smtClean="0"/>
              <a:t>طرز عمل و تهیه آن بدین ترتیب است که اسپر قارچ خالص شده را در محیط کاملا استریل آزمایشگاه قبلا پرورش داده، بطوریکه میسلیوم قارچ رشد خود را شروع نماید. سپس آنرا در حالت عقیم برده و مانع رشد بیشتر آن می شوند و در محیط کاملا استریل و محفوظ بنام اسپون قارچ به فروش می رسانند.</a:t>
            </a:r>
            <a:endParaRPr lang="en-US" altLang="fa-IR" sz="320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2">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2">
                                            <p:txEl>
                                              <p:pRg st="0" end="0"/>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5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ar-SA" altLang="fa-IR" sz="4000" smtClean="0"/>
              <a:t>طرز کاشت اسپون:</a:t>
            </a:r>
            <a:endParaRPr lang="en-US" altLang="fa-IR" sz="4000" smtClean="0"/>
          </a:p>
          <a:p>
            <a:pPr>
              <a:buFont typeface="Wingdings 2" panose="05020102010507070707" pitchFamily="18" charset="2"/>
              <a:buNone/>
            </a:pPr>
            <a:r>
              <a:rPr lang="fa-IR" altLang="fa-IR" sz="2800" smtClean="0"/>
              <a:t>           </a:t>
            </a:r>
            <a:r>
              <a:rPr lang="ar-SA" altLang="fa-IR" sz="2800" smtClean="0"/>
              <a:t>یک قطعه اسپون را که در محیط بسته و کاملا استریل محفوظ است باز کرده و به دوازده قطعه کوچک تقسیم نموده و قبلا سطح خاک بستر را به فاصله 25 سانتی متر، قطعه چوبهای در خاک بستر فرو برده و علامت گذاری کنید. در محل هر سوراخ قسمتی از خاک را تا عمق 5 سانتی متر با وسیله ای خارج کرده و با دست چپ یک قطعه اسپون بجای آن گذاشته و روی آنرا بپوشانید بطوریکه عمق کاشت 3-5 سانتی متر از سطح خاک باشد و به همین ترتیب پیش بروید تا کلیه بستر کاشت شود.</a:t>
            </a:r>
            <a:endParaRPr lang="en-US" altLang="fa-IR" sz="2800" smtClean="0"/>
          </a:p>
          <a:p>
            <a:endParaRPr lang="fa-IR" altLang="fa-IR"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Scale>
                                      <p:cBhvr>
                                        <p:cTn id="7" dur="1000" decel="50000" fill="hold">
                                          <p:stCondLst>
                                            <p:cond delay="0"/>
                                          </p:stCondLst>
                                        </p:cTn>
                                        <p:tgtEl>
                                          <p:spTgt spid="2">
                                            <p:txEl>
                                              <p:pRg st="0" end="0"/>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2">
                                            <p:txEl>
                                              <p:pRg st="0" end="0"/>
                                            </p:txEl>
                                          </p:spTgt>
                                        </p:tgtEl>
                                        <p:attrNameLst>
                                          <p:attrName>ppt_x</p:attrName>
                                          <p:attrName>ppt_y</p:attrName>
                                        </p:attrNameLst>
                                      </p:cBhvr>
                                    </p:animMotion>
                                    <p:animEffect transition="in" filter="fade">
                                      <p:cBhvr>
                                        <p:cTn id="9" dur="1000"/>
                                        <p:tgtEl>
                                          <p:spTgt spid="2">
                                            <p:txEl>
                                              <p:pRg st="0" end="0"/>
                                            </p:txEl>
                                          </p:spTgt>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2" presetClass="entr" presetSubtype="0" fill="hold" grpId="0"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Scale>
                                      <p:cBhvr>
                                        <p:cTn id="14" dur="1000" decel="50000" fill="hold">
                                          <p:stCondLst>
                                            <p:cond delay="0"/>
                                          </p:stCondLst>
                                        </p:cTn>
                                        <p:tgtEl>
                                          <p:spTgt spid="2">
                                            <p:txEl>
                                              <p:pRg st="1" end="1"/>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5" dur="1000" decel="50000" fill="hold">
                                          <p:stCondLst>
                                            <p:cond delay="0"/>
                                          </p:stCondLst>
                                        </p:cTn>
                                        <p:tgtEl>
                                          <p:spTgt spid="2">
                                            <p:txEl>
                                              <p:pRg st="1" end="1"/>
                                            </p:txEl>
                                          </p:spTgt>
                                        </p:tgtEl>
                                        <p:attrNameLst>
                                          <p:attrName>ppt_x</p:attrName>
                                          <p:attrName>ppt_y</p:attrName>
                                        </p:attrNameLst>
                                      </p:cBhvr>
                                    </p:animMotion>
                                    <p:animEffect transition="in" filter="fade">
                                      <p:cBhvr>
                                        <p:cTn id="16" dur="10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5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71500" y="428625"/>
            <a:ext cx="8229600" cy="4572000"/>
          </a:xfrm>
        </p:spPr>
        <p:txBody>
          <a:bodyPr/>
          <a:lstStyle/>
          <a:p>
            <a:r>
              <a:rPr lang="ar-SA" altLang="fa-IR" sz="4400" smtClean="0"/>
              <a:t> پوشاندن سطح بستر:</a:t>
            </a:r>
            <a:endParaRPr lang="en-US" altLang="fa-IR" sz="4400" smtClean="0"/>
          </a:p>
          <a:p>
            <a:pPr>
              <a:buFont typeface="Wingdings 2" panose="05020102010507070707" pitchFamily="18" charset="2"/>
              <a:buNone/>
            </a:pPr>
            <a:r>
              <a:rPr lang="fa-IR" altLang="fa-IR" smtClean="0"/>
              <a:t>          </a:t>
            </a:r>
            <a:r>
              <a:rPr lang="ar-SA" altLang="fa-IR" smtClean="0"/>
              <a:t> ده تا چهارده روز بعد از تاریخ کاشت اسپون، بایستی سطح کشت را به وسیله یک لایه دو سانتی متری خاک استریل شده پوک و منفذدار پوشانده و کاملا آنرا مسطح و یکنواخت نمود. در این موقع درجه حرارت بستر بایستی 5/15 درجه باشد. باید توجه داشت که در موقع روکش کردن بستر، اسپون ها باید رشد خود را شروع کرده باشند و میسلیوم قارچ در اطراف محلی که اسپون کاشته شده رشد نموده و گسترش پیدا نموده باشند. در این موقع بوی مطبوع قارچ در محوطه و در محل بستر به مشام می رسد و در این موقع باید کاملا دقت شود تا به هیچ وجه، بستر کشت تکان نخورد و جابجا نشود و مخصوصا اگر تخته کف و طبقات شکم داده و یا قدرت نگهداری بستر خاک را نداشته باشد میسلیوم قارچ ها پاره شده و تمام محصول از بین می رود.</a:t>
            </a:r>
            <a:endParaRPr lang="fa-IR" altLang="fa-IR"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8" presetClass="entr" presetSubtype="0" accel="5000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1000" fill="hold"/>
                                        <p:tgtEl>
                                          <p:spTgt spid="2">
                                            <p:txEl>
                                              <p:pRg st="0" end="0"/>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8" dur="1000" fill="hold"/>
                                        <p:tgtEl>
                                          <p:spTgt spid="2">
                                            <p:txEl>
                                              <p:pRg st="0" end="0"/>
                                            </p:txEl>
                                          </p:spTgt>
                                        </p:tgtEl>
                                        <p:attrNameLst>
                                          <p:attrName>ppt_x</p:attrName>
                                        </p:attrNameLst>
                                      </p:cBhvr>
                                      <p:tavLst>
                                        <p:tav tm="0">
                                          <p:val>
                                            <p:fltVal val="-1"/>
                                          </p:val>
                                        </p:tav>
                                        <p:tav tm="50000">
                                          <p:val>
                                            <p:fltVal val="0.95"/>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
                                          </p:val>
                                        </p:tav>
                                        <p:tav tm="100000">
                                          <p:val>
                                            <p:strVal val="#ppt_y"/>
                                          </p:val>
                                        </p:tav>
                                      </p:tavLst>
                                    </p:anim>
                                    <p:animEffect transition="in" filter="fade">
                                      <p:cBhvr>
                                        <p:cTn id="10" dur="1000"/>
                                        <p:tgtEl>
                                          <p:spTgt spid="2">
                                            <p:txEl>
                                              <p:pRg st="0" end="0"/>
                                            </p:txEl>
                                          </p:spTgt>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48" presetClass="entr" presetSubtype="0" accel="50000" fill="hold" grpId="0" nodeType="clickEffect">
                                  <p:stCondLst>
                                    <p:cond delay="0"/>
                                  </p:stCondLst>
                                  <p:childTnLst>
                                    <p:set>
                                      <p:cBhvr>
                                        <p:cTn id="14" dur="1" fill="hold">
                                          <p:stCondLst>
                                            <p:cond delay="0"/>
                                          </p:stCondLst>
                                        </p:cTn>
                                        <p:tgtEl>
                                          <p:spTgt spid="2">
                                            <p:txEl>
                                              <p:pRg st="1" end="1"/>
                                            </p:txEl>
                                          </p:spTgt>
                                        </p:tgtEl>
                                        <p:attrNameLst>
                                          <p:attrName>style.visibility</p:attrName>
                                        </p:attrNameLst>
                                      </p:cBhvr>
                                      <p:to>
                                        <p:strVal val="visible"/>
                                      </p:to>
                                    </p:set>
                                    <p:anim calcmode="lin" valueType="num">
                                      <p:cBhvr>
                                        <p:cTn id="15" dur="1000" fill="hold"/>
                                        <p:tgtEl>
                                          <p:spTgt spid="2">
                                            <p:txEl>
                                              <p:pRg st="1" end="1"/>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16" dur="1000" fill="hold"/>
                                        <p:tgtEl>
                                          <p:spTgt spid="2">
                                            <p:txEl>
                                              <p:pRg st="1" end="1"/>
                                            </p:txEl>
                                          </p:spTgt>
                                        </p:tgtEl>
                                        <p:attrNameLst>
                                          <p:attrName>ppt_x</p:attrName>
                                        </p:attrNameLst>
                                      </p:cBhvr>
                                      <p:tavLst>
                                        <p:tav tm="0">
                                          <p:val>
                                            <p:fltVal val="-1"/>
                                          </p:val>
                                        </p:tav>
                                        <p:tav tm="50000">
                                          <p:val>
                                            <p:fltVal val="0.95"/>
                                          </p:val>
                                        </p:tav>
                                        <p:tav tm="100000">
                                          <p:val>
                                            <p:strVal val="#ppt_x"/>
                                          </p:val>
                                        </p:tav>
                                      </p:tavLst>
                                    </p:anim>
                                    <p:anim calcmode="lin" valueType="num">
                                      <p:cBhvr>
                                        <p:cTn id="17" dur="1000" fill="hold"/>
                                        <p:tgtEl>
                                          <p:spTgt spid="2">
                                            <p:txEl>
                                              <p:pRg st="1" end="1"/>
                                            </p:txEl>
                                          </p:spTgt>
                                        </p:tgtEl>
                                        <p:attrNameLst>
                                          <p:attrName>ppt_y</p:attrName>
                                        </p:attrNameLst>
                                      </p:cBhvr>
                                      <p:tavLst>
                                        <p:tav tm="0">
                                          <p:val>
                                            <p:strVal val="#ppt_y"/>
                                          </p:val>
                                        </p:tav>
                                        <p:tav tm="100000">
                                          <p:val>
                                            <p:strVal val="#ppt_y"/>
                                          </p:val>
                                        </p:tav>
                                      </p:tavLst>
                                    </p:anim>
                                    <p:animEffect transition="in" filter="fade">
                                      <p:cBhvr>
                                        <p:cTn id="18" dur="10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5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ar-SA" altLang="fa-IR" sz="3200" smtClean="0"/>
              <a:t> پس از پوشش نمودن سطح بستر، میسلیوم رشد سریع خود را شروع کرد و برای تسریع در رشد میسلیوم، درجه حرارت محیط بایستی بین 5/16 - 14 درجه باشد. در صورتیکه درجه حرارت محیط کشت خیلی بالا باشد، بکار بردن آهک در مخلوط خاک پوشش بستر صلاح نمی باشد.</a:t>
            </a:r>
            <a:endParaRPr lang="en-US" altLang="fa-IR" sz="320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checkerboard(across)">
                                      <p:cBhvr>
                                        <p:cTn id="7" dur="5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5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1442" name="Content Placeholder 1"/>
          <p:cNvSpPr>
            <a:spLocks noGrp="1"/>
          </p:cNvSpPr>
          <p:nvPr>
            <p:ph idx="1"/>
          </p:nvPr>
        </p:nvSpPr>
        <p:spPr>
          <a:xfrm>
            <a:off x="571500" y="357188"/>
            <a:ext cx="8229600" cy="4572000"/>
          </a:xfrm>
        </p:spPr>
        <p:txBody>
          <a:bodyPr/>
          <a:lstStyle/>
          <a:p>
            <a:pPr>
              <a:buFont typeface="Wingdings" panose="05000000000000000000" pitchFamily="2" charset="2"/>
              <a:buChar char="Ø"/>
            </a:pPr>
            <a:r>
              <a:rPr lang="ar-SA" altLang="fa-IR" sz="4000" smtClean="0"/>
              <a:t>شرایط برای پرورش و رشد قارچ:</a:t>
            </a:r>
            <a:endParaRPr lang="en-US" altLang="fa-IR" sz="4000" smtClean="0"/>
          </a:p>
          <a:p>
            <a:r>
              <a:rPr lang="ar-SA" altLang="fa-IR" sz="3600" smtClean="0"/>
              <a:t> تهویه:</a:t>
            </a:r>
            <a:endParaRPr lang="en-US" altLang="fa-IR" sz="3600" smtClean="0"/>
          </a:p>
          <a:p>
            <a:pPr>
              <a:buFont typeface="Wingdings 2" panose="05020102010507070707" pitchFamily="18" charset="2"/>
              <a:buNone/>
            </a:pPr>
            <a:r>
              <a:rPr lang="fa-IR" altLang="fa-IR" smtClean="0"/>
              <a:t>            </a:t>
            </a:r>
            <a:r>
              <a:rPr lang="ar-SA" altLang="fa-IR" sz="2800" smtClean="0"/>
              <a:t>تهویه در محیط اتاق کشت باید بطور یکنواخت انجام شود و نبایستی روی سطح کشت را بیش از حد نیاز هوا داد و تهویه در کلیه نقاط اطاق بطور یکنواخت باشد.</a:t>
            </a:r>
            <a:endParaRPr lang="en-US" altLang="fa-IR" smtClean="0"/>
          </a:p>
          <a:p>
            <a:r>
              <a:rPr lang="ar-SA" altLang="fa-IR" sz="3600" smtClean="0"/>
              <a:t>درجه حرارت:</a:t>
            </a:r>
            <a:endParaRPr lang="en-US" altLang="fa-IR" sz="3600" smtClean="0"/>
          </a:p>
          <a:p>
            <a:pPr>
              <a:buFont typeface="Wingdings 2" panose="05020102010507070707" pitchFamily="18" charset="2"/>
              <a:buNone/>
            </a:pPr>
            <a:r>
              <a:rPr lang="fa-IR" altLang="fa-IR" smtClean="0"/>
              <a:t>            </a:t>
            </a:r>
            <a:r>
              <a:rPr lang="ar-SA" altLang="fa-IR" smtClean="0"/>
              <a:t> </a:t>
            </a:r>
            <a:r>
              <a:rPr lang="ar-SA" altLang="fa-IR" sz="2800" smtClean="0"/>
              <a:t>چنانچه درجه حرارت بستر کشت به کمتر از 14 درجه برسد و درجه حرارت محیط اطاق به حدود 5/7 درجه برسد بایستی اطراف بستر را با پارچه ضخیم پوشاند تا مانع تبادل حرارت به محیط شود. برای سرعت رشد قارچ می توان درجه حرارت محیط را به 5/14 درجه رساند و میزان تهویه را بالا برد ولی باید دقت شود که جهت حرکت هوا به طرف سطح قارچ نباشد</a:t>
            </a:r>
            <a:endParaRPr lang="fa-IR" altLang="fa-IR"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4" presetClass="entr" presetSubtype="0" accel="100000" fill="hold" grpId="0" nodeType="clickEffect">
                                  <p:stCondLst>
                                    <p:cond delay="0"/>
                                  </p:stCondLst>
                                  <p:childTnLst>
                                    <p:set>
                                      <p:cBhvr>
                                        <p:cTn id="6" dur="1" fill="hold">
                                          <p:stCondLst>
                                            <p:cond delay="0"/>
                                          </p:stCondLst>
                                        </p:cTn>
                                        <p:tgtEl>
                                          <p:spTgt spid="61442">
                                            <p:txEl>
                                              <p:pRg st="0" end="0"/>
                                            </p:txEl>
                                          </p:spTgt>
                                        </p:tgtEl>
                                        <p:attrNameLst>
                                          <p:attrName>style.visibility</p:attrName>
                                        </p:attrNameLst>
                                      </p:cBhvr>
                                      <p:to>
                                        <p:strVal val="visible"/>
                                      </p:to>
                                    </p:set>
                                    <p:anim calcmode="lin" valueType="num">
                                      <p:cBhvr>
                                        <p:cTn id="7" dur="500" fill="hold"/>
                                        <p:tgtEl>
                                          <p:spTgt spid="61442">
                                            <p:txEl>
                                              <p:pRg st="0" end="0"/>
                                            </p:txEl>
                                          </p:spTgt>
                                        </p:tgtEl>
                                        <p:attrNameLst>
                                          <p:attrName>ppt_w</p:attrName>
                                        </p:attrNameLst>
                                      </p:cBhvr>
                                      <p:tavLst>
                                        <p:tav tm="0">
                                          <p:val>
                                            <p:strVal val="#ppt_w*0.05"/>
                                          </p:val>
                                        </p:tav>
                                        <p:tav tm="100000">
                                          <p:val>
                                            <p:strVal val="#ppt_w"/>
                                          </p:val>
                                        </p:tav>
                                      </p:tavLst>
                                    </p:anim>
                                    <p:anim calcmode="lin" valueType="num">
                                      <p:cBhvr>
                                        <p:cTn id="8" dur="500" fill="hold"/>
                                        <p:tgtEl>
                                          <p:spTgt spid="61442">
                                            <p:txEl>
                                              <p:pRg st="0" end="0"/>
                                            </p:txEl>
                                          </p:spTgt>
                                        </p:tgtEl>
                                        <p:attrNameLst>
                                          <p:attrName>ppt_h</p:attrName>
                                        </p:attrNameLst>
                                      </p:cBhvr>
                                      <p:tavLst>
                                        <p:tav tm="0">
                                          <p:val>
                                            <p:strVal val="#ppt_h"/>
                                          </p:val>
                                        </p:tav>
                                        <p:tav tm="100000">
                                          <p:val>
                                            <p:strVal val="#ppt_h"/>
                                          </p:val>
                                        </p:tav>
                                      </p:tavLst>
                                    </p:anim>
                                    <p:anim calcmode="lin" valueType="num">
                                      <p:cBhvr>
                                        <p:cTn id="9" dur="500" fill="hold"/>
                                        <p:tgtEl>
                                          <p:spTgt spid="61442">
                                            <p:txEl>
                                              <p:pRg st="0" end="0"/>
                                            </p:txEl>
                                          </p:spTgt>
                                        </p:tgtEl>
                                        <p:attrNameLst>
                                          <p:attrName>ppt_x</p:attrName>
                                        </p:attrNameLst>
                                      </p:cBhvr>
                                      <p:tavLst>
                                        <p:tav tm="0">
                                          <p:val>
                                            <p:strVal val="#ppt_x-.2"/>
                                          </p:val>
                                        </p:tav>
                                        <p:tav tm="100000">
                                          <p:val>
                                            <p:strVal val="#ppt_x"/>
                                          </p:val>
                                        </p:tav>
                                      </p:tavLst>
                                    </p:anim>
                                    <p:anim calcmode="lin" valueType="num">
                                      <p:cBhvr>
                                        <p:cTn id="10" dur="500" fill="hold"/>
                                        <p:tgtEl>
                                          <p:spTgt spid="61442">
                                            <p:txEl>
                                              <p:pRg st="0" end="0"/>
                                            </p:txEl>
                                          </p:spTgt>
                                        </p:tgtEl>
                                        <p:attrNameLst>
                                          <p:attrName>ppt_y</p:attrName>
                                        </p:attrNameLst>
                                      </p:cBhvr>
                                      <p:tavLst>
                                        <p:tav tm="0">
                                          <p:val>
                                            <p:strVal val="#ppt_y"/>
                                          </p:val>
                                        </p:tav>
                                        <p:tav tm="100000">
                                          <p:val>
                                            <p:strVal val="#ppt_y"/>
                                          </p:val>
                                        </p:tav>
                                      </p:tavLst>
                                    </p:anim>
                                    <p:animEffect transition="in" filter="fade">
                                      <p:cBhvr>
                                        <p:cTn id="11" dur="500"/>
                                        <p:tgtEl>
                                          <p:spTgt spid="61442">
                                            <p:txEl>
                                              <p:pRg st="0" end="0"/>
                                            </p:txEl>
                                          </p:spTgt>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54" presetClass="entr" presetSubtype="0" accel="100000" fill="hold" grpId="0" nodeType="clickEffect">
                                  <p:stCondLst>
                                    <p:cond delay="0"/>
                                  </p:stCondLst>
                                  <p:childTnLst>
                                    <p:set>
                                      <p:cBhvr>
                                        <p:cTn id="15" dur="1" fill="hold">
                                          <p:stCondLst>
                                            <p:cond delay="0"/>
                                          </p:stCondLst>
                                        </p:cTn>
                                        <p:tgtEl>
                                          <p:spTgt spid="61442">
                                            <p:txEl>
                                              <p:pRg st="1" end="1"/>
                                            </p:txEl>
                                          </p:spTgt>
                                        </p:tgtEl>
                                        <p:attrNameLst>
                                          <p:attrName>style.visibility</p:attrName>
                                        </p:attrNameLst>
                                      </p:cBhvr>
                                      <p:to>
                                        <p:strVal val="visible"/>
                                      </p:to>
                                    </p:set>
                                    <p:anim calcmode="lin" valueType="num">
                                      <p:cBhvr>
                                        <p:cTn id="16" dur="500" fill="hold"/>
                                        <p:tgtEl>
                                          <p:spTgt spid="61442">
                                            <p:txEl>
                                              <p:pRg st="1" end="1"/>
                                            </p:txEl>
                                          </p:spTgt>
                                        </p:tgtEl>
                                        <p:attrNameLst>
                                          <p:attrName>ppt_w</p:attrName>
                                        </p:attrNameLst>
                                      </p:cBhvr>
                                      <p:tavLst>
                                        <p:tav tm="0">
                                          <p:val>
                                            <p:strVal val="#ppt_w*0.05"/>
                                          </p:val>
                                        </p:tav>
                                        <p:tav tm="100000">
                                          <p:val>
                                            <p:strVal val="#ppt_w"/>
                                          </p:val>
                                        </p:tav>
                                      </p:tavLst>
                                    </p:anim>
                                    <p:anim calcmode="lin" valueType="num">
                                      <p:cBhvr>
                                        <p:cTn id="17" dur="500" fill="hold"/>
                                        <p:tgtEl>
                                          <p:spTgt spid="61442">
                                            <p:txEl>
                                              <p:pRg st="1" end="1"/>
                                            </p:txEl>
                                          </p:spTgt>
                                        </p:tgtEl>
                                        <p:attrNameLst>
                                          <p:attrName>ppt_h</p:attrName>
                                        </p:attrNameLst>
                                      </p:cBhvr>
                                      <p:tavLst>
                                        <p:tav tm="0">
                                          <p:val>
                                            <p:strVal val="#ppt_h"/>
                                          </p:val>
                                        </p:tav>
                                        <p:tav tm="100000">
                                          <p:val>
                                            <p:strVal val="#ppt_h"/>
                                          </p:val>
                                        </p:tav>
                                      </p:tavLst>
                                    </p:anim>
                                    <p:anim calcmode="lin" valueType="num">
                                      <p:cBhvr>
                                        <p:cTn id="18" dur="500" fill="hold"/>
                                        <p:tgtEl>
                                          <p:spTgt spid="61442">
                                            <p:txEl>
                                              <p:pRg st="1" end="1"/>
                                            </p:txEl>
                                          </p:spTgt>
                                        </p:tgtEl>
                                        <p:attrNameLst>
                                          <p:attrName>ppt_x</p:attrName>
                                        </p:attrNameLst>
                                      </p:cBhvr>
                                      <p:tavLst>
                                        <p:tav tm="0">
                                          <p:val>
                                            <p:strVal val="#ppt_x-.2"/>
                                          </p:val>
                                        </p:tav>
                                        <p:tav tm="100000">
                                          <p:val>
                                            <p:strVal val="#ppt_x"/>
                                          </p:val>
                                        </p:tav>
                                      </p:tavLst>
                                    </p:anim>
                                    <p:anim calcmode="lin" valueType="num">
                                      <p:cBhvr>
                                        <p:cTn id="19" dur="500" fill="hold"/>
                                        <p:tgtEl>
                                          <p:spTgt spid="61442">
                                            <p:txEl>
                                              <p:pRg st="1" end="1"/>
                                            </p:txEl>
                                          </p:spTgt>
                                        </p:tgtEl>
                                        <p:attrNameLst>
                                          <p:attrName>ppt_y</p:attrName>
                                        </p:attrNameLst>
                                      </p:cBhvr>
                                      <p:tavLst>
                                        <p:tav tm="0">
                                          <p:val>
                                            <p:strVal val="#ppt_y"/>
                                          </p:val>
                                        </p:tav>
                                        <p:tav tm="100000">
                                          <p:val>
                                            <p:strVal val="#ppt_y"/>
                                          </p:val>
                                        </p:tav>
                                      </p:tavLst>
                                    </p:anim>
                                    <p:animEffect transition="in" filter="fade">
                                      <p:cBhvr>
                                        <p:cTn id="20" dur="500"/>
                                        <p:tgtEl>
                                          <p:spTgt spid="61442">
                                            <p:txEl>
                                              <p:pRg st="1" end="1"/>
                                            </p:txEl>
                                          </p:spTgt>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54" presetClass="entr" presetSubtype="0" accel="100000" fill="hold" grpId="0" nodeType="clickEffect">
                                  <p:stCondLst>
                                    <p:cond delay="0"/>
                                  </p:stCondLst>
                                  <p:childTnLst>
                                    <p:set>
                                      <p:cBhvr>
                                        <p:cTn id="24" dur="1" fill="hold">
                                          <p:stCondLst>
                                            <p:cond delay="0"/>
                                          </p:stCondLst>
                                        </p:cTn>
                                        <p:tgtEl>
                                          <p:spTgt spid="61442">
                                            <p:txEl>
                                              <p:pRg st="2" end="2"/>
                                            </p:txEl>
                                          </p:spTgt>
                                        </p:tgtEl>
                                        <p:attrNameLst>
                                          <p:attrName>style.visibility</p:attrName>
                                        </p:attrNameLst>
                                      </p:cBhvr>
                                      <p:to>
                                        <p:strVal val="visible"/>
                                      </p:to>
                                    </p:set>
                                    <p:anim calcmode="lin" valueType="num">
                                      <p:cBhvr>
                                        <p:cTn id="25" dur="500" fill="hold"/>
                                        <p:tgtEl>
                                          <p:spTgt spid="61442">
                                            <p:txEl>
                                              <p:pRg st="2" end="2"/>
                                            </p:txEl>
                                          </p:spTgt>
                                        </p:tgtEl>
                                        <p:attrNameLst>
                                          <p:attrName>ppt_w</p:attrName>
                                        </p:attrNameLst>
                                      </p:cBhvr>
                                      <p:tavLst>
                                        <p:tav tm="0">
                                          <p:val>
                                            <p:strVal val="#ppt_w*0.05"/>
                                          </p:val>
                                        </p:tav>
                                        <p:tav tm="100000">
                                          <p:val>
                                            <p:strVal val="#ppt_w"/>
                                          </p:val>
                                        </p:tav>
                                      </p:tavLst>
                                    </p:anim>
                                    <p:anim calcmode="lin" valueType="num">
                                      <p:cBhvr>
                                        <p:cTn id="26" dur="500" fill="hold"/>
                                        <p:tgtEl>
                                          <p:spTgt spid="61442">
                                            <p:txEl>
                                              <p:pRg st="2" end="2"/>
                                            </p:txEl>
                                          </p:spTgt>
                                        </p:tgtEl>
                                        <p:attrNameLst>
                                          <p:attrName>ppt_h</p:attrName>
                                        </p:attrNameLst>
                                      </p:cBhvr>
                                      <p:tavLst>
                                        <p:tav tm="0">
                                          <p:val>
                                            <p:strVal val="#ppt_h"/>
                                          </p:val>
                                        </p:tav>
                                        <p:tav tm="100000">
                                          <p:val>
                                            <p:strVal val="#ppt_h"/>
                                          </p:val>
                                        </p:tav>
                                      </p:tavLst>
                                    </p:anim>
                                    <p:anim calcmode="lin" valueType="num">
                                      <p:cBhvr>
                                        <p:cTn id="27" dur="500" fill="hold"/>
                                        <p:tgtEl>
                                          <p:spTgt spid="61442">
                                            <p:txEl>
                                              <p:pRg st="2" end="2"/>
                                            </p:txEl>
                                          </p:spTgt>
                                        </p:tgtEl>
                                        <p:attrNameLst>
                                          <p:attrName>ppt_x</p:attrName>
                                        </p:attrNameLst>
                                      </p:cBhvr>
                                      <p:tavLst>
                                        <p:tav tm="0">
                                          <p:val>
                                            <p:strVal val="#ppt_x-.2"/>
                                          </p:val>
                                        </p:tav>
                                        <p:tav tm="100000">
                                          <p:val>
                                            <p:strVal val="#ppt_x"/>
                                          </p:val>
                                        </p:tav>
                                      </p:tavLst>
                                    </p:anim>
                                    <p:anim calcmode="lin" valueType="num">
                                      <p:cBhvr>
                                        <p:cTn id="28" dur="500" fill="hold"/>
                                        <p:tgtEl>
                                          <p:spTgt spid="61442">
                                            <p:txEl>
                                              <p:pRg st="2" end="2"/>
                                            </p:txEl>
                                          </p:spTgt>
                                        </p:tgtEl>
                                        <p:attrNameLst>
                                          <p:attrName>ppt_y</p:attrName>
                                        </p:attrNameLst>
                                      </p:cBhvr>
                                      <p:tavLst>
                                        <p:tav tm="0">
                                          <p:val>
                                            <p:strVal val="#ppt_y"/>
                                          </p:val>
                                        </p:tav>
                                        <p:tav tm="100000">
                                          <p:val>
                                            <p:strVal val="#ppt_y"/>
                                          </p:val>
                                        </p:tav>
                                      </p:tavLst>
                                    </p:anim>
                                    <p:animEffect transition="in" filter="fade">
                                      <p:cBhvr>
                                        <p:cTn id="29" dur="500"/>
                                        <p:tgtEl>
                                          <p:spTgt spid="61442">
                                            <p:txEl>
                                              <p:pRg st="2" end="2"/>
                                            </p:txEl>
                                          </p:spTgt>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54" presetClass="entr" presetSubtype="0" accel="100000" fill="hold" grpId="0" nodeType="clickEffect">
                                  <p:stCondLst>
                                    <p:cond delay="0"/>
                                  </p:stCondLst>
                                  <p:childTnLst>
                                    <p:set>
                                      <p:cBhvr>
                                        <p:cTn id="33" dur="1" fill="hold">
                                          <p:stCondLst>
                                            <p:cond delay="0"/>
                                          </p:stCondLst>
                                        </p:cTn>
                                        <p:tgtEl>
                                          <p:spTgt spid="61442">
                                            <p:txEl>
                                              <p:pRg st="3" end="3"/>
                                            </p:txEl>
                                          </p:spTgt>
                                        </p:tgtEl>
                                        <p:attrNameLst>
                                          <p:attrName>style.visibility</p:attrName>
                                        </p:attrNameLst>
                                      </p:cBhvr>
                                      <p:to>
                                        <p:strVal val="visible"/>
                                      </p:to>
                                    </p:set>
                                    <p:anim calcmode="lin" valueType="num">
                                      <p:cBhvr>
                                        <p:cTn id="34" dur="500" fill="hold"/>
                                        <p:tgtEl>
                                          <p:spTgt spid="61442">
                                            <p:txEl>
                                              <p:pRg st="3" end="3"/>
                                            </p:txEl>
                                          </p:spTgt>
                                        </p:tgtEl>
                                        <p:attrNameLst>
                                          <p:attrName>ppt_w</p:attrName>
                                        </p:attrNameLst>
                                      </p:cBhvr>
                                      <p:tavLst>
                                        <p:tav tm="0">
                                          <p:val>
                                            <p:strVal val="#ppt_w*0.05"/>
                                          </p:val>
                                        </p:tav>
                                        <p:tav tm="100000">
                                          <p:val>
                                            <p:strVal val="#ppt_w"/>
                                          </p:val>
                                        </p:tav>
                                      </p:tavLst>
                                    </p:anim>
                                    <p:anim calcmode="lin" valueType="num">
                                      <p:cBhvr>
                                        <p:cTn id="35" dur="500" fill="hold"/>
                                        <p:tgtEl>
                                          <p:spTgt spid="61442">
                                            <p:txEl>
                                              <p:pRg st="3" end="3"/>
                                            </p:txEl>
                                          </p:spTgt>
                                        </p:tgtEl>
                                        <p:attrNameLst>
                                          <p:attrName>ppt_h</p:attrName>
                                        </p:attrNameLst>
                                      </p:cBhvr>
                                      <p:tavLst>
                                        <p:tav tm="0">
                                          <p:val>
                                            <p:strVal val="#ppt_h"/>
                                          </p:val>
                                        </p:tav>
                                        <p:tav tm="100000">
                                          <p:val>
                                            <p:strVal val="#ppt_h"/>
                                          </p:val>
                                        </p:tav>
                                      </p:tavLst>
                                    </p:anim>
                                    <p:anim calcmode="lin" valueType="num">
                                      <p:cBhvr>
                                        <p:cTn id="36" dur="500" fill="hold"/>
                                        <p:tgtEl>
                                          <p:spTgt spid="61442">
                                            <p:txEl>
                                              <p:pRg st="3" end="3"/>
                                            </p:txEl>
                                          </p:spTgt>
                                        </p:tgtEl>
                                        <p:attrNameLst>
                                          <p:attrName>ppt_x</p:attrName>
                                        </p:attrNameLst>
                                      </p:cBhvr>
                                      <p:tavLst>
                                        <p:tav tm="0">
                                          <p:val>
                                            <p:strVal val="#ppt_x-.2"/>
                                          </p:val>
                                        </p:tav>
                                        <p:tav tm="100000">
                                          <p:val>
                                            <p:strVal val="#ppt_x"/>
                                          </p:val>
                                        </p:tav>
                                      </p:tavLst>
                                    </p:anim>
                                    <p:anim calcmode="lin" valueType="num">
                                      <p:cBhvr>
                                        <p:cTn id="37" dur="500" fill="hold"/>
                                        <p:tgtEl>
                                          <p:spTgt spid="61442">
                                            <p:txEl>
                                              <p:pRg st="3" end="3"/>
                                            </p:txEl>
                                          </p:spTgt>
                                        </p:tgtEl>
                                        <p:attrNameLst>
                                          <p:attrName>ppt_y</p:attrName>
                                        </p:attrNameLst>
                                      </p:cBhvr>
                                      <p:tavLst>
                                        <p:tav tm="0">
                                          <p:val>
                                            <p:strVal val="#ppt_y"/>
                                          </p:val>
                                        </p:tav>
                                        <p:tav tm="100000">
                                          <p:val>
                                            <p:strVal val="#ppt_y"/>
                                          </p:val>
                                        </p:tav>
                                      </p:tavLst>
                                    </p:anim>
                                    <p:animEffect transition="in" filter="fade">
                                      <p:cBhvr>
                                        <p:cTn id="38" dur="500"/>
                                        <p:tgtEl>
                                          <p:spTgt spid="61442">
                                            <p:txEl>
                                              <p:pRg st="3" end="3"/>
                                            </p:txEl>
                                          </p:spTgt>
                                        </p:tgtEl>
                                      </p:cBhvr>
                                    </p:animEffect>
                                  </p:childTnLst>
                                </p:cTn>
                              </p:par>
                            </p:childTnLst>
                          </p:cTn>
                        </p:par>
                      </p:childTnLst>
                    </p:cTn>
                  </p:par>
                  <p:par>
                    <p:cTn id="39" fill="hold" nodeType="clickPar">
                      <p:stCondLst>
                        <p:cond delay="indefinite"/>
                      </p:stCondLst>
                      <p:childTnLst>
                        <p:par>
                          <p:cTn id="40" fill="hold" nodeType="withGroup">
                            <p:stCondLst>
                              <p:cond delay="0"/>
                            </p:stCondLst>
                            <p:childTnLst>
                              <p:par>
                                <p:cTn id="41" presetID="54" presetClass="entr" presetSubtype="0" accel="100000" fill="hold" grpId="0" nodeType="clickEffect">
                                  <p:stCondLst>
                                    <p:cond delay="0"/>
                                  </p:stCondLst>
                                  <p:childTnLst>
                                    <p:set>
                                      <p:cBhvr>
                                        <p:cTn id="42" dur="1" fill="hold">
                                          <p:stCondLst>
                                            <p:cond delay="0"/>
                                          </p:stCondLst>
                                        </p:cTn>
                                        <p:tgtEl>
                                          <p:spTgt spid="61442">
                                            <p:txEl>
                                              <p:pRg st="4" end="4"/>
                                            </p:txEl>
                                          </p:spTgt>
                                        </p:tgtEl>
                                        <p:attrNameLst>
                                          <p:attrName>style.visibility</p:attrName>
                                        </p:attrNameLst>
                                      </p:cBhvr>
                                      <p:to>
                                        <p:strVal val="visible"/>
                                      </p:to>
                                    </p:set>
                                    <p:anim calcmode="lin" valueType="num">
                                      <p:cBhvr>
                                        <p:cTn id="43" dur="500" fill="hold"/>
                                        <p:tgtEl>
                                          <p:spTgt spid="61442">
                                            <p:txEl>
                                              <p:pRg st="4" end="4"/>
                                            </p:txEl>
                                          </p:spTgt>
                                        </p:tgtEl>
                                        <p:attrNameLst>
                                          <p:attrName>ppt_w</p:attrName>
                                        </p:attrNameLst>
                                      </p:cBhvr>
                                      <p:tavLst>
                                        <p:tav tm="0">
                                          <p:val>
                                            <p:strVal val="#ppt_w*0.05"/>
                                          </p:val>
                                        </p:tav>
                                        <p:tav tm="100000">
                                          <p:val>
                                            <p:strVal val="#ppt_w"/>
                                          </p:val>
                                        </p:tav>
                                      </p:tavLst>
                                    </p:anim>
                                    <p:anim calcmode="lin" valueType="num">
                                      <p:cBhvr>
                                        <p:cTn id="44" dur="500" fill="hold"/>
                                        <p:tgtEl>
                                          <p:spTgt spid="61442">
                                            <p:txEl>
                                              <p:pRg st="4" end="4"/>
                                            </p:txEl>
                                          </p:spTgt>
                                        </p:tgtEl>
                                        <p:attrNameLst>
                                          <p:attrName>ppt_h</p:attrName>
                                        </p:attrNameLst>
                                      </p:cBhvr>
                                      <p:tavLst>
                                        <p:tav tm="0">
                                          <p:val>
                                            <p:strVal val="#ppt_h"/>
                                          </p:val>
                                        </p:tav>
                                        <p:tav tm="100000">
                                          <p:val>
                                            <p:strVal val="#ppt_h"/>
                                          </p:val>
                                        </p:tav>
                                      </p:tavLst>
                                    </p:anim>
                                    <p:anim calcmode="lin" valueType="num">
                                      <p:cBhvr>
                                        <p:cTn id="45" dur="500" fill="hold"/>
                                        <p:tgtEl>
                                          <p:spTgt spid="61442">
                                            <p:txEl>
                                              <p:pRg st="4" end="4"/>
                                            </p:txEl>
                                          </p:spTgt>
                                        </p:tgtEl>
                                        <p:attrNameLst>
                                          <p:attrName>ppt_x</p:attrName>
                                        </p:attrNameLst>
                                      </p:cBhvr>
                                      <p:tavLst>
                                        <p:tav tm="0">
                                          <p:val>
                                            <p:strVal val="#ppt_x-.2"/>
                                          </p:val>
                                        </p:tav>
                                        <p:tav tm="100000">
                                          <p:val>
                                            <p:strVal val="#ppt_x"/>
                                          </p:val>
                                        </p:tav>
                                      </p:tavLst>
                                    </p:anim>
                                    <p:anim calcmode="lin" valueType="num">
                                      <p:cBhvr>
                                        <p:cTn id="46" dur="500" fill="hold"/>
                                        <p:tgtEl>
                                          <p:spTgt spid="61442">
                                            <p:txEl>
                                              <p:pRg st="4" end="4"/>
                                            </p:txEl>
                                          </p:spTgt>
                                        </p:tgtEl>
                                        <p:attrNameLst>
                                          <p:attrName>ppt_y</p:attrName>
                                        </p:attrNameLst>
                                      </p:cBhvr>
                                      <p:tavLst>
                                        <p:tav tm="0">
                                          <p:val>
                                            <p:strVal val="#ppt_y"/>
                                          </p:val>
                                        </p:tav>
                                        <p:tav tm="100000">
                                          <p:val>
                                            <p:strVal val="#ppt_y"/>
                                          </p:val>
                                        </p:tav>
                                      </p:tavLst>
                                    </p:anim>
                                    <p:animEffect transition="in" filter="fade">
                                      <p:cBhvr>
                                        <p:cTn id="47" dur="500"/>
                                        <p:tgtEl>
                                          <p:spTgt spid="6144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42" grpId="0" build="p"/>
    </p:bldLst>
  </p:timing>
</p:sld>
</file>

<file path=ppt/slides/slide5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2466" name="Content Placeholder 1"/>
          <p:cNvSpPr>
            <a:spLocks noGrp="1"/>
          </p:cNvSpPr>
          <p:nvPr>
            <p:ph idx="1"/>
          </p:nvPr>
        </p:nvSpPr>
        <p:spPr>
          <a:xfrm>
            <a:off x="500063" y="500063"/>
            <a:ext cx="8229600" cy="4572000"/>
          </a:xfrm>
        </p:spPr>
        <p:txBody>
          <a:bodyPr/>
          <a:lstStyle/>
          <a:p>
            <a:r>
              <a:rPr lang="ar-SA" altLang="fa-IR" sz="3600" smtClean="0"/>
              <a:t>رطوبت هوا و آبیاری:</a:t>
            </a:r>
            <a:endParaRPr lang="en-US" altLang="fa-IR" sz="3600" smtClean="0"/>
          </a:p>
          <a:p>
            <a:pPr>
              <a:buFont typeface="Wingdings 2" panose="05020102010507070707" pitchFamily="18" charset="2"/>
              <a:buNone/>
            </a:pPr>
            <a:r>
              <a:rPr lang="fa-IR" altLang="fa-IR" sz="2800" smtClean="0"/>
              <a:t>            </a:t>
            </a:r>
            <a:r>
              <a:rPr lang="ar-SA" altLang="fa-IR" sz="2800" smtClean="0"/>
              <a:t>در موقع تشکیل قارچ، محیط اطاق احتیاج به رطوبت دارد. بطور متوسط بهترین درجه رطوبت برای کشت بین 70 - 80 درصد می باشد. چنانچه درجه رطوبت هوا از این مقدار کمتر شود سطح کلاهک ها ترک برداشته یا سطح کلاهک قارچ لک دار می شود علاوه بر این سطح بستر خشک شده و احتیاج به آبیاری بیشتری دارد. برای تقلیل میزان رطوبت هوا لازم است در نقاط مختلف اطاق، رطوبت سنج های کار گذاشته شود و بطور مرتب مورد بازدید قرار گیرد. در صورتی به علت خشک شدن خاک سطح بستر، احتیاج به آبیاری است. بایستی به وسیله غبار پاش روی سطح خاک آنهم بحدی که آب در سطح بستر جریان پیدا نکند و یا در یک جا جمع نشود آبپاشی کنید. آبیاری را با آب خالص و با درجه حرارت 32 درجه و بسیار با احتیاط انجام دهید.</a:t>
            </a:r>
            <a:endParaRPr lang="en-US" altLang="fa-IR" sz="2800" smtClean="0"/>
          </a:p>
          <a:p>
            <a:endParaRPr lang="fa-IR" altLang="fa-IR"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9" presetClass="entr" presetSubtype="0" accel="100000" fill="hold" grpId="0" nodeType="clickEffect">
                                  <p:stCondLst>
                                    <p:cond delay="0"/>
                                  </p:stCondLst>
                                  <p:childTnLst>
                                    <p:set>
                                      <p:cBhvr>
                                        <p:cTn id="6" dur="1" fill="hold">
                                          <p:stCondLst>
                                            <p:cond delay="0"/>
                                          </p:stCondLst>
                                        </p:cTn>
                                        <p:tgtEl>
                                          <p:spTgt spid="62466">
                                            <p:txEl>
                                              <p:pRg st="0" end="0"/>
                                            </p:txEl>
                                          </p:spTgt>
                                        </p:tgtEl>
                                        <p:attrNameLst>
                                          <p:attrName>style.visibility</p:attrName>
                                        </p:attrNameLst>
                                      </p:cBhvr>
                                      <p:to>
                                        <p:strVal val="visible"/>
                                      </p:to>
                                    </p:set>
                                    <p:anim calcmode="lin" valueType="num">
                                      <p:cBhvr>
                                        <p:cTn id="7" dur="500" fill="hold"/>
                                        <p:tgtEl>
                                          <p:spTgt spid="62466">
                                            <p:txEl>
                                              <p:pRg st="0" end="0"/>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8" dur="500" fill="hold"/>
                                        <p:tgtEl>
                                          <p:spTgt spid="62466">
                                            <p:txEl>
                                              <p:pRg st="0" end="0"/>
                                            </p:txEl>
                                          </p:spTgt>
                                        </p:tgtEl>
                                        <p:attrNameLst>
                                          <p:attrName>ppt_w</p:attrName>
                                        </p:attrNameLst>
                                      </p:cBhvr>
                                      <p:tavLst>
                                        <p:tav tm="0">
                                          <p:val>
                                            <p:strVal val="#ppt_w+.3"/>
                                          </p:val>
                                        </p:tav>
                                        <p:tav tm="50000">
                                          <p:val>
                                            <p:strVal val="#ppt_w+.3"/>
                                          </p:val>
                                        </p:tav>
                                        <p:tav tm="100000">
                                          <p:val>
                                            <p:strVal val="#ppt_w"/>
                                          </p:val>
                                        </p:tav>
                                      </p:tavLst>
                                    </p:anim>
                                    <p:anim calcmode="lin" valueType="num">
                                      <p:cBhvr>
                                        <p:cTn id="9" dur="500" fill="hold"/>
                                        <p:tgtEl>
                                          <p:spTgt spid="62466">
                                            <p:txEl>
                                              <p:pRg st="0" end="0"/>
                                            </p:txEl>
                                          </p:spTgt>
                                        </p:tgtEl>
                                        <p:attrNameLst>
                                          <p:attrName>ppt_x</p:attrName>
                                        </p:attrNameLst>
                                      </p:cBhvr>
                                      <p:tavLst>
                                        <p:tav tm="0">
                                          <p:val>
                                            <p:strVal val="#ppt_x-.3"/>
                                          </p:val>
                                        </p:tav>
                                        <p:tav tm="50000">
                                          <p:val>
                                            <p:strVal val="#ppt_x"/>
                                          </p:val>
                                        </p:tav>
                                        <p:tav tm="100000">
                                          <p:val>
                                            <p:strVal val="#ppt_x"/>
                                          </p:val>
                                        </p:tav>
                                      </p:tavLst>
                                    </p:anim>
                                    <p:anim calcmode="lin" valueType="num">
                                      <p:cBhvr>
                                        <p:cTn id="10" dur="500" fill="hold"/>
                                        <p:tgtEl>
                                          <p:spTgt spid="62466">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39" presetClass="entr" presetSubtype="0" accel="100000" fill="hold" grpId="0" nodeType="clickEffect">
                                  <p:stCondLst>
                                    <p:cond delay="0"/>
                                  </p:stCondLst>
                                  <p:childTnLst>
                                    <p:set>
                                      <p:cBhvr>
                                        <p:cTn id="14" dur="1" fill="hold">
                                          <p:stCondLst>
                                            <p:cond delay="0"/>
                                          </p:stCondLst>
                                        </p:cTn>
                                        <p:tgtEl>
                                          <p:spTgt spid="62466">
                                            <p:txEl>
                                              <p:pRg st="1" end="1"/>
                                            </p:txEl>
                                          </p:spTgt>
                                        </p:tgtEl>
                                        <p:attrNameLst>
                                          <p:attrName>style.visibility</p:attrName>
                                        </p:attrNameLst>
                                      </p:cBhvr>
                                      <p:to>
                                        <p:strVal val="visible"/>
                                      </p:to>
                                    </p:set>
                                    <p:anim calcmode="lin" valueType="num">
                                      <p:cBhvr>
                                        <p:cTn id="15" dur="500" fill="hold"/>
                                        <p:tgtEl>
                                          <p:spTgt spid="62466">
                                            <p:txEl>
                                              <p:pRg st="1" end="1"/>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16" dur="500" fill="hold"/>
                                        <p:tgtEl>
                                          <p:spTgt spid="62466">
                                            <p:txEl>
                                              <p:pRg st="1" end="1"/>
                                            </p:txEl>
                                          </p:spTgt>
                                        </p:tgtEl>
                                        <p:attrNameLst>
                                          <p:attrName>ppt_w</p:attrName>
                                        </p:attrNameLst>
                                      </p:cBhvr>
                                      <p:tavLst>
                                        <p:tav tm="0">
                                          <p:val>
                                            <p:strVal val="#ppt_w+.3"/>
                                          </p:val>
                                        </p:tav>
                                        <p:tav tm="50000">
                                          <p:val>
                                            <p:strVal val="#ppt_w+.3"/>
                                          </p:val>
                                        </p:tav>
                                        <p:tav tm="100000">
                                          <p:val>
                                            <p:strVal val="#ppt_w"/>
                                          </p:val>
                                        </p:tav>
                                      </p:tavLst>
                                    </p:anim>
                                    <p:anim calcmode="lin" valueType="num">
                                      <p:cBhvr>
                                        <p:cTn id="17" dur="500" fill="hold"/>
                                        <p:tgtEl>
                                          <p:spTgt spid="62466">
                                            <p:txEl>
                                              <p:pRg st="1" end="1"/>
                                            </p:txEl>
                                          </p:spTgt>
                                        </p:tgtEl>
                                        <p:attrNameLst>
                                          <p:attrName>ppt_x</p:attrName>
                                        </p:attrNameLst>
                                      </p:cBhvr>
                                      <p:tavLst>
                                        <p:tav tm="0">
                                          <p:val>
                                            <p:strVal val="#ppt_x-.3"/>
                                          </p:val>
                                        </p:tav>
                                        <p:tav tm="50000">
                                          <p:val>
                                            <p:strVal val="#ppt_x"/>
                                          </p:val>
                                        </p:tav>
                                        <p:tav tm="100000">
                                          <p:val>
                                            <p:strVal val="#ppt_x"/>
                                          </p:val>
                                        </p:tav>
                                      </p:tavLst>
                                    </p:anim>
                                    <p:anim calcmode="lin" valueType="num">
                                      <p:cBhvr>
                                        <p:cTn id="18" dur="500" fill="hold"/>
                                        <p:tgtEl>
                                          <p:spTgt spid="62466">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466" grpId="0" build="p"/>
    </p:bldLst>
  </p:timing>
</p:sld>
</file>

<file path=ppt/slides/slide5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3490" name="Content Placeholder 1"/>
          <p:cNvSpPr>
            <a:spLocks noGrp="1"/>
          </p:cNvSpPr>
          <p:nvPr>
            <p:ph idx="1"/>
          </p:nvPr>
        </p:nvSpPr>
        <p:spPr>
          <a:xfrm>
            <a:off x="571500" y="785813"/>
            <a:ext cx="8229600" cy="4572000"/>
          </a:xfrm>
        </p:spPr>
        <p:txBody>
          <a:bodyPr/>
          <a:lstStyle/>
          <a:p>
            <a:r>
              <a:rPr lang="ar-SA" altLang="fa-IR" sz="3600" smtClean="0"/>
              <a:t>درجه حرارت محیط:</a:t>
            </a:r>
            <a:endParaRPr lang="en-US" altLang="fa-IR" sz="3600" smtClean="0"/>
          </a:p>
          <a:p>
            <a:pPr>
              <a:buFont typeface="Wingdings 2" panose="05020102010507070707" pitchFamily="18" charset="2"/>
              <a:buNone/>
            </a:pPr>
            <a:r>
              <a:rPr lang="fa-IR" altLang="fa-IR" smtClean="0"/>
              <a:t>   </a:t>
            </a:r>
            <a:r>
              <a:rPr lang="ar-SA" altLang="fa-IR" smtClean="0"/>
              <a:t> </a:t>
            </a:r>
            <a:r>
              <a:rPr lang="fa-IR" altLang="fa-IR" smtClean="0"/>
              <a:t>       </a:t>
            </a:r>
            <a:r>
              <a:rPr lang="ar-SA" altLang="fa-IR" sz="2800" smtClean="0"/>
              <a:t>چند هفته پس از روکش کردن سطح بستر، میسیلیوم های قارچ تمام سطح بستر را پر نموده و بطور متوسط 7-8 هفته پس از کاشت اسپون، قارچ های کوچک سر سنجاقی در تمام سطح کشت ظاهر می شوند. در این موقع درجه حرارت بستر بایستی بین 10 -14 درجه باشد ولی هر اندازه قارچها رشد بیشتری پیدا نمایند می توان درجه حرارت را از 14 به 5/16 رساند و میزان تهویه را نیز بالا برد ولی باید دقت کرد که جهت حرکت هوا، به طرف سطح قارچ نباشد</a:t>
            </a:r>
            <a:endParaRPr lang="fa-IR" altLang="fa-IR"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0" presetClass="entr" presetSubtype="0" fill="hold" grpId="0" nodeType="clickEffect">
                                  <p:stCondLst>
                                    <p:cond delay="0"/>
                                  </p:stCondLst>
                                  <p:childTnLst>
                                    <p:set>
                                      <p:cBhvr>
                                        <p:cTn id="6" dur="1" fill="hold">
                                          <p:stCondLst>
                                            <p:cond delay="0"/>
                                          </p:stCondLst>
                                        </p:cTn>
                                        <p:tgtEl>
                                          <p:spTgt spid="63490">
                                            <p:txEl>
                                              <p:pRg st="0" end="0"/>
                                            </p:txEl>
                                          </p:spTgt>
                                        </p:tgtEl>
                                        <p:attrNameLst>
                                          <p:attrName>style.visibility</p:attrName>
                                        </p:attrNameLst>
                                      </p:cBhvr>
                                      <p:to>
                                        <p:strVal val="visible"/>
                                      </p:to>
                                    </p:set>
                                    <p:animEffect transition="in" filter="fade">
                                      <p:cBhvr>
                                        <p:cTn id="7" dur="800" decel="100000"/>
                                        <p:tgtEl>
                                          <p:spTgt spid="63490">
                                            <p:txEl>
                                              <p:pRg st="0" end="0"/>
                                            </p:txEl>
                                          </p:spTgt>
                                        </p:tgtEl>
                                      </p:cBhvr>
                                    </p:animEffect>
                                    <p:anim calcmode="lin" valueType="num">
                                      <p:cBhvr>
                                        <p:cTn id="8" dur="800" decel="100000" fill="hold"/>
                                        <p:tgtEl>
                                          <p:spTgt spid="63490">
                                            <p:txEl>
                                              <p:pRg st="0" end="0"/>
                                            </p:txEl>
                                          </p:spTgt>
                                        </p:tgtEl>
                                        <p:attrNameLst>
                                          <p:attrName>style.rotation</p:attrName>
                                        </p:attrNameLst>
                                      </p:cBhvr>
                                      <p:tavLst>
                                        <p:tav tm="0">
                                          <p:val>
                                            <p:fltVal val="-90"/>
                                          </p:val>
                                        </p:tav>
                                        <p:tav tm="100000">
                                          <p:val>
                                            <p:fltVal val="0"/>
                                          </p:val>
                                        </p:tav>
                                      </p:tavLst>
                                    </p:anim>
                                    <p:anim calcmode="lin" valueType="num">
                                      <p:cBhvr>
                                        <p:cTn id="9" dur="800" decel="100000" fill="hold"/>
                                        <p:tgtEl>
                                          <p:spTgt spid="63490">
                                            <p:txEl>
                                              <p:pRg st="0" end="0"/>
                                            </p:txEl>
                                          </p:spTgt>
                                        </p:tgtEl>
                                        <p:attrNameLst>
                                          <p:attrName>ppt_x</p:attrName>
                                        </p:attrNameLst>
                                      </p:cBhvr>
                                      <p:tavLst>
                                        <p:tav tm="0">
                                          <p:val>
                                            <p:strVal val="#ppt_x+0.4"/>
                                          </p:val>
                                        </p:tav>
                                        <p:tav tm="100000">
                                          <p:val>
                                            <p:strVal val="#ppt_x-0.05"/>
                                          </p:val>
                                        </p:tav>
                                      </p:tavLst>
                                    </p:anim>
                                    <p:anim calcmode="lin" valueType="num">
                                      <p:cBhvr>
                                        <p:cTn id="10" dur="800" decel="100000" fill="hold"/>
                                        <p:tgtEl>
                                          <p:spTgt spid="63490">
                                            <p:txEl>
                                              <p:pRg st="0" end="0"/>
                                            </p:txEl>
                                          </p:spTgt>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63490">
                                            <p:txEl>
                                              <p:pRg st="0" end="0"/>
                                            </p:txEl>
                                          </p:spTgt>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63490">
                                            <p:txEl>
                                              <p:pRg st="0" end="0"/>
                                            </p:txEl>
                                          </p:spTgt>
                                        </p:tgtEl>
                                        <p:attrNameLst>
                                          <p:attrName>ppt_y</p:attrName>
                                        </p:attrNameLst>
                                      </p:cBhvr>
                                      <p:tavLst>
                                        <p:tav tm="0">
                                          <p:val>
                                            <p:strVal val="#ppt_y+0.1"/>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30" presetClass="entr" presetSubtype="0" fill="hold" grpId="0" nodeType="clickEffect">
                                  <p:stCondLst>
                                    <p:cond delay="0"/>
                                  </p:stCondLst>
                                  <p:childTnLst>
                                    <p:set>
                                      <p:cBhvr>
                                        <p:cTn id="16" dur="1" fill="hold">
                                          <p:stCondLst>
                                            <p:cond delay="0"/>
                                          </p:stCondLst>
                                        </p:cTn>
                                        <p:tgtEl>
                                          <p:spTgt spid="63490">
                                            <p:txEl>
                                              <p:pRg st="1" end="1"/>
                                            </p:txEl>
                                          </p:spTgt>
                                        </p:tgtEl>
                                        <p:attrNameLst>
                                          <p:attrName>style.visibility</p:attrName>
                                        </p:attrNameLst>
                                      </p:cBhvr>
                                      <p:to>
                                        <p:strVal val="visible"/>
                                      </p:to>
                                    </p:set>
                                    <p:animEffect transition="in" filter="fade">
                                      <p:cBhvr>
                                        <p:cTn id="17" dur="800" decel="100000"/>
                                        <p:tgtEl>
                                          <p:spTgt spid="63490">
                                            <p:txEl>
                                              <p:pRg st="1" end="1"/>
                                            </p:txEl>
                                          </p:spTgt>
                                        </p:tgtEl>
                                      </p:cBhvr>
                                    </p:animEffect>
                                    <p:anim calcmode="lin" valueType="num">
                                      <p:cBhvr>
                                        <p:cTn id="18" dur="800" decel="100000" fill="hold"/>
                                        <p:tgtEl>
                                          <p:spTgt spid="63490">
                                            <p:txEl>
                                              <p:pRg st="1" end="1"/>
                                            </p:txEl>
                                          </p:spTgt>
                                        </p:tgtEl>
                                        <p:attrNameLst>
                                          <p:attrName>style.rotation</p:attrName>
                                        </p:attrNameLst>
                                      </p:cBhvr>
                                      <p:tavLst>
                                        <p:tav tm="0">
                                          <p:val>
                                            <p:fltVal val="-90"/>
                                          </p:val>
                                        </p:tav>
                                        <p:tav tm="100000">
                                          <p:val>
                                            <p:fltVal val="0"/>
                                          </p:val>
                                        </p:tav>
                                      </p:tavLst>
                                    </p:anim>
                                    <p:anim calcmode="lin" valueType="num">
                                      <p:cBhvr>
                                        <p:cTn id="19" dur="800" decel="100000" fill="hold"/>
                                        <p:tgtEl>
                                          <p:spTgt spid="63490">
                                            <p:txEl>
                                              <p:pRg st="1" end="1"/>
                                            </p:txEl>
                                          </p:spTgt>
                                        </p:tgtEl>
                                        <p:attrNameLst>
                                          <p:attrName>ppt_x</p:attrName>
                                        </p:attrNameLst>
                                      </p:cBhvr>
                                      <p:tavLst>
                                        <p:tav tm="0">
                                          <p:val>
                                            <p:strVal val="#ppt_x+0.4"/>
                                          </p:val>
                                        </p:tav>
                                        <p:tav tm="100000">
                                          <p:val>
                                            <p:strVal val="#ppt_x-0.05"/>
                                          </p:val>
                                        </p:tav>
                                      </p:tavLst>
                                    </p:anim>
                                    <p:anim calcmode="lin" valueType="num">
                                      <p:cBhvr>
                                        <p:cTn id="20" dur="800" decel="100000" fill="hold"/>
                                        <p:tgtEl>
                                          <p:spTgt spid="63490">
                                            <p:txEl>
                                              <p:pRg st="1" end="1"/>
                                            </p:txEl>
                                          </p:spTgt>
                                        </p:tgtEl>
                                        <p:attrNameLst>
                                          <p:attrName>ppt_y</p:attrName>
                                        </p:attrNameLst>
                                      </p:cBhvr>
                                      <p:tavLst>
                                        <p:tav tm="0">
                                          <p:val>
                                            <p:strVal val="#ppt_y-0.4"/>
                                          </p:val>
                                        </p:tav>
                                        <p:tav tm="100000">
                                          <p:val>
                                            <p:strVal val="#ppt_y+0.1"/>
                                          </p:val>
                                        </p:tav>
                                      </p:tavLst>
                                    </p:anim>
                                    <p:anim calcmode="lin" valueType="num">
                                      <p:cBhvr>
                                        <p:cTn id="21" dur="200" accel="100000" fill="hold">
                                          <p:stCondLst>
                                            <p:cond delay="800"/>
                                          </p:stCondLst>
                                        </p:cTn>
                                        <p:tgtEl>
                                          <p:spTgt spid="63490">
                                            <p:txEl>
                                              <p:pRg st="1" end="1"/>
                                            </p:txEl>
                                          </p:spTgt>
                                        </p:tgtEl>
                                        <p:attrNameLst>
                                          <p:attrName>ppt_x</p:attrName>
                                        </p:attrNameLst>
                                      </p:cBhvr>
                                      <p:tavLst>
                                        <p:tav tm="0">
                                          <p:val>
                                            <p:strVal val="#ppt_x-0.05"/>
                                          </p:val>
                                        </p:tav>
                                        <p:tav tm="100000">
                                          <p:val>
                                            <p:strVal val="#ppt_x"/>
                                          </p:val>
                                        </p:tav>
                                      </p:tavLst>
                                    </p:anim>
                                    <p:anim calcmode="lin" valueType="num">
                                      <p:cBhvr>
                                        <p:cTn id="22" dur="200" accel="100000" fill="hold">
                                          <p:stCondLst>
                                            <p:cond delay="800"/>
                                          </p:stCondLst>
                                        </p:cTn>
                                        <p:tgtEl>
                                          <p:spTgt spid="63490">
                                            <p:txEl>
                                              <p:pRg st="1" end="1"/>
                                            </p:txEl>
                                          </p:spTgt>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490" grpId="0" build="p"/>
    </p:bldLst>
  </p:timing>
</p:sld>
</file>

<file path=ppt/slides/slide5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4514" name="Content Placeholder 1"/>
          <p:cNvSpPr>
            <a:spLocks noGrp="1"/>
          </p:cNvSpPr>
          <p:nvPr>
            <p:ph idx="1"/>
          </p:nvPr>
        </p:nvSpPr>
        <p:spPr>
          <a:xfrm>
            <a:off x="914400" y="214313"/>
            <a:ext cx="8229600" cy="4572000"/>
          </a:xfrm>
        </p:spPr>
        <p:txBody>
          <a:bodyPr/>
          <a:lstStyle/>
          <a:p>
            <a:r>
              <a:rPr lang="ar-SA" altLang="fa-IR" sz="3600" smtClean="0"/>
              <a:t>تقویت خاک بستر:</a:t>
            </a:r>
            <a:endParaRPr lang="en-US" altLang="fa-IR" sz="3600" smtClean="0"/>
          </a:p>
          <a:p>
            <a:pPr>
              <a:buFont typeface="Wingdings 2" panose="05020102010507070707" pitchFamily="18" charset="2"/>
              <a:buNone/>
            </a:pPr>
            <a:r>
              <a:rPr lang="fa-IR" altLang="fa-IR" sz="2800" smtClean="0"/>
              <a:t>           </a:t>
            </a:r>
            <a:r>
              <a:rPr lang="ar-SA" altLang="fa-IR" sz="2800" smtClean="0"/>
              <a:t>پس از آنکه قارچها بزرگ شده و نزدیک به برداشت شوند می توان روی سطح بستر کود مایع پاشید ولی باید دقت نمود که روی کلاهک قارچ پاشیده نشود این عمل در بالا بردن میزان محصول بسیار موثر است.</a:t>
            </a:r>
            <a:endParaRPr lang="en-US" altLang="fa-IR" sz="2800" smtClean="0"/>
          </a:p>
          <a:p>
            <a:r>
              <a:rPr lang="ar-SA" altLang="fa-IR" sz="3600" smtClean="0"/>
              <a:t>  برداشت محصول:</a:t>
            </a:r>
            <a:endParaRPr lang="en-US" altLang="fa-IR" sz="3600" smtClean="0"/>
          </a:p>
          <a:p>
            <a:pPr>
              <a:buFont typeface="Wingdings 2" panose="05020102010507070707" pitchFamily="18" charset="2"/>
              <a:buNone/>
            </a:pPr>
            <a:r>
              <a:rPr lang="ar-SA" altLang="fa-IR" smtClean="0"/>
              <a:t> </a:t>
            </a:r>
            <a:r>
              <a:rPr lang="fa-IR" altLang="fa-IR" smtClean="0"/>
              <a:t>          </a:t>
            </a:r>
            <a:r>
              <a:rPr lang="ar-SA" altLang="fa-IR" sz="2800" smtClean="0"/>
              <a:t>به محض آنکه رشد قارچ بحد کافی رسید و تاج آن شکل کامل خود را پیدا نمود بایستی قارچهای رسیده را جمع آوری نمود و بطور مرتب در طول بستر کشت، بررسی کرد و قارچهای رسیده را جمع آوری کرد. قارچهایی که ترک برداشته و چتر آن باز شده باشد ارزش بازاریابی ندارند. علاوه بر این وزن آن کم می شود و همچنین قارچهایی که زودتر از موقع چیده شوند وزن آنها سبک بوده و از قارچهای درجه دو محسوب شده و ارزش غذایی کمتری دارد.</a:t>
            </a:r>
            <a:endParaRPr lang="en-US" altLang="fa-IR" sz="2800" smtClean="0"/>
          </a:p>
          <a:p>
            <a:endParaRPr lang="fa-IR" altLang="fa-IR"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64514">
                                            <p:txEl>
                                              <p:pRg st="0" end="0"/>
                                            </p:txEl>
                                          </p:spTgt>
                                        </p:tgtEl>
                                        <p:attrNameLst>
                                          <p:attrName>style.visibility</p:attrName>
                                        </p:attrNameLst>
                                      </p:cBhvr>
                                      <p:to>
                                        <p:strVal val="visible"/>
                                      </p:to>
                                    </p:set>
                                    <p:animEffect transition="in" filter="wipe(down)">
                                      <p:cBhvr>
                                        <p:cTn id="7" dur="580">
                                          <p:stCondLst>
                                            <p:cond delay="0"/>
                                          </p:stCondLst>
                                        </p:cTn>
                                        <p:tgtEl>
                                          <p:spTgt spid="64514">
                                            <p:txEl>
                                              <p:pRg st="0" end="0"/>
                                            </p:txEl>
                                          </p:spTgt>
                                        </p:tgtEl>
                                      </p:cBhvr>
                                    </p:animEffect>
                                    <p:anim calcmode="lin" valueType="num">
                                      <p:cBhvr>
                                        <p:cTn id="8" dur="1822" tmFilter="0,0; 0.14,0.36; 0.43,0.73; 0.71,0.91; 1.0,1.0">
                                          <p:stCondLst>
                                            <p:cond delay="0"/>
                                          </p:stCondLst>
                                        </p:cTn>
                                        <p:tgtEl>
                                          <p:spTgt spid="64514">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64514">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64514">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64514">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64514">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64514">
                                            <p:txEl>
                                              <p:pRg st="0" end="0"/>
                                            </p:txEl>
                                          </p:spTgt>
                                        </p:tgtEl>
                                      </p:cBhvr>
                                      <p:to x="100000" y="60000"/>
                                    </p:animScale>
                                    <p:animScale>
                                      <p:cBhvr>
                                        <p:cTn id="14" dur="166" decel="50000">
                                          <p:stCondLst>
                                            <p:cond delay="676"/>
                                          </p:stCondLst>
                                        </p:cTn>
                                        <p:tgtEl>
                                          <p:spTgt spid="64514">
                                            <p:txEl>
                                              <p:pRg st="0" end="0"/>
                                            </p:txEl>
                                          </p:spTgt>
                                        </p:tgtEl>
                                      </p:cBhvr>
                                      <p:to x="100000" y="100000"/>
                                    </p:animScale>
                                    <p:animScale>
                                      <p:cBhvr>
                                        <p:cTn id="15" dur="26">
                                          <p:stCondLst>
                                            <p:cond delay="1312"/>
                                          </p:stCondLst>
                                        </p:cTn>
                                        <p:tgtEl>
                                          <p:spTgt spid="64514">
                                            <p:txEl>
                                              <p:pRg st="0" end="0"/>
                                            </p:txEl>
                                          </p:spTgt>
                                        </p:tgtEl>
                                      </p:cBhvr>
                                      <p:to x="100000" y="80000"/>
                                    </p:animScale>
                                    <p:animScale>
                                      <p:cBhvr>
                                        <p:cTn id="16" dur="166" decel="50000">
                                          <p:stCondLst>
                                            <p:cond delay="1338"/>
                                          </p:stCondLst>
                                        </p:cTn>
                                        <p:tgtEl>
                                          <p:spTgt spid="64514">
                                            <p:txEl>
                                              <p:pRg st="0" end="0"/>
                                            </p:txEl>
                                          </p:spTgt>
                                        </p:tgtEl>
                                      </p:cBhvr>
                                      <p:to x="100000" y="100000"/>
                                    </p:animScale>
                                    <p:animScale>
                                      <p:cBhvr>
                                        <p:cTn id="17" dur="26">
                                          <p:stCondLst>
                                            <p:cond delay="1642"/>
                                          </p:stCondLst>
                                        </p:cTn>
                                        <p:tgtEl>
                                          <p:spTgt spid="64514">
                                            <p:txEl>
                                              <p:pRg st="0" end="0"/>
                                            </p:txEl>
                                          </p:spTgt>
                                        </p:tgtEl>
                                      </p:cBhvr>
                                      <p:to x="100000" y="90000"/>
                                    </p:animScale>
                                    <p:animScale>
                                      <p:cBhvr>
                                        <p:cTn id="18" dur="166" decel="50000">
                                          <p:stCondLst>
                                            <p:cond delay="1668"/>
                                          </p:stCondLst>
                                        </p:cTn>
                                        <p:tgtEl>
                                          <p:spTgt spid="64514">
                                            <p:txEl>
                                              <p:pRg st="0" end="0"/>
                                            </p:txEl>
                                          </p:spTgt>
                                        </p:tgtEl>
                                      </p:cBhvr>
                                      <p:to x="100000" y="100000"/>
                                    </p:animScale>
                                    <p:animScale>
                                      <p:cBhvr>
                                        <p:cTn id="19" dur="26">
                                          <p:stCondLst>
                                            <p:cond delay="1808"/>
                                          </p:stCondLst>
                                        </p:cTn>
                                        <p:tgtEl>
                                          <p:spTgt spid="64514">
                                            <p:txEl>
                                              <p:pRg st="0" end="0"/>
                                            </p:txEl>
                                          </p:spTgt>
                                        </p:tgtEl>
                                      </p:cBhvr>
                                      <p:to x="100000" y="95000"/>
                                    </p:animScale>
                                    <p:animScale>
                                      <p:cBhvr>
                                        <p:cTn id="20" dur="166" decel="50000">
                                          <p:stCondLst>
                                            <p:cond delay="1834"/>
                                          </p:stCondLst>
                                        </p:cTn>
                                        <p:tgtEl>
                                          <p:spTgt spid="64514">
                                            <p:txEl>
                                              <p:pRg st="0" end="0"/>
                                            </p:txEl>
                                          </p:spTgt>
                                        </p:tgtEl>
                                      </p:cBhvr>
                                      <p:to x="100000" y="100000"/>
                                    </p:animScale>
                                  </p:childTnLst>
                                </p:cTn>
                              </p:par>
                            </p:childTnLst>
                          </p:cTn>
                        </p:par>
                      </p:childTnLst>
                    </p:cTn>
                  </p:par>
                  <p:par>
                    <p:cTn id="21" fill="hold" nodeType="clickPar">
                      <p:stCondLst>
                        <p:cond delay="indefinite"/>
                      </p:stCondLst>
                      <p:childTnLst>
                        <p:par>
                          <p:cTn id="22" fill="hold" nodeType="withGroup">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64514">
                                            <p:txEl>
                                              <p:pRg st="1" end="1"/>
                                            </p:txEl>
                                          </p:spTgt>
                                        </p:tgtEl>
                                        <p:attrNameLst>
                                          <p:attrName>style.visibility</p:attrName>
                                        </p:attrNameLst>
                                      </p:cBhvr>
                                      <p:to>
                                        <p:strVal val="visible"/>
                                      </p:to>
                                    </p:set>
                                    <p:animEffect transition="in" filter="wipe(down)">
                                      <p:cBhvr>
                                        <p:cTn id="25" dur="580">
                                          <p:stCondLst>
                                            <p:cond delay="0"/>
                                          </p:stCondLst>
                                        </p:cTn>
                                        <p:tgtEl>
                                          <p:spTgt spid="64514">
                                            <p:txEl>
                                              <p:pRg st="1" end="1"/>
                                            </p:txEl>
                                          </p:spTgt>
                                        </p:tgtEl>
                                      </p:cBhvr>
                                    </p:animEffect>
                                    <p:anim calcmode="lin" valueType="num">
                                      <p:cBhvr>
                                        <p:cTn id="26" dur="1822" tmFilter="0,0; 0.14,0.36; 0.43,0.73; 0.71,0.91; 1.0,1.0">
                                          <p:stCondLst>
                                            <p:cond delay="0"/>
                                          </p:stCondLst>
                                        </p:cTn>
                                        <p:tgtEl>
                                          <p:spTgt spid="64514">
                                            <p:txEl>
                                              <p:pRg st="1" end="1"/>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64514">
                                            <p:txEl>
                                              <p:pRg st="1" end="1"/>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64514">
                                            <p:txEl>
                                              <p:pRg st="1" end="1"/>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64514">
                                            <p:txEl>
                                              <p:pRg st="1" end="1"/>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64514">
                                            <p:txEl>
                                              <p:pRg st="1" end="1"/>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64514">
                                            <p:txEl>
                                              <p:pRg st="1" end="1"/>
                                            </p:txEl>
                                          </p:spTgt>
                                        </p:tgtEl>
                                      </p:cBhvr>
                                      <p:to x="100000" y="60000"/>
                                    </p:animScale>
                                    <p:animScale>
                                      <p:cBhvr>
                                        <p:cTn id="32" dur="166" decel="50000">
                                          <p:stCondLst>
                                            <p:cond delay="676"/>
                                          </p:stCondLst>
                                        </p:cTn>
                                        <p:tgtEl>
                                          <p:spTgt spid="64514">
                                            <p:txEl>
                                              <p:pRg st="1" end="1"/>
                                            </p:txEl>
                                          </p:spTgt>
                                        </p:tgtEl>
                                      </p:cBhvr>
                                      <p:to x="100000" y="100000"/>
                                    </p:animScale>
                                    <p:animScale>
                                      <p:cBhvr>
                                        <p:cTn id="33" dur="26">
                                          <p:stCondLst>
                                            <p:cond delay="1312"/>
                                          </p:stCondLst>
                                        </p:cTn>
                                        <p:tgtEl>
                                          <p:spTgt spid="64514">
                                            <p:txEl>
                                              <p:pRg st="1" end="1"/>
                                            </p:txEl>
                                          </p:spTgt>
                                        </p:tgtEl>
                                      </p:cBhvr>
                                      <p:to x="100000" y="80000"/>
                                    </p:animScale>
                                    <p:animScale>
                                      <p:cBhvr>
                                        <p:cTn id="34" dur="166" decel="50000">
                                          <p:stCondLst>
                                            <p:cond delay="1338"/>
                                          </p:stCondLst>
                                        </p:cTn>
                                        <p:tgtEl>
                                          <p:spTgt spid="64514">
                                            <p:txEl>
                                              <p:pRg st="1" end="1"/>
                                            </p:txEl>
                                          </p:spTgt>
                                        </p:tgtEl>
                                      </p:cBhvr>
                                      <p:to x="100000" y="100000"/>
                                    </p:animScale>
                                    <p:animScale>
                                      <p:cBhvr>
                                        <p:cTn id="35" dur="26">
                                          <p:stCondLst>
                                            <p:cond delay="1642"/>
                                          </p:stCondLst>
                                        </p:cTn>
                                        <p:tgtEl>
                                          <p:spTgt spid="64514">
                                            <p:txEl>
                                              <p:pRg st="1" end="1"/>
                                            </p:txEl>
                                          </p:spTgt>
                                        </p:tgtEl>
                                      </p:cBhvr>
                                      <p:to x="100000" y="90000"/>
                                    </p:animScale>
                                    <p:animScale>
                                      <p:cBhvr>
                                        <p:cTn id="36" dur="166" decel="50000">
                                          <p:stCondLst>
                                            <p:cond delay="1668"/>
                                          </p:stCondLst>
                                        </p:cTn>
                                        <p:tgtEl>
                                          <p:spTgt spid="64514">
                                            <p:txEl>
                                              <p:pRg st="1" end="1"/>
                                            </p:txEl>
                                          </p:spTgt>
                                        </p:tgtEl>
                                      </p:cBhvr>
                                      <p:to x="100000" y="100000"/>
                                    </p:animScale>
                                    <p:animScale>
                                      <p:cBhvr>
                                        <p:cTn id="37" dur="26">
                                          <p:stCondLst>
                                            <p:cond delay="1808"/>
                                          </p:stCondLst>
                                        </p:cTn>
                                        <p:tgtEl>
                                          <p:spTgt spid="64514">
                                            <p:txEl>
                                              <p:pRg st="1" end="1"/>
                                            </p:txEl>
                                          </p:spTgt>
                                        </p:tgtEl>
                                      </p:cBhvr>
                                      <p:to x="100000" y="95000"/>
                                    </p:animScale>
                                    <p:animScale>
                                      <p:cBhvr>
                                        <p:cTn id="38" dur="166" decel="50000">
                                          <p:stCondLst>
                                            <p:cond delay="1834"/>
                                          </p:stCondLst>
                                        </p:cTn>
                                        <p:tgtEl>
                                          <p:spTgt spid="64514">
                                            <p:txEl>
                                              <p:pRg st="1" end="1"/>
                                            </p:txEl>
                                          </p:spTgt>
                                        </p:tgtEl>
                                      </p:cBhvr>
                                      <p:to x="100000" y="100000"/>
                                    </p:animScale>
                                  </p:childTnLst>
                                </p:cTn>
                              </p:par>
                            </p:childTnLst>
                          </p:cTn>
                        </p:par>
                      </p:childTnLst>
                    </p:cTn>
                  </p:par>
                  <p:par>
                    <p:cTn id="39" fill="hold" nodeType="clickPar">
                      <p:stCondLst>
                        <p:cond delay="indefinite"/>
                      </p:stCondLst>
                      <p:childTnLst>
                        <p:par>
                          <p:cTn id="40" fill="hold" nodeType="withGroup">
                            <p:stCondLst>
                              <p:cond delay="0"/>
                            </p:stCondLst>
                            <p:childTnLst>
                              <p:par>
                                <p:cTn id="41" presetID="26" presetClass="entr" presetSubtype="0" fill="hold" grpId="0" nodeType="clickEffect">
                                  <p:stCondLst>
                                    <p:cond delay="0"/>
                                  </p:stCondLst>
                                  <p:childTnLst>
                                    <p:set>
                                      <p:cBhvr>
                                        <p:cTn id="42" dur="1" fill="hold">
                                          <p:stCondLst>
                                            <p:cond delay="0"/>
                                          </p:stCondLst>
                                        </p:cTn>
                                        <p:tgtEl>
                                          <p:spTgt spid="64514">
                                            <p:txEl>
                                              <p:pRg st="2" end="2"/>
                                            </p:txEl>
                                          </p:spTgt>
                                        </p:tgtEl>
                                        <p:attrNameLst>
                                          <p:attrName>style.visibility</p:attrName>
                                        </p:attrNameLst>
                                      </p:cBhvr>
                                      <p:to>
                                        <p:strVal val="visible"/>
                                      </p:to>
                                    </p:set>
                                    <p:animEffect transition="in" filter="wipe(down)">
                                      <p:cBhvr>
                                        <p:cTn id="43" dur="580">
                                          <p:stCondLst>
                                            <p:cond delay="0"/>
                                          </p:stCondLst>
                                        </p:cTn>
                                        <p:tgtEl>
                                          <p:spTgt spid="64514">
                                            <p:txEl>
                                              <p:pRg st="2" end="2"/>
                                            </p:txEl>
                                          </p:spTgt>
                                        </p:tgtEl>
                                      </p:cBhvr>
                                    </p:animEffect>
                                    <p:anim calcmode="lin" valueType="num">
                                      <p:cBhvr>
                                        <p:cTn id="44" dur="1822" tmFilter="0,0; 0.14,0.36; 0.43,0.73; 0.71,0.91; 1.0,1.0">
                                          <p:stCondLst>
                                            <p:cond delay="0"/>
                                          </p:stCondLst>
                                        </p:cTn>
                                        <p:tgtEl>
                                          <p:spTgt spid="64514">
                                            <p:txEl>
                                              <p:pRg st="2" end="2"/>
                                            </p:txEl>
                                          </p:spTgt>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64514">
                                            <p:txEl>
                                              <p:pRg st="2" end="2"/>
                                            </p:txEl>
                                          </p:spTgt>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64514">
                                            <p:txEl>
                                              <p:pRg st="2" end="2"/>
                                            </p:txEl>
                                          </p:spTgt>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64514">
                                            <p:txEl>
                                              <p:pRg st="2" end="2"/>
                                            </p:txEl>
                                          </p:spTgt>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64514">
                                            <p:txEl>
                                              <p:pRg st="2" end="2"/>
                                            </p:txEl>
                                          </p:spTgt>
                                        </p:tgtEl>
                                        <p:attrNameLst>
                                          <p:attrName>ppt_y</p:attrName>
                                        </p:attrNameLst>
                                      </p:cBhvr>
                                      <p:tavLst>
                                        <p:tav tm="0" fmla="#ppt_y-sin(pi*$)/81">
                                          <p:val>
                                            <p:fltVal val="0"/>
                                          </p:val>
                                        </p:tav>
                                        <p:tav tm="100000">
                                          <p:val>
                                            <p:fltVal val="1"/>
                                          </p:val>
                                        </p:tav>
                                      </p:tavLst>
                                    </p:anim>
                                    <p:animScale>
                                      <p:cBhvr>
                                        <p:cTn id="49" dur="26">
                                          <p:stCondLst>
                                            <p:cond delay="650"/>
                                          </p:stCondLst>
                                        </p:cTn>
                                        <p:tgtEl>
                                          <p:spTgt spid="64514">
                                            <p:txEl>
                                              <p:pRg st="2" end="2"/>
                                            </p:txEl>
                                          </p:spTgt>
                                        </p:tgtEl>
                                      </p:cBhvr>
                                      <p:to x="100000" y="60000"/>
                                    </p:animScale>
                                    <p:animScale>
                                      <p:cBhvr>
                                        <p:cTn id="50" dur="166" decel="50000">
                                          <p:stCondLst>
                                            <p:cond delay="676"/>
                                          </p:stCondLst>
                                        </p:cTn>
                                        <p:tgtEl>
                                          <p:spTgt spid="64514">
                                            <p:txEl>
                                              <p:pRg st="2" end="2"/>
                                            </p:txEl>
                                          </p:spTgt>
                                        </p:tgtEl>
                                      </p:cBhvr>
                                      <p:to x="100000" y="100000"/>
                                    </p:animScale>
                                    <p:animScale>
                                      <p:cBhvr>
                                        <p:cTn id="51" dur="26">
                                          <p:stCondLst>
                                            <p:cond delay="1312"/>
                                          </p:stCondLst>
                                        </p:cTn>
                                        <p:tgtEl>
                                          <p:spTgt spid="64514">
                                            <p:txEl>
                                              <p:pRg st="2" end="2"/>
                                            </p:txEl>
                                          </p:spTgt>
                                        </p:tgtEl>
                                      </p:cBhvr>
                                      <p:to x="100000" y="80000"/>
                                    </p:animScale>
                                    <p:animScale>
                                      <p:cBhvr>
                                        <p:cTn id="52" dur="166" decel="50000">
                                          <p:stCondLst>
                                            <p:cond delay="1338"/>
                                          </p:stCondLst>
                                        </p:cTn>
                                        <p:tgtEl>
                                          <p:spTgt spid="64514">
                                            <p:txEl>
                                              <p:pRg st="2" end="2"/>
                                            </p:txEl>
                                          </p:spTgt>
                                        </p:tgtEl>
                                      </p:cBhvr>
                                      <p:to x="100000" y="100000"/>
                                    </p:animScale>
                                    <p:animScale>
                                      <p:cBhvr>
                                        <p:cTn id="53" dur="26">
                                          <p:stCondLst>
                                            <p:cond delay="1642"/>
                                          </p:stCondLst>
                                        </p:cTn>
                                        <p:tgtEl>
                                          <p:spTgt spid="64514">
                                            <p:txEl>
                                              <p:pRg st="2" end="2"/>
                                            </p:txEl>
                                          </p:spTgt>
                                        </p:tgtEl>
                                      </p:cBhvr>
                                      <p:to x="100000" y="90000"/>
                                    </p:animScale>
                                    <p:animScale>
                                      <p:cBhvr>
                                        <p:cTn id="54" dur="166" decel="50000">
                                          <p:stCondLst>
                                            <p:cond delay="1668"/>
                                          </p:stCondLst>
                                        </p:cTn>
                                        <p:tgtEl>
                                          <p:spTgt spid="64514">
                                            <p:txEl>
                                              <p:pRg st="2" end="2"/>
                                            </p:txEl>
                                          </p:spTgt>
                                        </p:tgtEl>
                                      </p:cBhvr>
                                      <p:to x="100000" y="100000"/>
                                    </p:animScale>
                                    <p:animScale>
                                      <p:cBhvr>
                                        <p:cTn id="55" dur="26">
                                          <p:stCondLst>
                                            <p:cond delay="1808"/>
                                          </p:stCondLst>
                                        </p:cTn>
                                        <p:tgtEl>
                                          <p:spTgt spid="64514">
                                            <p:txEl>
                                              <p:pRg st="2" end="2"/>
                                            </p:txEl>
                                          </p:spTgt>
                                        </p:tgtEl>
                                      </p:cBhvr>
                                      <p:to x="100000" y="95000"/>
                                    </p:animScale>
                                    <p:animScale>
                                      <p:cBhvr>
                                        <p:cTn id="56" dur="166" decel="50000">
                                          <p:stCondLst>
                                            <p:cond delay="1834"/>
                                          </p:stCondLst>
                                        </p:cTn>
                                        <p:tgtEl>
                                          <p:spTgt spid="64514">
                                            <p:txEl>
                                              <p:pRg st="2" end="2"/>
                                            </p:txEl>
                                          </p:spTgt>
                                        </p:tgtEl>
                                      </p:cBhvr>
                                      <p:to x="100000" y="100000"/>
                                    </p:animScale>
                                  </p:childTnLst>
                                </p:cTn>
                              </p:par>
                            </p:childTnLst>
                          </p:cTn>
                        </p:par>
                      </p:childTnLst>
                    </p:cTn>
                  </p:par>
                  <p:par>
                    <p:cTn id="57" fill="hold" nodeType="clickPar">
                      <p:stCondLst>
                        <p:cond delay="indefinite"/>
                      </p:stCondLst>
                      <p:childTnLst>
                        <p:par>
                          <p:cTn id="58" fill="hold" nodeType="withGroup">
                            <p:stCondLst>
                              <p:cond delay="0"/>
                            </p:stCondLst>
                            <p:childTnLst>
                              <p:par>
                                <p:cTn id="59" presetID="26" presetClass="entr" presetSubtype="0" fill="hold" grpId="0" nodeType="clickEffect">
                                  <p:stCondLst>
                                    <p:cond delay="0"/>
                                  </p:stCondLst>
                                  <p:childTnLst>
                                    <p:set>
                                      <p:cBhvr>
                                        <p:cTn id="60" dur="1" fill="hold">
                                          <p:stCondLst>
                                            <p:cond delay="0"/>
                                          </p:stCondLst>
                                        </p:cTn>
                                        <p:tgtEl>
                                          <p:spTgt spid="64514">
                                            <p:txEl>
                                              <p:pRg st="3" end="3"/>
                                            </p:txEl>
                                          </p:spTgt>
                                        </p:tgtEl>
                                        <p:attrNameLst>
                                          <p:attrName>style.visibility</p:attrName>
                                        </p:attrNameLst>
                                      </p:cBhvr>
                                      <p:to>
                                        <p:strVal val="visible"/>
                                      </p:to>
                                    </p:set>
                                    <p:animEffect transition="in" filter="wipe(down)">
                                      <p:cBhvr>
                                        <p:cTn id="61" dur="580">
                                          <p:stCondLst>
                                            <p:cond delay="0"/>
                                          </p:stCondLst>
                                        </p:cTn>
                                        <p:tgtEl>
                                          <p:spTgt spid="64514">
                                            <p:txEl>
                                              <p:pRg st="3" end="3"/>
                                            </p:txEl>
                                          </p:spTgt>
                                        </p:tgtEl>
                                      </p:cBhvr>
                                    </p:animEffect>
                                    <p:anim calcmode="lin" valueType="num">
                                      <p:cBhvr>
                                        <p:cTn id="62" dur="1822" tmFilter="0,0; 0.14,0.36; 0.43,0.73; 0.71,0.91; 1.0,1.0">
                                          <p:stCondLst>
                                            <p:cond delay="0"/>
                                          </p:stCondLst>
                                        </p:cTn>
                                        <p:tgtEl>
                                          <p:spTgt spid="64514">
                                            <p:txEl>
                                              <p:pRg st="3" end="3"/>
                                            </p:txEl>
                                          </p:spTgt>
                                        </p:tgtEl>
                                        <p:attrNameLst>
                                          <p:attrName>ppt_x</p:attrName>
                                        </p:attrNameLst>
                                      </p:cBhvr>
                                      <p:tavLst>
                                        <p:tav tm="0">
                                          <p:val>
                                            <p:strVal val="#ppt_x-0.25"/>
                                          </p:val>
                                        </p:tav>
                                        <p:tav tm="100000">
                                          <p:val>
                                            <p:strVal val="#ppt_x"/>
                                          </p:val>
                                        </p:tav>
                                      </p:tavLst>
                                    </p:anim>
                                    <p:anim calcmode="lin" valueType="num">
                                      <p:cBhvr>
                                        <p:cTn id="63" dur="664" tmFilter="0.0,0.0; 0.25,0.07; 0.50,0.2; 0.75,0.467; 1.0,1.0">
                                          <p:stCondLst>
                                            <p:cond delay="0"/>
                                          </p:stCondLst>
                                        </p:cTn>
                                        <p:tgtEl>
                                          <p:spTgt spid="64514">
                                            <p:txEl>
                                              <p:pRg st="3" end="3"/>
                                            </p:txEl>
                                          </p:spTgt>
                                        </p:tgtEl>
                                        <p:attrNameLst>
                                          <p:attrName>ppt_y</p:attrName>
                                        </p:attrNameLst>
                                      </p:cBhvr>
                                      <p:tavLst>
                                        <p:tav tm="0" fmla="#ppt_y-sin(pi*$)/3">
                                          <p:val>
                                            <p:fltVal val="0.5"/>
                                          </p:val>
                                        </p:tav>
                                        <p:tav tm="100000">
                                          <p:val>
                                            <p:fltVal val="1"/>
                                          </p:val>
                                        </p:tav>
                                      </p:tavLst>
                                    </p:anim>
                                    <p:anim calcmode="lin" valueType="num">
                                      <p:cBhvr>
                                        <p:cTn id="64" dur="664" tmFilter="0, 0; 0.125,0.2665; 0.25,0.4; 0.375,0.465; 0.5,0.5;  0.625,0.535; 0.75,0.6; 0.875,0.7335; 1,1">
                                          <p:stCondLst>
                                            <p:cond delay="664"/>
                                          </p:stCondLst>
                                        </p:cTn>
                                        <p:tgtEl>
                                          <p:spTgt spid="64514">
                                            <p:txEl>
                                              <p:pRg st="3" end="3"/>
                                            </p:txEl>
                                          </p:spTgt>
                                        </p:tgtEl>
                                        <p:attrNameLst>
                                          <p:attrName>ppt_y</p:attrName>
                                        </p:attrNameLst>
                                      </p:cBhvr>
                                      <p:tavLst>
                                        <p:tav tm="0" fmla="#ppt_y-sin(pi*$)/9">
                                          <p:val>
                                            <p:fltVal val="0"/>
                                          </p:val>
                                        </p:tav>
                                        <p:tav tm="100000">
                                          <p:val>
                                            <p:fltVal val="1"/>
                                          </p:val>
                                        </p:tav>
                                      </p:tavLst>
                                    </p:anim>
                                    <p:anim calcmode="lin" valueType="num">
                                      <p:cBhvr>
                                        <p:cTn id="65" dur="332" tmFilter="0, 0; 0.125,0.2665; 0.25,0.4; 0.375,0.465; 0.5,0.5;  0.625,0.535; 0.75,0.6; 0.875,0.7335; 1,1">
                                          <p:stCondLst>
                                            <p:cond delay="1324"/>
                                          </p:stCondLst>
                                        </p:cTn>
                                        <p:tgtEl>
                                          <p:spTgt spid="64514">
                                            <p:txEl>
                                              <p:pRg st="3" end="3"/>
                                            </p:txEl>
                                          </p:spTgt>
                                        </p:tgtEl>
                                        <p:attrNameLst>
                                          <p:attrName>ppt_y</p:attrName>
                                        </p:attrNameLst>
                                      </p:cBhvr>
                                      <p:tavLst>
                                        <p:tav tm="0" fmla="#ppt_y-sin(pi*$)/27">
                                          <p:val>
                                            <p:fltVal val="0"/>
                                          </p:val>
                                        </p:tav>
                                        <p:tav tm="100000">
                                          <p:val>
                                            <p:fltVal val="1"/>
                                          </p:val>
                                        </p:tav>
                                      </p:tavLst>
                                    </p:anim>
                                    <p:anim calcmode="lin" valueType="num">
                                      <p:cBhvr>
                                        <p:cTn id="66" dur="164" tmFilter="0, 0; 0.125,0.2665; 0.25,0.4; 0.375,0.465; 0.5,0.5;  0.625,0.535; 0.75,0.6; 0.875,0.7335; 1,1">
                                          <p:stCondLst>
                                            <p:cond delay="1656"/>
                                          </p:stCondLst>
                                        </p:cTn>
                                        <p:tgtEl>
                                          <p:spTgt spid="64514">
                                            <p:txEl>
                                              <p:pRg st="3" end="3"/>
                                            </p:txEl>
                                          </p:spTgt>
                                        </p:tgtEl>
                                        <p:attrNameLst>
                                          <p:attrName>ppt_y</p:attrName>
                                        </p:attrNameLst>
                                      </p:cBhvr>
                                      <p:tavLst>
                                        <p:tav tm="0" fmla="#ppt_y-sin(pi*$)/81">
                                          <p:val>
                                            <p:fltVal val="0"/>
                                          </p:val>
                                        </p:tav>
                                        <p:tav tm="100000">
                                          <p:val>
                                            <p:fltVal val="1"/>
                                          </p:val>
                                        </p:tav>
                                      </p:tavLst>
                                    </p:anim>
                                    <p:animScale>
                                      <p:cBhvr>
                                        <p:cTn id="67" dur="26">
                                          <p:stCondLst>
                                            <p:cond delay="650"/>
                                          </p:stCondLst>
                                        </p:cTn>
                                        <p:tgtEl>
                                          <p:spTgt spid="64514">
                                            <p:txEl>
                                              <p:pRg st="3" end="3"/>
                                            </p:txEl>
                                          </p:spTgt>
                                        </p:tgtEl>
                                      </p:cBhvr>
                                      <p:to x="100000" y="60000"/>
                                    </p:animScale>
                                    <p:animScale>
                                      <p:cBhvr>
                                        <p:cTn id="68" dur="166" decel="50000">
                                          <p:stCondLst>
                                            <p:cond delay="676"/>
                                          </p:stCondLst>
                                        </p:cTn>
                                        <p:tgtEl>
                                          <p:spTgt spid="64514">
                                            <p:txEl>
                                              <p:pRg st="3" end="3"/>
                                            </p:txEl>
                                          </p:spTgt>
                                        </p:tgtEl>
                                      </p:cBhvr>
                                      <p:to x="100000" y="100000"/>
                                    </p:animScale>
                                    <p:animScale>
                                      <p:cBhvr>
                                        <p:cTn id="69" dur="26">
                                          <p:stCondLst>
                                            <p:cond delay="1312"/>
                                          </p:stCondLst>
                                        </p:cTn>
                                        <p:tgtEl>
                                          <p:spTgt spid="64514">
                                            <p:txEl>
                                              <p:pRg st="3" end="3"/>
                                            </p:txEl>
                                          </p:spTgt>
                                        </p:tgtEl>
                                      </p:cBhvr>
                                      <p:to x="100000" y="80000"/>
                                    </p:animScale>
                                    <p:animScale>
                                      <p:cBhvr>
                                        <p:cTn id="70" dur="166" decel="50000">
                                          <p:stCondLst>
                                            <p:cond delay="1338"/>
                                          </p:stCondLst>
                                        </p:cTn>
                                        <p:tgtEl>
                                          <p:spTgt spid="64514">
                                            <p:txEl>
                                              <p:pRg st="3" end="3"/>
                                            </p:txEl>
                                          </p:spTgt>
                                        </p:tgtEl>
                                      </p:cBhvr>
                                      <p:to x="100000" y="100000"/>
                                    </p:animScale>
                                    <p:animScale>
                                      <p:cBhvr>
                                        <p:cTn id="71" dur="26">
                                          <p:stCondLst>
                                            <p:cond delay="1642"/>
                                          </p:stCondLst>
                                        </p:cTn>
                                        <p:tgtEl>
                                          <p:spTgt spid="64514">
                                            <p:txEl>
                                              <p:pRg st="3" end="3"/>
                                            </p:txEl>
                                          </p:spTgt>
                                        </p:tgtEl>
                                      </p:cBhvr>
                                      <p:to x="100000" y="90000"/>
                                    </p:animScale>
                                    <p:animScale>
                                      <p:cBhvr>
                                        <p:cTn id="72" dur="166" decel="50000">
                                          <p:stCondLst>
                                            <p:cond delay="1668"/>
                                          </p:stCondLst>
                                        </p:cTn>
                                        <p:tgtEl>
                                          <p:spTgt spid="64514">
                                            <p:txEl>
                                              <p:pRg st="3" end="3"/>
                                            </p:txEl>
                                          </p:spTgt>
                                        </p:tgtEl>
                                      </p:cBhvr>
                                      <p:to x="100000" y="100000"/>
                                    </p:animScale>
                                    <p:animScale>
                                      <p:cBhvr>
                                        <p:cTn id="73" dur="26">
                                          <p:stCondLst>
                                            <p:cond delay="1808"/>
                                          </p:stCondLst>
                                        </p:cTn>
                                        <p:tgtEl>
                                          <p:spTgt spid="64514">
                                            <p:txEl>
                                              <p:pRg st="3" end="3"/>
                                            </p:txEl>
                                          </p:spTgt>
                                        </p:tgtEl>
                                      </p:cBhvr>
                                      <p:to x="100000" y="95000"/>
                                    </p:animScale>
                                    <p:animScale>
                                      <p:cBhvr>
                                        <p:cTn id="74" dur="166" decel="50000">
                                          <p:stCondLst>
                                            <p:cond delay="1834"/>
                                          </p:stCondLst>
                                        </p:cTn>
                                        <p:tgtEl>
                                          <p:spTgt spid="64514">
                                            <p:txEl>
                                              <p:pRg st="3" end="3"/>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514" grpId="0" build="p"/>
    </p:bldLst>
  </p:timing>
</p:sld>
</file>

<file path=ppt/slides/slide5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4" name="Picture 2" descr="F:\Pictures\شششش\50247145661361810511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500438"/>
            <a:ext cx="4465638" cy="3357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5539" name="Content Placeholder 1"/>
          <p:cNvSpPr>
            <a:spLocks noGrp="1"/>
          </p:cNvSpPr>
          <p:nvPr>
            <p:ph idx="1"/>
          </p:nvPr>
        </p:nvSpPr>
        <p:spPr>
          <a:xfrm>
            <a:off x="914400" y="0"/>
            <a:ext cx="8229600" cy="4572000"/>
          </a:xfrm>
        </p:spPr>
        <p:txBody>
          <a:bodyPr/>
          <a:lstStyle/>
          <a:p>
            <a:r>
              <a:rPr lang="ar-SA" altLang="fa-IR" sz="3200" smtClean="0"/>
              <a:t> در موقع جمع آوری نباید از سبدهای بزرگ برای این منظور استفاده نمود. زیرا فشار قارچهای روی سبد موجب می گردد که قارچهای زیرین خراش برداشته و سیاه شوند برای جمع آوری قارچ، کافی است کلاهک را در دست گرفته و یک پیچ به آن داده تا پایه آن از زمین جدا شود و بلافاصله ساقه کثیف و آلوده را با چاقوی تیز قطع کرد. و قارچ تمیز را داخل سبد گذاشته و حتی المقدور جمع آوری با دستکش انجام گیرد. </a:t>
            </a:r>
            <a:endParaRPr lang="fa-IR" altLang="fa-IR" sz="3200" smtClean="0"/>
          </a:p>
          <a:p>
            <a:r>
              <a:rPr lang="ar-SA" altLang="fa-IR" sz="3200" smtClean="0"/>
              <a:t>بهره برداری هر 15 روز یکبار</a:t>
            </a:r>
            <a:endParaRPr lang="fa-IR" altLang="fa-IR" sz="3200" smtClean="0"/>
          </a:p>
          <a:p>
            <a:pPr>
              <a:buFont typeface="Wingdings 2" panose="05020102010507070707" pitchFamily="18" charset="2"/>
              <a:buNone/>
            </a:pPr>
            <a:r>
              <a:rPr lang="fa-IR" altLang="fa-IR" sz="3200" smtClean="0"/>
              <a:t>   </a:t>
            </a:r>
            <a:r>
              <a:rPr lang="ar-SA" altLang="fa-IR" sz="3200" smtClean="0"/>
              <a:t>انجام می گیرد و این برنامه</a:t>
            </a:r>
            <a:endParaRPr lang="fa-IR" altLang="fa-IR" sz="3200" smtClean="0"/>
          </a:p>
          <a:p>
            <a:pPr>
              <a:buFont typeface="Wingdings 2" panose="05020102010507070707" pitchFamily="18" charset="2"/>
              <a:buNone/>
            </a:pPr>
            <a:r>
              <a:rPr lang="ar-SA" altLang="fa-IR" sz="3200" smtClean="0"/>
              <a:t> </a:t>
            </a:r>
            <a:r>
              <a:rPr lang="fa-IR" altLang="fa-IR" sz="3200" smtClean="0"/>
              <a:t>  </a:t>
            </a:r>
            <a:r>
              <a:rPr lang="ar-SA" altLang="fa-IR" sz="3200" smtClean="0"/>
              <a:t>مدت دو تا سه ماه به طول </a:t>
            </a:r>
            <a:endParaRPr lang="fa-IR" altLang="fa-IR" sz="3200" smtClean="0"/>
          </a:p>
          <a:p>
            <a:pPr>
              <a:buFont typeface="Wingdings 2" panose="05020102010507070707" pitchFamily="18" charset="2"/>
              <a:buNone/>
            </a:pPr>
            <a:r>
              <a:rPr lang="fa-IR" altLang="fa-IR" sz="3200" smtClean="0"/>
              <a:t>   </a:t>
            </a:r>
            <a:r>
              <a:rPr lang="ar-SA" altLang="fa-IR" sz="3200" smtClean="0"/>
              <a:t>می انجامد.</a:t>
            </a:r>
            <a:endParaRPr lang="en-US" altLang="fa-IR" sz="3200" smtClean="0"/>
          </a:p>
          <a:p>
            <a:endParaRPr lang="fa-IR" altLang="fa-IR"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2" presetClass="entr" presetSubtype="0" fill="hold" grpId="0" nodeType="clickEffect">
                                  <p:stCondLst>
                                    <p:cond delay="0"/>
                                  </p:stCondLst>
                                  <p:childTnLst>
                                    <p:set>
                                      <p:cBhvr>
                                        <p:cTn id="11" dur="1" fill="hold">
                                          <p:stCondLst>
                                            <p:cond delay="0"/>
                                          </p:stCondLst>
                                        </p:cTn>
                                        <p:tgtEl>
                                          <p:spTgt spid="65539">
                                            <p:txEl>
                                              <p:pRg st="0" end="0"/>
                                            </p:txEl>
                                          </p:spTgt>
                                        </p:tgtEl>
                                        <p:attrNameLst>
                                          <p:attrName>style.visibility</p:attrName>
                                        </p:attrNameLst>
                                      </p:cBhvr>
                                      <p:to>
                                        <p:strVal val="visible"/>
                                      </p:to>
                                    </p:set>
                                    <p:animScale>
                                      <p:cBhvr>
                                        <p:cTn id="12" dur="1000" decel="50000" fill="hold">
                                          <p:stCondLst>
                                            <p:cond delay="0"/>
                                          </p:stCondLst>
                                        </p:cTn>
                                        <p:tgtEl>
                                          <p:spTgt spid="65539">
                                            <p:txEl>
                                              <p:pRg st="0" end="0"/>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3" dur="1000" decel="50000" fill="hold">
                                          <p:stCondLst>
                                            <p:cond delay="0"/>
                                          </p:stCondLst>
                                        </p:cTn>
                                        <p:tgtEl>
                                          <p:spTgt spid="65539">
                                            <p:txEl>
                                              <p:pRg st="0" end="0"/>
                                            </p:txEl>
                                          </p:spTgt>
                                        </p:tgtEl>
                                        <p:attrNameLst>
                                          <p:attrName>ppt_x</p:attrName>
                                          <p:attrName>ppt_y</p:attrName>
                                        </p:attrNameLst>
                                      </p:cBhvr>
                                    </p:animMotion>
                                    <p:animEffect transition="in" filter="fade">
                                      <p:cBhvr>
                                        <p:cTn id="14" dur="1000"/>
                                        <p:tgtEl>
                                          <p:spTgt spid="65539">
                                            <p:txEl>
                                              <p:pRg st="0" end="0"/>
                                            </p:txEl>
                                          </p:spTgt>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52" presetClass="entr" presetSubtype="0" fill="hold" grpId="0" nodeType="clickEffect">
                                  <p:stCondLst>
                                    <p:cond delay="0"/>
                                  </p:stCondLst>
                                  <p:childTnLst>
                                    <p:set>
                                      <p:cBhvr>
                                        <p:cTn id="18" dur="1" fill="hold">
                                          <p:stCondLst>
                                            <p:cond delay="0"/>
                                          </p:stCondLst>
                                        </p:cTn>
                                        <p:tgtEl>
                                          <p:spTgt spid="65539">
                                            <p:txEl>
                                              <p:pRg st="1" end="1"/>
                                            </p:txEl>
                                          </p:spTgt>
                                        </p:tgtEl>
                                        <p:attrNameLst>
                                          <p:attrName>style.visibility</p:attrName>
                                        </p:attrNameLst>
                                      </p:cBhvr>
                                      <p:to>
                                        <p:strVal val="visible"/>
                                      </p:to>
                                    </p:set>
                                    <p:animScale>
                                      <p:cBhvr>
                                        <p:cTn id="19" dur="1000" decel="50000" fill="hold">
                                          <p:stCondLst>
                                            <p:cond delay="0"/>
                                          </p:stCondLst>
                                        </p:cTn>
                                        <p:tgtEl>
                                          <p:spTgt spid="65539">
                                            <p:txEl>
                                              <p:pRg st="1" end="1"/>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0" dur="1000" decel="50000" fill="hold">
                                          <p:stCondLst>
                                            <p:cond delay="0"/>
                                          </p:stCondLst>
                                        </p:cTn>
                                        <p:tgtEl>
                                          <p:spTgt spid="65539">
                                            <p:txEl>
                                              <p:pRg st="1" end="1"/>
                                            </p:txEl>
                                          </p:spTgt>
                                        </p:tgtEl>
                                        <p:attrNameLst>
                                          <p:attrName>ppt_x</p:attrName>
                                          <p:attrName>ppt_y</p:attrName>
                                        </p:attrNameLst>
                                      </p:cBhvr>
                                    </p:animMotion>
                                    <p:animEffect transition="in" filter="fade">
                                      <p:cBhvr>
                                        <p:cTn id="21" dur="1000"/>
                                        <p:tgtEl>
                                          <p:spTgt spid="65539">
                                            <p:txEl>
                                              <p:pRg st="1" end="1"/>
                                            </p:txEl>
                                          </p:spTgt>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52" presetClass="entr" presetSubtype="0" fill="hold" grpId="0" nodeType="clickEffect">
                                  <p:stCondLst>
                                    <p:cond delay="0"/>
                                  </p:stCondLst>
                                  <p:childTnLst>
                                    <p:set>
                                      <p:cBhvr>
                                        <p:cTn id="25" dur="1" fill="hold">
                                          <p:stCondLst>
                                            <p:cond delay="0"/>
                                          </p:stCondLst>
                                        </p:cTn>
                                        <p:tgtEl>
                                          <p:spTgt spid="65539">
                                            <p:txEl>
                                              <p:pRg st="2" end="2"/>
                                            </p:txEl>
                                          </p:spTgt>
                                        </p:tgtEl>
                                        <p:attrNameLst>
                                          <p:attrName>style.visibility</p:attrName>
                                        </p:attrNameLst>
                                      </p:cBhvr>
                                      <p:to>
                                        <p:strVal val="visible"/>
                                      </p:to>
                                    </p:set>
                                    <p:animScale>
                                      <p:cBhvr>
                                        <p:cTn id="26" dur="1000" decel="50000" fill="hold">
                                          <p:stCondLst>
                                            <p:cond delay="0"/>
                                          </p:stCondLst>
                                        </p:cTn>
                                        <p:tgtEl>
                                          <p:spTgt spid="65539">
                                            <p:txEl>
                                              <p:pRg st="2" end="2"/>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7" dur="1000" decel="50000" fill="hold">
                                          <p:stCondLst>
                                            <p:cond delay="0"/>
                                          </p:stCondLst>
                                        </p:cTn>
                                        <p:tgtEl>
                                          <p:spTgt spid="65539">
                                            <p:txEl>
                                              <p:pRg st="2" end="2"/>
                                            </p:txEl>
                                          </p:spTgt>
                                        </p:tgtEl>
                                        <p:attrNameLst>
                                          <p:attrName>ppt_x</p:attrName>
                                          <p:attrName>ppt_y</p:attrName>
                                        </p:attrNameLst>
                                      </p:cBhvr>
                                    </p:animMotion>
                                    <p:animEffect transition="in" filter="fade">
                                      <p:cBhvr>
                                        <p:cTn id="28" dur="1000"/>
                                        <p:tgtEl>
                                          <p:spTgt spid="65539">
                                            <p:txEl>
                                              <p:pRg st="2" end="2"/>
                                            </p:txEl>
                                          </p:spTgt>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52" presetClass="entr" presetSubtype="0" fill="hold" grpId="0" nodeType="clickEffect">
                                  <p:stCondLst>
                                    <p:cond delay="0"/>
                                  </p:stCondLst>
                                  <p:childTnLst>
                                    <p:set>
                                      <p:cBhvr>
                                        <p:cTn id="32" dur="1" fill="hold">
                                          <p:stCondLst>
                                            <p:cond delay="0"/>
                                          </p:stCondLst>
                                        </p:cTn>
                                        <p:tgtEl>
                                          <p:spTgt spid="65539">
                                            <p:txEl>
                                              <p:pRg st="3" end="3"/>
                                            </p:txEl>
                                          </p:spTgt>
                                        </p:tgtEl>
                                        <p:attrNameLst>
                                          <p:attrName>style.visibility</p:attrName>
                                        </p:attrNameLst>
                                      </p:cBhvr>
                                      <p:to>
                                        <p:strVal val="visible"/>
                                      </p:to>
                                    </p:set>
                                    <p:animScale>
                                      <p:cBhvr>
                                        <p:cTn id="33" dur="1000" decel="50000" fill="hold">
                                          <p:stCondLst>
                                            <p:cond delay="0"/>
                                          </p:stCondLst>
                                        </p:cTn>
                                        <p:tgtEl>
                                          <p:spTgt spid="65539">
                                            <p:txEl>
                                              <p:pRg st="3" end="3"/>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34" dur="1000" decel="50000" fill="hold">
                                          <p:stCondLst>
                                            <p:cond delay="0"/>
                                          </p:stCondLst>
                                        </p:cTn>
                                        <p:tgtEl>
                                          <p:spTgt spid="65539">
                                            <p:txEl>
                                              <p:pRg st="3" end="3"/>
                                            </p:txEl>
                                          </p:spTgt>
                                        </p:tgtEl>
                                        <p:attrNameLst>
                                          <p:attrName>ppt_x</p:attrName>
                                          <p:attrName>ppt_y</p:attrName>
                                        </p:attrNameLst>
                                      </p:cBhvr>
                                    </p:animMotion>
                                    <p:animEffect transition="in" filter="fade">
                                      <p:cBhvr>
                                        <p:cTn id="35" dur="1000"/>
                                        <p:tgtEl>
                                          <p:spTgt spid="65539">
                                            <p:txEl>
                                              <p:pRg st="3" end="3"/>
                                            </p:txEl>
                                          </p:spTgt>
                                        </p:tgtEl>
                                      </p:cBhvr>
                                    </p:animEffect>
                                  </p:childTnLst>
                                </p:cTn>
                              </p:par>
                            </p:childTnLst>
                          </p:cTn>
                        </p:par>
                      </p:childTnLst>
                    </p:cTn>
                  </p:par>
                  <p:par>
                    <p:cTn id="36" fill="hold" nodeType="clickPar">
                      <p:stCondLst>
                        <p:cond delay="indefinite"/>
                      </p:stCondLst>
                      <p:childTnLst>
                        <p:par>
                          <p:cTn id="37" fill="hold" nodeType="withGroup">
                            <p:stCondLst>
                              <p:cond delay="0"/>
                            </p:stCondLst>
                            <p:childTnLst>
                              <p:par>
                                <p:cTn id="38" presetID="52" presetClass="entr" presetSubtype="0" fill="hold" grpId="0" nodeType="clickEffect">
                                  <p:stCondLst>
                                    <p:cond delay="0"/>
                                  </p:stCondLst>
                                  <p:childTnLst>
                                    <p:set>
                                      <p:cBhvr>
                                        <p:cTn id="39" dur="1" fill="hold">
                                          <p:stCondLst>
                                            <p:cond delay="0"/>
                                          </p:stCondLst>
                                        </p:cTn>
                                        <p:tgtEl>
                                          <p:spTgt spid="65539">
                                            <p:txEl>
                                              <p:pRg st="4" end="4"/>
                                            </p:txEl>
                                          </p:spTgt>
                                        </p:tgtEl>
                                        <p:attrNameLst>
                                          <p:attrName>style.visibility</p:attrName>
                                        </p:attrNameLst>
                                      </p:cBhvr>
                                      <p:to>
                                        <p:strVal val="visible"/>
                                      </p:to>
                                    </p:set>
                                    <p:animScale>
                                      <p:cBhvr>
                                        <p:cTn id="40" dur="1000" decel="50000" fill="hold">
                                          <p:stCondLst>
                                            <p:cond delay="0"/>
                                          </p:stCondLst>
                                        </p:cTn>
                                        <p:tgtEl>
                                          <p:spTgt spid="65539">
                                            <p:txEl>
                                              <p:pRg st="4" end="4"/>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41" dur="1000" decel="50000" fill="hold">
                                          <p:stCondLst>
                                            <p:cond delay="0"/>
                                          </p:stCondLst>
                                        </p:cTn>
                                        <p:tgtEl>
                                          <p:spTgt spid="65539">
                                            <p:txEl>
                                              <p:pRg st="4" end="4"/>
                                            </p:txEl>
                                          </p:spTgt>
                                        </p:tgtEl>
                                        <p:attrNameLst>
                                          <p:attrName>ppt_x</p:attrName>
                                          <p:attrName>ppt_y</p:attrName>
                                        </p:attrNameLst>
                                      </p:cBhvr>
                                    </p:animMotion>
                                    <p:animEffect transition="in" filter="fade">
                                      <p:cBhvr>
                                        <p:cTn id="42" dur="1000"/>
                                        <p:tgtEl>
                                          <p:spTgt spid="6553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539" grpId="0" build="p"/>
    </p:bld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285750"/>
            <a:ext cx="8229600" cy="4525963"/>
          </a:xfrm>
        </p:spPr>
        <p:txBody>
          <a:bodyPr/>
          <a:lstStyle/>
          <a:p>
            <a:pPr eaLnBrk="1" hangingPunct="1"/>
            <a:r>
              <a:rPr lang="ar-SA" altLang="fa-IR" sz="3200" b="1" smtClean="0"/>
              <a:t> روش تولـيد :</a:t>
            </a:r>
            <a:endParaRPr lang="fa-IR" altLang="fa-IR" sz="3200" b="1" smtClean="0"/>
          </a:p>
          <a:p>
            <a:pPr eaLnBrk="1" hangingPunct="1"/>
            <a:endParaRPr lang="fa-IR" altLang="fa-IR" sz="3200" b="1" smtClean="0"/>
          </a:p>
          <a:p>
            <a:pPr eaLnBrk="1" hangingPunct="1">
              <a:buFont typeface="Wingdings" panose="05000000000000000000" pitchFamily="2" charset="2"/>
              <a:buChar char="Ø"/>
            </a:pPr>
            <a:r>
              <a:rPr lang="ar-SA" altLang="fa-IR" sz="3200" b="1" smtClean="0"/>
              <a:t>   مراحل پرورش قارچ خوراكي عبارتند از:</a:t>
            </a:r>
            <a:endParaRPr lang="en-US" altLang="fa-IR" sz="3200" b="1" smtClean="0">
              <a:cs typeface="Arial" panose="020B0604020202020204" pitchFamily="34" charset="0"/>
            </a:endParaRPr>
          </a:p>
          <a:p>
            <a:pPr eaLnBrk="1" hangingPunct="1">
              <a:buFont typeface="Arial" panose="020B0604020202020204" pitchFamily="34" charset="0"/>
              <a:buNone/>
            </a:pPr>
            <a:r>
              <a:rPr lang="fa-IR" altLang="fa-IR" sz="3200" b="1" smtClean="0"/>
              <a:t>  </a:t>
            </a:r>
            <a:r>
              <a:rPr lang="ar-SA" altLang="fa-IR" sz="3200" b="1" smtClean="0"/>
              <a:t>الف- تهيه بذر</a:t>
            </a:r>
            <a:endParaRPr lang="en-US" altLang="fa-IR" sz="3200" b="1" smtClean="0">
              <a:cs typeface="Arial" panose="020B0604020202020204" pitchFamily="34" charset="0"/>
            </a:endParaRPr>
          </a:p>
          <a:p>
            <a:pPr eaLnBrk="1" hangingPunct="1">
              <a:buFont typeface="Arial" panose="020B0604020202020204" pitchFamily="34" charset="0"/>
              <a:buNone/>
            </a:pPr>
            <a:r>
              <a:rPr lang="ar-SA" altLang="fa-IR" sz="3200" b="1" smtClean="0"/>
              <a:t>   ب- تهيه كمپوست</a:t>
            </a:r>
            <a:endParaRPr lang="en-US" altLang="fa-IR" sz="3200" b="1" smtClean="0">
              <a:cs typeface="Arial" panose="020B0604020202020204" pitchFamily="34" charset="0"/>
            </a:endParaRPr>
          </a:p>
          <a:p>
            <a:pPr eaLnBrk="1" hangingPunct="1">
              <a:buFont typeface="Arial" panose="020B0604020202020204" pitchFamily="34" charset="0"/>
              <a:buNone/>
            </a:pPr>
            <a:r>
              <a:rPr lang="ar-SA" altLang="fa-IR" sz="3200" b="1" smtClean="0"/>
              <a:t>   پ- كشت بذر</a:t>
            </a:r>
            <a:endParaRPr lang="en-US" altLang="fa-IR" sz="3200" b="1" smtClean="0">
              <a:cs typeface="Arial" panose="020B0604020202020204" pitchFamily="34" charset="0"/>
            </a:endParaRPr>
          </a:p>
          <a:p>
            <a:pPr eaLnBrk="1" hangingPunct="1">
              <a:buFont typeface="Arial" panose="020B0604020202020204" pitchFamily="34" charset="0"/>
              <a:buNone/>
            </a:pPr>
            <a:r>
              <a:rPr lang="ar-SA" altLang="fa-IR" sz="3200" b="1" smtClean="0"/>
              <a:t>   ت- رشد ريشه‌هاي قارچ</a:t>
            </a:r>
            <a:endParaRPr lang="en-US" altLang="fa-IR" sz="3200" b="1" smtClean="0">
              <a:cs typeface="Arial" panose="020B0604020202020204" pitchFamily="34" charset="0"/>
            </a:endParaRPr>
          </a:p>
          <a:p>
            <a:pPr eaLnBrk="1" hangingPunct="1">
              <a:buFont typeface="Arial" panose="020B0604020202020204" pitchFamily="34" charset="0"/>
              <a:buNone/>
            </a:pPr>
            <a:r>
              <a:rPr lang="ar-SA" altLang="fa-IR" sz="3200" b="1" smtClean="0"/>
              <a:t>   ث- خاك ريزي</a:t>
            </a:r>
            <a:endParaRPr lang="en-US" altLang="fa-IR" sz="3200" b="1" smtClean="0">
              <a:cs typeface="Arial" panose="020B0604020202020204" pitchFamily="34" charset="0"/>
            </a:endParaRPr>
          </a:p>
          <a:p>
            <a:pPr eaLnBrk="1" hangingPunct="1">
              <a:buFont typeface="Arial" panose="020B0604020202020204" pitchFamily="34" charset="0"/>
              <a:buNone/>
            </a:pPr>
            <a:r>
              <a:rPr lang="ar-SA" altLang="fa-IR" sz="3200" b="1" smtClean="0"/>
              <a:t>   ج- برداشت</a:t>
            </a:r>
            <a:endParaRPr lang="fa-IR" altLang="fa-IR" b="1"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dissolve">
                                      <p:cBhvr>
                                        <p:cTn id="12" dur="500"/>
                                        <p:tgtEl>
                                          <p:spTgt spid="3">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dissolve">
                                      <p:cBhvr>
                                        <p:cTn id="17" dur="500"/>
                                        <p:tgtEl>
                                          <p:spTgt spid="3">
                                            <p:txEl>
                                              <p:pRg st="3" end="3"/>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dissolve">
                                      <p:cBhvr>
                                        <p:cTn id="22" dur="500"/>
                                        <p:tgtEl>
                                          <p:spTgt spid="3">
                                            <p:txEl>
                                              <p:pRg st="4" end="4"/>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dissolve">
                                      <p:cBhvr>
                                        <p:cTn id="27" dur="500"/>
                                        <p:tgtEl>
                                          <p:spTgt spid="3">
                                            <p:txEl>
                                              <p:pRg st="5" end="5"/>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dissolve">
                                      <p:cBhvr>
                                        <p:cTn id="32" dur="500"/>
                                        <p:tgtEl>
                                          <p:spTgt spid="3">
                                            <p:txEl>
                                              <p:pRg st="6" end="6"/>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dissolve">
                                      <p:cBhvr>
                                        <p:cTn id="37" dur="500"/>
                                        <p:tgtEl>
                                          <p:spTgt spid="3">
                                            <p:txEl>
                                              <p:pRg st="7" end="7"/>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3">
                                            <p:txEl>
                                              <p:pRg st="8" end="8"/>
                                            </p:txEl>
                                          </p:spTgt>
                                        </p:tgtEl>
                                        <p:attrNameLst>
                                          <p:attrName>style.visibility</p:attrName>
                                        </p:attrNameLst>
                                      </p:cBhvr>
                                      <p:to>
                                        <p:strVal val="visible"/>
                                      </p:to>
                                    </p:set>
                                    <p:animEffect transition="in" filter="dissolve">
                                      <p:cBhvr>
                                        <p:cTn id="42"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4" name="Picture 2" descr="F:\Pictures\شششش\8dfabb10b1ae96848fe235.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714750"/>
            <a:ext cx="3754438" cy="3143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6563" name="Content Placeholder 1"/>
          <p:cNvSpPr>
            <a:spLocks noGrp="1"/>
          </p:cNvSpPr>
          <p:nvPr>
            <p:ph idx="1"/>
          </p:nvPr>
        </p:nvSpPr>
        <p:spPr>
          <a:xfrm>
            <a:off x="914400" y="0"/>
            <a:ext cx="8229600" cy="4572000"/>
          </a:xfrm>
        </p:spPr>
        <p:txBody>
          <a:bodyPr/>
          <a:lstStyle/>
          <a:p>
            <a:r>
              <a:rPr lang="ar-SA" altLang="fa-IR" sz="3600" smtClean="0"/>
              <a:t>بسته بندی:</a:t>
            </a:r>
            <a:endParaRPr lang="en-US" altLang="fa-IR" sz="3600" smtClean="0"/>
          </a:p>
          <a:p>
            <a:pPr>
              <a:buFont typeface="Wingdings 2" panose="05020102010507070707" pitchFamily="18" charset="2"/>
              <a:buNone/>
            </a:pPr>
            <a:r>
              <a:rPr lang="fa-IR" altLang="fa-IR" sz="3200" smtClean="0"/>
              <a:t>           </a:t>
            </a:r>
            <a:r>
              <a:rPr lang="ar-SA" altLang="fa-IR" sz="3200" smtClean="0"/>
              <a:t>قارچهای چیده شده را به اطاق سرد و خنک انتقال داده و در اسرع وقت نسبت به درجه بندی آن اقدام نموده و قارچهای لک دار و ناقص و کج و ناجور را جدا کرده و برای مصارف تهیه پودر در قارچ و کچ آپ فرستاده و قارچ های سالم را در بسته های درجه یک و درجه دو به بازار عرضه کنید.</a:t>
            </a:r>
            <a:endParaRPr lang="en-US" altLang="fa-IR" sz="3200" smtClean="0"/>
          </a:p>
          <a:p>
            <a:endParaRPr lang="fa-IR" altLang="fa-IR" smtClean="0"/>
          </a:p>
        </p:txBody>
      </p:sp>
      <p:pic>
        <p:nvPicPr>
          <p:cNvPr id="5" name="Picture 2" descr="F:\Pictures\شششش\A7200512385533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86313" y="3714750"/>
            <a:ext cx="4357687" cy="3143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2" descr="F:\Pictures\شششش\DSCF00.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3214688"/>
            <a:ext cx="4857750" cy="3643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2"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Scale>
                                      <p:cBhvr>
                                        <p:cTn id="7" dur="1000" decel="50000" fill="hold">
                                          <p:stCondLst>
                                            <p:cond delay="0"/>
                                          </p:stCondLst>
                                        </p:cTn>
                                        <p:tgtEl>
                                          <p:spTgt spid="4"/>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4"/>
                                        </p:tgtEl>
                                        <p:attrNameLst>
                                          <p:attrName>ppt_x</p:attrName>
                                          <p:attrName>ppt_y</p:attrName>
                                        </p:attrNameLst>
                                      </p:cBhvr>
                                    </p:animMotion>
                                    <p:animEffect transition="in" filter="fade">
                                      <p:cBhvr>
                                        <p:cTn id="9" dur="1000"/>
                                        <p:tgtEl>
                                          <p:spTgt spid="4"/>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6" presetClass="entr" presetSubtype="16" fill="hold"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circle(in)">
                                      <p:cBhvr>
                                        <p:cTn id="14" dur="2000"/>
                                        <p:tgtEl>
                                          <p:spTgt spid="5"/>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21" presetClass="entr" presetSubtype="4" fill="hold" nodeType="click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wheel(4)">
                                      <p:cBhvr>
                                        <p:cTn id="19" dur="2000"/>
                                        <p:tgtEl>
                                          <p:spTgt spid="6"/>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52" presetClass="entr" presetSubtype="0" fill="hold" grpId="0" nodeType="clickEffect">
                                  <p:stCondLst>
                                    <p:cond delay="0"/>
                                  </p:stCondLst>
                                  <p:childTnLst>
                                    <p:set>
                                      <p:cBhvr>
                                        <p:cTn id="23" dur="1" fill="hold">
                                          <p:stCondLst>
                                            <p:cond delay="0"/>
                                          </p:stCondLst>
                                        </p:cTn>
                                        <p:tgtEl>
                                          <p:spTgt spid="66563">
                                            <p:txEl>
                                              <p:pRg st="0" end="0"/>
                                            </p:txEl>
                                          </p:spTgt>
                                        </p:tgtEl>
                                        <p:attrNameLst>
                                          <p:attrName>style.visibility</p:attrName>
                                        </p:attrNameLst>
                                      </p:cBhvr>
                                      <p:to>
                                        <p:strVal val="visible"/>
                                      </p:to>
                                    </p:set>
                                    <p:animScale>
                                      <p:cBhvr>
                                        <p:cTn id="24" dur="1000" decel="50000" fill="hold">
                                          <p:stCondLst>
                                            <p:cond delay="0"/>
                                          </p:stCondLst>
                                        </p:cTn>
                                        <p:tgtEl>
                                          <p:spTgt spid="66563">
                                            <p:txEl>
                                              <p:pRg st="0" end="0"/>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5" dur="1000" decel="50000" fill="hold">
                                          <p:stCondLst>
                                            <p:cond delay="0"/>
                                          </p:stCondLst>
                                        </p:cTn>
                                        <p:tgtEl>
                                          <p:spTgt spid="66563">
                                            <p:txEl>
                                              <p:pRg st="0" end="0"/>
                                            </p:txEl>
                                          </p:spTgt>
                                        </p:tgtEl>
                                        <p:attrNameLst>
                                          <p:attrName>ppt_x</p:attrName>
                                          <p:attrName>ppt_y</p:attrName>
                                        </p:attrNameLst>
                                      </p:cBhvr>
                                    </p:animMotion>
                                    <p:animEffect transition="in" filter="fade">
                                      <p:cBhvr>
                                        <p:cTn id="26" dur="1000"/>
                                        <p:tgtEl>
                                          <p:spTgt spid="66563">
                                            <p:txEl>
                                              <p:pRg st="0" end="0"/>
                                            </p:txEl>
                                          </p:spTgt>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52" presetClass="entr" presetSubtype="0" fill="hold" grpId="0" nodeType="clickEffect">
                                  <p:stCondLst>
                                    <p:cond delay="0"/>
                                  </p:stCondLst>
                                  <p:childTnLst>
                                    <p:set>
                                      <p:cBhvr>
                                        <p:cTn id="30" dur="1" fill="hold">
                                          <p:stCondLst>
                                            <p:cond delay="0"/>
                                          </p:stCondLst>
                                        </p:cTn>
                                        <p:tgtEl>
                                          <p:spTgt spid="66563">
                                            <p:txEl>
                                              <p:pRg st="1" end="1"/>
                                            </p:txEl>
                                          </p:spTgt>
                                        </p:tgtEl>
                                        <p:attrNameLst>
                                          <p:attrName>style.visibility</p:attrName>
                                        </p:attrNameLst>
                                      </p:cBhvr>
                                      <p:to>
                                        <p:strVal val="visible"/>
                                      </p:to>
                                    </p:set>
                                    <p:animScale>
                                      <p:cBhvr>
                                        <p:cTn id="31" dur="1000" decel="50000" fill="hold">
                                          <p:stCondLst>
                                            <p:cond delay="0"/>
                                          </p:stCondLst>
                                        </p:cTn>
                                        <p:tgtEl>
                                          <p:spTgt spid="66563">
                                            <p:txEl>
                                              <p:pRg st="1" end="1"/>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32" dur="1000" decel="50000" fill="hold">
                                          <p:stCondLst>
                                            <p:cond delay="0"/>
                                          </p:stCondLst>
                                        </p:cTn>
                                        <p:tgtEl>
                                          <p:spTgt spid="66563">
                                            <p:txEl>
                                              <p:pRg st="1" end="1"/>
                                            </p:txEl>
                                          </p:spTgt>
                                        </p:tgtEl>
                                        <p:attrNameLst>
                                          <p:attrName>ppt_x</p:attrName>
                                          <p:attrName>ppt_y</p:attrName>
                                        </p:attrNameLst>
                                      </p:cBhvr>
                                    </p:animMotion>
                                    <p:animEffect transition="in" filter="fade">
                                      <p:cBhvr>
                                        <p:cTn id="33" dur="1000"/>
                                        <p:tgtEl>
                                          <p:spTgt spid="6656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563" grpId="0" build="p"/>
    </p:bldLst>
  </p:timing>
</p:sld>
</file>

<file path=ppt/slides/slide6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4" name="Picture 2" descr="F:\Pictures\شششش\ههه.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4862513" cy="342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2" descr="F:\Pictures\شششش\0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14750" y="2754313"/>
            <a:ext cx="5429250" cy="402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6" presetClass="entr" presetSubtype="1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6" presetClass="entr" presetSubtype="0" fill="hold" nodeType="clickEffect">
                                  <p:stCondLst>
                                    <p:cond delay="0"/>
                                  </p:stCondLst>
                                  <p:iterate type="lt">
                                    <p:tmPct val="10000"/>
                                  </p:iterate>
                                  <p:childTnLst>
                                    <p:set>
                                      <p:cBhvr>
                                        <p:cTn id="11" dur="1" fill="hold">
                                          <p:stCondLst>
                                            <p:cond delay="0"/>
                                          </p:stCondLst>
                                        </p:cTn>
                                        <p:tgtEl>
                                          <p:spTgt spid="5"/>
                                        </p:tgtEl>
                                        <p:attrNameLst>
                                          <p:attrName>style.visibility</p:attrName>
                                        </p:attrNameLst>
                                      </p:cBhvr>
                                      <p:to>
                                        <p:strVal val="visible"/>
                                      </p:to>
                                    </p:set>
                                    <p:anim by="(-#ppt_w*2)" calcmode="lin" valueType="num">
                                      <p:cBhvr rctx="PPT">
                                        <p:cTn id="12" dur="500" autoRev="1" fill="hold">
                                          <p:stCondLst>
                                            <p:cond delay="0"/>
                                          </p:stCondLst>
                                        </p:cTn>
                                        <p:tgtEl>
                                          <p:spTgt spid="5"/>
                                        </p:tgtEl>
                                        <p:attrNameLst>
                                          <p:attrName>ppt_w</p:attrName>
                                        </p:attrNameLst>
                                      </p:cBhvr>
                                    </p:anim>
                                    <p:anim by="(#ppt_w*0.50)" calcmode="lin" valueType="num">
                                      <p:cBhvr>
                                        <p:cTn id="13" dur="500" decel="50000" autoRev="1" fill="hold">
                                          <p:stCondLst>
                                            <p:cond delay="0"/>
                                          </p:stCondLst>
                                        </p:cTn>
                                        <p:tgtEl>
                                          <p:spTgt spid="5"/>
                                        </p:tgtEl>
                                        <p:attrNameLst>
                                          <p:attrName>ppt_x</p:attrName>
                                        </p:attrNameLst>
                                      </p:cBhvr>
                                    </p:anim>
                                    <p:anim from="(-#ppt_h/2)" to="(#ppt_y)" calcmode="lin" valueType="num">
                                      <p:cBhvr>
                                        <p:cTn id="14" dur="1000" fill="hold">
                                          <p:stCondLst>
                                            <p:cond delay="0"/>
                                          </p:stCondLst>
                                        </p:cTn>
                                        <p:tgtEl>
                                          <p:spTgt spid="5"/>
                                        </p:tgtEl>
                                        <p:attrNameLst>
                                          <p:attrName>ppt_y</p:attrName>
                                        </p:attrNameLst>
                                      </p:cBhvr>
                                    </p:anim>
                                    <p:animRot by="21600000">
                                      <p:cBhvr>
                                        <p:cTn id="15" dur="1000" fill="hold">
                                          <p:stCondLst>
                                            <p:cond delay="0"/>
                                          </p:stCondLst>
                                        </p:cTn>
                                        <p:tgtEl>
                                          <p:spTgt spid="5"/>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itle 2"/>
          <p:cNvSpPr>
            <a:spLocks noGrp="1"/>
          </p:cNvSpPr>
          <p:nvPr>
            <p:ph type="title"/>
          </p:nvPr>
        </p:nvSpPr>
        <p:spPr>
          <a:xfrm rot="20029788">
            <a:off x="206216" y="1668812"/>
            <a:ext cx="8229600" cy="2847972"/>
          </a:xfrm>
        </p:spPr>
        <p:txBody>
          <a:bodyPr/>
          <a:lstStyle/>
          <a:p>
            <a:pPr algn="r">
              <a:defRPr/>
            </a:pPr>
            <a:r>
              <a:rPr lang="ar-SA" sz="6000" b="1" smtClean="0">
                <a:solidFill>
                  <a:schemeClr val="bg2">
                    <a:lumMod val="50000"/>
                  </a:schemeClr>
                </a:solidFill>
              </a:rPr>
              <a:t>انواع روشهای کشت قارچ صدفی</a:t>
            </a:r>
            <a:endParaRPr lang="fa-IR" sz="6000">
              <a:solidFill>
                <a:schemeClr val="bg2">
                  <a:lumMod val="50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9" presetClass="entr" presetSubtype="0" accel="10000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ppt_h</p:attrName>
                                        </p:attrNameLst>
                                      </p:cBhvr>
                                      <p:tavLst>
                                        <p:tav tm="0">
                                          <p:val>
                                            <p:strVal val="#ppt_h/20"/>
                                          </p:val>
                                        </p:tav>
                                        <p:tav tm="50000">
                                          <p:val>
                                            <p:strVal val="#ppt_h/20"/>
                                          </p:val>
                                        </p:tav>
                                        <p:tav tm="100000">
                                          <p:val>
                                            <p:strVal val="#ppt_h"/>
                                          </p:val>
                                        </p:tav>
                                      </p:tavLst>
                                    </p:anim>
                                    <p:anim calcmode="lin" valueType="num">
                                      <p:cBhvr>
                                        <p:cTn id="8" dur="500" fill="hold"/>
                                        <p:tgtEl>
                                          <p:spTgt spid="3"/>
                                        </p:tgtEl>
                                        <p:attrNameLst>
                                          <p:attrName>ppt_w</p:attrName>
                                        </p:attrNameLst>
                                      </p:cBhvr>
                                      <p:tavLst>
                                        <p:tav tm="0">
                                          <p:val>
                                            <p:strVal val="#ppt_w+.3"/>
                                          </p:val>
                                        </p:tav>
                                        <p:tav tm="50000">
                                          <p:val>
                                            <p:strVal val="#ppt_w+.3"/>
                                          </p:val>
                                        </p:tav>
                                        <p:tav tm="100000">
                                          <p:val>
                                            <p:strVal val="#ppt_w"/>
                                          </p:val>
                                        </p:tav>
                                      </p:tavLst>
                                    </p:anim>
                                    <p:anim calcmode="lin" valueType="num">
                                      <p:cBhvr>
                                        <p:cTn id="9" dur="500" fill="hold"/>
                                        <p:tgtEl>
                                          <p:spTgt spid="3"/>
                                        </p:tgtEl>
                                        <p:attrNameLst>
                                          <p:attrName>ppt_x</p:attrName>
                                        </p:attrNameLst>
                                      </p:cBhvr>
                                      <p:tavLst>
                                        <p:tav tm="0">
                                          <p:val>
                                            <p:strVal val="#ppt_x-.3"/>
                                          </p:val>
                                        </p:tav>
                                        <p:tav tm="50000">
                                          <p:val>
                                            <p:strVal val="#ppt_x"/>
                                          </p:val>
                                        </p:tav>
                                        <p:tav tm="100000">
                                          <p:val>
                                            <p:strVal val="#ppt_x"/>
                                          </p:val>
                                        </p:tav>
                                      </p:tavLst>
                                    </p:anim>
                                    <p:anim calcmode="lin" valueType="num">
                                      <p:cBhvr>
                                        <p:cTn id="10" dur="500" fill="hold"/>
                                        <p:tgtEl>
                                          <p:spTgt spid="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69634" name="Picture 2" descr="ba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714375"/>
            <a:ext cx="3357563" cy="5072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9635" name="Content Placeholder 1"/>
          <p:cNvSpPr>
            <a:spLocks noGrp="1"/>
          </p:cNvSpPr>
          <p:nvPr>
            <p:ph idx="1"/>
          </p:nvPr>
        </p:nvSpPr>
        <p:spPr>
          <a:xfrm>
            <a:off x="914400" y="0"/>
            <a:ext cx="8229600" cy="4572000"/>
          </a:xfrm>
        </p:spPr>
        <p:txBody>
          <a:bodyPr/>
          <a:lstStyle/>
          <a:p>
            <a:r>
              <a:rPr lang="ar-SA" altLang="fa-IR" sz="3200" b="1" smtClean="0"/>
              <a:t>کيسه:</a:t>
            </a:r>
            <a:r>
              <a:rPr lang="ar-SA" altLang="fa-IR" sz="3200" smtClean="0"/>
              <a:t> يکي از رايج ترين روش ها در کشت قارچ در اکثر نقاط جهان است. </a:t>
            </a:r>
            <a:endParaRPr lang="fa-IR" altLang="fa-IR" sz="3200" smtClean="0"/>
          </a:p>
          <a:p>
            <a:r>
              <a:rPr lang="ar-SA" altLang="fa-IR" sz="3200" smtClean="0"/>
              <a:t>بعضي از مزاياي آن به شرح زير است.</a:t>
            </a:r>
            <a:br>
              <a:rPr lang="ar-SA" altLang="fa-IR" sz="3200" smtClean="0"/>
            </a:br>
            <a:r>
              <a:rPr lang="ar-SA" altLang="fa-IR" sz="3200" smtClean="0"/>
              <a:t>1- ريسک کمتري نسبت به روشهاي ديگر</a:t>
            </a:r>
            <a:endParaRPr lang="fa-IR" altLang="fa-IR" sz="3200" smtClean="0"/>
          </a:p>
          <a:p>
            <a:pPr>
              <a:buFont typeface="Wingdings 2" panose="05020102010507070707" pitchFamily="18" charset="2"/>
              <a:buNone/>
            </a:pPr>
            <a:r>
              <a:rPr lang="fa-IR" altLang="fa-IR" sz="3200" smtClean="0"/>
              <a:t>   </a:t>
            </a:r>
            <a:r>
              <a:rPr lang="ar-SA" altLang="fa-IR" sz="3200" smtClean="0"/>
              <a:t> کشت دارد.</a:t>
            </a:r>
            <a:br>
              <a:rPr lang="ar-SA" altLang="fa-IR" sz="3200" smtClean="0"/>
            </a:br>
            <a:r>
              <a:rPr lang="ar-SA" altLang="fa-IR" sz="3200" smtClean="0"/>
              <a:t>2- کنترل آسان آفات و بيماريها</a:t>
            </a:r>
            <a:br>
              <a:rPr lang="ar-SA" altLang="fa-IR" sz="3200" smtClean="0"/>
            </a:br>
            <a:r>
              <a:rPr lang="ar-SA" altLang="fa-IR" sz="3200" smtClean="0"/>
              <a:t>3- امکان کشت در تمام طول سال</a:t>
            </a:r>
            <a:br>
              <a:rPr lang="ar-SA" altLang="fa-IR" sz="3200" smtClean="0"/>
            </a:br>
            <a:r>
              <a:rPr lang="ar-SA" altLang="fa-IR" sz="3200" smtClean="0"/>
              <a:t>4- بازگشت سريع سرمايه</a:t>
            </a:r>
            <a:br>
              <a:rPr lang="ar-SA" altLang="fa-IR" sz="3200" smtClean="0"/>
            </a:br>
            <a:r>
              <a:rPr lang="ar-SA" altLang="fa-IR" sz="3200" smtClean="0"/>
              <a:t>5- سرمايه گذاري اوليه کم</a:t>
            </a:r>
            <a:br>
              <a:rPr lang="ar-SA" altLang="fa-IR" sz="3200" smtClean="0"/>
            </a:br>
            <a:r>
              <a:rPr lang="ar-SA" altLang="fa-IR" sz="3200" smtClean="0"/>
              <a:t>6- امکان کشت در خانه</a:t>
            </a:r>
            <a:r>
              <a:rPr lang="ar-SA" altLang="fa-IR" smtClean="0"/>
              <a:t/>
            </a:r>
            <a:br>
              <a:rPr lang="ar-SA" altLang="fa-IR" smtClean="0"/>
            </a:br>
            <a:endParaRPr lang="fa-IR" altLang="fa-IR"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69635">
                                            <p:txEl>
                                              <p:pRg st="0" end="0"/>
                                            </p:txEl>
                                          </p:spTgt>
                                        </p:tgtEl>
                                        <p:attrNameLst>
                                          <p:attrName>style.visibility</p:attrName>
                                        </p:attrNameLst>
                                      </p:cBhvr>
                                      <p:to>
                                        <p:strVal val="visible"/>
                                      </p:to>
                                    </p:set>
                                    <p:anim calcmode="lin" valueType="num">
                                      <p:cBhvr>
                                        <p:cTn id="7" dur="1000" fill="hold"/>
                                        <p:tgtEl>
                                          <p:spTgt spid="69635">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69635">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69635">
                                            <p:txEl>
                                              <p:pRg st="0" end="0"/>
                                            </p:txEl>
                                          </p:spTgt>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69635">
                                            <p:txEl>
                                              <p:pRg st="1" end="1"/>
                                            </p:txEl>
                                          </p:spTgt>
                                        </p:tgtEl>
                                        <p:attrNameLst>
                                          <p:attrName>style.visibility</p:attrName>
                                        </p:attrNameLst>
                                      </p:cBhvr>
                                      <p:to>
                                        <p:strVal val="visible"/>
                                      </p:to>
                                    </p:set>
                                    <p:anim calcmode="lin" valueType="num">
                                      <p:cBhvr>
                                        <p:cTn id="14" dur="1000" fill="hold"/>
                                        <p:tgtEl>
                                          <p:spTgt spid="69635">
                                            <p:txEl>
                                              <p:pRg st="1" end="1"/>
                                            </p:txEl>
                                          </p:spTgt>
                                        </p:tgtEl>
                                        <p:attrNameLst>
                                          <p:attrName>ppt_w</p:attrName>
                                        </p:attrNameLst>
                                      </p:cBhvr>
                                      <p:tavLst>
                                        <p:tav tm="0">
                                          <p:val>
                                            <p:strVal val="#ppt_w*0.70"/>
                                          </p:val>
                                        </p:tav>
                                        <p:tav tm="100000">
                                          <p:val>
                                            <p:strVal val="#ppt_w"/>
                                          </p:val>
                                        </p:tav>
                                      </p:tavLst>
                                    </p:anim>
                                    <p:anim calcmode="lin" valueType="num">
                                      <p:cBhvr>
                                        <p:cTn id="15" dur="1000" fill="hold"/>
                                        <p:tgtEl>
                                          <p:spTgt spid="69635">
                                            <p:txEl>
                                              <p:pRg st="1" end="1"/>
                                            </p:txEl>
                                          </p:spTgt>
                                        </p:tgtEl>
                                        <p:attrNameLst>
                                          <p:attrName>ppt_h</p:attrName>
                                        </p:attrNameLst>
                                      </p:cBhvr>
                                      <p:tavLst>
                                        <p:tav tm="0">
                                          <p:val>
                                            <p:strVal val="#ppt_h"/>
                                          </p:val>
                                        </p:tav>
                                        <p:tav tm="100000">
                                          <p:val>
                                            <p:strVal val="#ppt_h"/>
                                          </p:val>
                                        </p:tav>
                                      </p:tavLst>
                                    </p:anim>
                                    <p:animEffect transition="in" filter="fade">
                                      <p:cBhvr>
                                        <p:cTn id="16" dur="1000"/>
                                        <p:tgtEl>
                                          <p:spTgt spid="69635">
                                            <p:txEl>
                                              <p:pRg st="1" end="1"/>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69635">
                                            <p:txEl>
                                              <p:pRg st="2" end="2"/>
                                            </p:txEl>
                                          </p:spTgt>
                                        </p:tgtEl>
                                        <p:attrNameLst>
                                          <p:attrName>style.visibility</p:attrName>
                                        </p:attrNameLst>
                                      </p:cBhvr>
                                      <p:to>
                                        <p:strVal val="visible"/>
                                      </p:to>
                                    </p:set>
                                    <p:anim calcmode="lin" valueType="num">
                                      <p:cBhvr>
                                        <p:cTn id="21" dur="1000" fill="hold"/>
                                        <p:tgtEl>
                                          <p:spTgt spid="69635">
                                            <p:txEl>
                                              <p:pRg st="2" end="2"/>
                                            </p:txEl>
                                          </p:spTgt>
                                        </p:tgtEl>
                                        <p:attrNameLst>
                                          <p:attrName>ppt_w</p:attrName>
                                        </p:attrNameLst>
                                      </p:cBhvr>
                                      <p:tavLst>
                                        <p:tav tm="0">
                                          <p:val>
                                            <p:strVal val="#ppt_w*0.70"/>
                                          </p:val>
                                        </p:tav>
                                        <p:tav tm="100000">
                                          <p:val>
                                            <p:strVal val="#ppt_w"/>
                                          </p:val>
                                        </p:tav>
                                      </p:tavLst>
                                    </p:anim>
                                    <p:anim calcmode="lin" valueType="num">
                                      <p:cBhvr>
                                        <p:cTn id="22" dur="1000" fill="hold"/>
                                        <p:tgtEl>
                                          <p:spTgt spid="69635">
                                            <p:txEl>
                                              <p:pRg st="2" end="2"/>
                                            </p:txEl>
                                          </p:spTgt>
                                        </p:tgtEl>
                                        <p:attrNameLst>
                                          <p:attrName>ppt_h</p:attrName>
                                        </p:attrNameLst>
                                      </p:cBhvr>
                                      <p:tavLst>
                                        <p:tav tm="0">
                                          <p:val>
                                            <p:strVal val="#ppt_h"/>
                                          </p:val>
                                        </p:tav>
                                        <p:tav tm="100000">
                                          <p:val>
                                            <p:strVal val="#ppt_h"/>
                                          </p:val>
                                        </p:tav>
                                      </p:tavLst>
                                    </p:anim>
                                    <p:animEffect transition="in" filter="fade">
                                      <p:cBhvr>
                                        <p:cTn id="23" dur="1000"/>
                                        <p:tgtEl>
                                          <p:spTgt spid="69635">
                                            <p:txEl>
                                              <p:pRg st="2" end="2"/>
                                            </p:txEl>
                                          </p:spTgt>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24" presetClass="entr" presetSubtype="0" fill="hold" nodeType="clickEffect">
                                  <p:stCondLst>
                                    <p:cond delay="0"/>
                                  </p:stCondLst>
                                  <p:childTnLst>
                                    <p:set>
                                      <p:cBhvr>
                                        <p:cTn id="27" dur="1" fill="hold">
                                          <p:stCondLst>
                                            <p:cond delay="0"/>
                                          </p:stCondLst>
                                        </p:cTn>
                                        <p:tgtEl>
                                          <p:spTgt spid="69634"/>
                                        </p:tgtEl>
                                        <p:attrNameLst>
                                          <p:attrName>style.visibility</p:attrName>
                                        </p:attrNameLst>
                                      </p:cBhvr>
                                      <p:to>
                                        <p:strVal val="visible"/>
                                      </p:to>
                                    </p:set>
                                    <p:anim to="" calcmode="lin" valueType="num">
                                      <p:cBhvr>
                                        <p:cTn id="28" dur="1" fill="hold"/>
                                        <p:tgtEl>
                                          <p:spTgt spid="69634"/>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635" grpId="0" build="p"/>
    </p:bldLst>
  </p:timing>
</p:sld>
</file>

<file path=ppt/slides/slide6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0658" name="Content Placeholder 1"/>
          <p:cNvSpPr>
            <a:spLocks noGrp="1"/>
          </p:cNvSpPr>
          <p:nvPr>
            <p:ph idx="1"/>
          </p:nvPr>
        </p:nvSpPr>
        <p:spPr>
          <a:xfrm>
            <a:off x="642938" y="357188"/>
            <a:ext cx="8229600" cy="4572000"/>
          </a:xfrm>
        </p:spPr>
        <p:txBody>
          <a:bodyPr/>
          <a:lstStyle/>
          <a:p>
            <a:r>
              <a:rPr lang="ar-SA" altLang="fa-IR" sz="3200" b="1" smtClean="0"/>
              <a:t>ابتدا بستر خود را انتخاب نماييد </a:t>
            </a:r>
            <a:r>
              <a:rPr lang="en-US" altLang="fa-IR" sz="3200" b="1" smtClean="0"/>
              <a:t> </a:t>
            </a:r>
            <a:r>
              <a:rPr lang="ar-SA" altLang="fa-IR" sz="3200" b="1" smtClean="0"/>
              <a:t/>
            </a:r>
            <a:br>
              <a:rPr lang="ar-SA" altLang="fa-IR" sz="3200" b="1" smtClean="0"/>
            </a:br>
            <a:r>
              <a:rPr lang="ar-SA" altLang="fa-IR" sz="3200" b="1" smtClean="0"/>
              <a:t>اگر از کاه استفاده مي کنيد بهتر است ابتدا کاه ها را  خرد کنيد ( کاه هاي خرد نشده نيز قابل کاشت مي باش</a:t>
            </a:r>
            <a:r>
              <a:rPr lang="fa-IR" altLang="fa-IR" sz="3200" b="1" smtClean="0"/>
              <a:t>ن</a:t>
            </a:r>
            <a:r>
              <a:rPr lang="ar-SA" altLang="fa-IR" sz="3200" b="1" smtClean="0"/>
              <a:t>د). براي ضدعفوني کردن کاه ها بايد آنها را بجوشانيد</a:t>
            </a:r>
            <a:r>
              <a:rPr lang="fa-IR" altLang="fa-IR" sz="3200" b="1" smtClean="0"/>
              <a:t>.</a:t>
            </a:r>
            <a:r>
              <a:rPr lang="ar-SA" altLang="fa-IR" sz="3200" b="1" smtClean="0"/>
              <a:t> براي اين کار بهتر است کاه ها را درون کيسه هاي پلاستيکي ريخته و </a:t>
            </a:r>
            <a:r>
              <a:rPr lang="fa-IR" altLang="fa-IR" sz="3200" b="1" smtClean="0"/>
              <a:t>آ</a:t>
            </a:r>
            <a:r>
              <a:rPr lang="ar-SA" altLang="fa-IR" sz="3200" b="1" smtClean="0"/>
              <a:t>نها را به مدت 45 دقيقه در </a:t>
            </a:r>
            <a:r>
              <a:rPr lang="fa-IR" altLang="fa-IR" sz="3200" b="1" smtClean="0"/>
              <a:t>آ</a:t>
            </a:r>
            <a:r>
              <a:rPr lang="ar-SA" altLang="fa-IR" sz="3200" b="1" smtClean="0"/>
              <a:t>ب جوش قرا دهيد ( 45 دقيقه از زماني که آب به جوش مي آيد)</a:t>
            </a:r>
            <a:r>
              <a:rPr lang="fa-IR" altLang="fa-IR" sz="3200" b="1" smtClean="0"/>
              <a:t>. </a:t>
            </a:r>
            <a:r>
              <a:rPr lang="ar-SA" altLang="fa-IR" sz="3200" b="1" smtClean="0"/>
              <a:t>کاه ها را به مکان تميز برده و 24 ساعت منتظر بمانيد تا آب اضافي آن خارج گردد .  </a:t>
            </a:r>
            <a:endParaRPr lang="fa-IR" altLang="fa-IR" sz="3200" b="1"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9" presetClass="entr" presetSubtype="0" accel="100000" fill="hold" grpId="0" nodeType="clickEffect">
                                  <p:stCondLst>
                                    <p:cond delay="0"/>
                                  </p:stCondLst>
                                  <p:childTnLst>
                                    <p:set>
                                      <p:cBhvr>
                                        <p:cTn id="6" dur="1" fill="hold">
                                          <p:stCondLst>
                                            <p:cond delay="0"/>
                                          </p:stCondLst>
                                        </p:cTn>
                                        <p:tgtEl>
                                          <p:spTgt spid="70658">
                                            <p:txEl>
                                              <p:pRg st="0" end="0"/>
                                            </p:txEl>
                                          </p:spTgt>
                                        </p:tgtEl>
                                        <p:attrNameLst>
                                          <p:attrName>style.visibility</p:attrName>
                                        </p:attrNameLst>
                                      </p:cBhvr>
                                      <p:to>
                                        <p:strVal val="visible"/>
                                      </p:to>
                                    </p:set>
                                    <p:anim calcmode="lin" valueType="num">
                                      <p:cBhvr>
                                        <p:cTn id="7" dur="500" fill="hold"/>
                                        <p:tgtEl>
                                          <p:spTgt spid="70658">
                                            <p:txEl>
                                              <p:pRg st="0" end="0"/>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8" dur="500" fill="hold"/>
                                        <p:tgtEl>
                                          <p:spTgt spid="70658">
                                            <p:txEl>
                                              <p:pRg st="0" end="0"/>
                                            </p:txEl>
                                          </p:spTgt>
                                        </p:tgtEl>
                                        <p:attrNameLst>
                                          <p:attrName>ppt_w</p:attrName>
                                        </p:attrNameLst>
                                      </p:cBhvr>
                                      <p:tavLst>
                                        <p:tav tm="0">
                                          <p:val>
                                            <p:strVal val="#ppt_w+.3"/>
                                          </p:val>
                                        </p:tav>
                                        <p:tav tm="50000">
                                          <p:val>
                                            <p:strVal val="#ppt_w+.3"/>
                                          </p:val>
                                        </p:tav>
                                        <p:tav tm="100000">
                                          <p:val>
                                            <p:strVal val="#ppt_w"/>
                                          </p:val>
                                        </p:tav>
                                      </p:tavLst>
                                    </p:anim>
                                    <p:anim calcmode="lin" valueType="num">
                                      <p:cBhvr>
                                        <p:cTn id="9" dur="500" fill="hold"/>
                                        <p:tgtEl>
                                          <p:spTgt spid="70658">
                                            <p:txEl>
                                              <p:pRg st="0" end="0"/>
                                            </p:txEl>
                                          </p:spTgt>
                                        </p:tgtEl>
                                        <p:attrNameLst>
                                          <p:attrName>ppt_x</p:attrName>
                                        </p:attrNameLst>
                                      </p:cBhvr>
                                      <p:tavLst>
                                        <p:tav tm="0">
                                          <p:val>
                                            <p:strVal val="#ppt_x-.3"/>
                                          </p:val>
                                        </p:tav>
                                        <p:tav tm="50000">
                                          <p:val>
                                            <p:strVal val="#ppt_x"/>
                                          </p:val>
                                        </p:tav>
                                        <p:tav tm="100000">
                                          <p:val>
                                            <p:strVal val="#ppt_x"/>
                                          </p:val>
                                        </p:tav>
                                      </p:tavLst>
                                    </p:anim>
                                    <p:anim calcmode="lin" valueType="num">
                                      <p:cBhvr>
                                        <p:cTn id="10" dur="500" fill="hold"/>
                                        <p:tgtEl>
                                          <p:spTgt spid="70658">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658" grpId="0" build="p"/>
    </p:bldLst>
  </p:timing>
</p:sld>
</file>

<file path=ppt/slides/slide6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682" name="Content Placeholder 1"/>
          <p:cNvSpPr>
            <a:spLocks noGrp="1"/>
          </p:cNvSpPr>
          <p:nvPr>
            <p:ph idx="1"/>
          </p:nvPr>
        </p:nvSpPr>
        <p:spPr>
          <a:xfrm>
            <a:off x="914400" y="0"/>
            <a:ext cx="8229600" cy="4572000"/>
          </a:xfrm>
        </p:spPr>
        <p:txBody>
          <a:bodyPr/>
          <a:lstStyle/>
          <a:p>
            <a:r>
              <a:rPr lang="ar-SA" altLang="fa-IR" b="1" smtClean="0"/>
              <a:t>رطوبت مطلوب به نحوي است که وقتي يک مشت کاه را در دست فشار مي دهيد چند قطره آب از آن بچکد. قبل از ريختن  کاه ها (بستر ) در پلاستيک ( پلاستيک هاي خياري) بهتر است چند سوراخ در کف پلاستيک ايجاد نماييد.</a:t>
            </a:r>
            <a:br>
              <a:rPr lang="ar-SA" altLang="fa-IR" b="1" smtClean="0"/>
            </a:br>
            <a:r>
              <a:rPr lang="ar-SA" altLang="fa-IR" b="1" smtClean="0"/>
              <a:t>کاههاي ضد عفوني شده را تا ارتفاع حدود 20 – 30 سانتيمتر در داخل کيسه هاي پلاستيکي ريخته و با دست خوب فشرده نماييد، سپس بر روي آن يک لايه بذر بپاشيد</a:t>
            </a:r>
            <a:r>
              <a:rPr lang="fa-IR" altLang="fa-IR" b="1" smtClean="0"/>
              <a:t> و</a:t>
            </a:r>
            <a:r>
              <a:rPr lang="ar-SA" altLang="fa-IR" b="1" smtClean="0"/>
              <a:t> اين عمل را تا پر شدن کامل پلاستيک انجام دهيد. براي فشرده شدن کاه ها بهتر است يک سوراخ در وسط کيسه ايجاد نماييم  و در نهايت درب پلاستيک را ببنديد. ميزان بذر هر کيسه بستگي به مقدار کاه و اندازه کيسه  حدود 200-500 گرم</a:t>
            </a:r>
            <a:endParaRPr lang="en-US" altLang="fa-IR" b="1" smtClean="0"/>
          </a:p>
          <a:p>
            <a:pPr>
              <a:buFont typeface="Wingdings 2" panose="05020102010507070707" pitchFamily="18" charset="2"/>
              <a:buNone/>
            </a:pPr>
            <a:r>
              <a:rPr lang="en-US" altLang="fa-IR" b="1" smtClean="0"/>
              <a:t>   </a:t>
            </a:r>
            <a:r>
              <a:rPr lang="ar-SA" altLang="fa-IR" b="1" smtClean="0"/>
              <a:t> مي باشد . ميزان رطوبت  دما نور و ديگر</a:t>
            </a:r>
            <a:endParaRPr lang="en-US" altLang="fa-IR" b="1" smtClean="0"/>
          </a:p>
          <a:p>
            <a:pPr>
              <a:buFont typeface="Wingdings 2" panose="05020102010507070707" pitchFamily="18" charset="2"/>
              <a:buNone/>
            </a:pPr>
            <a:r>
              <a:rPr lang="en-US" altLang="fa-IR" b="1" smtClean="0"/>
              <a:t>   </a:t>
            </a:r>
            <a:r>
              <a:rPr lang="ar-SA" altLang="fa-IR" b="1" smtClean="0"/>
              <a:t> شرايط در دوره هاي رشد بسيار مهم است</a:t>
            </a:r>
            <a:endParaRPr lang="en-US" altLang="fa-IR" b="1" smtClean="0"/>
          </a:p>
          <a:p>
            <a:pPr>
              <a:buFont typeface="Wingdings 2" panose="05020102010507070707" pitchFamily="18" charset="2"/>
              <a:buNone/>
            </a:pPr>
            <a:r>
              <a:rPr lang="en-US" altLang="fa-IR" b="1" smtClean="0"/>
              <a:t>   </a:t>
            </a:r>
            <a:r>
              <a:rPr lang="ar-SA" altLang="fa-IR" b="1" smtClean="0"/>
              <a:t> </a:t>
            </a:r>
            <a:r>
              <a:rPr lang="en-US" altLang="fa-IR" b="1" smtClean="0"/>
              <a:t> </a:t>
            </a:r>
            <a:endParaRPr lang="fa-IR" altLang="fa-IR" b="1" smtClean="0"/>
          </a:p>
        </p:txBody>
      </p:sp>
      <p:pic>
        <p:nvPicPr>
          <p:cNvPr id="71683" name="Picture 2" descr="index1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4143375"/>
            <a:ext cx="3643313" cy="2714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71682">
                                            <p:txEl>
                                              <p:pRg st="0" end="0"/>
                                            </p:txEl>
                                          </p:spTgt>
                                        </p:tgtEl>
                                        <p:attrNameLst>
                                          <p:attrName>style.visibility</p:attrName>
                                        </p:attrNameLst>
                                      </p:cBhvr>
                                      <p:to>
                                        <p:strVal val="visible"/>
                                      </p:to>
                                    </p:set>
                                    <p:animEffect transition="in" filter="wipe(down)">
                                      <p:cBhvr>
                                        <p:cTn id="7" dur="580">
                                          <p:stCondLst>
                                            <p:cond delay="0"/>
                                          </p:stCondLst>
                                        </p:cTn>
                                        <p:tgtEl>
                                          <p:spTgt spid="71682">
                                            <p:txEl>
                                              <p:pRg st="0" end="0"/>
                                            </p:txEl>
                                          </p:spTgt>
                                        </p:tgtEl>
                                      </p:cBhvr>
                                    </p:animEffect>
                                    <p:anim calcmode="lin" valueType="num">
                                      <p:cBhvr>
                                        <p:cTn id="8" dur="1822" tmFilter="0,0; 0.14,0.36; 0.43,0.73; 0.71,0.91; 1.0,1.0">
                                          <p:stCondLst>
                                            <p:cond delay="0"/>
                                          </p:stCondLst>
                                        </p:cTn>
                                        <p:tgtEl>
                                          <p:spTgt spid="71682">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71682">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71682">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71682">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71682">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71682">
                                            <p:txEl>
                                              <p:pRg st="0" end="0"/>
                                            </p:txEl>
                                          </p:spTgt>
                                        </p:tgtEl>
                                      </p:cBhvr>
                                      <p:to x="100000" y="60000"/>
                                    </p:animScale>
                                    <p:animScale>
                                      <p:cBhvr>
                                        <p:cTn id="14" dur="166" decel="50000">
                                          <p:stCondLst>
                                            <p:cond delay="676"/>
                                          </p:stCondLst>
                                        </p:cTn>
                                        <p:tgtEl>
                                          <p:spTgt spid="71682">
                                            <p:txEl>
                                              <p:pRg st="0" end="0"/>
                                            </p:txEl>
                                          </p:spTgt>
                                        </p:tgtEl>
                                      </p:cBhvr>
                                      <p:to x="100000" y="100000"/>
                                    </p:animScale>
                                    <p:animScale>
                                      <p:cBhvr>
                                        <p:cTn id="15" dur="26">
                                          <p:stCondLst>
                                            <p:cond delay="1312"/>
                                          </p:stCondLst>
                                        </p:cTn>
                                        <p:tgtEl>
                                          <p:spTgt spid="71682">
                                            <p:txEl>
                                              <p:pRg st="0" end="0"/>
                                            </p:txEl>
                                          </p:spTgt>
                                        </p:tgtEl>
                                      </p:cBhvr>
                                      <p:to x="100000" y="80000"/>
                                    </p:animScale>
                                    <p:animScale>
                                      <p:cBhvr>
                                        <p:cTn id="16" dur="166" decel="50000">
                                          <p:stCondLst>
                                            <p:cond delay="1338"/>
                                          </p:stCondLst>
                                        </p:cTn>
                                        <p:tgtEl>
                                          <p:spTgt spid="71682">
                                            <p:txEl>
                                              <p:pRg st="0" end="0"/>
                                            </p:txEl>
                                          </p:spTgt>
                                        </p:tgtEl>
                                      </p:cBhvr>
                                      <p:to x="100000" y="100000"/>
                                    </p:animScale>
                                    <p:animScale>
                                      <p:cBhvr>
                                        <p:cTn id="17" dur="26">
                                          <p:stCondLst>
                                            <p:cond delay="1642"/>
                                          </p:stCondLst>
                                        </p:cTn>
                                        <p:tgtEl>
                                          <p:spTgt spid="71682">
                                            <p:txEl>
                                              <p:pRg st="0" end="0"/>
                                            </p:txEl>
                                          </p:spTgt>
                                        </p:tgtEl>
                                      </p:cBhvr>
                                      <p:to x="100000" y="90000"/>
                                    </p:animScale>
                                    <p:animScale>
                                      <p:cBhvr>
                                        <p:cTn id="18" dur="166" decel="50000">
                                          <p:stCondLst>
                                            <p:cond delay="1668"/>
                                          </p:stCondLst>
                                        </p:cTn>
                                        <p:tgtEl>
                                          <p:spTgt spid="71682">
                                            <p:txEl>
                                              <p:pRg st="0" end="0"/>
                                            </p:txEl>
                                          </p:spTgt>
                                        </p:tgtEl>
                                      </p:cBhvr>
                                      <p:to x="100000" y="100000"/>
                                    </p:animScale>
                                    <p:animScale>
                                      <p:cBhvr>
                                        <p:cTn id="19" dur="26">
                                          <p:stCondLst>
                                            <p:cond delay="1808"/>
                                          </p:stCondLst>
                                        </p:cTn>
                                        <p:tgtEl>
                                          <p:spTgt spid="71682">
                                            <p:txEl>
                                              <p:pRg st="0" end="0"/>
                                            </p:txEl>
                                          </p:spTgt>
                                        </p:tgtEl>
                                      </p:cBhvr>
                                      <p:to x="100000" y="95000"/>
                                    </p:animScale>
                                    <p:animScale>
                                      <p:cBhvr>
                                        <p:cTn id="20" dur="166" decel="50000">
                                          <p:stCondLst>
                                            <p:cond delay="1834"/>
                                          </p:stCondLst>
                                        </p:cTn>
                                        <p:tgtEl>
                                          <p:spTgt spid="71682">
                                            <p:txEl>
                                              <p:pRg st="0" end="0"/>
                                            </p:txEl>
                                          </p:spTgt>
                                        </p:tgtEl>
                                      </p:cBhvr>
                                      <p:to x="100000" y="100000"/>
                                    </p:animScale>
                                  </p:childTnLst>
                                </p:cTn>
                              </p:par>
                            </p:childTnLst>
                          </p:cTn>
                        </p:par>
                      </p:childTnLst>
                    </p:cTn>
                  </p:par>
                  <p:par>
                    <p:cTn id="21" fill="hold" nodeType="clickPar">
                      <p:stCondLst>
                        <p:cond delay="indefinite"/>
                      </p:stCondLst>
                      <p:childTnLst>
                        <p:par>
                          <p:cTn id="22" fill="hold" nodeType="withGroup">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71682">
                                            <p:txEl>
                                              <p:pRg st="1" end="1"/>
                                            </p:txEl>
                                          </p:spTgt>
                                        </p:tgtEl>
                                        <p:attrNameLst>
                                          <p:attrName>style.visibility</p:attrName>
                                        </p:attrNameLst>
                                      </p:cBhvr>
                                      <p:to>
                                        <p:strVal val="visible"/>
                                      </p:to>
                                    </p:set>
                                    <p:animEffect transition="in" filter="wipe(down)">
                                      <p:cBhvr>
                                        <p:cTn id="25" dur="580">
                                          <p:stCondLst>
                                            <p:cond delay="0"/>
                                          </p:stCondLst>
                                        </p:cTn>
                                        <p:tgtEl>
                                          <p:spTgt spid="71682">
                                            <p:txEl>
                                              <p:pRg st="1" end="1"/>
                                            </p:txEl>
                                          </p:spTgt>
                                        </p:tgtEl>
                                      </p:cBhvr>
                                    </p:animEffect>
                                    <p:anim calcmode="lin" valueType="num">
                                      <p:cBhvr>
                                        <p:cTn id="26" dur="1822" tmFilter="0,0; 0.14,0.36; 0.43,0.73; 0.71,0.91; 1.0,1.0">
                                          <p:stCondLst>
                                            <p:cond delay="0"/>
                                          </p:stCondLst>
                                        </p:cTn>
                                        <p:tgtEl>
                                          <p:spTgt spid="71682">
                                            <p:txEl>
                                              <p:pRg st="1" end="1"/>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71682">
                                            <p:txEl>
                                              <p:pRg st="1" end="1"/>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71682">
                                            <p:txEl>
                                              <p:pRg st="1" end="1"/>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71682">
                                            <p:txEl>
                                              <p:pRg st="1" end="1"/>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71682">
                                            <p:txEl>
                                              <p:pRg st="1" end="1"/>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71682">
                                            <p:txEl>
                                              <p:pRg st="1" end="1"/>
                                            </p:txEl>
                                          </p:spTgt>
                                        </p:tgtEl>
                                      </p:cBhvr>
                                      <p:to x="100000" y="60000"/>
                                    </p:animScale>
                                    <p:animScale>
                                      <p:cBhvr>
                                        <p:cTn id="32" dur="166" decel="50000">
                                          <p:stCondLst>
                                            <p:cond delay="676"/>
                                          </p:stCondLst>
                                        </p:cTn>
                                        <p:tgtEl>
                                          <p:spTgt spid="71682">
                                            <p:txEl>
                                              <p:pRg st="1" end="1"/>
                                            </p:txEl>
                                          </p:spTgt>
                                        </p:tgtEl>
                                      </p:cBhvr>
                                      <p:to x="100000" y="100000"/>
                                    </p:animScale>
                                    <p:animScale>
                                      <p:cBhvr>
                                        <p:cTn id="33" dur="26">
                                          <p:stCondLst>
                                            <p:cond delay="1312"/>
                                          </p:stCondLst>
                                        </p:cTn>
                                        <p:tgtEl>
                                          <p:spTgt spid="71682">
                                            <p:txEl>
                                              <p:pRg st="1" end="1"/>
                                            </p:txEl>
                                          </p:spTgt>
                                        </p:tgtEl>
                                      </p:cBhvr>
                                      <p:to x="100000" y="80000"/>
                                    </p:animScale>
                                    <p:animScale>
                                      <p:cBhvr>
                                        <p:cTn id="34" dur="166" decel="50000">
                                          <p:stCondLst>
                                            <p:cond delay="1338"/>
                                          </p:stCondLst>
                                        </p:cTn>
                                        <p:tgtEl>
                                          <p:spTgt spid="71682">
                                            <p:txEl>
                                              <p:pRg st="1" end="1"/>
                                            </p:txEl>
                                          </p:spTgt>
                                        </p:tgtEl>
                                      </p:cBhvr>
                                      <p:to x="100000" y="100000"/>
                                    </p:animScale>
                                    <p:animScale>
                                      <p:cBhvr>
                                        <p:cTn id="35" dur="26">
                                          <p:stCondLst>
                                            <p:cond delay="1642"/>
                                          </p:stCondLst>
                                        </p:cTn>
                                        <p:tgtEl>
                                          <p:spTgt spid="71682">
                                            <p:txEl>
                                              <p:pRg st="1" end="1"/>
                                            </p:txEl>
                                          </p:spTgt>
                                        </p:tgtEl>
                                      </p:cBhvr>
                                      <p:to x="100000" y="90000"/>
                                    </p:animScale>
                                    <p:animScale>
                                      <p:cBhvr>
                                        <p:cTn id="36" dur="166" decel="50000">
                                          <p:stCondLst>
                                            <p:cond delay="1668"/>
                                          </p:stCondLst>
                                        </p:cTn>
                                        <p:tgtEl>
                                          <p:spTgt spid="71682">
                                            <p:txEl>
                                              <p:pRg st="1" end="1"/>
                                            </p:txEl>
                                          </p:spTgt>
                                        </p:tgtEl>
                                      </p:cBhvr>
                                      <p:to x="100000" y="100000"/>
                                    </p:animScale>
                                    <p:animScale>
                                      <p:cBhvr>
                                        <p:cTn id="37" dur="26">
                                          <p:stCondLst>
                                            <p:cond delay="1808"/>
                                          </p:stCondLst>
                                        </p:cTn>
                                        <p:tgtEl>
                                          <p:spTgt spid="71682">
                                            <p:txEl>
                                              <p:pRg st="1" end="1"/>
                                            </p:txEl>
                                          </p:spTgt>
                                        </p:tgtEl>
                                      </p:cBhvr>
                                      <p:to x="100000" y="95000"/>
                                    </p:animScale>
                                    <p:animScale>
                                      <p:cBhvr>
                                        <p:cTn id="38" dur="166" decel="50000">
                                          <p:stCondLst>
                                            <p:cond delay="1834"/>
                                          </p:stCondLst>
                                        </p:cTn>
                                        <p:tgtEl>
                                          <p:spTgt spid="71682">
                                            <p:txEl>
                                              <p:pRg st="1" end="1"/>
                                            </p:txEl>
                                          </p:spTgt>
                                        </p:tgtEl>
                                      </p:cBhvr>
                                      <p:to x="100000" y="100000"/>
                                    </p:animScale>
                                  </p:childTnLst>
                                </p:cTn>
                              </p:par>
                            </p:childTnLst>
                          </p:cTn>
                        </p:par>
                      </p:childTnLst>
                    </p:cTn>
                  </p:par>
                  <p:par>
                    <p:cTn id="39" fill="hold" nodeType="clickPar">
                      <p:stCondLst>
                        <p:cond delay="indefinite"/>
                      </p:stCondLst>
                      <p:childTnLst>
                        <p:par>
                          <p:cTn id="40" fill="hold" nodeType="withGroup">
                            <p:stCondLst>
                              <p:cond delay="0"/>
                            </p:stCondLst>
                            <p:childTnLst>
                              <p:par>
                                <p:cTn id="41" presetID="26" presetClass="entr" presetSubtype="0" fill="hold" grpId="0" nodeType="clickEffect">
                                  <p:stCondLst>
                                    <p:cond delay="0"/>
                                  </p:stCondLst>
                                  <p:childTnLst>
                                    <p:set>
                                      <p:cBhvr>
                                        <p:cTn id="42" dur="1" fill="hold">
                                          <p:stCondLst>
                                            <p:cond delay="0"/>
                                          </p:stCondLst>
                                        </p:cTn>
                                        <p:tgtEl>
                                          <p:spTgt spid="71682">
                                            <p:txEl>
                                              <p:pRg st="2" end="2"/>
                                            </p:txEl>
                                          </p:spTgt>
                                        </p:tgtEl>
                                        <p:attrNameLst>
                                          <p:attrName>style.visibility</p:attrName>
                                        </p:attrNameLst>
                                      </p:cBhvr>
                                      <p:to>
                                        <p:strVal val="visible"/>
                                      </p:to>
                                    </p:set>
                                    <p:animEffect transition="in" filter="wipe(down)">
                                      <p:cBhvr>
                                        <p:cTn id="43" dur="580">
                                          <p:stCondLst>
                                            <p:cond delay="0"/>
                                          </p:stCondLst>
                                        </p:cTn>
                                        <p:tgtEl>
                                          <p:spTgt spid="71682">
                                            <p:txEl>
                                              <p:pRg st="2" end="2"/>
                                            </p:txEl>
                                          </p:spTgt>
                                        </p:tgtEl>
                                      </p:cBhvr>
                                    </p:animEffect>
                                    <p:anim calcmode="lin" valueType="num">
                                      <p:cBhvr>
                                        <p:cTn id="44" dur="1822" tmFilter="0,0; 0.14,0.36; 0.43,0.73; 0.71,0.91; 1.0,1.0">
                                          <p:stCondLst>
                                            <p:cond delay="0"/>
                                          </p:stCondLst>
                                        </p:cTn>
                                        <p:tgtEl>
                                          <p:spTgt spid="71682">
                                            <p:txEl>
                                              <p:pRg st="2" end="2"/>
                                            </p:txEl>
                                          </p:spTgt>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71682">
                                            <p:txEl>
                                              <p:pRg st="2" end="2"/>
                                            </p:txEl>
                                          </p:spTgt>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71682">
                                            <p:txEl>
                                              <p:pRg st="2" end="2"/>
                                            </p:txEl>
                                          </p:spTgt>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71682">
                                            <p:txEl>
                                              <p:pRg st="2" end="2"/>
                                            </p:txEl>
                                          </p:spTgt>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71682">
                                            <p:txEl>
                                              <p:pRg st="2" end="2"/>
                                            </p:txEl>
                                          </p:spTgt>
                                        </p:tgtEl>
                                        <p:attrNameLst>
                                          <p:attrName>ppt_y</p:attrName>
                                        </p:attrNameLst>
                                      </p:cBhvr>
                                      <p:tavLst>
                                        <p:tav tm="0" fmla="#ppt_y-sin(pi*$)/81">
                                          <p:val>
                                            <p:fltVal val="0"/>
                                          </p:val>
                                        </p:tav>
                                        <p:tav tm="100000">
                                          <p:val>
                                            <p:fltVal val="1"/>
                                          </p:val>
                                        </p:tav>
                                      </p:tavLst>
                                    </p:anim>
                                    <p:animScale>
                                      <p:cBhvr>
                                        <p:cTn id="49" dur="26">
                                          <p:stCondLst>
                                            <p:cond delay="650"/>
                                          </p:stCondLst>
                                        </p:cTn>
                                        <p:tgtEl>
                                          <p:spTgt spid="71682">
                                            <p:txEl>
                                              <p:pRg st="2" end="2"/>
                                            </p:txEl>
                                          </p:spTgt>
                                        </p:tgtEl>
                                      </p:cBhvr>
                                      <p:to x="100000" y="60000"/>
                                    </p:animScale>
                                    <p:animScale>
                                      <p:cBhvr>
                                        <p:cTn id="50" dur="166" decel="50000">
                                          <p:stCondLst>
                                            <p:cond delay="676"/>
                                          </p:stCondLst>
                                        </p:cTn>
                                        <p:tgtEl>
                                          <p:spTgt spid="71682">
                                            <p:txEl>
                                              <p:pRg st="2" end="2"/>
                                            </p:txEl>
                                          </p:spTgt>
                                        </p:tgtEl>
                                      </p:cBhvr>
                                      <p:to x="100000" y="100000"/>
                                    </p:animScale>
                                    <p:animScale>
                                      <p:cBhvr>
                                        <p:cTn id="51" dur="26">
                                          <p:stCondLst>
                                            <p:cond delay="1312"/>
                                          </p:stCondLst>
                                        </p:cTn>
                                        <p:tgtEl>
                                          <p:spTgt spid="71682">
                                            <p:txEl>
                                              <p:pRg st="2" end="2"/>
                                            </p:txEl>
                                          </p:spTgt>
                                        </p:tgtEl>
                                      </p:cBhvr>
                                      <p:to x="100000" y="80000"/>
                                    </p:animScale>
                                    <p:animScale>
                                      <p:cBhvr>
                                        <p:cTn id="52" dur="166" decel="50000">
                                          <p:stCondLst>
                                            <p:cond delay="1338"/>
                                          </p:stCondLst>
                                        </p:cTn>
                                        <p:tgtEl>
                                          <p:spTgt spid="71682">
                                            <p:txEl>
                                              <p:pRg st="2" end="2"/>
                                            </p:txEl>
                                          </p:spTgt>
                                        </p:tgtEl>
                                      </p:cBhvr>
                                      <p:to x="100000" y="100000"/>
                                    </p:animScale>
                                    <p:animScale>
                                      <p:cBhvr>
                                        <p:cTn id="53" dur="26">
                                          <p:stCondLst>
                                            <p:cond delay="1642"/>
                                          </p:stCondLst>
                                        </p:cTn>
                                        <p:tgtEl>
                                          <p:spTgt spid="71682">
                                            <p:txEl>
                                              <p:pRg st="2" end="2"/>
                                            </p:txEl>
                                          </p:spTgt>
                                        </p:tgtEl>
                                      </p:cBhvr>
                                      <p:to x="100000" y="90000"/>
                                    </p:animScale>
                                    <p:animScale>
                                      <p:cBhvr>
                                        <p:cTn id="54" dur="166" decel="50000">
                                          <p:stCondLst>
                                            <p:cond delay="1668"/>
                                          </p:stCondLst>
                                        </p:cTn>
                                        <p:tgtEl>
                                          <p:spTgt spid="71682">
                                            <p:txEl>
                                              <p:pRg st="2" end="2"/>
                                            </p:txEl>
                                          </p:spTgt>
                                        </p:tgtEl>
                                      </p:cBhvr>
                                      <p:to x="100000" y="100000"/>
                                    </p:animScale>
                                    <p:animScale>
                                      <p:cBhvr>
                                        <p:cTn id="55" dur="26">
                                          <p:stCondLst>
                                            <p:cond delay="1808"/>
                                          </p:stCondLst>
                                        </p:cTn>
                                        <p:tgtEl>
                                          <p:spTgt spid="71682">
                                            <p:txEl>
                                              <p:pRg st="2" end="2"/>
                                            </p:txEl>
                                          </p:spTgt>
                                        </p:tgtEl>
                                      </p:cBhvr>
                                      <p:to x="100000" y="95000"/>
                                    </p:animScale>
                                    <p:animScale>
                                      <p:cBhvr>
                                        <p:cTn id="56" dur="166" decel="50000">
                                          <p:stCondLst>
                                            <p:cond delay="1834"/>
                                          </p:stCondLst>
                                        </p:cTn>
                                        <p:tgtEl>
                                          <p:spTgt spid="71682">
                                            <p:txEl>
                                              <p:pRg st="2" end="2"/>
                                            </p:txEl>
                                          </p:spTgt>
                                        </p:tgtEl>
                                      </p:cBhvr>
                                      <p:to x="100000" y="100000"/>
                                    </p:animScale>
                                  </p:childTnLst>
                                </p:cTn>
                              </p:par>
                            </p:childTnLst>
                          </p:cTn>
                        </p:par>
                      </p:childTnLst>
                    </p:cTn>
                  </p:par>
                  <p:par>
                    <p:cTn id="57" fill="hold" nodeType="clickPar">
                      <p:stCondLst>
                        <p:cond delay="indefinite"/>
                      </p:stCondLst>
                      <p:childTnLst>
                        <p:par>
                          <p:cTn id="58" fill="hold" nodeType="withGroup">
                            <p:stCondLst>
                              <p:cond delay="0"/>
                            </p:stCondLst>
                            <p:childTnLst>
                              <p:par>
                                <p:cTn id="59" presetID="26" presetClass="entr" presetSubtype="0" fill="hold" grpId="0" nodeType="clickEffect">
                                  <p:stCondLst>
                                    <p:cond delay="0"/>
                                  </p:stCondLst>
                                  <p:childTnLst>
                                    <p:set>
                                      <p:cBhvr>
                                        <p:cTn id="60" dur="1" fill="hold">
                                          <p:stCondLst>
                                            <p:cond delay="0"/>
                                          </p:stCondLst>
                                        </p:cTn>
                                        <p:tgtEl>
                                          <p:spTgt spid="71682">
                                            <p:txEl>
                                              <p:pRg st="3" end="3"/>
                                            </p:txEl>
                                          </p:spTgt>
                                        </p:tgtEl>
                                        <p:attrNameLst>
                                          <p:attrName>style.visibility</p:attrName>
                                        </p:attrNameLst>
                                      </p:cBhvr>
                                      <p:to>
                                        <p:strVal val="visible"/>
                                      </p:to>
                                    </p:set>
                                    <p:animEffect transition="in" filter="wipe(down)">
                                      <p:cBhvr>
                                        <p:cTn id="61" dur="580">
                                          <p:stCondLst>
                                            <p:cond delay="0"/>
                                          </p:stCondLst>
                                        </p:cTn>
                                        <p:tgtEl>
                                          <p:spTgt spid="71682">
                                            <p:txEl>
                                              <p:pRg st="3" end="3"/>
                                            </p:txEl>
                                          </p:spTgt>
                                        </p:tgtEl>
                                      </p:cBhvr>
                                    </p:animEffect>
                                    <p:anim calcmode="lin" valueType="num">
                                      <p:cBhvr>
                                        <p:cTn id="62" dur="1822" tmFilter="0,0; 0.14,0.36; 0.43,0.73; 0.71,0.91; 1.0,1.0">
                                          <p:stCondLst>
                                            <p:cond delay="0"/>
                                          </p:stCondLst>
                                        </p:cTn>
                                        <p:tgtEl>
                                          <p:spTgt spid="71682">
                                            <p:txEl>
                                              <p:pRg st="3" end="3"/>
                                            </p:txEl>
                                          </p:spTgt>
                                        </p:tgtEl>
                                        <p:attrNameLst>
                                          <p:attrName>ppt_x</p:attrName>
                                        </p:attrNameLst>
                                      </p:cBhvr>
                                      <p:tavLst>
                                        <p:tav tm="0">
                                          <p:val>
                                            <p:strVal val="#ppt_x-0.25"/>
                                          </p:val>
                                        </p:tav>
                                        <p:tav tm="100000">
                                          <p:val>
                                            <p:strVal val="#ppt_x"/>
                                          </p:val>
                                        </p:tav>
                                      </p:tavLst>
                                    </p:anim>
                                    <p:anim calcmode="lin" valueType="num">
                                      <p:cBhvr>
                                        <p:cTn id="63" dur="664" tmFilter="0.0,0.0; 0.25,0.07; 0.50,0.2; 0.75,0.467; 1.0,1.0">
                                          <p:stCondLst>
                                            <p:cond delay="0"/>
                                          </p:stCondLst>
                                        </p:cTn>
                                        <p:tgtEl>
                                          <p:spTgt spid="71682">
                                            <p:txEl>
                                              <p:pRg st="3" end="3"/>
                                            </p:txEl>
                                          </p:spTgt>
                                        </p:tgtEl>
                                        <p:attrNameLst>
                                          <p:attrName>ppt_y</p:attrName>
                                        </p:attrNameLst>
                                      </p:cBhvr>
                                      <p:tavLst>
                                        <p:tav tm="0" fmla="#ppt_y-sin(pi*$)/3">
                                          <p:val>
                                            <p:fltVal val="0.5"/>
                                          </p:val>
                                        </p:tav>
                                        <p:tav tm="100000">
                                          <p:val>
                                            <p:fltVal val="1"/>
                                          </p:val>
                                        </p:tav>
                                      </p:tavLst>
                                    </p:anim>
                                    <p:anim calcmode="lin" valueType="num">
                                      <p:cBhvr>
                                        <p:cTn id="64" dur="664" tmFilter="0, 0; 0.125,0.2665; 0.25,0.4; 0.375,0.465; 0.5,0.5;  0.625,0.535; 0.75,0.6; 0.875,0.7335; 1,1">
                                          <p:stCondLst>
                                            <p:cond delay="664"/>
                                          </p:stCondLst>
                                        </p:cTn>
                                        <p:tgtEl>
                                          <p:spTgt spid="71682">
                                            <p:txEl>
                                              <p:pRg st="3" end="3"/>
                                            </p:txEl>
                                          </p:spTgt>
                                        </p:tgtEl>
                                        <p:attrNameLst>
                                          <p:attrName>ppt_y</p:attrName>
                                        </p:attrNameLst>
                                      </p:cBhvr>
                                      <p:tavLst>
                                        <p:tav tm="0" fmla="#ppt_y-sin(pi*$)/9">
                                          <p:val>
                                            <p:fltVal val="0"/>
                                          </p:val>
                                        </p:tav>
                                        <p:tav tm="100000">
                                          <p:val>
                                            <p:fltVal val="1"/>
                                          </p:val>
                                        </p:tav>
                                      </p:tavLst>
                                    </p:anim>
                                    <p:anim calcmode="lin" valueType="num">
                                      <p:cBhvr>
                                        <p:cTn id="65" dur="332" tmFilter="0, 0; 0.125,0.2665; 0.25,0.4; 0.375,0.465; 0.5,0.5;  0.625,0.535; 0.75,0.6; 0.875,0.7335; 1,1">
                                          <p:stCondLst>
                                            <p:cond delay="1324"/>
                                          </p:stCondLst>
                                        </p:cTn>
                                        <p:tgtEl>
                                          <p:spTgt spid="71682">
                                            <p:txEl>
                                              <p:pRg st="3" end="3"/>
                                            </p:txEl>
                                          </p:spTgt>
                                        </p:tgtEl>
                                        <p:attrNameLst>
                                          <p:attrName>ppt_y</p:attrName>
                                        </p:attrNameLst>
                                      </p:cBhvr>
                                      <p:tavLst>
                                        <p:tav tm="0" fmla="#ppt_y-sin(pi*$)/27">
                                          <p:val>
                                            <p:fltVal val="0"/>
                                          </p:val>
                                        </p:tav>
                                        <p:tav tm="100000">
                                          <p:val>
                                            <p:fltVal val="1"/>
                                          </p:val>
                                        </p:tav>
                                      </p:tavLst>
                                    </p:anim>
                                    <p:anim calcmode="lin" valueType="num">
                                      <p:cBhvr>
                                        <p:cTn id="66" dur="164" tmFilter="0, 0; 0.125,0.2665; 0.25,0.4; 0.375,0.465; 0.5,0.5;  0.625,0.535; 0.75,0.6; 0.875,0.7335; 1,1">
                                          <p:stCondLst>
                                            <p:cond delay="1656"/>
                                          </p:stCondLst>
                                        </p:cTn>
                                        <p:tgtEl>
                                          <p:spTgt spid="71682">
                                            <p:txEl>
                                              <p:pRg st="3" end="3"/>
                                            </p:txEl>
                                          </p:spTgt>
                                        </p:tgtEl>
                                        <p:attrNameLst>
                                          <p:attrName>ppt_y</p:attrName>
                                        </p:attrNameLst>
                                      </p:cBhvr>
                                      <p:tavLst>
                                        <p:tav tm="0" fmla="#ppt_y-sin(pi*$)/81">
                                          <p:val>
                                            <p:fltVal val="0"/>
                                          </p:val>
                                        </p:tav>
                                        <p:tav tm="100000">
                                          <p:val>
                                            <p:fltVal val="1"/>
                                          </p:val>
                                        </p:tav>
                                      </p:tavLst>
                                    </p:anim>
                                    <p:animScale>
                                      <p:cBhvr>
                                        <p:cTn id="67" dur="26">
                                          <p:stCondLst>
                                            <p:cond delay="650"/>
                                          </p:stCondLst>
                                        </p:cTn>
                                        <p:tgtEl>
                                          <p:spTgt spid="71682">
                                            <p:txEl>
                                              <p:pRg st="3" end="3"/>
                                            </p:txEl>
                                          </p:spTgt>
                                        </p:tgtEl>
                                      </p:cBhvr>
                                      <p:to x="100000" y="60000"/>
                                    </p:animScale>
                                    <p:animScale>
                                      <p:cBhvr>
                                        <p:cTn id="68" dur="166" decel="50000">
                                          <p:stCondLst>
                                            <p:cond delay="676"/>
                                          </p:stCondLst>
                                        </p:cTn>
                                        <p:tgtEl>
                                          <p:spTgt spid="71682">
                                            <p:txEl>
                                              <p:pRg st="3" end="3"/>
                                            </p:txEl>
                                          </p:spTgt>
                                        </p:tgtEl>
                                      </p:cBhvr>
                                      <p:to x="100000" y="100000"/>
                                    </p:animScale>
                                    <p:animScale>
                                      <p:cBhvr>
                                        <p:cTn id="69" dur="26">
                                          <p:stCondLst>
                                            <p:cond delay="1312"/>
                                          </p:stCondLst>
                                        </p:cTn>
                                        <p:tgtEl>
                                          <p:spTgt spid="71682">
                                            <p:txEl>
                                              <p:pRg st="3" end="3"/>
                                            </p:txEl>
                                          </p:spTgt>
                                        </p:tgtEl>
                                      </p:cBhvr>
                                      <p:to x="100000" y="80000"/>
                                    </p:animScale>
                                    <p:animScale>
                                      <p:cBhvr>
                                        <p:cTn id="70" dur="166" decel="50000">
                                          <p:stCondLst>
                                            <p:cond delay="1338"/>
                                          </p:stCondLst>
                                        </p:cTn>
                                        <p:tgtEl>
                                          <p:spTgt spid="71682">
                                            <p:txEl>
                                              <p:pRg st="3" end="3"/>
                                            </p:txEl>
                                          </p:spTgt>
                                        </p:tgtEl>
                                      </p:cBhvr>
                                      <p:to x="100000" y="100000"/>
                                    </p:animScale>
                                    <p:animScale>
                                      <p:cBhvr>
                                        <p:cTn id="71" dur="26">
                                          <p:stCondLst>
                                            <p:cond delay="1642"/>
                                          </p:stCondLst>
                                        </p:cTn>
                                        <p:tgtEl>
                                          <p:spTgt spid="71682">
                                            <p:txEl>
                                              <p:pRg st="3" end="3"/>
                                            </p:txEl>
                                          </p:spTgt>
                                        </p:tgtEl>
                                      </p:cBhvr>
                                      <p:to x="100000" y="90000"/>
                                    </p:animScale>
                                    <p:animScale>
                                      <p:cBhvr>
                                        <p:cTn id="72" dur="166" decel="50000">
                                          <p:stCondLst>
                                            <p:cond delay="1668"/>
                                          </p:stCondLst>
                                        </p:cTn>
                                        <p:tgtEl>
                                          <p:spTgt spid="71682">
                                            <p:txEl>
                                              <p:pRg st="3" end="3"/>
                                            </p:txEl>
                                          </p:spTgt>
                                        </p:tgtEl>
                                      </p:cBhvr>
                                      <p:to x="100000" y="100000"/>
                                    </p:animScale>
                                    <p:animScale>
                                      <p:cBhvr>
                                        <p:cTn id="73" dur="26">
                                          <p:stCondLst>
                                            <p:cond delay="1808"/>
                                          </p:stCondLst>
                                        </p:cTn>
                                        <p:tgtEl>
                                          <p:spTgt spid="71682">
                                            <p:txEl>
                                              <p:pRg st="3" end="3"/>
                                            </p:txEl>
                                          </p:spTgt>
                                        </p:tgtEl>
                                      </p:cBhvr>
                                      <p:to x="100000" y="95000"/>
                                    </p:animScale>
                                    <p:animScale>
                                      <p:cBhvr>
                                        <p:cTn id="74" dur="166" decel="50000">
                                          <p:stCondLst>
                                            <p:cond delay="1834"/>
                                          </p:stCondLst>
                                        </p:cTn>
                                        <p:tgtEl>
                                          <p:spTgt spid="71682">
                                            <p:txEl>
                                              <p:pRg st="3" end="3"/>
                                            </p:txEl>
                                          </p:spTgt>
                                        </p:tgtEl>
                                      </p:cBhvr>
                                      <p:to x="100000" y="100000"/>
                                    </p:animScale>
                                  </p:childTnLst>
                                </p:cTn>
                              </p:par>
                            </p:childTnLst>
                          </p:cTn>
                        </p:par>
                      </p:childTnLst>
                    </p:cTn>
                  </p:par>
                  <p:par>
                    <p:cTn id="75" fill="hold" nodeType="clickPar">
                      <p:stCondLst>
                        <p:cond delay="indefinite"/>
                      </p:stCondLst>
                      <p:childTnLst>
                        <p:par>
                          <p:cTn id="76" fill="hold" nodeType="withGroup">
                            <p:stCondLst>
                              <p:cond delay="0"/>
                            </p:stCondLst>
                            <p:childTnLst>
                              <p:par>
                                <p:cTn id="77" presetID="24" presetClass="entr" presetSubtype="0" fill="hold" nodeType="clickEffect">
                                  <p:stCondLst>
                                    <p:cond delay="0"/>
                                  </p:stCondLst>
                                  <p:childTnLst>
                                    <p:set>
                                      <p:cBhvr>
                                        <p:cTn id="78" dur="1" fill="hold">
                                          <p:stCondLst>
                                            <p:cond delay="0"/>
                                          </p:stCondLst>
                                        </p:cTn>
                                        <p:tgtEl>
                                          <p:spTgt spid="71683"/>
                                        </p:tgtEl>
                                        <p:attrNameLst>
                                          <p:attrName>style.visibility</p:attrName>
                                        </p:attrNameLst>
                                      </p:cBhvr>
                                      <p:to>
                                        <p:strVal val="visible"/>
                                      </p:to>
                                    </p:set>
                                    <p:anim to="" calcmode="lin" valueType="num">
                                      <p:cBhvr>
                                        <p:cTn id="79" dur="1" fill="hold"/>
                                        <p:tgtEl>
                                          <p:spTgt spid="71683"/>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682" grpId="0" build="p"/>
    </p:bldLst>
  </p:timing>
</p:sld>
</file>

<file path=ppt/slides/slide6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2706" name="Content Placeholder 1"/>
          <p:cNvSpPr>
            <a:spLocks noGrp="1"/>
          </p:cNvSpPr>
          <p:nvPr>
            <p:ph idx="1"/>
          </p:nvPr>
        </p:nvSpPr>
        <p:spPr>
          <a:xfrm>
            <a:off x="0" y="0"/>
            <a:ext cx="9144000" cy="4572000"/>
          </a:xfrm>
        </p:spPr>
        <p:txBody>
          <a:bodyPr/>
          <a:lstStyle/>
          <a:p>
            <a:r>
              <a:rPr lang="ar-SA" altLang="fa-IR" b="1" smtClean="0"/>
              <a:t>کيسه هاي آماده شده را به مکاني تميز و فاقد آلودگي با حرارت 20-30 درجه سانتيگراد برده .ميزان دما در هفته اول بسيار مهم مي باشد . </a:t>
            </a:r>
            <a:br>
              <a:rPr lang="ar-SA" altLang="fa-IR" b="1" smtClean="0"/>
            </a:br>
            <a:r>
              <a:rPr lang="ar-SA" altLang="fa-IR" b="1" smtClean="0"/>
              <a:t>بعد از سفيد شدن کامل پلاستيکها با ميسليومها ( 20 تا 30 روز بعد از کاشت ) پلاستيکها را با تيغ برش دهيد و يا آنها را به طور کامل از بسته جدا نماييد تا قارچها فضاي مناسب براي رشد داشته باشند. تامين رطوبت در اين دوره بسيار اهميت دارد. مناسبترين رطوبت هوا 85 تا 90 درصد مي باشد . </a:t>
            </a:r>
            <a:br>
              <a:rPr lang="ar-SA" altLang="fa-IR" b="1" smtClean="0"/>
            </a:br>
            <a:r>
              <a:rPr lang="ar-SA" altLang="fa-IR" b="1" smtClean="0"/>
              <a:t>حداکثر تا يک هفته بعد از برش پلاستيکها قارچهاي کوچک در بدنه بستر ظاهر و پس از چند روز بزرگ و قابل برداشت خواهند شد. بهترين زمان برداشت زماني است که لبه هاي قارچ به سمت بالا بر نگردد . براي برداشت قارچ مي توانيد ساقه قارچ را با دست گرفته و بپيچانيد. در صورت رعايت کامل شرايط  و حفظ دما، نور، رطوبت و غيره  با روش فوق مي توانيد 3-4 هفته قارچ برداشت نماييد. فاصله کيسه ها  از يکديگر حدود 30 سانتيمتر</a:t>
            </a:r>
            <a:r>
              <a:rPr lang="en-US" altLang="fa-IR" b="1" smtClean="0"/>
              <a:t>  </a:t>
            </a:r>
          </a:p>
          <a:p>
            <a:pPr>
              <a:buFont typeface="Wingdings 2" panose="05020102010507070707" pitchFamily="18" charset="2"/>
              <a:buNone/>
            </a:pPr>
            <a:r>
              <a:rPr lang="en-US" altLang="fa-IR" b="1" smtClean="0"/>
              <a:t>   </a:t>
            </a:r>
            <a:r>
              <a:rPr lang="ar-SA" altLang="fa-IR" b="1" smtClean="0"/>
              <a:t> بايد باشد تا از تداخل کلاهکهاي قارچ</a:t>
            </a:r>
            <a:r>
              <a:rPr lang="en-US" altLang="fa-IR" b="1" smtClean="0"/>
              <a:t>  </a:t>
            </a:r>
          </a:p>
          <a:p>
            <a:pPr>
              <a:buFont typeface="Wingdings 2" panose="05020102010507070707" pitchFamily="18" charset="2"/>
              <a:buNone/>
            </a:pPr>
            <a:r>
              <a:rPr lang="en-US" altLang="fa-IR" b="1" smtClean="0"/>
              <a:t>   </a:t>
            </a:r>
            <a:r>
              <a:rPr lang="ar-SA" altLang="fa-IR" b="1" smtClean="0"/>
              <a:t> با يکديگر جلوگيري گردد . </a:t>
            </a:r>
            <a:endParaRPr lang="fa-IR" altLang="fa-IR" b="1" smtClean="0"/>
          </a:p>
        </p:txBody>
      </p:sp>
      <p:pic>
        <p:nvPicPr>
          <p:cNvPr id="72707" name="Picture 2" descr="index1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4500563"/>
            <a:ext cx="3643313" cy="2357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4" presetClass="entr" presetSubtype="0" accel="100000" fill="hold" grpId="0" nodeType="clickEffect">
                                  <p:stCondLst>
                                    <p:cond delay="0"/>
                                  </p:stCondLst>
                                  <p:childTnLst>
                                    <p:set>
                                      <p:cBhvr>
                                        <p:cTn id="6" dur="1" fill="hold">
                                          <p:stCondLst>
                                            <p:cond delay="0"/>
                                          </p:stCondLst>
                                        </p:cTn>
                                        <p:tgtEl>
                                          <p:spTgt spid="72706">
                                            <p:txEl>
                                              <p:pRg st="0" end="0"/>
                                            </p:txEl>
                                          </p:spTgt>
                                        </p:tgtEl>
                                        <p:attrNameLst>
                                          <p:attrName>style.visibility</p:attrName>
                                        </p:attrNameLst>
                                      </p:cBhvr>
                                      <p:to>
                                        <p:strVal val="visible"/>
                                      </p:to>
                                    </p:set>
                                    <p:anim calcmode="lin" valueType="num">
                                      <p:cBhvr>
                                        <p:cTn id="7" dur="500" fill="hold"/>
                                        <p:tgtEl>
                                          <p:spTgt spid="72706">
                                            <p:txEl>
                                              <p:pRg st="0" end="0"/>
                                            </p:txEl>
                                          </p:spTgt>
                                        </p:tgtEl>
                                        <p:attrNameLst>
                                          <p:attrName>ppt_w</p:attrName>
                                        </p:attrNameLst>
                                      </p:cBhvr>
                                      <p:tavLst>
                                        <p:tav tm="0">
                                          <p:val>
                                            <p:strVal val="#ppt_w*0.05"/>
                                          </p:val>
                                        </p:tav>
                                        <p:tav tm="100000">
                                          <p:val>
                                            <p:strVal val="#ppt_w"/>
                                          </p:val>
                                        </p:tav>
                                      </p:tavLst>
                                    </p:anim>
                                    <p:anim calcmode="lin" valueType="num">
                                      <p:cBhvr>
                                        <p:cTn id="8" dur="500" fill="hold"/>
                                        <p:tgtEl>
                                          <p:spTgt spid="72706">
                                            <p:txEl>
                                              <p:pRg st="0" end="0"/>
                                            </p:txEl>
                                          </p:spTgt>
                                        </p:tgtEl>
                                        <p:attrNameLst>
                                          <p:attrName>ppt_h</p:attrName>
                                        </p:attrNameLst>
                                      </p:cBhvr>
                                      <p:tavLst>
                                        <p:tav tm="0">
                                          <p:val>
                                            <p:strVal val="#ppt_h"/>
                                          </p:val>
                                        </p:tav>
                                        <p:tav tm="100000">
                                          <p:val>
                                            <p:strVal val="#ppt_h"/>
                                          </p:val>
                                        </p:tav>
                                      </p:tavLst>
                                    </p:anim>
                                    <p:anim calcmode="lin" valueType="num">
                                      <p:cBhvr>
                                        <p:cTn id="9" dur="500" fill="hold"/>
                                        <p:tgtEl>
                                          <p:spTgt spid="72706">
                                            <p:txEl>
                                              <p:pRg st="0" end="0"/>
                                            </p:txEl>
                                          </p:spTgt>
                                        </p:tgtEl>
                                        <p:attrNameLst>
                                          <p:attrName>ppt_x</p:attrName>
                                        </p:attrNameLst>
                                      </p:cBhvr>
                                      <p:tavLst>
                                        <p:tav tm="0">
                                          <p:val>
                                            <p:strVal val="#ppt_x-.2"/>
                                          </p:val>
                                        </p:tav>
                                        <p:tav tm="100000">
                                          <p:val>
                                            <p:strVal val="#ppt_x"/>
                                          </p:val>
                                        </p:tav>
                                      </p:tavLst>
                                    </p:anim>
                                    <p:anim calcmode="lin" valueType="num">
                                      <p:cBhvr>
                                        <p:cTn id="10" dur="500" fill="hold"/>
                                        <p:tgtEl>
                                          <p:spTgt spid="72706">
                                            <p:txEl>
                                              <p:pRg st="0" end="0"/>
                                            </p:txEl>
                                          </p:spTgt>
                                        </p:tgtEl>
                                        <p:attrNameLst>
                                          <p:attrName>ppt_y</p:attrName>
                                        </p:attrNameLst>
                                      </p:cBhvr>
                                      <p:tavLst>
                                        <p:tav tm="0">
                                          <p:val>
                                            <p:strVal val="#ppt_y"/>
                                          </p:val>
                                        </p:tav>
                                        <p:tav tm="100000">
                                          <p:val>
                                            <p:strVal val="#ppt_y"/>
                                          </p:val>
                                        </p:tav>
                                      </p:tavLst>
                                    </p:anim>
                                    <p:animEffect transition="in" filter="fade">
                                      <p:cBhvr>
                                        <p:cTn id="11" dur="500"/>
                                        <p:tgtEl>
                                          <p:spTgt spid="72706">
                                            <p:txEl>
                                              <p:pRg st="0" end="0"/>
                                            </p:txEl>
                                          </p:spTgt>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54" presetClass="entr" presetSubtype="0" accel="100000" fill="hold" grpId="0" nodeType="clickEffect">
                                  <p:stCondLst>
                                    <p:cond delay="0"/>
                                  </p:stCondLst>
                                  <p:childTnLst>
                                    <p:set>
                                      <p:cBhvr>
                                        <p:cTn id="15" dur="1" fill="hold">
                                          <p:stCondLst>
                                            <p:cond delay="0"/>
                                          </p:stCondLst>
                                        </p:cTn>
                                        <p:tgtEl>
                                          <p:spTgt spid="72706">
                                            <p:txEl>
                                              <p:pRg st="1" end="1"/>
                                            </p:txEl>
                                          </p:spTgt>
                                        </p:tgtEl>
                                        <p:attrNameLst>
                                          <p:attrName>style.visibility</p:attrName>
                                        </p:attrNameLst>
                                      </p:cBhvr>
                                      <p:to>
                                        <p:strVal val="visible"/>
                                      </p:to>
                                    </p:set>
                                    <p:anim calcmode="lin" valueType="num">
                                      <p:cBhvr>
                                        <p:cTn id="16" dur="500" fill="hold"/>
                                        <p:tgtEl>
                                          <p:spTgt spid="72706">
                                            <p:txEl>
                                              <p:pRg st="1" end="1"/>
                                            </p:txEl>
                                          </p:spTgt>
                                        </p:tgtEl>
                                        <p:attrNameLst>
                                          <p:attrName>ppt_w</p:attrName>
                                        </p:attrNameLst>
                                      </p:cBhvr>
                                      <p:tavLst>
                                        <p:tav tm="0">
                                          <p:val>
                                            <p:strVal val="#ppt_w*0.05"/>
                                          </p:val>
                                        </p:tav>
                                        <p:tav tm="100000">
                                          <p:val>
                                            <p:strVal val="#ppt_w"/>
                                          </p:val>
                                        </p:tav>
                                      </p:tavLst>
                                    </p:anim>
                                    <p:anim calcmode="lin" valueType="num">
                                      <p:cBhvr>
                                        <p:cTn id="17" dur="500" fill="hold"/>
                                        <p:tgtEl>
                                          <p:spTgt spid="72706">
                                            <p:txEl>
                                              <p:pRg st="1" end="1"/>
                                            </p:txEl>
                                          </p:spTgt>
                                        </p:tgtEl>
                                        <p:attrNameLst>
                                          <p:attrName>ppt_h</p:attrName>
                                        </p:attrNameLst>
                                      </p:cBhvr>
                                      <p:tavLst>
                                        <p:tav tm="0">
                                          <p:val>
                                            <p:strVal val="#ppt_h"/>
                                          </p:val>
                                        </p:tav>
                                        <p:tav tm="100000">
                                          <p:val>
                                            <p:strVal val="#ppt_h"/>
                                          </p:val>
                                        </p:tav>
                                      </p:tavLst>
                                    </p:anim>
                                    <p:anim calcmode="lin" valueType="num">
                                      <p:cBhvr>
                                        <p:cTn id="18" dur="500" fill="hold"/>
                                        <p:tgtEl>
                                          <p:spTgt spid="72706">
                                            <p:txEl>
                                              <p:pRg st="1" end="1"/>
                                            </p:txEl>
                                          </p:spTgt>
                                        </p:tgtEl>
                                        <p:attrNameLst>
                                          <p:attrName>ppt_x</p:attrName>
                                        </p:attrNameLst>
                                      </p:cBhvr>
                                      <p:tavLst>
                                        <p:tav tm="0">
                                          <p:val>
                                            <p:strVal val="#ppt_x-.2"/>
                                          </p:val>
                                        </p:tav>
                                        <p:tav tm="100000">
                                          <p:val>
                                            <p:strVal val="#ppt_x"/>
                                          </p:val>
                                        </p:tav>
                                      </p:tavLst>
                                    </p:anim>
                                    <p:anim calcmode="lin" valueType="num">
                                      <p:cBhvr>
                                        <p:cTn id="19" dur="500" fill="hold"/>
                                        <p:tgtEl>
                                          <p:spTgt spid="72706">
                                            <p:txEl>
                                              <p:pRg st="1" end="1"/>
                                            </p:txEl>
                                          </p:spTgt>
                                        </p:tgtEl>
                                        <p:attrNameLst>
                                          <p:attrName>ppt_y</p:attrName>
                                        </p:attrNameLst>
                                      </p:cBhvr>
                                      <p:tavLst>
                                        <p:tav tm="0">
                                          <p:val>
                                            <p:strVal val="#ppt_y"/>
                                          </p:val>
                                        </p:tav>
                                        <p:tav tm="100000">
                                          <p:val>
                                            <p:strVal val="#ppt_y"/>
                                          </p:val>
                                        </p:tav>
                                      </p:tavLst>
                                    </p:anim>
                                    <p:animEffect transition="in" filter="fade">
                                      <p:cBhvr>
                                        <p:cTn id="20" dur="500"/>
                                        <p:tgtEl>
                                          <p:spTgt spid="72706">
                                            <p:txEl>
                                              <p:pRg st="1" end="1"/>
                                            </p:txEl>
                                          </p:spTgt>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54" presetClass="entr" presetSubtype="0" accel="100000" fill="hold" grpId="0" nodeType="clickEffect">
                                  <p:stCondLst>
                                    <p:cond delay="0"/>
                                  </p:stCondLst>
                                  <p:childTnLst>
                                    <p:set>
                                      <p:cBhvr>
                                        <p:cTn id="24" dur="1" fill="hold">
                                          <p:stCondLst>
                                            <p:cond delay="0"/>
                                          </p:stCondLst>
                                        </p:cTn>
                                        <p:tgtEl>
                                          <p:spTgt spid="72706">
                                            <p:txEl>
                                              <p:pRg st="2" end="2"/>
                                            </p:txEl>
                                          </p:spTgt>
                                        </p:tgtEl>
                                        <p:attrNameLst>
                                          <p:attrName>style.visibility</p:attrName>
                                        </p:attrNameLst>
                                      </p:cBhvr>
                                      <p:to>
                                        <p:strVal val="visible"/>
                                      </p:to>
                                    </p:set>
                                    <p:anim calcmode="lin" valueType="num">
                                      <p:cBhvr>
                                        <p:cTn id="25" dur="500" fill="hold"/>
                                        <p:tgtEl>
                                          <p:spTgt spid="72706">
                                            <p:txEl>
                                              <p:pRg st="2" end="2"/>
                                            </p:txEl>
                                          </p:spTgt>
                                        </p:tgtEl>
                                        <p:attrNameLst>
                                          <p:attrName>ppt_w</p:attrName>
                                        </p:attrNameLst>
                                      </p:cBhvr>
                                      <p:tavLst>
                                        <p:tav tm="0">
                                          <p:val>
                                            <p:strVal val="#ppt_w*0.05"/>
                                          </p:val>
                                        </p:tav>
                                        <p:tav tm="100000">
                                          <p:val>
                                            <p:strVal val="#ppt_w"/>
                                          </p:val>
                                        </p:tav>
                                      </p:tavLst>
                                    </p:anim>
                                    <p:anim calcmode="lin" valueType="num">
                                      <p:cBhvr>
                                        <p:cTn id="26" dur="500" fill="hold"/>
                                        <p:tgtEl>
                                          <p:spTgt spid="72706">
                                            <p:txEl>
                                              <p:pRg st="2" end="2"/>
                                            </p:txEl>
                                          </p:spTgt>
                                        </p:tgtEl>
                                        <p:attrNameLst>
                                          <p:attrName>ppt_h</p:attrName>
                                        </p:attrNameLst>
                                      </p:cBhvr>
                                      <p:tavLst>
                                        <p:tav tm="0">
                                          <p:val>
                                            <p:strVal val="#ppt_h"/>
                                          </p:val>
                                        </p:tav>
                                        <p:tav tm="100000">
                                          <p:val>
                                            <p:strVal val="#ppt_h"/>
                                          </p:val>
                                        </p:tav>
                                      </p:tavLst>
                                    </p:anim>
                                    <p:anim calcmode="lin" valueType="num">
                                      <p:cBhvr>
                                        <p:cTn id="27" dur="500" fill="hold"/>
                                        <p:tgtEl>
                                          <p:spTgt spid="72706">
                                            <p:txEl>
                                              <p:pRg st="2" end="2"/>
                                            </p:txEl>
                                          </p:spTgt>
                                        </p:tgtEl>
                                        <p:attrNameLst>
                                          <p:attrName>ppt_x</p:attrName>
                                        </p:attrNameLst>
                                      </p:cBhvr>
                                      <p:tavLst>
                                        <p:tav tm="0">
                                          <p:val>
                                            <p:strVal val="#ppt_x-.2"/>
                                          </p:val>
                                        </p:tav>
                                        <p:tav tm="100000">
                                          <p:val>
                                            <p:strVal val="#ppt_x"/>
                                          </p:val>
                                        </p:tav>
                                      </p:tavLst>
                                    </p:anim>
                                    <p:anim calcmode="lin" valueType="num">
                                      <p:cBhvr>
                                        <p:cTn id="28" dur="500" fill="hold"/>
                                        <p:tgtEl>
                                          <p:spTgt spid="72706">
                                            <p:txEl>
                                              <p:pRg st="2" end="2"/>
                                            </p:txEl>
                                          </p:spTgt>
                                        </p:tgtEl>
                                        <p:attrNameLst>
                                          <p:attrName>ppt_y</p:attrName>
                                        </p:attrNameLst>
                                      </p:cBhvr>
                                      <p:tavLst>
                                        <p:tav tm="0">
                                          <p:val>
                                            <p:strVal val="#ppt_y"/>
                                          </p:val>
                                        </p:tav>
                                        <p:tav tm="100000">
                                          <p:val>
                                            <p:strVal val="#ppt_y"/>
                                          </p:val>
                                        </p:tav>
                                      </p:tavLst>
                                    </p:anim>
                                    <p:animEffect transition="in" filter="fade">
                                      <p:cBhvr>
                                        <p:cTn id="29" dur="500"/>
                                        <p:tgtEl>
                                          <p:spTgt spid="72706">
                                            <p:txEl>
                                              <p:pRg st="2" end="2"/>
                                            </p:txEl>
                                          </p:spTgt>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55" presetClass="entr" presetSubtype="0" fill="hold" nodeType="clickEffect">
                                  <p:stCondLst>
                                    <p:cond delay="0"/>
                                  </p:stCondLst>
                                  <p:childTnLst>
                                    <p:set>
                                      <p:cBhvr>
                                        <p:cTn id="33" dur="1" fill="hold">
                                          <p:stCondLst>
                                            <p:cond delay="0"/>
                                          </p:stCondLst>
                                        </p:cTn>
                                        <p:tgtEl>
                                          <p:spTgt spid="72707"/>
                                        </p:tgtEl>
                                        <p:attrNameLst>
                                          <p:attrName>style.visibility</p:attrName>
                                        </p:attrNameLst>
                                      </p:cBhvr>
                                      <p:to>
                                        <p:strVal val="visible"/>
                                      </p:to>
                                    </p:set>
                                    <p:anim calcmode="lin" valueType="num">
                                      <p:cBhvr>
                                        <p:cTn id="34" dur="1000" fill="hold"/>
                                        <p:tgtEl>
                                          <p:spTgt spid="72707"/>
                                        </p:tgtEl>
                                        <p:attrNameLst>
                                          <p:attrName>ppt_w</p:attrName>
                                        </p:attrNameLst>
                                      </p:cBhvr>
                                      <p:tavLst>
                                        <p:tav tm="0">
                                          <p:val>
                                            <p:strVal val="#ppt_w*0.70"/>
                                          </p:val>
                                        </p:tav>
                                        <p:tav tm="100000">
                                          <p:val>
                                            <p:strVal val="#ppt_w"/>
                                          </p:val>
                                        </p:tav>
                                      </p:tavLst>
                                    </p:anim>
                                    <p:anim calcmode="lin" valueType="num">
                                      <p:cBhvr>
                                        <p:cTn id="35" dur="1000" fill="hold"/>
                                        <p:tgtEl>
                                          <p:spTgt spid="72707"/>
                                        </p:tgtEl>
                                        <p:attrNameLst>
                                          <p:attrName>ppt_h</p:attrName>
                                        </p:attrNameLst>
                                      </p:cBhvr>
                                      <p:tavLst>
                                        <p:tav tm="0">
                                          <p:val>
                                            <p:strVal val="#ppt_h"/>
                                          </p:val>
                                        </p:tav>
                                        <p:tav tm="100000">
                                          <p:val>
                                            <p:strVal val="#ppt_h"/>
                                          </p:val>
                                        </p:tav>
                                      </p:tavLst>
                                    </p:anim>
                                    <p:animEffect transition="in" filter="fade">
                                      <p:cBhvr>
                                        <p:cTn id="36" dur="1000"/>
                                        <p:tgtEl>
                                          <p:spTgt spid="727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706" grpId="0" build="p"/>
    </p:bldLst>
  </p:timing>
</p:sld>
</file>

<file path=ppt/slides/slide6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3730" name="Content Placeholder 1"/>
          <p:cNvSpPr>
            <a:spLocks noGrp="1"/>
          </p:cNvSpPr>
          <p:nvPr>
            <p:ph idx="1"/>
          </p:nvPr>
        </p:nvSpPr>
        <p:spPr>
          <a:xfrm>
            <a:off x="914400" y="0"/>
            <a:ext cx="8229600" cy="3857625"/>
          </a:xfrm>
        </p:spPr>
        <p:txBody>
          <a:bodyPr/>
          <a:lstStyle/>
          <a:p>
            <a:r>
              <a:rPr lang="ar-SA" altLang="fa-IR" b="1" smtClean="0"/>
              <a:t>در مکان هاي کوچک براي حفظ رطوبت مي توانيد  با اسپري نمودن بدنه بستر از خشک شدن آن جلوگيري کنيد و اگر چنانچه بدنه بستر خشک شد مي توان نسبت به آبياري آن اقدام نمود. براي بالا بردن ميزان رطوبت مي توانيد کف اطاق  را دائما با آب خيس نماييد، بهتر است از دستگاه بخار ساز يا در صورت امکان از کتري آب جوش استفاده کنيد. براي تشکيل کلاهک و تغيير رنگ آن نور کافي لازم است. </a:t>
            </a:r>
            <a:r>
              <a:rPr lang="en-US" altLang="fa-IR" b="1" smtClean="0"/>
              <a:t> </a:t>
            </a:r>
            <a:r>
              <a:rPr lang="ar-SA" altLang="fa-IR" b="1" smtClean="0"/>
              <a:t/>
            </a:r>
            <a:br>
              <a:rPr lang="ar-SA" altLang="fa-IR" b="1" smtClean="0"/>
            </a:br>
            <a:r>
              <a:rPr lang="ar-SA" altLang="fa-IR" b="1" smtClean="0"/>
              <a:t>نور طبيعي اطاق، براي کشت کافي است. از ورود حشارت، بيماري ها و آلودگي ها  به داخل مکان پرورش حتما ممانعت گردد و در صورت مشاهده مگسهاي ريز ( مگس سرکه ) نسبت به مبارزه با آنها اقدام گنيد.</a:t>
            </a:r>
            <a:endParaRPr lang="fa-IR" altLang="fa-IR" b="1" smtClean="0"/>
          </a:p>
        </p:txBody>
      </p:sp>
      <p:pic>
        <p:nvPicPr>
          <p:cNvPr id="73731" name="Picture 2" descr="index1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4071938"/>
            <a:ext cx="2728913" cy="2214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8" presetClass="entr" presetSubtype="0" accel="50000" fill="hold" grpId="0" nodeType="clickEffect">
                                  <p:stCondLst>
                                    <p:cond delay="0"/>
                                  </p:stCondLst>
                                  <p:childTnLst>
                                    <p:set>
                                      <p:cBhvr>
                                        <p:cTn id="6" dur="1" fill="hold">
                                          <p:stCondLst>
                                            <p:cond delay="0"/>
                                          </p:stCondLst>
                                        </p:cTn>
                                        <p:tgtEl>
                                          <p:spTgt spid="73730">
                                            <p:txEl>
                                              <p:pRg st="0" end="0"/>
                                            </p:txEl>
                                          </p:spTgt>
                                        </p:tgtEl>
                                        <p:attrNameLst>
                                          <p:attrName>style.visibility</p:attrName>
                                        </p:attrNameLst>
                                      </p:cBhvr>
                                      <p:to>
                                        <p:strVal val="visible"/>
                                      </p:to>
                                    </p:set>
                                    <p:anim calcmode="lin" valueType="num">
                                      <p:cBhvr>
                                        <p:cTn id="7" dur="1000" fill="hold"/>
                                        <p:tgtEl>
                                          <p:spTgt spid="73730">
                                            <p:txEl>
                                              <p:pRg st="0" end="0"/>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8" dur="1000" fill="hold"/>
                                        <p:tgtEl>
                                          <p:spTgt spid="73730">
                                            <p:txEl>
                                              <p:pRg st="0" end="0"/>
                                            </p:txEl>
                                          </p:spTgt>
                                        </p:tgtEl>
                                        <p:attrNameLst>
                                          <p:attrName>ppt_x</p:attrName>
                                        </p:attrNameLst>
                                      </p:cBhvr>
                                      <p:tavLst>
                                        <p:tav tm="0">
                                          <p:val>
                                            <p:fltVal val="-1"/>
                                          </p:val>
                                        </p:tav>
                                        <p:tav tm="50000">
                                          <p:val>
                                            <p:fltVal val="0.95"/>
                                          </p:val>
                                        </p:tav>
                                        <p:tav tm="100000">
                                          <p:val>
                                            <p:strVal val="#ppt_x"/>
                                          </p:val>
                                        </p:tav>
                                      </p:tavLst>
                                    </p:anim>
                                    <p:anim calcmode="lin" valueType="num">
                                      <p:cBhvr>
                                        <p:cTn id="9" dur="1000" fill="hold"/>
                                        <p:tgtEl>
                                          <p:spTgt spid="73730">
                                            <p:txEl>
                                              <p:pRg st="0" end="0"/>
                                            </p:txEl>
                                          </p:spTgt>
                                        </p:tgtEl>
                                        <p:attrNameLst>
                                          <p:attrName>ppt_y</p:attrName>
                                        </p:attrNameLst>
                                      </p:cBhvr>
                                      <p:tavLst>
                                        <p:tav tm="0">
                                          <p:val>
                                            <p:strVal val="#ppt_y"/>
                                          </p:val>
                                        </p:tav>
                                        <p:tav tm="100000">
                                          <p:val>
                                            <p:strVal val="#ppt_y"/>
                                          </p:val>
                                        </p:tav>
                                      </p:tavLst>
                                    </p:anim>
                                    <p:animEffect transition="in" filter="fade">
                                      <p:cBhvr>
                                        <p:cTn id="10" dur="1000"/>
                                        <p:tgtEl>
                                          <p:spTgt spid="73730">
                                            <p:txEl>
                                              <p:pRg st="0" end="0"/>
                                            </p:txEl>
                                          </p:spTgt>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7" presetClass="entr" presetSubtype="4" fill="hold" nodeType="clickEffect">
                                  <p:stCondLst>
                                    <p:cond delay="0"/>
                                  </p:stCondLst>
                                  <p:childTnLst>
                                    <p:set>
                                      <p:cBhvr>
                                        <p:cTn id="14" dur="1" fill="hold">
                                          <p:stCondLst>
                                            <p:cond delay="0"/>
                                          </p:stCondLst>
                                        </p:cTn>
                                        <p:tgtEl>
                                          <p:spTgt spid="73731"/>
                                        </p:tgtEl>
                                        <p:attrNameLst>
                                          <p:attrName>style.visibility</p:attrName>
                                        </p:attrNameLst>
                                      </p:cBhvr>
                                      <p:to>
                                        <p:strVal val="visible"/>
                                      </p:to>
                                    </p:set>
                                    <p:anim calcmode="lin" valueType="num">
                                      <p:cBhvr additive="base">
                                        <p:cTn id="15" dur="5000" fill="hold"/>
                                        <p:tgtEl>
                                          <p:spTgt spid="73731"/>
                                        </p:tgtEl>
                                        <p:attrNameLst>
                                          <p:attrName>ppt_x</p:attrName>
                                        </p:attrNameLst>
                                      </p:cBhvr>
                                      <p:tavLst>
                                        <p:tav tm="0">
                                          <p:val>
                                            <p:strVal val="#ppt_x"/>
                                          </p:val>
                                        </p:tav>
                                        <p:tav tm="100000">
                                          <p:val>
                                            <p:strVal val="#ppt_x"/>
                                          </p:val>
                                        </p:tav>
                                      </p:tavLst>
                                    </p:anim>
                                    <p:anim calcmode="lin" valueType="num">
                                      <p:cBhvr additive="base">
                                        <p:cTn id="16" dur="5000" fill="hold"/>
                                        <p:tgtEl>
                                          <p:spTgt spid="7373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730" grpId="0" build="p"/>
    </p:bldLst>
  </p:timing>
</p:sld>
</file>

<file path=ppt/slides/slide6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4754" name="Content Placeholder 1"/>
          <p:cNvSpPr>
            <a:spLocks noGrp="1"/>
          </p:cNvSpPr>
          <p:nvPr>
            <p:ph idx="1"/>
          </p:nvPr>
        </p:nvSpPr>
        <p:spPr>
          <a:xfrm>
            <a:off x="0" y="0"/>
            <a:ext cx="9144000" cy="6572250"/>
          </a:xfrm>
        </p:spPr>
        <p:txBody>
          <a:bodyPr/>
          <a:lstStyle/>
          <a:p>
            <a:r>
              <a:rPr lang="fa-IR" altLang="fa-IR" sz="2800" b="1" smtClean="0"/>
              <a:t>در صورتي که بذر آماده استفاده مي کنيد به چند نکته بايد توجه کنيد:</a:t>
            </a:r>
            <a:r>
              <a:rPr lang="ar-SA" altLang="fa-IR" sz="2800" b="1" smtClean="0"/>
              <a:t/>
            </a:r>
            <a:br>
              <a:rPr lang="ar-SA" altLang="fa-IR" sz="2800" b="1" smtClean="0"/>
            </a:br>
            <a:r>
              <a:rPr lang="ar-SA" altLang="fa-IR" sz="2800" b="1" smtClean="0"/>
              <a:t>1- کيسه نايلوني حاوي بذر (اسپان) قارچ سالم بوده و فاقد پارگي يا چسب خوردگي مي باشد.</a:t>
            </a:r>
            <a:br>
              <a:rPr lang="ar-SA" altLang="fa-IR" sz="2800" b="1" smtClean="0"/>
            </a:br>
            <a:r>
              <a:rPr lang="ar-SA" altLang="fa-IR" sz="2800" b="1" smtClean="0"/>
              <a:t>2- دانه هاي اسپان(بذر) قارچ فقط به رنگ قهوه اي(رنگ غلات) يا سفيد(ناشي از رشد ريسه ها يا ميسليوم قارچ خوراکي) بوده و فاقد رنگ سبز يا سياه يا نارنجي( بيماري کپکي) مي باشد.</a:t>
            </a:r>
            <a:br>
              <a:rPr lang="ar-SA" altLang="fa-IR" sz="2800" b="1" smtClean="0"/>
            </a:br>
            <a:r>
              <a:rPr lang="ar-SA" altLang="fa-IR" sz="2800" b="1" smtClean="0"/>
              <a:t>3- داخل نايلون بذر(اسپان) قارچ فاقد هرگونه قطرات آب مي باشد.</a:t>
            </a:r>
            <a:br>
              <a:rPr lang="ar-SA" altLang="fa-IR" sz="2800" b="1" smtClean="0"/>
            </a:br>
            <a:r>
              <a:rPr lang="ar-SA" altLang="fa-IR" sz="2800" b="1" smtClean="0"/>
              <a:t>4- دانه هاي بذر (اسپان) قارچ حالت دانه بندي داشته و در صورت چسبيدگي با فشار دست به راحتي دانه دانه شود. </a:t>
            </a:r>
            <a:br>
              <a:rPr lang="ar-SA" altLang="fa-IR" sz="2800" b="1" smtClean="0"/>
            </a:br>
            <a:r>
              <a:rPr lang="ar-SA" altLang="fa-IR" sz="2800" b="1" smtClean="0"/>
              <a:t>5- پنبه درب نايلون بذر(اسپان) قارچ سالم بوده و آلوده و کثيف نباشد. در صورت تهيه بذر (اسپان) قارچ مناسب،</a:t>
            </a:r>
            <a:r>
              <a:rPr lang="en-US" altLang="fa-IR" sz="2800" b="1" smtClean="0"/>
              <a:t> </a:t>
            </a:r>
            <a:r>
              <a:rPr lang="ar-SA" altLang="fa-IR" sz="2800" b="1" smtClean="0"/>
              <a:t> امکان نگهداري آن در يخچال</a:t>
            </a:r>
            <a:endParaRPr lang="en-US" altLang="fa-IR" sz="2800" b="1" smtClean="0"/>
          </a:p>
          <a:p>
            <a:pPr>
              <a:buFont typeface="Wingdings 2" panose="05020102010507070707" pitchFamily="18" charset="2"/>
              <a:buNone/>
            </a:pPr>
            <a:r>
              <a:rPr lang="en-US" altLang="fa-IR" sz="2800" b="1" smtClean="0"/>
              <a:t>   </a:t>
            </a:r>
            <a:r>
              <a:rPr lang="ar-SA" altLang="fa-IR" sz="2800" b="1" smtClean="0"/>
              <a:t> (دماي 4- 6 درجه بالاي صفر)</a:t>
            </a:r>
            <a:r>
              <a:rPr lang="en-US" altLang="fa-IR" sz="2800" b="1" smtClean="0"/>
              <a:t>   </a:t>
            </a:r>
            <a:r>
              <a:rPr lang="ar-SA" altLang="fa-IR" sz="2800" b="1" smtClean="0"/>
              <a:t> تا 21 روز ميسر مي باشد.</a:t>
            </a:r>
            <a:br>
              <a:rPr lang="ar-SA" altLang="fa-IR" sz="2800" b="1" smtClean="0"/>
            </a:br>
            <a:r>
              <a:rPr lang="ar-SA" altLang="fa-IR" smtClean="0"/>
              <a:t/>
            </a:r>
            <a:br>
              <a:rPr lang="ar-SA" altLang="fa-IR" smtClean="0"/>
            </a:br>
            <a:endParaRPr lang="fa-IR" altLang="fa-IR"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2" presetClass="entr" presetSubtype="0" fill="hold" grpId="0" nodeType="clickEffect">
                                  <p:stCondLst>
                                    <p:cond delay="0"/>
                                  </p:stCondLst>
                                  <p:childTnLst>
                                    <p:set>
                                      <p:cBhvr>
                                        <p:cTn id="6" dur="1" fill="hold">
                                          <p:stCondLst>
                                            <p:cond delay="0"/>
                                          </p:stCondLst>
                                        </p:cTn>
                                        <p:tgtEl>
                                          <p:spTgt spid="74754">
                                            <p:txEl>
                                              <p:pRg st="0" end="0"/>
                                            </p:txEl>
                                          </p:spTgt>
                                        </p:tgtEl>
                                        <p:attrNameLst>
                                          <p:attrName>style.visibility</p:attrName>
                                        </p:attrNameLst>
                                      </p:cBhvr>
                                      <p:to>
                                        <p:strVal val="visible"/>
                                      </p:to>
                                    </p:set>
                                    <p:animScale>
                                      <p:cBhvr>
                                        <p:cTn id="7" dur="1000" decel="50000" fill="hold">
                                          <p:stCondLst>
                                            <p:cond delay="0"/>
                                          </p:stCondLst>
                                        </p:cTn>
                                        <p:tgtEl>
                                          <p:spTgt spid="74754">
                                            <p:txEl>
                                              <p:pRg st="0" end="0"/>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74754">
                                            <p:txEl>
                                              <p:pRg st="0" end="0"/>
                                            </p:txEl>
                                          </p:spTgt>
                                        </p:tgtEl>
                                        <p:attrNameLst>
                                          <p:attrName>ppt_x</p:attrName>
                                          <p:attrName>ppt_y</p:attrName>
                                        </p:attrNameLst>
                                      </p:cBhvr>
                                    </p:animMotion>
                                    <p:animEffect transition="in" filter="fade">
                                      <p:cBhvr>
                                        <p:cTn id="9" dur="1000"/>
                                        <p:tgtEl>
                                          <p:spTgt spid="74754">
                                            <p:txEl>
                                              <p:pRg st="0" end="0"/>
                                            </p:txEl>
                                          </p:spTgt>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2" presetClass="entr" presetSubtype="0" fill="hold" grpId="0" nodeType="clickEffect">
                                  <p:stCondLst>
                                    <p:cond delay="0"/>
                                  </p:stCondLst>
                                  <p:childTnLst>
                                    <p:set>
                                      <p:cBhvr>
                                        <p:cTn id="13" dur="1" fill="hold">
                                          <p:stCondLst>
                                            <p:cond delay="0"/>
                                          </p:stCondLst>
                                        </p:cTn>
                                        <p:tgtEl>
                                          <p:spTgt spid="74754">
                                            <p:txEl>
                                              <p:pRg st="1" end="1"/>
                                            </p:txEl>
                                          </p:spTgt>
                                        </p:tgtEl>
                                        <p:attrNameLst>
                                          <p:attrName>style.visibility</p:attrName>
                                        </p:attrNameLst>
                                      </p:cBhvr>
                                      <p:to>
                                        <p:strVal val="visible"/>
                                      </p:to>
                                    </p:set>
                                    <p:animScale>
                                      <p:cBhvr>
                                        <p:cTn id="14" dur="1000" decel="50000" fill="hold">
                                          <p:stCondLst>
                                            <p:cond delay="0"/>
                                          </p:stCondLst>
                                        </p:cTn>
                                        <p:tgtEl>
                                          <p:spTgt spid="74754">
                                            <p:txEl>
                                              <p:pRg st="1" end="1"/>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5" dur="1000" decel="50000" fill="hold">
                                          <p:stCondLst>
                                            <p:cond delay="0"/>
                                          </p:stCondLst>
                                        </p:cTn>
                                        <p:tgtEl>
                                          <p:spTgt spid="74754">
                                            <p:txEl>
                                              <p:pRg st="1" end="1"/>
                                            </p:txEl>
                                          </p:spTgt>
                                        </p:tgtEl>
                                        <p:attrNameLst>
                                          <p:attrName>ppt_x</p:attrName>
                                          <p:attrName>ppt_y</p:attrName>
                                        </p:attrNameLst>
                                      </p:cBhvr>
                                    </p:animMotion>
                                    <p:animEffect transition="in" filter="fade">
                                      <p:cBhvr>
                                        <p:cTn id="16" dur="1000"/>
                                        <p:tgtEl>
                                          <p:spTgt spid="7475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754" grpId="0" build="p"/>
    </p:bldLst>
  </p:timing>
</p:sld>
</file>

<file path=ppt/slides/slide6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5778" name="Content Placeholder 1"/>
          <p:cNvSpPr>
            <a:spLocks noGrp="1"/>
          </p:cNvSpPr>
          <p:nvPr>
            <p:ph idx="1"/>
          </p:nvPr>
        </p:nvSpPr>
        <p:spPr/>
        <p:txBody>
          <a:bodyPr/>
          <a:lstStyle/>
          <a:p>
            <a:r>
              <a:rPr lang="ar-SA" altLang="fa-IR" sz="2800" b="1" smtClean="0"/>
              <a:t>کشت در قفسه يا تاقچه: (کشت در قفسه در يک نگاه) مرحله قبل از تخمير و آماده کردن بستر، پاستوريزه و پر کردن، بذر زني، دوره نهفتگي، ميوه دهي، برداشت محصول</a:t>
            </a:r>
            <a:r>
              <a:rPr lang="fa-IR" altLang="fa-IR" sz="2800" b="1" smtClean="0"/>
              <a:t> ,</a:t>
            </a:r>
            <a:r>
              <a:rPr lang="ar-SA" altLang="fa-IR" sz="2800" b="1" smtClean="0"/>
              <a:t> تخليه</a:t>
            </a:r>
            <a:r>
              <a:rPr lang="en-US" altLang="fa-IR" sz="2800" b="1" smtClean="0"/>
              <a:t>  </a:t>
            </a:r>
            <a:r>
              <a:rPr lang="fa-IR" altLang="fa-IR" sz="2800" b="1" smtClean="0"/>
              <a:t>و...می باشد.</a:t>
            </a:r>
          </a:p>
        </p:txBody>
      </p:sp>
      <p:pic>
        <p:nvPicPr>
          <p:cNvPr id="75779" name="Picture 2" descr="shel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928938"/>
            <a:ext cx="4689475" cy="3929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8" presetClass="entr" presetSubtype="0" accel="50000" fill="hold" grpId="0" nodeType="clickEffect">
                                  <p:stCondLst>
                                    <p:cond delay="0"/>
                                  </p:stCondLst>
                                  <p:childTnLst>
                                    <p:set>
                                      <p:cBhvr>
                                        <p:cTn id="6" dur="1" fill="hold">
                                          <p:stCondLst>
                                            <p:cond delay="0"/>
                                          </p:stCondLst>
                                        </p:cTn>
                                        <p:tgtEl>
                                          <p:spTgt spid="75778">
                                            <p:txEl>
                                              <p:pRg st="0" end="0"/>
                                            </p:txEl>
                                          </p:spTgt>
                                        </p:tgtEl>
                                        <p:attrNameLst>
                                          <p:attrName>style.visibility</p:attrName>
                                        </p:attrNameLst>
                                      </p:cBhvr>
                                      <p:to>
                                        <p:strVal val="visible"/>
                                      </p:to>
                                    </p:set>
                                    <p:anim calcmode="lin" valueType="num">
                                      <p:cBhvr>
                                        <p:cTn id="7" dur="1000" fill="hold"/>
                                        <p:tgtEl>
                                          <p:spTgt spid="75778">
                                            <p:txEl>
                                              <p:pRg st="0" end="0"/>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8" dur="1000" fill="hold"/>
                                        <p:tgtEl>
                                          <p:spTgt spid="75778">
                                            <p:txEl>
                                              <p:pRg st="0" end="0"/>
                                            </p:txEl>
                                          </p:spTgt>
                                        </p:tgtEl>
                                        <p:attrNameLst>
                                          <p:attrName>ppt_x</p:attrName>
                                        </p:attrNameLst>
                                      </p:cBhvr>
                                      <p:tavLst>
                                        <p:tav tm="0">
                                          <p:val>
                                            <p:fltVal val="-1"/>
                                          </p:val>
                                        </p:tav>
                                        <p:tav tm="50000">
                                          <p:val>
                                            <p:fltVal val="0.95"/>
                                          </p:val>
                                        </p:tav>
                                        <p:tav tm="100000">
                                          <p:val>
                                            <p:strVal val="#ppt_x"/>
                                          </p:val>
                                        </p:tav>
                                      </p:tavLst>
                                    </p:anim>
                                    <p:anim calcmode="lin" valueType="num">
                                      <p:cBhvr>
                                        <p:cTn id="9" dur="1000" fill="hold"/>
                                        <p:tgtEl>
                                          <p:spTgt spid="75778">
                                            <p:txEl>
                                              <p:pRg st="0" end="0"/>
                                            </p:txEl>
                                          </p:spTgt>
                                        </p:tgtEl>
                                        <p:attrNameLst>
                                          <p:attrName>ppt_y</p:attrName>
                                        </p:attrNameLst>
                                      </p:cBhvr>
                                      <p:tavLst>
                                        <p:tav tm="0">
                                          <p:val>
                                            <p:strVal val="#ppt_y"/>
                                          </p:val>
                                        </p:tav>
                                        <p:tav tm="100000">
                                          <p:val>
                                            <p:strVal val="#ppt_y"/>
                                          </p:val>
                                        </p:tav>
                                      </p:tavLst>
                                    </p:anim>
                                    <p:animEffect transition="in" filter="fade">
                                      <p:cBhvr>
                                        <p:cTn id="10" dur="1000"/>
                                        <p:tgtEl>
                                          <p:spTgt spid="75778">
                                            <p:txEl>
                                              <p:pRg st="0" end="0"/>
                                            </p:txEl>
                                          </p:spTgt>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30" presetClass="entr" presetSubtype="0" fill="hold" nodeType="clickEffect">
                                  <p:stCondLst>
                                    <p:cond delay="0"/>
                                  </p:stCondLst>
                                  <p:childTnLst>
                                    <p:set>
                                      <p:cBhvr>
                                        <p:cTn id="14" dur="1" fill="hold">
                                          <p:stCondLst>
                                            <p:cond delay="0"/>
                                          </p:stCondLst>
                                        </p:cTn>
                                        <p:tgtEl>
                                          <p:spTgt spid="75779"/>
                                        </p:tgtEl>
                                        <p:attrNameLst>
                                          <p:attrName>style.visibility</p:attrName>
                                        </p:attrNameLst>
                                      </p:cBhvr>
                                      <p:to>
                                        <p:strVal val="visible"/>
                                      </p:to>
                                    </p:set>
                                    <p:animEffect transition="in" filter="fade">
                                      <p:cBhvr>
                                        <p:cTn id="15" dur="800" decel="100000"/>
                                        <p:tgtEl>
                                          <p:spTgt spid="75779"/>
                                        </p:tgtEl>
                                      </p:cBhvr>
                                    </p:animEffect>
                                    <p:anim calcmode="lin" valueType="num">
                                      <p:cBhvr>
                                        <p:cTn id="16" dur="800" decel="100000" fill="hold"/>
                                        <p:tgtEl>
                                          <p:spTgt spid="75779"/>
                                        </p:tgtEl>
                                        <p:attrNameLst>
                                          <p:attrName>style.rotation</p:attrName>
                                        </p:attrNameLst>
                                      </p:cBhvr>
                                      <p:tavLst>
                                        <p:tav tm="0">
                                          <p:val>
                                            <p:fltVal val="-90"/>
                                          </p:val>
                                        </p:tav>
                                        <p:tav tm="100000">
                                          <p:val>
                                            <p:fltVal val="0"/>
                                          </p:val>
                                        </p:tav>
                                      </p:tavLst>
                                    </p:anim>
                                    <p:anim calcmode="lin" valueType="num">
                                      <p:cBhvr>
                                        <p:cTn id="17" dur="800" decel="100000" fill="hold"/>
                                        <p:tgtEl>
                                          <p:spTgt spid="75779"/>
                                        </p:tgtEl>
                                        <p:attrNameLst>
                                          <p:attrName>ppt_x</p:attrName>
                                        </p:attrNameLst>
                                      </p:cBhvr>
                                      <p:tavLst>
                                        <p:tav tm="0">
                                          <p:val>
                                            <p:strVal val="#ppt_x+0.4"/>
                                          </p:val>
                                        </p:tav>
                                        <p:tav tm="100000">
                                          <p:val>
                                            <p:strVal val="#ppt_x-0.05"/>
                                          </p:val>
                                        </p:tav>
                                      </p:tavLst>
                                    </p:anim>
                                    <p:anim calcmode="lin" valueType="num">
                                      <p:cBhvr>
                                        <p:cTn id="18" dur="800" decel="100000" fill="hold"/>
                                        <p:tgtEl>
                                          <p:spTgt spid="75779"/>
                                        </p:tgtEl>
                                        <p:attrNameLst>
                                          <p:attrName>ppt_y</p:attrName>
                                        </p:attrNameLst>
                                      </p:cBhvr>
                                      <p:tavLst>
                                        <p:tav tm="0">
                                          <p:val>
                                            <p:strVal val="#ppt_y-0.4"/>
                                          </p:val>
                                        </p:tav>
                                        <p:tav tm="100000">
                                          <p:val>
                                            <p:strVal val="#ppt_y+0.1"/>
                                          </p:val>
                                        </p:tav>
                                      </p:tavLst>
                                    </p:anim>
                                    <p:anim calcmode="lin" valueType="num">
                                      <p:cBhvr>
                                        <p:cTn id="19" dur="200" accel="100000" fill="hold">
                                          <p:stCondLst>
                                            <p:cond delay="800"/>
                                          </p:stCondLst>
                                        </p:cTn>
                                        <p:tgtEl>
                                          <p:spTgt spid="75779"/>
                                        </p:tgtEl>
                                        <p:attrNameLst>
                                          <p:attrName>ppt_x</p:attrName>
                                        </p:attrNameLst>
                                      </p:cBhvr>
                                      <p:tavLst>
                                        <p:tav tm="0">
                                          <p:val>
                                            <p:strVal val="#ppt_x-0.05"/>
                                          </p:val>
                                        </p:tav>
                                        <p:tav tm="100000">
                                          <p:val>
                                            <p:strVal val="#ppt_x"/>
                                          </p:val>
                                        </p:tav>
                                      </p:tavLst>
                                    </p:anim>
                                    <p:anim calcmode="lin" valueType="num">
                                      <p:cBhvr>
                                        <p:cTn id="20" dur="200" accel="100000" fill="hold">
                                          <p:stCondLst>
                                            <p:cond delay="800"/>
                                          </p:stCondLst>
                                        </p:cTn>
                                        <p:tgtEl>
                                          <p:spTgt spid="75779"/>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778" grpId="0" build="p"/>
    </p:bld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357188"/>
            <a:ext cx="8229600" cy="4525962"/>
          </a:xfrm>
        </p:spPr>
        <p:txBody>
          <a:bodyPr/>
          <a:lstStyle/>
          <a:p>
            <a:pPr eaLnBrk="1" hangingPunct="1"/>
            <a:r>
              <a:rPr lang="ar-SA" altLang="fa-IR" sz="3200" b="1" smtClean="0"/>
              <a:t> روش تولـيد :</a:t>
            </a:r>
            <a:endParaRPr lang="en-US" altLang="fa-IR" sz="3200" b="1" smtClean="0">
              <a:cs typeface="Arial" panose="020B0604020202020204" pitchFamily="34" charset="0"/>
            </a:endParaRPr>
          </a:p>
          <a:p>
            <a:pPr eaLnBrk="1" hangingPunct="1">
              <a:buFont typeface="Arial" panose="020B0604020202020204" pitchFamily="34" charset="0"/>
              <a:buNone/>
            </a:pPr>
            <a:endParaRPr lang="fa-IR" altLang="fa-IR" sz="3200" b="1" smtClean="0"/>
          </a:p>
          <a:p>
            <a:pPr eaLnBrk="1" hangingPunct="1">
              <a:buFont typeface="Arial" panose="020B0604020202020204" pitchFamily="34" charset="0"/>
              <a:buNone/>
            </a:pPr>
            <a:r>
              <a:rPr lang="ar-SA" altLang="fa-IR" sz="3200" b="1" smtClean="0"/>
              <a:t> </a:t>
            </a:r>
            <a:endParaRPr lang="en-US" altLang="fa-IR" sz="3200" b="1" smtClean="0">
              <a:cs typeface="Arial" panose="020B0604020202020204" pitchFamily="34" charset="0"/>
            </a:endParaRPr>
          </a:p>
          <a:p>
            <a:pPr eaLnBrk="1" hangingPunct="1">
              <a:buFont typeface="Wingdings" panose="05000000000000000000" pitchFamily="2" charset="2"/>
              <a:buChar char="Ø"/>
            </a:pPr>
            <a:r>
              <a:rPr lang="fa-IR" altLang="fa-IR" sz="3200" b="1" smtClean="0"/>
              <a:t>   </a:t>
            </a:r>
            <a:r>
              <a:rPr lang="ar-SA" altLang="fa-IR" sz="3200" b="1" smtClean="0"/>
              <a:t>مراحل پرورش قارچ خوراكي عبارتند از:</a:t>
            </a:r>
            <a:endParaRPr lang="en-US" altLang="fa-IR" sz="3200" b="1" smtClean="0">
              <a:cs typeface="Arial" panose="020B0604020202020204" pitchFamily="34" charset="0"/>
            </a:endParaRPr>
          </a:p>
          <a:p>
            <a:pPr eaLnBrk="1" hangingPunct="1">
              <a:buFont typeface="Arial" panose="020B0604020202020204" pitchFamily="34" charset="0"/>
              <a:buNone/>
            </a:pPr>
            <a:r>
              <a:rPr lang="ar-SA" altLang="fa-IR" sz="3200" b="1" smtClean="0"/>
              <a:t>   الف- تهيه بذر</a:t>
            </a:r>
            <a:endParaRPr lang="en-US" altLang="fa-IR" sz="3200" b="1" smtClean="0">
              <a:cs typeface="Arial" panose="020B0604020202020204" pitchFamily="34" charset="0"/>
            </a:endParaRPr>
          </a:p>
          <a:p>
            <a:pPr eaLnBrk="1" hangingPunct="1">
              <a:buFont typeface="Arial" panose="020B0604020202020204" pitchFamily="34" charset="0"/>
              <a:buNone/>
            </a:pPr>
            <a:r>
              <a:rPr lang="ar-SA" altLang="fa-IR" sz="3200" b="1" smtClean="0"/>
              <a:t>   ب- تهيه كمپوست</a:t>
            </a:r>
            <a:endParaRPr lang="en-US" altLang="fa-IR" sz="3200" b="1" smtClean="0">
              <a:cs typeface="Arial" panose="020B0604020202020204" pitchFamily="34" charset="0"/>
            </a:endParaRPr>
          </a:p>
          <a:p>
            <a:pPr eaLnBrk="1" hangingPunct="1">
              <a:buFont typeface="Arial" panose="020B0604020202020204" pitchFamily="34" charset="0"/>
              <a:buNone/>
            </a:pPr>
            <a:r>
              <a:rPr lang="ar-SA" altLang="fa-IR" sz="3200" b="1" smtClean="0"/>
              <a:t>   پ- كشت بذر</a:t>
            </a:r>
            <a:endParaRPr lang="en-US" altLang="fa-IR" sz="3200" b="1" smtClean="0">
              <a:cs typeface="Arial" panose="020B0604020202020204" pitchFamily="34" charset="0"/>
            </a:endParaRPr>
          </a:p>
          <a:p>
            <a:pPr eaLnBrk="1" hangingPunct="1">
              <a:buFont typeface="Arial" panose="020B0604020202020204" pitchFamily="34" charset="0"/>
              <a:buNone/>
            </a:pPr>
            <a:r>
              <a:rPr lang="ar-SA" altLang="fa-IR" sz="3200" b="1" smtClean="0"/>
              <a:t>   ت- رشد ريشه‌هاي قارچ</a:t>
            </a:r>
            <a:endParaRPr lang="en-US" altLang="fa-IR" sz="3200" b="1" smtClean="0">
              <a:cs typeface="Arial" panose="020B0604020202020204" pitchFamily="34" charset="0"/>
            </a:endParaRPr>
          </a:p>
          <a:p>
            <a:pPr eaLnBrk="1" hangingPunct="1">
              <a:buFont typeface="Arial" panose="020B0604020202020204" pitchFamily="34" charset="0"/>
              <a:buNone/>
            </a:pPr>
            <a:r>
              <a:rPr lang="ar-SA" altLang="fa-IR" sz="3200" b="1" smtClean="0"/>
              <a:t>   ث- خاك ريزي</a:t>
            </a:r>
            <a:endParaRPr lang="en-US" altLang="fa-IR" sz="3200" b="1" smtClean="0">
              <a:cs typeface="Arial" panose="020B0604020202020204" pitchFamily="34" charset="0"/>
            </a:endParaRPr>
          </a:p>
          <a:p>
            <a:pPr eaLnBrk="1" hangingPunct="1">
              <a:buFont typeface="Arial" panose="020B0604020202020204" pitchFamily="34" charset="0"/>
              <a:buNone/>
            </a:pPr>
            <a:r>
              <a:rPr lang="ar-SA" altLang="fa-IR" sz="3200" b="1" smtClean="0"/>
              <a:t>   ج- برداشت</a:t>
            </a:r>
            <a:endParaRPr lang="fa-IR" altLang="fa-IR" sz="3200" b="1"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 calcmode="lin" valueType="num">
                                      <p:cBhvr additive="base">
                                        <p:cTn id="4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8" end="8"/>
                                            </p:txEl>
                                          </p:spTgt>
                                        </p:tgtEl>
                                        <p:attrNameLst>
                                          <p:attrName>style.visibility</p:attrName>
                                        </p:attrNameLst>
                                      </p:cBhvr>
                                      <p:to>
                                        <p:strVal val="visible"/>
                                      </p:to>
                                    </p:set>
                                    <p:anim calcmode="lin" valueType="num">
                                      <p:cBhvr additive="base">
                                        <p:cTn id="49"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9" end="9"/>
                                            </p:txEl>
                                          </p:spTgt>
                                        </p:tgtEl>
                                        <p:attrNameLst>
                                          <p:attrName>style.visibility</p:attrName>
                                        </p:attrNameLst>
                                      </p:cBhvr>
                                      <p:to>
                                        <p:strVal val="visible"/>
                                      </p:to>
                                    </p:set>
                                    <p:anim calcmode="lin" valueType="num">
                                      <p:cBhvr additive="base">
                                        <p:cTn id="55"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6802" name="Content Placeholder 1"/>
          <p:cNvSpPr>
            <a:spLocks noGrp="1"/>
          </p:cNvSpPr>
          <p:nvPr>
            <p:ph idx="1"/>
          </p:nvPr>
        </p:nvSpPr>
        <p:spPr>
          <a:xfrm>
            <a:off x="642938" y="1000125"/>
            <a:ext cx="8229600" cy="4572000"/>
          </a:xfrm>
        </p:spPr>
        <p:txBody>
          <a:bodyPr/>
          <a:lstStyle/>
          <a:p>
            <a:r>
              <a:rPr lang="ar-SA" altLang="fa-IR" sz="2800" b="1" smtClean="0"/>
              <a:t>کشت در بطري: در اين روش بطري ها را از بستر پر کرده و آن را استرليزه کرده. آنها را در دماي 17-18 درجه سانتي گراد و رطوت 65-70 درصد قرار مي دهند. حدود 25-20 روز طول مي کشد که به مرحله ميوه دهي برسد</a:t>
            </a:r>
            <a:endParaRPr lang="fa-IR" altLang="fa-IR" sz="2800" b="1" smtClean="0"/>
          </a:p>
        </p:txBody>
      </p:sp>
      <p:pic>
        <p:nvPicPr>
          <p:cNvPr id="76803" name="Picture 2" descr="bottl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929063"/>
            <a:ext cx="4338638" cy="2928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4" presetClass="entr" presetSubtype="0" accel="100000" fill="hold" grpId="0" nodeType="clickEffect">
                                  <p:stCondLst>
                                    <p:cond delay="0"/>
                                  </p:stCondLst>
                                  <p:childTnLst>
                                    <p:set>
                                      <p:cBhvr>
                                        <p:cTn id="6" dur="1" fill="hold">
                                          <p:stCondLst>
                                            <p:cond delay="0"/>
                                          </p:stCondLst>
                                        </p:cTn>
                                        <p:tgtEl>
                                          <p:spTgt spid="76802">
                                            <p:txEl>
                                              <p:pRg st="0" end="0"/>
                                            </p:txEl>
                                          </p:spTgt>
                                        </p:tgtEl>
                                        <p:attrNameLst>
                                          <p:attrName>style.visibility</p:attrName>
                                        </p:attrNameLst>
                                      </p:cBhvr>
                                      <p:to>
                                        <p:strVal val="visible"/>
                                      </p:to>
                                    </p:set>
                                    <p:anim calcmode="lin" valueType="num">
                                      <p:cBhvr>
                                        <p:cTn id="7" dur="500" fill="hold"/>
                                        <p:tgtEl>
                                          <p:spTgt spid="76802">
                                            <p:txEl>
                                              <p:pRg st="0" end="0"/>
                                            </p:txEl>
                                          </p:spTgt>
                                        </p:tgtEl>
                                        <p:attrNameLst>
                                          <p:attrName>ppt_w</p:attrName>
                                        </p:attrNameLst>
                                      </p:cBhvr>
                                      <p:tavLst>
                                        <p:tav tm="0">
                                          <p:val>
                                            <p:strVal val="#ppt_w*0.05"/>
                                          </p:val>
                                        </p:tav>
                                        <p:tav tm="100000">
                                          <p:val>
                                            <p:strVal val="#ppt_w"/>
                                          </p:val>
                                        </p:tav>
                                      </p:tavLst>
                                    </p:anim>
                                    <p:anim calcmode="lin" valueType="num">
                                      <p:cBhvr>
                                        <p:cTn id="8" dur="500" fill="hold"/>
                                        <p:tgtEl>
                                          <p:spTgt spid="76802">
                                            <p:txEl>
                                              <p:pRg st="0" end="0"/>
                                            </p:txEl>
                                          </p:spTgt>
                                        </p:tgtEl>
                                        <p:attrNameLst>
                                          <p:attrName>ppt_h</p:attrName>
                                        </p:attrNameLst>
                                      </p:cBhvr>
                                      <p:tavLst>
                                        <p:tav tm="0">
                                          <p:val>
                                            <p:strVal val="#ppt_h"/>
                                          </p:val>
                                        </p:tav>
                                        <p:tav tm="100000">
                                          <p:val>
                                            <p:strVal val="#ppt_h"/>
                                          </p:val>
                                        </p:tav>
                                      </p:tavLst>
                                    </p:anim>
                                    <p:anim calcmode="lin" valueType="num">
                                      <p:cBhvr>
                                        <p:cTn id="9" dur="500" fill="hold"/>
                                        <p:tgtEl>
                                          <p:spTgt spid="76802">
                                            <p:txEl>
                                              <p:pRg st="0" end="0"/>
                                            </p:txEl>
                                          </p:spTgt>
                                        </p:tgtEl>
                                        <p:attrNameLst>
                                          <p:attrName>ppt_x</p:attrName>
                                        </p:attrNameLst>
                                      </p:cBhvr>
                                      <p:tavLst>
                                        <p:tav tm="0">
                                          <p:val>
                                            <p:strVal val="#ppt_x-.2"/>
                                          </p:val>
                                        </p:tav>
                                        <p:tav tm="100000">
                                          <p:val>
                                            <p:strVal val="#ppt_x"/>
                                          </p:val>
                                        </p:tav>
                                      </p:tavLst>
                                    </p:anim>
                                    <p:anim calcmode="lin" valueType="num">
                                      <p:cBhvr>
                                        <p:cTn id="10" dur="500" fill="hold"/>
                                        <p:tgtEl>
                                          <p:spTgt spid="76802">
                                            <p:txEl>
                                              <p:pRg st="0" end="0"/>
                                            </p:txEl>
                                          </p:spTgt>
                                        </p:tgtEl>
                                        <p:attrNameLst>
                                          <p:attrName>ppt_y</p:attrName>
                                        </p:attrNameLst>
                                      </p:cBhvr>
                                      <p:tavLst>
                                        <p:tav tm="0">
                                          <p:val>
                                            <p:strVal val="#ppt_y"/>
                                          </p:val>
                                        </p:tav>
                                        <p:tav tm="100000">
                                          <p:val>
                                            <p:strVal val="#ppt_y"/>
                                          </p:val>
                                        </p:tav>
                                      </p:tavLst>
                                    </p:anim>
                                    <p:animEffect transition="in" filter="fade">
                                      <p:cBhvr>
                                        <p:cTn id="11" dur="500"/>
                                        <p:tgtEl>
                                          <p:spTgt spid="76802">
                                            <p:txEl>
                                              <p:pRg st="0" end="0"/>
                                            </p:txEl>
                                          </p:spTgt>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48" presetClass="entr" presetSubtype="0" accel="50000" fill="hold" nodeType="clickEffect">
                                  <p:stCondLst>
                                    <p:cond delay="0"/>
                                  </p:stCondLst>
                                  <p:childTnLst>
                                    <p:set>
                                      <p:cBhvr>
                                        <p:cTn id="15" dur="1" fill="hold">
                                          <p:stCondLst>
                                            <p:cond delay="0"/>
                                          </p:stCondLst>
                                        </p:cTn>
                                        <p:tgtEl>
                                          <p:spTgt spid="76803"/>
                                        </p:tgtEl>
                                        <p:attrNameLst>
                                          <p:attrName>style.visibility</p:attrName>
                                        </p:attrNameLst>
                                      </p:cBhvr>
                                      <p:to>
                                        <p:strVal val="visible"/>
                                      </p:to>
                                    </p:set>
                                    <p:anim calcmode="lin" valueType="num">
                                      <p:cBhvr>
                                        <p:cTn id="16" dur="1000" fill="hold"/>
                                        <p:tgtEl>
                                          <p:spTgt spid="76803"/>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17" dur="1000" fill="hold"/>
                                        <p:tgtEl>
                                          <p:spTgt spid="76803"/>
                                        </p:tgtEl>
                                        <p:attrNameLst>
                                          <p:attrName>ppt_x</p:attrName>
                                        </p:attrNameLst>
                                      </p:cBhvr>
                                      <p:tavLst>
                                        <p:tav tm="0">
                                          <p:val>
                                            <p:fltVal val="-1"/>
                                          </p:val>
                                        </p:tav>
                                        <p:tav tm="50000">
                                          <p:val>
                                            <p:fltVal val="0.95"/>
                                          </p:val>
                                        </p:tav>
                                        <p:tav tm="100000">
                                          <p:val>
                                            <p:strVal val="#ppt_x"/>
                                          </p:val>
                                        </p:tav>
                                      </p:tavLst>
                                    </p:anim>
                                    <p:anim calcmode="lin" valueType="num">
                                      <p:cBhvr>
                                        <p:cTn id="18" dur="1000" fill="hold"/>
                                        <p:tgtEl>
                                          <p:spTgt spid="76803"/>
                                        </p:tgtEl>
                                        <p:attrNameLst>
                                          <p:attrName>ppt_y</p:attrName>
                                        </p:attrNameLst>
                                      </p:cBhvr>
                                      <p:tavLst>
                                        <p:tav tm="0">
                                          <p:val>
                                            <p:strVal val="#ppt_y"/>
                                          </p:val>
                                        </p:tav>
                                        <p:tav tm="100000">
                                          <p:val>
                                            <p:strVal val="#ppt_y"/>
                                          </p:val>
                                        </p:tav>
                                      </p:tavLst>
                                    </p:anim>
                                    <p:animEffect transition="in" filter="fade">
                                      <p:cBhvr>
                                        <p:cTn id="19" dur="1000"/>
                                        <p:tgtEl>
                                          <p:spTgt spid="7680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6802" grpId="0" build="p"/>
    </p:bldLst>
  </p:timing>
</p:sld>
</file>

<file path=ppt/slides/slide7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7826" name="Content Placeholder 1"/>
          <p:cNvSpPr>
            <a:spLocks noGrp="1"/>
          </p:cNvSpPr>
          <p:nvPr>
            <p:ph idx="1"/>
          </p:nvPr>
        </p:nvSpPr>
        <p:spPr/>
        <p:txBody>
          <a:bodyPr/>
          <a:lstStyle/>
          <a:p>
            <a:r>
              <a:rPr lang="ar-SA" altLang="fa-IR" sz="2800" b="1" smtClean="0"/>
              <a:t>کشت روي کنده درخت: (درمناطق معتدل) دو روش اساسي براي کشت قارچ روي قطعات درخت وجود دارد. کشت روي قطعات بزرگ چوب، کشت روي قطعات کوچک چوب در اين روش اسپان را روي قطعات درخت مي ريزند و در شرايط مناسب رشد مي دهند</a:t>
            </a:r>
            <a:endParaRPr lang="fa-IR" altLang="fa-IR" sz="2800" b="1" smtClean="0"/>
          </a:p>
        </p:txBody>
      </p:sp>
      <p:pic>
        <p:nvPicPr>
          <p:cNvPr id="77827" name="Picture 2" descr="tre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714750"/>
            <a:ext cx="3929063" cy="3143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0" presetClass="entr" presetSubtype="0" fill="hold" grpId="0" nodeType="clickEffect">
                                  <p:stCondLst>
                                    <p:cond delay="0"/>
                                  </p:stCondLst>
                                  <p:childTnLst>
                                    <p:set>
                                      <p:cBhvr>
                                        <p:cTn id="6" dur="1" fill="hold">
                                          <p:stCondLst>
                                            <p:cond delay="0"/>
                                          </p:stCondLst>
                                        </p:cTn>
                                        <p:tgtEl>
                                          <p:spTgt spid="77826">
                                            <p:txEl>
                                              <p:pRg st="0" end="0"/>
                                            </p:txEl>
                                          </p:spTgt>
                                        </p:tgtEl>
                                        <p:attrNameLst>
                                          <p:attrName>style.visibility</p:attrName>
                                        </p:attrNameLst>
                                      </p:cBhvr>
                                      <p:to>
                                        <p:strVal val="visible"/>
                                      </p:to>
                                    </p:set>
                                    <p:animEffect transition="in" filter="fade">
                                      <p:cBhvr>
                                        <p:cTn id="7" dur="800" decel="100000"/>
                                        <p:tgtEl>
                                          <p:spTgt spid="77826">
                                            <p:txEl>
                                              <p:pRg st="0" end="0"/>
                                            </p:txEl>
                                          </p:spTgt>
                                        </p:tgtEl>
                                      </p:cBhvr>
                                    </p:animEffect>
                                    <p:anim calcmode="lin" valueType="num">
                                      <p:cBhvr>
                                        <p:cTn id="8" dur="800" decel="100000" fill="hold"/>
                                        <p:tgtEl>
                                          <p:spTgt spid="77826">
                                            <p:txEl>
                                              <p:pRg st="0" end="0"/>
                                            </p:txEl>
                                          </p:spTgt>
                                        </p:tgtEl>
                                        <p:attrNameLst>
                                          <p:attrName>style.rotation</p:attrName>
                                        </p:attrNameLst>
                                      </p:cBhvr>
                                      <p:tavLst>
                                        <p:tav tm="0">
                                          <p:val>
                                            <p:fltVal val="-90"/>
                                          </p:val>
                                        </p:tav>
                                        <p:tav tm="100000">
                                          <p:val>
                                            <p:fltVal val="0"/>
                                          </p:val>
                                        </p:tav>
                                      </p:tavLst>
                                    </p:anim>
                                    <p:anim calcmode="lin" valueType="num">
                                      <p:cBhvr>
                                        <p:cTn id="9" dur="800" decel="100000" fill="hold"/>
                                        <p:tgtEl>
                                          <p:spTgt spid="77826">
                                            <p:txEl>
                                              <p:pRg st="0" end="0"/>
                                            </p:txEl>
                                          </p:spTgt>
                                        </p:tgtEl>
                                        <p:attrNameLst>
                                          <p:attrName>ppt_x</p:attrName>
                                        </p:attrNameLst>
                                      </p:cBhvr>
                                      <p:tavLst>
                                        <p:tav tm="0">
                                          <p:val>
                                            <p:strVal val="#ppt_x+0.4"/>
                                          </p:val>
                                        </p:tav>
                                        <p:tav tm="100000">
                                          <p:val>
                                            <p:strVal val="#ppt_x-0.05"/>
                                          </p:val>
                                        </p:tav>
                                      </p:tavLst>
                                    </p:anim>
                                    <p:anim calcmode="lin" valueType="num">
                                      <p:cBhvr>
                                        <p:cTn id="10" dur="800" decel="100000" fill="hold"/>
                                        <p:tgtEl>
                                          <p:spTgt spid="77826">
                                            <p:txEl>
                                              <p:pRg st="0" end="0"/>
                                            </p:txEl>
                                          </p:spTgt>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77826">
                                            <p:txEl>
                                              <p:pRg st="0" end="0"/>
                                            </p:txEl>
                                          </p:spTgt>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77826">
                                            <p:txEl>
                                              <p:pRg st="0" end="0"/>
                                            </p:txEl>
                                          </p:spTgt>
                                        </p:tgtEl>
                                        <p:attrNameLst>
                                          <p:attrName>ppt_y</p:attrName>
                                        </p:attrNameLst>
                                      </p:cBhvr>
                                      <p:tavLst>
                                        <p:tav tm="0">
                                          <p:val>
                                            <p:strVal val="#ppt_y+0.1"/>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58" presetClass="entr" presetSubtype="0" accel="100000" fill="hold" nodeType="clickEffect">
                                  <p:stCondLst>
                                    <p:cond delay="0"/>
                                  </p:stCondLst>
                                  <p:childTnLst>
                                    <p:set>
                                      <p:cBhvr>
                                        <p:cTn id="16" dur="1" fill="hold">
                                          <p:stCondLst>
                                            <p:cond delay="0"/>
                                          </p:stCondLst>
                                        </p:cTn>
                                        <p:tgtEl>
                                          <p:spTgt spid="77827"/>
                                        </p:tgtEl>
                                        <p:attrNameLst>
                                          <p:attrName>style.visibility</p:attrName>
                                        </p:attrNameLst>
                                      </p:cBhvr>
                                      <p:to>
                                        <p:strVal val="visible"/>
                                      </p:to>
                                    </p:set>
                                    <p:anim calcmode="lin" valueType="num">
                                      <p:cBhvr>
                                        <p:cTn id="17" dur="500" fill="hold"/>
                                        <p:tgtEl>
                                          <p:spTgt spid="77827"/>
                                        </p:tgtEl>
                                        <p:attrNameLst>
                                          <p:attrName>ppt_w</p:attrName>
                                        </p:attrNameLst>
                                      </p:cBhvr>
                                      <p:tavLst>
                                        <p:tav tm="0">
                                          <p:val>
                                            <p:strVal val="#ppt_w*2.5"/>
                                          </p:val>
                                        </p:tav>
                                        <p:tav tm="100000">
                                          <p:val>
                                            <p:strVal val="#ppt_w"/>
                                          </p:val>
                                        </p:tav>
                                      </p:tavLst>
                                    </p:anim>
                                    <p:anim calcmode="lin" valueType="num">
                                      <p:cBhvr>
                                        <p:cTn id="18" dur="500" fill="hold"/>
                                        <p:tgtEl>
                                          <p:spTgt spid="77827"/>
                                        </p:tgtEl>
                                        <p:attrNameLst>
                                          <p:attrName>ppt_h</p:attrName>
                                        </p:attrNameLst>
                                      </p:cBhvr>
                                      <p:tavLst>
                                        <p:tav tm="0">
                                          <p:val>
                                            <p:strVal val="#ppt_h*0.01"/>
                                          </p:val>
                                        </p:tav>
                                        <p:tav tm="100000">
                                          <p:val>
                                            <p:strVal val="#ppt_h"/>
                                          </p:val>
                                        </p:tav>
                                      </p:tavLst>
                                    </p:anim>
                                    <p:anim calcmode="lin" valueType="num">
                                      <p:cBhvr>
                                        <p:cTn id="19" dur="500" fill="hold"/>
                                        <p:tgtEl>
                                          <p:spTgt spid="77827"/>
                                        </p:tgtEl>
                                        <p:attrNameLst>
                                          <p:attrName>ppt_x</p:attrName>
                                        </p:attrNameLst>
                                      </p:cBhvr>
                                      <p:tavLst>
                                        <p:tav tm="0">
                                          <p:val>
                                            <p:strVal val="#ppt_x"/>
                                          </p:val>
                                        </p:tav>
                                        <p:tav tm="100000">
                                          <p:val>
                                            <p:strVal val="#ppt_x"/>
                                          </p:val>
                                        </p:tav>
                                      </p:tavLst>
                                    </p:anim>
                                    <p:anim calcmode="lin" valueType="num">
                                      <p:cBhvr>
                                        <p:cTn id="20" dur="500" fill="hold"/>
                                        <p:tgtEl>
                                          <p:spTgt spid="77827"/>
                                        </p:tgtEl>
                                        <p:attrNameLst>
                                          <p:attrName>ppt_y</p:attrName>
                                        </p:attrNameLst>
                                      </p:cBhvr>
                                      <p:tavLst>
                                        <p:tav tm="0">
                                          <p:val>
                                            <p:strVal val="#ppt_h+1"/>
                                          </p:val>
                                        </p:tav>
                                        <p:tav tm="100000">
                                          <p:val>
                                            <p:strVal val="#ppt_y"/>
                                          </p:val>
                                        </p:tav>
                                      </p:tavLst>
                                    </p:anim>
                                    <p:animEffect transition="in" filter="fade">
                                      <p:cBhvr>
                                        <p:cTn id="21" dur="500"/>
                                        <p:tgtEl>
                                          <p:spTgt spid="778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826" grpId="0" build="p"/>
    </p:bldLst>
  </p:timing>
</p:sld>
</file>

<file path=ppt/slides/slide7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Rectangle 3"/>
          <p:cNvSpPr/>
          <p:nvPr/>
        </p:nvSpPr>
        <p:spPr>
          <a:xfrm>
            <a:off x="2400300" y="2967038"/>
            <a:ext cx="184150" cy="923925"/>
          </a:xfrm>
          <a:prstGeom prst="rect">
            <a:avLst/>
          </a:prstGeom>
          <a:noFill/>
        </p:spPr>
        <p:txBody>
          <a:bodyPr wrap="none">
            <a:spAutoFit/>
          </a:bodyPr>
          <a:lstStyle/>
          <a:p>
            <a:pPr algn="ctr" rtl="1" eaLnBrk="1" fontAlgn="auto" hangingPunct="1">
              <a:spcBef>
                <a:spcPts val="0"/>
              </a:spcBef>
              <a:spcAft>
                <a:spcPts val="0"/>
              </a:spcAft>
              <a:defRPr/>
            </a:pPr>
            <a:endParaRPr lang="en-US" sz="5400" b="1" dirty="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latin typeface="+mn-lt"/>
              <a:cs typeface="+mn-cs"/>
            </a:endParaRPr>
          </a:p>
        </p:txBody>
      </p:sp>
      <p:sp>
        <p:nvSpPr>
          <p:cNvPr id="3" name="Rectangle 2"/>
          <p:cNvSpPr/>
          <p:nvPr/>
        </p:nvSpPr>
        <p:spPr>
          <a:xfrm rot="19042379">
            <a:off x="2128795" y="2646591"/>
            <a:ext cx="4636394" cy="2646878"/>
          </a:xfrm>
          <a:prstGeom prst="rect">
            <a:avLst/>
          </a:prstGeom>
          <a:noFill/>
        </p:spPr>
        <p:txBody>
          <a:bodyPr>
            <a:spAutoFit/>
            <a:scene3d>
              <a:camera prst="orthographicFront"/>
              <a:lightRig rig="soft" dir="t">
                <a:rot lat="0" lon="0" rev="10800000"/>
              </a:lightRig>
            </a:scene3d>
            <a:sp3d>
              <a:bevelT w="27940" h="12700"/>
              <a:contourClr>
                <a:srgbClr val="DDDDDD"/>
              </a:contourClr>
            </a:sp3d>
          </a:bodyPr>
          <a:lstStyle/>
          <a:p>
            <a:pPr algn="ctr" rtl="1" eaLnBrk="1" hangingPunct="1">
              <a:defRPr/>
            </a:pPr>
            <a:r>
              <a:rPr lang="fa-IR" sz="16600" b="1" spc="150" dirty="0">
                <a:ln w="11430"/>
                <a:solidFill>
                  <a:srgbClr val="F8F8F8"/>
                </a:solidFill>
                <a:effectLst>
                  <a:outerShdw blurRad="25400" algn="tl" rotWithShape="0">
                    <a:srgbClr val="000000">
                      <a:alpha val="43000"/>
                    </a:srgbClr>
                  </a:outerShdw>
                </a:effectLst>
              </a:rPr>
              <a:t>پایان</a:t>
            </a:r>
            <a:r>
              <a:rPr lang="fa-IR" sz="5400" b="1" spc="150" dirty="0">
                <a:ln w="11430"/>
                <a:solidFill>
                  <a:srgbClr val="F8F8F8"/>
                </a:solidFill>
                <a:effectLst>
                  <a:outerShdw blurRad="25400" algn="tl" rotWithShape="0">
                    <a:srgbClr val="000000">
                      <a:alpha val="43000"/>
                    </a:srgbClr>
                  </a:outerShdw>
                </a:effectLst>
              </a:rPr>
              <a:t> </a:t>
            </a:r>
            <a:endParaRPr lang="en-US" sz="5400" b="1" spc="150" dirty="0">
              <a:ln w="11430"/>
              <a:solidFill>
                <a:srgbClr val="F8F8F8"/>
              </a:solidFill>
              <a:effectLst>
                <a:outerShdw blurRad="25400" algn="tl" rotWithShape="0">
                  <a:srgbClr val="000000">
                    <a:alpha val="43000"/>
                  </a:srgbClr>
                </a:outerShdw>
              </a:effectLst>
            </a:endParaRPr>
          </a:p>
        </p:txBody>
      </p:sp>
      <p:sp>
        <p:nvSpPr>
          <p:cNvPr id="5" name="Rectangle 4"/>
          <p:cNvSpPr/>
          <p:nvPr/>
        </p:nvSpPr>
        <p:spPr>
          <a:xfrm rot="18916119">
            <a:off x="118142" y="2125926"/>
            <a:ext cx="5355878" cy="1200329"/>
          </a:xfrm>
          <a:prstGeom prst="rect">
            <a:avLst/>
          </a:prstGeom>
          <a:noFill/>
        </p:spPr>
        <p:txBody>
          <a:bodyPr>
            <a:spAutoFit/>
          </a:bodyPr>
          <a:lstStyle/>
          <a:p>
            <a:pPr algn="ctr" rtl="1" eaLnBrk="1" hangingPunct="1">
              <a:defRPr/>
            </a:pPr>
            <a:r>
              <a:rPr lang="en-US" sz="7200" b="1"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rPr>
              <a:t>THE </a:t>
            </a:r>
            <a:r>
              <a:rPr lang="en-US" sz="72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END</a:t>
            </a:r>
            <a:endParaRPr lang="en-US" sz="7200" b="1"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ndParaRPr>
          </a:p>
        </p:txBody>
      </p:sp>
      <p:sp>
        <p:nvSpPr>
          <p:cNvPr id="6" name="Rectangle 5"/>
          <p:cNvSpPr/>
          <p:nvPr/>
        </p:nvSpPr>
        <p:spPr>
          <a:xfrm>
            <a:off x="0" y="5934670"/>
            <a:ext cx="2946640" cy="923330"/>
          </a:xfrm>
          <a:prstGeom prst="rect">
            <a:avLst/>
          </a:prstGeom>
          <a:noFill/>
        </p:spPr>
        <p:txBody>
          <a:bodyPr wrap="non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rtl="1" eaLnBrk="1" hangingPunct="1">
              <a:defRPr/>
            </a:pPr>
            <a:r>
              <a:rPr lang="fa-IR" sz="5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زمستان 86</a:t>
            </a:r>
            <a:endParaRPr lang="en-US" sz="5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4"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from="(-#ppt_w/2)" to="(#ppt_x)" calcmode="lin" valueType="num">
                                      <p:cBhvr>
                                        <p:cTn id="7" dur="600" fill="hold">
                                          <p:stCondLst>
                                            <p:cond delay="0"/>
                                          </p:stCondLst>
                                        </p:cTn>
                                        <p:tgtEl>
                                          <p:spTgt spid="5"/>
                                        </p:tgtEl>
                                        <p:attrNameLst>
                                          <p:attrName>ppt_x</p:attrName>
                                        </p:attrNameLst>
                                      </p:cBhvr>
                                    </p:anim>
                                    <p:anim from="0" to="-1.0" calcmode="lin" valueType="num">
                                      <p:cBhvr>
                                        <p:cTn id="8" dur="200" decel="50000" autoRev="1" fill="hold">
                                          <p:stCondLst>
                                            <p:cond delay="600"/>
                                          </p:stCondLst>
                                        </p:cTn>
                                        <p:tgtEl>
                                          <p:spTgt spid="5"/>
                                        </p:tgtEl>
                                        <p:attrNameLst>
                                          <p:attrName>xshear</p:attrName>
                                        </p:attrNameLst>
                                      </p:cBhvr>
                                    </p:anim>
                                    <p:animScale>
                                      <p:cBhvr>
                                        <p:cTn id="9" dur="200" decel="100000" autoRev="1" fill="hold">
                                          <p:stCondLst>
                                            <p:cond delay="600"/>
                                          </p:stCondLst>
                                        </p:cTn>
                                        <p:tgtEl>
                                          <p:spTgt spid="5"/>
                                        </p:tgtEl>
                                      </p:cBhvr>
                                      <p:from x="100000" y="100000"/>
                                      <p:to x="80000" y="100000"/>
                                    </p:animScale>
                                    <p:anim by="(#ppt_h/3+#ppt_w*0.1)" calcmode="lin" valueType="num">
                                      <p:cBhvr additive="sum">
                                        <p:cTn id="10" dur="200" decel="100000" autoRev="1" fill="hold">
                                          <p:stCondLst>
                                            <p:cond delay="600"/>
                                          </p:stCondLst>
                                        </p:cTn>
                                        <p:tgtEl>
                                          <p:spTgt spid="5"/>
                                        </p:tgtEl>
                                        <p:attrNameLst>
                                          <p:attrName>ppt_x</p:attrName>
                                        </p:attrNameLst>
                                      </p:cBhvr>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26" presetClass="exit" presetSubtype="0" fill="hold" nodeType="clickEffect">
                                  <p:stCondLst>
                                    <p:cond delay="0"/>
                                  </p:stCondLst>
                                  <p:childTnLst>
                                    <p:animEffect transition="out" filter="wipe(down)">
                                      <p:cBhvr>
                                        <p:cTn id="14" dur="180" accel="50000">
                                          <p:stCondLst>
                                            <p:cond delay="1820"/>
                                          </p:stCondLst>
                                        </p:cTn>
                                        <p:tgtEl>
                                          <p:spTgt spid="3"/>
                                        </p:tgtEl>
                                      </p:cBhvr>
                                    </p:animEffect>
                                    <p:anim calcmode="lin" valueType="num">
                                      <p:cBhvr>
                                        <p:cTn id="15" dur="1822" tmFilter="0,0; 0.14,0.31; 0.43,0.73; 0.71,0.91; 1.0,1.0">
                                          <p:stCondLst>
                                            <p:cond delay="0"/>
                                          </p:stCondLst>
                                        </p:cTn>
                                        <p:tgtEl>
                                          <p:spTgt spid="3"/>
                                        </p:tgtEl>
                                        <p:attrNameLst>
                                          <p:attrName>ppt_x</p:attrName>
                                        </p:attrNameLst>
                                      </p:cBhvr>
                                      <p:tavLst>
                                        <p:tav tm="0">
                                          <p:val>
                                            <p:strVal val="ppt_x"/>
                                          </p:val>
                                        </p:tav>
                                        <p:tav tm="100000">
                                          <p:val>
                                            <p:strVal val="#ppt_x+0.25"/>
                                          </p:val>
                                        </p:tav>
                                      </p:tavLst>
                                    </p:anim>
                                    <p:anim calcmode="lin" valueType="num">
                                      <p:cBhvr>
                                        <p:cTn id="16" dur="178">
                                          <p:stCondLst>
                                            <p:cond delay="1822"/>
                                          </p:stCondLst>
                                        </p:cTn>
                                        <p:tgtEl>
                                          <p:spTgt spid="3"/>
                                        </p:tgtEl>
                                        <p:attrNameLst>
                                          <p:attrName>ppt_x</p:attrName>
                                        </p:attrNameLst>
                                      </p:cBhvr>
                                      <p:tavLst>
                                        <p:tav tm="0">
                                          <p:val>
                                            <p:strVal val="ppt_x"/>
                                          </p:val>
                                        </p:tav>
                                        <p:tav tm="100000">
                                          <p:val>
                                            <p:strVal val="ppt_x"/>
                                          </p:val>
                                        </p:tav>
                                      </p:tavLst>
                                    </p:anim>
                                    <p:anim calcmode="lin" valueType="num">
                                      <p:cBhvr>
                                        <p:cTn id="17" dur="664" tmFilter="0.0,0.0;0.25,0.07;0.50,0.2;0.75,0.467;1.0,1.0">
                                          <p:stCondLst>
                                            <p:cond delay="0"/>
                                          </p:stCondLst>
                                        </p:cTn>
                                        <p:tgtEl>
                                          <p:spTgt spid="3"/>
                                        </p:tgtEl>
                                        <p:attrNameLst>
                                          <p:attrName>ppt_y</p:attrName>
                                        </p:attrNameLst>
                                      </p:cBhvr>
                                      <p:tavLst>
                                        <p:tav tm="0">
                                          <p:val>
                                            <p:strVal val="ppt_y"/>
                                          </p:val>
                                        </p:tav>
                                        <p:tav tm="5000">
                                          <p:val>
                                            <p:strVal val="ppt_y+0.026"/>
                                          </p:val>
                                        </p:tav>
                                        <p:tav tm="10000">
                                          <p:val>
                                            <p:strVal val="ppt_y+0.052"/>
                                          </p:val>
                                        </p:tav>
                                        <p:tav tm="15000">
                                          <p:val>
                                            <p:strVal val="ppt_y+0.078"/>
                                          </p:val>
                                        </p:tav>
                                        <p:tav tm="20000">
                                          <p:val>
                                            <p:strVal val="ppt_y+0.103"/>
                                          </p:val>
                                        </p:tav>
                                        <p:tav tm="30000">
                                          <p:val>
                                            <p:strVal val="ppt_y+0.151"/>
                                          </p:val>
                                        </p:tav>
                                        <p:tav tm="40000">
                                          <p:val>
                                            <p:strVal val="ppt_y+0.196"/>
                                          </p:val>
                                        </p:tav>
                                        <p:tav tm="50000">
                                          <p:val>
                                            <p:strVal val="ppt_y+0.236"/>
                                          </p:val>
                                        </p:tav>
                                        <p:tav tm="60000">
                                          <p:val>
                                            <p:strVal val="ppt_y+0.270"/>
                                          </p:val>
                                        </p:tav>
                                        <p:tav tm="70000">
                                          <p:val>
                                            <p:strVal val="ppt_y+0.297"/>
                                          </p:val>
                                        </p:tav>
                                        <p:tav tm="80000">
                                          <p:val>
                                            <p:strVal val="ppt_y+0.317"/>
                                          </p:val>
                                        </p:tav>
                                        <p:tav tm="90000">
                                          <p:val>
                                            <p:strVal val="ppt_y+0.329"/>
                                          </p:val>
                                        </p:tav>
                                        <p:tav tm="100000">
                                          <p:val>
                                            <p:strVal val="ppt_y+0.333"/>
                                          </p:val>
                                        </p:tav>
                                      </p:tavLst>
                                    </p:anim>
                                    <p:anim calcmode="lin" valueType="num">
                                      <p:cBhvr>
                                        <p:cTn id="18" dur="664" tmFilter="0, 0; 0.125,0.2665; 0.25,0.4; 0.375,0.465; 0.5,0.5;  0.625,0.535; 0.75,0.6; 0.875,0.7335; 1,1">
                                          <p:stCondLst>
                                            <p:cond delay="664"/>
                                          </p:stCondLst>
                                        </p:cTn>
                                        <p:tgtEl>
                                          <p:spTgt spid="3"/>
                                        </p:tgtEl>
                                        <p:attrNameLst>
                                          <p:attrName>ppt_y</p:attrName>
                                        </p:attrNameLst>
                                      </p:cBhvr>
                                      <p:tavLst>
                                        <p:tav tm="0">
                                          <p:val>
                                            <p:strVal val="ppt_y"/>
                                          </p:val>
                                        </p:tav>
                                        <p:tav tm="10000">
                                          <p:val>
                                            <p:strVal val="ppt_y-0.034"/>
                                          </p:val>
                                        </p:tav>
                                        <p:tav tm="20000">
                                          <p:val>
                                            <p:strVal val="ppt_y-0.065"/>
                                          </p:val>
                                        </p:tav>
                                        <p:tav tm="30000">
                                          <p:val>
                                            <p:strVal val="ppt_y-0.090"/>
                                          </p:val>
                                        </p:tav>
                                        <p:tav tm="40000">
                                          <p:val>
                                            <p:strVal val="ppt_y-0.106"/>
                                          </p:val>
                                        </p:tav>
                                        <p:tav tm="50000">
                                          <p:val>
                                            <p:strVal val="ppt_y-0.111"/>
                                          </p:val>
                                        </p:tav>
                                        <p:tav tm="60000">
                                          <p:val>
                                            <p:strVal val="ppt_y-0.106"/>
                                          </p:val>
                                        </p:tav>
                                        <p:tav tm="70000">
                                          <p:val>
                                            <p:strVal val="ppt_y-0.090"/>
                                          </p:val>
                                        </p:tav>
                                        <p:tav tm="80000">
                                          <p:val>
                                            <p:strVal val="ppt_y-0.065"/>
                                          </p:val>
                                        </p:tav>
                                        <p:tav tm="90000">
                                          <p:val>
                                            <p:strVal val="ppt_y-0.034"/>
                                          </p:val>
                                        </p:tav>
                                        <p:tav tm="100000">
                                          <p:val>
                                            <p:strVal val="ppt_y"/>
                                          </p:val>
                                        </p:tav>
                                      </p:tavLst>
                                    </p:anim>
                                    <p:anim calcmode="lin" valueType="num">
                                      <p:cBhvr>
                                        <p:cTn id="19" dur="332" tmFilter="0, 0; 0.125,0.2665; 0.25,0.4; 0.375,0.465; 0.5,0.5;  0.625,0.535; 0.75,0.6; 0.875,0.7335; 1,1">
                                          <p:stCondLst>
                                            <p:cond delay="1324"/>
                                          </p:stCondLst>
                                        </p:cTn>
                                        <p:tgtEl>
                                          <p:spTgt spid="3"/>
                                        </p:tgtEl>
                                        <p:attrNameLst>
                                          <p:attrName>ppt_y</p:attrName>
                                        </p:attrNameLst>
                                      </p:cBhvr>
                                      <p:tavLst>
                                        <p:tav tm="0">
                                          <p:val>
                                            <p:strVal val="ppt_y"/>
                                          </p:val>
                                        </p:tav>
                                        <p:tav tm="10000">
                                          <p:val>
                                            <p:strVal val="ppt_y-0.011"/>
                                          </p:val>
                                        </p:tav>
                                        <p:tav tm="20000">
                                          <p:val>
                                            <p:strVal val="ppt_y-0.022"/>
                                          </p:val>
                                        </p:tav>
                                        <p:tav tm="30000">
                                          <p:val>
                                            <p:strVal val="ppt_y-0.030"/>
                                          </p:val>
                                        </p:tav>
                                        <p:tav tm="40000">
                                          <p:val>
                                            <p:strVal val="ppt_y-0.035"/>
                                          </p:val>
                                        </p:tav>
                                        <p:tav tm="50000">
                                          <p:val>
                                            <p:strVal val="ppt_y-0.037"/>
                                          </p:val>
                                        </p:tav>
                                        <p:tav tm="60000">
                                          <p:val>
                                            <p:strVal val="ppt_y-0.035"/>
                                          </p:val>
                                        </p:tav>
                                        <p:tav tm="70000">
                                          <p:val>
                                            <p:strVal val="ppt_y-0.030"/>
                                          </p:val>
                                        </p:tav>
                                        <p:tav tm="80000">
                                          <p:val>
                                            <p:strVal val="ppt_y-0.022"/>
                                          </p:val>
                                        </p:tav>
                                        <p:tav tm="90000">
                                          <p:val>
                                            <p:strVal val="ppt_y-0.011"/>
                                          </p:val>
                                        </p:tav>
                                        <p:tav tm="100000">
                                          <p:val>
                                            <p:strVal val="ppt_y"/>
                                          </p:val>
                                        </p:tav>
                                      </p:tavLst>
                                    </p:anim>
                                    <p:anim calcmode="lin" valueType="num">
                                      <p:cBhvr>
                                        <p:cTn id="20" dur="164" tmFilter="0, 0; 0.125,0.2665; 0.25,0.4; 0.375,0.465; 0.5,0.5;  0.625,0.535; 0.75,0.6; 0.875,0.7335; 1,1">
                                          <p:stCondLst>
                                            <p:cond delay="1656"/>
                                          </p:stCondLst>
                                        </p:cTn>
                                        <p:tgtEl>
                                          <p:spTgt spid="3"/>
                                        </p:tgtEl>
                                        <p:attrNameLst>
                                          <p:attrName>ppt_y</p:attrName>
                                        </p:attrNameLst>
                                      </p:cBhvr>
                                      <p:tavLst>
                                        <p:tav tm="0">
                                          <p:val>
                                            <p:strVal val="ppt_y"/>
                                          </p:val>
                                        </p:tav>
                                        <p:tav tm="10000">
                                          <p:val>
                                            <p:strVal val="ppt_y-0.004"/>
                                          </p:val>
                                        </p:tav>
                                        <p:tav tm="20000">
                                          <p:val>
                                            <p:strVal val="ppt_y-0.007"/>
                                          </p:val>
                                        </p:tav>
                                        <p:tav tm="30000">
                                          <p:val>
                                            <p:strVal val="ppt_y-0.010"/>
                                          </p:val>
                                        </p:tav>
                                        <p:tav tm="40000">
                                          <p:val>
                                            <p:strVal val="ppt_y-0.012"/>
                                          </p:val>
                                        </p:tav>
                                        <p:tav tm="50000">
                                          <p:val>
                                            <p:strVal val="ppt_y-0.0123"/>
                                          </p:val>
                                        </p:tav>
                                        <p:tav tm="60000">
                                          <p:val>
                                            <p:strVal val="ppt_y-0.012"/>
                                          </p:val>
                                        </p:tav>
                                        <p:tav tm="70000">
                                          <p:val>
                                            <p:strVal val="ppt_y-0.010"/>
                                          </p:val>
                                        </p:tav>
                                        <p:tav tm="80000">
                                          <p:val>
                                            <p:strVal val="ppt_y-0.007"/>
                                          </p:val>
                                        </p:tav>
                                        <p:tav tm="90000">
                                          <p:val>
                                            <p:strVal val="ppt_y-0.004"/>
                                          </p:val>
                                        </p:tav>
                                        <p:tav tm="100000">
                                          <p:val>
                                            <p:strVal val="ppt_y"/>
                                          </p:val>
                                        </p:tav>
                                      </p:tavLst>
                                    </p:anim>
                                    <p:anim calcmode="lin" valueType="num">
                                      <p:cBhvr>
                                        <p:cTn id="21" dur="180" accel="50000">
                                          <p:stCondLst>
                                            <p:cond delay="1820"/>
                                          </p:stCondLst>
                                        </p:cTn>
                                        <p:tgtEl>
                                          <p:spTgt spid="3"/>
                                        </p:tgtEl>
                                        <p:attrNameLst>
                                          <p:attrName>ppt_y</p:attrName>
                                        </p:attrNameLst>
                                      </p:cBhvr>
                                      <p:tavLst>
                                        <p:tav tm="0">
                                          <p:val>
                                            <p:strVal val="ppt_y"/>
                                          </p:val>
                                        </p:tav>
                                        <p:tav tm="100000">
                                          <p:val>
                                            <p:strVal val="ppt_y+ppt_h"/>
                                          </p:val>
                                        </p:tav>
                                      </p:tavLst>
                                    </p:anim>
                                    <p:animScale>
                                      <p:cBhvr>
                                        <p:cTn id="22" dur="26">
                                          <p:stCondLst>
                                            <p:cond delay="620"/>
                                          </p:stCondLst>
                                        </p:cTn>
                                        <p:tgtEl>
                                          <p:spTgt spid="3"/>
                                        </p:tgtEl>
                                      </p:cBhvr>
                                      <p:to x="100000" y="60000"/>
                                    </p:animScale>
                                    <p:animScale>
                                      <p:cBhvr>
                                        <p:cTn id="23" dur="166" decel="50000">
                                          <p:stCondLst>
                                            <p:cond delay="646"/>
                                          </p:stCondLst>
                                        </p:cTn>
                                        <p:tgtEl>
                                          <p:spTgt spid="3"/>
                                        </p:tgtEl>
                                      </p:cBhvr>
                                      <p:to x="100000" y="100000"/>
                                    </p:animScale>
                                    <p:animScale>
                                      <p:cBhvr>
                                        <p:cTn id="24" dur="26">
                                          <p:stCondLst>
                                            <p:cond delay="1312"/>
                                          </p:stCondLst>
                                        </p:cTn>
                                        <p:tgtEl>
                                          <p:spTgt spid="3"/>
                                        </p:tgtEl>
                                      </p:cBhvr>
                                      <p:to x="100000" y="80000"/>
                                    </p:animScale>
                                    <p:animScale>
                                      <p:cBhvr>
                                        <p:cTn id="25" dur="166" decel="50000">
                                          <p:stCondLst>
                                            <p:cond delay="1338"/>
                                          </p:stCondLst>
                                        </p:cTn>
                                        <p:tgtEl>
                                          <p:spTgt spid="3"/>
                                        </p:tgtEl>
                                      </p:cBhvr>
                                      <p:to x="100000" y="100000"/>
                                    </p:animScale>
                                    <p:animScale>
                                      <p:cBhvr>
                                        <p:cTn id="26" dur="26">
                                          <p:stCondLst>
                                            <p:cond delay="1642"/>
                                          </p:stCondLst>
                                        </p:cTn>
                                        <p:tgtEl>
                                          <p:spTgt spid="3"/>
                                        </p:tgtEl>
                                      </p:cBhvr>
                                      <p:to x="100000" y="90000"/>
                                    </p:animScale>
                                    <p:animScale>
                                      <p:cBhvr>
                                        <p:cTn id="27" dur="166" decel="50000">
                                          <p:stCondLst>
                                            <p:cond delay="1668"/>
                                          </p:stCondLst>
                                        </p:cTn>
                                        <p:tgtEl>
                                          <p:spTgt spid="3"/>
                                        </p:tgtEl>
                                      </p:cBhvr>
                                      <p:to x="100000" y="100000"/>
                                    </p:animScale>
                                    <p:animScale>
                                      <p:cBhvr>
                                        <p:cTn id="28" dur="26">
                                          <p:stCondLst>
                                            <p:cond delay="1808"/>
                                          </p:stCondLst>
                                        </p:cTn>
                                        <p:tgtEl>
                                          <p:spTgt spid="3"/>
                                        </p:tgtEl>
                                      </p:cBhvr>
                                      <p:to x="100000" y="95000"/>
                                    </p:animScale>
                                    <p:animScale>
                                      <p:cBhvr>
                                        <p:cTn id="29" dur="166" decel="50000">
                                          <p:stCondLst>
                                            <p:cond delay="1834"/>
                                          </p:stCondLst>
                                        </p:cTn>
                                        <p:tgtEl>
                                          <p:spTgt spid="3"/>
                                        </p:tgtEl>
                                      </p:cBhvr>
                                      <p:to x="100000" y="100000"/>
                                    </p:animScale>
                                    <p:set>
                                      <p:cBhvr>
                                        <p:cTn id="30" dur="1" fill="hold">
                                          <p:stCondLst>
                                            <p:cond delay="1999"/>
                                          </p:stCondLst>
                                        </p:cTn>
                                        <p:tgtEl>
                                          <p:spTgt spid="3"/>
                                        </p:tgtEl>
                                        <p:attrNameLst>
                                          <p:attrName>style.visibility</p:attrName>
                                        </p:attrNameLst>
                                      </p:cBhvr>
                                      <p:to>
                                        <p:strVal val="hidden"/>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26" presetClass="entr" presetSubtype="0" fill="hold" nodeType="clickEffect">
                                  <p:stCondLst>
                                    <p:cond delay="0"/>
                                  </p:stCondLst>
                                  <p:childTnLst>
                                    <p:set>
                                      <p:cBhvr>
                                        <p:cTn id="34" dur="1" fill="hold">
                                          <p:stCondLst>
                                            <p:cond delay="0"/>
                                          </p:stCondLst>
                                        </p:cTn>
                                        <p:tgtEl>
                                          <p:spTgt spid="6"/>
                                        </p:tgtEl>
                                        <p:attrNameLst>
                                          <p:attrName>style.visibility</p:attrName>
                                        </p:attrNameLst>
                                      </p:cBhvr>
                                      <p:to>
                                        <p:strVal val="visible"/>
                                      </p:to>
                                    </p:set>
                                    <p:animEffect transition="in" filter="wipe(down)">
                                      <p:cBhvr>
                                        <p:cTn id="35" dur="580">
                                          <p:stCondLst>
                                            <p:cond delay="0"/>
                                          </p:stCondLst>
                                        </p:cTn>
                                        <p:tgtEl>
                                          <p:spTgt spid="6"/>
                                        </p:tgtEl>
                                      </p:cBhvr>
                                    </p:animEffect>
                                    <p:anim calcmode="lin" valueType="num">
                                      <p:cBhvr>
                                        <p:cTn id="36" dur="1822"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37" dur="664"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38" dur="664" tmFilter="0, 0; 0.125,0.2665; 0.25,0.4; 0.375,0.465; 0.5,0.5;  0.625,0.535; 0.75,0.6; 0.875,0.7335; 1,1">
                                          <p:stCondLst>
                                            <p:cond delay="664"/>
                                          </p:stCondLst>
                                        </p:cTn>
                                        <p:tgtEl>
                                          <p:spTgt spid="6"/>
                                        </p:tgtEl>
                                        <p:attrNameLst>
                                          <p:attrName>ppt_y</p:attrName>
                                        </p:attrNameLst>
                                      </p:cBhvr>
                                      <p:tavLst>
                                        <p:tav tm="0" fmla="#ppt_y-sin(pi*$)/9">
                                          <p:val>
                                            <p:fltVal val="0"/>
                                          </p:val>
                                        </p:tav>
                                        <p:tav tm="100000">
                                          <p:val>
                                            <p:fltVal val="1"/>
                                          </p:val>
                                        </p:tav>
                                      </p:tavLst>
                                    </p:anim>
                                    <p:anim calcmode="lin" valueType="num">
                                      <p:cBhvr>
                                        <p:cTn id="39" dur="332" tmFilter="0, 0; 0.125,0.2665; 0.25,0.4; 0.375,0.465; 0.5,0.5;  0.625,0.535; 0.75,0.6; 0.875,0.7335; 1,1">
                                          <p:stCondLst>
                                            <p:cond delay="1324"/>
                                          </p:stCondLst>
                                        </p:cTn>
                                        <p:tgtEl>
                                          <p:spTgt spid="6"/>
                                        </p:tgtEl>
                                        <p:attrNameLst>
                                          <p:attrName>ppt_y</p:attrName>
                                        </p:attrNameLst>
                                      </p:cBhvr>
                                      <p:tavLst>
                                        <p:tav tm="0" fmla="#ppt_y-sin(pi*$)/27">
                                          <p:val>
                                            <p:fltVal val="0"/>
                                          </p:val>
                                        </p:tav>
                                        <p:tav tm="100000">
                                          <p:val>
                                            <p:fltVal val="1"/>
                                          </p:val>
                                        </p:tav>
                                      </p:tavLst>
                                    </p:anim>
                                    <p:anim calcmode="lin" valueType="num">
                                      <p:cBhvr>
                                        <p:cTn id="40" dur="164" tmFilter="0, 0; 0.125,0.2665; 0.25,0.4; 0.375,0.465; 0.5,0.5;  0.625,0.535; 0.75,0.6; 0.875,0.7335; 1,1">
                                          <p:stCondLst>
                                            <p:cond delay="1656"/>
                                          </p:stCondLst>
                                        </p:cTn>
                                        <p:tgtEl>
                                          <p:spTgt spid="6"/>
                                        </p:tgtEl>
                                        <p:attrNameLst>
                                          <p:attrName>ppt_y</p:attrName>
                                        </p:attrNameLst>
                                      </p:cBhvr>
                                      <p:tavLst>
                                        <p:tav tm="0" fmla="#ppt_y-sin(pi*$)/81">
                                          <p:val>
                                            <p:fltVal val="0"/>
                                          </p:val>
                                        </p:tav>
                                        <p:tav tm="100000">
                                          <p:val>
                                            <p:fltVal val="1"/>
                                          </p:val>
                                        </p:tav>
                                      </p:tavLst>
                                    </p:anim>
                                    <p:animScale>
                                      <p:cBhvr>
                                        <p:cTn id="41" dur="26">
                                          <p:stCondLst>
                                            <p:cond delay="650"/>
                                          </p:stCondLst>
                                        </p:cTn>
                                        <p:tgtEl>
                                          <p:spTgt spid="6"/>
                                        </p:tgtEl>
                                      </p:cBhvr>
                                      <p:to x="100000" y="60000"/>
                                    </p:animScale>
                                    <p:animScale>
                                      <p:cBhvr>
                                        <p:cTn id="42" dur="166" decel="50000">
                                          <p:stCondLst>
                                            <p:cond delay="676"/>
                                          </p:stCondLst>
                                        </p:cTn>
                                        <p:tgtEl>
                                          <p:spTgt spid="6"/>
                                        </p:tgtEl>
                                      </p:cBhvr>
                                      <p:to x="100000" y="100000"/>
                                    </p:animScale>
                                    <p:animScale>
                                      <p:cBhvr>
                                        <p:cTn id="43" dur="26">
                                          <p:stCondLst>
                                            <p:cond delay="1312"/>
                                          </p:stCondLst>
                                        </p:cTn>
                                        <p:tgtEl>
                                          <p:spTgt spid="6"/>
                                        </p:tgtEl>
                                      </p:cBhvr>
                                      <p:to x="100000" y="80000"/>
                                    </p:animScale>
                                    <p:animScale>
                                      <p:cBhvr>
                                        <p:cTn id="44" dur="166" decel="50000">
                                          <p:stCondLst>
                                            <p:cond delay="1338"/>
                                          </p:stCondLst>
                                        </p:cTn>
                                        <p:tgtEl>
                                          <p:spTgt spid="6"/>
                                        </p:tgtEl>
                                      </p:cBhvr>
                                      <p:to x="100000" y="100000"/>
                                    </p:animScale>
                                    <p:animScale>
                                      <p:cBhvr>
                                        <p:cTn id="45" dur="26">
                                          <p:stCondLst>
                                            <p:cond delay="1642"/>
                                          </p:stCondLst>
                                        </p:cTn>
                                        <p:tgtEl>
                                          <p:spTgt spid="6"/>
                                        </p:tgtEl>
                                      </p:cBhvr>
                                      <p:to x="100000" y="90000"/>
                                    </p:animScale>
                                    <p:animScale>
                                      <p:cBhvr>
                                        <p:cTn id="46" dur="166" decel="50000">
                                          <p:stCondLst>
                                            <p:cond delay="1668"/>
                                          </p:stCondLst>
                                        </p:cTn>
                                        <p:tgtEl>
                                          <p:spTgt spid="6"/>
                                        </p:tgtEl>
                                      </p:cBhvr>
                                      <p:to x="100000" y="100000"/>
                                    </p:animScale>
                                    <p:animScale>
                                      <p:cBhvr>
                                        <p:cTn id="47" dur="26">
                                          <p:stCondLst>
                                            <p:cond delay="1808"/>
                                          </p:stCondLst>
                                        </p:cTn>
                                        <p:tgtEl>
                                          <p:spTgt spid="6"/>
                                        </p:tgtEl>
                                      </p:cBhvr>
                                      <p:to x="100000" y="95000"/>
                                    </p:animScale>
                                    <p:animScale>
                                      <p:cBhvr>
                                        <p:cTn id="48" dur="166" decel="50000">
                                          <p:stCondLst>
                                            <p:cond delay="1834"/>
                                          </p:stCondLst>
                                        </p:cTn>
                                        <p:tgtEl>
                                          <p:spTgt spid="6"/>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71500" y="428625"/>
            <a:ext cx="8229600" cy="4572000"/>
          </a:xfrm>
        </p:spPr>
        <p:txBody>
          <a:bodyPr/>
          <a:lstStyle/>
          <a:p>
            <a:pPr eaLnBrk="1" hangingPunct="1"/>
            <a:r>
              <a:rPr lang="ar-SA" altLang="fa-IR" sz="3200" b="1" smtClean="0"/>
              <a:t>ب- تهيه كمپوست:</a:t>
            </a:r>
            <a:endParaRPr lang="en-US" altLang="fa-IR" sz="3200" b="1" smtClean="0"/>
          </a:p>
          <a:p>
            <a:pPr eaLnBrk="1" hangingPunct="1">
              <a:buFont typeface="Arial" panose="020B0604020202020204" pitchFamily="34" charset="0"/>
              <a:buNone/>
            </a:pPr>
            <a:r>
              <a:rPr lang="ar-SA" altLang="fa-IR" sz="3200" b="1" smtClean="0"/>
              <a:t>   كمپوست از اختلاط كاه ، كود مرغي، گچ، اوره و آب به نسبت 10، 5، 7 ، 4/0 و 25 حاصل مي‌شود.</a:t>
            </a:r>
            <a:endParaRPr lang="en-US" altLang="fa-IR" sz="3200" b="1" smtClean="0"/>
          </a:p>
          <a:p>
            <a:pPr eaLnBrk="1" hangingPunct="1">
              <a:buFont typeface="Arial" panose="020B0604020202020204" pitchFamily="34" charset="0"/>
              <a:buNone/>
            </a:pPr>
            <a:endParaRPr lang="en-US" altLang="fa-IR" sz="3200" b="1" smtClean="0"/>
          </a:p>
          <a:p>
            <a:pPr eaLnBrk="1" hangingPunct="1"/>
            <a:r>
              <a:rPr lang="ar-SA" altLang="fa-IR" sz="3200" b="1" smtClean="0"/>
              <a:t>   پ- كشت بذر:</a:t>
            </a:r>
            <a:endParaRPr lang="en-US" altLang="fa-IR" sz="3200" b="1" smtClean="0"/>
          </a:p>
          <a:p>
            <a:pPr eaLnBrk="1" hangingPunct="1">
              <a:buFont typeface="Arial" panose="020B0604020202020204" pitchFamily="34" charset="0"/>
              <a:buNone/>
            </a:pPr>
            <a:r>
              <a:rPr lang="ar-SA" altLang="fa-IR" sz="3200" b="1" smtClean="0"/>
              <a:t>   در اين مرحله كمپوست تهيه شده در جعبه هاي چوبي ريخته شده و دانه هاي گندم حاوي ميسيليوم قارچ روي آن  كشت شده و پس از فشرده سازي آن را در دماي 25 درجه سانتي گراد و رطوبت نسبي 85 تا 90 درصد نگهداري مي‌كنيم</a:t>
            </a:r>
            <a:endParaRPr lang="fa-IR" altLang="fa-IR" sz="3200" b="1"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17" presetClass="entr" presetSubtype="10"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p:cTn id="13"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17" presetClass="entr" presetSubtype="1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p:cTn id="19"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3" end="3"/>
                                            </p:txEl>
                                          </p:spTgt>
                                        </p:tgtEl>
                                        <p:attrNameLst>
                                          <p:attrName>ppt_h</p:attrName>
                                        </p:attrNameLst>
                                      </p:cBhvr>
                                      <p:tavLst>
                                        <p:tav tm="0">
                                          <p:val>
                                            <p:strVal val="#ppt_h"/>
                                          </p:val>
                                        </p:tav>
                                        <p:tav tm="100000">
                                          <p:val>
                                            <p:strVal val="#ppt_h"/>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17" presetClass="entr" presetSubtype="10"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p:cTn id="2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6" dur="500" fill="hold"/>
                                        <p:tgtEl>
                                          <p:spTgt spid="3">
                                            <p:txEl>
                                              <p:pRg st="4" end="4"/>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42938" y="357188"/>
            <a:ext cx="8229600" cy="4572000"/>
          </a:xfrm>
        </p:spPr>
        <p:txBody>
          <a:bodyPr/>
          <a:lstStyle/>
          <a:p>
            <a:pPr eaLnBrk="1" hangingPunct="1"/>
            <a:r>
              <a:rPr lang="ar-SA" altLang="fa-IR" sz="3200" b="1" smtClean="0"/>
              <a:t>ث- رشد ريشه هاي قارچ:</a:t>
            </a:r>
            <a:endParaRPr lang="en-US" altLang="fa-IR" sz="3200" b="1" smtClean="0"/>
          </a:p>
          <a:p>
            <a:pPr eaLnBrk="1" hangingPunct="1">
              <a:buFont typeface="Arial" panose="020B0604020202020204" pitchFamily="34" charset="0"/>
              <a:buNone/>
            </a:pPr>
            <a:r>
              <a:rPr lang="fa-IR" altLang="fa-IR" sz="3200" b="1" smtClean="0"/>
              <a:t>         </a:t>
            </a:r>
            <a:r>
              <a:rPr lang="ar-SA" altLang="fa-IR" sz="3200" b="1" smtClean="0"/>
              <a:t> ريشه هاي قارچ ميسيليوم پس از حدود دو تا سه هفته تمام محيط كشت را فرا مي‌گيرند . در اين مرحله نوبت به خاكريزي مي‌رسد.</a:t>
            </a:r>
            <a:endParaRPr lang="en-US" altLang="fa-IR" sz="3200" b="1" smtClean="0"/>
          </a:p>
          <a:p>
            <a:pPr eaLnBrk="1" hangingPunct="1">
              <a:buFont typeface="Arial" panose="020B0604020202020204" pitchFamily="34" charset="0"/>
              <a:buNone/>
            </a:pPr>
            <a:endParaRPr lang="en-US" altLang="fa-IR" sz="3200" b="1" smtClean="0"/>
          </a:p>
          <a:p>
            <a:pPr eaLnBrk="1" hangingPunct="1"/>
            <a:r>
              <a:rPr lang="ar-SA" altLang="fa-IR" sz="3200" b="1" smtClean="0"/>
              <a:t>ت- خاك ريزي :</a:t>
            </a:r>
            <a:endParaRPr lang="en-US" altLang="fa-IR" sz="3200" b="1" smtClean="0"/>
          </a:p>
          <a:p>
            <a:pPr eaLnBrk="1" hangingPunct="1">
              <a:buFont typeface="Arial" panose="020B0604020202020204" pitchFamily="34" charset="0"/>
              <a:buNone/>
            </a:pPr>
            <a:r>
              <a:rPr lang="fa-IR" altLang="fa-IR" sz="3200" b="1" smtClean="0"/>
              <a:t>       </a:t>
            </a:r>
            <a:r>
              <a:rPr lang="ar-SA" altLang="fa-IR" sz="3200" b="1" smtClean="0"/>
              <a:t>   در اين مرحله، سطح تمام جعبه هاي حاوي كشت با خاك استريل كه قبلا آماده شده به ضخامت 3 الي 5 سانتي‌متر پوشانده مي‌شود. </a:t>
            </a:r>
            <a:r>
              <a:rPr lang="en-US" altLang="fa-IR" sz="3200" b="1" smtClean="0"/>
              <a:t>pH</a:t>
            </a:r>
            <a:r>
              <a:rPr lang="ar-SA" altLang="fa-IR" sz="3200" b="1" smtClean="0"/>
              <a:t> اين خاك بايد حدود 5/7 باشد . سپس دماي محيط را به 18 درجه سانتي گراد تقليل مي‌دهند</a:t>
            </a:r>
            <a:endParaRPr lang="fa-IR" altLang="fa-IR" sz="3200" b="1"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3">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15"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1" end="1"/>
                                            </p:txEl>
                                          </p:spTgt>
                                        </p:tgtEl>
                                        <p:attrNameLst>
                                          <p:attrName>ppt_x</p:attrName>
                                        </p:attrNameLst>
                                      </p:cBhvr>
                                      <p:tavLst>
                                        <p:tav tm="0" fmla="#ppt_x+(cos(-2*pi*(1-$))*-#ppt_x-sin(-2*pi*(1-$))*(1-#ppt_y))*(1-$)">
                                          <p:val>
                                            <p:fltVal val="0"/>
                                          </p:val>
                                        </p:tav>
                                        <p:tav tm="100000">
                                          <p:val>
                                            <p:fltVal val="1"/>
                                          </p:val>
                                        </p:tav>
                                      </p:tavLst>
                                    </p:anim>
                                    <p:anim calcmode="lin" valueType="num">
                                      <p:cBhvr>
                                        <p:cTn id="18" dur="1000" fill="hold"/>
                                        <p:tgtEl>
                                          <p:spTgt spid="3">
                                            <p:txEl>
                                              <p:pRg st="1" end="1"/>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15"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p:cTn id="23"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25" dur="1000" fill="hold"/>
                                        <p:tgtEl>
                                          <p:spTgt spid="3">
                                            <p:txEl>
                                              <p:pRg st="3" end="3"/>
                                            </p:txEl>
                                          </p:spTgt>
                                        </p:tgtEl>
                                        <p:attrNameLst>
                                          <p:attrName>ppt_x</p:attrName>
                                        </p:attrNameLst>
                                      </p:cBhvr>
                                      <p:tavLst>
                                        <p:tav tm="0" fmla="#ppt_x+(cos(-2*pi*(1-$))*-#ppt_x-sin(-2*pi*(1-$))*(1-#ppt_y))*(1-$)">
                                          <p:val>
                                            <p:fltVal val="0"/>
                                          </p:val>
                                        </p:tav>
                                        <p:tav tm="100000">
                                          <p:val>
                                            <p:fltVal val="1"/>
                                          </p:val>
                                        </p:tav>
                                      </p:tavLst>
                                    </p:anim>
                                    <p:anim calcmode="lin" valueType="num">
                                      <p:cBhvr>
                                        <p:cTn id="26" dur="1000" fill="hold"/>
                                        <p:tgtEl>
                                          <p:spTgt spid="3">
                                            <p:txEl>
                                              <p:pRg st="3" end="3"/>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15" presetClass="entr" presetSubtype="0"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p:cTn id="31"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2"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33" dur="1000" fill="hold"/>
                                        <p:tgtEl>
                                          <p:spTgt spid="3">
                                            <p:txEl>
                                              <p:pRg st="4" end="4"/>
                                            </p:txEl>
                                          </p:spTgt>
                                        </p:tgtEl>
                                        <p:attrNameLst>
                                          <p:attrName>ppt_x</p:attrName>
                                        </p:attrNameLst>
                                      </p:cBhvr>
                                      <p:tavLst>
                                        <p:tav tm="0" fmla="#ppt_x+(cos(-2*pi*(1-$))*-#ppt_x-sin(-2*pi*(1-$))*(1-#ppt_y))*(1-$)">
                                          <p:val>
                                            <p:fltVal val="0"/>
                                          </p:val>
                                        </p:tav>
                                        <p:tav tm="100000">
                                          <p:val>
                                            <p:fltVal val="1"/>
                                          </p:val>
                                        </p:tav>
                                      </p:tavLst>
                                    </p:anim>
                                    <p:anim calcmode="lin" valueType="num">
                                      <p:cBhvr>
                                        <p:cTn id="34" dur="1000" fill="hold"/>
                                        <p:tgtEl>
                                          <p:spTgt spid="3">
                                            <p:txEl>
                                              <p:pRg st="4" end="4"/>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er">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293</TotalTime>
  <Words>4617</Words>
  <Application>Microsoft Office PowerPoint</Application>
  <PresentationFormat>On-screen Show (4:3)</PresentationFormat>
  <Paragraphs>804</Paragraphs>
  <Slides>72</Slides>
  <Notes>1</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72</vt:i4>
      </vt:variant>
    </vt:vector>
  </HeadingPairs>
  <TitlesOfParts>
    <vt:vector size="84" baseType="lpstr">
      <vt:lpstr>Arial</vt:lpstr>
      <vt:lpstr>B Titr</vt:lpstr>
      <vt:lpstr>B Zar</vt:lpstr>
      <vt:lpstr>Calibri</vt:lpstr>
      <vt:lpstr>Constantia</vt:lpstr>
      <vt:lpstr>Lotus</vt:lpstr>
      <vt:lpstr>Nazanin</vt:lpstr>
      <vt:lpstr>Tahoma</vt:lpstr>
      <vt:lpstr>Times New Roman</vt:lpstr>
      <vt:lpstr>Wingdings</vt:lpstr>
      <vt:lpstr>Wingdings 2</vt:lpstr>
      <vt:lpstr>Paper</vt:lpstr>
      <vt:lpstr>PowerPoint Presentation</vt:lpstr>
      <vt:lpstr> خـلاصــه طــرح</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الف – 2 ) محوطه سازي </vt:lpstr>
      <vt:lpstr>     الف – 3 ) ساختمانها: </vt:lpstr>
      <vt:lpstr>       الف – 4 ) ماشين‌آلات: </vt:lpstr>
      <vt:lpstr>الف – 5 ) تاسيسات</vt:lpstr>
      <vt:lpstr>      الف – 6 ) وسايل نقليه : </vt:lpstr>
      <vt:lpstr>PowerPoint Presentation</vt:lpstr>
      <vt:lpstr>PowerPoint Presentation</vt:lpstr>
      <vt:lpstr>  جمع كل سرمايه گذاري ثابت </vt:lpstr>
      <vt:lpstr>PowerPoint Presentation</vt:lpstr>
      <vt:lpstr>PowerPoint Presentation</vt:lpstr>
      <vt:lpstr>PowerPoint Presentation</vt:lpstr>
      <vt:lpstr>PowerPoint Presentation</vt:lpstr>
      <vt:lpstr>ب- 5 ) سوخت و انرژي :</vt:lpstr>
      <vt:lpstr>جمـع هزينه هاي جاري طرح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جدول بازپرداخت اصل و كارمزد تسهيلات :     ارقام به ميليون ريال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انواع روشهای کشت قارچ صدفی</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mojtaba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mojtaba</dc:creator>
  <cp:lastModifiedBy>kamal</cp:lastModifiedBy>
  <cp:revision>39</cp:revision>
  <dcterms:created xsi:type="dcterms:W3CDTF">2007-11-06T03:33:35Z</dcterms:created>
  <dcterms:modified xsi:type="dcterms:W3CDTF">2018-03-10T21:10:30Z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XTAG2">
    <vt:lpwstr>0008005a410000000000010262a00207f7000400038000</vt:lpwstr>
  </property>
</Properties>
</file>