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7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305" r:id="rId36"/>
    <p:sldId id="315" r:id="rId37"/>
    <p:sldId id="326" r:id="rId38"/>
    <p:sldId id="327" r:id="rId39"/>
    <p:sldId id="328" r:id="rId40"/>
    <p:sldId id="329" r:id="rId41"/>
    <p:sldId id="330" r:id="rId42"/>
    <p:sldId id="331" r:id="rId43"/>
    <p:sldId id="332" r:id="rId44"/>
    <p:sldId id="333" r:id="rId45"/>
    <p:sldId id="334" r:id="rId46"/>
    <p:sldId id="335" r:id="rId47"/>
    <p:sldId id="336" r:id="rId48"/>
    <p:sldId id="337" r:id="rId49"/>
    <p:sldId id="338" r:id="rId50"/>
    <p:sldId id="339" r:id="rId51"/>
    <p:sldId id="340" r:id="rId52"/>
    <p:sldId id="341" r:id="rId53"/>
    <p:sldId id="342" r:id="rId54"/>
    <p:sldId id="343" r:id="rId55"/>
    <p:sldId id="344" r:id="rId56"/>
    <p:sldId id="345" r:id="rId57"/>
    <p:sldId id="346" r:id="rId58"/>
    <p:sldId id="347" r:id="rId59"/>
    <p:sldId id="348" r:id="rId60"/>
    <p:sldId id="349" r:id="rId61"/>
    <p:sldId id="350" r:id="rId62"/>
    <p:sldId id="316" r:id="rId63"/>
    <p:sldId id="317" r:id="rId64"/>
    <p:sldId id="318" r:id="rId65"/>
    <p:sldId id="319" r:id="rId66"/>
    <p:sldId id="320" r:id="rId67"/>
    <p:sldId id="321" r:id="rId68"/>
    <p:sldId id="322" r:id="rId69"/>
    <p:sldId id="323" r:id="rId70"/>
    <p:sldId id="324" r:id="rId71"/>
    <p:sldId id="325" r:id="rId72"/>
    <p:sldId id="291" r:id="rId73"/>
  </p:sldIdLst>
  <p:sldSz cx="9144000" cy="6858000" type="screen4x3"/>
  <p:notesSz cx="6858000" cy="9144000"/>
  <p:defaultTextStyle>
    <a:defPPr>
      <a:defRPr lang="fa-I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424" autoAdjust="0"/>
    <p:restoredTop sz="88912" autoAdjust="0"/>
  </p:normalViewPr>
  <p:slideViewPr>
    <p:cSldViewPr>
      <p:cViewPr varScale="1">
        <p:scale>
          <a:sx n="66" d="100"/>
          <a:sy n="66" d="100"/>
        </p:scale>
        <p:origin x="8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eaLnBrk="1" fontAlgn="auto" hangingPunct="1">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1" eaLnBrk="1" fontAlgn="auto" hangingPunct="1">
              <a:spcBef>
                <a:spcPts val="0"/>
              </a:spcBef>
              <a:spcAft>
                <a:spcPts val="0"/>
              </a:spcAft>
              <a:defRPr sz="1200">
                <a:latin typeface="+mn-lt"/>
                <a:cs typeface="+mn-cs"/>
              </a:defRPr>
            </a:lvl1pPr>
          </a:lstStyle>
          <a:p>
            <a:pPr>
              <a:defRPr/>
            </a:pPr>
            <a:fld id="{F9F1BC01-4E5D-4232-BED8-B362605E3D91}" type="datetimeFigureOut">
              <a:rPr lang="fa-IR"/>
              <a:pPr>
                <a:defRPr/>
              </a:pPr>
              <a:t>1439/06/24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fa-IR"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eaLnBrk="1" fontAlgn="auto" hangingPunct="1">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1" eaLnBrk="1" hangingPunct="1">
              <a:defRPr sz="1200" smtClean="0">
                <a:latin typeface="Calibri" panose="020F0502020204030204" pitchFamily="34" charset="0"/>
              </a:defRPr>
            </a:lvl1pPr>
          </a:lstStyle>
          <a:p>
            <a:pPr>
              <a:defRPr/>
            </a:pPr>
            <a:fld id="{6C495C7E-D753-46F7-8738-183317248DF5}" type="slidenum">
              <a:rPr lang="fa-IR" altLang="fa-IR"/>
              <a:pPr>
                <a:defRPr/>
              </a:pPr>
              <a:t>‹#›</a:t>
            </a:fld>
            <a:endParaRPr lang="fa-IR" altLang="fa-IR"/>
          </a:p>
        </p:txBody>
      </p:sp>
    </p:spTree>
    <p:extLst>
      <p:ext uri="{BB962C8B-B14F-4D97-AF65-F5344CB8AC3E}">
        <p14:creationId xmlns:p14="http://schemas.microsoft.com/office/powerpoint/2010/main" val="2011174652"/>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fa-IR"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30000"/>
              </a:spcBef>
              <a:defRPr sz="1200">
                <a:solidFill>
                  <a:schemeClr val="tx1"/>
                </a:solidFill>
                <a:latin typeface="Calibri" panose="020F0502020204030204" pitchFamily="34" charset="0"/>
                <a:cs typeface="Arial" panose="020B0604020202020204" pitchFamily="34" charset="0"/>
              </a:defRPr>
            </a:lvl1pPr>
            <a:lvl2pPr marL="742950" indent="-285750" algn="r" rtl="1">
              <a:spcBef>
                <a:spcPct val="30000"/>
              </a:spcBef>
              <a:defRPr sz="1200">
                <a:solidFill>
                  <a:schemeClr val="tx1"/>
                </a:solidFill>
                <a:latin typeface="Calibri" panose="020F0502020204030204" pitchFamily="34" charset="0"/>
                <a:cs typeface="Arial" panose="020B0604020202020204" pitchFamily="34" charset="0"/>
              </a:defRPr>
            </a:lvl2pPr>
            <a:lvl3pPr marL="1143000" indent="-228600" algn="r" rtl="1">
              <a:spcBef>
                <a:spcPct val="30000"/>
              </a:spcBef>
              <a:defRPr sz="1200">
                <a:solidFill>
                  <a:schemeClr val="tx1"/>
                </a:solidFill>
                <a:latin typeface="Calibri" panose="020F0502020204030204" pitchFamily="34" charset="0"/>
                <a:cs typeface="Arial" panose="020B0604020202020204" pitchFamily="34" charset="0"/>
              </a:defRPr>
            </a:lvl3pPr>
            <a:lvl4pPr marL="1600200" indent="-228600" algn="r" rtl="1">
              <a:spcBef>
                <a:spcPct val="30000"/>
              </a:spcBef>
              <a:defRPr sz="1200">
                <a:solidFill>
                  <a:schemeClr val="tx1"/>
                </a:solidFill>
                <a:latin typeface="Calibri" panose="020F0502020204030204" pitchFamily="34" charset="0"/>
                <a:cs typeface="Arial" panose="020B0604020202020204" pitchFamily="34" charset="0"/>
              </a:defRPr>
            </a:lvl4pPr>
            <a:lvl5pPr marL="2057400" indent="-228600" algn="r" rtl="1">
              <a:spcBef>
                <a:spcPct val="30000"/>
              </a:spcBef>
              <a:defRPr sz="12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30000"/>
              </a:spcBef>
              <a:spcAft>
                <a:spcPct val="0"/>
              </a:spcAft>
              <a:defRPr sz="1200">
                <a:solidFill>
                  <a:schemeClr val="tx1"/>
                </a:solidFill>
                <a:latin typeface="Calibri" panose="020F0502020204030204" pitchFamily="34" charset="0"/>
                <a:cs typeface="Arial" panose="020B0604020202020204" pitchFamily="34" charset="0"/>
              </a:defRPr>
            </a:lvl9pPr>
          </a:lstStyle>
          <a:p>
            <a:pPr algn="l">
              <a:spcBef>
                <a:spcPct val="0"/>
              </a:spcBef>
            </a:pPr>
            <a:fld id="{E82B39FE-CF64-4736-ACD9-9A632C80D054}" type="slidenum">
              <a:rPr lang="fa-IR" altLang="fa-IR"/>
              <a:pPr algn="l">
                <a:spcBef>
                  <a:spcPct val="0"/>
                </a:spcBef>
              </a:pPr>
              <a:t>19</a:t>
            </a:fld>
            <a:endParaRPr lang="fa-IR" altLang="fa-IR"/>
          </a:p>
        </p:txBody>
      </p:sp>
    </p:spTree>
    <p:extLst>
      <p:ext uri="{BB962C8B-B14F-4D97-AF65-F5344CB8AC3E}">
        <p14:creationId xmlns:p14="http://schemas.microsoft.com/office/powerpoint/2010/main" val="307766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4" name="Straight Connector 3"/>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rtl="1" eaLnBrk="1" hangingPunct="1">
              <a:defRPr/>
            </a:pPr>
            <a:endParaRPr lang="en-US"/>
          </a:p>
        </p:txBody>
      </p:sp>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8" name="Title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en-US" smtClean="0"/>
              <a:t>Click to edit Master title style</a:t>
            </a:r>
            <a:endParaRPr lang="en-US"/>
          </a:p>
        </p:txBody>
      </p:sp>
      <p:sp>
        <p:nvSpPr>
          <p:cNvPr id="7" name="Date Placeholder 14"/>
          <p:cNvSpPr>
            <a:spLocks noGrp="1"/>
          </p:cNvSpPr>
          <p:nvPr>
            <p:ph type="dt" sz="half" idx="10"/>
          </p:nvPr>
        </p:nvSpPr>
        <p:spPr/>
        <p:txBody>
          <a:bodyPr/>
          <a:lstStyle>
            <a:lvl1pPr>
              <a:defRPr/>
            </a:lvl1pPr>
          </a:lstStyle>
          <a:p>
            <a:pPr>
              <a:defRPr/>
            </a:pPr>
            <a:fld id="{80AEB594-257D-4FEB-AC54-79ADDE43DFFB}" type="datetimeFigureOut">
              <a:rPr lang="fa-IR"/>
              <a:pPr>
                <a:defRPr/>
              </a:pPr>
              <a:t>1439/06/24</a:t>
            </a:fld>
            <a:endParaRPr lang="fa-IR"/>
          </a:p>
        </p:txBody>
      </p:sp>
      <p:sp>
        <p:nvSpPr>
          <p:cNvPr id="8" name="Slide Number Placeholder 15"/>
          <p:cNvSpPr>
            <a:spLocks noGrp="1"/>
          </p:cNvSpPr>
          <p:nvPr>
            <p:ph type="sldNum" sz="quarter" idx="11"/>
          </p:nvPr>
        </p:nvSpPr>
        <p:spPr/>
        <p:txBody>
          <a:bodyPr/>
          <a:lstStyle>
            <a:lvl1pPr>
              <a:defRPr smtClean="0"/>
            </a:lvl1pPr>
          </a:lstStyle>
          <a:p>
            <a:pPr>
              <a:defRPr/>
            </a:pPr>
            <a:fld id="{4C9F4D4D-D428-4896-AE2D-E7D02117CE35}" type="slidenum">
              <a:rPr lang="fa-IR" altLang="fa-IR"/>
              <a:pPr>
                <a:defRPr/>
              </a:pPr>
              <a:t>‹#›</a:t>
            </a:fld>
            <a:endParaRPr lang="fa-IR" altLang="fa-IR"/>
          </a:p>
        </p:txBody>
      </p:sp>
      <p:sp>
        <p:nvSpPr>
          <p:cNvPr id="10" name="Footer Placeholder 16"/>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15732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1E30C25-4636-4D93-BEE9-4925C4B9C5A0}" type="datetimeFigureOut">
              <a:rPr lang="fa-IR"/>
              <a:pPr>
                <a:defRPr/>
              </a:pPr>
              <a:t>1439/06/24</a:t>
            </a:fld>
            <a:endParaRPr lang="fa-IR"/>
          </a:p>
        </p:txBody>
      </p:sp>
      <p:sp>
        <p:nvSpPr>
          <p:cNvPr id="5" name="Footer Placeholder 9"/>
          <p:cNvSpPr>
            <a:spLocks noGrp="1"/>
          </p:cNvSpPr>
          <p:nvPr>
            <p:ph type="ftr" sz="quarter" idx="11"/>
          </p:nvPr>
        </p:nvSpPr>
        <p:spPr/>
        <p:txBody>
          <a:bodyPr/>
          <a:lstStyle>
            <a:lvl1pPr>
              <a:defRPr/>
            </a:lvl1pPr>
          </a:lstStyle>
          <a:p>
            <a:pPr>
              <a:defRPr/>
            </a:pPr>
            <a:endParaRPr lang="fa-IR"/>
          </a:p>
        </p:txBody>
      </p:sp>
      <p:sp>
        <p:nvSpPr>
          <p:cNvPr id="6" name="Slide Number Placeholder 21"/>
          <p:cNvSpPr>
            <a:spLocks noGrp="1"/>
          </p:cNvSpPr>
          <p:nvPr>
            <p:ph type="sldNum" sz="quarter" idx="12"/>
          </p:nvPr>
        </p:nvSpPr>
        <p:spPr/>
        <p:txBody>
          <a:bodyPr/>
          <a:lstStyle>
            <a:lvl1pPr>
              <a:defRPr/>
            </a:lvl1pPr>
          </a:lstStyle>
          <a:p>
            <a:pPr>
              <a:defRPr/>
            </a:pPr>
            <a:fld id="{183C6C26-DB28-409C-8FAE-84BC3EB0C7EB}" type="slidenum">
              <a:rPr lang="fa-IR" altLang="fa-IR"/>
              <a:pPr>
                <a:defRPr/>
              </a:pPr>
              <a:t>‹#›</a:t>
            </a:fld>
            <a:endParaRPr lang="fa-IR" altLang="fa-IR"/>
          </a:p>
        </p:txBody>
      </p:sp>
    </p:spTree>
    <p:extLst>
      <p:ext uri="{BB962C8B-B14F-4D97-AF65-F5344CB8AC3E}">
        <p14:creationId xmlns:p14="http://schemas.microsoft.com/office/powerpoint/2010/main" val="3001970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C38DC88F-9161-4566-936B-CE8CFF62265F}" type="datetimeFigureOut">
              <a:rPr lang="fa-IR"/>
              <a:pPr>
                <a:defRPr/>
              </a:pPr>
              <a:t>1439/06/24</a:t>
            </a:fld>
            <a:endParaRPr lang="fa-IR"/>
          </a:p>
        </p:txBody>
      </p:sp>
      <p:sp>
        <p:nvSpPr>
          <p:cNvPr id="5" name="Footer Placeholder 9"/>
          <p:cNvSpPr>
            <a:spLocks noGrp="1"/>
          </p:cNvSpPr>
          <p:nvPr>
            <p:ph type="ftr" sz="quarter" idx="11"/>
          </p:nvPr>
        </p:nvSpPr>
        <p:spPr/>
        <p:txBody>
          <a:bodyPr/>
          <a:lstStyle>
            <a:lvl1pPr>
              <a:defRPr/>
            </a:lvl1pPr>
          </a:lstStyle>
          <a:p>
            <a:pPr>
              <a:defRPr/>
            </a:pPr>
            <a:endParaRPr lang="fa-IR"/>
          </a:p>
        </p:txBody>
      </p:sp>
      <p:sp>
        <p:nvSpPr>
          <p:cNvPr id="6" name="Slide Number Placeholder 21"/>
          <p:cNvSpPr>
            <a:spLocks noGrp="1"/>
          </p:cNvSpPr>
          <p:nvPr>
            <p:ph type="sldNum" sz="quarter" idx="12"/>
          </p:nvPr>
        </p:nvSpPr>
        <p:spPr/>
        <p:txBody>
          <a:bodyPr/>
          <a:lstStyle>
            <a:lvl1pPr>
              <a:defRPr/>
            </a:lvl1pPr>
          </a:lstStyle>
          <a:p>
            <a:pPr>
              <a:defRPr/>
            </a:pPr>
            <a:fld id="{5F2B6B95-C342-444F-93BD-AF4D7AFB2C81}" type="slidenum">
              <a:rPr lang="fa-IR" altLang="fa-IR"/>
              <a:pPr>
                <a:defRPr/>
              </a:pPr>
              <a:t>‹#›</a:t>
            </a:fld>
            <a:endParaRPr lang="fa-IR" altLang="fa-IR"/>
          </a:p>
        </p:txBody>
      </p:sp>
    </p:spTree>
    <p:extLst>
      <p:ext uri="{BB962C8B-B14F-4D97-AF65-F5344CB8AC3E}">
        <p14:creationId xmlns:p14="http://schemas.microsoft.com/office/powerpoint/2010/main" val="553958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Title 16"/>
          <p:cNvSpPr>
            <a:spLocks noGrp="1"/>
          </p:cNvSpPr>
          <p:nvPr>
            <p:ph type="title"/>
          </p:nvPr>
        </p:nvSpPr>
        <p:spPr/>
        <p:txBody>
          <a:bodyPr rtlCol="0"/>
          <a:lstStyle/>
          <a:p>
            <a:r>
              <a:rPr lang="en-US" smtClean="0"/>
              <a:t>Click to edit Master title style</a:t>
            </a:r>
            <a:endParaRPr lang="en-US"/>
          </a:p>
        </p:txBody>
      </p:sp>
      <p:sp>
        <p:nvSpPr>
          <p:cNvPr id="4" name="Date Placeholder 23"/>
          <p:cNvSpPr>
            <a:spLocks noGrp="1"/>
          </p:cNvSpPr>
          <p:nvPr>
            <p:ph type="dt" sz="half" idx="10"/>
          </p:nvPr>
        </p:nvSpPr>
        <p:spPr/>
        <p:txBody>
          <a:bodyPr/>
          <a:lstStyle>
            <a:lvl1pPr>
              <a:defRPr/>
            </a:lvl1pPr>
          </a:lstStyle>
          <a:p>
            <a:pPr>
              <a:defRPr/>
            </a:pPr>
            <a:fld id="{B93A195C-D926-45BF-9CBA-3A6CED007ADE}" type="datetimeFigureOut">
              <a:rPr lang="fa-IR"/>
              <a:pPr>
                <a:defRPr/>
              </a:pPr>
              <a:t>1439/06/24</a:t>
            </a:fld>
            <a:endParaRPr lang="fa-IR"/>
          </a:p>
        </p:txBody>
      </p:sp>
      <p:sp>
        <p:nvSpPr>
          <p:cNvPr id="5" name="Footer Placeholder 9"/>
          <p:cNvSpPr>
            <a:spLocks noGrp="1"/>
          </p:cNvSpPr>
          <p:nvPr>
            <p:ph type="ftr" sz="quarter" idx="11"/>
          </p:nvPr>
        </p:nvSpPr>
        <p:spPr/>
        <p:txBody>
          <a:bodyPr/>
          <a:lstStyle>
            <a:lvl1pPr>
              <a:defRPr/>
            </a:lvl1pPr>
          </a:lstStyle>
          <a:p>
            <a:pPr>
              <a:defRPr/>
            </a:pPr>
            <a:endParaRPr lang="fa-IR"/>
          </a:p>
        </p:txBody>
      </p:sp>
      <p:sp>
        <p:nvSpPr>
          <p:cNvPr id="6" name="Slide Number Placeholder 21"/>
          <p:cNvSpPr>
            <a:spLocks noGrp="1"/>
          </p:cNvSpPr>
          <p:nvPr>
            <p:ph type="sldNum" sz="quarter" idx="12"/>
          </p:nvPr>
        </p:nvSpPr>
        <p:spPr/>
        <p:txBody>
          <a:bodyPr/>
          <a:lstStyle>
            <a:lvl1pPr>
              <a:defRPr/>
            </a:lvl1pPr>
          </a:lstStyle>
          <a:p>
            <a:pPr>
              <a:defRPr/>
            </a:pPr>
            <a:fld id="{7AEA5643-014E-4910-981A-3142E76BFC4C}" type="slidenum">
              <a:rPr lang="fa-IR" altLang="fa-IR"/>
              <a:pPr>
                <a:defRPr/>
              </a:pPr>
              <a:t>‹#›</a:t>
            </a:fld>
            <a:endParaRPr lang="fa-IR" altLang="fa-IR"/>
          </a:p>
        </p:txBody>
      </p:sp>
    </p:spTree>
    <p:extLst>
      <p:ext uri="{BB962C8B-B14F-4D97-AF65-F5344CB8AC3E}">
        <p14:creationId xmlns:p14="http://schemas.microsoft.com/office/powerpoint/2010/main" val="379397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cxnSp>
        <p:nvCxnSpPr>
          <p:cNvPr id="4" name="Straight Connector 3"/>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0A0511-2753-4D36-A305-ADF7E945200E}" type="datetimeFigureOut">
              <a:rPr lang="fa-IR"/>
              <a:pPr>
                <a:defRPr/>
              </a:pPr>
              <a:t>1439/06/24</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smtClean="0"/>
            </a:lvl1pPr>
          </a:lstStyle>
          <a:p>
            <a:pPr>
              <a:defRPr/>
            </a:pPr>
            <a:fld id="{5CB22510-13B2-4C9D-AD3B-30F9E231A1CF}" type="slidenum">
              <a:rPr lang="fa-IR" altLang="fa-IR"/>
              <a:pPr>
                <a:defRPr/>
              </a:pPr>
              <a:t>‹#›</a:t>
            </a:fld>
            <a:endParaRPr lang="fa-IR" altLang="fa-IR"/>
          </a:p>
        </p:txBody>
      </p:sp>
    </p:spTree>
    <p:extLst>
      <p:ext uri="{BB962C8B-B14F-4D97-AF65-F5344CB8AC3E}">
        <p14:creationId xmlns:p14="http://schemas.microsoft.com/office/powerpoint/2010/main" val="1613537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1" name="Content Placeholder 10"/>
          <p:cNvSpPr>
            <a:spLocks noGrp="1"/>
          </p:cNvSpPr>
          <p:nvPr>
            <p:ph sz="half" idx="1"/>
          </p:nvPr>
        </p:nvSpPr>
        <p:spPr>
          <a:xfrm>
            <a:off x="457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524000"/>
            <a:ext cx="4059936"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03689547-4100-4F7B-BC05-F5A8915309DA}" type="datetimeFigureOut">
              <a:rPr lang="fa-IR"/>
              <a:pPr>
                <a:defRPr/>
              </a:pPr>
              <a:t>1439/06/24</a:t>
            </a:fld>
            <a:endParaRPr lang="fa-IR"/>
          </a:p>
        </p:txBody>
      </p:sp>
      <p:sp>
        <p:nvSpPr>
          <p:cNvPr id="6" name="Footer Placeholder 9"/>
          <p:cNvSpPr>
            <a:spLocks noGrp="1"/>
          </p:cNvSpPr>
          <p:nvPr>
            <p:ph type="ftr" sz="quarter" idx="11"/>
          </p:nvPr>
        </p:nvSpPr>
        <p:spPr/>
        <p:txBody>
          <a:bodyPr/>
          <a:lstStyle>
            <a:lvl1pPr>
              <a:defRPr/>
            </a:lvl1pPr>
          </a:lstStyle>
          <a:p>
            <a:pPr>
              <a:defRPr/>
            </a:pPr>
            <a:endParaRPr lang="fa-IR"/>
          </a:p>
        </p:txBody>
      </p:sp>
      <p:sp>
        <p:nvSpPr>
          <p:cNvPr id="7" name="Slide Number Placeholder 21"/>
          <p:cNvSpPr>
            <a:spLocks noGrp="1"/>
          </p:cNvSpPr>
          <p:nvPr>
            <p:ph type="sldNum" sz="quarter" idx="12"/>
          </p:nvPr>
        </p:nvSpPr>
        <p:spPr/>
        <p:txBody>
          <a:bodyPr/>
          <a:lstStyle>
            <a:lvl1pPr>
              <a:defRPr/>
            </a:lvl1pPr>
          </a:lstStyle>
          <a:p>
            <a:pPr>
              <a:defRPr/>
            </a:pPr>
            <a:fld id="{7D946198-FACD-4348-9DA0-97DA38A3F52B}" type="slidenum">
              <a:rPr lang="fa-IR" altLang="fa-IR"/>
              <a:pPr>
                <a:defRPr/>
              </a:pPr>
              <a:t>‹#›</a:t>
            </a:fld>
            <a:endParaRPr lang="fa-IR" altLang="fa-IR"/>
          </a:p>
        </p:txBody>
      </p:sp>
    </p:spTree>
    <p:extLst>
      <p:ext uri="{BB962C8B-B14F-4D97-AF65-F5344CB8AC3E}">
        <p14:creationId xmlns:p14="http://schemas.microsoft.com/office/powerpoint/2010/main" val="1839681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7" name="Straight Connector 6"/>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4" name="Content Placeholder 33"/>
          <p:cNvSpPr>
            <a:spLocks noGrp="1"/>
          </p:cNvSpPr>
          <p:nvPr>
            <p:ph sz="quarter" idx="4"/>
          </p:nvPr>
        </p:nvSpPr>
        <p:spPr>
          <a:xfrm>
            <a:off x="4649788" y="2201896"/>
            <a:ext cx="4038600"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57200" y="155448"/>
            <a:ext cx="8229600" cy="1143000"/>
          </a:xfrm>
        </p:spPr>
        <p:txBody>
          <a:bodyPr/>
          <a:lstStyle>
            <a:lvl1pPr>
              <a:defRPr/>
            </a:lvl1pPr>
          </a:lstStyle>
          <a:p>
            <a:r>
              <a:rPr lang="en-US" smtClean="0"/>
              <a:t>Click to edit Master title style</a:t>
            </a:r>
            <a:endParaRPr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9" name="Slide Number Placeholder 8"/>
          <p:cNvSpPr>
            <a:spLocks noGrp="1"/>
          </p:cNvSpPr>
          <p:nvPr>
            <p:ph type="sldNum" sz="quarter" idx="10"/>
          </p:nvPr>
        </p:nvSpPr>
        <p:spPr/>
        <p:txBody>
          <a:bodyPr/>
          <a:lstStyle>
            <a:lvl1pPr>
              <a:defRPr smtClean="0"/>
            </a:lvl1pPr>
          </a:lstStyle>
          <a:p>
            <a:pPr>
              <a:defRPr/>
            </a:pPr>
            <a:fld id="{42DD12BB-1EB4-402B-9468-91F20BDD72CB}" type="slidenum">
              <a:rPr lang="fa-IR" altLang="fa-IR"/>
              <a:pPr>
                <a:defRPr/>
              </a:pPr>
              <a:t>‹#›</a:t>
            </a:fld>
            <a:endParaRPr lang="fa-IR" altLang="fa-IR"/>
          </a:p>
        </p:txBody>
      </p:sp>
      <p:sp>
        <p:nvSpPr>
          <p:cNvPr id="10" name="Footer Placeholder 7"/>
          <p:cNvSpPr>
            <a:spLocks noGrp="1"/>
          </p:cNvSpPr>
          <p:nvPr>
            <p:ph type="ftr" sz="quarter" idx="11"/>
          </p:nvPr>
        </p:nvSpPr>
        <p:spPr/>
        <p:txBody>
          <a:bodyPr/>
          <a:lstStyle>
            <a:lvl1pPr>
              <a:defRPr/>
            </a:lvl1pPr>
          </a:lstStyle>
          <a:p>
            <a:pPr>
              <a:defRPr/>
            </a:pPr>
            <a:endParaRPr lang="fa-IR"/>
          </a:p>
        </p:txBody>
      </p:sp>
      <p:sp>
        <p:nvSpPr>
          <p:cNvPr id="11" name="Date Placeholder 6"/>
          <p:cNvSpPr>
            <a:spLocks noGrp="1"/>
          </p:cNvSpPr>
          <p:nvPr>
            <p:ph type="dt" sz="half" idx="12"/>
          </p:nvPr>
        </p:nvSpPr>
        <p:spPr/>
        <p:txBody>
          <a:bodyPr/>
          <a:lstStyle>
            <a:lvl1pPr>
              <a:defRPr/>
            </a:lvl1pPr>
          </a:lstStyle>
          <a:p>
            <a:pPr>
              <a:defRPr/>
            </a:pPr>
            <a:fld id="{883695DA-8901-4AB4-8164-1D7E1501AFA0}" type="datetimeFigureOut">
              <a:rPr lang="fa-IR"/>
              <a:pPr>
                <a:defRPr/>
              </a:pPr>
              <a:t>1439/06/24</a:t>
            </a:fld>
            <a:endParaRPr lang="fa-IR"/>
          </a:p>
        </p:txBody>
      </p:sp>
    </p:spTree>
    <p:extLst>
      <p:ext uri="{BB962C8B-B14F-4D97-AF65-F5344CB8AC3E}">
        <p14:creationId xmlns:p14="http://schemas.microsoft.com/office/powerpoint/2010/main" val="1782147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9B01CB8C-2315-43B4-81BD-C72D66CB31AF}" type="datetimeFigureOut">
              <a:rPr lang="fa-IR"/>
              <a:pPr>
                <a:defRPr/>
              </a:pPr>
              <a:t>1439/06/24</a:t>
            </a:fld>
            <a:endParaRPr lang="fa-IR"/>
          </a:p>
        </p:txBody>
      </p:sp>
      <p:sp>
        <p:nvSpPr>
          <p:cNvPr id="4" name="Footer Placeholder 9"/>
          <p:cNvSpPr>
            <a:spLocks noGrp="1"/>
          </p:cNvSpPr>
          <p:nvPr>
            <p:ph type="ftr" sz="quarter" idx="11"/>
          </p:nvPr>
        </p:nvSpPr>
        <p:spPr/>
        <p:txBody>
          <a:bodyPr/>
          <a:lstStyle>
            <a:lvl1pPr>
              <a:defRPr/>
            </a:lvl1pPr>
          </a:lstStyle>
          <a:p>
            <a:pPr>
              <a:defRPr/>
            </a:pPr>
            <a:endParaRPr lang="fa-IR"/>
          </a:p>
        </p:txBody>
      </p:sp>
      <p:sp>
        <p:nvSpPr>
          <p:cNvPr id="5" name="Slide Number Placeholder 21"/>
          <p:cNvSpPr>
            <a:spLocks noGrp="1"/>
          </p:cNvSpPr>
          <p:nvPr>
            <p:ph type="sldNum" sz="quarter" idx="12"/>
          </p:nvPr>
        </p:nvSpPr>
        <p:spPr/>
        <p:txBody>
          <a:bodyPr/>
          <a:lstStyle>
            <a:lvl1pPr>
              <a:defRPr/>
            </a:lvl1pPr>
          </a:lstStyle>
          <a:p>
            <a:pPr>
              <a:defRPr/>
            </a:pPr>
            <a:fld id="{A811268D-3D71-49D7-BA3A-70F15B1FD53A}" type="slidenum">
              <a:rPr lang="fa-IR" altLang="fa-IR"/>
              <a:pPr>
                <a:defRPr/>
              </a:pPr>
              <a:t>‹#›</a:t>
            </a:fld>
            <a:endParaRPr lang="fa-IR" altLang="fa-IR"/>
          </a:p>
        </p:txBody>
      </p:sp>
    </p:spTree>
    <p:extLst>
      <p:ext uri="{BB962C8B-B14F-4D97-AF65-F5344CB8AC3E}">
        <p14:creationId xmlns:p14="http://schemas.microsoft.com/office/powerpoint/2010/main" val="213057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3"/>
          <p:cNvSpPr>
            <a:spLocks noGrp="1"/>
          </p:cNvSpPr>
          <p:nvPr>
            <p:ph type="dt" sz="half" idx="10"/>
          </p:nvPr>
        </p:nvSpPr>
        <p:spPr/>
        <p:txBody>
          <a:bodyPr/>
          <a:lstStyle>
            <a:lvl1pPr>
              <a:defRPr/>
            </a:lvl1pPr>
          </a:lstStyle>
          <a:p>
            <a:pPr>
              <a:defRPr/>
            </a:pPr>
            <a:fld id="{607AA96F-4FCB-4E51-A871-3818D643E173}" type="datetimeFigureOut">
              <a:rPr lang="fa-IR"/>
              <a:pPr>
                <a:defRPr/>
              </a:pPr>
              <a:t>1439/06/24</a:t>
            </a:fld>
            <a:endParaRPr lang="fa-IR"/>
          </a:p>
        </p:txBody>
      </p:sp>
      <p:sp>
        <p:nvSpPr>
          <p:cNvPr id="3" name="Footer Placeholder 9"/>
          <p:cNvSpPr>
            <a:spLocks noGrp="1"/>
          </p:cNvSpPr>
          <p:nvPr>
            <p:ph type="ftr" sz="quarter" idx="11"/>
          </p:nvPr>
        </p:nvSpPr>
        <p:spPr/>
        <p:txBody>
          <a:bodyPr/>
          <a:lstStyle>
            <a:lvl1pPr>
              <a:defRPr/>
            </a:lvl1pPr>
          </a:lstStyle>
          <a:p>
            <a:pPr>
              <a:defRPr/>
            </a:pPr>
            <a:endParaRPr lang="fa-IR"/>
          </a:p>
        </p:txBody>
      </p:sp>
      <p:sp>
        <p:nvSpPr>
          <p:cNvPr id="4" name="Slide Number Placeholder 21"/>
          <p:cNvSpPr>
            <a:spLocks noGrp="1"/>
          </p:cNvSpPr>
          <p:nvPr>
            <p:ph type="sldNum" sz="quarter" idx="12"/>
          </p:nvPr>
        </p:nvSpPr>
        <p:spPr/>
        <p:txBody>
          <a:bodyPr/>
          <a:lstStyle>
            <a:lvl1pPr>
              <a:defRPr/>
            </a:lvl1pPr>
          </a:lstStyle>
          <a:p>
            <a:pPr>
              <a:defRPr/>
            </a:pPr>
            <a:fld id="{B0B43A64-0753-4D33-965F-B24597A11FC3}" type="slidenum">
              <a:rPr lang="fa-IR" altLang="fa-IR"/>
              <a:pPr>
                <a:defRPr/>
              </a:pPr>
              <a:t>‹#›</a:t>
            </a:fld>
            <a:endParaRPr lang="fa-IR" altLang="fa-IR"/>
          </a:p>
        </p:txBody>
      </p:sp>
    </p:spTree>
    <p:extLst>
      <p:ext uri="{BB962C8B-B14F-4D97-AF65-F5344CB8AC3E}">
        <p14:creationId xmlns:p14="http://schemas.microsoft.com/office/powerpoint/2010/main" val="1399961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5" name="Date Placeholder 23"/>
          <p:cNvSpPr>
            <a:spLocks noGrp="1"/>
          </p:cNvSpPr>
          <p:nvPr>
            <p:ph type="dt" sz="half" idx="10"/>
          </p:nvPr>
        </p:nvSpPr>
        <p:spPr/>
        <p:txBody>
          <a:bodyPr/>
          <a:lstStyle>
            <a:lvl1pPr>
              <a:defRPr/>
            </a:lvl1pPr>
          </a:lstStyle>
          <a:p>
            <a:pPr>
              <a:defRPr/>
            </a:pPr>
            <a:fld id="{160287F0-B447-4AD1-A383-A6BBEE68B6B6}" type="datetimeFigureOut">
              <a:rPr lang="fa-IR"/>
              <a:pPr>
                <a:defRPr/>
              </a:pPr>
              <a:t>1439/06/24</a:t>
            </a:fld>
            <a:endParaRPr lang="fa-IR"/>
          </a:p>
        </p:txBody>
      </p:sp>
      <p:sp>
        <p:nvSpPr>
          <p:cNvPr id="6" name="Footer Placeholder 9"/>
          <p:cNvSpPr>
            <a:spLocks noGrp="1"/>
          </p:cNvSpPr>
          <p:nvPr>
            <p:ph type="ftr" sz="quarter" idx="11"/>
          </p:nvPr>
        </p:nvSpPr>
        <p:spPr/>
        <p:txBody>
          <a:bodyPr/>
          <a:lstStyle>
            <a:lvl1pPr>
              <a:defRPr/>
            </a:lvl1pPr>
          </a:lstStyle>
          <a:p>
            <a:pPr>
              <a:defRPr/>
            </a:pPr>
            <a:endParaRPr lang="fa-IR"/>
          </a:p>
        </p:txBody>
      </p:sp>
      <p:sp>
        <p:nvSpPr>
          <p:cNvPr id="7" name="Slide Number Placeholder 21"/>
          <p:cNvSpPr>
            <a:spLocks noGrp="1"/>
          </p:cNvSpPr>
          <p:nvPr>
            <p:ph type="sldNum" sz="quarter" idx="12"/>
          </p:nvPr>
        </p:nvSpPr>
        <p:spPr/>
        <p:txBody>
          <a:bodyPr/>
          <a:lstStyle>
            <a:lvl1pPr>
              <a:defRPr/>
            </a:lvl1pPr>
          </a:lstStyle>
          <a:p>
            <a:pPr>
              <a:defRPr/>
            </a:pPr>
            <a:fld id="{B243DEA1-BD6D-4868-830B-020B5C799CC1}" type="slidenum">
              <a:rPr lang="fa-IR" altLang="fa-IR"/>
              <a:pPr>
                <a:defRPr/>
              </a:pPr>
              <a:t>‹#›</a:t>
            </a:fld>
            <a:endParaRPr lang="fa-IR" altLang="fa-IR"/>
          </a:p>
        </p:txBody>
      </p:sp>
    </p:spTree>
    <p:extLst>
      <p:ext uri="{BB962C8B-B14F-4D97-AF65-F5344CB8AC3E}">
        <p14:creationId xmlns:p14="http://schemas.microsoft.com/office/powerpoint/2010/main" val="1458893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23"/>
          <p:cNvSpPr>
            <a:spLocks noGrp="1"/>
          </p:cNvSpPr>
          <p:nvPr>
            <p:ph type="dt" sz="half" idx="10"/>
          </p:nvPr>
        </p:nvSpPr>
        <p:spPr/>
        <p:txBody>
          <a:bodyPr/>
          <a:lstStyle>
            <a:lvl1pPr>
              <a:defRPr/>
            </a:lvl1pPr>
          </a:lstStyle>
          <a:p>
            <a:pPr>
              <a:defRPr/>
            </a:pPr>
            <a:fld id="{4E7D9984-16DF-40B5-ABAA-D10F05646481}" type="datetimeFigureOut">
              <a:rPr lang="fa-IR"/>
              <a:pPr>
                <a:defRPr/>
              </a:pPr>
              <a:t>1439/06/24</a:t>
            </a:fld>
            <a:endParaRPr lang="fa-IR"/>
          </a:p>
        </p:txBody>
      </p:sp>
      <p:sp>
        <p:nvSpPr>
          <p:cNvPr id="6" name="Footer Placeholder 9"/>
          <p:cNvSpPr>
            <a:spLocks noGrp="1"/>
          </p:cNvSpPr>
          <p:nvPr>
            <p:ph type="ftr" sz="quarter" idx="11"/>
          </p:nvPr>
        </p:nvSpPr>
        <p:spPr/>
        <p:txBody>
          <a:bodyPr/>
          <a:lstStyle>
            <a:lvl1pPr>
              <a:defRPr/>
            </a:lvl1pPr>
          </a:lstStyle>
          <a:p>
            <a:pPr>
              <a:defRPr/>
            </a:pPr>
            <a:endParaRPr lang="fa-IR"/>
          </a:p>
        </p:txBody>
      </p:sp>
      <p:sp>
        <p:nvSpPr>
          <p:cNvPr id="7" name="Slide Number Placeholder 21"/>
          <p:cNvSpPr>
            <a:spLocks noGrp="1"/>
          </p:cNvSpPr>
          <p:nvPr>
            <p:ph type="sldNum" sz="quarter" idx="12"/>
          </p:nvPr>
        </p:nvSpPr>
        <p:spPr/>
        <p:txBody>
          <a:bodyPr/>
          <a:lstStyle>
            <a:lvl1pPr>
              <a:defRPr/>
            </a:lvl1pPr>
          </a:lstStyle>
          <a:p>
            <a:pPr>
              <a:defRPr/>
            </a:pPr>
            <a:fld id="{CB219D29-1E0A-40CB-9BF8-664A7002D207}" type="slidenum">
              <a:rPr lang="fa-IR" altLang="fa-IR"/>
              <a:pPr>
                <a:defRPr/>
              </a:pPr>
              <a:t>‹#›</a:t>
            </a:fld>
            <a:endParaRPr lang="fa-IR" altLang="fa-IR"/>
          </a:p>
        </p:txBody>
      </p:sp>
    </p:spTree>
    <p:extLst>
      <p:ext uri="{BB962C8B-B14F-4D97-AF65-F5344CB8AC3E}">
        <p14:creationId xmlns:p14="http://schemas.microsoft.com/office/powerpoint/2010/main" val="1537128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457200" y="1447800"/>
            <a:ext cx="8229600" cy="467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24" name="Date Placeholder 23"/>
          <p:cNvSpPr>
            <a:spLocks noGrp="1"/>
          </p:cNvSpPr>
          <p:nvPr>
            <p:ph type="dt" sz="half" idx="2"/>
          </p:nvPr>
        </p:nvSpPr>
        <p:spPr>
          <a:xfrm>
            <a:off x="5791200" y="6203950"/>
            <a:ext cx="2590800" cy="384175"/>
          </a:xfrm>
          <a:prstGeom prst="rect">
            <a:avLst/>
          </a:prstGeom>
        </p:spPr>
        <p:txBody>
          <a:bodyPr vert="horz" anchor="ctr" anchorCtr="0"/>
          <a:lstStyle>
            <a:lvl1pPr algn="l" rtl="1" eaLnBrk="1" latinLnBrk="0" hangingPunct="1">
              <a:defRPr kumimoji="0" sz="1200">
                <a:solidFill>
                  <a:schemeClr val="tx2"/>
                </a:solidFill>
              </a:defRPr>
            </a:lvl1pPr>
          </a:lstStyle>
          <a:p>
            <a:pPr>
              <a:defRPr/>
            </a:pPr>
            <a:fld id="{B415FC15-1A98-46C1-B0F9-9225612CAA15}" type="datetimeFigureOut">
              <a:rPr lang="fa-IR"/>
              <a:pPr>
                <a:defRPr/>
              </a:pPr>
              <a:t>1439/06/24</a:t>
            </a:fld>
            <a:endParaRPr lang="fa-IR"/>
          </a:p>
        </p:txBody>
      </p:sp>
      <p:sp>
        <p:nvSpPr>
          <p:cNvPr id="10" name="Footer Placeholder 9"/>
          <p:cNvSpPr>
            <a:spLocks noGrp="1"/>
          </p:cNvSpPr>
          <p:nvPr>
            <p:ph type="ftr" sz="quarter" idx="3"/>
          </p:nvPr>
        </p:nvSpPr>
        <p:spPr>
          <a:xfrm>
            <a:off x="2133600" y="6203950"/>
            <a:ext cx="3581400" cy="384175"/>
          </a:xfrm>
          <a:prstGeom prst="rect">
            <a:avLst/>
          </a:prstGeom>
        </p:spPr>
        <p:txBody>
          <a:bodyPr vert="horz" anchor="ctr" anchorCtr="0"/>
          <a:lstStyle>
            <a:lvl1pPr algn="r" rtl="1" eaLnBrk="1" latinLnBrk="0" hangingPunct="1">
              <a:defRPr kumimoji="0" sz="1200">
                <a:solidFill>
                  <a:schemeClr val="tx2"/>
                </a:solidFill>
              </a:defRPr>
            </a:lvl1pPr>
          </a:lstStyle>
          <a:p>
            <a:pPr>
              <a:defRPr/>
            </a:pPr>
            <a:endParaRPr lang="fa-IR"/>
          </a:p>
        </p:txBody>
      </p:sp>
      <p:sp>
        <p:nvSpPr>
          <p:cNvPr id="22" name="Slide Number Placeholder 21"/>
          <p:cNvSpPr>
            <a:spLocks noGrp="1"/>
          </p:cNvSpPr>
          <p:nvPr>
            <p:ph type="sldNum" sz="quarter" idx="4"/>
          </p:nvPr>
        </p:nvSpPr>
        <p:spPr>
          <a:xfrm>
            <a:off x="8410575" y="6181725"/>
            <a:ext cx="609600" cy="457200"/>
          </a:xfrm>
          <a:prstGeom prst="rect">
            <a:avLst/>
          </a:prstGeom>
          <a:noFill/>
        </p:spPr>
        <p:txBody>
          <a:bodyPr vert="horz" wrap="square" lIns="0" tIns="0" rIns="0" bIns="0" numCol="1" anchor="ctr" anchorCtr="0" compatLnSpc="1">
            <a:prstTxWarp prst="textNoShape">
              <a:avLst/>
            </a:prstTxWarp>
            <a:noAutofit/>
          </a:bodyPr>
          <a:lstStyle>
            <a:lvl1pPr algn="ctr" rtl="1" eaLnBrk="1" hangingPunct="1">
              <a:defRPr sz="1600" smtClean="0">
                <a:solidFill>
                  <a:schemeClr val="tx2"/>
                </a:solidFill>
              </a:defRPr>
            </a:lvl1pPr>
          </a:lstStyle>
          <a:p>
            <a:pPr>
              <a:defRPr/>
            </a:pPr>
            <a:fld id="{A8C46361-695B-427A-BAC2-FD9EB4B73587}" type="slidenum">
              <a:rPr lang="fa-IR" altLang="fa-IR"/>
              <a:pPr>
                <a:defRPr/>
              </a:pPr>
              <a:t>‹#›</a:t>
            </a:fld>
            <a:endParaRPr lang="fa-IR" altLang="fa-I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en-US" smtClean="0"/>
              <a:t>Click to edit Master title style</a:t>
            </a:r>
            <a:endParaRPr lang="en-US"/>
          </a:p>
        </p:txBody>
      </p:sp>
      <p:sp>
        <p:nvSpPr>
          <p:cNvPr id="7" name="Rectangle 6"/>
          <p:cNvSpPr/>
          <p:nvPr userDrawn="1"/>
        </p:nvSpPr>
        <p:spPr>
          <a:xfrm>
            <a:off x="0" y="-27384"/>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1" tx1="lt1" bg2="dk2" tx2="lt2" accent1="accent1" accent2="accent2" accent3="accent3" accent4="accent4" accent5="accent5" accent6="accent6" hlink="hlink" folHlink="folHlink"/>
  <p:sldLayoutIdLst>
    <p:sldLayoutId id="2147483794" r:id="rId1"/>
    <p:sldLayoutId id="2147483774" r:id="rId2"/>
    <p:sldLayoutId id="2147483795" r:id="rId3"/>
    <p:sldLayoutId id="2147483775" r:id="rId4"/>
    <p:sldLayoutId id="2147483796" r:id="rId5"/>
    <p:sldLayoutId id="2147483776" r:id="rId6"/>
    <p:sldLayoutId id="2147483777" r:id="rId7"/>
    <p:sldLayoutId id="2147483778" r:id="rId8"/>
    <p:sldLayoutId id="2147483779" r:id="rId9"/>
    <p:sldLayoutId id="2147483780" r:id="rId10"/>
    <p:sldLayoutId id="2147483781" r:id="rId11"/>
  </p:sldLayoutIdLst>
  <p:txStyles>
    <p:titleStyle>
      <a:lvl1pPr algn="l" rtl="1"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1" eaLnBrk="0" fontAlgn="base" hangingPunct="0">
        <a:spcBef>
          <a:spcPct val="0"/>
        </a:spcBef>
        <a:spcAft>
          <a:spcPct val="0"/>
        </a:spcAft>
        <a:defRPr sz="4200">
          <a:solidFill>
            <a:srgbClr val="F9F9F9"/>
          </a:solidFill>
          <a:latin typeface="Constantia" pitchFamily="18" charset="0"/>
          <a:cs typeface="Times New Roman" pitchFamily="18" charset="0"/>
        </a:defRPr>
      </a:lvl2pPr>
      <a:lvl3pPr algn="l" rtl="1" eaLnBrk="0" fontAlgn="base" hangingPunct="0">
        <a:spcBef>
          <a:spcPct val="0"/>
        </a:spcBef>
        <a:spcAft>
          <a:spcPct val="0"/>
        </a:spcAft>
        <a:defRPr sz="4200">
          <a:solidFill>
            <a:srgbClr val="F9F9F9"/>
          </a:solidFill>
          <a:latin typeface="Constantia" pitchFamily="18" charset="0"/>
          <a:cs typeface="Times New Roman" pitchFamily="18" charset="0"/>
        </a:defRPr>
      </a:lvl3pPr>
      <a:lvl4pPr algn="l" rtl="1" eaLnBrk="0" fontAlgn="base" hangingPunct="0">
        <a:spcBef>
          <a:spcPct val="0"/>
        </a:spcBef>
        <a:spcAft>
          <a:spcPct val="0"/>
        </a:spcAft>
        <a:defRPr sz="4200">
          <a:solidFill>
            <a:srgbClr val="F9F9F9"/>
          </a:solidFill>
          <a:latin typeface="Constantia" pitchFamily="18" charset="0"/>
          <a:cs typeface="Times New Roman" pitchFamily="18" charset="0"/>
        </a:defRPr>
      </a:lvl4pPr>
      <a:lvl5pPr algn="l" rtl="1" eaLnBrk="0" fontAlgn="base" hangingPunct="0">
        <a:spcBef>
          <a:spcPct val="0"/>
        </a:spcBef>
        <a:spcAft>
          <a:spcPct val="0"/>
        </a:spcAft>
        <a:defRPr sz="4200">
          <a:solidFill>
            <a:srgbClr val="F9F9F9"/>
          </a:solidFill>
          <a:latin typeface="Constantia" pitchFamily="18" charset="0"/>
          <a:cs typeface="Times New Roman" pitchFamily="18" charset="0"/>
        </a:defRPr>
      </a:lvl5pPr>
      <a:lvl6pPr marL="457200" algn="l" rtl="1" fontAlgn="base">
        <a:spcBef>
          <a:spcPct val="0"/>
        </a:spcBef>
        <a:spcAft>
          <a:spcPct val="0"/>
        </a:spcAft>
        <a:defRPr sz="4200">
          <a:solidFill>
            <a:srgbClr val="F9F9F9"/>
          </a:solidFill>
          <a:latin typeface="Constantia" pitchFamily="18" charset="0"/>
          <a:cs typeface="Times New Roman" pitchFamily="18" charset="0"/>
        </a:defRPr>
      </a:lvl6pPr>
      <a:lvl7pPr marL="914400" algn="l" rtl="1" fontAlgn="base">
        <a:spcBef>
          <a:spcPct val="0"/>
        </a:spcBef>
        <a:spcAft>
          <a:spcPct val="0"/>
        </a:spcAft>
        <a:defRPr sz="4200">
          <a:solidFill>
            <a:srgbClr val="F9F9F9"/>
          </a:solidFill>
          <a:latin typeface="Constantia" pitchFamily="18" charset="0"/>
          <a:cs typeface="Times New Roman" pitchFamily="18" charset="0"/>
        </a:defRPr>
      </a:lvl7pPr>
      <a:lvl8pPr marL="1371600" algn="l" rtl="1" fontAlgn="base">
        <a:spcBef>
          <a:spcPct val="0"/>
        </a:spcBef>
        <a:spcAft>
          <a:spcPct val="0"/>
        </a:spcAft>
        <a:defRPr sz="4200">
          <a:solidFill>
            <a:srgbClr val="F9F9F9"/>
          </a:solidFill>
          <a:latin typeface="Constantia" pitchFamily="18" charset="0"/>
          <a:cs typeface="Times New Roman" pitchFamily="18" charset="0"/>
        </a:defRPr>
      </a:lvl8pPr>
      <a:lvl9pPr marL="1828800" algn="l" rtl="1" fontAlgn="base">
        <a:spcBef>
          <a:spcPct val="0"/>
        </a:spcBef>
        <a:spcAft>
          <a:spcPct val="0"/>
        </a:spcAft>
        <a:defRPr sz="4200">
          <a:solidFill>
            <a:srgbClr val="F9F9F9"/>
          </a:solidFill>
          <a:latin typeface="Constantia" pitchFamily="18" charset="0"/>
          <a:cs typeface="Times New Roman" pitchFamily="18" charset="0"/>
        </a:defRPr>
      </a:lvl9pPr>
    </p:titleStyle>
    <p:bodyStyle>
      <a:lvl1pPr marL="273050" indent="-273050" algn="r" rtl="1" eaLnBrk="0" fontAlgn="base" hangingPunct="0">
        <a:spcBef>
          <a:spcPts val="600"/>
        </a:spcBef>
        <a:spcAft>
          <a:spcPct val="0"/>
        </a:spcAft>
        <a:buClr>
          <a:schemeClr val="accent2"/>
        </a:buClr>
        <a:buSzPct val="85000"/>
        <a:buFont typeface="Wingdings 2" panose="05020102010507070707" pitchFamily="18" charset="2"/>
        <a:buChar char=""/>
        <a:defRPr sz="2600" kern="1200">
          <a:solidFill>
            <a:schemeClr val="tx1"/>
          </a:solidFill>
          <a:latin typeface="+mn-lt"/>
          <a:ea typeface="+mn-ea"/>
          <a:cs typeface="+mn-cs"/>
        </a:defRPr>
      </a:lvl1pPr>
      <a:lvl2pPr marL="639763" indent="-273050" algn="r" rtl="1" eaLnBrk="0" fontAlgn="base" hangingPunct="0">
        <a:spcBef>
          <a:spcPts val="300"/>
        </a:spcBef>
        <a:spcAft>
          <a:spcPct val="0"/>
        </a:spcAft>
        <a:buClr>
          <a:srgbClr val="D6903D"/>
        </a:buClr>
        <a:buSzPct val="85000"/>
        <a:buFont typeface="Wingdings 2" panose="05020102010507070707" pitchFamily="18" charset="2"/>
        <a:buChar char=""/>
        <a:defRPr sz="2400" kern="1200">
          <a:solidFill>
            <a:schemeClr val="tx2"/>
          </a:solidFill>
          <a:latin typeface="+mn-lt"/>
          <a:ea typeface="+mn-ea"/>
          <a:cs typeface="+mn-cs"/>
        </a:defRPr>
      </a:lvl2pPr>
      <a:lvl3pPr marL="1004888" indent="-228600" algn="r" rtl="1" eaLnBrk="0" fontAlgn="base" hangingPunct="0">
        <a:spcBef>
          <a:spcPts val="300"/>
        </a:spcBef>
        <a:spcAft>
          <a:spcPct val="0"/>
        </a:spcAft>
        <a:buClr>
          <a:srgbClr val="B37732"/>
        </a:buClr>
        <a:buSzPct val="85000"/>
        <a:buFont typeface="Wingdings 2" panose="05020102010507070707" pitchFamily="18" charset="2"/>
        <a:buChar char=""/>
        <a:defRPr sz="2100" kern="1200">
          <a:solidFill>
            <a:schemeClr val="tx1"/>
          </a:solidFill>
          <a:latin typeface="+mn-lt"/>
          <a:ea typeface="+mn-ea"/>
          <a:cs typeface="+mn-cs"/>
        </a:defRPr>
      </a:lvl3pPr>
      <a:lvl4pPr marL="1279525" indent="-228600" algn="r" rtl="1" eaLnBrk="0" fontAlgn="base" hangingPunct="0">
        <a:spcBef>
          <a:spcPts val="300"/>
        </a:spcBef>
        <a:spcAft>
          <a:spcPct val="0"/>
        </a:spcAft>
        <a:buClr>
          <a:srgbClr val="D6903D"/>
        </a:buClr>
        <a:buSzPct val="85000"/>
        <a:buFont typeface="Wingdings 2" panose="05020102010507070707" pitchFamily="18" charset="2"/>
        <a:buChar char=""/>
        <a:defRPr sz="1900" kern="1200">
          <a:solidFill>
            <a:schemeClr val="tx1"/>
          </a:solidFill>
          <a:latin typeface="+mn-lt"/>
          <a:ea typeface="+mn-ea"/>
          <a:cs typeface="+mn-cs"/>
        </a:defRPr>
      </a:lvl4pPr>
      <a:lvl5pPr marL="1554163" indent="-228600" algn="r" rtl="1" eaLnBrk="0" fontAlgn="base" hangingPunct="0">
        <a:spcBef>
          <a:spcPts val="338"/>
        </a:spcBef>
        <a:spcAft>
          <a:spcPct val="0"/>
        </a:spcAft>
        <a:buClr>
          <a:srgbClr val="D6903D"/>
        </a:buClr>
        <a:buSzPct val="85000"/>
        <a:buFont typeface="Wingdings 2" panose="05020102010507070707" pitchFamily="18" charset="2"/>
        <a:buChar char=""/>
        <a:defRPr sz="1600" kern="1200">
          <a:solidFill>
            <a:schemeClr val="tx1"/>
          </a:solidFill>
          <a:latin typeface="+mn-lt"/>
          <a:ea typeface="+mn-ea"/>
          <a:cs typeface="+mn-cs"/>
        </a:defRPr>
      </a:lvl5pPr>
      <a:lvl6pPr marL="1828800" indent="-228600" algn="r" rtl="1"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r" rtl="1"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r" rtl="1"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6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85813"/>
            <a:ext cx="9144000" cy="4525962"/>
          </a:xfrm>
        </p:spPr>
        <p:txBody>
          <a:bodyPr/>
          <a:lstStyle/>
          <a:p>
            <a:pPr eaLnBrk="1" hangingPunct="1"/>
            <a:r>
              <a:rPr lang="ar-SA" altLang="fa-IR" sz="5200" b="1" dirty="0" smtClean="0"/>
              <a:t>موضوع : طرح پرورش قـارچ خوراكـي</a:t>
            </a:r>
            <a:endParaRPr lang="en-US" altLang="fa-IR" sz="5200" dirty="0" smtClean="0"/>
          </a:p>
          <a:p>
            <a:pPr eaLnBrk="1" hangingPunct="1"/>
            <a:r>
              <a:rPr lang="ar-SA" altLang="fa-IR" sz="5200" b="1" dirty="0" smtClean="0"/>
              <a:t>استاد راهنما : </a:t>
            </a:r>
            <a:endParaRPr lang="en-US" altLang="fa-IR" sz="5200" dirty="0" smtClean="0"/>
          </a:p>
          <a:p>
            <a:pPr algn="ctr" eaLnBrk="1" hangingPunct="1"/>
            <a:r>
              <a:rPr lang="fa-IR" altLang="fa-IR" sz="5200" b="1" dirty="0" smtClean="0"/>
              <a:t> آقاي مهندس عبد الله آبادي</a:t>
            </a:r>
            <a:endParaRPr lang="en-US" altLang="fa-IR" sz="5200" dirty="0" smtClean="0"/>
          </a:p>
          <a:p>
            <a:pPr eaLnBrk="1" hangingPunct="1"/>
            <a:r>
              <a:rPr lang="ar-SA" altLang="fa-IR" sz="5200" b="1" dirty="0" smtClean="0"/>
              <a:t>تهیه کننده :</a:t>
            </a:r>
            <a:r>
              <a:rPr lang="fa-IR" altLang="fa-IR" sz="5200" b="1" dirty="0" smtClean="0"/>
              <a:t> دانشجو</a:t>
            </a:r>
            <a:r>
              <a:rPr lang="ar-SA" altLang="fa-IR" sz="5200" b="1" dirty="0" smtClean="0"/>
              <a:t> </a:t>
            </a:r>
            <a:r>
              <a:rPr lang="fa-IR" altLang="fa-IR" sz="5200" b="1" dirty="0" smtClean="0"/>
              <a:t>يوسف شاد</a:t>
            </a:r>
            <a:endParaRPr lang="en-US" altLang="fa-IR" sz="5200" dirty="0" smtClean="0"/>
          </a:p>
          <a:p>
            <a:pPr eaLnBrk="1" hangingPunct="1"/>
            <a:endParaRPr lang="fa-IR" alt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3">
                                            <p:txEl>
                                              <p:pRg st="3" end="3"/>
                                            </p:txEl>
                                          </p:spTgt>
                                        </p:tgtEl>
                                        <p:attrNameLst>
                                          <p:attrName>ppt_x</p:attrName>
                                        </p:attrNameLst>
                                      </p:cBhvr>
                                    </p:anim>
                                    <p:anim from="0" to="-1.0" calcmode="lin" valueType="num">
                                      <p:cBhvr>
                                        <p:cTn id="32" dur="200" decel="50000" autoRev="1" fill="hold">
                                          <p:stCondLst>
                                            <p:cond delay="600"/>
                                          </p:stCondLst>
                                        </p:cTn>
                                        <p:tgtEl>
                                          <p:spTgt spid="3">
                                            <p:txEl>
                                              <p:pRg st="3" end="3"/>
                                            </p:txEl>
                                          </p:spTgt>
                                        </p:tgtEl>
                                        <p:attrNameLst>
                                          <p:attrName>xshear</p:attrName>
                                        </p:attrNameLst>
                                      </p:cBhvr>
                                    </p:anim>
                                    <p:animScale>
                                      <p:cBhvr>
                                        <p:cTn id="33" dur="200" decel="100000" autoRev="1" fill="hold">
                                          <p:stCondLst>
                                            <p:cond delay="600"/>
                                          </p:stCondLst>
                                        </p:cTn>
                                        <p:tgtEl>
                                          <p:spTgt spid="3">
                                            <p:txEl>
                                              <p:pRg st="3" end="3"/>
                                            </p:txEl>
                                          </p:spTgt>
                                        </p:tgtEl>
                                      </p:cBhvr>
                                      <p:from x="100000" y="100000"/>
                                      <p:to x="80000" y="100000"/>
                                    </p:animScale>
                                    <p:anim by="(#ppt_h/3+#ppt_w*0.1)" calcmode="lin" valueType="num">
                                      <p:cBhvr additive="sum">
                                        <p:cTn id="34" dur="200" decel="100000" autoRev="1" fill="hold">
                                          <p:stCondLst>
                                            <p:cond delay="600"/>
                                          </p:stCondLst>
                                        </p:cTn>
                                        <p:tgtEl>
                                          <p:spTgt spid="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r>
              <a:rPr lang="ar-SA" altLang="fa-IR" sz="3200" b="1" smtClean="0"/>
              <a:t>ج- برداشت:</a:t>
            </a:r>
            <a:endParaRPr lang="en-US" altLang="fa-IR" sz="3200" b="1" smtClean="0">
              <a:cs typeface="Arial" panose="020B0604020202020204" pitchFamily="34" charset="0"/>
            </a:endParaRPr>
          </a:p>
          <a:p>
            <a:pPr eaLnBrk="1" hangingPunct="1">
              <a:buFont typeface="Arial" panose="020B0604020202020204" pitchFamily="34" charset="0"/>
              <a:buNone/>
            </a:pPr>
            <a:r>
              <a:rPr lang="fa-IR" altLang="fa-IR" sz="3200" b="1" smtClean="0"/>
              <a:t>     </a:t>
            </a:r>
            <a:r>
              <a:rPr lang="ar-SA" altLang="fa-IR" sz="3200" b="1" smtClean="0"/>
              <a:t>  پس از دو تا سه هفته قارچ ها با شكل گرفتن خود ، شروع به رشد كرده و پس از چند روز تمام سطح كشت را مي‌پوشانند . برداشت قارچ در اين زمان آغاز مي‌گردد. در هر دوره كشت معمولا بين پنج تا شش نوبت برداشت وجود دارد كه هر نوبت حدود يك هفته به طول مي‌انجامد. بعد از پايان دوره كشت كمپوست باقيمانده مستقيما قابل فروش است.</a:t>
            </a:r>
            <a:endParaRPr lang="en-US" altLang="fa-IR" sz="3200" b="1" smtClean="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eaLnBrk="1" hangingPunct="1"/>
            <a:r>
              <a:rPr lang="ar-SA" altLang="fa-IR" sz="2800" b="1" smtClean="0"/>
              <a:t>توجيه اقتصادي طرح : </a:t>
            </a:r>
            <a:endParaRPr lang="en-US" altLang="fa-IR" sz="2800" b="1" smtClean="0">
              <a:cs typeface="Arial" panose="020B0604020202020204" pitchFamily="34" charset="0"/>
            </a:endParaRPr>
          </a:p>
          <a:p>
            <a:pPr eaLnBrk="1" hangingPunct="1">
              <a:buFont typeface="Arial" panose="020B0604020202020204" pitchFamily="34" charset="0"/>
              <a:buNone/>
            </a:pPr>
            <a:r>
              <a:rPr lang="ar-SA" altLang="fa-IR" sz="2800" b="1" smtClean="0"/>
              <a:t> </a:t>
            </a:r>
            <a:endParaRPr lang="en-US" altLang="fa-IR" sz="2800" b="1" smtClean="0">
              <a:cs typeface="Arial" panose="020B0604020202020204" pitchFamily="34" charset="0"/>
            </a:endParaRPr>
          </a:p>
          <a:p>
            <a:pPr eaLnBrk="1" hangingPunct="1">
              <a:buFont typeface="Arial" panose="020B0604020202020204" pitchFamily="34" charset="0"/>
              <a:buNone/>
            </a:pPr>
            <a:r>
              <a:rPr lang="ar-SA" altLang="fa-IR" sz="2800" b="1" smtClean="0"/>
              <a:t>   الف – سرمايه گذاري ثابت :</a:t>
            </a:r>
            <a:endParaRPr lang="en-US" altLang="fa-IR" sz="2800" b="1" smtClean="0">
              <a:cs typeface="Arial" panose="020B0604020202020204" pitchFamily="34" charset="0"/>
            </a:endParaRPr>
          </a:p>
          <a:p>
            <a:pPr eaLnBrk="1" hangingPunct="1">
              <a:buFont typeface="Arial" panose="020B0604020202020204" pitchFamily="34" charset="0"/>
              <a:buNone/>
            </a:pPr>
            <a:r>
              <a:rPr lang="ar-SA" altLang="fa-IR" sz="2800" b="1" smtClean="0"/>
              <a:t>   الف – 1 ) زميـن :</a:t>
            </a:r>
            <a:endParaRPr lang="fa-IR" altLang="fa-IR" sz="2800" b="1" smtClean="0"/>
          </a:p>
        </p:txBody>
      </p:sp>
      <p:graphicFrame>
        <p:nvGraphicFramePr>
          <p:cNvPr id="4" name="Table 3"/>
          <p:cNvGraphicFramePr>
            <a:graphicFrameLocks noGrp="1"/>
          </p:cNvGraphicFramePr>
          <p:nvPr/>
        </p:nvGraphicFramePr>
        <p:xfrm>
          <a:off x="1285875" y="4714875"/>
          <a:ext cx="7215188" cy="1360488"/>
        </p:xfrm>
        <a:graphic>
          <a:graphicData uri="http://schemas.openxmlformats.org/drawingml/2006/table">
            <a:tbl>
              <a:tblPr rtl="1"/>
              <a:tblGrid>
                <a:gridCol w="2404498">
                  <a:extLst>
                    <a:ext uri="{9D8B030D-6E8A-4147-A177-3AD203B41FA5}">
                      <a16:colId xmlns:a16="http://schemas.microsoft.com/office/drawing/2014/main" xmlns="" val="20000"/>
                    </a:ext>
                  </a:extLst>
                </a:gridCol>
                <a:gridCol w="2405345">
                  <a:extLst>
                    <a:ext uri="{9D8B030D-6E8A-4147-A177-3AD203B41FA5}">
                      <a16:colId xmlns:a16="http://schemas.microsoft.com/office/drawing/2014/main" xmlns="" val="20001"/>
                    </a:ext>
                  </a:extLst>
                </a:gridCol>
                <a:gridCol w="2405345">
                  <a:extLst>
                    <a:ext uri="{9D8B030D-6E8A-4147-A177-3AD203B41FA5}">
                      <a16:colId xmlns:a16="http://schemas.microsoft.com/office/drawing/2014/main" xmlns="" val="20002"/>
                    </a:ext>
                  </a:extLst>
                </a:gridCol>
              </a:tblGrid>
              <a:tr h="642635">
                <a:tc>
                  <a:txBody>
                    <a:bodyPr/>
                    <a:lstStyle/>
                    <a:p>
                      <a:pPr algn="ctr" rtl="1">
                        <a:spcAft>
                          <a:spcPts val="0"/>
                        </a:spcAft>
                      </a:pPr>
                      <a:r>
                        <a:rPr lang="ar-SA" sz="2400" dirty="0">
                          <a:latin typeface="Lotus"/>
                          <a:ea typeface="Times New Roman"/>
                          <a:cs typeface="B Zar"/>
                        </a:rPr>
                        <a:t>متـراژ ( متر مربع )</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dirty="0">
                          <a:latin typeface="Lotus"/>
                          <a:ea typeface="Times New Roman"/>
                          <a:cs typeface="B Zar"/>
                        </a:rPr>
                        <a:t>هزينه واحد ( هزارريال )</a:t>
                      </a:r>
                      <a:endParaRPr lang="en-US"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000" dirty="0">
                          <a:latin typeface="Lotus"/>
                          <a:ea typeface="Times New Roman"/>
                          <a:cs typeface="B Zar"/>
                        </a:rPr>
                        <a:t>هزينه كل ( ميليون ريال )</a:t>
                      </a:r>
                      <a:endParaRPr lang="en-US" sz="1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717853">
                <a:tc>
                  <a:txBody>
                    <a:bodyPr/>
                    <a:lstStyle/>
                    <a:p>
                      <a:pPr algn="ctr" rtl="1">
                        <a:spcAft>
                          <a:spcPts val="0"/>
                        </a:spcAft>
                      </a:pPr>
                      <a:r>
                        <a:rPr lang="ar-SA" sz="4000" dirty="0">
                          <a:latin typeface="Lotus"/>
                          <a:ea typeface="Times New Roman"/>
                          <a:cs typeface="B Zar"/>
                        </a:rPr>
                        <a:t>2500</a:t>
                      </a:r>
                      <a:endParaRPr lang="en-US" sz="3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4400" dirty="0">
                          <a:latin typeface="Lotus"/>
                          <a:ea typeface="Times New Roman"/>
                          <a:cs typeface="B Zar"/>
                        </a:rPr>
                        <a:t>25</a:t>
                      </a:r>
                      <a:endParaRPr lang="en-US" sz="4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4000" dirty="0">
                          <a:latin typeface="Lotus"/>
                          <a:ea typeface="Times New Roman"/>
                          <a:cs typeface="B Zar"/>
                        </a:rPr>
                        <a:t>5/62</a:t>
                      </a:r>
                      <a:endParaRPr lang="en-US" sz="36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dissolve">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dissolve">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dissolve">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dissolve">
                                      <p:cBhvr>
                                        <p:cTn id="22" dur="500"/>
                                        <p:tgtEl>
                                          <p:spTgt spid="133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4"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 from="(-#ppt_w/2)" to="(#ppt_x)" calcmode="lin" valueType="num">
                                      <p:cBhvr>
                                        <p:cTn id="27" dur="600" fill="hold">
                                          <p:stCondLst>
                                            <p:cond delay="0"/>
                                          </p:stCondLst>
                                        </p:cTn>
                                        <p:tgtEl>
                                          <p:spTgt spid="4"/>
                                        </p:tgtEl>
                                        <p:attrNameLst>
                                          <p:attrName>ppt_x</p:attrName>
                                        </p:attrNameLst>
                                      </p:cBhvr>
                                    </p:anim>
                                    <p:anim from="0" to="-1.0" calcmode="lin" valueType="num">
                                      <p:cBhvr>
                                        <p:cTn id="28" dur="200" decel="50000" autoRev="1" fill="hold">
                                          <p:stCondLst>
                                            <p:cond delay="600"/>
                                          </p:stCondLst>
                                        </p:cTn>
                                        <p:tgtEl>
                                          <p:spTgt spid="4"/>
                                        </p:tgtEl>
                                        <p:attrNameLst>
                                          <p:attrName>xshear</p:attrName>
                                        </p:attrNameLst>
                                      </p:cBhvr>
                                    </p:anim>
                                    <p:animScale>
                                      <p:cBhvr>
                                        <p:cTn id="29" dur="200" decel="100000" autoRev="1" fill="hold">
                                          <p:stCondLst>
                                            <p:cond delay="600"/>
                                          </p:stCondLst>
                                        </p:cTn>
                                        <p:tgtEl>
                                          <p:spTgt spid="4"/>
                                        </p:tgtEl>
                                      </p:cBhvr>
                                      <p:from x="100000" y="100000"/>
                                      <p:to x="80000" y="100000"/>
                                    </p:animScale>
                                    <p:anim by="(#ppt_h/3+#ppt_w*0.1)" calcmode="lin" valueType="num">
                                      <p:cBhvr additive="sum">
                                        <p:cTn id="3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00036" y="2428868"/>
          <a:ext cx="8143931" cy="4141852"/>
        </p:xfrm>
        <a:graphic>
          <a:graphicData uri="http://schemas.openxmlformats.org/drawingml/2006/table">
            <a:tbl>
              <a:tblPr rtl="1">
                <a:tableStyleId>{284E427A-3D55-4303-BF80-6455036E1DE7}</a:tableStyleId>
              </a:tblPr>
              <a:tblGrid>
                <a:gridCol w="638229">
                  <a:extLst>
                    <a:ext uri="{9D8B030D-6E8A-4147-A177-3AD203B41FA5}">
                      <a16:colId xmlns:a16="http://schemas.microsoft.com/office/drawing/2014/main" xmlns="" val="20000"/>
                    </a:ext>
                  </a:extLst>
                </a:gridCol>
                <a:gridCol w="2130449">
                  <a:extLst>
                    <a:ext uri="{9D8B030D-6E8A-4147-A177-3AD203B41FA5}">
                      <a16:colId xmlns:a16="http://schemas.microsoft.com/office/drawing/2014/main" xmlns="" val="20001"/>
                    </a:ext>
                  </a:extLst>
                </a:gridCol>
                <a:gridCol w="1917647">
                  <a:extLst>
                    <a:ext uri="{9D8B030D-6E8A-4147-A177-3AD203B41FA5}">
                      <a16:colId xmlns:a16="http://schemas.microsoft.com/office/drawing/2014/main" xmlns="" val="20002"/>
                    </a:ext>
                  </a:extLst>
                </a:gridCol>
                <a:gridCol w="1924672">
                  <a:extLst>
                    <a:ext uri="{9D8B030D-6E8A-4147-A177-3AD203B41FA5}">
                      <a16:colId xmlns:a16="http://schemas.microsoft.com/office/drawing/2014/main" xmlns="" val="20003"/>
                    </a:ext>
                  </a:extLst>
                </a:gridCol>
                <a:gridCol w="1532934">
                  <a:extLst>
                    <a:ext uri="{9D8B030D-6E8A-4147-A177-3AD203B41FA5}">
                      <a16:colId xmlns:a16="http://schemas.microsoft.com/office/drawing/2014/main" xmlns="" val="20004"/>
                    </a:ext>
                  </a:extLst>
                </a:gridCol>
              </a:tblGrid>
              <a:tr h="730023">
                <a:tc>
                  <a:txBody>
                    <a:bodyPr/>
                    <a:lstStyle/>
                    <a:p>
                      <a:pPr algn="ctr" rtl="1">
                        <a:spcAft>
                          <a:spcPts val="0"/>
                        </a:spcAft>
                      </a:pPr>
                      <a:r>
                        <a:rPr lang="ar-SA" sz="1600" dirty="0"/>
                        <a:t>رديف</a:t>
                      </a:r>
                      <a:endParaRPr lang="en-US" sz="2400" dirty="0">
                        <a:latin typeface="Times New Roman"/>
                        <a:ea typeface="Times New Roman"/>
                      </a:endParaRPr>
                    </a:p>
                  </a:txBody>
                  <a:tcPr marL="68580" marR="68580" marT="0" marB="0"/>
                </a:tc>
                <a:tc>
                  <a:txBody>
                    <a:bodyPr/>
                    <a:lstStyle/>
                    <a:p>
                      <a:pPr algn="ctr" rtl="1">
                        <a:spcAft>
                          <a:spcPts val="0"/>
                        </a:spcAft>
                      </a:pPr>
                      <a:r>
                        <a:rPr lang="ar-SA" sz="2800"/>
                        <a:t>شــرح</a:t>
                      </a:r>
                      <a:endParaRPr lang="en-US" sz="2400">
                        <a:latin typeface="Times New Roman"/>
                        <a:ea typeface="Times New Roman"/>
                      </a:endParaRPr>
                    </a:p>
                  </a:txBody>
                  <a:tcPr marL="68580" marR="68580" marT="0" marB="0"/>
                </a:tc>
                <a:tc>
                  <a:txBody>
                    <a:bodyPr/>
                    <a:lstStyle/>
                    <a:p>
                      <a:pPr algn="ctr" rtl="1">
                        <a:spcAft>
                          <a:spcPts val="0"/>
                        </a:spcAft>
                      </a:pPr>
                      <a:r>
                        <a:rPr lang="ar-SA" sz="2800"/>
                        <a:t>مقدار</a:t>
                      </a:r>
                      <a:endParaRPr lang="en-US" sz="2400">
                        <a:latin typeface="Times New Roman"/>
                        <a:ea typeface="Times New Roman"/>
                      </a:endParaRPr>
                    </a:p>
                  </a:txBody>
                  <a:tcPr marL="68580" marR="68580" marT="0" marB="0"/>
                </a:tc>
                <a:tc>
                  <a:txBody>
                    <a:bodyPr/>
                    <a:lstStyle/>
                    <a:p>
                      <a:pPr algn="ctr" rtl="1">
                        <a:spcAft>
                          <a:spcPts val="0"/>
                        </a:spcAft>
                      </a:pPr>
                      <a:r>
                        <a:rPr lang="ar-SA" sz="2800" dirty="0"/>
                        <a:t>هزينه </a:t>
                      </a:r>
                      <a:r>
                        <a:rPr lang="ar-SA" sz="2800" dirty="0" smtClean="0"/>
                        <a:t>واحد</a:t>
                      </a:r>
                      <a:endParaRPr lang="fa-IR" sz="2800" dirty="0" smtClean="0"/>
                    </a:p>
                    <a:p>
                      <a:pPr algn="ctr" rtl="1">
                        <a:spcAft>
                          <a:spcPts val="0"/>
                        </a:spcAft>
                      </a:pPr>
                      <a:r>
                        <a:rPr lang="ar-SA" sz="2800" dirty="0" smtClean="0"/>
                        <a:t> </a:t>
                      </a:r>
                      <a:r>
                        <a:rPr lang="ar-SA" sz="2000" dirty="0"/>
                        <a:t>( هزارريال)</a:t>
                      </a:r>
                      <a:endParaRPr lang="en-US" sz="2400" dirty="0">
                        <a:latin typeface="Times New Roman"/>
                        <a:ea typeface="Times New Roman"/>
                      </a:endParaRPr>
                    </a:p>
                  </a:txBody>
                  <a:tcPr marL="68580" marR="68580" marT="0" marB="0"/>
                </a:tc>
                <a:tc>
                  <a:txBody>
                    <a:bodyPr/>
                    <a:lstStyle/>
                    <a:p>
                      <a:pPr algn="ctr" rtl="1">
                        <a:spcAft>
                          <a:spcPts val="0"/>
                        </a:spcAft>
                      </a:pPr>
                      <a:r>
                        <a:rPr lang="ar-SA" sz="2800"/>
                        <a:t>هزينه كل</a:t>
                      </a:r>
                      <a:r>
                        <a:rPr lang="ar-SA" sz="2000"/>
                        <a:t> (ميليون ريال )</a:t>
                      </a:r>
                      <a:endParaRPr lang="en-US" sz="2400">
                        <a:latin typeface="Times New Roman"/>
                        <a:ea typeface="Times New Roman"/>
                      </a:endParaRPr>
                    </a:p>
                  </a:txBody>
                  <a:tcPr marL="68580" marR="68580" marT="0" marB="0"/>
                </a:tc>
                <a:extLst>
                  <a:ext uri="{0D108BD9-81ED-4DB2-BD59-A6C34878D82A}">
                    <a16:rowId xmlns:a16="http://schemas.microsoft.com/office/drawing/2014/main" xmlns="" val="10000"/>
                  </a:ext>
                </a:extLst>
              </a:tr>
              <a:tr h="2861692">
                <a:tc>
                  <a:txBody>
                    <a:bodyPr/>
                    <a:lstStyle/>
                    <a:p>
                      <a:pPr algn="ctr" rtl="1">
                        <a:spcAft>
                          <a:spcPts val="0"/>
                        </a:spcAft>
                      </a:pPr>
                      <a:r>
                        <a:rPr lang="ar-SA" sz="2800" dirty="0"/>
                        <a:t>1</a:t>
                      </a:r>
                      <a:endParaRPr lang="en-US" sz="2400" dirty="0"/>
                    </a:p>
                    <a:p>
                      <a:pPr algn="ctr" rtl="1">
                        <a:spcAft>
                          <a:spcPts val="0"/>
                        </a:spcAft>
                      </a:pPr>
                      <a:endParaRPr lang="fa-IR" sz="2800" dirty="0" smtClean="0"/>
                    </a:p>
                    <a:p>
                      <a:pPr algn="ctr" rtl="1">
                        <a:spcAft>
                          <a:spcPts val="0"/>
                        </a:spcAft>
                      </a:pPr>
                      <a:r>
                        <a:rPr lang="ar-SA" sz="2800" dirty="0" smtClean="0"/>
                        <a:t>2</a:t>
                      </a:r>
                      <a:endParaRPr lang="en-US" sz="2400" dirty="0"/>
                    </a:p>
                    <a:p>
                      <a:pPr algn="ctr" rtl="1">
                        <a:spcAft>
                          <a:spcPts val="0"/>
                        </a:spcAft>
                      </a:pPr>
                      <a:r>
                        <a:rPr lang="ar-SA" sz="2800" dirty="0"/>
                        <a:t>3</a:t>
                      </a:r>
                      <a:endParaRPr lang="en-US" sz="2400" dirty="0">
                        <a:latin typeface="Times New Roman"/>
                        <a:ea typeface="Times New Roman"/>
                      </a:endParaRPr>
                    </a:p>
                  </a:txBody>
                  <a:tcPr marL="68580" marR="68580" marT="0" marB="0"/>
                </a:tc>
                <a:tc>
                  <a:txBody>
                    <a:bodyPr/>
                    <a:lstStyle/>
                    <a:p>
                      <a:pPr algn="r" rtl="1">
                        <a:spcAft>
                          <a:spcPts val="0"/>
                        </a:spcAft>
                      </a:pPr>
                      <a:r>
                        <a:rPr lang="ar-SA" sz="2800" dirty="0"/>
                        <a:t>تسطيح و خاكبرداري</a:t>
                      </a:r>
                      <a:endParaRPr lang="en-US" sz="2400" dirty="0"/>
                    </a:p>
                    <a:p>
                      <a:pPr algn="r" rtl="1">
                        <a:spcAft>
                          <a:spcPts val="0"/>
                        </a:spcAft>
                      </a:pPr>
                      <a:r>
                        <a:rPr lang="ar-SA" sz="2800" dirty="0"/>
                        <a:t>ديواركشي </a:t>
                      </a:r>
                      <a:endParaRPr lang="en-US" sz="2400" dirty="0"/>
                    </a:p>
                    <a:p>
                      <a:pPr algn="r" rtl="1">
                        <a:spcAft>
                          <a:spcPts val="0"/>
                        </a:spcAft>
                      </a:pPr>
                      <a:r>
                        <a:rPr lang="ar-SA" sz="2800" dirty="0"/>
                        <a:t>خيابان كشي و آسفالت</a:t>
                      </a:r>
                      <a:endParaRPr lang="en-US" sz="2400" dirty="0">
                        <a:latin typeface="Times New Roman"/>
                        <a:ea typeface="Times New Roman"/>
                      </a:endParaRPr>
                    </a:p>
                  </a:txBody>
                  <a:tcPr marL="68580" marR="68580" marT="0" marB="0"/>
                </a:tc>
                <a:tc>
                  <a:txBody>
                    <a:bodyPr/>
                    <a:lstStyle/>
                    <a:p>
                      <a:pPr algn="ctr" rtl="1">
                        <a:spcAft>
                          <a:spcPts val="0"/>
                        </a:spcAft>
                      </a:pPr>
                      <a:r>
                        <a:rPr lang="ar-SA" sz="2800" dirty="0"/>
                        <a:t>1000مترمربع</a:t>
                      </a:r>
                      <a:endParaRPr lang="en-US" sz="2400" dirty="0"/>
                    </a:p>
                    <a:p>
                      <a:pPr algn="ctr" rtl="1">
                        <a:spcAft>
                          <a:spcPts val="0"/>
                        </a:spcAft>
                      </a:pPr>
                      <a:endParaRPr lang="fa-IR" sz="2800" dirty="0" smtClean="0"/>
                    </a:p>
                    <a:p>
                      <a:pPr algn="ctr" rtl="1">
                        <a:spcAft>
                          <a:spcPts val="0"/>
                        </a:spcAft>
                      </a:pPr>
                      <a:r>
                        <a:rPr lang="ar-SA" sz="2800" dirty="0" smtClean="0"/>
                        <a:t> </a:t>
                      </a:r>
                      <a:r>
                        <a:rPr lang="ar-SA" sz="2800" dirty="0"/>
                        <a:t>500مترمربع</a:t>
                      </a:r>
                      <a:endParaRPr lang="en-US" sz="2400" dirty="0"/>
                    </a:p>
                    <a:p>
                      <a:pPr algn="ctr" rtl="1">
                        <a:spcAft>
                          <a:spcPts val="0"/>
                        </a:spcAft>
                      </a:pPr>
                      <a:r>
                        <a:rPr lang="ar-SA" sz="2800" dirty="0"/>
                        <a:t>500مترمربع</a:t>
                      </a:r>
                      <a:endParaRPr lang="en-US" sz="2400" dirty="0">
                        <a:latin typeface="Times New Roman"/>
                        <a:ea typeface="Times New Roman"/>
                      </a:endParaRPr>
                    </a:p>
                  </a:txBody>
                  <a:tcPr marL="68580" marR="68580" marT="0" marB="0"/>
                </a:tc>
                <a:tc>
                  <a:txBody>
                    <a:bodyPr/>
                    <a:lstStyle/>
                    <a:p>
                      <a:pPr algn="ctr" rtl="1">
                        <a:spcAft>
                          <a:spcPts val="0"/>
                        </a:spcAft>
                      </a:pPr>
                      <a:r>
                        <a:rPr lang="ar-SA" sz="2800" dirty="0"/>
                        <a:t>5</a:t>
                      </a:r>
                      <a:endParaRPr lang="en-US" sz="2400" dirty="0"/>
                    </a:p>
                    <a:p>
                      <a:pPr algn="ctr" rtl="1">
                        <a:spcAft>
                          <a:spcPts val="0"/>
                        </a:spcAft>
                      </a:pPr>
                      <a:endParaRPr lang="fa-IR" sz="2800" dirty="0" smtClean="0"/>
                    </a:p>
                    <a:p>
                      <a:pPr algn="ctr" rtl="1">
                        <a:spcAft>
                          <a:spcPts val="0"/>
                        </a:spcAft>
                      </a:pPr>
                      <a:r>
                        <a:rPr lang="ar-SA" sz="2800" dirty="0" smtClean="0"/>
                        <a:t>6</a:t>
                      </a:r>
                      <a:endParaRPr lang="en-US" sz="2400" dirty="0"/>
                    </a:p>
                    <a:p>
                      <a:pPr algn="ctr" rtl="1">
                        <a:spcAft>
                          <a:spcPts val="0"/>
                        </a:spcAft>
                      </a:pPr>
                      <a:r>
                        <a:rPr lang="ar-SA" sz="2800" dirty="0"/>
                        <a:t>10</a:t>
                      </a:r>
                      <a:endParaRPr lang="en-US" sz="2400" dirty="0">
                        <a:latin typeface="Times New Roman"/>
                        <a:ea typeface="Times New Roman"/>
                      </a:endParaRPr>
                    </a:p>
                  </a:txBody>
                  <a:tcPr marL="68580" marR="68580" marT="0" marB="0"/>
                </a:tc>
                <a:tc>
                  <a:txBody>
                    <a:bodyPr/>
                    <a:lstStyle/>
                    <a:p>
                      <a:pPr algn="ctr" rtl="1">
                        <a:spcAft>
                          <a:spcPts val="0"/>
                        </a:spcAft>
                      </a:pPr>
                      <a:r>
                        <a:rPr lang="ar-SA" sz="2800" dirty="0"/>
                        <a:t>5</a:t>
                      </a:r>
                      <a:endParaRPr lang="en-US" sz="2400" dirty="0"/>
                    </a:p>
                    <a:p>
                      <a:pPr algn="ctr" rtl="1">
                        <a:spcAft>
                          <a:spcPts val="0"/>
                        </a:spcAft>
                      </a:pPr>
                      <a:endParaRPr lang="fa-IR" sz="2800" dirty="0" smtClean="0"/>
                    </a:p>
                    <a:p>
                      <a:pPr algn="ctr" rtl="1">
                        <a:spcAft>
                          <a:spcPts val="0"/>
                        </a:spcAft>
                      </a:pPr>
                      <a:r>
                        <a:rPr lang="ar-SA" sz="2800" dirty="0" smtClean="0"/>
                        <a:t>3</a:t>
                      </a:r>
                      <a:endParaRPr lang="en-US" sz="2400" dirty="0"/>
                    </a:p>
                    <a:p>
                      <a:pPr algn="ctr" rtl="1">
                        <a:spcAft>
                          <a:spcPts val="0"/>
                        </a:spcAft>
                      </a:pPr>
                      <a:r>
                        <a:rPr lang="ar-SA" sz="2800" dirty="0"/>
                        <a:t>5</a:t>
                      </a:r>
                      <a:endParaRPr lang="en-US" sz="2400" dirty="0">
                        <a:latin typeface="Times New Roman"/>
                        <a:ea typeface="Times New Roman"/>
                      </a:endParaRPr>
                    </a:p>
                  </a:txBody>
                  <a:tcPr marL="68580" marR="68580" marT="0" marB="0"/>
                </a:tc>
                <a:extLst>
                  <a:ext uri="{0D108BD9-81ED-4DB2-BD59-A6C34878D82A}">
                    <a16:rowId xmlns:a16="http://schemas.microsoft.com/office/drawing/2014/main" xmlns="" val="10001"/>
                  </a:ext>
                </a:extLst>
              </a:tr>
              <a:tr h="408813">
                <a:tc gridSpan="4">
                  <a:txBody>
                    <a:bodyPr/>
                    <a:lstStyle/>
                    <a:p>
                      <a:pPr algn="r" rtl="1">
                        <a:spcAft>
                          <a:spcPts val="0"/>
                        </a:spcAft>
                      </a:pPr>
                      <a:r>
                        <a:rPr lang="ar-SA" sz="2800" dirty="0"/>
                        <a:t>      جـــمـــع</a:t>
                      </a:r>
                      <a:endParaRPr lang="en-US" sz="2400" dirty="0">
                        <a:latin typeface="Times New Roman"/>
                        <a:ea typeface="Times New Roman"/>
                      </a:endParaRPr>
                    </a:p>
                  </a:txBody>
                  <a:tcPr marL="68580" marR="68580" marT="0" marB="0"/>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2800" dirty="0"/>
                        <a:t>13</a:t>
                      </a:r>
                      <a:endParaRPr lang="en-US" sz="2400" dirty="0">
                        <a:latin typeface="Times New Roman"/>
                        <a:ea typeface="Times New Roman"/>
                      </a:endParaRPr>
                    </a:p>
                  </a:txBody>
                  <a:tcPr marL="68580" marR="68580" marT="0" marB="0"/>
                </a:tc>
                <a:extLst>
                  <a:ext uri="{0D108BD9-81ED-4DB2-BD59-A6C34878D82A}">
                    <a16:rowId xmlns:a16="http://schemas.microsoft.com/office/drawing/2014/main" xmlns="" val="10002"/>
                  </a:ext>
                </a:extLst>
              </a:tr>
            </a:tbl>
          </a:graphicData>
        </a:graphic>
      </p:graphicFrame>
      <p:sp>
        <p:nvSpPr>
          <p:cNvPr id="14338" name="Title 1"/>
          <p:cNvSpPr>
            <a:spLocks noGrp="1"/>
          </p:cNvSpPr>
          <p:nvPr>
            <p:ph type="title"/>
          </p:nvPr>
        </p:nvSpPr>
        <p:spPr/>
        <p:txBody>
          <a:bodyPr/>
          <a:lstStyle/>
          <a:p>
            <a:pPr algn="r" eaLnBrk="1" fontAlgn="auto" hangingPunct="1">
              <a:spcAft>
                <a:spcPts val="0"/>
              </a:spcAft>
              <a:defRPr/>
            </a:pPr>
            <a:r>
              <a:rPr lang="ar-SA" b="1" smtClean="0"/>
              <a:t>الف – 2 ) محوطه سازي </a:t>
            </a:r>
            <a:endParaRPr 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circle(in)">
                                      <p:cBhvr>
                                        <p:cTn id="7" dur="20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4"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from="(-#ppt_w/2)" to="(#ppt_x)" calcmode="lin" valueType="num">
                                      <p:cBhvr>
                                        <p:cTn id="12" dur="600" fill="hold">
                                          <p:stCondLst>
                                            <p:cond delay="0"/>
                                          </p:stCondLst>
                                        </p:cTn>
                                        <p:tgtEl>
                                          <p:spTgt spid="4"/>
                                        </p:tgtEl>
                                        <p:attrNameLst>
                                          <p:attrName>ppt_x</p:attrName>
                                        </p:attrNameLst>
                                      </p:cBhvr>
                                    </p:anim>
                                    <p:anim from="0" to="-1.0" calcmode="lin" valueType="num">
                                      <p:cBhvr>
                                        <p:cTn id="13" dur="200" decel="50000" autoRev="1" fill="hold">
                                          <p:stCondLst>
                                            <p:cond delay="600"/>
                                          </p:stCondLst>
                                        </p:cTn>
                                        <p:tgtEl>
                                          <p:spTgt spid="4"/>
                                        </p:tgtEl>
                                        <p:attrNameLst>
                                          <p:attrName>xshear</p:attrName>
                                        </p:attrNameLst>
                                      </p:cBhvr>
                                    </p:anim>
                                    <p:animScale>
                                      <p:cBhvr>
                                        <p:cTn id="14" dur="200" decel="100000" autoRev="1" fill="hold">
                                          <p:stCondLst>
                                            <p:cond delay="600"/>
                                          </p:stCondLst>
                                        </p:cTn>
                                        <p:tgtEl>
                                          <p:spTgt spid="4"/>
                                        </p:tgtEl>
                                      </p:cBhvr>
                                      <p:from x="100000" y="100000"/>
                                      <p:to x="80000" y="100000"/>
                                    </p:animScale>
                                    <p:anim by="(#ppt_h/3+#ppt_w*0.1)" calcmode="lin" valueType="num">
                                      <p:cBhvr additive="sum">
                                        <p:cTn id="15"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143000"/>
          <a:ext cx="9144000" cy="5486400"/>
        </p:xfrm>
        <a:graphic>
          <a:graphicData uri="http://schemas.openxmlformats.org/drawingml/2006/table">
            <a:tbl>
              <a:tblPr rtl="1"/>
              <a:tblGrid>
                <a:gridCol w="661987">
                  <a:extLst>
                    <a:ext uri="{9D8B030D-6E8A-4147-A177-3AD203B41FA5}">
                      <a16:colId xmlns:a16="http://schemas.microsoft.com/office/drawing/2014/main" xmlns="" val="20000"/>
                    </a:ext>
                  </a:extLst>
                </a:gridCol>
                <a:gridCol w="3538541">
                  <a:extLst>
                    <a:ext uri="{9D8B030D-6E8A-4147-A177-3AD203B41FA5}">
                      <a16:colId xmlns:a16="http://schemas.microsoft.com/office/drawing/2014/main" xmlns="" val="20001"/>
                    </a:ext>
                  </a:extLst>
                </a:gridCol>
                <a:gridCol w="1595426">
                  <a:extLst>
                    <a:ext uri="{9D8B030D-6E8A-4147-A177-3AD203B41FA5}">
                      <a16:colId xmlns:a16="http://schemas.microsoft.com/office/drawing/2014/main" xmlns="" val="20002"/>
                    </a:ext>
                  </a:extLst>
                </a:gridCol>
                <a:gridCol w="1633526">
                  <a:extLst>
                    <a:ext uri="{9D8B030D-6E8A-4147-A177-3AD203B41FA5}">
                      <a16:colId xmlns:a16="http://schemas.microsoft.com/office/drawing/2014/main" xmlns="" val="20003"/>
                    </a:ext>
                  </a:extLst>
                </a:gridCol>
                <a:gridCol w="1714520">
                  <a:extLst>
                    <a:ext uri="{9D8B030D-6E8A-4147-A177-3AD203B41FA5}">
                      <a16:colId xmlns:a16="http://schemas.microsoft.com/office/drawing/2014/main" xmlns="" val="20004"/>
                    </a:ext>
                  </a:extLst>
                </a:gridCol>
              </a:tblGrid>
              <a:tr h="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Times New Roman" pitchFamily="18" charset="0"/>
                        </a:rPr>
                        <a:t> </a:t>
                      </a:r>
                      <a:r>
                        <a:rPr kumimoji="0" lang="ar-SA" sz="1400" b="1" i="0" u="none" strike="noStrike" cap="none" normalizeH="0" baseline="0" dirty="0" smtClean="0">
                          <a:ln>
                            <a:noFill/>
                          </a:ln>
                          <a:solidFill>
                            <a:schemeClr val="tx1"/>
                          </a:solidFill>
                          <a:effectLst/>
                          <a:latin typeface="Lotus" charset="-78"/>
                          <a:ea typeface="Times New Roman" pitchFamily="18" charset="0"/>
                          <a:cs typeface="B Zar" charset="-78"/>
                        </a:rPr>
                        <a:t>رديف</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شــرح</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smtClean="0">
                          <a:ln>
                            <a:noFill/>
                          </a:ln>
                          <a:solidFill>
                            <a:schemeClr val="tx1"/>
                          </a:solidFill>
                          <a:effectLst/>
                          <a:latin typeface="Lotus" charset="-78"/>
                          <a:ea typeface="Times New Roman" pitchFamily="18" charset="0"/>
                          <a:cs typeface="B Zar" charset="-78"/>
                        </a:rPr>
                        <a:t>زيربنا(</a:t>
                      </a:r>
                      <a:r>
                        <a:rPr kumimoji="0" lang="en-US" sz="2000" b="1" i="0" u="none" strike="noStrike" cap="none" normalizeH="0" baseline="0" smtClean="0">
                          <a:ln>
                            <a:noFill/>
                          </a:ln>
                          <a:solidFill>
                            <a:schemeClr val="tx1"/>
                          </a:solidFill>
                          <a:effectLst/>
                          <a:latin typeface="Arial" pitchFamily="34" charset="0"/>
                          <a:ea typeface="Times New Roman" pitchFamily="18" charset="0"/>
                          <a:cs typeface="B Zar" charset="-78"/>
                        </a:rPr>
                        <a:t>m</a:t>
                      </a:r>
                      <a:r>
                        <a:rPr kumimoji="0" lang="en-US" sz="2000" b="1" i="0" u="none" strike="noStrike" cap="none" normalizeH="0" baseline="30000" smtClean="0">
                          <a:ln>
                            <a:noFill/>
                          </a:ln>
                          <a:solidFill>
                            <a:schemeClr val="tx1"/>
                          </a:solidFill>
                          <a:effectLst/>
                          <a:latin typeface="Arial" pitchFamily="34" charset="0"/>
                          <a:ea typeface="Times New Roman" pitchFamily="18" charset="0"/>
                          <a:cs typeface="B Zar" charset="-78"/>
                        </a:rPr>
                        <a:t>2</a:t>
                      </a:r>
                      <a:r>
                        <a:rPr kumimoji="0" lang="ar-SA" sz="2000" b="1" i="0" u="none" strike="noStrike" cap="none" normalizeH="0" baseline="0" smtClean="0">
                          <a:ln>
                            <a:noFill/>
                          </a:ln>
                          <a:solidFill>
                            <a:schemeClr val="tx1"/>
                          </a:solidFill>
                          <a:effectLst/>
                          <a:latin typeface="Arial" pitchFamily="34" charset="0"/>
                          <a:ea typeface="Times New Roman" pitchFamily="18" charset="0"/>
                          <a:cs typeface="B Zar" charset="-78"/>
                        </a:rPr>
                        <a:t>)</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هزينه واحد</a:t>
                      </a:r>
                      <a:endParaRPr kumimoji="0" lang="fa-IR" sz="2400" b="1" i="0" u="none" strike="noStrike" cap="none" normalizeH="0" baseline="0" dirty="0" smtClean="0">
                        <a:ln>
                          <a:noFill/>
                        </a:ln>
                        <a:solidFill>
                          <a:schemeClr val="tx1"/>
                        </a:solidFill>
                        <a:effectLst/>
                        <a:latin typeface="Lotus" charset="-78"/>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 </a:t>
                      </a:r>
                      <a:r>
                        <a:rPr kumimoji="0" lang="ar-SA" sz="1800" b="1" i="0" u="none" strike="noStrike" cap="none" normalizeH="0" baseline="0" dirty="0" smtClean="0">
                          <a:ln>
                            <a:noFill/>
                          </a:ln>
                          <a:solidFill>
                            <a:schemeClr val="tx1"/>
                          </a:solidFill>
                          <a:effectLst/>
                          <a:latin typeface="Lotus" charset="-78"/>
                          <a:ea typeface="Times New Roman" pitchFamily="18" charset="0"/>
                          <a:cs typeface="B Zar" charset="-78"/>
                        </a:rPr>
                        <a:t>( هزارريال)</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هزينه كل</a:t>
                      </a:r>
                      <a:endParaRPr kumimoji="0" lang="fa-IR" sz="2400" b="1" i="0" u="none" strike="noStrike" cap="none" normalizeH="0" baseline="0" dirty="0" smtClean="0">
                        <a:ln>
                          <a:noFill/>
                        </a:ln>
                        <a:solidFill>
                          <a:schemeClr val="tx1"/>
                        </a:solidFill>
                        <a:effectLst/>
                        <a:latin typeface="Lotus" charset="-78"/>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1800" b="1" i="0" u="none" strike="noStrike" cap="none" normalizeH="0" baseline="0" dirty="0" smtClean="0">
                          <a:ln>
                            <a:noFill/>
                          </a:ln>
                          <a:solidFill>
                            <a:schemeClr val="tx1"/>
                          </a:solidFill>
                          <a:effectLst/>
                          <a:latin typeface="Lotus" charset="-78"/>
                          <a:ea typeface="Times New Roman" pitchFamily="18" charset="0"/>
                          <a:cs typeface="B Zar" charset="-78"/>
                        </a:rPr>
                        <a:t> (ميليون ريال )</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3695700">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1</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2</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3</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4</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5</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6</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7</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8</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9</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10</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11</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12</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سالن پرورش قارچ</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سالن پاستوريزاسيون خاك</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سالن تاسيسات</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سردخانه و انبار</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سالن بسته بندي</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سرويس بهداشتي</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راهروي بين سالن ها</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سوله تهيه كمپوست</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ساختمان اداري</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موتورخانه</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ساختمان </a:t>
                      </a:r>
                      <a:r>
                        <a:rPr kumimoji="0" lang="ar-SA" sz="2000" b="1" i="0" u="none" strike="noStrike" cap="none" normalizeH="0" baseline="0" dirty="0" smtClean="0">
                          <a:ln>
                            <a:noFill/>
                          </a:ln>
                          <a:solidFill>
                            <a:schemeClr val="tx1"/>
                          </a:solidFill>
                          <a:effectLst/>
                          <a:latin typeface="Lotus" charset="-78"/>
                          <a:cs typeface="B Zar" charset="-78"/>
                        </a:rPr>
                        <a:t>نگهباني و سرايداري</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cs typeface="B Zar" charset="-78"/>
                        </a:rPr>
                        <a:t>انبار لوازم و قطعات</a:t>
                      </a:r>
                      <a:endParaRPr kumimoji="0" lang="en-US" sz="20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360</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45</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90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24</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18</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54</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150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30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24</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50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24</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350</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300</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300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900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300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400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350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300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320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250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300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250</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126</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5/13</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27</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18</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2/7</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2/7</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9/18</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45</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6/9</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6</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15</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cs typeface="B Zar" charset="-78"/>
                        </a:rPr>
                        <a:t>6</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0">
                <a:tc gridSpan="4">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Lotus" charset="-78"/>
                          <a:ea typeface="Times New Roman" pitchFamily="18" charset="0"/>
                          <a:cs typeface="B Zar" charset="-78"/>
                        </a:rPr>
                        <a:t>   جــــــمـــع</a:t>
                      </a:r>
                      <a:endParaRPr kumimoji="0" lang="en-US" sz="20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dirty="0" smtClean="0">
                          <a:ln>
                            <a:noFill/>
                          </a:ln>
                          <a:solidFill>
                            <a:schemeClr val="tx1"/>
                          </a:solidFill>
                          <a:effectLst/>
                          <a:latin typeface="Lotus" charset="-78"/>
                          <a:ea typeface="Times New Roman" pitchFamily="18" charset="0"/>
                          <a:cs typeface="B Zar" charset="-78"/>
                        </a:rPr>
                        <a:t>4/299</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2" name="Title 1"/>
          <p:cNvSpPr>
            <a:spLocks noGrp="1"/>
          </p:cNvSpPr>
          <p:nvPr>
            <p:ph type="title"/>
          </p:nvPr>
        </p:nvSpPr>
        <p:spPr>
          <a:xfrm>
            <a:off x="3600450" y="571480"/>
            <a:ext cx="5543550" cy="939800"/>
          </a:xfrm>
        </p:spPr>
        <p:txBody>
          <a:bodyPr rtlCol="1">
            <a:normAutofit fontScale="90000"/>
          </a:bodyPr>
          <a:lstStyle/>
          <a:p>
            <a:pPr algn="r" eaLnBrk="1" fontAlgn="auto" hangingPunct="1">
              <a:spcAft>
                <a:spcPts val="0"/>
              </a:spcAft>
              <a:defRPr/>
            </a:pPr>
            <a:r>
              <a:rPr lang="ar-SA" smtClean="0"/>
              <a:t> </a:t>
            </a:r>
            <a:r>
              <a:rPr smtClean="0"/>
              <a:t/>
            </a:r>
            <a:br>
              <a:rPr smtClean="0"/>
            </a:br>
            <a:r>
              <a:rPr lang="ar-SA" smtClean="0"/>
              <a:t>   </a:t>
            </a:r>
            <a:r>
              <a:rPr lang="ar-SA" b="1" smtClean="0"/>
              <a:t>الف – 3 ) ساختمانها:</a:t>
            </a:r>
            <a:r>
              <a:rPr smtClean="0"/>
              <a:t/>
            </a:r>
            <a:br>
              <a:rPr smtClean="0"/>
            </a:br>
            <a:endParaRPr 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1" presetClass="entr" presetSubtype="0" fill="hold" nodeType="clickEffect">
                                  <p:stCondLst>
                                    <p:cond delay="0"/>
                                  </p:stCondLst>
                                  <p:iterate type="lt">
                                    <p:tmPct val="5000"/>
                                  </p:iterate>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214438"/>
          <a:ext cx="8929688" cy="4816475"/>
        </p:xfrm>
        <a:graphic>
          <a:graphicData uri="http://schemas.openxmlformats.org/drawingml/2006/table">
            <a:tbl>
              <a:tblPr rtl="1"/>
              <a:tblGrid>
                <a:gridCol w="646745">
                  <a:extLst>
                    <a:ext uri="{9D8B030D-6E8A-4147-A177-3AD203B41FA5}">
                      <a16:colId xmlns:a16="http://schemas.microsoft.com/office/drawing/2014/main" xmlns="" val="20000"/>
                    </a:ext>
                  </a:extLst>
                </a:gridCol>
                <a:gridCol w="3015611">
                  <a:extLst>
                    <a:ext uri="{9D8B030D-6E8A-4147-A177-3AD203B41FA5}">
                      <a16:colId xmlns:a16="http://schemas.microsoft.com/office/drawing/2014/main" xmlns="" val="20001"/>
                    </a:ext>
                  </a:extLst>
                </a:gridCol>
                <a:gridCol w="1147750">
                  <a:extLst>
                    <a:ext uri="{9D8B030D-6E8A-4147-A177-3AD203B41FA5}">
                      <a16:colId xmlns:a16="http://schemas.microsoft.com/office/drawing/2014/main" xmlns="" val="20002"/>
                    </a:ext>
                  </a:extLst>
                </a:gridCol>
                <a:gridCol w="1925683">
                  <a:extLst>
                    <a:ext uri="{9D8B030D-6E8A-4147-A177-3AD203B41FA5}">
                      <a16:colId xmlns:a16="http://schemas.microsoft.com/office/drawing/2014/main" xmlns="" val="20003"/>
                    </a:ext>
                  </a:extLst>
                </a:gridCol>
                <a:gridCol w="2193900">
                  <a:extLst>
                    <a:ext uri="{9D8B030D-6E8A-4147-A177-3AD203B41FA5}">
                      <a16:colId xmlns:a16="http://schemas.microsoft.com/office/drawing/2014/main" xmlns="" val="20004"/>
                    </a:ext>
                  </a:extLst>
                </a:gridCol>
              </a:tblGrid>
              <a:tr h="487744">
                <a:tc>
                  <a:txBody>
                    <a:bodyPr/>
                    <a:lstStyle/>
                    <a:p>
                      <a:pPr algn="ctr" rtl="1">
                        <a:spcAft>
                          <a:spcPts val="0"/>
                        </a:spcAft>
                      </a:pPr>
                      <a:r>
                        <a:rPr lang="ar-SA" sz="1800" b="1" dirty="0">
                          <a:latin typeface="Lotus"/>
                          <a:ea typeface="Times New Roman"/>
                          <a:cs typeface="B Zar"/>
                        </a:rPr>
                        <a:t>رديف</a:t>
                      </a:r>
                      <a:endParaRPr lang="en-US" sz="2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dirty="0">
                          <a:latin typeface="Lotus"/>
                          <a:ea typeface="Times New Roman"/>
                          <a:cs typeface="B Zar"/>
                        </a:rPr>
                        <a:t>شــرح</a:t>
                      </a:r>
                      <a:endParaRPr lang="en-US" sz="2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a:latin typeface="Lotus"/>
                          <a:ea typeface="Times New Roman"/>
                          <a:cs typeface="B Zar"/>
                        </a:rPr>
                        <a:t>تعداد</a:t>
                      </a:r>
                      <a:endParaRPr lang="en-US" sz="28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dirty="0">
                          <a:latin typeface="Lotus"/>
                          <a:ea typeface="Times New Roman"/>
                          <a:cs typeface="B Zar"/>
                        </a:rPr>
                        <a:t>هزينه واحد </a:t>
                      </a:r>
                      <a:endParaRPr lang="en-US" sz="2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dirty="0">
                          <a:latin typeface="Lotus"/>
                          <a:ea typeface="Times New Roman"/>
                          <a:cs typeface="B Zar"/>
                        </a:rPr>
                        <a:t>هزينه كل</a:t>
                      </a:r>
                      <a:r>
                        <a:rPr lang="ar-SA" sz="2400" b="1" dirty="0">
                          <a:latin typeface="Lotus"/>
                          <a:ea typeface="Times New Roman"/>
                          <a:cs typeface="B Zar"/>
                        </a:rPr>
                        <a:t> </a:t>
                      </a:r>
                      <a:endParaRPr lang="en-US" sz="2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901955">
                <a:tc>
                  <a:txBody>
                    <a:bodyPr/>
                    <a:lstStyle/>
                    <a:p>
                      <a:pPr algn="ctr" rtl="1">
                        <a:spcAft>
                          <a:spcPts val="0"/>
                        </a:spcAft>
                      </a:pPr>
                      <a:r>
                        <a:rPr lang="ar-SA" sz="3200" b="1">
                          <a:latin typeface="Lotus"/>
                          <a:ea typeface="Times New Roman"/>
                          <a:cs typeface="B Zar"/>
                        </a:rPr>
                        <a:t>1</a:t>
                      </a:r>
                      <a:endParaRPr lang="en-US" sz="2800" b="1">
                        <a:latin typeface="Times New Roman"/>
                        <a:ea typeface="Times New Roman"/>
                      </a:endParaRPr>
                    </a:p>
                    <a:p>
                      <a:pPr algn="ctr" rtl="1">
                        <a:spcAft>
                          <a:spcPts val="0"/>
                        </a:spcAft>
                      </a:pPr>
                      <a:r>
                        <a:rPr lang="ar-SA" sz="3200" b="1">
                          <a:latin typeface="Lotus"/>
                          <a:ea typeface="Times New Roman"/>
                          <a:cs typeface="B Zar"/>
                        </a:rPr>
                        <a:t>2</a:t>
                      </a:r>
                      <a:endParaRPr lang="en-US" sz="2800" b="1">
                        <a:latin typeface="Times New Roman"/>
                        <a:ea typeface="Times New Roman"/>
                      </a:endParaRPr>
                    </a:p>
                    <a:p>
                      <a:pPr algn="ctr" rtl="1">
                        <a:spcAft>
                          <a:spcPts val="0"/>
                        </a:spcAft>
                      </a:pPr>
                      <a:r>
                        <a:rPr lang="ar-SA" sz="3200" b="1">
                          <a:latin typeface="Lotus"/>
                          <a:ea typeface="Times New Roman"/>
                          <a:cs typeface="B Zar"/>
                        </a:rPr>
                        <a:t>3</a:t>
                      </a:r>
                      <a:endParaRPr lang="en-US" sz="2800" b="1">
                        <a:latin typeface="Times New Roman"/>
                        <a:ea typeface="Times New Roman"/>
                      </a:endParaRPr>
                    </a:p>
                    <a:p>
                      <a:pPr algn="ctr" rtl="1">
                        <a:spcAft>
                          <a:spcPts val="0"/>
                        </a:spcAft>
                      </a:pPr>
                      <a:r>
                        <a:rPr lang="ar-SA" sz="3200" b="1">
                          <a:latin typeface="Lotus"/>
                          <a:ea typeface="Times New Roman"/>
                          <a:cs typeface="B Zar"/>
                        </a:rPr>
                        <a:t>4</a:t>
                      </a:r>
                      <a:endParaRPr lang="en-US" sz="2800" b="1">
                        <a:latin typeface="Times New Roman"/>
                        <a:ea typeface="Times New Roman"/>
                      </a:endParaRPr>
                    </a:p>
                    <a:p>
                      <a:pPr algn="ctr" rtl="1">
                        <a:spcAft>
                          <a:spcPts val="0"/>
                        </a:spcAft>
                      </a:pPr>
                      <a:r>
                        <a:rPr lang="ar-SA" sz="3200" b="1">
                          <a:latin typeface="Lotus"/>
                          <a:ea typeface="Times New Roman"/>
                          <a:cs typeface="B Zar"/>
                        </a:rPr>
                        <a:t>5</a:t>
                      </a:r>
                      <a:endParaRPr lang="en-US" sz="2800" b="1">
                        <a:latin typeface="Times New Roman"/>
                        <a:ea typeface="Times New Roman"/>
                      </a:endParaRPr>
                    </a:p>
                    <a:p>
                      <a:pPr algn="ctr" rtl="1">
                        <a:spcAft>
                          <a:spcPts val="0"/>
                        </a:spcAft>
                      </a:pPr>
                      <a:r>
                        <a:rPr lang="ar-SA" sz="3200" b="1">
                          <a:latin typeface="Lotus"/>
                          <a:ea typeface="Times New Roman"/>
                          <a:cs typeface="B Zar"/>
                        </a:rPr>
                        <a:t>6</a:t>
                      </a:r>
                      <a:endParaRPr lang="en-US" sz="2800" b="1">
                        <a:latin typeface="Times New Roman"/>
                        <a:ea typeface="Times New Roman"/>
                      </a:endParaRPr>
                    </a:p>
                    <a:p>
                      <a:pPr algn="ctr" rtl="1">
                        <a:spcAft>
                          <a:spcPts val="0"/>
                        </a:spcAft>
                      </a:pPr>
                      <a:r>
                        <a:rPr lang="ar-SA" sz="3200" b="1">
                          <a:latin typeface="Lotus"/>
                          <a:ea typeface="Times New Roman"/>
                          <a:cs typeface="B Zar"/>
                        </a:rPr>
                        <a:t>7</a:t>
                      </a:r>
                      <a:endParaRPr lang="en-US" sz="2800" b="1">
                        <a:latin typeface="Times New Roman"/>
                        <a:ea typeface="Times New Roman"/>
                      </a:endParaRPr>
                    </a:p>
                    <a:p>
                      <a:pPr algn="ctr" rtl="1">
                        <a:spcAft>
                          <a:spcPts val="0"/>
                        </a:spcAft>
                      </a:pPr>
                      <a:r>
                        <a:rPr lang="ar-SA" sz="3200" b="1">
                          <a:latin typeface="Lotus"/>
                          <a:ea typeface="Times New Roman"/>
                          <a:cs typeface="B Zar"/>
                        </a:rPr>
                        <a:t>8</a:t>
                      </a:r>
                      <a:endParaRPr lang="en-US" sz="28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2800" b="1" dirty="0">
                          <a:latin typeface="Lotus"/>
                          <a:ea typeface="Times New Roman"/>
                          <a:cs typeface="B Zar"/>
                        </a:rPr>
                        <a:t>پمپ شناور</a:t>
                      </a:r>
                      <a:endParaRPr lang="en-US" sz="2400" b="1" dirty="0">
                        <a:latin typeface="Times New Roman"/>
                        <a:ea typeface="Times New Roman"/>
                      </a:endParaRPr>
                    </a:p>
                    <a:p>
                      <a:pPr algn="r" rtl="1">
                        <a:spcAft>
                          <a:spcPts val="0"/>
                        </a:spcAft>
                      </a:pPr>
                      <a:r>
                        <a:rPr lang="ar-SA" sz="2800" b="1" dirty="0">
                          <a:latin typeface="Lotus"/>
                          <a:ea typeface="Times New Roman"/>
                          <a:cs typeface="B Zar"/>
                        </a:rPr>
                        <a:t>تراكتور</a:t>
                      </a:r>
                      <a:endParaRPr lang="en-US" sz="2400" b="1" dirty="0">
                        <a:latin typeface="Times New Roman"/>
                        <a:ea typeface="Times New Roman"/>
                      </a:endParaRPr>
                    </a:p>
                    <a:p>
                      <a:pPr algn="r" rtl="1">
                        <a:spcAft>
                          <a:spcPts val="0"/>
                        </a:spcAft>
                      </a:pPr>
                      <a:r>
                        <a:rPr lang="ar-SA" sz="2800" b="1" dirty="0">
                          <a:latin typeface="Lotus"/>
                          <a:ea typeface="Times New Roman"/>
                          <a:cs typeface="B Zar"/>
                        </a:rPr>
                        <a:t>تريلر</a:t>
                      </a:r>
                      <a:endParaRPr lang="en-US" sz="2400" b="1" dirty="0">
                        <a:latin typeface="Times New Roman"/>
                        <a:ea typeface="Times New Roman"/>
                      </a:endParaRPr>
                    </a:p>
                    <a:p>
                      <a:pPr algn="r" rtl="1">
                        <a:spcAft>
                          <a:spcPts val="0"/>
                        </a:spcAft>
                      </a:pPr>
                      <a:r>
                        <a:rPr lang="ar-SA" sz="2800" b="1" dirty="0">
                          <a:latin typeface="Lotus"/>
                          <a:ea typeface="Times New Roman"/>
                          <a:cs typeface="B Zar"/>
                        </a:rPr>
                        <a:t>ميكسر</a:t>
                      </a:r>
                      <a:endParaRPr lang="en-US" sz="2400" b="1" dirty="0">
                        <a:latin typeface="Times New Roman"/>
                        <a:ea typeface="Times New Roman"/>
                      </a:endParaRPr>
                    </a:p>
                    <a:p>
                      <a:pPr algn="r" rtl="1">
                        <a:spcAft>
                          <a:spcPts val="0"/>
                        </a:spcAft>
                      </a:pPr>
                      <a:r>
                        <a:rPr lang="ar-SA" sz="2800" b="1" dirty="0">
                          <a:latin typeface="Lotus"/>
                          <a:ea typeface="Times New Roman"/>
                          <a:cs typeface="B Zar"/>
                        </a:rPr>
                        <a:t>ديگ بخار</a:t>
                      </a:r>
                      <a:endParaRPr lang="en-US" sz="2400" b="1" dirty="0">
                        <a:latin typeface="Times New Roman"/>
                        <a:ea typeface="Times New Roman"/>
                      </a:endParaRPr>
                    </a:p>
                    <a:p>
                      <a:pPr algn="r" rtl="1">
                        <a:spcAft>
                          <a:spcPts val="0"/>
                        </a:spcAft>
                      </a:pPr>
                      <a:r>
                        <a:rPr lang="ar-SA" sz="2800" b="1" dirty="0">
                          <a:latin typeface="Lotus"/>
                          <a:ea typeface="Times New Roman"/>
                          <a:cs typeface="B Zar"/>
                        </a:rPr>
                        <a:t>هواساز</a:t>
                      </a:r>
                      <a:endParaRPr lang="en-US" sz="2400" b="1" dirty="0">
                        <a:latin typeface="Times New Roman"/>
                        <a:ea typeface="Times New Roman"/>
                      </a:endParaRPr>
                    </a:p>
                    <a:p>
                      <a:pPr algn="r" rtl="1">
                        <a:spcAft>
                          <a:spcPts val="0"/>
                        </a:spcAft>
                      </a:pPr>
                      <a:r>
                        <a:rPr lang="ar-SA" sz="2800" b="1" dirty="0">
                          <a:latin typeface="Lotus"/>
                          <a:ea typeface="Times New Roman"/>
                          <a:cs typeface="B Zar"/>
                        </a:rPr>
                        <a:t>تسمه نقاله</a:t>
                      </a:r>
                      <a:endParaRPr lang="en-US" sz="2400" b="1" dirty="0">
                        <a:latin typeface="Times New Roman"/>
                        <a:ea typeface="Times New Roman"/>
                      </a:endParaRPr>
                    </a:p>
                    <a:p>
                      <a:pPr algn="r" rtl="1">
                        <a:spcAft>
                          <a:spcPts val="0"/>
                        </a:spcAft>
                      </a:pPr>
                      <a:r>
                        <a:rPr lang="ar-SA" sz="2800" b="1" dirty="0">
                          <a:latin typeface="Lotus"/>
                          <a:ea typeface="Times New Roman"/>
                          <a:cs typeface="B Zar"/>
                        </a:rPr>
                        <a:t>موتور ژنراتور 50 كيلووات</a:t>
                      </a:r>
                      <a:endParaRPr lang="en-US" sz="24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a:t>
                      </a:r>
                      <a:endParaRPr lang="en-US" sz="2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a:latin typeface="Lotus"/>
                          <a:ea typeface="Times New Roman"/>
                          <a:cs typeface="B Zar"/>
                        </a:rPr>
                        <a:t>5</a:t>
                      </a:r>
                      <a:endParaRPr lang="en-US" sz="2800" b="1">
                        <a:latin typeface="Times New Roman"/>
                        <a:ea typeface="Times New Roman"/>
                      </a:endParaRPr>
                    </a:p>
                    <a:p>
                      <a:pPr algn="ctr" rtl="1">
                        <a:spcAft>
                          <a:spcPts val="0"/>
                        </a:spcAft>
                      </a:pPr>
                      <a:r>
                        <a:rPr lang="ar-SA" sz="3200" b="1">
                          <a:latin typeface="Lotus"/>
                          <a:ea typeface="Times New Roman"/>
                          <a:cs typeface="B Zar"/>
                        </a:rPr>
                        <a:t>62</a:t>
                      </a:r>
                      <a:endParaRPr lang="en-US" sz="2800" b="1">
                        <a:latin typeface="Times New Roman"/>
                        <a:ea typeface="Times New Roman"/>
                      </a:endParaRPr>
                    </a:p>
                    <a:p>
                      <a:pPr algn="ctr" rtl="1">
                        <a:spcAft>
                          <a:spcPts val="0"/>
                        </a:spcAft>
                      </a:pPr>
                      <a:r>
                        <a:rPr lang="ar-SA" sz="3200" b="1">
                          <a:latin typeface="Lotus"/>
                          <a:ea typeface="Times New Roman"/>
                          <a:cs typeface="B Zar"/>
                        </a:rPr>
                        <a:t>2</a:t>
                      </a:r>
                      <a:endParaRPr lang="en-US" sz="2800" b="1">
                        <a:latin typeface="Times New Roman"/>
                        <a:ea typeface="Times New Roman"/>
                      </a:endParaRPr>
                    </a:p>
                    <a:p>
                      <a:pPr algn="ctr" rtl="1">
                        <a:spcAft>
                          <a:spcPts val="0"/>
                        </a:spcAft>
                      </a:pPr>
                      <a:r>
                        <a:rPr lang="ar-SA" sz="3200" b="1">
                          <a:latin typeface="Lotus"/>
                          <a:ea typeface="Times New Roman"/>
                          <a:cs typeface="B Zar"/>
                        </a:rPr>
                        <a:t>20</a:t>
                      </a:r>
                      <a:endParaRPr lang="en-US" sz="2800" b="1">
                        <a:latin typeface="Times New Roman"/>
                        <a:ea typeface="Times New Roman"/>
                      </a:endParaRPr>
                    </a:p>
                    <a:p>
                      <a:pPr algn="ctr" rtl="1">
                        <a:spcAft>
                          <a:spcPts val="0"/>
                        </a:spcAft>
                      </a:pPr>
                      <a:r>
                        <a:rPr lang="ar-SA" sz="3200" b="1">
                          <a:latin typeface="Lotus"/>
                          <a:ea typeface="Times New Roman"/>
                          <a:cs typeface="B Zar"/>
                        </a:rPr>
                        <a:t>40</a:t>
                      </a:r>
                      <a:endParaRPr lang="en-US" sz="2800" b="1">
                        <a:latin typeface="Times New Roman"/>
                        <a:ea typeface="Times New Roman"/>
                      </a:endParaRPr>
                    </a:p>
                    <a:p>
                      <a:pPr algn="ctr" rtl="1">
                        <a:spcAft>
                          <a:spcPts val="0"/>
                        </a:spcAft>
                      </a:pPr>
                      <a:r>
                        <a:rPr lang="ar-SA" sz="3200" b="1">
                          <a:latin typeface="Lotus"/>
                          <a:ea typeface="Times New Roman"/>
                          <a:cs typeface="B Zar"/>
                        </a:rPr>
                        <a:t>15</a:t>
                      </a:r>
                      <a:endParaRPr lang="en-US" sz="2800" b="1">
                        <a:latin typeface="Times New Roman"/>
                        <a:ea typeface="Times New Roman"/>
                      </a:endParaRPr>
                    </a:p>
                    <a:p>
                      <a:pPr algn="ctr" rtl="1">
                        <a:spcAft>
                          <a:spcPts val="0"/>
                        </a:spcAft>
                      </a:pPr>
                      <a:r>
                        <a:rPr lang="ar-SA" sz="3200" b="1">
                          <a:latin typeface="Lotus"/>
                          <a:ea typeface="Times New Roman"/>
                          <a:cs typeface="B Zar"/>
                        </a:rPr>
                        <a:t>10</a:t>
                      </a:r>
                      <a:endParaRPr lang="en-US" sz="2800" b="1">
                        <a:latin typeface="Times New Roman"/>
                        <a:ea typeface="Times New Roman"/>
                      </a:endParaRPr>
                    </a:p>
                    <a:p>
                      <a:pPr algn="ctr" rtl="1">
                        <a:spcAft>
                          <a:spcPts val="0"/>
                        </a:spcAft>
                      </a:pPr>
                      <a:r>
                        <a:rPr lang="ar-SA" sz="3200" b="1">
                          <a:latin typeface="Lotus"/>
                          <a:ea typeface="Times New Roman"/>
                          <a:cs typeface="B Zar"/>
                        </a:rPr>
                        <a:t>20</a:t>
                      </a:r>
                      <a:endParaRPr lang="en-US" sz="28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dirty="0">
                          <a:latin typeface="Lotus"/>
                          <a:ea typeface="Times New Roman"/>
                          <a:cs typeface="B Zar"/>
                        </a:rPr>
                        <a:t>5</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62</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2</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20</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40</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15</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10</a:t>
                      </a:r>
                      <a:endParaRPr lang="en-US" sz="2800" b="1" dirty="0">
                        <a:latin typeface="Times New Roman"/>
                        <a:ea typeface="Times New Roman"/>
                      </a:endParaRPr>
                    </a:p>
                    <a:p>
                      <a:pPr algn="ctr" rtl="1">
                        <a:spcAft>
                          <a:spcPts val="0"/>
                        </a:spcAft>
                      </a:pPr>
                      <a:r>
                        <a:rPr lang="ar-SA" sz="3200" b="1" dirty="0">
                          <a:latin typeface="Lotus"/>
                          <a:ea typeface="Times New Roman"/>
                          <a:cs typeface="B Zar"/>
                        </a:rPr>
                        <a:t>20</a:t>
                      </a:r>
                      <a:endParaRPr lang="en-US" sz="2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26776">
                <a:tc gridSpan="4">
                  <a:txBody>
                    <a:bodyPr/>
                    <a:lstStyle/>
                    <a:p>
                      <a:pPr algn="r" rtl="1">
                        <a:spcAft>
                          <a:spcPts val="0"/>
                        </a:spcAft>
                      </a:pPr>
                      <a:r>
                        <a:rPr lang="ar-SA" sz="2800" b="1">
                          <a:latin typeface="Lotus"/>
                          <a:ea typeface="Times New Roman"/>
                          <a:cs typeface="B Zar"/>
                        </a:rPr>
                        <a:t>      جـــمـــع</a:t>
                      </a:r>
                      <a:endParaRPr lang="en-US" sz="28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2800" b="1" dirty="0">
                          <a:latin typeface="Lotus"/>
                          <a:ea typeface="Times New Roman"/>
                          <a:cs typeface="B Zar"/>
                        </a:rPr>
                        <a:t>174</a:t>
                      </a:r>
                      <a:endParaRPr lang="en-US" sz="28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2" name="Title 1"/>
          <p:cNvSpPr>
            <a:spLocks noGrp="1"/>
          </p:cNvSpPr>
          <p:nvPr>
            <p:ph type="title"/>
          </p:nvPr>
        </p:nvSpPr>
        <p:spPr/>
        <p:txBody>
          <a:bodyPr rtlCol="1">
            <a:normAutofit fontScale="90000"/>
          </a:bodyPr>
          <a:lstStyle/>
          <a:p>
            <a:pPr algn="r" eaLnBrk="1" fontAlgn="auto" hangingPunct="1">
              <a:spcAft>
                <a:spcPts val="0"/>
              </a:spcAft>
              <a:defRPr/>
            </a:pPr>
            <a:r>
              <a:rPr lang="ar-SA" smtClean="0"/>
              <a:t> </a:t>
            </a:r>
            <a:r>
              <a:rPr smtClean="0"/>
              <a:t/>
            </a:r>
            <a:br>
              <a:rPr smtClean="0"/>
            </a:br>
            <a:r>
              <a:rPr lang="ar-SA" smtClean="0"/>
              <a:t>     </a:t>
            </a:r>
            <a:r>
              <a:rPr lang="ar-SA" b="1" smtClean="0"/>
              <a:t>الف – 4 ) ماشين‌آلات:</a:t>
            </a:r>
            <a:r>
              <a:rPr smtClean="0"/>
              <a:t/>
            </a:r>
            <a:br>
              <a:rPr smtClean="0"/>
            </a:br>
            <a:endParaRPr 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ntr" presetSubtype="0" accel="10000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strVal val="#ppt_w*0.05"/>
                                          </p:val>
                                        </p:tav>
                                        <p:tav tm="100000">
                                          <p:val>
                                            <p:strVal val="#ppt_w"/>
                                          </p:val>
                                        </p:tav>
                                      </p:tavLst>
                                    </p:anim>
                                    <p:anim calcmode="lin" valueType="num">
                                      <p:cBhvr>
                                        <p:cTn id="13" dur="500" fill="hold"/>
                                        <p:tgtEl>
                                          <p:spTgt spid="4"/>
                                        </p:tgtEl>
                                        <p:attrNameLst>
                                          <p:attrName>ppt_h</p:attrName>
                                        </p:attrNameLst>
                                      </p:cBhvr>
                                      <p:tavLst>
                                        <p:tav tm="0">
                                          <p:val>
                                            <p:strVal val="#ppt_h"/>
                                          </p:val>
                                        </p:tav>
                                        <p:tav tm="100000">
                                          <p:val>
                                            <p:strVal val="#ppt_h"/>
                                          </p:val>
                                        </p:tav>
                                      </p:tavLst>
                                    </p:anim>
                                    <p:anim calcmode="lin" valueType="num">
                                      <p:cBhvr>
                                        <p:cTn id="14" dur="500" fill="hold"/>
                                        <p:tgtEl>
                                          <p:spTgt spid="4"/>
                                        </p:tgtEl>
                                        <p:attrNameLst>
                                          <p:attrName>ppt_x</p:attrName>
                                        </p:attrNameLst>
                                      </p:cBhvr>
                                      <p:tavLst>
                                        <p:tav tm="0">
                                          <p:val>
                                            <p:strVal val="#ppt_x-.2"/>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500188"/>
          <a:ext cx="9144000" cy="5053012"/>
        </p:xfrm>
        <a:graphic>
          <a:graphicData uri="http://schemas.openxmlformats.org/drawingml/2006/table">
            <a:tbl>
              <a:tblPr rtl="1"/>
              <a:tblGrid>
                <a:gridCol w="768696">
                  <a:extLst>
                    <a:ext uri="{9D8B030D-6E8A-4147-A177-3AD203B41FA5}">
                      <a16:colId xmlns:a16="http://schemas.microsoft.com/office/drawing/2014/main" xmlns="" val="20000"/>
                    </a:ext>
                  </a:extLst>
                </a:gridCol>
                <a:gridCol w="3517556">
                  <a:extLst>
                    <a:ext uri="{9D8B030D-6E8A-4147-A177-3AD203B41FA5}">
                      <a16:colId xmlns:a16="http://schemas.microsoft.com/office/drawing/2014/main" xmlns="" val="20001"/>
                    </a:ext>
                  </a:extLst>
                </a:gridCol>
                <a:gridCol w="1914512">
                  <a:extLst>
                    <a:ext uri="{9D8B030D-6E8A-4147-A177-3AD203B41FA5}">
                      <a16:colId xmlns:a16="http://schemas.microsoft.com/office/drawing/2014/main" xmlns="" val="20002"/>
                    </a:ext>
                  </a:extLst>
                </a:gridCol>
                <a:gridCol w="1509702">
                  <a:extLst>
                    <a:ext uri="{9D8B030D-6E8A-4147-A177-3AD203B41FA5}">
                      <a16:colId xmlns:a16="http://schemas.microsoft.com/office/drawing/2014/main" xmlns="" val="20003"/>
                    </a:ext>
                  </a:extLst>
                </a:gridCol>
                <a:gridCol w="1433534">
                  <a:extLst>
                    <a:ext uri="{9D8B030D-6E8A-4147-A177-3AD203B41FA5}">
                      <a16:colId xmlns:a16="http://schemas.microsoft.com/office/drawing/2014/main" xmlns="" val="20004"/>
                    </a:ext>
                  </a:extLst>
                </a:gridCol>
              </a:tblGrid>
              <a:tr h="1090621">
                <a:tc>
                  <a:txBody>
                    <a:bodyPr/>
                    <a:lstStyle/>
                    <a:p>
                      <a:pPr algn="ctr" rtl="1">
                        <a:spcAft>
                          <a:spcPts val="0"/>
                        </a:spcAft>
                      </a:pPr>
                      <a:r>
                        <a:rPr lang="ar-SA" sz="2000" dirty="0">
                          <a:latin typeface="Lotus"/>
                          <a:ea typeface="Times New Roman"/>
                          <a:cs typeface="B Zar"/>
                        </a:rPr>
                        <a:t>رديف</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شــرح</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تعداد</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dirty="0">
                          <a:latin typeface="Lotus"/>
                          <a:ea typeface="Times New Roman"/>
                          <a:cs typeface="B Zar"/>
                        </a:rPr>
                        <a:t>هزينه </a:t>
                      </a:r>
                      <a:r>
                        <a:rPr lang="ar-SA" sz="2400" dirty="0" smtClean="0">
                          <a:latin typeface="Lotus"/>
                          <a:ea typeface="Times New Roman"/>
                          <a:cs typeface="B Zar"/>
                        </a:rPr>
                        <a:t>واحد</a:t>
                      </a:r>
                      <a:endParaRPr lang="fa-IR" sz="2400" dirty="0" smtClean="0">
                        <a:latin typeface="Lotus"/>
                        <a:ea typeface="Times New Roman"/>
                        <a:cs typeface="B Zar"/>
                      </a:endParaRPr>
                    </a:p>
                    <a:p>
                      <a:pPr algn="ctr" rtl="1">
                        <a:spcAft>
                          <a:spcPts val="0"/>
                        </a:spcAft>
                      </a:pPr>
                      <a:r>
                        <a:rPr lang="ar-SA" sz="2000" dirty="0" smtClean="0">
                          <a:latin typeface="Lotus"/>
                          <a:ea typeface="Times New Roman"/>
                          <a:cs typeface="B Zar"/>
                        </a:rPr>
                        <a:t>(</a:t>
                      </a:r>
                      <a:r>
                        <a:rPr lang="ar-SA" sz="2000" dirty="0">
                          <a:latin typeface="Lotus"/>
                          <a:ea typeface="Times New Roman"/>
                          <a:cs typeface="B Zar"/>
                        </a:rPr>
                        <a:t>هزارريال)</a:t>
                      </a:r>
                      <a:r>
                        <a:rPr lang="ar-SA" sz="3600" dirty="0">
                          <a:latin typeface="Lotus"/>
                          <a:ea typeface="Times New Roman"/>
                          <a:cs typeface="B Zar"/>
                        </a:rPr>
                        <a:t> </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800" dirty="0">
                          <a:latin typeface="Lotus"/>
                          <a:ea typeface="Times New Roman"/>
                          <a:cs typeface="B Zar"/>
                        </a:rPr>
                        <a:t>هزينه </a:t>
                      </a:r>
                      <a:r>
                        <a:rPr lang="ar-SA" sz="2800" dirty="0" smtClean="0">
                          <a:latin typeface="Lotus"/>
                          <a:ea typeface="Times New Roman"/>
                          <a:cs typeface="B Zar"/>
                        </a:rPr>
                        <a:t>كل</a:t>
                      </a:r>
                      <a:endParaRPr lang="fa-IR" sz="2800" dirty="0" smtClean="0">
                        <a:latin typeface="Lotus"/>
                        <a:ea typeface="Times New Roman"/>
                        <a:cs typeface="B Zar"/>
                      </a:endParaRPr>
                    </a:p>
                    <a:p>
                      <a:pPr algn="ctr" rtl="1">
                        <a:spcAft>
                          <a:spcPts val="0"/>
                        </a:spcAft>
                      </a:pPr>
                      <a:r>
                        <a:rPr lang="ar-SA" sz="2000" dirty="0" smtClean="0">
                          <a:latin typeface="Lotus"/>
                          <a:ea typeface="Times New Roman"/>
                          <a:cs typeface="B Zar"/>
                        </a:rPr>
                        <a:t>(</a:t>
                      </a:r>
                      <a:r>
                        <a:rPr lang="ar-SA" sz="2000" dirty="0">
                          <a:latin typeface="Lotus"/>
                          <a:ea typeface="Times New Roman"/>
                          <a:cs typeface="B Zar"/>
                        </a:rPr>
                        <a:t>ميليون ريال)</a:t>
                      </a:r>
                      <a:r>
                        <a:rPr lang="ar-SA" sz="2800" dirty="0">
                          <a:latin typeface="Lotus"/>
                          <a:ea typeface="Times New Roman"/>
                          <a:cs typeface="B Zar"/>
                        </a:rPr>
                        <a:t> </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413753">
                <a:tc>
                  <a:txBody>
                    <a:bodyPr/>
                    <a:lstStyle/>
                    <a:p>
                      <a:pPr algn="ctr" rtl="1">
                        <a:spcAft>
                          <a:spcPts val="0"/>
                        </a:spcAft>
                      </a:pPr>
                      <a:r>
                        <a:rPr lang="ar-SA" sz="3200" dirty="0">
                          <a:latin typeface="Lotus"/>
                          <a:ea typeface="Times New Roman"/>
                          <a:cs typeface="B Zar"/>
                        </a:rPr>
                        <a:t>1</a:t>
                      </a:r>
                      <a:endParaRPr lang="en-US" sz="2800" dirty="0">
                        <a:latin typeface="Times New Roman"/>
                        <a:ea typeface="Times New Roman"/>
                      </a:endParaRPr>
                    </a:p>
                    <a:p>
                      <a:pPr algn="ctr" rtl="1">
                        <a:spcAft>
                          <a:spcPts val="0"/>
                        </a:spcAft>
                      </a:pPr>
                      <a:r>
                        <a:rPr lang="ar-SA" sz="3200" dirty="0">
                          <a:latin typeface="Lotus"/>
                          <a:ea typeface="Times New Roman"/>
                          <a:cs typeface="B Zar"/>
                        </a:rPr>
                        <a:t>2</a:t>
                      </a:r>
                      <a:endParaRPr lang="en-US" sz="2800" dirty="0">
                        <a:latin typeface="Times New Roman"/>
                        <a:ea typeface="Times New Roman"/>
                      </a:endParaRPr>
                    </a:p>
                    <a:p>
                      <a:pPr algn="ctr" rtl="1">
                        <a:spcAft>
                          <a:spcPts val="0"/>
                        </a:spcAft>
                      </a:pPr>
                      <a:endParaRPr lang="fa-IR" sz="3200" dirty="0" smtClean="0">
                        <a:latin typeface="Lotus"/>
                        <a:ea typeface="Times New Roman"/>
                        <a:cs typeface="B Zar"/>
                      </a:endParaRPr>
                    </a:p>
                    <a:p>
                      <a:pPr algn="ctr" rtl="1">
                        <a:spcAft>
                          <a:spcPts val="0"/>
                        </a:spcAft>
                      </a:pPr>
                      <a:r>
                        <a:rPr lang="ar-SA" sz="3200" dirty="0" smtClean="0">
                          <a:latin typeface="Lotus"/>
                          <a:ea typeface="Times New Roman"/>
                          <a:cs typeface="B Zar"/>
                        </a:rPr>
                        <a:t>3</a:t>
                      </a:r>
                      <a:endParaRPr lang="en-US" sz="2800" dirty="0">
                        <a:latin typeface="Times New Roman"/>
                        <a:ea typeface="Times New Roman"/>
                      </a:endParaRPr>
                    </a:p>
                    <a:p>
                      <a:pPr algn="ctr" rtl="1">
                        <a:spcAft>
                          <a:spcPts val="0"/>
                        </a:spcAft>
                      </a:pPr>
                      <a:r>
                        <a:rPr lang="ar-SA" sz="3200" dirty="0">
                          <a:latin typeface="Lotus"/>
                          <a:ea typeface="Times New Roman"/>
                          <a:cs typeface="B Zar"/>
                        </a:rPr>
                        <a:t>4</a:t>
                      </a:r>
                      <a:endParaRPr lang="en-US" sz="2800" dirty="0">
                        <a:latin typeface="Times New Roman"/>
                        <a:ea typeface="Times New Roman"/>
                      </a:endParaRPr>
                    </a:p>
                    <a:p>
                      <a:pPr algn="ctr" rtl="1">
                        <a:spcAft>
                          <a:spcPts val="0"/>
                        </a:spcAft>
                      </a:pPr>
                      <a:r>
                        <a:rPr lang="ar-SA" sz="3200" dirty="0">
                          <a:latin typeface="Lotus"/>
                          <a:ea typeface="Times New Roman"/>
                          <a:cs typeface="B Zar"/>
                        </a:rPr>
                        <a:t>5</a:t>
                      </a:r>
                      <a:endParaRPr lang="en-US" sz="2800" dirty="0">
                        <a:latin typeface="Times New Roman"/>
                        <a:ea typeface="Times New Roman"/>
                      </a:endParaRPr>
                    </a:p>
                    <a:p>
                      <a:pPr algn="ctr" rtl="1">
                        <a:spcAft>
                          <a:spcPts val="0"/>
                        </a:spcAft>
                      </a:pPr>
                      <a:r>
                        <a:rPr lang="ar-SA" sz="3200" dirty="0">
                          <a:latin typeface="Lotus"/>
                          <a:ea typeface="Times New Roman"/>
                          <a:cs typeface="B Zar"/>
                        </a:rPr>
                        <a:t>6</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3200" dirty="0">
                          <a:latin typeface="Lotus"/>
                          <a:ea typeface="Times New Roman"/>
                          <a:cs typeface="B Zar"/>
                        </a:rPr>
                        <a:t>حق انشعاب برق</a:t>
                      </a:r>
                      <a:endParaRPr lang="en-US" sz="2800" dirty="0">
                        <a:latin typeface="Times New Roman"/>
                        <a:ea typeface="Times New Roman"/>
                      </a:endParaRPr>
                    </a:p>
                    <a:p>
                      <a:pPr algn="r" rtl="1">
                        <a:spcAft>
                          <a:spcPts val="0"/>
                        </a:spcAft>
                      </a:pPr>
                      <a:r>
                        <a:rPr lang="ar-SA" sz="3200" dirty="0">
                          <a:latin typeface="Lotus"/>
                          <a:ea typeface="Times New Roman"/>
                          <a:cs typeface="B Zar"/>
                        </a:rPr>
                        <a:t>كابل كشي و</a:t>
                      </a:r>
                      <a:r>
                        <a:rPr lang="ar-SA" sz="2800" dirty="0">
                          <a:latin typeface="Lotus"/>
                          <a:ea typeface="Times New Roman"/>
                          <a:cs typeface="B Zar"/>
                        </a:rPr>
                        <a:t>نصب تابلوها و ترانس‌ها</a:t>
                      </a:r>
                      <a:endParaRPr lang="en-US" sz="2800" dirty="0">
                        <a:latin typeface="Times New Roman"/>
                        <a:ea typeface="Times New Roman"/>
                      </a:endParaRPr>
                    </a:p>
                    <a:p>
                      <a:pPr algn="r" rtl="1">
                        <a:spcAft>
                          <a:spcPts val="0"/>
                        </a:spcAft>
                      </a:pPr>
                      <a:r>
                        <a:rPr lang="ar-SA" sz="3200" dirty="0">
                          <a:latin typeface="Lotus"/>
                          <a:ea typeface="Times New Roman"/>
                          <a:cs typeface="B Zar"/>
                        </a:rPr>
                        <a:t>لوله كشي</a:t>
                      </a:r>
                      <a:endParaRPr lang="en-US" sz="2800" dirty="0">
                        <a:latin typeface="Times New Roman"/>
                        <a:ea typeface="Times New Roman"/>
                      </a:endParaRPr>
                    </a:p>
                    <a:p>
                      <a:pPr algn="r" rtl="1">
                        <a:spcAft>
                          <a:spcPts val="0"/>
                        </a:spcAft>
                      </a:pPr>
                      <a:r>
                        <a:rPr lang="ar-SA" sz="3200" dirty="0">
                          <a:latin typeface="Lotus"/>
                          <a:ea typeface="Times New Roman"/>
                          <a:cs typeface="B Zar"/>
                        </a:rPr>
                        <a:t>تاسيسات آبراساني</a:t>
                      </a:r>
                      <a:endParaRPr lang="en-US" sz="2800" dirty="0">
                        <a:latin typeface="Times New Roman"/>
                        <a:ea typeface="Times New Roman"/>
                      </a:endParaRPr>
                    </a:p>
                    <a:p>
                      <a:pPr algn="r" rtl="1">
                        <a:spcAft>
                          <a:spcPts val="0"/>
                        </a:spcAft>
                      </a:pPr>
                      <a:r>
                        <a:rPr lang="ar-SA" sz="3200" dirty="0">
                          <a:latin typeface="Lotus"/>
                          <a:ea typeface="Times New Roman"/>
                          <a:cs typeface="B Zar"/>
                        </a:rPr>
                        <a:t>حفر و تجهيز چاه آب </a:t>
                      </a:r>
                      <a:endParaRPr lang="en-US" sz="2800" dirty="0">
                        <a:latin typeface="Times New Roman"/>
                        <a:ea typeface="Times New Roman"/>
                      </a:endParaRPr>
                    </a:p>
                    <a:p>
                      <a:pPr algn="r" rtl="1">
                        <a:spcAft>
                          <a:spcPts val="0"/>
                        </a:spcAft>
                      </a:pPr>
                      <a:r>
                        <a:rPr lang="ar-SA" sz="3200" dirty="0">
                          <a:latin typeface="Lotus"/>
                          <a:ea typeface="Times New Roman"/>
                          <a:cs typeface="B Zar"/>
                        </a:rPr>
                        <a:t>طبقه بندي فضاي سالنها</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a:t>
                      </a:r>
                      <a:endParaRPr lang="en-US" sz="2800" dirty="0">
                        <a:latin typeface="Times New Roman"/>
                        <a:ea typeface="Times New Roman"/>
                      </a:endParaRPr>
                    </a:p>
                    <a:p>
                      <a:pPr algn="ctr" rtl="1">
                        <a:spcAft>
                          <a:spcPts val="0"/>
                        </a:spcAft>
                      </a:pPr>
                      <a:r>
                        <a:rPr lang="ar-SA" sz="3200" dirty="0">
                          <a:latin typeface="Lotus"/>
                          <a:ea typeface="Times New Roman"/>
                          <a:cs typeface="B Zar"/>
                        </a:rPr>
                        <a:t>-</a:t>
                      </a:r>
                      <a:endParaRPr lang="en-US" sz="2800" dirty="0">
                        <a:latin typeface="Times New Roman"/>
                        <a:ea typeface="Times New Roman"/>
                      </a:endParaRPr>
                    </a:p>
                    <a:p>
                      <a:pPr algn="ctr" rtl="1">
                        <a:spcAft>
                          <a:spcPts val="0"/>
                        </a:spcAft>
                      </a:pPr>
                      <a:endParaRPr lang="fa-IR" sz="3200" dirty="0" smtClean="0">
                        <a:latin typeface="Lotus"/>
                        <a:ea typeface="Times New Roman"/>
                        <a:cs typeface="B Zar"/>
                      </a:endParaRPr>
                    </a:p>
                    <a:p>
                      <a:pPr algn="ctr" rtl="1">
                        <a:spcAft>
                          <a:spcPts val="0"/>
                        </a:spcAft>
                      </a:pPr>
                      <a:r>
                        <a:rPr lang="ar-SA" sz="3200" dirty="0" smtClean="0">
                          <a:latin typeface="Lotus"/>
                          <a:ea typeface="Times New Roman"/>
                          <a:cs typeface="B Zar"/>
                        </a:rPr>
                        <a:t>300</a:t>
                      </a:r>
                      <a:r>
                        <a:rPr lang="ar-SA" sz="2800" dirty="0" smtClean="0">
                          <a:latin typeface="Lotus"/>
                          <a:ea typeface="Times New Roman"/>
                          <a:cs typeface="B Zar"/>
                        </a:rPr>
                        <a:t>متر</a:t>
                      </a:r>
                      <a:endParaRPr lang="en-US" sz="2800" dirty="0">
                        <a:latin typeface="Times New Roman"/>
                        <a:ea typeface="Times New Roman"/>
                      </a:endParaRPr>
                    </a:p>
                    <a:p>
                      <a:pPr algn="ctr" rtl="1">
                        <a:spcAft>
                          <a:spcPts val="0"/>
                        </a:spcAft>
                      </a:pPr>
                      <a:r>
                        <a:rPr lang="ar-SA" sz="3200" dirty="0">
                          <a:latin typeface="Lotus"/>
                          <a:ea typeface="Times New Roman"/>
                          <a:cs typeface="B Zar"/>
                        </a:rPr>
                        <a:t>-</a:t>
                      </a:r>
                      <a:endParaRPr lang="en-US" sz="2800" dirty="0">
                        <a:latin typeface="Times New Roman"/>
                        <a:ea typeface="Times New Roman"/>
                      </a:endParaRPr>
                    </a:p>
                    <a:p>
                      <a:pPr algn="ctr" rtl="1">
                        <a:spcAft>
                          <a:spcPts val="0"/>
                        </a:spcAft>
                      </a:pPr>
                      <a:r>
                        <a:rPr lang="ar-SA" sz="3200" dirty="0">
                          <a:latin typeface="Lotus"/>
                          <a:ea typeface="Times New Roman"/>
                          <a:cs typeface="B Zar"/>
                        </a:rPr>
                        <a:t>1حلقه</a:t>
                      </a:r>
                      <a:endParaRPr lang="en-US" sz="2800" dirty="0">
                        <a:latin typeface="Times New Roman"/>
                        <a:ea typeface="Times New Roman"/>
                      </a:endParaRPr>
                    </a:p>
                    <a:p>
                      <a:pPr algn="ctr" rtl="1">
                        <a:spcAft>
                          <a:spcPts val="0"/>
                        </a:spcAft>
                      </a:pPr>
                      <a:r>
                        <a:rPr lang="en-US" sz="2800" dirty="0">
                          <a:latin typeface="Times New Roman"/>
                          <a:ea typeface="Times New Roman"/>
                          <a:cs typeface="B Zar"/>
                        </a:rPr>
                        <a:t>m</a:t>
                      </a:r>
                      <a:r>
                        <a:rPr lang="en-US" sz="2800" baseline="30000" dirty="0">
                          <a:latin typeface="Times New Roman"/>
                          <a:ea typeface="Times New Roman"/>
                          <a:cs typeface="B Zar"/>
                        </a:rPr>
                        <a:t>2</a:t>
                      </a:r>
                      <a:r>
                        <a:rPr lang="ar-SA" sz="3200" dirty="0">
                          <a:latin typeface="Lotus"/>
                          <a:ea typeface="Times New Roman"/>
                          <a:cs typeface="B Zar"/>
                        </a:rPr>
                        <a:t>2000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a:t>
                      </a:r>
                      <a:endParaRPr lang="en-US" sz="2800" dirty="0">
                        <a:latin typeface="Times New Roman"/>
                        <a:ea typeface="Times New Roman"/>
                      </a:endParaRPr>
                    </a:p>
                    <a:p>
                      <a:pPr algn="ctr" rtl="1">
                        <a:spcAft>
                          <a:spcPts val="0"/>
                        </a:spcAft>
                      </a:pPr>
                      <a:r>
                        <a:rPr lang="ar-SA" sz="3200" dirty="0">
                          <a:latin typeface="Lotus"/>
                          <a:ea typeface="Times New Roman"/>
                          <a:cs typeface="B Zar"/>
                        </a:rPr>
                        <a:t>-</a:t>
                      </a:r>
                      <a:endParaRPr lang="en-US" sz="2800" dirty="0">
                        <a:latin typeface="Times New Roman"/>
                        <a:ea typeface="Times New Roman"/>
                      </a:endParaRPr>
                    </a:p>
                    <a:p>
                      <a:pPr algn="ctr" rtl="1">
                        <a:spcAft>
                          <a:spcPts val="0"/>
                        </a:spcAft>
                      </a:pPr>
                      <a:endParaRPr lang="fa-IR" sz="3200" dirty="0" smtClean="0">
                        <a:latin typeface="Lotus"/>
                        <a:ea typeface="Times New Roman"/>
                        <a:cs typeface="B Zar"/>
                      </a:endParaRPr>
                    </a:p>
                    <a:p>
                      <a:pPr algn="ctr" rtl="1">
                        <a:spcAft>
                          <a:spcPts val="0"/>
                        </a:spcAft>
                      </a:pPr>
                      <a:r>
                        <a:rPr lang="ar-SA" sz="3200" dirty="0" smtClean="0">
                          <a:latin typeface="Lotus"/>
                          <a:ea typeface="Times New Roman"/>
                          <a:cs typeface="B Zar"/>
                        </a:rPr>
                        <a:t>70</a:t>
                      </a:r>
                      <a:endParaRPr lang="en-US" sz="2800" dirty="0">
                        <a:latin typeface="Times New Roman"/>
                        <a:ea typeface="Times New Roman"/>
                      </a:endParaRPr>
                    </a:p>
                    <a:p>
                      <a:pPr algn="ctr" rtl="1">
                        <a:spcAft>
                          <a:spcPts val="0"/>
                        </a:spcAft>
                      </a:pPr>
                      <a:r>
                        <a:rPr lang="ar-SA" sz="3200" dirty="0">
                          <a:latin typeface="Lotus"/>
                          <a:ea typeface="Times New Roman"/>
                          <a:cs typeface="B Zar"/>
                        </a:rPr>
                        <a:t>-</a:t>
                      </a:r>
                      <a:endParaRPr lang="en-US" sz="2800" dirty="0">
                        <a:latin typeface="Times New Roman"/>
                        <a:ea typeface="Times New Roman"/>
                      </a:endParaRPr>
                    </a:p>
                    <a:p>
                      <a:pPr algn="ctr" rtl="1">
                        <a:spcAft>
                          <a:spcPts val="0"/>
                        </a:spcAft>
                      </a:pPr>
                      <a:r>
                        <a:rPr lang="ar-SA" sz="3200" dirty="0">
                          <a:latin typeface="Lotus"/>
                          <a:ea typeface="Times New Roman"/>
                          <a:cs typeface="B Zar"/>
                        </a:rPr>
                        <a:t>50</a:t>
                      </a:r>
                      <a:endParaRPr lang="en-US" sz="2800" dirty="0">
                        <a:latin typeface="Times New Roman"/>
                        <a:ea typeface="Times New Roman"/>
                      </a:endParaRPr>
                    </a:p>
                    <a:p>
                      <a:pPr algn="ctr" rtl="1">
                        <a:spcAft>
                          <a:spcPts val="0"/>
                        </a:spcAft>
                      </a:pPr>
                      <a:r>
                        <a:rPr lang="ar-SA" sz="3200" dirty="0">
                          <a:latin typeface="Lotus"/>
                          <a:ea typeface="Times New Roman"/>
                          <a:cs typeface="B Zar"/>
                        </a:rPr>
                        <a:t>8</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18</a:t>
                      </a:r>
                      <a:endParaRPr lang="en-US" sz="2800" dirty="0">
                        <a:latin typeface="Times New Roman"/>
                        <a:ea typeface="Times New Roman"/>
                      </a:endParaRPr>
                    </a:p>
                    <a:p>
                      <a:pPr algn="ctr" rtl="1">
                        <a:spcAft>
                          <a:spcPts val="0"/>
                        </a:spcAft>
                      </a:pPr>
                      <a:r>
                        <a:rPr lang="ar-SA" sz="3200" dirty="0" smtClean="0">
                          <a:latin typeface="Lotus"/>
                          <a:ea typeface="Times New Roman"/>
                          <a:cs typeface="B Zar"/>
                        </a:rPr>
                        <a:t>10</a:t>
                      </a:r>
                      <a:endParaRPr lang="fa-IR" sz="3200" dirty="0" smtClean="0">
                        <a:latin typeface="Lotus"/>
                        <a:ea typeface="Times New Roman"/>
                        <a:cs typeface="B Zar"/>
                      </a:endParaRPr>
                    </a:p>
                    <a:p>
                      <a:pPr algn="ctr" rtl="1">
                        <a:spcAft>
                          <a:spcPts val="0"/>
                        </a:spcAft>
                      </a:pPr>
                      <a:endParaRPr lang="en-US" sz="2800" dirty="0">
                        <a:latin typeface="Times New Roman"/>
                        <a:ea typeface="Times New Roman"/>
                      </a:endParaRPr>
                    </a:p>
                    <a:p>
                      <a:pPr algn="ctr" rtl="1">
                        <a:spcAft>
                          <a:spcPts val="0"/>
                        </a:spcAft>
                      </a:pPr>
                      <a:r>
                        <a:rPr lang="ar-SA" sz="3200" dirty="0" smtClean="0">
                          <a:latin typeface="Lotus"/>
                          <a:ea typeface="Times New Roman"/>
                          <a:cs typeface="B Zar"/>
                        </a:rPr>
                        <a:t>21</a:t>
                      </a:r>
                      <a:endParaRPr lang="en-US" sz="2800" dirty="0">
                        <a:latin typeface="Times New Roman"/>
                        <a:ea typeface="Times New Roman"/>
                      </a:endParaRPr>
                    </a:p>
                    <a:p>
                      <a:pPr algn="ctr" rtl="1">
                        <a:spcAft>
                          <a:spcPts val="0"/>
                        </a:spcAft>
                      </a:pPr>
                      <a:r>
                        <a:rPr lang="ar-SA" sz="3200" dirty="0">
                          <a:latin typeface="Lotus"/>
                          <a:ea typeface="Times New Roman"/>
                          <a:cs typeface="B Zar"/>
                        </a:rPr>
                        <a:t>10</a:t>
                      </a:r>
                      <a:endParaRPr lang="en-US" sz="2800" dirty="0">
                        <a:latin typeface="Times New Roman"/>
                        <a:ea typeface="Times New Roman"/>
                      </a:endParaRPr>
                    </a:p>
                    <a:p>
                      <a:pPr algn="ctr" rtl="1">
                        <a:spcAft>
                          <a:spcPts val="0"/>
                        </a:spcAft>
                      </a:pPr>
                      <a:r>
                        <a:rPr lang="ar-SA" sz="3200" dirty="0">
                          <a:latin typeface="Lotus"/>
                          <a:ea typeface="Times New Roman"/>
                          <a:cs typeface="B Zar"/>
                        </a:rPr>
                        <a:t>50</a:t>
                      </a:r>
                      <a:endParaRPr lang="en-US" sz="2800" dirty="0">
                        <a:latin typeface="Times New Roman"/>
                        <a:ea typeface="Times New Roman"/>
                      </a:endParaRPr>
                    </a:p>
                    <a:p>
                      <a:pPr algn="ctr" rtl="1">
                        <a:spcAft>
                          <a:spcPts val="0"/>
                        </a:spcAft>
                      </a:pPr>
                      <a:r>
                        <a:rPr lang="ar-SA" sz="3200" dirty="0">
                          <a:latin typeface="Lotus"/>
                          <a:ea typeface="Times New Roman"/>
                          <a:cs typeface="B Zar"/>
                        </a:rPr>
                        <a:t>16</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48639">
                <a:tc gridSpan="4">
                  <a:txBody>
                    <a:bodyPr/>
                    <a:lstStyle/>
                    <a:p>
                      <a:pPr algn="r" rtl="1">
                        <a:spcAft>
                          <a:spcPts val="0"/>
                        </a:spcAft>
                      </a:pPr>
                      <a:r>
                        <a:rPr lang="ar-SA" sz="3600" dirty="0">
                          <a:latin typeface="Lotus"/>
                          <a:ea typeface="Times New Roman"/>
                          <a:cs typeface="B Zar"/>
                        </a:rPr>
                        <a:t>      جـــمـــع</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3600" dirty="0">
                          <a:latin typeface="Lotus"/>
                          <a:ea typeface="Times New Roman"/>
                          <a:cs typeface="B Zar"/>
                        </a:rPr>
                        <a:t>125</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17410" name="Title 1"/>
          <p:cNvSpPr>
            <a:spLocks noGrp="1"/>
          </p:cNvSpPr>
          <p:nvPr>
            <p:ph type="title"/>
          </p:nvPr>
        </p:nvSpPr>
        <p:spPr>
          <a:xfrm>
            <a:off x="914400" y="0"/>
            <a:ext cx="8229600" cy="1143000"/>
          </a:xfrm>
        </p:spPr>
        <p:txBody>
          <a:bodyPr/>
          <a:lstStyle/>
          <a:p>
            <a:pPr algn="r" eaLnBrk="1" fontAlgn="auto" hangingPunct="1">
              <a:spcAft>
                <a:spcPts val="0"/>
              </a:spcAft>
              <a:defRPr/>
            </a:pPr>
            <a:r>
              <a:rPr lang="ar-SA" b="1" smtClean="0"/>
              <a:t>الف – 5 ) تاسيسات</a:t>
            </a:r>
            <a:endParaRPr 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dissolve">
                                      <p:cBhvr>
                                        <p:cTn id="7" dur="5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80">
                                          <p:stCondLst>
                                            <p:cond delay="0"/>
                                          </p:stCondLst>
                                        </p:cTn>
                                        <p:tgtEl>
                                          <p:spTgt spid="4"/>
                                        </p:tgtEl>
                                      </p:cBhvr>
                                    </p:animEffect>
                                    <p:anim calcmode="lin" valueType="num">
                                      <p:cBhvr>
                                        <p:cTn id="13"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8" dur="26">
                                          <p:stCondLst>
                                            <p:cond delay="650"/>
                                          </p:stCondLst>
                                        </p:cTn>
                                        <p:tgtEl>
                                          <p:spTgt spid="4"/>
                                        </p:tgtEl>
                                      </p:cBhvr>
                                      <p:to x="100000" y="60000"/>
                                    </p:animScale>
                                    <p:animScale>
                                      <p:cBhvr>
                                        <p:cTn id="19" dur="166" decel="50000">
                                          <p:stCondLst>
                                            <p:cond delay="676"/>
                                          </p:stCondLst>
                                        </p:cTn>
                                        <p:tgtEl>
                                          <p:spTgt spid="4"/>
                                        </p:tgtEl>
                                      </p:cBhvr>
                                      <p:to x="100000" y="100000"/>
                                    </p:animScale>
                                    <p:animScale>
                                      <p:cBhvr>
                                        <p:cTn id="20" dur="26">
                                          <p:stCondLst>
                                            <p:cond delay="1312"/>
                                          </p:stCondLst>
                                        </p:cTn>
                                        <p:tgtEl>
                                          <p:spTgt spid="4"/>
                                        </p:tgtEl>
                                      </p:cBhvr>
                                      <p:to x="100000" y="80000"/>
                                    </p:animScale>
                                    <p:animScale>
                                      <p:cBhvr>
                                        <p:cTn id="21" dur="166" decel="50000">
                                          <p:stCondLst>
                                            <p:cond delay="1338"/>
                                          </p:stCondLst>
                                        </p:cTn>
                                        <p:tgtEl>
                                          <p:spTgt spid="4"/>
                                        </p:tgtEl>
                                      </p:cBhvr>
                                      <p:to x="100000" y="100000"/>
                                    </p:animScale>
                                    <p:animScale>
                                      <p:cBhvr>
                                        <p:cTn id="22" dur="26">
                                          <p:stCondLst>
                                            <p:cond delay="1642"/>
                                          </p:stCondLst>
                                        </p:cTn>
                                        <p:tgtEl>
                                          <p:spTgt spid="4"/>
                                        </p:tgtEl>
                                      </p:cBhvr>
                                      <p:to x="100000" y="90000"/>
                                    </p:animScale>
                                    <p:animScale>
                                      <p:cBhvr>
                                        <p:cTn id="23" dur="166" decel="50000">
                                          <p:stCondLst>
                                            <p:cond delay="1668"/>
                                          </p:stCondLst>
                                        </p:cTn>
                                        <p:tgtEl>
                                          <p:spTgt spid="4"/>
                                        </p:tgtEl>
                                      </p:cBhvr>
                                      <p:to x="100000" y="100000"/>
                                    </p:animScale>
                                    <p:animScale>
                                      <p:cBhvr>
                                        <p:cTn id="24" dur="26">
                                          <p:stCondLst>
                                            <p:cond delay="1808"/>
                                          </p:stCondLst>
                                        </p:cTn>
                                        <p:tgtEl>
                                          <p:spTgt spid="4"/>
                                        </p:tgtEl>
                                      </p:cBhvr>
                                      <p:to x="100000" y="95000"/>
                                    </p:animScale>
                                    <p:animScale>
                                      <p:cBhvr>
                                        <p:cTn id="25"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3543300"/>
          <a:ext cx="9144000" cy="1652588"/>
        </p:xfrm>
        <a:graphic>
          <a:graphicData uri="http://schemas.openxmlformats.org/drawingml/2006/table">
            <a:tbl>
              <a:tblPr rtl="1"/>
              <a:tblGrid>
                <a:gridCol w="667412">
                  <a:extLst>
                    <a:ext uri="{9D8B030D-6E8A-4147-A177-3AD203B41FA5}">
                      <a16:colId xmlns:a16="http://schemas.microsoft.com/office/drawing/2014/main" xmlns="" val="20000"/>
                    </a:ext>
                  </a:extLst>
                </a:gridCol>
                <a:gridCol w="3854106">
                  <a:extLst>
                    <a:ext uri="{9D8B030D-6E8A-4147-A177-3AD203B41FA5}">
                      <a16:colId xmlns:a16="http://schemas.microsoft.com/office/drawing/2014/main" xmlns="" val="20001"/>
                    </a:ext>
                  </a:extLst>
                </a:gridCol>
                <a:gridCol w="909948">
                  <a:extLst>
                    <a:ext uri="{9D8B030D-6E8A-4147-A177-3AD203B41FA5}">
                      <a16:colId xmlns:a16="http://schemas.microsoft.com/office/drawing/2014/main" xmlns="" val="20002"/>
                    </a:ext>
                  </a:extLst>
                </a:gridCol>
                <a:gridCol w="1881492">
                  <a:extLst>
                    <a:ext uri="{9D8B030D-6E8A-4147-A177-3AD203B41FA5}">
                      <a16:colId xmlns:a16="http://schemas.microsoft.com/office/drawing/2014/main" xmlns="" val="20003"/>
                    </a:ext>
                  </a:extLst>
                </a:gridCol>
                <a:gridCol w="1831042">
                  <a:extLst>
                    <a:ext uri="{9D8B030D-6E8A-4147-A177-3AD203B41FA5}">
                      <a16:colId xmlns:a16="http://schemas.microsoft.com/office/drawing/2014/main" xmlns="" val="20004"/>
                    </a:ext>
                  </a:extLst>
                </a:gridCol>
              </a:tblGrid>
              <a:tr h="658622">
                <a:tc>
                  <a:txBody>
                    <a:bodyPr/>
                    <a:lstStyle/>
                    <a:p>
                      <a:pPr algn="ctr" rtl="1">
                        <a:spcAft>
                          <a:spcPts val="0"/>
                        </a:spcAft>
                      </a:pPr>
                      <a:r>
                        <a:rPr lang="ar-SA" sz="1200" b="1" dirty="0">
                          <a:latin typeface="Lotus"/>
                          <a:ea typeface="Times New Roman"/>
                          <a:cs typeface="B Zar"/>
                        </a:rPr>
                        <a:t>رديف</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b="1" dirty="0">
                          <a:latin typeface="Lotus"/>
                          <a:ea typeface="Times New Roman"/>
                          <a:cs typeface="B Zar"/>
                        </a:rPr>
                        <a:t>شــرح</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b="1">
                          <a:latin typeface="Lotus"/>
                          <a:ea typeface="Times New Roman"/>
                          <a:cs typeface="B Zar"/>
                        </a:rPr>
                        <a:t>تعداد</a:t>
                      </a:r>
                      <a:endParaRPr lang="en-US" sz="19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b="1">
                          <a:latin typeface="Lotus"/>
                          <a:ea typeface="Times New Roman"/>
                          <a:cs typeface="B Zar"/>
                        </a:rPr>
                        <a:t>هزينه واحد </a:t>
                      </a:r>
                      <a:endParaRPr lang="en-US" sz="19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b="1" dirty="0">
                          <a:latin typeface="Lotus"/>
                          <a:ea typeface="Times New Roman"/>
                          <a:cs typeface="B Zar"/>
                        </a:rPr>
                        <a:t>هزينه كل</a:t>
                      </a:r>
                      <a:r>
                        <a:rPr lang="ar-SA" sz="1700" b="1" dirty="0">
                          <a:latin typeface="Lotus"/>
                          <a:ea typeface="Times New Roman"/>
                          <a:cs typeface="B Zar"/>
                        </a:rPr>
                        <a:t> </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58622">
                <a:tc>
                  <a:txBody>
                    <a:bodyPr/>
                    <a:lstStyle/>
                    <a:p>
                      <a:pPr algn="ctr" rtl="1">
                        <a:spcAft>
                          <a:spcPts val="0"/>
                        </a:spcAft>
                      </a:pPr>
                      <a:r>
                        <a:rPr lang="ar-SA" sz="2200" b="1" dirty="0">
                          <a:latin typeface="Lotus"/>
                          <a:ea typeface="Times New Roman"/>
                          <a:cs typeface="B Zar"/>
                        </a:rPr>
                        <a:t>1</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2200" b="1" dirty="0">
                          <a:latin typeface="Lotus"/>
                          <a:ea typeface="Times New Roman"/>
                          <a:cs typeface="B Zar"/>
                        </a:rPr>
                        <a:t>وانت نيـــسان يخچال دار</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b="1">
                          <a:latin typeface="Lotus"/>
                          <a:ea typeface="Times New Roman"/>
                          <a:cs typeface="B Zar"/>
                        </a:rPr>
                        <a:t>1</a:t>
                      </a:r>
                      <a:endParaRPr lang="en-US" sz="19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b="1" dirty="0">
                          <a:latin typeface="Lotus"/>
                          <a:ea typeface="Times New Roman"/>
                          <a:cs typeface="B Zar"/>
                        </a:rPr>
                        <a:t>90</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200" b="1" dirty="0">
                          <a:latin typeface="Lotus"/>
                          <a:ea typeface="Times New Roman"/>
                          <a:cs typeface="B Zar"/>
                        </a:rPr>
                        <a:t>90</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35345">
                <a:tc gridSpan="4">
                  <a:txBody>
                    <a:bodyPr/>
                    <a:lstStyle/>
                    <a:p>
                      <a:pPr algn="r" rtl="1">
                        <a:spcAft>
                          <a:spcPts val="0"/>
                        </a:spcAft>
                      </a:pPr>
                      <a:r>
                        <a:rPr lang="ar-SA" sz="2200" b="1" dirty="0">
                          <a:latin typeface="Lotus"/>
                          <a:ea typeface="Times New Roman"/>
                          <a:cs typeface="B Zar"/>
                        </a:rPr>
                        <a:t>   جــــــمـــع</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2200" b="1" dirty="0">
                          <a:latin typeface="Lotus"/>
                          <a:ea typeface="Times New Roman"/>
                          <a:cs typeface="B Zar"/>
                        </a:rPr>
                        <a:t>90</a:t>
                      </a:r>
                      <a:endParaRPr lang="en-US" sz="19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2" name="Title 1"/>
          <p:cNvSpPr>
            <a:spLocks noGrp="1"/>
          </p:cNvSpPr>
          <p:nvPr>
            <p:ph type="title"/>
          </p:nvPr>
        </p:nvSpPr>
        <p:spPr/>
        <p:txBody>
          <a:bodyPr rtlCol="1">
            <a:normAutofit fontScale="90000"/>
          </a:bodyPr>
          <a:lstStyle/>
          <a:p>
            <a:pPr algn="r" eaLnBrk="1" fontAlgn="auto" hangingPunct="1">
              <a:spcAft>
                <a:spcPts val="0"/>
              </a:spcAft>
              <a:defRPr/>
            </a:pPr>
            <a:r>
              <a:rPr lang="ar-SA" b="1" smtClean="0"/>
              <a:t> </a:t>
            </a:r>
            <a:r>
              <a:rPr smtClean="0"/>
              <a:t/>
            </a:r>
            <a:br>
              <a:rPr smtClean="0"/>
            </a:br>
            <a:r>
              <a:rPr lang="ar-SA" smtClean="0"/>
              <a:t>   </a:t>
            </a:r>
            <a:r>
              <a:rPr lang="ar-SA" b="1" smtClean="0"/>
              <a:t> الف – 6 ) وسايل نقليه :</a:t>
            </a:r>
            <a:r>
              <a:rPr smtClean="0"/>
              <a:t/>
            </a:r>
            <a:br>
              <a:rPr smtClean="0"/>
            </a:br>
            <a:endParaRPr lang="fa-IR" smtClean="0"/>
          </a:p>
        </p:txBody>
      </p:sp>
      <p:sp>
        <p:nvSpPr>
          <p:cNvPr id="18458" name="Rectangle 4"/>
          <p:cNvSpPr>
            <a:spLocks noChangeArrowheads="1"/>
          </p:cNvSpPr>
          <p:nvPr/>
        </p:nvSpPr>
        <p:spPr bwMode="auto">
          <a:xfrm>
            <a:off x="3143250" y="2928938"/>
            <a:ext cx="2859088"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eaLnBrk="1" hangingPunct="1">
              <a:spcBef>
                <a:spcPct val="0"/>
              </a:spcBef>
              <a:buClrTx/>
              <a:buSzTx/>
              <a:buFontTx/>
              <a:buNone/>
            </a:pPr>
            <a:r>
              <a:rPr lang="ar-SA" altLang="fa-IR" sz="3200">
                <a:latin typeface="Calibri" panose="020F0502020204030204" pitchFamily="34" charset="0"/>
                <a:cs typeface="Arial" panose="020B0604020202020204" pitchFamily="34" charset="0"/>
              </a:rPr>
              <a:t>ارقام به ميليون ريال</a:t>
            </a:r>
            <a:endParaRPr lang="en-US" altLang="fa-IR" sz="3200">
              <a:latin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7"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900" decel="100000" fill="hold"/>
                                        <p:tgtEl>
                                          <p:spTgt spid="4"/>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0" presetClass="emph" presetSubtype="0" fill="hold" grpId="0" nodeType="clickEffect">
                                  <p:stCondLst>
                                    <p:cond delay="0"/>
                                  </p:stCondLst>
                                  <p:iterate type="lt">
                                    <p:tmPct val="10000"/>
                                  </p:iterate>
                                  <p:childTnLst>
                                    <p:set>
                                      <p:cBhvr override="childStyle">
                                        <p:cTn id="19" dur="500" autoRev="1" fill="hold"/>
                                        <p:tgtEl>
                                          <p:spTgt spid="18458"/>
                                        </p:tgtEl>
                                        <p:attrNameLst>
                                          <p:attrName>style.color</p:attrName>
                                        </p:attrNameLst>
                                      </p:cBhvr>
                                      <p:to>
                                        <p:clrVal>
                                          <a:schemeClr val="accent2"/>
                                        </p:clrVal>
                                      </p:to>
                                    </p:set>
                                    <p:set>
                                      <p:cBhvr>
                                        <p:cTn id="20" dur="500" autoRev="1" fill="hold"/>
                                        <p:tgtEl>
                                          <p:spTgt spid="18458"/>
                                        </p:tgtEl>
                                        <p:attrNameLst>
                                          <p:attrName>fillcolor</p:attrName>
                                        </p:attrNameLst>
                                      </p:cBhvr>
                                      <p:to>
                                        <p:clrVal>
                                          <a:schemeClr val="accent2"/>
                                        </p:clrVal>
                                      </p:to>
                                    </p:set>
                                    <p:set>
                                      <p:cBhvr>
                                        <p:cTn id="21" dur="500" autoRev="1" fill="hold"/>
                                        <p:tgtEl>
                                          <p:spTgt spid="1845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58"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8229600" cy="1143000"/>
          </a:xfrm>
        </p:spPr>
        <p:txBody>
          <a:bodyPr/>
          <a:lstStyle/>
          <a:p>
            <a:pPr eaLnBrk="1" hangingPunct="1"/>
            <a:r>
              <a:rPr lang="ar-SA" altLang="fa-IR" b="1" smtClean="0"/>
              <a:t>الف – 7 ) تاسيسات اداري:</a:t>
            </a:r>
            <a:endParaRPr lang="en-US" altLang="fa-IR" smtClean="0"/>
          </a:p>
          <a:p>
            <a:pPr algn="ctr" eaLnBrk="1" hangingPunct="1">
              <a:buFont typeface="Arial" panose="020B0604020202020204" pitchFamily="34" charset="0"/>
              <a:buNone/>
            </a:pPr>
            <a:r>
              <a:rPr lang="ar-SA" altLang="fa-IR" smtClean="0"/>
              <a:t>ارقام به ميليون ريال</a:t>
            </a:r>
            <a:endParaRPr lang="fa-IR" altLang="fa-IR" smtClean="0"/>
          </a:p>
        </p:txBody>
      </p:sp>
      <p:graphicFrame>
        <p:nvGraphicFramePr>
          <p:cNvPr id="4" name="Table 3"/>
          <p:cNvGraphicFramePr>
            <a:graphicFrameLocks noGrp="1"/>
          </p:cNvGraphicFramePr>
          <p:nvPr/>
        </p:nvGraphicFramePr>
        <p:xfrm>
          <a:off x="0" y="1143000"/>
          <a:ext cx="9144000" cy="3292475"/>
        </p:xfrm>
        <a:graphic>
          <a:graphicData uri="http://schemas.openxmlformats.org/drawingml/2006/table">
            <a:tbl>
              <a:tblPr rtl="1"/>
              <a:tblGrid>
                <a:gridCol w="1123022">
                  <a:extLst>
                    <a:ext uri="{9D8B030D-6E8A-4147-A177-3AD203B41FA5}">
                      <a16:colId xmlns:a16="http://schemas.microsoft.com/office/drawing/2014/main" xmlns="" val="20000"/>
                    </a:ext>
                  </a:extLst>
                </a:gridCol>
                <a:gridCol w="4972621">
                  <a:extLst>
                    <a:ext uri="{9D8B030D-6E8A-4147-A177-3AD203B41FA5}">
                      <a16:colId xmlns:a16="http://schemas.microsoft.com/office/drawing/2014/main" xmlns="" val="20001"/>
                    </a:ext>
                  </a:extLst>
                </a:gridCol>
                <a:gridCol w="3048357">
                  <a:extLst>
                    <a:ext uri="{9D8B030D-6E8A-4147-A177-3AD203B41FA5}">
                      <a16:colId xmlns:a16="http://schemas.microsoft.com/office/drawing/2014/main" xmlns="" val="20002"/>
                    </a:ext>
                  </a:extLst>
                </a:gridCol>
              </a:tblGrid>
              <a:tr h="548746">
                <a:tc>
                  <a:txBody>
                    <a:bodyPr/>
                    <a:lstStyle/>
                    <a:p>
                      <a:pPr algn="ctr" rtl="1">
                        <a:spcAft>
                          <a:spcPts val="0"/>
                        </a:spcAft>
                      </a:pPr>
                      <a:r>
                        <a:rPr lang="ar-SA" sz="3600" dirty="0">
                          <a:latin typeface="Lotus"/>
                          <a:ea typeface="Times New Roman"/>
                          <a:cs typeface="B Zar"/>
                        </a:rPr>
                        <a:t>رديف</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شـــرح</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هزينه كل </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194983">
                <a:tc>
                  <a:txBody>
                    <a:bodyPr/>
                    <a:lstStyle/>
                    <a:p>
                      <a:pPr algn="ctr" rtl="1">
                        <a:spcAft>
                          <a:spcPts val="0"/>
                        </a:spcAft>
                      </a:pPr>
                      <a:r>
                        <a:rPr lang="ar-SA" sz="3600">
                          <a:latin typeface="Lotus"/>
                          <a:ea typeface="Times New Roman"/>
                          <a:cs typeface="B Zar"/>
                        </a:rPr>
                        <a:t>1</a:t>
                      </a:r>
                      <a:endParaRPr lang="en-US" sz="3200">
                        <a:latin typeface="Times New Roman"/>
                        <a:ea typeface="Times New Roman"/>
                      </a:endParaRPr>
                    </a:p>
                    <a:p>
                      <a:pPr algn="ctr" rtl="1">
                        <a:spcAft>
                          <a:spcPts val="0"/>
                        </a:spcAft>
                      </a:pPr>
                      <a:r>
                        <a:rPr lang="ar-SA" sz="3600">
                          <a:latin typeface="Lotus"/>
                          <a:ea typeface="Times New Roman"/>
                          <a:cs typeface="B Zar"/>
                        </a:rPr>
                        <a:t>2</a:t>
                      </a:r>
                      <a:endParaRPr lang="en-US" sz="3200">
                        <a:latin typeface="Times New Roman"/>
                        <a:ea typeface="Times New Roman"/>
                      </a:endParaRPr>
                    </a:p>
                    <a:p>
                      <a:pPr algn="ctr" rtl="1">
                        <a:spcAft>
                          <a:spcPts val="0"/>
                        </a:spcAft>
                      </a:pPr>
                      <a:r>
                        <a:rPr lang="ar-SA" sz="3600">
                          <a:latin typeface="Lotus"/>
                          <a:ea typeface="Times New Roman"/>
                          <a:cs typeface="B Zar"/>
                        </a:rPr>
                        <a:t>3</a:t>
                      </a:r>
                      <a:endParaRPr lang="en-US" sz="3200">
                        <a:latin typeface="Times New Roman"/>
                        <a:ea typeface="Times New Roman"/>
                      </a:endParaRPr>
                    </a:p>
                    <a:p>
                      <a:pPr algn="ctr" rtl="1">
                        <a:spcAft>
                          <a:spcPts val="0"/>
                        </a:spcAft>
                      </a:pPr>
                      <a:r>
                        <a:rPr lang="ar-SA" sz="3600">
                          <a:latin typeface="Lotus"/>
                          <a:ea typeface="Times New Roman"/>
                          <a:cs typeface="B Zar"/>
                        </a:rPr>
                        <a:t>4</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3600" dirty="0">
                          <a:latin typeface="Lotus"/>
                          <a:ea typeface="Times New Roman"/>
                          <a:cs typeface="B Zar"/>
                        </a:rPr>
                        <a:t>تلفـن</a:t>
                      </a:r>
                      <a:endParaRPr lang="en-US" sz="3200" dirty="0">
                        <a:latin typeface="Times New Roman"/>
                        <a:ea typeface="Times New Roman"/>
                      </a:endParaRPr>
                    </a:p>
                    <a:p>
                      <a:pPr algn="r" rtl="1">
                        <a:spcAft>
                          <a:spcPts val="0"/>
                        </a:spcAft>
                      </a:pPr>
                      <a:r>
                        <a:rPr lang="ar-SA" sz="3600" dirty="0">
                          <a:latin typeface="Lotus"/>
                          <a:ea typeface="Times New Roman"/>
                          <a:cs typeface="B Zar"/>
                        </a:rPr>
                        <a:t>ميز و صندلي اداري</a:t>
                      </a:r>
                      <a:endParaRPr lang="en-US" sz="3200" dirty="0">
                        <a:latin typeface="Times New Roman"/>
                        <a:ea typeface="Times New Roman"/>
                      </a:endParaRPr>
                    </a:p>
                    <a:p>
                      <a:pPr algn="r" rtl="1">
                        <a:spcAft>
                          <a:spcPts val="0"/>
                        </a:spcAft>
                      </a:pPr>
                      <a:r>
                        <a:rPr lang="ar-SA" sz="3600" dirty="0">
                          <a:latin typeface="Lotus"/>
                          <a:ea typeface="Times New Roman"/>
                          <a:cs typeface="B Zar"/>
                        </a:rPr>
                        <a:t>وسايل آشپزخانه</a:t>
                      </a:r>
                      <a:endParaRPr lang="en-US" sz="3200" dirty="0">
                        <a:latin typeface="Times New Roman"/>
                        <a:ea typeface="Times New Roman"/>
                      </a:endParaRPr>
                    </a:p>
                    <a:p>
                      <a:pPr algn="r" rtl="1">
                        <a:spcAft>
                          <a:spcPts val="0"/>
                        </a:spcAft>
                      </a:pPr>
                      <a:r>
                        <a:rPr lang="ar-SA" sz="3600" dirty="0">
                          <a:latin typeface="Lotus"/>
                          <a:ea typeface="Times New Roman"/>
                          <a:cs typeface="B Zar"/>
                        </a:rPr>
                        <a:t>وسايل رفاهي كاركنان</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2</a:t>
                      </a:r>
                      <a:endParaRPr lang="en-US" sz="3200" dirty="0">
                        <a:latin typeface="Times New Roman"/>
                        <a:ea typeface="Times New Roman"/>
                      </a:endParaRPr>
                    </a:p>
                    <a:p>
                      <a:pPr algn="ctr" rtl="1">
                        <a:spcAft>
                          <a:spcPts val="0"/>
                        </a:spcAft>
                      </a:pPr>
                      <a:r>
                        <a:rPr lang="ar-SA" sz="3600" dirty="0">
                          <a:latin typeface="Lotus"/>
                          <a:ea typeface="Times New Roman"/>
                          <a:cs typeface="B Zar"/>
                        </a:rPr>
                        <a:t>2</a:t>
                      </a:r>
                      <a:endParaRPr lang="en-US" sz="3200" dirty="0">
                        <a:latin typeface="Times New Roman"/>
                        <a:ea typeface="Times New Roman"/>
                      </a:endParaRPr>
                    </a:p>
                    <a:p>
                      <a:pPr algn="ctr" rtl="1">
                        <a:spcAft>
                          <a:spcPts val="0"/>
                        </a:spcAft>
                      </a:pPr>
                      <a:r>
                        <a:rPr lang="ar-SA" sz="3600" dirty="0">
                          <a:latin typeface="Lotus"/>
                          <a:ea typeface="Times New Roman"/>
                          <a:cs typeface="B Zar"/>
                        </a:rPr>
                        <a:t>1</a:t>
                      </a:r>
                      <a:endParaRPr lang="en-US" sz="3200" dirty="0">
                        <a:latin typeface="Times New Roman"/>
                        <a:ea typeface="Times New Roman"/>
                      </a:endParaRPr>
                    </a:p>
                    <a:p>
                      <a:pPr algn="ctr" rtl="1">
                        <a:spcAft>
                          <a:spcPts val="0"/>
                        </a:spcAft>
                      </a:pPr>
                      <a:r>
                        <a:rPr lang="ar-SA" sz="3600" dirty="0">
                          <a:latin typeface="Lotus"/>
                          <a:ea typeface="Times New Roman"/>
                          <a:cs typeface="B Zar"/>
                        </a:rPr>
                        <a:t>2</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48746">
                <a:tc gridSpan="2">
                  <a:txBody>
                    <a:bodyPr/>
                    <a:lstStyle/>
                    <a:p>
                      <a:pPr algn="r" rtl="1">
                        <a:spcAft>
                          <a:spcPts val="0"/>
                        </a:spcAft>
                      </a:pPr>
                      <a:r>
                        <a:rPr lang="ar-SA" sz="3600">
                          <a:latin typeface="Lotus"/>
                          <a:ea typeface="Times New Roman"/>
                          <a:cs typeface="B Zar"/>
                        </a:rPr>
                        <a:t>      جــــــمـــــع</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a:txBody>
                    <a:bodyPr/>
                    <a:lstStyle/>
                    <a:p>
                      <a:pPr algn="ctr" rtl="1">
                        <a:spcAft>
                          <a:spcPts val="0"/>
                        </a:spcAft>
                      </a:pPr>
                      <a:r>
                        <a:rPr lang="ar-SA" sz="3600" dirty="0">
                          <a:latin typeface="Lotus"/>
                          <a:ea typeface="Times New Roman"/>
                          <a:cs typeface="B Zar"/>
                        </a:rPr>
                        <a:t>7</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2"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Scale>
                                      <p:cBhvr>
                                        <p:cTn id="1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8" dur="1000" decel="50000" fill="hold">
                                          <p:stCondLst>
                                            <p:cond delay="0"/>
                                          </p:stCondLst>
                                        </p:cTn>
                                        <p:tgtEl>
                                          <p:spTgt spid="4"/>
                                        </p:tgtEl>
                                        <p:attrNameLst>
                                          <p:attrName>ppt_x</p:attrName>
                                          <p:attrName>ppt_y</p:attrName>
                                        </p:attrNameLst>
                                      </p:cBhvr>
                                    </p:animMotion>
                                    <p:animEffect transition="in" filter="fade">
                                      <p:cBhvr>
                                        <p:cTn id="1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457200" y="1600200"/>
            <a:ext cx="8229600" cy="1114425"/>
          </a:xfrm>
        </p:spPr>
        <p:txBody>
          <a:bodyPr/>
          <a:lstStyle/>
          <a:p>
            <a:pPr eaLnBrk="1" hangingPunct="1"/>
            <a:r>
              <a:rPr lang="ar-SA" altLang="fa-IR" b="1" smtClean="0"/>
              <a:t>الف – 8 ) هزينه‌هاي قبل از بهره‌برداري :</a:t>
            </a:r>
            <a:endParaRPr lang="en-US" altLang="fa-IR" smtClean="0">
              <a:cs typeface="Arial" panose="020B0604020202020204" pitchFamily="34" charset="0"/>
            </a:endParaRPr>
          </a:p>
          <a:p>
            <a:pPr algn="ctr" eaLnBrk="1" hangingPunct="1">
              <a:buFont typeface="Arial" panose="020B0604020202020204" pitchFamily="34" charset="0"/>
              <a:buNone/>
            </a:pPr>
            <a:r>
              <a:rPr lang="ar-SA" altLang="fa-IR" smtClean="0"/>
              <a:t>ارقام به ميليون ريال</a:t>
            </a:r>
            <a:endParaRPr lang="fa-IR" altLang="fa-IR" smtClean="0"/>
          </a:p>
        </p:txBody>
      </p:sp>
      <p:graphicFrame>
        <p:nvGraphicFramePr>
          <p:cNvPr id="4" name="Table 3"/>
          <p:cNvGraphicFramePr>
            <a:graphicFrameLocks noGrp="1"/>
          </p:cNvGraphicFramePr>
          <p:nvPr/>
        </p:nvGraphicFramePr>
        <p:xfrm>
          <a:off x="214313" y="2925763"/>
          <a:ext cx="8929687" cy="2743200"/>
        </p:xfrm>
        <a:graphic>
          <a:graphicData uri="http://schemas.openxmlformats.org/drawingml/2006/table">
            <a:tbl>
              <a:tblPr rtl="1"/>
              <a:tblGrid>
                <a:gridCol w="1031897">
                  <a:extLst>
                    <a:ext uri="{9D8B030D-6E8A-4147-A177-3AD203B41FA5}">
                      <a16:colId xmlns:a16="http://schemas.microsoft.com/office/drawing/2014/main" xmlns="" val="20000"/>
                    </a:ext>
                  </a:extLst>
                </a:gridCol>
                <a:gridCol w="5704662">
                  <a:extLst>
                    <a:ext uri="{9D8B030D-6E8A-4147-A177-3AD203B41FA5}">
                      <a16:colId xmlns:a16="http://schemas.microsoft.com/office/drawing/2014/main" xmlns="" val="20001"/>
                    </a:ext>
                  </a:extLst>
                </a:gridCol>
                <a:gridCol w="2193128">
                  <a:extLst>
                    <a:ext uri="{9D8B030D-6E8A-4147-A177-3AD203B41FA5}">
                      <a16:colId xmlns:a16="http://schemas.microsoft.com/office/drawing/2014/main" xmlns="" val="20002"/>
                    </a:ext>
                  </a:extLst>
                </a:gridCol>
              </a:tblGrid>
              <a:tr h="0">
                <a:tc>
                  <a:txBody>
                    <a:bodyPr/>
                    <a:lstStyle/>
                    <a:p>
                      <a:pPr algn="ctr" rtl="1">
                        <a:spcAft>
                          <a:spcPts val="0"/>
                        </a:spcAft>
                      </a:pPr>
                      <a:r>
                        <a:rPr lang="ar-SA" sz="3200" dirty="0">
                          <a:latin typeface="Lotus"/>
                          <a:ea typeface="Times New Roman"/>
                          <a:cs typeface="B Zar"/>
                        </a:rPr>
                        <a:t>رديف</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شـــرح</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هزينه كل </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ctr" rtl="1">
                        <a:spcAft>
                          <a:spcPts val="0"/>
                        </a:spcAft>
                      </a:pPr>
                      <a:r>
                        <a:rPr lang="ar-SA" sz="3600" dirty="0">
                          <a:latin typeface="Lotus"/>
                          <a:ea typeface="Times New Roman"/>
                          <a:cs typeface="B Zar"/>
                        </a:rPr>
                        <a:t>1</a:t>
                      </a:r>
                      <a:endParaRPr lang="en-US" sz="3200" dirty="0">
                        <a:latin typeface="Times New Roman"/>
                        <a:ea typeface="Times New Roman"/>
                      </a:endParaRPr>
                    </a:p>
                    <a:p>
                      <a:pPr algn="ctr" rtl="1">
                        <a:spcAft>
                          <a:spcPts val="0"/>
                        </a:spcAft>
                      </a:pPr>
                      <a:endParaRPr lang="fa-IR" sz="3600" dirty="0" smtClean="0">
                        <a:latin typeface="Lotus"/>
                        <a:ea typeface="Times New Roman"/>
                        <a:cs typeface="B Zar"/>
                      </a:endParaRPr>
                    </a:p>
                    <a:p>
                      <a:pPr algn="ctr" rtl="1">
                        <a:spcAft>
                          <a:spcPts val="0"/>
                        </a:spcAft>
                      </a:pPr>
                      <a:r>
                        <a:rPr lang="ar-SA" sz="3600" dirty="0" smtClean="0">
                          <a:latin typeface="Lotus"/>
                          <a:ea typeface="Times New Roman"/>
                          <a:cs typeface="B Zar"/>
                        </a:rPr>
                        <a:t>2</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3600" dirty="0">
                          <a:latin typeface="Lotus"/>
                          <a:ea typeface="Times New Roman"/>
                          <a:cs typeface="B Zar"/>
                        </a:rPr>
                        <a:t>هزينه تهيه طرح، مشاوره، اخذ مجوزها و ثبت تسهيلات</a:t>
                      </a:r>
                      <a:endParaRPr lang="en-US" sz="3200" dirty="0">
                        <a:latin typeface="Times New Roman"/>
                        <a:ea typeface="Times New Roman"/>
                      </a:endParaRPr>
                    </a:p>
                    <a:p>
                      <a:pPr algn="r" rtl="1">
                        <a:spcAft>
                          <a:spcPts val="0"/>
                        </a:spcAft>
                      </a:pPr>
                      <a:r>
                        <a:rPr lang="ar-SA" sz="3600" dirty="0">
                          <a:latin typeface="Lotus"/>
                          <a:ea typeface="Times New Roman"/>
                          <a:cs typeface="B Zar"/>
                        </a:rPr>
                        <a:t>آمــوزش</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endParaRPr lang="fa-IR" sz="3600" dirty="0" smtClean="0">
                        <a:latin typeface="Lotus"/>
                        <a:ea typeface="Times New Roman"/>
                        <a:cs typeface="B Zar"/>
                      </a:endParaRPr>
                    </a:p>
                    <a:p>
                      <a:pPr algn="ctr" rtl="1">
                        <a:spcAft>
                          <a:spcPts val="0"/>
                        </a:spcAft>
                      </a:pPr>
                      <a:r>
                        <a:rPr lang="ar-SA" sz="3600" dirty="0" smtClean="0">
                          <a:latin typeface="Lotus"/>
                          <a:ea typeface="Times New Roman"/>
                          <a:cs typeface="B Zar"/>
                        </a:rPr>
                        <a:t>16</a:t>
                      </a:r>
                      <a:endParaRPr lang="en-US" sz="3200" dirty="0">
                        <a:latin typeface="Times New Roman"/>
                        <a:ea typeface="Times New Roman"/>
                      </a:endParaRPr>
                    </a:p>
                    <a:p>
                      <a:pPr algn="ctr" rtl="1">
                        <a:spcAft>
                          <a:spcPts val="0"/>
                        </a:spcAft>
                      </a:pPr>
                      <a:r>
                        <a:rPr lang="ar-SA" sz="3600" dirty="0" smtClean="0">
                          <a:latin typeface="Lotus"/>
                          <a:ea typeface="Times New Roman"/>
                          <a:cs typeface="B Zar"/>
                        </a:rPr>
                        <a:t>15</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0">
                <a:tc gridSpan="2">
                  <a:txBody>
                    <a:bodyPr/>
                    <a:lstStyle/>
                    <a:p>
                      <a:pPr algn="r" rtl="1">
                        <a:spcAft>
                          <a:spcPts val="0"/>
                        </a:spcAft>
                      </a:pPr>
                      <a:r>
                        <a:rPr lang="ar-SA" sz="3600">
                          <a:latin typeface="Lotus"/>
                          <a:ea typeface="Times New Roman"/>
                          <a:cs typeface="B Zar"/>
                        </a:rPr>
                        <a:t>      جــــــمـــــع</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a:txBody>
                    <a:bodyPr/>
                    <a:lstStyle/>
                    <a:p>
                      <a:pPr algn="ctr" rtl="1">
                        <a:spcAft>
                          <a:spcPts val="0"/>
                        </a:spcAft>
                      </a:pPr>
                      <a:r>
                        <a:rPr lang="ar-SA" sz="3600" dirty="0">
                          <a:latin typeface="Lotus"/>
                          <a:ea typeface="Times New Roman"/>
                          <a:cs typeface="B Zar"/>
                        </a:rPr>
                        <a:t>31</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circle(in)">
                                      <p:cBhvr>
                                        <p:cTn id="7" dur="2000"/>
                                        <p:tgtEl>
                                          <p:spTgt spid="204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3">
                                            <p:txEl>
                                              <p:pRg st="1" end="1"/>
                                            </p:txEl>
                                          </p:spTgt>
                                        </p:tgtEl>
                                        <p:attrNameLst>
                                          <p:attrName>style.visibility</p:attrName>
                                        </p:attrNameLst>
                                      </p:cBhvr>
                                      <p:to>
                                        <p:strVal val="visible"/>
                                      </p:to>
                                    </p:set>
                                    <p:animEffect transition="in" filter="circle(in)">
                                      <p:cBhvr>
                                        <p:cTn id="12" dur="2000"/>
                                        <p:tgtEl>
                                          <p:spTgt spid="204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strVal val="#ppt_w*0.70"/>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Effect transition="in" filter="fade">
                                      <p:cBhvr>
                                        <p:cTn id="1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006475"/>
          <a:ext cx="9144000" cy="5851525"/>
        </p:xfrm>
        <a:graphic>
          <a:graphicData uri="http://schemas.openxmlformats.org/drawingml/2006/table">
            <a:tbl>
              <a:tblPr rtl="1"/>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487627">
                <a:tc>
                  <a:txBody>
                    <a:bodyPr/>
                    <a:lstStyle/>
                    <a:p>
                      <a:pPr algn="ctr" rtl="1">
                        <a:spcAft>
                          <a:spcPts val="0"/>
                        </a:spcAft>
                      </a:pPr>
                      <a:r>
                        <a:rPr lang="ar-SA" sz="3200" dirty="0">
                          <a:latin typeface="Lotus"/>
                          <a:ea typeface="Times New Roman"/>
                          <a:cs typeface="B Zar"/>
                        </a:rPr>
                        <a:t>شـــرح</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هزينه ( ميليون ريال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413390">
                <a:tc>
                  <a:txBody>
                    <a:bodyPr/>
                    <a:lstStyle/>
                    <a:p>
                      <a:pPr algn="r" rtl="1">
                        <a:spcAft>
                          <a:spcPts val="0"/>
                        </a:spcAft>
                      </a:pPr>
                      <a:r>
                        <a:rPr lang="ar-SA" sz="3200" dirty="0">
                          <a:latin typeface="Lotus"/>
                          <a:ea typeface="Times New Roman"/>
                          <a:cs typeface="B Zar"/>
                        </a:rPr>
                        <a:t>زمـين</a:t>
                      </a:r>
                      <a:endParaRPr lang="en-US" sz="2800" dirty="0">
                        <a:latin typeface="Times New Roman"/>
                        <a:ea typeface="Times New Roman"/>
                      </a:endParaRPr>
                    </a:p>
                    <a:p>
                      <a:pPr algn="r" rtl="1">
                        <a:spcAft>
                          <a:spcPts val="0"/>
                        </a:spcAft>
                      </a:pPr>
                      <a:r>
                        <a:rPr lang="ar-SA" sz="3200" dirty="0">
                          <a:latin typeface="Lotus"/>
                          <a:ea typeface="Times New Roman"/>
                          <a:cs typeface="B Zar"/>
                        </a:rPr>
                        <a:t>محوطه سازي و ساختمان ها</a:t>
                      </a:r>
                      <a:endParaRPr lang="en-US" sz="2800" dirty="0">
                        <a:latin typeface="Times New Roman"/>
                        <a:ea typeface="Times New Roman"/>
                      </a:endParaRPr>
                    </a:p>
                    <a:p>
                      <a:pPr algn="r" rtl="1">
                        <a:spcAft>
                          <a:spcPts val="0"/>
                        </a:spcAft>
                      </a:pPr>
                      <a:r>
                        <a:rPr lang="ar-SA" sz="3200" dirty="0">
                          <a:latin typeface="Lotus"/>
                          <a:ea typeface="Times New Roman"/>
                          <a:cs typeface="B Zar"/>
                        </a:rPr>
                        <a:t>ماشين آلات</a:t>
                      </a:r>
                      <a:endParaRPr lang="en-US" sz="2800" dirty="0">
                        <a:latin typeface="Times New Roman"/>
                        <a:ea typeface="Times New Roman"/>
                      </a:endParaRPr>
                    </a:p>
                    <a:p>
                      <a:pPr algn="r" rtl="1">
                        <a:spcAft>
                          <a:spcPts val="0"/>
                        </a:spcAft>
                      </a:pPr>
                      <a:r>
                        <a:rPr lang="ar-SA" sz="3200" dirty="0">
                          <a:latin typeface="Lotus"/>
                          <a:ea typeface="Times New Roman"/>
                          <a:cs typeface="B Zar"/>
                        </a:rPr>
                        <a:t>وسايل نقليه</a:t>
                      </a:r>
                      <a:endParaRPr lang="en-US" sz="2800" dirty="0">
                        <a:latin typeface="Times New Roman"/>
                        <a:ea typeface="Times New Roman"/>
                      </a:endParaRPr>
                    </a:p>
                    <a:p>
                      <a:pPr algn="r" rtl="1">
                        <a:spcAft>
                          <a:spcPts val="0"/>
                        </a:spcAft>
                      </a:pPr>
                      <a:r>
                        <a:rPr lang="ar-SA" sz="3200" dirty="0">
                          <a:latin typeface="Lotus"/>
                          <a:ea typeface="Times New Roman"/>
                          <a:cs typeface="B Zar"/>
                        </a:rPr>
                        <a:t>تاسيسات</a:t>
                      </a:r>
                      <a:endParaRPr lang="en-US" sz="2800" dirty="0">
                        <a:latin typeface="Times New Roman"/>
                        <a:ea typeface="Times New Roman"/>
                      </a:endParaRPr>
                    </a:p>
                    <a:p>
                      <a:pPr algn="r" rtl="1">
                        <a:spcAft>
                          <a:spcPts val="0"/>
                        </a:spcAft>
                      </a:pPr>
                      <a:r>
                        <a:rPr lang="ar-SA" sz="3200" dirty="0">
                          <a:latin typeface="Lotus"/>
                          <a:ea typeface="Times New Roman"/>
                          <a:cs typeface="B Zar"/>
                        </a:rPr>
                        <a:t>تاسيسات اداري</a:t>
                      </a:r>
                      <a:endParaRPr lang="en-US" sz="2800" dirty="0">
                        <a:latin typeface="Times New Roman"/>
                        <a:ea typeface="Times New Roman"/>
                      </a:endParaRPr>
                    </a:p>
                    <a:p>
                      <a:pPr algn="r" rtl="1">
                        <a:spcAft>
                          <a:spcPts val="0"/>
                        </a:spcAft>
                      </a:pPr>
                      <a:r>
                        <a:rPr lang="ar-SA" sz="3200" dirty="0">
                          <a:latin typeface="Lotus"/>
                          <a:ea typeface="Times New Roman"/>
                          <a:cs typeface="B Zar"/>
                        </a:rPr>
                        <a:t>هزينه هاي قبل از بهره‌برداري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5/62</a:t>
                      </a:r>
                      <a:endParaRPr lang="en-US" sz="2800" dirty="0">
                        <a:latin typeface="Times New Roman"/>
                        <a:ea typeface="Times New Roman"/>
                      </a:endParaRPr>
                    </a:p>
                    <a:p>
                      <a:pPr algn="ctr" rtl="1">
                        <a:spcAft>
                          <a:spcPts val="0"/>
                        </a:spcAft>
                      </a:pPr>
                      <a:r>
                        <a:rPr lang="ar-SA" sz="3200" dirty="0">
                          <a:latin typeface="Lotus"/>
                          <a:ea typeface="Times New Roman"/>
                          <a:cs typeface="B Zar"/>
                        </a:rPr>
                        <a:t>4/312</a:t>
                      </a:r>
                      <a:endParaRPr lang="en-US" sz="2800" dirty="0">
                        <a:latin typeface="Times New Roman"/>
                        <a:ea typeface="Times New Roman"/>
                      </a:endParaRPr>
                    </a:p>
                    <a:p>
                      <a:pPr algn="ctr" rtl="1">
                        <a:spcAft>
                          <a:spcPts val="0"/>
                        </a:spcAft>
                      </a:pPr>
                      <a:r>
                        <a:rPr lang="ar-SA" sz="3200" dirty="0">
                          <a:latin typeface="Lotus"/>
                          <a:ea typeface="Times New Roman"/>
                          <a:cs typeface="B Zar"/>
                        </a:rPr>
                        <a:t>174</a:t>
                      </a:r>
                      <a:endParaRPr lang="en-US" sz="2800" dirty="0">
                        <a:latin typeface="Times New Roman"/>
                        <a:ea typeface="Times New Roman"/>
                      </a:endParaRPr>
                    </a:p>
                    <a:p>
                      <a:pPr algn="ctr" rtl="1">
                        <a:spcAft>
                          <a:spcPts val="0"/>
                        </a:spcAft>
                      </a:pPr>
                      <a:r>
                        <a:rPr lang="ar-SA" sz="3200" dirty="0">
                          <a:latin typeface="Lotus"/>
                          <a:ea typeface="Times New Roman"/>
                          <a:cs typeface="B Zar"/>
                        </a:rPr>
                        <a:t>90</a:t>
                      </a:r>
                      <a:endParaRPr lang="en-US" sz="2800" dirty="0">
                        <a:latin typeface="Times New Roman"/>
                        <a:ea typeface="Times New Roman"/>
                      </a:endParaRPr>
                    </a:p>
                    <a:p>
                      <a:pPr algn="ctr" rtl="1">
                        <a:spcAft>
                          <a:spcPts val="0"/>
                        </a:spcAft>
                      </a:pPr>
                      <a:r>
                        <a:rPr lang="ar-SA" sz="3200" dirty="0">
                          <a:latin typeface="Lotus"/>
                          <a:ea typeface="Times New Roman"/>
                          <a:cs typeface="B Zar"/>
                        </a:rPr>
                        <a:t>125</a:t>
                      </a:r>
                      <a:endParaRPr lang="en-US" sz="2800" dirty="0">
                        <a:latin typeface="Times New Roman"/>
                        <a:ea typeface="Times New Roman"/>
                      </a:endParaRPr>
                    </a:p>
                    <a:p>
                      <a:pPr algn="ctr" rtl="1">
                        <a:spcAft>
                          <a:spcPts val="0"/>
                        </a:spcAft>
                      </a:pPr>
                      <a:r>
                        <a:rPr lang="ar-SA" sz="3200" dirty="0">
                          <a:latin typeface="Lotus"/>
                          <a:ea typeface="Times New Roman"/>
                          <a:cs typeface="B Zar"/>
                        </a:rPr>
                        <a:t>7</a:t>
                      </a:r>
                      <a:endParaRPr lang="en-US" sz="2800" dirty="0">
                        <a:latin typeface="Times New Roman"/>
                        <a:ea typeface="Times New Roman"/>
                      </a:endParaRPr>
                    </a:p>
                    <a:p>
                      <a:pPr algn="ctr" rtl="1">
                        <a:spcAft>
                          <a:spcPts val="0"/>
                        </a:spcAft>
                      </a:pPr>
                      <a:r>
                        <a:rPr lang="ar-SA" sz="3200" dirty="0">
                          <a:latin typeface="Lotus"/>
                          <a:ea typeface="Times New Roman"/>
                          <a:cs typeface="B Zar"/>
                        </a:rPr>
                        <a:t>31</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87627">
                <a:tc>
                  <a:txBody>
                    <a:bodyPr/>
                    <a:lstStyle/>
                    <a:p>
                      <a:pPr algn="r" rtl="1">
                        <a:spcAft>
                          <a:spcPts val="0"/>
                        </a:spcAft>
                      </a:pPr>
                      <a:r>
                        <a:rPr lang="ar-SA" sz="3200">
                          <a:latin typeface="Lotus"/>
                          <a:ea typeface="Times New Roman"/>
                          <a:cs typeface="B Zar"/>
                        </a:rPr>
                        <a:t>جــــمــــع</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802</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975254">
                <a:tc>
                  <a:txBody>
                    <a:bodyPr/>
                    <a:lstStyle/>
                    <a:p>
                      <a:pPr algn="r" rtl="1">
                        <a:spcAft>
                          <a:spcPts val="0"/>
                        </a:spcAft>
                      </a:pPr>
                      <a:r>
                        <a:rPr lang="ar-SA" sz="3200">
                          <a:latin typeface="Lotus"/>
                          <a:ea typeface="Times New Roman"/>
                          <a:cs typeface="B Zar"/>
                        </a:rPr>
                        <a:t>پيش بيني نشــده ( معادل 5 % اقلام فوق )</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40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87627">
                <a:tc>
                  <a:txBody>
                    <a:bodyPr/>
                    <a:lstStyle/>
                    <a:p>
                      <a:pPr algn="ctr" rtl="1">
                        <a:spcAft>
                          <a:spcPts val="0"/>
                        </a:spcAft>
                      </a:pPr>
                      <a:r>
                        <a:rPr lang="ar-SA" sz="3200" b="1" dirty="0">
                          <a:latin typeface="Nazanin"/>
                          <a:ea typeface="Times New Roman"/>
                          <a:cs typeface="B Zar"/>
                        </a:rPr>
                        <a:t>جمـــــع كل</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ar-SA" sz="3200" b="1" dirty="0">
                          <a:latin typeface="Lotus"/>
                          <a:ea typeface="Times New Roman"/>
                          <a:cs typeface="B Zar"/>
                        </a:rPr>
                        <a:t>842</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2" name="Title 1"/>
          <p:cNvSpPr>
            <a:spLocks noGrp="1"/>
          </p:cNvSpPr>
          <p:nvPr>
            <p:ph type="title"/>
          </p:nvPr>
        </p:nvSpPr>
        <p:spPr>
          <a:xfrm>
            <a:off x="500034" y="214290"/>
            <a:ext cx="8229600" cy="1143000"/>
          </a:xfrm>
        </p:spPr>
        <p:txBody>
          <a:bodyPr rtlCol="1">
            <a:normAutofit fontScale="90000"/>
          </a:bodyPr>
          <a:lstStyle/>
          <a:p>
            <a:pPr eaLnBrk="1" fontAlgn="auto" hangingPunct="1">
              <a:spcAft>
                <a:spcPts val="0"/>
              </a:spcAft>
              <a:defRPr/>
            </a:pPr>
            <a:r>
              <a:rPr lang="ar-SA" smtClean="0"/>
              <a:t> </a:t>
            </a:r>
            <a:r>
              <a:rPr smtClean="0"/>
              <a:t/>
            </a:r>
            <a:br>
              <a:rPr smtClean="0"/>
            </a:br>
            <a:r>
              <a:rPr lang="ar-SA" b="1" smtClean="0"/>
              <a:t>جمع كل سرمايه گذاري ثابت</a:t>
            </a:r>
            <a:r>
              <a:rPr smtClean="0"/>
              <a:t/>
            </a:r>
            <a:br>
              <a:rPr smtClean="0"/>
            </a:br>
            <a:endParaRPr 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000" fill="hold"/>
                                        <p:tgtEl>
                                          <p:spTgt spid="4"/>
                                        </p:tgtEl>
                                        <p:attrNameLst>
                                          <p:attrName>ppt_w</p:attrName>
                                        </p:attrNameLst>
                                      </p:cBhvr>
                                      <p:tavLst>
                                        <p:tav tm="0">
                                          <p:val>
                                            <p:strVal val="#ppt_w*0.70"/>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rtlCol="1">
            <a:normAutofit fontScale="85000" lnSpcReduction="20000"/>
          </a:bodyPr>
          <a:lstStyle/>
          <a:p>
            <a:pPr marL="274320" indent="-274320" eaLnBrk="1" fontAlgn="auto" hangingPunct="1">
              <a:spcAft>
                <a:spcPts val="0"/>
              </a:spcAft>
              <a:buFont typeface="Wingdings 2"/>
              <a:buChar char=""/>
              <a:defRPr/>
            </a:pPr>
            <a:r>
              <a:rPr lang="ar-SA" sz="3600" b="1" dirty="0" smtClean="0"/>
              <a:t>موضوع طرح :پرورش قارچ خوراكي به ظرفيت 50 تن در سال</a:t>
            </a:r>
            <a:endParaRPr lang="en-US" sz="3600" dirty="0" smtClean="0"/>
          </a:p>
          <a:p>
            <a:pPr marL="274320" indent="-274320" eaLnBrk="1" fontAlgn="auto" hangingPunct="1">
              <a:spcAft>
                <a:spcPts val="0"/>
              </a:spcAft>
              <a:buFont typeface="Arial" pitchFamily="34" charset="0"/>
              <a:buNone/>
              <a:defRPr/>
            </a:pPr>
            <a:r>
              <a:rPr lang="en-US" sz="3600" b="1" dirty="0" smtClean="0"/>
              <a:t> </a:t>
            </a:r>
            <a:endParaRPr lang="en-US" sz="3600" dirty="0" smtClean="0"/>
          </a:p>
          <a:p>
            <a:pPr marL="274320" indent="-274320" eaLnBrk="1" fontAlgn="auto" hangingPunct="1">
              <a:spcAft>
                <a:spcPts val="0"/>
              </a:spcAft>
              <a:buFont typeface="Wingdings 2"/>
              <a:buChar char=""/>
              <a:defRPr/>
            </a:pPr>
            <a:r>
              <a:rPr lang="ar-SA" sz="3600" b="1" dirty="0" smtClean="0"/>
              <a:t>محل اجراي طرح : قابل اجرا در سراسر كشور </a:t>
            </a:r>
            <a:endParaRPr lang="en-US" sz="3600" dirty="0" smtClean="0"/>
          </a:p>
          <a:p>
            <a:pPr marL="274320" indent="-274320" eaLnBrk="1" fontAlgn="auto" hangingPunct="1">
              <a:spcAft>
                <a:spcPts val="0"/>
              </a:spcAft>
              <a:buFont typeface="Wingdings 2"/>
              <a:buChar char=""/>
              <a:defRPr/>
            </a:pPr>
            <a:endParaRPr lang="fa-IR" sz="3600" b="1" dirty="0" smtClean="0"/>
          </a:p>
          <a:p>
            <a:pPr marL="274320" indent="-274320" eaLnBrk="1" fontAlgn="auto" hangingPunct="1">
              <a:spcAft>
                <a:spcPts val="0"/>
              </a:spcAft>
              <a:buFont typeface="Wingdings 2"/>
              <a:buChar char=""/>
              <a:defRPr/>
            </a:pPr>
            <a:r>
              <a:rPr lang="ar-SA" sz="3600" b="1" dirty="0" smtClean="0"/>
              <a:t>سرمايه گذاري كـل: 8/889 ميليون ريال</a:t>
            </a:r>
            <a:endParaRPr lang="en-US" sz="3600" dirty="0" smtClean="0"/>
          </a:p>
          <a:p>
            <a:pPr marL="274320" indent="-274320" eaLnBrk="1" fontAlgn="auto" hangingPunct="1">
              <a:spcAft>
                <a:spcPts val="0"/>
              </a:spcAft>
              <a:buFont typeface="Arial" pitchFamily="34" charset="0"/>
              <a:buNone/>
              <a:defRPr/>
            </a:pPr>
            <a:r>
              <a:rPr lang="ar-SA" sz="3600" b="1" dirty="0" smtClean="0"/>
              <a:t> </a:t>
            </a:r>
            <a:endParaRPr lang="en-US" sz="3600" dirty="0" smtClean="0"/>
          </a:p>
          <a:p>
            <a:pPr marL="274320" indent="-274320" eaLnBrk="1" fontAlgn="auto" hangingPunct="1">
              <a:spcAft>
                <a:spcPts val="0"/>
              </a:spcAft>
              <a:buFont typeface="Wingdings 2"/>
              <a:buChar char=""/>
              <a:defRPr/>
            </a:pPr>
            <a:r>
              <a:rPr lang="ar-SA" sz="3600" b="1" dirty="0" smtClean="0"/>
              <a:t>سهم آوردة متقاضي: 8/89 ميليون ريال</a:t>
            </a:r>
            <a:endParaRPr lang="en-US" sz="3600" dirty="0" smtClean="0"/>
          </a:p>
          <a:p>
            <a:pPr marL="274320" indent="-274320" eaLnBrk="1" fontAlgn="auto" hangingPunct="1">
              <a:spcAft>
                <a:spcPts val="0"/>
              </a:spcAft>
              <a:buFont typeface="Wingdings 2"/>
              <a:buChar char=""/>
              <a:defRPr/>
            </a:pPr>
            <a:endParaRPr lang="fa-IR" sz="3600" b="1" dirty="0" smtClean="0"/>
          </a:p>
          <a:p>
            <a:pPr marL="274320" indent="-274320" eaLnBrk="1" fontAlgn="auto" hangingPunct="1">
              <a:spcAft>
                <a:spcPts val="0"/>
              </a:spcAft>
              <a:buFont typeface="Wingdings 2"/>
              <a:buChar char=""/>
              <a:defRPr/>
            </a:pPr>
            <a:r>
              <a:rPr lang="ar-SA" sz="3600" b="1" dirty="0" smtClean="0"/>
              <a:t> سهم تسهيلات: 800 ميليون ريال</a:t>
            </a:r>
            <a:endParaRPr lang="en-US" sz="3600" dirty="0" smtClean="0"/>
          </a:p>
          <a:p>
            <a:pPr marL="274320" indent="-274320" eaLnBrk="1" fontAlgn="auto" hangingPunct="1">
              <a:spcAft>
                <a:spcPts val="0"/>
              </a:spcAft>
              <a:buFont typeface="Wingdings 2"/>
              <a:buChar char=""/>
              <a:defRPr/>
            </a:pPr>
            <a:endParaRPr lang="fa-IR" sz="3600" b="1" dirty="0" smtClean="0"/>
          </a:p>
          <a:p>
            <a:pPr marL="274320" indent="-274320" eaLnBrk="1" fontAlgn="auto" hangingPunct="1">
              <a:spcAft>
                <a:spcPts val="0"/>
              </a:spcAft>
              <a:buFont typeface="Wingdings 2"/>
              <a:buChar char=""/>
              <a:defRPr/>
            </a:pPr>
            <a:r>
              <a:rPr lang="ar-SA" sz="3600" b="1" dirty="0" smtClean="0"/>
              <a:t> دورة بازگشـت سرمايه: 26 ماه</a:t>
            </a:r>
            <a:endParaRPr lang="en-US" sz="3600" dirty="0" smtClean="0"/>
          </a:p>
          <a:p>
            <a:pPr marL="274320" indent="-274320" eaLnBrk="1" fontAlgn="auto" hangingPunct="1">
              <a:spcAft>
                <a:spcPts val="0"/>
              </a:spcAft>
              <a:buFont typeface="Wingdings 2"/>
              <a:buChar char=""/>
              <a:defRPr/>
            </a:pPr>
            <a:endParaRPr lang="fa-IR" dirty="0" smtClean="0"/>
          </a:p>
        </p:txBody>
      </p:sp>
      <p:sp>
        <p:nvSpPr>
          <p:cNvPr id="4098" name="Title 1"/>
          <p:cNvSpPr>
            <a:spLocks noGrp="1"/>
          </p:cNvSpPr>
          <p:nvPr>
            <p:ph type="title"/>
          </p:nvPr>
        </p:nvSpPr>
        <p:spPr/>
        <p:txBody>
          <a:bodyPr/>
          <a:lstStyle/>
          <a:p>
            <a:pPr algn="r" eaLnBrk="1" fontAlgn="auto" hangingPunct="1">
              <a:spcAft>
                <a:spcPts val="0"/>
              </a:spcAft>
              <a:defRPr/>
            </a:pPr>
            <a:r>
              <a:rPr sz="5400" b="1" smtClean="0">
                <a:cs typeface="Times New Roman" pitchFamily="18" charset="0"/>
              </a:rPr>
              <a:t> </a:t>
            </a:r>
            <a:r>
              <a:rPr lang="ar-SA" sz="5400" b="1" smtClean="0"/>
              <a:t>خـلاصــه طــرح</a:t>
            </a:r>
            <a:endParaRPr lang="fa-IR" sz="54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3">
                                            <p:txEl>
                                              <p:pRg st="1" end="1"/>
                                            </p:txEl>
                                          </p:spTgt>
                                        </p:tgtEl>
                                        <p:attrNameLst>
                                          <p:attrName>ppt_x</p:attrName>
                                        </p:attrNameLst>
                                      </p:cBhvr>
                                    </p:anim>
                                    <p:anim from="0" to="-1.0" calcmode="lin" valueType="num">
                                      <p:cBhvr>
                                        <p:cTn id="16" dur="200" decel="50000" autoRev="1" fill="hold">
                                          <p:stCondLst>
                                            <p:cond delay="600"/>
                                          </p:stCondLst>
                                        </p:cTn>
                                        <p:tgtEl>
                                          <p:spTgt spid="3">
                                            <p:txEl>
                                              <p:pRg st="1" end="1"/>
                                            </p:txEl>
                                          </p:spTgt>
                                        </p:tgtEl>
                                        <p:attrNameLst>
                                          <p:attrName>xshear</p:attrName>
                                        </p:attrNameLst>
                                      </p:cBhvr>
                                    </p:anim>
                                    <p:animScale>
                                      <p:cBhvr>
                                        <p:cTn id="17" dur="200" decel="100000" autoRev="1" fill="hold">
                                          <p:stCondLst>
                                            <p:cond delay="600"/>
                                          </p:stCondLst>
                                        </p:cTn>
                                        <p:tgtEl>
                                          <p:spTgt spid="3">
                                            <p:txEl>
                                              <p:pRg st="1" end="1"/>
                                            </p:txEl>
                                          </p:spTgt>
                                        </p:tgtEl>
                                      </p:cBhvr>
                                      <p:from x="100000" y="100000"/>
                                      <p:to x="80000" y="100000"/>
                                    </p:animScale>
                                    <p:anim by="(#ppt_h/3+#ppt_w*0.1)" calcmode="lin" valueType="num">
                                      <p:cBhvr additive="sum">
                                        <p:cTn id="18" dur="200" decel="100000" autoRev="1" fill="hold">
                                          <p:stCondLst>
                                            <p:cond delay="600"/>
                                          </p:stCondLst>
                                        </p:cTn>
                                        <p:tgtEl>
                                          <p:spTgt spid="3">
                                            <p:txEl>
                                              <p:pRg st="1" end="1"/>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3">
                                            <p:txEl>
                                              <p:pRg st="2" end="2"/>
                                            </p:txEl>
                                          </p:spTgt>
                                        </p:tgtEl>
                                        <p:attrNameLst>
                                          <p:attrName>ppt_x</p:attrName>
                                        </p:attrNameLst>
                                      </p:cBhvr>
                                    </p:anim>
                                    <p:anim from="0" to="-1.0" calcmode="lin" valueType="num">
                                      <p:cBhvr>
                                        <p:cTn id="24" dur="200" decel="50000" autoRev="1" fill="hold">
                                          <p:stCondLst>
                                            <p:cond delay="600"/>
                                          </p:stCondLst>
                                        </p:cTn>
                                        <p:tgtEl>
                                          <p:spTgt spid="3">
                                            <p:txEl>
                                              <p:pRg st="2" end="2"/>
                                            </p:txEl>
                                          </p:spTgt>
                                        </p:tgtEl>
                                        <p:attrNameLst>
                                          <p:attrName>xshear</p:attrName>
                                        </p:attrNameLst>
                                      </p:cBhvr>
                                    </p:anim>
                                    <p:animScale>
                                      <p:cBhvr>
                                        <p:cTn id="25" dur="200" decel="100000" autoRev="1" fill="hold">
                                          <p:stCondLst>
                                            <p:cond delay="600"/>
                                          </p:stCondLst>
                                        </p:cTn>
                                        <p:tgtEl>
                                          <p:spTgt spid="3">
                                            <p:txEl>
                                              <p:pRg st="2" end="2"/>
                                            </p:txEl>
                                          </p:spTgt>
                                        </p:tgtEl>
                                      </p:cBhvr>
                                      <p:from x="100000" y="100000"/>
                                      <p:to x="80000" y="100000"/>
                                    </p:animScale>
                                    <p:anim by="(#ppt_h/3+#ppt_w*0.1)" calcmode="lin" valueType="num">
                                      <p:cBhvr additive="sum">
                                        <p:cTn id="26" dur="200" decel="100000" autoRev="1" fill="hold">
                                          <p:stCondLst>
                                            <p:cond delay="600"/>
                                          </p:stCondLst>
                                        </p:cTn>
                                        <p:tgtEl>
                                          <p:spTgt spid="3">
                                            <p:txEl>
                                              <p:pRg st="2" end="2"/>
                                            </p:txEl>
                                          </p:spTgt>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3">
                                            <p:txEl>
                                              <p:pRg st="4" end="4"/>
                                            </p:txEl>
                                          </p:spTgt>
                                        </p:tgtEl>
                                        <p:attrNameLst>
                                          <p:attrName>ppt_x</p:attrName>
                                        </p:attrNameLst>
                                      </p:cBhvr>
                                    </p:anim>
                                    <p:anim from="0" to="-1.0" calcmode="lin" valueType="num">
                                      <p:cBhvr>
                                        <p:cTn id="32" dur="200" decel="50000" autoRev="1" fill="hold">
                                          <p:stCondLst>
                                            <p:cond delay="600"/>
                                          </p:stCondLst>
                                        </p:cTn>
                                        <p:tgtEl>
                                          <p:spTgt spid="3">
                                            <p:txEl>
                                              <p:pRg st="4" end="4"/>
                                            </p:txEl>
                                          </p:spTgt>
                                        </p:tgtEl>
                                        <p:attrNameLst>
                                          <p:attrName>xshear</p:attrName>
                                        </p:attrNameLst>
                                      </p:cBhvr>
                                    </p:anim>
                                    <p:animScale>
                                      <p:cBhvr>
                                        <p:cTn id="33" dur="200" decel="100000" autoRev="1" fill="hold">
                                          <p:stCondLst>
                                            <p:cond delay="600"/>
                                          </p:stCondLst>
                                        </p:cTn>
                                        <p:tgtEl>
                                          <p:spTgt spid="3">
                                            <p:txEl>
                                              <p:pRg st="4" end="4"/>
                                            </p:txEl>
                                          </p:spTgt>
                                        </p:tgtEl>
                                      </p:cBhvr>
                                      <p:from x="100000" y="100000"/>
                                      <p:to x="80000" y="100000"/>
                                    </p:animScale>
                                    <p:anim by="(#ppt_h/3+#ppt_w*0.1)" calcmode="lin" valueType="num">
                                      <p:cBhvr additive="sum">
                                        <p:cTn id="34" dur="200" decel="100000" autoRev="1" fill="hold">
                                          <p:stCondLst>
                                            <p:cond delay="600"/>
                                          </p:stCondLst>
                                        </p:cTn>
                                        <p:tgtEl>
                                          <p:spTgt spid="3">
                                            <p:txEl>
                                              <p:pRg st="4" end="4"/>
                                            </p:txEl>
                                          </p:spTgt>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from="(-#ppt_w/2)" to="(#ppt_x)" calcmode="lin" valueType="num">
                                      <p:cBhvr>
                                        <p:cTn id="39" dur="600" fill="hold">
                                          <p:stCondLst>
                                            <p:cond delay="0"/>
                                          </p:stCondLst>
                                        </p:cTn>
                                        <p:tgtEl>
                                          <p:spTgt spid="3">
                                            <p:txEl>
                                              <p:pRg st="5" end="5"/>
                                            </p:txEl>
                                          </p:spTgt>
                                        </p:tgtEl>
                                        <p:attrNameLst>
                                          <p:attrName>ppt_x</p:attrName>
                                        </p:attrNameLst>
                                      </p:cBhvr>
                                    </p:anim>
                                    <p:anim from="0" to="-1.0" calcmode="lin" valueType="num">
                                      <p:cBhvr>
                                        <p:cTn id="40" dur="200" decel="50000" autoRev="1" fill="hold">
                                          <p:stCondLst>
                                            <p:cond delay="600"/>
                                          </p:stCondLst>
                                        </p:cTn>
                                        <p:tgtEl>
                                          <p:spTgt spid="3">
                                            <p:txEl>
                                              <p:pRg st="5" end="5"/>
                                            </p:txEl>
                                          </p:spTgt>
                                        </p:tgtEl>
                                        <p:attrNameLst>
                                          <p:attrName>xshear</p:attrName>
                                        </p:attrNameLst>
                                      </p:cBhvr>
                                    </p:anim>
                                    <p:animScale>
                                      <p:cBhvr>
                                        <p:cTn id="41" dur="200" decel="100000" autoRev="1" fill="hold">
                                          <p:stCondLst>
                                            <p:cond delay="600"/>
                                          </p:stCondLst>
                                        </p:cTn>
                                        <p:tgtEl>
                                          <p:spTgt spid="3">
                                            <p:txEl>
                                              <p:pRg st="5" end="5"/>
                                            </p:txEl>
                                          </p:spTgt>
                                        </p:tgtEl>
                                      </p:cBhvr>
                                      <p:from x="100000" y="100000"/>
                                      <p:to x="80000" y="100000"/>
                                    </p:animScale>
                                    <p:anim by="(#ppt_h/3+#ppt_w*0.1)" calcmode="lin" valueType="num">
                                      <p:cBhvr additive="sum">
                                        <p:cTn id="42" dur="200" decel="100000" autoRev="1" fill="hold">
                                          <p:stCondLst>
                                            <p:cond delay="600"/>
                                          </p:stCondLst>
                                        </p:cTn>
                                        <p:tgtEl>
                                          <p:spTgt spid="3">
                                            <p:txEl>
                                              <p:pRg st="5" end="5"/>
                                            </p:txEl>
                                          </p:spTgt>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from="(-#ppt_w/2)" to="(#ppt_x)" calcmode="lin" valueType="num">
                                      <p:cBhvr>
                                        <p:cTn id="47" dur="600" fill="hold">
                                          <p:stCondLst>
                                            <p:cond delay="0"/>
                                          </p:stCondLst>
                                        </p:cTn>
                                        <p:tgtEl>
                                          <p:spTgt spid="3">
                                            <p:txEl>
                                              <p:pRg st="6" end="6"/>
                                            </p:txEl>
                                          </p:spTgt>
                                        </p:tgtEl>
                                        <p:attrNameLst>
                                          <p:attrName>ppt_x</p:attrName>
                                        </p:attrNameLst>
                                      </p:cBhvr>
                                    </p:anim>
                                    <p:anim from="0" to="-1.0" calcmode="lin" valueType="num">
                                      <p:cBhvr>
                                        <p:cTn id="48" dur="200" decel="50000" autoRev="1" fill="hold">
                                          <p:stCondLst>
                                            <p:cond delay="600"/>
                                          </p:stCondLst>
                                        </p:cTn>
                                        <p:tgtEl>
                                          <p:spTgt spid="3">
                                            <p:txEl>
                                              <p:pRg st="6" end="6"/>
                                            </p:txEl>
                                          </p:spTgt>
                                        </p:tgtEl>
                                        <p:attrNameLst>
                                          <p:attrName>xshear</p:attrName>
                                        </p:attrNameLst>
                                      </p:cBhvr>
                                    </p:anim>
                                    <p:animScale>
                                      <p:cBhvr>
                                        <p:cTn id="49" dur="200" decel="100000" autoRev="1" fill="hold">
                                          <p:stCondLst>
                                            <p:cond delay="600"/>
                                          </p:stCondLst>
                                        </p:cTn>
                                        <p:tgtEl>
                                          <p:spTgt spid="3">
                                            <p:txEl>
                                              <p:pRg st="6" end="6"/>
                                            </p:txEl>
                                          </p:spTgt>
                                        </p:tgtEl>
                                      </p:cBhvr>
                                      <p:from x="100000" y="100000"/>
                                      <p:to x="80000" y="100000"/>
                                    </p:animScale>
                                    <p:anim by="(#ppt_h/3+#ppt_w*0.1)" calcmode="lin" valueType="num">
                                      <p:cBhvr additive="sum">
                                        <p:cTn id="50" dur="200" decel="100000" autoRev="1" fill="hold">
                                          <p:stCondLst>
                                            <p:cond delay="600"/>
                                          </p:stCondLst>
                                        </p:cTn>
                                        <p:tgtEl>
                                          <p:spTgt spid="3">
                                            <p:txEl>
                                              <p:pRg st="6" end="6"/>
                                            </p:txEl>
                                          </p:spTgt>
                                        </p:tgtEl>
                                        <p:attrNameLst>
                                          <p:attrName>ppt_x</p:attrName>
                                        </p:attrNameLst>
                                      </p:cBhvr>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from="(-#ppt_w/2)" to="(#ppt_x)" calcmode="lin" valueType="num">
                                      <p:cBhvr>
                                        <p:cTn id="55" dur="600" fill="hold">
                                          <p:stCondLst>
                                            <p:cond delay="0"/>
                                          </p:stCondLst>
                                        </p:cTn>
                                        <p:tgtEl>
                                          <p:spTgt spid="3">
                                            <p:txEl>
                                              <p:pRg st="8" end="8"/>
                                            </p:txEl>
                                          </p:spTgt>
                                        </p:tgtEl>
                                        <p:attrNameLst>
                                          <p:attrName>ppt_x</p:attrName>
                                        </p:attrNameLst>
                                      </p:cBhvr>
                                    </p:anim>
                                    <p:anim from="0" to="-1.0" calcmode="lin" valueType="num">
                                      <p:cBhvr>
                                        <p:cTn id="56" dur="200" decel="50000" autoRev="1" fill="hold">
                                          <p:stCondLst>
                                            <p:cond delay="600"/>
                                          </p:stCondLst>
                                        </p:cTn>
                                        <p:tgtEl>
                                          <p:spTgt spid="3">
                                            <p:txEl>
                                              <p:pRg st="8" end="8"/>
                                            </p:txEl>
                                          </p:spTgt>
                                        </p:tgtEl>
                                        <p:attrNameLst>
                                          <p:attrName>xshear</p:attrName>
                                        </p:attrNameLst>
                                      </p:cBhvr>
                                    </p:anim>
                                    <p:animScale>
                                      <p:cBhvr>
                                        <p:cTn id="57" dur="200" decel="100000" autoRev="1" fill="hold">
                                          <p:stCondLst>
                                            <p:cond delay="600"/>
                                          </p:stCondLst>
                                        </p:cTn>
                                        <p:tgtEl>
                                          <p:spTgt spid="3">
                                            <p:txEl>
                                              <p:pRg st="8" end="8"/>
                                            </p:txEl>
                                          </p:spTgt>
                                        </p:tgtEl>
                                      </p:cBhvr>
                                      <p:from x="100000" y="100000"/>
                                      <p:to x="80000" y="100000"/>
                                    </p:animScale>
                                    <p:anim by="(#ppt_h/3+#ppt_w*0.1)" calcmode="lin" valueType="num">
                                      <p:cBhvr additive="sum">
                                        <p:cTn id="58" dur="200" decel="100000" autoRev="1" fill="hold">
                                          <p:stCondLst>
                                            <p:cond delay="600"/>
                                          </p:stCondLst>
                                        </p:cTn>
                                        <p:tgtEl>
                                          <p:spTgt spid="3">
                                            <p:txEl>
                                              <p:pRg st="8" end="8"/>
                                            </p:txEl>
                                          </p:spTgt>
                                        </p:tgtEl>
                                        <p:attrNameLst>
                                          <p:attrName>ppt_x</p:attrName>
                                        </p:attrNameLst>
                                      </p:cBhvr>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34"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from="(-#ppt_w/2)" to="(#ppt_x)" calcmode="lin" valueType="num">
                                      <p:cBhvr>
                                        <p:cTn id="63" dur="600" fill="hold">
                                          <p:stCondLst>
                                            <p:cond delay="0"/>
                                          </p:stCondLst>
                                        </p:cTn>
                                        <p:tgtEl>
                                          <p:spTgt spid="3">
                                            <p:txEl>
                                              <p:pRg st="10" end="10"/>
                                            </p:txEl>
                                          </p:spTgt>
                                        </p:tgtEl>
                                        <p:attrNameLst>
                                          <p:attrName>ppt_x</p:attrName>
                                        </p:attrNameLst>
                                      </p:cBhvr>
                                    </p:anim>
                                    <p:anim from="0" to="-1.0" calcmode="lin" valueType="num">
                                      <p:cBhvr>
                                        <p:cTn id="64" dur="200" decel="50000" autoRev="1" fill="hold">
                                          <p:stCondLst>
                                            <p:cond delay="600"/>
                                          </p:stCondLst>
                                        </p:cTn>
                                        <p:tgtEl>
                                          <p:spTgt spid="3">
                                            <p:txEl>
                                              <p:pRg st="10" end="10"/>
                                            </p:txEl>
                                          </p:spTgt>
                                        </p:tgtEl>
                                        <p:attrNameLst>
                                          <p:attrName>xshear</p:attrName>
                                        </p:attrNameLst>
                                      </p:cBhvr>
                                    </p:anim>
                                    <p:animScale>
                                      <p:cBhvr>
                                        <p:cTn id="65" dur="200" decel="100000" autoRev="1" fill="hold">
                                          <p:stCondLst>
                                            <p:cond delay="600"/>
                                          </p:stCondLst>
                                        </p:cTn>
                                        <p:tgtEl>
                                          <p:spTgt spid="3">
                                            <p:txEl>
                                              <p:pRg st="10" end="10"/>
                                            </p:txEl>
                                          </p:spTgt>
                                        </p:tgtEl>
                                      </p:cBhvr>
                                      <p:from x="100000" y="100000"/>
                                      <p:to x="80000" y="100000"/>
                                    </p:animScale>
                                    <p:anim by="(#ppt_h/3+#ppt_w*0.1)" calcmode="lin" valueType="num">
                                      <p:cBhvr additive="sum">
                                        <p:cTn id="66" dur="200" decel="100000" autoRev="1" fill="hold">
                                          <p:stCondLst>
                                            <p:cond delay="600"/>
                                          </p:stCondLst>
                                        </p:cTn>
                                        <p:tgtEl>
                                          <p:spTgt spid="3">
                                            <p:txEl>
                                              <p:pRg st="10" end="1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8229600" cy="1643063"/>
          </a:xfrm>
        </p:spPr>
        <p:txBody>
          <a:bodyPr rtlCol="1">
            <a:normAutofit fontScale="47500" lnSpcReduction="20000"/>
          </a:bodyPr>
          <a:lstStyle/>
          <a:p>
            <a:pPr marL="274320" indent="-274320" eaLnBrk="1" fontAlgn="auto" hangingPunct="1">
              <a:spcAft>
                <a:spcPts val="0"/>
              </a:spcAft>
              <a:buFont typeface="Wingdings 2"/>
              <a:buChar char=""/>
              <a:defRPr/>
            </a:pPr>
            <a:r>
              <a:rPr lang="ar-SA" sz="7400" b="1" dirty="0" smtClean="0"/>
              <a:t>ب- هزينه هاي جاري :</a:t>
            </a:r>
            <a:endParaRPr lang="en-US" sz="7400" dirty="0" smtClean="0"/>
          </a:p>
          <a:p>
            <a:pPr marL="274320" indent="-274320" eaLnBrk="1" fontAlgn="auto" hangingPunct="1">
              <a:spcAft>
                <a:spcPts val="0"/>
              </a:spcAft>
              <a:buFont typeface="Arial" pitchFamily="34" charset="0"/>
              <a:buNone/>
              <a:defRPr/>
            </a:pPr>
            <a:endParaRPr lang="fa-IR" sz="7400" dirty="0" smtClean="0"/>
          </a:p>
          <a:p>
            <a:pPr marL="274320" indent="-274320" eaLnBrk="1" fontAlgn="auto" hangingPunct="1">
              <a:spcAft>
                <a:spcPts val="0"/>
              </a:spcAft>
              <a:buFont typeface="Arial" pitchFamily="34" charset="0"/>
              <a:buNone/>
              <a:defRPr/>
            </a:pPr>
            <a:r>
              <a:rPr lang="ar-SA" sz="7400" dirty="0" smtClean="0"/>
              <a:t>  </a:t>
            </a:r>
            <a:r>
              <a:rPr lang="ar-SA" sz="7400" b="1" dirty="0" smtClean="0"/>
              <a:t>ب – 1 ) مواد اوليه و نهاده هاي توليد :</a:t>
            </a:r>
            <a:endParaRPr lang="en-US" sz="7400" dirty="0" smtClean="0"/>
          </a:p>
          <a:p>
            <a:pPr marL="274320" indent="-274320" eaLnBrk="1" fontAlgn="auto" hangingPunct="1">
              <a:spcAft>
                <a:spcPts val="0"/>
              </a:spcAft>
              <a:buFont typeface="Wingdings 2"/>
              <a:buChar char=""/>
              <a:defRPr/>
            </a:pPr>
            <a:endParaRPr lang="en-US" dirty="0" smtClean="0"/>
          </a:p>
        </p:txBody>
      </p:sp>
      <p:graphicFrame>
        <p:nvGraphicFramePr>
          <p:cNvPr id="4" name="Table 3"/>
          <p:cNvGraphicFramePr>
            <a:graphicFrameLocks noGrp="1"/>
          </p:cNvGraphicFramePr>
          <p:nvPr/>
        </p:nvGraphicFramePr>
        <p:xfrm>
          <a:off x="0" y="1714500"/>
          <a:ext cx="9144000" cy="4632325"/>
        </p:xfrm>
        <a:graphic>
          <a:graphicData uri="http://schemas.openxmlformats.org/drawingml/2006/table">
            <a:tbl>
              <a:tblPr rtl="1"/>
              <a:tblGrid>
                <a:gridCol w="1005628">
                  <a:extLst>
                    <a:ext uri="{9D8B030D-6E8A-4147-A177-3AD203B41FA5}">
                      <a16:colId xmlns:a16="http://schemas.microsoft.com/office/drawing/2014/main" xmlns="" val="20000"/>
                    </a:ext>
                  </a:extLst>
                </a:gridCol>
                <a:gridCol w="2554380">
                  <a:extLst>
                    <a:ext uri="{9D8B030D-6E8A-4147-A177-3AD203B41FA5}">
                      <a16:colId xmlns:a16="http://schemas.microsoft.com/office/drawing/2014/main" xmlns="" val="20001"/>
                    </a:ext>
                  </a:extLst>
                </a:gridCol>
                <a:gridCol w="1669530">
                  <a:extLst>
                    <a:ext uri="{9D8B030D-6E8A-4147-A177-3AD203B41FA5}">
                      <a16:colId xmlns:a16="http://schemas.microsoft.com/office/drawing/2014/main" xmlns="" val="20002"/>
                    </a:ext>
                  </a:extLst>
                </a:gridCol>
                <a:gridCol w="1870323">
                  <a:extLst>
                    <a:ext uri="{9D8B030D-6E8A-4147-A177-3AD203B41FA5}">
                      <a16:colId xmlns:a16="http://schemas.microsoft.com/office/drawing/2014/main" xmlns="" val="20003"/>
                    </a:ext>
                  </a:extLst>
                </a:gridCol>
                <a:gridCol w="2044140">
                  <a:extLst>
                    <a:ext uri="{9D8B030D-6E8A-4147-A177-3AD203B41FA5}">
                      <a16:colId xmlns:a16="http://schemas.microsoft.com/office/drawing/2014/main" xmlns="" val="20004"/>
                    </a:ext>
                  </a:extLst>
                </a:gridCol>
              </a:tblGrid>
              <a:tr h="692186">
                <a:tc>
                  <a:txBody>
                    <a:bodyPr/>
                    <a:lstStyle/>
                    <a:p>
                      <a:pPr algn="ctr" rtl="1">
                        <a:spcAft>
                          <a:spcPts val="0"/>
                        </a:spcAft>
                      </a:pPr>
                      <a:r>
                        <a:rPr lang="ar-SA" sz="1400" b="1" dirty="0">
                          <a:latin typeface="Lotus"/>
                          <a:ea typeface="Times New Roman"/>
                          <a:cs typeface="B Zar"/>
                        </a:rPr>
                        <a:t>رديف</a:t>
                      </a:r>
                      <a:endParaRPr lang="en-US" sz="21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1">
                          <a:latin typeface="Lotus"/>
                          <a:ea typeface="Times New Roman"/>
                          <a:cs typeface="B Zar"/>
                        </a:rPr>
                        <a:t>شـرح</a:t>
                      </a:r>
                      <a:endParaRPr lang="en-US" sz="21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100" b="1">
                          <a:latin typeface="Lotus"/>
                          <a:ea typeface="Times New Roman"/>
                          <a:cs typeface="B Zar"/>
                        </a:rPr>
                        <a:t>مصرف سالانه</a:t>
                      </a:r>
                      <a:endParaRPr lang="en-US" sz="21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100" b="1">
                          <a:latin typeface="Lotus"/>
                          <a:ea typeface="Times New Roman"/>
                          <a:cs typeface="B Zar"/>
                        </a:rPr>
                        <a:t>هزينه واحد</a:t>
                      </a:r>
                      <a:r>
                        <a:rPr lang="ar-SA" sz="2400" b="1">
                          <a:latin typeface="Lotus"/>
                          <a:ea typeface="Times New Roman"/>
                          <a:cs typeface="B Zar"/>
                        </a:rPr>
                        <a:t> </a:t>
                      </a:r>
                      <a:r>
                        <a:rPr lang="ar-SA" sz="2100" b="1">
                          <a:latin typeface="Lotus"/>
                          <a:ea typeface="Times New Roman"/>
                          <a:cs typeface="B Zar"/>
                        </a:rPr>
                        <a:t>(هزارريال)</a:t>
                      </a:r>
                      <a:endParaRPr lang="en-US" sz="21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100" b="1" dirty="0">
                          <a:latin typeface="Lotus"/>
                          <a:ea typeface="Times New Roman"/>
                          <a:cs typeface="B Zar"/>
                        </a:rPr>
                        <a:t>هزينه </a:t>
                      </a:r>
                      <a:r>
                        <a:rPr lang="ar-SA" sz="2100" b="1" dirty="0" smtClean="0">
                          <a:latin typeface="Lotus"/>
                          <a:ea typeface="Times New Roman"/>
                          <a:cs typeface="B Zar"/>
                        </a:rPr>
                        <a:t>كل</a:t>
                      </a:r>
                      <a:r>
                        <a:rPr lang="fa-IR" sz="2100" b="1" dirty="0" smtClean="0">
                          <a:latin typeface="Lotus"/>
                          <a:ea typeface="Times New Roman"/>
                          <a:cs typeface="B Zar"/>
                        </a:rPr>
                        <a:t> </a:t>
                      </a:r>
                      <a:r>
                        <a:rPr lang="ar-SA" sz="2100" b="1" dirty="0" smtClean="0">
                          <a:latin typeface="Lotus"/>
                          <a:ea typeface="Times New Roman"/>
                          <a:cs typeface="B Zar"/>
                        </a:rPr>
                        <a:t>(</a:t>
                      </a:r>
                      <a:r>
                        <a:rPr lang="ar-SA" sz="2100" b="1" dirty="0">
                          <a:latin typeface="Lotus"/>
                          <a:ea typeface="Times New Roman"/>
                          <a:cs typeface="B Zar"/>
                        </a:rPr>
                        <a:t>ميليون‌ريال)</a:t>
                      </a:r>
                      <a:endParaRPr lang="en-US" sz="21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3567423">
                <a:tc>
                  <a:txBody>
                    <a:bodyPr/>
                    <a:lstStyle/>
                    <a:p>
                      <a:pPr algn="ctr" rtl="1">
                        <a:spcAft>
                          <a:spcPts val="0"/>
                        </a:spcAft>
                      </a:pPr>
                      <a:r>
                        <a:rPr lang="ar-SA" sz="2400" b="1">
                          <a:latin typeface="Lotus"/>
                          <a:ea typeface="Times New Roman"/>
                          <a:cs typeface="B Zar"/>
                        </a:rPr>
                        <a:t>1</a:t>
                      </a:r>
                      <a:endParaRPr lang="en-US" sz="2100" b="1">
                        <a:latin typeface="Times New Roman"/>
                        <a:ea typeface="Times New Roman"/>
                      </a:endParaRPr>
                    </a:p>
                    <a:p>
                      <a:pPr algn="ctr" rtl="1">
                        <a:spcAft>
                          <a:spcPts val="0"/>
                        </a:spcAft>
                      </a:pPr>
                      <a:r>
                        <a:rPr lang="ar-SA" sz="2400" b="1">
                          <a:latin typeface="Lotus"/>
                          <a:ea typeface="Times New Roman"/>
                          <a:cs typeface="B Zar"/>
                        </a:rPr>
                        <a:t>2</a:t>
                      </a:r>
                      <a:endParaRPr lang="en-US" sz="2100" b="1">
                        <a:latin typeface="Times New Roman"/>
                        <a:ea typeface="Times New Roman"/>
                      </a:endParaRPr>
                    </a:p>
                    <a:p>
                      <a:pPr algn="ctr" rtl="1">
                        <a:spcAft>
                          <a:spcPts val="0"/>
                        </a:spcAft>
                      </a:pPr>
                      <a:r>
                        <a:rPr lang="ar-SA" sz="2400" b="1">
                          <a:latin typeface="Lotus"/>
                          <a:ea typeface="Times New Roman"/>
                          <a:cs typeface="B Zar"/>
                        </a:rPr>
                        <a:t>3</a:t>
                      </a:r>
                      <a:endParaRPr lang="en-US" sz="2100" b="1">
                        <a:latin typeface="Times New Roman"/>
                        <a:ea typeface="Times New Roman"/>
                      </a:endParaRPr>
                    </a:p>
                    <a:p>
                      <a:pPr algn="ctr" rtl="1">
                        <a:spcAft>
                          <a:spcPts val="0"/>
                        </a:spcAft>
                      </a:pPr>
                      <a:r>
                        <a:rPr lang="ar-SA" sz="2400" b="1">
                          <a:latin typeface="Lotus"/>
                          <a:ea typeface="Times New Roman"/>
                          <a:cs typeface="B Zar"/>
                        </a:rPr>
                        <a:t>4</a:t>
                      </a:r>
                      <a:endParaRPr lang="en-US" sz="2100" b="1">
                        <a:latin typeface="Times New Roman"/>
                        <a:ea typeface="Times New Roman"/>
                      </a:endParaRPr>
                    </a:p>
                    <a:p>
                      <a:pPr algn="ctr" rtl="1">
                        <a:spcAft>
                          <a:spcPts val="0"/>
                        </a:spcAft>
                      </a:pPr>
                      <a:r>
                        <a:rPr lang="ar-SA" sz="2400" b="1">
                          <a:latin typeface="Lotus"/>
                          <a:ea typeface="Times New Roman"/>
                          <a:cs typeface="B Zar"/>
                        </a:rPr>
                        <a:t>5</a:t>
                      </a:r>
                      <a:endParaRPr lang="en-US" sz="2100" b="1">
                        <a:latin typeface="Times New Roman"/>
                        <a:ea typeface="Times New Roman"/>
                      </a:endParaRPr>
                    </a:p>
                    <a:p>
                      <a:pPr algn="ctr" rtl="1">
                        <a:spcAft>
                          <a:spcPts val="0"/>
                        </a:spcAft>
                      </a:pPr>
                      <a:r>
                        <a:rPr lang="ar-SA" sz="2400" b="1">
                          <a:latin typeface="Lotus"/>
                          <a:ea typeface="Times New Roman"/>
                          <a:cs typeface="B Zar"/>
                        </a:rPr>
                        <a:t>6</a:t>
                      </a:r>
                      <a:endParaRPr lang="en-US" sz="2100" b="1">
                        <a:latin typeface="Times New Roman"/>
                        <a:ea typeface="Times New Roman"/>
                      </a:endParaRPr>
                    </a:p>
                    <a:p>
                      <a:pPr algn="ctr" rtl="1">
                        <a:spcAft>
                          <a:spcPts val="0"/>
                        </a:spcAft>
                      </a:pPr>
                      <a:r>
                        <a:rPr lang="ar-SA" sz="2400" b="1">
                          <a:latin typeface="Lotus"/>
                          <a:ea typeface="Times New Roman"/>
                          <a:cs typeface="B Zar"/>
                        </a:rPr>
                        <a:t>7</a:t>
                      </a:r>
                      <a:endParaRPr lang="en-US" sz="2100" b="1">
                        <a:latin typeface="Times New Roman"/>
                        <a:ea typeface="Times New Roman"/>
                      </a:endParaRPr>
                    </a:p>
                    <a:p>
                      <a:pPr algn="ctr" rtl="1">
                        <a:spcAft>
                          <a:spcPts val="0"/>
                        </a:spcAft>
                      </a:pPr>
                      <a:r>
                        <a:rPr lang="ar-SA" sz="2400" b="1">
                          <a:latin typeface="Lotus"/>
                          <a:ea typeface="Times New Roman"/>
                          <a:cs typeface="B Zar"/>
                        </a:rPr>
                        <a:t>8</a:t>
                      </a:r>
                      <a:endParaRPr lang="en-US" sz="21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2400" b="1" dirty="0">
                          <a:latin typeface="Lotus"/>
                          <a:ea typeface="Times New Roman"/>
                          <a:cs typeface="B Zar"/>
                        </a:rPr>
                        <a:t>بذر</a:t>
                      </a:r>
                      <a:endParaRPr lang="en-US" sz="2100" b="1" dirty="0">
                        <a:latin typeface="Times New Roman"/>
                        <a:ea typeface="Times New Roman"/>
                      </a:endParaRPr>
                    </a:p>
                    <a:p>
                      <a:pPr algn="r" rtl="1">
                        <a:spcAft>
                          <a:spcPts val="0"/>
                        </a:spcAft>
                      </a:pPr>
                      <a:r>
                        <a:rPr lang="ar-SA" sz="2400" b="1" dirty="0">
                          <a:latin typeface="Lotus"/>
                          <a:ea typeface="Times New Roman"/>
                          <a:cs typeface="B Zar"/>
                        </a:rPr>
                        <a:t>كلش گندم و جو</a:t>
                      </a:r>
                      <a:endParaRPr lang="en-US" sz="2100" b="1" dirty="0">
                        <a:latin typeface="Times New Roman"/>
                        <a:ea typeface="Times New Roman"/>
                      </a:endParaRPr>
                    </a:p>
                    <a:p>
                      <a:pPr algn="r" rtl="1">
                        <a:spcAft>
                          <a:spcPts val="0"/>
                        </a:spcAft>
                      </a:pPr>
                      <a:r>
                        <a:rPr lang="ar-SA" sz="2400" b="1" dirty="0">
                          <a:latin typeface="Lotus"/>
                          <a:ea typeface="Times New Roman"/>
                          <a:cs typeface="B Zar"/>
                        </a:rPr>
                        <a:t>كود مرغي</a:t>
                      </a:r>
                      <a:endParaRPr lang="en-US" sz="2100" b="1" dirty="0">
                        <a:latin typeface="Times New Roman"/>
                        <a:ea typeface="Times New Roman"/>
                      </a:endParaRPr>
                    </a:p>
                    <a:p>
                      <a:pPr algn="r" rtl="1">
                        <a:spcAft>
                          <a:spcPts val="0"/>
                        </a:spcAft>
                      </a:pPr>
                      <a:r>
                        <a:rPr lang="ar-SA" sz="2400" b="1" dirty="0">
                          <a:latin typeface="Lotus"/>
                          <a:ea typeface="Times New Roman"/>
                          <a:cs typeface="B Zar"/>
                        </a:rPr>
                        <a:t>كود اوره</a:t>
                      </a:r>
                      <a:endParaRPr lang="en-US" sz="2100" b="1" dirty="0">
                        <a:latin typeface="Times New Roman"/>
                        <a:ea typeface="Times New Roman"/>
                      </a:endParaRPr>
                    </a:p>
                    <a:p>
                      <a:pPr algn="r" rtl="1">
                        <a:spcAft>
                          <a:spcPts val="0"/>
                        </a:spcAft>
                      </a:pPr>
                      <a:r>
                        <a:rPr lang="ar-SA" sz="2400" b="1" dirty="0">
                          <a:latin typeface="Lotus"/>
                          <a:ea typeface="Times New Roman"/>
                          <a:cs typeface="B Zar"/>
                        </a:rPr>
                        <a:t>گچ و آهك</a:t>
                      </a:r>
                      <a:endParaRPr lang="en-US" sz="2100" b="1" dirty="0">
                        <a:latin typeface="Times New Roman"/>
                        <a:ea typeface="Times New Roman"/>
                      </a:endParaRPr>
                    </a:p>
                    <a:p>
                      <a:pPr algn="r" rtl="1">
                        <a:spcAft>
                          <a:spcPts val="0"/>
                        </a:spcAft>
                      </a:pPr>
                      <a:r>
                        <a:rPr lang="ar-SA" sz="2400" b="1" dirty="0">
                          <a:latin typeface="Lotus"/>
                          <a:ea typeface="Times New Roman"/>
                          <a:cs typeface="B Zar"/>
                        </a:rPr>
                        <a:t>خاك</a:t>
                      </a:r>
                      <a:endParaRPr lang="en-US" sz="2100" b="1" dirty="0">
                        <a:latin typeface="Times New Roman"/>
                        <a:ea typeface="Times New Roman"/>
                      </a:endParaRPr>
                    </a:p>
                    <a:p>
                      <a:pPr algn="r" rtl="1">
                        <a:spcAft>
                          <a:spcPts val="0"/>
                        </a:spcAft>
                      </a:pPr>
                      <a:r>
                        <a:rPr lang="ar-SA" sz="2400" b="1" dirty="0">
                          <a:latin typeface="Lotus"/>
                          <a:ea typeface="Times New Roman"/>
                          <a:cs typeface="B Zar"/>
                        </a:rPr>
                        <a:t>سموم </a:t>
                      </a:r>
                      <a:r>
                        <a:rPr lang="ar-SA" sz="2100" b="1" dirty="0">
                          <a:latin typeface="Lotus"/>
                          <a:ea typeface="Times New Roman"/>
                          <a:cs typeface="B Zar"/>
                        </a:rPr>
                        <a:t>ضد عفوني كننده</a:t>
                      </a:r>
                      <a:endParaRPr lang="en-US" sz="2100" b="1" dirty="0">
                        <a:latin typeface="Times New Roman"/>
                        <a:ea typeface="Times New Roman"/>
                      </a:endParaRPr>
                    </a:p>
                    <a:p>
                      <a:pPr algn="r" rtl="1">
                        <a:spcAft>
                          <a:spcPts val="0"/>
                        </a:spcAft>
                      </a:pPr>
                      <a:r>
                        <a:rPr lang="ar-SA" sz="2400" b="1" dirty="0">
                          <a:latin typeface="Lotus"/>
                          <a:ea typeface="Times New Roman"/>
                          <a:cs typeface="B Zar"/>
                        </a:rPr>
                        <a:t>ظروف‌</a:t>
                      </a:r>
                      <a:r>
                        <a:rPr lang="ar-SA" sz="1700" b="1" dirty="0">
                          <a:latin typeface="Lotus"/>
                          <a:ea typeface="Times New Roman"/>
                          <a:cs typeface="B Zar"/>
                        </a:rPr>
                        <a:t>بسته‌بندي نيم‌كيلويي</a:t>
                      </a:r>
                      <a:endParaRPr lang="en-US" sz="21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2100" b="1">
                          <a:latin typeface="Times New Roman"/>
                          <a:ea typeface="Times New Roman"/>
                          <a:cs typeface="B Zar"/>
                        </a:rPr>
                        <a:t>Kg</a:t>
                      </a:r>
                      <a:r>
                        <a:rPr lang="ar-SA" sz="2400" b="1">
                          <a:latin typeface="Lotus"/>
                          <a:ea typeface="Times New Roman"/>
                          <a:cs typeface="B Zar"/>
                        </a:rPr>
                        <a:t>2500</a:t>
                      </a:r>
                      <a:endParaRPr lang="en-US" sz="2100" b="1">
                        <a:latin typeface="Times New Roman"/>
                        <a:ea typeface="Times New Roman"/>
                      </a:endParaRPr>
                    </a:p>
                    <a:p>
                      <a:pPr algn="ctr" rtl="1">
                        <a:spcAft>
                          <a:spcPts val="0"/>
                        </a:spcAft>
                      </a:pPr>
                      <a:r>
                        <a:rPr lang="ar-SA" sz="2400" b="1">
                          <a:latin typeface="Lotus"/>
                          <a:ea typeface="Times New Roman"/>
                          <a:cs typeface="B Zar"/>
                        </a:rPr>
                        <a:t>125تن</a:t>
                      </a:r>
                      <a:endParaRPr lang="en-US" sz="2100" b="1">
                        <a:latin typeface="Times New Roman"/>
                        <a:ea typeface="Times New Roman"/>
                      </a:endParaRPr>
                    </a:p>
                    <a:p>
                      <a:pPr algn="ctr" rtl="1">
                        <a:spcAft>
                          <a:spcPts val="0"/>
                        </a:spcAft>
                      </a:pPr>
                      <a:r>
                        <a:rPr lang="ar-SA" sz="2400" b="1">
                          <a:latin typeface="Lotus"/>
                          <a:ea typeface="Times New Roman"/>
                          <a:cs typeface="B Zar"/>
                        </a:rPr>
                        <a:t>60تن</a:t>
                      </a:r>
                      <a:endParaRPr lang="en-US" sz="2100" b="1">
                        <a:latin typeface="Times New Roman"/>
                        <a:ea typeface="Times New Roman"/>
                      </a:endParaRPr>
                    </a:p>
                    <a:p>
                      <a:pPr algn="ctr" rtl="1">
                        <a:spcAft>
                          <a:spcPts val="0"/>
                        </a:spcAft>
                      </a:pPr>
                      <a:r>
                        <a:rPr lang="ar-SA" sz="2400" b="1">
                          <a:latin typeface="Lotus"/>
                          <a:ea typeface="Times New Roman"/>
                          <a:cs typeface="B Zar"/>
                        </a:rPr>
                        <a:t>2/4 تن</a:t>
                      </a:r>
                      <a:endParaRPr lang="en-US" sz="2100" b="1">
                        <a:latin typeface="Times New Roman"/>
                        <a:ea typeface="Times New Roman"/>
                      </a:endParaRPr>
                    </a:p>
                    <a:p>
                      <a:pPr algn="ctr" rtl="1">
                        <a:spcAft>
                          <a:spcPts val="0"/>
                        </a:spcAft>
                      </a:pPr>
                      <a:r>
                        <a:rPr lang="ar-SA" sz="2400" b="1">
                          <a:latin typeface="Lotus"/>
                          <a:ea typeface="Times New Roman"/>
                          <a:cs typeface="B Zar"/>
                        </a:rPr>
                        <a:t>20تن</a:t>
                      </a:r>
                      <a:endParaRPr lang="en-US" sz="2100" b="1">
                        <a:latin typeface="Times New Roman"/>
                        <a:ea typeface="Times New Roman"/>
                      </a:endParaRPr>
                    </a:p>
                    <a:p>
                      <a:pPr algn="ctr" rtl="1">
                        <a:spcAft>
                          <a:spcPts val="0"/>
                        </a:spcAft>
                      </a:pPr>
                      <a:r>
                        <a:rPr lang="en-US" sz="2100" b="1">
                          <a:latin typeface="Times New Roman"/>
                          <a:ea typeface="Times New Roman"/>
                          <a:cs typeface="B Zar"/>
                        </a:rPr>
                        <a:t>m</a:t>
                      </a:r>
                      <a:r>
                        <a:rPr lang="en-US" sz="2100" b="1" baseline="30000">
                          <a:latin typeface="Times New Roman"/>
                          <a:ea typeface="Times New Roman"/>
                          <a:cs typeface="B Zar"/>
                        </a:rPr>
                        <a:t>3</a:t>
                      </a:r>
                      <a:r>
                        <a:rPr lang="ar-SA" sz="2400" b="1">
                          <a:latin typeface="Lotus"/>
                          <a:ea typeface="Times New Roman"/>
                          <a:cs typeface="B Zar"/>
                        </a:rPr>
                        <a:t>125</a:t>
                      </a:r>
                      <a:endParaRPr lang="en-US" sz="2100" b="1">
                        <a:latin typeface="Times New Roman"/>
                        <a:ea typeface="Times New Roman"/>
                      </a:endParaRPr>
                    </a:p>
                    <a:p>
                      <a:pPr algn="ctr" rtl="1">
                        <a:spcAft>
                          <a:spcPts val="0"/>
                        </a:spcAft>
                      </a:pPr>
                      <a:r>
                        <a:rPr lang="ar-SA" sz="2400" b="1">
                          <a:latin typeface="Lotus"/>
                          <a:ea typeface="Times New Roman"/>
                          <a:cs typeface="B Zar"/>
                        </a:rPr>
                        <a:t>500ليتر</a:t>
                      </a:r>
                      <a:endParaRPr lang="en-US" sz="2100" b="1">
                        <a:latin typeface="Times New Roman"/>
                        <a:ea typeface="Times New Roman"/>
                      </a:endParaRPr>
                    </a:p>
                    <a:p>
                      <a:pPr algn="ctr" rtl="1">
                        <a:spcAft>
                          <a:spcPts val="0"/>
                        </a:spcAft>
                      </a:pPr>
                      <a:r>
                        <a:rPr lang="ar-SA" sz="2100" b="1">
                          <a:latin typeface="Lotus"/>
                          <a:ea typeface="Times New Roman"/>
                          <a:cs typeface="B Zar"/>
                        </a:rPr>
                        <a:t>100000عدد</a:t>
                      </a:r>
                      <a:endParaRPr lang="en-US" sz="2100" b="1">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1" dirty="0">
                          <a:latin typeface="Lotus"/>
                          <a:ea typeface="Times New Roman"/>
                          <a:cs typeface="B Zar"/>
                        </a:rPr>
                        <a:t>30</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200</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75</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650</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75</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50</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15</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4/0</a:t>
                      </a:r>
                      <a:endParaRPr lang="en-US" sz="21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1" dirty="0">
                          <a:latin typeface="Lotus"/>
                          <a:ea typeface="Times New Roman"/>
                          <a:cs typeface="B Zar"/>
                        </a:rPr>
                        <a:t>75</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25</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5/4</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73/2</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5/1</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25/6</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5/7</a:t>
                      </a:r>
                      <a:endParaRPr lang="en-US" sz="2100" b="1" dirty="0">
                        <a:latin typeface="Times New Roman"/>
                        <a:ea typeface="Times New Roman"/>
                      </a:endParaRPr>
                    </a:p>
                    <a:p>
                      <a:pPr algn="ctr" rtl="1">
                        <a:spcAft>
                          <a:spcPts val="0"/>
                        </a:spcAft>
                      </a:pPr>
                      <a:r>
                        <a:rPr lang="ar-SA" sz="2400" b="1" dirty="0">
                          <a:latin typeface="Lotus"/>
                          <a:ea typeface="Times New Roman"/>
                          <a:cs typeface="B Zar"/>
                        </a:rPr>
                        <a:t>40</a:t>
                      </a:r>
                      <a:endParaRPr lang="en-US" sz="21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72716">
                <a:tc gridSpan="4">
                  <a:txBody>
                    <a:bodyPr/>
                    <a:lstStyle/>
                    <a:p>
                      <a:pPr algn="r" rtl="1">
                        <a:spcAft>
                          <a:spcPts val="0"/>
                        </a:spcAft>
                      </a:pPr>
                      <a:r>
                        <a:rPr lang="ar-SA" sz="2400" b="1" dirty="0">
                          <a:latin typeface="Lotus"/>
                          <a:ea typeface="Times New Roman"/>
                          <a:cs typeface="B Zar"/>
                        </a:rPr>
                        <a:t>    جــــمــــع</a:t>
                      </a:r>
                      <a:endParaRPr lang="en-US" sz="21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2400" b="1" dirty="0">
                          <a:latin typeface="Lotus"/>
                          <a:ea typeface="Times New Roman"/>
                          <a:cs typeface="B Zar"/>
                        </a:rPr>
                        <a:t>48/162</a:t>
                      </a:r>
                      <a:endParaRPr lang="en-US" sz="21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Scale>
                                      <p:cBhvr>
                                        <p:cTn id="14"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2" end="2"/>
                                            </p:txEl>
                                          </p:spTgt>
                                        </p:tgtEl>
                                        <p:attrNameLst>
                                          <p:attrName>ppt_x</p:attrName>
                                          <p:attrName>ppt_y</p:attrName>
                                        </p:attrNameLst>
                                      </p:cBhvr>
                                    </p:animMotion>
                                    <p:animEffect transition="in" filter="fade">
                                      <p:cBhvr>
                                        <p:cTn id="16" dur="1000"/>
                                        <p:tgtEl>
                                          <p:spTgt spid="3">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1000" fill="hold"/>
                                        <p:tgtEl>
                                          <p:spTgt spid="4"/>
                                        </p:tgtEl>
                                        <p:attrNameLst>
                                          <p:attrName>ppt_w</p:attrName>
                                        </p:attrNameLst>
                                      </p:cBhvr>
                                      <p:tavLst>
                                        <p:tav tm="0">
                                          <p:val>
                                            <p:strVal val="#ppt_w*0.70"/>
                                          </p:val>
                                        </p:tav>
                                        <p:tav tm="100000">
                                          <p:val>
                                            <p:strVal val="#ppt_w"/>
                                          </p:val>
                                        </p:tav>
                                      </p:tavLst>
                                    </p:anim>
                                    <p:anim calcmode="lin" valueType="num">
                                      <p:cBhvr>
                                        <p:cTn id="22" dur="1000" fill="hold"/>
                                        <p:tgtEl>
                                          <p:spTgt spid="4"/>
                                        </p:tgtEl>
                                        <p:attrNameLst>
                                          <p:attrName>ppt_h</p:attrName>
                                        </p:attrNameLst>
                                      </p:cBhvr>
                                      <p:tavLst>
                                        <p:tav tm="0">
                                          <p:val>
                                            <p:strVal val="#ppt_h"/>
                                          </p:val>
                                        </p:tav>
                                        <p:tav tm="100000">
                                          <p:val>
                                            <p:strVal val="#ppt_h"/>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914400" y="214313"/>
            <a:ext cx="8229600" cy="1257300"/>
          </a:xfrm>
        </p:spPr>
        <p:txBody>
          <a:bodyPr/>
          <a:lstStyle/>
          <a:p>
            <a:pPr eaLnBrk="1" hangingPunct="1"/>
            <a:r>
              <a:rPr lang="ar-SA" altLang="fa-IR" sz="2800" b="1" smtClean="0"/>
              <a:t> ب – 2 ) حقوق و دستمزد :</a:t>
            </a:r>
            <a:endParaRPr lang="en-US" altLang="fa-IR" sz="2800" smtClean="0">
              <a:cs typeface="Arial" panose="020B0604020202020204" pitchFamily="34" charset="0"/>
            </a:endParaRPr>
          </a:p>
          <a:p>
            <a:pPr algn="ctr" eaLnBrk="1" hangingPunct="1">
              <a:buFont typeface="Arial" panose="020B0604020202020204" pitchFamily="34" charset="0"/>
              <a:buNone/>
            </a:pPr>
            <a:endParaRPr lang="fa-IR" altLang="fa-IR" sz="2800" smtClean="0"/>
          </a:p>
          <a:p>
            <a:pPr algn="ctr" eaLnBrk="1" hangingPunct="1">
              <a:buFont typeface="Arial" panose="020B0604020202020204" pitchFamily="34" charset="0"/>
              <a:buNone/>
            </a:pPr>
            <a:r>
              <a:rPr lang="ar-SA" altLang="fa-IR" sz="2800" smtClean="0"/>
              <a:t>ارقام به ميليون ريال</a:t>
            </a:r>
            <a:endParaRPr lang="fa-IR" altLang="fa-IR" sz="2800" smtClean="0"/>
          </a:p>
        </p:txBody>
      </p:sp>
      <p:graphicFrame>
        <p:nvGraphicFramePr>
          <p:cNvPr id="4" name="Table 3"/>
          <p:cNvGraphicFramePr>
            <a:graphicFrameLocks noGrp="1"/>
          </p:cNvGraphicFramePr>
          <p:nvPr/>
        </p:nvGraphicFramePr>
        <p:xfrm>
          <a:off x="0" y="1785938"/>
          <a:ext cx="9144000" cy="4389437"/>
        </p:xfrm>
        <a:graphic>
          <a:graphicData uri="http://schemas.openxmlformats.org/drawingml/2006/table">
            <a:tbl>
              <a:tblPr rtl="1"/>
              <a:tblGrid>
                <a:gridCol w="662033">
                  <a:extLst>
                    <a:ext uri="{9D8B030D-6E8A-4147-A177-3AD203B41FA5}">
                      <a16:colId xmlns:a16="http://schemas.microsoft.com/office/drawing/2014/main" xmlns="" val="20000"/>
                    </a:ext>
                  </a:extLst>
                </a:gridCol>
                <a:gridCol w="2994710">
                  <a:extLst>
                    <a:ext uri="{9D8B030D-6E8A-4147-A177-3AD203B41FA5}">
                      <a16:colId xmlns:a16="http://schemas.microsoft.com/office/drawing/2014/main" xmlns="" val="20001"/>
                    </a:ext>
                  </a:extLst>
                </a:gridCol>
                <a:gridCol w="467586">
                  <a:extLst>
                    <a:ext uri="{9D8B030D-6E8A-4147-A177-3AD203B41FA5}">
                      <a16:colId xmlns:a16="http://schemas.microsoft.com/office/drawing/2014/main" xmlns="" val="20002"/>
                    </a:ext>
                  </a:extLst>
                </a:gridCol>
                <a:gridCol w="1360784">
                  <a:extLst>
                    <a:ext uri="{9D8B030D-6E8A-4147-A177-3AD203B41FA5}">
                      <a16:colId xmlns:a16="http://schemas.microsoft.com/office/drawing/2014/main" xmlns="" val="20003"/>
                    </a:ext>
                  </a:extLst>
                </a:gridCol>
                <a:gridCol w="234642">
                  <a:extLst>
                    <a:ext uri="{9D8B030D-6E8A-4147-A177-3AD203B41FA5}">
                      <a16:colId xmlns:a16="http://schemas.microsoft.com/office/drawing/2014/main" xmlns="" val="20004"/>
                    </a:ext>
                  </a:extLst>
                </a:gridCol>
                <a:gridCol w="1833550">
                  <a:extLst>
                    <a:ext uri="{9D8B030D-6E8A-4147-A177-3AD203B41FA5}">
                      <a16:colId xmlns:a16="http://schemas.microsoft.com/office/drawing/2014/main" xmlns="" val="20005"/>
                    </a:ext>
                  </a:extLst>
                </a:gridCol>
                <a:gridCol w="1590694">
                  <a:extLst>
                    <a:ext uri="{9D8B030D-6E8A-4147-A177-3AD203B41FA5}">
                      <a16:colId xmlns:a16="http://schemas.microsoft.com/office/drawing/2014/main" xmlns="" val="20006"/>
                    </a:ext>
                  </a:extLst>
                </a:gridCol>
              </a:tblGrid>
              <a:tr h="487715">
                <a:tc>
                  <a:txBody>
                    <a:bodyPr/>
                    <a:lstStyle/>
                    <a:p>
                      <a:pPr algn="ctr" rtl="1">
                        <a:spcAft>
                          <a:spcPts val="0"/>
                        </a:spcAft>
                      </a:pPr>
                      <a:r>
                        <a:rPr lang="ar-SA" sz="1800" dirty="0">
                          <a:latin typeface="Lotus"/>
                          <a:ea typeface="Times New Roman"/>
                          <a:cs typeface="B Zar"/>
                        </a:rPr>
                        <a:t>رديف</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3200">
                          <a:latin typeface="Lotus"/>
                          <a:ea typeface="Times New Roman"/>
                          <a:cs typeface="B Zar"/>
                        </a:rPr>
                        <a:t>شــرح</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1">
                        <a:spcAft>
                          <a:spcPts val="0"/>
                        </a:spcAft>
                      </a:pP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3200">
                          <a:latin typeface="Lotus"/>
                          <a:ea typeface="Times New Roman"/>
                          <a:cs typeface="B Zar"/>
                        </a:rPr>
                        <a:t>تعداد - نفر</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1">
                        <a:spcAft>
                          <a:spcPts val="0"/>
                        </a:spcAft>
                      </a:pP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حقوق ماهانه</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حقوق كل</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926292">
                <a:tc>
                  <a:txBody>
                    <a:bodyPr/>
                    <a:lstStyle/>
                    <a:p>
                      <a:pPr algn="ctr" rtl="1">
                        <a:spcAft>
                          <a:spcPts val="0"/>
                        </a:spcAft>
                      </a:pPr>
                      <a:r>
                        <a:rPr lang="ar-SA" sz="3200">
                          <a:latin typeface="Lotus"/>
                          <a:ea typeface="Times New Roman"/>
                          <a:cs typeface="B Zar"/>
                        </a:rPr>
                        <a:t>1</a:t>
                      </a:r>
                      <a:endParaRPr lang="en-US" sz="2800">
                        <a:latin typeface="Times New Roman"/>
                        <a:ea typeface="Times New Roman"/>
                      </a:endParaRPr>
                    </a:p>
                    <a:p>
                      <a:pPr algn="ctr" rtl="1">
                        <a:spcAft>
                          <a:spcPts val="0"/>
                        </a:spcAft>
                      </a:pPr>
                      <a:r>
                        <a:rPr lang="ar-SA" sz="3200">
                          <a:latin typeface="Lotus"/>
                          <a:ea typeface="Times New Roman"/>
                          <a:cs typeface="B Zar"/>
                        </a:rPr>
                        <a:t>2</a:t>
                      </a:r>
                      <a:endParaRPr lang="en-US" sz="2800">
                        <a:latin typeface="Times New Roman"/>
                        <a:ea typeface="Times New Roman"/>
                      </a:endParaRPr>
                    </a:p>
                    <a:p>
                      <a:pPr algn="ctr" rtl="1">
                        <a:spcAft>
                          <a:spcPts val="0"/>
                        </a:spcAft>
                      </a:pPr>
                      <a:r>
                        <a:rPr lang="ar-SA" sz="3200">
                          <a:latin typeface="Lotus"/>
                          <a:ea typeface="Times New Roman"/>
                          <a:cs typeface="B Zar"/>
                        </a:rPr>
                        <a:t>3</a:t>
                      </a:r>
                      <a:endParaRPr lang="en-US" sz="2800">
                        <a:latin typeface="Times New Roman"/>
                        <a:ea typeface="Times New Roman"/>
                      </a:endParaRPr>
                    </a:p>
                    <a:p>
                      <a:pPr algn="ctr" rtl="1">
                        <a:spcAft>
                          <a:spcPts val="0"/>
                        </a:spcAft>
                      </a:pPr>
                      <a:r>
                        <a:rPr lang="ar-SA" sz="3200">
                          <a:latin typeface="Lotus"/>
                          <a:ea typeface="Times New Roman"/>
                          <a:cs typeface="B Zar"/>
                        </a:rPr>
                        <a:t>4</a:t>
                      </a:r>
                      <a:endParaRPr lang="en-US" sz="2800">
                        <a:latin typeface="Times New Roman"/>
                        <a:ea typeface="Times New Roman"/>
                      </a:endParaRPr>
                    </a:p>
                    <a:p>
                      <a:pPr algn="ctr" rtl="1">
                        <a:spcAft>
                          <a:spcPts val="0"/>
                        </a:spcAft>
                      </a:pPr>
                      <a:r>
                        <a:rPr lang="ar-SA" sz="3200">
                          <a:latin typeface="Lotus"/>
                          <a:ea typeface="Times New Roman"/>
                          <a:cs typeface="B Zar"/>
                        </a:rPr>
                        <a:t>5</a:t>
                      </a:r>
                      <a:endParaRPr lang="en-US" sz="2800">
                        <a:latin typeface="Times New Roman"/>
                        <a:ea typeface="Times New Roman"/>
                      </a:endParaRPr>
                    </a:p>
                    <a:p>
                      <a:pPr algn="ctr" rtl="1">
                        <a:spcAft>
                          <a:spcPts val="0"/>
                        </a:spcAft>
                      </a:pPr>
                      <a:r>
                        <a:rPr lang="ar-SA" sz="3200">
                          <a:latin typeface="Lotus"/>
                          <a:ea typeface="Times New Roman"/>
                          <a:cs typeface="B Zar"/>
                        </a:rPr>
                        <a:t>6</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r" rtl="1">
                        <a:spcAft>
                          <a:spcPts val="0"/>
                        </a:spcAft>
                      </a:pPr>
                      <a:r>
                        <a:rPr lang="ar-SA" sz="3200" dirty="0">
                          <a:latin typeface="Lotus"/>
                          <a:ea typeface="Times New Roman"/>
                          <a:cs typeface="B Zar"/>
                        </a:rPr>
                        <a:t>مدير طرح</a:t>
                      </a:r>
                      <a:endParaRPr lang="en-US" sz="2800" dirty="0">
                        <a:latin typeface="Times New Roman"/>
                        <a:ea typeface="Times New Roman"/>
                      </a:endParaRPr>
                    </a:p>
                    <a:p>
                      <a:pPr algn="r" rtl="1">
                        <a:spcAft>
                          <a:spcPts val="0"/>
                        </a:spcAft>
                      </a:pPr>
                      <a:r>
                        <a:rPr lang="ar-SA" sz="3200" dirty="0">
                          <a:latin typeface="Lotus"/>
                          <a:ea typeface="Times New Roman"/>
                          <a:cs typeface="B Zar"/>
                        </a:rPr>
                        <a:t>كارمند اداري و حسابدار</a:t>
                      </a:r>
                      <a:endParaRPr lang="en-US" sz="2800" dirty="0">
                        <a:latin typeface="Times New Roman"/>
                        <a:ea typeface="Times New Roman"/>
                      </a:endParaRPr>
                    </a:p>
                    <a:p>
                      <a:pPr algn="r" rtl="1">
                        <a:spcAft>
                          <a:spcPts val="0"/>
                        </a:spcAft>
                      </a:pPr>
                      <a:r>
                        <a:rPr lang="ar-SA" sz="3200" dirty="0">
                          <a:latin typeface="Lotus"/>
                          <a:ea typeface="Times New Roman"/>
                          <a:cs typeface="B Zar"/>
                        </a:rPr>
                        <a:t>تكنيسين</a:t>
                      </a:r>
                      <a:endParaRPr lang="en-US" sz="2800" dirty="0">
                        <a:latin typeface="Times New Roman"/>
                        <a:ea typeface="Times New Roman"/>
                      </a:endParaRPr>
                    </a:p>
                    <a:p>
                      <a:pPr algn="r" rtl="1">
                        <a:spcAft>
                          <a:spcPts val="0"/>
                        </a:spcAft>
                      </a:pPr>
                      <a:r>
                        <a:rPr lang="ar-SA" sz="3200" dirty="0">
                          <a:latin typeface="Lotus"/>
                          <a:ea typeface="Times New Roman"/>
                          <a:cs typeface="B Zar"/>
                        </a:rPr>
                        <a:t>كارگر ساده</a:t>
                      </a:r>
                      <a:endParaRPr lang="en-US" sz="2800" dirty="0">
                        <a:latin typeface="Times New Roman"/>
                        <a:ea typeface="Times New Roman"/>
                      </a:endParaRPr>
                    </a:p>
                    <a:p>
                      <a:pPr algn="r" rtl="1">
                        <a:spcAft>
                          <a:spcPts val="0"/>
                        </a:spcAft>
                      </a:pPr>
                      <a:r>
                        <a:rPr lang="ar-SA" sz="3200" dirty="0">
                          <a:latin typeface="Lotus"/>
                          <a:ea typeface="Times New Roman"/>
                          <a:cs typeface="B Zar"/>
                        </a:rPr>
                        <a:t>راننده</a:t>
                      </a:r>
                      <a:endParaRPr lang="en-US" sz="2800" dirty="0">
                        <a:latin typeface="Times New Roman"/>
                        <a:ea typeface="Times New Roman"/>
                      </a:endParaRPr>
                    </a:p>
                    <a:p>
                      <a:pPr algn="r" rtl="1">
                        <a:spcAft>
                          <a:spcPts val="0"/>
                        </a:spcAft>
                      </a:pPr>
                      <a:r>
                        <a:rPr lang="ar-SA" sz="3200" dirty="0">
                          <a:latin typeface="Lotus"/>
                          <a:ea typeface="Times New Roman"/>
                          <a:cs typeface="B Zar"/>
                        </a:rPr>
                        <a:t>نگهبان و سرايدار</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1">
                        <a:spcAft>
                          <a:spcPts val="0"/>
                        </a:spcAft>
                      </a:pP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3200">
                          <a:latin typeface="Lotus"/>
                          <a:ea typeface="Times New Roman"/>
                          <a:cs typeface="B Zar"/>
                        </a:rPr>
                        <a:t>1</a:t>
                      </a:r>
                      <a:endParaRPr lang="en-US" sz="2800">
                        <a:latin typeface="Times New Roman"/>
                        <a:ea typeface="Times New Roman"/>
                      </a:endParaRPr>
                    </a:p>
                    <a:p>
                      <a:pPr algn="ctr" rtl="1">
                        <a:spcAft>
                          <a:spcPts val="0"/>
                        </a:spcAft>
                      </a:pPr>
                      <a:r>
                        <a:rPr lang="ar-SA" sz="3200">
                          <a:latin typeface="Lotus"/>
                          <a:ea typeface="Times New Roman"/>
                          <a:cs typeface="B Zar"/>
                        </a:rPr>
                        <a:t>1</a:t>
                      </a:r>
                      <a:endParaRPr lang="en-US" sz="2800">
                        <a:latin typeface="Times New Roman"/>
                        <a:ea typeface="Times New Roman"/>
                      </a:endParaRPr>
                    </a:p>
                    <a:p>
                      <a:pPr algn="ctr" rtl="1">
                        <a:spcAft>
                          <a:spcPts val="0"/>
                        </a:spcAft>
                      </a:pPr>
                      <a:r>
                        <a:rPr lang="ar-SA" sz="3200">
                          <a:latin typeface="Lotus"/>
                          <a:ea typeface="Times New Roman"/>
                          <a:cs typeface="B Zar"/>
                        </a:rPr>
                        <a:t>1</a:t>
                      </a:r>
                      <a:endParaRPr lang="en-US" sz="2800">
                        <a:latin typeface="Times New Roman"/>
                        <a:ea typeface="Times New Roman"/>
                      </a:endParaRPr>
                    </a:p>
                    <a:p>
                      <a:pPr algn="ctr" rtl="1">
                        <a:spcAft>
                          <a:spcPts val="0"/>
                        </a:spcAft>
                      </a:pPr>
                      <a:r>
                        <a:rPr lang="ar-SA" sz="3200">
                          <a:latin typeface="Lotus"/>
                          <a:ea typeface="Times New Roman"/>
                          <a:cs typeface="B Zar"/>
                        </a:rPr>
                        <a:t>4</a:t>
                      </a:r>
                      <a:endParaRPr lang="en-US" sz="2800">
                        <a:latin typeface="Times New Roman"/>
                        <a:ea typeface="Times New Roman"/>
                      </a:endParaRPr>
                    </a:p>
                    <a:p>
                      <a:pPr algn="ctr" rtl="1">
                        <a:spcAft>
                          <a:spcPts val="0"/>
                        </a:spcAft>
                      </a:pPr>
                      <a:r>
                        <a:rPr lang="ar-SA" sz="3200">
                          <a:latin typeface="Lotus"/>
                          <a:ea typeface="Times New Roman"/>
                          <a:cs typeface="B Zar"/>
                        </a:rPr>
                        <a:t>1</a:t>
                      </a:r>
                      <a:endParaRPr lang="en-US" sz="2800">
                        <a:latin typeface="Times New Roman"/>
                        <a:ea typeface="Times New Roman"/>
                      </a:endParaRPr>
                    </a:p>
                    <a:p>
                      <a:pPr algn="ctr" rtl="1">
                        <a:spcAft>
                          <a:spcPts val="0"/>
                        </a:spcAft>
                      </a:pPr>
                      <a:r>
                        <a:rPr lang="ar-SA" sz="3200">
                          <a:latin typeface="Lotus"/>
                          <a:ea typeface="Times New Roman"/>
                          <a:cs typeface="B Zar"/>
                        </a:rPr>
                        <a:t>1</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1">
                        <a:spcAft>
                          <a:spcPts val="0"/>
                        </a:spcAft>
                      </a:pP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2/1</a:t>
                      </a:r>
                      <a:endParaRPr lang="en-US" sz="2800">
                        <a:latin typeface="Times New Roman"/>
                        <a:ea typeface="Times New Roman"/>
                      </a:endParaRPr>
                    </a:p>
                    <a:p>
                      <a:pPr algn="ctr" rtl="1">
                        <a:spcAft>
                          <a:spcPts val="0"/>
                        </a:spcAft>
                      </a:pPr>
                      <a:r>
                        <a:rPr lang="ar-SA" sz="3200">
                          <a:latin typeface="Lotus"/>
                          <a:ea typeface="Times New Roman"/>
                          <a:cs typeface="B Zar"/>
                        </a:rPr>
                        <a:t>8/0</a:t>
                      </a:r>
                      <a:endParaRPr lang="en-US" sz="2800">
                        <a:latin typeface="Times New Roman"/>
                        <a:ea typeface="Times New Roman"/>
                      </a:endParaRPr>
                    </a:p>
                    <a:p>
                      <a:pPr algn="ctr" rtl="1">
                        <a:spcAft>
                          <a:spcPts val="0"/>
                        </a:spcAft>
                      </a:pPr>
                      <a:r>
                        <a:rPr lang="ar-SA" sz="3200">
                          <a:latin typeface="Lotus"/>
                          <a:ea typeface="Times New Roman"/>
                          <a:cs typeface="B Zar"/>
                        </a:rPr>
                        <a:t>9/0</a:t>
                      </a:r>
                      <a:endParaRPr lang="en-US" sz="2800">
                        <a:latin typeface="Times New Roman"/>
                        <a:ea typeface="Times New Roman"/>
                      </a:endParaRPr>
                    </a:p>
                    <a:p>
                      <a:pPr algn="ctr" rtl="1">
                        <a:spcAft>
                          <a:spcPts val="0"/>
                        </a:spcAft>
                      </a:pPr>
                      <a:r>
                        <a:rPr lang="ar-SA" sz="3200">
                          <a:latin typeface="Lotus"/>
                          <a:ea typeface="Times New Roman"/>
                          <a:cs typeface="B Zar"/>
                        </a:rPr>
                        <a:t>7/0</a:t>
                      </a:r>
                      <a:endParaRPr lang="en-US" sz="2800">
                        <a:latin typeface="Times New Roman"/>
                        <a:ea typeface="Times New Roman"/>
                      </a:endParaRPr>
                    </a:p>
                    <a:p>
                      <a:pPr algn="ctr" rtl="1">
                        <a:spcAft>
                          <a:spcPts val="0"/>
                        </a:spcAft>
                      </a:pPr>
                      <a:r>
                        <a:rPr lang="ar-SA" sz="3200">
                          <a:latin typeface="Lotus"/>
                          <a:ea typeface="Times New Roman"/>
                          <a:cs typeface="B Zar"/>
                        </a:rPr>
                        <a:t>7/0</a:t>
                      </a:r>
                      <a:endParaRPr lang="en-US" sz="2800">
                        <a:latin typeface="Times New Roman"/>
                        <a:ea typeface="Times New Roman"/>
                      </a:endParaRPr>
                    </a:p>
                    <a:p>
                      <a:pPr algn="ctr" rtl="1">
                        <a:spcAft>
                          <a:spcPts val="0"/>
                        </a:spcAft>
                      </a:pPr>
                      <a:r>
                        <a:rPr lang="ar-SA" sz="3200">
                          <a:latin typeface="Lotus"/>
                          <a:ea typeface="Times New Roman"/>
                          <a:cs typeface="B Zar"/>
                        </a:rPr>
                        <a:t>7/0</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8/16</a:t>
                      </a:r>
                      <a:endParaRPr lang="en-US" sz="2800" dirty="0">
                        <a:latin typeface="Times New Roman"/>
                        <a:ea typeface="Times New Roman"/>
                      </a:endParaRPr>
                    </a:p>
                    <a:p>
                      <a:pPr algn="ctr" rtl="1">
                        <a:spcAft>
                          <a:spcPts val="0"/>
                        </a:spcAft>
                      </a:pPr>
                      <a:r>
                        <a:rPr lang="ar-SA" sz="3200" dirty="0">
                          <a:latin typeface="Lotus"/>
                          <a:ea typeface="Times New Roman"/>
                          <a:cs typeface="B Zar"/>
                        </a:rPr>
                        <a:t>2/11</a:t>
                      </a:r>
                      <a:endParaRPr lang="en-US" sz="2800" dirty="0">
                        <a:latin typeface="Times New Roman"/>
                        <a:ea typeface="Times New Roman"/>
                      </a:endParaRPr>
                    </a:p>
                    <a:p>
                      <a:pPr algn="ctr" rtl="1">
                        <a:spcAft>
                          <a:spcPts val="0"/>
                        </a:spcAft>
                      </a:pPr>
                      <a:r>
                        <a:rPr lang="ar-SA" sz="3200" dirty="0">
                          <a:latin typeface="Lotus"/>
                          <a:ea typeface="Times New Roman"/>
                          <a:cs typeface="B Zar"/>
                        </a:rPr>
                        <a:t>6/12</a:t>
                      </a:r>
                      <a:endParaRPr lang="en-US" sz="2800" dirty="0">
                        <a:latin typeface="Times New Roman"/>
                        <a:ea typeface="Times New Roman"/>
                      </a:endParaRPr>
                    </a:p>
                    <a:p>
                      <a:pPr algn="ctr" rtl="1">
                        <a:spcAft>
                          <a:spcPts val="0"/>
                        </a:spcAft>
                      </a:pPr>
                      <a:r>
                        <a:rPr lang="ar-SA" sz="3200" dirty="0">
                          <a:latin typeface="Lotus"/>
                          <a:ea typeface="Times New Roman"/>
                          <a:cs typeface="B Zar"/>
                        </a:rPr>
                        <a:t>2/39</a:t>
                      </a:r>
                      <a:endParaRPr lang="en-US" sz="2800" dirty="0">
                        <a:latin typeface="Times New Roman"/>
                        <a:ea typeface="Times New Roman"/>
                      </a:endParaRPr>
                    </a:p>
                    <a:p>
                      <a:pPr algn="ctr" rtl="1">
                        <a:spcAft>
                          <a:spcPts val="0"/>
                        </a:spcAft>
                      </a:pPr>
                      <a:r>
                        <a:rPr lang="ar-SA" sz="3200" dirty="0">
                          <a:latin typeface="Lotus"/>
                          <a:ea typeface="Times New Roman"/>
                          <a:cs typeface="B Zar"/>
                        </a:rPr>
                        <a:t>8/9</a:t>
                      </a:r>
                      <a:endParaRPr lang="en-US" sz="2800" dirty="0">
                        <a:latin typeface="Times New Roman"/>
                        <a:ea typeface="Times New Roman"/>
                      </a:endParaRPr>
                    </a:p>
                    <a:p>
                      <a:pPr algn="ctr" rtl="1">
                        <a:spcAft>
                          <a:spcPts val="0"/>
                        </a:spcAft>
                      </a:pPr>
                      <a:r>
                        <a:rPr lang="ar-SA" sz="3200" dirty="0">
                          <a:latin typeface="Lotus"/>
                          <a:ea typeface="Times New Roman"/>
                          <a:cs typeface="B Zar"/>
                        </a:rPr>
                        <a:t>8/9</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87715">
                <a:tc gridSpan="6">
                  <a:txBody>
                    <a:bodyPr/>
                    <a:lstStyle/>
                    <a:p>
                      <a:pPr algn="ctr" rtl="1">
                        <a:spcAft>
                          <a:spcPts val="0"/>
                        </a:spcAft>
                      </a:pPr>
                      <a:r>
                        <a:rPr lang="ar-SA" sz="3200">
                          <a:latin typeface="Lotus"/>
                          <a:ea typeface="Times New Roman"/>
                          <a:cs typeface="B Zar"/>
                        </a:rPr>
                        <a:t>23% سهم حـق بـيمه كارفرما</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3200" dirty="0">
                          <a:latin typeface="Lotus"/>
                          <a:ea typeface="Times New Roman"/>
                          <a:cs typeface="B Zar"/>
                        </a:rPr>
                        <a:t>6/19</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87715">
                <a:tc gridSpan="2">
                  <a:txBody>
                    <a:bodyPr/>
                    <a:lstStyle/>
                    <a:p>
                      <a:pPr algn="r" rtl="1">
                        <a:spcAft>
                          <a:spcPts val="0"/>
                        </a:spcAft>
                      </a:pPr>
                      <a:r>
                        <a:rPr lang="ar-SA" sz="3200" dirty="0">
                          <a:latin typeface="Lotus"/>
                          <a:ea typeface="Times New Roman"/>
                          <a:cs typeface="B Zar"/>
                        </a:rPr>
                        <a:t>  جـــمــــع كل</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gridSpan="2">
                  <a:txBody>
                    <a:bodyPr/>
                    <a:lstStyle/>
                    <a:p>
                      <a:pPr algn="ctr" rtl="1">
                        <a:spcAft>
                          <a:spcPts val="0"/>
                        </a:spcAft>
                      </a:pPr>
                      <a:r>
                        <a:rPr lang="ar-SA" sz="3200">
                          <a:latin typeface="Lotus"/>
                          <a:ea typeface="Times New Roman"/>
                          <a:cs typeface="B Zar"/>
                        </a:rPr>
                        <a:t>9</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gridSpan="2">
                  <a:txBody>
                    <a:bodyPr/>
                    <a:lstStyle/>
                    <a:p>
                      <a:pPr algn="ctr" rtl="1">
                        <a:spcAft>
                          <a:spcPts val="0"/>
                        </a:spcAft>
                      </a:pPr>
                      <a:r>
                        <a:rPr lang="ar-SA" sz="3200">
                          <a:latin typeface="Lotus"/>
                          <a:ea typeface="Times New Roman"/>
                          <a:cs typeface="B Zar"/>
                        </a:rPr>
                        <a:t>-</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a:txBody>
                    <a:bodyPr/>
                    <a:lstStyle/>
                    <a:p>
                      <a:pPr algn="ctr" rtl="1">
                        <a:spcAft>
                          <a:spcPts val="0"/>
                        </a:spcAft>
                      </a:pPr>
                      <a:r>
                        <a:rPr lang="ar-SA" sz="3200" dirty="0">
                          <a:latin typeface="Lotus"/>
                          <a:ea typeface="Times New Roman"/>
                          <a:cs typeface="B Zar"/>
                        </a:rPr>
                        <a:t>119</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animEffect transition="in" filter="dissolve">
                                      <p:cBhvr>
                                        <p:cTn id="7" dur="500"/>
                                        <p:tgtEl>
                                          <p:spTgt spid="2355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3554">
                                            <p:txEl>
                                              <p:pRg st="2" end="2"/>
                                            </p:txEl>
                                          </p:spTgt>
                                        </p:tgtEl>
                                        <p:attrNameLst>
                                          <p:attrName>style.visibility</p:attrName>
                                        </p:attrNameLst>
                                      </p:cBhvr>
                                      <p:to>
                                        <p:strVal val="visible"/>
                                      </p:to>
                                    </p:set>
                                    <p:animEffect transition="in" filter="dissolve">
                                      <p:cBhvr>
                                        <p:cTn id="12" dur="500"/>
                                        <p:tgtEl>
                                          <p:spTgt spid="2355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5"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strVal val="#ppt_w*0.70"/>
                                          </p:val>
                                        </p:tav>
                                        <p:tav tm="100000">
                                          <p:val>
                                            <p:strVal val="#ppt_w"/>
                                          </p:val>
                                        </p:tav>
                                      </p:tavLst>
                                    </p:anim>
                                    <p:anim calcmode="lin" valueType="num">
                                      <p:cBhvr>
                                        <p:cTn id="18" dur="1000" fill="hold"/>
                                        <p:tgtEl>
                                          <p:spTgt spid="4"/>
                                        </p:tgtEl>
                                        <p:attrNameLst>
                                          <p:attrName>ppt_h</p:attrName>
                                        </p:attrNameLst>
                                      </p:cBhvr>
                                      <p:tavLst>
                                        <p:tav tm="0">
                                          <p:val>
                                            <p:strVal val="#ppt_h"/>
                                          </p:val>
                                        </p:tav>
                                        <p:tav tm="100000">
                                          <p:val>
                                            <p:strVal val="#ppt_h"/>
                                          </p:val>
                                        </p:tav>
                                      </p:tavLst>
                                    </p:anim>
                                    <p:animEffect transition="in" filter="fade">
                                      <p:cBhvr>
                                        <p:cTn id="1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914400" y="0"/>
            <a:ext cx="8229600" cy="1185863"/>
          </a:xfrm>
        </p:spPr>
        <p:txBody>
          <a:bodyPr/>
          <a:lstStyle/>
          <a:p>
            <a:pPr eaLnBrk="1" hangingPunct="1"/>
            <a:r>
              <a:rPr lang="ar-SA" altLang="fa-IR" sz="3200" b="1" smtClean="0"/>
              <a:t>  ب – 3 )هزينه نگهداري و تعميرات :</a:t>
            </a:r>
            <a:endParaRPr lang="en-US" altLang="fa-IR" sz="3200" smtClean="0">
              <a:cs typeface="Arial" panose="020B0604020202020204" pitchFamily="34" charset="0"/>
            </a:endParaRPr>
          </a:p>
          <a:p>
            <a:pPr algn="ctr" eaLnBrk="1" hangingPunct="1">
              <a:buFont typeface="Arial" panose="020B0604020202020204" pitchFamily="34" charset="0"/>
              <a:buNone/>
            </a:pPr>
            <a:endParaRPr lang="fa-IR" altLang="fa-IR" sz="3200" smtClean="0"/>
          </a:p>
          <a:p>
            <a:pPr algn="ctr" eaLnBrk="1" hangingPunct="1">
              <a:buFont typeface="Arial" panose="020B0604020202020204" pitchFamily="34" charset="0"/>
              <a:buNone/>
            </a:pPr>
            <a:r>
              <a:rPr lang="ar-SA" altLang="fa-IR" sz="3200" smtClean="0"/>
              <a:t>ارقام به ميليون ريال</a:t>
            </a:r>
            <a:endParaRPr lang="en-US" altLang="fa-IR" sz="3200" smtClean="0">
              <a:cs typeface="Arial" panose="020B0604020202020204" pitchFamily="34" charset="0"/>
            </a:endParaRPr>
          </a:p>
          <a:p>
            <a:pPr eaLnBrk="1" hangingPunct="1"/>
            <a:endParaRPr lang="fa-IR" altLang="fa-IR" smtClean="0"/>
          </a:p>
        </p:txBody>
      </p:sp>
      <p:graphicFrame>
        <p:nvGraphicFramePr>
          <p:cNvPr id="4" name="Table 3"/>
          <p:cNvGraphicFramePr>
            <a:graphicFrameLocks noGrp="1"/>
          </p:cNvGraphicFramePr>
          <p:nvPr/>
        </p:nvGraphicFramePr>
        <p:xfrm>
          <a:off x="0" y="1785938"/>
          <a:ext cx="9144000" cy="3413125"/>
        </p:xfrm>
        <a:graphic>
          <a:graphicData uri="http://schemas.openxmlformats.org/drawingml/2006/table">
            <a:tbl>
              <a:tblPr rtl="1"/>
              <a:tblGrid>
                <a:gridCol w="662033">
                  <a:extLst>
                    <a:ext uri="{9D8B030D-6E8A-4147-A177-3AD203B41FA5}">
                      <a16:colId xmlns:a16="http://schemas.microsoft.com/office/drawing/2014/main" xmlns="" val="20000"/>
                    </a:ext>
                  </a:extLst>
                </a:gridCol>
                <a:gridCol w="3581358">
                  <a:extLst>
                    <a:ext uri="{9D8B030D-6E8A-4147-A177-3AD203B41FA5}">
                      <a16:colId xmlns:a16="http://schemas.microsoft.com/office/drawing/2014/main" xmlns="" val="20001"/>
                    </a:ext>
                  </a:extLst>
                </a:gridCol>
                <a:gridCol w="2004998">
                  <a:extLst>
                    <a:ext uri="{9D8B030D-6E8A-4147-A177-3AD203B41FA5}">
                      <a16:colId xmlns:a16="http://schemas.microsoft.com/office/drawing/2014/main" xmlns="" val="20002"/>
                    </a:ext>
                  </a:extLst>
                </a:gridCol>
                <a:gridCol w="1466840">
                  <a:extLst>
                    <a:ext uri="{9D8B030D-6E8A-4147-A177-3AD203B41FA5}">
                      <a16:colId xmlns:a16="http://schemas.microsoft.com/office/drawing/2014/main" xmlns="" val="20003"/>
                    </a:ext>
                  </a:extLst>
                </a:gridCol>
                <a:gridCol w="1428770">
                  <a:extLst>
                    <a:ext uri="{9D8B030D-6E8A-4147-A177-3AD203B41FA5}">
                      <a16:colId xmlns:a16="http://schemas.microsoft.com/office/drawing/2014/main" xmlns="" val="20004"/>
                    </a:ext>
                  </a:extLst>
                </a:gridCol>
              </a:tblGrid>
              <a:tr h="487589">
                <a:tc>
                  <a:txBody>
                    <a:bodyPr/>
                    <a:lstStyle/>
                    <a:p>
                      <a:pPr algn="ctr" rtl="1">
                        <a:spcAft>
                          <a:spcPts val="0"/>
                        </a:spcAft>
                      </a:pPr>
                      <a:r>
                        <a:rPr lang="ar-SA" sz="1800" dirty="0">
                          <a:latin typeface="Lotus"/>
                          <a:ea typeface="Times New Roman"/>
                          <a:cs typeface="B Zar"/>
                        </a:rPr>
                        <a:t>رديف</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شـــرح</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ارزش دارايي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نرخ </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هزينه كل</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437946">
                <a:tc>
                  <a:txBody>
                    <a:bodyPr/>
                    <a:lstStyle/>
                    <a:p>
                      <a:pPr algn="ctr" rtl="1">
                        <a:spcAft>
                          <a:spcPts val="0"/>
                        </a:spcAft>
                      </a:pPr>
                      <a:r>
                        <a:rPr lang="ar-SA" sz="3200" dirty="0">
                          <a:latin typeface="Lotus"/>
                          <a:ea typeface="Times New Roman"/>
                          <a:cs typeface="B Zar"/>
                        </a:rPr>
                        <a:t>1</a:t>
                      </a:r>
                      <a:endParaRPr lang="en-US" sz="2800" dirty="0">
                        <a:latin typeface="Times New Roman"/>
                        <a:ea typeface="Times New Roman"/>
                      </a:endParaRPr>
                    </a:p>
                    <a:p>
                      <a:pPr algn="ctr" rtl="1">
                        <a:spcAft>
                          <a:spcPts val="0"/>
                        </a:spcAft>
                      </a:pPr>
                      <a:r>
                        <a:rPr lang="ar-SA" sz="3200" dirty="0">
                          <a:latin typeface="Lotus"/>
                          <a:ea typeface="Times New Roman"/>
                          <a:cs typeface="B Zar"/>
                        </a:rPr>
                        <a:t>2</a:t>
                      </a:r>
                      <a:endParaRPr lang="en-US" sz="2800" dirty="0">
                        <a:latin typeface="Times New Roman"/>
                        <a:ea typeface="Times New Roman"/>
                      </a:endParaRPr>
                    </a:p>
                    <a:p>
                      <a:pPr algn="ctr" rtl="1">
                        <a:spcAft>
                          <a:spcPts val="0"/>
                        </a:spcAft>
                      </a:pPr>
                      <a:r>
                        <a:rPr lang="ar-SA" sz="3200" dirty="0">
                          <a:latin typeface="Lotus"/>
                          <a:ea typeface="Times New Roman"/>
                          <a:cs typeface="B Zar"/>
                        </a:rPr>
                        <a:t>3</a:t>
                      </a:r>
                      <a:endParaRPr lang="en-US" sz="2800" dirty="0">
                        <a:latin typeface="Times New Roman"/>
                        <a:ea typeface="Times New Roman"/>
                      </a:endParaRPr>
                    </a:p>
                    <a:p>
                      <a:pPr algn="ctr" rtl="1">
                        <a:spcAft>
                          <a:spcPts val="0"/>
                        </a:spcAft>
                      </a:pPr>
                      <a:r>
                        <a:rPr lang="ar-SA" sz="3200" dirty="0">
                          <a:latin typeface="Lotus"/>
                          <a:ea typeface="Times New Roman"/>
                          <a:cs typeface="B Zar"/>
                        </a:rPr>
                        <a:t>4</a:t>
                      </a:r>
                      <a:endParaRPr lang="en-US" sz="2800" dirty="0">
                        <a:latin typeface="Times New Roman"/>
                        <a:ea typeface="Times New Roman"/>
                      </a:endParaRPr>
                    </a:p>
                    <a:p>
                      <a:pPr algn="ctr" rtl="1">
                        <a:spcAft>
                          <a:spcPts val="0"/>
                        </a:spcAft>
                      </a:pPr>
                      <a:r>
                        <a:rPr lang="ar-SA" sz="3200" dirty="0">
                          <a:latin typeface="Lotus"/>
                          <a:ea typeface="Times New Roman"/>
                          <a:cs typeface="B Zar"/>
                        </a:rPr>
                        <a:t>5</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3200" dirty="0">
                          <a:latin typeface="Lotus"/>
                          <a:ea typeface="Times New Roman"/>
                          <a:cs typeface="B Zar"/>
                        </a:rPr>
                        <a:t>ساختمان و محوطه سازي</a:t>
                      </a:r>
                      <a:endParaRPr lang="en-US" sz="2800" dirty="0">
                        <a:latin typeface="Times New Roman"/>
                        <a:ea typeface="Times New Roman"/>
                      </a:endParaRPr>
                    </a:p>
                    <a:p>
                      <a:pPr algn="r" rtl="1">
                        <a:spcAft>
                          <a:spcPts val="0"/>
                        </a:spcAft>
                      </a:pPr>
                      <a:r>
                        <a:rPr lang="ar-SA" sz="3200" dirty="0">
                          <a:latin typeface="Lotus"/>
                          <a:ea typeface="Times New Roman"/>
                          <a:cs typeface="B Zar"/>
                        </a:rPr>
                        <a:t>تاسيسات</a:t>
                      </a:r>
                      <a:endParaRPr lang="en-US" sz="2800" dirty="0">
                        <a:latin typeface="Times New Roman"/>
                        <a:ea typeface="Times New Roman"/>
                      </a:endParaRPr>
                    </a:p>
                    <a:p>
                      <a:pPr algn="r" rtl="1">
                        <a:spcAft>
                          <a:spcPts val="0"/>
                        </a:spcAft>
                      </a:pPr>
                      <a:r>
                        <a:rPr lang="ar-SA" sz="3200" dirty="0">
                          <a:latin typeface="Lotus"/>
                          <a:ea typeface="Times New Roman"/>
                          <a:cs typeface="B Zar"/>
                        </a:rPr>
                        <a:t>ماشين‌آلات </a:t>
                      </a:r>
                      <a:endParaRPr lang="en-US" sz="2800" dirty="0">
                        <a:latin typeface="Times New Roman"/>
                        <a:ea typeface="Times New Roman"/>
                      </a:endParaRPr>
                    </a:p>
                    <a:p>
                      <a:pPr algn="r" rtl="1">
                        <a:spcAft>
                          <a:spcPts val="0"/>
                        </a:spcAft>
                      </a:pPr>
                      <a:r>
                        <a:rPr lang="ar-SA" sz="3200" dirty="0">
                          <a:latin typeface="Lotus"/>
                          <a:ea typeface="Times New Roman"/>
                          <a:cs typeface="B Zar"/>
                        </a:rPr>
                        <a:t>وسايل نقليه</a:t>
                      </a:r>
                      <a:endParaRPr lang="en-US" sz="2800" dirty="0">
                        <a:latin typeface="Times New Roman"/>
                        <a:ea typeface="Times New Roman"/>
                      </a:endParaRPr>
                    </a:p>
                    <a:p>
                      <a:pPr algn="r" rtl="1">
                        <a:spcAft>
                          <a:spcPts val="0"/>
                        </a:spcAft>
                      </a:pPr>
                      <a:r>
                        <a:rPr lang="ar-SA" sz="3200" dirty="0">
                          <a:latin typeface="Lotus"/>
                          <a:ea typeface="Times New Roman"/>
                          <a:cs typeface="B Zar"/>
                        </a:rPr>
                        <a:t>تاسيسات اداري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4/312</a:t>
                      </a:r>
                      <a:endParaRPr lang="en-US" sz="2800" dirty="0">
                        <a:latin typeface="Times New Roman"/>
                        <a:ea typeface="Times New Roman"/>
                      </a:endParaRPr>
                    </a:p>
                    <a:p>
                      <a:pPr algn="ctr" rtl="1">
                        <a:spcAft>
                          <a:spcPts val="0"/>
                        </a:spcAft>
                      </a:pPr>
                      <a:r>
                        <a:rPr lang="ar-SA" sz="3200" dirty="0">
                          <a:latin typeface="Lotus"/>
                          <a:ea typeface="Times New Roman"/>
                          <a:cs typeface="B Zar"/>
                        </a:rPr>
                        <a:t>125</a:t>
                      </a:r>
                      <a:endParaRPr lang="en-US" sz="2800" dirty="0">
                        <a:latin typeface="Times New Roman"/>
                        <a:ea typeface="Times New Roman"/>
                      </a:endParaRPr>
                    </a:p>
                    <a:p>
                      <a:pPr algn="ctr" rtl="1">
                        <a:spcAft>
                          <a:spcPts val="0"/>
                        </a:spcAft>
                      </a:pPr>
                      <a:r>
                        <a:rPr lang="ar-SA" sz="3200" dirty="0">
                          <a:latin typeface="Lotus"/>
                          <a:ea typeface="Times New Roman"/>
                          <a:cs typeface="B Zar"/>
                        </a:rPr>
                        <a:t>174</a:t>
                      </a:r>
                      <a:endParaRPr lang="en-US" sz="2800" dirty="0">
                        <a:latin typeface="Times New Roman"/>
                        <a:ea typeface="Times New Roman"/>
                      </a:endParaRPr>
                    </a:p>
                    <a:p>
                      <a:pPr algn="ctr" rtl="1">
                        <a:spcAft>
                          <a:spcPts val="0"/>
                        </a:spcAft>
                      </a:pPr>
                      <a:r>
                        <a:rPr lang="ar-SA" sz="3200" dirty="0">
                          <a:latin typeface="Lotus"/>
                          <a:ea typeface="Times New Roman"/>
                          <a:cs typeface="B Zar"/>
                        </a:rPr>
                        <a:t>90</a:t>
                      </a:r>
                      <a:endParaRPr lang="en-US" sz="2800" dirty="0">
                        <a:latin typeface="Times New Roman"/>
                        <a:ea typeface="Times New Roman"/>
                      </a:endParaRPr>
                    </a:p>
                    <a:p>
                      <a:pPr algn="ctr" rtl="1">
                        <a:spcAft>
                          <a:spcPts val="0"/>
                        </a:spcAft>
                      </a:pPr>
                      <a:r>
                        <a:rPr lang="ar-SA" sz="3200" dirty="0">
                          <a:latin typeface="Lotus"/>
                          <a:ea typeface="Times New Roman"/>
                          <a:cs typeface="B Zar"/>
                        </a:rPr>
                        <a:t>7</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2%</a:t>
                      </a:r>
                      <a:endParaRPr lang="en-US" sz="2800" dirty="0">
                        <a:latin typeface="Times New Roman"/>
                        <a:ea typeface="Times New Roman"/>
                      </a:endParaRPr>
                    </a:p>
                    <a:p>
                      <a:pPr algn="ctr" rtl="1">
                        <a:spcAft>
                          <a:spcPts val="0"/>
                        </a:spcAft>
                      </a:pPr>
                      <a:r>
                        <a:rPr lang="ar-SA" sz="3200" dirty="0">
                          <a:latin typeface="Lotus"/>
                          <a:ea typeface="Times New Roman"/>
                          <a:cs typeface="B Zar"/>
                        </a:rPr>
                        <a:t>4%</a:t>
                      </a:r>
                      <a:endParaRPr lang="en-US" sz="2800" dirty="0">
                        <a:latin typeface="Times New Roman"/>
                        <a:ea typeface="Times New Roman"/>
                      </a:endParaRPr>
                    </a:p>
                    <a:p>
                      <a:pPr algn="ctr" rtl="1">
                        <a:spcAft>
                          <a:spcPts val="0"/>
                        </a:spcAft>
                      </a:pPr>
                      <a:r>
                        <a:rPr lang="ar-SA" sz="3200" dirty="0">
                          <a:latin typeface="Lotus"/>
                          <a:ea typeface="Times New Roman"/>
                          <a:cs typeface="B Zar"/>
                        </a:rPr>
                        <a:t>4%</a:t>
                      </a:r>
                      <a:endParaRPr lang="en-US" sz="2800" dirty="0">
                        <a:latin typeface="Times New Roman"/>
                        <a:ea typeface="Times New Roman"/>
                      </a:endParaRPr>
                    </a:p>
                    <a:p>
                      <a:pPr algn="ctr" rtl="1">
                        <a:spcAft>
                          <a:spcPts val="0"/>
                        </a:spcAft>
                      </a:pPr>
                      <a:r>
                        <a:rPr lang="ar-SA" sz="3200" dirty="0">
                          <a:latin typeface="Lotus"/>
                          <a:ea typeface="Times New Roman"/>
                          <a:cs typeface="B Zar"/>
                        </a:rPr>
                        <a:t>10%</a:t>
                      </a:r>
                      <a:endParaRPr lang="en-US" sz="2800" dirty="0">
                        <a:latin typeface="Times New Roman"/>
                        <a:ea typeface="Times New Roman"/>
                      </a:endParaRPr>
                    </a:p>
                    <a:p>
                      <a:pPr algn="ctr" rtl="1">
                        <a:spcAft>
                          <a:spcPts val="0"/>
                        </a:spcAft>
                      </a:pPr>
                      <a:r>
                        <a:rPr lang="ar-SA" sz="3200" dirty="0">
                          <a:latin typeface="Lotus"/>
                          <a:ea typeface="Times New Roman"/>
                          <a:cs typeface="B Zar"/>
                        </a:rPr>
                        <a:t>10%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25/6</a:t>
                      </a:r>
                      <a:endParaRPr lang="en-US" sz="2800" dirty="0">
                        <a:latin typeface="Times New Roman"/>
                        <a:ea typeface="Times New Roman"/>
                      </a:endParaRPr>
                    </a:p>
                    <a:p>
                      <a:pPr algn="ctr" rtl="1">
                        <a:spcAft>
                          <a:spcPts val="0"/>
                        </a:spcAft>
                      </a:pPr>
                      <a:r>
                        <a:rPr lang="ar-SA" sz="3200" dirty="0">
                          <a:latin typeface="Lotus"/>
                          <a:ea typeface="Times New Roman"/>
                          <a:cs typeface="B Zar"/>
                        </a:rPr>
                        <a:t>5</a:t>
                      </a:r>
                      <a:endParaRPr lang="en-US" sz="2800" dirty="0">
                        <a:latin typeface="Times New Roman"/>
                        <a:ea typeface="Times New Roman"/>
                      </a:endParaRPr>
                    </a:p>
                    <a:p>
                      <a:pPr algn="ctr" rtl="1">
                        <a:spcAft>
                          <a:spcPts val="0"/>
                        </a:spcAft>
                      </a:pPr>
                      <a:r>
                        <a:rPr lang="ar-SA" sz="3200" dirty="0">
                          <a:latin typeface="Lotus"/>
                          <a:ea typeface="Times New Roman"/>
                          <a:cs typeface="B Zar"/>
                        </a:rPr>
                        <a:t>7</a:t>
                      </a:r>
                      <a:endParaRPr lang="en-US" sz="2800" dirty="0">
                        <a:latin typeface="Times New Roman"/>
                        <a:ea typeface="Times New Roman"/>
                      </a:endParaRPr>
                    </a:p>
                    <a:p>
                      <a:pPr algn="ctr" rtl="1">
                        <a:spcAft>
                          <a:spcPts val="0"/>
                        </a:spcAft>
                      </a:pPr>
                      <a:r>
                        <a:rPr lang="ar-SA" sz="3200" dirty="0">
                          <a:latin typeface="Lotus"/>
                          <a:ea typeface="Times New Roman"/>
                          <a:cs typeface="B Zar"/>
                        </a:rPr>
                        <a:t>9</a:t>
                      </a:r>
                      <a:endParaRPr lang="en-US" sz="2800" dirty="0">
                        <a:latin typeface="Times New Roman"/>
                        <a:ea typeface="Times New Roman"/>
                      </a:endParaRPr>
                    </a:p>
                    <a:p>
                      <a:pPr algn="ctr" rtl="1">
                        <a:spcAft>
                          <a:spcPts val="0"/>
                        </a:spcAft>
                      </a:pPr>
                      <a:r>
                        <a:rPr lang="ar-SA" sz="3200" dirty="0">
                          <a:latin typeface="Lotus"/>
                          <a:ea typeface="Times New Roman"/>
                          <a:cs typeface="B Zar"/>
                        </a:rPr>
                        <a:t>7/0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87589">
                <a:tc gridSpan="4">
                  <a:txBody>
                    <a:bodyPr/>
                    <a:lstStyle/>
                    <a:p>
                      <a:pPr algn="r" rtl="1">
                        <a:spcAft>
                          <a:spcPts val="0"/>
                        </a:spcAft>
                      </a:pPr>
                      <a:r>
                        <a:rPr lang="ar-SA" sz="3200" dirty="0">
                          <a:latin typeface="Lotus"/>
                          <a:ea typeface="Times New Roman"/>
                          <a:cs typeface="B Zar"/>
                        </a:rPr>
                        <a:t>   جــــــمـــــــع</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3200" dirty="0">
                          <a:latin typeface="Lotus"/>
                          <a:ea typeface="Times New Roman"/>
                          <a:cs typeface="B Zar"/>
                        </a:rPr>
                        <a:t>95/27</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4578">
                                            <p:txEl>
                                              <p:pRg st="0" end="0"/>
                                            </p:txEl>
                                          </p:spTgt>
                                        </p:tgtEl>
                                        <p:attrNameLst>
                                          <p:attrName>ppt_x</p:attrName>
                                        </p:attrNameLst>
                                      </p:cBhvr>
                                    </p:anim>
                                    <p:anim from="0" to="-1.0" calcmode="lin" valueType="num">
                                      <p:cBhvr>
                                        <p:cTn id="8" dur="200" decel="50000" autoRev="1" fill="hold">
                                          <p:stCondLst>
                                            <p:cond delay="600"/>
                                          </p:stCondLst>
                                        </p:cTn>
                                        <p:tgtEl>
                                          <p:spTgt spid="24578">
                                            <p:txEl>
                                              <p:pRg st="0" end="0"/>
                                            </p:txEl>
                                          </p:spTgt>
                                        </p:tgtEl>
                                        <p:attrNameLst>
                                          <p:attrName>xshear</p:attrName>
                                        </p:attrNameLst>
                                      </p:cBhvr>
                                    </p:anim>
                                    <p:animScale>
                                      <p:cBhvr>
                                        <p:cTn id="9" dur="200" decel="100000" autoRev="1" fill="hold">
                                          <p:stCondLst>
                                            <p:cond delay="600"/>
                                          </p:stCondLst>
                                        </p:cTn>
                                        <p:tgtEl>
                                          <p:spTgt spid="24578">
                                            <p:txEl>
                                              <p:pRg st="0" end="0"/>
                                            </p:txEl>
                                          </p:spTgt>
                                        </p:tgtEl>
                                      </p:cBhvr>
                                      <p:from x="100000" y="100000"/>
                                      <p:to x="80000" y="100000"/>
                                    </p:animScale>
                                    <p:anim by="(#ppt_h/3+#ppt_w*0.1)" calcmode="lin" valueType="num">
                                      <p:cBhvr additive="sum">
                                        <p:cTn id="10" dur="200" decel="100000" autoRev="1" fill="hold">
                                          <p:stCondLst>
                                            <p:cond delay="600"/>
                                          </p:stCondLst>
                                        </p:cTn>
                                        <p:tgtEl>
                                          <p:spTgt spid="24578">
                                            <p:txEl>
                                              <p:pRg st="0" end="0"/>
                                            </p:txEl>
                                          </p:spTgt>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4578">
                                            <p:txEl>
                                              <p:pRg st="2" end="2"/>
                                            </p:txEl>
                                          </p:spTgt>
                                        </p:tgtEl>
                                        <p:attrNameLst>
                                          <p:attrName>style.visibility</p:attrName>
                                        </p:attrNameLst>
                                      </p:cBhvr>
                                      <p:to>
                                        <p:strVal val="visible"/>
                                      </p:to>
                                    </p:set>
                                    <p:anim from="(-#ppt_w/2)" to="(#ppt_x)" calcmode="lin" valueType="num">
                                      <p:cBhvr>
                                        <p:cTn id="15" dur="600" fill="hold">
                                          <p:stCondLst>
                                            <p:cond delay="0"/>
                                          </p:stCondLst>
                                        </p:cTn>
                                        <p:tgtEl>
                                          <p:spTgt spid="24578">
                                            <p:txEl>
                                              <p:pRg st="2" end="2"/>
                                            </p:txEl>
                                          </p:spTgt>
                                        </p:tgtEl>
                                        <p:attrNameLst>
                                          <p:attrName>ppt_x</p:attrName>
                                        </p:attrNameLst>
                                      </p:cBhvr>
                                    </p:anim>
                                    <p:anim from="0" to="-1.0" calcmode="lin" valueType="num">
                                      <p:cBhvr>
                                        <p:cTn id="16" dur="200" decel="50000" autoRev="1" fill="hold">
                                          <p:stCondLst>
                                            <p:cond delay="600"/>
                                          </p:stCondLst>
                                        </p:cTn>
                                        <p:tgtEl>
                                          <p:spTgt spid="24578">
                                            <p:txEl>
                                              <p:pRg st="2" end="2"/>
                                            </p:txEl>
                                          </p:spTgt>
                                        </p:tgtEl>
                                        <p:attrNameLst>
                                          <p:attrName>xshear</p:attrName>
                                        </p:attrNameLst>
                                      </p:cBhvr>
                                    </p:anim>
                                    <p:animScale>
                                      <p:cBhvr>
                                        <p:cTn id="17" dur="200" decel="100000" autoRev="1" fill="hold">
                                          <p:stCondLst>
                                            <p:cond delay="600"/>
                                          </p:stCondLst>
                                        </p:cTn>
                                        <p:tgtEl>
                                          <p:spTgt spid="24578">
                                            <p:txEl>
                                              <p:pRg st="2" end="2"/>
                                            </p:txEl>
                                          </p:spTgt>
                                        </p:tgtEl>
                                      </p:cBhvr>
                                      <p:from x="100000" y="100000"/>
                                      <p:to x="80000" y="100000"/>
                                    </p:animScale>
                                    <p:anim by="(#ppt_h/3+#ppt_w*0.1)" calcmode="lin" valueType="num">
                                      <p:cBhvr additive="sum">
                                        <p:cTn id="18" dur="200" decel="100000" autoRev="1" fill="hold">
                                          <p:stCondLst>
                                            <p:cond delay="600"/>
                                          </p:stCondLst>
                                        </p:cTn>
                                        <p:tgtEl>
                                          <p:spTgt spid="24578">
                                            <p:txEl>
                                              <p:pRg st="2" end="2"/>
                                            </p:txEl>
                                          </p:spTgt>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5"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26" dur="1000" fill="hold"/>
                                        <p:tgtEl>
                                          <p:spTgt spid="4"/>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914400" y="0"/>
            <a:ext cx="8229600" cy="1000125"/>
          </a:xfrm>
        </p:spPr>
        <p:txBody>
          <a:bodyPr/>
          <a:lstStyle/>
          <a:p>
            <a:pPr eaLnBrk="1" hangingPunct="1"/>
            <a:r>
              <a:rPr lang="ar-SA" altLang="fa-IR" sz="3200" b="1" smtClean="0"/>
              <a:t> ب- 4 ) هزينه استهلاك :</a:t>
            </a:r>
            <a:endParaRPr lang="en-US" altLang="fa-IR" sz="3200" smtClean="0">
              <a:cs typeface="Arial" panose="020B0604020202020204" pitchFamily="34" charset="0"/>
            </a:endParaRPr>
          </a:p>
          <a:p>
            <a:pPr algn="ctr" eaLnBrk="1" hangingPunct="1">
              <a:buFont typeface="Arial" panose="020B0604020202020204" pitchFamily="34" charset="0"/>
              <a:buNone/>
            </a:pPr>
            <a:endParaRPr lang="fa-IR" altLang="fa-IR" sz="3200" smtClean="0"/>
          </a:p>
          <a:p>
            <a:pPr algn="ctr" eaLnBrk="1" hangingPunct="1">
              <a:buFont typeface="Arial" panose="020B0604020202020204" pitchFamily="34" charset="0"/>
              <a:buNone/>
            </a:pPr>
            <a:r>
              <a:rPr lang="ar-SA" altLang="fa-IR" sz="3200" smtClean="0"/>
              <a:t>ارقام به ميليون ريال</a:t>
            </a:r>
            <a:endParaRPr lang="fa-IR" altLang="fa-IR" sz="3200" smtClean="0"/>
          </a:p>
        </p:txBody>
      </p:sp>
      <p:graphicFrame>
        <p:nvGraphicFramePr>
          <p:cNvPr id="4" name="Table 3"/>
          <p:cNvGraphicFramePr>
            <a:graphicFrameLocks noGrp="1"/>
          </p:cNvGraphicFramePr>
          <p:nvPr/>
        </p:nvGraphicFramePr>
        <p:xfrm>
          <a:off x="0" y="2000250"/>
          <a:ext cx="9144000" cy="3840163"/>
        </p:xfrm>
        <a:graphic>
          <a:graphicData uri="http://schemas.openxmlformats.org/drawingml/2006/table">
            <a:tbl>
              <a:tblPr rtl="1"/>
              <a:tblGrid>
                <a:gridCol w="634428">
                  <a:extLst>
                    <a:ext uri="{9D8B030D-6E8A-4147-A177-3AD203B41FA5}">
                      <a16:colId xmlns:a16="http://schemas.microsoft.com/office/drawing/2014/main" xmlns="" val="20000"/>
                    </a:ext>
                  </a:extLst>
                </a:gridCol>
                <a:gridCol w="3969952">
                  <a:extLst>
                    <a:ext uri="{9D8B030D-6E8A-4147-A177-3AD203B41FA5}">
                      <a16:colId xmlns:a16="http://schemas.microsoft.com/office/drawing/2014/main" xmlns="" val="20001"/>
                    </a:ext>
                  </a:extLst>
                </a:gridCol>
                <a:gridCol w="1825599">
                  <a:extLst>
                    <a:ext uri="{9D8B030D-6E8A-4147-A177-3AD203B41FA5}">
                      <a16:colId xmlns:a16="http://schemas.microsoft.com/office/drawing/2014/main" xmlns="" val="20002"/>
                    </a:ext>
                  </a:extLst>
                </a:gridCol>
                <a:gridCol w="1085596">
                  <a:extLst>
                    <a:ext uri="{9D8B030D-6E8A-4147-A177-3AD203B41FA5}">
                      <a16:colId xmlns:a16="http://schemas.microsoft.com/office/drawing/2014/main" xmlns="" val="20003"/>
                    </a:ext>
                  </a:extLst>
                </a:gridCol>
                <a:gridCol w="1628425">
                  <a:extLst>
                    <a:ext uri="{9D8B030D-6E8A-4147-A177-3AD203B41FA5}">
                      <a16:colId xmlns:a16="http://schemas.microsoft.com/office/drawing/2014/main" xmlns="" val="20004"/>
                    </a:ext>
                  </a:extLst>
                </a:gridCol>
              </a:tblGrid>
              <a:tr h="548595">
                <a:tc>
                  <a:txBody>
                    <a:bodyPr/>
                    <a:lstStyle/>
                    <a:p>
                      <a:pPr algn="ctr" rtl="1">
                        <a:spcAft>
                          <a:spcPts val="0"/>
                        </a:spcAft>
                      </a:pPr>
                      <a:r>
                        <a:rPr lang="ar-SA" sz="2000" dirty="0">
                          <a:latin typeface="Lotus"/>
                          <a:ea typeface="Times New Roman"/>
                          <a:cs typeface="B Zar"/>
                        </a:rPr>
                        <a:t>رديف</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شـــرح</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800" dirty="0">
                          <a:latin typeface="Lotus"/>
                          <a:ea typeface="Times New Roman"/>
                          <a:cs typeface="B Zar"/>
                        </a:rPr>
                        <a:t>ارزش دارايي</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نرخ </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هزينه كل</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742974">
                <a:tc>
                  <a:txBody>
                    <a:bodyPr/>
                    <a:lstStyle/>
                    <a:p>
                      <a:pPr algn="ctr" rtl="1">
                        <a:spcAft>
                          <a:spcPts val="0"/>
                        </a:spcAft>
                      </a:pPr>
                      <a:r>
                        <a:rPr lang="ar-SA" sz="3600">
                          <a:latin typeface="Lotus"/>
                          <a:ea typeface="Times New Roman"/>
                          <a:cs typeface="B Zar"/>
                        </a:rPr>
                        <a:t>1</a:t>
                      </a:r>
                      <a:endParaRPr lang="en-US" sz="3200">
                        <a:latin typeface="Times New Roman"/>
                        <a:ea typeface="Times New Roman"/>
                      </a:endParaRPr>
                    </a:p>
                    <a:p>
                      <a:pPr algn="ctr" rtl="1">
                        <a:spcAft>
                          <a:spcPts val="0"/>
                        </a:spcAft>
                      </a:pPr>
                      <a:r>
                        <a:rPr lang="ar-SA" sz="3600">
                          <a:latin typeface="Lotus"/>
                          <a:ea typeface="Times New Roman"/>
                          <a:cs typeface="B Zar"/>
                        </a:rPr>
                        <a:t>2</a:t>
                      </a:r>
                      <a:endParaRPr lang="en-US" sz="3200">
                        <a:latin typeface="Times New Roman"/>
                        <a:ea typeface="Times New Roman"/>
                      </a:endParaRPr>
                    </a:p>
                    <a:p>
                      <a:pPr algn="ctr" rtl="1">
                        <a:spcAft>
                          <a:spcPts val="0"/>
                        </a:spcAft>
                      </a:pPr>
                      <a:r>
                        <a:rPr lang="ar-SA" sz="3600">
                          <a:latin typeface="Lotus"/>
                          <a:ea typeface="Times New Roman"/>
                          <a:cs typeface="B Zar"/>
                        </a:rPr>
                        <a:t>3</a:t>
                      </a:r>
                      <a:endParaRPr lang="en-US" sz="3200">
                        <a:latin typeface="Times New Roman"/>
                        <a:ea typeface="Times New Roman"/>
                      </a:endParaRPr>
                    </a:p>
                    <a:p>
                      <a:pPr algn="ctr" rtl="1">
                        <a:spcAft>
                          <a:spcPts val="0"/>
                        </a:spcAft>
                      </a:pPr>
                      <a:r>
                        <a:rPr lang="ar-SA" sz="3600">
                          <a:latin typeface="Lotus"/>
                          <a:ea typeface="Times New Roman"/>
                          <a:cs typeface="B Zar"/>
                        </a:rPr>
                        <a:t>4</a:t>
                      </a:r>
                      <a:endParaRPr lang="en-US" sz="3200">
                        <a:latin typeface="Times New Roman"/>
                        <a:ea typeface="Times New Roman"/>
                      </a:endParaRPr>
                    </a:p>
                    <a:p>
                      <a:pPr algn="ctr" rtl="1">
                        <a:spcAft>
                          <a:spcPts val="0"/>
                        </a:spcAft>
                      </a:pPr>
                      <a:r>
                        <a:rPr lang="ar-SA" sz="3600">
                          <a:latin typeface="Lotus"/>
                          <a:ea typeface="Times New Roman"/>
                          <a:cs typeface="B Zar"/>
                        </a:rPr>
                        <a:t>5</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3600" dirty="0">
                          <a:latin typeface="Lotus"/>
                          <a:ea typeface="Times New Roman"/>
                          <a:cs typeface="B Zar"/>
                        </a:rPr>
                        <a:t>ساختمان و محوطه سازي</a:t>
                      </a:r>
                      <a:endParaRPr lang="en-US" sz="3200" dirty="0">
                        <a:latin typeface="Times New Roman"/>
                        <a:ea typeface="Times New Roman"/>
                      </a:endParaRPr>
                    </a:p>
                    <a:p>
                      <a:pPr algn="r" rtl="1">
                        <a:spcAft>
                          <a:spcPts val="0"/>
                        </a:spcAft>
                      </a:pPr>
                      <a:r>
                        <a:rPr lang="ar-SA" sz="3600" dirty="0">
                          <a:latin typeface="Lotus"/>
                          <a:ea typeface="Times New Roman"/>
                          <a:cs typeface="B Zar"/>
                        </a:rPr>
                        <a:t>تاسيسات</a:t>
                      </a:r>
                      <a:endParaRPr lang="en-US" sz="3200" dirty="0">
                        <a:latin typeface="Times New Roman"/>
                        <a:ea typeface="Times New Roman"/>
                      </a:endParaRPr>
                    </a:p>
                    <a:p>
                      <a:pPr algn="r" rtl="1">
                        <a:spcAft>
                          <a:spcPts val="0"/>
                        </a:spcAft>
                      </a:pPr>
                      <a:r>
                        <a:rPr lang="ar-SA" sz="3600" dirty="0">
                          <a:latin typeface="Lotus"/>
                          <a:ea typeface="Times New Roman"/>
                          <a:cs typeface="B Zar"/>
                        </a:rPr>
                        <a:t>ماشين‌آلات </a:t>
                      </a:r>
                      <a:endParaRPr lang="en-US" sz="3200" dirty="0">
                        <a:latin typeface="Times New Roman"/>
                        <a:ea typeface="Times New Roman"/>
                      </a:endParaRPr>
                    </a:p>
                    <a:p>
                      <a:pPr algn="r" rtl="1">
                        <a:spcAft>
                          <a:spcPts val="0"/>
                        </a:spcAft>
                      </a:pPr>
                      <a:r>
                        <a:rPr lang="ar-SA" sz="3600" dirty="0">
                          <a:latin typeface="Lotus"/>
                          <a:ea typeface="Times New Roman"/>
                          <a:cs typeface="B Zar"/>
                        </a:rPr>
                        <a:t>وسايل نقليه</a:t>
                      </a:r>
                      <a:endParaRPr lang="en-US" sz="3200" dirty="0">
                        <a:latin typeface="Times New Roman"/>
                        <a:ea typeface="Times New Roman"/>
                      </a:endParaRPr>
                    </a:p>
                    <a:p>
                      <a:pPr algn="r" rtl="1">
                        <a:spcAft>
                          <a:spcPts val="0"/>
                        </a:spcAft>
                      </a:pPr>
                      <a:r>
                        <a:rPr lang="ar-SA" sz="3600" dirty="0">
                          <a:latin typeface="Lotus"/>
                          <a:ea typeface="Times New Roman"/>
                          <a:cs typeface="B Zar"/>
                        </a:rPr>
                        <a:t>تاسيسات اداري</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4/312</a:t>
                      </a:r>
                      <a:endParaRPr lang="en-US" sz="3200" dirty="0">
                        <a:latin typeface="Times New Roman"/>
                        <a:ea typeface="Times New Roman"/>
                      </a:endParaRPr>
                    </a:p>
                    <a:p>
                      <a:pPr algn="ctr" rtl="1">
                        <a:spcAft>
                          <a:spcPts val="0"/>
                        </a:spcAft>
                      </a:pPr>
                      <a:r>
                        <a:rPr lang="ar-SA" sz="3600" dirty="0">
                          <a:latin typeface="Lotus"/>
                          <a:ea typeface="Times New Roman"/>
                          <a:cs typeface="B Zar"/>
                        </a:rPr>
                        <a:t>125</a:t>
                      </a:r>
                      <a:endParaRPr lang="en-US" sz="3200" dirty="0">
                        <a:latin typeface="Times New Roman"/>
                        <a:ea typeface="Times New Roman"/>
                      </a:endParaRPr>
                    </a:p>
                    <a:p>
                      <a:pPr algn="ctr" rtl="1">
                        <a:spcAft>
                          <a:spcPts val="0"/>
                        </a:spcAft>
                      </a:pPr>
                      <a:r>
                        <a:rPr lang="ar-SA" sz="3600" dirty="0">
                          <a:latin typeface="Lotus"/>
                          <a:ea typeface="Times New Roman"/>
                          <a:cs typeface="B Zar"/>
                        </a:rPr>
                        <a:t>174</a:t>
                      </a:r>
                      <a:endParaRPr lang="en-US" sz="3200" dirty="0">
                        <a:latin typeface="Times New Roman"/>
                        <a:ea typeface="Times New Roman"/>
                      </a:endParaRPr>
                    </a:p>
                    <a:p>
                      <a:pPr algn="ctr" rtl="1">
                        <a:spcAft>
                          <a:spcPts val="0"/>
                        </a:spcAft>
                      </a:pPr>
                      <a:r>
                        <a:rPr lang="ar-SA" sz="3600" dirty="0">
                          <a:latin typeface="Lotus"/>
                          <a:ea typeface="Times New Roman"/>
                          <a:cs typeface="B Zar"/>
                        </a:rPr>
                        <a:t>90</a:t>
                      </a:r>
                      <a:endParaRPr lang="en-US" sz="3200" dirty="0">
                        <a:latin typeface="Times New Roman"/>
                        <a:ea typeface="Times New Roman"/>
                      </a:endParaRPr>
                    </a:p>
                    <a:p>
                      <a:pPr algn="ctr" rtl="1">
                        <a:spcAft>
                          <a:spcPts val="0"/>
                        </a:spcAft>
                      </a:pPr>
                      <a:r>
                        <a:rPr lang="ar-SA" sz="3600" dirty="0">
                          <a:latin typeface="Lotus"/>
                          <a:ea typeface="Times New Roman"/>
                          <a:cs typeface="B Zar"/>
                        </a:rPr>
                        <a:t>7</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10%</a:t>
                      </a:r>
                      <a:endParaRPr lang="en-US" sz="3200">
                        <a:latin typeface="Times New Roman"/>
                        <a:ea typeface="Times New Roman"/>
                      </a:endParaRPr>
                    </a:p>
                    <a:p>
                      <a:pPr algn="ctr" rtl="1">
                        <a:spcAft>
                          <a:spcPts val="0"/>
                        </a:spcAft>
                      </a:pPr>
                      <a:r>
                        <a:rPr lang="ar-SA" sz="3600">
                          <a:latin typeface="Lotus"/>
                          <a:ea typeface="Times New Roman"/>
                          <a:cs typeface="B Zar"/>
                        </a:rPr>
                        <a:t>12%</a:t>
                      </a:r>
                      <a:endParaRPr lang="en-US" sz="3200">
                        <a:latin typeface="Times New Roman"/>
                        <a:ea typeface="Times New Roman"/>
                      </a:endParaRPr>
                    </a:p>
                    <a:p>
                      <a:pPr algn="ctr" rtl="1">
                        <a:spcAft>
                          <a:spcPts val="0"/>
                        </a:spcAft>
                      </a:pPr>
                      <a:r>
                        <a:rPr lang="ar-SA" sz="3600">
                          <a:latin typeface="Lotus"/>
                          <a:ea typeface="Times New Roman"/>
                          <a:cs typeface="B Zar"/>
                        </a:rPr>
                        <a:t>10%</a:t>
                      </a:r>
                      <a:endParaRPr lang="en-US" sz="3200">
                        <a:latin typeface="Times New Roman"/>
                        <a:ea typeface="Times New Roman"/>
                      </a:endParaRPr>
                    </a:p>
                    <a:p>
                      <a:pPr algn="ctr" rtl="1">
                        <a:spcAft>
                          <a:spcPts val="0"/>
                        </a:spcAft>
                      </a:pPr>
                      <a:r>
                        <a:rPr lang="ar-SA" sz="3600">
                          <a:latin typeface="Lotus"/>
                          <a:ea typeface="Times New Roman"/>
                          <a:cs typeface="B Zar"/>
                        </a:rPr>
                        <a:t>20%</a:t>
                      </a:r>
                      <a:endParaRPr lang="en-US" sz="3200">
                        <a:latin typeface="Times New Roman"/>
                        <a:ea typeface="Times New Roman"/>
                      </a:endParaRPr>
                    </a:p>
                    <a:p>
                      <a:pPr algn="ctr" rtl="1">
                        <a:spcAft>
                          <a:spcPts val="0"/>
                        </a:spcAft>
                      </a:pPr>
                      <a:r>
                        <a:rPr lang="ar-SA" sz="3600">
                          <a:latin typeface="Lotus"/>
                          <a:ea typeface="Times New Roman"/>
                          <a:cs typeface="B Zar"/>
                        </a:rPr>
                        <a:t>10%</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24/31</a:t>
                      </a:r>
                      <a:endParaRPr lang="en-US" sz="3200" dirty="0">
                        <a:latin typeface="Times New Roman"/>
                        <a:ea typeface="Times New Roman"/>
                      </a:endParaRPr>
                    </a:p>
                    <a:p>
                      <a:pPr algn="ctr" rtl="1">
                        <a:spcAft>
                          <a:spcPts val="0"/>
                        </a:spcAft>
                      </a:pPr>
                      <a:r>
                        <a:rPr lang="ar-SA" sz="3600" dirty="0">
                          <a:latin typeface="Lotus"/>
                          <a:ea typeface="Times New Roman"/>
                          <a:cs typeface="B Zar"/>
                        </a:rPr>
                        <a:t>15</a:t>
                      </a:r>
                      <a:endParaRPr lang="en-US" sz="3200" dirty="0">
                        <a:latin typeface="Times New Roman"/>
                        <a:ea typeface="Times New Roman"/>
                      </a:endParaRPr>
                    </a:p>
                    <a:p>
                      <a:pPr algn="ctr" rtl="1">
                        <a:spcAft>
                          <a:spcPts val="0"/>
                        </a:spcAft>
                      </a:pPr>
                      <a:r>
                        <a:rPr lang="ar-SA" sz="3600" dirty="0">
                          <a:latin typeface="Lotus"/>
                          <a:ea typeface="Times New Roman"/>
                          <a:cs typeface="B Zar"/>
                        </a:rPr>
                        <a:t>4/17</a:t>
                      </a:r>
                      <a:endParaRPr lang="en-US" sz="3200" dirty="0">
                        <a:latin typeface="Times New Roman"/>
                        <a:ea typeface="Times New Roman"/>
                      </a:endParaRPr>
                    </a:p>
                    <a:p>
                      <a:pPr algn="ctr" rtl="1">
                        <a:spcAft>
                          <a:spcPts val="0"/>
                        </a:spcAft>
                      </a:pPr>
                      <a:r>
                        <a:rPr lang="ar-SA" sz="3600" dirty="0">
                          <a:latin typeface="Lotus"/>
                          <a:ea typeface="Times New Roman"/>
                          <a:cs typeface="B Zar"/>
                        </a:rPr>
                        <a:t>18</a:t>
                      </a:r>
                      <a:endParaRPr lang="en-US" sz="3200" dirty="0">
                        <a:latin typeface="Times New Roman"/>
                        <a:ea typeface="Times New Roman"/>
                      </a:endParaRPr>
                    </a:p>
                    <a:p>
                      <a:pPr algn="ctr" rtl="1">
                        <a:spcAft>
                          <a:spcPts val="0"/>
                        </a:spcAft>
                      </a:pPr>
                      <a:r>
                        <a:rPr lang="ar-SA" sz="3600" dirty="0">
                          <a:latin typeface="Lotus"/>
                          <a:ea typeface="Times New Roman"/>
                          <a:cs typeface="B Zar"/>
                        </a:rPr>
                        <a:t>7/0</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48595">
                <a:tc gridSpan="4">
                  <a:txBody>
                    <a:bodyPr/>
                    <a:lstStyle/>
                    <a:p>
                      <a:pPr algn="r" rtl="1">
                        <a:spcAft>
                          <a:spcPts val="0"/>
                        </a:spcAft>
                      </a:pPr>
                      <a:r>
                        <a:rPr lang="ar-SA" sz="3600">
                          <a:latin typeface="Lotus"/>
                          <a:ea typeface="Times New Roman"/>
                          <a:cs typeface="B Zar"/>
                        </a:rPr>
                        <a:t>   جــــــمـــــــع</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3600" dirty="0">
                          <a:latin typeface="Lotus"/>
                          <a:ea typeface="Times New Roman"/>
                          <a:cs typeface="B Zar"/>
                        </a:rPr>
                        <a:t>34/82</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5602">
                                            <p:txEl>
                                              <p:pRg st="0" end="0"/>
                                            </p:txEl>
                                          </p:spTgt>
                                        </p:tgtEl>
                                        <p:attrNameLst>
                                          <p:attrName>style.visibility</p:attrName>
                                        </p:attrNameLst>
                                      </p:cBhvr>
                                      <p:to>
                                        <p:strVal val="visible"/>
                                      </p:to>
                                    </p:set>
                                    <p:animScale>
                                      <p:cBhvr>
                                        <p:cTn id="7" dur="1000" decel="50000" fill="hold">
                                          <p:stCondLst>
                                            <p:cond delay="0"/>
                                          </p:stCondLst>
                                        </p:cTn>
                                        <p:tgtEl>
                                          <p:spTgt spid="2560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5602">
                                            <p:txEl>
                                              <p:pRg st="0" end="0"/>
                                            </p:txEl>
                                          </p:spTgt>
                                        </p:tgtEl>
                                        <p:attrNameLst>
                                          <p:attrName>ppt_x</p:attrName>
                                          <p:attrName>ppt_y</p:attrName>
                                        </p:attrNameLst>
                                      </p:cBhvr>
                                    </p:animMotion>
                                    <p:animEffect transition="in" filter="fade">
                                      <p:cBhvr>
                                        <p:cTn id="9" dur="1000"/>
                                        <p:tgtEl>
                                          <p:spTgt spid="25602">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5602">
                                            <p:txEl>
                                              <p:pRg st="2" end="2"/>
                                            </p:txEl>
                                          </p:spTgt>
                                        </p:tgtEl>
                                        <p:attrNameLst>
                                          <p:attrName>style.visibility</p:attrName>
                                        </p:attrNameLst>
                                      </p:cBhvr>
                                      <p:to>
                                        <p:strVal val="visible"/>
                                      </p:to>
                                    </p:set>
                                    <p:animScale>
                                      <p:cBhvr>
                                        <p:cTn id="14" dur="1000" decel="50000" fill="hold">
                                          <p:stCondLst>
                                            <p:cond delay="0"/>
                                          </p:stCondLst>
                                        </p:cTn>
                                        <p:tgtEl>
                                          <p:spTgt spid="2560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5602">
                                            <p:txEl>
                                              <p:pRg st="2" end="2"/>
                                            </p:txEl>
                                          </p:spTgt>
                                        </p:tgtEl>
                                        <p:attrNameLst>
                                          <p:attrName>ppt_x</p:attrName>
                                          <p:attrName>ppt_y</p:attrName>
                                        </p:attrNameLst>
                                      </p:cBhvr>
                                    </p:animMotion>
                                    <p:animEffect transition="in" filter="fade">
                                      <p:cBhvr>
                                        <p:cTn id="16" dur="1000"/>
                                        <p:tgtEl>
                                          <p:spTgt spid="25602">
                                            <p:txEl>
                                              <p:pRg st="2" end="2"/>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4" presetClass="entr" presetSubtype="0" accel="10000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strVal val="#ppt_w*0.05"/>
                                          </p:val>
                                        </p:tav>
                                        <p:tav tm="100000">
                                          <p:val>
                                            <p:strVal val="#ppt_w"/>
                                          </p:val>
                                        </p:tav>
                                      </p:tavLst>
                                    </p:anim>
                                    <p:anim calcmode="lin" valueType="num">
                                      <p:cBhvr>
                                        <p:cTn id="22" dur="500" fill="hold"/>
                                        <p:tgtEl>
                                          <p:spTgt spid="4"/>
                                        </p:tgtEl>
                                        <p:attrNameLst>
                                          <p:attrName>ppt_h</p:attrName>
                                        </p:attrNameLst>
                                      </p:cBhvr>
                                      <p:tavLst>
                                        <p:tav tm="0">
                                          <p:val>
                                            <p:strVal val="#ppt_h"/>
                                          </p:val>
                                        </p:tav>
                                        <p:tav tm="100000">
                                          <p:val>
                                            <p:strVal val="#ppt_h"/>
                                          </p:val>
                                        </p:tav>
                                      </p:tavLst>
                                    </p:anim>
                                    <p:anim calcmode="lin" valueType="num">
                                      <p:cBhvr>
                                        <p:cTn id="23" dur="500" fill="hold"/>
                                        <p:tgtEl>
                                          <p:spTgt spid="4"/>
                                        </p:tgtEl>
                                        <p:attrNameLst>
                                          <p:attrName>ppt_x</p:attrName>
                                        </p:attrNameLst>
                                      </p:cBhvr>
                                      <p:tavLst>
                                        <p:tav tm="0">
                                          <p:val>
                                            <p:strVal val="#ppt_x-.2"/>
                                          </p:val>
                                        </p:tav>
                                        <p:tav tm="100000">
                                          <p:val>
                                            <p:strVal val="#ppt_x"/>
                                          </p:val>
                                        </p:tav>
                                      </p:tavLst>
                                    </p:anim>
                                    <p:anim calcmode="lin" valueType="num">
                                      <p:cBhvr>
                                        <p:cTn id="24" dur="500" fill="hold"/>
                                        <p:tgtEl>
                                          <p:spTgt spid="4"/>
                                        </p:tgtEl>
                                        <p:attrNameLst>
                                          <p:attrName>ppt_y</p:attrName>
                                        </p:attrNameLst>
                                      </p:cBhvr>
                                      <p:tavLst>
                                        <p:tav tm="0">
                                          <p:val>
                                            <p:strVal val="#ppt_y"/>
                                          </p:val>
                                        </p:tav>
                                        <p:tav tm="100000">
                                          <p:val>
                                            <p:strVal val="#ppt_y"/>
                                          </p:val>
                                        </p:tav>
                                      </p:tavLst>
                                    </p:anim>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571625"/>
          <a:ext cx="9144000" cy="3292475"/>
        </p:xfrm>
        <a:graphic>
          <a:graphicData uri="http://schemas.openxmlformats.org/drawingml/2006/table">
            <a:tbl>
              <a:tblPr rtl="1"/>
              <a:tblGrid>
                <a:gridCol w="1517036">
                  <a:extLst>
                    <a:ext uri="{9D8B030D-6E8A-4147-A177-3AD203B41FA5}">
                      <a16:colId xmlns:a16="http://schemas.microsoft.com/office/drawing/2014/main" xmlns="" val="20000"/>
                    </a:ext>
                  </a:extLst>
                </a:gridCol>
                <a:gridCol w="2488548">
                  <a:extLst>
                    <a:ext uri="{9D8B030D-6E8A-4147-A177-3AD203B41FA5}">
                      <a16:colId xmlns:a16="http://schemas.microsoft.com/office/drawing/2014/main" xmlns="" val="20001"/>
                    </a:ext>
                  </a:extLst>
                </a:gridCol>
                <a:gridCol w="1456680">
                  <a:extLst>
                    <a:ext uri="{9D8B030D-6E8A-4147-A177-3AD203B41FA5}">
                      <a16:colId xmlns:a16="http://schemas.microsoft.com/office/drawing/2014/main" xmlns="" val="20002"/>
                    </a:ext>
                  </a:extLst>
                </a:gridCol>
                <a:gridCol w="1699248">
                  <a:extLst>
                    <a:ext uri="{9D8B030D-6E8A-4147-A177-3AD203B41FA5}">
                      <a16:colId xmlns:a16="http://schemas.microsoft.com/office/drawing/2014/main" xmlns="" val="20003"/>
                    </a:ext>
                  </a:extLst>
                </a:gridCol>
                <a:gridCol w="1982487">
                  <a:extLst>
                    <a:ext uri="{9D8B030D-6E8A-4147-A177-3AD203B41FA5}">
                      <a16:colId xmlns:a16="http://schemas.microsoft.com/office/drawing/2014/main" xmlns="" val="20004"/>
                    </a:ext>
                  </a:extLst>
                </a:gridCol>
              </a:tblGrid>
              <a:tr h="1097492">
                <a:tc>
                  <a:txBody>
                    <a:bodyPr/>
                    <a:lstStyle/>
                    <a:p>
                      <a:pPr algn="ctr" rtl="1">
                        <a:spcAft>
                          <a:spcPts val="0"/>
                        </a:spcAft>
                      </a:pPr>
                      <a:r>
                        <a:rPr lang="ar-SA" sz="3600" dirty="0">
                          <a:latin typeface="Lotus"/>
                          <a:ea typeface="Times New Roman"/>
                          <a:cs typeface="B Zar"/>
                        </a:rPr>
                        <a:t>شـــرح</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واحد</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مصرف سالانه</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هزينه واحد </a:t>
                      </a:r>
                      <a:r>
                        <a:rPr lang="ar-SA" sz="3600" dirty="0">
                          <a:latin typeface="Lotus"/>
                          <a:ea typeface="Times New Roman"/>
                          <a:cs typeface="B Zar"/>
                        </a:rPr>
                        <a:t>(ريال)</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smtClean="0">
                          <a:latin typeface="Lotus"/>
                          <a:ea typeface="Times New Roman"/>
                          <a:cs typeface="B Zar"/>
                        </a:rPr>
                        <a:t>هزينه</a:t>
                      </a:r>
                      <a:r>
                        <a:rPr lang="fa-IR" sz="3600" dirty="0" smtClean="0">
                          <a:latin typeface="Lotus"/>
                          <a:ea typeface="Times New Roman"/>
                          <a:cs typeface="B Zar"/>
                        </a:rPr>
                        <a:t> </a:t>
                      </a:r>
                      <a:r>
                        <a:rPr lang="ar-SA" sz="3600" dirty="0" smtClean="0">
                          <a:latin typeface="Lotus"/>
                          <a:ea typeface="Times New Roman"/>
                          <a:cs typeface="B Zar"/>
                        </a:rPr>
                        <a:t>كل</a:t>
                      </a:r>
                      <a:endParaRPr lang="fa-IR" sz="3600" dirty="0" smtClean="0">
                        <a:latin typeface="Lotus"/>
                        <a:ea typeface="Times New Roman"/>
                        <a:cs typeface="B Zar"/>
                      </a:endParaRPr>
                    </a:p>
                    <a:p>
                      <a:pPr algn="ctr" rtl="1">
                        <a:spcAft>
                          <a:spcPts val="0"/>
                        </a:spcAft>
                      </a:pPr>
                      <a:r>
                        <a:rPr lang="ar-SA" sz="2800" dirty="0" smtClean="0">
                          <a:latin typeface="Lotus"/>
                          <a:ea typeface="Times New Roman"/>
                          <a:cs typeface="B Zar"/>
                        </a:rPr>
                        <a:t>(ميليون </a:t>
                      </a:r>
                      <a:r>
                        <a:rPr lang="ar-SA" sz="2800" dirty="0">
                          <a:latin typeface="Lotus"/>
                          <a:ea typeface="Times New Roman"/>
                          <a:cs typeface="B Zar"/>
                        </a:rPr>
                        <a:t>ريال)</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646238">
                <a:tc>
                  <a:txBody>
                    <a:bodyPr/>
                    <a:lstStyle/>
                    <a:p>
                      <a:pPr algn="r" rtl="1">
                        <a:spcAft>
                          <a:spcPts val="0"/>
                        </a:spcAft>
                      </a:pPr>
                      <a:r>
                        <a:rPr lang="ar-SA" sz="3600" dirty="0">
                          <a:latin typeface="Lotus"/>
                          <a:ea typeface="Times New Roman"/>
                          <a:cs typeface="B Zar"/>
                        </a:rPr>
                        <a:t>برق</a:t>
                      </a:r>
                      <a:endParaRPr lang="en-US" sz="3200" dirty="0">
                        <a:latin typeface="Times New Roman"/>
                        <a:ea typeface="Times New Roman"/>
                      </a:endParaRPr>
                    </a:p>
                    <a:p>
                      <a:pPr algn="r" rtl="1">
                        <a:spcAft>
                          <a:spcPts val="0"/>
                        </a:spcAft>
                      </a:pPr>
                      <a:r>
                        <a:rPr lang="ar-SA" sz="3600" dirty="0">
                          <a:latin typeface="Lotus"/>
                          <a:ea typeface="Times New Roman"/>
                          <a:cs typeface="B Zar"/>
                        </a:rPr>
                        <a:t>بنزيـن</a:t>
                      </a:r>
                      <a:endParaRPr lang="en-US" sz="3200" dirty="0">
                        <a:latin typeface="Times New Roman"/>
                        <a:ea typeface="Times New Roman"/>
                      </a:endParaRPr>
                    </a:p>
                    <a:p>
                      <a:pPr algn="r" rtl="1">
                        <a:spcAft>
                          <a:spcPts val="0"/>
                        </a:spcAft>
                      </a:pPr>
                      <a:r>
                        <a:rPr lang="ar-SA" sz="3600" dirty="0">
                          <a:latin typeface="Lotus"/>
                          <a:ea typeface="Times New Roman"/>
                          <a:cs typeface="B Zar"/>
                        </a:rPr>
                        <a:t>گازوئيل</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كيلووات ساعت</a:t>
                      </a:r>
                      <a:endParaRPr lang="en-US" sz="3200">
                        <a:latin typeface="Times New Roman"/>
                        <a:ea typeface="Times New Roman"/>
                      </a:endParaRPr>
                    </a:p>
                    <a:p>
                      <a:pPr algn="ctr" rtl="1">
                        <a:spcAft>
                          <a:spcPts val="0"/>
                        </a:spcAft>
                      </a:pPr>
                      <a:r>
                        <a:rPr lang="ar-SA" sz="3600">
                          <a:latin typeface="Lotus"/>
                          <a:ea typeface="Times New Roman"/>
                          <a:cs typeface="B Zar"/>
                        </a:rPr>
                        <a:t>ليتر</a:t>
                      </a:r>
                      <a:endParaRPr lang="en-US" sz="3200">
                        <a:latin typeface="Times New Roman"/>
                        <a:ea typeface="Times New Roman"/>
                      </a:endParaRPr>
                    </a:p>
                    <a:p>
                      <a:pPr algn="ctr" rtl="1">
                        <a:spcAft>
                          <a:spcPts val="0"/>
                        </a:spcAft>
                      </a:pPr>
                      <a:r>
                        <a:rPr lang="ar-SA" sz="3600">
                          <a:latin typeface="Lotus"/>
                          <a:ea typeface="Times New Roman"/>
                          <a:cs typeface="B Zar"/>
                        </a:rPr>
                        <a:t>ليتر</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10000</a:t>
                      </a:r>
                      <a:endParaRPr lang="en-US" sz="3200">
                        <a:latin typeface="Times New Roman"/>
                        <a:ea typeface="Times New Roman"/>
                      </a:endParaRPr>
                    </a:p>
                    <a:p>
                      <a:pPr algn="ctr" rtl="1">
                        <a:spcAft>
                          <a:spcPts val="0"/>
                        </a:spcAft>
                      </a:pPr>
                      <a:r>
                        <a:rPr lang="ar-SA" sz="3600">
                          <a:latin typeface="Lotus"/>
                          <a:ea typeface="Times New Roman"/>
                          <a:cs typeface="B Zar"/>
                        </a:rPr>
                        <a:t>3000 </a:t>
                      </a:r>
                      <a:endParaRPr lang="en-US" sz="3200">
                        <a:latin typeface="Times New Roman"/>
                        <a:ea typeface="Times New Roman"/>
                      </a:endParaRPr>
                    </a:p>
                    <a:p>
                      <a:pPr algn="ctr" rtl="1">
                        <a:spcAft>
                          <a:spcPts val="0"/>
                        </a:spcAft>
                      </a:pPr>
                      <a:r>
                        <a:rPr lang="ar-SA" sz="3600">
                          <a:latin typeface="Lotus"/>
                          <a:ea typeface="Times New Roman"/>
                          <a:cs typeface="B Zar"/>
                        </a:rPr>
                        <a:t>4000 </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a:latin typeface="Lotus"/>
                          <a:ea typeface="Times New Roman"/>
                          <a:cs typeface="B Zar"/>
                        </a:rPr>
                        <a:t>250</a:t>
                      </a:r>
                      <a:endParaRPr lang="en-US" sz="3200">
                        <a:latin typeface="Times New Roman"/>
                        <a:ea typeface="Times New Roman"/>
                      </a:endParaRPr>
                    </a:p>
                    <a:p>
                      <a:pPr algn="ctr" rtl="1">
                        <a:spcAft>
                          <a:spcPts val="0"/>
                        </a:spcAft>
                      </a:pPr>
                      <a:r>
                        <a:rPr lang="ar-SA" sz="3600">
                          <a:latin typeface="Lotus"/>
                          <a:ea typeface="Times New Roman"/>
                          <a:cs typeface="B Zar"/>
                        </a:rPr>
                        <a:t>650</a:t>
                      </a:r>
                      <a:endParaRPr lang="en-US" sz="3200">
                        <a:latin typeface="Times New Roman"/>
                        <a:ea typeface="Times New Roman"/>
                      </a:endParaRPr>
                    </a:p>
                    <a:p>
                      <a:pPr algn="ctr" rtl="1">
                        <a:spcAft>
                          <a:spcPts val="0"/>
                        </a:spcAft>
                      </a:pPr>
                      <a:r>
                        <a:rPr lang="ar-SA" sz="3600">
                          <a:latin typeface="Lotus"/>
                          <a:ea typeface="Times New Roman"/>
                          <a:cs typeface="B Zar"/>
                        </a:rPr>
                        <a:t>160</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5/2</a:t>
                      </a:r>
                      <a:endParaRPr lang="en-US" sz="3200" dirty="0">
                        <a:latin typeface="Times New Roman"/>
                        <a:ea typeface="Times New Roman"/>
                      </a:endParaRPr>
                    </a:p>
                    <a:p>
                      <a:pPr algn="ctr" rtl="1">
                        <a:spcAft>
                          <a:spcPts val="0"/>
                        </a:spcAft>
                      </a:pPr>
                      <a:r>
                        <a:rPr lang="ar-SA" sz="3600" dirty="0">
                          <a:latin typeface="Lotus"/>
                          <a:ea typeface="Times New Roman"/>
                          <a:cs typeface="B Zar"/>
                        </a:rPr>
                        <a:t>95/1</a:t>
                      </a:r>
                      <a:endParaRPr lang="en-US" sz="3200" dirty="0">
                        <a:latin typeface="Times New Roman"/>
                        <a:ea typeface="Times New Roman"/>
                      </a:endParaRPr>
                    </a:p>
                    <a:p>
                      <a:pPr algn="ctr" rtl="1">
                        <a:spcAft>
                          <a:spcPts val="0"/>
                        </a:spcAft>
                      </a:pPr>
                      <a:r>
                        <a:rPr lang="ar-SA" sz="3600" dirty="0">
                          <a:latin typeface="Lotus"/>
                          <a:ea typeface="Times New Roman"/>
                          <a:cs typeface="B Zar"/>
                        </a:rPr>
                        <a:t>64/0</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48746">
                <a:tc gridSpan="4">
                  <a:txBody>
                    <a:bodyPr/>
                    <a:lstStyle/>
                    <a:p>
                      <a:pPr algn="r" rtl="1">
                        <a:spcAft>
                          <a:spcPts val="0"/>
                        </a:spcAft>
                      </a:pPr>
                      <a:r>
                        <a:rPr lang="ar-SA" sz="3600" dirty="0">
                          <a:latin typeface="Lotus"/>
                          <a:ea typeface="Times New Roman"/>
                          <a:cs typeface="B Zar"/>
                        </a:rPr>
                        <a:t>   جــــــمـــــــع</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hMerge="1">
                  <a:txBody>
                    <a:bodyPr/>
                    <a:lstStyle/>
                    <a:p>
                      <a:pPr rtl="1"/>
                      <a:endParaRPr lang="fa-IR"/>
                    </a:p>
                  </a:txBody>
                  <a:tcPr/>
                </a:tc>
                <a:tc hMerge="1">
                  <a:txBody>
                    <a:bodyPr/>
                    <a:lstStyle/>
                    <a:p>
                      <a:pPr rtl="1"/>
                      <a:endParaRPr lang="fa-IR"/>
                    </a:p>
                  </a:txBody>
                  <a:tcPr/>
                </a:tc>
                <a:tc>
                  <a:txBody>
                    <a:bodyPr/>
                    <a:lstStyle/>
                    <a:p>
                      <a:pPr algn="ctr" rtl="1">
                        <a:spcAft>
                          <a:spcPts val="0"/>
                        </a:spcAft>
                      </a:pPr>
                      <a:r>
                        <a:rPr lang="ar-SA" sz="3600" dirty="0">
                          <a:latin typeface="Lotus"/>
                          <a:ea typeface="Times New Roman"/>
                          <a:cs typeface="B Zar"/>
                        </a:rPr>
                        <a:t>09/5</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26626" name="Title 1"/>
          <p:cNvSpPr>
            <a:spLocks noGrp="1"/>
          </p:cNvSpPr>
          <p:nvPr>
            <p:ph type="title"/>
          </p:nvPr>
        </p:nvSpPr>
        <p:spPr>
          <a:xfrm>
            <a:off x="642910" y="0"/>
            <a:ext cx="8229600" cy="1219200"/>
          </a:xfrm>
        </p:spPr>
        <p:txBody>
          <a:bodyPr/>
          <a:lstStyle/>
          <a:p>
            <a:pPr algn="r" eaLnBrk="1" fontAlgn="auto" hangingPunct="1">
              <a:spcAft>
                <a:spcPts val="0"/>
              </a:spcAft>
              <a:defRPr/>
            </a:pPr>
            <a:r>
              <a:rPr lang="ar-SA" sz="4400" b="1" smtClean="0"/>
              <a:t>ب- 5 ) سوخت و انرژي :</a:t>
            </a:r>
            <a:endParaRPr lang="fa-IR" sz="44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1000" fill="hold"/>
                                        <p:tgtEl>
                                          <p:spTgt spid="26626"/>
                                        </p:tgtEl>
                                        <p:attrNameLst>
                                          <p:attrName>ppt_w</p:attrName>
                                        </p:attrNameLst>
                                      </p:cBhvr>
                                      <p:tavLst>
                                        <p:tav tm="0">
                                          <p:val>
                                            <p:strVal val="#ppt_w*0.70"/>
                                          </p:val>
                                        </p:tav>
                                        <p:tav tm="100000">
                                          <p:val>
                                            <p:strVal val="#ppt_w"/>
                                          </p:val>
                                        </p:tav>
                                      </p:tavLst>
                                    </p:anim>
                                    <p:anim calcmode="lin" valueType="num">
                                      <p:cBhvr>
                                        <p:cTn id="8" dur="1000" fill="hold"/>
                                        <p:tgtEl>
                                          <p:spTgt spid="26626"/>
                                        </p:tgtEl>
                                        <p:attrNameLst>
                                          <p:attrName>ppt_h</p:attrName>
                                        </p:attrNameLst>
                                      </p:cBhvr>
                                      <p:tavLst>
                                        <p:tav tm="0">
                                          <p:val>
                                            <p:strVal val="#ppt_h"/>
                                          </p:val>
                                        </p:tav>
                                        <p:tav tm="100000">
                                          <p:val>
                                            <p:strVal val="#ppt_h"/>
                                          </p:val>
                                        </p:tav>
                                      </p:tavLst>
                                    </p:anim>
                                    <p:animEffect transition="in" filter="fade">
                                      <p:cBhvr>
                                        <p:cTn id="9" dur="1000"/>
                                        <p:tgtEl>
                                          <p:spTgt spid="266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7" presetClass="entr" presetSubtype="1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285875"/>
          <a:ext cx="9144000" cy="4389438"/>
        </p:xfrm>
        <a:graphic>
          <a:graphicData uri="http://schemas.openxmlformats.org/drawingml/2006/table">
            <a:tbl>
              <a:tblPr rtl="1"/>
              <a:tblGrid>
                <a:gridCol w="5694990">
                  <a:extLst>
                    <a:ext uri="{9D8B030D-6E8A-4147-A177-3AD203B41FA5}">
                      <a16:colId xmlns:a16="http://schemas.microsoft.com/office/drawing/2014/main" xmlns="" val="20000"/>
                    </a:ext>
                  </a:extLst>
                </a:gridCol>
                <a:gridCol w="3449010">
                  <a:extLst>
                    <a:ext uri="{9D8B030D-6E8A-4147-A177-3AD203B41FA5}">
                      <a16:colId xmlns:a16="http://schemas.microsoft.com/office/drawing/2014/main" xmlns="" val="20001"/>
                    </a:ext>
                  </a:extLst>
                </a:gridCol>
              </a:tblGrid>
              <a:tr h="487715">
                <a:tc>
                  <a:txBody>
                    <a:bodyPr/>
                    <a:lstStyle/>
                    <a:p>
                      <a:pPr algn="ctr" rtl="1">
                        <a:spcAft>
                          <a:spcPts val="0"/>
                        </a:spcAft>
                      </a:pPr>
                      <a:r>
                        <a:rPr lang="ar-SA" sz="3200" dirty="0">
                          <a:latin typeface="Lotus"/>
                          <a:ea typeface="Times New Roman"/>
                          <a:cs typeface="B Zar"/>
                        </a:rPr>
                        <a:t>شـــرح</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هزينه ( ميليون ريال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2438578">
                <a:tc>
                  <a:txBody>
                    <a:bodyPr/>
                    <a:lstStyle/>
                    <a:p>
                      <a:pPr algn="r" rtl="1">
                        <a:spcAft>
                          <a:spcPts val="0"/>
                        </a:spcAft>
                      </a:pPr>
                      <a:r>
                        <a:rPr lang="ar-SA" sz="3200" dirty="0">
                          <a:latin typeface="Lotus"/>
                          <a:ea typeface="Times New Roman"/>
                          <a:cs typeface="B Zar"/>
                        </a:rPr>
                        <a:t>مواد اوليه و نهاده هاي توليد</a:t>
                      </a:r>
                      <a:endParaRPr lang="en-US" sz="2800" dirty="0">
                        <a:latin typeface="Times New Roman"/>
                        <a:ea typeface="Times New Roman"/>
                      </a:endParaRPr>
                    </a:p>
                    <a:p>
                      <a:pPr algn="r" rtl="1">
                        <a:spcAft>
                          <a:spcPts val="0"/>
                        </a:spcAft>
                      </a:pPr>
                      <a:r>
                        <a:rPr lang="ar-SA" sz="3200" dirty="0">
                          <a:latin typeface="Lotus"/>
                          <a:ea typeface="Times New Roman"/>
                          <a:cs typeface="B Zar"/>
                        </a:rPr>
                        <a:t>حقوق و دستمزد</a:t>
                      </a:r>
                      <a:endParaRPr lang="en-US" sz="2800" dirty="0">
                        <a:latin typeface="Times New Roman"/>
                        <a:ea typeface="Times New Roman"/>
                      </a:endParaRPr>
                    </a:p>
                    <a:p>
                      <a:pPr algn="r" rtl="1">
                        <a:spcAft>
                          <a:spcPts val="0"/>
                        </a:spcAft>
                      </a:pPr>
                      <a:r>
                        <a:rPr lang="ar-SA" sz="3200" dirty="0">
                          <a:latin typeface="Lotus"/>
                          <a:ea typeface="Times New Roman"/>
                          <a:cs typeface="B Zar"/>
                        </a:rPr>
                        <a:t>نگهداري و تعميرات</a:t>
                      </a:r>
                      <a:endParaRPr lang="en-US" sz="2800" dirty="0">
                        <a:latin typeface="Times New Roman"/>
                        <a:ea typeface="Times New Roman"/>
                      </a:endParaRPr>
                    </a:p>
                    <a:p>
                      <a:pPr algn="r" rtl="1">
                        <a:spcAft>
                          <a:spcPts val="0"/>
                        </a:spcAft>
                      </a:pPr>
                      <a:r>
                        <a:rPr lang="ar-SA" sz="3200" dirty="0">
                          <a:latin typeface="Lotus"/>
                          <a:ea typeface="Times New Roman"/>
                          <a:cs typeface="B Zar"/>
                        </a:rPr>
                        <a:t>استهلاك</a:t>
                      </a:r>
                      <a:endParaRPr lang="en-US" sz="2800" dirty="0">
                        <a:latin typeface="Times New Roman"/>
                        <a:ea typeface="Times New Roman"/>
                      </a:endParaRPr>
                    </a:p>
                    <a:p>
                      <a:pPr algn="r" rtl="1">
                        <a:spcAft>
                          <a:spcPts val="0"/>
                        </a:spcAft>
                      </a:pPr>
                      <a:r>
                        <a:rPr lang="ar-SA" sz="3200" dirty="0">
                          <a:latin typeface="Lotus"/>
                          <a:ea typeface="Times New Roman"/>
                          <a:cs typeface="B Zar"/>
                        </a:rPr>
                        <a:t>سوخت و انرژي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48/162</a:t>
                      </a:r>
                      <a:endParaRPr lang="en-US" sz="2800" dirty="0">
                        <a:latin typeface="Times New Roman"/>
                        <a:ea typeface="Times New Roman"/>
                      </a:endParaRPr>
                    </a:p>
                    <a:p>
                      <a:pPr algn="ctr" rtl="1">
                        <a:spcAft>
                          <a:spcPts val="0"/>
                        </a:spcAft>
                      </a:pPr>
                      <a:r>
                        <a:rPr lang="ar-SA" sz="3200" dirty="0">
                          <a:latin typeface="Lotus"/>
                          <a:ea typeface="Times New Roman"/>
                          <a:cs typeface="B Zar"/>
                        </a:rPr>
                        <a:t>119</a:t>
                      </a:r>
                      <a:endParaRPr lang="en-US" sz="2800" dirty="0">
                        <a:latin typeface="Times New Roman"/>
                        <a:ea typeface="Times New Roman"/>
                      </a:endParaRPr>
                    </a:p>
                    <a:p>
                      <a:pPr algn="ctr" rtl="1">
                        <a:spcAft>
                          <a:spcPts val="0"/>
                        </a:spcAft>
                      </a:pPr>
                      <a:r>
                        <a:rPr lang="ar-SA" sz="3200" dirty="0">
                          <a:latin typeface="Lotus"/>
                          <a:ea typeface="Times New Roman"/>
                          <a:cs typeface="B Zar"/>
                        </a:rPr>
                        <a:t>95/27</a:t>
                      </a:r>
                      <a:endParaRPr lang="en-US" sz="2800" dirty="0">
                        <a:latin typeface="Times New Roman"/>
                        <a:ea typeface="Times New Roman"/>
                      </a:endParaRPr>
                    </a:p>
                    <a:p>
                      <a:pPr algn="ctr" rtl="1">
                        <a:spcAft>
                          <a:spcPts val="0"/>
                        </a:spcAft>
                      </a:pPr>
                      <a:r>
                        <a:rPr lang="ar-SA" sz="3200" dirty="0">
                          <a:latin typeface="Lotus"/>
                          <a:ea typeface="Times New Roman"/>
                          <a:cs typeface="B Zar"/>
                        </a:rPr>
                        <a:t>34/82</a:t>
                      </a:r>
                      <a:endParaRPr lang="en-US" sz="2800" dirty="0">
                        <a:latin typeface="Times New Roman"/>
                        <a:ea typeface="Times New Roman"/>
                      </a:endParaRPr>
                    </a:p>
                    <a:p>
                      <a:pPr algn="ctr" rtl="1">
                        <a:spcAft>
                          <a:spcPts val="0"/>
                        </a:spcAft>
                      </a:pPr>
                      <a:r>
                        <a:rPr lang="ar-SA" sz="3200" dirty="0">
                          <a:latin typeface="Lotus"/>
                          <a:ea typeface="Times New Roman"/>
                          <a:cs typeface="B Zar"/>
                        </a:rPr>
                        <a:t>09/5</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87715">
                <a:tc>
                  <a:txBody>
                    <a:bodyPr/>
                    <a:lstStyle/>
                    <a:p>
                      <a:pPr algn="r" rtl="1">
                        <a:spcAft>
                          <a:spcPts val="0"/>
                        </a:spcAft>
                      </a:pPr>
                      <a:r>
                        <a:rPr lang="ar-SA" sz="3200">
                          <a:latin typeface="Lotus"/>
                          <a:ea typeface="Times New Roman"/>
                          <a:cs typeface="B Zar"/>
                        </a:rPr>
                        <a:t>جــــمــــع</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86/396</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87715">
                <a:tc>
                  <a:txBody>
                    <a:bodyPr/>
                    <a:lstStyle/>
                    <a:p>
                      <a:pPr algn="r" rtl="1">
                        <a:spcAft>
                          <a:spcPts val="0"/>
                        </a:spcAft>
                      </a:pPr>
                      <a:r>
                        <a:rPr lang="ar-SA" sz="3200">
                          <a:latin typeface="Lotus"/>
                          <a:ea typeface="Times New Roman"/>
                          <a:cs typeface="B Zar"/>
                        </a:rPr>
                        <a:t>پيش بيني نشــده ( معادل 5 % اقلام فوق )</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84/19</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87715">
                <a:tc>
                  <a:txBody>
                    <a:bodyPr/>
                    <a:lstStyle/>
                    <a:p>
                      <a:pPr algn="ctr" rtl="1">
                        <a:spcAft>
                          <a:spcPts val="0"/>
                        </a:spcAft>
                      </a:pPr>
                      <a:r>
                        <a:rPr lang="ar-SA" sz="3200" b="1">
                          <a:latin typeface="Nazanin"/>
                          <a:ea typeface="Times New Roman"/>
                          <a:cs typeface="B Zar"/>
                        </a:rPr>
                        <a:t>جمـــــع كل</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ar-SA" sz="3200" b="1" dirty="0">
                          <a:latin typeface="Lotus"/>
                          <a:ea typeface="Times New Roman"/>
                          <a:cs typeface="B Zar"/>
                        </a:rPr>
                        <a:t>7/416</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2" name="Title 1"/>
          <p:cNvSpPr>
            <a:spLocks noGrp="1"/>
          </p:cNvSpPr>
          <p:nvPr>
            <p:ph type="title"/>
          </p:nvPr>
        </p:nvSpPr>
        <p:spPr/>
        <p:txBody>
          <a:bodyPr rtlCol="1">
            <a:normAutofit fontScale="90000"/>
          </a:bodyPr>
          <a:lstStyle/>
          <a:p>
            <a:pPr algn="r" eaLnBrk="1" fontAlgn="auto" hangingPunct="1">
              <a:spcAft>
                <a:spcPts val="0"/>
              </a:spcAft>
              <a:defRPr/>
            </a:pPr>
            <a:r>
              <a:rPr lang="ar-SA" b="1" smtClean="0"/>
              <a:t>جمـع هزينه هاي جاري طرح</a:t>
            </a:r>
            <a:r>
              <a:rPr smtClean="0"/>
              <a:t/>
            </a:r>
            <a:br>
              <a:rPr smtClean="0"/>
            </a:br>
            <a:endParaRPr 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5"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9" dur="1000" fill="hold"/>
                                        <p:tgtEl>
                                          <p:spTgt spid="4"/>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928938"/>
          <a:ext cx="9144000" cy="2743200"/>
        </p:xfrm>
        <a:graphic>
          <a:graphicData uri="http://schemas.openxmlformats.org/drawingml/2006/table">
            <a:tbl>
              <a:tblPr rtl="1"/>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0">
                <a:tc>
                  <a:txBody>
                    <a:bodyPr/>
                    <a:lstStyle/>
                    <a:p>
                      <a:pPr algn="ctr" rtl="1">
                        <a:spcAft>
                          <a:spcPts val="0"/>
                        </a:spcAft>
                      </a:pPr>
                      <a:r>
                        <a:rPr lang="ar-SA" sz="3600" dirty="0">
                          <a:latin typeface="Lotus"/>
                          <a:ea typeface="Times New Roman"/>
                          <a:cs typeface="B Zar"/>
                        </a:rPr>
                        <a:t>شـــرح</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هزينه ( ميليون ريال )</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0">
                <a:tc>
                  <a:txBody>
                    <a:bodyPr/>
                    <a:lstStyle/>
                    <a:p>
                      <a:pPr algn="r" rtl="1">
                        <a:spcAft>
                          <a:spcPts val="0"/>
                        </a:spcAft>
                      </a:pPr>
                      <a:r>
                        <a:rPr lang="ar-SA" sz="3600" dirty="0">
                          <a:latin typeface="Lotus"/>
                          <a:ea typeface="Times New Roman"/>
                          <a:cs typeface="B Zar"/>
                        </a:rPr>
                        <a:t>مواد اوليه</a:t>
                      </a:r>
                      <a:endParaRPr lang="en-US" sz="3200" dirty="0">
                        <a:latin typeface="Times New Roman"/>
                        <a:ea typeface="Times New Roman"/>
                      </a:endParaRPr>
                    </a:p>
                    <a:p>
                      <a:pPr algn="r" rtl="1">
                        <a:spcAft>
                          <a:spcPts val="0"/>
                        </a:spcAft>
                      </a:pPr>
                      <a:r>
                        <a:rPr lang="ar-SA" sz="3600" dirty="0">
                          <a:latin typeface="Lotus"/>
                          <a:ea typeface="Times New Roman"/>
                          <a:cs typeface="B Zar"/>
                        </a:rPr>
                        <a:t>حقوق و دستمزد</a:t>
                      </a:r>
                      <a:endParaRPr lang="en-US" sz="3200" dirty="0">
                        <a:latin typeface="Times New Roman"/>
                        <a:ea typeface="Times New Roman"/>
                      </a:endParaRPr>
                    </a:p>
                    <a:p>
                      <a:pPr algn="r" rtl="1">
                        <a:spcAft>
                          <a:spcPts val="0"/>
                        </a:spcAft>
                      </a:pPr>
                      <a:r>
                        <a:rPr lang="ar-SA" sz="3600" dirty="0">
                          <a:latin typeface="Lotus"/>
                          <a:ea typeface="Times New Roman"/>
                          <a:cs typeface="B Zar"/>
                        </a:rPr>
                        <a:t>سوخت و انرژي</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1/27</a:t>
                      </a:r>
                      <a:endParaRPr lang="en-US" sz="3200" dirty="0">
                        <a:latin typeface="Times New Roman"/>
                        <a:ea typeface="Times New Roman"/>
                      </a:endParaRPr>
                    </a:p>
                    <a:p>
                      <a:pPr algn="ctr" rtl="1">
                        <a:spcAft>
                          <a:spcPts val="0"/>
                        </a:spcAft>
                      </a:pPr>
                      <a:r>
                        <a:rPr lang="ar-SA" sz="3600" dirty="0">
                          <a:latin typeface="Lotus"/>
                          <a:ea typeface="Times New Roman"/>
                          <a:cs typeface="B Zar"/>
                        </a:rPr>
                        <a:t>8/19</a:t>
                      </a:r>
                      <a:endParaRPr lang="en-US" sz="3200" dirty="0">
                        <a:latin typeface="Times New Roman"/>
                        <a:ea typeface="Times New Roman"/>
                      </a:endParaRPr>
                    </a:p>
                    <a:p>
                      <a:pPr algn="ctr" rtl="1">
                        <a:spcAft>
                          <a:spcPts val="0"/>
                        </a:spcAft>
                      </a:pPr>
                      <a:r>
                        <a:rPr lang="ar-SA" sz="3600" dirty="0">
                          <a:latin typeface="Lotus"/>
                          <a:ea typeface="Times New Roman"/>
                          <a:cs typeface="B Zar"/>
                        </a:rPr>
                        <a:t>9/0</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0">
                <a:tc>
                  <a:txBody>
                    <a:bodyPr/>
                    <a:lstStyle/>
                    <a:p>
                      <a:pPr algn="ctr" rtl="1">
                        <a:spcAft>
                          <a:spcPts val="0"/>
                        </a:spcAft>
                      </a:pPr>
                      <a:r>
                        <a:rPr lang="ar-SA" sz="3600" b="1" dirty="0">
                          <a:latin typeface="Nazanin"/>
                          <a:ea typeface="Times New Roman"/>
                          <a:cs typeface="B Zar"/>
                        </a:rPr>
                        <a:t>جمـــــع كل</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ar-SA" sz="3600" b="1" dirty="0">
                          <a:latin typeface="Lotus"/>
                          <a:ea typeface="Times New Roman"/>
                          <a:cs typeface="B Zar"/>
                        </a:rPr>
                        <a:t>8/47</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28688" name="Rectangle 1"/>
          <p:cNvSpPr>
            <a:spLocks noChangeArrowheads="1"/>
          </p:cNvSpPr>
          <p:nvPr/>
        </p:nvSpPr>
        <p:spPr bwMode="auto">
          <a:xfrm>
            <a:off x="1928813" y="1928813"/>
            <a:ext cx="62595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algn="l" eaLnBrk="1" hangingPunct="1">
              <a:spcBef>
                <a:spcPct val="0"/>
              </a:spcBef>
              <a:buClrTx/>
              <a:buSzTx/>
              <a:buFontTx/>
              <a:buNone/>
            </a:pPr>
            <a:r>
              <a:rPr lang="ar-SA" altLang="fa-IR" sz="3600" b="1">
                <a:latin typeface="B Zar" panose="00000400000000000000" pitchFamily="2" charset="-78"/>
              </a:rPr>
              <a:t>سرمايه در گردش ( دوره دو ماهه )</a:t>
            </a:r>
            <a:endParaRPr lang="en-US" altLang="fa-IR" sz="2400">
              <a:latin typeface="Arial" panose="020B0604020202020204" pitchFamily="34" charset="0"/>
              <a:cs typeface="Arial" panose="020B0604020202020204" pitchFamily="34" charset="0"/>
            </a:endParaRPr>
          </a:p>
          <a:p>
            <a:pPr algn="l" rtl="0">
              <a:spcBef>
                <a:spcPct val="0"/>
              </a:spcBef>
              <a:buClrTx/>
              <a:buSzTx/>
              <a:buFontTx/>
              <a:buNone/>
            </a:pPr>
            <a:endParaRPr lang="en-US" altLang="fa-IR" sz="1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8688"/>
                                        </p:tgtEl>
                                        <p:attrNameLst>
                                          <p:attrName>style.visibility</p:attrName>
                                        </p:attrNameLst>
                                      </p:cBhvr>
                                      <p:to>
                                        <p:strVal val="visible"/>
                                      </p:to>
                                    </p:set>
                                    <p:anim calcmode="lin" valueType="num">
                                      <p:cBhvr>
                                        <p:cTn id="7" dur="500" fill="hold"/>
                                        <p:tgtEl>
                                          <p:spTgt spid="2868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8688"/>
                                        </p:tgtEl>
                                        <p:attrNameLst>
                                          <p:attrName>ppt_y</p:attrName>
                                        </p:attrNameLst>
                                      </p:cBhvr>
                                      <p:tavLst>
                                        <p:tav tm="0">
                                          <p:val>
                                            <p:strVal val="#ppt_y"/>
                                          </p:val>
                                        </p:tav>
                                        <p:tav tm="100000">
                                          <p:val>
                                            <p:strVal val="#ppt_y"/>
                                          </p:val>
                                        </p:tav>
                                      </p:tavLst>
                                    </p:anim>
                                    <p:anim calcmode="lin" valueType="num">
                                      <p:cBhvr>
                                        <p:cTn id="9" dur="500" fill="hold"/>
                                        <p:tgtEl>
                                          <p:spTgt spid="2868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868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868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strVal val="#ppt_w*0.05"/>
                                          </p:val>
                                        </p:tav>
                                        <p:tav tm="100000">
                                          <p:val>
                                            <p:strVal val="#ppt_w"/>
                                          </p:val>
                                        </p:tav>
                                      </p:tavLst>
                                    </p:anim>
                                    <p:anim calcmode="lin" valueType="num">
                                      <p:cBhvr>
                                        <p:cTn id="17" dur="500" fill="hold"/>
                                        <p:tgtEl>
                                          <p:spTgt spid="4"/>
                                        </p:tgtEl>
                                        <p:attrNameLst>
                                          <p:attrName>ppt_h</p:attrName>
                                        </p:attrNameLst>
                                      </p:cBhvr>
                                      <p:tavLst>
                                        <p:tav tm="0">
                                          <p:val>
                                            <p:strVal val="#ppt_h"/>
                                          </p:val>
                                        </p:tav>
                                        <p:tav tm="100000">
                                          <p:val>
                                            <p:strVal val="#ppt_h"/>
                                          </p:val>
                                        </p:tav>
                                      </p:tavLst>
                                    </p:anim>
                                    <p:anim calcmode="lin" valueType="num">
                                      <p:cBhvr>
                                        <p:cTn id="18" dur="500" fill="hold"/>
                                        <p:tgtEl>
                                          <p:spTgt spid="4"/>
                                        </p:tgtEl>
                                        <p:attrNameLst>
                                          <p:attrName>ppt_x</p:attrName>
                                        </p:attrNameLst>
                                      </p:cBhvr>
                                      <p:tavLst>
                                        <p:tav tm="0">
                                          <p:val>
                                            <p:strVal val="#ppt_x-.2"/>
                                          </p:val>
                                        </p:tav>
                                        <p:tav tm="100000">
                                          <p:val>
                                            <p:strVal val="#ppt_x"/>
                                          </p:val>
                                        </p:tav>
                                      </p:tavLst>
                                    </p:anim>
                                    <p:anim calcmode="lin" valueType="num">
                                      <p:cBhvr>
                                        <p:cTn id="19" dur="500" fill="hold"/>
                                        <p:tgtEl>
                                          <p:spTgt spid="4"/>
                                        </p:tgtEl>
                                        <p:attrNameLst>
                                          <p:attrName>ppt_y</p:attrName>
                                        </p:attrNameLst>
                                      </p:cBhvr>
                                      <p:tavLst>
                                        <p:tav tm="0">
                                          <p:val>
                                            <p:strVal val="#ppt_y"/>
                                          </p:val>
                                        </p:tav>
                                        <p:tav tm="100000">
                                          <p:val>
                                            <p:strVal val="#ppt_y"/>
                                          </p:val>
                                        </p:tav>
                                      </p:tavLst>
                                    </p:anim>
                                    <p:animEffect transition="in" filter="fade">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8" grpId="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3436938"/>
          <a:ext cx="9144000" cy="2193925"/>
        </p:xfrm>
        <a:graphic>
          <a:graphicData uri="http://schemas.openxmlformats.org/drawingml/2006/table">
            <a:tbl>
              <a:tblPr rtl="1"/>
              <a:tblGrid>
                <a:gridCol w="4238309">
                  <a:extLst>
                    <a:ext uri="{9D8B030D-6E8A-4147-A177-3AD203B41FA5}">
                      <a16:colId xmlns:a16="http://schemas.microsoft.com/office/drawing/2014/main" xmlns="" val="20000"/>
                    </a:ext>
                  </a:extLst>
                </a:gridCol>
                <a:gridCol w="4905691">
                  <a:extLst>
                    <a:ext uri="{9D8B030D-6E8A-4147-A177-3AD203B41FA5}">
                      <a16:colId xmlns:a16="http://schemas.microsoft.com/office/drawing/2014/main" xmlns="" val="20001"/>
                    </a:ext>
                  </a:extLst>
                </a:gridCol>
              </a:tblGrid>
              <a:tr h="548481">
                <a:tc>
                  <a:txBody>
                    <a:bodyPr/>
                    <a:lstStyle/>
                    <a:p>
                      <a:pPr algn="ctr" rtl="1">
                        <a:spcAft>
                          <a:spcPts val="0"/>
                        </a:spcAft>
                      </a:pPr>
                      <a:r>
                        <a:rPr lang="ar-SA" sz="3600" dirty="0">
                          <a:latin typeface="Lotus"/>
                          <a:ea typeface="Times New Roman"/>
                          <a:cs typeface="B Zar"/>
                        </a:rPr>
                        <a:t>شـــرح</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هزينه ( ميليون ريال )</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096963">
                <a:tc>
                  <a:txBody>
                    <a:bodyPr/>
                    <a:lstStyle/>
                    <a:p>
                      <a:pPr algn="r" rtl="1">
                        <a:spcAft>
                          <a:spcPts val="0"/>
                        </a:spcAft>
                      </a:pPr>
                      <a:r>
                        <a:rPr lang="ar-SA" sz="3600">
                          <a:latin typeface="Lotus"/>
                          <a:ea typeface="Times New Roman"/>
                          <a:cs typeface="B Zar"/>
                        </a:rPr>
                        <a:t>سرمايه ثابت</a:t>
                      </a:r>
                      <a:endParaRPr lang="en-US" sz="3200">
                        <a:latin typeface="Times New Roman"/>
                        <a:ea typeface="Times New Roman"/>
                      </a:endParaRPr>
                    </a:p>
                    <a:p>
                      <a:pPr algn="r" rtl="1">
                        <a:spcAft>
                          <a:spcPts val="0"/>
                        </a:spcAft>
                      </a:pPr>
                      <a:r>
                        <a:rPr lang="ar-SA" sz="3600">
                          <a:latin typeface="Lotus"/>
                          <a:ea typeface="Times New Roman"/>
                          <a:cs typeface="B Zar"/>
                        </a:rPr>
                        <a:t>سرمايه در گردش</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842</a:t>
                      </a:r>
                      <a:endParaRPr lang="en-US" sz="3200" dirty="0">
                        <a:latin typeface="Times New Roman"/>
                        <a:ea typeface="Times New Roman"/>
                      </a:endParaRPr>
                    </a:p>
                    <a:p>
                      <a:pPr algn="ctr" rtl="1">
                        <a:spcAft>
                          <a:spcPts val="0"/>
                        </a:spcAft>
                      </a:pPr>
                      <a:r>
                        <a:rPr lang="ar-SA" sz="3600" dirty="0">
                          <a:latin typeface="Lotus"/>
                          <a:ea typeface="Times New Roman"/>
                          <a:cs typeface="B Zar"/>
                        </a:rPr>
                        <a:t>8/47</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548481">
                <a:tc>
                  <a:txBody>
                    <a:bodyPr/>
                    <a:lstStyle/>
                    <a:p>
                      <a:pPr algn="ctr" rtl="1">
                        <a:spcAft>
                          <a:spcPts val="0"/>
                        </a:spcAft>
                      </a:pPr>
                      <a:r>
                        <a:rPr lang="ar-SA" sz="3600" b="1">
                          <a:latin typeface="Nazanin"/>
                          <a:ea typeface="Times New Roman"/>
                          <a:cs typeface="B Zar"/>
                        </a:rPr>
                        <a:t>جمـــــع كل</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spcAft>
                          <a:spcPts val="0"/>
                        </a:spcAft>
                      </a:pPr>
                      <a:r>
                        <a:rPr lang="ar-SA" sz="3600" b="1" dirty="0">
                          <a:latin typeface="Lotus"/>
                          <a:ea typeface="Times New Roman"/>
                          <a:cs typeface="B Zar"/>
                        </a:rPr>
                        <a:t>8/889</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29712" name="Rectangle 1"/>
          <p:cNvSpPr>
            <a:spLocks noChangeArrowheads="1"/>
          </p:cNvSpPr>
          <p:nvPr/>
        </p:nvSpPr>
        <p:spPr bwMode="auto">
          <a:xfrm>
            <a:off x="2786063" y="2143125"/>
            <a:ext cx="4583112" cy="126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eaLnBrk="1" hangingPunct="1">
              <a:spcBef>
                <a:spcPct val="0"/>
              </a:spcBef>
              <a:buClrTx/>
              <a:buSzTx/>
              <a:buFontTx/>
              <a:buNone/>
            </a:pPr>
            <a:r>
              <a:rPr lang="ar-SA" altLang="fa-IR" sz="3600" b="1">
                <a:latin typeface="B Zar" panose="00000400000000000000" pitchFamily="2" charset="-78"/>
              </a:rPr>
              <a:t>جمع كل سرمايه گذاري طرح</a:t>
            </a:r>
            <a:endParaRPr lang="en-US" altLang="fa-IR" sz="2400">
              <a:latin typeface="Arial" panose="020B0604020202020204" pitchFamily="34" charset="0"/>
              <a:cs typeface="Arial" panose="020B0604020202020204" pitchFamily="34" charset="0"/>
            </a:endParaRPr>
          </a:p>
          <a:p>
            <a:pPr rtl="0">
              <a:spcBef>
                <a:spcPct val="0"/>
              </a:spcBef>
              <a:buClrTx/>
              <a:buSzTx/>
              <a:buFontTx/>
              <a:buNone/>
            </a:pPr>
            <a:endParaRPr lang="en-US" altLang="fa-IR" sz="40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9712"/>
                                        </p:tgtEl>
                                        <p:attrNameLst>
                                          <p:attrName>style.visibility</p:attrName>
                                        </p:attrNameLst>
                                      </p:cBhvr>
                                      <p:to>
                                        <p:strVal val="visible"/>
                                      </p:to>
                                    </p:set>
                                    <p:anim calcmode="lin" valueType="num">
                                      <p:cBhvr>
                                        <p:cTn id="7" dur="500" fill="hold"/>
                                        <p:tgtEl>
                                          <p:spTgt spid="2971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9712"/>
                                        </p:tgtEl>
                                        <p:attrNameLst>
                                          <p:attrName>ppt_y</p:attrName>
                                        </p:attrNameLst>
                                      </p:cBhvr>
                                      <p:tavLst>
                                        <p:tav tm="0">
                                          <p:val>
                                            <p:strVal val="#ppt_y"/>
                                          </p:val>
                                        </p:tav>
                                        <p:tav tm="100000">
                                          <p:val>
                                            <p:strVal val="#ppt_y"/>
                                          </p:val>
                                        </p:tav>
                                      </p:tavLst>
                                    </p:anim>
                                    <p:anim calcmode="lin" valueType="num">
                                      <p:cBhvr>
                                        <p:cTn id="9" dur="500" fill="hold"/>
                                        <p:tgtEl>
                                          <p:spTgt spid="2971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971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971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4"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from="(-#ppt_w/2)" to="(#ppt_x)" calcmode="lin" valueType="num">
                                      <p:cBhvr>
                                        <p:cTn id="16" dur="600" fill="hold">
                                          <p:stCondLst>
                                            <p:cond delay="0"/>
                                          </p:stCondLst>
                                        </p:cTn>
                                        <p:tgtEl>
                                          <p:spTgt spid="4"/>
                                        </p:tgtEl>
                                        <p:attrNameLst>
                                          <p:attrName>ppt_x</p:attrName>
                                        </p:attrNameLst>
                                      </p:cBhvr>
                                    </p:anim>
                                    <p:anim from="0" to="-1.0" calcmode="lin" valueType="num">
                                      <p:cBhvr>
                                        <p:cTn id="17" dur="200" decel="50000" autoRev="1" fill="hold">
                                          <p:stCondLst>
                                            <p:cond delay="600"/>
                                          </p:stCondLst>
                                        </p:cTn>
                                        <p:tgtEl>
                                          <p:spTgt spid="4"/>
                                        </p:tgtEl>
                                        <p:attrNameLst>
                                          <p:attrName>xshear</p:attrName>
                                        </p:attrNameLst>
                                      </p:cBhvr>
                                    </p:anim>
                                    <p:animScale>
                                      <p:cBhvr>
                                        <p:cTn id="18" dur="200" decel="100000" autoRev="1" fill="hold">
                                          <p:stCondLst>
                                            <p:cond delay="600"/>
                                          </p:stCondLst>
                                        </p:cTn>
                                        <p:tgtEl>
                                          <p:spTgt spid="4"/>
                                        </p:tgtEl>
                                      </p:cBhvr>
                                      <p:from x="100000" y="100000"/>
                                      <p:to x="80000" y="100000"/>
                                    </p:animScale>
                                    <p:anim by="(#ppt_h/3+#ppt_w*0.1)" calcmode="lin" valueType="num">
                                      <p:cBhvr additive="sum">
                                        <p:cTn id="19"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12"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3328988"/>
          <a:ext cx="9144000" cy="2378075"/>
        </p:xfrm>
        <a:graphic>
          <a:graphicData uri="http://schemas.openxmlformats.org/drawingml/2006/table">
            <a:tbl>
              <a:tblPr rtl="1">
                <a:tableStyleId>{5940675A-B579-460E-94D1-54222C63F5DA}</a:tableStyleId>
              </a:tblPr>
              <a:tblGrid>
                <a:gridCol w="556198">
                  <a:extLst>
                    <a:ext uri="{9D8B030D-6E8A-4147-A177-3AD203B41FA5}">
                      <a16:colId xmlns:a16="http://schemas.microsoft.com/office/drawing/2014/main" xmlns="" val="20000"/>
                    </a:ext>
                  </a:extLst>
                </a:gridCol>
                <a:gridCol w="3600832">
                  <a:extLst>
                    <a:ext uri="{9D8B030D-6E8A-4147-A177-3AD203B41FA5}">
                      <a16:colId xmlns:a16="http://schemas.microsoft.com/office/drawing/2014/main" xmlns="" val="20001"/>
                    </a:ext>
                  </a:extLst>
                </a:gridCol>
                <a:gridCol w="1629082">
                  <a:extLst>
                    <a:ext uri="{9D8B030D-6E8A-4147-A177-3AD203B41FA5}">
                      <a16:colId xmlns:a16="http://schemas.microsoft.com/office/drawing/2014/main" xmlns="" val="20002"/>
                    </a:ext>
                  </a:extLst>
                </a:gridCol>
                <a:gridCol w="1749730">
                  <a:extLst>
                    <a:ext uri="{9D8B030D-6E8A-4147-A177-3AD203B41FA5}">
                      <a16:colId xmlns:a16="http://schemas.microsoft.com/office/drawing/2014/main" xmlns="" val="20003"/>
                    </a:ext>
                  </a:extLst>
                </a:gridCol>
                <a:gridCol w="1608158">
                  <a:extLst>
                    <a:ext uri="{9D8B030D-6E8A-4147-A177-3AD203B41FA5}">
                      <a16:colId xmlns:a16="http://schemas.microsoft.com/office/drawing/2014/main" xmlns="" val="20004"/>
                    </a:ext>
                  </a:extLst>
                </a:gridCol>
              </a:tblGrid>
              <a:tr h="914644">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400" u="none" strike="noStrike" cap="none" normalizeH="0" baseline="0" dirty="0" smtClean="0">
                          <a:ln>
                            <a:noFill/>
                          </a:ln>
                          <a:effectLst/>
                        </a:rPr>
                        <a:t>رديف</a:t>
                      </a:r>
                      <a:endPar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smtClean="0">
                          <a:ln>
                            <a:noFill/>
                          </a:ln>
                          <a:effectLst/>
                        </a:rPr>
                        <a:t>شرح</a:t>
                      </a:r>
                      <a:endParaRPr kumimoji="0" lang="en-US" sz="28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ا</a:t>
                      </a:r>
                      <a:r>
                        <a:rPr kumimoji="0" lang="ar-SA" sz="2800" u="none" strike="noStrike" cap="none" normalizeH="0" baseline="0" dirty="0" smtClean="0">
                          <a:ln>
                            <a:noFill/>
                          </a:ln>
                          <a:effectLst/>
                        </a:rPr>
                        <a:t>رزش واحد </a:t>
                      </a:r>
                      <a:r>
                        <a:rPr kumimoji="0" lang="ar-SA" sz="1800" u="none" strike="noStrike" cap="none" normalizeH="0" baseline="0" dirty="0" smtClean="0">
                          <a:ln>
                            <a:noFill/>
                          </a:ln>
                          <a:effectLst/>
                        </a:rPr>
                        <a:t>(</a:t>
                      </a:r>
                      <a:r>
                        <a:rPr kumimoji="0" lang="ar-SA" sz="2800" u="none" strike="noStrike" cap="none" normalizeH="0" baseline="0" dirty="0" smtClean="0">
                          <a:ln>
                            <a:noFill/>
                          </a:ln>
                          <a:effectLst/>
                        </a:rPr>
                        <a:t>هزارريال)</a:t>
                      </a:r>
                      <a:endPar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ميزان توليد</a:t>
                      </a:r>
                      <a:endPar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ارزش كل</a:t>
                      </a:r>
                      <a:endParaRPr kumimoji="0" lang="fa-IR" sz="3200" u="none" strike="noStrike" cap="none" normalizeH="0" baseline="0" dirty="0" smtClean="0">
                        <a:ln>
                          <a:noFill/>
                        </a:ln>
                        <a:effectLst/>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u="none" strike="noStrike" cap="none" normalizeH="0" baseline="0" dirty="0" smtClean="0">
                          <a:ln>
                            <a:noFill/>
                          </a:ln>
                          <a:effectLst/>
                        </a:rPr>
                        <a:t>(ميليون ريال)</a:t>
                      </a:r>
                      <a:endPar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tc>
                <a:extLst>
                  <a:ext uri="{0D108BD9-81ED-4DB2-BD59-A6C34878D82A}">
                    <a16:rowId xmlns:a16="http://schemas.microsoft.com/office/drawing/2014/main" xmlns="" val="10000"/>
                  </a:ext>
                </a:extLst>
              </a:tr>
              <a:tr h="975621">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smtClean="0">
                          <a:ln>
                            <a:noFill/>
                          </a:ln>
                          <a:effectLst/>
                        </a:rPr>
                        <a:t>1</a:t>
                      </a:r>
                      <a:endParaRPr kumimoji="0" lang="en-US" sz="2800" u="none" strike="noStrike" cap="none" normalizeH="0" baseline="0" smtClean="0">
                        <a:ln>
                          <a:noFill/>
                        </a:ln>
                        <a:effectLst/>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smtClean="0">
                          <a:ln>
                            <a:noFill/>
                          </a:ln>
                          <a:effectLst/>
                        </a:rPr>
                        <a:t>2</a:t>
                      </a:r>
                      <a:endParaRPr kumimoji="0" lang="en-US" sz="28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800" u="none" strike="noStrike" cap="none" normalizeH="0" baseline="0" dirty="0" smtClean="0">
                          <a:ln>
                            <a:noFill/>
                          </a:ln>
                          <a:effectLst/>
                        </a:rPr>
                        <a:t>قارچ خوراكي</a:t>
                      </a:r>
                      <a:r>
                        <a:rPr kumimoji="0" lang="ar-SA" sz="2400" u="none" strike="noStrike" cap="none" normalizeH="0" baseline="0" dirty="0" smtClean="0">
                          <a:ln>
                            <a:noFill/>
                          </a:ln>
                          <a:effectLst/>
                        </a:rPr>
                        <a:t> </a:t>
                      </a:r>
                      <a:r>
                        <a:rPr kumimoji="0" lang="ar-SA" sz="2800" u="none" strike="noStrike" cap="none" normalizeH="0" baseline="0" dirty="0" smtClean="0">
                          <a:ln>
                            <a:noFill/>
                          </a:ln>
                          <a:effectLst/>
                        </a:rPr>
                        <a:t>بسته بندي شده</a:t>
                      </a:r>
                      <a:endParaRPr kumimoji="0" lang="en-US" sz="2800" u="none" strike="noStrike" cap="none" normalizeH="0" baseline="0" dirty="0" smtClean="0">
                        <a:ln>
                          <a:noFill/>
                        </a:ln>
                        <a:effectLst/>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كمپوست</a:t>
                      </a: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5/13</a:t>
                      </a:r>
                      <a:endParaRPr kumimoji="0" lang="en-US" sz="2800" u="none" strike="noStrike" cap="none" normalizeH="0" baseline="0" dirty="0" smtClean="0">
                        <a:ln>
                          <a:noFill/>
                        </a:ln>
                        <a:effectLst/>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90</a:t>
                      </a: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50000 </a:t>
                      </a:r>
                      <a:r>
                        <a:rPr kumimoji="0" lang="en-US" sz="2800" u="none" strike="noStrike" cap="none" normalizeH="0" baseline="0" dirty="0" smtClean="0">
                          <a:ln>
                            <a:noFill/>
                          </a:ln>
                          <a:effectLst/>
                        </a:rPr>
                        <a:t>Kg</a:t>
                      </a: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200 تن</a:t>
                      </a: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675</a:t>
                      </a:r>
                      <a:endParaRPr kumimoji="0" lang="en-US" sz="2800" u="none" strike="noStrike" cap="none" normalizeH="0" baseline="0" dirty="0" smtClean="0">
                        <a:ln>
                          <a:noFill/>
                        </a:ln>
                        <a:effectLst/>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18</a:t>
                      </a:r>
                      <a:endParaRPr kumimoji="0" lang="en-US" sz="2800" b="1" i="0" u="none" strike="noStrike" cap="none" normalizeH="0" baseline="0" dirty="0" smtClean="0">
                        <a:ln>
                          <a:noFill/>
                        </a:ln>
                        <a:solidFill>
                          <a:schemeClr val="tx1"/>
                        </a:solidFill>
                        <a:effectLst/>
                        <a:latin typeface="Times New Roman" pitchFamily="18" charset="0"/>
                        <a:cs typeface="Times New Roman" pitchFamily="18" charset="0"/>
                      </a:endParaRPr>
                    </a:p>
                  </a:txBody>
                  <a:tcPr marL="68580" marR="68580" marT="0" marB="0" horzOverflow="overflow"/>
                </a:tc>
                <a:extLst>
                  <a:ext uri="{0D108BD9-81ED-4DB2-BD59-A6C34878D82A}">
                    <a16:rowId xmlns:a16="http://schemas.microsoft.com/office/drawing/2014/main" xmlns="" val="10001"/>
                  </a:ext>
                </a:extLst>
              </a:tr>
              <a:tr h="487810">
                <a:tc gridSpan="3">
                  <a:txBody>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smtClean="0">
                          <a:ln>
                            <a:noFill/>
                          </a:ln>
                          <a:effectLst/>
                        </a:rPr>
                        <a:t>   جــــــــمـــــــــع</a:t>
                      </a:r>
                      <a:endParaRPr kumimoji="0" lang="en-US" sz="2800" b="1" i="0" u="none" strike="noStrike" cap="none" normalizeH="0" baseline="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tc>
                <a:tc hMerge="1">
                  <a:txBody>
                    <a:bodyPr/>
                    <a:lstStyle/>
                    <a:p>
                      <a:pPr rtl="1"/>
                      <a:endParaRPr lang="fa-IR"/>
                    </a:p>
                  </a:txBody>
                  <a:tcPr/>
                </a:tc>
                <a:tc hMerge="1">
                  <a:txBody>
                    <a:bodyPr/>
                    <a:lstStyle/>
                    <a:p>
                      <a:pPr rtl="1"/>
                      <a:endParaRPr lang="fa-IR"/>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smtClean="0">
                          <a:ln>
                            <a:noFill/>
                          </a:ln>
                          <a:effectLst/>
                        </a:rPr>
                        <a:t> </a:t>
                      </a:r>
                      <a:endParaRPr kumimoji="0" lang="en-US" sz="2800" b="1" i="0" u="none" strike="noStrike" cap="none" normalizeH="0" baseline="0" smtClean="0">
                        <a:ln>
                          <a:noFill/>
                        </a:ln>
                        <a:solidFill>
                          <a:schemeClr val="tx1"/>
                        </a:solidFill>
                        <a:effectLst/>
                        <a:latin typeface="Times New Roman" pitchFamily="18" charset="0"/>
                        <a:cs typeface="Times New Roman" pitchFamily="18" charset="0"/>
                      </a:endParaRPr>
                    </a:p>
                  </a:txBody>
                  <a:tcPr marL="68580" marR="68580" marT="0" marB="0" horzOverflow="overflow"/>
                </a:tc>
                <a:tc>
                  <a:txBody>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3200" u="none" strike="noStrike" cap="none" normalizeH="0" baseline="0" dirty="0" smtClean="0">
                          <a:ln>
                            <a:noFill/>
                          </a:ln>
                          <a:effectLst/>
                        </a:rPr>
                        <a:t>693</a:t>
                      </a:r>
                      <a:endPar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B Zar" charset="-78"/>
                      </a:endParaRPr>
                    </a:p>
                  </a:txBody>
                  <a:tcPr marL="68580" marR="68580" marT="0" marB="0" horzOverflow="overflow"/>
                </a:tc>
                <a:extLst>
                  <a:ext uri="{0D108BD9-81ED-4DB2-BD59-A6C34878D82A}">
                    <a16:rowId xmlns:a16="http://schemas.microsoft.com/office/drawing/2014/main" xmlns="" val="10002"/>
                  </a:ext>
                </a:extLst>
              </a:tr>
            </a:tbl>
          </a:graphicData>
        </a:graphic>
      </p:graphicFrame>
      <p:sp>
        <p:nvSpPr>
          <p:cNvPr id="30746" name="Rectangle 1"/>
          <p:cNvSpPr>
            <a:spLocks noChangeArrowheads="1"/>
          </p:cNvSpPr>
          <p:nvPr/>
        </p:nvSpPr>
        <p:spPr bwMode="auto">
          <a:xfrm>
            <a:off x="0" y="1785938"/>
            <a:ext cx="9144000" cy="113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eaLnBrk="1" hangingPunct="1">
              <a:spcBef>
                <a:spcPct val="0"/>
              </a:spcBef>
              <a:buClrTx/>
              <a:buSzTx/>
              <a:buFontTx/>
              <a:buNone/>
            </a:pPr>
            <a:r>
              <a:rPr lang="ar-SA" altLang="fa-IR" sz="4000" b="1">
                <a:latin typeface="B Zar" panose="00000400000000000000" pitchFamily="2" charset="-78"/>
              </a:rPr>
              <a:t>ج </a:t>
            </a:r>
            <a:r>
              <a:rPr lang="ar-SA" altLang="fa-IR" sz="4000" b="1">
                <a:latin typeface="Lotus" charset="-78"/>
              </a:rPr>
              <a:t>–</a:t>
            </a:r>
            <a:r>
              <a:rPr lang="ar-SA" altLang="fa-IR" sz="4000" b="1">
                <a:latin typeface="B Zar" panose="00000400000000000000" pitchFamily="2" charset="-78"/>
              </a:rPr>
              <a:t> فروش</a:t>
            </a:r>
            <a:r>
              <a:rPr lang="ar-SA" altLang="fa-IR" sz="1600" b="1">
                <a:latin typeface="B Zar" panose="00000400000000000000" pitchFamily="2" charset="-78"/>
              </a:rPr>
              <a:t>:</a:t>
            </a:r>
            <a:endParaRPr lang="en-US" altLang="fa-IR" sz="1100">
              <a:latin typeface="Arial" panose="020B0604020202020204" pitchFamily="34" charset="0"/>
              <a:cs typeface="Arial" panose="020B0604020202020204" pitchFamily="34" charset="0"/>
            </a:endParaRPr>
          </a:p>
          <a:p>
            <a:pPr>
              <a:spcBef>
                <a:spcPct val="0"/>
              </a:spcBef>
              <a:buClrTx/>
              <a:buSzTx/>
              <a:buFontTx/>
              <a:buNone/>
            </a:pPr>
            <a:r>
              <a:rPr lang="ar-SA" altLang="fa-IR" sz="1400">
                <a:latin typeface="Lotus" charset="-78"/>
              </a:rPr>
              <a:t> </a:t>
            </a:r>
            <a:endParaRPr lang="en-US" altLang="fa-IR" sz="1100">
              <a:latin typeface="Arial" panose="020B0604020202020204" pitchFamily="34" charset="0"/>
              <a:cs typeface="Arial" panose="020B0604020202020204" pitchFamily="34" charset="0"/>
            </a:endParaRPr>
          </a:p>
          <a:p>
            <a:pPr>
              <a:spcBef>
                <a:spcPct val="0"/>
              </a:spcBef>
              <a:buClrTx/>
              <a:buSzTx/>
              <a:buFontTx/>
              <a:buNone/>
            </a:pPr>
            <a:r>
              <a:rPr lang="ar-SA" altLang="fa-IR" sz="1400">
                <a:latin typeface="Lotus" charset="-78"/>
              </a:rPr>
              <a:t> </a:t>
            </a:r>
            <a:endParaRPr lang="ar-SA" altLang="fa-IR" sz="1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0746"/>
                                        </p:tgtEl>
                                        <p:attrNameLst>
                                          <p:attrName>style.visibility</p:attrName>
                                        </p:attrNameLst>
                                      </p:cBhvr>
                                      <p:to>
                                        <p:strVal val="visible"/>
                                      </p:to>
                                    </p:set>
                                    <p:anim calcmode="lin" valueType="num">
                                      <p:cBhvr>
                                        <p:cTn id="7" dur="500" fill="hold"/>
                                        <p:tgtEl>
                                          <p:spTgt spid="30746"/>
                                        </p:tgtEl>
                                        <p:attrNameLst>
                                          <p:attrName>ppt_w</p:attrName>
                                        </p:attrNameLst>
                                      </p:cBhvr>
                                      <p:tavLst>
                                        <p:tav tm="0">
                                          <p:val>
                                            <p:fltVal val="0"/>
                                          </p:val>
                                        </p:tav>
                                        <p:tav tm="100000">
                                          <p:val>
                                            <p:strVal val="#ppt_w"/>
                                          </p:val>
                                        </p:tav>
                                      </p:tavLst>
                                    </p:anim>
                                    <p:anim calcmode="lin" valueType="num">
                                      <p:cBhvr>
                                        <p:cTn id="8" dur="500" fill="hold"/>
                                        <p:tgtEl>
                                          <p:spTgt spid="30746"/>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6"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286000"/>
          <a:ext cx="9144000" cy="2606675"/>
        </p:xfrm>
        <a:graphic>
          <a:graphicData uri="http://schemas.openxmlformats.org/drawingml/2006/table">
            <a:tbl>
              <a:tblPr rtl="1"/>
              <a:tblGrid>
                <a:gridCol w="950620">
                  <a:extLst>
                    <a:ext uri="{9D8B030D-6E8A-4147-A177-3AD203B41FA5}">
                      <a16:colId xmlns:a16="http://schemas.microsoft.com/office/drawing/2014/main" xmlns="" val="20000"/>
                    </a:ext>
                  </a:extLst>
                </a:gridCol>
                <a:gridCol w="6453460">
                  <a:extLst>
                    <a:ext uri="{9D8B030D-6E8A-4147-A177-3AD203B41FA5}">
                      <a16:colId xmlns:a16="http://schemas.microsoft.com/office/drawing/2014/main" xmlns="" val="20001"/>
                    </a:ext>
                  </a:extLst>
                </a:gridCol>
                <a:gridCol w="1739920">
                  <a:extLst>
                    <a:ext uri="{9D8B030D-6E8A-4147-A177-3AD203B41FA5}">
                      <a16:colId xmlns:a16="http://schemas.microsoft.com/office/drawing/2014/main" xmlns="" val="20002"/>
                    </a:ext>
                  </a:extLst>
                </a:gridCol>
              </a:tblGrid>
              <a:tr h="1143279">
                <a:tc>
                  <a:txBody>
                    <a:bodyPr/>
                    <a:lstStyle/>
                    <a:p>
                      <a:pPr algn="r" rtl="1">
                        <a:spcAft>
                          <a:spcPts val="0"/>
                        </a:spcAft>
                      </a:pPr>
                      <a:r>
                        <a:rPr lang="ar-SA" sz="3200" dirty="0">
                          <a:latin typeface="Lotus"/>
                          <a:ea typeface="Times New Roman"/>
                          <a:cs typeface="B Zar"/>
                        </a:rPr>
                        <a:t>رديف</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شــرح</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600" dirty="0">
                          <a:latin typeface="Lotus"/>
                          <a:ea typeface="Times New Roman"/>
                          <a:cs typeface="B Zar"/>
                        </a:rPr>
                        <a:t>هزينه</a:t>
                      </a:r>
                      <a:r>
                        <a:rPr lang="ar-SA" sz="2400" dirty="0">
                          <a:latin typeface="Lotus"/>
                          <a:ea typeface="Times New Roman"/>
                          <a:cs typeface="B Zar"/>
                        </a:rPr>
                        <a:t> </a:t>
                      </a:r>
                      <a:endParaRPr lang="fa-IR" sz="2400" dirty="0" smtClean="0">
                        <a:latin typeface="Lotus"/>
                        <a:ea typeface="Times New Roman"/>
                        <a:cs typeface="B Zar"/>
                      </a:endParaRPr>
                    </a:p>
                    <a:p>
                      <a:pPr algn="ctr" rtl="1">
                        <a:spcAft>
                          <a:spcPts val="0"/>
                        </a:spcAft>
                      </a:pPr>
                      <a:r>
                        <a:rPr lang="ar-SA" sz="2400" dirty="0" smtClean="0">
                          <a:latin typeface="Lotus"/>
                          <a:ea typeface="Times New Roman"/>
                          <a:cs typeface="B Zar"/>
                        </a:rPr>
                        <a:t>( </a:t>
                      </a:r>
                      <a:r>
                        <a:rPr lang="ar-SA" sz="2400" dirty="0">
                          <a:latin typeface="Lotus"/>
                          <a:ea typeface="Times New Roman"/>
                          <a:cs typeface="B Zar"/>
                        </a:rPr>
                        <a:t>ميليون ريال )</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975598">
                <a:tc>
                  <a:txBody>
                    <a:bodyPr/>
                    <a:lstStyle/>
                    <a:p>
                      <a:pPr algn="ctr" rtl="1">
                        <a:spcAft>
                          <a:spcPts val="0"/>
                        </a:spcAft>
                      </a:pPr>
                      <a:r>
                        <a:rPr lang="ar-SA" sz="3200">
                          <a:latin typeface="Lotus"/>
                          <a:ea typeface="Times New Roman"/>
                          <a:cs typeface="B Zar"/>
                        </a:rPr>
                        <a:t>1</a:t>
                      </a:r>
                      <a:endParaRPr lang="en-US" sz="2800">
                        <a:latin typeface="Times New Roman"/>
                        <a:ea typeface="Times New Roman"/>
                      </a:endParaRPr>
                    </a:p>
                    <a:p>
                      <a:pPr algn="ctr" rtl="1">
                        <a:spcAft>
                          <a:spcPts val="0"/>
                        </a:spcAft>
                      </a:pPr>
                      <a:r>
                        <a:rPr lang="ar-SA" sz="3200">
                          <a:latin typeface="Lotus"/>
                          <a:ea typeface="Times New Roman"/>
                          <a:cs typeface="B Zar"/>
                        </a:rPr>
                        <a:t>2</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spcAft>
                          <a:spcPts val="0"/>
                        </a:spcAft>
                      </a:pPr>
                      <a:r>
                        <a:rPr lang="ar-SA" sz="2800" dirty="0">
                          <a:latin typeface="Lotus"/>
                          <a:ea typeface="Times New Roman"/>
                          <a:cs typeface="B Zar"/>
                        </a:rPr>
                        <a:t>استهلاك هزينه هاي قبل از بهره برداري ( 4 ساله )</a:t>
                      </a:r>
                      <a:endParaRPr lang="en-US" sz="2400" dirty="0">
                        <a:latin typeface="Times New Roman"/>
                        <a:ea typeface="Times New Roman"/>
                      </a:endParaRPr>
                    </a:p>
                    <a:p>
                      <a:pPr algn="r" rtl="1">
                        <a:spcAft>
                          <a:spcPts val="0"/>
                        </a:spcAft>
                      </a:pPr>
                      <a:r>
                        <a:rPr lang="ar-SA" sz="2800" dirty="0">
                          <a:latin typeface="Lotus"/>
                          <a:ea typeface="Times New Roman"/>
                          <a:cs typeface="B Zar"/>
                        </a:rPr>
                        <a:t>هزينه فروش و اداري ( معادل 2% فروش سالانه)</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75/7</a:t>
                      </a:r>
                      <a:endParaRPr lang="en-US" sz="2800" dirty="0">
                        <a:latin typeface="Times New Roman"/>
                        <a:ea typeface="Times New Roman"/>
                      </a:endParaRPr>
                    </a:p>
                    <a:p>
                      <a:pPr algn="ctr" rtl="1">
                        <a:spcAft>
                          <a:spcPts val="0"/>
                        </a:spcAft>
                      </a:pPr>
                      <a:r>
                        <a:rPr lang="ar-SA" sz="3200" dirty="0">
                          <a:latin typeface="Lotus"/>
                          <a:ea typeface="Times New Roman"/>
                          <a:cs typeface="B Zar"/>
                        </a:rPr>
                        <a:t>86/13</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87799">
                <a:tc gridSpan="2">
                  <a:txBody>
                    <a:bodyPr/>
                    <a:lstStyle/>
                    <a:p>
                      <a:pPr algn="r" rtl="1">
                        <a:spcAft>
                          <a:spcPts val="0"/>
                        </a:spcAft>
                      </a:pPr>
                      <a:r>
                        <a:rPr lang="ar-SA" sz="3200" dirty="0">
                          <a:latin typeface="Lotus"/>
                          <a:ea typeface="Times New Roman"/>
                          <a:cs typeface="B Zar"/>
                        </a:rPr>
                        <a:t>   جــمـــع</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a:txBody>
                    <a:bodyPr/>
                    <a:lstStyle/>
                    <a:p>
                      <a:pPr algn="ctr" rtl="1">
                        <a:spcAft>
                          <a:spcPts val="0"/>
                        </a:spcAft>
                      </a:pPr>
                      <a:r>
                        <a:rPr lang="ar-SA" sz="3200" dirty="0">
                          <a:latin typeface="Lotus"/>
                          <a:ea typeface="Times New Roman"/>
                          <a:cs typeface="B Zar"/>
                        </a:rPr>
                        <a:t>61/20</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31763" name="Rectangle 1"/>
          <p:cNvSpPr>
            <a:spLocks noChangeArrowheads="1"/>
          </p:cNvSpPr>
          <p:nvPr/>
        </p:nvSpPr>
        <p:spPr bwMode="auto">
          <a:xfrm>
            <a:off x="1606550" y="785813"/>
            <a:ext cx="753745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eaLnBrk="1" hangingPunct="1">
              <a:spcBef>
                <a:spcPct val="0"/>
              </a:spcBef>
              <a:buClrTx/>
              <a:buSzTx/>
              <a:buFontTx/>
              <a:buNone/>
            </a:pPr>
            <a:r>
              <a:rPr lang="ar-SA" altLang="fa-IR" sz="3600" b="1">
                <a:latin typeface="B Zar" panose="00000400000000000000" pitchFamily="2" charset="-78"/>
              </a:rPr>
              <a:t>برآورد هزينه هاي عملياتي و غير عملياتي</a:t>
            </a:r>
            <a:endParaRPr lang="en-US" altLang="fa-IR" sz="2400">
              <a:latin typeface="Arial" panose="020B0604020202020204" pitchFamily="34" charset="0"/>
              <a:cs typeface="Arial" panose="020B0604020202020204" pitchFamily="34" charset="0"/>
            </a:endParaRPr>
          </a:p>
          <a:p>
            <a:pPr>
              <a:spcBef>
                <a:spcPct val="0"/>
              </a:spcBef>
              <a:buClrTx/>
              <a:buSzTx/>
              <a:buFontTx/>
              <a:buNone/>
            </a:pPr>
            <a:r>
              <a:rPr lang="ar-SA" altLang="fa-IR" sz="3200">
                <a:latin typeface="Lotus" charset="-78"/>
              </a:rPr>
              <a:t> </a:t>
            </a:r>
            <a:endParaRPr lang="en-US" altLang="fa-IR" sz="2400">
              <a:latin typeface="Arial" panose="020B0604020202020204" pitchFamily="34" charset="0"/>
              <a:cs typeface="Arial" panose="020B0604020202020204" pitchFamily="34" charset="0"/>
            </a:endParaRPr>
          </a:p>
          <a:p>
            <a:pPr algn="l" rtl="0">
              <a:spcBef>
                <a:spcPct val="0"/>
              </a:spcBef>
              <a:buClrTx/>
              <a:buSzTx/>
              <a:buFontTx/>
              <a:buNone/>
            </a:pPr>
            <a:endParaRPr lang="en-US" altLang="fa-IR" sz="1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31763"/>
                                        </p:tgtEl>
                                        <p:attrNameLst>
                                          <p:attrName>style.visibility</p:attrName>
                                        </p:attrNameLst>
                                      </p:cBhvr>
                                      <p:to>
                                        <p:strVal val="visible"/>
                                      </p:to>
                                    </p:set>
                                    <p:anim from="(-#ppt_w/2)" to="(#ppt_x)" calcmode="lin" valueType="num">
                                      <p:cBhvr>
                                        <p:cTn id="7" dur="600" fill="hold">
                                          <p:stCondLst>
                                            <p:cond delay="0"/>
                                          </p:stCondLst>
                                        </p:cTn>
                                        <p:tgtEl>
                                          <p:spTgt spid="31763"/>
                                        </p:tgtEl>
                                        <p:attrNameLst>
                                          <p:attrName>ppt_x</p:attrName>
                                        </p:attrNameLst>
                                      </p:cBhvr>
                                    </p:anim>
                                    <p:anim from="0" to="-1.0" calcmode="lin" valueType="num">
                                      <p:cBhvr>
                                        <p:cTn id="8" dur="200" decel="50000" autoRev="1" fill="hold">
                                          <p:stCondLst>
                                            <p:cond delay="600"/>
                                          </p:stCondLst>
                                        </p:cTn>
                                        <p:tgtEl>
                                          <p:spTgt spid="31763"/>
                                        </p:tgtEl>
                                        <p:attrNameLst>
                                          <p:attrName>xshear</p:attrName>
                                        </p:attrNameLst>
                                      </p:cBhvr>
                                    </p:anim>
                                    <p:animScale>
                                      <p:cBhvr>
                                        <p:cTn id="9" dur="200" decel="100000" autoRev="1" fill="hold">
                                          <p:stCondLst>
                                            <p:cond delay="600"/>
                                          </p:stCondLst>
                                        </p:cTn>
                                        <p:tgtEl>
                                          <p:spTgt spid="31763"/>
                                        </p:tgtEl>
                                      </p:cBhvr>
                                      <p:from x="100000" y="100000"/>
                                      <p:to x="80000" y="100000"/>
                                    </p:animScale>
                                    <p:anim by="(#ppt_h/3+#ppt_w*0.1)" calcmode="lin" valueType="num">
                                      <p:cBhvr additive="sum">
                                        <p:cTn id="10" dur="200" decel="100000" autoRev="1" fill="hold">
                                          <p:stCondLst>
                                            <p:cond delay="600"/>
                                          </p:stCondLst>
                                        </p:cTn>
                                        <p:tgtEl>
                                          <p:spTgt spid="31763"/>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52"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Scale>
                                      <p:cBhvr>
                                        <p:cTn id="15"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4"/>
                                        </p:tgtEl>
                                        <p:attrNameLst>
                                          <p:attrName>ppt_x</p:attrName>
                                          <p:attrName>ppt_y</p:attrName>
                                        </p:attrNameLst>
                                      </p:cBhvr>
                                    </p:animMotion>
                                    <p:animEffect transition="in" filter="fade">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3"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428625" y="1524000"/>
            <a:ext cx="8258175" cy="4572000"/>
          </a:xfrm>
        </p:spPr>
        <p:txBody>
          <a:bodyPr/>
          <a:lstStyle/>
          <a:p>
            <a:pPr eaLnBrk="1" hangingPunct="1"/>
            <a:r>
              <a:rPr lang="ar-SA" altLang="fa-IR" sz="4800" b="1" smtClean="0"/>
              <a:t>مقدمـه :</a:t>
            </a:r>
            <a:endParaRPr lang="en-US" altLang="fa-IR" sz="4800" smtClean="0">
              <a:cs typeface="Arial" panose="020B0604020202020204" pitchFamily="34" charset="0"/>
            </a:endParaRPr>
          </a:p>
          <a:p>
            <a:pPr eaLnBrk="1" hangingPunct="1">
              <a:buFont typeface="Arial" panose="020B0604020202020204" pitchFamily="34" charset="0"/>
              <a:buNone/>
            </a:pPr>
            <a:endParaRPr lang="fa-IR" altLang="fa-IR" smtClean="0"/>
          </a:p>
          <a:p>
            <a:pPr eaLnBrk="1" hangingPunct="1">
              <a:buFont typeface="Arial" panose="020B0604020202020204" pitchFamily="34" charset="0"/>
              <a:buNone/>
            </a:pPr>
            <a:r>
              <a:rPr lang="ar-SA" altLang="fa-IR" smtClean="0"/>
              <a:t> </a:t>
            </a:r>
            <a:r>
              <a:rPr lang="ar-SA" altLang="fa-IR" sz="2800" b="1" smtClean="0"/>
              <a:t>مواد پروتئيني ، يكي از مهم ترين اجزاي مواد غذايي مورد استفاده انسانها است. نياز طبيعي بدن انسان به اين مواد ، مبين ضرورت استفاده آنها در سبد غذايي خانواده ها است. از ديرباز انواع گوشت ها، خصوصا گوشت قرمز‌ منبع اصلي تامين پروتئين موردنياز انسان بوده است.</a:t>
            </a:r>
            <a:endParaRPr lang="en-US" altLang="fa-IR" b="1" smtClean="0">
              <a:cs typeface="Arial" panose="020B0604020202020204" pitchFamily="34" charset="0"/>
            </a:endParaRPr>
          </a:p>
          <a:p>
            <a:pPr eaLnBrk="1" hangingPunct="1"/>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p:cTn id="7" dur="500" fill="hold"/>
                                        <p:tgtEl>
                                          <p:spTgt spid="512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12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12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anim calcmode="lin" valueType="num">
                                      <p:cBhvr>
                                        <p:cTn id="15" dur="500" fill="hold"/>
                                        <p:tgtEl>
                                          <p:spTgt spid="512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512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512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311275"/>
          <a:ext cx="9144000" cy="4389438"/>
        </p:xfrm>
        <a:graphic>
          <a:graphicData uri="http://schemas.openxmlformats.org/drawingml/2006/table">
            <a:tbl>
              <a:tblPr rtl="1"/>
              <a:tblGrid>
                <a:gridCol w="6230608">
                  <a:extLst>
                    <a:ext uri="{9D8B030D-6E8A-4147-A177-3AD203B41FA5}">
                      <a16:colId xmlns:a16="http://schemas.microsoft.com/office/drawing/2014/main" xmlns="" val="20000"/>
                    </a:ext>
                  </a:extLst>
                </a:gridCol>
                <a:gridCol w="2913392">
                  <a:extLst>
                    <a:ext uri="{9D8B030D-6E8A-4147-A177-3AD203B41FA5}">
                      <a16:colId xmlns:a16="http://schemas.microsoft.com/office/drawing/2014/main" xmlns="" val="20001"/>
                    </a:ext>
                  </a:extLst>
                </a:gridCol>
              </a:tblGrid>
              <a:tr h="487715">
                <a:tc>
                  <a:txBody>
                    <a:bodyPr/>
                    <a:lstStyle/>
                    <a:p>
                      <a:pPr algn="ctr" rtl="1">
                        <a:spcAft>
                          <a:spcPts val="0"/>
                        </a:spcAft>
                      </a:pPr>
                      <a:r>
                        <a:rPr lang="ar-SA" sz="3200" dirty="0">
                          <a:latin typeface="Lotus"/>
                          <a:ea typeface="Times New Roman"/>
                          <a:cs typeface="B Zar"/>
                        </a:rPr>
                        <a:t>شــرح</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ميليون ريال</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87715">
                <a:tc>
                  <a:txBody>
                    <a:bodyPr/>
                    <a:lstStyle/>
                    <a:p>
                      <a:pPr algn="r" rtl="1">
                        <a:spcAft>
                          <a:spcPts val="0"/>
                        </a:spcAft>
                      </a:pPr>
                      <a:r>
                        <a:rPr lang="ar-SA" sz="3200">
                          <a:latin typeface="Lotus"/>
                          <a:ea typeface="Times New Roman"/>
                          <a:cs typeface="B Zar"/>
                        </a:rPr>
                        <a:t>درآمد ( فروش )</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693</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487715">
                <a:tc>
                  <a:txBody>
                    <a:bodyPr/>
                    <a:lstStyle/>
                    <a:p>
                      <a:pPr algn="r" rtl="1">
                        <a:spcAft>
                          <a:spcPts val="0"/>
                        </a:spcAft>
                      </a:pPr>
                      <a:r>
                        <a:rPr lang="ar-SA" sz="3200">
                          <a:latin typeface="Lotus"/>
                          <a:ea typeface="Times New Roman"/>
                          <a:cs typeface="B Zar"/>
                        </a:rPr>
                        <a:t>  كسر مي شود : قيمت تمام شده</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7/416</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87715">
                <a:tc>
                  <a:txBody>
                    <a:bodyPr/>
                    <a:lstStyle/>
                    <a:p>
                      <a:pPr algn="r" rtl="1">
                        <a:spcAft>
                          <a:spcPts val="0"/>
                        </a:spcAft>
                      </a:pPr>
                      <a:r>
                        <a:rPr lang="ar-SA" sz="3200" dirty="0">
                          <a:latin typeface="Lotus"/>
                          <a:ea typeface="Times New Roman"/>
                          <a:cs typeface="B Zar"/>
                        </a:rPr>
                        <a:t>سود ناويژه</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3/276</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87715">
                <a:tc>
                  <a:txBody>
                    <a:bodyPr/>
                    <a:lstStyle/>
                    <a:p>
                      <a:pPr algn="r" rtl="1">
                        <a:spcAft>
                          <a:spcPts val="0"/>
                        </a:spcAft>
                      </a:pPr>
                      <a:r>
                        <a:rPr lang="ar-SA" sz="3200">
                          <a:latin typeface="Lotus"/>
                          <a:ea typeface="Times New Roman"/>
                          <a:cs typeface="B Zar"/>
                        </a:rPr>
                        <a:t>  كسر مي شود : هزينه هاي اداري و فروش</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86/13</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87715">
                <a:tc>
                  <a:txBody>
                    <a:bodyPr/>
                    <a:lstStyle/>
                    <a:p>
                      <a:pPr algn="r" rtl="1">
                        <a:spcAft>
                          <a:spcPts val="0"/>
                        </a:spcAft>
                      </a:pPr>
                      <a:r>
                        <a:rPr lang="ar-SA" sz="3200">
                          <a:latin typeface="Lotus"/>
                          <a:ea typeface="Times New Roman"/>
                          <a:cs typeface="B Zar"/>
                        </a:rPr>
                        <a:t>سود عملياتي</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44/262</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975431">
                <a:tc>
                  <a:txBody>
                    <a:bodyPr/>
                    <a:lstStyle/>
                    <a:p>
                      <a:pPr algn="r" rtl="1">
                        <a:spcAft>
                          <a:spcPts val="0"/>
                        </a:spcAft>
                      </a:pPr>
                      <a:r>
                        <a:rPr lang="ar-SA" sz="3200" dirty="0">
                          <a:latin typeface="Lotus"/>
                          <a:ea typeface="Times New Roman"/>
                          <a:cs typeface="B Zar"/>
                        </a:rPr>
                        <a:t>  كسر مي‌شود : استهلاك هزينه هاي قبل از بهره برداري</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75/7</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87715">
                <a:tc>
                  <a:txBody>
                    <a:bodyPr/>
                    <a:lstStyle/>
                    <a:p>
                      <a:pPr algn="r" rtl="1">
                        <a:spcAft>
                          <a:spcPts val="0"/>
                        </a:spcAft>
                      </a:pPr>
                      <a:r>
                        <a:rPr lang="ar-SA" sz="3200" b="1">
                          <a:latin typeface="Lotus"/>
                          <a:ea typeface="Times New Roman"/>
                          <a:cs typeface="B Zar"/>
                        </a:rPr>
                        <a:t>سود ويژه قبل از كسر ماليات</a:t>
                      </a:r>
                      <a:endParaRPr lang="en-US"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b="1" dirty="0">
                          <a:latin typeface="Lotus"/>
                          <a:ea typeface="Times New Roman"/>
                          <a:cs typeface="B Zar"/>
                        </a:rPr>
                        <a:t>69/254</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32799" name="Rectangle 1"/>
          <p:cNvSpPr>
            <a:spLocks noChangeArrowheads="1"/>
          </p:cNvSpPr>
          <p:nvPr/>
        </p:nvSpPr>
        <p:spPr bwMode="auto">
          <a:xfrm>
            <a:off x="3000375" y="357188"/>
            <a:ext cx="3036888"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algn="l" eaLnBrk="1" hangingPunct="1">
              <a:spcBef>
                <a:spcPct val="0"/>
              </a:spcBef>
              <a:buClrTx/>
              <a:buSzTx/>
              <a:buFontTx/>
              <a:buNone/>
            </a:pPr>
            <a:r>
              <a:rPr lang="ar-SA" altLang="fa-IR" sz="3200" b="1">
                <a:latin typeface="B Zar" panose="00000400000000000000" pitchFamily="2" charset="-78"/>
              </a:rPr>
              <a:t>پيش بيني مالي طرح</a:t>
            </a:r>
            <a:endParaRPr lang="en-US" altLang="fa-IR" sz="2000">
              <a:latin typeface="Arial" panose="020B0604020202020204" pitchFamily="34" charset="0"/>
              <a:cs typeface="Arial" panose="020B0604020202020204" pitchFamily="34" charset="0"/>
            </a:endParaRPr>
          </a:p>
          <a:p>
            <a:pPr algn="l" rtl="0">
              <a:spcBef>
                <a:spcPct val="0"/>
              </a:spcBef>
              <a:buClrTx/>
              <a:buSzTx/>
              <a:buFontTx/>
              <a:buNone/>
            </a:pPr>
            <a:endParaRPr lang="en-US" altLang="fa-IR" sz="18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2799"/>
                                        </p:tgtEl>
                                        <p:attrNameLst>
                                          <p:attrName>style.visibility</p:attrName>
                                        </p:attrNameLst>
                                      </p:cBhvr>
                                      <p:to>
                                        <p:strVal val="visible"/>
                                      </p:to>
                                    </p:set>
                                    <p:anim calcmode="lin" valueType="num">
                                      <p:cBhvr>
                                        <p:cTn id="7" dur="500" fill="hold"/>
                                        <p:tgtEl>
                                          <p:spTgt spid="32799"/>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2799"/>
                                        </p:tgtEl>
                                        <p:attrNameLst>
                                          <p:attrName>ppt_y</p:attrName>
                                        </p:attrNameLst>
                                      </p:cBhvr>
                                      <p:tavLst>
                                        <p:tav tm="0">
                                          <p:val>
                                            <p:strVal val="#ppt_y"/>
                                          </p:val>
                                        </p:tav>
                                        <p:tav tm="100000">
                                          <p:val>
                                            <p:strVal val="#ppt_y"/>
                                          </p:val>
                                        </p:tav>
                                      </p:tavLst>
                                    </p:anim>
                                    <p:anim calcmode="lin" valueType="num">
                                      <p:cBhvr>
                                        <p:cTn id="9" dur="500" fill="hold"/>
                                        <p:tgtEl>
                                          <p:spTgt spid="32799"/>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2799"/>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279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4"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from="(-#ppt_w/2)" to="(#ppt_x)" calcmode="lin" valueType="num">
                                      <p:cBhvr>
                                        <p:cTn id="16" dur="600" fill="hold">
                                          <p:stCondLst>
                                            <p:cond delay="0"/>
                                          </p:stCondLst>
                                        </p:cTn>
                                        <p:tgtEl>
                                          <p:spTgt spid="4"/>
                                        </p:tgtEl>
                                        <p:attrNameLst>
                                          <p:attrName>ppt_x</p:attrName>
                                        </p:attrNameLst>
                                      </p:cBhvr>
                                    </p:anim>
                                    <p:anim from="0" to="-1.0" calcmode="lin" valueType="num">
                                      <p:cBhvr>
                                        <p:cTn id="17" dur="200" decel="50000" autoRev="1" fill="hold">
                                          <p:stCondLst>
                                            <p:cond delay="600"/>
                                          </p:stCondLst>
                                        </p:cTn>
                                        <p:tgtEl>
                                          <p:spTgt spid="4"/>
                                        </p:tgtEl>
                                        <p:attrNameLst>
                                          <p:attrName>xshear</p:attrName>
                                        </p:attrNameLst>
                                      </p:cBhvr>
                                    </p:anim>
                                    <p:animScale>
                                      <p:cBhvr>
                                        <p:cTn id="18" dur="200" decel="100000" autoRev="1" fill="hold">
                                          <p:stCondLst>
                                            <p:cond delay="600"/>
                                          </p:stCondLst>
                                        </p:cTn>
                                        <p:tgtEl>
                                          <p:spTgt spid="4"/>
                                        </p:tgtEl>
                                      </p:cBhvr>
                                      <p:from x="100000" y="100000"/>
                                      <p:to x="80000" y="100000"/>
                                    </p:animScale>
                                    <p:anim by="(#ppt_h/3+#ppt_w*0.1)" calcmode="lin" valueType="num">
                                      <p:cBhvr additive="sum">
                                        <p:cTn id="19"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99" grpId="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3000375"/>
          <a:ext cx="9144000" cy="969963"/>
        </p:xfrm>
        <a:graphic>
          <a:graphicData uri="http://schemas.openxmlformats.org/drawingml/2006/table">
            <a:tbl>
              <a:tblPr rtl="1"/>
              <a:tblGrid>
                <a:gridCol w="9144000">
                  <a:extLst>
                    <a:ext uri="{9D8B030D-6E8A-4147-A177-3AD203B41FA5}">
                      <a16:colId xmlns:a16="http://schemas.microsoft.com/office/drawing/2014/main" xmlns="" val="20000"/>
                    </a:ext>
                  </a:extLst>
                </a:gridCol>
              </a:tblGrid>
              <a:tr h="969963">
                <a:tc>
                  <a:txBody>
                    <a:bodyPr/>
                    <a:lstStyle/>
                    <a:p>
                      <a:pPr algn="ctr" rtl="1">
                        <a:spcAft>
                          <a:spcPts val="0"/>
                        </a:spcAft>
                      </a:pPr>
                      <a:r>
                        <a:rPr lang="ar-SA" sz="3600" dirty="0">
                          <a:latin typeface="Lotus"/>
                          <a:ea typeface="Times New Roman"/>
                          <a:cs typeface="B Zar"/>
                        </a:rPr>
                        <a:t>دوره بازگشت سرمايه = 16/2 ( تقريبا 26 ماه )</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33800" name="Rectangle 1"/>
          <p:cNvSpPr>
            <a:spLocks noChangeArrowheads="1"/>
          </p:cNvSpPr>
          <p:nvPr/>
        </p:nvSpPr>
        <p:spPr bwMode="auto">
          <a:xfrm>
            <a:off x="1500188" y="1500188"/>
            <a:ext cx="5826125"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algn="l" eaLnBrk="1" hangingPunct="1">
              <a:spcBef>
                <a:spcPct val="0"/>
              </a:spcBef>
              <a:buClrTx/>
              <a:buSzTx/>
              <a:buFontTx/>
              <a:buNone/>
            </a:pPr>
            <a:r>
              <a:rPr lang="ar-SA" altLang="fa-IR" sz="4400" b="1">
                <a:latin typeface="Lotus" charset="-78"/>
                <a:ea typeface="Times New Roman" panose="02020603050405020304" pitchFamily="18" charset="0"/>
                <a:cs typeface="B Zar" panose="00000400000000000000" pitchFamily="2" charset="-78"/>
              </a:rPr>
              <a:t>محاسبه دوره برگشت سرمايه:</a:t>
            </a:r>
            <a:endParaRPr lang="en-US" altLang="fa-IR" sz="3200">
              <a:latin typeface="Arial" panose="020B0604020202020204" pitchFamily="34" charset="0"/>
              <a:ea typeface="Times New Roman" panose="02020603050405020304" pitchFamily="18" charset="0"/>
              <a:cs typeface="B Zar" panose="00000400000000000000" pitchFamily="2" charset="-78"/>
            </a:endParaRPr>
          </a:p>
          <a:p>
            <a:pPr algn="l">
              <a:spcBef>
                <a:spcPct val="0"/>
              </a:spcBef>
              <a:buClrTx/>
              <a:buSzTx/>
              <a:buFontTx/>
              <a:buNone/>
            </a:pPr>
            <a:r>
              <a:rPr lang="ar-SA" altLang="fa-IR" sz="1400">
                <a:latin typeface="Lotus" charset="-78"/>
                <a:ea typeface="Times New Roman" panose="02020603050405020304" pitchFamily="18" charset="0"/>
                <a:cs typeface="B Zar" panose="00000400000000000000" pitchFamily="2" charset="-78"/>
              </a:rPr>
              <a:t> </a:t>
            </a:r>
            <a:endParaRPr lang="en-US" altLang="fa-IR" sz="1100">
              <a:latin typeface="Arial" panose="020B0604020202020204" pitchFamily="34" charset="0"/>
              <a:ea typeface="Times New Roman" panose="02020603050405020304" pitchFamily="18" charset="0"/>
              <a:cs typeface="B Zar" panose="00000400000000000000" pitchFamily="2" charset="-78"/>
            </a:endParaRPr>
          </a:p>
          <a:p>
            <a:pPr algn="l" rtl="0">
              <a:spcBef>
                <a:spcPct val="0"/>
              </a:spcBef>
              <a:buClrTx/>
              <a:buSzTx/>
              <a:buFontTx/>
              <a:buNone/>
            </a:pPr>
            <a:endParaRPr lang="en-US" altLang="fa-IR" sz="1800">
              <a:latin typeface="Arial" panose="020B0604020202020204" pitchFamily="34" charset="0"/>
              <a:ea typeface="Times New Roman" panose="02020603050405020304" pitchFamily="18" charset="0"/>
              <a:cs typeface="B Zar" panose="00000400000000000000"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3800"/>
                                        </p:tgtEl>
                                        <p:attrNameLst>
                                          <p:attrName>style.visibility</p:attrName>
                                        </p:attrNameLst>
                                      </p:cBhvr>
                                      <p:to>
                                        <p:strVal val="visible"/>
                                      </p:to>
                                    </p:set>
                                    <p:anim calcmode="lin" valueType="num">
                                      <p:cBhvr>
                                        <p:cTn id="7" dur="500" decel="50000" fill="hold">
                                          <p:stCondLst>
                                            <p:cond delay="0"/>
                                          </p:stCondLst>
                                        </p:cTn>
                                        <p:tgtEl>
                                          <p:spTgt spid="3380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380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3800"/>
                                        </p:tgtEl>
                                        <p:attrNameLst>
                                          <p:attrName>ppt_w</p:attrName>
                                        </p:attrNameLst>
                                      </p:cBhvr>
                                      <p:tavLst>
                                        <p:tav tm="0">
                                          <p:val>
                                            <p:strVal val="#ppt_w*.05"/>
                                          </p:val>
                                        </p:tav>
                                        <p:tav tm="100000">
                                          <p:val>
                                            <p:strVal val="#ppt_w"/>
                                          </p:val>
                                        </p:tav>
                                      </p:tavLst>
                                    </p:anim>
                                    <p:anim calcmode="lin" valueType="num">
                                      <p:cBhvr>
                                        <p:cTn id="10" dur="1000" fill="hold"/>
                                        <p:tgtEl>
                                          <p:spTgt spid="3380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380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380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380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3800"/>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6" presetClass="entr" presetSubtype="16"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circle(in)">
                                      <p:cBhvr>
                                        <p:cTn id="1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0"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642938"/>
          <a:ext cx="9144000" cy="5254625"/>
        </p:xfrm>
        <a:graphic>
          <a:graphicData uri="http://schemas.openxmlformats.org/drawingml/2006/table">
            <a:tbl>
              <a:tblPr rtl="1"/>
              <a:tblGrid>
                <a:gridCol w="1848222">
                  <a:extLst>
                    <a:ext uri="{9D8B030D-6E8A-4147-A177-3AD203B41FA5}">
                      <a16:colId xmlns:a16="http://schemas.microsoft.com/office/drawing/2014/main" xmlns="" val="20000"/>
                    </a:ext>
                  </a:extLst>
                </a:gridCol>
                <a:gridCol w="1496732">
                  <a:extLst>
                    <a:ext uri="{9D8B030D-6E8A-4147-A177-3AD203B41FA5}">
                      <a16:colId xmlns:a16="http://schemas.microsoft.com/office/drawing/2014/main" xmlns="" val="20001"/>
                    </a:ext>
                  </a:extLst>
                </a:gridCol>
                <a:gridCol w="1496732">
                  <a:extLst>
                    <a:ext uri="{9D8B030D-6E8A-4147-A177-3AD203B41FA5}">
                      <a16:colId xmlns:a16="http://schemas.microsoft.com/office/drawing/2014/main" xmlns="" val="20002"/>
                    </a:ext>
                  </a:extLst>
                </a:gridCol>
                <a:gridCol w="1496732">
                  <a:extLst>
                    <a:ext uri="{9D8B030D-6E8A-4147-A177-3AD203B41FA5}">
                      <a16:colId xmlns:a16="http://schemas.microsoft.com/office/drawing/2014/main" xmlns="" val="20003"/>
                    </a:ext>
                  </a:extLst>
                </a:gridCol>
                <a:gridCol w="1496732">
                  <a:extLst>
                    <a:ext uri="{9D8B030D-6E8A-4147-A177-3AD203B41FA5}">
                      <a16:colId xmlns:a16="http://schemas.microsoft.com/office/drawing/2014/main" xmlns="" val="20004"/>
                    </a:ext>
                  </a:extLst>
                </a:gridCol>
                <a:gridCol w="1308849">
                  <a:extLst>
                    <a:ext uri="{9D8B030D-6E8A-4147-A177-3AD203B41FA5}">
                      <a16:colId xmlns:a16="http://schemas.microsoft.com/office/drawing/2014/main" xmlns="" val="20005"/>
                    </a:ext>
                  </a:extLst>
                </a:gridCol>
              </a:tblGrid>
              <a:tr h="487748">
                <a:tc rowSpan="2">
                  <a:txBody>
                    <a:bodyPr/>
                    <a:lstStyle/>
                    <a:p>
                      <a:pPr algn="ctr" rtl="1">
                        <a:spcAft>
                          <a:spcPts val="0"/>
                        </a:spcAft>
                      </a:pPr>
                      <a:r>
                        <a:rPr lang="ar-SA" sz="2400" b="0" dirty="0">
                          <a:latin typeface="Lotus"/>
                          <a:ea typeface="Times New Roman"/>
                          <a:cs typeface="B Zar"/>
                        </a:rPr>
                        <a:t>شــرح</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spcAft>
                          <a:spcPts val="0"/>
                        </a:spcAft>
                      </a:pPr>
                      <a:r>
                        <a:rPr lang="ar-SA" sz="3200" b="0" dirty="0">
                          <a:latin typeface="Lotus"/>
                          <a:ea typeface="Times New Roman"/>
                          <a:cs typeface="B Zar"/>
                        </a:rPr>
                        <a:t>هزينة متغير</a:t>
                      </a:r>
                      <a:endParaRPr lang="en-US" sz="36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gridSpan="2">
                  <a:txBody>
                    <a:bodyPr/>
                    <a:lstStyle/>
                    <a:p>
                      <a:pPr algn="ctr" rtl="1">
                        <a:spcAft>
                          <a:spcPts val="0"/>
                        </a:spcAft>
                      </a:pPr>
                      <a:r>
                        <a:rPr lang="ar-SA" sz="3200" b="0" dirty="0">
                          <a:latin typeface="Lotus"/>
                          <a:ea typeface="Times New Roman"/>
                          <a:cs typeface="B Zar"/>
                        </a:rPr>
                        <a:t>هزينة ثابت</a:t>
                      </a:r>
                      <a:endParaRPr lang="en-US" sz="36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rtl="1"/>
                      <a:endParaRPr lang="fa-IR"/>
                    </a:p>
                  </a:txBody>
                  <a:tcPr/>
                </a:tc>
                <a:tc rowSpan="2">
                  <a:txBody>
                    <a:bodyPr/>
                    <a:lstStyle/>
                    <a:p>
                      <a:pPr algn="ctr" rtl="1">
                        <a:spcAft>
                          <a:spcPts val="0"/>
                        </a:spcAft>
                      </a:pPr>
                      <a:r>
                        <a:rPr lang="ar-SA" sz="2400" b="0" dirty="0">
                          <a:latin typeface="Lotus"/>
                          <a:ea typeface="Times New Roman"/>
                          <a:cs typeface="B Zar"/>
                        </a:rPr>
                        <a:t>هزينة كــل</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461311">
                <a:tc vMerge="1">
                  <a:txBody>
                    <a:bodyPr/>
                    <a:lstStyle/>
                    <a:p>
                      <a:pPr rtl="1"/>
                      <a:endParaRPr lang="fa-IR"/>
                    </a:p>
                  </a:txBody>
                  <a:tcPr/>
                </a:tc>
                <a:tc>
                  <a:txBody>
                    <a:bodyPr/>
                    <a:lstStyle/>
                    <a:p>
                      <a:pPr algn="ctr" rtl="1">
                        <a:spcAft>
                          <a:spcPts val="0"/>
                        </a:spcAft>
                      </a:pPr>
                      <a:r>
                        <a:rPr lang="ar-SA" sz="2400" b="0">
                          <a:latin typeface="Lotus"/>
                          <a:ea typeface="Times New Roman"/>
                          <a:cs typeface="B Zar"/>
                        </a:rPr>
                        <a:t>مبلغ</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درصد</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مبلغ</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درصد</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rtl="1"/>
                      <a:endParaRPr lang="fa-IR"/>
                    </a:p>
                  </a:txBody>
                  <a:tcPr/>
                </a:tc>
                <a:extLst>
                  <a:ext uri="{0D108BD9-81ED-4DB2-BD59-A6C34878D82A}">
                    <a16:rowId xmlns:a16="http://schemas.microsoft.com/office/drawing/2014/main" xmlns="" val="10001"/>
                  </a:ext>
                </a:extLst>
              </a:tr>
              <a:tr h="461311">
                <a:tc>
                  <a:txBody>
                    <a:bodyPr/>
                    <a:lstStyle/>
                    <a:p>
                      <a:pPr algn="r" rtl="1">
                        <a:spcAft>
                          <a:spcPts val="0"/>
                        </a:spcAft>
                      </a:pPr>
                      <a:r>
                        <a:rPr lang="ar-SA" sz="2400" b="0">
                          <a:latin typeface="Lotus"/>
                          <a:ea typeface="Times New Roman"/>
                          <a:cs typeface="B Zar"/>
                        </a:rPr>
                        <a:t>مواداوليه</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48/162</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100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0</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48/162</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461311">
                <a:tc>
                  <a:txBody>
                    <a:bodyPr/>
                    <a:lstStyle/>
                    <a:p>
                      <a:pPr algn="r" rtl="1">
                        <a:spcAft>
                          <a:spcPts val="0"/>
                        </a:spcAft>
                      </a:pPr>
                      <a:r>
                        <a:rPr lang="ar-SA" sz="2400" b="0">
                          <a:latin typeface="Lotus"/>
                          <a:ea typeface="Times New Roman"/>
                          <a:cs typeface="B Zar"/>
                        </a:rPr>
                        <a:t>حقوق و دستمزد</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35/77</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35</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65/41</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65</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119</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461311">
                <a:tc>
                  <a:txBody>
                    <a:bodyPr/>
                    <a:lstStyle/>
                    <a:p>
                      <a:pPr algn="r" rtl="1">
                        <a:spcAft>
                          <a:spcPts val="0"/>
                        </a:spcAft>
                      </a:pPr>
                      <a:r>
                        <a:rPr lang="ar-SA" sz="2400" b="0">
                          <a:latin typeface="Lotus"/>
                          <a:ea typeface="Times New Roman"/>
                          <a:cs typeface="B Zar"/>
                        </a:rPr>
                        <a:t>سوخت و انرژي</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07/4</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80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02/1</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20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09/5</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461311">
                <a:tc>
                  <a:txBody>
                    <a:bodyPr/>
                    <a:lstStyle/>
                    <a:p>
                      <a:pPr algn="r" rtl="1">
                        <a:spcAft>
                          <a:spcPts val="0"/>
                        </a:spcAft>
                      </a:pPr>
                      <a:r>
                        <a:rPr lang="ar-SA" sz="2400" b="0">
                          <a:latin typeface="Lotus"/>
                          <a:ea typeface="Times New Roman"/>
                          <a:cs typeface="B Zar"/>
                        </a:rPr>
                        <a:t>تعمير و نگهداري</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36/22</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80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59/5</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20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95/27</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461311">
                <a:tc>
                  <a:txBody>
                    <a:bodyPr/>
                    <a:lstStyle/>
                    <a:p>
                      <a:pPr algn="r" rtl="1">
                        <a:spcAft>
                          <a:spcPts val="0"/>
                        </a:spcAft>
                      </a:pPr>
                      <a:r>
                        <a:rPr lang="ar-SA" sz="2400" b="0">
                          <a:latin typeface="Lotus"/>
                          <a:ea typeface="Times New Roman"/>
                          <a:cs typeface="B Zar"/>
                        </a:rPr>
                        <a:t>استـهلاك</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34/82</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100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34/82</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461311">
                <a:tc>
                  <a:txBody>
                    <a:bodyPr/>
                    <a:lstStyle/>
                    <a:p>
                      <a:pPr algn="r" rtl="1">
                        <a:spcAft>
                          <a:spcPts val="0"/>
                        </a:spcAft>
                      </a:pPr>
                      <a:r>
                        <a:rPr lang="ar-SA" sz="2400" b="0">
                          <a:latin typeface="Lotus"/>
                          <a:ea typeface="Times New Roman"/>
                          <a:cs typeface="B Zar"/>
                        </a:rPr>
                        <a:t>توزيع و فروش</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86/13</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100</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86/13</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r h="615081">
                <a:tc>
                  <a:txBody>
                    <a:bodyPr/>
                    <a:lstStyle/>
                    <a:p>
                      <a:pPr algn="r" rtl="1">
                        <a:spcAft>
                          <a:spcPts val="0"/>
                        </a:spcAft>
                      </a:pPr>
                      <a:r>
                        <a:rPr lang="ar-SA" sz="1600" b="0">
                          <a:latin typeface="Lotus"/>
                          <a:ea typeface="Times New Roman"/>
                          <a:cs typeface="B Zar"/>
                        </a:rPr>
                        <a:t>استهلاك قبل ازبهره برداري</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75/7</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100</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75/7</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8"/>
                  </a:ext>
                </a:extLst>
              </a:tr>
              <a:tr h="461311">
                <a:tc>
                  <a:txBody>
                    <a:bodyPr/>
                    <a:lstStyle/>
                    <a:p>
                      <a:pPr algn="r" rtl="1">
                        <a:spcAft>
                          <a:spcPts val="0"/>
                        </a:spcAft>
                      </a:pPr>
                      <a:r>
                        <a:rPr lang="ar-SA" sz="2400" b="0">
                          <a:latin typeface="Lotus"/>
                          <a:ea typeface="Times New Roman"/>
                          <a:cs typeface="B Zar"/>
                        </a:rPr>
                        <a:t>پيش بيني نشده</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86/16</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85</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98/2</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15</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84/19</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9"/>
                  </a:ext>
                </a:extLst>
              </a:tr>
              <a:tr h="461311">
                <a:tc>
                  <a:txBody>
                    <a:bodyPr/>
                    <a:lstStyle/>
                    <a:p>
                      <a:pPr algn="r" rtl="1">
                        <a:spcAft>
                          <a:spcPts val="0"/>
                        </a:spcAft>
                      </a:pPr>
                      <a:r>
                        <a:rPr lang="ar-SA" sz="2400" b="0">
                          <a:latin typeface="Lotus"/>
                          <a:ea typeface="Times New Roman"/>
                          <a:cs typeface="B Zar"/>
                        </a:rPr>
                        <a:t>جمـــع</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98/296</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33/141</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a:latin typeface="Lotus"/>
                          <a:ea typeface="Times New Roman"/>
                          <a:cs typeface="B Zar"/>
                        </a:rPr>
                        <a:t>-</a:t>
                      </a:r>
                      <a:endParaRPr lang="en-US" sz="2800" b="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2400" b="0" dirty="0">
                          <a:latin typeface="Lotus"/>
                          <a:ea typeface="Times New Roman"/>
                          <a:cs typeface="B Zar"/>
                        </a:rPr>
                        <a:t>31/438</a:t>
                      </a:r>
                      <a:endParaRPr lang="en-US" sz="2800" b="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34900" name="Rectangle 1"/>
          <p:cNvSpPr>
            <a:spLocks noChangeArrowheads="1"/>
          </p:cNvSpPr>
          <p:nvPr/>
        </p:nvSpPr>
        <p:spPr bwMode="auto">
          <a:xfrm>
            <a:off x="285750" y="0"/>
            <a:ext cx="8858250" cy="123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eaLnBrk="1" hangingPunct="1">
              <a:spcBef>
                <a:spcPct val="0"/>
              </a:spcBef>
              <a:buClrTx/>
              <a:buSzTx/>
              <a:buFontTx/>
              <a:buNone/>
            </a:pPr>
            <a:r>
              <a:rPr lang="ar-SA" altLang="fa-IR" sz="2800" b="1">
                <a:latin typeface="B Zar" panose="00000400000000000000" pitchFamily="2" charset="-78"/>
              </a:rPr>
              <a:t>محاسبه نقطه سر به سر ( در 100% توليد )</a:t>
            </a:r>
            <a:endParaRPr lang="en-US" altLang="fa-IR" sz="1800">
              <a:latin typeface="Arial" panose="020B0604020202020204" pitchFamily="34" charset="0"/>
              <a:cs typeface="Arial" panose="020B0604020202020204" pitchFamily="34" charset="0"/>
            </a:endParaRPr>
          </a:p>
          <a:p>
            <a:pPr algn="l">
              <a:spcBef>
                <a:spcPct val="0"/>
              </a:spcBef>
              <a:buClrTx/>
              <a:buSzTx/>
              <a:buFontTx/>
              <a:buNone/>
            </a:pPr>
            <a:r>
              <a:rPr lang="fa-IR" altLang="fa-IR" sz="2800">
                <a:latin typeface="Lotus" charset="-78"/>
              </a:rPr>
              <a:t> </a:t>
            </a:r>
            <a:endParaRPr lang="en-US" altLang="fa-IR" sz="2800">
              <a:latin typeface="Arial" panose="020B0604020202020204" pitchFamily="34" charset="0"/>
              <a:cs typeface="Arial" panose="020B0604020202020204" pitchFamily="34" charset="0"/>
            </a:endParaRPr>
          </a:p>
          <a:p>
            <a:pPr algn="l" rtl="0">
              <a:spcBef>
                <a:spcPct val="0"/>
              </a:spcBef>
              <a:buClrTx/>
              <a:buSzTx/>
              <a:buFontTx/>
              <a:buNone/>
            </a:pPr>
            <a:endParaRPr lang="en-US" altLang="fa-IR" sz="1800">
              <a:latin typeface="Arial" panose="020B0604020202020204" pitchFamily="34" charset="0"/>
              <a:cs typeface="Arial" panose="020B0604020202020204" pitchFamily="34" charset="0"/>
            </a:endParaRPr>
          </a:p>
        </p:txBody>
      </p:sp>
      <p:sp>
        <p:nvSpPr>
          <p:cNvPr id="6" name="Rectangle 5"/>
          <p:cNvSpPr/>
          <p:nvPr/>
        </p:nvSpPr>
        <p:spPr>
          <a:xfrm>
            <a:off x="-928726" y="-677109"/>
            <a:ext cx="3954259" cy="1354217"/>
          </a:xfrm>
          <a:prstGeom prst="rect">
            <a:avLst/>
          </a:prstGeom>
          <a:noFill/>
        </p:spPr>
        <p:txBody>
          <a:bodyP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rtl="1" eaLnBrk="1" fontAlgn="auto" hangingPunct="1">
              <a:spcBef>
                <a:spcPts val="0"/>
              </a:spcBef>
              <a:spcAft>
                <a:spcPts val="0"/>
              </a:spcAft>
              <a:defRPr/>
            </a:pPr>
            <a:r>
              <a:rPr lang="ar-SA" sz="5400" dirty="0">
                <a:latin typeface="+mn-lt"/>
                <a:cs typeface="+mn-cs"/>
              </a:rPr>
              <a:t> </a:t>
            </a:r>
            <a:endParaRPr lang="en-US" sz="5400" dirty="0">
              <a:latin typeface="+mn-lt"/>
              <a:cs typeface="+mn-cs"/>
            </a:endParaRPr>
          </a:p>
          <a:p>
            <a:pPr algn="r" rtl="1" eaLnBrk="1" fontAlgn="auto" hangingPunct="1">
              <a:spcBef>
                <a:spcPts val="0"/>
              </a:spcBef>
              <a:spcAft>
                <a:spcPts val="0"/>
              </a:spcAft>
              <a:defRPr/>
            </a:pPr>
            <a:r>
              <a:rPr lang="ar-SA" sz="2800" dirty="0">
                <a:latin typeface="+mn-lt"/>
                <a:cs typeface="+mn-cs"/>
              </a:rPr>
              <a:t>( ارقام به ميليون ريال )</a:t>
            </a:r>
            <a:endParaRPr lang="en-US" sz="2800" dirty="0">
              <a:latin typeface="+mn-lt"/>
              <a:cs typeface="+mn-cs"/>
            </a:endParaRPr>
          </a:p>
        </p:txBody>
      </p:sp>
      <p:sp>
        <p:nvSpPr>
          <p:cNvPr id="9" name="Title 1"/>
          <p:cNvSpPr txBox="1">
            <a:spLocks/>
          </p:cNvSpPr>
          <p:nvPr/>
        </p:nvSpPr>
        <p:spPr>
          <a:xfrm>
            <a:off x="0" y="6072188"/>
            <a:ext cx="9144000" cy="1071562"/>
          </a:xfrm>
          <a:prstGeom prst="rect">
            <a:avLst/>
          </a:prstGeom>
        </p:spPr>
        <p:txBody>
          <a:bodyPr rtlCol="1" anchor="ctr"/>
          <a:lstStyle/>
          <a:p>
            <a:pPr algn="ctr" rtl="1" eaLnBrk="1" fontAlgn="auto" hangingPunct="1">
              <a:spcAft>
                <a:spcPts val="0"/>
              </a:spcAft>
              <a:defRPr/>
            </a:pPr>
            <a:r>
              <a:rPr lang="ar-SA" sz="2800" b="1" dirty="0">
                <a:latin typeface="+mj-lt"/>
                <a:ea typeface="+mj-ea"/>
                <a:cs typeface="+mj-cs"/>
              </a:rPr>
              <a:t>بر اساس محاسبات مبتني بر اطلاعات جدول فوق نقطة سر به سر توليد معادل69/35% مي باشد.</a:t>
            </a:r>
            <a:r>
              <a:rPr lang="en-US" sz="2800" dirty="0">
                <a:latin typeface="+mj-lt"/>
                <a:ea typeface="+mj-ea"/>
                <a:cs typeface="+mj-cs"/>
              </a:rPr>
              <a:t/>
            </a:r>
            <a:br>
              <a:rPr lang="en-US" sz="2800" dirty="0">
                <a:latin typeface="+mj-lt"/>
                <a:ea typeface="+mj-ea"/>
                <a:cs typeface="+mj-cs"/>
              </a:rPr>
            </a:br>
            <a:endParaRPr lang="fa-IR" sz="2800"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4900"/>
                                        </p:tgtEl>
                                        <p:attrNameLst>
                                          <p:attrName>style.visibility</p:attrName>
                                        </p:attrNameLst>
                                      </p:cBhvr>
                                      <p:to>
                                        <p:strVal val="visible"/>
                                      </p:to>
                                    </p:set>
                                    <p:anim calcmode="lin" valueType="num">
                                      <p:cBhvr>
                                        <p:cTn id="7" dur="500" fill="hold"/>
                                        <p:tgtEl>
                                          <p:spTgt spid="3490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900"/>
                                        </p:tgtEl>
                                        <p:attrNameLst>
                                          <p:attrName>ppt_y</p:attrName>
                                        </p:attrNameLst>
                                      </p:cBhvr>
                                      <p:tavLst>
                                        <p:tav tm="0">
                                          <p:val>
                                            <p:strVal val="#ppt_y"/>
                                          </p:val>
                                        </p:tav>
                                        <p:tav tm="100000">
                                          <p:val>
                                            <p:strVal val="#ppt_y"/>
                                          </p:val>
                                        </p:tav>
                                      </p:tavLst>
                                    </p:anim>
                                    <p:anim calcmode="lin" valueType="num">
                                      <p:cBhvr>
                                        <p:cTn id="9" dur="500" fill="hold"/>
                                        <p:tgtEl>
                                          <p:spTgt spid="3490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90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90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4"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 from="(-#ppt_w/2)" to="(#ppt_x)" calcmode="lin" valueType="num">
                                      <p:cBhvr>
                                        <p:cTn id="16" dur="600" fill="hold">
                                          <p:stCondLst>
                                            <p:cond delay="0"/>
                                          </p:stCondLst>
                                        </p:cTn>
                                        <p:tgtEl>
                                          <p:spTgt spid="4"/>
                                        </p:tgtEl>
                                        <p:attrNameLst>
                                          <p:attrName>ppt_x</p:attrName>
                                        </p:attrNameLst>
                                      </p:cBhvr>
                                    </p:anim>
                                    <p:anim from="0" to="-1.0" calcmode="lin" valueType="num">
                                      <p:cBhvr>
                                        <p:cTn id="17" dur="200" decel="50000" autoRev="1" fill="hold">
                                          <p:stCondLst>
                                            <p:cond delay="600"/>
                                          </p:stCondLst>
                                        </p:cTn>
                                        <p:tgtEl>
                                          <p:spTgt spid="4"/>
                                        </p:tgtEl>
                                        <p:attrNameLst>
                                          <p:attrName>xshear</p:attrName>
                                        </p:attrNameLst>
                                      </p:cBhvr>
                                    </p:anim>
                                    <p:animScale>
                                      <p:cBhvr>
                                        <p:cTn id="18" dur="200" decel="100000" autoRev="1" fill="hold">
                                          <p:stCondLst>
                                            <p:cond delay="600"/>
                                          </p:stCondLst>
                                        </p:cTn>
                                        <p:tgtEl>
                                          <p:spTgt spid="4"/>
                                        </p:tgtEl>
                                      </p:cBhvr>
                                      <p:from x="100000" y="100000"/>
                                      <p:to x="80000" y="100000"/>
                                    </p:animScale>
                                    <p:anim by="(#ppt_h/3+#ppt_w*0.1)" calcmode="lin" valueType="num">
                                      <p:cBhvr additive="sum">
                                        <p:cTn id="19" dur="200" decel="100000" autoRev="1" fill="hold">
                                          <p:stCondLst>
                                            <p:cond delay="600"/>
                                          </p:stCondLst>
                                        </p:cTn>
                                        <p:tgtEl>
                                          <p:spTgt spid="4"/>
                                        </p:tgtEl>
                                        <p:attrNameLst>
                                          <p:attrName>ppt_x</p:attrName>
                                        </p:attrNameLst>
                                      </p:cBhvr>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7" presetClass="entr" presetSubtype="10"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00" grpId="0"/>
      <p:bldP spid="9" grpId="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0" y="714375"/>
          <a:ext cx="9144000" cy="2498725"/>
        </p:xfrm>
        <a:graphic>
          <a:graphicData uri="http://schemas.openxmlformats.org/drawingml/2006/table">
            <a:tbl>
              <a:tblPr rtl="1"/>
              <a:tblGrid>
                <a:gridCol w="5138416">
                  <a:extLst>
                    <a:ext uri="{9D8B030D-6E8A-4147-A177-3AD203B41FA5}">
                      <a16:colId xmlns:a16="http://schemas.microsoft.com/office/drawing/2014/main" xmlns="" val="20000"/>
                    </a:ext>
                  </a:extLst>
                </a:gridCol>
                <a:gridCol w="4005584">
                  <a:extLst>
                    <a:ext uri="{9D8B030D-6E8A-4147-A177-3AD203B41FA5}">
                      <a16:colId xmlns:a16="http://schemas.microsoft.com/office/drawing/2014/main" xmlns="" val="20001"/>
                    </a:ext>
                  </a:extLst>
                </a:gridCol>
              </a:tblGrid>
              <a:tr h="2498725">
                <a:tc>
                  <a:txBody>
                    <a:bodyPr/>
                    <a:lstStyle/>
                    <a:p>
                      <a:pPr algn="r" rtl="1">
                        <a:spcAft>
                          <a:spcPts val="0"/>
                        </a:spcAft>
                      </a:pPr>
                      <a:r>
                        <a:rPr lang="ar-SA" sz="3200" dirty="0">
                          <a:latin typeface="Lotus"/>
                          <a:ea typeface="Times New Roman"/>
                          <a:cs typeface="B Zar"/>
                        </a:rPr>
                        <a:t>1 - عقد مشاركت مدني:</a:t>
                      </a:r>
                      <a:endParaRPr lang="en-US" sz="2800" dirty="0">
                        <a:latin typeface="Times New Roman"/>
                        <a:ea typeface="Times New Roman"/>
                      </a:endParaRPr>
                    </a:p>
                    <a:p>
                      <a:pPr algn="r" rtl="1">
                        <a:spcAft>
                          <a:spcPts val="0"/>
                        </a:spcAft>
                      </a:pPr>
                      <a:r>
                        <a:rPr lang="ar-SA" sz="3200" dirty="0">
                          <a:latin typeface="Lotus"/>
                          <a:ea typeface="Times New Roman"/>
                          <a:cs typeface="B Zar"/>
                        </a:rPr>
                        <a:t>         مبلغ قرارداد: </a:t>
                      </a:r>
                      <a:endParaRPr lang="en-US" sz="2800" dirty="0">
                        <a:latin typeface="Times New Roman"/>
                        <a:ea typeface="Times New Roman"/>
                      </a:endParaRPr>
                    </a:p>
                    <a:p>
                      <a:pPr algn="r" rtl="1">
                        <a:spcAft>
                          <a:spcPts val="0"/>
                        </a:spcAft>
                      </a:pPr>
                      <a:r>
                        <a:rPr lang="ar-SA" sz="3200" dirty="0">
                          <a:latin typeface="Lotus"/>
                          <a:ea typeface="Times New Roman"/>
                          <a:cs typeface="B Zar"/>
                        </a:rPr>
                        <a:t>        مدت قرارداد</a:t>
                      </a:r>
                      <a:endParaRPr lang="en-US" sz="2800" dirty="0">
                        <a:latin typeface="Times New Roman"/>
                        <a:ea typeface="Times New Roman"/>
                      </a:endParaRPr>
                    </a:p>
                    <a:p>
                      <a:pPr algn="r" rtl="1">
                        <a:spcAft>
                          <a:spcPts val="0"/>
                        </a:spcAft>
                      </a:pPr>
                      <a:r>
                        <a:rPr lang="ar-SA" sz="3200" dirty="0">
                          <a:latin typeface="Lotus"/>
                          <a:ea typeface="Times New Roman"/>
                          <a:cs typeface="B Zar"/>
                        </a:rPr>
                        <a:t>         كارمزد</a:t>
                      </a:r>
                      <a:endParaRPr lang="en-US" sz="2800" dirty="0">
                        <a:latin typeface="Times New Roman"/>
                        <a:ea typeface="Times New Roman"/>
                      </a:endParaRPr>
                    </a:p>
                    <a:p>
                      <a:pPr algn="r" rtl="1">
                        <a:spcAft>
                          <a:spcPts val="0"/>
                        </a:spcAft>
                      </a:pPr>
                      <a:r>
                        <a:rPr lang="ar-SA" sz="3200" dirty="0">
                          <a:latin typeface="Lotus"/>
                          <a:ea typeface="Times New Roman"/>
                          <a:cs typeface="B Zar"/>
                        </a:rPr>
                        <a:t>         كارمزد عقد مشاركت مدني:             </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3600" dirty="0">
                          <a:latin typeface="Times New Roman"/>
                          <a:ea typeface="Times New Roman"/>
                          <a:cs typeface="B Zar"/>
                        </a:rPr>
                        <a:t> </a:t>
                      </a:r>
                      <a:endParaRPr lang="en-US" sz="2800" dirty="0">
                        <a:latin typeface="Times New Roman"/>
                        <a:ea typeface="Times New Roman"/>
                      </a:endParaRPr>
                    </a:p>
                    <a:p>
                      <a:pPr algn="ctr" rtl="1">
                        <a:spcAft>
                          <a:spcPts val="0"/>
                        </a:spcAft>
                      </a:pPr>
                      <a:r>
                        <a:rPr lang="ar-SA" sz="3200" dirty="0">
                          <a:latin typeface="Lotus"/>
                          <a:ea typeface="Times New Roman"/>
                          <a:cs typeface="B Zar"/>
                        </a:rPr>
                        <a:t>800 ميليون ريال</a:t>
                      </a:r>
                      <a:endParaRPr lang="en-US" sz="2800" dirty="0">
                        <a:latin typeface="Times New Roman"/>
                        <a:ea typeface="Times New Roman"/>
                      </a:endParaRPr>
                    </a:p>
                    <a:p>
                      <a:pPr algn="ctr" rtl="1">
                        <a:spcAft>
                          <a:spcPts val="0"/>
                        </a:spcAft>
                      </a:pPr>
                      <a:r>
                        <a:rPr lang="ar-SA" sz="3200" dirty="0">
                          <a:latin typeface="Lotus"/>
                          <a:ea typeface="Times New Roman"/>
                          <a:cs typeface="B Zar"/>
                        </a:rPr>
                        <a:t>شش ماه</a:t>
                      </a:r>
                      <a:endParaRPr lang="en-US" sz="2800" dirty="0">
                        <a:latin typeface="Times New Roman"/>
                        <a:ea typeface="Times New Roman"/>
                      </a:endParaRPr>
                    </a:p>
                    <a:p>
                      <a:pPr algn="ctr" rtl="1">
                        <a:spcAft>
                          <a:spcPts val="0"/>
                        </a:spcAft>
                      </a:pPr>
                      <a:r>
                        <a:rPr lang="ar-SA" sz="3200" dirty="0">
                          <a:latin typeface="Lotus"/>
                          <a:ea typeface="Times New Roman"/>
                          <a:cs typeface="B Zar"/>
                        </a:rPr>
                        <a:t>13%</a:t>
                      </a:r>
                      <a:endParaRPr lang="en-US" sz="2800" dirty="0">
                        <a:latin typeface="Times New Roman"/>
                        <a:ea typeface="Times New Roman"/>
                      </a:endParaRPr>
                    </a:p>
                    <a:p>
                      <a:pPr algn="ctr" rtl="1">
                        <a:spcAft>
                          <a:spcPts val="0"/>
                        </a:spcAft>
                      </a:pPr>
                      <a:r>
                        <a:rPr lang="ar-SA" sz="3200" dirty="0">
                          <a:latin typeface="Lotus"/>
                          <a:ea typeface="Times New Roman"/>
                          <a:cs typeface="B Zar"/>
                        </a:rPr>
                        <a:t>52 ميليون ريال</a:t>
                      </a:r>
                      <a:endParaRPr lang="en-US" sz="28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
        <p:nvSpPr>
          <p:cNvPr id="35850" name="Rectangle 2"/>
          <p:cNvSpPr>
            <a:spLocks noChangeArrowheads="1"/>
          </p:cNvSpPr>
          <p:nvPr/>
        </p:nvSpPr>
        <p:spPr bwMode="auto">
          <a:xfrm>
            <a:off x="6010275" y="0"/>
            <a:ext cx="3133725" cy="135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gn="r" rtl="1">
              <a:spcBef>
                <a:spcPts val="600"/>
              </a:spcBef>
              <a:buClr>
                <a:schemeClr val="accent2"/>
              </a:buClr>
              <a:buSzPct val="85000"/>
              <a:buFont typeface="Wingdings 2" panose="05020102010507070707" pitchFamily="18" charset="2"/>
              <a:buChar char=""/>
              <a:defRPr sz="2600">
                <a:solidFill>
                  <a:schemeClr val="tx1"/>
                </a:solidFill>
                <a:latin typeface="Constantia" panose="02030602050306030303" pitchFamily="18" charset="0"/>
                <a:cs typeface="Times New Roman" panose="02020603050405020304" pitchFamily="18" charset="0"/>
              </a:defRPr>
            </a:lvl1pPr>
            <a:lvl2pPr marL="742950" indent="-285750" algn="r" rtl="1">
              <a:spcBef>
                <a:spcPts val="300"/>
              </a:spcBef>
              <a:buClr>
                <a:srgbClr val="D6903D"/>
              </a:buClr>
              <a:buSzPct val="85000"/>
              <a:buFont typeface="Wingdings 2" panose="05020102010507070707" pitchFamily="18" charset="2"/>
              <a:buChar char=""/>
              <a:defRPr sz="2400">
                <a:solidFill>
                  <a:schemeClr val="tx2"/>
                </a:solidFill>
                <a:latin typeface="Constantia" panose="02030602050306030303" pitchFamily="18" charset="0"/>
                <a:cs typeface="Times New Roman" panose="02020603050405020304" pitchFamily="18" charset="0"/>
              </a:defRPr>
            </a:lvl2pPr>
            <a:lvl3pPr marL="1143000" indent="-228600" algn="r" rtl="1">
              <a:spcBef>
                <a:spcPts val="300"/>
              </a:spcBef>
              <a:buClr>
                <a:srgbClr val="B37732"/>
              </a:buClr>
              <a:buSzPct val="85000"/>
              <a:buFont typeface="Wingdings 2" panose="05020102010507070707" pitchFamily="18" charset="2"/>
              <a:buChar char=""/>
              <a:defRPr sz="2100">
                <a:solidFill>
                  <a:schemeClr val="tx1"/>
                </a:solidFill>
                <a:latin typeface="Constantia" panose="02030602050306030303" pitchFamily="18" charset="0"/>
                <a:cs typeface="Times New Roman" panose="02020603050405020304" pitchFamily="18" charset="0"/>
              </a:defRPr>
            </a:lvl3pPr>
            <a:lvl4pPr marL="1600200" indent="-228600" algn="r" rtl="1">
              <a:spcBef>
                <a:spcPts val="300"/>
              </a:spcBef>
              <a:buClr>
                <a:srgbClr val="D6903D"/>
              </a:buClr>
              <a:buSzPct val="85000"/>
              <a:buFont typeface="Wingdings 2" panose="05020102010507070707" pitchFamily="18" charset="2"/>
              <a:buChar char=""/>
              <a:defRPr sz="1900">
                <a:solidFill>
                  <a:schemeClr val="tx1"/>
                </a:solidFill>
                <a:latin typeface="Constantia" panose="02030602050306030303" pitchFamily="18" charset="0"/>
                <a:cs typeface="Times New Roman" panose="02020603050405020304" pitchFamily="18" charset="0"/>
              </a:defRPr>
            </a:lvl4pPr>
            <a:lvl5pPr marL="2057400" indent="-228600" algn="r" rtl="1">
              <a:spcBef>
                <a:spcPts val="338"/>
              </a:spcBef>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5pPr>
            <a:lvl6pPr marL="25146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6pPr>
            <a:lvl7pPr marL="29718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7pPr>
            <a:lvl8pPr marL="34290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8pPr>
            <a:lvl9pPr marL="3886200" indent="-228600" algn="r" rtl="1" eaLnBrk="0" fontAlgn="base" hangingPunct="0">
              <a:spcBef>
                <a:spcPts val="338"/>
              </a:spcBef>
              <a:spcAft>
                <a:spcPct val="0"/>
              </a:spcAft>
              <a:buClr>
                <a:srgbClr val="D6903D"/>
              </a:buClr>
              <a:buSzPct val="85000"/>
              <a:buFont typeface="Wingdings 2" panose="05020102010507070707" pitchFamily="18" charset="2"/>
              <a:buChar char=""/>
              <a:defRPr sz="1600">
                <a:solidFill>
                  <a:schemeClr val="tx1"/>
                </a:solidFill>
                <a:latin typeface="Constantia" panose="02030602050306030303" pitchFamily="18" charset="0"/>
                <a:cs typeface="Times New Roman" panose="02020603050405020304" pitchFamily="18" charset="0"/>
              </a:defRPr>
            </a:lvl9pPr>
          </a:lstStyle>
          <a:p>
            <a:pPr algn="l" eaLnBrk="1" hangingPunct="1">
              <a:spcBef>
                <a:spcPct val="0"/>
              </a:spcBef>
              <a:buClrTx/>
              <a:buSzTx/>
              <a:buFontTx/>
              <a:buNone/>
            </a:pPr>
            <a:r>
              <a:rPr lang="ar-SA" altLang="fa-IR" sz="3600" b="1">
                <a:latin typeface="Lotus" charset="-78"/>
                <a:ea typeface="Times New Roman" panose="02020603050405020304" pitchFamily="18" charset="0"/>
                <a:cs typeface="B Zar" panose="00000400000000000000" pitchFamily="2" charset="-78"/>
              </a:rPr>
              <a:t>محاسبة كارمزد وام</a:t>
            </a:r>
            <a:endParaRPr lang="en-US" altLang="fa-IR" sz="2400">
              <a:latin typeface="Arial" panose="020B0604020202020204" pitchFamily="34" charset="0"/>
              <a:ea typeface="Times New Roman" panose="02020603050405020304" pitchFamily="18" charset="0"/>
              <a:cs typeface="B Zar" panose="00000400000000000000" pitchFamily="2" charset="-78"/>
            </a:endParaRPr>
          </a:p>
          <a:p>
            <a:pPr algn="l">
              <a:spcBef>
                <a:spcPct val="0"/>
              </a:spcBef>
              <a:buClrTx/>
              <a:buSzTx/>
              <a:buFontTx/>
              <a:buNone/>
            </a:pPr>
            <a:r>
              <a:rPr lang="ar-SA" altLang="fa-IR" sz="1400">
                <a:latin typeface="Lotus" charset="-78"/>
                <a:ea typeface="Times New Roman" panose="02020603050405020304" pitchFamily="18" charset="0"/>
                <a:cs typeface="B Zar" panose="00000400000000000000" pitchFamily="2" charset="-78"/>
              </a:rPr>
              <a:t> </a:t>
            </a:r>
            <a:endParaRPr lang="en-US" altLang="fa-IR" sz="1100">
              <a:latin typeface="Arial" panose="020B0604020202020204" pitchFamily="34" charset="0"/>
              <a:ea typeface="Times New Roman" panose="02020603050405020304" pitchFamily="18" charset="0"/>
              <a:cs typeface="B Zar" panose="00000400000000000000" pitchFamily="2" charset="-78"/>
            </a:endParaRPr>
          </a:p>
          <a:p>
            <a:pPr algn="l">
              <a:spcBef>
                <a:spcPct val="0"/>
              </a:spcBef>
              <a:buClrTx/>
              <a:buSzTx/>
              <a:buFontTx/>
              <a:buNone/>
            </a:pPr>
            <a:r>
              <a:rPr lang="ar-SA" altLang="fa-IR" sz="1400">
                <a:latin typeface="Lotus" charset="-78"/>
                <a:ea typeface="Times New Roman" panose="02020603050405020304" pitchFamily="18" charset="0"/>
                <a:cs typeface="B Zar" panose="00000400000000000000" pitchFamily="2" charset="-78"/>
              </a:rPr>
              <a:t> </a:t>
            </a:r>
            <a:endParaRPr lang="en-US" altLang="fa-IR" sz="1100">
              <a:latin typeface="Arial" panose="020B0604020202020204" pitchFamily="34" charset="0"/>
              <a:ea typeface="Times New Roman" panose="02020603050405020304" pitchFamily="18" charset="0"/>
              <a:cs typeface="B Zar" panose="00000400000000000000" pitchFamily="2" charset="-78"/>
            </a:endParaRPr>
          </a:p>
          <a:p>
            <a:pPr algn="l" rtl="0">
              <a:spcBef>
                <a:spcPct val="0"/>
              </a:spcBef>
              <a:buClrTx/>
              <a:buSzTx/>
              <a:buFontTx/>
              <a:buNone/>
            </a:pPr>
            <a:endParaRPr lang="en-US" altLang="fa-IR" sz="1800">
              <a:latin typeface="Arial" panose="020B0604020202020204" pitchFamily="34" charset="0"/>
              <a:ea typeface="Times New Roman" panose="02020603050405020304" pitchFamily="18" charset="0"/>
              <a:cs typeface="B Zar" panose="00000400000000000000" pitchFamily="2" charset="-78"/>
            </a:endParaRPr>
          </a:p>
        </p:txBody>
      </p:sp>
      <p:graphicFrame>
        <p:nvGraphicFramePr>
          <p:cNvPr id="10" name="Table 9"/>
          <p:cNvGraphicFramePr>
            <a:graphicFrameLocks noGrp="1"/>
          </p:cNvGraphicFramePr>
          <p:nvPr/>
        </p:nvGraphicFramePr>
        <p:xfrm>
          <a:off x="0" y="3322638"/>
          <a:ext cx="9144000" cy="3535362"/>
        </p:xfrm>
        <a:graphic>
          <a:graphicData uri="http://schemas.openxmlformats.org/drawingml/2006/table">
            <a:tbl>
              <a:tblPr rtl="1"/>
              <a:tblGrid>
                <a:gridCol w="4572000">
                  <a:extLst>
                    <a:ext uri="{9D8B030D-6E8A-4147-A177-3AD203B41FA5}">
                      <a16:colId xmlns:a16="http://schemas.microsoft.com/office/drawing/2014/main" xmlns="" val="20000"/>
                    </a:ext>
                  </a:extLst>
                </a:gridCol>
                <a:gridCol w="4572000">
                  <a:extLst>
                    <a:ext uri="{9D8B030D-6E8A-4147-A177-3AD203B41FA5}">
                      <a16:colId xmlns:a16="http://schemas.microsoft.com/office/drawing/2014/main" xmlns="" val="20001"/>
                    </a:ext>
                  </a:extLst>
                </a:gridCol>
              </a:tblGrid>
              <a:tr h="3535362">
                <a:tc>
                  <a:txBody>
                    <a:bodyPr/>
                    <a:lstStyle/>
                    <a:p>
                      <a:pPr algn="r" rtl="1">
                        <a:spcAft>
                          <a:spcPts val="0"/>
                        </a:spcAft>
                      </a:pPr>
                      <a:r>
                        <a:rPr lang="ar-SA" sz="2800" dirty="0">
                          <a:latin typeface="Lotus"/>
                          <a:ea typeface="Times New Roman"/>
                          <a:cs typeface="B Zar"/>
                        </a:rPr>
                        <a:t>2 </a:t>
                      </a:r>
                      <a:r>
                        <a:rPr lang="en-US" sz="1600" dirty="0">
                          <a:latin typeface="Times New Roman"/>
                          <a:ea typeface="Times New Roman"/>
                          <a:cs typeface="B Zar"/>
                        </a:rPr>
                        <a:t>–</a:t>
                      </a:r>
                      <a:r>
                        <a:rPr lang="ar-SA" sz="2800" dirty="0">
                          <a:latin typeface="Lotus"/>
                          <a:ea typeface="Times New Roman"/>
                          <a:cs typeface="B Zar"/>
                        </a:rPr>
                        <a:t> عقد فروش اقساطي:</a:t>
                      </a:r>
                      <a:endParaRPr lang="en-US" sz="2400" dirty="0">
                        <a:latin typeface="Times New Roman"/>
                        <a:ea typeface="Times New Roman"/>
                      </a:endParaRPr>
                    </a:p>
                    <a:p>
                      <a:pPr algn="r" rtl="1">
                        <a:spcAft>
                          <a:spcPts val="0"/>
                        </a:spcAft>
                      </a:pPr>
                      <a:r>
                        <a:rPr lang="ar-SA" sz="2800" dirty="0">
                          <a:latin typeface="Lotus"/>
                          <a:ea typeface="Times New Roman"/>
                          <a:cs typeface="B Zar"/>
                        </a:rPr>
                        <a:t>         مبلغ قرارداد</a:t>
                      </a:r>
                      <a:endParaRPr lang="en-US" sz="2400" dirty="0">
                        <a:latin typeface="Times New Roman"/>
                        <a:ea typeface="Times New Roman"/>
                      </a:endParaRPr>
                    </a:p>
                    <a:p>
                      <a:pPr algn="r" rtl="1">
                        <a:spcAft>
                          <a:spcPts val="0"/>
                        </a:spcAft>
                      </a:pPr>
                      <a:r>
                        <a:rPr lang="ar-SA" sz="2800" dirty="0">
                          <a:latin typeface="Lotus"/>
                          <a:ea typeface="Times New Roman"/>
                          <a:cs typeface="B Zar"/>
                        </a:rPr>
                        <a:t>         مدت قرارداد</a:t>
                      </a:r>
                      <a:endParaRPr lang="en-US" sz="2400" dirty="0">
                        <a:latin typeface="Times New Roman"/>
                        <a:ea typeface="Times New Roman"/>
                      </a:endParaRPr>
                    </a:p>
                    <a:p>
                      <a:pPr algn="r" rtl="1">
                        <a:spcAft>
                          <a:spcPts val="0"/>
                        </a:spcAft>
                      </a:pPr>
                      <a:r>
                        <a:rPr lang="ar-SA" sz="2800" dirty="0">
                          <a:latin typeface="Lotus"/>
                          <a:ea typeface="Times New Roman"/>
                          <a:cs typeface="B Zar"/>
                        </a:rPr>
                        <a:t>         كارمزد تسهيلات</a:t>
                      </a:r>
                      <a:endParaRPr lang="en-US" sz="2400" dirty="0">
                        <a:latin typeface="Times New Roman"/>
                        <a:ea typeface="Times New Roman"/>
                      </a:endParaRPr>
                    </a:p>
                    <a:p>
                      <a:pPr algn="r" rtl="1">
                        <a:spcAft>
                          <a:spcPts val="0"/>
                        </a:spcAft>
                      </a:pPr>
                      <a:r>
                        <a:rPr lang="ar-SA" sz="2800" dirty="0">
                          <a:latin typeface="Lotus"/>
                          <a:ea typeface="Times New Roman"/>
                          <a:cs typeface="B Zar"/>
                        </a:rPr>
                        <a:t>         كارمزد عقد فروش اقساطي</a:t>
                      </a:r>
                      <a:endParaRPr lang="en-US" sz="2400" dirty="0">
                        <a:latin typeface="Times New Roman"/>
                        <a:ea typeface="Times New Roman"/>
                      </a:endParaRPr>
                    </a:p>
                    <a:p>
                      <a:pPr algn="r" rtl="1">
                        <a:spcAft>
                          <a:spcPts val="0"/>
                        </a:spcAft>
                      </a:pPr>
                      <a:r>
                        <a:rPr lang="ar-SA" sz="2800" dirty="0">
                          <a:latin typeface="Lotus"/>
                          <a:ea typeface="Times New Roman"/>
                          <a:cs typeface="B Zar"/>
                        </a:rPr>
                        <a:t>         كل كارمزد تسهيلات</a:t>
                      </a:r>
                      <a:endParaRPr lang="en-US" sz="2400" dirty="0">
                        <a:latin typeface="Times New Roman"/>
                        <a:ea typeface="Times New Roman"/>
                      </a:endParaRPr>
                    </a:p>
                    <a:p>
                      <a:pPr algn="r" rtl="1">
                        <a:spcAft>
                          <a:spcPts val="0"/>
                        </a:spcAft>
                      </a:pPr>
                      <a:r>
                        <a:rPr lang="ar-SA" sz="2800" dirty="0">
                          <a:latin typeface="Lotus"/>
                          <a:ea typeface="Times New Roman"/>
                          <a:cs typeface="B Zar"/>
                        </a:rPr>
                        <a:t>         كارمزد سالانه</a:t>
                      </a:r>
                      <a:endParaRPr lang="en-US" sz="2400" dirty="0">
                        <a:latin typeface="Times New Roman"/>
                        <a:ea typeface="Times New Roman"/>
                      </a:endParaRPr>
                    </a:p>
                    <a:p>
                      <a:pPr algn="r" rtl="1">
                        <a:spcAft>
                          <a:spcPts val="0"/>
                        </a:spcAft>
                      </a:pPr>
                      <a:r>
                        <a:rPr lang="ar-SA" sz="2800" dirty="0">
                          <a:latin typeface="Lotus"/>
                          <a:ea typeface="Times New Roman"/>
                          <a:cs typeface="B Zar"/>
                        </a:rPr>
                        <a:t>         اصل تسهيلات سالانه</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en-US" sz="3600" dirty="0">
                          <a:latin typeface="Times New Roman"/>
                          <a:ea typeface="Times New Roman"/>
                          <a:cs typeface="B Zar"/>
                        </a:rPr>
                        <a:t> </a:t>
                      </a:r>
                      <a:endParaRPr lang="en-US" sz="2400" dirty="0">
                        <a:latin typeface="Times New Roman"/>
                        <a:ea typeface="Times New Roman"/>
                      </a:endParaRPr>
                    </a:p>
                    <a:p>
                      <a:pPr algn="ctr" rtl="1">
                        <a:spcAft>
                          <a:spcPts val="0"/>
                        </a:spcAft>
                      </a:pPr>
                      <a:r>
                        <a:rPr lang="ar-SA" sz="2800" dirty="0">
                          <a:latin typeface="Lotus"/>
                          <a:ea typeface="Times New Roman"/>
                          <a:cs typeface="B Zar"/>
                        </a:rPr>
                        <a:t>852 ميليون ريال</a:t>
                      </a:r>
                      <a:endParaRPr lang="en-US" sz="2400" dirty="0">
                        <a:latin typeface="Times New Roman"/>
                        <a:ea typeface="Times New Roman"/>
                      </a:endParaRPr>
                    </a:p>
                    <a:p>
                      <a:pPr algn="ctr" rtl="1">
                        <a:spcAft>
                          <a:spcPts val="0"/>
                        </a:spcAft>
                      </a:pPr>
                      <a:r>
                        <a:rPr lang="ar-SA" sz="2800" dirty="0">
                          <a:latin typeface="Lotus"/>
                          <a:ea typeface="Times New Roman"/>
                          <a:cs typeface="B Zar"/>
                        </a:rPr>
                        <a:t>54 ماه</a:t>
                      </a:r>
                      <a:endParaRPr lang="en-US" sz="2400" dirty="0">
                        <a:latin typeface="Times New Roman"/>
                        <a:ea typeface="Times New Roman"/>
                      </a:endParaRPr>
                    </a:p>
                    <a:p>
                      <a:pPr algn="ctr" rtl="1">
                        <a:spcAft>
                          <a:spcPts val="0"/>
                        </a:spcAft>
                      </a:pPr>
                      <a:r>
                        <a:rPr lang="ar-SA" sz="2800" dirty="0">
                          <a:latin typeface="Lotus"/>
                          <a:ea typeface="Times New Roman"/>
                          <a:cs typeface="B Zar"/>
                        </a:rPr>
                        <a:t>13%</a:t>
                      </a:r>
                      <a:endParaRPr lang="en-US" sz="2400" dirty="0">
                        <a:latin typeface="Times New Roman"/>
                        <a:ea typeface="Times New Roman"/>
                      </a:endParaRPr>
                    </a:p>
                    <a:p>
                      <a:pPr algn="ctr" rtl="1">
                        <a:spcAft>
                          <a:spcPts val="0"/>
                        </a:spcAft>
                      </a:pPr>
                      <a:r>
                        <a:rPr lang="ar-SA" sz="2800" dirty="0">
                          <a:latin typeface="Lotus"/>
                          <a:ea typeface="Times New Roman"/>
                          <a:cs typeface="B Zar"/>
                        </a:rPr>
                        <a:t>21/249 ميليون ريال</a:t>
                      </a:r>
                      <a:endParaRPr lang="en-US" sz="2400" dirty="0">
                        <a:latin typeface="Times New Roman"/>
                        <a:ea typeface="Times New Roman"/>
                      </a:endParaRPr>
                    </a:p>
                    <a:p>
                      <a:pPr algn="ctr" rtl="1">
                        <a:spcAft>
                          <a:spcPts val="0"/>
                        </a:spcAft>
                      </a:pPr>
                      <a:r>
                        <a:rPr lang="ar-SA" sz="2800" dirty="0">
                          <a:latin typeface="Lotus"/>
                          <a:ea typeface="Times New Roman"/>
                          <a:cs typeface="B Zar"/>
                        </a:rPr>
                        <a:t>21/301 ميليون ريال</a:t>
                      </a:r>
                      <a:endParaRPr lang="en-US" sz="2400" dirty="0">
                        <a:latin typeface="Times New Roman"/>
                        <a:ea typeface="Times New Roman"/>
                      </a:endParaRPr>
                    </a:p>
                    <a:p>
                      <a:pPr algn="ctr" rtl="1">
                        <a:spcAft>
                          <a:spcPts val="0"/>
                        </a:spcAft>
                      </a:pPr>
                      <a:r>
                        <a:rPr lang="ar-SA" sz="2800" dirty="0">
                          <a:latin typeface="Lotus"/>
                          <a:ea typeface="Times New Roman"/>
                          <a:cs typeface="B Zar"/>
                        </a:rPr>
                        <a:t>94/66 ميليون ريال</a:t>
                      </a:r>
                      <a:endParaRPr lang="en-US" sz="2400" dirty="0">
                        <a:latin typeface="Times New Roman"/>
                        <a:ea typeface="Times New Roman"/>
                      </a:endParaRPr>
                    </a:p>
                    <a:p>
                      <a:pPr algn="ctr" rtl="1">
                        <a:spcAft>
                          <a:spcPts val="0"/>
                        </a:spcAft>
                      </a:pPr>
                      <a:r>
                        <a:rPr lang="ar-SA" sz="2800" dirty="0">
                          <a:latin typeface="Lotus"/>
                          <a:ea typeface="Times New Roman"/>
                          <a:cs typeface="B Zar"/>
                        </a:rPr>
                        <a:t>78/177 ميليون ريال</a:t>
                      </a:r>
                      <a:endParaRPr lang="en-US" sz="24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5850"/>
                                        </p:tgtEl>
                                        <p:attrNameLst>
                                          <p:attrName>style.visibility</p:attrName>
                                        </p:attrNameLst>
                                      </p:cBhvr>
                                      <p:to>
                                        <p:strVal val="visible"/>
                                      </p:to>
                                    </p:set>
                                    <p:anim calcmode="lin" valueType="num">
                                      <p:cBhvr>
                                        <p:cTn id="7" dur="500" fill="hold"/>
                                        <p:tgtEl>
                                          <p:spTgt spid="3585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5850"/>
                                        </p:tgtEl>
                                        <p:attrNameLst>
                                          <p:attrName>ppt_y</p:attrName>
                                        </p:attrNameLst>
                                      </p:cBhvr>
                                      <p:tavLst>
                                        <p:tav tm="0">
                                          <p:val>
                                            <p:strVal val="#ppt_y"/>
                                          </p:val>
                                        </p:tav>
                                        <p:tav tm="100000">
                                          <p:val>
                                            <p:strVal val="#ppt_y"/>
                                          </p:val>
                                        </p:tav>
                                      </p:tavLst>
                                    </p:anim>
                                    <p:anim calcmode="lin" valueType="num">
                                      <p:cBhvr>
                                        <p:cTn id="9" dur="500" fill="hold"/>
                                        <p:tgtEl>
                                          <p:spTgt spid="3585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585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585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dissolve">
                                      <p:cBhvr>
                                        <p:cTn id="16" dur="500"/>
                                        <p:tgtEl>
                                          <p:spTgt spid="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4"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anim from="(-#ppt_w/2)" to="(#ppt_x)" calcmode="lin" valueType="num">
                                      <p:cBhvr>
                                        <p:cTn id="21" dur="600" fill="hold">
                                          <p:stCondLst>
                                            <p:cond delay="0"/>
                                          </p:stCondLst>
                                        </p:cTn>
                                        <p:tgtEl>
                                          <p:spTgt spid="10"/>
                                        </p:tgtEl>
                                        <p:attrNameLst>
                                          <p:attrName>ppt_x</p:attrName>
                                        </p:attrNameLst>
                                      </p:cBhvr>
                                    </p:anim>
                                    <p:anim from="0" to="-1.0" calcmode="lin" valueType="num">
                                      <p:cBhvr>
                                        <p:cTn id="22" dur="200" decel="50000" autoRev="1" fill="hold">
                                          <p:stCondLst>
                                            <p:cond delay="600"/>
                                          </p:stCondLst>
                                        </p:cTn>
                                        <p:tgtEl>
                                          <p:spTgt spid="10"/>
                                        </p:tgtEl>
                                        <p:attrNameLst>
                                          <p:attrName>xshear</p:attrName>
                                        </p:attrNameLst>
                                      </p:cBhvr>
                                    </p:anim>
                                    <p:animScale>
                                      <p:cBhvr>
                                        <p:cTn id="23" dur="200" decel="100000" autoRev="1" fill="hold">
                                          <p:stCondLst>
                                            <p:cond delay="600"/>
                                          </p:stCondLst>
                                        </p:cTn>
                                        <p:tgtEl>
                                          <p:spTgt spid="10"/>
                                        </p:tgtEl>
                                      </p:cBhvr>
                                      <p:from x="100000" y="100000"/>
                                      <p:to x="80000" y="100000"/>
                                    </p:animScale>
                                    <p:anim by="(#ppt_h/3+#ppt_w*0.1)" calcmode="lin" valueType="num">
                                      <p:cBhvr additive="sum">
                                        <p:cTn id="24" dur="200" decel="100000" autoRev="1" fill="hold">
                                          <p:stCondLst>
                                            <p:cond delay="600"/>
                                          </p:stCondLst>
                                        </p:cTn>
                                        <p:tgtEl>
                                          <p:spTgt spid="10"/>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50"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714500"/>
          <a:ext cx="9144000" cy="2438400"/>
        </p:xfrm>
        <a:graphic>
          <a:graphicData uri="http://schemas.openxmlformats.org/drawingml/2006/table">
            <a:tbl>
              <a:tblPr rtl="1"/>
              <a:tblGrid>
                <a:gridCol w="2326610">
                  <a:extLst>
                    <a:ext uri="{9D8B030D-6E8A-4147-A177-3AD203B41FA5}">
                      <a16:colId xmlns:a16="http://schemas.microsoft.com/office/drawing/2014/main" xmlns="" val="20000"/>
                    </a:ext>
                  </a:extLst>
                </a:gridCol>
                <a:gridCol w="1362623">
                  <a:extLst>
                    <a:ext uri="{9D8B030D-6E8A-4147-A177-3AD203B41FA5}">
                      <a16:colId xmlns:a16="http://schemas.microsoft.com/office/drawing/2014/main" xmlns="" val="20001"/>
                    </a:ext>
                  </a:extLst>
                </a:gridCol>
                <a:gridCol w="1363692">
                  <a:extLst>
                    <a:ext uri="{9D8B030D-6E8A-4147-A177-3AD203B41FA5}">
                      <a16:colId xmlns:a16="http://schemas.microsoft.com/office/drawing/2014/main" xmlns="" val="20002"/>
                    </a:ext>
                  </a:extLst>
                </a:gridCol>
                <a:gridCol w="1363692">
                  <a:extLst>
                    <a:ext uri="{9D8B030D-6E8A-4147-A177-3AD203B41FA5}">
                      <a16:colId xmlns:a16="http://schemas.microsoft.com/office/drawing/2014/main" xmlns="" val="20003"/>
                    </a:ext>
                  </a:extLst>
                </a:gridCol>
                <a:gridCol w="1363692">
                  <a:extLst>
                    <a:ext uri="{9D8B030D-6E8A-4147-A177-3AD203B41FA5}">
                      <a16:colId xmlns:a16="http://schemas.microsoft.com/office/drawing/2014/main" xmlns="" val="20004"/>
                    </a:ext>
                  </a:extLst>
                </a:gridCol>
                <a:gridCol w="1363692">
                  <a:extLst>
                    <a:ext uri="{9D8B030D-6E8A-4147-A177-3AD203B41FA5}">
                      <a16:colId xmlns:a16="http://schemas.microsoft.com/office/drawing/2014/main" xmlns="" val="20005"/>
                    </a:ext>
                  </a:extLst>
                </a:gridCol>
              </a:tblGrid>
              <a:tr h="335440">
                <a:tc>
                  <a:txBody>
                    <a:bodyPr/>
                    <a:lstStyle/>
                    <a:p>
                      <a:pPr algn="ctr" rtl="1">
                        <a:spcAft>
                          <a:spcPts val="0"/>
                        </a:spcAft>
                      </a:pPr>
                      <a:r>
                        <a:rPr lang="ar-SA" sz="3200" dirty="0">
                          <a:latin typeface="Lotus"/>
                          <a:ea typeface="Times New Roman"/>
                          <a:cs typeface="B Zar"/>
                        </a:rPr>
                        <a:t>شرح</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سال 1</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سال 2</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سال 3</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سال 4</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سال 5</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670880">
                <a:tc>
                  <a:txBody>
                    <a:bodyPr/>
                    <a:lstStyle/>
                    <a:p>
                      <a:pPr algn="r" rtl="1">
                        <a:spcAft>
                          <a:spcPts val="0"/>
                        </a:spcAft>
                      </a:pPr>
                      <a:r>
                        <a:rPr lang="ar-SA" sz="3200">
                          <a:latin typeface="Lotus"/>
                          <a:ea typeface="Times New Roman"/>
                          <a:cs typeface="B Zar"/>
                        </a:rPr>
                        <a:t>اصل بازپرداخت تسهيلات</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89/88</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78/177</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78/177</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78/177</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78/177</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35440">
                <a:tc>
                  <a:txBody>
                    <a:bodyPr/>
                    <a:lstStyle/>
                    <a:p>
                      <a:pPr algn="r" rtl="1">
                        <a:spcAft>
                          <a:spcPts val="0"/>
                        </a:spcAft>
                      </a:pPr>
                      <a:r>
                        <a:rPr lang="ar-SA" sz="3200">
                          <a:latin typeface="Lotus"/>
                          <a:ea typeface="Times New Roman"/>
                          <a:cs typeface="B Zar"/>
                        </a:rPr>
                        <a:t>كارمزد تسهيلات</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47/33</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94/66</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94/66</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94/66</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94/66</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35440">
                <a:tc>
                  <a:txBody>
                    <a:bodyPr/>
                    <a:lstStyle/>
                    <a:p>
                      <a:pPr algn="r" rtl="1">
                        <a:spcAft>
                          <a:spcPts val="0"/>
                        </a:spcAft>
                      </a:pPr>
                      <a:r>
                        <a:rPr lang="ar-SA" sz="3200">
                          <a:latin typeface="Lotus"/>
                          <a:ea typeface="Times New Roman"/>
                          <a:cs typeface="B Zar"/>
                        </a:rPr>
                        <a:t>جمــع</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36/122</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72/244</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a:latin typeface="Lotus"/>
                          <a:ea typeface="Times New Roman"/>
                          <a:cs typeface="B Zar"/>
                        </a:rPr>
                        <a:t>72/244</a:t>
                      </a:r>
                      <a:endParaRPr lang="en-US" sz="3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72/244</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spcAft>
                          <a:spcPts val="0"/>
                        </a:spcAft>
                      </a:pPr>
                      <a:r>
                        <a:rPr lang="ar-SA" sz="3200" dirty="0">
                          <a:latin typeface="Lotus"/>
                          <a:ea typeface="Times New Roman"/>
                          <a:cs typeface="B Zar"/>
                        </a:rPr>
                        <a:t>72/244</a:t>
                      </a:r>
                      <a:endParaRPr lang="en-US" sz="3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36866" name="Title 1"/>
          <p:cNvSpPr>
            <a:spLocks noGrp="1"/>
          </p:cNvSpPr>
          <p:nvPr>
            <p:ph type="title"/>
          </p:nvPr>
        </p:nvSpPr>
        <p:spPr>
          <a:xfrm>
            <a:off x="457200" y="500042"/>
            <a:ext cx="8229600" cy="1071570"/>
          </a:xfrm>
        </p:spPr>
        <p:txBody>
          <a:bodyPr>
            <a:noAutofit/>
          </a:bodyPr>
          <a:lstStyle/>
          <a:p>
            <a:pPr algn="ctr" eaLnBrk="1" fontAlgn="auto" hangingPunct="1">
              <a:spcAft>
                <a:spcPts val="0"/>
              </a:spcAft>
              <a:defRPr/>
            </a:pPr>
            <a:r>
              <a:rPr lang="ar-SA" sz="3200" b="1" smtClean="0"/>
              <a:t>جدول بازپرداخت اصل و كارمزد تسهيلات :</a:t>
            </a:r>
            <a:r>
              <a:rPr sz="3200" b="1" smtClean="0">
                <a:cs typeface="Times New Roman" pitchFamily="18" charset="0"/>
              </a:rPr>
              <a:t/>
            </a:r>
            <a:br>
              <a:rPr sz="3200" b="1" smtClean="0">
                <a:cs typeface="Times New Roman" pitchFamily="18" charset="0"/>
              </a:rPr>
            </a:br>
            <a:r>
              <a:rPr lang="ar-SA" sz="3200" b="1" smtClean="0"/>
              <a:t> </a:t>
            </a:r>
            <a:r>
              <a:rPr sz="3200" b="1" smtClean="0">
                <a:cs typeface="Times New Roman" pitchFamily="18" charset="0"/>
              </a:rPr>
              <a:t/>
            </a:r>
            <a:br>
              <a:rPr sz="3200" b="1" smtClean="0">
                <a:cs typeface="Times New Roman" pitchFamily="18" charset="0"/>
              </a:rPr>
            </a:br>
            <a:r>
              <a:rPr lang="ar-SA" sz="3200" b="1" smtClean="0"/>
              <a:t>  ارقام به ميليون ريال </a:t>
            </a:r>
            <a:endParaRPr lang="fa-IR" sz="32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6866"/>
                                        </p:tgtEl>
                                        <p:attrNameLst>
                                          <p:attrName>style.visibility</p:attrName>
                                        </p:attrNameLst>
                                      </p:cBhvr>
                                      <p:to>
                                        <p:strVal val="visible"/>
                                      </p:to>
                                    </p:set>
                                    <p:animEffect transition="in" filter="dissolve">
                                      <p:cBhvr>
                                        <p:cTn id="7" dur="500"/>
                                        <p:tgtEl>
                                          <p:spTgt spid="368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5" dur="1000" fill="hold"/>
                                        <p:tgtEl>
                                          <p:spTgt spid="4"/>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endParaRPr lang="fa-IR"/>
          </a:p>
        </p:txBody>
      </p:sp>
      <p:pic>
        <p:nvPicPr>
          <p:cNvPr id="54275" name="Picture 2" descr="F:\Pictures\شششش\fun12.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896100"/>
          </a:xfrm>
          <a:no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nodeType="clickEffect">
                                  <p:stCondLst>
                                    <p:cond delay="0"/>
                                  </p:stCondLst>
                                  <p:childTnLst>
                                    <p:set>
                                      <p:cBhvr>
                                        <p:cTn id="6" dur="1" fill="hold">
                                          <p:stCondLst>
                                            <p:cond delay="0"/>
                                          </p:stCondLst>
                                        </p:cTn>
                                        <p:tgtEl>
                                          <p:spTgt spid="54275"/>
                                        </p:tgtEl>
                                        <p:attrNameLst>
                                          <p:attrName>style.visibility</p:attrName>
                                        </p:attrNameLst>
                                      </p:cBhvr>
                                      <p:to>
                                        <p:strVal val="visible"/>
                                      </p:to>
                                    </p:set>
                                    <p:anim calcmode="lin" valueType="num">
                                      <p:cBhvr>
                                        <p:cTn id="7" dur="500" fill="hold"/>
                                        <p:tgtEl>
                                          <p:spTgt spid="54275"/>
                                        </p:tgtEl>
                                        <p:attrNameLst>
                                          <p:attrName>ppt_w</p:attrName>
                                        </p:attrNameLst>
                                      </p:cBhvr>
                                      <p:tavLst>
                                        <p:tav tm="0">
                                          <p:val>
                                            <p:fltVal val="0"/>
                                          </p:val>
                                        </p:tav>
                                        <p:tav tm="100000">
                                          <p:val>
                                            <p:strVal val="#ppt_w"/>
                                          </p:val>
                                        </p:tav>
                                      </p:tavLst>
                                    </p:anim>
                                    <p:anim calcmode="lin" valueType="num">
                                      <p:cBhvr>
                                        <p:cTn id="8" dur="500" fill="hold"/>
                                        <p:tgtEl>
                                          <p:spTgt spid="5427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hangingPunct="1">
              <a:defRPr/>
            </a:pPr>
            <a:endParaRPr lang="fa-IR"/>
          </a:p>
        </p:txBody>
      </p:sp>
      <p:sp>
        <p:nvSpPr>
          <p:cNvPr id="47107" name="Content Placeholder 3"/>
          <p:cNvSpPr>
            <a:spLocks noGrp="1"/>
          </p:cNvSpPr>
          <p:nvPr>
            <p:ph idx="1"/>
          </p:nvPr>
        </p:nvSpPr>
        <p:spPr/>
        <p:txBody>
          <a:bodyPr/>
          <a:lstStyle/>
          <a:p>
            <a:endParaRPr lang="fa-IR" altLang="fa-IR" smtClean="0"/>
          </a:p>
        </p:txBody>
      </p:sp>
      <p:pic>
        <p:nvPicPr>
          <p:cNvPr id="5" name="Picture 2" descr="F:\Pictures\شششش\oleskiw_pleurotus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5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strVal val="#ppt_w*0.05"/>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anim calcmode="lin" valueType="num">
                                      <p:cBhvr>
                                        <p:cTn id="9" dur="500" fill="hold"/>
                                        <p:tgtEl>
                                          <p:spTgt spid="5"/>
                                        </p:tgtEl>
                                        <p:attrNameLst>
                                          <p:attrName>ppt_x</p:attrName>
                                        </p:attrNameLst>
                                      </p:cBhvr>
                                      <p:tavLst>
                                        <p:tav tm="0">
                                          <p:val>
                                            <p:strVal val="#ppt_x-.2"/>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57188"/>
            <a:ext cx="8229600" cy="5738812"/>
          </a:xfrm>
        </p:spPr>
        <p:txBody>
          <a:bodyPr/>
          <a:lstStyle/>
          <a:p>
            <a:r>
              <a:rPr lang="ar-SA" altLang="fa-IR" sz="5400" smtClean="0"/>
              <a:t>پرورش قارچ در منزل</a:t>
            </a:r>
            <a:endParaRPr lang="en-US" altLang="fa-IR" sz="5400" smtClean="0"/>
          </a:p>
          <a:p>
            <a:endParaRPr lang="fa-IR" altLang="fa-IR" smtClean="0"/>
          </a:p>
          <a:p>
            <a:r>
              <a:rPr lang="ar-SA" altLang="fa-IR" sz="3600" smtClean="0"/>
              <a:t>فصل کاشت:</a:t>
            </a:r>
            <a:endParaRPr lang="en-US" altLang="fa-IR" sz="3600" smtClean="0"/>
          </a:p>
          <a:p>
            <a:pPr>
              <a:buFont typeface="Wingdings 2" panose="05020102010507070707" pitchFamily="18" charset="2"/>
              <a:buNone/>
            </a:pPr>
            <a:r>
              <a:rPr lang="fa-IR" altLang="fa-IR" sz="2800" smtClean="0"/>
              <a:t>           </a:t>
            </a:r>
            <a:r>
              <a:rPr lang="ar-SA" altLang="fa-IR" sz="2800" smtClean="0"/>
              <a:t>بهترین موقع برای پرورش قارچ در خانه بین ماههای مهر تا آذر است ولی چنانچه امکانات تهویه هوا و متعادل نمودن درجه حرارت محیط محل پرورش وجود داشته باشد می توان قارچ را در ماههای دیگر سال تعمیم داد.</a:t>
            </a:r>
            <a:endParaRPr lang="en-US" altLang="fa-IR" sz="2800" smtClean="0"/>
          </a:p>
          <a:p>
            <a:endParaRPr lang="fa-IR" altLang="fa-IR" smtClean="0"/>
          </a:p>
        </p:txBody>
      </p:sp>
      <p:pic>
        <p:nvPicPr>
          <p:cNvPr id="4" name="Picture 2" descr="F:\Pictures\شششش\12687_20070217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86188"/>
            <a:ext cx="4640263" cy="307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 calcmode="lin" valueType="num">
                                      <p:cBhvr>
                                        <p:cTn id="18"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19"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20" dur="1000"/>
                                        <p:tgtEl>
                                          <p:spTgt spid="2">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p:cTn id="25" dur="1000" fill="hold"/>
                                        <p:tgtEl>
                                          <p:spTgt spid="2">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2">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2">
                                            <p:txEl>
                                              <p:pRg st="3" end="3"/>
                                            </p:txEl>
                                          </p:spTgt>
                                        </p:tgtEl>
                                        <p:attrNameLst>
                                          <p:attrName>style.visibility</p:attrName>
                                        </p:attrNameLst>
                                      </p:cBhvr>
                                      <p:to>
                                        <p:strVal val="visible"/>
                                      </p:to>
                                    </p:set>
                                    <p:anim calcmode="lin" valueType="num">
                                      <p:cBhvr>
                                        <p:cTn id="32" dur="1000" fill="hold"/>
                                        <p:tgtEl>
                                          <p:spTgt spid="2">
                                            <p:txEl>
                                              <p:pRg st="3" end="3"/>
                                            </p:txEl>
                                          </p:spTgt>
                                        </p:tgtEl>
                                        <p:attrNameLst>
                                          <p:attrName>ppt_w</p:attrName>
                                        </p:attrNameLst>
                                      </p:cBhvr>
                                      <p:tavLst>
                                        <p:tav tm="0">
                                          <p:val>
                                            <p:strVal val="#ppt_w*0.70"/>
                                          </p:val>
                                        </p:tav>
                                        <p:tav tm="100000">
                                          <p:val>
                                            <p:strVal val="#ppt_w"/>
                                          </p:val>
                                        </p:tav>
                                      </p:tavLst>
                                    </p:anim>
                                    <p:anim calcmode="lin" valueType="num">
                                      <p:cBhvr>
                                        <p:cTn id="33"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Wingdings 2" panose="05020102010507070707" pitchFamily="18" charset="2"/>
              <a:buNone/>
            </a:pPr>
            <a:r>
              <a:rPr lang="fa-IR" altLang="fa-IR" sz="2800" smtClean="0"/>
              <a:t>            </a:t>
            </a:r>
            <a:r>
              <a:rPr lang="ar-SA" altLang="fa-IR" sz="2800" smtClean="0"/>
              <a:t>بطور کلی طرز پرورش قارچ مخصوص به خود آنست و می توان آنرا در محیط تاریک پرورش داد و بجز نور مستقیم آفتاب، هر مقدار نور را تحمل می کند. در هر صورت در محل پرورش قارچ علاوه بر آنکه، بایستی تهویه هوا به خوبی انجام گیرد، درجه هوای محیط پرورش نیز باید بین 15 - 10 درجه نگهداری شود. علاوه بر این محل پرورش بایستی کاملا تمیز، قابل شستشو و فاقد درز یا محلی برای پرورش باکتریها، حشرات و قارچهای مضر باشد.</a:t>
            </a:r>
            <a:endParaRPr lang="fa-IR" altLang="fa-I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4375" y="0"/>
            <a:ext cx="8229600" cy="4572000"/>
          </a:xfrm>
        </p:spPr>
        <p:txBody>
          <a:bodyPr/>
          <a:lstStyle/>
          <a:p>
            <a:r>
              <a:rPr lang="ar-SA" altLang="fa-IR" sz="4000" smtClean="0"/>
              <a:t>اطاق پرورش قارچ:</a:t>
            </a:r>
            <a:endParaRPr lang="en-US" altLang="fa-IR" sz="4000" smtClean="0"/>
          </a:p>
          <a:p>
            <a:pPr>
              <a:buFont typeface="Wingdings 2" panose="05020102010507070707" pitchFamily="18" charset="2"/>
              <a:buNone/>
            </a:pPr>
            <a:r>
              <a:rPr lang="fa-IR" altLang="fa-IR" smtClean="0"/>
              <a:t>            </a:t>
            </a:r>
            <a:r>
              <a:rPr lang="ar-SA" altLang="fa-IR" smtClean="0"/>
              <a:t>عرض اطاق پرورش بایستی بحدی باشد که بتوان از راهروهایی که برای آن تعبیه می گردد، براحتی عبور نمود( حدود 70 سانتی متر) عرض طبقات پرورش قارچ را نیز حداکثر 180 سانتی متر در نظر می گیرند تا بتوان از دو طرف به وسط بستر قارچ دسترسی پیدا نمود و چنانچه طبقات پرورش قارچ در کنار دیوار باشد عرض آنرا حداکثر 90 سانتی متر قرار می دهند. همچنین </a:t>
            </a:r>
            <a:endParaRPr lang="fa-IR" altLang="fa-IR" smtClean="0"/>
          </a:p>
          <a:p>
            <a:pPr>
              <a:buFont typeface="Wingdings 2" panose="05020102010507070707" pitchFamily="18" charset="2"/>
              <a:buNone/>
            </a:pPr>
            <a:r>
              <a:rPr lang="fa-IR" altLang="fa-IR" smtClean="0"/>
              <a:t>   </a:t>
            </a:r>
            <a:r>
              <a:rPr lang="ar-SA" altLang="fa-IR" smtClean="0"/>
              <a:t>می توان قارچ را در جعبه های چوبی</a:t>
            </a:r>
            <a:endParaRPr lang="fa-IR" altLang="fa-IR" smtClean="0"/>
          </a:p>
          <a:p>
            <a:pPr>
              <a:buFont typeface="Wingdings 2" panose="05020102010507070707" pitchFamily="18" charset="2"/>
              <a:buNone/>
            </a:pPr>
            <a:r>
              <a:rPr lang="ar-SA" altLang="fa-IR" smtClean="0"/>
              <a:t> </a:t>
            </a:r>
            <a:r>
              <a:rPr lang="fa-IR" altLang="fa-IR" smtClean="0"/>
              <a:t>  </a:t>
            </a:r>
            <a:r>
              <a:rPr lang="ar-SA" altLang="fa-IR" smtClean="0"/>
              <a:t>در اندازه 60 در 90 سانتی متر و عمق </a:t>
            </a:r>
            <a:endParaRPr lang="fa-IR" altLang="fa-IR" smtClean="0"/>
          </a:p>
          <a:p>
            <a:pPr>
              <a:buFont typeface="Wingdings 2" panose="05020102010507070707" pitchFamily="18" charset="2"/>
              <a:buNone/>
            </a:pPr>
            <a:r>
              <a:rPr lang="fa-IR" altLang="fa-IR" smtClean="0"/>
              <a:t>   20</a:t>
            </a:r>
            <a:r>
              <a:rPr lang="ar-SA" altLang="fa-IR" smtClean="0"/>
              <a:t> تا 25 </a:t>
            </a:r>
            <a:r>
              <a:rPr lang="fa-IR" altLang="fa-IR" smtClean="0"/>
              <a:t> </a:t>
            </a:r>
            <a:r>
              <a:rPr lang="ar-SA" altLang="fa-IR" smtClean="0"/>
              <a:t>سانتی متر پرورش داد</a:t>
            </a:r>
            <a:endParaRPr lang="fa-IR" altLang="fa-IR" smtClean="0"/>
          </a:p>
        </p:txBody>
      </p:sp>
      <p:pic>
        <p:nvPicPr>
          <p:cNvPr id="4" name="Picture 2" descr="F:\Pictures\شششش\IMGLarge-633225726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857500"/>
            <a:ext cx="4500563"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set>
                                      <p:cBhvr>
                                        <p:cTn id="7" dur="455" fill="hold">
                                          <p:stCondLst>
                                            <p:cond delay="0"/>
                                          </p:stCondLst>
                                        </p:cTn>
                                        <p:tgtEl>
                                          <p:spTgt spid="4"/>
                                        </p:tgtEl>
                                        <p:attrNameLst>
                                          <p:attrName>style.rotation</p:attrName>
                                        </p:attrNameLst>
                                      </p:cBhvr>
                                      <p:to>
                                        <p:strVal val="-45.0"/>
                                      </p:to>
                                    </p:set>
                                    <p:anim calcmode="lin" valueType="num">
                                      <p:cBhvr>
                                        <p:cTn id="8"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blinds(horizontal)">
                                      <p:cBhvr>
                                        <p:cTn id="16" dur="500"/>
                                        <p:tgtEl>
                                          <p:spTgt spid="2">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blinds(horizontal)">
                                      <p:cBhvr>
                                        <p:cTn id="21" dur="500"/>
                                        <p:tgtEl>
                                          <p:spTgt spid="2">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blinds(horizontal)">
                                      <p:cBhvr>
                                        <p:cTn id="26" dur="500"/>
                                        <p:tgtEl>
                                          <p:spTgt spid="2">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blinds(horizontal)">
                                      <p:cBhvr>
                                        <p:cTn id="31" dur="500"/>
                                        <p:tgtEl>
                                          <p:spTgt spid="2">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Effect transition="in" filter="blinds(horizontal)">
                                      <p:cBhvr>
                                        <p:cTn id="36"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88" y="285750"/>
            <a:ext cx="8786812" cy="6286500"/>
          </a:xfrm>
        </p:spPr>
        <p:txBody>
          <a:bodyPr/>
          <a:lstStyle/>
          <a:p>
            <a:pPr eaLnBrk="1" hangingPunct="1"/>
            <a:r>
              <a:rPr lang="ar-SA" altLang="fa-IR" sz="2800" b="1" smtClean="0"/>
              <a:t>لكن در حال حاضر ، به واسطه تغيير روش زندگي از سنتي به ماشيني و كاهش تحرك افراد در زندگي روزمره ، استفاده از گوشت قرمز بدليل دارا بودن مقدار زيادي مواد چرب رو به كاهش نهاده و در عوض، استفاده از مواد غذايي اي كه با داشتن مقدار كافي پروتئين، براي سلامتي زيان آور نباشند مورد توجه واقع شده است. حبوبات ، سويا و قارچ خوراكي مهم ترين منابع پروتئين غير حيواني هستند كه امروزه به طور وسيع مصرف مي‌شوند. در اين ميان بازار مصرف قارچ خوراكي به دليل افزايش سطح آگاهي جامعه نسبت به فوايد و روش مصرف آن ، روند رو به رشدي را تجربه مي‌كند</a:t>
            </a:r>
            <a:endParaRPr lang="fa-IR" altLang="fa-IR" sz="28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800" decel="100000"/>
                                        <p:tgtEl>
                                          <p:spTgt spid="3">
                                            <p:txEl>
                                              <p:pRg st="0" end="0"/>
                                            </p:txEl>
                                          </p:spTgt>
                                        </p:tgtEl>
                                      </p:cBhvr>
                                    </p:animEffect>
                                    <p:anim calcmode="lin" valueType="num">
                                      <p:cBhvr>
                                        <p:cTn id="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285750"/>
            <a:ext cx="8229600" cy="4572000"/>
          </a:xfrm>
        </p:spPr>
        <p:txBody>
          <a:bodyPr/>
          <a:lstStyle/>
          <a:p>
            <a:r>
              <a:rPr lang="ar-SA" altLang="fa-IR" sz="2800" smtClean="0"/>
              <a:t>به منظور صرفه جویی در هزینه اولیه می توان، هر طبقه را با تخته های سه سانتی متری به عرض 90 تا 180 سانتی متر پوشانده و کود را مستقیما کف هر طبقه ریخته و قارچ را در آن کاشت و به این طرتیب احتیاجی به جعبه های چوبی نخواهد بود. طبقه بندی ها معمولا در طول اطاق پرورش انجام می گردد. روی سطح زمین نبایستی طبقه ای مستقر نمود، حداقل فاصله بین طبقه اول تا کف زمین 15 سانتی متر و فاصله هر طبقه از هم 60 سانتی متر می باشد.</a:t>
            </a:r>
            <a:endParaRPr lang="en-US" altLang="fa-IR" sz="2800" smtClean="0"/>
          </a:p>
          <a:p>
            <a:r>
              <a:rPr lang="ar-SA" altLang="fa-IR" sz="2800" smtClean="0"/>
              <a:t>بطور معمول برای پرورش قارچ در خانه فقط سه طبقه در نظر می گیرند و چنانچه اطاق به حد کافی وسیع باشد یک ردیف در طول اطاق در مجاور دیوار و یک طبقه (دو طرفه) در وسط و یک طبقه در طرف دیگر اطاق قرار می دهند بطوریکه دو راهرو به عرض 70 سانتی متر در دو طرف طبقه وسط، 180 سانتی متر باشد.</a:t>
            </a:r>
            <a:endParaRPr lang="en-US" altLang="fa-IR" sz="2800" smtClean="0"/>
          </a:p>
          <a:p>
            <a:endParaRPr lang="fa-IR" altLang="fa-IR"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770" decel="100000"/>
                                        <p:tgtEl>
                                          <p:spTgt spid="2">
                                            <p:txEl>
                                              <p:pRg st="0" end="0"/>
                                            </p:txEl>
                                          </p:spTgt>
                                        </p:tgtEl>
                                      </p:cBhvr>
                                    </p:animEffect>
                                    <p:animScale>
                                      <p:cBhvr>
                                        <p:cTn id="8" dur="770" decel="100000"/>
                                        <p:tgtEl>
                                          <p:spTgt spid="2">
                                            <p:txEl>
                                              <p:pRg st="0" end="0"/>
                                            </p:txEl>
                                          </p:spTgt>
                                        </p:tgtEl>
                                      </p:cBhvr>
                                      <p:from x="10000" y="10000"/>
                                      <p:to x="200000" y="450000"/>
                                    </p:animScale>
                                    <p:animScale>
                                      <p:cBhvr>
                                        <p:cTn id="9" dur="1230" accel="100000" fill="hold">
                                          <p:stCondLst>
                                            <p:cond delay="770"/>
                                          </p:stCondLst>
                                        </p:cTn>
                                        <p:tgtEl>
                                          <p:spTgt spid="2">
                                            <p:txEl>
                                              <p:pRg st="0" end="0"/>
                                            </p:txEl>
                                          </p:spTgt>
                                        </p:tgtEl>
                                      </p:cBhvr>
                                      <p:from x="200000" y="450000"/>
                                      <p:to x="100000" y="100000"/>
                                    </p:animScale>
                                    <p:set>
                                      <p:cBhvr>
                                        <p:cTn id="10" dur="770" fill="hold"/>
                                        <p:tgtEl>
                                          <p:spTgt spid="2">
                                            <p:txEl>
                                              <p:pRg st="0" end="0"/>
                                            </p:txEl>
                                          </p:spTgt>
                                        </p:tgtEl>
                                        <p:attrNameLst>
                                          <p:attrName>ppt_x</p:attrName>
                                        </p:attrNameLst>
                                      </p:cBhvr>
                                      <p:to>
                                        <p:strVal val="(0.5)"/>
                                      </p:to>
                                    </p:set>
                                    <p:anim from="(0.5)" to="(#ppt_x)" calcmode="lin" valueType="num">
                                      <p:cBhvr>
                                        <p:cTn id="11" dur="1230" accel="100000" fill="hold">
                                          <p:stCondLst>
                                            <p:cond delay="770"/>
                                          </p:stCondLst>
                                        </p:cTn>
                                        <p:tgtEl>
                                          <p:spTgt spid="2">
                                            <p:txEl>
                                              <p:pRg st="0" end="0"/>
                                            </p:txEl>
                                          </p:spTgt>
                                        </p:tgtEl>
                                        <p:attrNameLst>
                                          <p:attrName>ppt_x</p:attrName>
                                        </p:attrNameLst>
                                      </p:cBhvr>
                                    </p:anim>
                                    <p:set>
                                      <p:cBhvr>
                                        <p:cTn id="12" dur="770" fill="hold"/>
                                        <p:tgtEl>
                                          <p:spTgt spid="2">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2">
                                            <p:txEl>
                                              <p:pRg st="0" end="0"/>
                                            </p:txEl>
                                          </p:spTgt>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2">
                                            <p:txEl>
                                              <p:pRg st="1" end="1"/>
                                            </p:txEl>
                                          </p:spTgt>
                                        </p:tgtEl>
                                        <p:attrNameLst>
                                          <p:attrName>style.visibility</p:attrName>
                                        </p:attrNameLst>
                                      </p:cBhvr>
                                      <p:to>
                                        <p:strVal val="visible"/>
                                      </p:to>
                                    </p:set>
                                    <p:animEffect transition="in" filter="fade">
                                      <p:cBhvr>
                                        <p:cTn id="18" dur="770" decel="100000"/>
                                        <p:tgtEl>
                                          <p:spTgt spid="2">
                                            <p:txEl>
                                              <p:pRg st="1" end="1"/>
                                            </p:txEl>
                                          </p:spTgt>
                                        </p:tgtEl>
                                      </p:cBhvr>
                                    </p:animEffect>
                                    <p:animScale>
                                      <p:cBhvr>
                                        <p:cTn id="19" dur="770" decel="100000"/>
                                        <p:tgtEl>
                                          <p:spTgt spid="2">
                                            <p:txEl>
                                              <p:pRg st="1" end="1"/>
                                            </p:txEl>
                                          </p:spTgt>
                                        </p:tgtEl>
                                      </p:cBhvr>
                                      <p:from x="10000" y="10000"/>
                                      <p:to x="200000" y="450000"/>
                                    </p:animScale>
                                    <p:animScale>
                                      <p:cBhvr>
                                        <p:cTn id="20" dur="1230" accel="100000" fill="hold">
                                          <p:stCondLst>
                                            <p:cond delay="770"/>
                                          </p:stCondLst>
                                        </p:cTn>
                                        <p:tgtEl>
                                          <p:spTgt spid="2">
                                            <p:txEl>
                                              <p:pRg st="1" end="1"/>
                                            </p:txEl>
                                          </p:spTgt>
                                        </p:tgtEl>
                                      </p:cBhvr>
                                      <p:from x="200000" y="450000"/>
                                      <p:to x="100000" y="100000"/>
                                    </p:animScale>
                                    <p:set>
                                      <p:cBhvr>
                                        <p:cTn id="21" dur="770" fill="hold"/>
                                        <p:tgtEl>
                                          <p:spTgt spid="2">
                                            <p:txEl>
                                              <p:pRg st="1" end="1"/>
                                            </p:txEl>
                                          </p:spTgt>
                                        </p:tgtEl>
                                        <p:attrNameLst>
                                          <p:attrName>ppt_x</p:attrName>
                                        </p:attrNameLst>
                                      </p:cBhvr>
                                      <p:to>
                                        <p:strVal val="(0.5)"/>
                                      </p:to>
                                    </p:set>
                                    <p:anim from="(0.5)" to="(#ppt_x)" calcmode="lin" valueType="num">
                                      <p:cBhvr>
                                        <p:cTn id="22" dur="1230" accel="100000" fill="hold">
                                          <p:stCondLst>
                                            <p:cond delay="770"/>
                                          </p:stCondLst>
                                        </p:cTn>
                                        <p:tgtEl>
                                          <p:spTgt spid="2">
                                            <p:txEl>
                                              <p:pRg st="1" end="1"/>
                                            </p:txEl>
                                          </p:spTgt>
                                        </p:tgtEl>
                                        <p:attrNameLst>
                                          <p:attrName>ppt_x</p:attrName>
                                        </p:attrNameLst>
                                      </p:cBhvr>
                                    </p:anim>
                                    <p:set>
                                      <p:cBhvr>
                                        <p:cTn id="23" dur="770" fill="hold"/>
                                        <p:tgtEl>
                                          <p:spTgt spid="2">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2">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357188"/>
            <a:ext cx="8229600" cy="4572000"/>
          </a:xfrm>
        </p:spPr>
        <p:txBody>
          <a:bodyPr/>
          <a:lstStyle/>
          <a:p>
            <a:r>
              <a:rPr lang="ar-SA" altLang="fa-IR" sz="3200" smtClean="0"/>
              <a:t>در یک اطاق بزرگ به طول 9 و عرض 5/6 متر می توان مساحتی در حدود یکصد متر مربع برای پرورش قارچ آماده نمود که از این سالن در هر فصل برداشت می توان استفاده نمود. و به 8 تا 850 کیلو قارچ دست یافت و چنانچه کاشت قارچ در جعبه های چوبی انجام گیرد تولید محصول از این میزان تا حدی بیشتر خواهد شد و در سالنی به ابعاد 5/9 و عرض 5/6 متر تعداد 180 جعبه جایگزین می گردد که محصول آن </a:t>
            </a:r>
            <a:r>
              <a:rPr lang="fa-IR" altLang="fa-IR" sz="3200" smtClean="0"/>
              <a:t> </a:t>
            </a:r>
            <a:r>
              <a:rPr lang="ar-SA" altLang="fa-IR" sz="3200" smtClean="0"/>
              <a:t>در یک فصل برداشت به حدود یک تن می رسد.</a:t>
            </a:r>
            <a:endParaRPr lang="en-US" altLang="fa-IR" sz="32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357188"/>
            <a:ext cx="8229600" cy="4572000"/>
          </a:xfrm>
        </p:spPr>
        <p:txBody>
          <a:bodyPr/>
          <a:lstStyle/>
          <a:p>
            <a:r>
              <a:rPr lang="ar-SA" altLang="fa-IR" sz="2800" smtClean="0"/>
              <a:t>چنانچه محل پرورش قارچ محدود و کوچک باشد میزان احتیاج به کود و محلیکه باید آنرا تخمیر نمود، متناسب می باشد. لذا ترجیح داده می شود یک محوطه بتونی به ابعاد 5/1 متر ساخته و در مجاور آن محلی برای خروج آب مازاد کود در نظر بگیرند که فاضل آب را بتوان داخل سطل یا یک مخزن بتونی کوچک به ابعاد 40 سانتی متر وارد نمود. کف مخزن اصلی را به ضخامت 15 سانتی متر کاه ریخته و روی سطح کاه یک جعبه ای به ابعاد یک متر از جنس تور سیمی ضخیم که شبکه سوراخهای آن 5/0 سانتی متر  باشد بطوری قرار می دهند که از هر طرف با دیواره مخزن بتونی 25 سانتی متر فاصله داشته باشد و اطراف این توری را از کاه پر نموده و داخل توری را از پهن اسبی مخلوط با کاه پر نموده و پهن را خوب متراکم نموده  و سطح کود را نیز بطور کنبد مانند توده نموده تا آب باران به داخل توده کود نفوذ ننماید.</a:t>
            </a:r>
            <a:endParaRPr lang="en-US" altLang="fa-IR" sz="28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2">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2">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2">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42938" y="357188"/>
            <a:ext cx="8229600" cy="4572000"/>
          </a:xfrm>
        </p:spPr>
        <p:txBody>
          <a:bodyPr/>
          <a:lstStyle/>
          <a:p>
            <a:r>
              <a:rPr lang="ar-SA" altLang="fa-IR" sz="3200" smtClean="0"/>
              <a:t>پس از 3 تا 4 روز به علت فعالیت باکتریهای تخمیر، درجه حرارت محیط توده به 70 درجه می رسد و مقداری از حجم توده کم می شود و در این موقع تمام توده کودی را که در مخزن قرار دارد برای هوادهی به محوطه مجاور توده برمی گردانند و در موقع برگرداندن کود بایستی سعی کرد حتی الامکان به تمام ذرات کود، هوا برسد تا اکسیژن مورد نیاز باکتریهای مخمر تامین گردد و پس از چند ساعت این توده را مجددا به داخل مخزن بذری ریخته و سطح آنرا با کاه بحد کافی انباشته تا سطح کود گنبدی شکل بشود</a:t>
            </a:r>
            <a:endParaRPr lang="fa-IR" altLang="fa-IR" sz="3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Content Placeholder 1"/>
          <p:cNvSpPr>
            <a:spLocks noGrp="1"/>
          </p:cNvSpPr>
          <p:nvPr>
            <p:ph idx="1"/>
          </p:nvPr>
        </p:nvSpPr>
        <p:spPr>
          <a:xfrm>
            <a:off x="571500" y="428625"/>
            <a:ext cx="8229600" cy="4572000"/>
          </a:xfrm>
        </p:spPr>
        <p:txBody>
          <a:bodyPr/>
          <a:lstStyle/>
          <a:p>
            <a:r>
              <a:rPr lang="ar-SA" altLang="fa-IR" sz="3200" smtClean="0"/>
              <a:t>چنانچه در مخزن کوچک مجاور محل تخمیر فاضل آب جمع شده بوسیله سطل آنرا روی سطح کود می پاشند تا رطوبت توده تامین گردد مدت عملیات بین 15 - 10 روز به طول می انجامد و در این مدت 3 - 4 مرتبه بایستی کود برگردان بشود. و در خاتمه دوره سوم یا چهارم کود به رنگ قهوه ای تیره در آمده و ذرات آن ترد و شکننده شده و بوی مطبوعی از آن به مشام می رسد و چنانچه این شرایط در کود مشاهده نشود دلیل بر آن است که عملیات تخمیر به خوبی انجام نگرفته و در نحوه کار اشکالی وجود داشته است.</a:t>
            </a:r>
            <a:endParaRPr lang="fa-IR" altLang="fa-IR" sz="3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animEffect transition="in" filter="dissolve">
                                      <p:cBhvr>
                                        <p:cTn id="7" dur="500"/>
                                        <p:tgtEl>
                                          <p:spTgt spid="5017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Content Placeholder 1"/>
          <p:cNvSpPr>
            <a:spLocks noGrp="1"/>
          </p:cNvSpPr>
          <p:nvPr>
            <p:ph idx="1"/>
          </p:nvPr>
        </p:nvSpPr>
        <p:spPr>
          <a:xfrm>
            <a:off x="571500" y="1285875"/>
            <a:ext cx="8229600" cy="4572000"/>
          </a:xfrm>
        </p:spPr>
        <p:txBody>
          <a:bodyPr/>
          <a:lstStyle/>
          <a:p>
            <a:r>
              <a:rPr lang="ar-SA" altLang="fa-IR" sz="3600" smtClean="0"/>
              <a:t>نحوه اسکلت بندی:</a:t>
            </a:r>
            <a:endParaRPr lang="en-US" altLang="fa-IR" sz="3600" smtClean="0"/>
          </a:p>
          <a:p>
            <a:pPr>
              <a:buFont typeface="Wingdings 2" panose="05020102010507070707" pitchFamily="18" charset="2"/>
              <a:buNone/>
            </a:pPr>
            <a:r>
              <a:rPr lang="fa-IR" altLang="fa-IR" smtClean="0"/>
              <a:t>           </a:t>
            </a:r>
            <a:r>
              <a:rPr lang="ar-SA" altLang="fa-IR" sz="3200" smtClean="0"/>
              <a:t>اسکلت بندی طبقات از نبشی 10 -12 که با ضد زنگ رنگ شده باشد و یا از الوار چهار چوب 10 سانتی متری ساخته می شود و بین ستونها چهار چوبی 5 سانتی متری پیش بینی می گردد. فاصله ستونهای عمودی از یکدیگر 5/1 متر و این فاصله در دو طرف بستر، بایستی حفظ گردد.</a:t>
            </a:r>
            <a:endParaRPr lang="en-US" altLang="fa-IR"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51202">
                                            <p:txEl>
                                              <p:pRg st="0" end="0"/>
                                            </p:txEl>
                                          </p:spTgt>
                                        </p:tgtEl>
                                        <p:attrNameLst>
                                          <p:attrName>style.visibility</p:attrName>
                                        </p:attrNameLst>
                                      </p:cBhvr>
                                      <p:to>
                                        <p:strVal val="visible"/>
                                      </p:to>
                                    </p:set>
                                    <p:anim calcmode="lin" valueType="num">
                                      <p:cBhvr>
                                        <p:cTn id="7" dur="1000" fill="hold"/>
                                        <p:tgtEl>
                                          <p:spTgt spid="51202">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51202">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51202">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51202">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51202">
                                            <p:txEl>
                                              <p:pRg st="1" end="1"/>
                                            </p:txEl>
                                          </p:spTgt>
                                        </p:tgtEl>
                                        <p:attrNameLst>
                                          <p:attrName>style.visibility</p:attrName>
                                        </p:attrNameLst>
                                      </p:cBhvr>
                                      <p:to>
                                        <p:strVal val="visible"/>
                                      </p:to>
                                    </p:set>
                                    <p:anim calcmode="lin" valueType="num">
                                      <p:cBhvr>
                                        <p:cTn id="15" dur="1000" fill="hold"/>
                                        <p:tgtEl>
                                          <p:spTgt spid="51202">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51202">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51202">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5120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Content Placeholder 1"/>
          <p:cNvSpPr>
            <a:spLocks noGrp="1"/>
          </p:cNvSpPr>
          <p:nvPr>
            <p:ph idx="1"/>
          </p:nvPr>
        </p:nvSpPr>
        <p:spPr>
          <a:xfrm>
            <a:off x="642938" y="357188"/>
            <a:ext cx="8229600" cy="4572000"/>
          </a:xfrm>
        </p:spPr>
        <p:txBody>
          <a:bodyPr/>
          <a:lstStyle/>
          <a:p>
            <a:r>
              <a:rPr lang="ar-SA" altLang="fa-IR" sz="4000" smtClean="0"/>
              <a:t>تهیه بستر برای پرورش قارچ:</a:t>
            </a:r>
            <a:endParaRPr lang="en-US" altLang="fa-IR" sz="4000" smtClean="0"/>
          </a:p>
          <a:p>
            <a:pPr>
              <a:buFont typeface="Wingdings 2" panose="05020102010507070707" pitchFamily="18" charset="2"/>
              <a:buNone/>
            </a:pPr>
            <a:r>
              <a:rPr lang="fa-IR" altLang="fa-IR" sz="2800" smtClean="0"/>
              <a:t>           </a:t>
            </a:r>
            <a:r>
              <a:rPr lang="ar-SA" altLang="fa-IR" sz="2800" smtClean="0"/>
              <a:t>بهترین ماده برای پرورش قارچ، پهن اسبی و کاه می باشد. برای تهیه کود جهت پرورش قارچ مقداری پهن اسبی و کاه را مخلوط نموده و در ابعاد مناسبی در حدود 3 متری آنرا انبار نموده و آنها را روی هم بخوبی بکوبید.(لگد کنید) تا متراکم شود بطوریکه از نفوذ باران به داخل آن جلوگیری گردد. پس از مدتی کوتاه عملیات تخمیر داخل توده کود شروع می شود و درجه حرارت محیط کود بالا می رود. </a:t>
            </a:r>
            <a:endParaRPr lang="fa-IR" altLang="fa-IR" sz="2800" smtClean="0"/>
          </a:p>
        </p:txBody>
      </p:sp>
      <p:pic>
        <p:nvPicPr>
          <p:cNvPr id="4" name="Picture 2" descr="F:\Pictures\شششش\Picture%2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71938"/>
            <a:ext cx="4643438" cy="278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F:\Pictures\شششش\oyster-mai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3438" y="4103688"/>
            <a:ext cx="4286250" cy="275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15"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8" fill="hold" nodeType="clickPar">
                      <p:stCondLst>
                        <p:cond delay="indefinite"/>
                      </p:stCondLst>
                      <p:childTnLst>
                        <p:par>
                          <p:cTn id="19" fill="hold" nodeType="withGroup">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52226">
                                            <p:txEl>
                                              <p:pRg st="0" end="0"/>
                                            </p:txEl>
                                          </p:spTgt>
                                        </p:tgtEl>
                                        <p:attrNameLst>
                                          <p:attrName>style.visibility</p:attrName>
                                        </p:attrNameLst>
                                      </p:cBhvr>
                                      <p:to>
                                        <p:strVal val="visible"/>
                                      </p:to>
                                    </p:set>
                                    <p:anim to="" calcmode="lin" valueType="num">
                                      <p:cBhvr>
                                        <p:cTn id="22" dur="1" fill="hold"/>
                                        <p:tgtEl>
                                          <p:spTgt spid="52226">
                                            <p:txEl>
                                              <p:pRg st="0" end="0"/>
                                            </p:txEl>
                                          </p:spTgt>
                                        </p:tgtEl>
                                        <p:attrNameLst>
                                          <p:attrName/>
                                        </p:attrNameLst>
                                      </p:cBhvr>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52226">
                                            <p:txEl>
                                              <p:pRg st="1" end="1"/>
                                            </p:txEl>
                                          </p:spTgt>
                                        </p:tgtEl>
                                        <p:attrNameLst>
                                          <p:attrName>style.visibility</p:attrName>
                                        </p:attrNameLst>
                                      </p:cBhvr>
                                      <p:to>
                                        <p:strVal val="visible"/>
                                      </p:to>
                                    </p:set>
                                    <p:anim to="" calcmode="lin" valueType="num">
                                      <p:cBhvr>
                                        <p:cTn id="27" dur="1" fill="hold"/>
                                        <p:tgtEl>
                                          <p:spTgt spid="52226">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build="p"/>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Content Placeholder 1"/>
          <p:cNvSpPr>
            <a:spLocks noGrp="1"/>
          </p:cNvSpPr>
          <p:nvPr>
            <p:ph idx="1"/>
          </p:nvPr>
        </p:nvSpPr>
        <p:spPr>
          <a:xfrm>
            <a:off x="642938" y="285750"/>
            <a:ext cx="8229600" cy="4572000"/>
          </a:xfrm>
        </p:spPr>
        <p:txBody>
          <a:bodyPr/>
          <a:lstStyle/>
          <a:p>
            <a:r>
              <a:rPr lang="ar-SA" altLang="fa-IR" sz="3200" smtClean="0"/>
              <a:t>همچنین می توان قبل از توده کردن کود مقداری آهک در حدود یک پنجم حجم پهن به آن اضافه و کاملا مخلوط کنید. سپس آنرا توده نمود این عمل باعث می گردد که عمل تخمیر به تعویق بیافتد و در عین حال آمونیاک تولید شده را جذب و علاوه بر آن مقداری از رطوبت اضافی کود را جذب نماید. بعد از سه روز مجددا این توده را برگ و هوا داده و آنرا مانند دفعه اول، انباشته و روی آنرا بکوبید. سطح آنرا شیب دهید تا آب باران به داخل آن نفوذ نکند و این عمل به فاصله 4 - 2 روز، چهار تا شش مرتبه باید تکرار گردد. لازم به یادآوریست که چنانچه در مرحله اول به کود، آهک داده شده فاصله برگردان کود چهار روزه و در صورتیکه آهک داده نشده باشد فاصله برگردان کود دو روز می باشد.</a:t>
            </a:r>
            <a:endParaRPr lang="en-US" altLang="fa-IR" sz="32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53250">
                                            <p:txEl>
                                              <p:pRg st="0" end="0"/>
                                            </p:txEl>
                                          </p:spTgt>
                                        </p:tgtEl>
                                        <p:attrNameLst>
                                          <p:attrName>style.visibility</p:attrName>
                                        </p:attrNameLst>
                                      </p:cBhvr>
                                      <p:to>
                                        <p:strVal val="visible"/>
                                      </p:to>
                                    </p:set>
                                    <p:anim calcmode="lin" valueType="num">
                                      <p:cBhvr additive="base">
                                        <p:cTn id="7" dur="5000" fill="hold"/>
                                        <p:tgtEl>
                                          <p:spTgt spid="53250">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5325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4274" name="Content Placeholder 1"/>
          <p:cNvSpPr>
            <a:spLocks noGrp="1"/>
          </p:cNvSpPr>
          <p:nvPr>
            <p:ph idx="1"/>
          </p:nvPr>
        </p:nvSpPr>
        <p:spPr>
          <a:xfrm>
            <a:off x="571500" y="357188"/>
            <a:ext cx="8229600" cy="4572000"/>
          </a:xfrm>
        </p:spPr>
        <p:txBody>
          <a:bodyPr/>
          <a:lstStyle/>
          <a:p>
            <a:r>
              <a:rPr lang="ar-SA" altLang="fa-IR" sz="3200" smtClean="0"/>
              <a:t>باید توجه داشت که بایستی دقت و مراقبت در نگهداری میزان رطوبت و حرارت داخل توده به عمل آید. زیرا هر اندازه مقدار رطوبت پهن زیاد باشد، محیط داخل کود، اسیدی شده و کود غیر قابل استفاده می گردد. بخصوص در موقع برگردان کردن کود، چنانچه مشاهده شود که کود بسیار خشک است، بایستی مقدار کمی غبار آب روی آن پاشید، از علائم مشخصه میزان رطوبت کود، آزمایش آنست، چنانچه مقداری کود را در دست بفشارید، نبایستی قطرات آب، از لای انگشتان(در هنگام فشار دادن) بچکد و فقط کافی است در اثر فشار به کود، کف دست، تر بشود. پس از آماده شدن بایستی اطاق پرورش را مجهز نمود.</a:t>
            </a:r>
            <a:endParaRPr lang="en-US" altLang="fa-IR" sz="32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4274">
                                            <p:txEl>
                                              <p:pRg st="0" end="0"/>
                                            </p:txEl>
                                          </p:spTgt>
                                        </p:tgtEl>
                                        <p:attrNameLst>
                                          <p:attrName>style.visibility</p:attrName>
                                        </p:attrNameLst>
                                      </p:cBhvr>
                                      <p:to>
                                        <p:strVal val="visible"/>
                                      </p:to>
                                    </p:set>
                                    <p:anim calcmode="lin" valueType="num">
                                      <p:cBhvr>
                                        <p:cTn id="7" dur="1000" fill="hold"/>
                                        <p:tgtEl>
                                          <p:spTgt spid="54274">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54274">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427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Content Placeholder 1"/>
          <p:cNvSpPr>
            <a:spLocks noGrp="1"/>
          </p:cNvSpPr>
          <p:nvPr>
            <p:ph idx="1"/>
          </p:nvPr>
        </p:nvSpPr>
        <p:spPr>
          <a:xfrm>
            <a:off x="571500" y="357188"/>
            <a:ext cx="8229600" cy="4572000"/>
          </a:xfrm>
        </p:spPr>
        <p:txBody>
          <a:bodyPr/>
          <a:lstStyle/>
          <a:p>
            <a:r>
              <a:rPr lang="ar-SA" altLang="fa-IR" sz="4000" smtClean="0"/>
              <a:t>طرز کاشت قارچ در اطاق پرورش:</a:t>
            </a:r>
            <a:endParaRPr lang="en-US" altLang="fa-IR" sz="4000" smtClean="0"/>
          </a:p>
          <a:p>
            <a:pPr>
              <a:buFont typeface="Wingdings 2" panose="05020102010507070707" pitchFamily="18" charset="2"/>
              <a:buNone/>
            </a:pPr>
            <a:r>
              <a:rPr lang="fa-IR" altLang="fa-IR" sz="2800" smtClean="0"/>
              <a:t>             </a:t>
            </a:r>
            <a:r>
              <a:rPr lang="ar-SA" altLang="fa-IR" sz="2800" smtClean="0"/>
              <a:t>پس از آماده شدن کود آنرا به داخل سالن انتقال داده و روی سطح هر ردیف به ضخامت 15 سانتی متر کود را گسترده و سطح آنرا کاملا مسطح می نمایند و این عمل را بایستی خیلی به سرعت و بدون آنکه کود حرارت خود را از دست بدهد انجام داد. پس از تکمیل و انجام کار کلیه درها و منافذ را بسته و مدت چهار روز کود را بحالت خود واگذار کنید تا درجه حرارت کود و محیط اطاق بالا برود و حدود 54 تا 60 درجه برسد و این حرارت به مدت 30 -48 ساعت ثابت باقی بماند، بعد از آن درجه حرارت کود پائین آمده و به 54 درجه می رسد. این عمل را عرق کردن محیط کشت می نامند در حقیقت در این حرارت قسمت اعظم از محیط در اثر حرارت زیاد ضد عفونی شده و لارو حشرات و غیره از بین می روند</a:t>
            </a:r>
            <a:endParaRPr lang="fa-IR" altLang="fa-IR" sz="2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572250"/>
          </a:xfrm>
        </p:spPr>
        <p:txBody>
          <a:bodyPr/>
          <a:lstStyle/>
          <a:p>
            <a:pPr eaLnBrk="1" hangingPunct="1"/>
            <a:r>
              <a:rPr lang="ar-SA" altLang="fa-IR" sz="3200" b="1" smtClean="0"/>
              <a:t>قارچ ، به علت اينكه سرشار از مواد پروتئيني ، گلوسيدي ، ويتامين‌ها و ليپيدها است مي‌تواند غذاي مناسب و كاملي براي انسان به شمار آيد. ضمن اينكه به واسطه سهولت پرورش قارچ هاي خوراكي مي‌توان آنها را به صورت تازه ، خشك ، كنسرو و پودر به بازار عرضه نمود.</a:t>
            </a:r>
            <a:endParaRPr lang="en-US" altLang="fa-IR" sz="3200" b="1" smtClean="0">
              <a:cs typeface="Arial" panose="020B0604020202020204" pitchFamily="34" charset="0"/>
            </a:endParaRPr>
          </a:p>
          <a:p>
            <a:pPr eaLnBrk="1" hangingPunct="1">
              <a:buFont typeface="Arial" panose="020B0604020202020204" pitchFamily="34" charset="0"/>
              <a:buNone/>
            </a:pPr>
            <a:endParaRPr lang="en-US" altLang="fa-IR" sz="3200" b="1" smtClean="0">
              <a:cs typeface="Arial" panose="020B0604020202020204" pitchFamily="34" charset="0"/>
            </a:endParaRPr>
          </a:p>
          <a:p>
            <a:pPr eaLnBrk="1" hangingPunct="1"/>
            <a:r>
              <a:rPr lang="ar-SA" altLang="fa-IR" sz="3200" b="1" smtClean="0"/>
              <a:t>   اجراي اين طرح به عنوان يك فعاليت توليدي ، ضمن اينكه گامي به سوي خود اتكايي كشور  در صنايع غذايي به شمار مي‌رود، مي‌تواند بسترساز اشتغال به كار نيروهاي متخصص ( خصوصا در علوم كشاورزي ) و فاقد تخصص گردد. ضمن اينكه بانوان كارآفرين نيز مي‌توانند با پياده سازي اين طرح، گامي در جهت توسعه ميهن بردارند.</a:t>
            </a:r>
            <a:endParaRPr lang="en-US" altLang="fa-IR" sz="3200" b="1" smtClean="0">
              <a:cs typeface="Arial" panose="020B0604020202020204" pitchFamily="34" charset="0"/>
            </a:endParaRPr>
          </a:p>
          <a:p>
            <a:pPr eaLnBrk="1" hangingPunct="1">
              <a:buFont typeface="Arial" panose="020B0604020202020204" pitchFamily="34" charset="0"/>
              <a:buNone/>
            </a:pPr>
            <a:endParaRPr lang="en-US" altLang="fa-IR" smtClean="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357188"/>
            <a:ext cx="8229600" cy="4572000"/>
          </a:xfrm>
        </p:spPr>
        <p:txBody>
          <a:bodyPr/>
          <a:lstStyle/>
          <a:p>
            <a:r>
              <a:rPr lang="ar-SA" altLang="fa-IR" sz="2800" smtClean="0"/>
              <a:t>از این تاریخ به بعد تا مدت 5 روز درجه حرارت محیط بستر 10 - 12 درجه پائین می آید تا آنکه درجه حرارت به 23 الی 24 درجه می رسد. این درجه حرارت برای کاشت قارچ مناسب خواهد بود.</a:t>
            </a:r>
            <a:endParaRPr lang="en-US" altLang="fa-IR" sz="2800" smtClean="0"/>
          </a:p>
          <a:p>
            <a:r>
              <a:rPr lang="fa-IR" altLang="fa-IR" sz="3600" smtClean="0"/>
              <a:t> </a:t>
            </a:r>
            <a:r>
              <a:rPr lang="ar-SA" altLang="fa-IR" sz="4400" smtClean="0"/>
              <a:t>اسپر آماده کاشت:</a:t>
            </a:r>
            <a:endParaRPr lang="en-US" altLang="fa-IR" sz="3600" smtClean="0"/>
          </a:p>
          <a:p>
            <a:pPr>
              <a:buFont typeface="Wingdings 2" panose="05020102010507070707" pitchFamily="18" charset="2"/>
              <a:buNone/>
            </a:pPr>
            <a:r>
              <a:rPr lang="fa-IR" altLang="fa-IR" sz="2800" smtClean="0"/>
              <a:t>           </a:t>
            </a:r>
            <a:r>
              <a:rPr lang="ar-SA" altLang="fa-IR" sz="2800" smtClean="0"/>
              <a:t>اسپر قارچ را نمی توان مستقیما کاشت زیرا امکان دارد همراه با اسپر قارچ تعداد زیادی قارچهای سمی و غیر مفید وجود داشته باشد. بنابراین بایستی از اسپر آماده کاشت بنام اسپون که در محیط کاملا استریل، محفوظ و سلکته شده رشد کرده و به حالت خواب در آورده اند استفاده نمود.</a:t>
            </a:r>
            <a:endParaRPr lang="en-US" altLang="fa-IR" sz="28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Scale>
                                      <p:cBhvr>
                                        <p:cTn id="7"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xEl>
                                              <p:pRg st="0" end="0"/>
                                            </p:txEl>
                                          </p:spTgt>
                                        </p:tgtEl>
                                        <p:attrNameLst>
                                          <p:attrName>ppt_x</p:attrName>
                                          <p:attrName>ppt_y</p:attrName>
                                        </p:attrNameLst>
                                      </p:cBhvr>
                                    </p:animMotion>
                                    <p:animEffect transition="in" filter="fade">
                                      <p:cBhvr>
                                        <p:cTn id="9" dur="1000"/>
                                        <p:tgtEl>
                                          <p:spTgt spid="2">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Scale>
                                      <p:cBhvr>
                                        <p:cTn id="21"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2" end="2"/>
                                            </p:txEl>
                                          </p:spTgt>
                                        </p:tgtEl>
                                        <p:attrNameLst>
                                          <p:attrName>ppt_x</p:attrName>
                                          <p:attrName>ppt_y</p:attrName>
                                        </p:attrNameLst>
                                      </p:cBhvr>
                                    </p:animMotion>
                                    <p:animEffect transition="in" filter="fade">
                                      <p:cBhvr>
                                        <p:cTn id="23"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SA" altLang="fa-IR" sz="3200" smtClean="0"/>
              <a:t>طرز عمل و تهیه آن بدین ترتیب است که اسپر قارچ خالص شده را در محیط کاملا استریل آزمایشگاه قبلا پرورش داده، بطوریکه میسلیوم قارچ رشد خود را شروع نماید. سپس آنرا در حالت عقیم برده و مانع رشد بیشتر آن می شوند و در محیط کاملا استریل و محفوظ بنام اسپون قارچ به فروش می رسانند.</a:t>
            </a:r>
            <a:endParaRPr lang="en-US" altLang="fa-IR" sz="3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SA" altLang="fa-IR" sz="4000" smtClean="0"/>
              <a:t>طرز کاشت اسپون:</a:t>
            </a:r>
            <a:endParaRPr lang="en-US" altLang="fa-IR" sz="4000" smtClean="0"/>
          </a:p>
          <a:p>
            <a:pPr>
              <a:buFont typeface="Wingdings 2" panose="05020102010507070707" pitchFamily="18" charset="2"/>
              <a:buNone/>
            </a:pPr>
            <a:r>
              <a:rPr lang="fa-IR" altLang="fa-IR" sz="2800" smtClean="0"/>
              <a:t>           </a:t>
            </a:r>
            <a:r>
              <a:rPr lang="ar-SA" altLang="fa-IR" sz="2800" smtClean="0"/>
              <a:t>یک قطعه اسپون را که در محیط بسته و کاملا استریل محفوظ است باز کرده و به دوازده قطعه کوچک تقسیم نموده و قبلا سطح خاک بستر را به فاصله 25 سانتی متر، قطعه چوبهای در خاک بستر فرو برده و علامت گذاری کنید. در محل هر سوراخ قسمتی از خاک را تا عمق 5 سانتی متر با وسیله ای خارج کرده و با دست چپ یک قطعه اسپون بجای آن گذاشته و روی آنرا بپوشانید بطوریکه عمق کاشت 3-5 سانتی متر از سطح خاک باشد و به همین ترتیب پیش بروید تا کلیه بستر کاشت شود.</a:t>
            </a:r>
            <a:endParaRPr lang="en-US" altLang="fa-IR" sz="28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Scale>
                                      <p:cBhvr>
                                        <p:cTn id="7"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xEl>
                                              <p:pRg st="0" end="0"/>
                                            </p:txEl>
                                          </p:spTgt>
                                        </p:tgtEl>
                                        <p:attrNameLst>
                                          <p:attrName>ppt_x</p:attrName>
                                          <p:attrName>ppt_y</p:attrName>
                                        </p:attrNameLst>
                                      </p:cBhvr>
                                    </p:animMotion>
                                    <p:animEffect transition="in" filter="fade">
                                      <p:cBhvr>
                                        <p:cTn id="9" dur="1000"/>
                                        <p:tgtEl>
                                          <p:spTgt spid="2">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428625"/>
            <a:ext cx="8229600" cy="4572000"/>
          </a:xfrm>
        </p:spPr>
        <p:txBody>
          <a:bodyPr/>
          <a:lstStyle/>
          <a:p>
            <a:r>
              <a:rPr lang="ar-SA" altLang="fa-IR" sz="4400" smtClean="0"/>
              <a:t> پوشاندن سطح بستر:</a:t>
            </a:r>
            <a:endParaRPr lang="en-US" altLang="fa-IR" sz="4400" smtClean="0"/>
          </a:p>
          <a:p>
            <a:pPr>
              <a:buFont typeface="Wingdings 2" panose="05020102010507070707" pitchFamily="18" charset="2"/>
              <a:buNone/>
            </a:pPr>
            <a:r>
              <a:rPr lang="fa-IR" altLang="fa-IR" smtClean="0"/>
              <a:t>          </a:t>
            </a:r>
            <a:r>
              <a:rPr lang="ar-SA" altLang="fa-IR" smtClean="0"/>
              <a:t> ده تا چهارده روز بعد از تاریخ کاشت اسپون، بایستی سطح کشت را به وسیله یک لایه دو سانتی متری خاک استریل شده پوک و منفذدار پوشانده و کاملا آنرا مسطح و یکنواخت نمود. در این موقع درجه حرارت بستر بایستی 5/15 درجه باشد. باید توجه داشت که در موقع روکش کردن بستر، اسپون ها باید رشد خود را شروع کرده باشند و میسلیوم قارچ در اطراف محلی که اسپون کاشته شده رشد نموده و گسترش پیدا نموده باشند. در این موقع بوی مطبوع قارچ در محوطه و در محل بستر به مشام می رسد و در این موقع باید کاملا دقت شود تا به هیچ وجه، بستر کشت تکان نخورد و جابجا نشود و مخصوصا اگر تخته کف و طبقات شکم داده و یا قدرت نگهداری بستر خاک را نداشته باشد میسلیوم قارچ ها پاره شده و تمام محصول از بین می رود.</a:t>
            </a:r>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2">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8" presetClass="entr" presetSubtype="0" accel="5000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2">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2">
                                            <p:txEl>
                                              <p:pRg st="1" end="1"/>
                                            </p:txEl>
                                          </p:spTgt>
                                        </p:tgtEl>
                                        <p:attrNameLst>
                                          <p:attrName>ppt_y</p:attrName>
                                        </p:attrNameLst>
                                      </p:cBhvr>
                                      <p:tavLst>
                                        <p:tav tm="0">
                                          <p:val>
                                            <p:strVal val="#ppt_y"/>
                                          </p:val>
                                        </p:tav>
                                        <p:tav tm="100000">
                                          <p:val>
                                            <p:strVal val="#ppt_y"/>
                                          </p:val>
                                        </p:tav>
                                      </p:tavLst>
                                    </p:anim>
                                    <p:animEffect transition="in" filter="fade">
                                      <p:cBhvr>
                                        <p:cTn id="18"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ar-SA" altLang="fa-IR" sz="3200" smtClean="0"/>
              <a:t> پس از پوشش نمودن سطح بستر، میسلیوم رشد سریع خود را شروع کرد و برای تسریع در رشد میسلیوم، درجه حرارت محیط بایستی بین 5/16 - 14 درجه باشد. در صورتیکه درجه حرارت محیط کشت خیلی بالا باشد، بکار بردن آهک در مخلوط خاک پوشش بستر صلاح نمی باشد.</a:t>
            </a:r>
            <a:endParaRPr lang="en-US" altLang="fa-IR" sz="3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Content Placeholder 1"/>
          <p:cNvSpPr>
            <a:spLocks noGrp="1"/>
          </p:cNvSpPr>
          <p:nvPr>
            <p:ph idx="1"/>
          </p:nvPr>
        </p:nvSpPr>
        <p:spPr>
          <a:xfrm>
            <a:off x="571500" y="357188"/>
            <a:ext cx="8229600" cy="4572000"/>
          </a:xfrm>
        </p:spPr>
        <p:txBody>
          <a:bodyPr/>
          <a:lstStyle/>
          <a:p>
            <a:pPr>
              <a:buFont typeface="Wingdings" panose="05000000000000000000" pitchFamily="2" charset="2"/>
              <a:buChar char="Ø"/>
            </a:pPr>
            <a:r>
              <a:rPr lang="ar-SA" altLang="fa-IR" sz="4000" smtClean="0"/>
              <a:t>شرایط برای پرورش و رشد قارچ:</a:t>
            </a:r>
            <a:endParaRPr lang="en-US" altLang="fa-IR" sz="4000" smtClean="0"/>
          </a:p>
          <a:p>
            <a:r>
              <a:rPr lang="ar-SA" altLang="fa-IR" sz="3600" smtClean="0"/>
              <a:t> تهویه:</a:t>
            </a:r>
            <a:endParaRPr lang="en-US" altLang="fa-IR" sz="3600" smtClean="0"/>
          </a:p>
          <a:p>
            <a:pPr>
              <a:buFont typeface="Wingdings 2" panose="05020102010507070707" pitchFamily="18" charset="2"/>
              <a:buNone/>
            </a:pPr>
            <a:r>
              <a:rPr lang="fa-IR" altLang="fa-IR" smtClean="0"/>
              <a:t>            </a:t>
            </a:r>
            <a:r>
              <a:rPr lang="ar-SA" altLang="fa-IR" sz="2800" smtClean="0"/>
              <a:t>تهویه در محیط اتاق کشت باید بطور یکنواخت انجام شود و نبایستی روی سطح کشت را بیش از حد نیاز هوا داد و تهویه در کلیه نقاط اطاق بطور یکنواخت باشد.</a:t>
            </a:r>
            <a:endParaRPr lang="en-US" altLang="fa-IR" smtClean="0"/>
          </a:p>
          <a:p>
            <a:r>
              <a:rPr lang="ar-SA" altLang="fa-IR" sz="3600" smtClean="0"/>
              <a:t>درجه حرارت:</a:t>
            </a:r>
            <a:endParaRPr lang="en-US" altLang="fa-IR" sz="3600" smtClean="0"/>
          </a:p>
          <a:p>
            <a:pPr>
              <a:buFont typeface="Wingdings 2" panose="05020102010507070707" pitchFamily="18" charset="2"/>
              <a:buNone/>
            </a:pPr>
            <a:r>
              <a:rPr lang="fa-IR" altLang="fa-IR" smtClean="0"/>
              <a:t>            </a:t>
            </a:r>
            <a:r>
              <a:rPr lang="ar-SA" altLang="fa-IR" smtClean="0"/>
              <a:t> </a:t>
            </a:r>
            <a:r>
              <a:rPr lang="ar-SA" altLang="fa-IR" sz="2800" smtClean="0"/>
              <a:t>چنانچه درجه حرارت بستر کشت به کمتر از 14 درجه برسد و درجه حرارت محیط اطاق به حدود 5/7 درجه برسد بایستی اطراف بستر را با پارچه ضخیم پوشاند تا مانع تبادل حرارت به محیط شود. برای سرعت رشد قارچ می توان درجه حرارت محیط را به 5/14 درجه رساند و میزان تهویه را بالا برد ولی باید دقت شود که جهت حرکت هوا به طرف سطح قارچ نباشد</a:t>
            </a:r>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1442">
                                            <p:txEl>
                                              <p:pRg st="0" end="0"/>
                                            </p:txEl>
                                          </p:spTgt>
                                        </p:tgtEl>
                                        <p:attrNameLst>
                                          <p:attrName>style.visibility</p:attrName>
                                        </p:attrNameLst>
                                      </p:cBhvr>
                                      <p:to>
                                        <p:strVal val="visible"/>
                                      </p:to>
                                    </p:set>
                                    <p:anim calcmode="lin" valueType="num">
                                      <p:cBhvr>
                                        <p:cTn id="7" dur="500" fill="hold"/>
                                        <p:tgtEl>
                                          <p:spTgt spid="61442">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61442">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61442">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61442">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61442">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61442">
                                            <p:txEl>
                                              <p:pRg st="1" end="1"/>
                                            </p:txEl>
                                          </p:spTgt>
                                        </p:tgtEl>
                                        <p:attrNameLst>
                                          <p:attrName>style.visibility</p:attrName>
                                        </p:attrNameLst>
                                      </p:cBhvr>
                                      <p:to>
                                        <p:strVal val="visible"/>
                                      </p:to>
                                    </p:set>
                                    <p:anim calcmode="lin" valueType="num">
                                      <p:cBhvr>
                                        <p:cTn id="16" dur="500" fill="hold"/>
                                        <p:tgtEl>
                                          <p:spTgt spid="61442">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61442">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61442">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61442">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61442">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61442">
                                            <p:txEl>
                                              <p:pRg st="2" end="2"/>
                                            </p:txEl>
                                          </p:spTgt>
                                        </p:tgtEl>
                                        <p:attrNameLst>
                                          <p:attrName>style.visibility</p:attrName>
                                        </p:attrNameLst>
                                      </p:cBhvr>
                                      <p:to>
                                        <p:strVal val="visible"/>
                                      </p:to>
                                    </p:set>
                                    <p:anim calcmode="lin" valueType="num">
                                      <p:cBhvr>
                                        <p:cTn id="25" dur="500" fill="hold"/>
                                        <p:tgtEl>
                                          <p:spTgt spid="61442">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61442">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61442">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61442">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61442">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61442">
                                            <p:txEl>
                                              <p:pRg st="3" end="3"/>
                                            </p:txEl>
                                          </p:spTgt>
                                        </p:tgtEl>
                                        <p:attrNameLst>
                                          <p:attrName>style.visibility</p:attrName>
                                        </p:attrNameLst>
                                      </p:cBhvr>
                                      <p:to>
                                        <p:strVal val="visible"/>
                                      </p:to>
                                    </p:set>
                                    <p:anim calcmode="lin" valueType="num">
                                      <p:cBhvr>
                                        <p:cTn id="34" dur="500" fill="hold"/>
                                        <p:tgtEl>
                                          <p:spTgt spid="61442">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61442">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61442">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61442">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61442">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61442">
                                            <p:txEl>
                                              <p:pRg st="4" end="4"/>
                                            </p:txEl>
                                          </p:spTgt>
                                        </p:tgtEl>
                                        <p:attrNameLst>
                                          <p:attrName>style.visibility</p:attrName>
                                        </p:attrNameLst>
                                      </p:cBhvr>
                                      <p:to>
                                        <p:strVal val="visible"/>
                                      </p:to>
                                    </p:set>
                                    <p:anim calcmode="lin" valueType="num">
                                      <p:cBhvr>
                                        <p:cTn id="43" dur="500" fill="hold"/>
                                        <p:tgtEl>
                                          <p:spTgt spid="61442">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61442">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61442">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61442">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6144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Content Placeholder 1"/>
          <p:cNvSpPr>
            <a:spLocks noGrp="1"/>
          </p:cNvSpPr>
          <p:nvPr>
            <p:ph idx="1"/>
          </p:nvPr>
        </p:nvSpPr>
        <p:spPr>
          <a:xfrm>
            <a:off x="500063" y="500063"/>
            <a:ext cx="8229600" cy="4572000"/>
          </a:xfrm>
        </p:spPr>
        <p:txBody>
          <a:bodyPr/>
          <a:lstStyle/>
          <a:p>
            <a:r>
              <a:rPr lang="ar-SA" altLang="fa-IR" sz="3600" smtClean="0"/>
              <a:t>رطوبت هوا و آبیاری:</a:t>
            </a:r>
            <a:endParaRPr lang="en-US" altLang="fa-IR" sz="3600" smtClean="0"/>
          </a:p>
          <a:p>
            <a:pPr>
              <a:buFont typeface="Wingdings 2" panose="05020102010507070707" pitchFamily="18" charset="2"/>
              <a:buNone/>
            </a:pPr>
            <a:r>
              <a:rPr lang="fa-IR" altLang="fa-IR" sz="2800" smtClean="0"/>
              <a:t>            </a:t>
            </a:r>
            <a:r>
              <a:rPr lang="ar-SA" altLang="fa-IR" sz="2800" smtClean="0"/>
              <a:t>در موقع تشکیل قارچ، محیط اطاق احتیاج به رطوبت دارد. بطور متوسط بهترین درجه رطوبت برای کشت بین 70 - 80 درصد می باشد. چنانچه درجه رطوبت هوا از این مقدار کمتر شود سطح کلاهک ها ترک برداشته یا سطح کلاهک قارچ لک دار می شود علاوه بر این سطح بستر خشک شده و احتیاج به آبیاری بیشتری دارد. برای تقلیل میزان رطوبت هوا لازم است در نقاط مختلف اطاق، رطوبت سنج های کار گذاشته شود و بطور مرتب مورد بازدید قرار گیرد. در صورتی به علت خشک شدن خاک سطح بستر، احتیاج به آبیاری است. بایستی به وسیله غبار پاش روی سطح خاک آنهم بحدی که آب در سطح بستر جریان پیدا نکند و یا در یک جا جمع نشود آبپاشی کنید. آبیاری را با آب خالص و با درجه حرارت 32 درجه و بسیار با احتیاط انجام دهید.</a:t>
            </a:r>
            <a:endParaRPr lang="en-US" altLang="fa-IR" sz="28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62466">
                                            <p:txEl>
                                              <p:pRg st="0" end="0"/>
                                            </p:txEl>
                                          </p:spTgt>
                                        </p:tgtEl>
                                        <p:attrNameLst>
                                          <p:attrName>style.visibility</p:attrName>
                                        </p:attrNameLst>
                                      </p:cBhvr>
                                      <p:to>
                                        <p:strVal val="visible"/>
                                      </p:to>
                                    </p:set>
                                    <p:anim calcmode="lin" valueType="num">
                                      <p:cBhvr>
                                        <p:cTn id="7" dur="500" fill="hold"/>
                                        <p:tgtEl>
                                          <p:spTgt spid="62466">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2466">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2466">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246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62466">
                                            <p:txEl>
                                              <p:pRg st="1" end="1"/>
                                            </p:txEl>
                                          </p:spTgt>
                                        </p:tgtEl>
                                        <p:attrNameLst>
                                          <p:attrName>style.visibility</p:attrName>
                                        </p:attrNameLst>
                                      </p:cBhvr>
                                      <p:to>
                                        <p:strVal val="visible"/>
                                      </p:to>
                                    </p:set>
                                    <p:anim calcmode="lin" valueType="num">
                                      <p:cBhvr>
                                        <p:cTn id="15" dur="500" fill="hold"/>
                                        <p:tgtEl>
                                          <p:spTgt spid="62466">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62466">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62466">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6246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6"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Content Placeholder 1"/>
          <p:cNvSpPr>
            <a:spLocks noGrp="1"/>
          </p:cNvSpPr>
          <p:nvPr>
            <p:ph idx="1"/>
          </p:nvPr>
        </p:nvSpPr>
        <p:spPr>
          <a:xfrm>
            <a:off x="571500" y="785813"/>
            <a:ext cx="8229600" cy="4572000"/>
          </a:xfrm>
        </p:spPr>
        <p:txBody>
          <a:bodyPr/>
          <a:lstStyle/>
          <a:p>
            <a:r>
              <a:rPr lang="ar-SA" altLang="fa-IR" sz="3600" smtClean="0"/>
              <a:t>درجه حرارت محیط:</a:t>
            </a:r>
            <a:endParaRPr lang="en-US" altLang="fa-IR" sz="3600" smtClean="0"/>
          </a:p>
          <a:p>
            <a:pPr>
              <a:buFont typeface="Wingdings 2" panose="05020102010507070707" pitchFamily="18" charset="2"/>
              <a:buNone/>
            </a:pPr>
            <a:r>
              <a:rPr lang="fa-IR" altLang="fa-IR" smtClean="0"/>
              <a:t>   </a:t>
            </a:r>
            <a:r>
              <a:rPr lang="ar-SA" altLang="fa-IR" smtClean="0"/>
              <a:t> </a:t>
            </a:r>
            <a:r>
              <a:rPr lang="fa-IR" altLang="fa-IR" smtClean="0"/>
              <a:t>       </a:t>
            </a:r>
            <a:r>
              <a:rPr lang="ar-SA" altLang="fa-IR" sz="2800" smtClean="0"/>
              <a:t>چند هفته پس از روکش کردن سطح بستر، میسیلیوم های قارچ تمام سطح بستر را پر نموده و بطور متوسط 7-8 هفته پس از کاشت اسپون، قارچ های کوچک سر سنجاقی در تمام سطح کشت ظاهر می شوند. در این موقع درجه حرارت بستر بایستی بین 10 -14 درجه باشد ولی هر اندازه قارچها رشد بیشتری پیدا نمایند می توان درجه حرارت را از 14 به 5/16 رساند و میزان تهویه را نیز بالا برد ولی باید دقت کرد که جهت حرکت هوا، به طرف سطح قارچ نباشد</a:t>
            </a:r>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63490">
                                            <p:txEl>
                                              <p:pRg st="0" end="0"/>
                                            </p:txEl>
                                          </p:spTgt>
                                        </p:tgtEl>
                                        <p:attrNameLst>
                                          <p:attrName>style.visibility</p:attrName>
                                        </p:attrNameLst>
                                      </p:cBhvr>
                                      <p:to>
                                        <p:strVal val="visible"/>
                                      </p:to>
                                    </p:set>
                                    <p:animEffect transition="in" filter="fade">
                                      <p:cBhvr>
                                        <p:cTn id="7" dur="800" decel="100000"/>
                                        <p:tgtEl>
                                          <p:spTgt spid="63490">
                                            <p:txEl>
                                              <p:pRg st="0" end="0"/>
                                            </p:txEl>
                                          </p:spTgt>
                                        </p:tgtEl>
                                      </p:cBhvr>
                                    </p:animEffect>
                                    <p:anim calcmode="lin" valueType="num">
                                      <p:cBhvr>
                                        <p:cTn id="8" dur="800" decel="100000" fill="hold"/>
                                        <p:tgtEl>
                                          <p:spTgt spid="63490">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63490">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63490">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3490">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3490">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63490">
                                            <p:txEl>
                                              <p:pRg st="1" end="1"/>
                                            </p:txEl>
                                          </p:spTgt>
                                        </p:tgtEl>
                                        <p:attrNameLst>
                                          <p:attrName>style.visibility</p:attrName>
                                        </p:attrNameLst>
                                      </p:cBhvr>
                                      <p:to>
                                        <p:strVal val="visible"/>
                                      </p:to>
                                    </p:set>
                                    <p:animEffect transition="in" filter="fade">
                                      <p:cBhvr>
                                        <p:cTn id="17" dur="800" decel="100000"/>
                                        <p:tgtEl>
                                          <p:spTgt spid="63490">
                                            <p:txEl>
                                              <p:pRg st="1" end="1"/>
                                            </p:txEl>
                                          </p:spTgt>
                                        </p:tgtEl>
                                      </p:cBhvr>
                                    </p:animEffect>
                                    <p:anim calcmode="lin" valueType="num">
                                      <p:cBhvr>
                                        <p:cTn id="18" dur="800" decel="100000" fill="hold"/>
                                        <p:tgtEl>
                                          <p:spTgt spid="63490">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63490">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63490">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63490">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63490">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build="p"/>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4514" name="Content Placeholder 1"/>
          <p:cNvSpPr>
            <a:spLocks noGrp="1"/>
          </p:cNvSpPr>
          <p:nvPr>
            <p:ph idx="1"/>
          </p:nvPr>
        </p:nvSpPr>
        <p:spPr>
          <a:xfrm>
            <a:off x="914400" y="214313"/>
            <a:ext cx="8229600" cy="4572000"/>
          </a:xfrm>
        </p:spPr>
        <p:txBody>
          <a:bodyPr/>
          <a:lstStyle/>
          <a:p>
            <a:r>
              <a:rPr lang="ar-SA" altLang="fa-IR" sz="3600" smtClean="0"/>
              <a:t>تقویت خاک بستر:</a:t>
            </a:r>
            <a:endParaRPr lang="en-US" altLang="fa-IR" sz="3600" smtClean="0"/>
          </a:p>
          <a:p>
            <a:pPr>
              <a:buFont typeface="Wingdings 2" panose="05020102010507070707" pitchFamily="18" charset="2"/>
              <a:buNone/>
            </a:pPr>
            <a:r>
              <a:rPr lang="fa-IR" altLang="fa-IR" sz="2800" smtClean="0"/>
              <a:t>           </a:t>
            </a:r>
            <a:r>
              <a:rPr lang="ar-SA" altLang="fa-IR" sz="2800" smtClean="0"/>
              <a:t>پس از آنکه قارچها بزرگ شده و نزدیک به برداشت شوند می توان روی سطح بستر کود مایع پاشید ولی باید دقت نمود که روی کلاهک قارچ پاشیده نشود این عمل در بالا بردن میزان محصول بسیار موثر است.</a:t>
            </a:r>
            <a:endParaRPr lang="en-US" altLang="fa-IR" sz="2800" smtClean="0"/>
          </a:p>
          <a:p>
            <a:r>
              <a:rPr lang="ar-SA" altLang="fa-IR" sz="3600" smtClean="0"/>
              <a:t>  برداشت محصول:</a:t>
            </a:r>
            <a:endParaRPr lang="en-US" altLang="fa-IR" sz="3600" smtClean="0"/>
          </a:p>
          <a:p>
            <a:pPr>
              <a:buFont typeface="Wingdings 2" panose="05020102010507070707" pitchFamily="18" charset="2"/>
              <a:buNone/>
            </a:pPr>
            <a:r>
              <a:rPr lang="ar-SA" altLang="fa-IR" smtClean="0"/>
              <a:t> </a:t>
            </a:r>
            <a:r>
              <a:rPr lang="fa-IR" altLang="fa-IR" smtClean="0"/>
              <a:t>          </a:t>
            </a:r>
            <a:r>
              <a:rPr lang="ar-SA" altLang="fa-IR" sz="2800" smtClean="0"/>
              <a:t>به محض آنکه رشد قارچ بحد کافی رسید و تاج آن شکل کامل خود را پیدا نمود بایستی قارچهای رسیده را جمع آوری نمود و بطور مرتب در طول بستر کشت، بررسی کرد و قارچهای رسیده را جمع آوری کرد. قارچهایی که ترک برداشته و چتر آن باز شده باشد ارزش بازاریابی ندارند. علاوه بر این وزن آن کم می شود و همچنین قارچهایی که زودتر از موقع چیده شوند وزن آنها سبک بوده و از قارچهای درجه دو محسوب شده و ارزش غذایی کمتری دارد.</a:t>
            </a:r>
            <a:endParaRPr lang="en-US" altLang="fa-IR" sz="28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4514">
                                            <p:txEl>
                                              <p:pRg st="0" end="0"/>
                                            </p:txEl>
                                          </p:spTgt>
                                        </p:tgtEl>
                                        <p:attrNameLst>
                                          <p:attrName>style.visibility</p:attrName>
                                        </p:attrNameLst>
                                      </p:cBhvr>
                                      <p:to>
                                        <p:strVal val="visible"/>
                                      </p:to>
                                    </p:set>
                                    <p:animEffect transition="in" filter="wipe(down)">
                                      <p:cBhvr>
                                        <p:cTn id="7" dur="580">
                                          <p:stCondLst>
                                            <p:cond delay="0"/>
                                          </p:stCondLst>
                                        </p:cTn>
                                        <p:tgtEl>
                                          <p:spTgt spid="64514">
                                            <p:txEl>
                                              <p:pRg st="0" end="0"/>
                                            </p:txEl>
                                          </p:spTgt>
                                        </p:tgtEl>
                                      </p:cBhvr>
                                    </p:animEffect>
                                    <p:anim calcmode="lin" valueType="num">
                                      <p:cBhvr>
                                        <p:cTn id="8" dur="1822" tmFilter="0,0; 0.14,0.36; 0.43,0.73; 0.71,0.91; 1.0,1.0">
                                          <p:stCondLst>
                                            <p:cond delay="0"/>
                                          </p:stCondLst>
                                        </p:cTn>
                                        <p:tgtEl>
                                          <p:spTgt spid="64514">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4514">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4514">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4514">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4514">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4514">
                                            <p:txEl>
                                              <p:pRg st="0" end="0"/>
                                            </p:txEl>
                                          </p:spTgt>
                                        </p:tgtEl>
                                      </p:cBhvr>
                                      <p:to x="100000" y="60000"/>
                                    </p:animScale>
                                    <p:animScale>
                                      <p:cBhvr>
                                        <p:cTn id="14" dur="166" decel="50000">
                                          <p:stCondLst>
                                            <p:cond delay="676"/>
                                          </p:stCondLst>
                                        </p:cTn>
                                        <p:tgtEl>
                                          <p:spTgt spid="64514">
                                            <p:txEl>
                                              <p:pRg st="0" end="0"/>
                                            </p:txEl>
                                          </p:spTgt>
                                        </p:tgtEl>
                                      </p:cBhvr>
                                      <p:to x="100000" y="100000"/>
                                    </p:animScale>
                                    <p:animScale>
                                      <p:cBhvr>
                                        <p:cTn id="15" dur="26">
                                          <p:stCondLst>
                                            <p:cond delay="1312"/>
                                          </p:stCondLst>
                                        </p:cTn>
                                        <p:tgtEl>
                                          <p:spTgt spid="64514">
                                            <p:txEl>
                                              <p:pRg st="0" end="0"/>
                                            </p:txEl>
                                          </p:spTgt>
                                        </p:tgtEl>
                                      </p:cBhvr>
                                      <p:to x="100000" y="80000"/>
                                    </p:animScale>
                                    <p:animScale>
                                      <p:cBhvr>
                                        <p:cTn id="16" dur="166" decel="50000">
                                          <p:stCondLst>
                                            <p:cond delay="1338"/>
                                          </p:stCondLst>
                                        </p:cTn>
                                        <p:tgtEl>
                                          <p:spTgt spid="64514">
                                            <p:txEl>
                                              <p:pRg st="0" end="0"/>
                                            </p:txEl>
                                          </p:spTgt>
                                        </p:tgtEl>
                                      </p:cBhvr>
                                      <p:to x="100000" y="100000"/>
                                    </p:animScale>
                                    <p:animScale>
                                      <p:cBhvr>
                                        <p:cTn id="17" dur="26">
                                          <p:stCondLst>
                                            <p:cond delay="1642"/>
                                          </p:stCondLst>
                                        </p:cTn>
                                        <p:tgtEl>
                                          <p:spTgt spid="64514">
                                            <p:txEl>
                                              <p:pRg st="0" end="0"/>
                                            </p:txEl>
                                          </p:spTgt>
                                        </p:tgtEl>
                                      </p:cBhvr>
                                      <p:to x="100000" y="90000"/>
                                    </p:animScale>
                                    <p:animScale>
                                      <p:cBhvr>
                                        <p:cTn id="18" dur="166" decel="50000">
                                          <p:stCondLst>
                                            <p:cond delay="1668"/>
                                          </p:stCondLst>
                                        </p:cTn>
                                        <p:tgtEl>
                                          <p:spTgt spid="64514">
                                            <p:txEl>
                                              <p:pRg st="0" end="0"/>
                                            </p:txEl>
                                          </p:spTgt>
                                        </p:tgtEl>
                                      </p:cBhvr>
                                      <p:to x="100000" y="100000"/>
                                    </p:animScale>
                                    <p:animScale>
                                      <p:cBhvr>
                                        <p:cTn id="19" dur="26">
                                          <p:stCondLst>
                                            <p:cond delay="1808"/>
                                          </p:stCondLst>
                                        </p:cTn>
                                        <p:tgtEl>
                                          <p:spTgt spid="64514">
                                            <p:txEl>
                                              <p:pRg st="0" end="0"/>
                                            </p:txEl>
                                          </p:spTgt>
                                        </p:tgtEl>
                                      </p:cBhvr>
                                      <p:to x="100000" y="95000"/>
                                    </p:animScale>
                                    <p:animScale>
                                      <p:cBhvr>
                                        <p:cTn id="20" dur="166" decel="50000">
                                          <p:stCondLst>
                                            <p:cond delay="1834"/>
                                          </p:stCondLst>
                                        </p:cTn>
                                        <p:tgtEl>
                                          <p:spTgt spid="64514">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4514">
                                            <p:txEl>
                                              <p:pRg st="1" end="1"/>
                                            </p:txEl>
                                          </p:spTgt>
                                        </p:tgtEl>
                                        <p:attrNameLst>
                                          <p:attrName>style.visibility</p:attrName>
                                        </p:attrNameLst>
                                      </p:cBhvr>
                                      <p:to>
                                        <p:strVal val="visible"/>
                                      </p:to>
                                    </p:set>
                                    <p:animEffect transition="in" filter="wipe(down)">
                                      <p:cBhvr>
                                        <p:cTn id="25" dur="580">
                                          <p:stCondLst>
                                            <p:cond delay="0"/>
                                          </p:stCondLst>
                                        </p:cTn>
                                        <p:tgtEl>
                                          <p:spTgt spid="64514">
                                            <p:txEl>
                                              <p:pRg st="1" end="1"/>
                                            </p:txEl>
                                          </p:spTgt>
                                        </p:tgtEl>
                                      </p:cBhvr>
                                    </p:animEffect>
                                    <p:anim calcmode="lin" valueType="num">
                                      <p:cBhvr>
                                        <p:cTn id="26" dur="1822" tmFilter="0,0; 0.14,0.36; 0.43,0.73; 0.71,0.91; 1.0,1.0">
                                          <p:stCondLst>
                                            <p:cond delay="0"/>
                                          </p:stCondLst>
                                        </p:cTn>
                                        <p:tgtEl>
                                          <p:spTgt spid="64514">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4514">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4514">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4514">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4514">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4514">
                                            <p:txEl>
                                              <p:pRg st="1" end="1"/>
                                            </p:txEl>
                                          </p:spTgt>
                                        </p:tgtEl>
                                      </p:cBhvr>
                                      <p:to x="100000" y="60000"/>
                                    </p:animScale>
                                    <p:animScale>
                                      <p:cBhvr>
                                        <p:cTn id="32" dur="166" decel="50000">
                                          <p:stCondLst>
                                            <p:cond delay="676"/>
                                          </p:stCondLst>
                                        </p:cTn>
                                        <p:tgtEl>
                                          <p:spTgt spid="64514">
                                            <p:txEl>
                                              <p:pRg st="1" end="1"/>
                                            </p:txEl>
                                          </p:spTgt>
                                        </p:tgtEl>
                                      </p:cBhvr>
                                      <p:to x="100000" y="100000"/>
                                    </p:animScale>
                                    <p:animScale>
                                      <p:cBhvr>
                                        <p:cTn id="33" dur="26">
                                          <p:stCondLst>
                                            <p:cond delay="1312"/>
                                          </p:stCondLst>
                                        </p:cTn>
                                        <p:tgtEl>
                                          <p:spTgt spid="64514">
                                            <p:txEl>
                                              <p:pRg st="1" end="1"/>
                                            </p:txEl>
                                          </p:spTgt>
                                        </p:tgtEl>
                                      </p:cBhvr>
                                      <p:to x="100000" y="80000"/>
                                    </p:animScale>
                                    <p:animScale>
                                      <p:cBhvr>
                                        <p:cTn id="34" dur="166" decel="50000">
                                          <p:stCondLst>
                                            <p:cond delay="1338"/>
                                          </p:stCondLst>
                                        </p:cTn>
                                        <p:tgtEl>
                                          <p:spTgt spid="64514">
                                            <p:txEl>
                                              <p:pRg st="1" end="1"/>
                                            </p:txEl>
                                          </p:spTgt>
                                        </p:tgtEl>
                                      </p:cBhvr>
                                      <p:to x="100000" y="100000"/>
                                    </p:animScale>
                                    <p:animScale>
                                      <p:cBhvr>
                                        <p:cTn id="35" dur="26">
                                          <p:stCondLst>
                                            <p:cond delay="1642"/>
                                          </p:stCondLst>
                                        </p:cTn>
                                        <p:tgtEl>
                                          <p:spTgt spid="64514">
                                            <p:txEl>
                                              <p:pRg st="1" end="1"/>
                                            </p:txEl>
                                          </p:spTgt>
                                        </p:tgtEl>
                                      </p:cBhvr>
                                      <p:to x="100000" y="90000"/>
                                    </p:animScale>
                                    <p:animScale>
                                      <p:cBhvr>
                                        <p:cTn id="36" dur="166" decel="50000">
                                          <p:stCondLst>
                                            <p:cond delay="1668"/>
                                          </p:stCondLst>
                                        </p:cTn>
                                        <p:tgtEl>
                                          <p:spTgt spid="64514">
                                            <p:txEl>
                                              <p:pRg st="1" end="1"/>
                                            </p:txEl>
                                          </p:spTgt>
                                        </p:tgtEl>
                                      </p:cBhvr>
                                      <p:to x="100000" y="100000"/>
                                    </p:animScale>
                                    <p:animScale>
                                      <p:cBhvr>
                                        <p:cTn id="37" dur="26">
                                          <p:stCondLst>
                                            <p:cond delay="1808"/>
                                          </p:stCondLst>
                                        </p:cTn>
                                        <p:tgtEl>
                                          <p:spTgt spid="64514">
                                            <p:txEl>
                                              <p:pRg st="1" end="1"/>
                                            </p:txEl>
                                          </p:spTgt>
                                        </p:tgtEl>
                                      </p:cBhvr>
                                      <p:to x="100000" y="95000"/>
                                    </p:animScale>
                                    <p:animScale>
                                      <p:cBhvr>
                                        <p:cTn id="38" dur="166" decel="50000">
                                          <p:stCondLst>
                                            <p:cond delay="1834"/>
                                          </p:stCondLst>
                                        </p:cTn>
                                        <p:tgtEl>
                                          <p:spTgt spid="64514">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4514">
                                            <p:txEl>
                                              <p:pRg st="2" end="2"/>
                                            </p:txEl>
                                          </p:spTgt>
                                        </p:tgtEl>
                                        <p:attrNameLst>
                                          <p:attrName>style.visibility</p:attrName>
                                        </p:attrNameLst>
                                      </p:cBhvr>
                                      <p:to>
                                        <p:strVal val="visible"/>
                                      </p:to>
                                    </p:set>
                                    <p:animEffect transition="in" filter="wipe(down)">
                                      <p:cBhvr>
                                        <p:cTn id="43" dur="580">
                                          <p:stCondLst>
                                            <p:cond delay="0"/>
                                          </p:stCondLst>
                                        </p:cTn>
                                        <p:tgtEl>
                                          <p:spTgt spid="64514">
                                            <p:txEl>
                                              <p:pRg st="2" end="2"/>
                                            </p:txEl>
                                          </p:spTgt>
                                        </p:tgtEl>
                                      </p:cBhvr>
                                    </p:animEffect>
                                    <p:anim calcmode="lin" valueType="num">
                                      <p:cBhvr>
                                        <p:cTn id="44" dur="1822" tmFilter="0,0; 0.14,0.36; 0.43,0.73; 0.71,0.91; 1.0,1.0">
                                          <p:stCondLst>
                                            <p:cond delay="0"/>
                                          </p:stCondLst>
                                        </p:cTn>
                                        <p:tgtEl>
                                          <p:spTgt spid="64514">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4514">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4514">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4514">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4514">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4514">
                                            <p:txEl>
                                              <p:pRg st="2" end="2"/>
                                            </p:txEl>
                                          </p:spTgt>
                                        </p:tgtEl>
                                      </p:cBhvr>
                                      <p:to x="100000" y="60000"/>
                                    </p:animScale>
                                    <p:animScale>
                                      <p:cBhvr>
                                        <p:cTn id="50" dur="166" decel="50000">
                                          <p:stCondLst>
                                            <p:cond delay="676"/>
                                          </p:stCondLst>
                                        </p:cTn>
                                        <p:tgtEl>
                                          <p:spTgt spid="64514">
                                            <p:txEl>
                                              <p:pRg st="2" end="2"/>
                                            </p:txEl>
                                          </p:spTgt>
                                        </p:tgtEl>
                                      </p:cBhvr>
                                      <p:to x="100000" y="100000"/>
                                    </p:animScale>
                                    <p:animScale>
                                      <p:cBhvr>
                                        <p:cTn id="51" dur="26">
                                          <p:stCondLst>
                                            <p:cond delay="1312"/>
                                          </p:stCondLst>
                                        </p:cTn>
                                        <p:tgtEl>
                                          <p:spTgt spid="64514">
                                            <p:txEl>
                                              <p:pRg st="2" end="2"/>
                                            </p:txEl>
                                          </p:spTgt>
                                        </p:tgtEl>
                                      </p:cBhvr>
                                      <p:to x="100000" y="80000"/>
                                    </p:animScale>
                                    <p:animScale>
                                      <p:cBhvr>
                                        <p:cTn id="52" dur="166" decel="50000">
                                          <p:stCondLst>
                                            <p:cond delay="1338"/>
                                          </p:stCondLst>
                                        </p:cTn>
                                        <p:tgtEl>
                                          <p:spTgt spid="64514">
                                            <p:txEl>
                                              <p:pRg st="2" end="2"/>
                                            </p:txEl>
                                          </p:spTgt>
                                        </p:tgtEl>
                                      </p:cBhvr>
                                      <p:to x="100000" y="100000"/>
                                    </p:animScale>
                                    <p:animScale>
                                      <p:cBhvr>
                                        <p:cTn id="53" dur="26">
                                          <p:stCondLst>
                                            <p:cond delay="1642"/>
                                          </p:stCondLst>
                                        </p:cTn>
                                        <p:tgtEl>
                                          <p:spTgt spid="64514">
                                            <p:txEl>
                                              <p:pRg st="2" end="2"/>
                                            </p:txEl>
                                          </p:spTgt>
                                        </p:tgtEl>
                                      </p:cBhvr>
                                      <p:to x="100000" y="90000"/>
                                    </p:animScale>
                                    <p:animScale>
                                      <p:cBhvr>
                                        <p:cTn id="54" dur="166" decel="50000">
                                          <p:stCondLst>
                                            <p:cond delay="1668"/>
                                          </p:stCondLst>
                                        </p:cTn>
                                        <p:tgtEl>
                                          <p:spTgt spid="64514">
                                            <p:txEl>
                                              <p:pRg st="2" end="2"/>
                                            </p:txEl>
                                          </p:spTgt>
                                        </p:tgtEl>
                                      </p:cBhvr>
                                      <p:to x="100000" y="100000"/>
                                    </p:animScale>
                                    <p:animScale>
                                      <p:cBhvr>
                                        <p:cTn id="55" dur="26">
                                          <p:stCondLst>
                                            <p:cond delay="1808"/>
                                          </p:stCondLst>
                                        </p:cTn>
                                        <p:tgtEl>
                                          <p:spTgt spid="64514">
                                            <p:txEl>
                                              <p:pRg st="2" end="2"/>
                                            </p:txEl>
                                          </p:spTgt>
                                        </p:tgtEl>
                                      </p:cBhvr>
                                      <p:to x="100000" y="95000"/>
                                    </p:animScale>
                                    <p:animScale>
                                      <p:cBhvr>
                                        <p:cTn id="56" dur="166" decel="50000">
                                          <p:stCondLst>
                                            <p:cond delay="1834"/>
                                          </p:stCondLst>
                                        </p:cTn>
                                        <p:tgtEl>
                                          <p:spTgt spid="64514">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4514">
                                            <p:txEl>
                                              <p:pRg st="3" end="3"/>
                                            </p:txEl>
                                          </p:spTgt>
                                        </p:tgtEl>
                                        <p:attrNameLst>
                                          <p:attrName>style.visibility</p:attrName>
                                        </p:attrNameLst>
                                      </p:cBhvr>
                                      <p:to>
                                        <p:strVal val="visible"/>
                                      </p:to>
                                    </p:set>
                                    <p:animEffect transition="in" filter="wipe(down)">
                                      <p:cBhvr>
                                        <p:cTn id="61" dur="580">
                                          <p:stCondLst>
                                            <p:cond delay="0"/>
                                          </p:stCondLst>
                                        </p:cTn>
                                        <p:tgtEl>
                                          <p:spTgt spid="64514">
                                            <p:txEl>
                                              <p:pRg st="3" end="3"/>
                                            </p:txEl>
                                          </p:spTgt>
                                        </p:tgtEl>
                                      </p:cBhvr>
                                    </p:animEffect>
                                    <p:anim calcmode="lin" valueType="num">
                                      <p:cBhvr>
                                        <p:cTn id="62" dur="1822" tmFilter="0,0; 0.14,0.36; 0.43,0.73; 0.71,0.91; 1.0,1.0">
                                          <p:stCondLst>
                                            <p:cond delay="0"/>
                                          </p:stCondLst>
                                        </p:cTn>
                                        <p:tgtEl>
                                          <p:spTgt spid="64514">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4514">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4514">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4514">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4514">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64514">
                                            <p:txEl>
                                              <p:pRg st="3" end="3"/>
                                            </p:txEl>
                                          </p:spTgt>
                                        </p:tgtEl>
                                      </p:cBhvr>
                                      <p:to x="100000" y="60000"/>
                                    </p:animScale>
                                    <p:animScale>
                                      <p:cBhvr>
                                        <p:cTn id="68" dur="166" decel="50000">
                                          <p:stCondLst>
                                            <p:cond delay="676"/>
                                          </p:stCondLst>
                                        </p:cTn>
                                        <p:tgtEl>
                                          <p:spTgt spid="64514">
                                            <p:txEl>
                                              <p:pRg st="3" end="3"/>
                                            </p:txEl>
                                          </p:spTgt>
                                        </p:tgtEl>
                                      </p:cBhvr>
                                      <p:to x="100000" y="100000"/>
                                    </p:animScale>
                                    <p:animScale>
                                      <p:cBhvr>
                                        <p:cTn id="69" dur="26">
                                          <p:stCondLst>
                                            <p:cond delay="1312"/>
                                          </p:stCondLst>
                                        </p:cTn>
                                        <p:tgtEl>
                                          <p:spTgt spid="64514">
                                            <p:txEl>
                                              <p:pRg st="3" end="3"/>
                                            </p:txEl>
                                          </p:spTgt>
                                        </p:tgtEl>
                                      </p:cBhvr>
                                      <p:to x="100000" y="80000"/>
                                    </p:animScale>
                                    <p:animScale>
                                      <p:cBhvr>
                                        <p:cTn id="70" dur="166" decel="50000">
                                          <p:stCondLst>
                                            <p:cond delay="1338"/>
                                          </p:stCondLst>
                                        </p:cTn>
                                        <p:tgtEl>
                                          <p:spTgt spid="64514">
                                            <p:txEl>
                                              <p:pRg st="3" end="3"/>
                                            </p:txEl>
                                          </p:spTgt>
                                        </p:tgtEl>
                                      </p:cBhvr>
                                      <p:to x="100000" y="100000"/>
                                    </p:animScale>
                                    <p:animScale>
                                      <p:cBhvr>
                                        <p:cTn id="71" dur="26">
                                          <p:stCondLst>
                                            <p:cond delay="1642"/>
                                          </p:stCondLst>
                                        </p:cTn>
                                        <p:tgtEl>
                                          <p:spTgt spid="64514">
                                            <p:txEl>
                                              <p:pRg st="3" end="3"/>
                                            </p:txEl>
                                          </p:spTgt>
                                        </p:tgtEl>
                                      </p:cBhvr>
                                      <p:to x="100000" y="90000"/>
                                    </p:animScale>
                                    <p:animScale>
                                      <p:cBhvr>
                                        <p:cTn id="72" dur="166" decel="50000">
                                          <p:stCondLst>
                                            <p:cond delay="1668"/>
                                          </p:stCondLst>
                                        </p:cTn>
                                        <p:tgtEl>
                                          <p:spTgt spid="64514">
                                            <p:txEl>
                                              <p:pRg st="3" end="3"/>
                                            </p:txEl>
                                          </p:spTgt>
                                        </p:tgtEl>
                                      </p:cBhvr>
                                      <p:to x="100000" y="100000"/>
                                    </p:animScale>
                                    <p:animScale>
                                      <p:cBhvr>
                                        <p:cTn id="73" dur="26">
                                          <p:stCondLst>
                                            <p:cond delay="1808"/>
                                          </p:stCondLst>
                                        </p:cTn>
                                        <p:tgtEl>
                                          <p:spTgt spid="64514">
                                            <p:txEl>
                                              <p:pRg st="3" end="3"/>
                                            </p:txEl>
                                          </p:spTgt>
                                        </p:tgtEl>
                                      </p:cBhvr>
                                      <p:to x="100000" y="95000"/>
                                    </p:animScale>
                                    <p:animScale>
                                      <p:cBhvr>
                                        <p:cTn id="74" dur="166" decel="50000">
                                          <p:stCondLst>
                                            <p:cond delay="1834"/>
                                          </p:stCondLst>
                                        </p:cTn>
                                        <p:tgtEl>
                                          <p:spTgt spid="64514">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build="p"/>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F:\Pictures\شششش\50247145661361810511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00438"/>
            <a:ext cx="4465638" cy="335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39" name="Content Placeholder 1"/>
          <p:cNvSpPr>
            <a:spLocks noGrp="1"/>
          </p:cNvSpPr>
          <p:nvPr>
            <p:ph idx="1"/>
          </p:nvPr>
        </p:nvSpPr>
        <p:spPr>
          <a:xfrm>
            <a:off x="914400" y="0"/>
            <a:ext cx="8229600" cy="4572000"/>
          </a:xfrm>
        </p:spPr>
        <p:txBody>
          <a:bodyPr/>
          <a:lstStyle/>
          <a:p>
            <a:r>
              <a:rPr lang="ar-SA" altLang="fa-IR" sz="3200" smtClean="0"/>
              <a:t> در موقع جمع آوری نباید از سبدهای بزرگ برای این منظور استفاده نمود. زیرا فشار قارچهای روی سبد موجب می گردد که قارچهای زیرین خراش برداشته و سیاه شوند برای جمع آوری قارچ، کافی است کلاهک را در دست گرفته و یک پیچ به آن داده تا پایه آن از زمین جدا شود و بلافاصله ساقه کثیف و آلوده را با چاقوی تیز قطع کرد. و قارچ تمیز را داخل سبد گذاشته و حتی المقدور جمع آوری با دستکش انجام گیرد. </a:t>
            </a:r>
            <a:endParaRPr lang="fa-IR" altLang="fa-IR" sz="3200" smtClean="0"/>
          </a:p>
          <a:p>
            <a:r>
              <a:rPr lang="ar-SA" altLang="fa-IR" sz="3200" smtClean="0"/>
              <a:t>بهره برداری هر 15 روز یکبار</a:t>
            </a:r>
            <a:endParaRPr lang="fa-IR" altLang="fa-IR" sz="3200" smtClean="0"/>
          </a:p>
          <a:p>
            <a:pPr>
              <a:buFont typeface="Wingdings 2" panose="05020102010507070707" pitchFamily="18" charset="2"/>
              <a:buNone/>
            </a:pPr>
            <a:r>
              <a:rPr lang="fa-IR" altLang="fa-IR" sz="3200" smtClean="0"/>
              <a:t>   </a:t>
            </a:r>
            <a:r>
              <a:rPr lang="ar-SA" altLang="fa-IR" sz="3200" smtClean="0"/>
              <a:t>انجام می گیرد و این برنامه</a:t>
            </a:r>
            <a:endParaRPr lang="fa-IR" altLang="fa-IR" sz="3200" smtClean="0"/>
          </a:p>
          <a:p>
            <a:pPr>
              <a:buFont typeface="Wingdings 2" panose="05020102010507070707" pitchFamily="18" charset="2"/>
              <a:buNone/>
            </a:pPr>
            <a:r>
              <a:rPr lang="ar-SA" altLang="fa-IR" sz="3200" smtClean="0"/>
              <a:t> </a:t>
            </a:r>
            <a:r>
              <a:rPr lang="fa-IR" altLang="fa-IR" sz="3200" smtClean="0"/>
              <a:t>  </a:t>
            </a:r>
            <a:r>
              <a:rPr lang="ar-SA" altLang="fa-IR" sz="3200" smtClean="0"/>
              <a:t>مدت دو تا سه ماه به طول </a:t>
            </a:r>
            <a:endParaRPr lang="fa-IR" altLang="fa-IR" sz="3200" smtClean="0"/>
          </a:p>
          <a:p>
            <a:pPr>
              <a:buFont typeface="Wingdings 2" panose="05020102010507070707" pitchFamily="18" charset="2"/>
              <a:buNone/>
            </a:pPr>
            <a:r>
              <a:rPr lang="fa-IR" altLang="fa-IR" sz="3200" smtClean="0"/>
              <a:t>   </a:t>
            </a:r>
            <a:r>
              <a:rPr lang="ar-SA" altLang="fa-IR" sz="3200" smtClean="0"/>
              <a:t>می انجامد.</a:t>
            </a:r>
            <a:endParaRPr lang="en-US" altLang="fa-IR" sz="3200" smtClean="0"/>
          </a:p>
          <a:p>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65539">
                                            <p:txEl>
                                              <p:pRg st="0" end="0"/>
                                            </p:txEl>
                                          </p:spTgt>
                                        </p:tgtEl>
                                        <p:attrNameLst>
                                          <p:attrName>style.visibility</p:attrName>
                                        </p:attrNameLst>
                                      </p:cBhvr>
                                      <p:to>
                                        <p:strVal val="visible"/>
                                      </p:to>
                                    </p:set>
                                    <p:animScale>
                                      <p:cBhvr>
                                        <p:cTn id="12" dur="1000" decel="50000" fill="hold">
                                          <p:stCondLst>
                                            <p:cond delay="0"/>
                                          </p:stCondLst>
                                        </p:cTn>
                                        <p:tgtEl>
                                          <p:spTgt spid="6553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5539">
                                            <p:txEl>
                                              <p:pRg st="0" end="0"/>
                                            </p:txEl>
                                          </p:spTgt>
                                        </p:tgtEl>
                                        <p:attrNameLst>
                                          <p:attrName>ppt_x</p:attrName>
                                          <p:attrName>ppt_y</p:attrName>
                                        </p:attrNameLst>
                                      </p:cBhvr>
                                    </p:animMotion>
                                    <p:animEffect transition="in" filter="fade">
                                      <p:cBhvr>
                                        <p:cTn id="14" dur="1000"/>
                                        <p:tgtEl>
                                          <p:spTgt spid="65539">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2" presetClass="entr" presetSubtype="0" fill="hold" grpId="0" nodeType="clickEffect">
                                  <p:stCondLst>
                                    <p:cond delay="0"/>
                                  </p:stCondLst>
                                  <p:childTnLst>
                                    <p:set>
                                      <p:cBhvr>
                                        <p:cTn id="18" dur="1" fill="hold">
                                          <p:stCondLst>
                                            <p:cond delay="0"/>
                                          </p:stCondLst>
                                        </p:cTn>
                                        <p:tgtEl>
                                          <p:spTgt spid="65539">
                                            <p:txEl>
                                              <p:pRg st="1" end="1"/>
                                            </p:txEl>
                                          </p:spTgt>
                                        </p:tgtEl>
                                        <p:attrNameLst>
                                          <p:attrName>style.visibility</p:attrName>
                                        </p:attrNameLst>
                                      </p:cBhvr>
                                      <p:to>
                                        <p:strVal val="visible"/>
                                      </p:to>
                                    </p:set>
                                    <p:animScale>
                                      <p:cBhvr>
                                        <p:cTn id="19" dur="1000" decel="50000" fill="hold">
                                          <p:stCondLst>
                                            <p:cond delay="0"/>
                                          </p:stCondLst>
                                        </p:cTn>
                                        <p:tgtEl>
                                          <p:spTgt spid="65539">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65539">
                                            <p:txEl>
                                              <p:pRg st="1" end="1"/>
                                            </p:txEl>
                                          </p:spTgt>
                                        </p:tgtEl>
                                        <p:attrNameLst>
                                          <p:attrName>ppt_x</p:attrName>
                                          <p:attrName>ppt_y</p:attrName>
                                        </p:attrNameLst>
                                      </p:cBhvr>
                                    </p:animMotion>
                                    <p:animEffect transition="in" filter="fade">
                                      <p:cBhvr>
                                        <p:cTn id="21" dur="1000"/>
                                        <p:tgtEl>
                                          <p:spTgt spid="65539">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2" presetClass="entr" presetSubtype="0" fill="hold" grpId="0" nodeType="clickEffect">
                                  <p:stCondLst>
                                    <p:cond delay="0"/>
                                  </p:stCondLst>
                                  <p:childTnLst>
                                    <p:set>
                                      <p:cBhvr>
                                        <p:cTn id="25" dur="1" fill="hold">
                                          <p:stCondLst>
                                            <p:cond delay="0"/>
                                          </p:stCondLst>
                                        </p:cTn>
                                        <p:tgtEl>
                                          <p:spTgt spid="65539">
                                            <p:txEl>
                                              <p:pRg st="2" end="2"/>
                                            </p:txEl>
                                          </p:spTgt>
                                        </p:tgtEl>
                                        <p:attrNameLst>
                                          <p:attrName>style.visibility</p:attrName>
                                        </p:attrNameLst>
                                      </p:cBhvr>
                                      <p:to>
                                        <p:strVal val="visible"/>
                                      </p:to>
                                    </p:set>
                                    <p:animScale>
                                      <p:cBhvr>
                                        <p:cTn id="26" dur="1000" decel="50000" fill="hold">
                                          <p:stCondLst>
                                            <p:cond delay="0"/>
                                          </p:stCondLst>
                                        </p:cTn>
                                        <p:tgtEl>
                                          <p:spTgt spid="65539">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7" dur="1000" decel="50000" fill="hold">
                                          <p:stCondLst>
                                            <p:cond delay="0"/>
                                          </p:stCondLst>
                                        </p:cTn>
                                        <p:tgtEl>
                                          <p:spTgt spid="65539">
                                            <p:txEl>
                                              <p:pRg st="2" end="2"/>
                                            </p:txEl>
                                          </p:spTgt>
                                        </p:tgtEl>
                                        <p:attrNameLst>
                                          <p:attrName>ppt_x</p:attrName>
                                          <p:attrName>ppt_y</p:attrName>
                                        </p:attrNameLst>
                                      </p:cBhvr>
                                    </p:animMotion>
                                    <p:animEffect transition="in" filter="fade">
                                      <p:cBhvr>
                                        <p:cTn id="28" dur="1000"/>
                                        <p:tgtEl>
                                          <p:spTgt spid="65539">
                                            <p:txEl>
                                              <p:pRg st="2" end="2"/>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2" presetClass="entr" presetSubtype="0" fill="hold" grpId="0" nodeType="clickEffect">
                                  <p:stCondLst>
                                    <p:cond delay="0"/>
                                  </p:stCondLst>
                                  <p:childTnLst>
                                    <p:set>
                                      <p:cBhvr>
                                        <p:cTn id="32" dur="1" fill="hold">
                                          <p:stCondLst>
                                            <p:cond delay="0"/>
                                          </p:stCondLst>
                                        </p:cTn>
                                        <p:tgtEl>
                                          <p:spTgt spid="65539">
                                            <p:txEl>
                                              <p:pRg st="3" end="3"/>
                                            </p:txEl>
                                          </p:spTgt>
                                        </p:tgtEl>
                                        <p:attrNameLst>
                                          <p:attrName>style.visibility</p:attrName>
                                        </p:attrNameLst>
                                      </p:cBhvr>
                                      <p:to>
                                        <p:strVal val="visible"/>
                                      </p:to>
                                    </p:set>
                                    <p:animScale>
                                      <p:cBhvr>
                                        <p:cTn id="33" dur="1000" decel="50000" fill="hold">
                                          <p:stCondLst>
                                            <p:cond delay="0"/>
                                          </p:stCondLst>
                                        </p:cTn>
                                        <p:tgtEl>
                                          <p:spTgt spid="65539">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4" dur="1000" decel="50000" fill="hold">
                                          <p:stCondLst>
                                            <p:cond delay="0"/>
                                          </p:stCondLst>
                                        </p:cTn>
                                        <p:tgtEl>
                                          <p:spTgt spid="65539">
                                            <p:txEl>
                                              <p:pRg st="3" end="3"/>
                                            </p:txEl>
                                          </p:spTgt>
                                        </p:tgtEl>
                                        <p:attrNameLst>
                                          <p:attrName>ppt_x</p:attrName>
                                          <p:attrName>ppt_y</p:attrName>
                                        </p:attrNameLst>
                                      </p:cBhvr>
                                    </p:animMotion>
                                    <p:animEffect transition="in" filter="fade">
                                      <p:cBhvr>
                                        <p:cTn id="35" dur="1000"/>
                                        <p:tgtEl>
                                          <p:spTgt spid="65539">
                                            <p:txEl>
                                              <p:pRg st="3" end="3"/>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2" presetClass="entr" presetSubtype="0" fill="hold" grpId="0" nodeType="clickEffect">
                                  <p:stCondLst>
                                    <p:cond delay="0"/>
                                  </p:stCondLst>
                                  <p:childTnLst>
                                    <p:set>
                                      <p:cBhvr>
                                        <p:cTn id="39" dur="1" fill="hold">
                                          <p:stCondLst>
                                            <p:cond delay="0"/>
                                          </p:stCondLst>
                                        </p:cTn>
                                        <p:tgtEl>
                                          <p:spTgt spid="65539">
                                            <p:txEl>
                                              <p:pRg st="4" end="4"/>
                                            </p:txEl>
                                          </p:spTgt>
                                        </p:tgtEl>
                                        <p:attrNameLst>
                                          <p:attrName>style.visibility</p:attrName>
                                        </p:attrNameLst>
                                      </p:cBhvr>
                                      <p:to>
                                        <p:strVal val="visible"/>
                                      </p:to>
                                    </p:set>
                                    <p:animScale>
                                      <p:cBhvr>
                                        <p:cTn id="40" dur="1000" decel="50000" fill="hold">
                                          <p:stCondLst>
                                            <p:cond delay="0"/>
                                          </p:stCondLst>
                                        </p:cTn>
                                        <p:tgtEl>
                                          <p:spTgt spid="65539">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1" dur="1000" decel="50000" fill="hold">
                                          <p:stCondLst>
                                            <p:cond delay="0"/>
                                          </p:stCondLst>
                                        </p:cTn>
                                        <p:tgtEl>
                                          <p:spTgt spid="65539">
                                            <p:txEl>
                                              <p:pRg st="4" end="4"/>
                                            </p:txEl>
                                          </p:spTgt>
                                        </p:tgtEl>
                                        <p:attrNameLst>
                                          <p:attrName>ppt_x</p:attrName>
                                          <p:attrName>ppt_y</p:attrName>
                                        </p:attrNameLst>
                                      </p:cBhvr>
                                    </p:animMotion>
                                    <p:animEffect transition="in" filter="fade">
                                      <p:cBhvr>
                                        <p:cTn id="42" dur="1000"/>
                                        <p:tgtEl>
                                          <p:spTgt spid="655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85750"/>
            <a:ext cx="8229600" cy="4525963"/>
          </a:xfrm>
        </p:spPr>
        <p:txBody>
          <a:bodyPr/>
          <a:lstStyle/>
          <a:p>
            <a:pPr eaLnBrk="1" hangingPunct="1"/>
            <a:r>
              <a:rPr lang="ar-SA" altLang="fa-IR" sz="3200" b="1" smtClean="0"/>
              <a:t> روش تولـيد :</a:t>
            </a:r>
            <a:endParaRPr lang="fa-IR" altLang="fa-IR" sz="3200" b="1" smtClean="0"/>
          </a:p>
          <a:p>
            <a:pPr eaLnBrk="1" hangingPunct="1"/>
            <a:endParaRPr lang="fa-IR" altLang="fa-IR" sz="3200" b="1" smtClean="0"/>
          </a:p>
          <a:p>
            <a:pPr eaLnBrk="1" hangingPunct="1">
              <a:buFont typeface="Wingdings" panose="05000000000000000000" pitchFamily="2" charset="2"/>
              <a:buChar char="Ø"/>
            </a:pPr>
            <a:r>
              <a:rPr lang="ar-SA" altLang="fa-IR" sz="3200" b="1" smtClean="0"/>
              <a:t>   مراحل پرورش قارچ خوراكي عبارتند از:</a:t>
            </a:r>
            <a:endParaRPr lang="en-US" altLang="fa-IR" sz="3200" b="1" smtClean="0">
              <a:cs typeface="Arial" panose="020B0604020202020204" pitchFamily="34" charset="0"/>
            </a:endParaRPr>
          </a:p>
          <a:p>
            <a:pPr eaLnBrk="1" hangingPunct="1">
              <a:buFont typeface="Arial" panose="020B0604020202020204" pitchFamily="34" charset="0"/>
              <a:buNone/>
            </a:pPr>
            <a:r>
              <a:rPr lang="fa-IR" altLang="fa-IR" sz="3200" b="1" smtClean="0"/>
              <a:t>  </a:t>
            </a:r>
            <a:r>
              <a:rPr lang="ar-SA" altLang="fa-IR" sz="3200" b="1" smtClean="0"/>
              <a:t>الف- تهيه بذر</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ب- تهيه كمپوست</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پ- كشت بذر</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ت- رشد ريشه‌هاي قارچ</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ث- خاك ريزي</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ج- برداشت</a:t>
            </a:r>
            <a:endParaRPr lang="fa-IR" altLang="fa-IR"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dissolv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F:\Pictures\شششش\8dfabb10b1ae96848fe23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14750"/>
            <a:ext cx="3754438"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63" name="Content Placeholder 1"/>
          <p:cNvSpPr>
            <a:spLocks noGrp="1"/>
          </p:cNvSpPr>
          <p:nvPr>
            <p:ph idx="1"/>
          </p:nvPr>
        </p:nvSpPr>
        <p:spPr>
          <a:xfrm>
            <a:off x="914400" y="0"/>
            <a:ext cx="8229600" cy="4572000"/>
          </a:xfrm>
        </p:spPr>
        <p:txBody>
          <a:bodyPr/>
          <a:lstStyle/>
          <a:p>
            <a:r>
              <a:rPr lang="ar-SA" altLang="fa-IR" sz="3600" smtClean="0"/>
              <a:t>بسته بندی:</a:t>
            </a:r>
            <a:endParaRPr lang="en-US" altLang="fa-IR" sz="3600" smtClean="0"/>
          </a:p>
          <a:p>
            <a:pPr>
              <a:buFont typeface="Wingdings 2" panose="05020102010507070707" pitchFamily="18" charset="2"/>
              <a:buNone/>
            </a:pPr>
            <a:r>
              <a:rPr lang="fa-IR" altLang="fa-IR" sz="3200" smtClean="0"/>
              <a:t>           </a:t>
            </a:r>
            <a:r>
              <a:rPr lang="ar-SA" altLang="fa-IR" sz="3200" smtClean="0"/>
              <a:t>قارچهای چیده شده را به اطاق سرد و خنک انتقال داده و در اسرع وقت نسبت به درجه بندی آن اقدام نموده و قارچهای لک دار و ناقص و کج و ناجور را جدا کرده و برای مصارف تهیه پودر در قارچ و کچ آپ فرستاده و قارچ های سالم را در بسته های درجه یک و درجه دو به بازار عرضه کنید.</a:t>
            </a:r>
            <a:endParaRPr lang="en-US" altLang="fa-IR" sz="3200" smtClean="0"/>
          </a:p>
          <a:p>
            <a:endParaRPr lang="fa-IR" altLang="fa-IR" smtClean="0"/>
          </a:p>
        </p:txBody>
      </p:sp>
      <p:pic>
        <p:nvPicPr>
          <p:cNvPr id="5" name="Picture 2" descr="F:\Pictures\شششش\A720051238553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6313" y="3714750"/>
            <a:ext cx="4357687"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F:\Pictures\شششش\DSCF0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214688"/>
            <a:ext cx="4857750" cy="364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Scale>
                                      <p:cBhvr>
                                        <p:cTn id="7"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
                                        </p:tgtEl>
                                        <p:attrNameLst>
                                          <p:attrName>ppt_x</p:attrName>
                                          <p:attrName>ppt_y</p:attrName>
                                        </p:attrNameLst>
                                      </p:cBhvr>
                                    </p:animMotion>
                                    <p:animEffect transition="in" filter="fade">
                                      <p:cBhvr>
                                        <p:cTn id="9" dur="1000"/>
                                        <p:tgtEl>
                                          <p:spTgt spid="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6" presetClass="entr" presetSubtype="16"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1"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4)">
                                      <p:cBhvr>
                                        <p:cTn id="19" dur="2000"/>
                                        <p:tgtEl>
                                          <p:spTgt spid="6"/>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52" presetClass="entr" presetSubtype="0" fill="hold" grpId="0" nodeType="clickEffect">
                                  <p:stCondLst>
                                    <p:cond delay="0"/>
                                  </p:stCondLst>
                                  <p:childTnLst>
                                    <p:set>
                                      <p:cBhvr>
                                        <p:cTn id="23" dur="1" fill="hold">
                                          <p:stCondLst>
                                            <p:cond delay="0"/>
                                          </p:stCondLst>
                                        </p:cTn>
                                        <p:tgtEl>
                                          <p:spTgt spid="66563">
                                            <p:txEl>
                                              <p:pRg st="0" end="0"/>
                                            </p:txEl>
                                          </p:spTgt>
                                        </p:tgtEl>
                                        <p:attrNameLst>
                                          <p:attrName>style.visibility</p:attrName>
                                        </p:attrNameLst>
                                      </p:cBhvr>
                                      <p:to>
                                        <p:strVal val="visible"/>
                                      </p:to>
                                    </p:set>
                                    <p:animScale>
                                      <p:cBhvr>
                                        <p:cTn id="24" dur="1000" decel="50000" fill="hold">
                                          <p:stCondLst>
                                            <p:cond delay="0"/>
                                          </p:stCondLst>
                                        </p:cTn>
                                        <p:tgtEl>
                                          <p:spTgt spid="6656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66563">
                                            <p:txEl>
                                              <p:pRg st="0" end="0"/>
                                            </p:txEl>
                                          </p:spTgt>
                                        </p:tgtEl>
                                        <p:attrNameLst>
                                          <p:attrName>ppt_x</p:attrName>
                                          <p:attrName>ppt_y</p:attrName>
                                        </p:attrNameLst>
                                      </p:cBhvr>
                                    </p:animMotion>
                                    <p:animEffect transition="in" filter="fade">
                                      <p:cBhvr>
                                        <p:cTn id="26" dur="1000"/>
                                        <p:tgtEl>
                                          <p:spTgt spid="66563">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2" presetClass="entr" presetSubtype="0" fill="hold" grpId="0" nodeType="clickEffect">
                                  <p:stCondLst>
                                    <p:cond delay="0"/>
                                  </p:stCondLst>
                                  <p:childTnLst>
                                    <p:set>
                                      <p:cBhvr>
                                        <p:cTn id="30" dur="1" fill="hold">
                                          <p:stCondLst>
                                            <p:cond delay="0"/>
                                          </p:stCondLst>
                                        </p:cTn>
                                        <p:tgtEl>
                                          <p:spTgt spid="66563">
                                            <p:txEl>
                                              <p:pRg st="1" end="1"/>
                                            </p:txEl>
                                          </p:spTgt>
                                        </p:tgtEl>
                                        <p:attrNameLst>
                                          <p:attrName>style.visibility</p:attrName>
                                        </p:attrNameLst>
                                      </p:cBhvr>
                                      <p:to>
                                        <p:strVal val="visible"/>
                                      </p:to>
                                    </p:set>
                                    <p:animScale>
                                      <p:cBhvr>
                                        <p:cTn id="31" dur="1000" decel="50000" fill="hold">
                                          <p:stCondLst>
                                            <p:cond delay="0"/>
                                          </p:stCondLst>
                                        </p:cTn>
                                        <p:tgtEl>
                                          <p:spTgt spid="6656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2" dur="1000" decel="50000" fill="hold">
                                          <p:stCondLst>
                                            <p:cond delay="0"/>
                                          </p:stCondLst>
                                        </p:cTn>
                                        <p:tgtEl>
                                          <p:spTgt spid="66563">
                                            <p:txEl>
                                              <p:pRg st="1" end="1"/>
                                            </p:txEl>
                                          </p:spTgt>
                                        </p:tgtEl>
                                        <p:attrNameLst>
                                          <p:attrName>ppt_x</p:attrName>
                                          <p:attrName>ppt_y</p:attrName>
                                        </p:attrNameLst>
                                      </p:cBhvr>
                                    </p:animMotion>
                                    <p:animEffect transition="in" filter="fade">
                                      <p:cBhvr>
                                        <p:cTn id="33" dur="1000"/>
                                        <p:tgtEl>
                                          <p:spTgt spid="665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p:bld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descr="F:\Pictures\شششش\ههه.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62513"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F:\Pictures\شششش\0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50" y="2754313"/>
            <a:ext cx="5429250" cy="402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6" presetClass="entr" presetSubtype="0" fill="hold" nodeType="clickEffect">
                                  <p:stCondLst>
                                    <p:cond delay="0"/>
                                  </p:stCondLst>
                                  <p:iterate type="lt">
                                    <p:tmPct val="10000"/>
                                  </p:iterate>
                                  <p:childTnLst>
                                    <p:set>
                                      <p:cBhvr>
                                        <p:cTn id="11" dur="1" fill="hold">
                                          <p:stCondLst>
                                            <p:cond delay="0"/>
                                          </p:stCondLst>
                                        </p:cTn>
                                        <p:tgtEl>
                                          <p:spTgt spid="5"/>
                                        </p:tgtEl>
                                        <p:attrNameLst>
                                          <p:attrName>style.visibility</p:attrName>
                                        </p:attrNameLst>
                                      </p:cBhvr>
                                      <p:to>
                                        <p:strVal val="visible"/>
                                      </p:to>
                                    </p:set>
                                    <p:anim by="(-#ppt_w*2)" calcmode="lin" valueType="num">
                                      <p:cBhvr rctx="PPT">
                                        <p:cTn id="12" dur="500" autoRev="1" fill="hold">
                                          <p:stCondLst>
                                            <p:cond delay="0"/>
                                          </p:stCondLst>
                                        </p:cTn>
                                        <p:tgtEl>
                                          <p:spTgt spid="5"/>
                                        </p:tgtEl>
                                        <p:attrNameLst>
                                          <p:attrName>ppt_w</p:attrName>
                                        </p:attrNameLst>
                                      </p:cBhvr>
                                    </p:anim>
                                    <p:anim by="(#ppt_w*0.50)" calcmode="lin" valueType="num">
                                      <p:cBhvr>
                                        <p:cTn id="13" dur="500" decel="50000" autoRev="1" fill="hold">
                                          <p:stCondLst>
                                            <p:cond delay="0"/>
                                          </p:stCondLst>
                                        </p:cTn>
                                        <p:tgtEl>
                                          <p:spTgt spid="5"/>
                                        </p:tgtEl>
                                        <p:attrNameLst>
                                          <p:attrName>ppt_x</p:attrName>
                                        </p:attrNameLst>
                                      </p:cBhvr>
                                    </p:anim>
                                    <p:anim from="(-#ppt_h/2)" to="(#ppt_y)" calcmode="lin" valueType="num">
                                      <p:cBhvr>
                                        <p:cTn id="14" dur="1000" fill="hold">
                                          <p:stCondLst>
                                            <p:cond delay="0"/>
                                          </p:stCondLst>
                                        </p:cTn>
                                        <p:tgtEl>
                                          <p:spTgt spid="5"/>
                                        </p:tgtEl>
                                        <p:attrNameLst>
                                          <p:attrName>ppt_y</p:attrName>
                                        </p:attrNameLst>
                                      </p:cBhvr>
                                    </p:anim>
                                    <p:animRot by="21600000">
                                      <p:cBhvr>
                                        <p:cTn id="15" dur="1000"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rot="20029788">
            <a:off x="206216" y="1668812"/>
            <a:ext cx="8229600" cy="2847972"/>
          </a:xfrm>
        </p:spPr>
        <p:txBody>
          <a:bodyPr/>
          <a:lstStyle/>
          <a:p>
            <a:pPr algn="r">
              <a:defRPr/>
            </a:pPr>
            <a:r>
              <a:rPr lang="ar-SA" sz="6000" b="1" smtClean="0">
                <a:solidFill>
                  <a:schemeClr val="bg2">
                    <a:lumMod val="50000"/>
                  </a:schemeClr>
                </a:solidFill>
              </a:rPr>
              <a:t>انواع روشهای کشت قارچ صدفی</a:t>
            </a:r>
            <a:endParaRPr lang="fa-IR" sz="6000">
              <a:solidFill>
                <a:schemeClr val="bg2">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9634" name="Picture 2" descr="ba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14375"/>
            <a:ext cx="3357563" cy="507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5" name="Content Placeholder 1"/>
          <p:cNvSpPr>
            <a:spLocks noGrp="1"/>
          </p:cNvSpPr>
          <p:nvPr>
            <p:ph idx="1"/>
          </p:nvPr>
        </p:nvSpPr>
        <p:spPr>
          <a:xfrm>
            <a:off x="914400" y="0"/>
            <a:ext cx="8229600" cy="4572000"/>
          </a:xfrm>
        </p:spPr>
        <p:txBody>
          <a:bodyPr/>
          <a:lstStyle/>
          <a:p>
            <a:r>
              <a:rPr lang="ar-SA" altLang="fa-IR" sz="3200" b="1" smtClean="0"/>
              <a:t>کيسه:</a:t>
            </a:r>
            <a:r>
              <a:rPr lang="ar-SA" altLang="fa-IR" sz="3200" smtClean="0"/>
              <a:t> يکي از رايج ترين روش ها در کشت قارچ در اکثر نقاط جهان است. </a:t>
            </a:r>
            <a:endParaRPr lang="fa-IR" altLang="fa-IR" sz="3200" smtClean="0"/>
          </a:p>
          <a:p>
            <a:r>
              <a:rPr lang="ar-SA" altLang="fa-IR" sz="3200" smtClean="0"/>
              <a:t>بعضي از مزاياي آن به شرح زير است.</a:t>
            </a:r>
            <a:br>
              <a:rPr lang="ar-SA" altLang="fa-IR" sz="3200" smtClean="0"/>
            </a:br>
            <a:r>
              <a:rPr lang="ar-SA" altLang="fa-IR" sz="3200" smtClean="0"/>
              <a:t>1- ريسک کمتري نسبت به روشهاي ديگر</a:t>
            </a:r>
            <a:endParaRPr lang="fa-IR" altLang="fa-IR" sz="3200" smtClean="0"/>
          </a:p>
          <a:p>
            <a:pPr>
              <a:buFont typeface="Wingdings 2" panose="05020102010507070707" pitchFamily="18" charset="2"/>
              <a:buNone/>
            </a:pPr>
            <a:r>
              <a:rPr lang="fa-IR" altLang="fa-IR" sz="3200" smtClean="0"/>
              <a:t>   </a:t>
            </a:r>
            <a:r>
              <a:rPr lang="ar-SA" altLang="fa-IR" sz="3200" smtClean="0"/>
              <a:t> کشت دارد.</a:t>
            </a:r>
            <a:br>
              <a:rPr lang="ar-SA" altLang="fa-IR" sz="3200" smtClean="0"/>
            </a:br>
            <a:r>
              <a:rPr lang="ar-SA" altLang="fa-IR" sz="3200" smtClean="0"/>
              <a:t>2- کنترل آسان آفات و بيماريها</a:t>
            </a:r>
            <a:br>
              <a:rPr lang="ar-SA" altLang="fa-IR" sz="3200" smtClean="0"/>
            </a:br>
            <a:r>
              <a:rPr lang="ar-SA" altLang="fa-IR" sz="3200" smtClean="0"/>
              <a:t>3- امکان کشت در تمام طول سال</a:t>
            </a:r>
            <a:br>
              <a:rPr lang="ar-SA" altLang="fa-IR" sz="3200" smtClean="0"/>
            </a:br>
            <a:r>
              <a:rPr lang="ar-SA" altLang="fa-IR" sz="3200" smtClean="0"/>
              <a:t>4- بازگشت سريع سرمايه</a:t>
            </a:r>
            <a:br>
              <a:rPr lang="ar-SA" altLang="fa-IR" sz="3200" smtClean="0"/>
            </a:br>
            <a:r>
              <a:rPr lang="ar-SA" altLang="fa-IR" sz="3200" smtClean="0"/>
              <a:t>5- سرمايه گذاري اوليه کم</a:t>
            </a:r>
            <a:br>
              <a:rPr lang="ar-SA" altLang="fa-IR" sz="3200" smtClean="0"/>
            </a:br>
            <a:r>
              <a:rPr lang="ar-SA" altLang="fa-IR" sz="3200" smtClean="0"/>
              <a:t>6- امکان کشت در خانه</a:t>
            </a:r>
            <a:r>
              <a:rPr lang="ar-SA" altLang="fa-IR" smtClean="0"/>
              <a:t/>
            </a:r>
            <a:br>
              <a:rPr lang="ar-SA" altLang="fa-IR" smtClean="0"/>
            </a:br>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 calcmode="lin" valueType="num">
                                      <p:cBhvr>
                                        <p:cTn id="7" dur="1000" fill="hold"/>
                                        <p:tgtEl>
                                          <p:spTgt spid="69635">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6963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69635">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9635">
                                            <p:txEl>
                                              <p:pRg st="1" end="1"/>
                                            </p:txEl>
                                          </p:spTgt>
                                        </p:tgtEl>
                                        <p:attrNameLst>
                                          <p:attrName>style.visibility</p:attrName>
                                        </p:attrNameLst>
                                      </p:cBhvr>
                                      <p:to>
                                        <p:strVal val="visible"/>
                                      </p:to>
                                    </p:set>
                                    <p:anim calcmode="lin" valueType="num">
                                      <p:cBhvr>
                                        <p:cTn id="14" dur="1000" fill="hold"/>
                                        <p:tgtEl>
                                          <p:spTgt spid="69635">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6963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9635">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9635">
                                            <p:txEl>
                                              <p:pRg st="2" end="2"/>
                                            </p:txEl>
                                          </p:spTgt>
                                        </p:tgtEl>
                                        <p:attrNameLst>
                                          <p:attrName>style.visibility</p:attrName>
                                        </p:attrNameLst>
                                      </p:cBhvr>
                                      <p:to>
                                        <p:strVal val="visible"/>
                                      </p:to>
                                    </p:set>
                                    <p:anim calcmode="lin" valueType="num">
                                      <p:cBhvr>
                                        <p:cTn id="21" dur="1000" fill="hold"/>
                                        <p:tgtEl>
                                          <p:spTgt spid="69635">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6963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6963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4" presetClass="entr" presetSubtype="0" fill="hold" nodeType="clickEffect">
                                  <p:stCondLst>
                                    <p:cond delay="0"/>
                                  </p:stCondLst>
                                  <p:childTnLst>
                                    <p:set>
                                      <p:cBhvr>
                                        <p:cTn id="27" dur="1" fill="hold">
                                          <p:stCondLst>
                                            <p:cond delay="0"/>
                                          </p:stCondLst>
                                        </p:cTn>
                                        <p:tgtEl>
                                          <p:spTgt spid="69634"/>
                                        </p:tgtEl>
                                        <p:attrNameLst>
                                          <p:attrName>style.visibility</p:attrName>
                                        </p:attrNameLst>
                                      </p:cBhvr>
                                      <p:to>
                                        <p:strVal val="visible"/>
                                      </p:to>
                                    </p:set>
                                    <p:anim to="" calcmode="lin" valueType="num">
                                      <p:cBhvr>
                                        <p:cTn id="28" dur="1" fill="hold"/>
                                        <p:tgtEl>
                                          <p:spTgt spid="6963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0658" name="Content Placeholder 1"/>
          <p:cNvSpPr>
            <a:spLocks noGrp="1"/>
          </p:cNvSpPr>
          <p:nvPr>
            <p:ph idx="1"/>
          </p:nvPr>
        </p:nvSpPr>
        <p:spPr>
          <a:xfrm>
            <a:off x="642938" y="357188"/>
            <a:ext cx="8229600" cy="4572000"/>
          </a:xfrm>
        </p:spPr>
        <p:txBody>
          <a:bodyPr/>
          <a:lstStyle/>
          <a:p>
            <a:r>
              <a:rPr lang="ar-SA" altLang="fa-IR" sz="3200" b="1" smtClean="0"/>
              <a:t>ابتدا بستر خود را انتخاب نماييد </a:t>
            </a:r>
            <a:r>
              <a:rPr lang="en-US" altLang="fa-IR" sz="3200" b="1" smtClean="0"/>
              <a:t> </a:t>
            </a:r>
            <a:r>
              <a:rPr lang="ar-SA" altLang="fa-IR" sz="3200" b="1" smtClean="0"/>
              <a:t/>
            </a:r>
            <a:br>
              <a:rPr lang="ar-SA" altLang="fa-IR" sz="3200" b="1" smtClean="0"/>
            </a:br>
            <a:r>
              <a:rPr lang="ar-SA" altLang="fa-IR" sz="3200" b="1" smtClean="0"/>
              <a:t>اگر از کاه استفاده مي کنيد بهتر است ابتدا کاه ها را  خرد کنيد ( کاه هاي خرد نشده نيز قابل کاشت مي باش</a:t>
            </a:r>
            <a:r>
              <a:rPr lang="fa-IR" altLang="fa-IR" sz="3200" b="1" smtClean="0"/>
              <a:t>ن</a:t>
            </a:r>
            <a:r>
              <a:rPr lang="ar-SA" altLang="fa-IR" sz="3200" b="1" smtClean="0"/>
              <a:t>د). براي ضدعفوني کردن کاه ها بايد آنها را بجوشانيد</a:t>
            </a:r>
            <a:r>
              <a:rPr lang="fa-IR" altLang="fa-IR" sz="3200" b="1" smtClean="0"/>
              <a:t>.</a:t>
            </a:r>
            <a:r>
              <a:rPr lang="ar-SA" altLang="fa-IR" sz="3200" b="1" smtClean="0"/>
              <a:t> براي اين کار بهتر است کاه ها را درون کيسه هاي پلاستيکي ريخته و </a:t>
            </a:r>
            <a:r>
              <a:rPr lang="fa-IR" altLang="fa-IR" sz="3200" b="1" smtClean="0"/>
              <a:t>آ</a:t>
            </a:r>
            <a:r>
              <a:rPr lang="ar-SA" altLang="fa-IR" sz="3200" b="1" smtClean="0"/>
              <a:t>نها را به مدت 45 دقيقه در </a:t>
            </a:r>
            <a:r>
              <a:rPr lang="fa-IR" altLang="fa-IR" sz="3200" b="1" smtClean="0"/>
              <a:t>آ</a:t>
            </a:r>
            <a:r>
              <a:rPr lang="ar-SA" altLang="fa-IR" sz="3200" b="1" smtClean="0"/>
              <a:t>ب جوش قرا دهيد ( 45 دقيقه از زماني که آب به جوش مي آيد)</a:t>
            </a:r>
            <a:r>
              <a:rPr lang="fa-IR" altLang="fa-IR" sz="3200" b="1" smtClean="0"/>
              <a:t>. </a:t>
            </a:r>
            <a:r>
              <a:rPr lang="ar-SA" altLang="fa-IR" sz="3200" b="1" smtClean="0"/>
              <a:t>کاه ها را به مکان تميز برده و 24 ساعت منتظر بمانيد تا آب اضافي آن خارج گردد .  </a:t>
            </a:r>
            <a:endParaRPr lang="fa-IR" altLang="fa-IR" sz="32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anim calcmode="lin" valueType="num">
                                      <p:cBhvr>
                                        <p:cTn id="7" dur="500" fill="hold"/>
                                        <p:tgtEl>
                                          <p:spTgt spid="70658">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70658">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70658">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70658">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p:bld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Content Placeholder 1"/>
          <p:cNvSpPr>
            <a:spLocks noGrp="1"/>
          </p:cNvSpPr>
          <p:nvPr>
            <p:ph idx="1"/>
          </p:nvPr>
        </p:nvSpPr>
        <p:spPr>
          <a:xfrm>
            <a:off x="914400" y="0"/>
            <a:ext cx="8229600" cy="4572000"/>
          </a:xfrm>
        </p:spPr>
        <p:txBody>
          <a:bodyPr/>
          <a:lstStyle/>
          <a:p>
            <a:r>
              <a:rPr lang="ar-SA" altLang="fa-IR" b="1" smtClean="0"/>
              <a:t>رطوبت مطلوب به نحوي است که وقتي يک مشت کاه را در دست فشار مي دهيد چند قطره آب از آن بچکد. قبل از ريختن  کاه ها (بستر ) در پلاستيک ( پلاستيک هاي خياري) بهتر است چند سوراخ در کف پلاستيک ايجاد نماييد.</a:t>
            </a:r>
            <a:br>
              <a:rPr lang="ar-SA" altLang="fa-IR" b="1" smtClean="0"/>
            </a:br>
            <a:r>
              <a:rPr lang="ar-SA" altLang="fa-IR" b="1" smtClean="0"/>
              <a:t>کاههاي ضد عفوني شده را تا ارتفاع حدود 20 – 30 سانتيمتر در داخل کيسه هاي پلاستيکي ريخته و با دست خوب فشرده نماييد، سپس بر روي آن يک لايه بذر بپاشيد</a:t>
            </a:r>
            <a:r>
              <a:rPr lang="fa-IR" altLang="fa-IR" b="1" smtClean="0"/>
              <a:t> و</a:t>
            </a:r>
            <a:r>
              <a:rPr lang="ar-SA" altLang="fa-IR" b="1" smtClean="0"/>
              <a:t> اين عمل را تا پر شدن کامل پلاستيک انجام دهيد. براي فشرده شدن کاه ها بهتر است يک سوراخ در وسط کيسه ايجاد نماييم  و در نهايت درب پلاستيک را ببنديد. ميزان بذر هر کيسه بستگي به مقدار کاه و اندازه کيسه  حدود 200-500 گرم</a:t>
            </a:r>
            <a:endParaRPr lang="en-US" altLang="fa-IR" b="1" smtClean="0"/>
          </a:p>
          <a:p>
            <a:pPr>
              <a:buFont typeface="Wingdings 2" panose="05020102010507070707" pitchFamily="18" charset="2"/>
              <a:buNone/>
            </a:pPr>
            <a:r>
              <a:rPr lang="en-US" altLang="fa-IR" b="1" smtClean="0"/>
              <a:t>   </a:t>
            </a:r>
            <a:r>
              <a:rPr lang="ar-SA" altLang="fa-IR" b="1" smtClean="0"/>
              <a:t> مي باشد . ميزان رطوبت  دما نور و ديگر</a:t>
            </a:r>
            <a:endParaRPr lang="en-US" altLang="fa-IR" b="1" smtClean="0"/>
          </a:p>
          <a:p>
            <a:pPr>
              <a:buFont typeface="Wingdings 2" panose="05020102010507070707" pitchFamily="18" charset="2"/>
              <a:buNone/>
            </a:pPr>
            <a:r>
              <a:rPr lang="en-US" altLang="fa-IR" b="1" smtClean="0"/>
              <a:t>   </a:t>
            </a:r>
            <a:r>
              <a:rPr lang="ar-SA" altLang="fa-IR" b="1" smtClean="0"/>
              <a:t> شرايط در دوره هاي رشد بسيار مهم است</a:t>
            </a:r>
            <a:endParaRPr lang="en-US" altLang="fa-IR" b="1" smtClean="0"/>
          </a:p>
          <a:p>
            <a:pPr>
              <a:buFont typeface="Wingdings 2" panose="05020102010507070707" pitchFamily="18" charset="2"/>
              <a:buNone/>
            </a:pPr>
            <a:r>
              <a:rPr lang="en-US" altLang="fa-IR" b="1" smtClean="0"/>
              <a:t>   </a:t>
            </a:r>
            <a:r>
              <a:rPr lang="ar-SA" altLang="fa-IR" b="1" smtClean="0"/>
              <a:t> </a:t>
            </a:r>
            <a:r>
              <a:rPr lang="en-US" altLang="fa-IR" b="1" smtClean="0"/>
              <a:t> </a:t>
            </a:r>
            <a:endParaRPr lang="fa-IR" altLang="fa-IR" b="1" smtClean="0"/>
          </a:p>
        </p:txBody>
      </p:sp>
      <p:pic>
        <p:nvPicPr>
          <p:cNvPr id="71683" name="Picture 2" descr="index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43375"/>
            <a:ext cx="3643313" cy="271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71682">
                                            <p:txEl>
                                              <p:pRg st="0" end="0"/>
                                            </p:txEl>
                                          </p:spTgt>
                                        </p:tgtEl>
                                        <p:attrNameLst>
                                          <p:attrName>style.visibility</p:attrName>
                                        </p:attrNameLst>
                                      </p:cBhvr>
                                      <p:to>
                                        <p:strVal val="visible"/>
                                      </p:to>
                                    </p:set>
                                    <p:animEffect transition="in" filter="wipe(down)">
                                      <p:cBhvr>
                                        <p:cTn id="7" dur="580">
                                          <p:stCondLst>
                                            <p:cond delay="0"/>
                                          </p:stCondLst>
                                        </p:cTn>
                                        <p:tgtEl>
                                          <p:spTgt spid="71682">
                                            <p:txEl>
                                              <p:pRg st="0" end="0"/>
                                            </p:txEl>
                                          </p:spTgt>
                                        </p:tgtEl>
                                      </p:cBhvr>
                                    </p:animEffect>
                                    <p:anim calcmode="lin" valueType="num">
                                      <p:cBhvr>
                                        <p:cTn id="8" dur="1822" tmFilter="0,0; 0.14,0.36; 0.43,0.73; 0.71,0.91; 1.0,1.0">
                                          <p:stCondLst>
                                            <p:cond delay="0"/>
                                          </p:stCondLst>
                                        </p:cTn>
                                        <p:tgtEl>
                                          <p:spTgt spid="7168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168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168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168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168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71682">
                                            <p:txEl>
                                              <p:pRg st="0" end="0"/>
                                            </p:txEl>
                                          </p:spTgt>
                                        </p:tgtEl>
                                      </p:cBhvr>
                                      <p:to x="100000" y="60000"/>
                                    </p:animScale>
                                    <p:animScale>
                                      <p:cBhvr>
                                        <p:cTn id="14" dur="166" decel="50000">
                                          <p:stCondLst>
                                            <p:cond delay="676"/>
                                          </p:stCondLst>
                                        </p:cTn>
                                        <p:tgtEl>
                                          <p:spTgt spid="71682">
                                            <p:txEl>
                                              <p:pRg st="0" end="0"/>
                                            </p:txEl>
                                          </p:spTgt>
                                        </p:tgtEl>
                                      </p:cBhvr>
                                      <p:to x="100000" y="100000"/>
                                    </p:animScale>
                                    <p:animScale>
                                      <p:cBhvr>
                                        <p:cTn id="15" dur="26">
                                          <p:stCondLst>
                                            <p:cond delay="1312"/>
                                          </p:stCondLst>
                                        </p:cTn>
                                        <p:tgtEl>
                                          <p:spTgt spid="71682">
                                            <p:txEl>
                                              <p:pRg st="0" end="0"/>
                                            </p:txEl>
                                          </p:spTgt>
                                        </p:tgtEl>
                                      </p:cBhvr>
                                      <p:to x="100000" y="80000"/>
                                    </p:animScale>
                                    <p:animScale>
                                      <p:cBhvr>
                                        <p:cTn id="16" dur="166" decel="50000">
                                          <p:stCondLst>
                                            <p:cond delay="1338"/>
                                          </p:stCondLst>
                                        </p:cTn>
                                        <p:tgtEl>
                                          <p:spTgt spid="71682">
                                            <p:txEl>
                                              <p:pRg st="0" end="0"/>
                                            </p:txEl>
                                          </p:spTgt>
                                        </p:tgtEl>
                                      </p:cBhvr>
                                      <p:to x="100000" y="100000"/>
                                    </p:animScale>
                                    <p:animScale>
                                      <p:cBhvr>
                                        <p:cTn id="17" dur="26">
                                          <p:stCondLst>
                                            <p:cond delay="1642"/>
                                          </p:stCondLst>
                                        </p:cTn>
                                        <p:tgtEl>
                                          <p:spTgt spid="71682">
                                            <p:txEl>
                                              <p:pRg st="0" end="0"/>
                                            </p:txEl>
                                          </p:spTgt>
                                        </p:tgtEl>
                                      </p:cBhvr>
                                      <p:to x="100000" y="90000"/>
                                    </p:animScale>
                                    <p:animScale>
                                      <p:cBhvr>
                                        <p:cTn id="18" dur="166" decel="50000">
                                          <p:stCondLst>
                                            <p:cond delay="1668"/>
                                          </p:stCondLst>
                                        </p:cTn>
                                        <p:tgtEl>
                                          <p:spTgt spid="71682">
                                            <p:txEl>
                                              <p:pRg st="0" end="0"/>
                                            </p:txEl>
                                          </p:spTgt>
                                        </p:tgtEl>
                                      </p:cBhvr>
                                      <p:to x="100000" y="100000"/>
                                    </p:animScale>
                                    <p:animScale>
                                      <p:cBhvr>
                                        <p:cTn id="19" dur="26">
                                          <p:stCondLst>
                                            <p:cond delay="1808"/>
                                          </p:stCondLst>
                                        </p:cTn>
                                        <p:tgtEl>
                                          <p:spTgt spid="71682">
                                            <p:txEl>
                                              <p:pRg st="0" end="0"/>
                                            </p:txEl>
                                          </p:spTgt>
                                        </p:tgtEl>
                                      </p:cBhvr>
                                      <p:to x="100000" y="95000"/>
                                    </p:animScale>
                                    <p:animScale>
                                      <p:cBhvr>
                                        <p:cTn id="20" dur="166" decel="50000">
                                          <p:stCondLst>
                                            <p:cond delay="1834"/>
                                          </p:stCondLst>
                                        </p:cTn>
                                        <p:tgtEl>
                                          <p:spTgt spid="71682">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71682">
                                            <p:txEl>
                                              <p:pRg st="1" end="1"/>
                                            </p:txEl>
                                          </p:spTgt>
                                        </p:tgtEl>
                                        <p:attrNameLst>
                                          <p:attrName>style.visibility</p:attrName>
                                        </p:attrNameLst>
                                      </p:cBhvr>
                                      <p:to>
                                        <p:strVal val="visible"/>
                                      </p:to>
                                    </p:set>
                                    <p:animEffect transition="in" filter="wipe(down)">
                                      <p:cBhvr>
                                        <p:cTn id="25" dur="580">
                                          <p:stCondLst>
                                            <p:cond delay="0"/>
                                          </p:stCondLst>
                                        </p:cTn>
                                        <p:tgtEl>
                                          <p:spTgt spid="71682">
                                            <p:txEl>
                                              <p:pRg st="1" end="1"/>
                                            </p:txEl>
                                          </p:spTgt>
                                        </p:tgtEl>
                                      </p:cBhvr>
                                    </p:animEffect>
                                    <p:anim calcmode="lin" valueType="num">
                                      <p:cBhvr>
                                        <p:cTn id="26" dur="1822" tmFilter="0,0; 0.14,0.36; 0.43,0.73; 0.71,0.91; 1.0,1.0">
                                          <p:stCondLst>
                                            <p:cond delay="0"/>
                                          </p:stCondLst>
                                        </p:cTn>
                                        <p:tgtEl>
                                          <p:spTgt spid="7168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7168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7168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7168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7168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71682">
                                            <p:txEl>
                                              <p:pRg st="1" end="1"/>
                                            </p:txEl>
                                          </p:spTgt>
                                        </p:tgtEl>
                                      </p:cBhvr>
                                      <p:to x="100000" y="60000"/>
                                    </p:animScale>
                                    <p:animScale>
                                      <p:cBhvr>
                                        <p:cTn id="32" dur="166" decel="50000">
                                          <p:stCondLst>
                                            <p:cond delay="676"/>
                                          </p:stCondLst>
                                        </p:cTn>
                                        <p:tgtEl>
                                          <p:spTgt spid="71682">
                                            <p:txEl>
                                              <p:pRg st="1" end="1"/>
                                            </p:txEl>
                                          </p:spTgt>
                                        </p:tgtEl>
                                      </p:cBhvr>
                                      <p:to x="100000" y="100000"/>
                                    </p:animScale>
                                    <p:animScale>
                                      <p:cBhvr>
                                        <p:cTn id="33" dur="26">
                                          <p:stCondLst>
                                            <p:cond delay="1312"/>
                                          </p:stCondLst>
                                        </p:cTn>
                                        <p:tgtEl>
                                          <p:spTgt spid="71682">
                                            <p:txEl>
                                              <p:pRg st="1" end="1"/>
                                            </p:txEl>
                                          </p:spTgt>
                                        </p:tgtEl>
                                      </p:cBhvr>
                                      <p:to x="100000" y="80000"/>
                                    </p:animScale>
                                    <p:animScale>
                                      <p:cBhvr>
                                        <p:cTn id="34" dur="166" decel="50000">
                                          <p:stCondLst>
                                            <p:cond delay="1338"/>
                                          </p:stCondLst>
                                        </p:cTn>
                                        <p:tgtEl>
                                          <p:spTgt spid="71682">
                                            <p:txEl>
                                              <p:pRg st="1" end="1"/>
                                            </p:txEl>
                                          </p:spTgt>
                                        </p:tgtEl>
                                      </p:cBhvr>
                                      <p:to x="100000" y="100000"/>
                                    </p:animScale>
                                    <p:animScale>
                                      <p:cBhvr>
                                        <p:cTn id="35" dur="26">
                                          <p:stCondLst>
                                            <p:cond delay="1642"/>
                                          </p:stCondLst>
                                        </p:cTn>
                                        <p:tgtEl>
                                          <p:spTgt spid="71682">
                                            <p:txEl>
                                              <p:pRg st="1" end="1"/>
                                            </p:txEl>
                                          </p:spTgt>
                                        </p:tgtEl>
                                      </p:cBhvr>
                                      <p:to x="100000" y="90000"/>
                                    </p:animScale>
                                    <p:animScale>
                                      <p:cBhvr>
                                        <p:cTn id="36" dur="166" decel="50000">
                                          <p:stCondLst>
                                            <p:cond delay="1668"/>
                                          </p:stCondLst>
                                        </p:cTn>
                                        <p:tgtEl>
                                          <p:spTgt spid="71682">
                                            <p:txEl>
                                              <p:pRg st="1" end="1"/>
                                            </p:txEl>
                                          </p:spTgt>
                                        </p:tgtEl>
                                      </p:cBhvr>
                                      <p:to x="100000" y="100000"/>
                                    </p:animScale>
                                    <p:animScale>
                                      <p:cBhvr>
                                        <p:cTn id="37" dur="26">
                                          <p:stCondLst>
                                            <p:cond delay="1808"/>
                                          </p:stCondLst>
                                        </p:cTn>
                                        <p:tgtEl>
                                          <p:spTgt spid="71682">
                                            <p:txEl>
                                              <p:pRg st="1" end="1"/>
                                            </p:txEl>
                                          </p:spTgt>
                                        </p:tgtEl>
                                      </p:cBhvr>
                                      <p:to x="100000" y="95000"/>
                                    </p:animScale>
                                    <p:animScale>
                                      <p:cBhvr>
                                        <p:cTn id="38" dur="166" decel="50000">
                                          <p:stCondLst>
                                            <p:cond delay="1834"/>
                                          </p:stCondLst>
                                        </p:cTn>
                                        <p:tgtEl>
                                          <p:spTgt spid="71682">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71682">
                                            <p:txEl>
                                              <p:pRg st="2" end="2"/>
                                            </p:txEl>
                                          </p:spTgt>
                                        </p:tgtEl>
                                        <p:attrNameLst>
                                          <p:attrName>style.visibility</p:attrName>
                                        </p:attrNameLst>
                                      </p:cBhvr>
                                      <p:to>
                                        <p:strVal val="visible"/>
                                      </p:to>
                                    </p:set>
                                    <p:animEffect transition="in" filter="wipe(down)">
                                      <p:cBhvr>
                                        <p:cTn id="43" dur="580">
                                          <p:stCondLst>
                                            <p:cond delay="0"/>
                                          </p:stCondLst>
                                        </p:cTn>
                                        <p:tgtEl>
                                          <p:spTgt spid="71682">
                                            <p:txEl>
                                              <p:pRg st="2" end="2"/>
                                            </p:txEl>
                                          </p:spTgt>
                                        </p:tgtEl>
                                      </p:cBhvr>
                                    </p:animEffect>
                                    <p:anim calcmode="lin" valueType="num">
                                      <p:cBhvr>
                                        <p:cTn id="44" dur="1822" tmFilter="0,0; 0.14,0.36; 0.43,0.73; 0.71,0.91; 1.0,1.0">
                                          <p:stCondLst>
                                            <p:cond delay="0"/>
                                          </p:stCondLst>
                                        </p:cTn>
                                        <p:tgtEl>
                                          <p:spTgt spid="7168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7168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7168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7168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7168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71682">
                                            <p:txEl>
                                              <p:pRg st="2" end="2"/>
                                            </p:txEl>
                                          </p:spTgt>
                                        </p:tgtEl>
                                      </p:cBhvr>
                                      <p:to x="100000" y="60000"/>
                                    </p:animScale>
                                    <p:animScale>
                                      <p:cBhvr>
                                        <p:cTn id="50" dur="166" decel="50000">
                                          <p:stCondLst>
                                            <p:cond delay="676"/>
                                          </p:stCondLst>
                                        </p:cTn>
                                        <p:tgtEl>
                                          <p:spTgt spid="71682">
                                            <p:txEl>
                                              <p:pRg st="2" end="2"/>
                                            </p:txEl>
                                          </p:spTgt>
                                        </p:tgtEl>
                                      </p:cBhvr>
                                      <p:to x="100000" y="100000"/>
                                    </p:animScale>
                                    <p:animScale>
                                      <p:cBhvr>
                                        <p:cTn id="51" dur="26">
                                          <p:stCondLst>
                                            <p:cond delay="1312"/>
                                          </p:stCondLst>
                                        </p:cTn>
                                        <p:tgtEl>
                                          <p:spTgt spid="71682">
                                            <p:txEl>
                                              <p:pRg st="2" end="2"/>
                                            </p:txEl>
                                          </p:spTgt>
                                        </p:tgtEl>
                                      </p:cBhvr>
                                      <p:to x="100000" y="80000"/>
                                    </p:animScale>
                                    <p:animScale>
                                      <p:cBhvr>
                                        <p:cTn id="52" dur="166" decel="50000">
                                          <p:stCondLst>
                                            <p:cond delay="1338"/>
                                          </p:stCondLst>
                                        </p:cTn>
                                        <p:tgtEl>
                                          <p:spTgt spid="71682">
                                            <p:txEl>
                                              <p:pRg st="2" end="2"/>
                                            </p:txEl>
                                          </p:spTgt>
                                        </p:tgtEl>
                                      </p:cBhvr>
                                      <p:to x="100000" y="100000"/>
                                    </p:animScale>
                                    <p:animScale>
                                      <p:cBhvr>
                                        <p:cTn id="53" dur="26">
                                          <p:stCondLst>
                                            <p:cond delay="1642"/>
                                          </p:stCondLst>
                                        </p:cTn>
                                        <p:tgtEl>
                                          <p:spTgt spid="71682">
                                            <p:txEl>
                                              <p:pRg st="2" end="2"/>
                                            </p:txEl>
                                          </p:spTgt>
                                        </p:tgtEl>
                                      </p:cBhvr>
                                      <p:to x="100000" y="90000"/>
                                    </p:animScale>
                                    <p:animScale>
                                      <p:cBhvr>
                                        <p:cTn id="54" dur="166" decel="50000">
                                          <p:stCondLst>
                                            <p:cond delay="1668"/>
                                          </p:stCondLst>
                                        </p:cTn>
                                        <p:tgtEl>
                                          <p:spTgt spid="71682">
                                            <p:txEl>
                                              <p:pRg st="2" end="2"/>
                                            </p:txEl>
                                          </p:spTgt>
                                        </p:tgtEl>
                                      </p:cBhvr>
                                      <p:to x="100000" y="100000"/>
                                    </p:animScale>
                                    <p:animScale>
                                      <p:cBhvr>
                                        <p:cTn id="55" dur="26">
                                          <p:stCondLst>
                                            <p:cond delay="1808"/>
                                          </p:stCondLst>
                                        </p:cTn>
                                        <p:tgtEl>
                                          <p:spTgt spid="71682">
                                            <p:txEl>
                                              <p:pRg st="2" end="2"/>
                                            </p:txEl>
                                          </p:spTgt>
                                        </p:tgtEl>
                                      </p:cBhvr>
                                      <p:to x="100000" y="95000"/>
                                    </p:animScale>
                                    <p:animScale>
                                      <p:cBhvr>
                                        <p:cTn id="56" dur="166" decel="50000">
                                          <p:stCondLst>
                                            <p:cond delay="1834"/>
                                          </p:stCondLst>
                                        </p:cTn>
                                        <p:tgtEl>
                                          <p:spTgt spid="71682">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71682">
                                            <p:txEl>
                                              <p:pRg st="3" end="3"/>
                                            </p:txEl>
                                          </p:spTgt>
                                        </p:tgtEl>
                                        <p:attrNameLst>
                                          <p:attrName>style.visibility</p:attrName>
                                        </p:attrNameLst>
                                      </p:cBhvr>
                                      <p:to>
                                        <p:strVal val="visible"/>
                                      </p:to>
                                    </p:set>
                                    <p:animEffect transition="in" filter="wipe(down)">
                                      <p:cBhvr>
                                        <p:cTn id="61" dur="580">
                                          <p:stCondLst>
                                            <p:cond delay="0"/>
                                          </p:stCondLst>
                                        </p:cTn>
                                        <p:tgtEl>
                                          <p:spTgt spid="71682">
                                            <p:txEl>
                                              <p:pRg st="3" end="3"/>
                                            </p:txEl>
                                          </p:spTgt>
                                        </p:tgtEl>
                                      </p:cBhvr>
                                    </p:animEffect>
                                    <p:anim calcmode="lin" valueType="num">
                                      <p:cBhvr>
                                        <p:cTn id="62" dur="1822" tmFilter="0,0; 0.14,0.36; 0.43,0.73; 0.71,0.91; 1.0,1.0">
                                          <p:stCondLst>
                                            <p:cond delay="0"/>
                                          </p:stCondLst>
                                        </p:cTn>
                                        <p:tgtEl>
                                          <p:spTgt spid="7168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7168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7168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7168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7168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71682">
                                            <p:txEl>
                                              <p:pRg st="3" end="3"/>
                                            </p:txEl>
                                          </p:spTgt>
                                        </p:tgtEl>
                                      </p:cBhvr>
                                      <p:to x="100000" y="60000"/>
                                    </p:animScale>
                                    <p:animScale>
                                      <p:cBhvr>
                                        <p:cTn id="68" dur="166" decel="50000">
                                          <p:stCondLst>
                                            <p:cond delay="676"/>
                                          </p:stCondLst>
                                        </p:cTn>
                                        <p:tgtEl>
                                          <p:spTgt spid="71682">
                                            <p:txEl>
                                              <p:pRg st="3" end="3"/>
                                            </p:txEl>
                                          </p:spTgt>
                                        </p:tgtEl>
                                      </p:cBhvr>
                                      <p:to x="100000" y="100000"/>
                                    </p:animScale>
                                    <p:animScale>
                                      <p:cBhvr>
                                        <p:cTn id="69" dur="26">
                                          <p:stCondLst>
                                            <p:cond delay="1312"/>
                                          </p:stCondLst>
                                        </p:cTn>
                                        <p:tgtEl>
                                          <p:spTgt spid="71682">
                                            <p:txEl>
                                              <p:pRg st="3" end="3"/>
                                            </p:txEl>
                                          </p:spTgt>
                                        </p:tgtEl>
                                      </p:cBhvr>
                                      <p:to x="100000" y="80000"/>
                                    </p:animScale>
                                    <p:animScale>
                                      <p:cBhvr>
                                        <p:cTn id="70" dur="166" decel="50000">
                                          <p:stCondLst>
                                            <p:cond delay="1338"/>
                                          </p:stCondLst>
                                        </p:cTn>
                                        <p:tgtEl>
                                          <p:spTgt spid="71682">
                                            <p:txEl>
                                              <p:pRg st="3" end="3"/>
                                            </p:txEl>
                                          </p:spTgt>
                                        </p:tgtEl>
                                      </p:cBhvr>
                                      <p:to x="100000" y="100000"/>
                                    </p:animScale>
                                    <p:animScale>
                                      <p:cBhvr>
                                        <p:cTn id="71" dur="26">
                                          <p:stCondLst>
                                            <p:cond delay="1642"/>
                                          </p:stCondLst>
                                        </p:cTn>
                                        <p:tgtEl>
                                          <p:spTgt spid="71682">
                                            <p:txEl>
                                              <p:pRg st="3" end="3"/>
                                            </p:txEl>
                                          </p:spTgt>
                                        </p:tgtEl>
                                      </p:cBhvr>
                                      <p:to x="100000" y="90000"/>
                                    </p:animScale>
                                    <p:animScale>
                                      <p:cBhvr>
                                        <p:cTn id="72" dur="166" decel="50000">
                                          <p:stCondLst>
                                            <p:cond delay="1668"/>
                                          </p:stCondLst>
                                        </p:cTn>
                                        <p:tgtEl>
                                          <p:spTgt spid="71682">
                                            <p:txEl>
                                              <p:pRg st="3" end="3"/>
                                            </p:txEl>
                                          </p:spTgt>
                                        </p:tgtEl>
                                      </p:cBhvr>
                                      <p:to x="100000" y="100000"/>
                                    </p:animScale>
                                    <p:animScale>
                                      <p:cBhvr>
                                        <p:cTn id="73" dur="26">
                                          <p:stCondLst>
                                            <p:cond delay="1808"/>
                                          </p:stCondLst>
                                        </p:cTn>
                                        <p:tgtEl>
                                          <p:spTgt spid="71682">
                                            <p:txEl>
                                              <p:pRg st="3" end="3"/>
                                            </p:txEl>
                                          </p:spTgt>
                                        </p:tgtEl>
                                      </p:cBhvr>
                                      <p:to x="100000" y="95000"/>
                                    </p:animScale>
                                    <p:animScale>
                                      <p:cBhvr>
                                        <p:cTn id="74" dur="166" decel="50000">
                                          <p:stCondLst>
                                            <p:cond delay="1834"/>
                                          </p:stCondLst>
                                        </p:cTn>
                                        <p:tgtEl>
                                          <p:spTgt spid="71682">
                                            <p:txEl>
                                              <p:pRg st="3" end="3"/>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4" presetClass="entr" presetSubtype="0" fill="hold" nodeType="clickEffect">
                                  <p:stCondLst>
                                    <p:cond delay="0"/>
                                  </p:stCondLst>
                                  <p:childTnLst>
                                    <p:set>
                                      <p:cBhvr>
                                        <p:cTn id="78" dur="1" fill="hold">
                                          <p:stCondLst>
                                            <p:cond delay="0"/>
                                          </p:stCondLst>
                                        </p:cTn>
                                        <p:tgtEl>
                                          <p:spTgt spid="71683"/>
                                        </p:tgtEl>
                                        <p:attrNameLst>
                                          <p:attrName>style.visibility</p:attrName>
                                        </p:attrNameLst>
                                      </p:cBhvr>
                                      <p:to>
                                        <p:strVal val="visible"/>
                                      </p:to>
                                    </p:set>
                                    <p:anim to="" calcmode="lin" valueType="num">
                                      <p:cBhvr>
                                        <p:cTn id="79" dur="1" fill="hold"/>
                                        <p:tgtEl>
                                          <p:spTgt spid="7168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build="p"/>
    </p:bld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Content Placeholder 1"/>
          <p:cNvSpPr>
            <a:spLocks noGrp="1"/>
          </p:cNvSpPr>
          <p:nvPr>
            <p:ph idx="1"/>
          </p:nvPr>
        </p:nvSpPr>
        <p:spPr>
          <a:xfrm>
            <a:off x="0" y="0"/>
            <a:ext cx="9144000" cy="4572000"/>
          </a:xfrm>
        </p:spPr>
        <p:txBody>
          <a:bodyPr/>
          <a:lstStyle/>
          <a:p>
            <a:r>
              <a:rPr lang="ar-SA" altLang="fa-IR" b="1" smtClean="0"/>
              <a:t>کيسه هاي آماده شده را به مکاني تميز و فاقد آلودگي با حرارت 20-30 درجه سانتيگراد برده .ميزان دما در هفته اول بسيار مهم مي باشد . </a:t>
            </a:r>
            <a:br>
              <a:rPr lang="ar-SA" altLang="fa-IR" b="1" smtClean="0"/>
            </a:br>
            <a:r>
              <a:rPr lang="ar-SA" altLang="fa-IR" b="1" smtClean="0"/>
              <a:t>بعد از سفيد شدن کامل پلاستيکها با ميسليومها ( 20 تا 30 روز بعد از کاشت ) پلاستيکها را با تيغ برش دهيد و يا آنها را به طور کامل از بسته جدا نماييد تا قارچها فضاي مناسب براي رشد داشته باشند. تامين رطوبت در اين دوره بسيار اهميت دارد. مناسبترين رطوبت هوا 85 تا 90 درصد مي باشد . </a:t>
            </a:r>
            <a:br>
              <a:rPr lang="ar-SA" altLang="fa-IR" b="1" smtClean="0"/>
            </a:br>
            <a:r>
              <a:rPr lang="ar-SA" altLang="fa-IR" b="1" smtClean="0"/>
              <a:t>حداکثر تا يک هفته بعد از برش پلاستيکها قارچهاي کوچک در بدنه بستر ظاهر و پس از چند روز بزرگ و قابل برداشت خواهند شد. بهترين زمان برداشت زماني است که لبه هاي قارچ به سمت بالا بر نگردد . براي برداشت قارچ مي توانيد ساقه قارچ را با دست گرفته و بپيچانيد. در صورت رعايت کامل شرايط  و حفظ دما، نور، رطوبت و غيره  با روش فوق مي توانيد 3-4 هفته قارچ برداشت نماييد. فاصله کيسه ها  از يکديگر حدود 30 سانتيمتر</a:t>
            </a:r>
            <a:r>
              <a:rPr lang="en-US" altLang="fa-IR" b="1" smtClean="0"/>
              <a:t>  </a:t>
            </a:r>
          </a:p>
          <a:p>
            <a:pPr>
              <a:buFont typeface="Wingdings 2" panose="05020102010507070707" pitchFamily="18" charset="2"/>
              <a:buNone/>
            </a:pPr>
            <a:r>
              <a:rPr lang="en-US" altLang="fa-IR" b="1" smtClean="0"/>
              <a:t>   </a:t>
            </a:r>
            <a:r>
              <a:rPr lang="ar-SA" altLang="fa-IR" b="1" smtClean="0"/>
              <a:t> بايد باشد تا از تداخل کلاهکهاي قارچ</a:t>
            </a:r>
            <a:r>
              <a:rPr lang="en-US" altLang="fa-IR" b="1" smtClean="0"/>
              <a:t>  </a:t>
            </a:r>
          </a:p>
          <a:p>
            <a:pPr>
              <a:buFont typeface="Wingdings 2" panose="05020102010507070707" pitchFamily="18" charset="2"/>
              <a:buNone/>
            </a:pPr>
            <a:r>
              <a:rPr lang="en-US" altLang="fa-IR" b="1" smtClean="0"/>
              <a:t>   </a:t>
            </a:r>
            <a:r>
              <a:rPr lang="ar-SA" altLang="fa-IR" b="1" smtClean="0"/>
              <a:t> با يکديگر جلوگيري گردد . </a:t>
            </a:r>
            <a:endParaRPr lang="fa-IR" altLang="fa-IR" b="1" smtClean="0"/>
          </a:p>
        </p:txBody>
      </p:sp>
      <p:pic>
        <p:nvPicPr>
          <p:cNvPr id="72707" name="Picture 2" descr="index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00563"/>
            <a:ext cx="3643313" cy="235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72706">
                                            <p:txEl>
                                              <p:pRg st="0" end="0"/>
                                            </p:txEl>
                                          </p:spTgt>
                                        </p:tgtEl>
                                        <p:attrNameLst>
                                          <p:attrName>style.visibility</p:attrName>
                                        </p:attrNameLst>
                                      </p:cBhvr>
                                      <p:to>
                                        <p:strVal val="visible"/>
                                      </p:to>
                                    </p:set>
                                    <p:anim calcmode="lin" valueType="num">
                                      <p:cBhvr>
                                        <p:cTn id="7" dur="500" fill="hold"/>
                                        <p:tgtEl>
                                          <p:spTgt spid="72706">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72706">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72706">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72706">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72706">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72706">
                                            <p:txEl>
                                              <p:pRg st="1" end="1"/>
                                            </p:txEl>
                                          </p:spTgt>
                                        </p:tgtEl>
                                        <p:attrNameLst>
                                          <p:attrName>style.visibility</p:attrName>
                                        </p:attrNameLst>
                                      </p:cBhvr>
                                      <p:to>
                                        <p:strVal val="visible"/>
                                      </p:to>
                                    </p:set>
                                    <p:anim calcmode="lin" valueType="num">
                                      <p:cBhvr>
                                        <p:cTn id="16" dur="500" fill="hold"/>
                                        <p:tgtEl>
                                          <p:spTgt spid="72706">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72706">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72706">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72706">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72706">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72706">
                                            <p:txEl>
                                              <p:pRg st="2" end="2"/>
                                            </p:txEl>
                                          </p:spTgt>
                                        </p:tgtEl>
                                        <p:attrNameLst>
                                          <p:attrName>style.visibility</p:attrName>
                                        </p:attrNameLst>
                                      </p:cBhvr>
                                      <p:to>
                                        <p:strVal val="visible"/>
                                      </p:to>
                                    </p:set>
                                    <p:anim calcmode="lin" valueType="num">
                                      <p:cBhvr>
                                        <p:cTn id="25" dur="500" fill="hold"/>
                                        <p:tgtEl>
                                          <p:spTgt spid="72706">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72706">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72706">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72706">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72706">
                                            <p:txEl>
                                              <p:pRg st="2" end="2"/>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nodeType="clickEffect">
                                  <p:stCondLst>
                                    <p:cond delay="0"/>
                                  </p:stCondLst>
                                  <p:childTnLst>
                                    <p:set>
                                      <p:cBhvr>
                                        <p:cTn id="33" dur="1" fill="hold">
                                          <p:stCondLst>
                                            <p:cond delay="0"/>
                                          </p:stCondLst>
                                        </p:cTn>
                                        <p:tgtEl>
                                          <p:spTgt spid="72707"/>
                                        </p:tgtEl>
                                        <p:attrNameLst>
                                          <p:attrName>style.visibility</p:attrName>
                                        </p:attrNameLst>
                                      </p:cBhvr>
                                      <p:to>
                                        <p:strVal val="visible"/>
                                      </p:to>
                                    </p:set>
                                    <p:anim calcmode="lin" valueType="num">
                                      <p:cBhvr>
                                        <p:cTn id="34" dur="1000" fill="hold"/>
                                        <p:tgtEl>
                                          <p:spTgt spid="72707"/>
                                        </p:tgtEl>
                                        <p:attrNameLst>
                                          <p:attrName>ppt_w</p:attrName>
                                        </p:attrNameLst>
                                      </p:cBhvr>
                                      <p:tavLst>
                                        <p:tav tm="0">
                                          <p:val>
                                            <p:strVal val="#ppt_w*0.70"/>
                                          </p:val>
                                        </p:tav>
                                        <p:tav tm="100000">
                                          <p:val>
                                            <p:strVal val="#ppt_w"/>
                                          </p:val>
                                        </p:tav>
                                      </p:tavLst>
                                    </p:anim>
                                    <p:anim calcmode="lin" valueType="num">
                                      <p:cBhvr>
                                        <p:cTn id="35" dur="1000" fill="hold"/>
                                        <p:tgtEl>
                                          <p:spTgt spid="72707"/>
                                        </p:tgtEl>
                                        <p:attrNameLst>
                                          <p:attrName>ppt_h</p:attrName>
                                        </p:attrNameLst>
                                      </p:cBhvr>
                                      <p:tavLst>
                                        <p:tav tm="0">
                                          <p:val>
                                            <p:strVal val="#ppt_h"/>
                                          </p:val>
                                        </p:tav>
                                        <p:tav tm="100000">
                                          <p:val>
                                            <p:strVal val="#ppt_h"/>
                                          </p:val>
                                        </p:tav>
                                      </p:tavLst>
                                    </p:anim>
                                    <p:animEffect transition="in" filter="fade">
                                      <p:cBhvr>
                                        <p:cTn id="36" dur="1000"/>
                                        <p:tgtEl>
                                          <p:spTgt spid="72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build="p"/>
    </p:bld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Content Placeholder 1"/>
          <p:cNvSpPr>
            <a:spLocks noGrp="1"/>
          </p:cNvSpPr>
          <p:nvPr>
            <p:ph idx="1"/>
          </p:nvPr>
        </p:nvSpPr>
        <p:spPr>
          <a:xfrm>
            <a:off x="914400" y="0"/>
            <a:ext cx="8229600" cy="3857625"/>
          </a:xfrm>
        </p:spPr>
        <p:txBody>
          <a:bodyPr/>
          <a:lstStyle/>
          <a:p>
            <a:r>
              <a:rPr lang="ar-SA" altLang="fa-IR" b="1" smtClean="0"/>
              <a:t>در مکان هاي کوچک براي حفظ رطوبت مي توانيد  با اسپري نمودن بدنه بستر از خشک شدن آن جلوگيري کنيد و اگر چنانچه بدنه بستر خشک شد مي توان نسبت به آبياري آن اقدام نمود. براي بالا بردن ميزان رطوبت مي توانيد کف اطاق  را دائما با آب خيس نماييد، بهتر است از دستگاه بخار ساز يا در صورت امکان از کتري آب جوش استفاده کنيد. براي تشکيل کلاهک و تغيير رنگ آن نور کافي لازم است. </a:t>
            </a:r>
            <a:r>
              <a:rPr lang="en-US" altLang="fa-IR" b="1" smtClean="0"/>
              <a:t> </a:t>
            </a:r>
            <a:r>
              <a:rPr lang="ar-SA" altLang="fa-IR" b="1" smtClean="0"/>
              <a:t/>
            </a:r>
            <a:br>
              <a:rPr lang="ar-SA" altLang="fa-IR" b="1" smtClean="0"/>
            </a:br>
            <a:r>
              <a:rPr lang="ar-SA" altLang="fa-IR" b="1" smtClean="0"/>
              <a:t>نور طبيعي اطاق، براي کشت کافي است. از ورود حشارت، بيماري ها و آلودگي ها  به داخل مکان پرورش حتما ممانعت گردد و در صورت مشاهده مگسهاي ريز ( مگس سرکه ) نسبت به مبارزه با آنها اقدام گنيد.</a:t>
            </a:r>
            <a:endParaRPr lang="fa-IR" altLang="fa-IR" b="1" smtClean="0"/>
          </a:p>
        </p:txBody>
      </p:sp>
      <p:pic>
        <p:nvPicPr>
          <p:cNvPr id="73731" name="Picture 2" descr="index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071938"/>
            <a:ext cx="2728913" cy="221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73730">
                                            <p:txEl>
                                              <p:pRg st="0" end="0"/>
                                            </p:txEl>
                                          </p:spTgt>
                                        </p:tgtEl>
                                        <p:attrNameLst>
                                          <p:attrName>style.visibility</p:attrName>
                                        </p:attrNameLst>
                                      </p:cBhvr>
                                      <p:to>
                                        <p:strVal val="visible"/>
                                      </p:to>
                                    </p:set>
                                    <p:anim calcmode="lin" valueType="num">
                                      <p:cBhvr>
                                        <p:cTn id="7" dur="1000" fill="hold"/>
                                        <p:tgtEl>
                                          <p:spTgt spid="73730">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73730">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73730">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73730">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7" presetClass="entr" presetSubtype="4" fill="hold" nodeType="clickEffect">
                                  <p:stCondLst>
                                    <p:cond delay="0"/>
                                  </p:stCondLst>
                                  <p:childTnLst>
                                    <p:set>
                                      <p:cBhvr>
                                        <p:cTn id="14" dur="1" fill="hold">
                                          <p:stCondLst>
                                            <p:cond delay="0"/>
                                          </p:stCondLst>
                                        </p:cTn>
                                        <p:tgtEl>
                                          <p:spTgt spid="73731"/>
                                        </p:tgtEl>
                                        <p:attrNameLst>
                                          <p:attrName>style.visibility</p:attrName>
                                        </p:attrNameLst>
                                      </p:cBhvr>
                                      <p:to>
                                        <p:strVal val="visible"/>
                                      </p:to>
                                    </p:set>
                                    <p:anim calcmode="lin" valueType="num">
                                      <p:cBhvr additive="base">
                                        <p:cTn id="15" dur="5000" fill="hold"/>
                                        <p:tgtEl>
                                          <p:spTgt spid="73731"/>
                                        </p:tgtEl>
                                        <p:attrNameLst>
                                          <p:attrName>ppt_x</p:attrName>
                                        </p:attrNameLst>
                                      </p:cBhvr>
                                      <p:tavLst>
                                        <p:tav tm="0">
                                          <p:val>
                                            <p:strVal val="#ppt_x"/>
                                          </p:val>
                                        </p:tav>
                                        <p:tav tm="100000">
                                          <p:val>
                                            <p:strVal val="#ppt_x"/>
                                          </p:val>
                                        </p:tav>
                                      </p:tavLst>
                                    </p:anim>
                                    <p:anim calcmode="lin" valueType="num">
                                      <p:cBhvr additive="base">
                                        <p:cTn id="16" dur="5000" fill="hold"/>
                                        <p:tgtEl>
                                          <p:spTgt spid="737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build="p"/>
    </p:bld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Content Placeholder 1"/>
          <p:cNvSpPr>
            <a:spLocks noGrp="1"/>
          </p:cNvSpPr>
          <p:nvPr>
            <p:ph idx="1"/>
          </p:nvPr>
        </p:nvSpPr>
        <p:spPr>
          <a:xfrm>
            <a:off x="0" y="0"/>
            <a:ext cx="9144000" cy="6572250"/>
          </a:xfrm>
        </p:spPr>
        <p:txBody>
          <a:bodyPr/>
          <a:lstStyle/>
          <a:p>
            <a:r>
              <a:rPr lang="fa-IR" altLang="fa-IR" sz="2800" b="1" smtClean="0"/>
              <a:t>در صورتي که بذر آماده استفاده مي کنيد به چند نکته بايد توجه کنيد:</a:t>
            </a:r>
            <a:r>
              <a:rPr lang="ar-SA" altLang="fa-IR" sz="2800" b="1" smtClean="0"/>
              <a:t/>
            </a:r>
            <a:br>
              <a:rPr lang="ar-SA" altLang="fa-IR" sz="2800" b="1" smtClean="0"/>
            </a:br>
            <a:r>
              <a:rPr lang="ar-SA" altLang="fa-IR" sz="2800" b="1" smtClean="0"/>
              <a:t>1- کيسه نايلوني حاوي بذر (اسپان) قارچ سالم بوده و فاقد پارگي يا چسب خوردگي مي باشد.</a:t>
            </a:r>
            <a:br>
              <a:rPr lang="ar-SA" altLang="fa-IR" sz="2800" b="1" smtClean="0"/>
            </a:br>
            <a:r>
              <a:rPr lang="ar-SA" altLang="fa-IR" sz="2800" b="1" smtClean="0"/>
              <a:t>2- دانه هاي اسپان(بذر) قارچ فقط به رنگ قهوه اي(رنگ غلات) يا سفيد(ناشي از رشد ريسه ها يا ميسليوم قارچ خوراکي) بوده و فاقد رنگ سبز يا سياه يا نارنجي( بيماري کپکي) مي باشد.</a:t>
            </a:r>
            <a:br>
              <a:rPr lang="ar-SA" altLang="fa-IR" sz="2800" b="1" smtClean="0"/>
            </a:br>
            <a:r>
              <a:rPr lang="ar-SA" altLang="fa-IR" sz="2800" b="1" smtClean="0"/>
              <a:t>3- داخل نايلون بذر(اسپان) قارچ فاقد هرگونه قطرات آب مي باشد.</a:t>
            </a:r>
            <a:br>
              <a:rPr lang="ar-SA" altLang="fa-IR" sz="2800" b="1" smtClean="0"/>
            </a:br>
            <a:r>
              <a:rPr lang="ar-SA" altLang="fa-IR" sz="2800" b="1" smtClean="0"/>
              <a:t>4- دانه هاي بذر (اسپان) قارچ حالت دانه بندي داشته و در صورت چسبيدگي با فشار دست به راحتي دانه دانه شود. </a:t>
            </a:r>
            <a:br>
              <a:rPr lang="ar-SA" altLang="fa-IR" sz="2800" b="1" smtClean="0"/>
            </a:br>
            <a:r>
              <a:rPr lang="ar-SA" altLang="fa-IR" sz="2800" b="1" smtClean="0"/>
              <a:t>5- پنبه درب نايلون بذر(اسپان) قارچ سالم بوده و آلوده و کثيف نباشد. در صورت تهيه بذر (اسپان) قارچ مناسب،</a:t>
            </a:r>
            <a:r>
              <a:rPr lang="en-US" altLang="fa-IR" sz="2800" b="1" smtClean="0"/>
              <a:t> </a:t>
            </a:r>
            <a:r>
              <a:rPr lang="ar-SA" altLang="fa-IR" sz="2800" b="1" smtClean="0"/>
              <a:t> امکان نگهداري آن در يخچال</a:t>
            </a:r>
            <a:endParaRPr lang="en-US" altLang="fa-IR" sz="2800" b="1" smtClean="0"/>
          </a:p>
          <a:p>
            <a:pPr>
              <a:buFont typeface="Wingdings 2" panose="05020102010507070707" pitchFamily="18" charset="2"/>
              <a:buNone/>
            </a:pPr>
            <a:r>
              <a:rPr lang="en-US" altLang="fa-IR" sz="2800" b="1" smtClean="0"/>
              <a:t>   </a:t>
            </a:r>
            <a:r>
              <a:rPr lang="ar-SA" altLang="fa-IR" sz="2800" b="1" smtClean="0"/>
              <a:t> (دماي 4- 6 درجه بالاي صفر)</a:t>
            </a:r>
            <a:r>
              <a:rPr lang="en-US" altLang="fa-IR" sz="2800" b="1" smtClean="0"/>
              <a:t>   </a:t>
            </a:r>
            <a:r>
              <a:rPr lang="ar-SA" altLang="fa-IR" sz="2800" b="1" smtClean="0"/>
              <a:t> تا 21 روز ميسر مي باشد.</a:t>
            </a:r>
            <a:br>
              <a:rPr lang="ar-SA" altLang="fa-IR" sz="2800" b="1" smtClean="0"/>
            </a:br>
            <a:r>
              <a:rPr lang="ar-SA" altLang="fa-IR" smtClean="0"/>
              <a:t/>
            </a:r>
            <a:br>
              <a:rPr lang="ar-SA" altLang="fa-IR" smtClean="0"/>
            </a:br>
            <a:endParaRPr lang="fa-IR" altLang="fa-IR"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74754">
                                            <p:txEl>
                                              <p:pRg st="0" end="0"/>
                                            </p:txEl>
                                          </p:spTgt>
                                        </p:tgtEl>
                                        <p:attrNameLst>
                                          <p:attrName>style.visibility</p:attrName>
                                        </p:attrNameLst>
                                      </p:cBhvr>
                                      <p:to>
                                        <p:strVal val="visible"/>
                                      </p:to>
                                    </p:set>
                                    <p:animScale>
                                      <p:cBhvr>
                                        <p:cTn id="7" dur="1000" decel="50000" fill="hold">
                                          <p:stCondLst>
                                            <p:cond delay="0"/>
                                          </p:stCondLst>
                                        </p:cTn>
                                        <p:tgtEl>
                                          <p:spTgt spid="74754">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74754">
                                            <p:txEl>
                                              <p:pRg st="0" end="0"/>
                                            </p:txEl>
                                          </p:spTgt>
                                        </p:tgtEl>
                                        <p:attrNameLst>
                                          <p:attrName>ppt_x</p:attrName>
                                          <p:attrName>ppt_y</p:attrName>
                                        </p:attrNameLst>
                                      </p:cBhvr>
                                    </p:animMotion>
                                    <p:animEffect transition="in" filter="fade">
                                      <p:cBhvr>
                                        <p:cTn id="9" dur="1000"/>
                                        <p:tgtEl>
                                          <p:spTgt spid="74754">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74754">
                                            <p:txEl>
                                              <p:pRg st="1" end="1"/>
                                            </p:txEl>
                                          </p:spTgt>
                                        </p:tgtEl>
                                        <p:attrNameLst>
                                          <p:attrName>style.visibility</p:attrName>
                                        </p:attrNameLst>
                                      </p:cBhvr>
                                      <p:to>
                                        <p:strVal val="visible"/>
                                      </p:to>
                                    </p:set>
                                    <p:animScale>
                                      <p:cBhvr>
                                        <p:cTn id="14" dur="1000" decel="50000" fill="hold">
                                          <p:stCondLst>
                                            <p:cond delay="0"/>
                                          </p:stCondLst>
                                        </p:cTn>
                                        <p:tgtEl>
                                          <p:spTgt spid="74754">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74754">
                                            <p:txEl>
                                              <p:pRg st="1" end="1"/>
                                            </p:txEl>
                                          </p:spTgt>
                                        </p:tgtEl>
                                        <p:attrNameLst>
                                          <p:attrName>ppt_x</p:attrName>
                                          <p:attrName>ppt_y</p:attrName>
                                        </p:attrNameLst>
                                      </p:cBhvr>
                                    </p:animMotion>
                                    <p:animEffect transition="in" filter="fade">
                                      <p:cBhvr>
                                        <p:cTn id="16" dur="1000"/>
                                        <p:tgtEl>
                                          <p:spTgt spid="7475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build="p"/>
    </p:bld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Content Placeholder 1"/>
          <p:cNvSpPr>
            <a:spLocks noGrp="1"/>
          </p:cNvSpPr>
          <p:nvPr>
            <p:ph idx="1"/>
          </p:nvPr>
        </p:nvSpPr>
        <p:spPr/>
        <p:txBody>
          <a:bodyPr/>
          <a:lstStyle/>
          <a:p>
            <a:r>
              <a:rPr lang="ar-SA" altLang="fa-IR" sz="2800" b="1" smtClean="0"/>
              <a:t>کشت در قفسه يا تاقچه: (کشت در قفسه در يک نگاه) مرحله قبل از تخمير و آماده کردن بستر، پاستوريزه و پر کردن، بذر زني، دوره نهفتگي، ميوه دهي، برداشت محصول</a:t>
            </a:r>
            <a:r>
              <a:rPr lang="fa-IR" altLang="fa-IR" sz="2800" b="1" smtClean="0"/>
              <a:t> ,</a:t>
            </a:r>
            <a:r>
              <a:rPr lang="ar-SA" altLang="fa-IR" sz="2800" b="1" smtClean="0"/>
              <a:t> تخليه</a:t>
            </a:r>
            <a:r>
              <a:rPr lang="en-US" altLang="fa-IR" sz="2800" b="1" smtClean="0"/>
              <a:t>  </a:t>
            </a:r>
            <a:r>
              <a:rPr lang="fa-IR" altLang="fa-IR" sz="2800" b="1" smtClean="0"/>
              <a:t>و...می باشد.</a:t>
            </a:r>
          </a:p>
        </p:txBody>
      </p:sp>
      <p:pic>
        <p:nvPicPr>
          <p:cNvPr id="75779" name="Picture 2" descr="shel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8938"/>
            <a:ext cx="4689475" cy="3929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75778">
                                            <p:txEl>
                                              <p:pRg st="0" end="0"/>
                                            </p:txEl>
                                          </p:spTgt>
                                        </p:tgtEl>
                                        <p:attrNameLst>
                                          <p:attrName>style.visibility</p:attrName>
                                        </p:attrNameLst>
                                      </p:cBhvr>
                                      <p:to>
                                        <p:strVal val="visible"/>
                                      </p:to>
                                    </p:set>
                                    <p:anim calcmode="lin" valueType="num">
                                      <p:cBhvr>
                                        <p:cTn id="7" dur="1000" fill="hold"/>
                                        <p:tgtEl>
                                          <p:spTgt spid="75778">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75778">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75778">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75778">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30" presetClass="entr" presetSubtype="0" fill="hold" nodeType="clickEffect">
                                  <p:stCondLst>
                                    <p:cond delay="0"/>
                                  </p:stCondLst>
                                  <p:childTnLst>
                                    <p:set>
                                      <p:cBhvr>
                                        <p:cTn id="14" dur="1" fill="hold">
                                          <p:stCondLst>
                                            <p:cond delay="0"/>
                                          </p:stCondLst>
                                        </p:cTn>
                                        <p:tgtEl>
                                          <p:spTgt spid="75779"/>
                                        </p:tgtEl>
                                        <p:attrNameLst>
                                          <p:attrName>style.visibility</p:attrName>
                                        </p:attrNameLst>
                                      </p:cBhvr>
                                      <p:to>
                                        <p:strVal val="visible"/>
                                      </p:to>
                                    </p:set>
                                    <p:animEffect transition="in" filter="fade">
                                      <p:cBhvr>
                                        <p:cTn id="15" dur="800" decel="100000"/>
                                        <p:tgtEl>
                                          <p:spTgt spid="75779"/>
                                        </p:tgtEl>
                                      </p:cBhvr>
                                    </p:animEffect>
                                    <p:anim calcmode="lin" valueType="num">
                                      <p:cBhvr>
                                        <p:cTn id="16" dur="800" decel="100000" fill="hold"/>
                                        <p:tgtEl>
                                          <p:spTgt spid="75779"/>
                                        </p:tgtEl>
                                        <p:attrNameLst>
                                          <p:attrName>style.rotation</p:attrName>
                                        </p:attrNameLst>
                                      </p:cBhvr>
                                      <p:tavLst>
                                        <p:tav tm="0">
                                          <p:val>
                                            <p:fltVal val="-90"/>
                                          </p:val>
                                        </p:tav>
                                        <p:tav tm="100000">
                                          <p:val>
                                            <p:fltVal val="0"/>
                                          </p:val>
                                        </p:tav>
                                      </p:tavLst>
                                    </p:anim>
                                    <p:anim calcmode="lin" valueType="num">
                                      <p:cBhvr>
                                        <p:cTn id="17" dur="800" decel="100000" fill="hold"/>
                                        <p:tgtEl>
                                          <p:spTgt spid="75779"/>
                                        </p:tgtEl>
                                        <p:attrNameLst>
                                          <p:attrName>ppt_x</p:attrName>
                                        </p:attrNameLst>
                                      </p:cBhvr>
                                      <p:tavLst>
                                        <p:tav tm="0">
                                          <p:val>
                                            <p:strVal val="#ppt_x+0.4"/>
                                          </p:val>
                                        </p:tav>
                                        <p:tav tm="100000">
                                          <p:val>
                                            <p:strVal val="#ppt_x-0.05"/>
                                          </p:val>
                                        </p:tav>
                                      </p:tavLst>
                                    </p:anim>
                                    <p:anim calcmode="lin" valueType="num">
                                      <p:cBhvr>
                                        <p:cTn id="18" dur="800" decel="100000" fill="hold"/>
                                        <p:tgtEl>
                                          <p:spTgt spid="75779"/>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75779"/>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7577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57188"/>
            <a:ext cx="8229600" cy="4525962"/>
          </a:xfrm>
        </p:spPr>
        <p:txBody>
          <a:bodyPr/>
          <a:lstStyle/>
          <a:p>
            <a:pPr eaLnBrk="1" hangingPunct="1"/>
            <a:r>
              <a:rPr lang="ar-SA" altLang="fa-IR" sz="3200" b="1" smtClean="0"/>
              <a:t> روش تولـيد :</a:t>
            </a:r>
            <a:endParaRPr lang="en-US" altLang="fa-IR" sz="3200" b="1" smtClean="0">
              <a:cs typeface="Arial" panose="020B0604020202020204" pitchFamily="34" charset="0"/>
            </a:endParaRPr>
          </a:p>
          <a:p>
            <a:pPr eaLnBrk="1" hangingPunct="1">
              <a:buFont typeface="Arial" panose="020B0604020202020204" pitchFamily="34" charset="0"/>
              <a:buNone/>
            </a:pPr>
            <a:endParaRPr lang="fa-IR" altLang="fa-IR" sz="3200" b="1" smtClean="0"/>
          </a:p>
          <a:p>
            <a:pPr eaLnBrk="1" hangingPunct="1">
              <a:buFont typeface="Arial" panose="020B0604020202020204" pitchFamily="34" charset="0"/>
              <a:buNone/>
            </a:pPr>
            <a:r>
              <a:rPr lang="ar-SA" altLang="fa-IR" sz="3200" b="1" smtClean="0"/>
              <a:t> </a:t>
            </a:r>
            <a:endParaRPr lang="en-US" altLang="fa-IR" sz="3200" b="1" smtClean="0">
              <a:cs typeface="Arial" panose="020B0604020202020204" pitchFamily="34" charset="0"/>
            </a:endParaRPr>
          </a:p>
          <a:p>
            <a:pPr eaLnBrk="1" hangingPunct="1">
              <a:buFont typeface="Wingdings" panose="05000000000000000000" pitchFamily="2" charset="2"/>
              <a:buChar char="Ø"/>
            </a:pPr>
            <a:r>
              <a:rPr lang="fa-IR" altLang="fa-IR" sz="3200" b="1" smtClean="0"/>
              <a:t>   </a:t>
            </a:r>
            <a:r>
              <a:rPr lang="ar-SA" altLang="fa-IR" sz="3200" b="1" smtClean="0"/>
              <a:t>مراحل پرورش قارچ خوراكي عبارتند از:</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الف- تهيه بذر</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ب- تهيه كمپوست</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پ- كشت بذر</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ت- رشد ريشه‌هاي قارچ</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ث- خاك ريزي</a:t>
            </a:r>
            <a:endParaRPr lang="en-US" altLang="fa-IR" sz="3200" b="1" smtClean="0">
              <a:cs typeface="Arial" panose="020B0604020202020204" pitchFamily="34" charset="0"/>
            </a:endParaRPr>
          </a:p>
          <a:p>
            <a:pPr eaLnBrk="1" hangingPunct="1">
              <a:buFont typeface="Arial" panose="020B0604020202020204" pitchFamily="34" charset="0"/>
              <a:buNone/>
            </a:pPr>
            <a:r>
              <a:rPr lang="ar-SA" altLang="fa-IR" sz="3200" b="1" smtClean="0"/>
              <a:t>   ج- برداشت</a:t>
            </a:r>
            <a:endParaRPr lang="fa-IR" altLang="fa-IR" sz="32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Content Placeholder 1"/>
          <p:cNvSpPr>
            <a:spLocks noGrp="1"/>
          </p:cNvSpPr>
          <p:nvPr>
            <p:ph idx="1"/>
          </p:nvPr>
        </p:nvSpPr>
        <p:spPr>
          <a:xfrm>
            <a:off x="642938" y="1000125"/>
            <a:ext cx="8229600" cy="4572000"/>
          </a:xfrm>
        </p:spPr>
        <p:txBody>
          <a:bodyPr/>
          <a:lstStyle/>
          <a:p>
            <a:r>
              <a:rPr lang="ar-SA" altLang="fa-IR" sz="2800" b="1" smtClean="0"/>
              <a:t>کشت در بطري: در اين روش بطري ها را از بستر پر کرده و آن را استرليزه کرده. آنها را در دماي 17-18 درجه سانتي گراد و رطوت 65-70 درصد قرار مي دهند. حدود 25-20 روز طول مي کشد که به مرحله ميوه دهي برسد</a:t>
            </a:r>
            <a:endParaRPr lang="fa-IR" altLang="fa-IR" sz="2800" b="1" smtClean="0"/>
          </a:p>
        </p:txBody>
      </p:sp>
      <p:pic>
        <p:nvPicPr>
          <p:cNvPr id="76803" name="Picture 2" descr="bot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29063"/>
            <a:ext cx="4338638" cy="292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76802">
                                            <p:txEl>
                                              <p:pRg st="0" end="0"/>
                                            </p:txEl>
                                          </p:spTgt>
                                        </p:tgtEl>
                                        <p:attrNameLst>
                                          <p:attrName>style.visibility</p:attrName>
                                        </p:attrNameLst>
                                      </p:cBhvr>
                                      <p:to>
                                        <p:strVal val="visible"/>
                                      </p:to>
                                    </p:set>
                                    <p:anim calcmode="lin" valueType="num">
                                      <p:cBhvr>
                                        <p:cTn id="7" dur="500" fill="hold"/>
                                        <p:tgtEl>
                                          <p:spTgt spid="76802">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76802">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76802">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76802">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76802">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8" presetClass="entr" presetSubtype="0" accel="50000" fill="hold" nodeType="clickEffect">
                                  <p:stCondLst>
                                    <p:cond delay="0"/>
                                  </p:stCondLst>
                                  <p:childTnLst>
                                    <p:set>
                                      <p:cBhvr>
                                        <p:cTn id="15" dur="1" fill="hold">
                                          <p:stCondLst>
                                            <p:cond delay="0"/>
                                          </p:stCondLst>
                                        </p:cTn>
                                        <p:tgtEl>
                                          <p:spTgt spid="76803"/>
                                        </p:tgtEl>
                                        <p:attrNameLst>
                                          <p:attrName>style.visibility</p:attrName>
                                        </p:attrNameLst>
                                      </p:cBhvr>
                                      <p:to>
                                        <p:strVal val="visible"/>
                                      </p:to>
                                    </p:set>
                                    <p:anim calcmode="lin" valueType="num">
                                      <p:cBhvr>
                                        <p:cTn id="16" dur="1000" fill="hold"/>
                                        <p:tgtEl>
                                          <p:spTgt spid="7680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7" dur="1000" fill="hold"/>
                                        <p:tgtEl>
                                          <p:spTgt spid="76803"/>
                                        </p:tgtEl>
                                        <p:attrNameLst>
                                          <p:attrName>ppt_x</p:attrName>
                                        </p:attrNameLst>
                                      </p:cBhvr>
                                      <p:tavLst>
                                        <p:tav tm="0">
                                          <p:val>
                                            <p:fltVal val="-1"/>
                                          </p:val>
                                        </p:tav>
                                        <p:tav tm="50000">
                                          <p:val>
                                            <p:fltVal val="0.95"/>
                                          </p:val>
                                        </p:tav>
                                        <p:tav tm="100000">
                                          <p:val>
                                            <p:strVal val="#ppt_x"/>
                                          </p:val>
                                        </p:tav>
                                      </p:tavLst>
                                    </p:anim>
                                    <p:anim calcmode="lin" valueType="num">
                                      <p:cBhvr>
                                        <p:cTn id="18" dur="1000" fill="hold"/>
                                        <p:tgtEl>
                                          <p:spTgt spid="76803"/>
                                        </p:tgtEl>
                                        <p:attrNameLst>
                                          <p:attrName>ppt_y</p:attrName>
                                        </p:attrNameLst>
                                      </p:cBhvr>
                                      <p:tavLst>
                                        <p:tav tm="0">
                                          <p:val>
                                            <p:strVal val="#ppt_y"/>
                                          </p:val>
                                        </p:tav>
                                        <p:tav tm="100000">
                                          <p:val>
                                            <p:strVal val="#ppt_y"/>
                                          </p:val>
                                        </p:tav>
                                      </p:tavLst>
                                    </p:anim>
                                    <p:animEffect transition="in" filter="fade">
                                      <p:cBhvr>
                                        <p:cTn id="19" dur="1000"/>
                                        <p:tgtEl>
                                          <p:spTgt spid="768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2" grpId="0" build="p"/>
    </p:bld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Content Placeholder 1"/>
          <p:cNvSpPr>
            <a:spLocks noGrp="1"/>
          </p:cNvSpPr>
          <p:nvPr>
            <p:ph idx="1"/>
          </p:nvPr>
        </p:nvSpPr>
        <p:spPr/>
        <p:txBody>
          <a:bodyPr/>
          <a:lstStyle/>
          <a:p>
            <a:r>
              <a:rPr lang="ar-SA" altLang="fa-IR" sz="2800" b="1" smtClean="0"/>
              <a:t>کشت روي کنده درخت: (درمناطق معتدل) دو روش اساسي براي کشت قارچ روي قطعات درخت وجود دارد. کشت روي قطعات بزرگ چوب، کشت روي قطعات کوچک چوب در اين روش اسپان را روي قطعات درخت مي ريزند و در شرايط مناسب رشد مي دهند</a:t>
            </a:r>
            <a:endParaRPr lang="fa-IR" altLang="fa-IR" sz="2800" b="1" smtClean="0"/>
          </a:p>
        </p:txBody>
      </p:sp>
      <p:pic>
        <p:nvPicPr>
          <p:cNvPr id="77827" name="Picture 2" descr="tre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14750"/>
            <a:ext cx="3929063" cy="314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77826">
                                            <p:txEl>
                                              <p:pRg st="0" end="0"/>
                                            </p:txEl>
                                          </p:spTgt>
                                        </p:tgtEl>
                                        <p:attrNameLst>
                                          <p:attrName>style.visibility</p:attrName>
                                        </p:attrNameLst>
                                      </p:cBhvr>
                                      <p:to>
                                        <p:strVal val="visible"/>
                                      </p:to>
                                    </p:set>
                                    <p:animEffect transition="in" filter="fade">
                                      <p:cBhvr>
                                        <p:cTn id="7" dur="800" decel="100000"/>
                                        <p:tgtEl>
                                          <p:spTgt spid="77826">
                                            <p:txEl>
                                              <p:pRg st="0" end="0"/>
                                            </p:txEl>
                                          </p:spTgt>
                                        </p:tgtEl>
                                      </p:cBhvr>
                                    </p:animEffect>
                                    <p:anim calcmode="lin" valueType="num">
                                      <p:cBhvr>
                                        <p:cTn id="8" dur="800" decel="100000" fill="hold"/>
                                        <p:tgtEl>
                                          <p:spTgt spid="77826">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77826">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77826">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7826">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7826">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58" presetClass="entr" presetSubtype="0" accel="100000" fill="hold" nodeType="clickEffect">
                                  <p:stCondLst>
                                    <p:cond delay="0"/>
                                  </p:stCondLst>
                                  <p:childTnLst>
                                    <p:set>
                                      <p:cBhvr>
                                        <p:cTn id="16" dur="1" fill="hold">
                                          <p:stCondLst>
                                            <p:cond delay="0"/>
                                          </p:stCondLst>
                                        </p:cTn>
                                        <p:tgtEl>
                                          <p:spTgt spid="77827"/>
                                        </p:tgtEl>
                                        <p:attrNameLst>
                                          <p:attrName>style.visibility</p:attrName>
                                        </p:attrNameLst>
                                      </p:cBhvr>
                                      <p:to>
                                        <p:strVal val="visible"/>
                                      </p:to>
                                    </p:set>
                                    <p:anim calcmode="lin" valueType="num">
                                      <p:cBhvr>
                                        <p:cTn id="17" dur="500" fill="hold"/>
                                        <p:tgtEl>
                                          <p:spTgt spid="77827"/>
                                        </p:tgtEl>
                                        <p:attrNameLst>
                                          <p:attrName>ppt_w</p:attrName>
                                        </p:attrNameLst>
                                      </p:cBhvr>
                                      <p:tavLst>
                                        <p:tav tm="0">
                                          <p:val>
                                            <p:strVal val="#ppt_w*2.5"/>
                                          </p:val>
                                        </p:tav>
                                        <p:tav tm="100000">
                                          <p:val>
                                            <p:strVal val="#ppt_w"/>
                                          </p:val>
                                        </p:tav>
                                      </p:tavLst>
                                    </p:anim>
                                    <p:anim calcmode="lin" valueType="num">
                                      <p:cBhvr>
                                        <p:cTn id="18" dur="500" fill="hold"/>
                                        <p:tgtEl>
                                          <p:spTgt spid="77827"/>
                                        </p:tgtEl>
                                        <p:attrNameLst>
                                          <p:attrName>ppt_h</p:attrName>
                                        </p:attrNameLst>
                                      </p:cBhvr>
                                      <p:tavLst>
                                        <p:tav tm="0">
                                          <p:val>
                                            <p:strVal val="#ppt_h*0.01"/>
                                          </p:val>
                                        </p:tav>
                                        <p:tav tm="100000">
                                          <p:val>
                                            <p:strVal val="#ppt_h"/>
                                          </p:val>
                                        </p:tav>
                                      </p:tavLst>
                                    </p:anim>
                                    <p:anim calcmode="lin" valueType="num">
                                      <p:cBhvr>
                                        <p:cTn id="19" dur="500" fill="hold"/>
                                        <p:tgtEl>
                                          <p:spTgt spid="77827"/>
                                        </p:tgtEl>
                                        <p:attrNameLst>
                                          <p:attrName>ppt_x</p:attrName>
                                        </p:attrNameLst>
                                      </p:cBhvr>
                                      <p:tavLst>
                                        <p:tav tm="0">
                                          <p:val>
                                            <p:strVal val="#ppt_x"/>
                                          </p:val>
                                        </p:tav>
                                        <p:tav tm="100000">
                                          <p:val>
                                            <p:strVal val="#ppt_x"/>
                                          </p:val>
                                        </p:tav>
                                      </p:tavLst>
                                    </p:anim>
                                    <p:anim calcmode="lin" valueType="num">
                                      <p:cBhvr>
                                        <p:cTn id="20" dur="500" fill="hold"/>
                                        <p:tgtEl>
                                          <p:spTgt spid="77827"/>
                                        </p:tgtEl>
                                        <p:attrNameLst>
                                          <p:attrName>ppt_y</p:attrName>
                                        </p:attrNameLst>
                                      </p:cBhvr>
                                      <p:tavLst>
                                        <p:tav tm="0">
                                          <p:val>
                                            <p:strVal val="#ppt_h+1"/>
                                          </p:val>
                                        </p:tav>
                                        <p:tav tm="100000">
                                          <p:val>
                                            <p:strVal val="#ppt_y"/>
                                          </p:val>
                                        </p:tav>
                                      </p:tavLst>
                                    </p:anim>
                                    <p:animEffect transition="in" filter="fade">
                                      <p:cBhvr>
                                        <p:cTn id="21" dur="500"/>
                                        <p:tgtEl>
                                          <p:spTgt spid="77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6" grpId="0" build="p"/>
    </p:bld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2400300" y="2967038"/>
            <a:ext cx="184150" cy="923925"/>
          </a:xfrm>
          <a:prstGeom prst="rect">
            <a:avLst/>
          </a:prstGeom>
          <a:noFill/>
        </p:spPr>
        <p:txBody>
          <a:bodyPr wrap="none">
            <a:spAutoFit/>
          </a:bodyPr>
          <a:lstStyle/>
          <a:p>
            <a:pPr algn="ctr" rtl="1" eaLnBrk="1" fontAlgn="auto" hangingPunct="1">
              <a:spcBef>
                <a:spcPts val="0"/>
              </a:spcBef>
              <a:spcAft>
                <a:spcPts val="0"/>
              </a:spcAft>
              <a:defRPr/>
            </a:pPr>
            <a:endParaRPr lang="en-U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latin typeface="+mn-lt"/>
              <a:cs typeface="+mn-cs"/>
            </a:endParaRPr>
          </a:p>
        </p:txBody>
      </p:sp>
      <p:sp>
        <p:nvSpPr>
          <p:cNvPr id="3" name="Rectangle 2"/>
          <p:cNvSpPr/>
          <p:nvPr/>
        </p:nvSpPr>
        <p:spPr>
          <a:xfrm rot="19042379">
            <a:off x="2128795" y="2646591"/>
            <a:ext cx="4636394" cy="2646878"/>
          </a:xfrm>
          <a:prstGeom prst="rect">
            <a:avLst/>
          </a:prstGeom>
          <a:noFill/>
        </p:spPr>
        <p:txBody>
          <a:bodyPr>
            <a:spAutoFit/>
            <a:scene3d>
              <a:camera prst="orthographicFront"/>
              <a:lightRig rig="soft" dir="t">
                <a:rot lat="0" lon="0" rev="10800000"/>
              </a:lightRig>
            </a:scene3d>
            <a:sp3d>
              <a:bevelT w="27940" h="12700"/>
              <a:contourClr>
                <a:srgbClr val="DDDDDD"/>
              </a:contourClr>
            </a:sp3d>
          </a:bodyPr>
          <a:lstStyle/>
          <a:p>
            <a:pPr algn="ctr" rtl="1" eaLnBrk="1" hangingPunct="1">
              <a:defRPr/>
            </a:pPr>
            <a:r>
              <a:rPr lang="fa-IR" sz="16600" b="1" spc="150" dirty="0">
                <a:ln w="11430"/>
                <a:solidFill>
                  <a:srgbClr val="F8F8F8"/>
                </a:solidFill>
                <a:effectLst>
                  <a:outerShdw blurRad="25400" algn="tl" rotWithShape="0">
                    <a:srgbClr val="000000">
                      <a:alpha val="43000"/>
                    </a:srgbClr>
                  </a:outerShdw>
                </a:effectLst>
              </a:rPr>
              <a:t>پایان</a:t>
            </a:r>
            <a:r>
              <a:rPr lang="fa-IR" sz="5400" b="1" spc="150" dirty="0">
                <a:ln w="11430"/>
                <a:solidFill>
                  <a:srgbClr val="F8F8F8"/>
                </a:solidFill>
                <a:effectLst>
                  <a:outerShdw blurRad="25400" algn="tl" rotWithShape="0">
                    <a:srgbClr val="000000">
                      <a:alpha val="43000"/>
                    </a:srgbClr>
                  </a:outerShdw>
                </a:effectLst>
              </a:rPr>
              <a:t> </a:t>
            </a:r>
            <a:endParaRPr lang="en-US" sz="5400" b="1" spc="150" dirty="0">
              <a:ln w="11430"/>
              <a:solidFill>
                <a:srgbClr val="F8F8F8"/>
              </a:solidFill>
              <a:effectLst>
                <a:outerShdw blurRad="25400" algn="tl" rotWithShape="0">
                  <a:srgbClr val="000000">
                    <a:alpha val="43000"/>
                  </a:srgbClr>
                </a:outerShdw>
              </a:effectLst>
            </a:endParaRPr>
          </a:p>
        </p:txBody>
      </p:sp>
      <p:sp>
        <p:nvSpPr>
          <p:cNvPr id="5" name="Rectangle 4"/>
          <p:cNvSpPr/>
          <p:nvPr/>
        </p:nvSpPr>
        <p:spPr>
          <a:xfrm rot="18916119">
            <a:off x="118142" y="2125926"/>
            <a:ext cx="5355878" cy="1200329"/>
          </a:xfrm>
          <a:prstGeom prst="rect">
            <a:avLst/>
          </a:prstGeom>
          <a:noFill/>
        </p:spPr>
        <p:txBody>
          <a:bodyPr>
            <a:spAutoFit/>
          </a:bodyPr>
          <a:lstStyle/>
          <a:p>
            <a:pPr algn="ctr" rtl="1" eaLnBrk="1" hangingPunct="1">
              <a:defRPr/>
            </a:pPr>
            <a:r>
              <a:rPr lang="en-US" sz="72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rPr>
              <a:t>THE </a:t>
            </a:r>
            <a:r>
              <a:rPr lang="en-US" sz="72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END</a:t>
            </a:r>
            <a:endParaRPr lang="en-US" sz="7200" b="1"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ndParaRPr>
          </a:p>
        </p:txBody>
      </p:sp>
      <p:sp>
        <p:nvSpPr>
          <p:cNvPr id="6" name="Rectangle 5"/>
          <p:cNvSpPr/>
          <p:nvPr/>
        </p:nvSpPr>
        <p:spPr>
          <a:xfrm>
            <a:off x="0" y="5934670"/>
            <a:ext cx="2946640" cy="923330"/>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1" eaLnBrk="1" hangingPunct="1">
              <a:defRPr/>
            </a:pPr>
            <a:r>
              <a:rPr lang="fa-IR"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زمستان 86</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6" presetClass="exit" presetSubtype="0" fill="hold" nodeType="clickEffect">
                                  <p:stCondLst>
                                    <p:cond delay="0"/>
                                  </p:stCondLst>
                                  <p:childTnLst>
                                    <p:animEffect transition="out" filter="wipe(down)">
                                      <p:cBhvr>
                                        <p:cTn id="14" dur="180" accel="50000">
                                          <p:stCondLst>
                                            <p:cond delay="1820"/>
                                          </p:stCondLst>
                                        </p:cTn>
                                        <p:tgtEl>
                                          <p:spTgt spid="3"/>
                                        </p:tgtEl>
                                      </p:cBhvr>
                                    </p:animEffect>
                                    <p:anim calcmode="lin" valueType="num">
                                      <p:cBhvr>
                                        <p:cTn id="15" dur="1822" tmFilter="0,0; 0.14,0.31; 0.43,0.73; 0.71,0.91; 1.0,1.0">
                                          <p:stCondLst>
                                            <p:cond delay="0"/>
                                          </p:stCondLst>
                                        </p:cTn>
                                        <p:tgtEl>
                                          <p:spTgt spid="3"/>
                                        </p:tgtEl>
                                        <p:attrNameLst>
                                          <p:attrName>ppt_x</p:attrName>
                                        </p:attrNameLst>
                                      </p:cBhvr>
                                      <p:tavLst>
                                        <p:tav tm="0">
                                          <p:val>
                                            <p:strVal val="ppt_x"/>
                                          </p:val>
                                        </p:tav>
                                        <p:tav tm="100000">
                                          <p:val>
                                            <p:strVal val="#ppt_x+0.25"/>
                                          </p:val>
                                        </p:tav>
                                      </p:tavLst>
                                    </p:anim>
                                    <p:anim calcmode="lin" valueType="num">
                                      <p:cBhvr>
                                        <p:cTn id="16" dur="178">
                                          <p:stCondLst>
                                            <p:cond delay="1822"/>
                                          </p:stCondLst>
                                        </p:cTn>
                                        <p:tgtEl>
                                          <p:spTgt spid="3"/>
                                        </p:tgtEl>
                                        <p:attrNameLst>
                                          <p:attrName>ppt_x</p:attrName>
                                        </p:attrNameLst>
                                      </p:cBhvr>
                                      <p:tavLst>
                                        <p:tav tm="0">
                                          <p:val>
                                            <p:strVal val="ppt_x"/>
                                          </p:val>
                                        </p:tav>
                                        <p:tav tm="100000">
                                          <p:val>
                                            <p:strVal val="ppt_x"/>
                                          </p:val>
                                        </p:tav>
                                      </p:tavLst>
                                    </p:anim>
                                    <p:anim calcmode="lin" valueType="num">
                                      <p:cBhvr>
                                        <p:cTn id="17" dur="664" tmFilter="0.0,0.0;0.25,0.07;0.50,0.2;0.75,0.467;1.0,1.0">
                                          <p:stCondLst>
                                            <p:cond delay="0"/>
                                          </p:stCondLst>
                                        </p:cTn>
                                        <p:tgtEl>
                                          <p:spTgt spid="3"/>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1" dur="180" accel="50000">
                                          <p:stCondLst>
                                            <p:cond delay="1820"/>
                                          </p:stCondLst>
                                        </p:cTn>
                                        <p:tgtEl>
                                          <p:spTgt spid="3"/>
                                        </p:tgtEl>
                                        <p:attrNameLst>
                                          <p:attrName>ppt_y</p:attrName>
                                        </p:attrNameLst>
                                      </p:cBhvr>
                                      <p:tavLst>
                                        <p:tav tm="0">
                                          <p:val>
                                            <p:strVal val="ppt_y"/>
                                          </p:val>
                                        </p:tav>
                                        <p:tav tm="100000">
                                          <p:val>
                                            <p:strVal val="ppt_y+ppt_h"/>
                                          </p:val>
                                        </p:tav>
                                      </p:tavLst>
                                    </p:anim>
                                    <p:animScale>
                                      <p:cBhvr>
                                        <p:cTn id="22" dur="26">
                                          <p:stCondLst>
                                            <p:cond delay="620"/>
                                          </p:stCondLst>
                                        </p:cTn>
                                        <p:tgtEl>
                                          <p:spTgt spid="3"/>
                                        </p:tgtEl>
                                      </p:cBhvr>
                                      <p:to x="100000" y="60000"/>
                                    </p:animScale>
                                    <p:animScale>
                                      <p:cBhvr>
                                        <p:cTn id="23" dur="166" decel="50000">
                                          <p:stCondLst>
                                            <p:cond delay="64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set>
                                      <p:cBhvr>
                                        <p:cTn id="30" dur="1" fill="hold">
                                          <p:stCondLst>
                                            <p:cond delay="1999"/>
                                          </p:stCondLst>
                                        </p:cTn>
                                        <p:tgtEl>
                                          <p:spTgt spid="3"/>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6"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down)">
                                      <p:cBhvr>
                                        <p:cTn id="35" dur="580">
                                          <p:stCondLst>
                                            <p:cond delay="0"/>
                                          </p:stCondLst>
                                        </p:cTn>
                                        <p:tgtEl>
                                          <p:spTgt spid="6"/>
                                        </p:tgtEl>
                                      </p:cBhvr>
                                    </p:animEffect>
                                    <p:anim calcmode="lin" valueType="num">
                                      <p:cBhvr>
                                        <p:cTn id="3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1" dur="26">
                                          <p:stCondLst>
                                            <p:cond delay="650"/>
                                          </p:stCondLst>
                                        </p:cTn>
                                        <p:tgtEl>
                                          <p:spTgt spid="6"/>
                                        </p:tgtEl>
                                      </p:cBhvr>
                                      <p:to x="100000" y="60000"/>
                                    </p:animScale>
                                    <p:animScale>
                                      <p:cBhvr>
                                        <p:cTn id="42" dur="166" decel="50000">
                                          <p:stCondLst>
                                            <p:cond delay="676"/>
                                          </p:stCondLst>
                                        </p:cTn>
                                        <p:tgtEl>
                                          <p:spTgt spid="6"/>
                                        </p:tgtEl>
                                      </p:cBhvr>
                                      <p:to x="100000" y="100000"/>
                                    </p:animScale>
                                    <p:animScale>
                                      <p:cBhvr>
                                        <p:cTn id="43" dur="26">
                                          <p:stCondLst>
                                            <p:cond delay="1312"/>
                                          </p:stCondLst>
                                        </p:cTn>
                                        <p:tgtEl>
                                          <p:spTgt spid="6"/>
                                        </p:tgtEl>
                                      </p:cBhvr>
                                      <p:to x="100000" y="80000"/>
                                    </p:animScale>
                                    <p:animScale>
                                      <p:cBhvr>
                                        <p:cTn id="44" dur="166" decel="50000">
                                          <p:stCondLst>
                                            <p:cond delay="1338"/>
                                          </p:stCondLst>
                                        </p:cTn>
                                        <p:tgtEl>
                                          <p:spTgt spid="6"/>
                                        </p:tgtEl>
                                      </p:cBhvr>
                                      <p:to x="100000" y="100000"/>
                                    </p:animScale>
                                    <p:animScale>
                                      <p:cBhvr>
                                        <p:cTn id="45" dur="26">
                                          <p:stCondLst>
                                            <p:cond delay="1642"/>
                                          </p:stCondLst>
                                        </p:cTn>
                                        <p:tgtEl>
                                          <p:spTgt spid="6"/>
                                        </p:tgtEl>
                                      </p:cBhvr>
                                      <p:to x="100000" y="90000"/>
                                    </p:animScale>
                                    <p:animScale>
                                      <p:cBhvr>
                                        <p:cTn id="46" dur="166" decel="50000">
                                          <p:stCondLst>
                                            <p:cond delay="1668"/>
                                          </p:stCondLst>
                                        </p:cTn>
                                        <p:tgtEl>
                                          <p:spTgt spid="6"/>
                                        </p:tgtEl>
                                      </p:cBhvr>
                                      <p:to x="100000" y="100000"/>
                                    </p:animScale>
                                    <p:animScale>
                                      <p:cBhvr>
                                        <p:cTn id="47" dur="26">
                                          <p:stCondLst>
                                            <p:cond delay="1808"/>
                                          </p:stCondLst>
                                        </p:cTn>
                                        <p:tgtEl>
                                          <p:spTgt spid="6"/>
                                        </p:tgtEl>
                                      </p:cBhvr>
                                      <p:to x="100000" y="95000"/>
                                    </p:animScale>
                                    <p:animScale>
                                      <p:cBhvr>
                                        <p:cTn id="48"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428625"/>
            <a:ext cx="8229600" cy="4572000"/>
          </a:xfrm>
        </p:spPr>
        <p:txBody>
          <a:bodyPr/>
          <a:lstStyle/>
          <a:p>
            <a:pPr eaLnBrk="1" hangingPunct="1"/>
            <a:r>
              <a:rPr lang="ar-SA" altLang="fa-IR" sz="3200" b="1" smtClean="0"/>
              <a:t>ب- تهيه كمپوست:</a:t>
            </a:r>
            <a:endParaRPr lang="en-US" altLang="fa-IR" sz="3200" b="1" smtClean="0"/>
          </a:p>
          <a:p>
            <a:pPr eaLnBrk="1" hangingPunct="1">
              <a:buFont typeface="Arial" panose="020B0604020202020204" pitchFamily="34" charset="0"/>
              <a:buNone/>
            </a:pPr>
            <a:r>
              <a:rPr lang="ar-SA" altLang="fa-IR" sz="3200" b="1" smtClean="0"/>
              <a:t>   كمپوست از اختلاط كاه ، كود مرغي، گچ، اوره و آب به نسبت 10، 5، 7 ، 4/0 و 25 حاصل مي‌شود.</a:t>
            </a:r>
            <a:endParaRPr lang="en-US" altLang="fa-IR" sz="3200" b="1" smtClean="0"/>
          </a:p>
          <a:p>
            <a:pPr eaLnBrk="1" hangingPunct="1">
              <a:buFont typeface="Arial" panose="020B0604020202020204" pitchFamily="34" charset="0"/>
              <a:buNone/>
            </a:pPr>
            <a:endParaRPr lang="en-US" altLang="fa-IR" sz="3200" b="1" smtClean="0"/>
          </a:p>
          <a:p>
            <a:pPr eaLnBrk="1" hangingPunct="1"/>
            <a:r>
              <a:rPr lang="ar-SA" altLang="fa-IR" sz="3200" b="1" smtClean="0"/>
              <a:t>   پ- كشت بذر:</a:t>
            </a:r>
            <a:endParaRPr lang="en-US" altLang="fa-IR" sz="3200" b="1" smtClean="0"/>
          </a:p>
          <a:p>
            <a:pPr eaLnBrk="1" hangingPunct="1">
              <a:buFont typeface="Arial" panose="020B0604020202020204" pitchFamily="34" charset="0"/>
              <a:buNone/>
            </a:pPr>
            <a:r>
              <a:rPr lang="ar-SA" altLang="fa-IR" sz="3200" b="1" smtClean="0"/>
              <a:t>   در اين مرحله كمپوست تهيه شده در جعبه هاي چوبي ريخته شده و دانه هاي گندم حاوي ميسيليوم قارچ روي آن  كشت شده و پس از فشرده سازي آن را در دماي 25 درجه سانتي گراد و رطوبت نسبي 85 تا 90 درصد نگهداري مي‌كنيم</a:t>
            </a:r>
            <a:endParaRPr lang="fa-IR" altLang="fa-IR" sz="32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38" y="357188"/>
            <a:ext cx="8229600" cy="4572000"/>
          </a:xfrm>
        </p:spPr>
        <p:txBody>
          <a:bodyPr/>
          <a:lstStyle/>
          <a:p>
            <a:pPr eaLnBrk="1" hangingPunct="1"/>
            <a:r>
              <a:rPr lang="ar-SA" altLang="fa-IR" sz="3200" b="1" smtClean="0"/>
              <a:t>ث- رشد ريشه هاي قارچ:</a:t>
            </a:r>
            <a:endParaRPr lang="en-US" altLang="fa-IR" sz="3200" b="1" smtClean="0"/>
          </a:p>
          <a:p>
            <a:pPr eaLnBrk="1" hangingPunct="1">
              <a:buFont typeface="Arial" panose="020B0604020202020204" pitchFamily="34" charset="0"/>
              <a:buNone/>
            </a:pPr>
            <a:r>
              <a:rPr lang="fa-IR" altLang="fa-IR" sz="3200" b="1" smtClean="0"/>
              <a:t>         </a:t>
            </a:r>
            <a:r>
              <a:rPr lang="ar-SA" altLang="fa-IR" sz="3200" b="1" smtClean="0"/>
              <a:t> ريشه هاي قارچ ميسيليوم پس از حدود دو تا سه هفته تمام محيط كشت را فرا مي‌گيرند . در اين مرحله نوبت به خاكريزي مي‌رسد.</a:t>
            </a:r>
            <a:endParaRPr lang="en-US" altLang="fa-IR" sz="3200" b="1" smtClean="0"/>
          </a:p>
          <a:p>
            <a:pPr eaLnBrk="1" hangingPunct="1">
              <a:buFont typeface="Arial" panose="020B0604020202020204" pitchFamily="34" charset="0"/>
              <a:buNone/>
            </a:pPr>
            <a:endParaRPr lang="en-US" altLang="fa-IR" sz="3200" b="1" smtClean="0"/>
          </a:p>
          <a:p>
            <a:pPr eaLnBrk="1" hangingPunct="1"/>
            <a:r>
              <a:rPr lang="ar-SA" altLang="fa-IR" sz="3200" b="1" smtClean="0"/>
              <a:t>ت- خاك ريزي :</a:t>
            </a:r>
            <a:endParaRPr lang="en-US" altLang="fa-IR" sz="3200" b="1" smtClean="0"/>
          </a:p>
          <a:p>
            <a:pPr eaLnBrk="1" hangingPunct="1">
              <a:buFont typeface="Arial" panose="020B0604020202020204" pitchFamily="34" charset="0"/>
              <a:buNone/>
            </a:pPr>
            <a:r>
              <a:rPr lang="fa-IR" altLang="fa-IR" sz="3200" b="1" smtClean="0"/>
              <a:t>       </a:t>
            </a:r>
            <a:r>
              <a:rPr lang="ar-SA" altLang="fa-IR" sz="3200" b="1" smtClean="0"/>
              <a:t>   در اين مرحله، سطح تمام جعبه هاي حاوي كشت با خاك استريل كه قبلا آماده شده به ضخامت 3 الي 5 سانتي‌متر پوشانده مي‌شود. </a:t>
            </a:r>
            <a:r>
              <a:rPr lang="en-US" altLang="fa-IR" sz="3200" b="1" smtClean="0"/>
              <a:t>pH</a:t>
            </a:r>
            <a:r>
              <a:rPr lang="ar-SA" altLang="fa-IR" sz="3200" b="1" smtClean="0"/>
              <a:t> اين خاك بايد حدود 5/7 باشد . سپس دماي محيط را به 18 درجه سانتي گراد تقليل مي‌دهند</a:t>
            </a:r>
            <a:endParaRPr lang="fa-IR" altLang="fa-IR" sz="32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293</TotalTime>
  <Words>4617</Words>
  <Application>Microsoft Office PowerPoint</Application>
  <PresentationFormat>On-screen Show (4:3)</PresentationFormat>
  <Paragraphs>804</Paragraphs>
  <Slides>72</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72</vt:i4>
      </vt:variant>
    </vt:vector>
  </HeadingPairs>
  <TitlesOfParts>
    <vt:vector size="84" baseType="lpstr">
      <vt:lpstr>Arial</vt:lpstr>
      <vt:lpstr>B Titr</vt:lpstr>
      <vt:lpstr>B Zar</vt:lpstr>
      <vt:lpstr>Calibri</vt:lpstr>
      <vt:lpstr>Constantia</vt:lpstr>
      <vt:lpstr>Lotus</vt:lpstr>
      <vt:lpstr>Nazanin</vt:lpstr>
      <vt:lpstr>Tahoma</vt:lpstr>
      <vt:lpstr>Times New Roman</vt:lpstr>
      <vt:lpstr>Wingdings</vt:lpstr>
      <vt:lpstr>Wingdings 2</vt:lpstr>
      <vt:lpstr>Paper</vt:lpstr>
      <vt:lpstr>PowerPoint Presentation</vt:lpstr>
      <vt:lpstr> خـلاصــه طــرح</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الف – 2 ) محوطه سازي </vt:lpstr>
      <vt:lpstr>     الف – 3 ) ساختمانها: </vt:lpstr>
      <vt:lpstr>       الف – 4 ) ماشين‌آلات: </vt:lpstr>
      <vt:lpstr>الف – 5 ) تاسيسات</vt:lpstr>
      <vt:lpstr>      الف – 6 ) وسايل نقليه : </vt:lpstr>
      <vt:lpstr>PowerPoint Presentation</vt:lpstr>
      <vt:lpstr>PowerPoint Presentation</vt:lpstr>
      <vt:lpstr>  جمع كل سرمايه گذاري ثابت </vt:lpstr>
      <vt:lpstr>PowerPoint Presentation</vt:lpstr>
      <vt:lpstr>PowerPoint Presentation</vt:lpstr>
      <vt:lpstr>PowerPoint Presentation</vt:lpstr>
      <vt:lpstr>PowerPoint Presentation</vt:lpstr>
      <vt:lpstr>ب- 5 ) سوخت و انرژي :</vt:lpstr>
      <vt:lpstr>جمـع هزينه هاي جاري طرح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جدول بازپرداخت اصل و كارمزد تسهيلات :     ارقام به ميليون ريال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انواع روشهای کشت قارچ صدفی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mojtaba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mojtaba</dc:creator>
  <cp:lastModifiedBy>kamal</cp:lastModifiedBy>
  <cp:revision>39</cp:revision>
  <dcterms:created xsi:type="dcterms:W3CDTF">2007-11-06T03:33:35Z</dcterms:created>
  <dcterms:modified xsi:type="dcterms:W3CDTF">2018-03-10T21:10:30Z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0008005a410000000000010262a00207f7000400038000</vt:lpwstr>
  </property>
</Properties>
</file>