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8" r:id="rId2"/>
    <p:sldId id="263" r:id="rId3"/>
    <p:sldId id="260" r:id="rId4"/>
    <p:sldId id="264" r:id="rId5"/>
    <p:sldId id="265" r:id="rId6"/>
    <p:sldId id="266" r:id="rId7"/>
    <p:sldId id="268" r:id="rId8"/>
    <p:sldId id="270" r:id="rId9"/>
    <p:sldId id="272" r:id="rId10"/>
    <p:sldId id="274" r:id="rId11"/>
    <p:sldId id="276" r:id="rId12"/>
    <p:sldId id="280" r:id="rId13"/>
    <p:sldId id="282" r:id="rId14"/>
    <p:sldId id="284" r:id="rId15"/>
    <p:sldId id="285" r:id="rId16"/>
    <p:sldId id="295" r:id="rId17"/>
    <p:sldId id="288" r:id="rId18"/>
    <p:sldId id="291" r:id="rId19"/>
    <p:sldId id="29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93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135-26BE-4293-B069-3B97F40EB9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4F48-80C7-4C98-A5C6-CCCC6C41298B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135-26BE-4293-B069-3B97F40EB9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4F48-80C7-4C98-A5C6-CCCC6C412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135-26BE-4293-B069-3B97F40EB9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4F48-80C7-4C98-A5C6-CCCC6C412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135-26BE-4293-B069-3B97F40EB9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4F48-80C7-4C98-A5C6-CCCC6C412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135-26BE-4293-B069-3B97F40EB9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4F48-80C7-4C98-A5C6-CCCC6C41298B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135-26BE-4293-B069-3B97F40EB9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4F48-80C7-4C98-A5C6-CCCC6C412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135-26BE-4293-B069-3B97F40EB9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4F48-80C7-4C98-A5C6-CCCC6C41298B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135-26BE-4293-B069-3B97F40EB9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4F48-80C7-4C98-A5C6-CCCC6C412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135-26BE-4293-B069-3B97F40EB9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4F48-80C7-4C98-A5C6-CCCC6C412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135-26BE-4293-B069-3B97F40EB9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4F48-80C7-4C98-A5C6-CCCC6C41298B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64135-26BE-4293-B069-3B97F40EB9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5A4F48-80C7-4C98-A5C6-CCCC6C41298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FA964135-26BE-4293-B069-3B97F40EB93F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25A4F48-80C7-4C98-A5C6-CCCC6C41298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838200"/>
            <a:ext cx="7848600" cy="2590800"/>
          </a:xfrm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en-US" sz="4400" dirty="0" smtClean="0">
                <a:solidFill>
                  <a:srgbClr val="C00000"/>
                </a:solidFill>
              </a:rPr>
              <a:t/>
            </a:r>
            <a:br>
              <a:rPr lang="en-US" sz="4400" dirty="0" smtClean="0">
                <a:solidFill>
                  <a:srgbClr val="C00000"/>
                </a:solidFill>
              </a:rPr>
            </a:br>
            <a:r>
              <a:rPr lang="en-US" sz="4400" dirty="0">
                <a:solidFill>
                  <a:srgbClr val="C00000"/>
                </a:solidFill>
              </a:rPr>
              <a:t/>
            </a:r>
            <a:br>
              <a:rPr lang="en-US" sz="4400" dirty="0">
                <a:solidFill>
                  <a:srgbClr val="C00000"/>
                </a:solidFill>
              </a:rPr>
            </a:br>
            <a:r>
              <a:rPr lang="en-US" sz="4400" dirty="0" smtClean="0">
                <a:solidFill>
                  <a:srgbClr val="C00000"/>
                </a:solidFill>
              </a:rPr>
              <a:t/>
            </a:r>
            <a:br>
              <a:rPr lang="en-US" sz="4400" dirty="0" smtClean="0">
                <a:solidFill>
                  <a:srgbClr val="C00000"/>
                </a:solidFill>
              </a:rPr>
            </a:br>
            <a:r>
              <a:rPr lang="en-US" sz="4400" dirty="0">
                <a:solidFill>
                  <a:srgbClr val="C00000"/>
                </a:solidFill>
              </a:rPr>
              <a:t/>
            </a:r>
            <a:br>
              <a:rPr lang="en-US" sz="4400" dirty="0">
                <a:solidFill>
                  <a:srgbClr val="C00000"/>
                </a:solidFill>
              </a:rPr>
            </a:br>
            <a:r>
              <a:rPr lang="fa-IR" sz="4400" dirty="0" smtClean="0">
                <a:solidFill>
                  <a:srgbClr val="C00000"/>
                </a:solidFill>
              </a:rPr>
              <a:t>کانستراکتیویسم</a:t>
            </a:r>
            <a:r>
              <a:rPr lang="fa-IR" sz="4400" dirty="0" smtClean="0"/>
              <a:t>    </a:t>
            </a:r>
            <a:r>
              <a:rPr lang="en-US" sz="4400" dirty="0">
                <a:solidFill>
                  <a:srgbClr val="C00000"/>
                </a:solidFill>
              </a:rPr>
              <a:t>Constructivism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2384" y="5562600"/>
            <a:ext cx="35830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https://telegram.me/Architecture3</a:t>
            </a:r>
          </a:p>
        </p:txBody>
      </p:sp>
    </p:spTree>
    <p:extLst>
      <p:ext uri="{BB962C8B-B14F-4D97-AF65-F5344CB8AC3E}">
        <p14:creationId xmlns:p14="http://schemas.microsoft.com/office/powerpoint/2010/main" val="69768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914401"/>
            <a:ext cx="8153400" cy="13716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اگر برج ایفل </a:t>
            </a:r>
            <a:r>
              <a:rPr lang="fa-I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طلیعه عصر تکنولوژیک </a:t>
            </a:r>
            <a:r>
              <a:rPr lang="fa-IR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بود این برج بشارت دهنده </a:t>
            </a:r>
            <a:r>
              <a:rPr lang="fa-IR" sz="22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سپیده دمان عصر سوسیالیسم </a:t>
            </a:r>
            <a:r>
              <a:rPr lang="fa-IR" sz="2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بود. </a:t>
            </a:r>
            <a:r>
              <a:rPr lang="en-US" sz="2200" dirty="0">
                <a:solidFill>
                  <a:srgbClr val="C00000"/>
                </a:solidFill>
                <a:cs typeface="+mn-cs"/>
              </a:rPr>
              <a:t/>
            </a:r>
            <a:br>
              <a:rPr lang="en-US" sz="2200" dirty="0">
                <a:solidFill>
                  <a:srgbClr val="C00000"/>
                </a:solidFill>
                <a:cs typeface="+mn-cs"/>
              </a:rPr>
            </a:br>
            <a:endParaRPr lang="en-US" sz="2200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657600"/>
            <a:ext cx="7772400" cy="2514600"/>
          </a:xfrm>
        </p:spPr>
        <p:txBody>
          <a:bodyPr/>
          <a:lstStyle/>
          <a:p>
            <a:pPr algn="r" rtl="1"/>
            <a:r>
              <a:rPr lang="fa-IR" sz="2000" dirty="0"/>
              <a:t>خ</a:t>
            </a:r>
            <a:r>
              <a:rPr lang="fa-IR" sz="2000" dirty="0">
                <a:solidFill>
                  <a:schemeClr val="tx1"/>
                </a:solidFill>
              </a:rPr>
              <a:t>وشبینی به صنعت و جانشین کردن آن به جای ارزش های قدیمی    «مقبره هنر مرده</a:t>
            </a:r>
            <a:r>
              <a:rPr lang="fa-IR" sz="2000" dirty="0" smtClean="0">
                <a:solidFill>
                  <a:schemeClr val="tx1"/>
                </a:solidFill>
              </a:rPr>
              <a:t>»</a:t>
            </a:r>
          </a:p>
          <a:p>
            <a:pPr algn="r" rtl="1"/>
            <a:endParaRPr lang="fa-IR" dirty="0"/>
          </a:p>
          <a:p>
            <a:pPr algn="ctr" rtl="1"/>
            <a:endParaRPr lang="fa-IR" dirty="0" smtClean="0"/>
          </a:p>
          <a:p>
            <a:pPr algn="ctr" rtl="1"/>
            <a:r>
              <a:rPr lang="en-US" dirty="0"/>
              <a:t/>
            </a:r>
            <a:br>
              <a:rPr lang="en-US" dirty="0"/>
            </a:br>
            <a:r>
              <a:rPr lang="fa-IR" dirty="0">
                <a:solidFill>
                  <a:srgbClr val="FF0000"/>
                </a:solidFill>
              </a:rPr>
              <a:t>افراد حزب کمونیسم نیز از این ویژگی ها حمایت می کردنند.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triped Right Arrow 3"/>
          <p:cNvSpPr/>
          <p:nvPr/>
        </p:nvSpPr>
        <p:spPr>
          <a:xfrm rot="5400000">
            <a:off x="4076700" y="4229100"/>
            <a:ext cx="914400" cy="990600"/>
          </a:xfrm>
          <a:prstGeom prst="stripedRightArrow">
            <a:avLst/>
          </a:prstGeom>
          <a:solidFill>
            <a:srgbClr val="C00000"/>
          </a:solidFill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Arrow 4"/>
          <p:cNvSpPr/>
          <p:nvPr/>
        </p:nvSpPr>
        <p:spPr>
          <a:xfrm>
            <a:off x="7239000" y="1884348"/>
            <a:ext cx="990600" cy="609600"/>
          </a:xfrm>
          <a:prstGeom prst="leftArrow">
            <a:avLst/>
          </a:prstGeom>
          <a:solidFill>
            <a:schemeClr val="tx1"/>
          </a:solidFill>
          <a:ln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10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/>
          </p:cNvSpPr>
          <p:nvPr/>
        </p:nvSpPr>
        <p:spPr>
          <a:xfrm>
            <a:off x="609600" y="838200"/>
            <a:ext cx="7437120" cy="2514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Font typeface="Arial" pitchFamily="34" charset="0"/>
              <a:buNone/>
            </a:pPr>
            <a:r>
              <a:rPr lang="fa-IR" dirty="0" smtClean="0">
                <a:solidFill>
                  <a:srgbClr val="FF0000"/>
                </a:solidFill>
              </a:rPr>
              <a:t>کامنف:</a:t>
            </a:r>
          </a:p>
          <a:p>
            <a:pPr marL="0" indent="0" algn="r" rtl="1">
              <a:lnSpc>
                <a:spcPct val="150000"/>
              </a:lnSpc>
              <a:buFont typeface="Arial" pitchFamily="34" charset="0"/>
              <a:buNone/>
            </a:pPr>
            <a:r>
              <a:rPr lang="fa-IR" dirty="0" smtClean="0"/>
              <a:t>  دولت کارگران باید جدا از اعتباری که تا به حال به تمام کوبیسم ها تخیل گرایان و پیچ و تاب دهندگان اعطا نموده است دست بردارد. </a:t>
            </a:r>
          </a:p>
          <a:p>
            <a:pPr marL="0" indent="0" algn="r" rtl="1">
              <a:lnSpc>
                <a:spcPct val="150000"/>
              </a:lnSpc>
              <a:buFont typeface="Arial" pitchFamily="34" charset="0"/>
              <a:buNone/>
            </a:pPr>
            <a:r>
              <a:rPr lang="fa-IR" dirty="0" smtClean="0"/>
              <a:t>این هنرمندان زحمتکش نبوده و هنرشان متعلق به ما  </a:t>
            </a:r>
            <a:r>
              <a:rPr lang="fa-IR" dirty="0" smtClean="0">
                <a:solidFill>
                  <a:srgbClr val="0070C0"/>
                </a:solidFill>
              </a:rPr>
              <a:t>نیست   آنها فراورده فساد و بورژوازی هستند. 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r">
              <a:lnSpc>
                <a:spcPct val="150000"/>
              </a:lnSpc>
              <a:buFont typeface="Arial" pitchFamily="34" charset="0"/>
              <a:buNone/>
            </a:pPr>
            <a:endParaRPr lang="en-US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85800" y="3505200"/>
            <a:ext cx="7467600" cy="2655888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/>
              <a:t>دگرگونی بنیادین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/>
              <a:t> </a:t>
            </a:r>
            <a:endParaRPr lang="fa-IR" dirty="0" smtClean="0"/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/>
              <a:t>                      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/>
              <a:t> </a:t>
            </a:r>
            <a:r>
              <a:rPr lang="fa-IR" dirty="0" smtClean="0"/>
              <a:t>               نگرش جدید نسبت به هنر و زیبایی </a:t>
            </a:r>
            <a:endParaRPr lang="en-US" dirty="0" smtClean="0"/>
          </a:p>
        </p:txBody>
      </p:sp>
      <p:sp>
        <p:nvSpPr>
          <p:cNvPr id="6" name="Striped Right Arrow 5"/>
          <p:cNvSpPr/>
          <p:nvPr/>
        </p:nvSpPr>
        <p:spPr>
          <a:xfrm rot="5400000">
            <a:off x="4373915" y="3870036"/>
            <a:ext cx="1310570" cy="1219200"/>
          </a:xfrm>
          <a:prstGeom prst="stripedRightArrow">
            <a:avLst/>
          </a:prstGeom>
          <a:solidFill>
            <a:srgbClr val="C00000"/>
          </a:solidFill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581400"/>
            <a:ext cx="7620000" cy="1752600"/>
          </a:xfrm>
        </p:spPr>
        <p:txBody>
          <a:bodyPr/>
          <a:lstStyle/>
          <a:p>
            <a:pPr algn="r" rtl="1"/>
            <a:r>
              <a:rPr lang="fa-IR" dirty="0">
                <a:solidFill>
                  <a:srgbClr val="FF0000"/>
                </a:solidFill>
              </a:rPr>
              <a:t>مرگ بر هنر و زنده باد تکنولوژی ... </a:t>
            </a:r>
            <a:endParaRPr lang="fa-IR" dirty="0" smtClean="0">
              <a:solidFill>
                <a:srgbClr val="FF0000"/>
              </a:solidFill>
            </a:endParaRPr>
          </a:p>
          <a:p>
            <a:pPr algn="r" rtl="1"/>
            <a:endParaRPr lang="fa-IR" dirty="0">
              <a:solidFill>
                <a:srgbClr val="FF0000"/>
              </a:solidFill>
            </a:endParaRPr>
          </a:p>
          <a:p>
            <a:pPr algn="r" rtl="1"/>
            <a:r>
              <a:rPr lang="fa-IR" dirty="0" smtClean="0">
                <a:solidFill>
                  <a:srgbClr val="FF0000"/>
                </a:solidFill>
              </a:rPr>
              <a:t>                         زنده </a:t>
            </a:r>
            <a:r>
              <a:rPr lang="fa-IR" dirty="0">
                <a:solidFill>
                  <a:srgbClr val="FF0000"/>
                </a:solidFill>
              </a:rPr>
              <a:t>باد تکنسین های کانستراکتیویست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3710299" y="1600200"/>
            <a:ext cx="4953000" cy="884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dirty="0" smtClean="0">
                <a:solidFill>
                  <a:schemeClr val="tx1"/>
                </a:solidFill>
              </a:rPr>
              <a:t>اولین شعار آنها:</a:t>
            </a:r>
            <a:endParaRPr lang="en-US" dirty="0" smtClean="0">
              <a:solidFill>
                <a:schemeClr val="tx1"/>
              </a:solidFill>
            </a:endParaRPr>
          </a:p>
          <a:p>
            <a:pPr algn="r" rtl="1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85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51731" y="1066800"/>
            <a:ext cx="77724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2800" dirty="0" smtClean="0">
                <a:latin typeface="Adobe Arabic" pitchFamily="18" charset="-78"/>
                <a:cs typeface="Adobe Arabic" pitchFamily="18" charset="-78"/>
              </a:rPr>
              <a:t>کنستانتین ملنیکوف از اولین معمارروس بود که شهرت جهانی پیدا کرده بود </a:t>
            </a:r>
            <a:endParaRPr lang="en-US" sz="2800" dirty="0" smtClean="0">
              <a:latin typeface="Adobe Arabic" pitchFamily="18" charset="-78"/>
              <a:cs typeface="Adobe Arabic" pitchFamily="18" charset="-78"/>
            </a:endParaRPr>
          </a:p>
          <a:p>
            <a:pPr algn="r">
              <a:lnSpc>
                <a:spcPct val="150000"/>
              </a:lnSpc>
            </a:pPr>
            <a:endParaRPr lang="en-US" sz="28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3124200" y="2743200"/>
            <a:ext cx="5514886" cy="2489561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Font typeface="Arial" pitchFamily="34" charset="0"/>
              <a:buNone/>
            </a:pP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از کارهای مهم او غرفه شوروی در نمایشگاه هنرهای تجسمی 1925</a:t>
            </a:r>
          </a:p>
          <a:p>
            <a:pPr marL="0" indent="0" algn="r" rtl="1">
              <a:lnSpc>
                <a:spcPct val="150000"/>
              </a:lnSpc>
              <a:buFont typeface="Arial" pitchFamily="34" charset="0"/>
              <a:buNone/>
            </a:pP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 طراحی باشکاه کارگران بود 1927</a:t>
            </a:r>
            <a:endParaRPr lang="en-US" dirty="0" smtClean="0">
              <a:latin typeface="Adobe Arabic" pitchFamily="18" charset="-78"/>
              <a:cs typeface="Adobe Arabic" pitchFamily="18" charset="-78"/>
            </a:endParaRPr>
          </a:p>
          <a:p>
            <a:pPr marL="0" indent="0" algn="r" rtl="1">
              <a:lnSpc>
                <a:spcPct val="150000"/>
              </a:lnSpc>
              <a:buFont typeface="Arial" pitchFamily="34" charset="0"/>
              <a:buNone/>
            </a:pPr>
            <a:endParaRPr lang="en-US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7" name="Picture 2" descr="D:\uni marlik\memari moaser\jaleseh 4 bauhaus &amp; Constructivism\DSC044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428999"/>
            <a:ext cx="4077108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284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3886200"/>
            <a:ext cx="4038600" cy="1371600"/>
          </a:xfrm>
        </p:spPr>
        <p:txBody>
          <a:bodyPr>
            <a:normAutofit/>
          </a:bodyPr>
          <a:lstStyle/>
          <a:p>
            <a:pPr algn="r" rtl="1"/>
            <a:r>
              <a:rPr lang="fa-IR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طراحی ساختمان روزنامه </a:t>
            </a:r>
            <a:r>
              <a:rPr lang="fa-IR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پراودا در سال 1923</a:t>
            </a:r>
            <a:endParaRPr lang="en-US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en-US" sz="2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600200" y="1600200"/>
            <a:ext cx="7086600" cy="914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fa-IR" sz="2800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الکساندر وسنین از نظریه پردازان و معماران مهم این سبک بوده است </a:t>
            </a:r>
            <a:endParaRPr lang="en-US" sz="2800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r" rtl="1"/>
            <a:endParaRPr lang="en-US" sz="28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5" name="Picture 2" descr="D:\uni marlik\memari moaser\jaleseh 4 bauhaus &amp; Constructivism\DSC044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3241167" cy="403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triped Right Arrow 5"/>
          <p:cNvSpPr/>
          <p:nvPr/>
        </p:nvSpPr>
        <p:spPr>
          <a:xfrm rot="5400000">
            <a:off x="5593115" y="2370141"/>
            <a:ext cx="1310570" cy="1219200"/>
          </a:xfrm>
          <a:prstGeom prst="stripedRightArrow">
            <a:avLst/>
          </a:prstGeom>
          <a:solidFill>
            <a:srgbClr val="C00000"/>
          </a:solidFill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167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181600"/>
          </a:xfrm>
        </p:spPr>
        <p:txBody>
          <a:bodyPr/>
          <a:lstStyle/>
          <a:p>
            <a:pPr marL="0" indent="0" algn="r" rtl="1">
              <a:lnSpc>
                <a:spcPct val="150000"/>
              </a:lnSpc>
              <a:buNone/>
            </a:pPr>
            <a:endParaRPr lang="fa-IR" dirty="0" smtClean="0"/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solidFill>
                  <a:srgbClr val="C00000"/>
                </a:solidFill>
              </a:rPr>
              <a:t>ال </a:t>
            </a:r>
            <a:r>
              <a:rPr lang="fa-IR" dirty="0" smtClean="0">
                <a:solidFill>
                  <a:srgbClr val="C00000"/>
                </a:solidFill>
              </a:rPr>
              <a:t>لیسیتزکی</a:t>
            </a:r>
            <a:r>
              <a:rPr lang="fa-IR" dirty="0" smtClean="0"/>
              <a:t>:  </a:t>
            </a:r>
            <a:endParaRPr lang="fa-IR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 smtClean="0"/>
              <a:t>همه </a:t>
            </a:r>
            <a:r>
              <a:rPr lang="fa-IR" dirty="0"/>
              <a:t>اجزائ این ساختمان به عنوان اجزای جدا ناپذیر از آن بودند. از ساعت دیواری تا آسانسور و .. . . </a:t>
            </a:r>
            <a:r>
              <a:rPr lang="fa-IR" dirty="0" smtClean="0"/>
              <a:t> </a:t>
            </a:r>
            <a:r>
              <a:rPr lang="fa-IR" dirty="0"/>
              <a:t>یک مجموعه واحد را تشکیل داده اند و این </a:t>
            </a:r>
            <a:r>
              <a:rPr lang="fa-IR" dirty="0">
                <a:solidFill>
                  <a:srgbClr val="FF0000"/>
                </a:solidFill>
              </a:rPr>
              <a:t>زیبایی کانستراکتیویسم</a:t>
            </a:r>
            <a:r>
              <a:rPr lang="fa-IR" dirty="0"/>
              <a:t> است.  </a:t>
            </a:r>
            <a:endParaRPr lang="fa-IR" dirty="0" smtClean="0"/>
          </a:p>
          <a:p>
            <a:pPr marL="0" indent="0" algn="r" rtl="1">
              <a:lnSpc>
                <a:spcPct val="150000"/>
              </a:lnSpc>
              <a:buNone/>
            </a:pPr>
            <a:endParaRPr lang="fa-IR" dirty="0"/>
          </a:p>
          <a:p>
            <a:pPr marL="0" indent="0" algn="r" rtl="1">
              <a:lnSpc>
                <a:spcPct val="150000"/>
              </a:lnSpc>
              <a:buNone/>
            </a:pPr>
            <a:endParaRPr lang="fa-IR" dirty="0" smtClean="0"/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solidFill>
                  <a:srgbClr val="C00000"/>
                </a:solidFill>
              </a:rPr>
              <a:t>موهولی ناگی </a:t>
            </a:r>
            <a:r>
              <a:rPr lang="fa-IR" dirty="0"/>
              <a:t>نقاش و مجسمه ساز این سبک.</a:t>
            </a:r>
            <a:endParaRPr lang="en-US" dirty="0"/>
          </a:p>
          <a:p>
            <a:pPr marL="0" indent="0" algn="r" rtl="1">
              <a:lnSpc>
                <a:spcPct val="15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24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uni marlik\memari moaser\jaleseh 4 bauhaus &amp; Constructivism\DSC044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4211378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D:\uni marlik\memari moaser\jaleseh 4 bauhaus &amp; Constructivism\DSC0443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405866" cy="40846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74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838200" y="762000"/>
            <a:ext cx="7924800" cy="1219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2000" dirty="0" smtClean="0">
                <a:solidFill>
                  <a:schemeClr val="tx1"/>
                </a:solidFill>
              </a:rPr>
              <a:t>در اوخر دهه 1920 کانستراکتیویسم بر روی معماری اروپا نیز تأثیر گذاشت طرح های هانز مایر ، گروپیوس در آلمان با ویژگی های اسکلت فلزی و پوسته شیشه. 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72000" y="3581400"/>
            <a:ext cx="4191000" cy="2359152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rtl="1">
              <a:lnSpc>
                <a:spcPct val="150000"/>
              </a:lnSpc>
              <a:buFont typeface="Arial" pitchFamily="34" charset="0"/>
              <a:buNone/>
            </a:pP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در </a:t>
            </a:r>
            <a:r>
              <a:rPr lang="fa-IR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آمریکا</a:t>
            </a: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 مهمترین ساختمان آن </a:t>
            </a:r>
            <a:r>
              <a:rPr lang="fa-IR" dirty="0" smtClean="0">
                <a:solidFill>
                  <a:srgbClr val="FF0000"/>
                </a:solidFill>
                <a:latin typeface="Adobe Arabic" pitchFamily="18" charset="-78"/>
                <a:cs typeface="Adobe Arabic" pitchFamily="18" charset="-78"/>
              </a:rPr>
              <a:t>انجمن وجوه پس انداز  1930</a:t>
            </a: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 تحت تأثیر این سبک بوده است. </a:t>
            </a:r>
            <a:endParaRPr lang="en-US" dirty="0" smtClean="0">
              <a:latin typeface="Adobe Arabic" pitchFamily="18" charset="-78"/>
              <a:cs typeface="Adobe Arabic" pitchFamily="18" charset="-78"/>
            </a:endParaRPr>
          </a:p>
          <a:p>
            <a:pPr marL="0" indent="0" algn="r" rtl="1">
              <a:lnSpc>
                <a:spcPct val="150000"/>
              </a:lnSpc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6" name="Picture 2" descr="D:\uni marlik\memari moaser\jaleseh 4 bauhaus &amp; Constructivism\DSC044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3365499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48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304800" y="3429000"/>
            <a:ext cx="83058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dirty="0" smtClean="0">
                <a:latin typeface="Adobe Arabic" pitchFamily="18" charset="-78"/>
                <a:cs typeface="Adobe Arabic" pitchFamily="18" charset="-78"/>
              </a:rPr>
              <a:t>ک</a:t>
            </a:r>
            <a:r>
              <a:rPr lang="fa-IR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ه گروه نخست به نمایندگی تاتلین و به تأثیر تعلیمات مارکسیست ها به </a:t>
            </a: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فایده اجتماعی  </a:t>
            </a:r>
            <a:r>
              <a:rPr lang="en-US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Social Utility</a:t>
            </a:r>
            <a:r>
              <a:rPr lang="fa-IR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 هنر معتقد بودند. </a:t>
            </a:r>
          </a:p>
          <a:p>
            <a:pPr algn="r" rtl="1">
              <a:lnSpc>
                <a:spcPct val="150000"/>
              </a:lnSpc>
            </a:pPr>
            <a:r>
              <a:rPr lang="fa-IR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 و گروه دوم که بیش از همه برادران پوزنر معرف آن بودند معتقد بودند که فایده اجتماعی هنرهای خلاقه غیر مستقیم است. </a:t>
            </a:r>
            <a:r>
              <a:rPr lang="fa-IR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هنر اگر حامل این و آن ایدئولوژی بشود مقید می شود.</a:t>
            </a:r>
            <a:endParaRPr lang="en-US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en-US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2334" y="1143000"/>
            <a:ext cx="83058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fa-IR" sz="2000" dirty="0" smtClean="0"/>
              <a:t>تفاوت عمده کانستراکتیویست های شوروی و آنان که از شوروی بریدند و کنسترکتیویسم را در عرصه اروپا و جهان رواج دادند این بود:</a:t>
            </a:r>
            <a:endParaRPr lang="en-US" sz="2000" dirty="0"/>
          </a:p>
        </p:txBody>
      </p:sp>
      <p:sp>
        <p:nvSpPr>
          <p:cNvPr id="6" name="Striped Right Arrow 5"/>
          <p:cNvSpPr/>
          <p:nvPr/>
        </p:nvSpPr>
        <p:spPr>
          <a:xfrm rot="5400000">
            <a:off x="3535715" y="1905000"/>
            <a:ext cx="1310570" cy="1219200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51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81800" y="838200"/>
            <a:ext cx="1447800" cy="1219200"/>
          </a:xfrm>
        </p:spPr>
        <p:txBody>
          <a:bodyPr/>
          <a:lstStyle/>
          <a:p>
            <a:pPr rtl="1"/>
            <a:r>
              <a:rPr lang="fa-IR" sz="2000" dirty="0"/>
              <a:t>در دهه 1930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900" y="2514600"/>
            <a:ext cx="7696200" cy="3429000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نمایش تکنولوژِی ، نمایان کردن عملکرد، تأسیسات و سیرکولاسیون، پرهیز از هرگونه تزیینات </a:t>
            </a:r>
            <a:endParaRPr lang="fa-IR" dirty="0" smtClean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  <a:p>
            <a:pPr algn="ctr" rtl="1">
              <a:lnSpc>
                <a:spcPct val="150000"/>
              </a:lnSpc>
            </a:pPr>
            <a:endParaRPr lang="fa-IR" sz="2000" dirty="0" smtClean="0">
              <a:solidFill>
                <a:schemeClr val="tx1"/>
              </a:solidFill>
            </a:endParaRPr>
          </a:p>
          <a:p>
            <a:pPr algn="ctr" rtl="1">
              <a:lnSpc>
                <a:spcPct val="150000"/>
              </a:lnSpc>
            </a:pPr>
            <a:endParaRPr lang="fa-IR" sz="2000" dirty="0">
              <a:solidFill>
                <a:schemeClr val="tx1"/>
              </a:solidFill>
            </a:endParaRPr>
          </a:p>
          <a:p>
            <a:pPr algn="ctr" rtl="1">
              <a:lnSpc>
                <a:spcPct val="150000"/>
              </a:lnSpc>
            </a:pPr>
            <a:endParaRPr lang="fa-IR" sz="2000" dirty="0" smtClean="0">
              <a:solidFill>
                <a:schemeClr val="tx1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r>
              <a:rPr lang="fa-IR" sz="2000" dirty="0">
                <a:solidFill>
                  <a:schemeClr val="tx1"/>
                </a:solidFill>
              </a:rPr>
              <a:t>های تک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Striped Right Arrow 3"/>
          <p:cNvSpPr/>
          <p:nvPr/>
        </p:nvSpPr>
        <p:spPr>
          <a:xfrm rot="5400000">
            <a:off x="3916715" y="3550885"/>
            <a:ext cx="1310570" cy="1219200"/>
          </a:xfrm>
          <a:prstGeom prst="stripedRightArrow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2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114800"/>
            <a:ext cx="7848600" cy="1828800"/>
          </a:xfrm>
        </p:spPr>
        <p:txBody>
          <a:bodyPr/>
          <a:lstStyle/>
          <a:p>
            <a:pPr algn="ctr" rtl="1"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</a:rPr>
              <a:t>در بحبوحه این بحران های بزرگ سبک کانستراکتیویسم که توجه و هدف آن ساختارها بود به وجود می آید. </a:t>
            </a:r>
            <a:r>
              <a:rPr lang="en-US" sz="2400" dirty="0">
                <a:solidFill>
                  <a:schemeClr val="tx1"/>
                </a:solidFill>
              </a:rPr>
              <a:t/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066800"/>
            <a:ext cx="7391400" cy="32004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200" dirty="0">
                <a:solidFill>
                  <a:schemeClr val="tx1"/>
                </a:solidFill>
              </a:rPr>
              <a:t>بین دو جنگ جهانی خاستگاه این معماری شوروی بوده است. تنها سبکی که به طور مهم تأثیر جهانی داشت و از این کشور </a:t>
            </a:r>
            <a:r>
              <a:rPr lang="fa-IR" sz="2200" dirty="0" smtClean="0">
                <a:solidFill>
                  <a:schemeClr val="tx1"/>
                </a:solidFill>
              </a:rPr>
              <a:t>برخاست</a:t>
            </a:r>
            <a:r>
              <a:rPr lang="fa-IR" sz="2200" dirty="0">
                <a:solidFill>
                  <a:schemeClr val="tx1"/>
                </a:solidFill>
              </a:rPr>
              <a:t>. </a:t>
            </a:r>
            <a:endParaRPr lang="en-US" sz="2200" dirty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fa-IR" sz="2200" dirty="0">
                <a:solidFill>
                  <a:schemeClr val="tx1"/>
                </a:solidFill>
              </a:rPr>
              <a:t>شوروی 1914 جنگ با آلمان</a:t>
            </a:r>
            <a:endParaRPr lang="en-US" sz="2200" dirty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fa-IR" sz="2200" dirty="0">
                <a:solidFill>
                  <a:schemeClr val="tx1"/>
                </a:solidFill>
              </a:rPr>
              <a:t>1917 انقلاب سوسیالیسم  </a:t>
            </a:r>
            <a:endParaRPr lang="fa-IR" sz="2200" dirty="0" smtClean="0">
              <a:solidFill>
                <a:schemeClr val="tx1"/>
              </a:solidFill>
            </a:endParaRPr>
          </a:p>
          <a:p>
            <a:pPr algn="r" rtl="1">
              <a:lnSpc>
                <a:spcPct val="150000"/>
              </a:lnSpc>
            </a:pPr>
            <a:r>
              <a:rPr lang="fa-IR" sz="2200" dirty="0" smtClean="0">
                <a:solidFill>
                  <a:schemeClr val="tx1"/>
                </a:solidFill>
              </a:rPr>
              <a:t> </a:t>
            </a:r>
            <a:r>
              <a:rPr lang="fa-IR" sz="2200" dirty="0">
                <a:solidFill>
                  <a:schemeClr val="tx1"/>
                </a:solidFill>
              </a:rPr>
              <a:t>تا سال 1920 جنگ های داخلی وجود داشت. </a:t>
            </a:r>
            <a:endParaRPr lang="en-US" sz="2200" dirty="0">
              <a:solidFill>
                <a:schemeClr val="tx1"/>
              </a:solidFill>
            </a:endParaRPr>
          </a:p>
          <a:p>
            <a:pPr algn="r">
              <a:lnSpc>
                <a:spcPct val="150000"/>
              </a:lnSpc>
            </a:pP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192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81600" y="1752600"/>
            <a:ext cx="3581400" cy="1012825"/>
          </a:xfrm>
        </p:spPr>
        <p:txBody>
          <a:bodyPr/>
          <a:lstStyle/>
          <a:p>
            <a:pPr rtl="1"/>
            <a:r>
              <a:rPr lang="fa-IR" sz="3600" dirty="0">
                <a:latin typeface="Adobe Arabic" pitchFamily="18" charset="-78"/>
                <a:cs typeface="Adobe Arabic" pitchFamily="18" charset="-78"/>
              </a:rPr>
              <a:t>دو ویژگی اصلی در این سبک</a:t>
            </a:r>
            <a:r>
              <a:rPr lang="fa-IR" sz="3600" dirty="0" smtClean="0">
                <a:latin typeface="Adobe Arabic" pitchFamily="18" charset="-78"/>
                <a:cs typeface="Adobe Arabic" pitchFamily="18" charset="-78"/>
              </a:rPr>
              <a:t>:</a:t>
            </a:r>
            <a:endParaRPr lang="en-US" sz="3600" dirty="0"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581400"/>
            <a:ext cx="7848600" cy="2514600"/>
          </a:xfrm>
        </p:spPr>
        <p:txBody>
          <a:bodyPr>
            <a:normAutofit/>
          </a:bodyPr>
          <a:lstStyle/>
          <a:p>
            <a:pPr algn="r" rtl="1">
              <a:lnSpc>
                <a:spcPct val="160000"/>
              </a:lnSpc>
            </a:pPr>
            <a:r>
              <a:rPr lang="fa-IR" dirty="0">
                <a:solidFill>
                  <a:schemeClr val="tx1"/>
                </a:solidFill>
              </a:rPr>
              <a:t>کیفیت معمار گونه این </a:t>
            </a:r>
            <a:r>
              <a:rPr lang="fa-IR" dirty="0" smtClean="0">
                <a:solidFill>
                  <a:schemeClr val="tx1"/>
                </a:solidFill>
              </a:rPr>
              <a:t>سبک </a:t>
            </a:r>
          </a:p>
          <a:p>
            <a:pPr algn="r" rtl="1">
              <a:lnSpc>
                <a:spcPct val="160000"/>
              </a:lnSpc>
            </a:pPr>
            <a:r>
              <a:rPr lang="fa-IR" dirty="0" smtClean="0">
                <a:solidFill>
                  <a:schemeClr val="tx1"/>
                </a:solidFill>
              </a:rPr>
              <a:t>زاده </a:t>
            </a:r>
            <a:r>
              <a:rPr lang="fa-IR" dirty="0">
                <a:solidFill>
                  <a:schemeClr val="tx1"/>
                </a:solidFill>
              </a:rPr>
              <a:t>تحولات جدید ناشی از انقلاب صنعتی و چیرگی آن بر زندگی آدمیان.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8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743200"/>
            <a:ext cx="7848600" cy="3648456"/>
          </a:xfrm>
        </p:spPr>
        <p:txBody>
          <a:bodyPr>
            <a:normAutofit fontScale="62500" lnSpcReduction="20000"/>
          </a:bodyPr>
          <a:lstStyle/>
          <a:p>
            <a:pPr marL="0" indent="0" algn="r" rtl="1">
              <a:lnSpc>
                <a:spcPct val="170000"/>
              </a:lnSpc>
              <a:buNone/>
            </a:pPr>
            <a:r>
              <a:rPr lang="fa-IR" dirty="0"/>
              <a:t>واژه کانستراکتیویسم به معنی سازندگی است دو منظور این مکتب را می رساند</a:t>
            </a:r>
            <a:r>
              <a:rPr lang="fa-IR" dirty="0" smtClean="0"/>
              <a:t>:</a:t>
            </a:r>
          </a:p>
          <a:p>
            <a:pPr marL="0" indent="0" algn="r" rtl="1">
              <a:lnSpc>
                <a:spcPct val="170000"/>
              </a:lnSpc>
              <a:buNone/>
            </a:pPr>
            <a:endParaRPr lang="fa-IR" dirty="0" smtClean="0"/>
          </a:p>
          <a:p>
            <a:pPr marL="0" indent="0" algn="r" rtl="1">
              <a:lnSpc>
                <a:spcPct val="170000"/>
              </a:lnSpc>
              <a:buNone/>
            </a:pPr>
            <a:endParaRPr lang="fa-IR" dirty="0" smtClean="0"/>
          </a:p>
          <a:p>
            <a:pPr marL="0" indent="0" algn="r" rtl="1">
              <a:lnSpc>
                <a:spcPct val="170000"/>
              </a:lnSpc>
              <a:buNone/>
            </a:pPr>
            <a:r>
              <a:rPr lang="fa-IR" dirty="0" smtClean="0"/>
              <a:t> </a:t>
            </a:r>
            <a:r>
              <a:rPr lang="fa-IR" dirty="0"/>
              <a:t>هنر ناشی از الهام درونی و ضمیر ناخودآگاه نیست بلکه باید آن را آگاهانه و از سر قصد ساخت..   </a:t>
            </a:r>
            <a:endParaRPr lang="fa-IR" dirty="0" smtClean="0"/>
          </a:p>
          <a:p>
            <a:pPr marL="0" indent="0" algn="r" rtl="1">
              <a:lnSpc>
                <a:spcPct val="170000"/>
              </a:lnSpc>
              <a:buNone/>
            </a:pPr>
            <a:r>
              <a:rPr lang="fa-IR" dirty="0" smtClean="0"/>
              <a:t> </a:t>
            </a:r>
            <a:r>
              <a:rPr lang="fa-IR" dirty="0"/>
              <a:t>و تقلید از طبیعت پذیرفتنی نیست زیرا در ان هیچ سازتدگی وجود ندارد. </a:t>
            </a:r>
            <a:endParaRPr lang="en-US" dirty="0"/>
          </a:p>
          <a:p>
            <a:pPr marL="0" indent="0" algn="r" rtl="1">
              <a:lnSpc>
                <a:spcPct val="170000"/>
              </a:lnSpc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219200"/>
            <a:ext cx="8001000" cy="1069848"/>
          </a:xfrm>
        </p:spPr>
        <p:txBody>
          <a:bodyPr>
            <a:normAutofit fontScale="62500" lnSpcReduction="20000"/>
          </a:bodyPr>
          <a:lstStyle/>
          <a:p>
            <a:pPr marL="0" indent="0" algn="r" rtl="1">
              <a:lnSpc>
                <a:spcPct val="170000"/>
              </a:lnSpc>
              <a:buNone/>
            </a:pPr>
            <a:r>
              <a:rPr lang="fa-IR" dirty="0"/>
              <a:t>بعد از انقلاب اکتبر برادران پوزنر  </a:t>
            </a:r>
            <a:r>
              <a:rPr lang="en-US" dirty="0"/>
              <a:t>Antoine Pevsner</a:t>
            </a:r>
            <a:r>
              <a:rPr lang="fa-IR" dirty="0"/>
              <a:t> که مدتی دور از روسیه بودند دوباره برگشتند.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marL="0" indent="0" algn="r" rtl="1">
              <a:lnSpc>
                <a:spcPct val="170000"/>
              </a:lnSpc>
              <a:buNone/>
            </a:pPr>
            <a:endParaRPr lang="en-US" dirty="0"/>
          </a:p>
        </p:txBody>
      </p:sp>
      <p:sp>
        <p:nvSpPr>
          <p:cNvPr id="5" name="Striped Right Arrow 4"/>
          <p:cNvSpPr/>
          <p:nvPr/>
        </p:nvSpPr>
        <p:spPr>
          <a:xfrm rot="5400000">
            <a:off x="1676400" y="2971800"/>
            <a:ext cx="914400" cy="914400"/>
          </a:xfrm>
          <a:prstGeom prst="stripedRightArrow">
            <a:avLst/>
          </a:prstGeom>
          <a:solidFill>
            <a:srgbClr val="0070C0"/>
          </a:solidFill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15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8001000" cy="5553456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200" dirty="0"/>
              <a:t>حتی نقاشان این سبک نیز کارهای نقش برجسته داشتند</a:t>
            </a:r>
            <a:r>
              <a:rPr lang="fa-IR" sz="2200" dirty="0" smtClean="0"/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200" dirty="0" smtClean="0"/>
              <a:t> </a:t>
            </a:r>
            <a:r>
              <a:rPr lang="fa-IR" sz="2200" dirty="0"/>
              <a:t>ماهیت واقعی اشیائ به خصوص محصولات صنعتی بود.</a:t>
            </a:r>
            <a:r>
              <a:rPr lang="fa-IR" sz="2200" dirty="0">
                <a:solidFill>
                  <a:srgbClr val="00B0F0"/>
                </a:solidFill>
              </a:rPr>
              <a:t> شیشه </a:t>
            </a:r>
            <a:r>
              <a:rPr lang="fa-IR" sz="2200" dirty="0"/>
              <a:t>، </a:t>
            </a:r>
            <a:r>
              <a:rPr lang="fa-IR" sz="2200" dirty="0">
                <a:solidFill>
                  <a:srgbClr val="00B0F0"/>
                </a:solidFill>
              </a:rPr>
              <a:t>پلاستیک و آهن.  </a:t>
            </a:r>
            <a:endParaRPr lang="fa-IR" sz="2200" dirty="0" smtClean="0">
              <a:solidFill>
                <a:srgbClr val="00B0F0"/>
              </a:solidFill>
            </a:endParaRPr>
          </a:p>
          <a:p>
            <a:pPr marL="0" indent="0" algn="r" rtl="1">
              <a:lnSpc>
                <a:spcPct val="150000"/>
              </a:lnSpc>
              <a:buNone/>
            </a:pPr>
            <a:endParaRPr lang="en-US" sz="22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400" dirty="0" smtClean="0"/>
              <a:t>در </a:t>
            </a:r>
            <a:r>
              <a:rPr lang="fa-IR" sz="2400" dirty="0"/>
              <a:t>بین نخبگان هنری عمدتا در بین نقاشان و مجسمه سازان و معماران بودند. </a:t>
            </a:r>
            <a:endParaRPr lang="fa-IR" sz="2400" dirty="0" smtClean="0"/>
          </a:p>
          <a:p>
            <a:pPr marL="0" indent="0" algn="r" rtl="1">
              <a:lnSpc>
                <a:spcPct val="150000"/>
              </a:lnSpc>
              <a:buNone/>
            </a:pPr>
            <a:endParaRPr lang="fa-IR" sz="2400" dirty="0" smtClean="0"/>
          </a:p>
          <a:p>
            <a:pPr marL="0" indent="0" algn="r" rtl="1">
              <a:lnSpc>
                <a:spcPct val="150000"/>
              </a:lnSpc>
              <a:buNone/>
            </a:pPr>
            <a:endParaRPr lang="fa-IR" sz="2400" dirty="0"/>
          </a:p>
          <a:p>
            <a:pPr marL="0" indent="0" algn="ctr" rtl="1">
              <a:lnSpc>
                <a:spcPct val="150000"/>
              </a:lnSpc>
              <a:buNone/>
            </a:pPr>
            <a:r>
              <a:rPr lang="fa-IR" sz="2400" dirty="0" smtClean="0">
                <a:solidFill>
                  <a:srgbClr val="FF0000"/>
                </a:solidFill>
              </a:rPr>
              <a:t>اعتقاد </a:t>
            </a:r>
            <a:r>
              <a:rPr lang="fa-IR" sz="2400" dirty="0">
                <a:solidFill>
                  <a:srgbClr val="FF0000"/>
                </a:solidFill>
              </a:rPr>
              <a:t>به تکنولوژی ، عملکرد و صنعت.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 algn="r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5" name="Striped Right Arrow 4"/>
          <p:cNvSpPr/>
          <p:nvPr/>
        </p:nvSpPr>
        <p:spPr>
          <a:xfrm rot="5400000">
            <a:off x="4191000" y="3449653"/>
            <a:ext cx="914400" cy="914400"/>
          </a:xfrm>
          <a:prstGeom prst="stripedRightArrow">
            <a:avLst/>
          </a:prstGeom>
          <a:solidFill>
            <a:srgbClr val="0070C0"/>
          </a:solidFill>
          <a:ln>
            <a:solidFill>
              <a:srgbClr val="7030A0"/>
            </a:solidFill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0648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38200"/>
            <a:ext cx="8077200" cy="5486400"/>
          </a:xfrm>
        </p:spPr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sz="2200" dirty="0"/>
              <a:t>نکات مشترک زیادی بین اهداف سوسیالیسم و کانستراکتیویسم وجود دارد ولی نمی توان این سبک و اهداف کانستراکتیویسم را به طور مستقیم بر گرفته از ویژگی های سویالیسم دانست. </a:t>
            </a:r>
            <a:endParaRPr lang="fa-IR" sz="2200" dirty="0" smtClean="0"/>
          </a:p>
          <a:p>
            <a:pPr marL="0" indent="0" algn="r" rtl="1">
              <a:lnSpc>
                <a:spcPct val="150000"/>
              </a:lnSpc>
              <a:buNone/>
            </a:pPr>
            <a:endParaRPr lang="en-US" sz="2200" dirty="0"/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sz="2000" dirty="0">
                <a:solidFill>
                  <a:srgbClr val="0070C0"/>
                </a:solidFill>
              </a:rPr>
              <a:t>کانستراکتیویسم ها خود را مدرنیسم های شوروی می دانستند و خواستار پیشرفت و ورود به جهان مدرن بودند</a:t>
            </a:r>
            <a:r>
              <a:rPr lang="fa-IR" sz="2000" dirty="0" smtClean="0">
                <a:solidFill>
                  <a:srgbClr val="0070C0"/>
                </a:solidFill>
              </a:rPr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en-US" sz="2000" dirty="0"/>
          </a:p>
          <a:p>
            <a:pPr marL="0" indent="0" rtl="1">
              <a:lnSpc>
                <a:spcPct val="150000"/>
              </a:lnSpc>
              <a:buNone/>
            </a:pPr>
            <a:r>
              <a:rPr lang="fa-IR" sz="2000" dirty="0"/>
              <a:t>عقیده سوسیالیسم ها و کانستراکتیویسم ها </a:t>
            </a:r>
            <a:r>
              <a:rPr lang="fa-IR" sz="2000" dirty="0" smtClean="0"/>
              <a:t>:                </a:t>
            </a:r>
            <a:r>
              <a:rPr lang="fa-IR" sz="2000" dirty="0">
                <a:solidFill>
                  <a:srgbClr val="FF0000"/>
                </a:solidFill>
              </a:rPr>
              <a:t>گسست از گذشته و نگاه به آینده داشتند</a:t>
            </a:r>
            <a:r>
              <a:rPr lang="fa-IR" sz="2000" dirty="0" smtClean="0"/>
              <a:t>.</a:t>
            </a:r>
          </a:p>
          <a:p>
            <a:pPr marL="0" indent="0" algn="r" rtl="1">
              <a:lnSpc>
                <a:spcPct val="150000"/>
              </a:lnSpc>
              <a:buNone/>
            </a:pPr>
            <a:endParaRPr lang="en-US" sz="2000" dirty="0"/>
          </a:p>
          <a:p>
            <a:pPr marL="0" indent="0" rtl="1">
              <a:lnSpc>
                <a:spcPct val="150000"/>
              </a:lnSpc>
              <a:buNone/>
            </a:pPr>
            <a:r>
              <a:rPr lang="fa-IR" sz="2000" dirty="0"/>
              <a:t>همکاری بین این دو نیز به وجود آمد </a:t>
            </a:r>
            <a:endParaRPr lang="en-US" sz="2000" dirty="0"/>
          </a:p>
          <a:p>
            <a:pPr marL="0" indent="0" algn="r" rtl="1">
              <a:lnSpc>
                <a:spcPct val="150000"/>
              </a:lnSpc>
              <a:buNone/>
            </a:pPr>
            <a:endParaRPr lang="en-US" sz="2200" dirty="0"/>
          </a:p>
        </p:txBody>
      </p:sp>
      <p:sp>
        <p:nvSpPr>
          <p:cNvPr id="5" name="Left Arrow 4"/>
          <p:cNvSpPr/>
          <p:nvPr/>
        </p:nvSpPr>
        <p:spPr>
          <a:xfrm>
            <a:off x="3810000" y="4648200"/>
            <a:ext cx="990600" cy="609600"/>
          </a:xfrm>
          <a:prstGeom prst="leftArrow">
            <a:avLst/>
          </a:prstGeom>
          <a:solidFill>
            <a:srgbClr val="7030A0"/>
          </a:solidFill>
          <a:ln>
            <a:solidFill>
              <a:srgbClr val="0070C0"/>
            </a:solidFill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1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7848600" cy="2057401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rgbClr val="002060"/>
                </a:solidFill>
                <a:latin typeface="Adobe Arabic" pitchFamily="18" charset="-78"/>
                <a:cs typeface="Adobe Arabic" pitchFamily="18" charset="-78"/>
              </a:rPr>
              <a:t>از اولین ساختمان های این سبک که نماد آن نیز محسوب می </a:t>
            </a:r>
            <a:r>
              <a:rPr lang="fa-IR" sz="2400" dirty="0" smtClean="0">
                <a:solidFill>
                  <a:srgbClr val="002060"/>
                </a:solidFill>
                <a:latin typeface="Adobe Arabic" pitchFamily="18" charset="-78"/>
                <a:cs typeface="Adobe Arabic" pitchFamily="18" charset="-78"/>
              </a:rPr>
              <a:t>شود</a:t>
            </a:r>
            <a:r>
              <a:rPr lang="fa-IR" sz="2400" dirty="0">
                <a:solidFill>
                  <a:srgbClr val="002060"/>
                </a:solidFill>
                <a:latin typeface="Adobe Arabic" pitchFamily="18" charset="-78"/>
                <a:cs typeface="Adobe Arabic" pitchFamily="18" charset="-78"/>
              </a:rPr>
              <a:t>:</a:t>
            </a:r>
            <a:r>
              <a:rPr lang="fa-IR" sz="2400" dirty="0" smtClean="0">
                <a:solidFill>
                  <a:srgbClr val="00206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br>
              <a:rPr lang="fa-IR" sz="2400" dirty="0" smtClean="0">
                <a:solidFill>
                  <a:srgbClr val="002060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fa-IR" sz="2400" dirty="0" smtClean="0">
                <a:solidFill>
                  <a:srgbClr val="002060"/>
                </a:solidFill>
                <a:latin typeface="Adobe Arabic" pitchFamily="18" charset="-78"/>
                <a:cs typeface="Adobe Arabic" pitchFamily="18" charset="-78"/>
              </a:rPr>
              <a:t>ماکت </a:t>
            </a:r>
            <a:r>
              <a:rPr lang="fa-IR" sz="2400" dirty="0">
                <a:solidFill>
                  <a:srgbClr val="002060"/>
                </a:solidFill>
                <a:latin typeface="Adobe Arabic" pitchFamily="18" charset="-78"/>
                <a:cs typeface="Adobe Arabic" pitchFamily="18" charset="-78"/>
              </a:rPr>
              <a:t>بنای یادبود بین الملل سومین کنگره کمونیست ها </a:t>
            </a:r>
            <a:r>
              <a:rPr lang="fa-IR" sz="2400" dirty="0" smtClean="0">
                <a:solidFill>
                  <a:srgbClr val="002060"/>
                </a:solidFill>
                <a:latin typeface="Adobe Arabic" pitchFamily="18" charset="-78"/>
                <a:cs typeface="Adobe Arabic" pitchFamily="18" charset="-78"/>
              </a:rPr>
              <a:t/>
            </a:r>
            <a:br>
              <a:rPr lang="fa-IR" sz="2400" dirty="0" smtClean="0">
                <a:solidFill>
                  <a:srgbClr val="002060"/>
                </a:solidFill>
                <a:latin typeface="Adobe Arabic" pitchFamily="18" charset="-78"/>
                <a:cs typeface="Adobe Arabic" pitchFamily="18" charset="-78"/>
              </a:rPr>
            </a:br>
            <a:r>
              <a:rPr lang="en-US" sz="2000" dirty="0">
                <a:solidFill>
                  <a:srgbClr val="002060"/>
                </a:solidFill>
                <a:latin typeface="Adobe Arabic" pitchFamily="18" charset="-78"/>
                <a:cs typeface="Adobe Arabic" pitchFamily="18" charset="-78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Adobe Arabic" pitchFamily="18" charset="-78"/>
                <a:cs typeface="Adobe Arabic" pitchFamily="18" charset="-78"/>
              </a:rPr>
            </a:br>
            <a:endParaRPr lang="en-US" sz="2000" dirty="0">
              <a:solidFill>
                <a:srgbClr val="002060"/>
              </a:solidFill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1026" name="Picture 2" descr="D:\uni marlik\memari moaser\jaleseh 4 bauhaus &amp; Constructivism\0902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36976"/>
            <a:ext cx="2502553" cy="3617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352800" y="3962400"/>
            <a:ext cx="5257800" cy="1908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a-IR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توسط تاتلین </a:t>
            </a:r>
            <a:r>
              <a:rPr lang="en-US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Vladimir </a:t>
            </a:r>
            <a:r>
              <a:rPr lang="en-US" dirty="0" err="1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Tatlin</a:t>
            </a:r>
            <a:r>
              <a:rPr lang="en-US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</a:t>
            </a:r>
            <a:r>
              <a:rPr lang="fa-IR" dirty="0" smtClean="0">
                <a:solidFill>
                  <a:srgbClr val="C00000"/>
                </a:solidFill>
                <a:latin typeface="Adobe Arabic" pitchFamily="18" charset="-78"/>
                <a:cs typeface="Adobe Arabic" pitchFamily="18" charset="-78"/>
              </a:rPr>
              <a:t> در سال 1920 طراحی شد. 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67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1143000"/>
            <a:ext cx="2438400" cy="4243615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000" dirty="0"/>
              <a:t>تاتلین از فرهنگ مواد سخن می گفت </a:t>
            </a:r>
            <a:r>
              <a:rPr lang="fa-IR" sz="2000" dirty="0" smtClean="0"/>
              <a:t>.</a:t>
            </a:r>
          </a:p>
          <a:p>
            <a:pPr algn="r" rtl="1">
              <a:lnSpc>
                <a:spcPct val="150000"/>
              </a:lnSpc>
            </a:pPr>
            <a:r>
              <a:rPr lang="fa-IR" sz="2000" dirty="0" smtClean="0"/>
              <a:t> ماهیت </a:t>
            </a:r>
            <a:r>
              <a:rPr lang="fa-IR" sz="2000" dirty="0"/>
              <a:t>مواد باید کاملا شناخته شده باشد. </a:t>
            </a:r>
            <a:endParaRPr lang="en-US" sz="2000" dirty="0"/>
          </a:p>
          <a:p>
            <a:pPr algn="r" rtl="1">
              <a:lnSpc>
                <a:spcPct val="150000"/>
              </a:lnSpc>
            </a:pPr>
            <a:endParaRPr lang="en-US" sz="2000" dirty="0"/>
          </a:p>
        </p:txBody>
      </p:sp>
      <p:pic>
        <p:nvPicPr>
          <p:cNvPr id="2050" name="Picture 2" descr="D:\payan nameh shahin arshad\payan name neshaneh\maghale\ax neshaneh\ksG9H1121996755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286000"/>
            <a:ext cx="5562600" cy="3901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uni marlik\memari moaser\jaleseh 4 bauhaus &amp; Constructivism\zFgQ111219967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28516"/>
            <a:ext cx="2133600" cy="2115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41064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914400"/>
            <a:ext cx="7848600" cy="2133600"/>
          </a:xfrm>
        </p:spPr>
        <p:txBody>
          <a:bodyPr/>
          <a:lstStyle/>
          <a:p>
            <a:pPr algn="r" rtl="1">
              <a:lnSpc>
                <a:spcPct val="150000"/>
              </a:lnSpc>
            </a:pPr>
            <a:r>
              <a:rPr lang="fa-IR" sz="2400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بنای مارپیچ حلزونی شکل به ارتفاع 390 متر نمایشی بود از اعتقاد سوسیالیسم ها بر روند تکاملی تاریخ به گونه ایی که تاریخ خود را تکرار م یکند ولی هر تکرار مرحله ایی بالاتر و فراتر از مرحله قبل است.  و در نهایت تکامل تاریخ به سوسیالیسم و کمونیسم رسیده است. </a:t>
            </a:r>
            <a:endParaRPr lang="en-US" sz="2400" dirty="0">
              <a:solidFill>
                <a:schemeClr val="tx1"/>
              </a:solidFill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19600" y="4191000"/>
            <a:ext cx="4267200" cy="1371600"/>
          </a:xfrm>
        </p:spPr>
        <p:txBody>
          <a:bodyPr>
            <a:normAutofit fontScale="85000" lnSpcReduction="10000"/>
          </a:bodyPr>
          <a:lstStyle/>
          <a:p>
            <a:pPr algn="r" rtl="1">
              <a:lnSpc>
                <a:spcPct val="150000"/>
              </a:lnSpc>
            </a:pPr>
            <a:r>
              <a:rPr lang="fa-IR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از وسط این برج ساختمان شیشه ایی </a:t>
            </a:r>
            <a:r>
              <a:rPr lang="fa-IR" dirty="0" smtClean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پارلمان </a:t>
            </a:r>
            <a:r>
              <a:rPr lang="fa-IR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>معلق می ماند. </a:t>
            </a:r>
            <a:r>
              <a:rPr lang="en-US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  <a:t/>
            </a:r>
            <a:br>
              <a:rPr lang="en-US" dirty="0">
                <a:solidFill>
                  <a:schemeClr val="tx1"/>
                </a:solidFill>
                <a:latin typeface="Adobe Arabic" pitchFamily="18" charset="-78"/>
                <a:cs typeface="Adobe Arabic" pitchFamily="18" charset="-78"/>
              </a:rPr>
            </a:br>
            <a:endParaRPr lang="en-US" dirty="0"/>
          </a:p>
        </p:txBody>
      </p:sp>
      <p:pic>
        <p:nvPicPr>
          <p:cNvPr id="4" name="Picture 2" descr="D:\uni marlik\memari moaser\jaleseh 4 bauhaus &amp; Constructivism\QMsEF712199672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02" y="2819400"/>
            <a:ext cx="3429000" cy="3543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85580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119</TotalTime>
  <Words>740</Words>
  <Application>Microsoft Office PowerPoint</Application>
  <PresentationFormat>On-screen Show (4:3)</PresentationFormat>
  <Paragraphs>74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Adobe Arabic</vt:lpstr>
      <vt:lpstr>Arial</vt:lpstr>
      <vt:lpstr>Clarity</vt:lpstr>
      <vt:lpstr>    کانستراکتیویسم    Constructivism</vt:lpstr>
      <vt:lpstr>در بحبوحه این بحران های بزرگ سبک کانستراکتیویسم که توجه و هدف آن ساختارها بود به وجود می آید.  </vt:lpstr>
      <vt:lpstr>دو ویژگی اصلی در این سبک:</vt:lpstr>
      <vt:lpstr>PowerPoint Presentation</vt:lpstr>
      <vt:lpstr>PowerPoint Presentation</vt:lpstr>
      <vt:lpstr>PowerPoint Presentation</vt:lpstr>
      <vt:lpstr>از اولین ساختمان های این سبک که نماد آن نیز محسوب می شود:  ماکت بنای یادبود بین الملل سومین کنگره کمونیست ها   </vt:lpstr>
      <vt:lpstr>PowerPoint Presentation</vt:lpstr>
      <vt:lpstr>بنای مارپیچ حلزونی شکل به ارتفاع 390 متر نمایشی بود از اعتقاد سوسیالیسم ها بر روند تکاملی تاریخ به گونه ایی که تاریخ خود را تکرار م یکند ولی هر تکرار مرحله ایی بالاتر و فراتر از مرحله قبل است.  و در نهایت تکامل تاریخ به سوسیالیسم و کمونیسم رسیده است. </vt:lpstr>
      <vt:lpstr>اگر برج ایفل طلیعه عصر تکنولوژیک بود این برج بشارت دهنده سپیده دمان عصر سوسیالیسم بود.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در دهه 1930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Shahin</dc:creator>
  <cp:lastModifiedBy>omid arzi</cp:lastModifiedBy>
  <cp:revision>26</cp:revision>
  <dcterms:created xsi:type="dcterms:W3CDTF">2011-10-30T14:27:00Z</dcterms:created>
  <dcterms:modified xsi:type="dcterms:W3CDTF">2022-01-28T07:32:27Z</dcterms:modified>
</cp:coreProperties>
</file>