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5" r:id="rId4"/>
    <p:sldId id="261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21" d="100"/>
          <a:sy n="21" d="100"/>
        </p:scale>
        <p:origin x="54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F49D8EB-70CF-45DA-8D2F-8AE719064A68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24FB057-F4E1-4B08-A760-4DBEA2B81A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8278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C277F-8427-4964-ABEC-BD19601422F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8A1D1-6B74-424A-8D6D-9B98D7AD3DB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04F44-25C8-44E7-9895-01C050609D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A5C1B-31A0-46F6-A395-2095DEAB7C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32B49-B994-4558-8C86-4F4810F10EC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0C37-6384-4009-B85E-612D727FAF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6F36-F31E-4D14-8922-E90E47AD1D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6FCCB-DCFF-48FB-91B1-F5F89667A0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7E207-7F37-4AD0-8F49-6DF8482CD3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4170A-D29B-4B6A-B568-75EDB005E77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AA671-4CA6-4BD0-9934-1C9EB6B6C5E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2066-92CE-475F-8CAB-27195FAFFE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A6-7E21-41C2-9D9B-8521609756D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fld id="{996E7C20-F796-4EC4-8734-20901A897D4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200949" y="-76200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2400" b="1" smtClean="0">
                <a:solidFill>
                  <a:schemeClr val="bg1"/>
                </a:solidFill>
                <a:cs typeface="B Nazanin" pitchFamily="2" charset="-78"/>
              </a:rPr>
              <a:t>فهرست مطالب : </a:t>
            </a:r>
            <a:endParaRPr lang="en-US" sz="2400" b="1" smtClean="0">
              <a:solidFill>
                <a:schemeClr val="bg1"/>
              </a:solidFill>
              <a:cs typeface="B Nazanin" pitchFamily="2" charset="-78"/>
            </a:endParaRPr>
          </a:p>
        </p:txBody>
      </p:sp>
      <p:graphicFrame>
        <p:nvGraphicFramePr>
          <p:cNvPr id="3095" name="Group 23"/>
          <p:cNvGraphicFramePr>
            <a:graphicFrameLocks noGrp="1"/>
          </p:cNvGraphicFramePr>
          <p:nvPr>
            <p:ph sz="half" idx="1"/>
          </p:nvPr>
        </p:nvGraphicFramePr>
        <p:xfrm>
          <a:off x="4500563" y="1484313"/>
          <a:ext cx="3883025" cy="3097213"/>
        </p:xfrm>
        <a:graphic>
          <a:graphicData uri="http://schemas.openxmlformats.org/drawingml/2006/table">
            <a:tbl>
              <a:tblPr rtl="1"/>
              <a:tblGrid>
                <a:gridCol w="38830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0972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1 .       قسمتهاي مختلف يخچال :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ديوار طويل سايه انداز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حوضچه هاي توليد يخ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 مخزن يخ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097" name="Group 25"/>
          <p:cNvGraphicFramePr>
            <a:graphicFrameLocks noGrp="1"/>
          </p:cNvGraphicFramePr>
          <p:nvPr>
            <p:ph sz="half" idx="2"/>
          </p:nvPr>
        </p:nvGraphicFramePr>
        <p:xfrm>
          <a:off x="684213" y="1484313"/>
          <a:ext cx="3740150" cy="3090672"/>
        </p:xfrm>
        <a:graphic>
          <a:graphicData uri="http://schemas.openxmlformats.org/drawingml/2006/table">
            <a:tbl>
              <a:tblPr rtl="1"/>
              <a:tblGrid>
                <a:gridCol w="3740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81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2.        انواع يخچال :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يخچالهاي با مخازن گنبدي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يخچالهاي با مخازن تونلي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 يخچالهاي زيرزميني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B Nazanin" pitchFamily="2" charset="-78"/>
                        </a:rPr>
                        <a:t>        يخچالهاي بدون طاق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B Nazanin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6 : يخچال بدون طاق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2291" name="Picture 4" descr="اصفهان بدون طا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07375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7920037" cy="11430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7 : نحوه حمل يخ از داخل يخچال به خارج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3315" name="Picture 4" descr="yakhchal_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0350"/>
            <a:ext cx="47513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z="2400" smtClean="0">
                <a:solidFill>
                  <a:schemeClr val="bg1"/>
                </a:solidFill>
                <a:cs typeface="B Nazanin" pitchFamily="2" charset="-78"/>
              </a:rPr>
              <a:t>منابع و مآخذ :</a:t>
            </a:r>
            <a:endParaRPr lang="en-US" sz="240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a-IR" sz="2400" b="1" smtClean="0">
                <a:cs typeface="B Nazanin" pitchFamily="2" charset="-78"/>
              </a:rPr>
              <a:t>بررسي اقليمي ابنيه سنتي ايران – فصل ششم </a:t>
            </a:r>
          </a:p>
          <a:p>
            <a:pPr eaLnBrk="1" hangingPunct="1"/>
            <a:r>
              <a:rPr lang="fa-IR" sz="2400" b="1" smtClean="0">
                <a:cs typeface="B Nazanin" pitchFamily="2" charset="-78"/>
              </a:rPr>
              <a:t>بررسي اقليمي ابنيه سنتي ايران – فصل اول</a:t>
            </a:r>
          </a:p>
          <a:p>
            <a:pPr eaLnBrk="1" hangingPunct="1"/>
            <a:r>
              <a:rPr lang="fa-IR" sz="2400" b="1" smtClean="0">
                <a:cs typeface="B Nazanin" pitchFamily="2" charset="-78"/>
              </a:rPr>
              <a:t>همايش علمي منطقه اي معماري كوير – دانشگاه اردستان</a:t>
            </a:r>
          </a:p>
          <a:p>
            <a:pPr eaLnBrk="1" hangingPunct="1"/>
            <a:r>
              <a:rPr lang="en-US" sz="2400" b="1" smtClean="0">
                <a:cs typeface="B Nazanin" pitchFamily="2" charset="-78"/>
              </a:rPr>
              <a:t>Daneshgu . Ir</a:t>
            </a:r>
          </a:p>
          <a:p>
            <a:pPr eaLnBrk="1" hangingPunct="1"/>
            <a:r>
              <a:rPr lang="en-US" sz="2400" b="1" smtClean="0">
                <a:cs typeface="B Nazanin" pitchFamily="2" charset="-78"/>
              </a:rPr>
              <a:t>google</a:t>
            </a:r>
          </a:p>
        </p:txBody>
      </p:sp>
      <p:graphicFrame>
        <p:nvGraphicFramePr>
          <p:cNvPr id="38922" name="Group 10"/>
          <p:cNvGraphicFramePr>
            <a:graphicFrameLocks noGrp="1"/>
          </p:cNvGraphicFramePr>
          <p:nvPr/>
        </p:nvGraphicFramePr>
        <p:xfrm>
          <a:off x="539750" y="1557338"/>
          <a:ext cx="8064500" cy="2592388"/>
        </p:xfrm>
        <a:graphic>
          <a:graphicData uri="http://schemas.openxmlformats.org/drawingml/2006/table">
            <a:tbl>
              <a:tblPr rtl="1"/>
              <a:tblGrid>
                <a:gridCol w="8064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23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a-IR" sz="7200" b="1" smtClean="0">
              <a:cs typeface="B Nazanin" pitchFamily="2" charset="-78"/>
            </a:endParaRPr>
          </a:p>
          <a:p>
            <a:pPr algn="ctr" eaLnBrk="1" hangingPunct="1">
              <a:buFontTx/>
              <a:buNone/>
            </a:pPr>
            <a:endParaRPr lang="fa-IR" sz="7200" b="1" smtClean="0">
              <a:cs typeface="B Nazanin" pitchFamily="2" charset="-78"/>
            </a:endParaRPr>
          </a:p>
          <a:p>
            <a:pPr algn="ctr" eaLnBrk="1" hangingPunct="1">
              <a:buFontTx/>
              <a:buNone/>
            </a:pPr>
            <a:r>
              <a:rPr lang="fa-IR" sz="7200" b="1" smtClean="0">
                <a:solidFill>
                  <a:schemeClr val="bg1"/>
                </a:solidFill>
                <a:cs typeface="B Nazanin" pitchFamily="2" charset="-78"/>
              </a:rPr>
              <a:t>پايان</a:t>
            </a:r>
          </a:p>
          <a:p>
            <a:pPr algn="ctr" eaLnBrk="1" hangingPunct="1">
              <a:buFontTx/>
              <a:buNone/>
            </a:pPr>
            <a:endParaRPr lang="fa-IR" sz="2000" b="1" u="sng" smtClean="0">
              <a:cs typeface="B Nazanin" pitchFamily="2" charset="-78"/>
            </a:endParaRPr>
          </a:p>
          <a:p>
            <a:pPr algn="ctr" eaLnBrk="1" hangingPunct="1">
              <a:buFontTx/>
              <a:buNone/>
            </a:pPr>
            <a:endParaRPr lang="fa-IR" sz="2000" smtClean="0">
              <a:cs typeface="B Nazanin" pitchFamily="2" charset="-78"/>
            </a:endParaRPr>
          </a:p>
          <a:p>
            <a:pPr algn="ctr" eaLnBrk="1" hangingPunct="1">
              <a:buFontTx/>
              <a:buNone/>
            </a:pPr>
            <a:endParaRPr lang="fa-IR" sz="2000" smtClean="0">
              <a:cs typeface="B Nazanin" pitchFamily="2" charset="-78"/>
            </a:endParaRPr>
          </a:p>
          <a:p>
            <a:pPr algn="ctr" eaLnBrk="1" hangingPunct="1">
              <a:buFontTx/>
              <a:buNone/>
            </a:pPr>
            <a:endParaRPr lang="en-US" sz="2000" smtClean="0">
              <a:cs typeface="B Nazanin" pitchFamily="2" charset="-78"/>
            </a:endParaRP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1557338"/>
            <a:ext cx="8229600" cy="1143000"/>
          </a:xfrm>
        </p:spPr>
        <p:txBody>
          <a:bodyPr/>
          <a:lstStyle/>
          <a:p>
            <a:pPr eaLnBrk="1" hangingPunct="1"/>
            <a:r>
              <a:rPr lang="fa-IR" sz="3200" b="1" smtClean="0">
                <a:solidFill>
                  <a:schemeClr val="bg1"/>
                </a:solidFill>
                <a:cs typeface="B Nazanin" pitchFamily="2" charset="-78"/>
              </a:rPr>
              <a:t>با تشكر از راهنمايي استاد محترم ، جناب دكتر سامه و بذل توجه شما دوستان گرامي</a:t>
            </a:r>
            <a:br>
              <a:rPr lang="fa-IR" sz="3200" b="1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3200" b="1" smtClean="0">
                <a:solidFill>
                  <a:schemeClr val="bg1"/>
                </a:solidFill>
                <a:cs typeface="B Nazanin" pitchFamily="2" charset="-78"/>
              </a:rPr>
              <a:t/>
            </a:r>
            <a:br>
              <a:rPr lang="fa-IR" sz="3200" b="1" smtClean="0">
                <a:solidFill>
                  <a:schemeClr val="bg1"/>
                </a:solidFill>
                <a:cs typeface="B Nazanin" pitchFamily="2" charset="-78"/>
              </a:rPr>
            </a:br>
            <a:r>
              <a:rPr lang="fa-IR" sz="3200" b="1" smtClean="0">
                <a:solidFill>
                  <a:schemeClr val="bg1"/>
                </a:solidFill>
                <a:cs typeface="B Nazanin" pitchFamily="2" charset="-78"/>
              </a:rPr>
              <a:t>به درود</a:t>
            </a:r>
            <a:r>
              <a:rPr lang="en-US" sz="3200" b="1" smtClean="0">
                <a:solidFill>
                  <a:schemeClr val="bg1"/>
                </a:solidFill>
                <a:cs typeface="B Nazanin" pitchFamily="2" charset="-78"/>
              </a:rPr>
              <a:t/>
            </a:r>
            <a:br>
              <a:rPr lang="en-US" sz="3200" b="1" smtClean="0">
                <a:solidFill>
                  <a:schemeClr val="bg1"/>
                </a:solidFill>
                <a:cs typeface="B Nazanin" pitchFamily="2" charset="-78"/>
              </a:rPr>
            </a:br>
            <a:endParaRPr lang="en-US" sz="3200" b="1" smtClean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734050"/>
            <a:ext cx="5759450" cy="7112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1 : سمت راست يخچال ابرقو ، سمت چپ يخچالي در يزد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4099" name="Picture 4" descr="yakhchal_06_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5693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5589588"/>
            <a:ext cx="6553200" cy="854075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2 : يخچال ميبد – يزد 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5123" name="Picture 5" descr="ميبد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404813"/>
            <a:ext cx="4765675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1763713" y="6237288"/>
            <a:ext cx="5472112" cy="620712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   تصوير 1 : يخچال ميبد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6147" name="Picture 10" descr="ميبد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184650" cy="3136900"/>
          </a:xfrm>
        </p:spPr>
      </p:pic>
      <p:pic>
        <p:nvPicPr>
          <p:cNvPr id="6148" name="Picture 8" descr="ميبد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60350"/>
            <a:ext cx="4435475" cy="3325813"/>
          </a:xfrm>
        </p:spPr>
      </p:pic>
      <p:pic>
        <p:nvPicPr>
          <p:cNvPr id="6149" name="Picture 9" descr="ميبد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08625" y="3644900"/>
            <a:ext cx="3427413" cy="2568575"/>
          </a:xfrm>
        </p:spPr>
      </p:pic>
      <p:pic>
        <p:nvPicPr>
          <p:cNvPr id="6150" name="Picture 13" descr="ميبد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50825" y="3429000"/>
            <a:ext cx="3025775" cy="2755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6165850"/>
            <a:ext cx="4895850" cy="495300"/>
          </a:xfrm>
        </p:spPr>
        <p:txBody>
          <a:bodyPr/>
          <a:lstStyle/>
          <a:p>
            <a:pPr eaLnBrk="1" hangingPunct="1"/>
            <a:r>
              <a:rPr lang="ar-SA" sz="2000" u="sng" smtClean="0">
                <a:solidFill>
                  <a:schemeClr val="bg1"/>
                </a:solidFill>
                <a:cs typeface="B Nazanin" pitchFamily="2" charset="-78"/>
              </a:rPr>
              <a:t>شکل</a:t>
            </a:r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3</a:t>
            </a:r>
            <a:r>
              <a:rPr lang="ar-SA" sz="2000" u="sng" smtClean="0">
                <a:solidFill>
                  <a:schemeClr val="bg1"/>
                </a:solidFill>
                <a:cs typeface="B Nazanin" pitchFamily="2" charset="-78"/>
              </a:rPr>
              <a:t>: مقطع و پلان یخچال میبد در استان یزد</a:t>
            </a:r>
            <a:r>
              <a:rPr lang="en-US" sz="2000" u="sng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( گنبدي )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7171" name="Picture 4" descr="مويدي- پلان مقطع - گنبد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0763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5949950"/>
            <a:ext cx="8424862" cy="6477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تصوير 2 :به ترتيب از سمت راست بالا 1- زواره 2- سبزوار3- قلعه جلالي كاشان4- ميبد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8195" name="Picture 9" descr="زواره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19775" y="333375"/>
            <a:ext cx="2616200" cy="3095625"/>
          </a:xfrm>
        </p:spPr>
      </p:pic>
      <p:pic>
        <p:nvPicPr>
          <p:cNvPr id="8196" name="Picture 10" descr="قلعه جلالي - كاشان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64163" y="3573463"/>
            <a:ext cx="3087687" cy="2187575"/>
          </a:xfrm>
        </p:spPr>
      </p:pic>
      <p:pic>
        <p:nvPicPr>
          <p:cNvPr id="8197" name="Picture 12" descr="پيش از بازسازي - ميبد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2492375"/>
            <a:ext cx="4103687" cy="3336925"/>
          </a:xfrm>
        </p:spPr>
      </p:pic>
      <p:pic>
        <p:nvPicPr>
          <p:cNvPr id="8198" name="Picture 16" descr="سبزوار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395288" y="333375"/>
            <a:ext cx="5113337" cy="2046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title"/>
          </p:nvPr>
        </p:nvSpPr>
        <p:spPr>
          <a:xfrm>
            <a:off x="539750" y="5715000"/>
            <a:ext cx="8229600" cy="11430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4 : پلان و مقطع يخچال دوقوز پله در اروميه ( تونلي )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9219" name="Picture 11" descr="bim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981075"/>
            <a:ext cx="8351837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5734050"/>
            <a:ext cx="5400675" cy="112395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شكل 5 : پلان و مقطع يك يخچال زير زميني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0243" name="Picture 4" descr="يخچال زير زمين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87852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5715000"/>
            <a:ext cx="8229600" cy="1143000"/>
          </a:xfrm>
        </p:spPr>
        <p:txBody>
          <a:bodyPr/>
          <a:lstStyle/>
          <a:p>
            <a:pPr eaLnBrk="1" hangingPunct="1"/>
            <a:r>
              <a:rPr lang="fa-IR" sz="2000" u="sng" smtClean="0">
                <a:solidFill>
                  <a:schemeClr val="bg1"/>
                </a:solidFill>
                <a:cs typeface="B Nazanin" pitchFamily="2" charset="-78"/>
              </a:rPr>
              <a:t>تصوير 3 : يخچال زيرزميني ساوه – دريچه ريختن يخ به داخل يخچال و دريچه هوا</a:t>
            </a:r>
            <a:endParaRPr lang="en-US" sz="2000" u="sng" smtClean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1267" name="Picture 13" descr="ساوه-زيرزميني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765175"/>
            <a:ext cx="5040313" cy="3887788"/>
          </a:xfrm>
        </p:spPr>
      </p:pic>
      <p:pic>
        <p:nvPicPr>
          <p:cNvPr id="11268" name="Picture 14" descr="ساوه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333375"/>
            <a:ext cx="3135312" cy="2185988"/>
          </a:xfrm>
        </p:spPr>
      </p:pic>
      <p:pic>
        <p:nvPicPr>
          <p:cNvPr id="11269" name="Picture 15" descr="ساوه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2636838"/>
            <a:ext cx="3073400" cy="2325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208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 Nazanin</vt:lpstr>
      <vt:lpstr>B Titr</vt:lpstr>
      <vt:lpstr>Calibri</vt:lpstr>
      <vt:lpstr>Tahoma</vt:lpstr>
      <vt:lpstr>Default Design</vt:lpstr>
      <vt:lpstr>فهرست مطالب : </vt:lpstr>
      <vt:lpstr>شكل 1 : سمت راست يخچال ابرقو ، سمت چپ يخچالي در يزد</vt:lpstr>
      <vt:lpstr>شكل 2 : يخچال ميبد – يزد </vt:lpstr>
      <vt:lpstr>   تصوير 1 : يخچال ميبد</vt:lpstr>
      <vt:lpstr>شکل3: مقطع و پلان یخچال میبد در استان یزد ( گنبدي )</vt:lpstr>
      <vt:lpstr>تصوير 2 :به ترتيب از سمت راست بالا 1- زواره 2- سبزوار3- قلعه جلالي كاشان4- ميبد</vt:lpstr>
      <vt:lpstr>شكل 4 : پلان و مقطع يخچال دوقوز پله در اروميه ( تونلي )</vt:lpstr>
      <vt:lpstr>شكل 5 : پلان و مقطع يك يخچال زير زميني</vt:lpstr>
      <vt:lpstr>تصوير 3 : يخچال زيرزميني ساوه – دريچه ريختن يخ به داخل يخچال و دريچه هوا</vt:lpstr>
      <vt:lpstr>شكل 6 : يخچال بدون طاق</vt:lpstr>
      <vt:lpstr>شكل 7 : نحوه حمل يخ از داخل يخچال به خارج</vt:lpstr>
      <vt:lpstr>منابع و مآخذ :</vt:lpstr>
      <vt:lpstr>با تشكر از راهنمايي استاد محترم ، جناب دكتر سامه و بذل توجه شما دوستان گرامي  به درود </vt:lpstr>
    </vt:vector>
  </TitlesOfParts>
  <Company>Gamma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يخچال</dc:title>
  <dc:creator>rasool.yousefi@gmail.com</dc:creator>
  <cp:lastModifiedBy>omid</cp:lastModifiedBy>
  <cp:revision>9</cp:revision>
  <dcterms:created xsi:type="dcterms:W3CDTF">2009-12-21T07:21:21Z</dcterms:created>
  <dcterms:modified xsi:type="dcterms:W3CDTF">2018-06-02T12:43:25Z</dcterms:modified>
</cp:coreProperties>
</file>