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embedTrueTypeFonts="1" saveSubsetFonts="1">
  <p:sldMasterIdLst>
    <p:sldMasterId id="2147483648" r:id="rId1"/>
  </p:sldMasterIdLst>
  <p:notesMasterIdLst>
    <p:notesMasterId r:id="rId9"/>
  </p:notesMasterIdLst>
  <p:sldIdLst>
    <p:sldId id="304" r:id="rId2"/>
    <p:sldId id="305" r:id="rId3"/>
    <p:sldId id="306" r:id="rId4"/>
    <p:sldId id="321" r:id="rId5"/>
    <p:sldId id="318" r:id="rId6"/>
    <p:sldId id="308" r:id="rId7"/>
    <p:sldId id="322" r:id="rId8"/>
  </p:sldIdLst>
  <p:sldSz cx="9144000" cy="6858000" type="screen4x3"/>
  <p:notesSz cx="6858000" cy="9144000"/>
  <p:embeddedFontLst>
    <p:embeddedFont>
      <p:font typeface="Titr" panose="020B0604020202020204" charset="-78"/>
      <p:bold r:id="rId10"/>
    </p:embeddedFont>
    <p:embeddedFont>
      <p:font typeface="Zar" panose="020B0604020202020204" charset="-78"/>
      <p:regular r:id="rId11"/>
      <p:bold r:id="rId12"/>
    </p:embeddedFont>
    <p:embeddedFont>
      <p:font typeface="2  Jadid" panose="020B0604020202020204" charset="-78"/>
      <p:bold r:id="rId13"/>
    </p:embeddedFont>
  </p:embeddedFontLst>
  <p:defaultTextStyle>
    <a:defPPr>
      <a:defRPr lang="en-US"/>
    </a:defPPr>
    <a:lvl1pPr algn="r" rtl="1" eaLnBrk="0" fontAlgn="base" hangingPunct="0">
      <a:spcBef>
        <a:spcPct val="0"/>
      </a:spcBef>
      <a:spcAft>
        <a:spcPct val="0"/>
      </a:spcAft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1pPr>
    <a:lvl2pPr marL="457200" algn="r" rtl="1" eaLnBrk="0" fontAlgn="base" hangingPunct="0">
      <a:spcBef>
        <a:spcPct val="0"/>
      </a:spcBef>
      <a:spcAft>
        <a:spcPct val="0"/>
      </a:spcAft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2pPr>
    <a:lvl3pPr marL="914400" algn="r" rtl="1" eaLnBrk="0" fontAlgn="base" hangingPunct="0">
      <a:spcBef>
        <a:spcPct val="0"/>
      </a:spcBef>
      <a:spcAft>
        <a:spcPct val="0"/>
      </a:spcAft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3pPr>
    <a:lvl4pPr marL="1371600" algn="r" rtl="1" eaLnBrk="0" fontAlgn="base" hangingPunct="0">
      <a:spcBef>
        <a:spcPct val="0"/>
      </a:spcBef>
      <a:spcAft>
        <a:spcPct val="0"/>
      </a:spcAft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4pPr>
    <a:lvl5pPr marL="1828800" algn="r" rtl="1" eaLnBrk="0" fontAlgn="base" hangingPunct="0">
      <a:spcBef>
        <a:spcPct val="0"/>
      </a:spcBef>
      <a:spcAft>
        <a:spcPct val="0"/>
      </a:spcAft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5pPr>
    <a:lvl6pPr marL="2286000" algn="r" defTabSz="914400" rtl="1" eaLnBrk="1" latinLnBrk="0" hangingPunct="1"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6pPr>
    <a:lvl7pPr marL="2743200" algn="r" defTabSz="914400" rtl="1" eaLnBrk="1" latinLnBrk="0" hangingPunct="1"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7pPr>
    <a:lvl8pPr marL="3200400" algn="r" defTabSz="914400" rtl="1" eaLnBrk="1" latinLnBrk="0" hangingPunct="1"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8pPr>
    <a:lvl9pPr marL="3657600" algn="r" defTabSz="914400" rtl="1" eaLnBrk="1" latinLnBrk="0" hangingPunct="1">
      <a:defRPr sz="2400" b="1" kern="1200">
        <a:solidFill>
          <a:srgbClr val="0066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Zar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  <a:srgbClr val="FFFF00"/>
    <a:srgbClr val="FF0000"/>
    <a:srgbClr val="008000"/>
    <a:srgbClr val="FFFFFF"/>
    <a:srgbClr val="66FF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108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cs typeface="Times New Roman" pitchFamily="18" charset="0"/>
              </a:defRPr>
            </a:lvl1pPr>
          </a:lstStyle>
          <a:p>
            <a:fld id="{DDE6D87E-3A16-4608-ACA1-7DCC8067110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3D0BE9-B2CE-44C1-8227-6C4DD732EEEB}" type="slidenum">
              <a:rPr lang="ar-SA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3816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A718FE-FACA-43D3-81EC-AE39F89CDB3D}" type="slidenum">
              <a:rPr lang="ar-SA"/>
              <a:pPr/>
              <a:t>2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1679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385AC1-2280-4E7E-AE5E-BED5378C0484}" type="slidenum">
              <a:rPr lang="ar-SA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8809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E4791-744C-4ADC-B31A-F6D950730411}" type="slidenum">
              <a:rPr lang="ar-SA"/>
              <a:pPr/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8662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7D54F5-E7B6-4AD1-B415-48F00DBC7BE0}" type="slidenum">
              <a:rPr lang="ar-SA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057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ED8A8-0DD0-496A-9016-682C932F580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73A79-DAA9-4342-B058-DA748D5976F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39D19-FFBF-4653-9C0F-FCF17FDF425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0EFC6-96BE-48C3-B20C-FD2CCADEE18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9FBDE-A0B6-40E5-8D65-CDD3CB72BD9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400A7-D225-4E73-BB81-DDC04F46666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78E6D-1067-49B3-A3AD-9ED2F8C12E2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46361-DB41-4E66-A101-8A86108B53E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C63D9-21DA-4E92-8927-016187950E1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3A2EE-1A31-40F4-8AC7-034110C81FF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58E7A-7B74-470D-B95F-22F4F8E1104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cs typeface="Times New Roman" pitchFamily="18" charset="0"/>
              </a:defRPr>
            </a:lvl1pPr>
          </a:lstStyle>
          <a:p>
            <a:fld id="{5CDA2EC5-C304-4294-BC26-9DBE5AF75047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slide" Target="slide2.xml"/><Relationship Id="rId7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audio" Target="../media/audio3.wav"/><Relationship Id="rId4" Type="http://schemas.openxmlformats.org/officeDocument/2006/relationships/audio" Target="../media/audio1.wav"/><Relationship Id="rId9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slide" Target="slide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slide" Target="slide1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6.wav"/><Relationship Id="rId7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11" Type="http://schemas.openxmlformats.org/officeDocument/2006/relationships/audio" Target="../media/audio3.wav"/><Relationship Id="rId5" Type="http://schemas.openxmlformats.org/officeDocument/2006/relationships/audio" Target="../media/audio8.wav"/><Relationship Id="rId10" Type="http://schemas.openxmlformats.org/officeDocument/2006/relationships/audio" Target="../media/audio1.wav"/><Relationship Id="rId4" Type="http://schemas.openxmlformats.org/officeDocument/2006/relationships/audio" Target="../media/audio7.wav"/><Relationship Id="rId9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audio" Target="../media/audio2.wav"/><Relationship Id="rId4" Type="http://schemas.openxmlformats.org/officeDocument/2006/relationships/audio" Target="../media/audio10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5.wav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10" Type="http://schemas.openxmlformats.org/officeDocument/2006/relationships/audio" Target="../media/audio3.wav"/><Relationship Id="rId4" Type="http://schemas.openxmlformats.org/officeDocument/2006/relationships/audio" Target="../media/audio10.wav"/><Relationship Id="rId9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13" Type="http://schemas.openxmlformats.org/officeDocument/2006/relationships/slide" Target="slide6.xml"/><Relationship Id="rId3" Type="http://schemas.openxmlformats.org/officeDocument/2006/relationships/slideLayout" Target="../slideLayouts/slideLayout7.xml"/><Relationship Id="rId7" Type="http://schemas.openxmlformats.org/officeDocument/2006/relationships/audio" Target="../media/audio11.wav"/><Relationship Id="rId12" Type="http://schemas.openxmlformats.org/officeDocument/2006/relationships/image" Target="../media/image4.png"/><Relationship Id="rId2" Type="http://schemas.openxmlformats.org/officeDocument/2006/relationships/video" Target="F1101.wmv" TargetMode="External"/><Relationship Id="rId1" Type="http://schemas.openxmlformats.org/officeDocument/2006/relationships/audio" Target="FRACASO1.WAV" TargetMode="External"/><Relationship Id="rId6" Type="http://schemas.openxmlformats.org/officeDocument/2006/relationships/audio" Target="../media/audio1.wav"/><Relationship Id="rId11" Type="http://schemas.openxmlformats.org/officeDocument/2006/relationships/image" Target="../media/image3.png"/><Relationship Id="rId5" Type="http://schemas.openxmlformats.org/officeDocument/2006/relationships/audio" Target="../media/audio2.wav"/><Relationship Id="rId15" Type="http://schemas.openxmlformats.org/officeDocument/2006/relationships/slide" Target="slide1.xml"/><Relationship Id="rId10" Type="http://schemas.openxmlformats.org/officeDocument/2006/relationships/image" Target="../media/image2.jpeg"/><Relationship Id="rId4" Type="http://schemas.openxmlformats.org/officeDocument/2006/relationships/audio" Target="../media/audio5.wav"/><Relationship Id="rId9" Type="http://schemas.openxmlformats.org/officeDocument/2006/relationships/audio" Target="../media/audio12.wav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درس اوّل : شناخت محيط اجتماعي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9219" name="Oval 3">
            <a:hlinkClick r:id="rId3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>
            <a:off x="2057400" y="1219200"/>
            <a:ext cx="5029200" cy="838200"/>
          </a:xfrm>
          <a:prstGeom prst="ellipse">
            <a:avLst/>
          </a:prstGeom>
          <a:gradFill rotWithShape="0">
            <a:gsLst>
              <a:gs pos="0">
                <a:srgbClr val="000066"/>
              </a:gs>
              <a:gs pos="100000">
                <a:srgbClr val="6188D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b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جوان و تفكّر مستقل</a:t>
            </a:r>
            <a:endParaRPr lang="en-US" b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9220" name="Oval 4">
            <a:hlinkClick r:id="rId5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>
            <a:off x="2057400" y="2743200"/>
            <a:ext cx="5029200" cy="838200"/>
          </a:xfrm>
          <a:prstGeom prst="ellipse">
            <a:avLst/>
          </a:prstGeom>
          <a:gradFill rotWithShape="0">
            <a:gsLst>
              <a:gs pos="0">
                <a:srgbClr val="000066"/>
              </a:gs>
              <a:gs pos="100000">
                <a:srgbClr val="6188D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b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نتايج شناخت نادرست از محيط اجتماعي</a:t>
            </a:r>
            <a:endParaRPr lang="en-US" b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9221" name="Oval 5">
            <a:hlinkClick r:id="rId6" action="ppaction://hlinksldjump" highlightClick="1">
              <a:snd r:embed="rId4" name="Utopia Restore Up.wav"/>
            </a:hlinkClick>
          </p:cNvPr>
          <p:cNvSpPr>
            <a:spLocks noChangeArrowheads="1"/>
          </p:cNvSpPr>
          <p:nvPr/>
        </p:nvSpPr>
        <p:spPr bwMode="auto">
          <a:xfrm>
            <a:off x="2057400" y="4191000"/>
            <a:ext cx="5029200" cy="838200"/>
          </a:xfrm>
          <a:prstGeom prst="ellipse">
            <a:avLst/>
          </a:prstGeom>
          <a:gradFill rotWithShape="0">
            <a:gsLst>
              <a:gs pos="0">
                <a:srgbClr val="000066"/>
              </a:gs>
              <a:gs pos="100000">
                <a:srgbClr val="6188D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b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شناخت جامعه</a:t>
            </a:r>
            <a:endParaRPr lang="en-US" b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9222" name="AutoShape 6">
            <a:hlinkClick r:id="rId7" action="ppaction://hlinksldjump" highlightClick="1">
              <a:snd r:embed="rId8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371600" y="5715000"/>
            <a:ext cx="6324600" cy="6858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tr" pitchFamily="2" charset="-78"/>
              </a:rPr>
              <a:t>جهت ورود به مبحث درسي روي عنوان مبحث كليك كنيد.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tr" pitchFamily="2" charset="-78"/>
            </a:endParaRPr>
          </a:p>
        </p:txBody>
      </p:sp>
      <p:sp>
        <p:nvSpPr>
          <p:cNvPr id="9224" name="AutoShape 8" descr="Cork">
            <a:hlinkClick r:id="rId9" action="ppaction://hlinksldjump" highlightClick="1">
              <a:snd r:embed="rId10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sz="1400" b="0" u="sng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685800" y="801688"/>
            <a:ext cx="7512050" cy="722312"/>
          </a:xfrm>
          <a:prstGeom prst="ellipse">
            <a:avLst/>
          </a:prstGeom>
          <a:gradFill rotWithShape="0">
            <a:gsLst>
              <a:gs pos="0">
                <a:srgbClr val="FFF2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مقايسه مهم ترين </a:t>
            </a:r>
            <a:r>
              <a:rPr lang="en-US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ويژگيهاي </a:t>
            </a:r>
            <a:r>
              <a:rPr lang="ar-SA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دوره كودكي ونوجواني</a:t>
            </a:r>
            <a:endParaRPr lang="en-US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81025" y="1784350"/>
            <a:ext cx="3733800" cy="779463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9525">
            <a:pattFill prst="pct90">
              <a:fgClr>
                <a:srgbClr val="FF99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دوره نوجواني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81025" y="2774950"/>
            <a:ext cx="3733800" cy="779463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كاهش وابستگي به اطرافيان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772025" y="1784350"/>
            <a:ext cx="3733800" cy="779463"/>
          </a:xfrm>
          <a:prstGeom prst="rect">
            <a:avLst/>
          </a:pr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9525">
            <a:pattFill prst="pct90">
              <a:fgClr>
                <a:srgbClr val="FF99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دوره كودكي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772025" y="2774950"/>
            <a:ext cx="3733800" cy="779463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وابستگي شديد به اطرافيان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84725" y="5781675"/>
            <a:ext cx="3733800" cy="779463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فقدان توانائي 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تصميم گيري هاي مهم زندگي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757738" y="3779838"/>
            <a:ext cx="3733800" cy="779462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زندگي كردن در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زمان حال و بي توجهي به آينده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772025" y="4810125"/>
            <a:ext cx="3733800" cy="779463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بي مسئوليتي در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زندگي خود وديگران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95313" y="5816600"/>
            <a:ext cx="3733800" cy="779463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توانائي نسبي درتصميم گيري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با نظارت اطرافيان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81025" y="3779838"/>
            <a:ext cx="3733800" cy="779462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انديشيدن به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آينده و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زندگي در زمان آينده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93725" y="4837113"/>
            <a:ext cx="3733800" cy="779462"/>
          </a:xfrm>
          <a:prstGeom prst="rect">
            <a:avLst/>
          </a:prstGeom>
          <a:gradFill rotWithShape="0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بر عهده گرفتن مسئوليت زندگي 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خود وديگران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7" name="AutoShape 13">
            <a:hlinkClick r:id="rId4" action="ppaction://hlinksldjump" highlightClick="1">
              <a:snd r:embed="rId3" name="Utopia Restore Up.wav"/>
            </a:hlinkClick>
          </p:cNvPr>
          <p:cNvSpPr>
            <a:spLocks noChangeArrowheads="1"/>
          </p:cNvSpPr>
          <p:nvPr/>
        </p:nvSpPr>
        <p:spPr bwMode="auto">
          <a:xfrm flipH="1">
            <a:off x="663575" y="3859213"/>
            <a:ext cx="539750" cy="525462"/>
          </a:xfrm>
          <a:prstGeom prst="actionButtonHelp">
            <a:avLst/>
          </a:prstGeom>
          <a:solidFill>
            <a:srgbClr val="FF0000"/>
          </a:soli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1278" name="AutoShape 14">
            <a:hlinkClick r:id="rId5" action="ppaction://hlinksldjump" highlightClick="1">
              <a:snd r:embed="rId6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درس اوّل : شناخت محيط اجتماعي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1280" name="AutoShape 16" descr="Cork">
            <a:hlinkClick r:id="rId5" action="ppaction://hlinksldjump" highlightClick="1">
              <a:snd r:embed="rId7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sz="1400" b="0" u="sng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7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2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allAtOnce" animBg="1" autoUpdateAnimBg="0"/>
      <p:bldP spid="11267" grpId="0" animBg="1" autoUpdateAnimBg="0"/>
      <p:bldP spid="11268" grpId="0" animBg="1" autoUpdateAnimBg="0"/>
      <p:bldP spid="11269" grpId="0" animBg="1" autoUpdateAnimBg="0"/>
      <p:bldP spid="11270" grpId="0" animBg="1" autoUpdateAnimBg="0"/>
      <p:bldP spid="11271" grpId="0" animBg="1" autoUpdateAnimBg="0"/>
      <p:bldP spid="11272" grpId="0" animBg="1" autoUpdateAnimBg="0"/>
      <p:bldP spid="11273" grpId="0" animBg="1" autoUpdateAnimBg="0"/>
      <p:bldP spid="11274" grpId="0" animBg="1" autoUpdateAnimBg="0"/>
      <p:bldP spid="11275" grpId="0" animBg="1" autoUpdateAnimBg="0"/>
      <p:bldP spid="11276" grpId="0" animBg="1" autoUpdateAnimBg="0"/>
      <p:bldP spid="112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76400" y="13716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انديشيدن نوجوان درباره زندگي آينده خويش: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835275" y="2249488"/>
            <a:ext cx="3352800" cy="708025"/>
          </a:xfrm>
          <a:prstGeom prst="rect">
            <a:avLst/>
          </a:prstGeom>
          <a:gradFill rotWithShape="0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انتخاب رشته تحصيلي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849563" y="3406775"/>
            <a:ext cx="3352800" cy="708025"/>
          </a:xfrm>
          <a:prstGeom prst="rect">
            <a:avLst/>
          </a:prstGeom>
          <a:gradFill rotWithShape="0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انتخاب شغل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849563" y="4552950"/>
            <a:ext cx="3352800" cy="708025"/>
          </a:xfrm>
          <a:prstGeom prst="rect">
            <a:avLst/>
          </a:prstGeom>
          <a:gradFill rotWithShape="0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انتخاب همسر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8" name="AutoShape 6">
            <a:hlinkClick r:id="" action="ppaction://hlinkshowjump?jump=previousslide" highlightClick="1">
              <a:snd r:embed="rId4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درس اوّل : شناخت محيط اجتماعي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3320" name="AutoShape 8" descr="Cork">
            <a:hlinkClick r:id="rId5" action="ppaction://hlinksldjump" highlightClick="1">
              <a:snd r:embed="rId6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sz="1400" b="0" u="sng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nimBg="1" autoUpdateAnimBg="0"/>
      <p:bldP spid="13316" grpId="0" animBg="1" autoUpdateAnimBg="0"/>
      <p:bldP spid="1331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hlinkClick r:id="rId8" action="ppaction://hlinksldjump" highlightClick="1">
              <a:snd r:embed="rId7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762000" y="838200"/>
            <a:ext cx="7467600" cy="838200"/>
          </a:xfrm>
          <a:prstGeom prst="downArrowCallout">
            <a:avLst>
              <a:gd name="adj1" fmla="val 222727"/>
              <a:gd name="adj2" fmla="val 222727"/>
              <a:gd name="adj3" fmla="val 16667"/>
              <a:gd name="adj4" fmla="val 66667"/>
            </a:avLst>
          </a:prstGeom>
          <a:gradFill rotWithShape="1">
            <a:gsLst>
              <a:gs pos="0">
                <a:srgbClr val="FFFF00"/>
              </a:gs>
              <a:gs pos="100000">
                <a:srgbClr val="33CC33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a-I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تصميم گرفتن </a:t>
            </a:r>
            <a:r>
              <a:rPr lang="fa-IR" b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b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762000" y="1828800"/>
            <a:ext cx="7467600" cy="838200"/>
          </a:xfrm>
          <a:prstGeom prst="downArrowCallout">
            <a:avLst>
              <a:gd name="adj1" fmla="val 222727"/>
              <a:gd name="adj2" fmla="val 222727"/>
              <a:gd name="adj3" fmla="val 16667"/>
              <a:gd name="adj4" fmla="val 66667"/>
            </a:avLst>
          </a:prstGeom>
          <a:gradFill rotWithShape="1">
            <a:gsLst>
              <a:gs pos="0">
                <a:srgbClr val="FFFF00"/>
              </a:gs>
              <a:gs pos="100000">
                <a:srgbClr val="33CC33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a-I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انتخاب يك پاسخ از بين چند پاسخ احتمالي</a:t>
            </a:r>
            <a:endParaRPr lang="en-US" b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7620000" y="2895600"/>
            <a:ext cx="733425" cy="1600200"/>
          </a:xfrm>
          <a:prstGeom prst="curvedLeftArrow">
            <a:avLst>
              <a:gd name="adj1" fmla="val 43636"/>
              <a:gd name="adj2" fmla="val 87273"/>
              <a:gd name="adj3" fmla="val 33333"/>
            </a:avLst>
          </a:prstGeom>
          <a:solidFill>
            <a:srgbClr val="FF0000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7772400" y="2895600"/>
            <a:ext cx="733425" cy="2743200"/>
          </a:xfrm>
          <a:prstGeom prst="curvedLeftArrow">
            <a:avLst>
              <a:gd name="adj1" fmla="val 50511"/>
              <a:gd name="adj2" fmla="val 125316"/>
              <a:gd name="adj3" fmla="val 33333"/>
            </a:avLst>
          </a:prstGeom>
          <a:solidFill>
            <a:srgbClr val="006600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fa-IR" sz="180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5791200" y="3733800"/>
            <a:ext cx="1600200" cy="914400"/>
          </a:xfrm>
          <a:prstGeom prst="leftArrow">
            <a:avLst>
              <a:gd name="adj1" fmla="val 73611"/>
              <a:gd name="adj2" fmla="val 33023"/>
            </a:avLst>
          </a:prstGeom>
          <a:gradFill rotWithShape="1">
            <a:gsLst>
              <a:gs pos="0">
                <a:srgbClr val="FF505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a-I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نادرست</a:t>
            </a:r>
            <a:endParaRPr lang="en-US" sz="180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3352800" y="3733800"/>
            <a:ext cx="2286000" cy="914400"/>
          </a:xfrm>
          <a:prstGeom prst="leftArrow">
            <a:avLst>
              <a:gd name="adj1" fmla="val 73611"/>
              <a:gd name="adj2" fmla="val 27604"/>
            </a:avLst>
          </a:prstGeom>
          <a:gradFill rotWithShape="1">
            <a:gsLst>
              <a:gs pos="0">
                <a:srgbClr val="FF505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a-I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به دليل</a:t>
            </a:r>
          </a:p>
          <a:p>
            <a:pPr algn="ctr" eaLnBrk="1" hangingPunct="1"/>
            <a:r>
              <a:rPr lang="fa-I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عدم شناخت كافي</a:t>
            </a:r>
            <a:endParaRPr lang="en-US" sz="180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3354388" y="4946650"/>
            <a:ext cx="2286000" cy="914400"/>
          </a:xfrm>
          <a:prstGeom prst="leftArrow">
            <a:avLst>
              <a:gd name="adj1" fmla="val 77426"/>
              <a:gd name="adj2" fmla="val 27604"/>
            </a:avLst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به دليل </a:t>
            </a:r>
          </a:p>
          <a:p>
            <a:pPr algn="ctr"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شناخت و آگاهي كافي</a:t>
            </a:r>
            <a:endParaRPr lang="en-US" sz="1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5791200" y="4953000"/>
            <a:ext cx="1600200" cy="914400"/>
          </a:xfrm>
          <a:prstGeom prst="leftArrow">
            <a:avLst>
              <a:gd name="adj1" fmla="val 73611"/>
              <a:gd name="adj2" fmla="val 33023"/>
            </a:avLst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درست</a:t>
            </a:r>
            <a:endParaRPr lang="en-US" sz="1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625475" y="3676650"/>
            <a:ext cx="2590800" cy="989013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505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/>
            <a:r>
              <a:rPr lang="fa-I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شكست و ناكامي</a:t>
            </a:r>
            <a:endParaRPr lang="en-US" sz="180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09600" y="4906963"/>
            <a:ext cx="2590800" cy="9906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موفقيت و كاميابي</a:t>
            </a:r>
            <a:endParaRPr lang="en-US" sz="1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762000" y="2819400"/>
            <a:ext cx="7467600" cy="5334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endParaRPr lang="fa-I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905000" y="2819400"/>
            <a:ext cx="4876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/>
            <a:r>
              <a:rPr lang="fa-I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يافتن پاسخ به پرسش هاي مطروحه</a:t>
            </a:r>
            <a:endParaRPr lang="en-US" b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75" name="AutoShape 15">
            <a:hlinkClick r:id="rId9" action="ppaction://hlinksldjump" highlightClick="1">
              <a:snd r:embed="rId10" name="Utopia Restore Up.wav"/>
            </a:hlinkClick>
          </p:cNvPr>
          <p:cNvSpPr>
            <a:spLocks noChangeArrowheads="1"/>
          </p:cNvSpPr>
          <p:nvPr/>
        </p:nvSpPr>
        <p:spPr bwMode="auto">
          <a:xfrm flipH="1">
            <a:off x="914400" y="3886200"/>
            <a:ext cx="533400" cy="533400"/>
          </a:xfrm>
          <a:prstGeom prst="actionButtonHelp">
            <a:avLst/>
          </a:prstGeom>
          <a:solidFill>
            <a:srgbClr val="006600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fa-IR" sz="1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5376" name="AutoShape 16" descr="Cork">
            <a:hlinkClick r:id="rId8" action="ppaction://hlinksldjump" highlightClick="1">
              <a:snd r:embed="rId11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sz="1400" b="0" u="sng">
              <a:solidFill>
                <a:schemeClr val="tx1"/>
              </a:solidFill>
              <a:effectLst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درس اوّل : شناخت محيط اجتماعي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Pop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Pop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500"/>
                            </p:stCondLst>
                            <p:childTnLst>
                              <p:par>
                                <p:cTn id="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3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3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OR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Utopia Asteris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3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3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ows XP Hardware Ins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OR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allAtOnce" animBg="1"/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2" grpId="0" animBg="1"/>
      <p:bldP spid="15373" grpId="0" animBg="1"/>
      <p:bldP spid="15374" grpId="0"/>
      <p:bldP spid="153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hlinkClick r:id="" action="ppaction://hlinkshowjump?jump=previousslide" highlightClick="1">
              <a:snd r:embed="rId5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درس اوّل : شناخت محيط اجتماعي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010400" y="3235325"/>
            <a:ext cx="1638300" cy="957263"/>
          </a:xfrm>
          <a:prstGeom prst="rect">
            <a:avLst/>
          </a:prstGeom>
          <a:gradFill rotWithShape="0">
            <a:gsLst>
              <a:gs pos="0">
                <a:srgbClr val="FF3300">
                  <a:gamma/>
                  <a:shade val="46275"/>
                  <a:invGamma/>
                </a:srgbClr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شكست وناكامي</a:t>
            </a:r>
            <a:endParaRPr lang="en-US" sz="180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308350" y="1362075"/>
            <a:ext cx="1851025" cy="81915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100000">
                <a:srgbClr val="FFF2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انتخاب شغل نامناسب</a:t>
            </a:r>
            <a:endParaRPr lang="en-US" sz="1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308350" y="2416175"/>
            <a:ext cx="1851025" cy="81915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100000">
                <a:srgbClr val="FFF2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انتخاب همسر </a:t>
            </a:r>
            <a:endParaRPr lang="en-US" sz="1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308350" y="3733800"/>
            <a:ext cx="1851025" cy="81915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100000">
                <a:srgbClr val="FFF2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انتخاب دوست ناباب</a:t>
            </a:r>
            <a:endParaRPr lang="en-US" sz="1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308350" y="4857750"/>
            <a:ext cx="1851025" cy="81915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100000">
                <a:srgbClr val="FFF2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فعاليتهاي سياسي</a:t>
            </a:r>
            <a:endParaRPr lang="en-US" sz="1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 flipV="1">
            <a:off x="5159375" y="1806575"/>
            <a:ext cx="1851025" cy="19843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 flipV="1">
            <a:off x="5159375" y="2819400"/>
            <a:ext cx="1851025" cy="9715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5159375" y="3790950"/>
            <a:ext cx="1830388" cy="400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5159375" y="3790950"/>
            <a:ext cx="1830388" cy="15430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38113" y="1362075"/>
            <a:ext cx="1790700" cy="81915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ورشكستگي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 flipV="1">
            <a:off x="1928813" y="1806575"/>
            <a:ext cx="1379537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38113" y="2457450"/>
            <a:ext cx="1790700" cy="777875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طلاق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38113" y="3733800"/>
            <a:ext cx="1790700" cy="8001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اعتياد وانحراف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138113" y="4857750"/>
            <a:ext cx="1790700" cy="81915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كناره گيري از</a:t>
            </a:r>
          </a:p>
          <a:p>
            <a:pPr algn="ctr"/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سياسي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1928813" y="2819400"/>
            <a:ext cx="137953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H="1">
            <a:off x="1928813" y="4192588"/>
            <a:ext cx="137953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1928813" y="5334000"/>
            <a:ext cx="137953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6405" name="AutoShape 21" descr="Cork">
            <a:hlinkClick r:id="rId6" action="ppaction://hlinksldjump" highlightClick="1">
              <a:snd r:embed="rId7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sz="1400" b="0" u="sng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nimBg="1" autoUpdateAnimBg="0"/>
      <p:bldP spid="16390" grpId="0" animBg="1" autoUpdateAnimBg="0"/>
      <p:bldP spid="16391" grpId="0" animBg="1" autoUpdateAnimBg="0"/>
      <p:bldP spid="16392" grpId="0" animBg="1" autoUpdateAnimBg="0"/>
      <p:bldP spid="16393" grpId="0" animBg="1"/>
      <p:bldP spid="16394" grpId="0" animBg="1"/>
      <p:bldP spid="16395" grpId="0" animBg="1"/>
      <p:bldP spid="16396" grpId="0" animBg="1"/>
      <p:bldP spid="16397" grpId="0" animBg="1" autoUpdateAnimBg="0"/>
      <p:bldP spid="16398" grpId="0" animBg="1"/>
      <p:bldP spid="16399" grpId="0" animBg="1" autoUpdateAnimBg="0"/>
      <p:bldP spid="16400" grpId="0" animBg="1" autoUpdateAnimBg="0"/>
      <p:bldP spid="16401" grpId="0" animBg="1" autoUpdateAnimBg="0"/>
      <p:bldP spid="16402" grpId="0" animBg="1"/>
      <p:bldP spid="16403" grpId="0" animBg="1"/>
      <p:bldP spid="164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415213" y="2093913"/>
            <a:ext cx="1539875" cy="700087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tint val="6392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انواع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شناخت جامعه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14863" y="1071563"/>
            <a:ext cx="1905000" cy="700087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tint val="6392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شناخت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حاصل از زندگي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35163" y="749300"/>
            <a:ext cx="1679575" cy="700088"/>
          </a:xfrm>
          <a:prstGeom prst="rect">
            <a:avLst/>
          </a:prstGeom>
          <a:gradFill rotWithShape="0">
            <a:gsLst>
              <a:gs pos="0">
                <a:srgbClr val="663012"/>
              </a:gs>
              <a:gs pos="30000">
                <a:srgbClr val="A65528"/>
              </a:gs>
              <a:gs pos="70000">
                <a:srgbClr val="D49E6C"/>
              </a:gs>
              <a:gs pos="100000">
                <a:srgbClr val="D6B19C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تجربه شخصي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33575" y="1614488"/>
            <a:ext cx="1679575" cy="700087"/>
          </a:xfrm>
          <a:prstGeom prst="rect">
            <a:avLst/>
          </a:prstGeom>
          <a:gradFill rotWithShape="0">
            <a:gsLst>
              <a:gs pos="0">
                <a:srgbClr val="663012"/>
              </a:gs>
              <a:gs pos="30000">
                <a:srgbClr val="A65528"/>
              </a:gs>
              <a:gs pos="70000">
                <a:srgbClr val="D49E6C"/>
              </a:gs>
              <a:gs pos="100000">
                <a:srgbClr val="D6B19C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تجربه ديگران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586288" y="3165475"/>
            <a:ext cx="1905000" cy="700088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tint val="6392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شناخت علمي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9" name="Rectangle 7" descr="P110"/>
          <p:cNvSpPr>
            <a:spLocks noChangeArrowheads="1"/>
          </p:cNvSpPr>
          <p:nvPr/>
        </p:nvSpPr>
        <p:spPr bwMode="auto">
          <a:xfrm>
            <a:off x="225425" y="2492375"/>
            <a:ext cx="3765550" cy="1924050"/>
          </a:xfrm>
          <a:prstGeom prst="rect">
            <a:avLst/>
          </a:prstGeom>
          <a:blipFill dpi="0" rotWithShape="0">
            <a:blip r:embed="rId7">
              <a:alphaModFix amt="52000"/>
            </a:blip>
            <a:srcRect/>
            <a:stretch>
              <a:fillRect/>
            </a:stretch>
          </a:blip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ar-SA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شناخت عالم اجتماعي از طريق</a:t>
            </a:r>
            <a:endParaRPr lang="en-US" sz="2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ar-SA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مطالعه منظم</a:t>
            </a:r>
            <a:r>
              <a:rPr lang="en-US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 دقيق رفتار انسان </a:t>
            </a:r>
            <a:endParaRPr lang="en-US" sz="2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ar-SA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 زندگي در جوامع مختلف</a:t>
            </a:r>
          </a:p>
          <a:p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ar-SA"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مانند: 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ar-SA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ديدگاه عالم اجتماعي</a:t>
            </a:r>
            <a:r>
              <a:rPr lang="en-US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درباره خودكشي</a:t>
            </a:r>
            <a:endParaRPr lang="en-US" sz="2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6477000" y="5026025"/>
            <a:ext cx="2362200" cy="102552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8999">
                <a:srgbClr val="FBD49C"/>
              </a:gs>
              <a:gs pos="19500">
                <a:srgbClr val="FBA97D"/>
              </a:gs>
              <a:gs pos="32000">
                <a:srgbClr val="FAC77D"/>
              </a:gs>
              <a:gs pos="41001">
                <a:srgbClr val="FEE7F2"/>
              </a:gs>
              <a:gs pos="50000">
                <a:srgbClr val="FBEAC7"/>
              </a:gs>
              <a:gs pos="59000">
                <a:srgbClr val="FEE7F2"/>
              </a:gs>
              <a:gs pos="68000">
                <a:srgbClr val="FAC77D"/>
              </a:gs>
              <a:gs pos="80500">
                <a:srgbClr val="FBA97D"/>
              </a:gs>
              <a:gs pos="91001">
                <a:srgbClr val="FBD49C"/>
              </a:gs>
              <a:gs pos="100000">
                <a:srgbClr val="FEE7F2"/>
              </a:gs>
            </a:gsLst>
            <a:lin ang="5400000" scaled="1"/>
          </a:gradFill>
          <a:ln w="38100">
            <a:solidFill>
              <a:srgbClr val="9966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بهترين</a:t>
            </a:r>
            <a:r>
              <a:rPr lang="en-US" sz="200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sz="200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وكامل ترين</a:t>
            </a:r>
            <a:endParaRPr lang="en-US" sz="200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 sz="200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نوع شناخت</a:t>
            </a:r>
            <a:endParaRPr lang="en-US" sz="200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6505575" y="1408113"/>
            <a:ext cx="896938" cy="1022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6492875" y="2428875"/>
            <a:ext cx="923925" cy="11033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 flipV="1">
            <a:off x="3657600" y="1143000"/>
            <a:ext cx="939800" cy="336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3643313" y="1465263"/>
            <a:ext cx="969962" cy="4841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4065588" y="3502025"/>
            <a:ext cx="508000" cy="3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8446" name="AutoShape 14">
            <a:hlinkClick r:id="rId8" action="ppaction://hlinksldjump" highlightClick="1">
              <a:snd r:embed="rId6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29292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5989638" y="5561013"/>
            <a:ext cx="4762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Ctr="1"/>
          <a:lstStyle/>
          <a:p>
            <a:endParaRPr lang="fa-IR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505200" y="4973638"/>
            <a:ext cx="2497138" cy="1196975"/>
          </a:xfrm>
          <a:prstGeom prst="rect">
            <a:avLst/>
          </a:prstGeom>
          <a:gradFill rotWithShape="0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شناخت حاصل از زندگي 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SA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شناخت علمي</a:t>
            </a:r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9" name="AutoShape 17" descr="Cork"/>
          <p:cNvSpPr>
            <a:spLocks/>
          </p:cNvSpPr>
          <p:nvPr/>
        </p:nvSpPr>
        <p:spPr bwMode="auto">
          <a:xfrm>
            <a:off x="3200400" y="4837113"/>
            <a:ext cx="304800" cy="1447800"/>
          </a:xfrm>
          <a:prstGeom prst="rightBrace">
            <a:avLst>
              <a:gd name="adj1" fmla="val 39583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>
            <a:off x="239713" y="4591050"/>
            <a:ext cx="2895600" cy="944563"/>
          </a:xfrm>
          <a:prstGeom prst="plaque">
            <a:avLst>
              <a:gd name="adj" fmla="val 16667"/>
            </a:avLst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>
                <a:solidFill>
                  <a:srgbClr val="0000FF"/>
                </a:solidFill>
                <a:effectLst/>
              </a:rPr>
              <a:t>شناسايي بهتر وكامل تر</a:t>
            </a:r>
            <a:endParaRPr lang="en-US" sz="2000">
              <a:solidFill>
                <a:srgbClr val="0000FF"/>
              </a:solidFill>
              <a:effectLst/>
            </a:endParaRPr>
          </a:p>
          <a:p>
            <a:pPr algn="ctr"/>
            <a:r>
              <a:rPr lang="ar-SA" sz="2000">
                <a:solidFill>
                  <a:srgbClr val="0000FF"/>
                </a:solidFill>
                <a:effectLst/>
              </a:rPr>
              <a:t> شرايط زندگي اجتماعي</a:t>
            </a:r>
            <a:endParaRPr lang="en-US" sz="2000">
              <a:solidFill>
                <a:srgbClr val="0000FF"/>
              </a:solidFill>
              <a:effectLst/>
            </a:endParaRP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228600" y="5715000"/>
            <a:ext cx="2895600" cy="944563"/>
          </a:xfrm>
          <a:prstGeom prst="plaque">
            <a:avLst>
              <a:gd name="adj" fmla="val 16667"/>
            </a:avLst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>
                <a:solidFill>
                  <a:srgbClr val="0000FF"/>
                </a:solidFill>
                <a:effectLst/>
              </a:rPr>
              <a:t>گزينش راههاي سنجيده تر</a:t>
            </a:r>
            <a:endParaRPr lang="en-US" sz="2000">
              <a:solidFill>
                <a:srgbClr val="0000FF"/>
              </a:solidFill>
              <a:effectLst/>
            </a:endParaRPr>
          </a:p>
          <a:p>
            <a:pPr algn="ctr"/>
            <a:r>
              <a:rPr lang="ar-SA" sz="2000">
                <a:solidFill>
                  <a:srgbClr val="0000FF"/>
                </a:solidFill>
                <a:effectLst/>
              </a:rPr>
              <a:t> براي رسيدن به</a:t>
            </a:r>
          </a:p>
          <a:p>
            <a:pPr algn="ctr"/>
            <a:r>
              <a:rPr lang="ar-SA" sz="2000">
                <a:solidFill>
                  <a:srgbClr val="0000FF"/>
                </a:solidFill>
                <a:effectLst/>
              </a:rPr>
              <a:t> اهداف زندگي</a:t>
            </a:r>
            <a:endParaRPr lang="en-US" sz="2000">
              <a:solidFill>
                <a:srgbClr val="0000FF"/>
              </a:solidFill>
              <a:effectLst/>
            </a:endParaRP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درس اوّل : شناخت محيط اجتماعي</a:t>
            </a:r>
            <a:endParaRPr lang="en-US" sz="18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  <p:sp>
        <p:nvSpPr>
          <p:cNvPr id="18453" name="AutoShape 21">
            <a:hlinkClick r:id="rId9" action="ppaction://hlinksldjump" highlightClick="1">
              <a:snd r:embed="rId5" name="Utopia Restore Up.wav"/>
            </a:hlinkClick>
          </p:cNvPr>
          <p:cNvSpPr>
            <a:spLocks noChangeArrowheads="1"/>
          </p:cNvSpPr>
          <p:nvPr/>
        </p:nvSpPr>
        <p:spPr bwMode="auto">
          <a:xfrm flipH="1">
            <a:off x="388938" y="3198813"/>
            <a:ext cx="457200" cy="458787"/>
          </a:xfrm>
          <a:prstGeom prst="actionButtonHelp">
            <a:avLst/>
          </a:prstGeom>
          <a:solidFill>
            <a:srgbClr val="0099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a-IR"/>
          </a:p>
        </p:txBody>
      </p:sp>
      <p:sp>
        <p:nvSpPr>
          <p:cNvPr id="18454" name="AutoShape 22" descr="Cork">
            <a:hlinkClick r:id="rId8" action="ppaction://hlinksldjump" highlightClick="1">
              <a:snd r:embed="rId10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68275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sz="1400" b="0" u="sng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Asteris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Asteris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4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7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4000"/>
                            </p:stCondLst>
                            <p:childTnLst>
                              <p:par>
                                <p:cTn id="78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6000"/>
                            </p:stCondLst>
                            <p:childTnLst>
                              <p:par>
                                <p:cTn id="8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6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Utopia Restore 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6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Asteris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1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Asteris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5" grpId="0" animBg="1" autoUpdateAnimBg="0"/>
      <p:bldP spid="18436" grpId="0" animBg="1" autoUpdateAnimBg="0"/>
      <p:bldP spid="18437" grpId="0" animBg="1" autoUpdateAnimBg="0"/>
      <p:bldP spid="18438" grpId="0" animBg="1" autoUpdateAnimBg="0"/>
      <p:bldP spid="18439" grpId="0" build="p" animBg="1" autoUpdateAnimBg="0" advAuto="0"/>
      <p:bldP spid="18440" grpId="0" animBg="1" autoUpdateAnimBg="0"/>
      <p:bldP spid="18441" grpId="0" animBg="1"/>
      <p:bldP spid="18442" grpId="0" animBg="1"/>
      <p:bldP spid="18443" grpId="0" animBg="1"/>
      <p:bldP spid="18444" grpId="0" animBg="1"/>
      <p:bldP spid="18445" grpId="0" animBg="1"/>
      <p:bldP spid="18447" grpId="0" animBg="1"/>
      <p:bldP spid="18448" grpId="0" animBg="1" autoUpdateAnimBg="0"/>
      <p:bldP spid="18449" grpId="0" animBg="1"/>
      <p:bldP spid="18450" grpId="0" animBg="1" autoUpdateAnimBg="0"/>
      <p:bldP spid="18451" grpId="0" animBg="1" autoUpdateAnimBg="0"/>
      <p:bldP spid="184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FRACASO1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5213350" y="4297363"/>
            <a:ext cx="304800" cy="304800"/>
          </a:xfrm>
          <a:prstGeom prst="rect">
            <a:avLst/>
          </a:prstGeom>
          <a:noFill/>
        </p:spPr>
      </p:pic>
      <p:pic>
        <p:nvPicPr>
          <p:cNvPr id="20483" name="F1101.wmv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34000" y="4191000"/>
            <a:ext cx="609600" cy="265113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20484" name="AutoShape 4">
            <a:hlinkClick r:id="rId13" action="ppaction://hlinksldjump" highlightClick="1">
              <a:snd r:embed="rId5" name="Utopia Asterisk.wav"/>
            </a:hlinkClick>
          </p:cNvPr>
          <p:cNvSpPr>
            <a:spLocks noChangeArrowheads="1"/>
          </p:cNvSpPr>
          <p:nvPr/>
        </p:nvSpPr>
        <p:spPr bwMode="auto">
          <a:xfrm>
            <a:off x="8648700" y="4953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7924800" y="2895600"/>
            <a:ext cx="1219200" cy="1752600"/>
          </a:xfrm>
          <a:prstGeom prst="ellipse">
            <a:avLst/>
          </a:prstGeom>
          <a:gradFill rotWithShape="1">
            <a:gsLst>
              <a:gs pos="0">
                <a:srgbClr val="FF0000">
                  <a:alpha val="52000"/>
                </a:srgbClr>
              </a:gs>
              <a:gs pos="100000">
                <a:srgbClr val="FF0000">
                  <a:gamma/>
                  <a:shade val="46275"/>
                  <a:invGamma/>
                  <a:alpha val="32001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 sz="1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خودكشي</a:t>
            </a:r>
            <a:endParaRPr lang="en-US" sz="1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86" name="AutoShape 6"/>
          <p:cNvSpPr>
            <a:spLocks/>
          </p:cNvSpPr>
          <p:nvPr/>
        </p:nvSpPr>
        <p:spPr bwMode="auto">
          <a:xfrm>
            <a:off x="7467600" y="990600"/>
            <a:ext cx="457200" cy="5408613"/>
          </a:xfrm>
          <a:prstGeom prst="rightBrace">
            <a:avLst>
              <a:gd name="adj1" fmla="val 98582"/>
              <a:gd name="adj2" fmla="val 50000"/>
            </a:avLst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a-IR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5867400" y="838200"/>
            <a:ext cx="1447800" cy="1371600"/>
          </a:xfrm>
          <a:prstGeom prst="leftArrow">
            <a:avLst>
              <a:gd name="adj1" fmla="val 88657"/>
              <a:gd name="adj2" fmla="val 23379"/>
            </a:avLst>
          </a:prstGeom>
          <a:gradFill rotWithShape="1">
            <a:gsLst>
              <a:gs pos="0">
                <a:srgbClr val="FFFF00">
                  <a:alpha val="34000"/>
                </a:srgbClr>
              </a:gs>
              <a:gs pos="100000">
                <a:srgbClr val="008000">
                  <a:alpha val="28999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ديدگاه </a:t>
            </a:r>
          </a:p>
          <a:p>
            <a:pPr algn="ctr"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عامه مردم </a:t>
            </a:r>
          </a:p>
          <a:p>
            <a:pPr algn="ctr"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درباره ي</a:t>
            </a:r>
          </a:p>
          <a:p>
            <a:pPr algn="ctr" eaLnBrk="1" hangingPunct="1"/>
            <a:r>
              <a:rPr lang="fa-IR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خودكشي</a:t>
            </a:r>
            <a:endParaRPr lang="en-US" sz="1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5105400" y="2209800"/>
            <a:ext cx="2209800" cy="1371600"/>
          </a:xfrm>
          <a:prstGeom prst="leftArrow">
            <a:avLst>
              <a:gd name="adj1" fmla="val 76157"/>
              <a:gd name="adj2" fmla="val 26039"/>
            </a:avLst>
          </a:prstGeom>
          <a:gradFill rotWithShape="1">
            <a:gsLst>
              <a:gs pos="0">
                <a:schemeClr val="bg1">
                  <a:alpha val="39999"/>
                </a:schemeClr>
              </a:gs>
              <a:gs pos="100000">
                <a:srgbClr val="FFFF00">
                  <a:alpha val="35001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 sz="1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مشكلات جمعي</a:t>
            </a:r>
          </a:p>
          <a:p>
            <a:pPr algn="ctr" eaLnBrk="1" hangingPunct="1"/>
            <a:r>
              <a:rPr lang="fa-IR" sz="1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مانند</a:t>
            </a:r>
          </a:p>
          <a:p>
            <a:pPr algn="ctr" eaLnBrk="1" hangingPunct="1"/>
            <a:r>
              <a:rPr lang="fa-IR" sz="1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زلزله ؛ جنگ و...</a:t>
            </a:r>
            <a:endParaRPr lang="en-US" sz="1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2133600" y="2314575"/>
            <a:ext cx="2667000" cy="1828800"/>
          </a:xfrm>
          <a:prstGeom prst="leftArrow">
            <a:avLst>
              <a:gd name="adj1" fmla="val 81944"/>
              <a:gd name="adj2" fmla="val 15711"/>
            </a:avLst>
          </a:prstGeom>
          <a:gradFill rotWithShape="1">
            <a:gsLst>
              <a:gs pos="0">
                <a:schemeClr val="bg1">
                  <a:alpha val="39999"/>
                </a:schemeClr>
              </a:gs>
              <a:gs pos="100000">
                <a:srgbClr val="FFFF00">
                  <a:alpha val="35001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افزايش همبستگي</a:t>
            </a:r>
          </a:p>
          <a:p>
            <a:pPr algn="ctr" eaLnBrk="1" hangingPunct="1"/>
            <a:r>
              <a:rPr lang="fa-IR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و</a:t>
            </a:r>
          </a:p>
          <a:p>
            <a:pPr algn="ctr" eaLnBrk="1" hangingPunct="1"/>
            <a:r>
              <a:rPr lang="fa-IR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روحيه جمعي</a:t>
            </a:r>
            <a:endParaRPr lang="en-US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5105400" y="5353050"/>
            <a:ext cx="2109788" cy="1504950"/>
          </a:xfrm>
          <a:prstGeom prst="leftArrow">
            <a:avLst>
              <a:gd name="adj1" fmla="val 68981"/>
              <a:gd name="adj2" fmla="val 41350"/>
            </a:avLst>
          </a:prstGeom>
          <a:gradFill rotWithShape="1">
            <a:gsLst>
              <a:gs pos="0">
                <a:srgbClr val="66FF33">
                  <a:alpha val="39999"/>
                </a:srgbClr>
              </a:gs>
              <a:gs pos="100000">
                <a:srgbClr val="66FF33">
                  <a:gamma/>
                  <a:shade val="46275"/>
                  <a:invGamma/>
                  <a:alpha val="56000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رفاه جمعي </a:t>
            </a:r>
          </a:p>
          <a:p>
            <a:pPr algn="ctr" eaLnBrk="1" hangingPunct="1"/>
            <a:r>
              <a:rPr lang="fa-IR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و اقتصادي</a:t>
            </a:r>
          </a:p>
          <a:p>
            <a:pPr algn="ctr" eaLnBrk="1" hangingPunct="1"/>
            <a:r>
              <a:rPr lang="fa-IR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در جامعه</a:t>
            </a:r>
            <a:endParaRPr lang="en-US" sz="2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228600" y="914400"/>
            <a:ext cx="5486400" cy="1143000"/>
          </a:xfrm>
          <a:prstGeom prst="bevel">
            <a:avLst>
              <a:gd name="adj" fmla="val 8194"/>
            </a:avLst>
          </a:prstGeom>
          <a:gradFill rotWithShape="1">
            <a:gsLst>
              <a:gs pos="0">
                <a:srgbClr val="FFFF00">
                  <a:alpha val="34000"/>
                </a:srgbClr>
              </a:gs>
              <a:gs pos="100000">
                <a:srgbClr val="008000">
                  <a:alpha val="28999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خودكشي زماني افزايش مي يابد</a:t>
            </a:r>
          </a:p>
          <a:p>
            <a:pPr algn="ctr" eaLnBrk="1" hangingPunct="1"/>
            <a:r>
              <a:rPr lang="fa-IR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كه زندگي افراد مشكل و طاقت فرسا و تحمل ناپذير است.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228600" y="2286000"/>
            <a:ext cx="1600200" cy="1752600"/>
          </a:xfrm>
          <a:prstGeom prst="bevel">
            <a:avLst>
              <a:gd name="adj" fmla="val 8194"/>
            </a:avLst>
          </a:prstGeom>
          <a:gradFill rotWithShape="1">
            <a:gsLst>
              <a:gs pos="0">
                <a:schemeClr val="bg1">
                  <a:alpha val="39999"/>
                </a:schemeClr>
              </a:gs>
              <a:gs pos="100000">
                <a:srgbClr val="FFFF00">
                  <a:alpha val="35001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كاهش </a:t>
            </a:r>
          </a:p>
          <a:p>
            <a:pPr algn="ctr" eaLnBrk="1" hangingPunct="1"/>
            <a:r>
              <a:rPr lang="fa-I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ميزان</a:t>
            </a:r>
          </a:p>
          <a:p>
            <a:pPr algn="ctr" eaLnBrk="1" hangingPunct="1"/>
            <a:r>
              <a:rPr lang="fa-I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خودكشي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228600" y="4495800"/>
            <a:ext cx="1600200" cy="2057400"/>
          </a:xfrm>
          <a:prstGeom prst="bevel">
            <a:avLst>
              <a:gd name="adj" fmla="val 8194"/>
            </a:avLst>
          </a:prstGeom>
          <a:gradFill rotWithShape="1">
            <a:gsLst>
              <a:gs pos="0">
                <a:srgbClr val="66FF33">
                  <a:alpha val="39999"/>
                </a:srgbClr>
              </a:gs>
              <a:gs pos="100000">
                <a:srgbClr val="66FF33">
                  <a:gamma/>
                  <a:shade val="46275"/>
                  <a:invGamma/>
                  <a:alpha val="56000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افزايش</a:t>
            </a:r>
          </a:p>
          <a:p>
            <a:pPr algn="ctr" eaLnBrk="1" hangingPunct="1"/>
            <a:r>
              <a:rPr lang="fa-IR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ميزان </a:t>
            </a:r>
          </a:p>
          <a:p>
            <a:pPr algn="ctr" eaLnBrk="1" hangingPunct="1"/>
            <a:r>
              <a:rPr lang="fa-IR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خودكشي</a:t>
            </a:r>
            <a:endParaRPr lang="en-US" sz="2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94" name="AutoShape 14" descr="P105"/>
          <p:cNvSpPr>
            <a:spLocks noChangeArrowheads="1"/>
          </p:cNvSpPr>
          <p:nvPr/>
        </p:nvSpPr>
        <p:spPr bwMode="auto">
          <a:xfrm>
            <a:off x="4922838" y="3733800"/>
            <a:ext cx="2284412" cy="1371600"/>
          </a:xfrm>
          <a:prstGeom prst="roundRect">
            <a:avLst>
              <a:gd name="adj" fmla="val 16667"/>
            </a:avLst>
          </a:prstGeom>
          <a:blipFill dpi="0" rotWithShape="1">
            <a:blip r:embed="rId14">
              <a:alphaModFix amt="83000"/>
            </a:blip>
            <a:srcRect/>
            <a:stretch>
              <a:fillRect/>
            </a:stretch>
          </a:blipFill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/>
          <a:lstStyle/>
          <a:p>
            <a:pPr eaLnBrk="1" hangingPunct="1"/>
            <a:r>
              <a:rPr lang="fa-IR" sz="2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ديدگاه عالم اجتماعي</a:t>
            </a:r>
          </a:p>
          <a:p>
            <a:pPr eaLnBrk="1" hangingPunct="1"/>
            <a:r>
              <a:rPr lang="fa-IR" sz="2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درباره ي</a:t>
            </a:r>
          </a:p>
          <a:p>
            <a:pPr eaLnBrk="1" hangingPunct="1"/>
            <a:r>
              <a:rPr lang="fa-IR" sz="2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خودكشي</a:t>
            </a:r>
            <a:endParaRPr lang="en-US" sz="200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cxnSp>
        <p:nvCxnSpPr>
          <p:cNvPr id="20495" name="AutoShape 15"/>
          <p:cNvCxnSpPr>
            <a:cxnSpLocks noChangeShapeType="1"/>
            <a:stCxn id="20494" idx="3"/>
            <a:endCxn id="20490" idx="3"/>
          </p:cNvCxnSpPr>
          <p:nvPr/>
        </p:nvCxnSpPr>
        <p:spPr bwMode="auto">
          <a:xfrm>
            <a:off x="7221538" y="4419600"/>
            <a:ext cx="7937" cy="1685925"/>
          </a:xfrm>
          <a:prstGeom prst="curvedConnector3">
            <a:avLst>
              <a:gd name="adj1" fmla="val 2780000"/>
            </a:avLst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0496" name="AutoShape 16"/>
          <p:cNvCxnSpPr>
            <a:cxnSpLocks noChangeShapeType="1"/>
            <a:stCxn id="20494" idx="3"/>
            <a:endCxn id="20488" idx="3"/>
          </p:cNvCxnSpPr>
          <p:nvPr/>
        </p:nvCxnSpPr>
        <p:spPr bwMode="auto">
          <a:xfrm flipV="1">
            <a:off x="7221538" y="2895600"/>
            <a:ext cx="107950" cy="1524000"/>
          </a:xfrm>
          <a:prstGeom prst="curvedConnector3">
            <a:avLst>
              <a:gd name="adj1" fmla="val 298528"/>
            </a:avLst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20497" name="AutoShape 17" descr="Cork">
            <a:hlinkClick r:id="rId15" action="ppaction://hlinksldjump" highlightClick="1">
              <a:snd r:embed="rId8" name="Windows XP Logoff Sound.wav"/>
            </a:hlinkClick>
          </p:cNvPr>
          <p:cNvSpPr>
            <a:spLocks noChangeArrowheads="1"/>
          </p:cNvSpPr>
          <p:nvPr/>
        </p:nvSpPr>
        <p:spPr bwMode="auto">
          <a:xfrm>
            <a:off x="8648700" y="152400"/>
            <a:ext cx="304800" cy="228600"/>
          </a:xfrm>
          <a:prstGeom prst="flowChartSummingJunction">
            <a:avLst/>
          </a:prstGeom>
          <a:gradFill rotWithShape="0">
            <a:gsLst>
              <a:gs pos="0">
                <a:srgbClr val="FFFF66"/>
              </a:gs>
              <a:gs pos="100000">
                <a:srgbClr val="3949DD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a-IR" sz="1400" b="0" u="sng">
              <a:solidFill>
                <a:schemeClr val="tx1"/>
              </a:solidFill>
              <a:effectLst/>
            </a:endParaRPr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2117725" y="4492625"/>
            <a:ext cx="2651125" cy="2181225"/>
          </a:xfrm>
          <a:prstGeom prst="leftArrow">
            <a:avLst>
              <a:gd name="adj1" fmla="val 79917"/>
              <a:gd name="adj2" fmla="val 14776"/>
            </a:avLst>
          </a:prstGeom>
          <a:gradFill rotWithShape="1">
            <a:gsLst>
              <a:gs pos="0">
                <a:srgbClr val="66FF33">
                  <a:alpha val="39999"/>
                </a:srgbClr>
              </a:gs>
              <a:gs pos="100000">
                <a:srgbClr val="66FF33">
                  <a:gamma/>
                  <a:shade val="46275"/>
                  <a:invGamma/>
                  <a:alpha val="56000"/>
                </a:srgbClr>
              </a:gs>
            </a:gsLst>
            <a:path path="rect">
              <a:fillToRect l="50000" t="50000" r="50000" b="50000"/>
            </a:path>
          </a:gra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fa-IR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كاهش روحيه جمعي</a:t>
            </a:r>
          </a:p>
          <a:p>
            <a:pPr algn="ctr" eaLnBrk="1" hangingPunct="1"/>
            <a:r>
              <a:rPr lang="fa-IR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و همبستگي جمعي</a:t>
            </a:r>
          </a:p>
          <a:p>
            <a:pPr algn="ctr" eaLnBrk="1" hangingPunct="1"/>
            <a:r>
              <a:rPr lang="fa-IR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و افزايش </a:t>
            </a:r>
          </a:p>
          <a:p>
            <a:pPr algn="ctr" eaLnBrk="1" hangingPunct="1"/>
            <a:r>
              <a:rPr lang="fa-IR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روحيه فرديت</a:t>
            </a: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685800" y="152400"/>
            <a:ext cx="7467600" cy="533400"/>
          </a:xfrm>
          <a:prstGeom prst="rect">
            <a:avLst/>
          </a:prstGeom>
          <a:gradFill rotWithShape="1">
            <a:gsLst>
              <a:gs pos="0">
                <a:srgbClr val="0000FF">
                  <a:alpha val="35001"/>
                </a:srgbClr>
              </a:gs>
              <a:gs pos="100000">
                <a:srgbClr val="0000FF">
                  <a:gamma/>
                  <a:shade val="46275"/>
                  <a:invGamma/>
                  <a:alpha val="35001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Jadid" pitchFamily="2" charset="-78"/>
              </a:rPr>
              <a:t> فصل اوّل: شكل گيري نظام اجتماعي             درس اوّل : شناخت محيط اجتماعي</a:t>
            </a: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Jadid" pitchFamily="2" charset="-78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ows XP Logon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3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Asteris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 tmFilter="0,0; .5, 1; 1, 1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ows XP Logoff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tmFilter="0,0; .5, 1; 1, 1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000"/>
                            </p:stCondLst>
                            <p:childTnLst>
                              <p:par>
                                <p:cTn id="5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ows XP Logoff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000"/>
                            </p:stCondLst>
                            <p:childTnLst>
                              <p:par>
                                <p:cTn id="6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 tmFilter="0,0; .5, 1; 1, 1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Utopia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9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1" fill="hold"/>
                                        <p:tgtEl>
                                          <p:spTgt spid="20483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Utopia Asteris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cmd type="call" cmd="play">
                                      <p:cBhvr>
                                        <p:cTn id="98" dur="1" fill="hold"/>
                                        <p:tgtEl>
                                          <p:spTgt spid="204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100000" showWhenStopped="0">
                <p:cTn id="99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483"/>
                </p:tgtEl>
              </p:cMediaNode>
            </p:video>
            <p:audio>
              <p:cMediaNode vol="100000" showWhenStopped="0">
                <p:cTn id="100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2"/>
                </p:tgtEl>
              </p:cMediaNode>
            </p:audio>
          </p:childTnLst>
        </p:cTn>
      </p:par>
    </p:tnLst>
    <p:bldLst>
      <p:bldP spid="20485" grpId="0" animBg="1"/>
      <p:bldP spid="20486" grpId="0" animBg="1"/>
      <p:bldP spid="20487" grpId="0" animBg="1"/>
      <p:bldP spid="20488" grpId="0" animBg="1"/>
      <p:bldP spid="20489" grpId="0" animBg="1"/>
      <p:bldP spid="20490" grpId="0" animBg="1"/>
      <p:bldP spid="20491" grpId="0" animBg="1"/>
      <p:bldP spid="20492" grpId="0" animBg="1"/>
      <p:bldP spid="20493" grpId="0" animBg="1"/>
      <p:bldP spid="20494" grpId="0" animBg="1"/>
      <p:bldP spid="20498" grpId="0" animBg="1"/>
    </p:bldLst>
  </p:timing>
</p:sld>
</file>

<file path=ppt/theme/theme1.xml><?xml version="1.0" encoding="utf-8"?>
<a:theme xmlns:a="http://schemas.openxmlformats.org/drawingml/2006/main" name="درس اول فصل اول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Zar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Zar" pitchFamily="2" charset="-7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درس 1 مطالعات اجتماعی سال اول دبیرستان</Template>
  <TotalTime>0</TotalTime>
  <Words>410</Words>
  <Application>Microsoft Office PowerPoint</Application>
  <PresentationFormat>On-screen Show (4:3)</PresentationFormat>
  <Paragraphs>110</Paragraphs>
  <Slides>7</Slides>
  <Notes>5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Titr</vt:lpstr>
      <vt:lpstr>Zar</vt:lpstr>
      <vt:lpstr>2  Jadid</vt:lpstr>
      <vt:lpstr>Arial</vt:lpstr>
      <vt:lpstr>Times New Roman</vt:lpstr>
      <vt:lpstr>درس اول فصل اول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درس اول از فصل اول</dc:subject>
  <dc:creator>omid arzi</dc:creator>
  <cp:lastModifiedBy>omid arzi</cp:lastModifiedBy>
  <cp:revision>1</cp:revision>
  <dcterms:created xsi:type="dcterms:W3CDTF">2022-01-23T09:19:54Z</dcterms:created>
  <dcterms:modified xsi:type="dcterms:W3CDTF">2022-01-23T09:20:12Z</dcterms:modified>
</cp:coreProperties>
</file>