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64" r:id="rId4"/>
    <p:sldId id="262" r:id="rId5"/>
    <p:sldId id="270" r:id="rId6"/>
    <p:sldId id="272" r:id="rId7"/>
    <p:sldId id="273" r:id="rId8"/>
    <p:sldId id="269" r:id="rId9"/>
    <p:sldId id="267" r:id="rId10"/>
    <p:sldId id="266" r:id="rId11"/>
    <p:sldId id="265" r:id="rId12"/>
    <p:sldId id="275" r:id="rId13"/>
    <p:sldId id="274" r:id="rId14"/>
    <p:sldId id="263" r:id="rId15"/>
    <p:sldId id="288" r:id="rId16"/>
    <p:sldId id="276" r:id="rId17"/>
    <p:sldId id="277" r:id="rId18"/>
    <p:sldId id="278" r:id="rId19"/>
    <p:sldId id="279" r:id="rId20"/>
    <p:sldId id="282" r:id="rId21"/>
    <p:sldId id="281" r:id="rId22"/>
    <p:sldId id="283" r:id="rId23"/>
    <p:sldId id="284" r:id="rId24"/>
    <p:sldId id="286" r:id="rId25"/>
    <p:sldId id="299" r:id="rId26"/>
    <p:sldId id="300" r:id="rId27"/>
    <p:sldId id="290" r:id="rId28"/>
    <p:sldId id="291" r:id="rId29"/>
    <p:sldId id="292" r:id="rId30"/>
    <p:sldId id="287" r:id="rId31"/>
    <p:sldId id="289" r:id="rId32"/>
    <p:sldId id="297" r:id="rId33"/>
    <p:sldId id="293" r:id="rId34"/>
    <p:sldId id="294" r:id="rId35"/>
    <p:sldId id="296"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3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3559" autoAdjust="0"/>
  </p:normalViewPr>
  <p:slideViewPr>
    <p:cSldViewPr>
      <p:cViewPr varScale="1">
        <p:scale>
          <a:sx n="68" d="100"/>
          <a:sy n="68" d="100"/>
        </p:scale>
        <p:origin x="141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44FDA4-D600-4ADE-92A0-F65519942A59}" type="datetimeFigureOut">
              <a:rPr lang="en-US" smtClean="0"/>
              <a:pPr/>
              <a:t>2/23/2013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62BF5-6D9E-448F-8B46-E7AF80C9D54D}" type="slidenum">
              <a:rPr lang="en-US" smtClean="0"/>
              <a:pPr/>
              <a:t>‹#›</a:t>
            </a:fld>
            <a:endParaRPr lang="en-US"/>
          </a:p>
        </p:txBody>
      </p:sp>
    </p:spTree>
    <p:extLst>
      <p:ext uri="{BB962C8B-B14F-4D97-AF65-F5344CB8AC3E}">
        <p14:creationId xmlns:p14="http://schemas.microsoft.com/office/powerpoint/2010/main" val="215038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0B91A1-FA67-4CC8-816C-52F18FA75E23}" type="datetimeFigureOut">
              <a:rPr lang="en-US" smtClean="0"/>
              <a:pPr/>
              <a:t>2/23/2013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B91A1-FA67-4CC8-816C-52F18FA75E23}" type="datetimeFigureOut">
              <a:rPr lang="en-US" smtClean="0"/>
              <a:pPr/>
              <a:t>2/23/2013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B91A1-FA67-4CC8-816C-52F18FA75E23}" type="datetimeFigureOut">
              <a:rPr lang="en-US" smtClean="0"/>
              <a:pPr/>
              <a:t>2/23/2013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Slide Number Placeholder 2"/>
          <p:cNvSpPr>
            <a:spLocks noGrp="1"/>
          </p:cNvSpPr>
          <p:nvPr>
            <p:ph type="sldNum" sz="quarter" idx="10"/>
          </p:nvPr>
        </p:nvSpPr>
        <p:spPr>
          <a:xfrm>
            <a:off x="6553200" y="6243638"/>
            <a:ext cx="2133600" cy="457200"/>
          </a:xfrm>
        </p:spPr>
        <p:txBody>
          <a:bodyPr/>
          <a:lstStyle>
            <a:lvl1pPr>
              <a:defRPr/>
            </a:lvl1pPr>
          </a:lstStyle>
          <a:p>
            <a:fld id="{B3539AB3-B856-4DBB-A2A6-D289038F36A5}" type="slidenum">
              <a:rPr lang="ar-SA"/>
              <a:pPr/>
              <a:t>‹#›</a:t>
            </a:fld>
            <a:endParaRPr lang="en-US"/>
          </a:p>
        </p:txBody>
      </p:sp>
      <p:sp>
        <p:nvSpPr>
          <p:cNvPr id="4" name="Date Placeholder 3"/>
          <p:cNvSpPr>
            <a:spLocks noGrp="1"/>
          </p:cNvSpPr>
          <p:nvPr>
            <p:ph type="dt" sz="half" idx="11"/>
          </p:nvPr>
        </p:nvSpPr>
        <p:spPr>
          <a:xfrm>
            <a:off x="457200" y="6243638"/>
            <a:ext cx="2133600" cy="457200"/>
          </a:xfrm>
        </p:spPr>
        <p:txBody>
          <a:bodyPr/>
          <a:lstStyle>
            <a:lvl1pPr>
              <a:defRPr/>
            </a:lvl1pPr>
          </a:lstStyle>
          <a:p>
            <a:endParaRPr lang="en-US"/>
          </a:p>
        </p:txBody>
      </p:sp>
      <p:sp>
        <p:nvSpPr>
          <p:cNvPr id="5" name="Footer Placeholder 4"/>
          <p:cNvSpPr>
            <a:spLocks noGrp="1"/>
          </p:cNvSpPr>
          <p:nvPr>
            <p:ph type="ftr" sz="quarter" idx="12"/>
          </p:nvPr>
        </p:nvSpPr>
        <p:spPr>
          <a:xfrm>
            <a:off x="3124200" y="6243638"/>
            <a:ext cx="2895600" cy="457200"/>
          </a:xfrm>
        </p:spPr>
        <p:txBody>
          <a:bodyPr/>
          <a:lstStyle>
            <a:lvl1pPr>
              <a:defRPr/>
            </a:lvl1pPr>
          </a:lstStyle>
          <a:p>
            <a:endParaRPr lang="en-US"/>
          </a:p>
        </p:txBody>
      </p:sp>
    </p:spTree>
  </p:cSld>
  <p:clrMapOvr>
    <a:masterClrMapping/>
  </p:clrMapOvr>
  <p:transition spd="slow">
    <p:cover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0B91A1-FA67-4CC8-816C-52F18FA75E23}" type="datetimeFigureOut">
              <a:rPr lang="en-US" smtClean="0"/>
              <a:pPr/>
              <a:t>2/23/2013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0B91A1-FA67-4CC8-816C-52F18FA75E23}" type="datetimeFigureOut">
              <a:rPr lang="en-US" smtClean="0"/>
              <a:pPr/>
              <a:t>2/23/2013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0B91A1-FA67-4CC8-816C-52F18FA75E23}" type="datetimeFigureOut">
              <a:rPr lang="en-US" smtClean="0"/>
              <a:pPr/>
              <a:t>2/23/2013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0B91A1-FA67-4CC8-816C-52F18FA75E23}" type="datetimeFigureOut">
              <a:rPr lang="en-US" smtClean="0"/>
              <a:pPr/>
              <a:t>2/23/2013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0B91A1-FA67-4CC8-816C-52F18FA75E23}" type="datetimeFigureOut">
              <a:rPr lang="en-US" smtClean="0"/>
              <a:pPr/>
              <a:t>2/23/2013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B91A1-FA67-4CC8-816C-52F18FA75E23}" type="datetimeFigureOut">
              <a:rPr lang="en-US" smtClean="0"/>
              <a:pPr/>
              <a:t>2/23/2013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0B91A1-FA67-4CC8-816C-52F18FA75E23}" type="datetimeFigureOut">
              <a:rPr lang="en-US" smtClean="0"/>
              <a:pPr/>
              <a:t>2/23/2013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0B91A1-FA67-4CC8-816C-52F18FA75E23}" type="datetimeFigureOut">
              <a:rPr lang="en-US" smtClean="0"/>
              <a:pPr/>
              <a:t>2/23/2013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0A61D-4A1E-4671-A8F6-23DA466596E0}" type="slidenum">
              <a:rPr lang="en-US" smtClean="0"/>
              <a:pPr/>
              <a:t>‹#›</a:t>
            </a:fld>
            <a:endParaRPr lang="en-US"/>
          </a:p>
        </p:txBody>
      </p:sp>
    </p:spTree>
  </p:cSld>
  <p:clrMapOvr>
    <a:masterClrMapping/>
  </p:clrMapOvr>
  <p:transition spd="slow">
    <p:cover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B91A1-FA67-4CC8-816C-52F18FA75E23}" type="datetimeFigureOut">
              <a:rPr lang="en-US" smtClean="0"/>
              <a:pPr/>
              <a:t>2/23/2013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0A61D-4A1E-4671-A8F6-23DA466596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cover dir="l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 Target="slide16.xml"/><Relationship Id="rId5" Type="http://schemas.openxmlformats.org/officeDocument/2006/relationships/slide" Target="slide18.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6477000" y="609600"/>
            <a:ext cx="1661032"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fa-IR" sz="2000" dirty="0" smtClean="0">
                <a:latin typeface="Tahoma" pitchFamily="34" charset="0"/>
                <a:ea typeface="Tahoma" pitchFamily="34" charset="0"/>
                <a:cs typeface="Tahoma" pitchFamily="34" charset="0"/>
              </a:rPr>
              <a:t>معرفی پروژه :</a:t>
            </a:r>
            <a:endParaRPr lang="fa-IR" sz="2000" dirty="0">
              <a:latin typeface="Tahoma" pitchFamily="34" charset="0"/>
              <a:ea typeface="Tahoma" pitchFamily="34" charset="0"/>
              <a:cs typeface="Tahoma" pitchFamily="34" charset="0"/>
            </a:endParaRPr>
          </a:p>
        </p:txBody>
      </p:sp>
      <p:sp>
        <p:nvSpPr>
          <p:cNvPr id="5" name="Rectangle 4"/>
          <p:cNvSpPr/>
          <p:nvPr/>
        </p:nvSpPr>
        <p:spPr>
          <a:xfrm>
            <a:off x="4267200" y="2209800"/>
            <a:ext cx="4572000" cy="1815882"/>
          </a:xfrm>
          <a:prstGeom prst="rect">
            <a:avLst/>
          </a:prstGeom>
        </p:spPr>
        <p:txBody>
          <a:bodyPr wrap="square">
            <a:spAutoFit/>
          </a:bodyPr>
          <a:lstStyle/>
          <a:p>
            <a:pPr algn="r"/>
            <a:r>
              <a:rPr lang="fa-IR" sz="1600" dirty="0" smtClean="0">
                <a:latin typeface="Tahoma" pitchFamily="34" charset="0"/>
                <a:ea typeface="Tahoma" pitchFamily="34" charset="0"/>
                <a:cs typeface="Tahoma" pitchFamily="34" charset="0"/>
              </a:rPr>
              <a:t>مساحت زمین : 32000 متر مربع</a:t>
            </a:r>
          </a:p>
          <a:p>
            <a:pPr algn="r"/>
            <a:r>
              <a:rPr lang="fa-IR" sz="1600" dirty="0" smtClean="0">
                <a:latin typeface="Tahoma" pitchFamily="34" charset="0"/>
                <a:ea typeface="Tahoma" pitchFamily="34" charset="0"/>
                <a:cs typeface="Tahoma" pitchFamily="34" charset="0"/>
              </a:rPr>
              <a:t>مساحت زیر ساخت : 73800 مترمربع</a:t>
            </a:r>
          </a:p>
          <a:p>
            <a:pPr algn="r"/>
            <a:r>
              <a:rPr lang="fa-IR" sz="1600" dirty="0" smtClean="0">
                <a:latin typeface="Tahoma" pitchFamily="34" charset="0"/>
                <a:ea typeface="Tahoma" pitchFamily="34" charset="0"/>
                <a:cs typeface="Tahoma" pitchFamily="34" charset="0"/>
              </a:rPr>
              <a:t>تعداد آپارتمان : 509 واحد</a:t>
            </a:r>
          </a:p>
          <a:p>
            <a:pPr algn="r"/>
            <a:r>
              <a:rPr lang="fa-IR" sz="1600" dirty="0" smtClean="0">
                <a:latin typeface="Tahoma" pitchFamily="34" charset="0"/>
                <a:ea typeface="Tahoma" pitchFamily="34" charset="0"/>
                <a:cs typeface="Tahoma" pitchFamily="34" charset="0"/>
              </a:rPr>
              <a:t>سال آغاز طراحی 1378</a:t>
            </a:r>
          </a:p>
          <a:p>
            <a:pPr marL="0" lvl="4" algn="r"/>
            <a:r>
              <a:rPr lang="fa-IR" sz="1600" dirty="0" smtClean="0">
                <a:latin typeface="Tahoma" pitchFamily="34" charset="0"/>
                <a:ea typeface="Tahoma" pitchFamily="34" charset="0"/>
                <a:cs typeface="Tahoma" pitchFamily="34" charset="0"/>
              </a:rPr>
              <a:t>طراح معماری: مسعود محمدی </a:t>
            </a:r>
          </a:p>
          <a:p>
            <a:pPr algn="r"/>
            <a:r>
              <a:rPr lang="fa-IR" sz="1600" dirty="0" smtClean="0">
                <a:latin typeface="Tahoma" pitchFamily="34" charset="0"/>
                <a:ea typeface="Tahoma" pitchFamily="34" charset="0"/>
                <a:cs typeface="Tahoma" pitchFamily="34" charset="0"/>
              </a:rPr>
              <a:t>سال آغاز عملیات ساخت 1380</a:t>
            </a:r>
          </a:p>
          <a:p>
            <a:pPr algn="r"/>
            <a:endParaRPr lang="fa-IR" sz="1600" dirty="0">
              <a:latin typeface="Tahoma" pitchFamily="34" charset="0"/>
              <a:ea typeface="Tahoma" pitchFamily="34" charset="0"/>
              <a:cs typeface="Tahoma" pitchFamily="34" charset="0"/>
            </a:endParaRPr>
          </a:p>
        </p:txBody>
      </p:sp>
      <p:sp>
        <p:nvSpPr>
          <p:cNvPr id="6" name="TextBox 5"/>
          <p:cNvSpPr txBox="1"/>
          <p:nvPr/>
        </p:nvSpPr>
        <p:spPr>
          <a:xfrm>
            <a:off x="5486400" y="4876800"/>
            <a:ext cx="3352800" cy="1077218"/>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مجموعه مسکونی زیتون از شمال به خیابان رزمندگان اصلی و از شرق و جنوب به دو خیابان ده متری فرعی محدود شده است.</a:t>
            </a:r>
          </a:p>
        </p:txBody>
      </p:sp>
      <p:pic>
        <p:nvPicPr>
          <p:cNvPr id="1026" name="Picture 2" descr="C:\Users\pixel\Desktop\zeitoon\z3 - Copy.jpg"/>
          <p:cNvPicPr>
            <a:picLocks noChangeAspect="1" noChangeArrowheads="1"/>
          </p:cNvPicPr>
          <p:nvPr/>
        </p:nvPicPr>
        <p:blipFill>
          <a:blip r:embed="rId3" cstate="print"/>
          <a:srcRect/>
          <a:stretch>
            <a:fillRect/>
          </a:stretch>
        </p:blipFill>
        <p:spPr bwMode="auto">
          <a:xfrm rot="10800000">
            <a:off x="304800" y="0"/>
            <a:ext cx="3049260" cy="6858000"/>
          </a:xfrm>
          <a:prstGeom prst="rect">
            <a:avLst/>
          </a:prstGeom>
          <a:noFill/>
        </p:spPr>
      </p:pic>
      <p:sp>
        <p:nvSpPr>
          <p:cNvPr id="8" name="TextBox 7"/>
          <p:cNvSpPr txBox="1"/>
          <p:nvPr/>
        </p:nvSpPr>
        <p:spPr>
          <a:xfrm rot="1196416">
            <a:off x="1524000" y="396389"/>
            <a:ext cx="1524000" cy="276999"/>
          </a:xfrm>
          <a:prstGeom prst="rect">
            <a:avLst/>
          </a:prstGeom>
          <a:noFill/>
        </p:spPr>
        <p:txBody>
          <a:bodyPr wrap="square" rtlCol="0">
            <a:spAutoFit/>
          </a:bodyPr>
          <a:lstStyle/>
          <a:p>
            <a:r>
              <a:rPr lang="fa-IR" sz="1200" dirty="0" smtClean="0">
                <a:latin typeface="Tahoma" pitchFamily="34" charset="0"/>
                <a:ea typeface="Tahoma" pitchFamily="34" charset="0"/>
                <a:cs typeface="Tahoma" pitchFamily="34" charset="0"/>
              </a:rPr>
              <a:t>خیابان رزمندگان</a:t>
            </a:r>
            <a:endParaRPr lang="en-US" sz="1200" dirty="0">
              <a:latin typeface="Tahoma" pitchFamily="34" charset="0"/>
              <a:ea typeface="Tahoma" pitchFamily="34" charset="0"/>
              <a:cs typeface="Tahoma" pitchFamily="34" charset="0"/>
            </a:endParaRPr>
          </a:p>
        </p:txBody>
      </p:sp>
      <p:sp>
        <p:nvSpPr>
          <p:cNvPr id="9" name="TextBox 8"/>
          <p:cNvSpPr txBox="1"/>
          <p:nvPr/>
        </p:nvSpPr>
        <p:spPr>
          <a:xfrm rot="5400000">
            <a:off x="2135087" y="2833301"/>
            <a:ext cx="2286001" cy="276999"/>
          </a:xfrm>
          <a:prstGeom prst="rect">
            <a:avLst/>
          </a:prstGeom>
          <a:noFill/>
        </p:spPr>
        <p:txBody>
          <a:bodyPr wrap="square" rtlCol="0">
            <a:spAutoFit/>
          </a:bodyPr>
          <a:lstStyle/>
          <a:p>
            <a:r>
              <a:rPr lang="fa-IR" sz="1200" dirty="0" smtClean="0">
                <a:latin typeface="Tahoma" pitchFamily="34" charset="0"/>
                <a:ea typeface="Tahoma" pitchFamily="34" charset="0"/>
                <a:cs typeface="Tahoma" pitchFamily="34" charset="0"/>
              </a:rPr>
              <a:t>خیابان فرعی 10 متری</a:t>
            </a:r>
            <a:endParaRPr lang="en-US" sz="1200" dirty="0">
              <a:latin typeface="Tahoma" pitchFamily="34" charset="0"/>
              <a:ea typeface="Tahoma" pitchFamily="34" charset="0"/>
              <a:cs typeface="Tahoma" pitchFamily="34" charset="0"/>
            </a:endParaRPr>
          </a:p>
        </p:txBody>
      </p:sp>
      <p:sp>
        <p:nvSpPr>
          <p:cNvPr id="10" name="TextBox 9"/>
          <p:cNvSpPr txBox="1"/>
          <p:nvPr/>
        </p:nvSpPr>
        <p:spPr>
          <a:xfrm>
            <a:off x="914400" y="6550223"/>
            <a:ext cx="2667000" cy="276999"/>
          </a:xfrm>
          <a:prstGeom prst="rect">
            <a:avLst/>
          </a:prstGeom>
          <a:noFill/>
        </p:spPr>
        <p:txBody>
          <a:bodyPr wrap="square" rtlCol="0">
            <a:spAutoFit/>
          </a:bodyPr>
          <a:lstStyle/>
          <a:p>
            <a:r>
              <a:rPr lang="fa-IR" sz="1200" dirty="0" smtClean="0">
                <a:latin typeface="Tahoma" pitchFamily="34" charset="0"/>
                <a:ea typeface="Tahoma" pitchFamily="34" charset="0"/>
                <a:cs typeface="Tahoma" pitchFamily="34" charset="0"/>
              </a:rPr>
              <a:t>خیابان فرعی 10 متری</a:t>
            </a:r>
            <a:endParaRPr lang="en-US" sz="1200" dirty="0">
              <a:latin typeface="Tahoma" pitchFamily="34" charset="0"/>
              <a:ea typeface="Tahoma" pitchFamily="34" charset="0"/>
              <a:cs typeface="Tahoma" pitchFamily="34" charset="0"/>
            </a:endParaRPr>
          </a:p>
        </p:txBody>
      </p:sp>
      <p:sp>
        <p:nvSpPr>
          <p:cNvPr id="12" name="TextBox 11"/>
          <p:cNvSpPr txBox="1"/>
          <p:nvPr/>
        </p:nvSpPr>
        <p:spPr>
          <a:xfrm>
            <a:off x="6248400" y="4114800"/>
            <a:ext cx="2514600" cy="584775"/>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 اقلیم :گرم و خشک</a:t>
            </a:r>
            <a:endParaRPr lang="en-US" sz="1600" dirty="0" smtClean="0">
              <a:latin typeface="Tahoma" pitchFamily="34" charset="0"/>
              <a:ea typeface="Tahoma" pitchFamily="34" charset="0"/>
              <a:cs typeface="Tahoma" pitchFamily="34" charset="0"/>
            </a:endParaRPr>
          </a:p>
          <a:p>
            <a:pPr algn="r"/>
            <a:endParaRPr lang="en-US" sz="1600" dirty="0">
              <a:latin typeface="Tahoma" pitchFamily="34" charset="0"/>
              <a:ea typeface="Tahoma" pitchFamily="34" charset="0"/>
              <a:cs typeface="Tahoma" pitchFamily="34" charset="0"/>
            </a:endParaRPr>
          </a:p>
        </p:txBody>
      </p:sp>
      <p:sp>
        <p:nvSpPr>
          <p:cNvPr id="13" name="Rectangle 12"/>
          <p:cNvSpPr/>
          <p:nvPr/>
        </p:nvSpPr>
        <p:spPr>
          <a:xfrm>
            <a:off x="5105400" y="1828800"/>
            <a:ext cx="3799438" cy="338554"/>
          </a:xfrm>
          <a:prstGeom prst="rect">
            <a:avLst/>
          </a:prstGeom>
        </p:spPr>
        <p:txBody>
          <a:bodyPr wrap="none">
            <a:spAutoFit/>
          </a:bodyPr>
          <a:lstStyle/>
          <a:p>
            <a:r>
              <a:rPr lang="fa-IR" sz="1600" dirty="0" smtClean="0">
                <a:latin typeface="Tahoma" pitchFamily="34" charset="0"/>
                <a:ea typeface="Tahoma" pitchFamily="34" charset="0"/>
                <a:cs typeface="Tahoma" pitchFamily="34" charset="0"/>
              </a:rPr>
              <a:t>محل احداث پروژه:اصفهان –خیابان رزمندگان</a:t>
            </a:r>
            <a:endParaRPr lang="en-US" sz="16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pixel\Desktop\zeitoon\z3 - Copy.jpg"/>
          <p:cNvPicPr>
            <a:picLocks noChangeAspect="1" noChangeArrowheads="1"/>
          </p:cNvPicPr>
          <p:nvPr/>
        </p:nvPicPr>
        <p:blipFill>
          <a:blip r:embed="rId3" cstate="print"/>
          <a:srcRect/>
          <a:stretch>
            <a:fillRect/>
          </a:stretch>
        </p:blipFill>
        <p:spPr bwMode="auto">
          <a:xfrm rot="16200000">
            <a:off x="2798721" y="-284121"/>
            <a:ext cx="3505200" cy="7883442"/>
          </a:xfrm>
          <a:prstGeom prst="rect">
            <a:avLst/>
          </a:prstGeom>
          <a:noFill/>
        </p:spPr>
      </p:pic>
      <p:cxnSp>
        <p:nvCxnSpPr>
          <p:cNvPr id="7" name="Straight Arrow Connector 6"/>
          <p:cNvCxnSpPr/>
          <p:nvPr/>
        </p:nvCxnSpPr>
        <p:spPr>
          <a:xfrm flipH="1">
            <a:off x="6934200" y="3733800"/>
            <a:ext cx="990600" cy="0"/>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 y="3657600"/>
            <a:ext cx="838200" cy="0"/>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05200" y="4800600"/>
            <a:ext cx="0" cy="762000"/>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943600" y="4800600"/>
            <a:ext cx="0" cy="762000"/>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81800" y="609600"/>
            <a:ext cx="1828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a-IR" dirty="0" smtClean="0">
                <a:latin typeface="Tahoma" pitchFamily="34" charset="0"/>
                <a:ea typeface="Tahoma" pitchFamily="34" charset="0"/>
                <a:cs typeface="Tahoma" pitchFamily="34" charset="0"/>
              </a:rPr>
              <a:t>نفوذ پذیری</a:t>
            </a:r>
            <a:endParaRPr lang="en-US" dirty="0">
              <a:latin typeface="Tahoma" pitchFamily="34" charset="0"/>
              <a:ea typeface="Tahoma" pitchFamily="34" charset="0"/>
              <a:cs typeface="Tahoma" pitchFamily="34" charset="0"/>
            </a:endParaRPr>
          </a:p>
        </p:txBody>
      </p:sp>
      <p:sp>
        <p:nvSpPr>
          <p:cNvPr id="19" name="TextBox 18"/>
          <p:cNvSpPr txBox="1"/>
          <p:nvPr/>
        </p:nvSpPr>
        <p:spPr>
          <a:xfrm>
            <a:off x="4724400" y="609600"/>
            <a:ext cx="18288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a-IR" dirty="0" smtClean="0">
                <a:latin typeface="Tahoma" pitchFamily="34" charset="0"/>
                <a:ea typeface="Tahoma" pitchFamily="34" charset="0"/>
                <a:cs typeface="Tahoma" pitchFamily="34" charset="0"/>
              </a:rPr>
              <a:t>خوانایی</a:t>
            </a:r>
            <a:endParaRPr lang="en-US" dirty="0">
              <a:latin typeface="Tahoma" pitchFamily="34" charset="0"/>
              <a:ea typeface="Tahoma" pitchFamily="34" charset="0"/>
              <a:cs typeface="Tahoma" pitchFamily="34" charset="0"/>
            </a:endParaRPr>
          </a:p>
        </p:txBody>
      </p:sp>
      <p:cxnSp>
        <p:nvCxnSpPr>
          <p:cNvPr id="20" name="Straight Arrow Connector 19"/>
          <p:cNvCxnSpPr/>
          <p:nvPr/>
        </p:nvCxnSpPr>
        <p:spPr>
          <a:xfrm flipH="1">
            <a:off x="2362200" y="3733800"/>
            <a:ext cx="1752600" cy="0"/>
          </a:xfrm>
          <a:prstGeom prst="straightConnector1">
            <a:avLst/>
          </a:prstGeom>
          <a:ln w="508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572000" y="3733800"/>
            <a:ext cx="1752600" cy="0"/>
          </a:xfrm>
          <a:prstGeom prst="straightConnector1">
            <a:avLst/>
          </a:prstGeom>
          <a:ln w="508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315200" y="2743200"/>
            <a:ext cx="990600" cy="152400"/>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 name="Picture 8" descr="4.jpg"/>
          <p:cNvPicPr>
            <a:picLocks noChangeAspect="1"/>
          </p:cNvPicPr>
          <p:nvPr/>
        </p:nvPicPr>
        <p:blipFill>
          <a:blip r:embed="rId3" cstate="print"/>
          <a:stretch>
            <a:fillRect/>
          </a:stretch>
        </p:blipFill>
        <p:spPr>
          <a:xfrm>
            <a:off x="285720" y="1357298"/>
            <a:ext cx="8572528" cy="41452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Rounded Rectangle 10"/>
          <p:cNvSpPr/>
          <p:nvPr/>
        </p:nvSpPr>
        <p:spPr>
          <a:xfrm>
            <a:off x="6929454" y="2214554"/>
            <a:ext cx="1071570" cy="500066"/>
          </a:xfrm>
          <a:prstGeom prst="roundRect">
            <a:avLst/>
          </a:prstGeom>
          <a:noFill/>
          <a:ln w="38100" cmpd="thickThi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Oval 11"/>
          <p:cNvSpPr/>
          <p:nvPr/>
        </p:nvSpPr>
        <p:spPr>
          <a:xfrm>
            <a:off x="5715008" y="4071942"/>
            <a:ext cx="857256" cy="785818"/>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3" name="Oval 12"/>
          <p:cNvSpPr/>
          <p:nvPr/>
        </p:nvSpPr>
        <p:spPr>
          <a:xfrm>
            <a:off x="3000364" y="4000504"/>
            <a:ext cx="857256" cy="785818"/>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Rectangle 13"/>
          <p:cNvSpPr/>
          <p:nvPr/>
        </p:nvSpPr>
        <p:spPr>
          <a:xfrm>
            <a:off x="571472" y="1785926"/>
            <a:ext cx="857256" cy="3214710"/>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TextBox 14"/>
          <p:cNvSpPr txBox="1"/>
          <p:nvPr/>
        </p:nvSpPr>
        <p:spPr>
          <a:xfrm>
            <a:off x="6686214" y="1785926"/>
            <a:ext cx="1385315"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1">
            <a:spAutoFit/>
          </a:bodyPr>
          <a:lstStyle/>
          <a:p>
            <a:r>
              <a:rPr lang="fa-IR" dirty="0" smtClean="0">
                <a:latin typeface="Tahoma" pitchFamily="34" charset="0"/>
                <a:ea typeface="Tahoma" pitchFamily="34" charset="0"/>
                <a:cs typeface="Tahoma" pitchFamily="34" charset="0"/>
              </a:rPr>
              <a:t>ورودی اصلی</a:t>
            </a:r>
            <a:endParaRPr lang="fa-IR" dirty="0">
              <a:latin typeface="Tahoma" pitchFamily="34" charset="0"/>
              <a:ea typeface="Tahoma" pitchFamily="34" charset="0"/>
              <a:cs typeface="Tahoma" pitchFamily="34" charset="0"/>
            </a:endParaRPr>
          </a:p>
        </p:txBody>
      </p:sp>
      <p:sp>
        <p:nvSpPr>
          <p:cNvPr id="16" name="TextBox 15"/>
          <p:cNvSpPr txBox="1"/>
          <p:nvPr/>
        </p:nvSpPr>
        <p:spPr>
          <a:xfrm>
            <a:off x="4395388" y="5072074"/>
            <a:ext cx="1399742" cy="369332"/>
          </a:xfrm>
          <a:prstGeom prst="rect">
            <a:avLst/>
          </a:prstGeom>
          <a:scene3d>
            <a:camera prst="perspectiveRelaxedModerately"/>
            <a:lightRig rig="threePt" dir="t"/>
          </a:scene3d>
        </p:spPr>
        <p:style>
          <a:lnRef idx="1">
            <a:schemeClr val="accent1"/>
          </a:lnRef>
          <a:fillRef idx="3">
            <a:schemeClr val="accent1"/>
          </a:fillRef>
          <a:effectRef idx="2">
            <a:schemeClr val="accent1"/>
          </a:effectRef>
          <a:fontRef idx="minor">
            <a:schemeClr val="lt1"/>
          </a:fontRef>
        </p:style>
        <p:txBody>
          <a:bodyPr wrap="none" rtlCol="1">
            <a:spAutoFit/>
          </a:bodyPr>
          <a:lstStyle/>
          <a:p>
            <a:r>
              <a:rPr lang="fa-IR" dirty="0" smtClean="0">
                <a:latin typeface="Tahoma" pitchFamily="34" charset="0"/>
                <a:ea typeface="Tahoma" pitchFamily="34" charset="0"/>
                <a:cs typeface="Tahoma" pitchFamily="34" charset="0"/>
              </a:rPr>
              <a:t>ورودی فرعی</a:t>
            </a:r>
            <a:endParaRPr lang="fa-IR" dirty="0">
              <a:latin typeface="Tahoma" pitchFamily="34" charset="0"/>
              <a:ea typeface="Tahoma" pitchFamily="34" charset="0"/>
              <a:cs typeface="Tahoma" pitchFamily="34" charset="0"/>
            </a:endParaRPr>
          </a:p>
        </p:txBody>
      </p:sp>
      <p:cxnSp>
        <p:nvCxnSpPr>
          <p:cNvPr id="22" name="Straight Arrow Connector 21"/>
          <p:cNvCxnSpPr/>
          <p:nvPr/>
        </p:nvCxnSpPr>
        <p:spPr>
          <a:xfrm>
            <a:off x="4572000" y="2071678"/>
            <a:ext cx="1357322" cy="21431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rot="10800000">
            <a:off x="2571736" y="1928802"/>
            <a:ext cx="1428760" cy="142876"/>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a:off x="4572000" y="4643446"/>
            <a:ext cx="1357322"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p:nvPr/>
        </p:nvCxnSpPr>
        <p:spPr>
          <a:xfrm rot="10800000">
            <a:off x="2643174" y="4643446"/>
            <a:ext cx="1428760"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rot="5400000" flipH="1" flipV="1">
            <a:off x="6071404" y="3429000"/>
            <a:ext cx="715174" cy="79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5" name="Straight Arrow Connector 34"/>
          <p:cNvCxnSpPr/>
          <p:nvPr/>
        </p:nvCxnSpPr>
        <p:spPr>
          <a:xfrm rot="5400000" flipH="1" flipV="1">
            <a:off x="5500694" y="3500438"/>
            <a:ext cx="715174" cy="79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6" name="Straight Arrow Connector 35"/>
          <p:cNvCxnSpPr/>
          <p:nvPr/>
        </p:nvCxnSpPr>
        <p:spPr>
          <a:xfrm rot="5400000" flipH="1" flipV="1">
            <a:off x="3428992" y="3571876"/>
            <a:ext cx="715174" cy="79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7" name="Straight Arrow Connector 36"/>
          <p:cNvCxnSpPr/>
          <p:nvPr/>
        </p:nvCxnSpPr>
        <p:spPr>
          <a:xfrm rot="5400000" flipH="1" flipV="1">
            <a:off x="2786050" y="3500438"/>
            <a:ext cx="715174" cy="79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38" name="Straight Arrow Connector 37"/>
          <p:cNvCxnSpPr/>
          <p:nvPr/>
        </p:nvCxnSpPr>
        <p:spPr>
          <a:xfrm rot="5400000" flipH="1" flipV="1">
            <a:off x="857224" y="3429000"/>
            <a:ext cx="715174" cy="794"/>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sp>
        <p:nvSpPr>
          <p:cNvPr id="20" name="TextBox 19"/>
          <p:cNvSpPr txBox="1"/>
          <p:nvPr/>
        </p:nvSpPr>
        <p:spPr>
          <a:xfrm>
            <a:off x="5867400" y="304800"/>
            <a:ext cx="29718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r"/>
            <a:r>
              <a:rPr lang="fa-IR" sz="2000" dirty="0" smtClean="0">
                <a:latin typeface="Tahoma" pitchFamily="34" charset="0"/>
                <a:ea typeface="Tahoma" pitchFamily="34" charset="0"/>
                <a:cs typeface="Tahoma" pitchFamily="34" charset="0"/>
              </a:rPr>
              <a:t>پارکینگ</a:t>
            </a:r>
            <a:endParaRPr lang="fa-IR" sz="20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mph" presetSubtype="0" fill="hold" grpId="0" nodeType="clickEffect">
                                  <p:stCondLst>
                                    <p:cond delay="0"/>
                                  </p:stCondLst>
                                  <p:childTnLst>
                                    <p:animClr clrSpc="hsl" dir="cw">
                                      <p:cBhvr override="childStyle">
                                        <p:cTn id="17" dur="2000" fill="hold"/>
                                        <p:tgtEl>
                                          <p:spTgt spid="11"/>
                                        </p:tgtEl>
                                        <p:attrNameLst>
                                          <p:attrName>style.color</p:attrName>
                                        </p:attrNameLst>
                                      </p:cBhvr>
                                      <p:by>
                                        <p:hsl h="7200000" s="0" l="0"/>
                                      </p:by>
                                    </p:animClr>
                                    <p:animClr clrSpc="hsl" dir="cw">
                                      <p:cBhvr>
                                        <p:cTn id="18" dur="2000" fill="hold"/>
                                        <p:tgtEl>
                                          <p:spTgt spid="11"/>
                                        </p:tgtEl>
                                        <p:attrNameLst>
                                          <p:attrName>fillcolor</p:attrName>
                                        </p:attrNameLst>
                                      </p:cBhvr>
                                      <p:by>
                                        <p:hsl h="7200000" s="0" l="0"/>
                                      </p:by>
                                    </p:animClr>
                                    <p:animClr clrSpc="hsl" dir="cw">
                                      <p:cBhvr>
                                        <p:cTn id="19" dur="2000" fill="hold"/>
                                        <p:tgtEl>
                                          <p:spTgt spid="11"/>
                                        </p:tgtEl>
                                        <p:attrNameLst>
                                          <p:attrName>stroke.color</p:attrName>
                                        </p:attrNameLst>
                                      </p:cBhvr>
                                      <p:by>
                                        <p:hsl h="7200000" s="0" l="0"/>
                                      </p:by>
                                    </p:animClr>
                                    <p:set>
                                      <p:cBhvr>
                                        <p:cTn id="20" dur="2000" fill="hold"/>
                                        <p:tgtEl>
                                          <p:spTgt spid="11"/>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by="(-#ppt_w*2)" calcmode="lin" valueType="num">
                                      <p:cBhvr rctx="PPT">
                                        <p:cTn id="25" dur="500" autoRev="1" fill="hold">
                                          <p:stCondLst>
                                            <p:cond delay="0"/>
                                          </p:stCondLst>
                                        </p:cTn>
                                        <p:tgtEl>
                                          <p:spTgt spid="16"/>
                                        </p:tgtEl>
                                        <p:attrNameLst>
                                          <p:attrName>ppt_w</p:attrName>
                                        </p:attrNameLst>
                                      </p:cBhvr>
                                    </p:anim>
                                    <p:anim by="(#ppt_w*0.50)" calcmode="lin" valueType="num">
                                      <p:cBhvr>
                                        <p:cTn id="26" dur="500" decel="50000" autoRev="1" fill="hold">
                                          <p:stCondLst>
                                            <p:cond delay="0"/>
                                          </p:stCondLst>
                                        </p:cTn>
                                        <p:tgtEl>
                                          <p:spTgt spid="16"/>
                                        </p:tgtEl>
                                        <p:attrNameLst>
                                          <p:attrName>ppt_x</p:attrName>
                                        </p:attrNameLst>
                                      </p:cBhvr>
                                    </p:anim>
                                    <p:anim from="(-#ppt_h/2)" to="(#ppt_y)" calcmode="lin" valueType="num">
                                      <p:cBhvr>
                                        <p:cTn id="27" dur="1000" fill="hold">
                                          <p:stCondLst>
                                            <p:cond delay="0"/>
                                          </p:stCondLst>
                                        </p:cTn>
                                        <p:tgtEl>
                                          <p:spTgt spid="16"/>
                                        </p:tgtEl>
                                        <p:attrNameLst>
                                          <p:attrName>ppt_y</p:attrName>
                                        </p:attrNameLst>
                                      </p:cBhvr>
                                    </p:anim>
                                    <p:animRot by="21600000">
                                      <p:cBhvr>
                                        <p:cTn id="28" dur="1000" fill="hold">
                                          <p:stCondLst>
                                            <p:cond delay="0"/>
                                          </p:stCondLst>
                                        </p:cTn>
                                        <p:tgtEl>
                                          <p:spTgt spid="1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edge">
                                      <p:cBhvr>
                                        <p:cTn id="33" dur="2000"/>
                                        <p:tgtEl>
                                          <p:spTgt spid="13"/>
                                        </p:tgtEl>
                                      </p:cBhvr>
                                    </p:animEffect>
                                  </p:childTnLst>
                                </p:cTn>
                              </p:par>
                              <p:par>
                                <p:cTn id="34" presetID="16" presetClass="entr" presetSubtype="2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Horizontal)">
                                      <p:cBhvr>
                                        <p:cTn id="36" dur="3000"/>
                                        <p:tgtEl>
                                          <p:spTgt spid="12"/>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Horizontal)">
                                      <p:cBhvr>
                                        <p:cTn id="39" dur="3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grpId="1" nodeType="clickEffect">
                                  <p:stCondLst>
                                    <p:cond delay="0"/>
                                  </p:stCondLst>
                                  <p:childTnLst>
                                    <p:animEffect transition="out" filter="checkerboard(across)">
                                      <p:cBhvr>
                                        <p:cTn id="43" dur="2000"/>
                                        <p:tgtEl>
                                          <p:spTgt spid="11"/>
                                        </p:tgtEl>
                                      </p:cBhvr>
                                    </p:animEffect>
                                    <p:set>
                                      <p:cBhvr>
                                        <p:cTn id="44" dur="1" fill="hold">
                                          <p:stCondLst>
                                            <p:cond delay="1999"/>
                                          </p:stCondLst>
                                        </p:cTn>
                                        <p:tgtEl>
                                          <p:spTgt spid="11"/>
                                        </p:tgtEl>
                                        <p:attrNameLst>
                                          <p:attrName>style.visibility</p:attrName>
                                        </p:attrNameLst>
                                      </p:cBhvr>
                                      <p:to>
                                        <p:strVal val="hidden"/>
                                      </p:to>
                                    </p:set>
                                  </p:childTnLst>
                                </p:cTn>
                              </p:par>
                              <p:par>
                                <p:cTn id="45" presetID="22" presetClass="exit" presetSubtype="4" fill="hold" grpId="1" nodeType="withEffect">
                                  <p:stCondLst>
                                    <p:cond delay="0"/>
                                  </p:stCondLst>
                                  <p:childTnLst>
                                    <p:animEffect transition="out" filter="wipe(down)">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8" presetClass="exit" presetSubtype="16" fill="hold" grpId="1" nodeType="withEffect">
                                  <p:stCondLst>
                                    <p:cond delay="0"/>
                                  </p:stCondLst>
                                  <p:childTnLst>
                                    <p:animEffect transition="out" filter="diamond(in)">
                                      <p:cBhvr>
                                        <p:cTn id="49" dur="2000"/>
                                        <p:tgtEl>
                                          <p:spTgt spid="12"/>
                                        </p:tgtEl>
                                      </p:cBhvr>
                                    </p:animEffect>
                                    <p:set>
                                      <p:cBhvr>
                                        <p:cTn id="50" dur="1" fill="hold">
                                          <p:stCondLst>
                                            <p:cond delay="1999"/>
                                          </p:stCondLst>
                                        </p:cTn>
                                        <p:tgtEl>
                                          <p:spTgt spid="12"/>
                                        </p:tgtEl>
                                        <p:attrNameLst>
                                          <p:attrName>style.visibility</p:attrName>
                                        </p:attrNameLst>
                                      </p:cBhvr>
                                      <p:to>
                                        <p:strVal val="hidden"/>
                                      </p:to>
                                    </p:set>
                                  </p:childTnLst>
                                </p:cTn>
                              </p:par>
                              <p:par>
                                <p:cTn id="51" presetID="3" presetClass="exit" presetSubtype="10" fill="hold" grpId="1" nodeType="withEffect">
                                  <p:stCondLst>
                                    <p:cond delay="0"/>
                                  </p:stCondLst>
                                  <p:iterate type="lt">
                                    <p:tmPct val="0"/>
                                  </p:iterate>
                                  <p:childTnLst>
                                    <p:animEffect transition="out" filter="blinds(horizontal)">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1" presetClass="exit" presetSubtype="0" fill="hold" grpId="1" nodeType="withEffect">
                                  <p:stCondLst>
                                    <p:cond delay="0"/>
                                  </p:stCondLst>
                                  <p:childTnLst>
                                    <p:anim calcmode="discrete" valueType="str">
                                      <p:cBhvr>
                                        <p:cTn id="55" dur="1000"/>
                                        <p:tgtEl>
                                          <p:spTgt spid="13"/>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13"/>
                                        </p:tgtEl>
                                        <p:attrNameLst>
                                          <p:attrName>style.visibility</p:attrName>
                                        </p:attrNameLst>
                                      </p:cBhvr>
                                      <p:to>
                                        <p:strVal val="hidden"/>
                                      </p:to>
                                    </p:set>
                                  </p:childTnLst>
                                </p:cTn>
                              </p:par>
                              <p:par>
                                <p:cTn id="57" presetID="24" presetClass="exit" presetSubtype="0" fill="hold" grpId="1" nodeType="withEffect">
                                  <p:stCondLst>
                                    <p:cond delay="0"/>
                                  </p:stCondLst>
                                  <p:childTnLst>
                                    <p:anim to="" calcmode="lin" valueType="num">
                                      <p:cBhvr>
                                        <p:cTn id="58" dur="1"/>
                                        <p:tgtEl>
                                          <p:spTgt spid="14"/>
                                        </p:tgtEl>
                                        <p:attrNameLst>
                                          <p:attrName/>
                                        </p:attrNameLst>
                                      </p:cBhvr>
                                    </p:anim>
                                    <p:set>
                                      <p:cBhvr>
                                        <p:cTn id="59" dur="1" fill="hold">
                                          <p:stCondLst>
                                            <p:cond delay="0"/>
                                          </p:stCondLst>
                                        </p:cTn>
                                        <p:tgtEl>
                                          <p:spTgt spid="1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7" presetClass="entr" presetSubtype="1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7" presetClass="entr" presetSubtype="1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7" presetClass="entr" presetSubtype="1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7" presetClass="entr" presetSubtype="1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7" presetClass="entr" presetSubtype="10" fill="hold"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17" presetClass="entr" presetSubtype="10" fill="hold" nodeType="clickEffect">
                                  <p:stCondLst>
                                    <p:cond delay="0"/>
                                  </p:stCondLst>
                                  <p:childTnLst>
                                    <p:set>
                                      <p:cBhvr>
                                        <p:cTn id="99" dur="1" fill="hold">
                                          <p:stCondLst>
                                            <p:cond delay="0"/>
                                          </p:stCondLst>
                                        </p:cTn>
                                        <p:tgtEl>
                                          <p:spTgt spid="36"/>
                                        </p:tgtEl>
                                        <p:attrNameLst>
                                          <p:attrName>style.visibility</p:attrName>
                                        </p:attrNameLst>
                                      </p:cBhvr>
                                      <p:to>
                                        <p:strVal val="visible"/>
                                      </p:to>
                                    </p:set>
                                    <p:anim calcmode="lin" valueType="num">
                                      <p:cBhvr>
                                        <p:cTn id="100" dur="500" fill="hold"/>
                                        <p:tgtEl>
                                          <p:spTgt spid="36"/>
                                        </p:tgtEl>
                                        <p:attrNameLst>
                                          <p:attrName>ppt_w</p:attrName>
                                        </p:attrNameLst>
                                      </p:cBhvr>
                                      <p:tavLst>
                                        <p:tav tm="0">
                                          <p:val>
                                            <p:fltVal val="0"/>
                                          </p:val>
                                        </p:tav>
                                        <p:tav tm="100000">
                                          <p:val>
                                            <p:strVal val="#ppt_w"/>
                                          </p:val>
                                        </p:tav>
                                      </p:tavLst>
                                    </p:anim>
                                    <p:anim calcmode="lin" valueType="num">
                                      <p:cBhvr>
                                        <p:cTn id="101"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17" presetClass="entr" presetSubtype="10" fill="hold" nodeType="clickEffect">
                                  <p:stCondLst>
                                    <p:cond delay="0"/>
                                  </p:stCondLst>
                                  <p:childTnLst>
                                    <p:set>
                                      <p:cBhvr>
                                        <p:cTn id="105" dur="1" fill="hold">
                                          <p:stCondLst>
                                            <p:cond delay="0"/>
                                          </p:stCondLst>
                                        </p:cTn>
                                        <p:tgtEl>
                                          <p:spTgt spid="37"/>
                                        </p:tgtEl>
                                        <p:attrNameLst>
                                          <p:attrName>style.visibility</p:attrName>
                                        </p:attrNameLst>
                                      </p:cBhvr>
                                      <p:to>
                                        <p:strVal val="visible"/>
                                      </p:to>
                                    </p:set>
                                    <p:anim calcmode="lin" valueType="num">
                                      <p:cBhvr>
                                        <p:cTn id="106" dur="500" fill="hold"/>
                                        <p:tgtEl>
                                          <p:spTgt spid="37"/>
                                        </p:tgtEl>
                                        <p:attrNameLst>
                                          <p:attrName>ppt_w</p:attrName>
                                        </p:attrNameLst>
                                      </p:cBhvr>
                                      <p:tavLst>
                                        <p:tav tm="0">
                                          <p:val>
                                            <p:fltVal val="0"/>
                                          </p:val>
                                        </p:tav>
                                        <p:tav tm="100000">
                                          <p:val>
                                            <p:strVal val="#ppt_w"/>
                                          </p:val>
                                        </p:tav>
                                      </p:tavLst>
                                    </p:anim>
                                    <p:anim calcmode="lin" valueType="num">
                                      <p:cBhvr>
                                        <p:cTn id="107"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17" presetClass="entr" presetSubtype="1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p:cTn id="112" dur="500" fill="hold"/>
                                        <p:tgtEl>
                                          <p:spTgt spid="38"/>
                                        </p:tgtEl>
                                        <p:attrNameLst>
                                          <p:attrName>ppt_w</p:attrName>
                                        </p:attrNameLst>
                                      </p:cBhvr>
                                      <p:tavLst>
                                        <p:tav tm="0">
                                          <p:val>
                                            <p:fltVal val="0"/>
                                          </p:val>
                                        </p:tav>
                                        <p:tav tm="100000">
                                          <p:val>
                                            <p:strVal val="#ppt_w"/>
                                          </p:val>
                                        </p:tav>
                                      </p:tavLst>
                                    </p:anim>
                                    <p:anim calcmode="lin" valueType="num">
                                      <p:cBhvr>
                                        <p:cTn id="113"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35" presetClass="path" presetSubtype="0" accel="50000" decel="50000" fill="hold" nodeType="clickEffect">
                                  <p:stCondLst>
                                    <p:cond delay="0"/>
                                  </p:stCondLst>
                                  <p:childTnLst>
                                    <p:animMotion origin="layout" path="M 0.10712 0.00879 L -0.09566 -0.01227 " pathEditMode="relative" rAng="0" ptsTypes="AA">
                                      <p:cBhvr>
                                        <p:cTn id="117" dur="2000" fill="hold"/>
                                        <p:tgtEl>
                                          <p:spTgt spid="24"/>
                                        </p:tgtEl>
                                        <p:attrNameLst>
                                          <p:attrName>ppt_x</p:attrName>
                                          <p:attrName>ppt_y</p:attrName>
                                        </p:attrNameLst>
                                      </p:cBhvr>
                                      <p:rCtr x="-101" y="-11"/>
                                    </p:animMotion>
                                  </p:childTnLst>
                                </p:cTn>
                              </p:par>
                              <p:par>
                                <p:cTn id="118" presetID="63" presetClass="path" presetSubtype="0" accel="50000" decel="50000" fill="hold" nodeType="withEffect">
                                  <p:stCondLst>
                                    <p:cond delay="0"/>
                                  </p:stCondLst>
                                  <p:childTnLst>
                                    <p:animMotion origin="layout" path="M -0.08993 -0.00648 L 0.13854 0.025 " pathEditMode="relative" rAng="0" ptsTypes="AA">
                                      <p:cBhvr>
                                        <p:cTn id="119" dur="2000" fill="hold"/>
                                        <p:tgtEl>
                                          <p:spTgt spid="22"/>
                                        </p:tgtEl>
                                        <p:attrNameLst>
                                          <p:attrName>ppt_x</p:attrName>
                                          <p:attrName>ppt_y</p:attrName>
                                        </p:attrNameLst>
                                      </p:cBhvr>
                                      <p:rCtr x="114" y="16"/>
                                    </p:animMotion>
                                  </p:childTnLst>
                                </p:cTn>
                              </p:par>
                              <p:par>
                                <p:cTn id="120" presetID="35" presetClass="path" presetSubtype="0" accel="50000" decel="50000" fill="hold" nodeType="withEffect">
                                  <p:stCondLst>
                                    <p:cond delay="0"/>
                                  </p:stCondLst>
                                  <p:childTnLst>
                                    <p:animMotion origin="layout" path="M 0.10712 0.00139 L -0.14288 0.00139 " pathEditMode="relative" rAng="0" ptsTypes="AA">
                                      <p:cBhvr>
                                        <p:cTn id="121" dur="2000" fill="hold"/>
                                        <p:tgtEl>
                                          <p:spTgt spid="29"/>
                                        </p:tgtEl>
                                        <p:attrNameLst>
                                          <p:attrName>ppt_x</p:attrName>
                                          <p:attrName>ppt_y</p:attrName>
                                        </p:attrNameLst>
                                      </p:cBhvr>
                                      <p:rCtr x="-125" y="0"/>
                                    </p:animMotion>
                                  </p:childTnLst>
                                </p:cTn>
                              </p:par>
                              <p:par>
                                <p:cTn id="122" presetID="63" presetClass="path" presetSubtype="0" accel="50000" decel="50000" fill="hold" nodeType="withEffect">
                                  <p:stCondLst>
                                    <p:cond delay="0"/>
                                  </p:stCondLst>
                                  <p:childTnLst>
                                    <p:animMotion origin="layout" path="M -0.08194 0.00139 L 0.16806 0.00139 " pathEditMode="relative" rAng="0" ptsTypes="AA">
                                      <p:cBhvr>
                                        <p:cTn id="123" dur="2000" fill="hold"/>
                                        <p:tgtEl>
                                          <p:spTgt spid="27"/>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90" name="Picture 5" descr="Untitled-1"/>
          <p:cNvPicPr>
            <a:picLocks noChangeAspect="1" noChangeArrowheads="1"/>
          </p:cNvPicPr>
          <p:nvPr/>
        </p:nvPicPr>
        <p:blipFill>
          <a:blip r:embed="rId3" cstate="print"/>
          <a:srcRect/>
          <a:stretch>
            <a:fillRect/>
          </a:stretch>
        </p:blipFill>
        <p:spPr bwMode="auto">
          <a:xfrm>
            <a:off x="323850" y="1125538"/>
            <a:ext cx="7993063" cy="3767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291" name="Rectangle 6"/>
          <p:cNvSpPr>
            <a:spLocks noChangeArrowheads="1"/>
          </p:cNvSpPr>
          <p:nvPr/>
        </p:nvSpPr>
        <p:spPr bwMode="auto">
          <a:xfrm>
            <a:off x="8316913" y="5229225"/>
            <a:ext cx="360362" cy="144463"/>
          </a:xfrm>
          <a:prstGeom prst="rect">
            <a:avLst/>
          </a:prstGeom>
          <a:solidFill>
            <a:srgbClr val="79A9EF"/>
          </a:solidFill>
          <a:ln w="9525">
            <a:solidFill>
              <a:schemeClr val="tx1"/>
            </a:solidFill>
            <a:miter lim="800000"/>
            <a:headEnd/>
            <a:tailEnd/>
          </a:ln>
        </p:spPr>
        <p:txBody>
          <a:bodyPr wrap="none" anchor="ctr"/>
          <a:lstStyle/>
          <a:p>
            <a:endParaRPr lang="en-US"/>
          </a:p>
        </p:txBody>
      </p:sp>
      <p:sp>
        <p:nvSpPr>
          <p:cNvPr id="12292" name="Rectangle 8"/>
          <p:cNvSpPr>
            <a:spLocks noChangeArrowheads="1"/>
          </p:cNvSpPr>
          <p:nvPr/>
        </p:nvSpPr>
        <p:spPr bwMode="auto">
          <a:xfrm>
            <a:off x="8316913" y="5589588"/>
            <a:ext cx="360362" cy="144462"/>
          </a:xfrm>
          <a:prstGeom prst="rect">
            <a:avLst/>
          </a:prstGeom>
          <a:solidFill>
            <a:srgbClr val="54B8EA"/>
          </a:solidFill>
          <a:ln w="9525">
            <a:solidFill>
              <a:schemeClr val="tx1"/>
            </a:solidFill>
            <a:miter lim="800000"/>
            <a:headEnd/>
            <a:tailEnd/>
          </a:ln>
        </p:spPr>
        <p:txBody>
          <a:bodyPr wrap="none" anchor="ctr"/>
          <a:lstStyle/>
          <a:p>
            <a:endParaRPr lang="en-US"/>
          </a:p>
        </p:txBody>
      </p:sp>
      <p:sp>
        <p:nvSpPr>
          <p:cNvPr id="12293" name="Text Box 9"/>
          <p:cNvSpPr txBox="1">
            <a:spLocks noChangeArrowheads="1"/>
          </p:cNvSpPr>
          <p:nvPr/>
        </p:nvSpPr>
        <p:spPr bwMode="auto">
          <a:xfrm>
            <a:off x="7380288" y="5445125"/>
            <a:ext cx="1081087" cy="366713"/>
          </a:xfrm>
          <a:prstGeom prst="rect">
            <a:avLst/>
          </a:prstGeom>
          <a:noFill/>
          <a:ln w="9525">
            <a:noFill/>
            <a:miter lim="800000"/>
            <a:headEnd/>
            <a:tailEnd/>
          </a:ln>
        </p:spPr>
        <p:txBody>
          <a:bodyPr>
            <a:spAutoFit/>
          </a:bodyPr>
          <a:lstStyle/>
          <a:p>
            <a:pPr>
              <a:spcBef>
                <a:spcPct val="50000"/>
              </a:spcBef>
            </a:pPr>
            <a:r>
              <a:rPr lang="fa-IR" b="0" dirty="0">
                <a:latin typeface="Tahoma" pitchFamily="34" charset="0"/>
                <a:ea typeface="Tahoma" pitchFamily="34" charset="0"/>
                <a:cs typeface="Tahoma" pitchFamily="34" charset="0"/>
              </a:rPr>
              <a:t>پارکینگ</a:t>
            </a:r>
            <a:endParaRPr lang="en-US" b="0" dirty="0">
              <a:latin typeface="Tahoma" pitchFamily="34" charset="0"/>
              <a:ea typeface="Tahoma" pitchFamily="34" charset="0"/>
              <a:cs typeface="Tahoma" pitchFamily="34" charset="0"/>
            </a:endParaRPr>
          </a:p>
        </p:txBody>
      </p:sp>
      <p:sp>
        <p:nvSpPr>
          <p:cNvPr id="12294" name="Text Box 10"/>
          <p:cNvSpPr txBox="1">
            <a:spLocks noChangeArrowheads="1"/>
          </p:cNvSpPr>
          <p:nvPr/>
        </p:nvSpPr>
        <p:spPr bwMode="auto">
          <a:xfrm>
            <a:off x="7596188" y="5084763"/>
            <a:ext cx="935037" cy="366712"/>
          </a:xfrm>
          <a:prstGeom prst="rect">
            <a:avLst/>
          </a:prstGeom>
          <a:noFill/>
          <a:ln w="9525">
            <a:noFill/>
            <a:miter lim="800000"/>
            <a:headEnd/>
            <a:tailEnd/>
          </a:ln>
        </p:spPr>
        <p:txBody>
          <a:bodyPr>
            <a:spAutoFit/>
          </a:bodyPr>
          <a:lstStyle/>
          <a:p>
            <a:pPr>
              <a:spcBef>
                <a:spcPct val="50000"/>
              </a:spcBef>
            </a:pPr>
            <a:r>
              <a:rPr lang="fa-IR" b="0" dirty="0">
                <a:latin typeface="Tahoma" pitchFamily="34" charset="0"/>
                <a:ea typeface="Tahoma" pitchFamily="34" charset="0"/>
                <a:cs typeface="Tahoma" pitchFamily="34" charset="0"/>
              </a:rPr>
              <a:t>انبار</a:t>
            </a:r>
            <a:endParaRPr lang="en-US" b="0" dirty="0">
              <a:latin typeface="Tahoma" pitchFamily="34" charset="0"/>
              <a:ea typeface="Tahoma" pitchFamily="34" charset="0"/>
              <a:cs typeface="Tahoma" pitchFamily="34" charset="0"/>
            </a:endParaRPr>
          </a:p>
        </p:txBody>
      </p:sp>
      <p:sp>
        <p:nvSpPr>
          <p:cNvPr id="12295" name="Rectangle 13"/>
          <p:cNvSpPr>
            <a:spLocks noChangeArrowheads="1"/>
          </p:cNvSpPr>
          <p:nvPr/>
        </p:nvSpPr>
        <p:spPr bwMode="auto">
          <a:xfrm>
            <a:off x="8316913" y="5949950"/>
            <a:ext cx="360362" cy="144463"/>
          </a:xfrm>
          <a:prstGeom prst="rect">
            <a:avLst/>
          </a:prstGeom>
          <a:solidFill>
            <a:srgbClr val="F8BD46"/>
          </a:solidFill>
          <a:ln w="9525">
            <a:solidFill>
              <a:schemeClr val="tx1"/>
            </a:solidFill>
            <a:miter lim="800000"/>
            <a:headEnd/>
            <a:tailEnd/>
          </a:ln>
        </p:spPr>
        <p:txBody>
          <a:bodyPr wrap="none" anchor="ctr"/>
          <a:lstStyle/>
          <a:p>
            <a:endParaRPr lang="en-US"/>
          </a:p>
        </p:txBody>
      </p:sp>
      <p:sp>
        <p:nvSpPr>
          <p:cNvPr id="12296" name="Rectangle 15"/>
          <p:cNvSpPr>
            <a:spLocks noChangeArrowheads="1"/>
          </p:cNvSpPr>
          <p:nvPr/>
        </p:nvSpPr>
        <p:spPr bwMode="auto">
          <a:xfrm>
            <a:off x="8316913" y="6308725"/>
            <a:ext cx="360362" cy="144463"/>
          </a:xfrm>
          <a:prstGeom prst="rect">
            <a:avLst/>
          </a:prstGeom>
          <a:solidFill>
            <a:srgbClr val="DFF41C"/>
          </a:solidFill>
          <a:ln w="9525">
            <a:solidFill>
              <a:schemeClr val="tx1"/>
            </a:solidFill>
            <a:miter lim="800000"/>
            <a:headEnd/>
            <a:tailEnd/>
          </a:ln>
        </p:spPr>
        <p:txBody>
          <a:bodyPr wrap="none" anchor="ctr"/>
          <a:lstStyle/>
          <a:p>
            <a:endParaRPr lang="en-US"/>
          </a:p>
        </p:txBody>
      </p:sp>
      <p:sp>
        <p:nvSpPr>
          <p:cNvPr id="12297" name="Text Box 17"/>
          <p:cNvSpPr txBox="1">
            <a:spLocks noChangeArrowheads="1"/>
          </p:cNvSpPr>
          <p:nvPr/>
        </p:nvSpPr>
        <p:spPr bwMode="auto">
          <a:xfrm>
            <a:off x="6781800" y="6172200"/>
            <a:ext cx="1657350" cy="366712"/>
          </a:xfrm>
          <a:prstGeom prst="rect">
            <a:avLst/>
          </a:prstGeom>
          <a:noFill/>
          <a:ln w="9525">
            <a:noFill/>
            <a:miter lim="800000"/>
            <a:headEnd/>
            <a:tailEnd/>
          </a:ln>
        </p:spPr>
        <p:txBody>
          <a:bodyPr>
            <a:spAutoFit/>
          </a:bodyPr>
          <a:lstStyle/>
          <a:p>
            <a:pPr>
              <a:spcBef>
                <a:spcPct val="50000"/>
              </a:spcBef>
            </a:pPr>
            <a:r>
              <a:rPr lang="fa-IR" b="0" dirty="0">
                <a:latin typeface="Tahoma" pitchFamily="34" charset="0"/>
                <a:ea typeface="Tahoma" pitchFamily="34" charset="0"/>
                <a:cs typeface="Tahoma" pitchFamily="34" charset="0"/>
              </a:rPr>
              <a:t>سالن اجتماع</a:t>
            </a:r>
            <a:endParaRPr lang="en-US" b="0" dirty="0">
              <a:latin typeface="Tahoma" pitchFamily="34" charset="0"/>
              <a:ea typeface="Tahoma" pitchFamily="34" charset="0"/>
              <a:cs typeface="Tahoma" pitchFamily="34" charset="0"/>
            </a:endParaRPr>
          </a:p>
        </p:txBody>
      </p:sp>
      <p:sp>
        <p:nvSpPr>
          <p:cNvPr id="12298" name="Text Box 18"/>
          <p:cNvSpPr txBox="1">
            <a:spLocks noChangeArrowheads="1"/>
          </p:cNvSpPr>
          <p:nvPr/>
        </p:nvSpPr>
        <p:spPr bwMode="auto">
          <a:xfrm>
            <a:off x="7380288" y="5805488"/>
            <a:ext cx="2016125" cy="366712"/>
          </a:xfrm>
          <a:prstGeom prst="rect">
            <a:avLst/>
          </a:prstGeom>
          <a:noFill/>
          <a:ln w="9525">
            <a:noFill/>
            <a:miter lim="800000"/>
            <a:headEnd/>
            <a:tailEnd/>
          </a:ln>
        </p:spPr>
        <p:txBody>
          <a:bodyPr>
            <a:spAutoFit/>
          </a:bodyPr>
          <a:lstStyle/>
          <a:p>
            <a:pPr>
              <a:spcBef>
                <a:spcPct val="50000"/>
              </a:spcBef>
            </a:pPr>
            <a:r>
              <a:rPr lang="fa-IR" b="0" dirty="0">
                <a:latin typeface="Tahoma" pitchFamily="34" charset="0"/>
                <a:ea typeface="Tahoma" pitchFamily="34" charset="0"/>
                <a:cs typeface="Tahoma" pitchFamily="34" charset="0"/>
              </a:rPr>
              <a:t>راه پله</a:t>
            </a:r>
            <a:endParaRPr lang="en-US" b="0" dirty="0">
              <a:latin typeface="Tahoma" pitchFamily="34" charset="0"/>
              <a:ea typeface="Tahoma" pitchFamily="34" charset="0"/>
              <a:cs typeface="Tahoma" pitchFamily="34" charset="0"/>
            </a:endParaRPr>
          </a:p>
        </p:txBody>
      </p:sp>
      <p:sp>
        <p:nvSpPr>
          <p:cNvPr id="12299" name="Text Box 19"/>
          <p:cNvSpPr txBox="1">
            <a:spLocks noChangeArrowheads="1"/>
          </p:cNvSpPr>
          <p:nvPr/>
        </p:nvSpPr>
        <p:spPr bwMode="auto">
          <a:xfrm>
            <a:off x="2743200" y="4876800"/>
            <a:ext cx="2376488" cy="366712"/>
          </a:xfrm>
          <a:prstGeom prst="rect">
            <a:avLst/>
          </a:prstGeom>
          <a:noFill/>
          <a:ln w="9525">
            <a:noFill/>
            <a:miter lim="800000"/>
            <a:headEnd/>
            <a:tailEnd/>
          </a:ln>
        </p:spPr>
        <p:txBody>
          <a:bodyPr>
            <a:spAutoFit/>
          </a:bodyPr>
          <a:lstStyle/>
          <a:p>
            <a:pPr algn="r">
              <a:spcBef>
                <a:spcPct val="50000"/>
              </a:spcBef>
            </a:pPr>
            <a:r>
              <a:rPr lang="fa-IR" b="0" dirty="0">
                <a:latin typeface="Tahoma" pitchFamily="34" charset="0"/>
                <a:ea typeface="Tahoma" pitchFamily="34" charset="0"/>
                <a:cs typeface="Tahoma" pitchFamily="34" charset="0"/>
              </a:rPr>
              <a:t>پلان زیر زمین</a:t>
            </a:r>
            <a:endParaRPr lang="en-US" b="0" dirty="0">
              <a:latin typeface="Tahoma" pitchFamily="34" charset="0"/>
              <a:ea typeface="Tahoma" pitchFamily="34" charset="0"/>
              <a:cs typeface="Tahoma" pitchFamily="34" charset="0"/>
            </a:endParaRPr>
          </a:p>
        </p:txBody>
      </p:sp>
      <p:sp>
        <p:nvSpPr>
          <p:cNvPr id="12300" name="Rectangle 20"/>
          <p:cNvSpPr>
            <a:spLocks noChangeArrowheads="1"/>
          </p:cNvSpPr>
          <p:nvPr/>
        </p:nvSpPr>
        <p:spPr bwMode="auto">
          <a:xfrm>
            <a:off x="3505200" y="4876800"/>
            <a:ext cx="1584325" cy="431800"/>
          </a:xfrm>
          <a:prstGeom prst="rect">
            <a:avLst/>
          </a:prstGeom>
          <a:noFill/>
          <a:ln w="9525">
            <a:solidFill>
              <a:schemeClr val="tx1"/>
            </a:solidFill>
            <a:miter lim="800000"/>
            <a:headEnd/>
            <a:tailEnd/>
          </a:ln>
        </p:spPr>
        <p:txBody>
          <a:bodyPr wrap="none" anchor="ctr"/>
          <a:lstStyle/>
          <a:p>
            <a:endParaRPr lang="en-US"/>
          </a:p>
        </p:txBody>
      </p:sp>
      <p:sp>
        <p:nvSpPr>
          <p:cNvPr id="13" name="TextBox 12"/>
          <p:cNvSpPr txBox="1"/>
          <p:nvPr/>
        </p:nvSpPr>
        <p:spPr>
          <a:xfrm>
            <a:off x="6400801" y="428604"/>
            <a:ext cx="2404836"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2000" dirty="0" smtClean="0">
                <a:solidFill>
                  <a:schemeClr val="tx1"/>
                </a:solidFill>
                <a:latin typeface="Tahoma" pitchFamily="34" charset="0"/>
                <a:ea typeface="Tahoma" pitchFamily="34" charset="0"/>
                <a:cs typeface="Tahoma" pitchFamily="34" charset="0"/>
              </a:rPr>
              <a:t>پارکینگ مجتمع</a:t>
            </a:r>
            <a:endParaRPr lang="fa-IR" sz="2000" dirty="0">
              <a:solidFill>
                <a:schemeClr val="tx1"/>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267" name="Picture 6" descr="2"/>
          <p:cNvPicPr>
            <a:picLocks noChangeAspect="1" noChangeArrowheads="1"/>
          </p:cNvPicPr>
          <p:nvPr/>
        </p:nvPicPr>
        <p:blipFill>
          <a:blip r:embed="rId3" cstate="print"/>
          <a:srcRect/>
          <a:stretch>
            <a:fillRect/>
          </a:stretch>
        </p:blipFill>
        <p:spPr bwMode="auto">
          <a:xfrm rot="10800000">
            <a:off x="0" y="1143000"/>
            <a:ext cx="9144000" cy="4397375"/>
          </a:xfrm>
          <a:prstGeom prst="rect">
            <a:avLst/>
          </a:prstGeom>
          <a:noFill/>
          <a:ln w="9525">
            <a:noFill/>
            <a:miter lim="800000"/>
            <a:headEnd/>
            <a:tailEnd/>
          </a:ln>
        </p:spPr>
      </p:pic>
      <p:sp>
        <p:nvSpPr>
          <p:cNvPr id="11279" name="AutoShape 33"/>
          <p:cNvSpPr>
            <a:spLocks noChangeArrowheads="1"/>
          </p:cNvSpPr>
          <p:nvPr/>
        </p:nvSpPr>
        <p:spPr bwMode="auto">
          <a:xfrm>
            <a:off x="5580063" y="4365625"/>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p>
            <a:endParaRPr lang="en-US"/>
          </a:p>
        </p:txBody>
      </p:sp>
      <p:sp>
        <p:nvSpPr>
          <p:cNvPr id="11280" name="AutoShape 34"/>
          <p:cNvSpPr>
            <a:spLocks noChangeArrowheads="1"/>
          </p:cNvSpPr>
          <p:nvPr/>
        </p:nvSpPr>
        <p:spPr bwMode="auto">
          <a:xfrm>
            <a:off x="6300788" y="4437063"/>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p>
            <a:endParaRPr lang="en-US"/>
          </a:p>
        </p:txBody>
      </p:sp>
      <p:sp>
        <p:nvSpPr>
          <p:cNvPr id="11297" name="Text Box 63"/>
          <p:cNvSpPr txBox="1">
            <a:spLocks noChangeArrowheads="1"/>
          </p:cNvSpPr>
          <p:nvPr/>
        </p:nvSpPr>
        <p:spPr bwMode="auto">
          <a:xfrm>
            <a:off x="1219200" y="5257800"/>
            <a:ext cx="1438275" cy="523220"/>
          </a:xfrm>
          <a:prstGeom prst="rect">
            <a:avLst/>
          </a:prstGeom>
          <a:noFill/>
          <a:ln w="9525">
            <a:noFill/>
            <a:miter lim="800000"/>
            <a:headEnd/>
            <a:tailEnd/>
          </a:ln>
        </p:spPr>
        <p:txBody>
          <a:bodyPr wrap="square">
            <a:spAutoFit/>
          </a:bodyPr>
          <a:lstStyle/>
          <a:p>
            <a:pPr algn="r">
              <a:spcBef>
                <a:spcPct val="50000"/>
              </a:spcBef>
            </a:pPr>
            <a:r>
              <a:rPr lang="fa-IR" sz="1400" dirty="0">
                <a:solidFill>
                  <a:srgbClr val="660033"/>
                </a:solidFill>
                <a:latin typeface="Tahoma" pitchFamily="34" charset="0"/>
                <a:ea typeface="Tahoma" pitchFamily="34" charset="0"/>
                <a:cs typeface="Tahoma" pitchFamily="34" charset="0"/>
              </a:rPr>
              <a:t>ورودی ماشین از سر در شرقی</a:t>
            </a:r>
            <a:endParaRPr lang="en-US" sz="1400" dirty="0">
              <a:solidFill>
                <a:srgbClr val="660033"/>
              </a:solidFill>
              <a:latin typeface="Tahoma" pitchFamily="34" charset="0"/>
              <a:ea typeface="Tahoma" pitchFamily="34" charset="0"/>
              <a:cs typeface="Tahoma" pitchFamily="34" charset="0"/>
            </a:endParaRPr>
          </a:p>
        </p:txBody>
      </p:sp>
      <p:sp>
        <p:nvSpPr>
          <p:cNvPr id="11298" name="Text Box 64"/>
          <p:cNvSpPr txBox="1">
            <a:spLocks noChangeArrowheads="1"/>
          </p:cNvSpPr>
          <p:nvPr/>
        </p:nvSpPr>
        <p:spPr bwMode="auto">
          <a:xfrm>
            <a:off x="3962400" y="5181600"/>
            <a:ext cx="1871662" cy="523220"/>
          </a:xfrm>
          <a:prstGeom prst="rect">
            <a:avLst/>
          </a:prstGeom>
          <a:noFill/>
          <a:ln w="9525">
            <a:noFill/>
            <a:miter lim="800000"/>
            <a:headEnd/>
            <a:tailEnd/>
          </a:ln>
        </p:spPr>
        <p:txBody>
          <a:bodyPr>
            <a:spAutoFit/>
          </a:bodyPr>
          <a:lstStyle/>
          <a:p>
            <a:pPr algn="r">
              <a:spcBef>
                <a:spcPct val="50000"/>
              </a:spcBef>
            </a:pPr>
            <a:r>
              <a:rPr lang="fa-IR" sz="1400" dirty="0">
                <a:solidFill>
                  <a:srgbClr val="660033"/>
                </a:solidFill>
                <a:latin typeface="Tahoma" pitchFamily="34" charset="0"/>
                <a:ea typeface="Tahoma" pitchFamily="34" charset="0"/>
                <a:cs typeface="Tahoma" pitchFamily="34" charset="0"/>
              </a:rPr>
              <a:t>ورودی ماشین از سر در شرقی</a:t>
            </a:r>
            <a:endParaRPr lang="en-US" sz="1400" dirty="0">
              <a:solidFill>
                <a:srgbClr val="660033"/>
              </a:solidFill>
              <a:latin typeface="Tahoma" pitchFamily="34" charset="0"/>
              <a:ea typeface="Tahoma" pitchFamily="34" charset="0"/>
              <a:cs typeface="Tahoma" pitchFamily="34" charset="0"/>
            </a:endParaRPr>
          </a:p>
        </p:txBody>
      </p:sp>
      <p:sp>
        <p:nvSpPr>
          <p:cNvPr id="11299" name="Text Box 65"/>
          <p:cNvSpPr txBox="1">
            <a:spLocks noChangeArrowheads="1"/>
          </p:cNvSpPr>
          <p:nvPr/>
        </p:nvSpPr>
        <p:spPr bwMode="auto">
          <a:xfrm>
            <a:off x="8153400" y="3810000"/>
            <a:ext cx="990600" cy="954107"/>
          </a:xfrm>
          <a:prstGeom prst="rect">
            <a:avLst/>
          </a:prstGeom>
          <a:noFill/>
          <a:ln w="9525">
            <a:noFill/>
            <a:miter lim="800000"/>
            <a:headEnd/>
            <a:tailEnd/>
          </a:ln>
        </p:spPr>
        <p:txBody>
          <a:bodyPr wrap="square">
            <a:spAutoFit/>
          </a:bodyPr>
          <a:lstStyle/>
          <a:p>
            <a:pPr algn="r">
              <a:spcBef>
                <a:spcPct val="50000"/>
              </a:spcBef>
            </a:pPr>
            <a:r>
              <a:rPr lang="fa-IR" sz="1400" dirty="0">
                <a:solidFill>
                  <a:srgbClr val="660033"/>
                </a:solidFill>
                <a:latin typeface="Tahoma" pitchFamily="34" charset="0"/>
                <a:ea typeface="Tahoma" pitchFamily="34" charset="0"/>
                <a:cs typeface="Tahoma" pitchFamily="34" charset="0"/>
              </a:rPr>
              <a:t>ورودی ماشین از سر در شمالی</a:t>
            </a:r>
            <a:endParaRPr lang="en-US" sz="1400" dirty="0">
              <a:solidFill>
                <a:srgbClr val="660033"/>
              </a:solidFill>
              <a:latin typeface="Tahoma" pitchFamily="34" charset="0"/>
              <a:ea typeface="Tahoma" pitchFamily="34" charset="0"/>
              <a:cs typeface="Tahoma" pitchFamily="34" charset="0"/>
            </a:endParaRPr>
          </a:p>
        </p:txBody>
      </p:sp>
      <p:sp>
        <p:nvSpPr>
          <p:cNvPr id="11268" name="Line 8"/>
          <p:cNvSpPr>
            <a:spLocks noChangeShapeType="1"/>
          </p:cNvSpPr>
          <p:nvPr/>
        </p:nvSpPr>
        <p:spPr bwMode="auto">
          <a:xfrm rot="10800000">
            <a:off x="2555875" y="1957388"/>
            <a:ext cx="6192837" cy="576262"/>
          </a:xfrm>
          <a:prstGeom prst="line">
            <a:avLst/>
          </a:prstGeom>
          <a:noFill/>
          <a:ln w="127000">
            <a:solidFill>
              <a:schemeClr val="accent2"/>
            </a:solidFill>
            <a:round/>
            <a:headEnd/>
            <a:tailEnd/>
          </a:ln>
        </p:spPr>
        <p:txBody>
          <a:bodyPr/>
          <a:lstStyle/>
          <a:p>
            <a:endParaRPr lang="en-US"/>
          </a:p>
        </p:txBody>
      </p:sp>
      <p:sp>
        <p:nvSpPr>
          <p:cNvPr id="11269" name="AutoShape 13"/>
          <p:cNvSpPr>
            <a:spLocks noChangeArrowheads="1"/>
          </p:cNvSpPr>
          <p:nvPr/>
        </p:nvSpPr>
        <p:spPr bwMode="auto">
          <a:xfrm rot="10800000">
            <a:off x="6515100" y="2389188"/>
            <a:ext cx="144462" cy="720725"/>
          </a:xfrm>
          <a:prstGeom prst="upArrow">
            <a:avLst>
              <a:gd name="adj1" fmla="val 50000"/>
              <a:gd name="adj2" fmla="val 124726"/>
            </a:avLst>
          </a:prstGeom>
          <a:solidFill>
            <a:schemeClr val="accent2"/>
          </a:solidFill>
          <a:ln w="9525">
            <a:solidFill>
              <a:schemeClr val="tx1"/>
            </a:solidFill>
            <a:miter lim="800000"/>
            <a:headEnd/>
            <a:tailEnd/>
          </a:ln>
        </p:spPr>
        <p:txBody>
          <a:bodyPr vert="eaVert" wrap="none" anchor="ctr"/>
          <a:lstStyle/>
          <a:p>
            <a:endParaRPr lang="en-US"/>
          </a:p>
        </p:txBody>
      </p:sp>
      <p:sp>
        <p:nvSpPr>
          <p:cNvPr id="11270" name="AutoShape 14"/>
          <p:cNvSpPr>
            <a:spLocks noChangeArrowheads="1"/>
          </p:cNvSpPr>
          <p:nvPr/>
        </p:nvSpPr>
        <p:spPr bwMode="auto">
          <a:xfrm rot="10800000">
            <a:off x="5868987" y="2316163"/>
            <a:ext cx="142875" cy="720725"/>
          </a:xfrm>
          <a:prstGeom prst="upArrow">
            <a:avLst>
              <a:gd name="adj1" fmla="val 50000"/>
              <a:gd name="adj2" fmla="val 126111"/>
            </a:avLst>
          </a:prstGeom>
          <a:solidFill>
            <a:schemeClr val="accent2"/>
          </a:solidFill>
          <a:ln w="9525">
            <a:solidFill>
              <a:schemeClr val="tx1"/>
            </a:solidFill>
            <a:miter lim="800000"/>
            <a:headEnd/>
            <a:tailEnd/>
          </a:ln>
        </p:spPr>
        <p:txBody>
          <a:bodyPr vert="eaVert" wrap="none" anchor="ctr"/>
          <a:lstStyle/>
          <a:p>
            <a:endParaRPr lang="en-US"/>
          </a:p>
        </p:txBody>
      </p:sp>
      <p:sp>
        <p:nvSpPr>
          <p:cNvPr id="11271" name="AutoShape 18"/>
          <p:cNvSpPr>
            <a:spLocks noChangeArrowheads="1"/>
          </p:cNvSpPr>
          <p:nvPr/>
        </p:nvSpPr>
        <p:spPr bwMode="auto">
          <a:xfrm rot="10800000">
            <a:off x="6299200" y="4044950"/>
            <a:ext cx="217487" cy="792163"/>
          </a:xfrm>
          <a:prstGeom prst="downArrow">
            <a:avLst>
              <a:gd name="adj1" fmla="val 50000"/>
              <a:gd name="adj2" fmla="val 91059"/>
            </a:avLst>
          </a:prstGeom>
          <a:solidFill>
            <a:schemeClr val="accent2"/>
          </a:solidFill>
          <a:ln w="9525">
            <a:solidFill>
              <a:schemeClr val="tx1"/>
            </a:solidFill>
            <a:miter lim="800000"/>
            <a:headEnd/>
            <a:tailEnd/>
          </a:ln>
        </p:spPr>
        <p:txBody>
          <a:bodyPr vert="eaVert" wrap="none" anchor="ctr"/>
          <a:lstStyle/>
          <a:p>
            <a:endParaRPr lang="en-US"/>
          </a:p>
        </p:txBody>
      </p:sp>
      <p:sp>
        <p:nvSpPr>
          <p:cNvPr id="11272" name="AutoShape 19"/>
          <p:cNvSpPr>
            <a:spLocks noChangeArrowheads="1"/>
          </p:cNvSpPr>
          <p:nvPr/>
        </p:nvSpPr>
        <p:spPr bwMode="auto">
          <a:xfrm rot="10800000">
            <a:off x="5938837" y="4044950"/>
            <a:ext cx="217488" cy="792163"/>
          </a:xfrm>
          <a:prstGeom prst="downArrow">
            <a:avLst>
              <a:gd name="adj1" fmla="val 50000"/>
              <a:gd name="adj2" fmla="val 91058"/>
            </a:avLst>
          </a:prstGeom>
          <a:solidFill>
            <a:schemeClr val="accent2"/>
          </a:solidFill>
          <a:ln w="9525">
            <a:solidFill>
              <a:schemeClr val="tx1"/>
            </a:solidFill>
            <a:miter lim="800000"/>
            <a:headEnd/>
            <a:tailEnd/>
          </a:ln>
        </p:spPr>
        <p:txBody>
          <a:bodyPr vert="eaVert" wrap="none" anchor="ctr"/>
          <a:lstStyle/>
          <a:p>
            <a:endParaRPr lang="en-US"/>
          </a:p>
        </p:txBody>
      </p:sp>
      <p:sp>
        <p:nvSpPr>
          <p:cNvPr id="11273" name="AutoShape 27"/>
          <p:cNvSpPr>
            <a:spLocks noChangeArrowheads="1"/>
          </p:cNvSpPr>
          <p:nvPr/>
        </p:nvSpPr>
        <p:spPr bwMode="auto">
          <a:xfrm rot="10800000">
            <a:off x="3130550" y="4187825"/>
            <a:ext cx="217487" cy="649288"/>
          </a:xfrm>
          <a:prstGeom prst="downArrow">
            <a:avLst>
              <a:gd name="adj1" fmla="val 50000"/>
              <a:gd name="adj2" fmla="val 74635"/>
            </a:avLst>
          </a:prstGeom>
          <a:solidFill>
            <a:schemeClr val="accent2"/>
          </a:solidFill>
          <a:ln w="9525">
            <a:solidFill>
              <a:schemeClr val="tx1"/>
            </a:solidFill>
            <a:miter lim="800000"/>
            <a:headEnd/>
            <a:tailEnd/>
          </a:ln>
        </p:spPr>
        <p:txBody>
          <a:bodyPr vert="eaVert" wrap="none" anchor="ctr"/>
          <a:lstStyle/>
          <a:p>
            <a:endParaRPr lang="en-US"/>
          </a:p>
        </p:txBody>
      </p:sp>
      <p:sp>
        <p:nvSpPr>
          <p:cNvPr id="11274" name="AutoShape 28"/>
          <p:cNvSpPr>
            <a:spLocks noChangeArrowheads="1"/>
          </p:cNvSpPr>
          <p:nvPr/>
        </p:nvSpPr>
        <p:spPr bwMode="auto">
          <a:xfrm rot="10800000">
            <a:off x="2698750" y="4187825"/>
            <a:ext cx="217487" cy="722313"/>
          </a:xfrm>
          <a:prstGeom prst="downArrow">
            <a:avLst>
              <a:gd name="adj1" fmla="val 50000"/>
              <a:gd name="adj2" fmla="val 83029"/>
            </a:avLst>
          </a:prstGeom>
          <a:solidFill>
            <a:schemeClr val="accent2"/>
          </a:solidFill>
          <a:ln w="9525">
            <a:solidFill>
              <a:schemeClr val="tx1"/>
            </a:solidFill>
            <a:miter lim="800000"/>
            <a:headEnd/>
            <a:tailEnd/>
          </a:ln>
        </p:spPr>
        <p:txBody>
          <a:bodyPr vert="eaVert" wrap="none" anchor="ctr"/>
          <a:lstStyle/>
          <a:p>
            <a:pPr algn="ctr"/>
            <a:endParaRPr lang="en-US" dirty="0"/>
          </a:p>
        </p:txBody>
      </p:sp>
      <p:sp>
        <p:nvSpPr>
          <p:cNvPr id="11275" name="AutoShape 29"/>
          <p:cNvSpPr>
            <a:spLocks noChangeArrowheads="1"/>
          </p:cNvSpPr>
          <p:nvPr/>
        </p:nvSpPr>
        <p:spPr bwMode="auto">
          <a:xfrm rot="10800000">
            <a:off x="6445250" y="4765675"/>
            <a:ext cx="719137" cy="144463"/>
          </a:xfrm>
          <a:prstGeom prst="leftArrow">
            <a:avLst>
              <a:gd name="adj1" fmla="val 50000"/>
              <a:gd name="adj2" fmla="val 124450"/>
            </a:avLst>
          </a:prstGeom>
          <a:solidFill>
            <a:schemeClr val="accent2"/>
          </a:solidFill>
          <a:ln w="9525">
            <a:solidFill>
              <a:schemeClr val="tx1"/>
            </a:solidFill>
            <a:miter lim="800000"/>
            <a:headEnd/>
            <a:tailEnd/>
          </a:ln>
        </p:spPr>
        <p:txBody>
          <a:bodyPr wrap="none" anchor="ctr"/>
          <a:lstStyle/>
          <a:p>
            <a:endParaRPr lang="en-US"/>
          </a:p>
        </p:txBody>
      </p:sp>
      <p:sp>
        <p:nvSpPr>
          <p:cNvPr id="11276" name="AutoShape 30"/>
          <p:cNvSpPr>
            <a:spLocks noChangeArrowheads="1"/>
          </p:cNvSpPr>
          <p:nvPr/>
        </p:nvSpPr>
        <p:spPr bwMode="auto">
          <a:xfrm rot="10800000">
            <a:off x="3205162" y="4837113"/>
            <a:ext cx="719138" cy="144462"/>
          </a:xfrm>
          <a:prstGeom prst="leftArrow">
            <a:avLst>
              <a:gd name="adj1" fmla="val 50000"/>
              <a:gd name="adj2" fmla="val 124451"/>
            </a:avLst>
          </a:prstGeom>
          <a:solidFill>
            <a:schemeClr val="accent2"/>
          </a:solidFill>
          <a:ln w="9525">
            <a:solidFill>
              <a:schemeClr val="tx1"/>
            </a:solidFill>
            <a:miter lim="800000"/>
            <a:headEnd/>
            <a:tailEnd/>
          </a:ln>
        </p:spPr>
        <p:txBody>
          <a:bodyPr wrap="none" anchor="ctr"/>
          <a:lstStyle/>
          <a:p>
            <a:endParaRPr lang="en-US"/>
          </a:p>
        </p:txBody>
      </p:sp>
      <p:sp>
        <p:nvSpPr>
          <p:cNvPr id="11277" name="AutoShape 31"/>
          <p:cNvSpPr>
            <a:spLocks noChangeArrowheads="1"/>
          </p:cNvSpPr>
          <p:nvPr/>
        </p:nvSpPr>
        <p:spPr bwMode="auto">
          <a:xfrm rot="10800000">
            <a:off x="5291137" y="4765675"/>
            <a:ext cx="720725" cy="144463"/>
          </a:xfrm>
          <a:prstGeom prst="rightArrow">
            <a:avLst>
              <a:gd name="adj1" fmla="val 50000"/>
              <a:gd name="adj2" fmla="val 124725"/>
            </a:avLst>
          </a:prstGeom>
          <a:solidFill>
            <a:schemeClr val="accent2"/>
          </a:solidFill>
          <a:ln w="9525">
            <a:solidFill>
              <a:schemeClr val="tx1"/>
            </a:solidFill>
            <a:miter lim="800000"/>
            <a:headEnd/>
            <a:tailEnd/>
          </a:ln>
        </p:spPr>
        <p:txBody>
          <a:bodyPr wrap="none" anchor="ctr"/>
          <a:lstStyle/>
          <a:p>
            <a:endParaRPr lang="en-US"/>
          </a:p>
        </p:txBody>
      </p:sp>
      <p:sp>
        <p:nvSpPr>
          <p:cNvPr id="11278" name="AutoShape 32"/>
          <p:cNvSpPr>
            <a:spLocks noChangeArrowheads="1"/>
          </p:cNvSpPr>
          <p:nvPr/>
        </p:nvSpPr>
        <p:spPr bwMode="auto">
          <a:xfrm rot="10800000">
            <a:off x="2051050" y="4837113"/>
            <a:ext cx="720725" cy="144462"/>
          </a:xfrm>
          <a:prstGeom prst="rightArrow">
            <a:avLst>
              <a:gd name="adj1" fmla="val 50000"/>
              <a:gd name="adj2" fmla="val 124726"/>
            </a:avLst>
          </a:prstGeom>
          <a:solidFill>
            <a:schemeClr val="accent2"/>
          </a:solidFill>
          <a:ln w="9525">
            <a:solidFill>
              <a:schemeClr val="tx1"/>
            </a:solidFill>
            <a:miter lim="800000"/>
            <a:headEnd/>
            <a:tailEnd/>
          </a:ln>
        </p:spPr>
        <p:txBody>
          <a:bodyPr wrap="none" anchor="ctr"/>
          <a:lstStyle/>
          <a:p>
            <a:endParaRPr lang="en-US"/>
          </a:p>
        </p:txBody>
      </p:sp>
      <p:sp>
        <p:nvSpPr>
          <p:cNvPr id="11281" name="AutoShape 36"/>
          <p:cNvSpPr>
            <a:spLocks noChangeArrowheads="1"/>
          </p:cNvSpPr>
          <p:nvPr/>
        </p:nvSpPr>
        <p:spPr bwMode="auto">
          <a:xfrm rot="5400000">
            <a:off x="558006" y="4423569"/>
            <a:ext cx="233362" cy="882650"/>
          </a:xfrm>
          <a:prstGeom prst="upArrow">
            <a:avLst>
              <a:gd name="adj1" fmla="val 50000"/>
              <a:gd name="adj2" fmla="val 94558"/>
            </a:avLst>
          </a:prstGeom>
          <a:solidFill>
            <a:schemeClr val="accent2"/>
          </a:solidFill>
          <a:ln w="9525">
            <a:solidFill>
              <a:schemeClr val="tx1"/>
            </a:solidFill>
            <a:miter lim="800000"/>
            <a:headEnd/>
            <a:tailEnd/>
          </a:ln>
        </p:spPr>
        <p:txBody>
          <a:bodyPr vert="eaVert" wrap="none" anchor="ctr"/>
          <a:lstStyle/>
          <a:p>
            <a:endParaRPr lang="en-US"/>
          </a:p>
        </p:txBody>
      </p:sp>
      <p:sp>
        <p:nvSpPr>
          <p:cNvPr id="11282" name="AutoShape 37"/>
          <p:cNvSpPr>
            <a:spLocks noChangeArrowheads="1"/>
          </p:cNvSpPr>
          <p:nvPr/>
        </p:nvSpPr>
        <p:spPr bwMode="auto">
          <a:xfrm rot="5400000">
            <a:off x="450056" y="2101057"/>
            <a:ext cx="233362" cy="631825"/>
          </a:xfrm>
          <a:prstGeom prst="upArrow">
            <a:avLst>
              <a:gd name="adj1" fmla="val 50000"/>
              <a:gd name="adj2" fmla="val 67687"/>
            </a:avLst>
          </a:prstGeom>
          <a:solidFill>
            <a:schemeClr val="accent2"/>
          </a:solidFill>
          <a:ln w="9525">
            <a:solidFill>
              <a:schemeClr val="tx1"/>
            </a:solidFill>
            <a:miter lim="800000"/>
            <a:headEnd/>
            <a:tailEnd/>
          </a:ln>
        </p:spPr>
        <p:txBody>
          <a:bodyPr vert="eaVert" wrap="none" anchor="ctr"/>
          <a:lstStyle/>
          <a:p>
            <a:endParaRPr lang="en-US"/>
          </a:p>
        </p:txBody>
      </p:sp>
      <p:sp>
        <p:nvSpPr>
          <p:cNvPr id="11283" name="AutoShape 45"/>
          <p:cNvSpPr>
            <a:spLocks noChangeArrowheads="1"/>
          </p:cNvSpPr>
          <p:nvPr/>
        </p:nvSpPr>
        <p:spPr bwMode="auto">
          <a:xfrm rot="10800000">
            <a:off x="0" y="3902075"/>
            <a:ext cx="250825" cy="1079500"/>
          </a:xfrm>
          <a:prstGeom prst="upArrow">
            <a:avLst>
              <a:gd name="adj1" fmla="val 50000"/>
              <a:gd name="adj2" fmla="val 107595"/>
            </a:avLst>
          </a:prstGeom>
          <a:solidFill>
            <a:schemeClr val="accent2"/>
          </a:solidFill>
          <a:ln w="9525">
            <a:solidFill>
              <a:schemeClr val="tx1"/>
            </a:solidFill>
            <a:miter lim="800000"/>
            <a:headEnd/>
            <a:tailEnd/>
          </a:ln>
        </p:spPr>
        <p:txBody>
          <a:bodyPr vert="eaVert" wrap="none" anchor="ctr"/>
          <a:lstStyle/>
          <a:p>
            <a:endParaRPr lang="en-US"/>
          </a:p>
        </p:txBody>
      </p:sp>
      <p:sp>
        <p:nvSpPr>
          <p:cNvPr id="11284" name="AutoShape 46"/>
          <p:cNvSpPr>
            <a:spLocks noChangeArrowheads="1"/>
          </p:cNvSpPr>
          <p:nvPr/>
        </p:nvSpPr>
        <p:spPr bwMode="auto">
          <a:xfrm rot="10800000">
            <a:off x="0" y="2317750"/>
            <a:ext cx="323850" cy="1079500"/>
          </a:xfrm>
          <a:prstGeom prst="downArrow">
            <a:avLst>
              <a:gd name="adj1" fmla="val 50000"/>
              <a:gd name="adj2" fmla="val 83333"/>
            </a:avLst>
          </a:prstGeom>
          <a:solidFill>
            <a:schemeClr val="accent2"/>
          </a:solidFill>
          <a:ln w="9525">
            <a:solidFill>
              <a:schemeClr val="tx1"/>
            </a:solidFill>
            <a:miter lim="800000"/>
            <a:headEnd/>
            <a:tailEnd/>
          </a:ln>
        </p:spPr>
        <p:txBody>
          <a:bodyPr vert="eaVert" wrap="none" anchor="ctr"/>
          <a:lstStyle/>
          <a:p>
            <a:endParaRPr lang="en-US"/>
          </a:p>
        </p:txBody>
      </p:sp>
      <p:sp>
        <p:nvSpPr>
          <p:cNvPr id="11285" name="AutoShape 47"/>
          <p:cNvSpPr>
            <a:spLocks noChangeArrowheads="1"/>
          </p:cNvSpPr>
          <p:nvPr/>
        </p:nvSpPr>
        <p:spPr bwMode="auto">
          <a:xfrm rot="10800000">
            <a:off x="539750" y="1812925"/>
            <a:ext cx="1800225" cy="144463"/>
          </a:xfrm>
          <a:prstGeom prst="leftArrow">
            <a:avLst>
              <a:gd name="adj1" fmla="val 50000"/>
              <a:gd name="adj2" fmla="val 311537"/>
            </a:avLst>
          </a:prstGeom>
          <a:solidFill>
            <a:schemeClr val="accent2"/>
          </a:solidFill>
          <a:ln w="9525">
            <a:solidFill>
              <a:schemeClr val="tx1"/>
            </a:solidFill>
            <a:miter lim="800000"/>
            <a:headEnd/>
            <a:tailEnd/>
          </a:ln>
        </p:spPr>
        <p:txBody>
          <a:bodyPr wrap="none" anchor="ctr"/>
          <a:lstStyle/>
          <a:p>
            <a:endParaRPr lang="en-US"/>
          </a:p>
        </p:txBody>
      </p:sp>
      <p:sp>
        <p:nvSpPr>
          <p:cNvPr id="11286" name="AutoShape 49"/>
          <p:cNvSpPr>
            <a:spLocks noChangeArrowheads="1"/>
          </p:cNvSpPr>
          <p:nvPr/>
        </p:nvSpPr>
        <p:spPr bwMode="auto">
          <a:xfrm rot="10800000">
            <a:off x="4714875" y="2603500"/>
            <a:ext cx="433387" cy="217488"/>
          </a:xfrm>
          <a:custGeom>
            <a:avLst/>
            <a:gdLst>
              <a:gd name="T0" fmla="*/ 4347774 w 21600"/>
              <a:gd name="T1" fmla="*/ 0 h 21600"/>
              <a:gd name="T2" fmla="*/ 0 w 21600"/>
              <a:gd name="T3" fmla="*/ 1564232 h 21600"/>
              <a:gd name="T4" fmla="*/ 4347774 w 21600"/>
              <a:gd name="T5" fmla="*/ 1876992 h 21600"/>
              <a:gd name="T6" fmla="*/ 8695568 w 21600"/>
              <a:gd name="T7" fmla="*/ 1564232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87" name="AutoShape 50"/>
          <p:cNvSpPr>
            <a:spLocks noChangeArrowheads="1"/>
          </p:cNvSpPr>
          <p:nvPr/>
        </p:nvSpPr>
        <p:spPr bwMode="auto">
          <a:xfrm rot="10800000">
            <a:off x="4138612" y="2603500"/>
            <a:ext cx="433388" cy="217488"/>
          </a:xfrm>
          <a:custGeom>
            <a:avLst/>
            <a:gdLst>
              <a:gd name="T0" fmla="*/ 4347804 w 21600"/>
              <a:gd name="T1" fmla="*/ 0 h 21600"/>
              <a:gd name="T2" fmla="*/ 0 w 21600"/>
              <a:gd name="T3" fmla="*/ 1564232 h 21600"/>
              <a:gd name="T4" fmla="*/ 4347804 w 21600"/>
              <a:gd name="T5" fmla="*/ 1876992 h 21600"/>
              <a:gd name="T6" fmla="*/ 8695609 w 21600"/>
              <a:gd name="T7" fmla="*/ 1564232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88" name="AutoShape 53"/>
          <p:cNvSpPr>
            <a:spLocks noChangeArrowheads="1"/>
          </p:cNvSpPr>
          <p:nvPr/>
        </p:nvSpPr>
        <p:spPr bwMode="auto">
          <a:xfrm rot="10800000">
            <a:off x="1762125" y="2387600"/>
            <a:ext cx="433387" cy="217488"/>
          </a:xfrm>
          <a:custGeom>
            <a:avLst/>
            <a:gdLst>
              <a:gd name="T0" fmla="*/ 4347774 w 21600"/>
              <a:gd name="T1" fmla="*/ 0 h 21600"/>
              <a:gd name="T2" fmla="*/ 0 w 21600"/>
              <a:gd name="T3" fmla="*/ 1564232 h 21600"/>
              <a:gd name="T4" fmla="*/ 4347774 w 21600"/>
              <a:gd name="T5" fmla="*/ 1876992 h 21600"/>
              <a:gd name="T6" fmla="*/ 8695568 w 21600"/>
              <a:gd name="T7" fmla="*/ 1564232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89" name="AutoShape 54"/>
          <p:cNvSpPr>
            <a:spLocks noChangeArrowheads="1"/>
          </p:cNvSpPr>
          <p:nvPr/>
        </p:nvSpPr>
        <p:spPr bwMode="auto">
          <a:xfrm rot="10800000">
            <a:off x="1185862" y="2387600"/>
            <a:ext cx="433388" cy="217488"/>
          </a:xfrm>
          <a:custGeom>
            <a:avLst/>
            <a:gdLst>
              <a:gd name="T0" fmla="*/ 4347804 w 21600"/>
              <a:gd name="T1" fmla="*/ 0 h 21600"/>
              <a:gd name="T2" fmla="*/ 0 w 21600"/>
              <a:gd name="T3" fmla="*/ 1564232 h 21600"/>
              <a:gd name="T4" fmla="*/ 4347804 w 21600"/>
              <a:gd name="T5" fmla="*/ 1876992 h 21600"/>
              <a:gd name="T6" fmla="*/ 8695609 w 21600"/>
              <a:gd name="T7" fmla="*/ 1564232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90" name="AutoShape 56"/>
          <p:cNvSpPr>
            <a:spLocks noChangeArrowheads="1"/>
          </p:cNvSpPr>
          <p:nvPr/>
        </p:nvSpPr>
        <p:spPr bwMode="auto">
          <a:xfrm rot="10800000">
            <a:off x="5364162" y="2462213"/>
            <a:ext cx="576263" cy="215900"/>
          </a:xfrm>
          <a:prstGeom prst="rightArrow">
            <a:avLst>
              <a:gd name="adj1" fmla="val 50000"/>
              <a:gd name="adj2" fmla="val 66728"/>
            </a:avLst>
          </a:prstGeom>
          <a:solidFill>
            <a:schemeClr val="accent2"/>
          </a:solidFill>
          <a:ln w="9525">
            <a:solidFill>
              <a:schemeClr val="tx1"/>
            </a:solidFill>
            <a:miter lim="800000"/>
            <a:headEnd/>
            <a:tailEnd/>
          </a:ln>
        </p:spPr>
        <p:txBody>
          <a:bodyPr wrap="none" anchor="ctr"/>
          <a:lstStyle/>
          <a:p>
            <a:endParaRPr lang="en-US"/>
          </a:p>
        </p:txBody>
      </p:sp>
      <p:sp>
        <p:nvSpPr>
          <p:cNvPr id="11291" name="AutoShape 57"/>
          <p:cNvSpPr>
            <a:spLocks noChangeArrowheads="1"/>
          </p:cNvSpPr>
          <p:nvPr/>
        </p:nvSpPr>
        <p:spPr bwMode="auto">
          <a:xfrm rot="10800000">
            <a:off x="3492500" y="2389188"/>
            <a:ext cx="574675" cy="215900"/>
          </a:xfrm>
          <a:prstGeom prst="leftArrow">
            <a:avLst>
              <a:gd name="adj1" fmla="val 50000"/>
              <a:gd name="adj2" fmla="val 66544"/>
            </a:avLst>
          </a:prstGeom>
          <a:solidFill>
            <a:schemeClr val="accent2"/>
          </a:solidFill>
          <a:ln w="9525">
            <a:solidFill>
              <a:schemeClr val="tx1"/>
            </a:solidFill>
            <a:miter lim="800000"/>
            <a:headEnd/>
            <a:tailEnd/>
          </a:ln>
        </p:spPr>
        <p:txBody>
          <a:bodyPr wrap="none" anchor="ctr"/>
          <a:lstStyle/>
          <a:p>
            <a:endParaRPr lang="en-US"/>
          </a:p>
        </p:txBody>
      </p:sp>
      <p:sp>
        <p:nvSpPr>
          <p:cNvPr id="11292" name="AutoShape 58"/>
          <p:cNvSpPr>
            <a:spLocks noChangeArrowheads="1"/>
          </p:cNvSpPr>
          <p:nvPr/>
        </p:nvSpPr>
        <p:spPr bwMode="auto">
          <a:xfrm rot="10800000">
            <a:off x="4716462" y="4478338"/>
            <a:ext cx="431800" cy="431800"/>
          </a:xfrm>
          <a:custGeom>
            <a:avLst/>
            <a:gdLst>
              <a:gd name="T0" fmla="*/ 8632001 w 21600"/>
              <a:gd name="T1" fmla="*/ 4316001 h 21600"/>
              <a:gd name="T2" fmla="*/ 4316001 w 21600"/>
              <a:gd name="T3" fmla="*/ 8632001 h 21600"/>
              <a:gd name="T4" fmla="*/ 0 w 21600"/>
              <a:gd name="T5" fmla="*/ 4316001 h 21600"/>
              <a:gd name="T6" fmla="*/ 4316001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93" name="AutoShape 59"/>
          <p:cNvSpPr>
            <a:spLocks noChangeArrowheads="1"/>
          </p:cNvSpPr>
          <p:nvPr/>
        </p:nvSpPr>
        <p:spPr bwMode="auto">
          <a:xfrm rot="10800000">
            <a:off x="3995737" y="4478338"/>
            <a:ext cx="431800" cy="431800"/>
          </a:xfrm>
          <a:custGeom>
            <a:avLst/>
            <a:gdLst>
              <a:gd name="T0" fmla="*/ 8632001 w 21600"/>
              <a:gd name="T1" fmla="*/ 4316001 h 21600"/>
              <a:gd name="T2" fmla="*/ 4316001 w 21600"/>
              <a:gd name="T3" fmla="*/ 8632001 h 21600"/>
              <a:gd name="T4" fmla="*/ 0 w 21600"/>
              <a:gd name="T5" fmla="*/ 4316001 h 21600"/>
              <a:gd name="T6" fmla="*/ 4316001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94" name="AutoShape 60"/>
          <p:cNvSpPr>
            <a:spLocks noChangeArrowheads="1"/>
          </p:cNvSpPr>
          <p:nvPr/>
        </p:nvSpPr>
        <p:spPr bwMode="auto">
          <a:xfrm rot="10800000">
            <a:off x="1692275" y="4621213"/>
            <a:ext cx="431800" cy="431800"/>
          </a:xfrm>
          <a:custGeom>
            <a:avLst/>
            <a:gdLst>
              <a:gd name="T0" fmla="*/ 8632001 w 21600"/>
              <a:gd name="T1" fmla="*/ 4316001 h 21600"/>
              <a:gd name="T2" fmla="*/ 4316001 w 21600"/>
              <a:gd name="T3" fmla="*/ 8632001 h 21600"/>
              <a:gd name="T4" fmla="*/ 0 w 21600"/>
              <a:gd name="T5" fmla="*/ 4316001 h 21600"/>
              <a:gd name="T6" fmla="*/ 4316001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95" name="AutoShape 61"/>
          <p:cNvSpPr>
            <a:spLocks noChangeArrowheads="1"/>
          </p:cNvSpPr>
          <p:nvPr/>
        </p:nvSpPr>
        <p:spPr bwMode="auto">
          <a:xfrm rot="10800000">
            <a:off x="1187450" y="4549775"/>
            <a:ext cx="431800" cy="431800"/>
          </a:xfrm>
          <a:custGeom>
            <a:avLst/>
            <a:gdLst>
              <a:gd name="T0" fmla="*/ 8632001 w 21600"/>
              <a:gd name="T1" fmla="*/ 4316001 h 21600"/>
              <a:gd name="T2" fmla="*/ 4316001 w 21600"/>
              <a:gd name="T3" fmla="*/ 8632001 h 21600"/>
              <a:gd name="T4" fmla="*/ 0 w 21600"/>
              <a:gd name="T5" fmla="*/ 4316001 h 21600"/>
              <a:gd name="T6" fmla="*/ 4316001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296" name="AutoShape 62"/>
          <p:cNvSpPr>
            <a:spLocks noChangeArrowheads="1"/>
          </p:cNvSpPr>
          <p:nvPr/>
        </p:nvSpPr>
        <p:spPr bwMode="auto">
          <a:xfrm rot="10800000">
            <a:off x="7380287" y="4478338"/>
            <a:ext cx="431800" cy="431800"/>
          </a:xfrm>
          <a:custGeom>
            <a:avLst/>
            <a:gdLst>
              <a:gd name="T0" fmla="*/ 8632001 w 21600"/>
              <a:gd name="T1" fmla="*/ 4316001 h 21600"/>
              <a:gd name="T2" fmla="*/ 4316001 w 21600"/>
              <a:gd name="T3" fmla="*/ 8632001 h 21600"/>
              <a:gd name="T4" fmla="*/ 0 w 21600"/>
              <a:gd name="T5" fmla="*/ 4316001 h 21600"/>
              <a:gd name="T6" fmla="*/ 4316001 w 21600"/>
              <a:gd name="T7" fmla="*/ 0 h 21600"/>
              <a:gd name="T8" fmla="*/ 0 60000 65536"/>
              <a:gd name="T9" fmla="*/ 5898240 60000 65536"/>
              <a:gd name="T10" fmla="*/ 11796480 60000 65536"/>
              <a:gd name="T11" fmla="*/ 17694720 60000 65536"/>
              <a:gd name="T12" fmla="*/ 3216 w 21600"/>
              <a:gd name="T13" fmla="*/ 8656 h 21600"/>
              <a:gd name="T14" fmla="*/ 18384 w 21600"/>
              <a:gd name="T15" fmla="*/ 12944 h 21600"/>
            </a:gdLst>
            <a:ahLst/>
            <a:cxnLst>
              <a:cxn ang="T8">
                <a:pos x="T0" y="T1"/>
              </a:cxn>
              <a:cxn ang="T9">
                <a:pos x="T2" y="T3"/>
              </a:cxn>
              <a:cxn ang="T10">
                <a:pos x="T4" y="T5"/>
              </a:cxn>
              <a:cxn ang="T11">
                <a:pos x="T6" y="T7"/>
              </a:cxn>
            </a:cxnLst>
            <a:rect l="T12" t="T13" r="T14" b="T15"/>
            <a:pathLst>
              <a:path w="21600" h="21600">
                <a:moveTo>
                  <a:pt x="10800" y="0"/>
                </a:moveTo>
                <a:lnTo>
                  <a:pt x="6480" y="6480"/>
                </a:lnTo>
                <a:lnTo>
                  <a:pt x="8656" y="6480"/>
                </a:lnTo>
                <a:lnTo>
                  <a:pt x="8656" y="8656"/>
                </a:lnTo>
                <a:lnTo>
                  <a:pt x="6480" y="8656"/>
                </a:lnTo>
                <a:lnTo>
                  <a:pt x="6480" y="6480"/>
                </a:lnTo>
                <a:lnTo>
                  <a:pt x="0" y="10800"/>
                </a:lnTo>
                <a:lnTo>
                  <a:pt x="6480" y="15120"/>
                </a:lnTo>
                <a:lnTo>
                  <a:pt x="6480" y="12944"/>
                </a:lnTo>
                <a:lnTo>
                  <a:pt x="8656" y="12944"/>
                </a:lnTo>
                <a:lnTo>
                  <a:pt x="8656" y="15120"/>
                </a:lnTo>
                <a:lnTo>
                  <a:pt x="6480" y="15120"/>
                </a:lnTo>
                <a:lnTo>
                  <a:pt x="10800" y="21600"/>
                </a:lnTo>
                <a:lnTo>
                  <a:pt x="15120" y="15120"/>
                </a:lnTo>
                <a:lnTo>
                  <a:pt x="12944" y="15120"/>
                </a:lnTo>
                <a:lnTo>
                  <a:pt x="12944" y="12944"/>
                </a:lnTo>
                <a:lnTo>
                  <a:pt x="15120" y="12944"/>
                </a:lnTo>
                <a:lnTo>
                  <a:pt x="15120" y="15120"/>
                </a:lnTo>
                <a:lnTo>
                  <a:pt x="21600" y="10800"/>
                </a:lnTo>
                <a:lnTo>
                  <a:pt x="15120" y="6480"/>
                </a:lnTo>
                <a:lnTo>
                  <a:pt x="15120" y="8656"/>
                </a:lnTo>
                <a:lnTo>
                  <a:pt x="12944" y="8656"/>
                </a:lnTo>
                <a:lnTo>
                  <a:pt x="12944" y="6480"/>
                </a:lnTo>
                <a:lnTo>
                  <a:pt x="15120" y="648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300" name="AutoShape 68"/>
          <p:cNvSpPr>
            <a:spLocks noChangeArrowheads="1"/>
          </p:cNvSpPr>
          <p:nvPr/>
        </p:nvSpPr>
        <p:spPr bwMode="auto">
          <a:xfrm rot="10800000">
            <a:off x="5638800" y="5029200"/>
            <a:ext cx="1150938" cy="790575"/>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p>
            <a:endParaRPr lang="en-US"/>
          </a:p>
        </p:txBody>
      </p:sp>
      <p:sp>
        <p:nvSpPr>
          <p:cNvPr id="11301" name="AutoShape 69"/>
          <p:cNvSpPr>
            <a:spLocks noChangeArrowheads="1"/>
          </p:cNvSpPr>
          <p:nvPr/>
        </p:nvSpPr>
        <p:spPr bwMode="auto">
          <a:xfrm rot="10800000">
            <a:off x="2413000" y="5054600"/>
            <a:ext cx="1150937" cy="790575"/>
          </a:xfrm>
          <a:prstGeom prst="downArrow">
            <a:avLst>
              <a:gd name="adj1" fmla="val 50000"/>
              <a:gd name="adj2" fmla="val 25000"/>
            </a:avLst>
          </a:prstGeom>
          <a:solidFill>
            <a:schemeClr val="accent2"/>
          </a:solidFill>
          <a:ln w="9525">
            <a:solidFill>
              <a:schemeClr val="tx1"/>
            </a:solidFill>
            <a:miter lim="800000"/>
            <a:headEnd/>
            <a:tailEnd/>
          </a:ln>
        </p:spPr>
        <p:txBody>
          <a:bodyPr vert="eaVert" wrap="none" anchor="ctr"/>
          <a:lstStyle/>
          <a:p>
            <a:pPr algn="ctr"/>
            <a:endParaRPr lang="en-US"/>
          </a:p>
        </p:txBody>
      </p:sp>
      <p:sp>
        <p:nvSpPr>
          <p:cNvPr id="11302" name="AutoShape 70"/>
          <p:cNvSpPr>
            <a:spLocks noChangeArrowheads="1"/>
          </p:cNvSpPr>
          <p:nvPr/>
        </p:nvSpPr>
        <p:spPr bwMode="auto">
          <a:xfrm rot="10800000">
            <a:off x="8229600" y="2971800"/>
            <a:ext cx="755650" cy="936625"/>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11303" name="AutoShape 71"/>
          <p:cNvSpPr>
            <a:spLocks noChangeArrowheads="1"/>
          </p:cNvSpPr>
          <p:nvPr/>
        </p:nvSpPr>
        <p:spPr bwMode="auto">
          <a:xfrm rot="10800000">
            <a:off x="2124075" y="2173288"/>
            <a:ext cx="647700" cy="215900"/>
          </a:xfrm>
          <a:prstGeom prst="rightArrow">
            <a:avLst>
              <a:gd name="adj1" fmla="val 50000"/>
              <a:gd name="adj2" fmla="val 75000"/>
            </a:avLst>
          </a:prstGeom>
          <a:solidFill>
            <a:schemeClr val="accent2"/>
          </a:solidFill>
          <a:ln w="9525">
            <a:solidFill>
              <a:schemeClr val="tx1"/>
            </a:solidFill>
            <a:miter lim="800000"/>
            <a:headEnd/>
            <a:tailEnd/>
          </a:ln>
        </p:spPr>
        <p:txBody>
          <a:bodyPr wrap="none" anchor="ctr"/>
          <a:lstStyle/>
          <a:p>
            <a:endParaRPr lang="en-US"/>
          </a:p>
        </p:txBody>
      </p:sp>
      <p:sp>
        <p:nvSpPr>
          <p:cNvPr id="11304" name="AutoShape 72"/>
          <p:cNvSpPr>
            <a:spLocks noChangeArrowheads="1"/>
          </p:cNvSpPr>
          <p:nvPr/>
        </p:nvSpPr>
        <p:spPr bwMode="auto">
          <a:xfrm rot="10800000">
            <a:off x="6659562" y="2535238"/>
            <a:ext cx="433388" cy="142875"/>
          </a:xfrm>
          <a:prstGeom prst="leftArrow">
            <a:avLst>
              <a:gd name="adj1" fmla="val 50000"/>
              <a:gd name="adj2" fmla="val 75833"/>
            </a:avLst>
          </a:prstGeom>
          <a:solidFill>
            <a:schemeClr val="accent2"/>
          </a:solidFill>
          <a:ln w="9525">
            <a:solidFill>
              <a:schemeClr val="tx1"/>
            </a:solidFill>
            <a:miter lim="800000"/>
            <a:headEnd/>
            <a:tailEnd/>
          </a:ln>
        </p:spPr>
        <p:txBody>
          <a:bodyPr wrap="none" anchor="ctr"/>
          <a:lstStyle/>
          <a:p>
            <a:endParaRPr lang="en-US"/>
          </a:p>
        </p:txBody>
      </p:sp>
      <p:sp>
        <p:nvSpPr>
          <p:cNvPr id="11305" name="AutoShape 73"/>
          <p:cNvSpPr>
            <a:spLocks noChangeArrowheads="1"/>
          </p:cNvSpPr>
          <p:nvPr/>
        </p:nvSpPr>
        <p:spPr bwMode="auto">
          <a:xfrm rot="10800000">
            <a:off x="7380287" y="2533650"/>
            <a:ext cx="431800" cy="431800"/>
          </a:xfrm>
          <a:custGeom>
            <a:avLst/>
            <a:gdLst>
              <a:gd name="T0" fmla="*/ 8632001 w 21600"/>
              <a:gd name="T1" fmla="*/ 4316001 h 21600"/>
              <a:gd name="T2" fmla="*/ 4316001 w 21600"/>
              <a:gd name="T3" fmla="*/ 8632001 h 21600"/>
              <a:gd name="T4" fmla="*/ 0 w 21600"/>
              <a:gd name="T5" fmla="*/ 4316001 h 21600"/>
              <a:gd name="T6" fmla="*/ 4316001 w 21600"/>
              <a:gd name="T7" fmla="*/ 0 h 21600"/>
              <a:gd name="T8" fmla="*/ 0 60000 65536"/>
              <a:gd name="T9" fmla="*/ 5898240 60000 65536"/>
              <a:gd name="T10" fmla="*/ 11796480 60000 65536"/>
              <a:gd name="T11" fmla="*/ 17694720 60000 65536"/>
              <a:gd name="T12" fmla="*/ 3216 w 21600"/>
              <a:gd name="T13" fmla="*/ 8656 h 21600"/>
              <a:gd name="T14" fmla="*/ 18384 w 21600"/>
              <a:gd name="T15" fmla="*/ 12944 h 21600"/>
            </a:gdLst>
            <a:ahLst/>
            <a:cxnLst>
              <a:cxn ang="T8">
                <a:pos x="T0" y="T1"/>
              </a:cxn>
              <a:cxn ang="T9">
                <a:pos x="T2" y="T3"/>
              </a:cxn>
              <a:cxn ang="T10">
                <a:pos x="T4" y="T5"/>
              </a:cxn>
              <a:cxn ang="T11">
                <a:pos x="T6" y="T7"/>
              </a:cxn>
            </a:cxnLst>
            <a:rect l="T12" t="T13" r="T14" b="T15"/>
            <a:pathLst>
              <a:path w="21600" h="21600">
                <a:moveTo>
                  <a:pt x="10800" y="0"/>
                </a:moveTo>
                <a:lnTo>
                  <a:pt x="6480" y="6480"/>
                </a:lnTo>
                <a:lnTo>
                  <a:pt x="8656" y="6480"/>
                </a:lnTo>
                <a:lnTo>
                  <a:pt x="8656" y="8656"/>
                </a:lnTo>
                <a:lnTo>
                  <a:pt x="6480" y="8656"/>
                </a:lnTo>
                <a:lnTo>
                  <a:pt x="6480" y="6480"/>
                </a:lnTo>
                <a:lnTo>
                  <a:pt x="0" y="10800"/>
                </a:lnTo>
                <a:lnTo>
                  <a:pt x="6480" y="15120"/>
                </a:lnTo>
                <a:lnTo>
                  <a:pt x="6480" y="12944"/>
                </a:lnTo>
                <a:lnTo>
                  <a:pt x="8656" y="12944"/>
                </a:lnTo>
                <a:lnTo>
                  <a:pt x="8656" y="15120"/>
                </a:lnTo>
                <a:lnTo>
                  <a:pt x="6480" y="15120"/>
                </a:lnTo>
                <a:lnTo>
                  <a:pt x="10800" y="21600"/>
                </a:lnTo>
                <a:lnTo>
                  <a:pt x="15120" y="15120"/>
                </a:lnTo>
                <a:lnTo>
                  <a:pt x="12944" y="15120"/>
                </a:lnTo>
                <a:lnTo>
                  <a:pt x="12944" y="12944"/>
                </a:lnTo>
                <a:lnTo>
                  <a:pt x="15120" y="12944"/>
                </a:lnTo>
                <a:lnTo>
                  <a:pt x="15120" y="15120"/>
                </a:lnTo>
                <a:lnTo>
                  <a:pt x="21600" y="10800"/>
                </a:lnTo>
                <a:lnTo>
                  <a:pt x="15120" y="6480"/>
                </a:lnTo>
                <a:lnTo>
                  <a:pt x="15120" y="8656"/>
                </a:lnTo>
                <a:lnTo>
                  <a:pt x="12944" y="8656"/>
                </a:lnTo>
                <a:lnTo>
                  <a:pt x="12944" y="6480"/>
                </a:lnTo>
                <a:lnTo>
                  <a:pt x="15120" y="648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306" name="AutoShape 74"/>
          <p:cNvSpPr>
            <a:spLocks noChangeArrowheads="1"/>
          </p:cNvSpPr>
          <p:nvPr/>
        </p:nvSpPr>
        <p:spPr bwMode="auto">
          <a:xfrm rot="5400000">
            <a:off x="-72231" y="3325019"/>
            <a:ext cx="792162" cy="647700"/>
          </a:xfrm>
          <a:custGeom>
            <a:avLst/>
            <a:gdLst>
              <a:gd name="T0" fmla="*/ 14525940 w 21600"/>
              <a:gd name="T1" fmla="*/ 0 h 21600"/>
              <a:gd name="T2" fmla="*/ 0 w 21600"/>
              <a:gd name="T3" fmla="*/ 13873253 h 21600"/>
              <a:gd name="T4" fmla="*/ 14525940 w 21600"/>
              <a:gd name="T5" fmla="*/ 16647181 h 21600"/>
              <a:gd name="T6" fmla="*/ 29051880 w 21600"/>
              <a:gd name="T7" fmla="*/ 13873253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1307" name="Rectangle 75"/>
          <p:cNvSpPr>
            <a:spLocks noChangeArrowheads="1"/>
          </p:cNvSpPr>
          <p:nvPr/>
        </p:nvSpPr>
        <p:spPr bwMode="auto">
          <a:xfrm>
            <a:off x="1600200" y="304800"/>
            <a:ext cx="360363" cy="215900"/>
          </a:xfrm>
          <a:prstGeom prst="rect">
            <a:avLst/>
          </a:prstGeom>
          <a:solidFill>
            <a:srgbClr val="BCD6F2"/>
          </a:solidFill>
          <a:ln w="9525">
            <a:solidFill>
              <a:schemeClr val="tx1"/>
            </a:solidFill>
            <a:miter lim="800000"/>
            <a:headEnd/>
            <a:tailEnd/>
          </a:ln>
        </p:spPr>
        <p:txBody>
          <a:bodyPr wrap="none" anchor="ctr"/>
          <a:lstStyle/>
          <a:p>
            <a:pPr algn="ctr"/>
            <a:endParaRPr lang="en-US">
              <a:solidFill>
                <a:srgbClr val="79A9EF"/>
              </a:solidFill>
            </a:endParaRPr>
          </a:p>
        </p:txBody>
      </p:sp>
      <p:sp>
        <p:nvSpPr>
          <p:cNvPr id="11309" name="Text Box 78"/>
          <p:cNvSpPr txBox="1">
            <a:spLocks noChangeArrowheads="1"/>
          </p:cNvSpPr>
          <p:nvPr/>
        </p:nvSpPr>
        <p:spPr bwMode="auto">
          <a:xfrm>
            <a:off x="0" y="228600"/>
            <a:ext cx="1447800" cy="30777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r">
              <a:spcBef>
                <a:spcPct val="50000"/>
              </a:spcBef>
            </a:pPr>
            <a:r>
              <a:rPr lang="fa-IR" sz="1400" dirty="0">
                <a:latin typeface="Tahoma" pitchFamily="34" charset="0"/>
                <a:ea typeface="Tahoma" pitchFamily="34" charset="0"/>
                <a:cs typeface="Tahoma" pitchFamily="34" charset="0"/>
              </a:rPr>
              <a:t>پارکینگ</a:t>
            </a:r>
            <a:endParaRPr lang="en-US" sz="1400" dirty="0">
              <a:latin typeface="Tahoma" pitchFamily="34" charset="0"/>
              <a:ea typeface="Tahoma" pitchFamily="34" charset="0"/>
              <a:cs typeface="Tahoma" pitchFamily="34" charset="0"/>
            </a:endParaRPr>
          </a:p>
        </p:txBody>
      </p:sp>
      <p:sp>
        <p:nvSpPr>
          <p:cNvPr id="11310" name="Rectangle 81"/>
          <p:cNvSpPr>
            <a:spLocks noChangeArrowheads="1"/>
          </p:cNvSpPr>
          <p:nvPr/>
        </p:nvSpPr>
        <p:spPr bwMode="auto">
          <a:xfrm>
            <a:off x="1600200" y="762000"/>
            <a:ext cx="360363" cy="2159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1311" name="Text Box 82"/>
          <p:cNvSpPr txBox="1">
            <a:spLocks noChangeArrowheads="1"/>
          </p:cNvSpPr>
          <p:nvPr/>
        </p:nvSpPr>
        <p:spPr bwMode="auto">
          <a:xfrm>
            <a:off x="0" y="685800"/>
            <a:ext cx="1441450" cy="30777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pPr>
            <a:r>
              <a:rPr lang="fa-IR" sz="1400" dirty="0">
                <a:latin typeface="Tahoma" pitchFamily="34" charset="0"/>
                <a:ea typeface="Tahoma" pitchFamily="34" charset="0"/>
                <a:cs typeface="Tahoma" pitchFamily="34" charset="0"/>
              </a:rPr>
              <a:t>حرکت ماشین</a:t>
            </a:r>
            <a:endParaRPr lang="en-US" sz="1400" dirty="0">
              <a:latin typeface="Tahoma" pitchFamily="34" charset="0"/>
              <a:ea typeface="Tahoma" pitchFamily="34" charset="0"/>
              <a:cs typeface="Tahoma" pitchFamily="34" charset="0"/>
            </a:endParaRPr>
          </a:p>
        </p:txBody>
      </p:sp>
      <p:sp>
        <p:nvSpPr>
          <p:cNvPr id="49" name="Rectangle 48"/>
          <p:cNvSpPr/>
          <p:nvPr/>
        </p:nvSpPr>
        <p:spPr>
          <a:xfrm>
            <a:off x="381000" y="5791200"/>
            <a:ext cx="8534400" cy="830997"/>
          </a:xfrm>
          <a:prstGeom prst="rect">
            <a:avLst/>
          </a:prstGeom>
        </p:spPr>
        <p:txBody>
          <a:bodyPr wrap="square">
            <a:spAutoFit/>
          </a:bodyPr>
          <a:lstStyle/>
          <a:p>
            <a:pPr algn="r"/>
            <a:r>
              <a:rPr lang="fa-IR" sz="1600" dirty="0" smtClean="0">
                <a:latin typeface="Tahoma" pitchFamily="34" charset="0"/>
                <a:ea typeface="Tahoma" pitchFamily="34" charset="0"/>
                <a:cs typeface="Tahoma" pitchFamily="34" charset="0"/>
              </a:rPr>
              <a:t>پارکینگ اتومبیل ها به دلیل ناهنجاری های صوتی و تصویری به زیر زمین مجموعه انتقال یافته اند.</a:t>
            </a:r>
          </a:p>
          <a:p>
            <a:pPr algn="r"/>
            <a:r>
              <a:rPr lang="fa-IR" sz="1600" dirty="0" smtClean="0">
                <a:latin typeface="Tahoma" pitchFamily="34" charset="0"/>
                <a:ea typeface="Tahoma" pitchFamily="34" charset="0"/>
                <a:cs typeface="Tahoma" pitchFamily="34" charset="0"/>
              </a:rPr>
              <a:t>طبقه هم کف به افراد پیاده اختصاص دارد.دو مسیر پیاده از شرق به غرب و از دروازه های شرقی آغاز شده، پس از عبور از حیاط به خندق دور و پارکینگ ها در زیرزمین منتهی می شود. </a:t>
            </a:r>
            <a:endParaRPr lang="en-US" sz="1600" dirty="0">
              <a:latin typeface="Tahoma" pitchFamily="34" charset="0"/>
              <a:ea typeface="Tahoma" pitchFamily="34" charset="0"/>
              <a:cs typeface="Tahoma" pitchFamily="34" charset="0"/>
            </a:endParaRPr>
          </a:p>
        </p:txBody>
      </p:sp>
      <p:sp>
        <p:nvSpPr>
          <p:cNvPr id="51" name="TextBox 50"/>
          <p:cNvSpPr txBox="1"/>
          <p:nvPr/>
        </p:nvSpPr>
        <p:spPr>
          <a:xfrm>
            <a:off x="7391400" y="990600"/>
            <a:ext cx="1066800" cy="369332"/>
          </a:xfrm>
          <a:prstGeom prst="rect">
            <a:avLst/>
          </a:prstGeom>
          <a:noFill/>
        </p:spPr>
        <p:txBody>
          <a:bodyPr wrap="square" rtlCol="0">
            <a:spAutoFit/>
          </a:bodyPr>
          <a:lstStyle/>
          <a:p>
            <a:pPr algn="r"/>
            <a:r>
              <a:rPr lang="fa-IR" dirty="0" smtClean="0">
                <a:latin typeface="Tahoma" pitchFamily="34" charset="0"/>
                <a:ea typeface="Tahoma" pitchFamily="34" charset="0"/>
                <a:cs typeface="Tahoma" pitchFamily="34" charset="0"/>
              </a:rPr>
              <a:t>مسیرها</a:t>
            </a:r>
            <a:endParaRPr lang="en-US"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3429000" y="838200"/>
            <a:ext cx="5410200"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fa-IR" sz="1600" dirty="0" smtClean="0">
                <a:latin typeface="Tahoma" pitchFamily="34" charset="0"/>
                <a:ea typeface="Tahoma" pitchFamily="34" charset="0"/>
                <a:cs typeface="Tahoma" pitchFamily="34" charset="0"/>
              </a:rPr>
              <a:t>ساختمان های مجموعه از 42حجم در 10 طرح مختلف تشکیل شده است. 8 حجم با ارتفاع 9 طبقه با دو طرح متفاوت که در حاشیه پروژه قرار گرفته است. 18 حجم با ارتفاع 4 طبقه  با 5 طرح متفاوت، 16 حجم با ارتفاع 3 طبقه با 3 طرح متفاوت که در </a:t>
            </a:r>
            <a:endParaRPr lang="en-US" sz="1600" dirty="0" smtClean="0">
              <a:latin typeface="Tahoma" pitchFamily="34" charset="0"/>
              <a:ea typeface="Tahoma" pitchFamily="34" charset="0"/>
              <a:cs typeface="Tahoma" pitchFamily="34" charset="0"/>
            </a:endParaRPr>
          </a:p>
          <a:p>
            <a:pPr algn="r" rtl="1"/>
            <a:r>
              <a:rPr lang="fa-IR" sz="1600" dirty="0" smtClean="0">
                <a:latin typeface="Tahoma" pitchFamily="34" charset="0"/>
                <a:ea typeface="Tahoma" pitchFamily="34" charset="0"/>
                <a:cs typeface="Tahoma" pitchFamily="34" charset="0"/>
              </a:rPr>
              <a:t>اطراف فضاهای باز مرکزی ( قرار گرفته اند).</a:t>
            </a:r>
          </a:p>
          <a:p>
            <a:pPr algn="r" rtl="1"/>
            <a:r>
              <a:rPr lang="fa-IR" sz="1600" dirty="0" smtClean="0">
                <a:latin typeface="Tahoma" pitchFamily="34" charset="0"/>
                <a:ea typeface="Tahoma" pitchFamily="34" charset="0"/>
                <a:cs typeface="Tahoma" pitchFamily="34" charset="0"/>
              </a:rPr>
              <a:t>حجم ها تابع شرایط مختلف و نیاز طرح ، شکل های مختلفی به خود گرفته اند.</a:t>
            </a:r>
          </a:p>
          <a:p>
            <a:pPr algn="r" rtl="1"/>
            <a:endParaRPr lang="fa-IR" sz="1600" dirty="0" smtClean="0">
              <a:latin typeface="Tahoma" pitchFamily="34" charset="0"/>
              <a:ea typeface="Tahoma" pitchFamily="34" charset="0"/>
              <a:cs typeface="Tahoma" pitchFamily="34" charset="0"/>
            </a:endParaRPr>
          </a:p>
        </p:txBody>
      </p:sp>
      <p:sp>
        <p:nvSpPr>
          <p:cNvPr id="6" name="TextBox 5"/>
          <p:cNvSpPr txBox="1"/>
          <p:nvPr/>
        </p:nvSpPr>
        <p:spPr>
          <a:xfrm>
            <a:off x="0" y="0"/>
            <a:ext cx="914400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a-IR" sz="2800" dirty="0" smtClean="0">
                <a:latin typeface="Tahoma" pitchFamily="34" charset="0"/>
                <a:ea typeface="Tahoma" pitchFamily="34" charset="0"/>
                <a:cs typeface="Tahoma" pitchFamily="34" charset="0"/>
              </a:rPr>
              <a:t>بلوک ها</a:t>
            </a:r>
            <a:endParaRPr lang="en-US" sz="2800" dirty="0">
              <a:latin typeface="Tahoma" pitchFamily="34" charset="0"/>
              <a:ea typeface="Tahoma" pitchFamily="34" charset="0"/>
              <a:cs typeface="Tahoma" pitchFamily="34" charset="0"/>
            </a:endParaRPr>
          </a:p>
        </p:txBody>
      </p:sp>
      <p:pic>
        <p:nvPicPr>
          <p:cNvPr id="3074" name="Picture 2" descr="C:\Users\pixel\Desktop\zeitoon\z4 - Copy (4).jpg"/>
          <p:cNvPicPr>
            <a:picLocks noChangeAspect="1" noChangeArrowheads="1"/>
          </p:cNvPicPr>
          <p:nvPr/>
        </p:nvPicPr>
        <p:blipFill>
          <a:blip r:embed="rId3" cstate="print"/>
          <a:srcRect t="46487"/>
          <a:stretch>
            <a:fillRect/>
          </a:stretch>
        </p:blipFill>
        <p:spPr bwMode="auto">
          <a:xfrm>
            <a:off x="304800" y="990600"/>
            <a:ext cx="2597468" cy="2894648"/>
          </a:xfrm>
          <a:prstGeom prst="rect">
            <a:avLst/>
          </a:prstGeom>
          <a:noFill/>
        </p:spPr>
      </p:pic>
      <p:sp>
        <p:nvSpPr>
          <p:cNvPr id="8" name="Text Box 4"/>
          <p:cNvSpPr txBox="1">
            <a:spLocks noChangeArrowheads="1"/>
          </p:cNvSpPr>
          <p:nvPr/>
        </p:nvSpPr>
        <p:spPr bwMode="auto">
          <a:xfrm>
            <a:off x="3352800" y="3352800"/>
            <a:ext cx="5486400" cy="40011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r">
              <a:spcBef>
                <a:spcPct val="50000"/>
              </a:spcBef>
            </a:pPr>
            <a:r>
              <a:rPr lang="fa-IR" sz="2000" dirty="0">
                <a:solidFill>
                  <a:srgbClr val="660033"/>
                </a:solidFill>
                <a:latin typeface="Tahoma" pitchFamily="34" charset="0"/>
                <a:ea typeface="Tahoma" pitchFamily="34" charset="0"/>
                <a:cs typeface="Tahoma" pitchFamily="34" charset="0"/>
              </a:rPr>
              <a:t>هماهنگی وتنیدگی واحدها در عین متفاوت بودن :</a:t>
            </a:r>
            <a:endParaRPr lang="en-US" sz="2000" dirty="0">
              <a:solidFill>
                <a:srgbClr val="660033"/>
              </a:solidFill>
              <a:latin typeface="Tahoma" pitchFamily="34" charset="0"/>
              <a:ea typeface="Tahoma" pitchFamily="34" charset="0"/>
              <a:cs typeface="Tahoma" pitchFamily="34" charset="0"/>
            </a:endParaRPr>
          </a:p>
        </p:txBody>
      </p:sp>
      <p:sp>
        <p:nvSpPr>
          <p:cNvPr id="9" name="Text Box 6"/>
          <p:cNvSpPr txBox="1">
            <a:spLocks noChangeArrowheads="1"/>
          </p:cNvSpPr>
          <p:nvPr/>
        </p:nvSpPr>
        <p:spPr bwMode="auto">
          <a:xfrm>
            <a:off x="3352800" y="4114800"/>
            <a:ext cx="5486400" cy="20621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r">
              <a:spcBef>
                <a:spcPct val="50000"/>
              </a:spcBef>
            </a:pPr>
            <a:r>
              <a:rPr lang="fa-IR" sz="1600" dirty="0">
                <a:solidFill>
                  <a:srgbClr val="660033"/>
                </a:solidFill>
                <a:latin typeface="Tahoma" pitchFamily="34" charset="0"/>
                <a:ea typeface="Tahoma" pitchFamily="34" charset="0"/>
                <a:cs typeface="Tahoma" pitchFamily="34" charset="0"/>
              </a:rPr>
              <a:t>با نگاه اول  به مجتمع زیتون انسان یک پیوستگی و هماهنگی در کل مجموعه می بیند و متوجه ویژگی های مشترکی بین انها می شود که مانند دانه های تسبیه انها را به هم متصل کرده عواملی که در این تفکر بصری دخالت دارند تا انسان این مجموعه را با وجود اینکه احجام تکرار شونده ای ندارد به عنوان یک کل واحد ببیند 1- نوع مصالح به کار رفته 2- رنگ احجام 3- هنرمندی طراح در بافتن این واحدها با هم 4- چیدمان انها  وترکیب احجام در ارتفاع است. </a:t>
            </a:r>
            <a:endParaRPr lang="en-US" sz="1600" dirty="0">
              <a:solidFill>
                <a:srgbClr val="660033"/>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jpg"/>
          <p:cNvPicPr>
            <a:picLocks noGrp="1" noChangeAspect="1"/>
          </p:cNvPicPr>
          <p:nvPr>
            <p:ph idx="1"/>
          </p:nvPr>
        </p:nvPicPr>
        <p:blipFill>
          <a:blip r:embed="rId2" cstate="print">
            <a:duotone>
              <a:prstClr val="black"/>
              <a:schemeClr val="accent6">
                <a:tint val="45000"/>
                <a:satMod val="400000"/>
              </a:schemeClr>
            </a:duotone>
            <a:lum contrast="40000"/>
          </a:blip>
          <a:stretch>
            <a:fillRect/>
          </a:stretch>
        </p:blipFill>
        <p:spPr>
          <a:xfrm>
            <a:off x="0" y="71462"/>
            <a:ext cx="9144000" cy="6858000"/>
          </a:xfrm>
        </p:spPr>
      </p:pic>
      <p:sp>
        <p:nvSpPr>
          <p:cNvPr id="10" name="Down Arrow 9"/>
          <p:cNvSpPr/>
          <p:nvPr/>
        </p:nvSpPr>
        <p:spPr>
          <a:xfrm>
            <a:off x="6500826" y="1714488"/>
            <a:ext cx="331471" cy="714380"/>
          </a:xfrm>
          <a:prstGeom prst="down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1" name="Down Arrow 10"/>
          <p:cNvSpPr/>
          <p:nvPr/>
        </p:nvSpPr>
        <p:spPr>
          <a:xfrm>
            <a:off x="5786446" y="2643182"/>
            <a:ext cx="331471" cy="714380"/>
          </a:xfrm>
          <a:prstGeom prst="down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2" name="Down Arrow 11"/>
          <p:cNvSpPr/>
          <p:nvPr/>
        </p:nvSpPr>
        <p:spPr>
          <a:xfrm>
            <a:off x="5000628" y="1000108"/>
            <a:ext cx="331471" cy="714380"/>
          </a:xfrm>
          <a:prstGeom prst="down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3" name="Down Arrow 12"/>
          <p:cNvSpPr/>
          <p:nvPr/>
        </p:nvSpPr>
        <p:spPr>
          <a:xfrm>
            <a:off x="3428992" y="2071678"/>
            <a:ext cx="331471" cy="714380"/>
          </a:xfrm>
          <a:prstGeom prst="down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4" name="Down Arrow 13"/>
          <p:cNvSpPr/>
          <p:nvPr/>
        </p:nvSpPr>
        <p:spPr>
          <a:xfrm>
            <a:off x="928662" y="857232"/>
            <a:ext cx="331471" cy="714380"/>
          </a:xfrm>
          <a:prstGeom prst="down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5" name="Down Arrow 14"/>
          <p:cNvSpPr/>
          <p:nvPr/>
        </p:nvSpPr>
        <p:spPr>
          <a:xfrm>
            <a:off x="2643175" y="0"/>
            <a:ext cx="285752" cy="500042"/>
          </a:xfrm>
          <a:prstGeom prst="down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8" name="Left Arrow 17"/>
          <p:cNvSpPr/>
          <p:nvPr/>
        </p:nvSpPr>
        <p:spPr>
          <a:xfrm>
            <a:off x="357158" y="642918"/>
            <a:ext cx="285752" cy="571504"/>
          </a:xfrm>
          <a:prstGeom prst="lef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19" name="Left Arrow 18"/>
          <p:cNvSpPr/>
          <p:nvPr/>
        </p:nvSpPr>
        <p:spPr>
          <a:xfrm>
            <a:off x="2000232" y="142852"/>
            <a:ext cx="428628" cy="214314"/>
          </a:xfrm>
          <a:prstGeom prst="lef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20" name="TextBox 19"/>
          <p:cNvSpPr txBox="1"/>
          <p:nvPr/>
        </p:nvSpPr>
        <p:spPr>
          <a:xfrm>
            <a:off x="6438168" y="1000108"/>
            <a:ext cx="2335896"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1">
            <a:spAutoFit/>
          </a:bodyPr>
          <a:lstStyle/>
          <a:p>
            <a:r>
              <a:rPr lang="fa-IR" dirty="0" smtClean="0">
                <a:latin typeface="Tahoma" pitchFamily="34" charset="0"/>
                <a:ea typeface="Tahoma" pitchFamily="34" charset="0"/>
                <a:cs typeface="Tahoma" pitchFamily="34" charset="0"/>
              </a:rPr>
              <a:t>ساختمان های 9 طبقه</a:t>
            </a:r>
            <a:endParaRPr lang="fa-IR" dirty="0">
              <a:latin typeface="Tahoma" pitchFamily="34" charset="0"/>
              <a:ea typeface="Tahoma" pitchFamily="34" charset="0"/>
              <a:cs typeface="Tahoma" pitchFamily="34" charset="0"/>
            </a:endParaRPr>
          </a:p>
        </p:txBody>
      </p:sp>
      <p:sp>
        <p:nvSpPr>
          <p:cNvPr id="23" name="Down Arrow 22"/>
          <p:cNvSpPr/>
          <p:nvPr/>
        </p:nvSpPr>
        <p:spPr>
          <a:xfrm>
            <a:off x="5000628" y="2714620"/>
            <a:ext cx="214314" cy="1071570"/>
          </a:xfrm>
          <a:prstGeom prst="downArrow">
            <a:avLst/>
          </a:prstGeom>
          <a:ln>
            <a:solidFill>
              <a:srgbClr val="00B050"/>
            </a:solidFill>
            <a:prstDash val="dash"/>
          </a:ln>
          <a:scene3d>
            <a:camera prst="perspectiveRelaxedModerately"/>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1" anchor="ctr"/>
          <a:lstStyle/>
          <a:p>
            <a:pPr algn="ctr"/>
            <a:endParaRPr lang="fa-IR"/>
          </a:p>
        </p:txBody>
      </p:sp>
      <p:sp>
        <p:nvSpPr>
          <p:cNvPr id="24" name="Down Arrow 23"/>
          <p:cNvSpPr/>
          <p:nvPr/>
        </p:nvSpPr>
        <p:spPr>
          <a:xfrm>
            <a:off x="2643174" y="1142984"/>
            <a:ext cx="214314" cy="1071570"/>
          </a:xfrm>
          <a:prstGeom prst="downArrow">
            <a:avLst/>
          </a:prstGeom>
          <a:ln>
            <a:solidFill>
              <a:srgbClr val="00B050"/>
            </a:solidFill>
            <a:prstDash val="dash"/>
          </a:ln>
          <a:scene3d>
            <a:camera prst="perspectiveRelaxedModerately"/>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1" anchor="ctr"/>
          <a:lstStyle/>
          <a:p>
            <a:pPr algn="ctr"/>
            <a:endParaRPr lang="fa-IR"/>
          </a:p>
        </p:txBody>
      </p:sp>
      <p:sp>
        <p:nvSpPr>
          <p:cNvPr id="25" name="Down Arrow 24"/>
          <p:cNvSpPr/>
          <p:nvPr/>
        </p:nvSpPr>
        <p:spPr>
          <a:xfrm>
            <a:off x="4000496" y="2143116"/>
            <a:ext cx="214314" cy="1071570"/>
          </a:xfrm>
          <a:prstGeom prst="downArrow">
            <a:avLst/>
          </a:prstGeom>
          <a:ln>
            <a:solidFill>
              <a:srgbClr val="00B050"/>
            </a:solidFill>
            <a:prstDash val="dash"/>
          </a:ln>
          <a:scene3d>
            <a:camera prst="perspectiveRelaxedModerately"/>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1" anchor="ctr"/>
          <a:lstStyle/>
          <a:p>
            <a:pPr algn="ctr"/>
            <a:endParaRPr lang="fa-IR"/>
          </a:p>
        </p:txBody>
      </p:sp>
      <p:sp>
        <p:nvSpPr>
          <p:cNvPr id="26" name="Down Arrow 25"/>
          <p:cNvSpPr/>
          <p:nvPr/>
        </p:nvSpPr>
        <p:spPr>
          <a:xfrm>
            <a:off x="1500166" y="714356"/>
            <a:ext cx="214314" cy="1071570"/>
          </a:xfrm>
          <a:prstGeom prst="downArrow">
            <a:avLst/>
          </a:prstGeom>
          <a:ln>
            <a:solidFill>
              <a:srgbClr val="00B050"/>
            </a:solidFill>
            <a:prstDash val="dash"/>
          </a:ln>
          <a:scene3d>
            <a:camera prst="perspectiveRelaxedModerately"/>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1" anchor="ctr"/>
          <a:lstStyle/>
          <a:p>
            <a:pPr algn="ctr"/>
            <a:endParaRPr lang="fa-IR"/>
          </a:p>
        </p:txBody>
      </p:sp>
      <p:sp>
        <p:nvSpPr>
          <p:cNvPr id="27" name="TextBox 26"/>
          <p:cNvSpPr txBox="1"/>
          <p:nvPr/>
        </p:nvSpPr>
        <p:spPr>
          <a:xfrm>
            <a:off x="218739" y="5500702"/>
            <a:ext cx="1835759"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1">
            <a:spAutoFit/>
          </a:bodyPr>
          <a:lstStyle/>
          <a:p>
            <a:r>
              <a:rPr lang="fa-IR" dirty="0" smtClean="0">
                <a:latin typeface="Tahoma" pitchFamily="34" charset="0"/>
                <a:ea typeface="Tahoma" pitchFamily="34" charset="0"/>
                <a:cs typeface="Tahoma" pitchFamily="34" charset="0"/>
              </a:rPr>
              <a:t>حیاط های مرکزی</a:t>
            </a:r>
            <a:endParaRPr lang="fa-IR" dirty="0">
              <a:latin typeface="Tahoma" pitchFamily="34" charset="0"/>
              <a:ea typeface="Tahoma" pitchFamily="34" charset="0"/>
              <a:cs typeface="Tahoma" pitchFamily="34" charset="0"/>
            </a:endParaRPr>
          </a:p>
        </p:txBody>
      </p:sp>
      <p:pic>
        <p:nvPicPr>
          <p:cNvPr id="17" name="Picture 3" descr="C:\Users\pixel\Desktop\مجتمع\int\zeitoon\z8 (2).jpg"/>
          <p:cNvPicPr>
            <a:picLocks noChangeAspect="1" noChangeArrowheads="1"/>
          </p:cNvPicPr>
          <p:nvPr/>
        </p:nvPicPr>
        <p:blipFill>
          <a:blip r:embed="rId3" cstate="print"/>
          <a:srcRect/>
          <a:stretch>
            <a:fillRect/>
          </a:stretch>
        </p:blipFill>
        <p:spPr bwMode="auto">
          <a:xfrm>
            <a:off x="7429399" y="5576820"/>
            <a:ext cx="1714601" cy="1352642"/>
          </a:xfrm>
          <a:prstGeom prst="rect">
            <a:avLst/>
          </a:prstGeom>
          <a:noFill/>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iterate type="lt">
                                    <p:tmPct val="0"/>
                                  </p:iterate>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0"/>
                                        </p:tgtEl>
                                        <p:attrNameLst>
                                          <p:attrName>ppt_y</p:attrName>
                                        </p:attrNameLst>
                                      </p:cBhvr>
                                      <p:tavLst>
                                        <p:tav tm="0">
                                          <p:val>
                                            <p:strVal val="#ppt_y"/>
                                          </p:val>
                                        </p:tav>
                                        <p:tav tm="100000">
                                          <p:val>
                                            <p:strVal val="#ppt_y"/>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iterate type="lt">
                                    <p:tmPct val="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1" presetID="24" presetClass="entr" presetSubtype="0" fill="hold" grpId="0" nodeType="withEffect">
                                  <p:stCondLst>
                                    <p:cond delay="0"/>
                                  </p:stCondLst>
                                  <p:iterate type="lt">
                                    <p:tmAbs val="0"/>
                                  </p:iterate>
                                  <p:childTnLst>
                                    <p:set>
                                      <p:cBhvr>
                                        <p:cTn id="22" dur="1" fill="hold">
                                          <p:stCondLst>
                                            <p:cond delay="0"/>
                                          </p:stCondLst>
                                        </p:cTn>
                                        <p:tgtEl>
                                          <p:spTgt spid="11"/>
                                        </p:tgtEl>
                                        <p:attrNameLst>
                                          <p:attrName>style.visibility</p:attrName>
                                        </p:attrNameLst>
                                      </p:cBhvr>
                                      <p:to>
                                        <p:strVal val="visible"/>
                                      </p:to>
                                    </p:set>
                                    <p:anim to="" calcmode="lin" valueType="num">
                                      <p:cBhvr>
                                        <p:cTn id="23" dur="1" fill="hold"/>
                                        <p:tgtEl>
                                          <p:spTgt spid="11"/>
                                        </p:tgtEl>
                                        <p:attrNameLst>
                                          <p:attrName/>
                                        </p:attrNameLst>
                                      </p:cBhvr>
                                    </p:anim>
                                  </p:childTnLst>
                                </p:cTn>
                              </p:par>
                              <p:par>
                                <p:cTn id="24" presetID="24" presetClass="entr" presetSubtype="0" fill="hold" grpId="0" nodeType="withEffect">
                                  <p:stCondLst>
                                    <p:cond delay="0"/>
                                  </p:stCondLst>
                                  <p:iterate type="lt">
                                    <p:tmAbs val="0"/>
                                  </p:iterate>
                                  <p:childTnLst>
                                    <p:set>
                                      <p:cBhvr>
                                        <p:cTn id="25" dur="1" fill="hold">
                                          <p:stCondLst>
                                            <p:cond delay="0"/>
                                          </p:stCondLst>
                                        </p:cTn>
                                        <p:tgtEl>
                                          <p:spTgt spid="12"/>
                                        </p:tgtEl>
                                        <p:attrNameLst>
                                          <p:attrName>style.visibility</p:attrName>
                                        </p:attrNameLst>
                                      </p:cBhvr>
                                      <p:to>
                                        <p:strVal val="visible"/>
                                      </p:to>
                                    </p:set>
                                    <p:anim to="" calcmode="lin" valueType="num">
                                      <p:cBhvr>
                                        <p:cTn id="26" dur="1" fill="hold"/>
                                        <p:tgtEl>
                                          <p:spTgt spid="12"/>
                                        </p:tgtEl>
                                        <p:attrNameLst>
                                          <p:attrName/>
                                        </p:attrNameLst>
                                      </p:cBhvr>
                                    </p:anim>
                                  </p:childTnLst>
                                </p:cTn>
                              </p:par>
                              <p:par>
                                <p:cTn id="27" presetID="24" presetClass="entr" presetSubtype="0" fill="hold" grpId="0" nodeType="withEffect">
                                  <p:stCondLst>
                                    <p:cond delay="0"/>
                                  </p:stCondLst>
                                  <p:iterate type="lt">
                                    <p:tmAbs val="0"/>
                                  </p:iterate>
                                  <p:childTnLst>
                                    <p:set>
                                      <p:cBhvr>
                                        <p:cTn id="28" dur="1" fill="hold">
                                          <p:stCondLst>
                                            <p:cond delay="0"/>
                                          </p:stCondLst>
                                        </p:cTn>
                                        <p:tgtEl>
                                          <p:spTgt spid="13"/>
                                        </p:tgtEl>
                                        <p:attrNameLst>
                                          <p:attrName>style.visibility</p:attrName>
                                        </p:attrNameLst>
                                      </p:cBhvr>
                                      <p:to>
                                        <p:strVal val="visible"/>
                                      </p:to>
                                    </p:set>
                                    <p:anim to="" calcmode="lin" valueType="num">
                                      <p:cBhvr>
                                        <p:cTn id="29" dur="1" fill="hold"/>
                                        <p:tgtEl>
                                          <p:spTgt spid="13"/>
                                        </p:tgtEl>
                                        <p:attrNameLst>
                                          <p:attrName/>
                                        </p:attrNameLst>
                                      </p:cBhvr>
                                    </p:anim>
                                  </p:childTnLst>
                                </p:cTn>
                              </p:par>
                              <p:par>
                                <p:cTn id="30" presetID="24" presetClass="entr" presetSubtype="0" fill="hold" grpId="0" nodeType="withEffect">
                                  <p:stCondLst>
                                    <p:cond delay="0"/>
                                  </p:stCondLst>
                                  <p:iterate type="lt">
                                    <p:tmAbs val="0"/>
                                  </p:iterate>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par>
                                <p:cTn id="33" presetID="24" presetClass="entr" presetSubtype="0" fill="hold" grpId="0" nodeType="withEffect">
                                  <p:stCondLst>
                                    <p:cond delay="0"/>
                                  </p:stCondLst>
                                  <p:iterate type="lt">
                                    <p:tmAbs val="0"/>
                                  </p:iterate>
                                  <p:childTnLst>
                                    <p:set>
                                      <p:cBhvr>
                                        <p:cTn id="34" dur="1" fill="hold">
                                          <p:stCondLst>
                                            <p:cond delay="0"/>
                                          </p:stCondLst>
                                        </p:cTn>
                                        <p:tgtEl>
                                          <p:spTgt spid="15"/>
                                        </p:tgtEl>
                                        <p:attrNameLst>
                                          <p:attrName>style.visibility</p:attrName>
                                        </p:attrNameLst>
                                      </p:cBhvr>
                                      <p:to>
                                        <p:strVal val="visible"/>
                                      </p:to>
                                    </p:set>
                                    <p:anim to="" calcmode="lin" valueType="num">
                                      <p:cBhvr>
                                        <p:cTn id="35" dur="1" fill="hold"/>
                                        <p:tgtEl>
                                          <p:spTgt spid="15"/>
                                        </p:tgtEl>
                                        <p:attrNameLst>
                                          <p:attrName/>
                                        </p:attrNameLst>
                                      </p:cBhvr>
                                    </p:anim>
                                  </p:childTnLst>
                                </p:cTn>
                              </p:par>
                              <p:par>
                                <p:cTn id="36" presetID="24" presetClass="entr" presetSubtype="0" fill="hold" grpId="0" nodeType="withEffect">
                                  <p:stCondLst>
                                    <p:cond delay="0"/>
                                  </p:stCondLst>
                                  <p:iterate type="lt">
                                    <p:tmAbs val="0"/>
                                  </p:iterate>
                                  <p:childTnLst>
                                    <p:set>
                                      <p:cBhvr>
                                        <p:cTn id="37" dur="1" fill="hold">
                                          <p:stCondLst>
                                            <p:cond delay="0"/>
                                          </p:stCondLst>
                                        </p:cTn>
                                        <p:tgtEl>
                                          <p:spTgt spid="18"/>
                                        </p:tgtEl>
                                        <p:attrNameLst>
                                          <p:attrName>style.visibility</p:attrName>
                                        </p:attrNameLst>
                                      </p:cBhvr>
                                      <p:to>
                                        <p:strVal val="visible"/>
                                      </p:to>
                                    </p:set>
                                    <p:anim to="" calcmode="lin" valueType="num">
                                      <p:cBhvr>
                                        <p:cTn id="38" dur="1" fill="hold"/>
                                        <p:tgtEl>
                                          <p:spTgt spid="18"/>
                                        </p:tgtEl>
                                        <p:attrNameLst>
                                          <p:attrName/>
                                        </p:attrNameLst>
                                      </p:cBhvr>
                                    </p:anim>
                                  </p:childTnLst>
                                </p:cTn>
                              </p:par>
                              <p:par>
                                <p:cTn id="39" presetID="24" presetClass="entr" presetSubtype="0" fill="hold" grpId="0" nodeType="withEffect">
                                  <p:stCondLst>
                                    <p:cond delay="0"/>
                                  </p:stCondLst>
                                  <p:iterate type="lt">
                                    <p:tmAbs val="0"/>
                                  </p:iterate>
                                  <p:childTnLst>
                                    <p:set>
                                      <p:cBhvr>
                                        <p:cTn id="40" dur="1" fill="hold">
                                          <p:stCondLst>
                                            <p:cond delay="0"/>
                                          </p:stCondLst>
                                        </p:cTn>
                                        <p:tgtEl>
                                          <p:spTgt spid="19"/>
                                        </p:tgtEl>
                                        <p:attrNameLst>
                                          <p:attrName>style.visibility</p:attrName>
                                        </p:attrNameLst>
                                      </p:cBhvr>
                                      <p:to>
                                        <p:strVal val="visible"/>
                                      </p:to>
                                    </p:set>
                                    <p:anim to="" calcmode="lin" valueType="num">
                                      <p:cBhvr>
                                        <p:cTn id="41" dur="1" fill="hold"/>
                                        <p:tgtEl>
                                          <p:spTgt spid="19"/>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6" presetClass="exit" presetSubtype="0" fill="hold" grpId="1" nodeType="clickEffect">
                                  <p:stCondLst>
                                    <p:cond delay="0"/>
                                  </p:stCondLst>
                                  <p:iterate type="lt">
                                    <p:tmPct val="0"/>
                                  </p:iterate>
                                  <p:childTnLst>
                                    <p:animEffect transition="out" filter="wipe(down)">
                                      <p:cBhvr>
                                        <p:cTn id="45" dur="180" accel="50000">
                                          <p:stCondLst>
                                            <p:cond delay="1820"/>
                                          </p:stCondLst>
                                        </p:cTn>
                                        <p:tgtEl>
                                          <p:spTgt spid="10"/>
                                        </p:tgtEl>
                                      </p:cBhvr>
                                    </p:animEffect>
                                    <p:anim calcmode="lin" valueType="num">
                                      <p:cBhvr>
                                        <p:cTn id="46"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53" dur="26">
                                          <p:stCondLst>
                                            <p:cond delay="620"/>
                                          </p:stCondLst>
                                        </p:cTn>
                                        <p:tgtEl>
                                          <p:spTgt spid="10"/>
                                        </p:tgtEl>
                                      </p:cBhvr>
                                      <p:to x="100000" y="60000"/>
                                    </p:animScale>
                                    <p:animScale>
                                      <p:cBhvr>
                                        <p:cTn id="54" dur="166" decel="50000">
                                          <p:stCondLst>
                                            <p:cond delay="646"/>
                                          </p:stCondLst>
                                        </p:cTn>
                                        <p:tgtEl>
                                          <p:spTgt spid="10"/>
                                        </p:tgtEl>
                                      </p:cBhvr>
                                      <p:to x="100000" y="100000"/>
                                    </p:animScale>
                                    <p:animScale>
                                      <p:cBhvr>
                                        <p:cTn id="55" dur="26">
                                          <p:stCondLst>
                                            <p:cond delay="1312"/>
                                          </p:stCondLst>
                                        </p:cTn>
                                        <p:tgtEl>
                                          <p:spTgt spid="10"/>
                                        </p:tgtEl>
                                      </p:cBhvr>
                                      <p:to x="100000" y="80000"/>
                                    </p:animScale>
                                    <p:animScale>
                                      <p:cBhvr>
                                        <p:cTn id="56" dur="166" decel="50000">
                                          <p:stCondLst>
                                            <p:cond delay="1338"/>
                                          </p:stCondLst>
                                        </p:cTn>
                                        <p:tgtEl>
                                          <p:spTgt spid="10"/>
                                        </p:tgtEl>
                                      </p:cBhvr>
                                      <p:to x="100000" y="100000"/>
                                    </p:animScale>
                                    <p:animScale>
                                      <p:cBhvr>
                                        <p:cTn id="57" dur="26">
                                          <p:stCondLst>
                                            <p:cond delay="1642"/>
                                          </p:stCondLst>
                                        </p:cTn>
                                        <p:tgtEl>
                                          <p:spTgt spid="10"/>
                                        </p:tgtEl>
                                      </p:cBhvr>
                                      <p:to x="100000" y="90000"/>
                                    </p:animScale>
                                    <p:animScale>
                                      <p:cBhvr>
                                        <p:cTn id="58" dur="166" decel="50000">
                                          <p:stCondLst>
                                            <p:cond delay="1668"/>
                                          </p:stCondLst>
                                        </p:cTn>
                                        <p:tgtEl>
                                          <p:spTgt spid="10"/>
                                        </p:tgtEl>
                                      </p:cBhvr>
                                      <p:to x="100000" y="100000"/>
                                    </p:animScale>
                                    <p:animScale>
                                      <p:cBhvr>
                                        <p:cTn id="59" dur="26">
                                          <p:stCondLst>
                                            <p:cond delay="1808"/>
                                          </p:stCondLst>
                                        </p:cTn>
                                        <p:tgtEl>
                                          <p:spTgt spid="10"/>
                                        </p:tgtEl>
                                      </p:cBhvr>
                                      <p:to x="100000" y="95000"/>
                                    </p:animScale>
                                    <p:animScale>
                                      <p:cBhvr>
                                        <p:cTn id="60" dur="166" decel="50000">
                                          <p:stCondLst>
                                            <p:cond delay="1834"/>
                                          </p:stCondLst>
                                        </p:cTn>
                                        <p:tgtEl>
                                          <p:spTgt spid="10"/>
                                        </p:tgtEl>
                                      </p:cBhvr>
                                      <p:to x="100000" y="100000"/>
                                    </p:animScale>
                                    <p:set>
                                      <p:cBhvr>
                                        <p:cTn id="61" dur="1" fill="hold">
                                          <p:stCondLst>
                                            <p:cond delay="1999"/>
                                          </p:stCondLst>
                                        </p:cTn>
                                        <p:tgtEl>
                                          <p:spTgt spid="10"/>
                                        </p:tgtEl>
                                        <p:attrNameLst>
                                          <p:attrName>style.visibility</p:attrName>
                                        </p:attrNameLst>
                                      </p:cBhvr>
                                      <p:to>
                                        <p:strVal val="hidden"/>
                                      </p:to>
                                    </p:set>
                                  </p:childTnLst>
                                </p:cTn>
                              </p:par>
                              <p:par>
                                <p:cTn id="62" presetID="26" presetClass="exit" presetSubtype="0" fill="hold" grpId="1" nodeType="withEffect">
                                  <p:stCondLst>
                                    <p:cond delay="0"/>
                                  </p:stCondLst>
                                  <p:iterate type="lt">
                                    <p:tmPct val="0"/>
                                  </p:iterate>
                                  <p:childTnLst>
                                    <p:animEffect transition="out" filter="wipe(down)">
                                      <p:cBhvr>
                                        <p:cTn id="63" dur="180" accel="50000">
                                          <p:stCondLst>
                                            <p:cond delay="1820"/>
                                          </p:stCondLst>
                                        </p:cTn>
                                        <p:tgtEl>
                                          <p:spTgt spid="11"/>
                                        </p:tgtEl>
                                      </p:cBhvr>
                                    </p:animEffect>
                                    <p:anim calcmode="lin" valueType="num">
                                      <p:cBhvr>
                                        <p:cTn id="64"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65"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66"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7"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8"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9"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0"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71" dur="26">
                                          <p:stCondLst>
                                            <p:cond delay="620"/>
                                          </p:stCondLst>
                                        </p:cTn>
                                        <p:tgtEl>
                                          <p:spTgt spid="11"/>
                                        </p:tgtEl>
                                      </p:cBhvr>
                                      <p:to x="100000" y="60000"/>
                                    </p:animScale>
                                    <p:animScale>
                                      <p:cBhvr>
                                        <p:cTn id="72" dur="166" decel="50000">
                                          <p:stCondLst>
                                            <p:cond delay="646"/>
                                          </p:stCondLst>
                                        </p:cTn>
                                        <p:tgtEl>
                                          <p:spTgt spid="11"/>
                                        </p:tgtEl>
                                      </p:cBhvr>
                                      <p:to x="100000" y="100000"/>
                                    </p:animScale>
                                    <p:animScale>
                                      <p:cBhvr>
                                        <p:cTn id="73" dur="26">
                                          <p:stCondLst>
                                            <p:cond delay="1312"/>
                                          </p:stCondLst>
                                        </p:cTn>
                                        <p:tgtEl>
                                          <p:spTgt spid="11"/>
                                        </p:tgtEl>
                                      </p:cBhvr>
                                      <p:to x="100000" y="80000"/>
                                    </p:animScale>
                                    <p:animScale>
                                      <p:cBhvr>
                                        <p:cTn id="74" dur="166" decel="50000">
                                          <p:stCondLst>
                                            <p:cond delay="1338"/>
                                          </p:stCondLst>
                                        </p:cTn>
                                        <p:tgtEl>
                                          <p:spTgt spid="11"/>
                                        </p:tgtEl>
                                      </p:cBhvr>
                                      <p:to x="100000" y="100000"/>
                                    </p:animScale>
                                    <p:animScale>
                                      <p:cBhvr>
                                        <p:cTn id="75" dur="26">
                                          <p:stCondLst>
                                            <p:cond delay="1642"/>
                                          </p:stCondLst>
                                        </p:cTn>
                                        <p:tgtEl>
                                          <p:spTgt spid="11"/>
                                        </p:tgtEl>
                                      </p:cBhvr>
                                      <p:to x="100000" y="90000"/>
                                    </p:animScale>
                                    <p:animScale>
                                      <p:cBhvr>
                                        <p:cTn id="76" dur="166" decel="50000">
                                          <p:stCondLst>
                                            <p:cond delay="1668"/>
                                          </p:stCondLst>
                                        </p:cTn>
                                        <p:tgtEl>
                                          <p:spTgt spid="11"/>
                                        </p:tgtEl>
                                      </p:cBhvr>
                                      <p:to x="100000" y="100000"/>
                                    </p:animScale>
                                    <p:animScale>
                                      <p:cBhvr>
                                        <p:cTn id="77" dur="26">
                                          <p:stCondLst>
                                            <p:cond delay="1808"/>
                                          </p:stCondLst>
                                        </p:cTn>
                                        <p:tgtEl>
                                          <p:spTgt spid="11"/>
                                        </p:tgtEl>
                                      </p:cBhvr>
                                      <p:to x="100000" y="95000"/>
                                    </p:animScale>
                                    <p:animScale>
                                      <p:cBhvr>
                                        <p:cTn id="78" dur="166" decel="50000">
                                          <p:stCondLst>
                                            <p:cond delay="1834"/>
                                          </p:stCondLst>
                                        </p:cTn>
                                        <p:tgtEl>
                                          <p:spTgt spid="11"/>
                                        </p:tgtEl>
                                      </p:cBhvr>
                                      <p:to x="100000" y="100000"/>
                                    </p:animScale>
                                    <p:set>
                                      <p:cBhvr>
                                        <p:cTn id="79" dur="1" fill="hold">
                                          <p:stCondLst>
                                            <p:cond delay="1999"/>
                                          </p:stCondLst>
                                        </p:cTn>
                                        <p:tgtEl>
                                          <p:spTgt spid="11"/>
                                        </p:tgtEl>
                                        <p:attrNameLst>
                                          <p:attrName>style.visibility</p:attrName>
                                        </p:attrNameLst>
                                      </p:cBhvr>
                                      <p:to>
                                        <p:strVal val="hidden"/>
                                      </p:to>
                                    </p:set>
                                  </p:childTnLst>
                                </p:cTn>
                              </p:par>
                              <p:par>
                                <p:cTn id="80" presetID="26" presetClass="exit" presetSubtype="0" fill="hold" grpId="1" nodeType="withEffect">
                                  <p:stCondLst>
                                    <p:cond delay="0"/>
                                  </p:stCondLst>
                                  <p:iterate type="lt">
                                    <p:tmPct val="0"/>
                                  </p:iterate>
                                  <p:childTnLst>
                                    <p:animEffect transition="out" filter="wipe(down)">
                                      <p:cBhvr>
                                        <p:cTn id="81" dur="180" accel="50000">
                                          <p:stCondLst>
                                            <p:cond delay="1820"/>
                                          </p:stCondLst>
                                        </p:cTn>
                                        <p:tgtEl>
                                          <p:spTgt spid="12"/>
                                        </p:tgtEl>
                                      </p:cBhvr>
                                    </p:animEffect>
                                    <p:anim calcmode="lin" valueType="num">
                                      <p:cBhvr>
                                        <p:cTn id="82"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83"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84"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5"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6"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7"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8"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89" dur="26">
                                          <p:stCondLst>
                                            <p:cond delay="620"/>
                                          </p:stCondLst>
                                        </p:cTn>
                                        <p:tgtEl>
                                          <p:spTgt spid="12"/>
                                        </p:tgtEl>
                                      </p:cBhvr>
                                      <p:to x="100000" y="60000"/>
                                    </p:animScale>
                                    <p:animScale>
                                      <p:cBhvr>
                                        <p:cTn id="90" dur="166" decel="50000">
                                          <p:stCondLst>
                                            <p:cond delay="646"/>
                                          </p:stCondLst>
                                        </p:cTn>
                                        <p:tgtEl>
                                          <p:spTgt spid="12"/>
                                        </p:tgtEl>
                                      </p:cBhvr>
                                      <p:to x="100000" y="100000"/>
                                    </p:animScale>
                                    <p:animScale>
                                      <p:cBhvr>
                                        <p:cTn id="91" dur="26">
                                          <p:stCondLst>
                                            <p:cond delay="1312"/>
                                          </p:stCondLst>
                                        </p:cTn>
                                        <p:tgtEl>
                                          <p:spTgt spid="12"/>
                                        </p:tgtEl>
                                      </p:cBhvr>
                                      <p:to x="100000" y="80000"/>
                                    </p:animScale>
                                    <p:animScale>
                                      <p:cBhvr>
                                        <p:cTn id="92" dur="166" decel="50000">
                                          <p:stCondLst>
                                            <p:cond delay="1338"/>
                                          </p:stCondLst>
                                        </p:cTn>
                                        <p:tgtEl>
                                          <p:spTgt spid="12"/>
                                        </p:tgtEl>
                                      </p:cBhvr>
                                      <p:to x="100000" y="100000"/>
                                    </p:animScale>
                                    <p:animScale>
                                      <p:cBhvr>
                                        <p:cTn id="93" dur="26">
                                          <p:stCondLst>
                                            <p:cond delay="1642"/>
                                          </p:stCondLst>
                                        </p:cTn>
                                        <p:tgtEl>
                                          <p:spTgt spid="12"/>
                                        </p:tgtEl>
                                      </p:cBhvr>
                                      <p:to x="100000" y="90000"/>
                                    </p:animScale>
                                    <p:animScale>
                                      <p:cBhvr>
                                        <p:cTn id="94" dur="166" decel="50000">
                                          <p:stCondLst>
                                            <p:cond delay="1668"/>
                                          </p:stCondLst>
                                        </p:cTn>
                                        <p:tgtEl>
                                          <p:spTgt spid="12"/>
                                        </p:tgtEl>
                                      </p:cBhvr>
                                      <p:to x="100000" y="100000"/>
                                    </p:animScale>
                                    <p:animScale>
                                      <p:cBhvr>
                                        <p:cTn id="95" dur="26">
                                          <p:stCondLst>
                                            <p:cond delay="1808"/>
                                          </p:stCondLst>
                                        </p:cTn>
                                        <p:tgtEl>
                                          <p:spTgt spid="12"/>
                                        </p:tgtEl>
                                      </p:cBhvr>
                                      <p:to x="100000" y="95000"/>
                                    </p:animScale>
                                    <p:animScale>
                                      <p:cBhvr>
                                        <p:cTn id="96" dur="166" decel="50000">
                                          <p:stCondLst>
                                            <p:cond delay="1834"/>
                                          </p:stCondLst>
                                        </p:cTn>
                                        <p:tgtEl>
                                          <p:spTgt spid="12"/>
                                        </p:tgtEl>
                                      </p:cBhvr>
                                      <p:to x="100000" y="100000"/>
                                    </p:animScale>
                                    <p:set>
                                      <p:cBhvr>
                                        <p:cTn id="97" dur="1" fill="hold">
                                          <p:stCondLst>
                                            <p:cond delay="1999"/>
                                          </p:stCondLst>
                                        </p:cTn>
                                        <p:tgtEl>
                                          <p:spTgt spid="12"/>
                                        </p:tgtEl>
                                        <p:attrNameLst>
                                          <p:attrName>style.visibility</p:attrName>
                                        </p:attrNameLst>
                                      </p:cBhvr>
                                      <p:to>
                                        <p:strVal val="hidden"/>
                                      </p:to>
                                    </p:set>
                                  </p:childTnLst>
                                </p:cTn>
                              </p:par>
                              <p:par>
                                <p:cTn id="98" presetID="26" presetClass="exit" presetSubtype="0" fill="hold" grpId="1" nodeType="withEffect">
                                  <p:stCondLst>
                                    <p:cond delay="0"/>
                                  </p:stCondLst>
                                  <p:iterate type="lt">
                                    <p:tmPct val="0"/>
                                  </p:iterate>
                                  <p:childTnLst>
                                    <p:animEffect transition="out" filter="wipe(down)">
                                      <p:cBhvr>
                                        <p:cTn id="99" dur="180" accel="50000">
                                          <p:stCondLst>
                                            <p:cond delay="1820"/>
                                          </p:stCondLst>
                                        </p:cTn>
                                        <p:tgtEl>
                                          <p:spTgt spid="13"/>
                                        </p:tgtEl>
                                      </p:cBhvr>
                                    </p:animEffect>
                                    <p:anim calcmode="lin" valueType="num">
                                      <p:cBhvr>
                                        <p:cTn id="100"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101"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102"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3"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4"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5"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6"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07" dur="26">
                                          <p:stCondLst>
                                            <p:cond delay="620"/>
                                          </p:stCondLst>
                                        </p:cTn>
                                        <p:tgtEl>
                                          <p:spTgt spid="13"/>
                                        </p:tgtEl>
                                      </p:cBhvr>
                                      <p:to x="100000" y="60000"/>
                                    </p:animScale>
                                    <p:animScale>
                                      <p:cBhvr>
                                        <p:cTn id="108" dur="166" decel="50000">
                                          <p:stCondLst>
                                            <p:cond delay="646"/>
                                          </p:stCondLst>
                                        </p:cTn>
                                        <p:tgtEl>
                                          <p:spTgt spid="13"/>
                                        </p:tgtEl>
                                      </p:cBhvr>
                                      <p:to x="100000" y="100000"/>
                                    </p:animScale>
                                    <p:animScale>
                                      <p:cBhvr>
                                        <p:cTn id="109" dur="26">
                                          <p:stCondLst>
                                            <p:cond delay="1312"/>
                                          </p:stCondLst>
                                        </p:cTn>
                                        <p:tgtEl>
                                          <p:spTgt spid="13"/>
                                        </p:tgtEl>
                                      </p:cBhvr>
                                      <p:to x="100000" y="80000"/>
                                    </p:animScale>
                                    <p:animScale>
                                      <p:cBhvr>
                                        <p:cTn id="110" dur="166" decel="50000">
                                          <p:stCondLst>
                                            <p:cond delay="1338"/>
                                          </p:stCondLst>
                                        </p:cTn>
                                        <p:tgtEl>
                                          <p:spTgt spid="13"/>
                                        </p:tgtEl>
                                      </p:cBhvr>
                                      <p:to x="100000" y="100000"/>
                                    </p:animScale>
                                    <p:animScale>
                                      <p:cBhvr>
                                        <p:cTn id="111" dur="26">
                                          <p:stCondLst>
                                            <p:cond delay="1642"/>
                                          </p:stCondLst>
                                        </p:cTn>
                                        <p:tgtEl>
                                          <p:spTgt spid="13"/>
                                        </p:tgtEl>
                                      </p:cBhvr>
                                      <p:to x="100000" y="90000"/>
                                    </p:animScale>
                                    <p:animScale>
                                      <p:cBhvr>
                                        <p:cTn id="112" dur="166" decel="50000">
                                          <p:stCondLst>
                                            <p:cond delay="1668"/>
                                          </p:stCondLst>
                                        </p:cTn>
                                        <p:tgtEl>
                                          <p:spTgt spid="13"/>
                                        </p:tgtEl>
                                      </p:cBhvr>
                                      <p:to x="100000" y="100000"/>
                                    </p:animScale>
                                    <p:animScale>
                                      <p:cBhvr>
                                        <p:cTn id="113" dur="26">
                                          <p:stCondLst>
                                            <p:cond delay="1808"/>
                                          </p:stCondLst>
                                        </p:cTn>
                                        <p:tgtEl>
                                          <p:spTgt spid="13"/>
                                        </p:tgtEl>
                                      </p:cBhvr>
                                      <p:to x="100000" y="95000"/>
                                    </p:animScale>
                                    <p:animScale>
                                      <p:cBhvr>
                                        <p:cTn id="114" dur="166" decel="50000">
                                          <p:stCondLst>
                                            <p:cond delay="1834"/>
                                          </p:stCondLst>
                                        </p:cTn>
                                        <p:tgtEl>
                                          <p:spTgt spid="13"/>
                                        </p:tgtEl>
                                      </p:cBhvr>
                                      <p:to x="100000" y="100000"/>
                                    </p:animScale>
                                    <p:set>
                                      <p:cBhvr>
                                        <p:cTn id="115" dur="1" fill="hold">
                                          <p:stCondLst>
                                            <p:cond delay="1999"/>
                                          </p:stCondLst>
                                        </p:cTn>
                                        <p:tgtEl>
                                          <p:spTgt spid="13"/>
                                        </p:tgtEl>
                                        <p:attrNameLst>
                                          <p:attrName>style.visibility</p:attrName>
                                        </p:attrNameLst>
                                      </p:cBhvr>
                                      <p:to>
                                        <p:strVal val="hidden"/>
                                      </p:to>
                                    </p:set>
                                  </p:childTnLst>
                                </p:cTn>
                              </p:par>
                              <p:par>
                                <p:cTn id="116" presetID="26" presetClass="exit" presetSubtype="0" fill="hold" grpId="1" nodeType="withEffect">
                                  <p:stCondLst>
                                    <p:cond delay="0"/>
                                  </p:stCondLst>
                                  <p:iterate type="lt">
                                    <p:tmPct val="0"/>
                                  </p:iterate>
                                  <p:childTnLst>
                                    <p:animEffect transition="out" filter="wipe(down)">
                                      <p:cBhvr>
                                        <p:cTn id="117" dur="180" accel="50000">
                                          <p:stCondLst>
                                            <p:cond delay="1820"/>
                                          </p:stCondLst>
                                        </p:cTn>
                                        <p:tgtEl>
                                          <p:spTgt spid="14"/>
                                        </p:tgtEl>
                                      </p:cBhvr>
                                    </p:animEffect>
                                    <p:anim calcmode="lin" valueType="num">
                                      <p:cBhvr>
                                        <p:cTn id="118"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119"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120"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1"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2"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3"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4"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125" dur="26">
                                          <p:stCondLst>
                                            <p:cond delay="620"/>
                                          </p:stCondLst>
                                        </p:cTn>
                                        <p:tgtEl>
                                          <p:spTgt spid="14"/>
                                        </p:tgtEl>
                                      </p:cBhvr>
                                      <p:to x="100000" y="60000"/>
                                    </p:animScale>
                                    <p:animScale>
                                      <p:cBhvr>
                                        <p:cTn id="126" dur="166" decel="50000">
                                          <p:stCondLst>
                                            <p:cond delay="646"/>
                                          </p:stCondLst>
                                        </p:cTn>
                                        <p:tgtEl>
                                          <p:spTgt spid="14"/>
                                        </p:tgtEl>
                                      </p:cBhvr>
                                      <p:to x="100000" y="100000"/>
                                    </p:animScale>
                                    <p:animScale>
                                      <p:cBhvr>
                                        <p:cTn id="127" dur="26">
                                          <p:stCondLst>
                                            <p:cond delay="1312"/>
                                          </p:stCondLst>
                                        </p:cTn>
                                        <p:tgtEl>
                                          <p:spTgt spid="14"/>
                                        </p:tgtEl>
                                      </p:cBhvr>
                                      <p:to x="100000" y="80000"/>
                                    </p:animScale>
                                    <p:animScale>
                                      <p:cBhvr>
                                        <p:cTn id="128" dur="166" decel="50000">
                                          <p:stCondLst>
                                            <p:cond delay="1338"/>
                                          </p:stCondLst>
                                        </p:cTn>
                                        <p:tgtEl>
                                          <p:spTgt spid="14"/>
                                        </p:tgtEl>
                                      </p:cBhvr>
                                      <p:to x="100000" y="100000"/>
                                    </p:animScale>
                                    <p:animScale>
                                      <p:cBhvr>
                                        <p:cTn id="129" dur="26">
                                          <p:stCondLst>
                                            <p:cond delay="1642"/>
                                          </p:stCondLst>
                                        </p:cTn>
                                        <p:tgtEl>
                                          <p:spTgt spid="14"/>
                                        </p:tgtEl>
                                      </p:cBhvr>
                                      <p:to x="100000" y="90000"/>
                                    </p:animScale>
                                    <p:animScale>
                                      <p:cBhvr>
                                        <p:cTn id="130" dur="166" decel="50000">
                                          <p:stCondLst>
                                            <p:cond delay="1668"/>
                                          </p:stCondLst>
                                        </p:cTn>
                                        <p:tgtEl>
                                          <p:spTgt spid="14"/>
                                        </p:tgtEl>
                                      </p:cBhvr>
                                      <p:to x="100000" y="100000"/>
                                    </p:animScale>
                                    <p:animScale>
                                      <p:cBhvr>
                                        <p:cTn id="131" dur="26">
                                          <p:stCondLst>
                                            <p:cond delay="1808"/>
                                          </p:stCondLst>
                                        </p:cTn>
                                        <p:tgtEl>
                                          <p:spTgt spid="14"/>
                                        </p:tgtEl>
                                      </p:cBhvr>
                                      <p:to x="100000" y="95000"/>
                                    </p:animScale>
                                    <p:animScale>
                                      <p:cBhvr>
                                        <p:cTn id="132" dur="166" decel="50000">
                                          <p:stCondLst>
                                            <p:cond delay="1834"/>
                                          </p:stCondLst>
                                        </p:cTn>
                                        <p:tgtEl>
                                          <p:spTgt spid="14"/>
                                        </p:tgtEl>
                                      </p:cBhvr>
                                      <p:to x="100000" y="100000"/>
                                    </p:animScale>
                                    <p:set>
                                      <p:cBhvr>
                                        <p:cTn id="133" dur="1" fill="hold">
                                          <p:stCondLst>
                                            <p:cond delay="1999"/>
                                          </p:stCondLst>
                                        </p:cTn>
                                        <p:tgtEl>
                                          <p:spTgt spid="14"/>
                                        </p:tgtEl>
                                        <p:attrNameLst>
                                          <p:attrName>style.visibility</p:attrName>
                                        </p:attrNameLst>
                                      </p:cBhvr>
                                      <p:to>
                                        <p:strVal val="hidden"/>
                                      </p:to>
                                    </p:set>
                                  </p:childTnLst>
                                </p:cTn>
                              </p:par>
                              <p:par>
                                <p:cTn id="134" presetID="26" presetClass="exit" presetSubtype="0" fill="hold" grpId="1" nodeType="withEffect">
                                  <p:stCondLst>
                                    <p:cond delay="0"/>
                                  </p:stCondLst>
                                  <p:iterate type="lt">
                                    <p:tmPct val="0"/>
                                  </p:iterate>
                                  <p:childTnLst>
                                    <p:animEffect transition="out" filter="wipe(down)">
                                      <p:cBhvr>
                                        <p:cTn id="135" dur="180" accel="50000">
                                          <p:stCondLst>
                                            <p:cond delay="1820"/>
                                          </p:stCondLst>
                                        </p:cTn>
                                        <p:tgtEl>
                                          <p:spTgt spid="15"/>
                                        </p:tgtEl>
                                      </p:cBhvr>
                                    </p:animEffect>
                                    <p:anim calcmode="lin" valueType="num">
                                      <p:cBhvr>
                                        <p:cTn id="136" dur="1822" tmFilter="0,0; 0.14,0.31; 0.43,0.73; 0.71,0.91; 1.0,1.0">
                                          <p:stCondLst>
                                            <p:cond delay="0"/>
                                          </p:stCondLst>
                                        </p:cTn>
                                        <p:tgtEl>
                                          <p:spTgt spid="15"/>
                                        </p:tgtEl>
                                        <p:attrNameLst>
                                          <p:attrName>ppt_x</p:attrName>
                                        </p:attrNameLst>
                                      </p:cBhvr>
                                      <p:tavLst>
                                        <p:tav tm="0">
                                          <p:val>
                                            <p:strVal val="ppt_x"/>
                                          </p:val>
                                        </p:tav>
                                        <p:tav tm="100000">
                                          <p:val>
                                            <p:strVal val="#ppt_x+0.25"/>
                                          </p:val>
                                        </p:tav>
                                      </p:tavLst>
                                    </p:anim>
                                    <p:anim calcmode="lin" valueType="num">
                                      <p:cBhvr>
                                        <p:cTn id="137" dur="178">
                                          <p:stCondLst>
                                            <p:cond delay="1822"/>
                                          </p:stCondLst>
                                        </p:cTn>
                                        <p:tgtEl>
                                          <p:spTgt spid="15"/>
                                        </p:tgtEl>
                                        <p:attrNameLst>
                                          <p:attrName>ppt_x</p:attrName>
                                        </p:attrNameLst>
                                      </p:cBhvr>
                                      <p:tavLst>
                                        <p:tav tm="0">
                                          <p:val>
                                            <p:strVal val="ppt_x"/>
                                          </p:val>
                                        </p:tav>
                                        <p:tav tm="100000">
                                          <p:val>
                                            <p:strVal val="ppt_x"/>
                                          </p:val>
                                        </p:tav>
                                      </p:tavLst>
                                    </p:anim>
                                    <p:anim calcmode="lin" valueType="num">
                                      <p:cBhvr>
                                        <p:cTn id="138" dur="664" tmFilter="0.0,0.0;0.25,0.07;0.50,0.2;0.75,0.467;1.0,1.0">
                                          <p:stCondLst>
                                            <p:cond delay="0"/>
                                          </p:stCondLst>
                                        </p:cTn>
                                        <p:tgtEl>
                                          <p:spTgt spid="1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9" dur="664" tmFilter="0, 0; 0.125,0.2665; 0.25,0.4; 0.375,0.465; 0.5,0.5;  0.625,0.535; 0.75,0.6; 0.875,0.7335; 1,1">
                                          <p:stCondLst>
                                            <p:cond delay="664"/>
                                          </p:stCondLst>
                                        </p:cTn>
                                        <p:tgtEl>
                                          <p:spTgt spid="1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40" dur="332" tmFilter="0, 0; 0.125,0.2665; 0.25,0.4; 0.375,0.465; 0.5,0.5;  0.625,0.535; 0.75,0.6; 0.875,0.7335; 1,1">
                                          <p:stCondLst>
                                            <p:cond delay="1324"/>
                                          </p:stCondLst>
                                        </p:cTn>
                                        <p:tgtEl>
                                          <p:spTgt spid="1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41" dur="164" tmFilter="0, 0; 0.125,0.2665; 0.25,0.4; 0.375,0.465; 0.5,0.5;  0.625,0.535; 0.75,0.6; 0.875,0.7335; 1,1">
                                          <p:stCondLst>
                                            <p:cond delay="1656"/>
                                          </p:stCondLst>
                                        </p:cTn>
                                        <p:tgtEl>
                                          <p:spTgt spid="1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42" dur="180" accel="50000">
                                          <p:stCondLst>
                                            <p:cond delay="1820"/>
                                          </p:stCondLst>
                                        </p:cTn>
                                        <p:tgtEl>
                                          <p:spTgt spid="15"/>
                                        </p:tgtEl>
                                        <p:attrNameLst>
                                          <p:attrName>ppt_y</p:attrName>
                                        </p:attrNameLst>
                                      </p:cBhvr>
                                      <p:tavLst>
                                        <p:tav tm="0">
                                          <p:val>
                                            <p:strVal val="ppt_y"/>
                                          </p:val>
                                        </p:tav>
                                        <p:tav tm="100000">
                                          <p:val>
                                            <p:strVal val="ppt_y+ppt_h"/>
                                          </p:val>
                                        </p:tav>
                                      </p:tavLst>
                                    </p:anim>
                                    <p:animScale>
                                      <p:cBhvr>
                                        <p:cTn id="143" dur="26">
                                          <p:stCondLst>
                                            <p:cond delay="620"/>
                                          </p:stCondLst>
                                        </p:cTn>
                                        <p:tgtEl>
                                          <p:spTgt spid="15"/>
                                        </p:tgtEl>
                                      </p:cBhvr>
                                      <p:to x="100000" y="60000"/>
                                    </p:animScale>
                                    <p:animScale>
                                      <p:cBhvr>
                                        <p:cTn id="144" dur="166" decel="50000">
                                          <p:stCondLst>
                                            <p:cond delay="64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set>
                                      <p:cBhvr>
                                        <p:cTn id="151" dur="1" fill="hold">
                                          <p:stCondLst>
                                            <p:cond delay="1999"/>
                                          </p:stCondLst>
                                        </p:cTn>
                                        <p:tgtEl>
                                          <p:spTgt spid="15"/>
                                        </p:tgtEl>
                                        <p:attrNameLst>
                                          <p:attrName>style.visibility</p:attrName>
                                        </p:attrNameLst>
                                      </p:cBhvr>
                                      <p:to>
                                        <p:strVal val="hidden"/>
                                      </p:to>
                                    </p:set>
                                  </p:childTnLst>
                                </p:cTn>
                              </p:par>
                              <p:par>
                                <p:cTn id="152" presetID="26" presetClass="exit" presetSubtype="0" fill="hold" grpId="1" nodeType="withEffect">
                                  <p:stCondLst>
                                    <p:cond delay="0"/>
                                  </p:stCondLst>
                                  <p:iterate type="lt">
                                    <p:tmPct val="0"/>
                                  </p:iterate>
                                  <p:childTnLst>
                                    <p:animEffect transition="out" filter="wipe(down)">
                                      <p:cBhvr>
                                        <p:cTn id="153" dur="180" accel="50000">
                                          <p:stCondLst>
                                            <p:cond delay="1820"/>
                                          </p:stCondLst>
                                        </p:cTn>
                                        <p:tgtEl>
                                          <p:spTgt spid="18"/>
                                        </p:tgtEl>
                                      </p:cBhvr>
                                    </p:animEffect>
                                    <p:anim calcmode="lin" valueType="num">
                                      <p:cBhvr>
                                        <p:cTn id="154" dur="1822" tmFilter="0,0; 0.14,0.31; 0.43,0.73; 0.71,0.91; 1.0,1.0">
                                          <p:stCondLst>
                                            <p:cond delay="0"/>
                                          </p:stCondLst>
                                        </p:cTn>
                                        <p:tgtEl>
                                          <p:spTgt spid="18"/>
                                        </p:tgtEl>
                                        <p:attrNameLst>
                                          <p:attrName>ppt_x</p:attrName>
                                        </p:attrNameLst>
                                      </p:cBhvr>
                                      <p:tavLst>
                                        <p:tav tm="0">
                                          <p:val>
                                            <p:strVal val="ppt_x"/>
                                          </p:val>
                                        </p:tav>
                                        <p:tav tm="100000">
                                          <p:val>
                                            <p:strVal val="#ppt_x+0.25"/>
                                          </p:val>
                                        </p:tav>
                                      </p:tavLst>
                                    </p:anim>
                                    <p:anim calcmode="lin" valueType="num">
                                      <p:cBhvr>
                                        <p:cTn id="155" dur="178">
                                          <p:stCondLst>
                                            <p:cond delay="1822"/>
                                          </p:stCondLst>
                                        </p:cTn>
                                        <p:tgtEl>
                                          <p:spTgt spid="18"/>
                                        </p:tgtEl>
                                        <p:attrNameLst>
                                          <p:attrName>ppt_x</p:attrName>
                                        </p:attrNameLst>
                                      </p:cBhvr>
                                      <p:tavLst>
                                        <p:tav tm="0">
                                          <p:val>
                                            <p:strVal val="ppt_x"/>
                                          </p:val>
                                        </p:tav>
                                        <p:tav tm="100000">
                                          <p:val>
                                            <p:strVal val="ppt_x"/>
                                          </p:val>
                                        </p:tav>
                                      </p:tavLst>
                                    </p:anim>
                                    <p:anim calcmode="lin" valueType="num">
                                      <p:cBhvr>
                                        <p:cTn id="156" dur="664" tmFilter="0.0,0.0;0.25,0.07;0.50,0.2;0.75,0.467;1.0,1.0">
                                          <p:stCondLst>
                                            <p:cond delay="0"/>
                                          </p:stCondLst>
                                        </p:cTn>
                                        <p:tgtEl>
                                          <p:spTgt spid="1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7" dur="664" tmFilter="0, 0; 0.125,0.2665; 0.25,0.4; 0.375,0.465; 0.5,0.5;  0.625,0.535; 0.75,0.6; 0.875,0.7335; 1,1">
                                          <p:stCondLst>
                                            <p:cond delay="664"/>
                                          </p:stCondLst>
                                        </p:cTn>
                                        <p:tgtEl>
                                          <p:spTgt spid="1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8" dur="332" tmFilter="0, 0; 0.125,0.2665; 0.25,0.4; 0.375,0.465; 0.5,0.5;  0.625,0.535; 0.75,0.6; 0.875,0.7335; 1,1">
                                          <p:stCondLst>
                                            <p:cond delay="1324"/>
                                          </p:stCondLst>
                                        </p:cTn>
                                        <p:tgtEl>
                                          <p:spTgt spid="1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9" dur="164" tmFilter="0, 0; 0.125,0.2665; 0.25,0.4; 0.375,0.465; 0.5,0.5;  0.625,0.535; 0.75,0.6; 0.875,0.7335; 1,1">
                                          <p:stCondLst>
                                            <p:cond delay="1656"/>
                                          </p:stCondLst>
                                        </p:cTn>
                                        <p:tgtEl>
                                          <p:spTgt spid="1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0" dur="180" accel="50000">
                                          <p:stCondLst>
                                            <p:cond delay="1820"/>
                                          </p:stCondLst>
                                        </p:cTn>
                                        <p:tgtEl>
                                          <p:spTgt spid="18"/>
                                        </p:tgtEl>
                                        <p:attrNameLst>
                                          <p:attrName>ppt_y</p:attrName>
                                        </p:attrNameLst>
                                      </p:cBhvr>
                                      <p:tavLst>
                                        <p:tav tm="0">
                                          <p:val>
                                            <p:strVal val="ppt_y"/>
                                          </p:val>
                                        </p:tav>
                                        <p:tav tm="100000">
                                          <p:val>
                                            <p:strVal val="ppt_y+ppt_h"/>
                                          </p:val>
                                        </p:tav>
                                      </p:tavLst>
                                    </p:anim>
                                    <p:animScale>
                                      <p:cBhvr>
                                        <p:cTn id="161" dur="26">
                                          <p:stCondLst>
                                            <p:cond delay="620"/>
                                          </p:stCondLst>
                                        </p:cTn>
                                        <p:tgtEl>
                                          <p:spTgt spid="18"/>
                                        </p:tgtEl>
                                      </p:cBhvr>
                                      <p:to x="100000" y="60000"/>
                                    </p:animScale>
                                    <p:animScale>
                                      <p:cBhvr>
                                        <p:cTn id="162" dur="166" decel="50000">
                                          <p:stCondLst>
                                            <p:cond delay="646"/>
                                          </p:stCondLst>
                                        </p:cTn>
                                        <p:tgtEl>
                                          <p:spTgt spid="18"/>
                                        </p:tgtEl>
                                      </p:cBhvr>
                                      <p:to x="100000" y="100000"/>
                                    </p:animScale>
                                    <p:animScale>
                                      <p:cBhvr>
                                        <p:cTn id="163" dur="26">
                                          <p:stCondLst>
                                            <p:cond delay="1312"/>
                                          </p:stCondLst>
                                        </p:cTn>
                                        <p:tgtEl>
                                          <p:spTgt spid="18"/>
                                        </p:tgtEl>
                                      </p:cBhvr>
                                      <p:to x="100000" y="80000"/>
                                    </p:animScale>
                                    <p:animScale>
                                      <p:cBhvr>
                                        <p:cTn id="164" dur="166" decel="50000">
                                          <p:stCondLst>
                                            <p:cond delay="1338"/>
                                          </p:stCondLst>
                                        </p:cTn>
                                        <p:tgtEl>
                                          <p:spTgt spid="18"/>
                                        </p:tgtEl>
                                      </p:cBhvr>
                                      <p:to x="100000" y="100000"/>
                                    </p:animScale>
                                    <p:animScale>
                                      <p:cBhvr>
                                        <p:cTn id="165" dur="26">
                                          <p:stCondLst>
                                            <p:cond delay="1642"/>
                                          </p:stCondLst>
                                        </p:cTn>
                                        <p:tgtEl>
                                          <p:spTgt spid="18"/>
                                        </p:tgtEl>
                                      </p:cBhvr>
                                      <p:to x="100000" y="90000"/>
                                    </p:animScale>
                                    <p:animScale>
                                      <p:cBhvr>
                                        <p:cTn id="166" dur="166" decel="50000">
                                          <p:stCondLst>
                                            <p:cond delay="1668"/>
                                          </p:stCondLst>
                                        </p:cTn>
                                        <p:tgtEl>
                                          <p:spTgt spid="18"/>
                                        </p:tgtEl>
                                      </p:cBhvr>
                                      <p:to x="100000" y="100000"/>
                                    </p:animScale>
                                    <p:animScale>
                                      <p:cBhvr>
                                        <p:cTn id="167" dur="26">
                                          <p:stCondLst>
                                            <p:cond delay="1808"/>
                                          </p:stCondLst>
                                        </p:cTn>
                                        <p:tgtEl>
                                          <p:spTgt spid="18"/>
                                        </p:tgtEl>
                                      </p:cBhvr>
                                      <p:to x="100000" y="95000"/>
                                    </p:animScale>
                                    <p:animScale>
                                      <p:cBhvr>
                                        <p:cTn id="168" dur="166" decel="50000">
                                          <p:stCondLst>
                                            <p:cond delay="1834"/>
                                          </p:stCondLst>
                                        </p:cTn>
                                        <p:tgtEl>
                                          <p:spTgt spid="18"/>
                                        </p:tgtEl>
                                      </p:cBhvr>
                                      <p:to x="100000" y="100000"/>
                                    </p:animScale>
                                    <p:set>
                                      <p:cBhvr>
                                        <p:cTn id="169" dur="1" fill="hold">
                                          <p:stCondLst>
                                            <p:cond delay="1999"/>
                                          </p:stCondLst>
                                        </p:cTn>
                                        <p:tgtEl>
                                          <p:spTgt spid="18"/>
                                        </p:tgtEl>
                                        <p:attrNameLst>
                                          <p:attrName>style.visibility</p:attrName>
                                        </p:attrNameLst>
                                      </p:cBhvr>
                                      <p:to>
                                        <p:strVal val="hidden"/>
                                      </p:to>
                                    </p:set>
                                  </p:childTnLst>
                                </p:cTn>
                              </p:par>
                              <p:par>
                                <p:cTn id="170" presetID="26" presetClass="exit" presetSubtype="0" fill="hold" grpId="1" nodeType="withEffect">
                                  <p:stCondLst>
                                    <p:cond delay="0"/>
                                  </p:stCondLst>
                                  <p:iterate type="lt">
                                    <p:tmPct val="0"/>
                                  </p:iterate>
                                  <p:childTnLst>
                                    <p:animEffect transition="out" filter="wipe(down)">
                                      <p:cBhvr>
                                        <p:cTn id="171" dur="180" accel="50000">
                                          <p:stCondLst>
                                            <p:cond delay="1820"/>
                                          </p:stCondLst>
                                        </p:cTn>
                                        <p:tgtEl>
                                          <p:spTgt spid="19"/>
                                        </p:tgtEl>
                                      </p:cBhvr>
                                    </p:animEffect>
                                    <p:anim calcmode="lin" valueType="num">
                                      <p:cBhvr>
                                        <p:cTn id="172" dur="1822" tmFilter="0,0; 0.14,0.31; 0.43,0.73; 0.71,0.91; 1.0,1.0">
                                          <p:stCondLst>
                                            <p:cond delay="0"/>
                                          </p:stCondLst>
                                        </p:cTn>
                                        <p:tgtEl>
                                          <p:spTgt spid="19"/>
                                        </p:tgtEl>
                                        <p:attrNameLst>
                                          <p:attrName>ppt_x</p:attrName>
                                        </p:attrNameLst>
                                      </p:cBhvr>
                                      <p:tavLst>
                                        <p:tav tm="0">
                                          <p:val>
                                            <p:strVal val="ppt_x"/>
                                          </p:val>
                                        </p:tav>
                                        <p:tav tm="100000">
                                          <p:val>
                                            <p:strVal val="#ppt_x+0.25"/>
                                          </p:val>
                                        </p:tav>
                                      </p:tavLst>
                                    </p:anim>
                                    <p:anim calcmode="lin" valueType="num">
                                      <p:cBhvr>
                                        <p:cTn id="173" dur="178">
                                          <p:stCondLst>
                                            <p:cond delay="1822"/>
                                          </p:stCondLst>
                                        </p:cTn>
                                        <p:tgtEl>
                                          <p:spTgt spid="19"/>
                                        </p:tgtEl>
                                        <p:attrNameLst>
                                          <p:attrName>ppt_x</p:attrName>
                                        </p:attrNameLst>
                                      </p:cBhvr>
                                      <p:tavLst>
                                        <p:tav tm="0">
                                          <p:val>
                                            <p:strVal val="ppt_x"/>
                                          </p:val>
                                        </p:tav>
                                        <p:tav tm="100000">
                                          <p:val>
                                            <p:strVal val="ppt_x"/>
                                          </p:val>
                                        </p:tav>
                                      </p:tavLst>
                                    </p:anim>
                                    <p:anim calcmode="lin" valueType="num">
                                      <p:cBhvr>
                                        <p:cTn id="174" dur="664" tmFilter="0.0,0.0;0.25,0.07;0.50,0.2;0.75,0.467;1.0,1.0">
                                          <p:stCondLst>
                                            <p:cond delay="0"/>
                                          </p:stCondLst>
                                        </p:cTn>
                                        <p:tgtEl>
                                          <p:spTgt spid="1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5" dur="664" tmFilter="0, 0; 0.125,0.2665; 0.25,0.4; 0.375,0.465; 0.5,0.5;  0.625,0.535; 0.75,0.6; 0.875,0.7335; 1,1">
                                          <p:stCondLst>
                                            <p:cond delay="664"/>
                                          </p:stCondLst>
                                        </p:cTn>
                                        <p:tgtEl>
                                          <p:spTgt spid="1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6" dur="332" tmFilter="0, 0; 0.125,0.2665; 0.25,0.4; 0.375,0.465; 0.5,0.5;  0.625,0.535; 0.75,0.6; 0.875,0.7335; 1,1">
                                          <p:stCondLst>
                                            <p:cond delay="1324"/>
                                          </p:stCondLst>
                                        </p:cTn>
                                        <p:tgtEl>
                                          <p:spTgt spid="1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7" dur="164" tmFilter="0, 0; 0.125,0.2665; 0.25,0.4; 0.375,0.465; 0.5,0.5;  0.625,0.535; 0.75,0.6; 0.875,0.7335; 1,1">
                                          <p:stCondLst>
                                            <p:cond delay="1656"/>
                                          </p:stCondLst>
                                        </p:cTn>
                                        <p:tgtEl>
                                          <p:spTgt spid="1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8" dur="180" accel="50000">
                                          <p:stCondLst>
                                            <p:cond delay="1820"/>
                                          </p:stCondLst>
                                        </p:cTn>
                                        <p:tgtEl>
                                          <p:spTgt spid="19"/>
                                        </p:tgtEl>
                                        <p:attrNameLst>
                                          <p:attrName>ppt_y</p:attrName>
                                        </p:attrNameLst>
                                      </p:cBhvr>
                                      <p:tavLst>
                                        <p:tav tm="0">
                                          <p:val>
                                            <p:strVal val="ppt_y"/>
                                          </p:val>
                                        </p:tav>
                                        <p:tav tm="100000">
                                          <p:val>
                                            <p:strVal val="ppt_y+ppt_h"/>
                                          </p:val>
                                        </p:tav>
                                      </p:tavLst>
                                    </p:anim>
                                    <p:animScale>
                                      <p:cBhvr>
                                        <p:cTn id="179" dur="26">
                                          <p:stCondLst>
                                            <p:cond delay="620"/>
                                          </p:stCondLst>
                                        </p:cTn>
                                        <p:tgtEl>
                                          <p:spTgt spid="19"/>
                                        </p:tgtEl>
                                      </p:cBhvr>
                                      <p:to x="100000" y="60000"/>
                                    </p:animScale>
                                    <p:animScale>
                                      <p:cBhvr>
                                        <p:cTn id="180" dur="166" decel="50000">
                                          <p:stCondLst>
                                            <p:cond delay="646"/>
                                          </p:stCondLst>
                                        </p:cTn>
                                        <p:tgtEl>
                                          <p:spTgt spid="19"/>
                                        </p:tgtEl>
                                      </p:cBhvr>
                                      <p:to x="100000" y="100000"/>
                                    </p:animScale>
                                    <p:animScale>
                                      <p:cBhvr>
                                        <p:cTn id="181" dur="26">
                                          <p:stCondLst>
                                            <p:cond delay="1312"/>
                                          </p:stCondLst>
                                        </p:cTn>
                                        <p:tgtEl>
                                          <p:spTgt spid="19"/>
                                        </p:tgtEl>
                                      </p:cBhvr>
                                      <p:to x="100000" y="80000"/>
                                    </p:animScale>
                                    <p:animScale>
                                      <p:cBhvr>
                                        <p:cTn id="182" dur="166" decel="50000">
                                          <p:stCondLst>
                                            <p:cond delay="1338"/>
                                          </p:stCondLst>
                                        </p:cTn>
                                        <p:tgtEl>
                                          <p:spTgt spid="19"/>
                                        </p:tgtEl>
                                      </p:cBhvr>
                                      <p:to x="100000" y="100000"/>
                                    </p:animScale>
                                    <p:animScale>
                                      <p:cBhvr>
                                        <p:cTn id="183" dur="26">
                                          <p:stCondLst>
                                            <p:cond delay="1642"/>
                                          </p:stCondLst>
                                        </p:cTn>
                                        <p:tgtEl>
                                          <p:spTgt spid="19"/>
                                        </p:tgtEl>
                                      </p:cBhvr>
                                      <p:to x="100000" y="90000"/>
                                    </p:animScale>
                                    <p:animScale>
                                      <p:cBhvr>
                                        <p:cTn id="184" dur="166" decel="50000">
                                          <p:stCondLst>
                                            <p:cond delay="1668"/>
                                          </p:stCondLst>
                                        </p:cTn>
                                        <p:tgtEl>
                                          <p:spTgt spid="19"/>
                                        </p:tgtEl>
                                      </p:cBhvr>
                                      <p:to x="100000" y="100000"/>
                                    </p:animScale>
                                    <p:animScale>
                                      <p:cBhvr>
                                        <p:cTn id="185" dur="26">
                                          <p:stCondLst>
                                            <p:cond delay="1808"/>
                                          </p:stCondLst>
                                        </p:cTn>
                                        <p:tgtEl>
                                          <p:spTgt spid="19"/>
                                        </p:tgtEl>
                                      </p:cBhvr>
                                      <p:to x="100000" y="95000"/>
                                    </p:animScale>
                                    <p:animScale>
                                      <p:cBhvr>
                                        <p:cTn id="186" dur="166" decel="50000">
                                          <p:stCondLst>
                                            <p:cond delay="1834"/>
                                          </p:stCondLst>
                                        </p:cTn>
                                        <p:tgtEl>
                                          <p:spTgt spid="19"/>
                                        </p:tgtEl>
                                      </p:cBhvr>
                                      <p:to x="100000" y="100000"/>
                                    </p:animScale>
                                    <p:set>
                                      <p:cBhvr>
                                        <p:cTn id="187" dur="1" fill="hold">
                                          <p:stCondLst>
                                            <p:cond delay="1999"/>
                                          </p:stCondLst>
                                        </p:cTn>
                                        <p:tgtEl>
                                          <p:spTgt spid="19"/>
                                        </p:tgtEl>
                                        <p:attrNameLst>
                                          <p:attrName>style.visibility</p:attrName>
                                        </p:attrNameLst>
                                      </p:cBhvr>
                                      <p:to>
                                        <p:strVal val="hidden"/>
                                      </p:to>
                                    </p:set>
                                  </p:childTnLst>
                                </p:cTn>
                              </p:par>
                              <p:par>
                                <p:cTn id="188" presetID="26" presetClass="exit" presetSubtype="0" fill="hold" grpId="1" nodeType="withEffect">
                                  <p:stCondLst>
                                    <p:cond delay="0"/>
                                  </p:stCondLst>
                                  <p:iterate type="lt">
                                    <p:tmPct val="0"/>
                                  </p:iterate>
                                  <p:childTnLst>
                                    <p:animEffect transition="out" filter="wipe(down)">
                                      <p:cBhvr>
                                        <p:cTn id="189" dur="180" accel="50000">
                                          <p:stCondLst>
                                            <p:cond delay="1820"/>
                                          </p:stCondLst>
                                        </p:cTn>
                                        <p:tgtEl>
                                          <p:spTgt spid="20"/>
                                        </p:tgtEl>
                                      </p:cBhvr>
                                    </p:animEffect>
                                    <p:anim calcmode="lin" valueType="num">
                                      <p:cBhvr>
                                        <p:cTn id="190"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191"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192"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93"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4"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5"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6"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197" dur="26">
                                          <p:stCondLst>
                                            <p:cond delay="620"/>
                                          </p:stCondLst>
                                        </p:cTn>
                                        <p:tgtEl>
                                          <p:spTgt spid="20"/>
                                        </p:tgtEl>
                                      </p:cBhvr>
                                      <p:to x="100000" y="60000"/>
                                    </p:animScale>
                                    <p:animScale>
                                      <p:cBhvr>
                                        <p:cTn id="198" dur="166" decel="50000">
                                          <p:stCondLst>
                                            <p:cond delay="646"/>
                                          </p:stCondLst>
                                        </p:cTn>
                                        <p:tgtEl>
                                          <p:spTgt spid="20"/>
                                        </p:tgtEl>
                                      </p:cBhvr>
                                      <p:to x="100000" y="100000"/>
                                    </p:animScale>
                                    <p:animScale>
                                      <p:cBhvr>
                                        <p:cTn id="199" dur="26">
                                          <p:stCondLst>
                                            <p:cond delay="1312"/>
                                          </p:stCondLst>
                                        </p:cTn>
                                        <p:tgtEl>
                                          <p:spTgt spid="20"/>
                                        </p:tgtEl>
                                      </p:cBhvr>
                                      <p:to x="100000" y="80000"/>
                                    </p:animScale>
                                    <p:animScale>
                                      <p:cBhvr>
                                        <p:cTn id="200" dur="166" decel="50000">
                                          <p:stCondLst>
                                            <p:cond delay="1338"/>
                                          </p:stCondLst>
                                        </p:cTn>
                                        <p:tgtEl>
                                          <p:spTgt spid="20"/>
                                        </p:tgtEl>
                                      </p:cBhvr>
                                      <p:to x="100000" y="100000"/>
                                    </p:animScale>
                                    <p:animScale>
                                      <p:cBhvr>
                                        <p:cTn id="201" dur="26">
                                          <p:stCondLst>
                                            <p:cond delay="1642"/>
                                          </p:stCondLst>
                                        </p:cTn>
                                        <p:tgtEl>
                                          <p:spTgt spid="20"/>
                                        </p:tgtEl>
                                      </p:cBhvr>
                                      <p:to x="100000" y="90000"/>
                                    </p:animScale>
                                    <p:animScale>
                                      <p:cBhvr>
                                        <p:cTn id="202" dur="166" decel="50000">
                                          <p:stCondLst>
                                            <p:cond delay="1668"/>
                                          </p:stCondLst>
                                        </p:cTn>
                                        <p:tgtEl>
                                          <p:spTgt spid="20"/>
                                        </p:tgtEl>
                                      </p:cBhvr>
                                      <p:to x="100000" y="100000"/>
                                    </p:animScale>
                                    <p:animScale>
                                      <p:cBhvr>
                                        <p:cTn id="203" dur="26">
                                          <p:stCondLst>
                                            <p:cond delay="1808"/>
                                          </p:stCondLst>
                                        </p:cTn>
                                        <p:tgtEl>
                                          <p:spTgt spid="20"/>
                                        </p:tgtEl>
                                      </p:cBhvr>
                                      <p:to x="100000" y="95000"/>
                                    </p:animScale>
                                    <p:animScale>
                                      <p:cBhvr>
                                        <p:cTn id="204" dur="166" decel="50000">
                                          <p:stCondLst>
                                            <p:cond delay="1834"/>
                                          </p:stCondLst>
                                        </p:cTn>
                                        <p:tgtEl>
                                          <p:spTgt spid="20"/>
                                        </p:tgtEl>
                                      </p:cBhvr>
                                      <p:to x="100000" y="100000"/>
                                    </p:animScale>
                                    <p:set>
                                      <p:cBhvr>
                                        <p:cTn id="205" dur="1" fill="hold">
                                          <p:stCondLst>
                                            <p:cond delay="1999"/>
                                          </p:stCondLst>
                                        </p:cTn>
                                        <p:tgtEl>
                                          <p:spTgt spid="20"/>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9" presetClass="entr" presetSubtype="10" fill="hold" grpId="0" nodeType="clickEffect">
                                  <p:stCondLst>
                                    <p:cond delay="0"/>
                                  </p:stCondLst>
                                  <p:childTnLst>
                                    <p:set>
                                      <p:cBhvr>
                                        <p:cTn id="209" dur="1" fill="hold">
                                          <p:stCondLst>
                                            <p:cond delay="0"/>
                                          </p:stCondLst>
                                        </p:cTn>
                                        <p:tgtEl>
                                          <p:spTgt spid="23"/>
                                        </p:tgtEl>
                                        <p:attrNameLst>
                                          <p:attrName>style.visibility</p:attrName>
                                        </p:attrNameLst>
                                      </p:cBhvr>
                                      <p:to>
                                        <p:strVal val="visible"/>
                                      </p:to>
                                    </p:set>
                                    <p:anim calcmode="lin" valueType="num">
                                      <p:cBhvr>
                                        <p:cTn id="210" dur="5000" fill="hold"/>
                                        <p:tgtEl>
                                          <p:spTgt spid="23"/>
                                        </p:tgtEl>
                                        <p:attrNameLst>
                                          <p:attrName>ppt_w</p:attrName>
                                        </p:attrNameLst>
                                      </p:cBhvr>
                                      <p:tavLst>
                                        <p:tav tm="0" fmla="#ppt_w*sin(2.5*pi*$)">
                                          <p:val>
                                            <p:fltVal val="0"/>
                                          </p:val>
                                        </p:tav>
                                        <p:tav tm="100000">
                                          <p:val>
                                            <p:fltVal val="1"/>
                                          </p:val>
                                        </p:tav>
                                      </p:tavLst>
                                    </p:anim>
                                    <p:anim calcmode="lin" valueType="num">
                                      <p:cBhvr>
                                        <p:cTn id="211" dur="5000" fill="hold"/>
                                        <p:tgtEl>
                                          <p:spTgt spid="23"/>
                                        </p:tgtEl>
                                        <p:attrNameLst>
                                          <p:attrName>ppt_h</p:attrName>
                                        </p:attrNameLst>
                                      </p:cBhvr>
                                      <p:tavLst>
                                        <p:tav tm="0">
                                          <p:val>
                                            <p:strVal val="#ppt_h"/>
                                          </p:val>
                                        </p:tav>
                                        <p:tav tm="100000">
                                          <p:val>
                                            <p:strVal val="#ppt_h"/>
                                          </p:val>
                                        </p:tav>
                                      </p:tavLst>
                                    </p:anim>
                                  </p:childTnLst>
                                </p:cTn>
                              </p:par>
                              <p:par>
                                <p:cTn id="212" presetID="19" presetClass="entr" presetSubtype="10" fill="hold" grpId="0" nodeType="withEffect">
                                  <p:stCondLst>
                                    <p:cond delay="0"/>
                                  </p:stCondLst>
                                  <p:childTnLst>
                                    <p:set>
                                      <p:cBhvr>
                                        <p:cTn id="213" dur="1" fill="hold">
                                          <p:stCondLst>
                                            <p:cond delay="0"/>
                                          </p:stCondLst>
                                        </p:cTn>
                                        <p:tgtEl>
                                          <p:spTgt spid="25"/>
                                        </p:tgtEl>
                                        <p:attrNameLst>
                                          <p:attrName>style.visibility</p:attrName>
                                        </p:attrNameLst>
                                      </p:cBhvr>
                                      <p:to>
                                        <p:strVal val="visible"/>
                                      </p:to>
                                    </p:set>
                                    <p:anim calcmode="lin" valueType="num">
                                      <p:cBhvr>
                                        <p:cTn id="214" dur="5000" fill="hold"/>
                                        <p:tgtEl>
                                          <p:spTgt spid="25"/>
                                        </p:tgtEl>
                                        <p:attrNameLst>
                                          <p:attrName>ppt_w</p:attrName>
                                        </p:attrNameLst>
                                      </p:cBhvr>
                                      <p:tavLst>
                                        <p:tav tm="0" fmla="#ppt_w*sin(2.5*pi*$)">
                                          <p:val>
                                            <p:fltVal val="0"/>
                                          </p:val>
                                        </p:tav>
                                        <p:tav tm="100000">
                                          <p:val>
                                            <p:fltVal val="1"/>
                                          </p:val>
                                        </p:tav>
                                      </p:tavLst>
                                    </p:anim>
                                    <p:anim calcmode="lin" valueType="num">
                                      <p:cBhvr>
                                        <p:cTn id="215" dur="5000" fill="hold"/>
                                        <p:tgtEl>
                                          <p:spTgt spid="25"/>
                                        </p:tgtEl>
                                        <p:attrNameLst>
                                          <p:attrName>ppt_h</p:attrName>
                                        </p:attrNameLst>
                                      </p:cBhvr>
                                      <p:tavLst>
                                        <p:tav tm="0">
                                          <p:val>
                                            <p:strVal val="#ppt_h"/>
                                          </p:val>
                                        </p:tav>
                                        <p:tav tm="100000">
                                          <p:val>
                                            <p:strVal val="#ppt_h"/>
                                          </p:val>
                                        </p:tav>
                                      </p:tavLst>
                                    </p:anim>
                                  </p:childTnLst>
                                </p:cTn>
                              </p:par>
                              <p:par>
                                <p:cTn id="216" presetID="19" presetClass="entr" presetSubtype="10" fill="hold" grpId="0" nodeType="withEffect">
                                  <p:stCondLst>
                                    <p:cond delay="0"/>
                                  </p:stCondLst>
                                  <p:childTnLst>
                                    <p:set>
                                      <p:cBhvr>
                                        <p:cTn id="217" dur="1" fill="hold">
                                          <p:stCondLst>
                                            <p:cond delay="0"/>
                                          </p:stCondLst>
                                        </p:cTn>
                                        <p:tgtEl>
                                          <p:spTgt spid="24"/>
                                        </p:tgtEl>
                                        <p:attrNameLst>
                                          <p:attrName>style.visibility</p:attrName>
                                        </p:attrNameLst>
                                      </p:cBhvr>
                                      <p:to>
                                        <p:strVal val="visible"/>
                                      </p:to>
                                    </p:set>
                                    <p:anim calcmode="lin" valueType="num">
                                      <p:cBhvr>
                                        <p:cTn id="218" dur="5000" fill="hold"/>
                                        <p:tgtEl>
                                          <p:spTgt spid="24"/>
                                        </p:tgtEl>
                                        <p:attrNameLst>
                                          <p:attrName>ppt_w</p:attrName>
                                        </p:attrNameLst>
                                      </p:cBhvr>
                                      <p:tavLst>
                                        <p:tav tm="0" fmla="#ppt_w*sin(2.5*pi*$)">
                                          <p:val>
                                            <p:fltVal val="0"/>
                                          </p:val>
                                        </p:tav>
                                        <p:tav tm="100000">
                                          <p:val>
                                            <p:fltVal val="1"/>
                                          </p:val>
                                        </p:tav>
                                      </p:tavLst>
                                    </p:anim>
                                    <p:anim calcmode="lin" valueType="num">
                                      <p:cBhvr>
                                        <p:cTn id="219" dur="5000" fill="hold"/>
                                        <p:tgtEl>
                                          <p:spTgt spid="24"/>
                                        </p:tgtEl>
                                        <p:attrNameLst>
                                          <p:attrName>ppt_h</p:attrName>
                                        </p:attrNameLst>
                                      </p:cBhvr>
                                      <p:tavLst>
                                        <p:tav tm="0">
                                          <p:val>
                                            <p:strVal val="#ppt_h"/>
                                          </p:val>
                                        </p:tav>
                                        <p:tav tm="100000">
                                          <p:val>
                                            <p:strVal val="#ppt_h"/>
                                          </p:val>
                                        </p:tav>
                                      </p:tavLst>
                                    </p:anim>
                                  </p:childTnLst>
                                </p:cTn>
                              </p:par>
                              <p:par>
                                <p:cTn id="220" presetID="19" presetClass="entr" presetSubtype="10" fill="hold" grpId="0" nodeType="withEffect">
                                  <p:stCondLst>
                                    <p:cond delay="0"/>
                                  </p:stCondLst>
                                  <p:childTnLst>
                                    <p:set>
                                      <p:cBhvr>
                                        <p:cTn id="221" dur="1" fill="hold">
                                          <p:stCondLst>
                                            <p:cond delay="0"/>
                                          </p:stCondLst>
                                        </p:cTn>
                                        <p:tgtEl>
                                          <p:spTgt spid="26"/>
                                        </p:tgtEl>
                                        <p:attrNameLst>
                                          <p:attrName>style.visibility</p:attrName>
                                        </p:attrNameLst>
                                      </p:cBhvr>
                                      <p:to>
                                        <p:strVal val="visible"/>
                                      </p:to>
                                    </p:set>
                                    <p:anim calcmode="lin" valueType="num">
                                      <p:cBhvr>
                                        <p:cTn id="222" dur="5000" fill="hold"/>
                                        <p:tgtEl>
                                          <p:spTgt spid="26"/>
                                        </p:tgtEl>
                                        <p:attrNameLst>
                                          <p:attrName>ppt_w</p:attrName>
                                        </p:attrNameLst>
                                      </p:cBhvr>
                                      <p:tavLst>
                                        <p:tav tm="0" fmla="#ppt_w*sin(2.5*pi*$)">
                                          <p:val>
                                            <p:fltVal val="0"/>
                                          </p:val>
                                        </p:tav>
                                        <p:tav tm="100000">
                                          <p:val>
                                            <p:fltVal val="1"/>
                                          </p:val>
                                        </p:tav>
                                      </p:tavLst>
                                    </p:anim>
                                    <p:anim calcmode="lin" valueType="num">
                                      <p:cBhvr>
                                        <p:cTn id="223" dur="5000" fill="hold"/>
                                        <p:tgtEl>
                                          <p:spTgt spid="26"/>
                                        </p:tgtEl>
                                        <p:attrNameLst>
                                          <p:attrName>ppt_h</p:attrName>
                                        </p:attrNameLst>
                                      </p:cBhvr>
                                      <p:tavLst>
                                        <p:tav tm="0">
                                          <p:val>
                                            <p:strVal val="#ppt_h"/>
                                          </p:val>
                                        </p:tav>
                                        <p:tav tm="100000">
                                          <p:val>
                                            <p:strVal val="#ppt_h"/>
                                          </p:val>
                                        </p:tav>
                                      </p:tavLst>
                                    </p:anim>
                                  </p:childTnLst>
                                </p:cTn>
                              </p:par>
                              <p:par>
                                <p:cTn id="224" presetID="19" presetClass="entr" presetSubtype="10" fill="hold" nodeType="withEffect">
                                  <p:stCondLst>
                                    <p:cond delay="0"/>
                                  </p:stCondLst>
                                  <p:childTnLst>
                                    <p:set>
                                      <p:cBhvr>
                                        <p:cTn id="225" dur="1" fill="hold">
                                          <p:stCondLst>
                                            <p:cond delay="0"/>
                                          </p:stCondLst>
                                        </p:cTn>
                                        <p:tgtEl>
                                          <p:spTgt spid="27">
                                            <p:txEl>
                                              <p:pRg st="0" end="0"/>
                                            </p:txEl>
                                          </p:spTgt>
                                        </p:tgtEl>
                                        <p:attrNameLst>
                                          <p:attrName>style.visibility</p:attrName>
                                        </p:attrNameLst>
                                      </p:cBhvr>
                                      <p:to>
                                        <p:strVal val="visible"/>
                                      </p:to>
                                    </p:set>
                                    <p:anim calcmode="lin" valueType="num">
                                      <p:cBhvr>
                                        <p:cTn id="226" dur="5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227" dur="5000" fill="hold"/>
                                        <p:tgtEl>
                                          <p:spTgt spid="27">
                                            <p:txEl>
                                              <p:pRg st="0" end="0"/>
                                            </p:txEl>
                                          </p:spTgt>
                                        </p:tgtEl>
                                        <p:attrNameLst>
                                          <p:attrName>ppt_h</p:attrName>
                                        </p:attrNameLst>
                                      </p:cBhvr>
                                      <p:tavLst>
                                        <p:tav tm="0">
                                          <p:val>
                                            <p:strVal val="#ppt_h"/>
                                          </p:val>
                                        </p:tav>
                                        <p:tav tm="100000">
                                          <p:val>
                                            <p:strVal val="#ppt_h"/>
                                          </p:val>
                                        </p:tav>
                                      </p:tavLst>
                                    </p:anim>
                                  </p:childTnLst>
                                </p:cTn>
                              </p:par>
                              <p:par>
                                <p:cTn id="228" presetID="19" presetClass="entr" presetSubtype="10" fill="hold" grpId="0" nodeType="withEffect">
                                  <p:stCondLst>
                                    <p:cond delay="0"/>
                                  </p:stCondLst>
                                  <p:childTnLst>
                                    <p:set>
                                      <p:cBhvr>
                                        <p:cTn id="229" dur="1" fill="hold">
                                          <p:stCondLst>
                                            <p:cond delay="0"/>
                                          </p:stCondLst>
                                        </p:cTn>
                                        <p:tgtEl>
                                          <p:spTgt spid="27">
                                            <p:bg/>
                                          </p:spTgt>
                                        </p:tgtEl>
                                        <p:attrNameLst>
                                          <p:attrName>style.visibility</p:attrName>
                                        </p:attrNameLst>
                                      </p:cBhvr>
                                      <p:to>
                                        <p:strVal val="visible"/>
                                      </p:to>
                                    </p:set>
                                    <p:anim calcmode="lin" valueType="num">
                                      <p:cBhvr>
                                        <p:cTn id="230" dur="5000" fill="hold"/>
                                        <p:tgtEl>
                                          <p:spTgt spid="27">
                                            <p:bg/>
                                          </p:spTgt>
                                        </p:tgtEl>
                                        <p:attrNameLst>
                                          <p:attrName>ppt_w</p:attrName>
                                        </p:attrNameLst>
                                      </p:cBhvr>
                                      <p:tavLst>
                                        <p:tav tm="0" fmla="#ppt_w*sin(2.5*pi*$)">
                                          <p:val>
                                            <p:fltVal val="0"/>
                                          </p:val>
                                        </p:tav>
                                        <p:tav tm="100000">
                                          <p:val>
                                            <p:fltVal val="1"/>
                                          </p:val>
                                        </p:tav>
                                      </p:tavLst>
                                    </p:anim>
                                    <p:anim calcmode="lin" valueType="num">
                                      <p:cBhvr>
                                        <p:cTn id="231" dur="5000" fill="hold"/>
                                        <p:tgtEl>
                                          <p:spTgt spid="27">
                                            <p:bg/>
                                          </p:spTgt>
                                        </p:tgtEl>
                                        <p:attrNameLst>
                                          <p:attrName>ppt_h</p:attrName>
                                        </p:attrNameLst>
                                      </p:cBhvr>
                                      <p:tavLst>
                                        <p:tav tm="0">
                                          <p:val>
                                            <p:strVal val="#ppt_h"/>
                                          </p:val>
                                        </p:tav>
                                        <p:tav tm="100000">
                                          <p:val>
                                            <p:strVal val="#ppt_h"/>
                                          </p:val>
                                        </p:tav>
                                      </p:tavLst>
                                    </p:anim>
                                  </p:childTnLst>
                                </p:cTn>
                              </p:par>
                              <p:par>
                                <p:cTn id="232" presetID="19" presetClass="entr" presetSubtype="10" fill="hold" grpId="0" nodeType="withEffect">
                                  <p:stCondLst>
                                    <p:cond delay="0"/>
                                  </p:stCondLst>
                                  <p:childTnLst>
                                    <p:set>
                                      <p:cBhvr>
                                        <p:cTn id="233" dur="1" fill="hold">
                                          <p:stCondLst>
                                            <p:cond delay="0"/>
                                          </p:stCondLst>
                                        </p:cTn>
                                        <p:tgtEl>
                                          <p:spTgt spid="27">
                                            <p:txEl>
                                              <p:pRg st="0" end="0"/>
                                            </p:txEl>
                                          </p:spTgt>
                                        </p:tgtEl>
                                        <p:attrNameLst>
                                          <p:attrName>style.visibility</p:attrName>
                                        </p:attrNameLst>
                                      </p:cBhvr>
                                      <p:to>
                                        <p:strVal val="visible"/>
                                      </p:to>
                                    </p:set>
                                    <p:anim calcmode="lin" valueType="num">
                                      <p:cBhvr>
                                        <p:cTn id="234" dur="5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235" dur="50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6" fill="hold">
                      <p:stCondLst>
                        <p:cond delay="indefinite"/>
                      </p:stCondLst>
                      <p:childTnLst>
                        <p:par>
                          <p:cTn id="237" fill="hold">
                            <p:stCondLst>
                              <p:cond delay="0"/>
                            </p:stCondLst>
                            <p:childTnLst>
                              <p:par>
                                <p:cTn id="238" presetID="23" presetClass="entr" presetSubtype="16" fill="hold" nodeType="clickEffect">
                                  <p:stCondLst>
                                    <p:cond delay="0"/>
                                  </p:stCondLst>
                                  <p:childTnLst>
                                    <p:set>
                                      <p:cBhvr>
                                        <p:cTn id="239" dur="1" fill="hold">
                                          <p:stCondLst>
                                            <p:cond delay="0"/>
                                          </p:stCondLst>
                                        </p:cTn>
                                        <p:tgtEl>
                                          <p:spTgt spid="17"/>
                                        </p:tgtEl>
                                        <p:attrNameLst>
                                          <p:attrName>style.visibility</p:attrName>
                                        </p:attrNameLst>
                                      </p:cBhvr>
                                      <p:to>
                                        <p:strVal val="visible"/>
                                      </p:to>
                                    </p:set>
                                    <p:anim calcmode="lin" valueType="num">
                                      <p:cBhvr>
                                        <p:cTn id="240" dur="2000" fill="hold"/>
                                        <p:tgtEl>
                                          <p:spTgt spid="17"/>
                                        </p:tgtEl>
                                        <p:attrNameLst>
                                          <p:attrName>ppt_w</p:attrName>
                                        </p:attrNameLst>
                                      </p:cBhvr>
                                      <p:tavLst>
                                        <p:tav tm="0">
                                          <p:val>
                                            <p:fltVal val="0"/>
                                          </p:val>
                                        </p:tav>
                                        <p:tav tm="100000">
                                          <p:val>
                                            <p:strVal val="#ppt_w"/>
                                          </p:val>
                                        </p:tav>
                                      </p:tavLst>
                                    </p:anim>
                                    <p:anim calcmode="lin" valueType="num">
                                      <p:cBhvr>
                                        <p:cTn id="241" dur="20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8" grpId="0" animBg="1"/>
      <p:bldP spid="18" grpId="1" animBg="1"/>
      <p:bldP spid="19" grpId="0" animBg="1"/>
      <p:bldP spid="19" grpId="1" animBg="1"/>
      <p:bldP spid="20" grpId="0" animBg="1"/>
      <p:bldP spid="20" grpId="1" animBg="1"/>
      <p:bldP spid="23" grpId="0" animBg="1"/>
      <p:bldP spid="24" grpId="0" animBg="1"/>
      <p:bldP spid="25" grpId="0" animBg="1"/>
      <p:bldP spid="26" grpId="0" animBg="1"/>
      <p:bldP spid="27"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6386" name="Picture 5" descr="CIMG1063"/>
          <p:cNvPicPr>
            <a:picLocks noChangeAspect="1" noChangeArrowheads="1"/>
          </p:cNvPicPr>
          <p:nvPr/>
        </p:nvPicPr>
        <p:blipFill>
          <a:blip r:embed="rId3" cstate="print"/>
          <a:srcRect/>
          <a:stretch>
            <a:fillRect/>
          </a:stretch>
        </p:blipFill>
        <p:spPr bwMode="auto">
          <a:xfrm>
            <a:off x="468313" y="1484313"/>
            <a:ext cx="8040687" cy="3578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387" name="Text Box 6"/>
          <p:cNvSpPr txBox="1">
            <a:spLocks noChangeArrowheads="1"/>
          </p:cNvSpPr>
          <p:nvPr/>
        </p:nvSpPr>
        <p:spPr bwMode="auto">
          <a:xfrm>
            <a:off x="4953000" y="228600"/>
            <a:ext cx="3816350" cy="40011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r">
              <a:spcBef>
                <a:spcPct val="50000"/>
              </a:spcBef>
            </a:pPr>
            <a:r>
              <a:rPr lang="fa-IR" sz="2000" dirty="0">
                <a:solidFill>
                  <a:schemeClr val="bg1"/>
                </a:solidFill>
                <a:latin typeface="Tahoma" pitchFamily="34" charset="0"/>
                <a:ea typeface="Tahoma" pitchFamily="34" charset="0"/>
                <a:cs typeface="Tahoma" pitchFamily="34" charset="0"/>
              </a:rPr>
              <a:t>مدولهای تکرار شونده:</a:t>
            </a:r>
            <a:endParaRPr lang="en-US" sz="2000" dirty="0">
              <a:solidFill>
                <a:schemeClr val="bg1"/>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 name="Picture 4" descr="CIMG1061"/>
          <p:cNvPicPr>
            <a:picLocks noChangeAspect="1" noChangeArrowheads="1"/>
          </p:cNvPicPr>
          <p:nvPr/>
        </p:nvPicPr>
        <p:blipFill>
          <a:blip r:embed="rId3" cstate="print">
            <a:lum bright="6000" contrast="18000"/>
          </a:blip>
          <a:srcRect/>
          <a:stretch>
            <a:fillRect/>
          </a:stretch>
        </p:blipFill>
        <p:spPr bwMode="auto">
          <a:xfrm>
            <a:off x="381000" y="2514600"/>
            <a:ext cx="8401050" cy="3686175"/>
          </a:xfrm>
          <a:prstGeom prst="rect">
            <a:avLst/>
          </a:prstGeom>
          <a:noFill/>
          <a:ln w="9525">
            <a:noFill/>
            <a:miter lim="800000"/>
            <a:headEnd/>
            <a:tailEnd/>
          </a:ln>
        </p:spPr>
      </p:pic>
      <p:sp>
        <p:nvSpPr>
          <p:cNvPr id="3" name="Text Box 5"/>
          <p:cNvSpPr txBox="1">
            <a:spLocks noChangeArrowheads="1"/>
          </p:cNvSpPr>
          <p:nvPr/>
        </p:nvSpPr>
        <p:spPr bwMode="auto">
          <a:xfrm>
            <a:off x="5029200" y="1219200"/>
            <a:ext cx="3722687"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r">
              <a:spcBef>
                <a:spcPct val="50000"/>
              </a:spcBef>
            </a:pPr>
            <a:r>
              <a:rPr lang="fa-IR" dirty="0" smtClean="0">
                <a:solidFill>
                  <a:srgbClr val="660033"/>
                </a:solidFill>
                <a:latin typeface="Tahoma" pitchFamily="34" charset="0"/>
                <a:ea typeface="Tahoma" pitchFamily="34" charset="0"/>
                <a:cs typeface="Tahoma" pitchFamily="34" charset="0"/>
              </a:rPr>
              <a:t>فضاهای </a:t>
            </a:r>
            <a:r>
              <a:rPr lang="fa-IR" dirty="0">
                <a:solidFill>
                  <a:srgbClr val="660033"/>
                </a:solidFill>
                <a:latin typeface="Tahoma" pitchFamily="34" charset="0"/>
                <a:ea typeface="Tahoma" pitchFamily="34" charset="0"/>
                <a:cs typeface="Tahoma" pitchFamily="34" charset="0"/>
              </a:rPr>
              <a:t>سبز در مسیر  حرکت پیاده ودر قلب مجموعه گسترده شدهاست.</a:t>
            </a:r>
            <a:endParaRPr lang="en-US" dirty="0">
              <a:solidFill>
                <a:srgbClr val="660033"/>
              </a:solidFill>
              <a:latin typeface="Tahoma" pitchFamily="34" charset="0"/>
              <a:ea typeface="Tahoma" pitchFamily="34" charset="0"/>
              <a:cs typeface="Tahoma" pitchFamily="34" charset="0"/>
            </a:endParaRPr>
          </a:p>
        </p:txBody>
      </p:sp>
      <p:sp>
        <p:nvSpPr>
          <p:cNvPr id="5" name="TextBox 4"/>
          <p:cNvSpPr txBox="1"/>
          <p:nvPr/>
        </p:nvSpPr>
        <p:spPr>
          <a:xfrm>
            <a:off x="5029200" y="152400"/>
            <a:ext cx="3733800"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1">
            <a:spAutoFit/>
          </a:bodyPr>
          <a:lstStyle/>
          <a:p>
            <a:pPr algn="r"/>
            <a:r>
              <a:rPr lang="fa-IR" sz="2000" dirty="0" smtClean="0">
                <a:solidFill>
                  <a:schemeClr val="bg1"/>
                </a:solidFill>
                <a:latin typeface="Tahoma" pitchFamily="34" charset="0"/>
                <a:ea typeface="Tahoma" pitchFamily="34" charset="0"/>
                <a:cs typeface="Tahoma" pitchFamily="34" charset="0"/>
              </a:rPr>
              <a:t>فضاهای سبز :</a:t>
            </a:r>
          </a:p>
          <a:p>
            <a:pPr algn="r"/>
            <a:endParaRPr lang="fa-IR" sz="2000" dirty="0">
              <a:solidFill>
                <a:schemeClr val="bg1"/>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8434" name="Picture 4" descr="Untitled-1"/>
          <p:cNvPicPr>
            <a:picLocks noChangeAspect="1" noChangeArrowheads="1"/>
          </p:cNvPicPr>
          <p:nvPr/>
        </p:nvPicPr>
        <p:blipFill>
          <a:blip r:embed="rId3" cstate="print"/>
          <a:srcRect/>
          <a:stretch>
            <a:fillRect/>
          </a:stretch>
        </p:blipFill>
        <p:spPr bwMode="auto">
          <a:xfrm rot="10800000">
            <a:off x="381000" y="1524000"/>
            <a:ext cx="8507413" cy="3670300"/>
          </a:xfrm>
          <a:prstGeom prst="rect">
            <a:avLst/>
          </a:prstGeom>
          <a:noFill/>
          <a:ln w="9525">
            <a:noFill/>
            <a:miter lim="800000"/>
            <a:headEnd/>
            <a:tailEnd/>
          </a:ln>
        </p:spPr>
      </p:pic>
      <p:sp>
        <p:nvSpPr>
          <p:cNvPr id="18435" name="Rectangle 5"/>
          <p:cNvSpPr>
            <a:spLocks noChangeArrowheads="1"/>
          </p:cNvSpPr>
          <p:nvPr/>
        </p:nvSpPr>
        <p:spPr bwMode="auto">
          <a:xfrm>
            <a:off x="971550" y="4581525"/>
            <a:ext cx="1728788" cy="6477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36" name="Rectangle 6"/>
          <p:cNvSpPr>
            <a:spLocks noChangeArrowheads="1"/>
          </p:cNvSpPr>
          <p:nvPr/>
        </p:nvSpPr>
        <p:spPr bwMode="auto">
          <a:xfrm>
            <a:off x="8305800" y="5334000"/>
            <a:ext cx="358775" cy="215900"/>
          </a:xfrm>
          <a:prstGeom prst="rect">
            <a:avLst/>
          </a:prstGeom>
          <a:solidFill>
            <a:srgbClr val="8ACFFA"/>
          </a:solidFill>
          <a:ln w="9525">
            <a:solidFill>
              <a:schemeClr val="tx1"/>
            </a:solidFill>
            <a:miter lim="800000"/>
            <a:headEnd/>
            <a:tailEnd/>
          </a:ln>
        </p:spPr>
        <p:txBody>
          <a:bodyPr wrap="none" anchor="ctr"/>
          <a:lstStyle/>
          <a:p>
            <a:endParaRPr lang="en-US"/>
          </a:p>
        </p:txBody>
      </p:sp>
      <p:sp>
        <p:nvSpPr>
          <p:cNvPr id="18437" name="Rectangle 7"/>
          <p:cNvSpPr>
            <a:spLocks noChangeArrowheads="1"/>
          </p:cNvSpPr>
          <p:nvPr/>
        </p:nvSpPr>
        <p:spPr bwMode="auto">
          <a:xfrm>
            <a:off x="8316913" y="5805488"/>
            <a:ext cx="358775" cy="215900"/>
          </a:xfrm>
          <a:prstGeom prst="rect">
            <a:avLst/>
          </a:prstGeom>
          <a:solidFill>
            <a:srgbClr val="F0AEDF"/>
          </a:solidFill>
          <a:ln w="9525">
            <a:solidFill>
              <a:schemeClr val="tx1"/>
            </a:solidFill>
            <a:miter lim="800000"/>
            <a:headEnd/>
            <a:tailEnd/>
          </a:ln>
        </p:spPr>
        <p:txBody>
          <a:bodyPr wrap="none" anchor="ctr"/>
          <a:lstStyle/>
          <a:p>
            <a:endParaRPr lang="en-US"/>
          </a:p>
        </p:txBody>
      </p:sp>
      <p:sp>
        <p:nvSpPr>
          <p:cNvPr id="18438" name="Rectangle 8"/>
          <p:cNvSpPr>
            <a:spLocks noChangeArrowheads="1"/>
          </p:cNvSpPr>
          <p:nvPr/>
        </p:nvSpPr>
        <p:spPr bwMode="auto">
          <a:xfrm>
            <a:off x="8316913" y="6237288"/>
            <a:ext cx="358775" cy="215900"/>
          </a:xfrm>
          <a:prstGeom prst="rect">
            <a:avLst/>
          </a:prstGeom>
          <a:solidFill>
            <a:srgbClr val="DCB138"/>
          </a:solidFill>
          <a:ln w="9525">
            <a:solidFill>
              <a:schemeClr val="tx1"/>
            </a:solidFill>
            <a:miter lim="800000"/>
            <a:headEnd/>
            <a:tailEnd/>
          </a:ln>
        </p:spPr>
        <p:txBody>
          <a:bodyPr wrap="none" anchor="ctr"/>
          <a:lstStyle/>
          <a:p>
            <a:endParaRPr lang="en-US"/>
          </a:p>
        </p:txBody>
      </p:sp>
      <p:sp>
        <p:nvSpPr>
          <p:cNvPr id="18439" name="Text Box 9"/>
          <p:cNvSpPr txBox="1">
            <a:spLocks noChangeArrowheads="1"/>
          </p:cNvSpPr>
          <p:nvPr/>
        </p:nvSpPr>
        <p:spPr bwMode="auto">
          <a:xfrm>
            <a:off x="5791200" y="5257800"/>
            <a:ext cx="2376487" cy="338554"/>
          </a:xfrm>
          <a:prstGeom prst="rect">
            <a:avLst/>
          </a:prstGeom>
          <a:noFill/>
          <a:ln w="9525">
            <a:noFill/>
            <a:miter lim="800000"/>
            <a:headEnd/>
            <a:tailEnd/>
          </a:ln>
        </p:spPr>
        <p:txBody>
          <a:bodyPr>
            <a:spAutoFit/>
          </a:bodyPr>
          <a:lstStyle/>
          <a:p>
            <a:pPr>
              <a:spcBef>
                <a:spcPct val="50000"/>
              </a:spcBef>
            </a:pPr>
            <a:r>
              <a:rPr lang="fa-IR" sz="1600" dirty="0">
                <a:solidFill>
                  <a:srgbClr val="660033"/>
                </a:solidFill>
                <a:latin typeface="Tahoma" pitchFamily="34" charset="0"/>
                <a:ea typeface="Tahoma" pitchFamily="34" charset="0"/>
                <a:cs typeface="Tahoma" pitchFamily="34" charset="0"/>
              </a:rPr>
              <a:t>فضاهای خصوصی واحدها</a:t>
            </a:r>
            <a:endParaRPr lang="en-US" sz="1600" dirty="0">
              <a:solidFill>
                <a:srgbClr val="660033"/>
              </a:solidFill>
              <a:latin typeface="Tahoma" pitchFamily="34" charset="0"/>
              <a:ea typeface="Tahoma" pitchFamily="34" charset="0"/>
              <a:cs typeface="Tahoma" pitchFamily="34" charset="0"/>
            </a:endParaRPr>
          </a:p>
        </p:txBody>
      </p:sp>
      <p:sp>
        <p:nvSpPr>
          <p:cNvPr id="18440" name="Text Box 10"/>
          <p:cNvSpPr txBox="1">
            <a:spLocks noChangeArrowheads="1"/>
          </p:cNvSpPr>
          <p:nvPr/>
        </p:nvSpPr>
        <p:spPr bwMode="auto">
          <a:xfrm>
            <a:off x="4648200" y="5715000"/>
            <a:ext cx="3600450" cy="338554"/>
          </a:xfrm>
          <a:prstGeom prst="rect">
            <a:avLst/>
          </a:prstGeom>
          <a:noFill/>
          <a:ln w="9525">
            <a:noFill/>
            <a:miter lim="800000"/>
            <a:headEnd/>
            <a:tailEnd/>
          </a:ln>
        </p:spPr>
        <p:txBody>
          <a:bodyPr>
            <a:spAutoFit/>
          </a:bodyPr>
          <a:lstStyle/>
          <a:p>
            <a:pPr algn="r">
              <a:spcBef>
                <a:spcPct val="50000"/>
              </a:spcBef>
            </a:pPr>
            <a:r>
              <a:rPr lang="fa-IR" sz="1600" dirty="0">
                <a:solidFill>
                  <a:srgbClr val="660033"/>
                </a:solidFill>
                <a:latin typeface="Tahoma" pitchFamily="34" charset="0"/>
                <a:ea typeface="Tahoma" pitchFamily="34" charset="0"/>
                <a:cs typeface="Tahoma" pitchFamily="34" charset="0"/>
              </a:rPr>
              <a:t>فضاهای نیمه خصوصی-راه پله ها</a:t>
            </a:r>
            <a:endParaRPr lang="en-US" sz="1600" dirty="0">
              <a:solidFill>
                <a:srgbClr val="660033"/>
              </a:solidFill>
              <a:latin typeface="Tahoma" pitchFamily="34" charset="0"/>
              <a:ea typeface="Tahoma" pitchFamily="34" charset="0"/>
              <a:cs typeface="Tahoma" pitchFamily="34" charset="0"/>
            </a:endParaRPr>
          </a:p>
        </p:txBody>
      </p:sp>
      <p:sp>
        <p:nvSpPr>
          <p:cNvPr id="18441" name="Text Box 11"/>
          <p:cNvSpPr txBox="1">
            <a:spLocks noChangeArrowheads="1"/>
          </p:cNvSpPr>
          <p:nvPr/>
        </p:nvSpPr>
        <p:spPr bwMode="auto">
          <a:xfrm>
            <a:off x="5867400" y="6172200"/>
            <a:ext cx="2663825" cy="338554"/>
          </a:xfrm>
          <a:prstGeom prst="rect">
            <a:avLst/>
          </a:prstGeom>
          <a:noFill/>
          <a:ln w="9525">
            <a:noFill/>
            <a:miter lim="800000"/>
            <a:headEnd/>
            <a:tailEnd/>
          </a:ln>
        </p:spPr>
        <p:txBody>
          <a:bodyPr>
            <a:spAutoFit/>
          </a:bodyPr>
          <a:lstStyle/>
          <a:p>
            <a:pPr>
              <a:spcBef>
                <a:spcPct val="50000"/>
              </a:spcBef>
            </a:pPr>
            <a:r>
              <a:rPr lang="fa-IR" sz="1600" dirty="0">
                <a:solidFill>
                  <a:srgbClr val="660033"/>
                </a:solidFill>
                <a:latin typeface="Tahoma" pitchFamily="34" charset="0"/>
                <a:ea typeface="Tahoma" pitchFamily="34" charset="0"/>
                <a:cs typeface="Tahoma" pitchFamily="34" charset="0"/>
              </a:rPr>
              <a:t>فضاهای عمومی-حیاط ها</a:t>
            </a:r>
            <a:endParaRPr lang="en-US" sz="1600" dirty="0">
              <a:solidFill>
                <a:srgbClr val="660033"/>
              </a:solidFill>
              <a:latin typeface="Tahoma" pitchFamily="34" charset="0"/>
              <a:ea typeface="Tahoma" pitchFamily="34" charset="0"/>
              <a:cs typeface="Tahoma" pitchFamily="34" charset="0"/>
            </a:endParaRPr>
          </a:p>
        </p:txBody>
      </p:sp>
      <p:sp>
        <p:nvSpPr>
          <p:cNvPr id="10" name="Rectangle 9"/>
          <p:cNvSpPr/>
          <p:nvPr/>
        </p:nvSpPr>
        <p:spPr>
          <a:xfrm>
            <a:off x="6477000" y="1371600"/>
            <a:ext cx="1752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62600" y="304800"/>
            <a:ext cx="32766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r"/>
            <a:r>
              <a:rPr lang="fa-IR" sz="2000" dirty="0" smtClean="0">
                <a:latin typeface="Tahoma" pitchFamily="34" charset="0"/>
                <a:ea typeface="Tahoma" pitchFamily="34" charset="0"/>
                <a:cs typeface="Tahoma" pitchFamily="34" charset="0"/>
              </a:rPr>
              <a:t>عرصه ها</a:t>
            </a:r>
            <a:endParaRPr lang="en-US" sz="20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9458" name="Picture 4" descr="CIMG1063"/>
          <p:cNvPicPr>
            <a:picLocks noChangeAspect="1" noChangeArrowheads="1"/>
          </p:cNvPicPr>
          <p:nvPr/>
        </p:nvPicPr>
        <p:blipFill>
          <a:blip r:embed="rId3" cstate="print"/>
          <a:srcRect/>
          <a:stretch>
            <a:fillRect/>
          </a:stretch>
        </p:blipFill>
        <p:spPr bwMode="auto">
          <a:xfrm>
            <a:off x="25400" y="1125538"/>
            <a:ext cx="9118600" cy="4057650"/>
          </a:xfrm>
          <a:prstGeom prst="rect">
            <a:avLst/>
          </a:prstGeom>
          <a:noFill/>
          <a:ln w="9525">
            <a:noFill/>
            <a:miter lim="800000"/>
            <a:headEnd/>
            <a:tailEnd/>
          </a:ln>
        </p:spPr>
      </p:pic>
      <p:sp>
        <p:nvSpPr>
          <p:cNvPr id="19459" name="Text Box 5"/>
          <p:cNvSpPr txBox="1">
            <a:spLocks noChangeArrowheads="1"/>
          </p:cNvSpPr>
          <p:nvPr/>
        </p:nvSpPr>
        <p:spPr bwMode="auto">
          <a:xfrm>
            <a:off x="2362200" y="228600"/>
            <a:ext cx="6211887" cy="40011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algn="r">
              <a:spcBef>
                <a:spcPct val="50000"/>
              </a:spcBef>
            </a:pPr>
            <a:r>
              <a:rPr lang="fa-IR" sz="2000" dirty="0">
                <a:solidFill>
                  <a:schemeClr val="bg1"/>
                </a:solidFill>
                <a:latin typeface="Tahoma" pitchFamily="34" charset="0"/>
                <a:ea typeface="Tahoma" pitchFamily="34" charset="0"/>
                <a:cs typeface="Tahoma" pitchFamily="34" charset="0"/>
              </a:rPr>
              <a:t>پر و خالی:</a:t>
            </a:r>
            <a:endParaRPr lang="en-US" sz="2000" dirty="0">
              <a:solidFill>
                <a:schemeClr val="bg1"/>
              </a:solidFill>
              <a:latin typeface="Tahoma" pitchFamily="34" charset="0"/>
              <a:ea typeface="Tahoma" pitchFamily="34" charset="0"/>
              <a:cs typeface="Tahoma" pitchFamily="34" charset="0"/>
            </a:endParaRPr>
          </a:p>
        </p:txBody>
      </p:sp>
      <p:sp>
        <p:nvSpPr>
          <p:cNvPr id="19460" name="Text Box 6"/>
          <p:cNvSpPr txBox="1">
            <a:spLocks noChangeArrowheads="1"/>
          </p:cNvSpPr>
          <p:nvPr/>
        </p:nvSpPr>
        <p:spPr bwMode="auto">
          <a:xfrm>
            <a:off x="2286000" y="5373689"/>
            <a:ext cx="6318250" cy="64611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r">
              <a:spcBef>
                <a:spcPct val="50000"/>
              </a:spcBef>
            </a:pPr>
            <a:r>
              <a:rPr lang="fa-IR" dirty="0">
                <a:solidFill>
                  <a:srgbClr val="660033"/>
                </a:solidFill>
                <a:latin typeface="Tahoma" pitchFamily="34" charset="0"/>
                <a:ea typeface="Tahoma" pitchFamily="34" charset="0"/>
                <a:cs typeface="Tahoma" pitchFamily="34" charset="0"/>
              </a:rPr>
              <a:t>مرز فضاهای پر و خالی به شکل خطوط دندانه داریست که مانند انگشتان دو دست در هم چفت و بست شدهاند.</a:t>
            </a:r>
            <a:endParaRPr lang="en-US" dirty="0">
              <a:solidFill>
                <a:srgbClr val="660033"/>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descr="3.jpg"/>
          <p:cNvPicPr>
            <a:picLocks noChangeAspect="1"/>
          </p:cNvPicPr>
          <p:nvPr/>
        </p:nvPicPr>
        <p:blipFill>
          <a:blip r:embed="rId3" cstate="print"/>
          <a:stretch>
            <a:fillRect/>
          </a:stretch>
        </p:blipFill>
        <p:spPr>
          <a:xfrm>
            <a:off x="0" y="1714488"/>
            <a:ext cx="9144000" cy="4061662"/>
          </a:xfrm>
          <a:prstGeom prst="rect">
            <a:avLst/>
          </a:prstGeom>
          <a:ln>
            <a:noFill/>
          </a:ln>
          <a:effectLst>
            <a:outerShdw blurRad="292100" dist="139700" dir="2700000" algn="tl" rotWithShape="0">
              <a:srgbClr val="333333">
                <a:alpha val="65000"/>
              </a:srgbClr>
            </a:outerShdw>
          </a:effectLst>
        </p:spPr>
      </p:pic>
      <p:sp>
        <p:nvSpPr>
          <p:cNvPr id="5" name="Down Arrow 4"/>
          <p:cNvSpPr/>
          <p:nvPr/>
        </p:nvSpPr>
        <p:spPr>
          <a:xfrm rot="1316407">
            <a:off x="8580333" y="3404412"/>
            <a:ext cx="500034" cy="1285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6" name="Straight Arrow Connector 5"/>
          <p:cNvCxnSpPr/>
          <p:nvPr/>
        </p:nvCxnSpPr>
        <p:spPr>
          <a:xfrm rot="10800000">
            <a:off x="3786182" y="5643578"/>
            <a:ext cx="2071702" cy="158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785850" y="3357562"/>
            <a:ext cx="1928826" cy="7143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953000" y="304800"/>
            <a:ext cx="38862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a:r>
              <a:rPr lang="fa-IR" sz="2000" dirty="0" smtClean="0">
                <a:latin typeface="Tahoma" pitchFamily="34" charset="0"/>
                <a:ea typeface="Tahoma" pitchFamily="34" charset="0"/>
                <a:cs typeface="Tahoma" pitchFamily="34" charset="0"/>
              </a:rPr>
              <a:t>مسیرهای دسترسی به سایت</a:t>
            </a:r>
            <a:endParaRPr lang="fa-IR" sz="20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889E-6 3.14524E-6 L -0.05903 0.1783 " pathEditMode="relative" rAng="0" ptsTypes="AA">
                                      <p:cBhvr>
                                        <p:cTn id="6" dur="2000" fill="hold"/>
                                        <p:tgtEl>
                                          <p:spTgt spid="5"/>
                                        </p:tgtEl>
                                        <p:attrNameLst>
                                          <p:attrName>ppt_x</p:attrName>
                                          <p:attrName>ppt_y</p:attrName>
                                        </p:attrNameLst>
                                      </p:cBhvr>
                                      <p:rCtr x="-30" y="89"/>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018 -0.12049 L 0.00018 0.21253 " pathEditMode="relative" rAng="0" ptsTypes="AA">
                                      <p:cBhvr>
                                        <p:cTn id="14" dur="2000" fill="hold"/>
                                        <p:tgtEl>
                                          <p:spTgt spid="7"/>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descr="C:\Users\pixel\Desktop\مجتمع\int\zeitoon\z4 - Copy.jpg"/>
          <p:cNvPicPr>
            <a:picLocks noChangeAspect="1" noChangeArrowheads="1"/>
          </p:cNvPicPr>
          <p:nvPr/>
        </p:nvPicPr>
        <p:blipFill>
          <a:blip r:embed="rId3" cstate="print"/>
          <a:srcRect/>
          <a:stretch>
            <a:fillRect/>
          </a:stretch>
        </p:blipFill>
        <p:spPr bwMode="auto">
          <a:xfrm rot="16200000">
            <a:off x="2313691" y="-637291"/>
            <a:ext cx="4476954" cy="8647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228600" y="228600"/>
            <a:ext cx="8763000" cy="52322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fa-IR" sz="2800" dirty="0" smtClean="0">
                <a:latin typeface="Tahoma" pitchFamily="34" charset="0"/>
                <a:ea typeface="Tahoma" pitchFamily="34" charset="0"/>
                <a:cs typeface="Tahoma" pitchFamily="34" charset="0"/>
              </a:rPr>
              <a:t>پلان طبقات میانی</a:t>
            </a:r>
            <a:endParaRPr lang="fa-IR" sz="28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6" name="Picture 15" descr="6.jpg"/>
          <p:cNvPicPr>
            <a:picLocks noChangeAspect="1"/>
          </p:cNvPicPr>
          <p:nvPr/>
        </p:nvPicPr>
        <p:blipFill>
          <a:blip r:embed="rId3" cstate="print"/>
          <a:stretch>
            <a:fillRect/>
          </a:stretch>
        </p:blipFill>
        <p:spPr>
          <a:xfrm>
            <a:off x="0" y="857232"/>
            <a:ext cx="9144000" cy="4291666"/>
          </a:xfrm>
          <a:prstGeom prst="rect">
            <a:avLst/>
          </a:prstGeom>
          <a:ln>
            <a:noFill/>
          </a:ln>
          <a:effectLst>
            <a:softEdge rad="112500"/>
          </a:effectLst>
        </p:spPr>
      </p:pic>
      <p:sp>
        <p:nvSpPr>
          <p:cNvPr id="17" name="TextBox 16"/>
          <p:cNvSpPr txBox="1"/>
          <p:nvPr/>
        </p:nvSpPr>
        <p:spPr>
          <a:xfrm>
            <a:off x="457200" y="304800"/>
            <a:ext cx="8121543" cy="523220"/>
          </a:xfrm>
          <a:prstGeom prst="rect">
            <a:avLst/>
          </a:prstGeom>
        </p:spPr>
        <p:style>
          <a:lnRef idx="3">
            <a:schemeClr val="lt1"/>
          </a:lnRef>
          <a:fillRef idx="1">
            <a:schemeClr val="dk1"/>
          </a:fillRef>
          <a:effectRef idx="1">
            <a:schemeClr val="dk1"/>
          </a:effectRef>
          <a:fontRef idx="minor">
            <a:schemeClr val="lt1"/>
          </a:fontRef>
        </p:style>
        <p:txBody>
          <a:bodyPr wrap="square" rtlCol="1">
            <a:spAutoFit/>
          </a:bodyPr>
          <a:lstStyle/>
          <a:p>
            <a:pPr algn="r"/>
            <a:r>
              <a:rPr lang="fa-IR" sz="2800" dirty="0" smtClean="0">
                <a:latin typeface="Tahoma" pitchFamily="34" charset="0"/>
                <a:ea typeface="Tahoma" pitchFamily="34" charset="0"/>
                <a:cs typeface="Tahoma" pitchFamily="34" charset="0"/>
              </a:rPr>
              <a:t> پلان آپارتمانی های 9 طبقه</a:t>
            </a:r>
            <a:endParaRPr lang="fa-IR" sz="2800" dirty="0">
              <a:latin typeface="Tahoma" pitchFamily="34" charset="0"/>
              <a:ea typeface="Tahoma" pitchFamily="34" charset="0"/>
              <a:cs typeface="Tahoma" pitchFamily="34" charset="0"/>
            </a:endParaRPr>
          </a:p>
        </p:txBody>
      </p:sp>
      <p:sp>
        <p:nvSpPr>
          <p:cNvPr id="19" name="Frame 18"/>
          <p:cNvSpPr/>
          <p:nvPr/>
        </p:nvSpPr>
        <p:spPr>
          <a:xfrm>
            <a:off x="500034" y="1714488"/>
            <a:ext cx="1071570" cy="85725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20" name="Frame 19"/>
          <p:cNvSpPr/>
          <p:nvPr/>
        </p:nvSpPr>
        <p:spPr>
          <a:xfrm>
            <a:off x="500034" y="3429000"/>
            <a:ext cx="1071570" cy="85725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23" name="Frame 22"/>
          <p:cNvSpPr/>
          <p:nvPr/>
        </p:nvSpPr>
        <p:spPr>
          <a:xfrm>
            <a:off x="6786578" y="2285992"/>
            <a:ext cx="1071570" cy="85725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24" name="Frame 23"/>
          <p:cNvSpPr/>
          <p:nvPr/>
        </p:nvSpPr>
        <p:spPr>
          <a:xfrm>
            <a:off x="6786578" y="3071810"/>
            <a:ext cx="1071570" cy="85725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25" name="Diamond 24"/>
          <p:cNvSpPr/>
          <p:nvPr/>
        </p:nvSpPr>
        <p:spPr>
          <a:xfrm>
            <a:off x="2000232" y="1428736"/>
            <a:ext cx="928694" cy="107157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Diamond 25"/>
          <p:cNvSpPr/>
          <p:nvPr/>
        </p:nvSpPr>
        <p:spPr>
          <a:xfrm>
            <a:off x="2000232" y="3500438"/>
            <a:ext cx="928694" cy="107157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Diamond 26"/>
          <p:cNvSpPr/>
          <p:nvPr/>
        </p:nvSpPr>
        <p:spPr>
          <a:xfrm>
            <a:off x="4786314" y="1571612"/>
            <a:ext cx="928694" cy="107157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Diamond 27"/>
          <p:cNvSpPr/>
          <p:nvPr/>
        </p:nvSpPr>
        <p:spPr>
          <a:xfrm>
            <a:off x="4857752" y="3500438"/>
            <a:ext cx="928694" cy="107157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box(in)">
                                      <p:cBhvr>
                                        <p:cTn id="7" dur="500"/>
                                        <p:tgtEl>
                                          <p:spTgt spid="17">
                                            <p:bg/>
                                          </p:spTgt>
                                        </p:tgtEl>
                                      </p:cBhvr>
                                    </p:animEffect>
                                  </p:childTnLst>
                                </p:cTn>
                              </p:par>
                            </p:childTnLst>
                          </p:cTn>
                        </p:par>
                        <p:par>
                          <p:cTn id="8" fill="hold">
                            <p:stCondLst>
                              <p:cond delay="500"/>
                            </p:stCondLst>
                            <p:childTnLst>
                              <p:par>
                                <p:cTn id="9" presetID="4" presetClass="entr" presetSubtype="16" fill="hold" grpId="0" nodeType="afterEffect">
                                  <p:stCondLst>
                                    <p:cond delay="0"/>
                                  </p:stCondLst>
                                  <p:iterate type="lt">
                                    <p:tmPct val="0"/>
                                  </p:iterate>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box(in)">
                                      <p:cBhvr>
                                        <p:cTn id="11" dur="500"/>
                                        <p:tgtEl>
                                          <p:spTgt spid="17">
                                            <p:txEl>
                                              <p:pRg st="0" end="0"/>
                                            </p:txEl>
                                          </p:spTgt>
                                        </p:tgtEl>
                                      </p:cBhvr>
                                    </p:animEffect>
                                  </p:childTnLst>
                                </p:cTn>
                              </p:par>
                              <p:par>
                                <p:cTn id="12" presetID="39" presetClass="entr" presetSubtype="0" accel="10000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
                                          </p:val>
                                        </p:tav>
                                        <p:tav tm="100000">
                                          <p:val>
                                            <p:strVal val="#ppt_y"/>
                                          </p:val>
                                        </p:tav>
                                      </p:tavLst>
                                    </p:anim>
                                  </p:childTnLst>
                                </p:cTn>
                              </p:par>
                              <p:par>
                                <p:cTn id="24" presetID="39" presetClass="entr" presetSubtype="0" accel="10000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
                                          </p:val>
                                        </p:tav>
                                        <p:tav tm="100000">
                                          <p:val>
                                            <p:strVal val="#ppt_y"/>
                                          </p:val>
                                        </p:tav>
                                      </p:tavLst>
                                    </p:anim>
                                  </p:childTnLst>
                                </p:cTn>
                              </p:par>
                              <p:par>
                                <p:cTn id="30" presetID="39" presetClass="entr" presetSubtype="0" ac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
                                          </p:val>
                                        </p:tav>
                                        <p:tav tm="100000">
                                          <p:val>
                                            <p:strVal val="#ppt_y"/>
                                          </p:val>
                                        </p:tav>
                                      </p:tavLst>
                                    </p:anim>
                                  </p:childTnLst>
                                </p:cTn>
                              </p:par>
                              <p:par>
                                <p:cTn id="36" presetID="39" presetClass="entr" presetSubtype="0" accel="10000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25"/>
                                        </p:tgtEl>
                                        <p:attrNameLst>
                                          <p:attrName>ppt_y</p:attrName>
                                        </p:attrNameLst>
                                      </p:cBhvr>
                                      <p:tavLst>
                                        <p:tav tm="0">
                                          <p:val>
                                            <p:strVal val="#ppt_y"/>
                                          </p:val>
                                        </p:tav>
                                        <p:tav tm="100000">
                                          <p:val>
                                            <p:strVal val="#ppt_y"/>
                                          </p:val>
                                        </p:tav>
                                      </p:tavLst>
                                    </p:anim>
                                  </p:childTnLst>
                                </p:cTn>
                              </p:par>
                              <p:par>
                                <p:cTn id="42" presetID="39" presetClass="entr" presetSubtype="0" accel="10000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26"/>
                                        </p:tgtEl>
                                        <p:attrNameLst>
                                          <p:attrName>ppt_y</p:attrName>
                                        </p:attrNameLst>
                                      </p:cBhvr>
                                      <p:tavLst>
                                        <p:tav tm="0">
                                          <p:val>
                                            <p:strVal val="#ppt_y"/>
                                          </p:val>
                                        </p:tav>
                                        <p:tav tm="100000">
                                          <p:val>
                                            <p:strVal val="#ppt_y"/>
                                          </p:val>
                                        </p:tav>
                                      </p:tavLst>
                                    </p:anim>
                                  </p:childTnLst>
                                </p:cTn>
                              </p:par>
                              <p:par>
                                <p:cTn id="48" presetID="39" presetClass="entr" presetSubtype="0" accel="10000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
                                          </p:val>
                                        </p:tav>
                                        <p:tav tm="100000">
                                          <p:val>
                                            <p:strVal val="#ppt_y"/>
                                          </p:val>
                                        </p:tav>
                                      </p:tavLst>
                                    </p:anim>
                                  </p:childTnLst>
                                </p:cTn>
                              </p:par>
                              <p:par>
                                <p:cTn id="54" presetID="39" presetClass="entr" presetSubtype="0" accel="10000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9" grpId="0" animBg="1"/>
      <p:bldP spid="20" grpId="0" animBg="1"/>
      <p:bldP spid="23" grpId="0" animBg="1"/>
      <p:bldP spid="24"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4" name="Picture 2" descr="C:\Users\pixel\Desktop\مجتمع\int\zeitoon\z3 - Copy (3).jpg"/>
          <p:cNvPicPr>
            <a:picLocks noChangeAspect="1" noChangeArrowheads="1"/>
          </p:cNvPicPr>
          <p:nvPr/>
        </p:nvPicPr>
        <p:blipFill>
          <a:blip r:embed="rId3" cstate="print"/>
          <a:srcRect/>
          <a:stretch>
            <a:fillRect/>
          </a:stretch>
        </p:blipFill>
        <p:spPr bwMode="auto">
          <a:xfrm rot="5400000">
            <a:off x="2665531" y="306269"/>
            <a:ext cx="3810000" cy="8226662"/>
          </a:xfrm>
          <a:prstGeom prst="rect">
            <a:avLst/>
          </a:prstGeom>
          <a:noFill/>
        </p:spPr>
      </p:pic>
      <p:pic>
        <p:nvPicPr>
          <p:cNvPr id="5" name="Picture 2" descr="C:\Users\pixel\Desktop\مجتمع\int\zeitoon\z4 - Copy.jpg"/>
          <p:cNvPicPr>
            <a:picLocks noChangeAspect="1" noChangeArrowheads="1"/>
          </p:cNvPicPr>
          <p:nvPr/>
        </p:nvPicPr>
        <p:blipFill>
          <a:blip r:embed="rId4" cstate="print"/>
          <a:srcRect/>
          <a:stretch>
            <a:fillRect/>
          </a:stretch>
        </p:blipFill>
        <p:spPr bwMode="auto">
          <a:xfrm rot="16200000">
            <a:off x="973831" y="-973831"/>
            <a:ext cx="2090938" cy="4038600"/>
          </a:xfrm>
          <a:prstGeom prst="rect">
            <a:avLst/>
          </a:prstGeom>
          <a:noFill/>
        </p:spPr>
      </p:pic>
      <p:sp>
        <p:nvSpPr>
          <p:cNvPr id="6" name="Rectangle 5"/>
          <p:cNvSpPr/>
          <p:nvPr/>
        </p:nvSpPr>
        <p:spPr>
          <a:xfrm>
            <a:off x="914400" y="457200"/>
            <a:ext cx="533400" cy="12192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447800" y="1676400"/>
            <a:ext cx="457200" cy="762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81400" y="4343400"/>
            <a:ext cx="304800" cy="3048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10200" y="4343400"/>
            <a:ext cx="381000" cy="3048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67400" y="3581400"/>
            <a:ext cx="304800" cy="3810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72200" y="4800600"/>
            <a:ext cx="304800" cy="3048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19400" y="4800600"/>
            <a:ext cx="304800" cy="3048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124200" y="3581400"/>
            <a:ext cx="304800" cy="3810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62200" y="4038600"/>
            <a:ext cx="381000" cy="3048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05800" y="1524000"/>
            <a:ext cx="304800" cy="3810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019800" y="1524000"/>
            <a:ext cx="2057400" cy="381000"/>
          </a:xfrm>
          <a:prstGeom prst="rect">
            <a:avLst/>
          </a:prstGeom>
          <a:noFill/>
        </p:spPr>
        <p:txBody>
          <a:bodyPr wrap="square" rtlCol="0">
            <a:spAutoFit/>
          </a:bodyPr>
          <a:lstStyle/>
          <a:p>
            <a:pPr algn="r"/>
            <a:r>
              <a:rPr lang="fa-IR" dirty="0" smtClean="0">
                <a:latin typeface="Tahoma" pitchFamily="34" charset="0"/>
                <a:ea typeface="Tahoma" pitchFamily="34" charset="0"/>
                <a:cs typeface="Tahoma" pitchFamily="34" charset="0"/>
              </a:rPr>
              <a:t>همسایگی</a:t>
            </a:r>
            <a:endParaRPr lang="en-US" dirty="0">
              <a:latin typeface="Tahoma" pitchFamily="34" charset="0"/>
              <a:ea typeface="Tahoma" pitchFamily="34" charset="0"/>
              <a:cs typeface="Tahoma" pitchFamily="34" charset="0"/>
            </a:endParaRPr>
          </a:p>
        </p:txBody>
      </p:sp>
      <p:sp>
        <p:nvSpPr>
          <p:cNvPr id="20" name="Rectangle 19"/>
          <p:cNvSpPr/>
          <p:nvPr/>
        </p:nvSpPr>
        <p:spPr>
          <a:xfrm>
            <a:off x="6553200" y="4038600"/>
            <a:ext cx="381000" cy="3048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48400" y="1066800"/>
            <a:ext cx="2667000" cy="1371600"/>
          </a:xfrm>
          <a:prstGeom prst="rect">
            <a:avLst/>
          </a:prstGeom>
          <a:noFill/>
          <a:ln w="57150" cmpd="thinThick">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par>
                                <p:cTn id="41" presetID="31" presetClass="entr" presetSubtype="0" fill="hold" grpId="0" nodeType="withEffect">
                                  <p:stCondLst>
                                    <p:cond delay="0"/>
                                  </p:stCondLst>
                                  <p:iterate type="lt">
                                    <p:tmPct val="5000"/>
                                  </p:iterate>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par>
                                <p:cTn id="47" presetID="31" presetClass="entr" presetSubtype="0" fill="hold" grpId="0" nodeType="withEffect">
                                  <p:stCondLst>
                                    <p:cond delay="0"/>
                                  </p:stCondLst>
                                  <p:iterate type="lt">
                                    <p:tmPct val="5000"/>
                                  </p:iterate>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3" name="Picture 12" descr="05.jpg"/>
          <p:cNvPicPr>
            <a:picLocks noChangeAspect="1"/>
          </p:cNvPicPr>
          <p:nvPr/>
        </p:nvPicPr>
        <p:blipFill>
          <a:blip r:embed="rId3" cstate="print"/>
          <a:stretch>
            <a:fillRect/>
          </a:stretch>
        </p:blipFill>
        <p:spPr>
          <a:xfrm>
            <a:off x="428596" y="0"/>
            <a:ext cx="8286808" cy="6164079"/>
          </a:xfrm>
          <a:prstGeom prst="rect">
            <a:avLst/>
          </a:prstGeom>
          <a:ln>
            <a:noFill/>
          </a:ln>
          <a:effectLst>
            <a:softEdge rad="112500"/>
          </a:effectLst>
        </p:spPr>
      </p:pic>
      <p:sp>
        <p:nvSpPr>
          <p:cNvPr id="14" name="TextBox 13"/>
          <p:cNvSpPr txBox="1"/>
          <p:nvPr/>
        </p:nvSpPr>
        <p:spPr>
          <a:xfrm>
            <a:off x="6606126" y="228600"/>
            <a:ext cx="2537874" cy="461665"/>
          </a:xfrm>
          <a:prstGeom prst="rect">
            <a:avLst/>
          </a:prstGeom>
        </p:spPr>
        <p:style>
          <a:lnRef idx="0">
            <a:schemeClr val="accent5"/>
          </a:lnRef>
          <a:fillRef idx="3">
            <a:schemeClr val="accent5"/>
          </a:fillRef>
          <a:effectRef idx="3">
            <a:schemeClr val="accent5"/>
          </a:effectRef>
          <a:fontRef idx="minor">
            <a:schemeClr val="lt1"/>
          </a:fontRef>
        </p:style>
        <p:txBody>
          <a:bodyPr wrap="none" rtlCol="1">
            <a:spAutoFit/>
          </a:bodyPr>
          <a:lstStyle/>
          <a:p>
            <a:pPr algn="r"/>
            <a:r>
              <a:rPr lang="fa-IR" sz="2400" dirty="0" smtClean="0">
                <a:cs typeface="2  Homa" pitchFamily="2" charset="-78"/>
              </a:rPr>
              <a:t>نمونه پلانهای آپارتمانهای 9 طبقه</a:t>
            </a:r>
            <a:endParaRPr lang="fa-IR" sz="2400" dirty="0">
              <a:cs typeface="2  Homa" pitchFamily="2" charset="-78"/>
            </a:endParaRPr>
          </a:p>
        </p:txBody>
      </p:sp>
      <p:sp>
        <p:nvSpPr>
          <p:cNvPr id="15" name="Rectangle 14"/>
          <p:cNvSpPr/>
          <p:nvPr/>
        </p:nvSpPr>
        <p:spPr>
          <a:xfrm>
            <a:off x="1928794" y="2285992"/>
            <a:ext cx="2786082" cy="35719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Up-Down Arrow 21"/>
          <p:cNvSpPr/>
          <p:nvPr/>
        </p:nvSpPr>
        <p:spPr>
          <a:xfrm>
            <a:off x="2714612" y="1714488"/>
            <a:ext cx="142876" cy="714380"/>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9" name="Rounded Rectangle 28"/>
          <p:cNvSpPr/>
          <p:nvPr/>
        </p:nvSpPr>
        <p:spPr>
          <a:xfrm>
            <a:off x="685800" y="2714620"/>
            <a:ext cx="3200400" cy="2428892"/>
          </a:xfrm>
          <a:prstGeom prst="round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1" name="Rounded Rectangle 30"/>
          <p:cNvSpPr/>
          <p:nvPr/>
        </p:nvSpPr>
        <p:spPr>
          <a:xfrm>
            <a:off x="1428728" y="1371600"/>
            <a:ext cx="2714644" cy="985830"/>
          </a:xfrm>
          <a:prstGeom prst="roundRect">
            <a:avLst/>
          </a:prstGeom>
          <a:noFill/>
          <a:ln w="66675">
            <a:solidFill>
              <a:srgbClr val="F0309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Rounded Rectangle 10"/>
          <p:cNvSpPr/>
          <p:nvPr/>
        </p:nvSpPr>
        <p:spPr>
          <a:xfrm>
            <a:off x="3962400" y="3124200"/>
            <a:ext cx="3581400" cy="2057400"/>
          </a:xfrm>
          <a:prstGeom prst="round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Rounded Rectangle 11"/>
          <p:cNvSpPr/>
          <p:nvPr/>
        </p:nvSpPr>
        <p:spPr>
          <a:xfrm>
            <a:off x="4191000" y="1066800"/>
            <a:ext cx="3309958" cy="1971692"/>
          </a:xfrm>
          <a:prstGeom prst="round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Rounded Rectangle 15"/>
          <p:cNvSpPr/>
          <p:nvPr/>
        </p:nvSpPr>
        <p:spPr>
          <a:xfrm>
            <a:off x="7772400" y="5257800"/>
            <a:ext cx="533400" cy="381000"/>
          </a:xfrm>
          <a:prstGeom prst="round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Rounded Rectangle 16"/>
          <p:cNvSpPr/>
          <p:nvPr/>
        </p:nvSpPr>
        <p:spPr>
          <a:xfrm>
            <a:off x="7848600" y="5867400"/>
            <a:ext cx="533400" cy="304800"/>
          </a:xfrm>
          <a:prstGeom prst="roundRect">
            <a:avLst/>
          </a:prstGeom>
          <a:noFill/>
          <a:ln w="66675">
            <a:solidFill>
              <a:srgbClr val="F0309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Rectangle 17"/>
          <p:cNvSpPr/>
          <p:nvPr/>
        </p:nvSpPr>
        <p:spPr>
          <a:xfrm>
            <a:off x="7848600" y="6324600"/>
            <a:ext cx="533400" cy="304800"/>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TextBox 18"/>
          <p:cNvSpPr txBox="1"/>
          <p:nvPr/>
        </p:nvSpPr>
        <p:spPr>
          <a:xfrm>
            <a:off x="6781800" y="5334000"/>
            <a:ext cx="838200" cy="369332"/>
          </a:xfrm>
          <a:prstGeom prst="rect">
            <a:avLst/>
          </a:prstGeom>
          <a:noFill/>
        </p:spPr>
        <p:txBody>
          <a:bodyPr wrap="square" rtlCol="0">
            <a:spAutoFit/>
          </a:bodyPr>
          <a:lstStyle/>
          <a:p>
            <a:pPr algn="r"/>
            <a:r>
              <a:rPr lang="fa-IR" dirty="0" smtClean="0"/>
              <a:t>واحد ها</a:t>
            </a:r>
            <a:endParaRPr lang="en-US" dirty="0"/>
          </a:p>
        </p:txBody>
      </p:sp>
      <p:sp>
        <p:nvSpPr>
          <p:cNvPr id="20" name="TextBox 19"/>
          <p:cNvSpPr txBox="1"/>
          <p:nvPr/>
        </p:nvSpPr>
        <p:spPr>
          <a:xfrm>
            <a:off x="6019800" y="5867400"/>
            <a:ext cx="1676400" cy="369332"/>
          </a:xfrm>
          <a:prstGeom prst="rect">
            <a:avLst/>
          </a:prstGeom>
          <a:noFill/>
        </p:spPr>
        <p:txBody>
          <a:bodyPr wrap="square" rtlCol="0">
            <a:spAutoFit/>
          </a:bodyPr>
          <a:lstStyle/>
          <a:p>
            <a:pPr algn="r"/>
            <a:r>
              <a:rPr lang="fa-IR" dirty="0" smtClean="0"/>
              <a:t>راه پله و آسانسور</a:t>
            </a:r>
            <a:endParaRPr lang="en-US" dirty="0"/>
          </a:p>
        </p:txBody>
      </p:sp>
      <p:sp>
        <p:nvSpPr>
          <p:cNvPr id="21" name="TextBox 20"/>
          <p:cNvSpPr txBox="1"/>
          <p:nvPr/>
        </p:nvSpPr>
        <p:spPr>
          <a:xfrm>
            <a:off x="6248400" y="6324600"/>
            <a:ext cx="1371600" cy="369332"/>
          </a:xfrm>
          <a:prstGeom prst="rect">
            <a:avLst/>
          </a:prstGeom>
          <a:noFill/>
        </p:spPr>
        <p:txBody>
          <a:bodyPr wrap="square" rtlCol="0">
            <a:spAutoFit/>
          </a:bodyPr>
          <a:lstStyle/>
          <a:p>
            <a:pPr algn="r"/>
            <a:r>
              <a:rPr lang="fa-IR" dirty="0" smtClean="0"/>
              <a:t>همسایگی</a:t>
            </a:r>
            <a:endParaRPr lang="en-US" dirty="0"/>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2.5"/>
                                          </p:val>
                                        </p:tav>
                                        <p:tav tm="100000">
                                          <p:val>
                                            <p:strVal val="#ppt_w"/>
                                          </p:val>
                                        </p:tav>
                                      </p:tavLst>
                                    </p:anim>
                                    <p:anim calcmode="lin" valueType="num">
                                      <p:cBhvr>
                                        <p:cTn id="8" dur="500" fill="hold"/>
                                        <p:tgtEl>
                                          <p:spTgt spid="14"/>
                                        </p:tgtEl>
                                        <p:attrNameLst>
                                          <p:attrName>ppt_h</p:attrName>
                                        </p:attrNameLst>
                                      </p:cBhvr>
                                      <p:tavLst>
                                        <p:tav tm="0">
                                          <p:val>
                                            <p:strVal val="#ppt_h*0.01"/>
                                          </p:val>
                                        </p:tav>
                                        <p:tav tm="100000">
                                          <p:val>
                                            <p:strVal val="#ppt_h"/>
                                          </p:val>
                                        </p:tav>
                                      </p:tavLst>
                                    </p:anim>
                                    <p:anim calcmode="lin" valueType="num">
                                      <p:cBhvr>
                                        <p:cTn id="9" dur="500" fill="hold"/>
                                        <p:tgtEl>
                                          <p:spTgt spid="14"/>
                                        </p:tgtEl>
                                        <p:attrNameLst>
                                          <p:attrName>ppt_x</p:attrName>
                                        </p:attrNameLst>
                                      </p:cBhvr>
                                      <p:tavLst>
                                        <p:tav tm="0">
                                          <p:val>
                                            <p:strVal val="#ppt_x"/>
                                          </p:val>
                                        </p:tav>
                                        <p:tav tm="100000">
                                          <p:val>
                                            <p:strVal val="#ppt_x"/>
                                          </p:val>
                                        </p:tav>
                                      </p:tavLst>
                                    </p:anim>
                                    <p:anim calcmode="lin" valueType="num">
                                      <p:cBhvr>
                                        <p:cTn id="10" dur="500" fill="hold"/>
                                        <p:tgtEl>
                                          <p:spTgt spid="14"/>
                                        </p:tgtEl>
                                        <p:attrNameLst>
                                          <p:attrName>ppt_y</p:attrName>
                                        </p:attrNameLst>
                                      </p:cBhvr>
                                      <p:tavLst>
                                        <p:tav tm="0">
                                          <p:val>
                                            <p:strVal val="#ppt_h+1"/>
                                          </p:val>
                                        </p:tav>
                                        <p:tav tm="100000">
                                          <p:val>
                                            <p:strVal val="#ppt_y"/>
                                          </p:val>
                                        </p:tav>
                                      </p:tavLst>
                                    </p:anim>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ox(in)">
                                      <p:cBhvr>
                                        <p:cTn id="21" dur="500"/>
                                        <p:tgtEl>
                                          <p:spTgt spid="21"/>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ox(i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8" presetClass="entr" presetSubtype="0" accel="5000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16"/>
                                        </p:tgtEl>
                                        <p:attrNameLst>
                                          <p:attrName>ppt_y</p:attrName>
                                        </p:attrNameLst>
                                      </p:cBhvr>
                                      <p:tavLst>
                                        <p:tav tm="0">
                                          <p:val>
                                            <p:strVal val="#ppt_y"/>
                                          </p:val>
                                        </p:tav>
                                        <p:tav tm="100000">
                                          <p:val>
                                            <p:strVal val="#ppt_y"/>
                                          </p:val>
                                        </p:tav>
                                      </p:tavLst>
                                    </p:anim>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1000" fill="hold"/>
                                        <p:tgtEl>
                                          <p:spTgt spid="29"/>
                                        </p:tgtEl>
                                        <p:attrNameLst>
                                          <p:attrName>ppt_x</p:attrName>
                                        </p:attrNameLst>
                                      </p:cBhvr>
                                      <p:tavLst>
                                        <p:tav tm="0">
                                          <p:val>
                                            <p:fltVal val="-1"/>
                                          </p:val>
                                        </p:tav>
                                        <p:tav tm="50000">
                                          <p:val>
                                            <p:fltVal val="0.95"/>
                                          </p:val>
                                        </p:tav>
                                        <p:tav tm="100000">
                                          <p:val>
                                            <p:strVal val="#ppt_x"/>
                                          </p:val>
                                        </p:tav>
                                      </p:tavLst>
                                    </p:anim>
                                    <p:anim calcmode="lin" valueType="num">
                                      <p:cBhvr>
                                        <p:cTn id="44" dur="1000" fill="hold"/>
                                        <p:tgtEl>
                                          <p:spTgt spid="29"/>
                                        </p:tgtEl>
                                        <p:attrNameLst>
                                          <p:attrName>ppt_y</p:attrName>
                                        </p:attrNameLst>
                                      </p:cBhvr>
                                      <p:tavLst>
                                        <p:tav tm="0">
                                          <p:val>
                                            <p:strVal val="#ppt_y"/>
                                          </p:val>
                                        </p:tav>
                                        <p:tav tm="100000">
                                          <p:val>
                                            <p:strVal val="#ppt_y"/>
                                          </p:val>
                                        </p:tav>
                                      </p:tavLst>
                                    </p:anim>
                                    <p:animEffect transition="in" filter="fade">
                                      <p:cBhvr>
                                        <p:cTn id="45" dur="10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48" presetClass="entr" presetSubtype="0" accel="5000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52" dur="1000" fill="hold"/>
                                        <p:tgtEl>
                                          <p:spTgt spid="11"/>
                                        </p:tgtEl>
                                        <p:attrNameLst>
                                          <p:attrName>ppt_y</p:attrName>
                                        </p:attrNameLst>
                                      </p:cBhvr>
                                      <p:tavLst>
                                        <p:tav tm="0">
                                          <p:val>
                                            <p:strVal val="#ppt_y"/>
                                          </p:val>
                                        </p:tav>
                                        <p:tav tm="100000">
                                          <p:val>
                                            <p:strVal val="#ppt_y"/>
                                          </p:val>
                                        </p:tav>
                                      </p:tavLst>
                                    </p:anim>
                                    <p:animEffect transition="in" filter="fade">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8" presetClass="entr" presetSubtype="0" accel="5000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9"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60" dur="1000" fill="hold"/>
                                        <p:tgtEl>
                                          <p:spTgt spid="12"/>
                                        </p:tgtEl>
                                        <p:attrNameLst>
                                          <p:attrName>ppt_y</p:attrName>
                                        </p:attrNameLst>
                                      </p:cBhvr>
                                      <p:tavLst>
                                        <p:tav tm="0">
                                          <p:val>
                                            <p:strVal val="#ppt_y"/>
                                          </p:val>
                                        </p:tav>
                                        <p:tav tm="100000">
                                          <p:val>
                                            <p:strVal val="#ppt_y"/>
                                          </p:val>
                                        </p:tav>
                                      </p:tavLst>
                                    </p:anim>
                                    <p:animEffect transition="in" filter="fade">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3"/>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ox(in)">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0" presetClass="entr" presetSubtype="0" decel="10000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1000" fill="hold"/>
                                        <p:tgtEl>
                                          <p:spTgt spid="31"/>
                                        </p:tgtEl>
                                        <p:attrNameLst>
                                          <p:attrName>ppt_w</p:attrName>
                                        </p:attrNameLst>
                                      </p:cBhvr>
                                      <p:tavLst>
                                        <p:tav tm="0">
                                          <p:val>
                                            <p:strVal val="#ppt_w+.3"/>
                                          </p:val>
                                        </p:tav>
                                        <p:tav tm="100000">
                                          <p:val>
                                            <p:strVal val="#ppt_w"/>
                                          </p:val>
                                        </p:tav>
                                      </p:tavLst>
                                    </p:anim>
                                    <p:anim calcmode="lin" valueType="num">
                                      <p:cBhvr>
                                        <p:cTn id="79" dur="1000" fill="hold"/>
                                        <p:tgtEl>
                                          <p:spTgt spid="31"/>
                                        </p:tgtEl>
                                        <p:attrNameLst>
                                          <p:attrName>ppt_h</p:attrName>
                                        </p:attrNameLst>
                                      </p:cBhvr>
                                      <p:tavLst>
                                        <p:tav tm="0">
                                          <p:val>
                                            <p:strVal val="#ppt_h"/>
                                          </p:val>
                                        </p:tav>
                                        <p:tav tm="100000">
                                          <p:val>
                                            <p:strVal val="#ppt_h"/>
                                          </p:val>
                                        </p:tav>
                                      </p:tavLst>
                                    </p:anim>
                                    <p:animEffect transition="in" filter="fade">
                                      <p:cBhvr>
                                        <p:cTn id="80" dur="10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9" presetClass="entr" presetSubtype="1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0" fill="hold"/>
                                        <p:tgtEl>
                                          <p:spTgt spid="22"/>
                                        </p:tgtEl>
                                        <p:attrNameLst>
                                          <p:attrName>ppt_w</p:attrName>
                                        </p:attrNameLst>
                                      </p:cBhvr>
                                      <p:tavLst>
                                        <p:tav tm="0" fmla="#ppt_w*sin(2.5*pi*$)">
                                          <p:val>
                                            <p:fltVal val="0"/>
                                          </p:val>
                                        </p:tav>
                                        <p:tav tm="100000">
                                          <p:val>
                                            <p:fltVal val="1"/>
                                          </p:val>
                                        </p:tav>
                                      </p:tavLst>
                                    </p:anim>
                                    <p:anim calcmode="lin" valueType="num">
                                      <p:cBhvr>
                                        <p:cTn id="86" dur="5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2" grpId="0" animBg="1"/>
      <p:bldP spid="29" grpId="0" animBg="1"/>
      <p:bldP spid="31" grpId="0" animBg="1"/>
      <p:bldP spid="11" grpId="0" animBg="1"/>
      <p:bldP spid="12" grpId="0" animBg="1"/>
      <p:bldP spid="16" grpId="0" animBg="1"/>
      <p:bldP spid="17" grpId="0" animBg="1"/>
      <p:bldP spid="18" grpId="0" animBg="1"/>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3" name="Picture 12" descr="05.jpg"/>
          <p:cNvPicPr>
            <a:picLocks noChangeAspect="1"/>
          </p:cNvPicPr>
          <p:nvPr/>
        </p:nvPicPr>
        <p:blipFill>
          <a:blip r:embed="rId3" cstate="print"/>
          <a:stretch>
            <a:fillRect/>
          </a:stretch>
        </p:blipFill>
        <p:spPr>
          <a:xfrm>
            <a:off x="428596" y="0"/>
            <a:ext cx="8286808" cy="6164079"/>
          </a:xfrm>
          <a:prstGeom prst="rect">
            <a:avLst/>
          </a:prstGeom>
          <a:ln>
            <a:noFill/>
          </a:ln>
          <a:effectLst>
            <a:softEdge rad="112500"/>
          </a:effectLst>
        </p:spPr>
      </p:pic>
      <p:cxnSp>
        <p:nvCxnSpPr>
          <p:cNvPr id="12" name="Straight Arrow Connector 11"/>
          <p:cNvCxnSpPr/>
          <p:nvPr/>
        </p:nvCxnSpPr>
        <p:spPr>
          <a:xfrm>
            <a:off x="714348" y="2143116"/>
            <a:ext cx="1214446"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rot="5400000">
            <a:off x="1535885" y="2821777"/>
            <a:ext cx="785818"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4214810" y="2500306"/>
            <a:ext cx="1000132"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rot="5400000">
            <a:off x="4000496" y="2786058"/>
            <a:ext cx="857256"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5" name="Rounded Rectangle 24"/>
          <p:cNvSpPr/>
          <p:nvPr/>
        </p:nvSpPr>
        <p:spPr>
          <a:xfrm>
            <a:off x="714348" y="2285992"/>
            <a:ext cx="1143008" cy="857256"/>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Rounded Rectangle 25"/>
          <p:cNvSpPr/>
          <p:nvPr/>
        </p:nvSpPr>
        <p:spPr>
          <a:xfrm>
            <a:off x="4357686" y="1071546"/>
            <a:ext cx="642942" cy="1000132"/>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Rounded Rectangle 26"/>
          <p:cNvSpPr/>
          <p:nvPr/>
        </p:nvSpPr>
        <p:spPr>
          <a:xfrm>
            <a:off x="3929058" y="3357562"/>
            <a:ext cx="571504" cy="1214446"/>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8" name="Picture 27" descr="24.jpg"/>
          <p:cNvPicPr>
            <a:picLocks noChangeAspect="1"/>
          </p:cNvPicPr>
          <p:nvPr/>
        </p:nvPicPr>
        <p:blipFill>
          <a:blip r:embed="rId4" cstate="print"/>
          <a:stretch>
            <a:fillRect/>
          </a:stretch>
        </p:blipFill>
        <p:spPr>
          <a:xfrm>
            <a:off x="4419600" y="0"/>
            <a:ext cx="4553847" cy="6365082"/>
          </a:xfrm>
          <a:prstGeom prst="rect">
            <a:avLst/>
          </a:prstGeom>
        </p:spPr>
      </p:pic>
      <p:pic>
        <p:nvPicPr>
          <p:cNvPr id="32" name="Picture 31" descr="34.jpg"/>
          <p:cNvPicPr>
            <a:picLocks noChangeAspect="1"/>
          </p:cNvPicPr>
          <p:nvPr/>
        </p:nvPicPr>
        <p:blipFill>
          <a:blip r:embed="rId5" cstate="print"/>
          <a:stretch>
            <a:fillRect/>
          </a:stretch>
        </p:blipFill>
        <p:spPr>
          <a:xfrm>
            <a:off x="214282" y="0"/>
            <a:ext cx="2714644" cy="3357562"/>
          </a:xfrm>
          <a:prstGeom prst="rect">
            <a:avLst/>
          </a:prstGeom>
        </p:spPr>
      </p:pic>
      <p:pic>
        <p:nvPicPr>
          <p:cNvPr id="33" name="Picture 32" descr="36 (2).jpg"/>
          <p:cNvPicPr>
            <a:picLocks noChangeAspect="1"/>
          </p:cNvPicPr>
          <p:nvPr/>
        </p:nvPicPr>
        <p:blipFill>
          <a:blip r:embed="rId6" cstate="print"/>
          <a:stretch>
            <a:fillRect/>
          </a:stretch>
        </p:blipFill>
        <p:spPr>
          <a:xfrm>
            <a:off x="1142976" y="3391768"/>
            <a:ext cx="6429420" cy="3466232"/>
          </a:xfrm>
          <a:prstGeom prst="rect">
            <a:avLst/>
          </a:prstGeom>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2.5"/>
                                          </p:val>
                                        </p:tav>
                                        <p:tav tm="100000">
                                          <p:val>
                                            <p:strVal val="#ppt_w"/>
                                          </p:val>
                                        </p:tav>
                                      </p:tavLst>
                                    </p:anim>
                                    <p:anim calcmode="lin" valueType="num">
                                      <p:cBhvr>
                                        <p:cTn id="8" dur="500" fill="hold"/>
                                        <p:tgtEl>
                                          <p:spTgt spid="12"/>
                                        </p:tgtEl>
                                        <p:attrNameLst>
                                          <p:attrName>ppt_h</p:attrName>
                                        </p:attrNameLst>
                                      </p:cBhvr>
                                      <p:tavLst>
                                        <p:tav tm="0">
                                          <p:val>
                                            <p:strVal val="#ppt_h*0.01"/>
                                          </p:val>
                                        </p:tav>
                                        <p:tav tm="100000">
                                          <p:val>
                                            <p:strVal val="#ppt_h"/>
                                          </p:val>
                                        </p:tav>
                                      </p:tavLst>
                                    </p:anim>
                                    <p:anim calcmode="lin" valueType="num">
                                      <p:cBhvr>
                                        <p:cTn id="9" dur="500" fill="hold"/>
                                        <p:tgtEl>
                                          <p:spTgt spid="12"/>
                                        </p:tgtEl>
                                        <p:attrNameLst>
                                          <p:attrName>ppt_x</p:attrName>
                                        </p:attrNameLst>
                                      </p:cBhvr>
                                      <p:tavLst>
                                        <p:tav tm="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h+1"/>
                                          </p:val>
                                        </p:tav>
                                        <p:tav tm="100000">
                                          <p:val>
                                            <p:strVal val="#ppt_y"/>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xit" presetSubtype="0" fill="hold" nodeType="clickEffect">
                                  <p:stCondLst>
                                    <p:cond delay="0"/>
                                  </p:stCondLst>
                                  <p:childTnLst>
                                    <p:anim to="" calcmode="lin" valueType="num">
                                      <p:cBhvr>
                                        <p:cTn id="15" dur="1"/>
                                        <p:tgtEl>
                                          <p:spTgt spid="12"/>
                                        </p:tgtEl>
                                        <p:attrNameLst>
                                          <p:attrName/>
                                        </p:attrNameLst>
                                      </p:cBhvr>
                                    </p:anim>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2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22" dur="2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23" dur="2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2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28" dur="2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29" dur="2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30" dur="2000" fill="hold"/>
                                        <p:tgtEl>
                                          <p:spTgt spid="23"/>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2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34" dur="2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35" dur="2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36"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4" presetClass="exit" presetSubtype="0" decel="100000" fill="hold" nodeType="clickEffect">
                                  <p:stCondLst>
                                    <p:cond delay="0"/>
                                  </p:stCondLst>
                                  <p:childTnLst>
                                    <p:anim calcmode="lin" valueType="num">
                                      <p:cBhvr>
                                        <p:cTn id="40" dur="500"/>
                                        <p:tgtEl>
                                          <p:spTgt spid="23"/>
                                        </p:tgtEl>
                                        <p:attrNameLst>
                                          <p:attrName>ppt_w</p:attrName>
                                        </p:attrNameLst>
                                      </p:cBhvr>
                                      <p:tavLst>
                                        <p:tav tm="0">
                                          <p:val>
                                            <p:strVal val="ppt_w"/>
                                          </p:val>
                                        </p:tav>
                                        <p:tav tm="100000">
                                          <p:val>
                                            <p:strVal val="ppt_w*0.05"/>
                                          </p:val>
                                        </p:tav>
                                      </p:tavLst>
                                    </p:anim>
                                    <p:anim calcmode="lin" valueType="num">
                                      <p:cBhvr>
                                        <p:cTn id="41" dur="500"/>
                                        <p:tgtEl>
                                          <p:spTgt spid="23"/>
                                        </p:tgtEl>
                                        <p:attrNameLst>
                                          <p:attrName>ppt_h</p:attrName>
                                        </p:attrNameLst>
                                      </p:cBhvr>
                                      <p:tavLst>
                                        <p:tav tm="0">
                                          <p:val>
                                            <p:strVal val="ppt_h"/>
                                          </p:val>
                                        </p:tav>
                                        <p:tav tm="100000">
                                          <p:val>
                                            <p:strVal val="ppt_h"/>
                                          </p:val>
                                        </p:tav>
                                      </p:tavLst>
                                    </p:anim>
                                    <p:anim calcmode="lin" valueType="num">
                                      <p:cBhvr>
                                        <p:cTn id="42" dur="500"/>
                                        <p:tgtEl>
                                          <p:spTgt spid="23"/>
                                        </p:tgtEl>
                                        <p:attrNameLst>
                                          <p:attrName>ppt_x</p:attrName>
                                        </p:attrNameLst>
                                      </p:cBhvr>
                                      <p:tavLst>
                                        <p:tav tm="0">
                                          <p:val>
                                            <p:strVal val="ppt_x"/>
                                          </p:val>
                                        </p:tav>
                                        <p:tav tm="100000">
                                          <p:val>
                                            <p:strVal val="ppt_x-.2"/>
                                          </p:val>
                                        </p:tav>
                                      </p:tavLst>
                                    </p:anim>
                                    <p:anim calcmode="lin" valueType="num">
                                      <p:cBhvr>
                                        <p:cTn id="43" dur="500"/>
                                        <p:tgtEl>
                                          <p:spTgt spid="23"/>
                                        </p:tgtEl>
                                        <p:attrNameLst>
                                          <p:attrName>ppt_y</p:attrName>
                                        </p:attrNameLst>
                                      </p:cBhvr>
                                      <p:tavLst>
                                        <p:tav tm="0">
                                          <p:val>
                                            <p:strVal val="ppt_y"/>
                                          </p:val>
                                        </p:tav>
                                        <p:tav tm="100000">
                                          <p:val>
                                            <p:strVal val="ppt_y"/>
                                          </p:val>
                                        </p:tav>
                                      </p:tavLst>
                                    </p:anim>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par>
                                <p:cTn id="46" presetID="54" presetClass="exit" presetSubtype="0" decel="100000" fill="hold" nodeType="withEffect">
                                  <p:stCondLst>
                                    <p:cond delay="0"/>
                                  </p:stCondLst>
                                  <p:childTnLst>
                                    <p:anim calcmode="lin" valueType="num">
                                      <p:cBhvr>
                                        <p:cTn id="47" dur="500"/>
                                        <p:tgtEl>
                                          <p:spTgt spid="19"/>
                                        </p:tgtEl>
                                        <p:attrNameLst>
                                          <p:attrName>ppt_w</p:attrName>
                                        </p:attrNameLst>
                                      </p:cBhvr>
                                      <p:tavLst>
                                        <p:tav tm="0">
                                          <p:val>
                                            <p:strVal val="ppt_w"/>
                                          </p:val>
                                        </p:tav>
                                        <p:tav tm="100000">
                                          <p:val>
                                            <p:strVal val="ppt_w*0.05"/>
                                          </p:val>
                                        </p:tav>
                                      </p:tavLst>
                                    </p:anim>
                                    <p:anim calcmode="lin" valueType="num">
                                      <p:cBhvr>
                                        <p:cTn id="48" dur="500"/>
                                        <p:tgtEl>
                                          <p:spTgt spid="19"/>
                                        </p:tgtEl>
                                        <p:attrNameLst>
                                          <p:attrName>ppt_h</p:attrName>
                                        </p:attrNameLst>
                                      </p:cBhvr>
                                      <p:tavLst>
                                        <p:tav tm="0">
                                          <p:val>
                                            <p:strVal val="ppt_h"/>
                                          </p:val>
                                        </p:tav>
                                        <p:tav tm="100000">
                                          <p:val>
                                            <p:strVal val="ppt_h"/>
                                          </p:val>
                                        </p:tav>
                                      </p:tavLst>
                                    </p:anim>
                                    <p:anim calcmode="lin" valueType="num">
                                      <p:cBhvr>
                                        <p:cTn id="49" dur="500"/>
                                        <p:tgtEl>
                                          <p:spTgt spid="19"/>
                                        </p:tgtEl>
                                        <p:attrNameLst>
                                          <p:attrName>ppt_x</p:attrName>
                                        </p:attrNameLst>
                                      </p:cBhvr>
                                      <p:tavLst>
                                        <p:tav tm="0">
                                          <p:val>
                                            <p:strVal val="ppt_x"/>
                                          </p:val>
                                        </p:tav>
                                        <p:tav tm="100000">
                                          <p:val>
                                            <p:strVal val="ppt_x-.2"/>
                                          </p:val>
                                        </p:tav>
                                      </p:tavLst>
                                    </p:anim>
                                    <p:anim calcmode="lin" valueType="num">
                                      <p:cBhvr>
                                        <p:cTn id="50" dur="500"/>
                                        <p:tgtEl>
                                          <p:spTgt spid="19"/>
                                        </p:tgtEl>
                                        <p:attrNameLst>
                                          <p:attrName>ppt_y</p:attrName>
                                        </p:attrNameLst>
                                      </p:cBhvr>
                                      <p:tavLst>
                                        <p:tav tm="0">
                                          <p:val>
                                            <p:strVal val="ppt_y"/>
                                          </p:val>
                                        </p:tav>
                                        <p:tav tm="100000">
                                          <p:val>
                                            <p:strVal val="ppt_y"/>
                                          </p:val>
                                        </p:tav>
                                      </p:tavLst>
                                    </p:anim>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54" presetClass="exit" presetSubtype="0" decel="100000" fill="hold" nodeType="withEffect">
                                  <p:stCondLst>
                                    <p:cond delay="0"/>
                                  </p:stCondLst>
                                  <p:childTnLst>
                                    <p:anim calcmode="lin" valueType="num">
                                      <p:cBhvr>
                                        <p:cTn id="54" dur="500"/>
                                        <p:tgtEl>
                                          <p:spTgt spid="17"/>
                                        </p:tgtEl>
                                        <p:attrNameLst>
                                          <p:attrName>ppt_w</p:attrName>
                                        </p:attrNameLst>
                                      </p:cBhvr>
                                      <p:tavLst>
                                        <p:tav tm="0">
                                          <p:val>
                                            <p:strVal val="ppt_w"/>
                                          </p:val>
                                        </p:tav>
                                        <p:tav tm="100000">
                                          <p:val>
                                            <p:strVal val="ppt_w*0.05"/>
                                          </p:val>
                                        </p:tav>
                                      </p:tavLst>
                                    </p:anim>
                                    <p:anim calcmode="lin" valueType="num">
                                      <p:cBhvr>
                                        <p:cTn id="55" dur="500"/>
                                        <p:tgtEl>
                                          <p:spTgt spid="17"/>
                                        </p:tgtEl>
                                        <p:attrNameLst>
                                          <p:attrName>ppt_h</p:attrName>
                                        </p:attrNameLst>
                                      </p:cBhvr>
                                      <p:tavLst>
                                        <p:tav tm="0">
                                          <p:val>
                                            <p:strVal val="ppt_h"/>
                                          </p:val>
                                        </p:tav>
                                        <p:tav tm="100000">
                                          <p:val>
                                            <p:strVal val="ppt_h"/>
                                          </p:val>
                                        </p:tav>
                                      </p:tavLst>
                                    </p:anim>
                                    <p:anim calcmode="lin" valueType="num">
                                      <p:cBhvr>
                                        <p:cTn id="56" dur="500"/>
                                        <p:tgtEl>
                                          <p:spTgt spid="17"/>
                                        </p:tgtEl>
                                        <p:attrNameLst>
                                          <p:attrName>ppt_x</p:attrName>
                                        </p:attrNameLst>
                                      </p:cBhvr>
                                      <p:tavLst>
                                        <p:tav tm="0">
                                          <p:val>
                                            <p:strVal val="ppt_x"/>
                                          </p:val>
                                        </p:tav>
                                        <p:tav tm="100000">
                                          <p:val>
                                            <p:strVal val="ppt_x-.2"/>
                                          </p:val>
                                        </p:tav>
                                      </p:tavLst>
                                    </p:anim>
                                    <p:anim calcmode="lin" valueType="num">
                                      <p:cBhvr>
                                        <p:cTn id="57" dur="500"/>
                                        <p:tgtEl>
                                          <p:spTgt spid="17"/>
                                        </p:tgtEl>
                                        <p:attrNameLst>
                                          <p:attrName>ppt_y</p:attrName>
                                        </p:attrNameLst>
                                      </p:cBhvr>
                                      <p:tavLst>
                                        <p:tav tm="0">
                                          <p:val>
                                            <p:strVal val="ppt_y"/>
                                          </p:val>
                                        </p:tav>
                                        <p:tav tm="100000">
                                          <p:val>
                                            <p:strVal val="ppt_y"/>
                                          </p:val>
                                        </p:tav>
                                      </p:tavLst>
                                    </p:anim>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8" presetClass="entr" presetSubtype="0" accel="10000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strVal val="#ppt_w*2.5"/>
                                          </p:val>
                                        </p:tav>
                                        <p:tav tm="100000">
                                          <p:val>
                                            <p:strVal val="#ppt_w"/>
                                          </p:val>
                                        </p:tav>
                                      </p:tavLst>
                                    </p:anim>
                                    <p:anim calcmode="lin" valueType="num">
                                      <p:cBhvr>
                                        <p:cTn id="65" dur="500" fill="hold"/>
                                        <p:tgtEl>
                                          <p:spTgt spid="26"/>
                                        </p:tgtEl>
                                        <p:attrNameLst>
                                          <p:attrName>ppt_h</p:attrName>
                                        </p:attrNameLst>
                                      </p:cBhvr>
                                      <p:tavLst>
                                        <p:tav tm="0">
                                          <p:val>
                                            <p:strVal val="#ppt_h*0.01"/>
                                          </p:val>
                                        </p:tav>
                                        <p:tav tm="100000">
                                          <p:val>
                                            <p:strVal val="#ppt_h"/>
                                          </p:val>
                                        </p:tav>
                                      </p:tavLst>
                                    </p:anim>
                                    <p:anim calcmode="lin" valueType="num">
                                      <p:cBhvr>
                                        <p:cTn id="66" dur="500" fill="hold"/>
                                        <p:tgtEl>
                                          <p:spTgt spid="26"/>
                                        </p:tgtEl>
                                        <p:attrNameLst>
                                          <p:attrName>ppt_x</p:attrName>
                                        </p:attrNameLst>
                                      </p:cBhvr>
                                      <p:tavLst>
                                        <p:tav tm="0">
                                          <p:val>
                                            <p:strVal val="#ppt_x"/>
                                          </p:val>
                                        </p:tav>
                                        <p:tav tm="100000">
                                          <p:val>
                                            <p:strVal val="#ppt_x"/>
                                          </p:val>
                                        </p:tav>
                                      </p:tavLst>
                                    </p:anim>
                                    <p:anim calcmode="lin" valueType="num">
                                      <p:cBhvr>
                                        <p:cTn id="67" dur="500" fill="hold"/>
                                        <p:tgtEl>
                                          <p:spTgt spid="26"/>
                                        </p:tgtEl>
                                        <p:attrNameLst>
                                          <p:attrName>ppt_y</p:attrName>
                                        </p:attrNameLst>
                                      </p:cBhvr>
                                      <p:tavLst>
                                        <p:tav tm="0">
                                          <p:val>
                                            <p:strVal val="#ppt_h+1"/>
                                          </p:val>
                                        </p:tav>
                                        <p:tav tm="100000">
                                          <p:val>
                                            <p:strVal val="#ppt_y"/>
                                          </p:val>
                                        </p:tav>
                                      </p:tavLst>
                                    </p:anim>
                                    <p:animEffect transition="in" filter="fade">
                                      <p:cBhvr>
                                        <p:cTn id="68" dur="500"/>
                                        <p:tgtEl>
                                          <p:spTgt spid="26"/>
                                        </p:tgtEl>
                                      </p:cBhvr>
                                    </p:animEffect>
                                  </p:childTnLst>
                                </p:cTn>
                              </p:par>
                              <p:par>
                                <p:cTn id="69" presetID="58" presetClass="entr" presetSubtype="0" accel="10000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strVal val="#ppt_w*2.5"/>
                                          </p:val>
                                        </p:tav>
                                        <p:tav tm="100000">
                                          <p:val>
                                            <p:strVal val="#ppt_w"/>
                                          </p:val>
                                        </p:tav>
                                      </p:tavLst>
                                    </p:anim>
                                    <p:anim calcmode="lin" valueType="num">
                                      <p:cBhvr>
                                        <p:cTn id="72" dur="500" fill="hold"/>
                                        <p:tgtEl>
                                          <p:spTgt spid="27"/>
                                        </p:tgtEl>
                                        <p:attrNameLst>
                                          <p:attrName>ppt_h</p:attrName>
                                        </p:attrNameLst>
                                      </p:cBhvr>
                                      <p:tavLst>
                                        <p:tav tm="0">
                                          <p:val>
                                            <p:strVal val="#ppt_h*0.01"/>
                                          </p:val>
                                        </p:tav>
                                        <p:tav tm="100000">
                                          <p:val>
                                            <p:strVal val="#ppt_h"/>
                                          </p:val>
                                        </p:tav>
                                      </p:tavLst>
                                    </p:anim>
                                    <p:anim calcmode="lin" valueType="num">
                                      <p:cBhvr>
                                        <p:cTn id="73" dur="500" fill="hold"/>
                                        <p:tgtEl>
                                          <p:spTgt spid="27"/>
                                        </p:tgtEl>
                                        <p:attrNameLst>
                                          <p:attrName>ppt_x</p:attrName>
                                        </p:attrNameLst>
                                      </p:cBhvr>
                                      <p:tavLst>
                                        <p:tav tm="0">
                                          <p:val>
                                            <p:strVal val="#ppt_x"/>
                                          </p:val>
                                        </p:tav>
                                        <p:tav tm="100000">
                                          <p:val>
                                            <p:strVal val="#ppt_x"/>
                                          </p:val>
                                        </p:tav>
                                      </p:tavLst>
                                    </p:anim>
                                    <p:anim calcmode="lin" valueType="num">
                                      <p:cBhvr>
                                        <p:cTn id="74" dur="500" fill="hold"/>
                                        <p:tgtEl>
                                          <p:spTgt spid="27"/>
                                        </p:tgtEl>
                                        <p:attrNameLst>
                                          <p:attrName>ppt_y</p:attrName>
                                        </p:attrNameLst>
                                      </p:cBhvr>
                                      <p:tavLst>
                                        <p:tav tm="0">
                                          <p:val>
                                            <p:strVal val="#ppt_h+1"/>
                                          </p:val>
                                        </p:tav>
                                        <p:tav tm="100000">
                                          <p:val>
                                            <p:strVal val="#ppt_y"/>
                                          </p:val>
                                        </p:tav>
                                      </p:tavLst>
                                    </p:anim>
                                    <p:animEffect transition="in" filter="fade">
                                      <p:cBhvr>
                                        <p:cTn id="75" dur="500"/>
                                        <p:tgtEl>
                                          <p:spTgt spid="27"/>
                                        </p:tgtEl>
                                      </p:cBhvr>
                                    </p:animEffect>
                                  </p:childTnLst>
                                </p:cTn>
                              </p:par>
                              <p:par>
                                <p:cTn id="76" presetID="58" presetClass="entr" presetSubtype="0" accel="10000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ppt_w</p:attrName>
                                        </p:attrNameLst>
                                      </p:cBhvr>
                                      <p:tavLst>
                                        <p:tav tm="0">
                                          <p:val>
                                            <p:strVal val="#ppt_w*2.5"/>
                                          </p:val>
                                        </p:tav>
                                        <p:tav tm="100000">
                                          <p:val>
                                            <p:strVal val="#ppt_w"/>
                                          </p:val>
                                        </p:tav>
                                      </p:tavLst>
                                    </p:anim>
                                    <p:anim calcmode="lin" valueType="num">
                                      <p:cBhvr>
                                        <p:cTn id="79" dur="500" fill="hold"/>
                                        <p:tgtEl>
                                          <p:spTgt spid="25"/>
                                        </p:tgtEl>
                                        <p:attrNameLst>
                                          <p:attrName>ppt_h</p:attrName>
                                        </p:attrNameLst>
                                      </p:cBhvr>
                                      <p:tavLst>
                                        <p:tav tm="0">
                                          <p:val>
                                            <p:strVal val="#ppt_h*0.01"/>
                                          </p:val>
                                        </p:tav>
                                        <p:tav tm="100000">
                                          <p:val>
                                            <p:strVal val="#ppt_h"/>
                                          </p:val>
                                        </p:tav>
                                      </p:tavLst>
                                    </p:anim>
                                    <p:anim calcmode="lin" valueType="num">
                                      <p:cBhvr>
                                        <p:cTn id="80" dur="500" fill="hold"/>
                                        <p:tgtEl>
                                          <p:spTgt spid="25"/>
                                        </p:tgtEl>
                                        <p:attrNameLst>
                                          <p:attrName>ppt_x</p:attrName>
                                        </p:attrNameLst>
                                      </p:cBhvr>
                                      <p:tavLst>
                                        <p:tav tm="0">
                                          <p:val>
                                            <p:strVal val="#ppt_x"/>
                                          </p:val>
                                        </p:tav>
                                        <p:tav tm="100000">
                                          <p:val>
                                            <p:strVal val="#ppt_x"/>
                                          </p:val>
                                        </p:tav>
                                      </p:tavLst>
                                    </p:anim>
                                    <p:anim calcmode="lin" valueType="num">
                                      <p:cBhvr>
                                        <p:cTn id="81" dur="500" fill="hold"/>
                                        <p:tgtEl>
                                          <p:spTgt spid="25"/>
                                        </p:tgtEl>
                                        <p:attrNameLst>
                                          <p:attrName>ppt_y</p:attrName>
                                        </p:attrNameLst>
                                      </p:cBhvr>
                                      <p:tavLst>
                                        <p:tav tm="0">
                                          <p:val>
                                            <p:strVal val="#ppt_h+1"/>
                                          </p:val>
                                        </p:tav>
                                        <p:tav tm="100000">
                                          <p:val>
                                            <p:strVal val="#ppt_y"/>
                                          </p:val>
                                        </p:tav>
                                      </p:tavLst>
                                    </p:anim>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1" nodeType="clickEffect">
                                  <p:stCondLst>
                                    <p:cond delay="0"/>
                                  </p:stCondLst>
                                  <p:childTnLst>
                                    <p:anim calcmode="lin" valueType="num">
                                      <p:cBhvr additive="base">
                                        <p:cTn id="86" dur="500"/>
                                        <p:tgtEl>
                                          <p:spTgt spid="26"/>
                                        </p:tgtEl>
                                        <p:attrNameLst>
                                          <p:attrName>ppt_x</p:attrName>
                                        </p:attrNameLst>
                                      </p:cBhvr>
                                      <p:tavLst>
                                        <p:tav tm="0">
                                          <p:val>
                                            <p:strVal val="ppt_x"/>
                                          </p:val>
                                        </p:tav>
                                        <p:tav tm="100000">
                                          <p:val>
                                            <p:strVal val="ppt_x"/>
                                          </p:val>
                                        </p:tav>
                                      </p:tavLst>
                                    </p:anim>
                                    <p:anim calcmode="lin" valueType="num">
                                      <p:cBhvr additive="base">
                                        <p:cTn id="87" dur="500"/>
                                        <p:tgtEl>
                                          <p:spTgt spid="26"/>
                                        </p:tgtEl>
                                        <p:attrNameLst>
                                          <p:attrName>ppt_y</p:attrName>
                                        </p:attrNameLst>
                                      </p:cBhvr>
                                      <p:tavLst>
                                        <p:tav tm="0">
                                          <p:val>
                                            <p:strVal val="ppt_y"/>
                                          </p:val>
                                        </p:tav>
                                        <p:tav tm="100000">
                                          <p:val>
                                            <p:strVal val="1+ppt_h/2"/>
                                          </p:val>
                                        </p:tav>
                                      </p:tavLst>
                                    </p:anim>
                                    <p:set>
                                      <p:cBhvr>
                                        <p:cTn id="88" dur="1" fill="hold">
                                          <p:stCondLst>
                                            <p:cond delay="499"/>
                                          </p:stCondLst>
                                        </p:cTn>
                                        <p:tgtEl>
                                          <p:spTgt spid="26"/>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27"/>
                                        </p:tgtEl>
                                        <p:attrNameLst>
                                          <p:attrName>ppt_x</p:attrName>
                                        </p:attrNameLst>
                                      </p:cBhvr>
                                      <p:tavLst>
                                        <p:tav tm="0">
                                          <p:val>
                                            <p:strVal val="ppt_x"/>
                                          </p:val>
                                        </p:tav>
                                        <p:tav tm="100000">
                                          <p:val>
                                            <p:strVal val="ppt_x"/>
                                          </p:val>
                                        </p:tav>
                                      </p:tavLst>
                                    </p:anim>
                                    <p:anim calcmode="lin" valueType="num">
                                      <p:cBhvr additive="base">
                                        <p:cTn id="91" dur="500"/>
                                        <p:tgtEl>
                                          <p:spTgt spid="27"/>
                                        </p:tgtEl>
                                        <p:attrNameLst>
                                          <p:attrName>ppt_y</p:attrName>
                                        </p:attrNameLst>
                                      </p:cBhvr>
                                      <p:tavLst>
                                        <p:tav tm="0">
                                          <p:val>
                                            <p:strVal val="ppt_y"/>
                                          </p:val>
                                        </p:tav>
                                        <p:tav tm="100000">
                                          <p:val>
                                            <p:strVal val="1+ppt_h/2"/>
                                          </p:val>
                                        </p:tav>
                                      </p:tavLst>
                                    </p:anim>
                                    <p:set>
                                      <p:cBhvr>
                                        <p:cTn id="92" dur="1" fill="hold">
                                          <p:stCondLst>
                                            <p:cond delay="499"/>
                                          </p:stCondLst>
                                        </p:cTn>
                                        <p:tgtEl>
                                          <p:spTgt spid="27"/>
                                        </p:tgtEl>
                                        <p:attrNameLst>
                                          <p:attrName>style.visibility</p:attrName>
                                        </p:attrNameLst>
                                      </p:cBhvr>
                                      <p:to>
                                        <p:strVal val="hidden"/>
                                      </p:to>
                                    </p:set>
                                  </p:childTnLst>
                                </p:cTn>
                              </p:par>
                              <p:par>
                                <p:cTn id="93" presetID="2" presetClass="exit" presetSubtype="4" fill="hold" grpId="1" nodeType="withEffect">
                                  <p:stCondLst>
                                    <p:cond delay="0"/>
                                  </p:stCondLst>
                                  <p:childTnLst>
                                    <p:anim calcmode="lin" valueType="num">
                                      <p:cBhvr additive="base">
                                        <p:cTn id="94" dur="500"/>
                                        <p:tgtEl>
                                          <p:spTgt spid="25"/>
                                        </p:tgtEl>
                                        <p:attrNameLst>
                                          <p:attrName>ppt_x</p:attrName>
                                        </p:attrNameLst>
                                      </p:cBhvr>
                                      <p:tavLst>
                                        <p:tav tm="0">
                                          <p:val>
                                            <p:strVal val="ppt_x"/>
                                          </p:val>
                                        </p:tav>
                                        <p:tav tm="100000">
                                          <p:val>
                                            <p:strVal val="ppt_x"/>
                                          </p:val>
                                        </p:tav>
                                      </p:tavLst>
                                    </p:anim>
                                    <p:anim calcmode="lin" valueType="num">
                                      <p:cBhvr additive="base">
                                        <p:cTn id="95" dur="500"/>
                                        <p:tgtEl>
                                          <p:spTgt spid="25"/>
                                        </p:tgtEl>
                                        <p:attrNameLst>
                                          <p:attrName>ppt_y</p:attrName>
                                        </p:attrNameLst>
                                      </p:cBhvr>
                                      <p:tavLst>
                                        <p:tav tm="0">
                                          <p:val>
                                            <p:strVal val="ppt_y"/>
                                          </p:val>
                                        </p:tav>
                                        <p:tav tm="100000">
                                          <p:val>
                                            <p:strVal val="1+ppt_h/2"/>
                                          </p:val>
                                        </p:tav>
                                      </p:tavLst>
                                    </p:anim>
                                    <p:set>
                                      <p:cBhvr>
                                        <p:cTn id="96" dur="1" fill="hold">
                                          <p:stCondLst>
                                            <p:cond delay="499"/>
                                          </p:stCondLst>
                                        </p:cTn>
                                        <p:tgtEl>
                                          <p:spTgt spid="2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4" presetClass="entr" presetSubtype="0" accel="100000" fill="hold" nodeType="click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strVal val="#ppt_w*0.05"/>
                                          </p:val>
                                        </p:tav>
                                        <p:tav tm="100000">
                                          <p:val>
                                            <p:strVal val="#ppt_w"/>
                                          </p:val>
                                        </p:tav>
                                      </p:tavLst>
                                    </p:anim>
                                    <p:anim calcmode="lin" valueType="num">
                                      <p:cBhvr>
                                        <p:cTn id="102" dur="500" fill="hold"/>
                                        <p:tgtEl>
                                          <p:spTgt spid="28"/>
                                        </p:tgtEl>
                                        <p:attrNameLst>
                                          <p:attrName>ppt_h</p:attrName>
                                        </p:attrNameLst>
                                      </p:cBhvr>
                                      <p:tavLst>
                                        <p:tav tm="0">
                                          <p:val>
                                            <p:strVal val="#ppt_h"/>
                                          </p:val>
                                        </p:tav>
                                        <p:tav tm="100000">
                                          <p:val>
                                            <p:strVal val="#ppt_h"/>
                                          </p:val>
                                        </p:tav>
                                      </p:tavLst>
                                    </p:anim>
                                    <p:anim calcmode="lin" valueType="num">
                                      <p:cBhvr>
                                        <p:cTn id="103" dur="500" fill="hold"/>
                                        <p:tgtEl>
                                          <p:spTgt spid="28"/>
                                        </p:tgtEl>
                                        <p:attrNameLst>
                                          <p:attrName>ppt_x</p:attrName>
                                        </p:attrNameLst>
                                      </p:cBhvr>
                                      <p:tavLst>
                                        <p:tav tm="0">
                                          <p:val>
                                            <p:strVal val="#ppt_x-.2"/>
                                          </p:val>
                                        </p:tav>
                                        <p:tav tm="100000">
                                          <p:val>
                                            <p:strVal val="#ppt_x"/>
                                          </p:val>
                                        </p:tav>
                                      </p:tavLst>
                                    </p:anim>
                                    <p:anim calcmode="lin" valueType="num">
                                      <p:cBhvr>
                                        <p:cTn id="104" dur="500" fill="hold"/>
                                        <p:tgtEl>
                                          <p:spTgt spid="28"/>
                                        </p:tgtEl>
                                        <p:attrNameLst>
                                          <p:attrName>ppt_y</p:attrName>
                                        </p:attrNameLst>
                                      </p:cBhvr>
                                      <p:tavLst>
                                        <p:tav tm="0">
                                          <p:val>
                                            <p:strVal val="#ppt_y"/>
                                          </p:val>
                                        </p:tav>
                                        <p:tav tm="100000">
                                          <p:val>
                                            <p:strVal val="#ppt_y"/>
                                          </p:val>
                                        </p:tav>
                                      </p:tavLst>
                                    </p:anim>
                                    <p:animEffect transition="in" filter="fade">
                                      <p:cBhvr>
                                        <p:cTn id="105" dur="500"/>
                                        <p:tgtEl>
                                          <p:spTgt spid="28"/>
                                        </p:tgtEl>
                                      </p:cBhvr>
                                    </p:animEffect>
                                  </p:childTnLst>
                                </p:cTn>
                              </p:par>
                            </p:childTnLst>
                          </p:cTn>
                        </p:par>
                      </p:childTnLst>
                    </p:cTn>
                  </p:par>
                  <p:par>
                    <p:cTn id="106" fill="hold">
                      <p:stCondLst>
                        <p:cond delay="indefinite"/>
                      </p:stCondLst>
                      <p:childTnLst>
                        <p:par>
                          <p:cTn id="107" fill="hold">
                            <p:stCondLst>
                              <p:cond delay="0"/>
                            </p:stCondLst>
                            <p:childTnLst>
                              <p:par>
                                <p:cTn id="108" presetID="37" presetClass="entr" presetSubtype="0" fill="hold"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1000"/>
                                        <p:tgtEl>
                                          <p:spTgt spid="33"/>
                                        </p:tgtEl>
                                      </p:cBhvr>
                                    </p:animEffect>
                                    <p:anim calcmode="lin" valueType="num">
                                      <p:cBhvr>
                                        <p:cTn id="111" dur="1000" fill="hold"/>
                                        <p:tgtEl>
                                          <p:spTgt spid="33"/>
                                        </p:tgtEl>
                                        <p:attrNameLst>
                                          <p:attrName>ppt_x</p:attrName>
                                        </p:attrNameLst>
                                      </p:cBhvr>
                                      <p:tavLst>
                                        <p:tav tm="0">
                                          <p:val>
                                            <p:strVal val="#ppt_x"/>
                                          </p:val>
                                        </p:tav>
                                        <p:tav tm="100000">
                                          <p:val>
                                            <p:strVal val="#ppt_x"/>
                                          </p:val>
                                        </p:tav>
                                      </p:tavLst>
                                    </p:anim>
                                    <p:anim calcmode="lin" valueType="num">
                                      <p:cBhvr>
                                        <p:cTn id="112" dur="900" decel="100000" fill="hold"/>
                                        <p:tgtEl>
                                          <p:spTgt spid="33"/>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2" presetClass="entr" presetSubtype="0"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Scale>
                                      <p:cBhvr>
                                        <p:cTn id="118"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9" dur="1000" decel="50000" fill="hold">
                                          <p:stCondLst>
                                            <p:cond delay="0"/>
                                          </p:stCondLst>
                                        </p:cTn>
                                        <p:tgtEl>
                                          <p:spTgt spid="32"/>
                                        </p:tgtEl>
                                        <p:attrNameLst>
                                          <p:attrName>ppt_x</p:attrName>
                                          <p:attrName>ppt_y</p:attrName>
                                        </p:attrNameLst>
                                      </p:cBhvr>
                                    </p:animMotion>
                                    <p:animEffect transition="in" filter="fade">
                                      <p:cBhvr>
                                        <p:cTn id="12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5257800" y="304800"/>
            <a:ext cx="3657600" cy="5232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r">
              <a:spcBef>
                <a:spcPct val="50000"/>
              </a:spcBef>
              <a:defRPr/>
            </a:pPr>
            <a:r>
              <a:rPr lang="fa-IR" sz="2800" dirty="0">
                <a:solidFill>
                  <a:srgbClr val="660033"/>
                </a:solidFill>
                <a:latin typeface="Tahoma" pitchFamily="34" charset="0"/>
                <a:ea typeface="Tahoma" pitchFamily="34" charset="0"/>
                <a:cs typeface="Tahoma" pitchFamily="34" charset="0"/>
              </a:rPr>
              <a:t>تاثیر اقلیم بر طراحی:</a:t>
            </a:r>
            <a:endParaRPr lang="en-US" sz="2800" dirty="0">
              <a:solidFill>
                <a:srgbClr val="660033"/>
              </a:solidFill>
              <a:latin typeface="Tahoma" pitchFamily="34" charset="0"/>
              <a:ea typeface="Tahoma" pitchFamily="34" charset="0"/>
              <a:cs typeface="Tahoma" pitchFamily="34" charset="0"/>
            </a:endParaRPr>
          </a:p>
        </p:txBody>
      </p:sp>
      <p:sp>
        <p:nvSpPr>
          <p:cNvPr id="5" name="Text Box 5"/>
          <p:cNvSpPr txBox="1">
            <a:spLocks noChangeArrowheads="1"/>
          </p:cNvSpPr>
          <p:nvPr/>
        </p:nvSpPr>
        <p:spPr bwMode="auto">
          <a:xfrm>
            <a:off x="5183187" y="1225689"/>
            <a:ext cx="3960813" cy="3539430"/>
          </a:xfrm>
          <a:prstGeom prst="rect">
            <a:avLst/>
          </a:prstGeom>
          <a:noFill/>
          <a:ln w="9525">
            <a:noFill/>
            <a:miter lim="800000"/>
            <a:headEnd/>
            <a:tailEnd/>
          </a:ln>
        </p:spPr>
        <p:txBody>
          <a:bodyPr>
            <a:spAutoFit/>
          </a:bodyPr>
          <a:lstStyle/>
          <a:p>
            <a:pPr algn="r">
              <a:spcBef>
                <a:spcPct val="50000"/>
              </a:spcBef>
            </a:pPr>
            <a:r>
              <a:rPr lang="fa-IR" sz="1600" dirty="0">
                <a:latin typeface="Tahoma" pitchFamily="34" charset="0"/>
                <a:ea typeface="Tahoma" pitchFamily="34" charset="0"/>
                <a:cs typeface="Tahoma" pitchFamily="34" charset="0"/>
              </a:rPr>
              <a:t>از انجایی که اقلیم اصفهان گرم و خشک میباشد در فصول گرم سال دارای روز های ا فتابی وگرم است که راه رفتن برای انسان زیر این ا فتاب ملال ا ور است. طراح با طراحی خود طوری پیوند و ارتباط بین احجام ایجاد کرده که در بعضی قسمت ها این احجام بر روی معابر قرار گرفته و سایه های حاصل از ان در روزهای افتابی بسیار خنک ودلنشین است.که نمونه های این عناصر در معماری سنتی ایران نیز وجود دارد از طرفی با چیدن بناها در اطراف حیاط  یک فضای مرکزی مطلوبی ایجاد کرده که در معماری سنتی  به ان حیاط مرکزی گفته می شد واشاره به معماری درون گرای اقلیم گرم وخشک دارد.  </a:t>
            </a:r>
            <a:endParaRPr lang="en-US" sz="1600" dirty="0">
              <a:latin typeface="Tahoma" pitchFamily="34" charset="0"/>
              <a:ea typeface="Tahoma" pitchFamily="34" charset="0"/>
              <a:cs typeface="Tahoma" pitchFamily="34" charset="0"/>
            </a:endParaRPr>
          </a:p>
        </p:txBody>
      </p:sp>
      <p:pic>
        <p:nvPicPr>
          <p:cNvPr id="6" name="Picture 6" descr="CIMG1081"/>
          <p:cNvPicPr>
            <a:picLocks noChangeAspect="1" noChangeArrowheads="1"/>
          </p:cNvPicPr>
          <p:nvPr/>
        </p:nvPicPr>
        <p:blipFill>
          <a:blip r:embed="rId3" cstate="print"/>
          <a:srcRect/>
          <a:stretch>
            <a:fillRect/>
          </a:stretch>
        </p:blipFill>
        <p:spPr bwMode="auto">
          <a:xfrm>
            <a:off x="468313" y="765175"/>
            <a:ext cx="4178300" cy="5445125"/>
          </a:xfrm>
          <a:prstGeom prst="rect">
            <a:avLst/>
          </a:prstGeom>
          <a:noFill/>
          <a:effectLst>
            <a:outerShdw dist="107763" dir="8100000" algn="ctr" rotWithShape="0">
              <a:schemeClr val="accent2">
                <a:alpha val="50000"/>
              </a:schemeClr>
            </a:outerShdw>
          </a:effectLst>
        </p:spPr>
      </p:pic>
    </p:spTree>
  </p:cSld>
  <p:clrMapOvr>
    <a:masterClrMapping/>
  </p:clrMapOvr>
  <p:transition spd="slow">
    <p:cover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5602" name="Text Box 4"/>
          <p:cNvSpPr txBox="1">
            <a:spLocks noChangeArrowheads="1"/>
          </p:cNvSpPr>
          <p:nvPr/>
        </p:nvSpPr>
        <p:spPr bwMode="auto">
          <a:xfrm>
            <a:off x="5943600" y="457200"/>
            <a:ext cx="2979737"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r">
              <a:spcBef>
                <a:spcPct val="50000"/>
              </a:spcBef>
            </a:pPr>
            <a:r>
              <a:rPr lang="fa-IR" sz="1600" dirty="0">
                <a:solidFill>
                  <a:srgbClr val="660033"/>
                </a:solidFill>
                <a:latin typeface="Tahoma" pitchFamily="34" charset="0"/>
                <a:ea typeface="Tahoma" pitchFamily="34" charset="0"/>
                <a:cs typeface="Tahoma" pitchFamily="34" charset="0"/>
              </a:rPr>
              <a:t>همچنین گسترش مجموعه در ارتفاع ( وتراکم نسبتا زیاد ان) وطراحی بلوکها به صورت مجموعه واحد های به هم چسبیده  موجب شده که سطح تماس واحدها با بیرون کم  به گونه ای که توسط یک و حداکثر دو ضلع </a:t>
            </a:r>
            <a:r>
              <a:rPr lang="fa-IR" sz="1600" dirty="0" smtClean="0">
                <a:solidFill>
                  <a:srgbClr val="660033"/>
                </a:solidFill>
                <a:latin typeface="Tahoma" pitchFamily="34" charset="0"/>
                <a:ea typeface="Tahoma" pitchFamily="34" charset="0"/>
                <a:cs typeface="Tahoma" pitchFamily="34" charset="0"/>
              </a:rPr>
              <a:t>بادیوار </a:t>
            </a:r>
            <a:r>
              <a:rPr lang="fa-IR" sz="1600" dirty="0">
                <a:solidFill>
                  <a:srgbClr val="660033"/>
                </a:solidFill>
                <a:latin typeface="Tahoma" pitchFamily="34" charset="0"/>
                <a:ea typeface="Tahoma" pitchFamily="34" charset="0"/>
                <a:cs typeface="Tahoma" pitchFamily="34" charset="0"/>
              </a:rPr>
              <a:t>بیرون در تماس باشند  که این مساله در کاهش تبادل حرارت با بیرون در گرما وسرما بسیار موثر </a:t>
            </a:r>
            <a:r>
              <a:rPr lang="fa-IR" sz="1600" dirty="0" smtClean="0">
                <a:solidFill>
                  <a:srgbClr val="660033"/>
                </a:solidFill>
                <a:latin typeface="Tahoma" pitchFamily="34" charset="0"/>
                <a:ea typeface="Tahoma" pitchFamily="34" charset="0"/>
                <a:cs typeface="Tahoma" pitchFamily="34" charset="0"/>
              </a:rPr>
              <a:t>است.</a:t>
            </a:r>
          </a:p>
        </p:txBody>
      </p:sp>
      <p:pic>
        <p:nvPicPr>
          <p:cNvPr id="28677" name="Picture 5" descr="Untitled-2"/>
          <p:cNvPicPr>
            <a:picLocks noChangeAspect="1" noChangeArrowheads="1"/>
          </p:cNvPicPr>
          <p:nvPr/>
        </p:nvPicPr>
        <p:blipFill>
          <a:blip r:embed="rId3" cstate="print"/>
          <a:srcRect/>
          <a:stretch>
            <a:fillRect/>
          </a:stretch>
        </p:blipFill>
        <p:spPr bwMode="auto">
          <a:xfrm>
            <a:off x="323850" y="692150"/>
            <a:ext cx="5576888" cy="5672138"/>
          </a:xfrm>
          <a:prstGeom prst="rect">
            <a:avLst/>
          </a:prstGeom>
          <a:noFill/>
          <a:effectLst>
            <a:outerShdw dist="107763" dir="8100000" algn="ctr" rotWithShape="0">
              <a:schemeClr val="bg2">
                <a:alpha val="50000"/>
              </a:schemeClr>
            </a:outerShdw>
          </a:effectLst>
        </p:spPr>
      </p:pic>
      <p:sp>
        <p:nvSpPr>
          <p:cNvPr id="25604" name="Line 6"/>
          <p:cNvSpPr>
            <a:spLocks noChangeShapeType="1"/>
          </p:cNvSpPr>
          <p:nvPr/>
        </p:nvSpPr>
        <p:spPr bwMode="auto">
          <a:xfrm flipV="1">
            <a:off x="395288" y="3429000"/>
            <a:ext cx="936625" cy="71438"/>
          </a:xfrm>
          <a:prstGeom prst="line">
            <a:avLst/>
          </a:prstGeom>
          <a:noFill/>
          <a:ln w="76200">
            <a:solidFill>
              <a:srgbClr val="54B8EA"/>
            </a:solidFill>
            <a:round/>
            <a:headEnd/>
            <a:tailEnd/>
          </a:ln>
        </p:spPr>
        <p:txBody>
          <a:bodyPr/>
          <a:lstStyle/>
          <a:p>
            <a:endParaRPr lang="en-US"/>
          </a:p>
        </p:txBody>
      </p:sp>
      <p:sp>
        <p:nvSpPr>
          <p:cNvPr id="25605" name="Line 7"/>
          <p:cNvSpPr>
            <a:spLocks noChangeShapeType="1"/>
          </p:cNvSpPr>
          <p:nvPr/>
        </p:nvSpPr>
        <p:spPr bwMode="auto">
          <a:xfrm>
            <a:off x="395288" y="3500438"/>
            <a:ext cx="0" cy="863600"/>
          </a:xfrm>
          <a:prstGeom prst="line">
            <a:avLst/>
          </a:prstGeom>
          <a:noFill/>
          <a:ln w="76200">
            <a:solidFill>
              <a:srgbClr val="54B8EA"/>
            </a:solidFill>
            <a:round/>
            <a:headEnd/>
            <a:tailEnd/>
          </a:ln>
        </p:spPr>
        <p:txBody>
          <a:bodyPr/>
          <a:lstStyle/>
          <a:p>
            <a:endParaRPr lang="en-US"/>
          </a:p>
        </p:txBody>
      </p:sp>
      <p:sp>
        <p:nvSpPr>
          <p:cNvPr id="25606" name="Line 8"/>
          <p:cNvSpPr>
            <a:spLocks noChangeShapeType="1"/>
          </p:cNvSpPr>
          <p:nvPr/>
        </p:nvSpPr>
        <p:spPr bwMode="auto">
          <a:xfrm>
            <a:off x="1619250" y="2205038"/>
            <a:ext cx="0" cy="936625"/>
          </a:xfrm>
          <a:prstGeom prst="line">
            <a:avLst/>
          </a:prstGeom>
          <a:noFill/>
          <a:ln w="76200">
            <a:solidFill>
              <a:srgbClr val="FF99FF"/>
            </a:solidFill>
            <a:round/>
            <a:headEnd/>
            <a:tailEnd/>
          </a:ln>
        </p:spPr>
        <p:txBody>
          <a:bodyPr/>
          <a:lstStyle/>
          <a:p>
            <a:endParaRPr lang="en-US"/>
          </a:p>
        </p:txBody>
      </p:sp>
      <p:sp>
        <p:nvSpPr>
          <p:cNvPr id="25607" name="AutoShape 9"/>
          <p:cNvSpPr>
            <a:spLocks noChangeArrowheads="1"/>
          </p:cNvSpPr>
          <p:nvPr/>
        </p:nvSpPr>
        <p:spPr bwMode="auto">
          <a:xfrm rot="3278253">
            <a:off x="180182" y="2851943"/>
            <a:ext cx="647700" cy="360363"/>
          </a:xfrm>
          <a:prstGeom prst="rightArrow">
            <a:avLst>
              <a:gd name="adj1" fmla="val 50000"/>
              <a:gd name="adj2" fmla="val 44934"/>
            </a:avLst>
          </a:prstGeom>
          <a:solidFill>
            <a:srgbClr val="BCD6F2"/>
          </a:solidFill>
          <a:ln w="9525">
            <a:solidFill>
              <a:schemeClr val="hlink"/>
            </a:solidFill>
            <a:miter lim="800000"/>
            <a:headEnd/>
            <a:tailEnd/>
          </a:ln>
        </p:spPr>
        <p:txBody>
          <a:bodyPr wrap="none" anchor="ctr"/>
          <a:lstStyle/>
          <a:p>
            <a:endParaRPr lang="en-US"/>
          </a:p>
        </p:txBody>
      </p:sp>
      <p:sp>
        <p:nvSpPr>
          <p:cNvPr id="25608" name="AutoShape 10"/>
          <p:cNvSpPr>
            <a:spLocks noChangeArrowheads="1"/>
          </p:cNvSpPr>
          <p:nvPr/>
        </p:nvSpPr>
        <p:spPr bwMode="auto">
          <a:xfrm rot="-4495454">
            <a:off x="875507" y="2156619"/>
            <a:ext cx="550862" cy="647700"/>
          </a:xfrm>
          <a:prstGeom prst="downArrow">
            <a:avLst>
              <a:gd name="adj1" fmla="val 50000"/>
              <a:gd name="adj2" fmla="val 29395"/>
            </a:avLst>
          </a:prstGeom>
          <a:solidFill>
            <a:srgbClr val="BCD6F2"/>
          </a:solidFill>
          <a:ln w="9525">
            <a:solidFill>
              <a:srgbClr val="FF99FF"/>
            </a:solidFill>
            <a:miter lim="800000"/>
            <a:headEnd/>
            <a:tailEnd/>
          </a:ln>
        </p:spPr>
        <p:txBody>
          <a:bodyPr vert="eaVert" wrap="none" anchor="ctr"/>
          <a:lstStyle/>
          <a:p>
            <a:endParaRPr lang="en-US"/>
          </a:p>
        </p:txBody>
      </p:sp>
      <p:sp>
        <p:nvSpPr>
          <p:cNvPr id="10" name="TextBox 9"/>
          <p:cNvSpPr txBox="1"/>
          <p:nvPr/>
        </p:nvSpPr>
        <p:spPr>
          <a:xfrm>
            <a:off x="5867400" y="4419600"/>
            <a:ext cx="3048000" cy="2169825"/>
          </a:xfrm>
          <a:prstGeom prst="rect">
            <a:avLst/>
          </a:prstGeom>
        </p:spPr>
        <p:style>
          <a:lnRef idx="0">
            <a:schemeClr val="accent5"/>
          </a:lnRef>
          <a:fillRef idx="3">
            <a:schemeClr val="accent5"/>
          </a:fillRef>
          <a:effectRef idx="3">
            <a:schemeClr val="accent5"/>
          </a:effectRef>
          <a:fontRef idx="minor">
            <a:schemeClr val="lt1"/>
          </a:fontRef>
        </p:style>
        <p:txBody>
          <a:bodyPr wrap="square" rtlCol="1">
            <a:spAutoFit/>
          </a:bodyPr>
          <a:lstStyle/>
          <a:p>
            <a:pPr algn="r">
              <a:spcBef>
                <a:spcPct val="50000"/>
              </a:spcBef>
            </a:pPr>
            <a:r>
              <a:rPr lang="fa-IR" dirty="0" smtClean="0">
                <a:solidFill>
                  <a:schemeClr val="bg1"/>
                </a:solidFill>
                <a:latin typeface="Tahoma" pitchFamily="34" charset="0"/>
                <a:ea typeface="Tahoma" pitchFamily="34" charset="0"/>
                <a:cs typeface="Tahoma" pitchFamily="34" charset="0"/>
              </a:rPr>
              <a:t>سیستم گرمایش:شوفاژ(موتورخانه مرکزی) بانصب رادیاتور آلومینیومی</a:t>
            </a:r>
          </a:p>
          <a:p>
            <a:pPr algn="r">
              <a:spcBef>
                <a:spcPct val="50000"/>
              </a:spcBef>
            </a:pPr>
            <a:r>
              <a:rPr lang="fa-IR" dirty="0" smtClean="0">
                <a:solidFill>
                  <a:schemeClr val="bg1"/>
                </a:solidFill>
                <a:latin typeface="Tahoma" pitchFamily="34" charset="0"/>
                <a:ea typeface="Tahoma" pitchFamily="34" charset="0"/>
                <a:cs typeface="Tahoma" pitchFamily="34" charset="0"/>
              </a:rPr>
              <a:t>سیستم سرمایش:کانال کشی کولر آبی </a:t>
            </a:r>
            <a:endParaRPr lang="en-US" dirty="0" smtClean="0">
              <a:solidFill>
                <a:schemeClr val="bg1"/>
              </a:solidFill>
              <a:latin typeface="Tahoma" pitchFamily="34" charset="0"/>
              <a:ea typeface="Tahoma" pitchFamily="34" charset="0"/>
              <a:cs typeface="Tahoma" pitchFamily="34" charset="0"/>
            </a:endParaRPr>
          </a:p>
          <a:p>
            <a:endParaRPr lang="fa-IR" dirty="0">
              <a:solidFill>
                <a:schemeClr val="bg1"/>
              </a:solidFill>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blinds(horizontal)">
                                      <p:cBhvr>
                                        <p:cTn id="7" dur="500"/>
                                        <p:tgtEl>
                                          <p:spTgt spid="2560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08"/>
                                        </p:tgtEl>
                                        <p:attrNameLst>
                                          <p:attrName>style.visibility</p:attrName>
                                        </p:attrNameLst>
                                      </p:cBhvr>
                                      <p:to>
                                        <p:strVal val="visible"/>
                                      </p:to>
                                    </p:set>
                                    <p:animEffect transition="in" filter="blinds(horizontal)">
                                      <p:cBhvr>
                                        <p:cTn id="10" dur="500"/>
                                        <p:tgtEl>
                                          <p:spTgt spid="2560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607"/>
                                        </p:tgtEl>
                                        <p:attrNameLst>
                                          <p:attrName>style.visibility</p:attrName>
                                        </p:attrNameLst>
                                      </p:cBhvr>
                                      <p:to>
                                        <p:strVal val="visible"/>
                                      </p:to>
                                    </p:set>
                                    <p:animEffect transition="in" filter="blinds(horizontal)">
                                      <p:cBhvr>
                                        <p:cTn id="13" dur="500"/>
                                        <p:tgtEl>
                                          <p:spTgt spid="2560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604"/>
                                        </p:tgtEl>
                                        <p:attrNameLst>
                                          <p:attrName>style.visibility</p:attrName>
                                        </p:attrNameLst>
                                      </p:cBhvr>
                                      <p:to>
                                        <p:strVal val="visible"/>
                                      </p:to>
                                    </p:set>
                                    <p:animEffect transition="in" filter="blinds(horizontal)">
                                      <p:cBhvr>
                                        <p:cTn id="16" dur="500"/>
                                        <p:tgtEl>
                                          <p:spTgt spid="2560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605"/>
                                        </p:tgtEl>
                                        <p:attrNameLst>
                                          <p:attrName>style.visibility</p:attrName>
                                        </p:attrNameLst>
                                      </p:cBhvr>
                                      <p:to>
                                        <p:strVal val="visible"/>
                                      </p:to>
                                    </p:set>
                                    <p:animEffect transition="in" filter="blinds(horizontal)">
                                      <p:cBhvr>
                                        <p:cTn id="19" dur="500"/>
                                        <p:tgtEl>
                                          <p:spTgt spid="2560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animBg="1"/>
      <p:bldP spid="2560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5257800" y="1752600"/>
            <a:ext cx="3581400" cy="40011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fa-IR" sz="2000" dirty="0" smtClean="0">
                <a:latin typeface="Tahoma" pitchFamily="34" charset="0"/>
                <a:ea typeface="Tahoma" pitchFamily="34" charset="0"/>
                <a:cs typeface="Tahoma" pitchFamily="34" charset="0"/>
              </a:rPr>
              <a:t>مصالح مصرفی نما :</a:t>
            </a:r>
            <a:endParaRPr lang="en-US" sz="2000" dirty="0">
              <a:latin typeface="Tahoma" pitchFamily="34" charset="0"/>
              <a:ea typeface="Tahoma" pitchFamily="34" charset="0"/>
              <a:cs typeface="Tahoma" pitchFamily="34" charset="0"/>
            </a:endParaRPr>
          </a:p>
        </p:txBody>
      </p:sp>
      <p:pic>
        <p:nvPicPr>
          <p:cNvPr id="5122" name="Picture 2" descr="C:\Users\pixel\Desktop\مجتمع\int\zeitoon\z9 - Copy (2).jpg"/>
          <p:cNvPicPr>
            <a:picLocks noChangeAspect="1" noChangeArrowheads="1"/>
          </p:cNvPicPr>
          <p:nvPr/>
        </p:nvPicPr>
        <p:blipFill>
          <a:blip r:embed="rId3" cstate="print"/>
          <a:srcRect/>
          <a:stretch>
            <a:fillRect/>
          </a:stretch>
        </p:blipFill>
        <p:spPr bwMode="auto">
          <a:xfrm>
            <a:off x="228600" y="609600"/>
            <a:ext cx="4343400" cy="2989717"/>
          </a:xfrm>
          <a:prstGeom prst="rect">
            <a:avLst/>
          </a:prstGeom>
          <a:noFill/>
        </p:spPr>
      </p:pic>
      <p:pic>
        <p:nvPicPr>
          <p:cNvPr id="5123" name="Picture 3" descr="C:\Users\pixel\Desktop\مجتمع\int\zeitoon\z6.jpg"/>
          <p:cNvPicPr>
            <a:picLocks noChangeAspect="1" noChangeArrowheads="1"/>
          </p:cNvPicPr>
          <p:nvPr/>
        </p:nvPicPr>
        <p:blipFill>
          <a:blip r:embed="rId4" cstate="print"/>
          <a:srcRect/>
          <a:stretch>
            <a:fillRect/>
          </a:stretch>
        </p:blipFill>
        <p:spPr bwMode="auto">
          <a:xfrm>
            <a:off x="5562600" y="4038601"/>
            <a:ext cx="2057400" cy="2590800"/>
          </a:xfrm>
          <a:prstGeom prst="rect">
            <a:avLst/>
          </a:prstGeom>
          <a:noFill/>
        </p:spPr>
      </p:pic>
      <p:sp>
        <p:nvSpPr>
          <p:cNvPr id="7" name="TextBox 6"/>
          <p:cNvSpPr txBox="1"/>
          <p:nvPr/>
        </p:nvSpPr>
        <p:spPr>
          <a:xfrm>
            <a:off x="6553200" y="2362200"/>
            <a:ext cx="2286000" cy="1169551"/>
          </a:xfrm>
          <a:prstGeom prst="rect">
            <a:avLst/>
          </a:prstGeom>
          <a:noFill/>
        </p:spPr>
        <p:txBody>
          <a:bodyPr wrap="square" rtlCol="0">
            <a:spAutoFit/>
          </a:bodyPr>
          <a:lstStyle/>
          <a:p>
            <a:pPr algn="r"/>
            <a:r>
              <a:rPr lang="fa-IR" sz="1400" dirty="0" smtClean="0">
                <a:latin typeface="Tahoma" pitchFamily="34" charset="0"/>
                <a:ea typeface="Tahoma" pitchFamily="34" charset="0"/>
                <a:cs typeface="Tahoma" pitchFamily="34" charset="0"/>
              </a:rPr>
              <a:t>آجر خشتی</a:t>
            </a:r>
          </a:p>
          <a:p>
            <a:pPr algn="r"/>
            <a:r>
              <a:rPr lang="fa-IR" sz="1400" dirty="0" smtClean="0">
                <a:latin typeface="Tahoma" pitchFamily="34" charset="0"/>
                <a:ea typeface="Tahoma" pitchFamily="34" charset="0"/>
                <a:cs typeface="Tahoma" pitchFamily="34" charset="0"/>
              </a:rPr>
              <a:t>سنگ قرمز محلی</a:t>
            </a:r>
          </a:p>
          <a:p>
            <a:pPr algn="r"/>
            <a:r>
              <a:rPr lang="fa-IR" sz="1400" dirty="0" smtClean="0">
                <a:latin typeface="Tahoma" pitchFamily="34" charset="0"/>
                <a:ea typeface="Tahoma" pitchFamily="34" charset="0"/>
                <a:cs typeface="Tahoma" pitchFamily="34" charset="0"/>
              </a:rPr>
              <a:t>سیمان  کاری چکشی</a:t>
            </a:r>
          </a:p>
          <a:p>
            <a:pPr algn="r"/>
            <a:r>
              <a:rPr lang="fa-IR" sz="1400" dirty="0" smtClean="0">
                <a:latin typeface="Tahoma" pitchFamily="34" charset="0"/>
                <a:ea typeface="Tahoma" pitchFamily="34" charset="0"/>
                <a:cs typeface="Tahoma" pitchFamily="34" charset="0"/>
              </a:rPr>
              <a:t>کاشی</a:t>
            </a:r>
          </a:p>
          <a:p>
            <a:pPr algn="r"/>
            <a:endParaRPr lang="en-US" sz="1400" dirty="0">
              <a:latin typeface="Tahoma" pitchFamily="34" charset="0"/>
              <a:ea typeface="Tahoma" pitchFamily="34" charset="0"/>
              <a:cs typeface="Tahoma" pitchFamily="34" charset="0"/>
            </a:endParaRPr>
          </a:p>
        </p:txBody>
      </p:sp>
      <p:pic>
        <p:nvPicPr>
          <p:cNvPr id="5124" name="Picture 4" descr="C:\Users\pixel\Desktop\مجتمع\int\zeitoon\z7 - Copy (2).jpg"/>
          <p:cNvPicPr>
            <a:picLocks noChangeAspect="1" noChangeArrowheads="1"/>
          </p:cNvPicPr>
          <p:nvPr/>
        </p:nvPicPr>
        <p:blipFill>
          <a:blip r:embed="rId5" cstate="print"/>
          <a:srcRect/>
          <a:stretch>
            <a:fillRect/>
          </a:stretch>
        </p:blipFill>
        <p:spPr bwMode="auto">
          <a:xfrm>
            <a:off x="228600" y="4038600"/>
            <a:ext cx="5263732" cy="2533266"/>
          </a:xfrm>
          <a:prstGeom prst="rect">
            <a:avLst/>
          </a:prstGeom>
          <a:noFill/>
        </p:spPr>
      </p:pic>
      <p:sp>
        <p:nvSpPr>
          <p:cNvPr id="9" name="TextBox 8"/>
          <p:cNvSpPr txBox="1"/>
          <p:nvPr/>
        </p:nvSpPr>
        <p:spPr>
          <a:xfrm>
            <a:off x="6400800" y="3429000"/>
            <a:ext cx="2438400" cy="954107"/>
          </a:xfrm>
          <a:prstGeom prst="rect">
            <a:avLst/>
          </a:prstGeom>
          <a:noFill/>
        </p:spPr>
        <p:txBody>
          <a:bodyPr wrap="square" rtlCol="0">
            <a:spAutoFit/>
          </a:bodyPr>
          <a:lstStyle/>
          <a:p>
            <a:pPr algn="r"/>
            <a:r>
              <a:rPr lang="fa-IR" sz="1400" dirty="0" smtClean="0">
                <a:latin typeface="Tahoma" pitchFamily="34" charset="0"/>
                <a:ea typeface="Tahoma" pitchFamily="34" charset="0"/>
                <a:cs typeface="Tahoma" pitchFamily="34" charset="0"/>
              </a:rPr>
              <a:t>رنگ های  شاخص:</a:t>
            </a:r>
          </a:p>
          <a:p>
            <a:pPr algn="r"/>
            <a:r>
              <a:rPr lang="fa-IR" sz="1400" dirty="0" smtClean="0">
                <a:latin typeface="Tahoma" pitchFamily="34" charset="0"/>
                <a:ea typeface="Tahoma" pitchFamily="34" charset="0"/>
                <a:cs typeface="Tahoma" pitchFamily="34" charset="0"/>
              </a:rPr>
              <a:t>زرد</a:t>
            </a:r>
          </a:p>
          <a:p>
            <a:pPr algn="r"/>
            <a:r>
              <a:rPr lang="fa-IR" sz="1400" dirty="0" smtClean="0">
                <a:latin typeface="Tahoma" pitchFamily="34" charset="0"/>
                <a:ea typeface="Tahoma" pitchFamily="34" charset="0"/>
                <a:cs typeface="Tahoma" pitchFamily="34" charset="0"/>
              </a:rPr>
              <a:t>آبی </a:t>
            </a:r>
          </a:p>
          <a:p>
            <a:pPr algn="r"/>
            <a:r>
              <a:rPr lang="fa-IR" sz="1400" dirty="0" smtClean="0">
                <a:latin typeface="Tahoma" pitchFamily="34" charset="0"/>
                <a:ea typeface="Tahoma" pitchFamily="34" charset="0"/>
                <a:cs typeface="Tahoma" pitchFamily="34" charset="0"/>
              </a:rPr>
              <a:t>گلبهی</a:t>
            </a:r>
            <a:endParaRPr lang="en-US" sz="1400" dirty="0">
              <a:latin typeface="Tahoma" pitchFamily="34" charset="0"/>
              <a:ea typeface="Tahoma" pitchFamily="34" charset="0"/>
              <a:cs typeface="Tahoma" pitchFamily="34" charset="0"/>
            </a:endParaRPr>
          </a:p>
        </p:txBody>
      </p:sp>
      <p:sp>
        <p:nvSpPr>
          <p:cNvPr id="10" name="TextBox 9"/>
          <p:cNvSpPr txBox="1"/>
          <p:nvPr/>
        </p:nvSpPr>
        <p:spPr>
          <a:xfrm>
            <a:off x="5257800" y="228600"/>
            <a:ext cx="3657600" cy="400110"/>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r"/>
            <a:r>
              <a:rPr lang="fa-IR" sz="2000" dirty="0" smtClean="0">
                <a:latin typeface="Tahoma" pitchFamily="34" charset="0"/>
                <a:ea typeface="Tahoma" pitchFamily="34" charset="0"/>
                <a:cs typeface="Tahoma" pitchFamily="34" charset="0"/>
              </a:rPr>
              <a:t>سیستم ساخت</a:t>
            </a:r>
            <a:endParaRPr lang="fa-IR" sz="2000" dirty="0">
              <a:latin typeface="Tahoma" pitchFamily="34" charset="0"/>
              <a:ea typeface="Tahoma" pitchFamily="34" charset="0"/>
              <a:cs typeface="Tahoma" pitchFamily="34" charset="0"/>
            </a:endParaRPr>
          </a:p>
        </p:txBody>
      </p:sp>
      <p:sp>
        <p:nvSpPr>
          <p:cNvPr id="11" name="TextBox 10"/>
          <p:cNvSpPr txBox="1"/>
          <p:nvPr/>
        </p:nvSpPr>
        <p:spPr>
          <a:xfrm>
            <a:off x="6172200" y="762000"/>
            <a:ext cx="2743200" cy="738664"/>
          </a:xfrm>
          <a:prstGeom prst="rect">
            <a:avLst/>
          </a:prstGeom>
          <a:noFill/>
        </p:spPr>
        <p:txBody>
          <a:bodyPr wrap="square" rtlCol="1">
            <a:spAutoFit/>
          </a:bodyPr>
          <a:lstStyle/>
          <a:p>
            <a:pPr algn="r"/>
            <a:r>
              <a:rPr lang="fa-IR" sz="1400" dirty="0" smtClean="0">
                <a:latin typeface="Tahoma" pitchFamily="34" charset="0"/>
                <a:ea typeface="Tahoma" pitchFamily="34" charset="0"/>
                <a:cs typeface="Tahoma" pitchFamily="34" charset="0"/>
              </a:rPr>
              <a:t>نوع اسکلت:بتن آرمه-</a:t>
            </a:r>
          </a:p>
          <a:p>
            <a:pPr algn="r"/>
            <a:r>
              <a:rPr lang="fa-IR" sz="1400" dirty="0" smtClean="0">
                <a:latin typeface="Tahoma" pitchFamily="34" charset="0"/>
                <a:ea typeface="Tahoma" pitchFamily="34" charset="0"/>
                <a:cs typeface="Tahoma" pitchFamily="34" charset="0"/>
              </a:rPr>
              <a:t>سقف ها از تیرچه بلوک و مقاوم در برابر زلزله</a:t>
            </a:r>
            <a:endParaRPr lang="fa-IR" sz="14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2530" name="Picture 5" descr="CIMG1091"/>
          <p:cNvPicPr>
            <a:picLocks noChangeAspect="1" noChangeArrowheads="1"/>
          </p:cNvPicPr>
          <p:nvPr/>
        </p:nvPicPr>
        <p:blipFill>
          <a:blip r:embed="rId3" cstate="print"/>
          <a:srcRect/>
          <a:stretch>
            <a:fillRect/>
          </a:stretch>
        </p:blipFill>
        <p:spPr bwMode="auto">
          <a:xfrm>
            <a:off x="395288" y="333375"/>
            <a:ext cx="6024562" cy="6103938"/>
          </a:xfrm>
          <a:prstGeom prst="rect">
            <a:avLst/>
          </a:prstGeom>
          <a:noFill/>
          <a:ln w="9525">
            <a:noFill/>
            <a:miter lim="800000"/>
            <a:headEnd/>
            <a:tailEnd/>
          </a:ln>
        </p:spPr>
      </p:pic>
      <p:sp>
        <p:nvSpPr>
          <p:cNvPr id="22531" name="Line 15"/>
          <p:cNvSpPr>
            <a:spLocks noChangeShapeType="1"/>
          </p:cNvSpPr>
          <p:nvPr/>
        </p:nvSpPr>
        <p:spPr bwMode="auto">
          <a:xfrm>
            <a:off x="611188" y="1341438"/>
            <a:ext cx="431800" cy="647700"/>
          </a:xfrm>
          <a:prstGeom prst="line">
            <a:avLst/>
          </a:prstGeom>
          <a:noFill/>
          <a:ln w="76200">
            <a:solidFill>
              <a:srgbClr val="54B8EA"/>
            </a:solidFill>
            <a:round/>
            <a:headEnd/>
            <a:tailEnd type="triangle" w="med" len="med"/>
          </a:ln>
        </p:spPr>
        <p:txBody>
          <a:bodyPr/>
          <a:lstStyle/>
          <a:p>
            <a:endParaRPr lang="en-US"/>
          </a:p>
        </p:txBody>
      </p:sp>
      <p:sp>
        <p:nvSpPr>
          <p:cNvPr id="22532" name="Line 16"/>
          <p:cNvSpPr>
            <a:spLocks noChangeShapeType="1"/>
          </p:cNvSpPr>
          <p:nvPr/>
        </p:nvSpPr>
        <p:spPr bwMode="auto">
          <a:xfrm>
            <a:off x="1547813" y="1268413"/>
            <a:ext cx="0" cy="576262"/>
          </a:xfrm>
          <a:prstGeom prst="line">
            <a:avLst/>
          </a:prstGeom>
          <a:noFill/>
          <a:ln w="76200">
            <a:solidFill>
              <a:srgbClr val="54B8EA"/>
            </a:solidFill>
            <a:round/>
            <a:headEnd/>
            <a:tailEnd type="triangle" w="med" len="med"/>
          </a:ln>
        </p:spPr>
        <p:txBody>
          <a:bodyPr/>
          <a:lstStyle/>
          <a:p>
            <a:endParaRPr lang="en-US"/>
          </a:p>
        </p:txBody>
      </p:sp>
      <p:sp>
        <p:nvSpPr>
          <p:cNvPr id="22533" name="Line 17"/>
          <p:cNvSpPr>
            <a:spLocks noChangeShapeType="1"/>
          </p:cNvSpPr>
          <p:nvPr/>
        </p:nvSpPr>
        <p:spPr bwMode="auto">
          <a:xfrm>
            <a:off x="1908175" y="1341438"/>
            <a:ext cx="0" cy="647700"/>
          </a:xfrm>
          <a:prstGeom prst="line">
            <a:avLst/>
          </a:prstGeom>
          <a:noFill/>
          <a:ln w="76200">
            <a:solidFill>
              <a:srgbClr val="54B8EA"/>
            </a:solidFill>
            <a:round/>
            <a:headEnd/>
            <a:tailEnd type="triangle" w="med" len="med"/>
          </a:ln>
        </p:spPr>
        <p:txBody>
          <a:bodyPr/>
          <a:lstStyle/>
          <a:p>
            <a:endParaRPr lang="en-US"/>
          </a:p>
        </p:txBody>
      </p:sp>
      <p:sp>
        <p:nvSpPr>
          <p:cNvPr id="22534" name="Line 18"/>
          <p:cNvSpPr>
            <a:spLocks noChangeShapeType="1"/>
          </p:cNvSpPr>
          <p:nvPr/>
        </p:nvSpPr>
        <p:spPr bwMode="auto">
          <a:xfrm>
            <a:off x="2195513" y="1412875"/>
            <a:ext cx="0" cy="431800"/>
          </a:xfrm>
          <a:prstGeom prst="line">
            <a:avLst/>
          </a:prstGeom>
          <a:noFill/>
          <a:ln w="57150">
            <a:solidFill>
              <a:srgbClr val="54B8EA"/>
            </a:solidFill>
            <a:round/>
            <a:headEnd/>
            <a:tailEnd type="triangle" w="med" len="med"/>
          </a:ln>
        </p:spPr>
        <p:txBody>
          <a:bodyPr/>
          <a:lstStyle/>
          <a:p>
            <a:endParaRPr lang="en-US"/>
          </a:p>
        </p:txBody>
      </p:sp>
      <p:sp>
        <p:nvSpPr>
          <p:cNvPr id="22535" name="Line 19"/>
          <p:cNvSpPr>
            <a:spLocks noChangeShapeType="1"/>
          </p:cNvSpPr>
          <p:nvPr/>
        </p:nvSpPr>
        <p:spPr bwMode="auto">
          <a:xfrm>
            <a:off x="2411413" y="1341438"/>
            <a:ext cx="215900" cy="647700"/>
          </a:xfrm>
          <a:prstGeom prst="line">
            <a:avLst/>
          </a:prstGeom>
          <a:noFill/>
          <a:ln w="57150">
            <a:solidFill>
              <a:srgbClr val="54B8EA"/>
            </a:solidFill>
            <a:round/>
            <a:headEnd/>
            <a:tailEnd type="triangle" w="med" len="med"/>
          </a:ln>
        </p:spPr>
        <p:txBody>
          <a:bodyPr/>
          <a:lstStyle/>
          <a:p>
            <a:endParaRPr lang="en-US"/>
          </a:p>
        </p:txBody>
      </p:sp>
      <p:sp>
        <p:nvSpPr>
          <p:cNvPr id="22536" name="Line 21"/>
          <p:cNvSpPr>
            <a:spLocks noChangeShapeType="1"/>
          </p:cNvSpPr>
          <p:nvPr/>
        </p:nvSpPr>
        <p:spPr bwMode="auto">
          <a:xfrm flipV="1">
            <a:off x="395288" y="2852738"/>
            <a:ext cx="504825" cy="1081087"/>
          </a:xfrm>
          <a:prstGeom prst="line">
            <a:avLst/>
          </a:prstGeom>
          <a:noFill/>
          <a:ln w="76200">
            <a:solidFill>
              <a:srgbClr val="54B8EA"/>
            </a:solidFill>
            <a:prstDash val="sysDot"/>
            <a:round/>
            <a:headEnd/>
            <a:tailEnd type="triangle" w="med" len="med"/>
          </a:ln>
        </p:spPr>
        <p:txBody>
          <a:bodyPr/>
          <a:lstStyle/>
          <a:p>
            <a:endParaRPr lang="en-US"/>
          </a:p>
        </p:txBody>
      </p:sp>
      <p:sp>
        <p:nvSpPr>
          <p:cNvPr id="22537" name="Line 22"/>
          <p:cNvSpPr>
            <a:spLocks noChangeShapeType="1"/>
          </p:cNvSpPr>
          <p:nvPr/>
        </p:nvSpPr>
        <p:spPr bwMode="auto">
          <a:xfrm flipV="1">
            <a:off x="1116013" y="3141663"/>
            <a:ext cx="504825" cy="863600"/>
          </a:xfrm>
          <a:prstGeom prst="line">
            <a:avLst/>
          </a:prstGeom>
          <a:noFill/>
          <a:ln w="57150">
            <a:solidFill>
              <a:srgbClr val="54B8EA"/>
            </a:solidFill>
            <a:round/>
            <a:headEnd/>
            <a:tailEnd type="triangle" w="med" len="med"/>
          </a:ln>
        </p:spPr>
        <p:txBody>
          <a:bodyPr/>
          <a:lstStyle/>
          <a:p>
            <a:endParaRPr lang="en-US"/>
          </a:p>
        </p:txBody>
      </p:sp>
      <p:sp>
        <p:nvSpPr>
          <p:cNvPr id="22538" name="Line 24"/>
          <p:cNvSpPr>
            <a:spLocks noChangeShapeType="1"/>
          </p:cNvSpPr>
          <p:nvPr/>
        </p:nvSpPr>
        <p:spPr bwMode="auto">
          <a:xfrm flipV="1">
            <a:off x="1619250" y="3429000"/>
            <a:ext cx="431800" cy="215900"/>
          </a:xfrm>
          <a:prstGeom prst="line">
            <a:avLst/>
          </a:prstGeom>
          <a:noFill/>
          <a:ln w="76200">
            <a:solidFill>
              <a:srgbClr val="54B8EA"/>
            </a:solidFill>
            <a:round/>
            <a:headEnd/>
            <a:tailEnd type="triangle" w="med" len="med"/>
          </a:ln>
        </p:spPr>
        <p:txBody>
          <a:bodyPr/>
          <a:lstStyle/>
          <a:p>
            <a:endParaRPr lang="en-US"/>
          </a:p>
        </p:txBody>
      </p:sp>
      <p:sp>
        <p:nvSpPr>
          <p:cNvPr id="22539" name="Line 25"/>
          <p:cNvSpPr>
            <a:spLocks noChangeShapeType="1"/>
          </p:cNvSpPr>
          <p:nvPr/>
        </p:nvSpPr>
        <p:spPr bwMode="auto">
          <a:xfrm flipV="1">
            <a:off x="1547813" y="3933825"/>
            <a:ext cx="720725" cy="71438"/>
          </a:xfrm>
          <a:prstGeom prst="line">
            <a:avLst/>
          </a:prstGeom>
          <a:noFill/>
          <a:ln w="76200">
            <a:solidFill>
              <a:srgbClr val="54B8EA"/>
            </a:solidFill>
            <a:round/>
            <a:headEnd/>
            <a:tailEnd type="triangle" w="med" len="med"/>
          </a:ln>
        </p:spPr>
        <p:txBody>
          <a:bodyPr/>
          <a:lstStyle/>
          <a:p>
            <a:endParaRPr lang="en-US"/>
          </a:p>
        </p:txBody>
      </p:sp>
      <p:sp>
        <p:nvSpPr>
          <p:cNvPr id="22540" name="Line 26"/>
          <p:cNvSpPr>
            <a:spLocks noChangeShapeType="1"/>
          </p:cNvSpPr>
          <p:nvPr/>
        </p:nvSpPr>
        <p:spPr bwMode="auto">
          <a:xfrm>
            <a:off x="1403350" y="4221163"/>
            <a:ext cx="792163" cy="0"/>
          </a:xfrm>
          <a:prstGeom prst="line">
            <a:avLst/>
          </a:prstGeom>
          <a:noFill/>
          <a:ln w="76200">
            <a:solidFill>
              <a:srgbClr val="54B8EA"/>
            </a:solidFill>
            <a:prstDash val="sysDot"/>
            <a:round/>
            <a:headEnd/>
            <a:tailEnd type="triangle" w="med" len="med"/>
          </a:ln>
        </p:spPr>
        <p:txBody>
          <a:bodyPr/>
          <a:lstStyle/>
          <a:p>
            <a:endParaRPr lang="en-US"/>
          </a:p>
        </p:txBody>
      </p:sp>
      <p:sp>
        <p:nvSpPr>
          <p:cNvPr id="22541" name="Line 27"/>
          <p:cNvSpPr>
            <a:spLocks noChangeShapeType="1"/>
          </p:cNvSpPr>
          <p:nvPr/>
        </p:nvSpPr>
        <p:spPr bwMode="auto">
          <a:xfrm>
            <a:off x="1331913" y="5084763"/>
            <a:ext cx="1008062" cy="0"/>
          </a:xfrm>
          <a:prstGeom prst="line">
            <a:avLst/>
          </a:prstGeom>
          <a:noFill/>
          <a:ln w="76200">
            <a:solidFill>
              <a:srgbClr val="54B8EA"/>
            </a:solidFill>
            <a:prstDash val="sysDot"/>
            <a:round/>
            <a:headEnd/>
            <a:tailEnd type="triangle" w="med" len="med"/>
          </a:ln>
        </p:spPr>
        <p:txBody>
          <a:bodyPr/>
          <a:lstStyle/>
          <a:p>
            <a:endParaRPr lang="en-US"/>
          </a:p>
        </p:txBody>
      </p:sp>
      <p:sp>
        <p:nvSpPr>
          <p:cNvPr id="22542" name="Line 28"/>
          <p:cNvSpPr>
            <a:spLocks noChangeShapeType="1"/>
          </p:cNvSpPr>
          <p:nvPr/>
        </p:nvSpPr>
        <p:spPr bwMode="auto">
          <a:xfrm>
            <a:off x="1547813" y="5516563"/>
            <a:ext cx="720725" cy="0"/>
          </a:xfrm>
          <a:prstGeom prst="line">
            <a:avLst/>
          </a:prstGeom>
          <a:noFill/>
          <a:ln w="76200">
            <a:solidFill>
              <a:srgbClr val="54B8EA"/>
            </a:solidFill>
            <a:round/>
            <a:headEnd/>
            <a:tailEnd type="triangle" w="med" len="med"/>
          </a:ln>
        </p:spPr>
        <p:txBody>
          <a:bodyPr/>
          <a:lstStyle/>
          <a:p>
            <a:endParaRPr lang="en-US"/>
          </a:p>
        </p:txBody>
      </p:sp>
      <p:sp>
        <p:nvSpPr>
          <p:cNvPr id="22543" name="Line 29"/>
          <p:cNvSpPr>
            <a:spLocks noChangeShapeType="1"/>
          </p:cNvSpPr>
          <p:nvPr/>
        </p:nvSpPr>
        <p:spPr bwMode="auto">
          <a:xfrm>
            <a:off x="1476375" y="5805488"/>
            <a:ext cx="647700" cy="0"/>
          </a:xfrm>
          <a:prstGeom prst="line">
            <a:avLst/>
          </a:prstGeom>
          <a:noFill/>
          <a:ln w="76200">
            <a:solidFill>
              <a:srgbClr val="54B8EA"/>
            </a:solidFill>
            <a:prstDash val="sysDot"/>
            <a:round/>
            <a:headEnd/>
            <a:tailEnd type="triangle" w="med" len="med"/>
          </a:ln>
        </p:spPr>
        <p:txBody>
          <a:bodyPr/>
          <a:lstStyle/>
          <a:p>
            <a:endParaRPr lang="en-US"/>
          </a:p>
        </p:txBody>
      </p:sp>
      <p:sp>
        <p:nvSpPr>
          <p:cNvPr id="22544" name="Line 30"/>
          <p:cNvSpPr>
            <a:spLocks noChangeShapeType="1"/>
          </p:cNvSpPr>
          <p:nvPr/>
        </p:nvSpPr>
        <p:spPr bwMode="auto">
          <a:xfrm flipV="1">
            <a:off x="2195513" y="6165850"/>
            <a:ext cx="360362" cy="431800"/>
          </a:xfrm>
          <a:prstGeom prst="line">
            <a:avLst/>
          </a:prstGeom>
          <a:noFill/>
          <a:ln w="76200">
            <a:solidFill>
              <a:srgbClr val="54B8EA"/>
            </a:solidFill>
            <a:prstDash val="sysDot"/>
            <a:round/>
            <a:headEnd/>
            <a:tailEnd type="triangle" w="med" len="med"/>
          </a:ln>
        </p:spPr>
        <p:txBody>
          <a:bodyPr/>
          <a:lstStyle/>
          <a:p>
            <a:endParaRPr lang="en-US"/>
          </a:p>
        </p:txBody>
      </p:sp>
      <p:sp>
        <p:nvSpPr>
          <p:cNvPr id="22545" name="Line 31"/>
          <p:cNvSpPr>
            <a:spLocks noChangeShapeType="1"/>
          </p:cNvSpPr>
          <p:nvPr/>
        </p:nvSpPr>
        <p:spPr bwMode="auto">
          <a:xfrm flipV="1">
            <a:off x="2843213" y="6165850"/>
            <a:ext cx="0" cy="692150"/>
          </a:xfrm>
          <a:prstGeom prst="line">
            <a:avLst/>
          </a:prstGeom>
          <a:noFill/>
          <a:ln w="76200">
            <a:solidFill>
              <a:srgbClr val="54B8EA"/>
            </a:solidFill>
            <a:prstDash val="sysDot"/>
            <a:round/>
            <a:headEnd/>
            <a:tailEnd type="triangle" w="med" len="med"/>
          </a:ln>
        </p:spPr>
        <p:txBody>
          <a:bodyPr/>
          <a:lstStyle/>
          <a:p>
            <a:endParaRPr lang="en-US"/>
          </a:p>
        </p:txBody>
      </p:sp>
      <p:sp>
        <p:nvSpPr>
          <p:cNvPr id="22546" name="Line 32"/>
          <p:cNvSpPr>
            <a:spLocks noChangeShapeType="1"/>
          </p:cNvSpPr>
          <p:nvPr/>
        </p:nvSpPr>
        <p:spPr bwMode="auto">
          <a:xfrm flipH="1">
            <a:off x="3348038" y="5589588"/>
            <a:ext cx="719137" cy="144462"/>
          </a:xfrm>
          <a:prstGeom prst="line">
            <a:avLst/>
          </a:prstGeom>
          <a:noFill/>
          <a:ln w="76200">
            <a:solidFill>
              <a:srgbClr val="54B8EA"/>
            </a:solidFill>
            <a:round/>
            <a:headEnd/>
            <a:tailEnd type="triangle" w="med" len="med"/>
          </a:ln>
        </p:spPr>
        <p:txBody>
          <a:bodyPr/>
          <a:lstStyle/>
          <a:p>
            <a:endParaRPr lang="en-US"/>
          </a:p>
        </p:txBody>
      </p:sp>
      <p:sp>
        <p:nvSpPr>
          <p:cNvPr id="22547" name="Line 33"/>
          <p:cNvSpPr>
            <a:spLocks noChangeShapeType="1"/>
          </p:cNvSpPr>
          <p:nvPr/>
        </p:nvSpPr>
        <p:spPr bwMode="auto">
          <a:xfrm flipH="1" flipV="1">
            <a:off x="3276600" y="4868863"/>
            <a:ext cx="719138" cy="360362"/>
          </a:xfrm>
          <a:prstGeom prst="line">
            <a:avLst/>
          </a:prstGeom>
          <a:noFill/>
          <a:ln w="76200">
            <a:solidFill>
              <a:srgbClr val="54B8EA"/>
            </a:solidFill>
            <a:prstDash val="sysDot"/>
            <a:round/>
            <a:headEnd/>
            <a:tailEnd type="triangle" w="med" len="med"/>
          </a:ln>
        </p:spPr>
        <p:txBody>
          <a:bodyPr/>
          <a:lstStyle/>
          <a:p>
            <a:endParaRPr lang="en-US"/>
          </a:p>
        </p:txBody>
      </p:sp>
      <p:sp>
        <p:nvSpPr>
          <p:cNvPr id="22548" name="Line 34"/>
          <p:cNvSpPr>
            <a:spLocks noChangeShapeType="1"/>
          </p:cNvSpPr>
          <p:nvPr/>
        </p:nvSpPr>
        <p:spPr bwMode="auto">
          <a:xfrm flipH="1" flipV="1">
            <a:off x="3635375" y="4508500"/>
            <a:ext cx="360363" cy="576263"/>
          </a:xfrm>
          <a:prstGeom prst="line">
            <a:avLst/>
          </a:prstGeom>
          <a:noFill/>
          <a:ln w="76200">
            <a:solidFill>
              <a:srgbClr val="54B8EA"/>
            </a:solidFill>
            <a:round/>
            <a:headEnd/>
            <a:tailEnd type="triangle" w="med" len="med"/>
          </a:ln>
        </p:spPr>
        <p:txBody>
          <a:bodyPr/>
          <a:lstStyle/>
          <a:p>
            <a:endParaRPr lang="en-US"/>
          </a:p>
        </p:txBody>
      </p:sp>
      <p:sp>
        <p:nvSpPr>
          <p:cNvPr id="22549" name="Line 35"/>
          <p:cNvSpPr>
            <a:spLocks noChangeShapeType="1"/>
          </p:cNvSpPr>
          <p:nvPr/>
        </p:nvSpPr>
        <p:spPr bwMode="auto">
          <a:xfrm flipV="1">
            <a:off x="4211638" y="4365625"/>
            <a:ext cx="0" cy="647700"/>
          </a:xfrm>
          <a:prstGeom prst="line">
            <a:avLst/>
          </a:prstGeom>
          <a:noFill/>
          <a:ln w="76200">
            <a:solidFill>
              <a:srgbClr val="54B8EA"/>
            </a:solidFill>
            <a:prstDash val="sysDot"/>
            <a:round/>
            <a:headEnd/>
            <a:tailEnd type="triangle" w="med" len="med"/>
          </a:ln>
        </p:spPr>
        <p:txBody>
          <a:bodyPr/>
          <a:lstStyle/>
          <a:p>
            <a:endParaRPr lang="en-US"/>
          </a:p>
        </p:txBody>
      </p:sp>
      <p:sp>
        <p:nvSpPr>
          <p:cNvPr id="22550" name="Line 36"/>
          <p:cNvSpPr>
            <a:spLocks noChangeShapeType="1"/>
          </p:cNvSpPr>
          <p:nvPr/>
        </p:nvSpPr>
        <p:spPr bwMode="auto">
          <a:xfrm flipV="1">
            <a:off x="4500563" y="4292600"/>
            <a:ext cx="0" cy="649288"/>
          </a:xfrm>
          <a:prstGeom prst="line">
            <a:avLst/>
          </a:prstGeom>
          <a:noFill/>
          <a:ln w="76200">
            <a:solidFill>
              <a:srgbClr val="54B8EA"/>
            </a:solidFill>
            <a:prstDash val="sysDot"/>
            <a:round/>
            <a:headEnd/>
            <a:tailEnd type="triangle" w="med" len="med"/>
          </a:ln>
        </p:spPr>
        <p:txBody>
          <a:bodyPr/>
          <a:lstStyle/>
          <a:p>
            <a:endParaRPr lang="en-US"/>
          </a:p>
        </p:txBody>
      </p:sp>
      <p:sp>
        <p:nvSpPr>
          <p:cNvPr id="22551" name="Line 37"/>
          <p:cNvSpPr>
            <a:spLocks noChangeShapeType="1"/>
          </p:cNvSpPr>
          <p:nvPr/>
        </p:nvSpPr>
        <p:spPr bwMode="auto">
          <a:xfrm flipV="1">
            <a:off x="4932363" y="4221163"/>
            <a:ext cx="0" cy="720725"/>
          </a:xfrm>
          <a:prstGeom prst="line">
            <a:avLst/>
          </a:prstGeom>
          <a:noFill/>
          <a:ln w="38100">
            <a:solidFill>
              <a:srgbClr val="54B8EA"/>
            </a:solidFill>
            <a:round/>
            <a:headEnd/>
            <a:tailEnd type="triangle" w="med" len="med"/>
          </a:ln>
        </p:spPr>
        <p:txBody>
          <a:bodyPr/>
          <a:lstStyle/>
          <a:p>
            <a:endParaRPr lang="en-US"/>
          </a:p>
        </p:txBody>
      </p:sp>
      <p:sp>
        <p:nvSpPr>
          <p:cNvPr id="22552" name="Line 38"/>
          <p:cNvSpPr>
            <a:spLocks noChangeShapeType="1"/>
          </p:cNvSpPr>
          <p:nvPr/>
        </p:nvSpPr>
        <p:spPr bwMode="auto">
          <a:xfrm flipV="1">
            <a:off x="5219700" y="4292600"/>
            <a:ext cx="0" cy="649288"/>
          </a:xfrm>
          <a:prstGeom prst="line">
            <a:avLst/>
          </a:prstGeom>
          <a:noFill/>
          <a:ln w="76200" cap="rnd">
            <a:solidFill>
              <a:srgbClr val="54B8EA"/>
            </a:solidFill>
            <a:prstDash val="sysDot"/>
            <a:round/>
            <a:headEnd/>
            <a:tailEnd type="triangle" w="med" len="med"/>
          </a:ln>
        </p:spPr>
        <p:txBody>
          <a:bodyPr/>
          <a:lstStyle/>
          <a:p>
            <a:endParaRPr lang="en-US"/>
          </a:p>
        </p:txBody>
      </p:sp>
      <p:sp>
        <p:nvSpPr>
          <p:cNvPr id="22553" name="Line 39"/>
          <p:cNvSpPr>
            <a:spLocks noChangeShapeType="1"/>
          </p:cNvSpPr>
          <p:nvPr/>
        </p:nvSpPr>
        <p:spPr bwMode="auto">
          <a:xfrm flipH="1" flipV="1">
            <a:off x="5724525" y="4292600"/>
            <a:ext cx="71438" cy="576263"/>
          </a:xfrm>
          <a:prstGeom prst="line">
            <a:avLst/>
          </a:prstGeom>
          <a:noFill/>
          <a:ln w="76200">
            <a:solidFill>
              <a:srgbClr val="54B8EA"/>
            </a:solidFill>
            <a:round/>
            <a:headEnd/>
            <a:tailEnd type="triangle" w="med" len="med"/>
          </a:ln>
        </p:spPr>
        <p:txBody>
          <a:bodyPr/>
          <a:lstStyle/>
          <a:p>
            <a:endParaRPr lang="en-US"/>
          </a:p>
        </p:txBody>
      </p:sp>
      <p:sp>
        <p:nvSpPr>
          <p:cNvPr id="22554" name="Line 40"/>
          <p:cNvSpPr>
            <a:spLocks noChangeShapeType="1"/>
          </p:cNvSpPr>
          <p:nvPr/>
        </p:nvSpPr>
        <p:spPr bwMode="auto">
          <a:xfrm flipH="1" flipV="1">
            <a:off x="6011863" y="4292600"/>
            <a:ext cx="73025" cy="576263"/>
          </a:xfrm>
          <a:prstGeom prst="line">
            <a:avLst/>
          </a:prstGeom>
          <a:noFill/>
          <a:ln w="76200">
            <a:solidFill>
              <a:srgbClr val="54B8EA"/>
            </a:solidFill>
            <a:prstDash val="sysDot"/>
            <a:round/>
            <a:headEnd/>
            <a:tailEnd type="triangle" w="med" len="med"/>
          </a:ln>
        </p:spPr>
        <p:txBody>
          <a:bodyPr/>
          <a:lstStyle/>
          <a:p>
            <a:endParaRPr lang="en-US"/>
          </a:p>
        </p:txBody>
      </p:sp>
      <p:sp>
        <p:nvSpPr>
          <p:cNvPr id="22555" name="Line 41"/>
          <p:cNvSpPr>
            <a:spLocks noChangeShapeType="1"/>
          </p:cNvSpPr>
          <p:nvPr/>
        </p:nvSpPr>
        <p:spPr bwMode="auto">
          <a:xfrm flipH="1">
            <a:off x="5940425" y="3860800"/>
            <a:ext cx="719138" cy="0"/>
          </a:xfrm>
          <a:prstGeom prst="line">
            <a:avLst/>
          </a:prstGeom>
          <a:noFill/>
          <a:ln w="76200">
            <a:solidFill>
              <a:srgbClr val="54B8EA"/>
            </a:solidFill>
            <a:round/>
            <a:headEnd/>
            <a:tailEnd type="triangle" w="med" len="med"/>
          </a:ln>
        </p:spPr>
        <p:txBody>
          <a:bodyPr/>
          <a:lstStyle/>
          <a:p>
            <a:endParaRPr lang="en-US"/>
          </a:p>
        </p:txBody>
      </p:sp>
      <p:sp>
        <p:nvSpPr>
          <p:cNvPr id="22556" name="Line 42"/>
          <p:cNvSpPr>
            <a:spLocks noChangeShapeType="1"/>
          </p:cNvSpPr>
          <p:nvPr/>
        </p:nvSpPr>
        <p:spPr bwMode="auto">
          <a:xfrm flipH="1">
            <a:off x="5940425" y="3500438"/>
            <a:ext cx="719138" cy="0"/>
          </a:xfrm>
          <a:prstGeom prst="line">
            <a:avLst/>
          </a:prstGeom>
          <a:noFill/>
          <a:ln w="76200" cap="rnd">
            <a:solidFill>
              <a:srgbClr val="54B8EA"/>
            </a:solidFill>
            <a:prstDash val="sysDot"/>
            <a:round/>
            <a:headEnd/>
            <a:tailEnd type="triangle" w="med" len="med"/>
          </a:ln>
        </p:spPr>
        <p:txBody>
          <a:bodyPr/>
          <a:lstStyle/>
          <a:p>
            <a:endParaRPr lang="en-US"/>
          </a:p>
        </p:txBody>
      </p:sp>
      <p:sp>
        <p:nvSpPr>
          <p:cNvPr id="22557" name="Line 43"/>
          <p:cNvSpPr>
            <a:spLocks noChangeShapeType="1"/>
          </p:cNvSpPr>
          <p:nvPr/>
        </p:nvSpPr>
        <p:spPr bwMode="auto">
          <a:xfrm>
            <a:off x="5940425" y="2492375"/>
            <a:ext cx="0" cy="792163"/>
          </a:xfrm>
          <a:prstGeom prst="line">
            <a:avLst/>
          </a:prstGeom>
          <a:noFill/>
          <a:ln w="76200">
            <a:solidFill>
              <a:srgbClr val="54B8EA"/>
            </a:solidFill>
            <a:round/>
            <a:headEnd/>
            <a:tailEnd type="triangle" w="med" len="med"/>
          </a:ln>
        </p:spPr>
        <p:txBody>
          <a:bodyPr/>
          <a:lstStyle/>
          <a:p>
            <a:endParaRPr lang="en-US"/>
          </a:p>
        </p:txBody>
      </p:sp>
      <p:sp>
        <p:nvSpPr>
          <p:cNvPr id="22558" name="Line 44"/>
          <p:cNvSpPr>
            <a:spLocks noChangeShapeType="1"/>
          </p:cNvSpPr>
          <p:nvPr/>
        </p:nvSpPr>
        <p:spPr bwMode="auto">
          <a:xfrm flipH="1">
            <a:off x="5148263" y="2492375"/>
            <a:ext cx="360362" cy="936625"/>
          </a:xfrm>
          <a:prstGeom prst="line">
            <a:avLst/>
          </a:prstGeom>
          <a:noFill/>
          <a:ln w="38100">
            <a:solidFill>
              <a:srgbClr val="54B8EA"/>
            </a:solidFill>
            <a:round/>
            <a:headEnd/>
            <a:tailEnd type="triangle" w="med" len="med"/>
          </a:ln>
        </p:spPr>
        <p:txBody>
          <a:bodyPr/>
          <a:lstStyle/>
          <a:p>
            <a:endParaRPr lang="en-US"/>
          </a:p>
        </p:txBody>
      </p:sp>
      <p:sp>
        <p:nvSpPr>
          <p:cNvPr id="22559" name="Line 45"/>
          <p:cNvSpPr>
            <a:spLocks noChangeShapeType="1"/>
          </p:cNvSpPr>
          <p:nvPr/>
        </p:nvSpPr>
        <p:spPr bwMode="auto">
          <a:xfrm>
            <a:off x="2916238" y="404813"/>
            <a:ext cx="576262" cy="360362"/>
          </a:xfrm>
          <a:prstGeom prst="line">
            <a:avLst/>
          </a:prstGeom>
          <a:noFill/>
          <a:ln w="57150">
            <a:solidFill>
              <a:srgbClr val="54B8EA"/>
            </a:solidFill>
            <a:round/>
            <a:headEnd/>
            <a:tailEnd type="triangle" w="med" len="med"/>
          </a:ln>
        </p:spPr>
        <p:txBody>
          <a:bodyPr/>
          <a:lstStyle/>
          <a:p>
            <a:endParaRPr lang="en-US"/>
          </a:p>
        </p:txBody>
      </p:sp>
      <p:sp>
        <p:nvSpPr>
          <p:cNvPr id="22560" name="Line 46"/>
          <p:cNvSpPr>
            <a:spLocks noChangeShapeType="1"/>
          </p:cNvSpPr>
          <p:nvPr/>
        </p:nvSpPr>
        <p:spPr bwMode="auto">
          <a:xfrm>
            <a:off x="2916238" y="1125538"/>
            <a:ext cx="792162" cy="142875"/>
          </a:xfrm>
          <a:prstGeom prst="line">
            <a:avLst/>
          </a:prstGeom>
          <a:noFill/>
          <a:ln w="57150">
            <a:solidFill>
              <a:srgbClr val="54B8EA"/>
            </a:solidFill>
            <a:round/>
            <a:headEnd/>
            <a:tailEnd type="triangle" w="med" len="med"/>
          </a:ln>
        </p:spPr>
        <p:txBody>
          <a:bodyPr/>
          <a:lstStyle/>
          <a:p>
            <a:endParaRPr lang="en-US"/>
          </a:p>
        </p:txBody>
      </p:sp>
      <p:sp>
        <p:nvSpPr>
          <p:cNvPr id="22561" name="Line 47"/>
          <p:cNvSpPr>
            <a:spLocks noChangeShapeType="1"/>
          </p:cNvSpPr>
          <p:nvPr/>
        </p:nvSpPr>
        <p:spPr bwMode="auto">
          <a:xfrm>
            <a:off x="2771775" y="1341438"/>
            <a:ext cx="360363" cy="574675"/>
          </a:xfrm>
          <a:prstGeom prst="line">
            <a:avLst/>
          </a:prstGeom>
          <a:noFill/>
          <a:ln w="38100">
            <a:solidFill>
              <a:srgbClr val="54B8EA"/>
            </a:solidFill>
            <a:round/>
            <a:headEnd/>
            <a:tailEnd type="triangle" w="med" len="med"/>
          </a:ln>
        </p:spPr>
        <p:txBody>
          <a:bodyPr/>
          <a:lstStyle/>
          <a:p>
            <a:endParaRPr lang="en-US"/>
          </a:p>
        </p:txBody>
      </p:sp>
      <p:sp>
        <p:nvSpPr>
          <p:cNvPr id="22562" name="Line 48"/>
          <p:cNvSpPr>
            <a:spLocks noChangeShapeType="1"/>
          </p:cNvSpPr>
          <p:nvPr/>
        </p:nvSpPr>
        <p:spPr bwMode="auto">
          <a:xfrm flipH="1">
            <a:off x="4643438" y="2492375"/>
            <a:ext cx="504825" cy="504825"/>
          </a:xfrm>
          <a:prstGeom prst="line">
            <a:avLst/>
          </a:prstGeom>
          <a:noFill/>
          <a:ln w="57150">
            <a:solidFill>
              <a:srgbClr val="54B8EA"/>
            </a:solidFill>
            <a:round/>
            <a:headEnd/>
            <a:tailEnd type="triangle" w="med" len="med"/>
          </a:ln>
        </p:spPr>
        <p:txBody>
          <a:bodyPr/>
          <a:lstStyle/>
          <a:p>
            <a:endParaRPr lang="en-US"/>
          </a:p>
        </p:txBody>
      </p:sp>
      <p:sp>
        <p:nvSpPr>
          <p:cNvPr id="22563" name="Line 50"/>
          <p:cNvSpPr>
            <a:spLocks noChangeShapeType="1"/>
          </p:cNvSpPr>
          <p:nvPr/>
        </p:nvSpPr>
        <p:spPr bwMode="auto">
          <a:xfrm flipH="1">
            <a:off x="4572000" y="1916113"/>
            <a:ext cx="720725" cy="73025"/>
          </a:xfrm>
          <a:prstGeom prst="line">
            <a:avLst/>
          </a:prstGeom>
          <a:noFill/>
          <a:ln w="57150">
            <a:solidFill>
              <a:srgbClr val="54B8EA"/>
            </a:solidFill>
            <a:round/>
            <a:headEnd/>
            <a:tailEnd type="triangle" w="med" len="med"/>
          </a:ln>
        </p:spPr>
        <p:txBody>
          <a:bodyPr/>
          <a:lstStyle/>
          <a:p>
            <a:endParaRPr lang="en-US"/>
          </a:p>
        </p:txBody>
      </p:sp>
      <p:sp>
        <p:nvSpPr>
          <p:cNvPr id="22564" name="Line 51"/>
          <p:cNvSpPr>
            <a:spLocks noChangeShapeType="1"/>
          </p:cNvSpPr>
          <p:nvPr/>
        </p:nvSpPr>
        <p:spPr bwMode="auto">
          <a:xfrm flipH="1" flipV="1">
            <a:off x="4500563" y="2276475"/>
            <a:ext cx="792162" cy="73025"/>
          </a:xfrm>
          <a:prstGeom prst="line">
            <a:avLst/>
          </a:prstGeom>
          <a:noFill/>
          <a:ln w="57150">
            <a:solidFill>
              <a:srgbClr val="54B8EA"/>
            </a:solidFill>
            <a:round/>
            <a:headEnd/>
            <a:tailEnd type="triangle" w="med" len="med"/>
          </a:ln>
        </p:spPr>
        <p:txBody>
          <a:bodyPr/>
          <a:lstStyle/>
          <a:p>
            <a:endParaRPr lang="en-US"/>
          </a:p>
        </p:txBody>
      </p:sp>
      <p:sp>
        <p:nvSpPr>
          <p:cNvPr id="22565" name="Line 52"/>
          <p:cNvSpPr>
            <a:spLocks noChangeShapeType="1"/>
          </p:cNvSpPr>
          <p:nvPr/>
        </p:nvSpPr>
        <p:spPr bwMode="auto">
          <a:xfrm flipH="1">
            <a:off x="4284663" y="1700213"/>
            <a:ext cx="1079500" cy="0"/>
          </a:xfrm>
          <a:prstGeom prst="line">
            <a:avLst/>
          </a:prstGeom>
          <a:noFill/>
          <a:ln w="57150">
            <a:solidFill>
              <a:srgbClr val="54B8EA"/>
            </a:solidFill>
            <a:round/>
            <a:headEnd/>
            <a:tailEnd type="triangle" w="med" len="med"/>
          </a:ln>
        </p:spPr>
        <p:txBody>
          <a:bodyPr/>
          <a:lstStyle/>
          <a:p>
            <a:endParaRPr lang="en-US"/>
          </a:p>
        </p:txBody>
      </p:sp>
      <p:sp>
        <p:nvSpPr>
          <p:cNvPr id="22566" name="Line 53"/>
          <p:cNvSpPr>
            <a:spLocks noChangeShapeType="1"/>
          </p:cNvSpPr>
          <p:nvPr/>
        </p:nvSpPr>
        <p:spPr bwMode="auto">
          <a:xfrm flipH="1">
            <a:off x="4572000" y="1125538"/>
            <a:ext cx="647700" cy="215900"/>
          </a:xfrm>
          <a:prstGeom prst="line">
            <a:avLst/>
          </a:prstGeom>
          <a:noFill/>
          <a:ln w="57150">
            <a:solidFill>
              <a:srgbClr val="54B8EA"/>
            </a:solidFill>
            <a:round/>
            <a:headEnd/>
            <a:tailEnd type="triangle" w="med" len="med"/>
          </a:ln>
        </p:spPr>
        <p:txBody>
          <a:bodyPr/>
          <a:lstStyle/>
          <a:p>
            <a:endParaRPr lang="en-US"/>
          </a:p>
        </p:txBody>
      </p:sp>
      <p:sp>
        <p:nvSpPr>
          <p:cNvPr id="22567" name="Line 54"/>
          <p:cNvSpPr>
            <a:spLocks noChangeShapeType="1"/>
          </p:cNvSpPr>
          <p:nvPr/>
        </p:nvSpPr>
        <p:spPr bwMode="auto">
          <a:xfrm flipH="1">
            <a:off x="4427538" y="836613"/>
            <a:ext cx="792162" cy="71437"/>
          </a:xfrm>
          <a:prstGeom prst="line">
            <a:avLst/>
          </a:prstGeom>
          <a:noFill/>
          <a:ln w="57150">
            <a:solidFill>
              <a:srgbClr val="54B8EA"/>
            </a:solidFill>
            <a:round/>
            <a:headEnd/>
            <a:tailEnd type="triangle" w="med" len="med"/>
          </a:ln>
        </p:spPr>
        <p:txBody>
          <a:bodyPr/>
          <a:lstStyle/>
          <a:p>
            <a:endParaRPr lang="en-US"/>
          </a:p>
        </p:txBody>
      </p:sp>
      <p:sp>
        <p:nvSpPr>
          <p:cNvPr id="22568" name="Line 55"/>
          <p:cNvSpPr>
            <a:spLocks noChangeShapeType="1"/>
          </p:cNvSpPr>
          <p:nvPr/>
        </p:nvSpPr>
        <p:spPr bwMode="auto">
          <a:xfrm flipH="1">
            <a:off x="4427538" y="620713"/>
            <a:ext cx="649287" cy="0"/>
          </a:xfrm>
          <a:prstGeom prst="line">
            <a:avLst/>
          </a:prstGeom>
          <a:noFill/>
          <a:ln w="57150">
            <a:solidFill>
              <a:srgbClr val="54B8EA"/>
            </a:solidFill>
            <a:round/>
            <a:headEnd/>
            <a:tailEnd type="triangle" w="med" len="med"/>
          </a:ln>
        </p:spPr>
        <p:txBody>
          <a:bodyPr/>
          <a:lstStyle/>
          <a:p>
            <a:endParaRPr lang="en-US"/>
          </a:p>
        </p:txBody>
      </p:sp>
      <p:sp>
        <p:nvSpPr>
          <p:cNvPr id="22569" name="Line 56"/>
          <p:cNvSpPr>
            <a:spLocks noChangeShapeType="1"/>
          </p:cNvSpPr>
          <p:nvPr/>
        </p:nvSpPr>
        <p:spPr bwMode="auto">
          <a:xfrm flipH="1" flipV="1">
            <a:off x="3059113" y="2349500"/>
            <a:ext cx="288925" cy="574675"/>
          </a:xfrm>
          <a:prstGeom prst="line">
            <a:avLst/>
          </a:prstGeom>
          <a:noFill/>
          <a:ln w="57150">
            <a:solidFill>
              <a:srgbClr val="54B8EA"/>
            </a:solidFill>
            <a:round/>
            <a:headEnd/>
            <a:tailEnd type="triangle" w="med" len="med"/>
          </a:ln>
        </p:spPr>
        <p:txBody>
          <a:bodyPr/>
          <a:lstStyle/>
          <a:p>
            <a:endParaRPr lang="en-US"/>
          </a:p>
        </p:txBody>
      </p:sp>
      <p:sp>
        <p:nvSpPr>
          <p:cNvPr id="22570" name="Line 57"/>
          <p:cNvSpPr>
            <a:spLocks noChangeShapeType="1"/>
          </p:cNvSpPr>
          <p:nvPr/>
        </p:nvSpPr>
        <p:spPr bwMode="auto">
          <a:xfrm flipV="1">
            <a:off x="3419475" y="2636838"/>
            <a:ext cx="144463" cy="360362"/>
          </a:xfrm>
          <a:prstGeom prst="line">
            <a:avLst/>
          </a:prstGeom>
          <a:noFill/>
          <a:ln w="76200">
            <a:solidFill>
              <a:srgbClr val="54B8EA"/>
            </a:solidFill>
            <a:round/>
            <a:headEnd/>
            <a:tailEnd type="triangle" w="med" len="med"/>
          </a:ln>
        </p:spPr>
        <p:txBody>
          <a:bodyPr/>
          <a:lstStyle/>
          <a:p>
            <a:endParaRPr lang="en-US"/>
          </a:p>
        </p:txBody>
      </p:sp>
      <p:sp>
        <p:nvSpPr>
          <p:cNvPr id="22571" name="Line 58"/>
          <p:cNvSpPr>
            <a:spLocks noChangeShapeType="1"/>
          </p:cNvSpPr>
          <p:nvPr/>
        </p:nvSpPr>
        <p:spPr bwMode="auto">
          <a:xfrm flipV="1">
            <a:off x="3563938" y="2781300"/>
            <a:ext cx="431800" cy="360363"/>
          </a:xfrm>
          <a:prstGeom prst="line">
            <a:avLst/>
          </a:prstGeom>
          <a:noFill/>
          <a:ln w="57150">
            <a:solidFill>
              <a:srgbClr val="54B8EA"/>
            </a:solidFill>
            <a:round/>
            <a:headEnd/>
            <a:tailEnd type="triangle" w="med" len="med"/>
          </a:ln>
        </p:spPr>
        <p:txBody>
          <a:bodyPr/>
          <a:lstStyle/>
          <a:p>
            <a:endParaRPr lang="en-US"/>
          </a:p>
        </p:txBody>
      </p:sp>
      <p:sp>
        <p:nvSpPr>
          <p:cNvPr id="22572" name="Line 59"/>
          <p:cNvSpPr>
            <a:spLocks noChangeShapeType="1"/>
          </p:cNvSpPr>
          <p:nvPr/>
        </p:nvSpPr>
        <p:spPr bwMode="auto">
          <a:xfrm>
            <a:off x="3563938" y="3284538"/>
            <a:ext cx="431800" cy="0"/>
          </a:xfrm>
          <a:prstGeom prst="line">
            <a:avLst/>
          </a:prstGeom>
          <a:noFill/>
          <a:ln w="57150">
            <a:solidFill>
              <a:srgbClr val="54B8EA"/>
            </a:solidFill>
            <a:round/>
            <a:headEnd/>
            <a:tailEnd type="triangle" w="med" len="med"/>
          </a:ln>
        </p:spPr>
        <p:txBody>
          <a:bodyPr/>
          <a:lstStyle/>
          <a:p>
            <a:endParaRPr lang="en-US"/>
          </a:p>
        </p:txBody>
      </p:sp>
      <p:sp>
        <p:nvSpPr>
          <p:cNvPr id="22573" name="Line 60"/>
          <p:cNvSpPr>
            <a:spLocks noChangeShapeType="1"/>
          </p:cNvSpPr>
          <p:nvPr/>
        </p:nvSpPr>
        <p:spPr bwMode="auto">
          <a:xfrm>
            <a:off x="3419475" y="3429000"/>
            <a:ext cx="360363" cy="504825"/>
          </a:xfrm>
          <a:prstGeom prst="line">
            <a:avLst/>
          </a:prstGeom>
          <a:noFill/>
          <a:ln w="57150">
            <a:solidFill>
              <a:srgbClr val="54B8EA"/>
            </a:solidFill>
            <a:round/>
            <a:headEnd/>
            <a:tailEnd type="triangle" w="med" len="med"/>
          </a:ln>
        </p:spPr>
        <p:txBody>
          <a:bodyPr/>
          <a:lstStyle/>
          <a:p>
            <a:endParaRPr lang="en-US"/>
          </a:p>
        </p:txBody>
      </p:sp>
      <p:sp>
        <p:nvSpPr>
          <p:cNvPr id="22574" name="Line 61"/>
          <p:cNvSpPr>
            <a:spLocks noChangeShapeType="1"/>
          </p:cNvSpPr>
          <p:nvPr/>
        </p:nvSpPr>
        <p:spPr bwMode="auto">
          <a:xfrm flipH="1">
            <a:off x="3203575" y="3284538"/>
            <a:ext cx="73025" cy="431800"/>
          </a:xfrm>
          <a:prstGeom prst="line">
            <a:avLst/>
          </a:prstGeom>
          <a:noFill/>
          <a:ln w="57150">
            <a:solidFill>
              <a:srgbClr val="54B8EA"/>
            </a:solidFill>
            <a:round/>
            <a:headEnd/>
            <a:tailEnd type="triangle" w="med" len="med"/>
          </a:ln>
        </p:spPr>
        <p:txBody>
          <a:bodyPr/>
          <a:lstStyle/>
          <a:p>
            <a:endParaRPr lang="en-US"/>
          </a:p>
        </p:txBody>
      </p:sp>
      <p:sp>
        <p:nvSpPr>
          <p:cNvPr id="22575" name="Line 62"/>
          <p:cNvSpPr>
            <a:spLocks noChangeShapeType="1"/>
          </p:cNvSpPr>
          <p:nvPr/>
        </p:nvSpPr>
        <p:spPr bwMode="auto">
          <a:xfrm flipH="1" flipV="1">
            <a:off x="2843213" y="2924175"/>
            <a:ext cx="433387" cy="144463"/>
          </a:xfrm>
          <a:prstGeom prst="line">
            <a:avLst/>
          </a:prstGeom>
          <a:noFill/>
          <a:ln w="57150">
            <a:solidFill>
              <a:srgbClr val="54B8EA"/>
            </a:solidFill>
            <a:round/>
            <a:headEnd/>
            <a:tailEnd type="triangle" w="med" len="med"/>
          </a:ln>
        </p:spPr>
        <p:txBody>
          <a:bodyPr/>
          <a:lstStyle/>
          <a:p>
            <a:endParaRPr lang="en-US"/>
          </a:p>
        </p:txBody>
      </p:sp>
      <p:sp>
        <p:nvSpPr>
          <p:cNvPr id="22576" name="Line 63"/>
          <p:cNvSpPr>
            <a:spLocks noChangeShapeType="1"/>
          </p:cNvSpPr>
          <p:nvPr/>
        </p:nvSpPr>
        <p:spPr bwMode="auto">
          <a:xfrm flipH="1">
            <a:off x="2627313" y="3213100"/>
            <a:ext cx="576262" cy="287338"/>
          </a:xfrm>
          <a:prstGeom prst="line">
            <a:avLst/>
          </a:prstGeom>
          <a:noFill/>
          <a:ln w="57150">
            <a:solidFill>
              <a:srgbClr val="54B8EA"/>
            </a:solidFill>
            <a:round/>
            <a:headEnd/>
            <a:tailEnd type="triangle" w="med" len="med"/>
          </a:ln>
        </p:spPr>
        <p:txBody>
          <a:bodyPr/>
          <a:lstStyle/>
          <a:p>
            <a:endParaRPr lang="en-US"/>
          </a:p>
        </p:txBody>
      </p:sp>
      <p:sp>
        <p:nvSpPr>
          <p:cNvPr id="22577" name="Text Box 64"/>
          <p:cNvSpPr txBox="1">
            <a:spLocks noChangeArrowheads="1"/>
          </p:cNvSpPr>
          <p:nvPr/>
        </p:nvSpPr>
        <p:spPr bwMode="auto">
          <a:xfrm>
            <a:off x="6934200" y="990600"/>
            <a:ext cx="1871663" cy="3908762"/>
          </a:xfrm>
          <a:prstGeom prst="rect">
            <a:avLst/>
          </a:prstGeom>
          <a:noFill/>
          <a:ln w="9525">
            <a:noFill/>
            <a:miter lim="800000"/>
            <a:headEnd/>
            <a:tailEnd/>
          </a:ln>
        </p:spPr>
        <p:txBody>
          <a:bodyPr wrap="square">
            <a:spAutoFit/>
          </a:bodyPr>
          <a:lstStyle/>
          <a:p>
            <a:pPr>
              <a:spcBef>
                <a:spcPct val="50000"/>
              </a:spcBef>
            </a:pPr>
            <a:endParaRPr lang="fa-IR" sz="1600" dirty="0">
              <a:solidFill>
                <a:srgbClr val="660033"/>
              </a:solidFill>
              <a:latin typeface="Tahoma" pitchFamily="34" charset="0"/>
              <a:ea typeface="Tahoma" pitchFamily="34" charset="0"/>
              <a:cs typeface="Tahoma" pitchFamily="34" charset="0"/>
            </a:endParaRPr>
          </a:p>
          <a:p>
            <a:pPr algn="r">
              <a:spcBef>
                <a:spcPct val="50000"/>
              </a:spcBef>
            </a:pPr>
            <a:r>
              <a:rPr lang="fa-IR" sz="1600" dirty="0">
                <a:solidFill>
                  <a:srgbClr val="660033"/>
                </a:solidFill>
                <a:latin typeface="Tahoma" pitchFamily="34" charset="0"/>
                <a:ea typeface="Tahoma" pitchFamily="34" charset="0"/>
                <a:cs typeface="Tahoma" pitchFamily="34" charset="0"/>
              </a:rPr>
              <a:t>مجموعه زیتون از مدولهایی تشکیل شده که هر مدول تعدادی از واحدها را در کنار هم و در خود جای داده است. شکل گیری این مدولها به شکل فرفره موجب شده که نور گیری  وتهویه را در ان توسط بازشو های محیطی بسیار اسان کرده است. </a:t>
            </a:r>
            <a:endParaRPr lang="en-US" sz="1600" dirty="0">
              <a:solidFill>
                <a:srgbClr val="660033"/>
              </a:solidFill>
              <a:latin typeface="Tahoma" pitchFamily="34" charset="0"/>
              <a:ea typeface="Tahoma" pitchFamily="34" charset="0"/>
              <a:cs typeface="Tahoma" pitchFamily="34" charset="0"/>
            </a:endParaRPr>
          </a:p>
        </p:txBody>
      </p:sp>
      <p:sp>
        <p:nvSpPr>
          <p:cNvPr id="22578" name="Rectangle 65"/>
          <p:cNvSpPr>
            <a:spLocks noChangeArrowheads="1"/>
          </p:cNvSpPr>
          <p:nvPr/>
        </p:nvSpPr>
        <p:spPr bwMode="auto">
          <a:xfrm>
            <a:off x="1835150" y="404813"/>
            <a:ext cx="288925" cy="287337"/>
          </a:xfrm>
          <a:prstGeom prst="rect">
            <a:avLst/>
          </a:prstGeom>
          <a:solidFill>
            <a:srgbClr val="54B8EA"/>
          </a:solidFill>
          <a:ln w="9525">
            <a:solidFill>
              <a:srgbClr val="54B8EA"/>
            </a:solidFill>
            <a:miter lim="800000"/>
            <a:headEnd/>
            <a:tailEnd/>
          </a:ln>
        </p:spPr>
        <p:txBody>
          <a:bodyPr wrap="none" anchor="ctr"/>
          <a:lstStyle/>
          <a:p>
            <a:endParaRPr lang="en-US"/>
          </a:p>
        </p:txBody>
      </p:sp>
      <p:sp>
        <p:nvSpPr>
          <p:cNvPr id="22579" name="Text Box 66"/>
          <p:cNvSpPr txBox="1">
            <a:spLocks noChangeArrowheads="1"/>
          </p:cNvSpPr>
          <p:nvPr/>
        </p:nvSpPr>
        <p:spPr bwMode="auto">
          <a:xfrm>
            <a:off x="468313" y="333375"/>
            <a:ext cx="1692275" cy="369332"/>
          </a:xfrm>
          <a:prstGeom prst="rect">
            <a:avLst/>
          </a:prstGeom>
          <a:noFill/>
          <a:ln w="9525">
            <a:noFill/>
            <a:miter lim="800000"/>
            <a:headEnd/>
            <a:tailEnd/>
          </a:ln>
        </p:spPr>
        <p:txBody>
          <a:bodyPr>
            <a:spAutoFit/>
          </a:bodyPr>
          <a:lstStyle/>
          <a:p>
            <a:pPr>
              <a:spcBef>
                <a:spcPct val="50000"/>
              </a:spcBef>
            </a:pPr>
            <a:r>
              <a:rPr lang="fa-IR" dirty="0">
                <a:solidFill>
                  <a:schemeClr val="hlink"/>
                </a:solidFill>
                <a:latin typeface="Tahoma" pitchFamily="34" charset="0"/>
                <a:ea typeface="Tahoma" pitchFamily="34" charset="0"/>
                <a:cs typeface="Tahoma" pitchFamily="34" charset="0"/>
              </a:rPr>
              <a:t>جریان هوا</a:t>
            </a:r>
            <a:endParaRPr lang="en-US" dirty="0">
              <a:solidFill>
                <a:schemeClr val="hlink"/>
              </a:solidFill>
              <a:latin typeface="Tahoma" pitchFamily="34" charset="0"/>
              <a:ea typeface="Tahoma" pitchFamily="34" charset="0"/>
              <a:cs typeface="Tahoma" pitchFamily="34" charset="0"/>
            </a:endParaRPr>
          </a:p>
        </p:txBody>
      </p:sp>
      <p:sp>
        <p:nvSpPr>
          <p:cNvPr id="53" name="TextBox 52"/>
          <p:cNvSpPr txBox="1"/>
          <p:nvPr/>
        </p:nvSpPr>
        <p:spPr>
          <a:xfrm>
            <a:off x="6324600" y="228600"/>
            <a:ext cx="25908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1">
            <a:spAutoFit/>
          </a:bodyPr>
          <a:lstStyle/>
          <a:p>
            <a:pPr algn="r"/>
            <a:r>
              <a:rPr lang="fa-IR" dirty="0" smtClean="0">
                <a:solidFill>
                  <a:schemeClr val="bg1"/>
                </a:solidFill>
                <a:latin typeface="Tahoma" pitchFamily="34" charset="0"/>
                <a:ea typeface="Tahoma" pitchFamily="34" charset="0"/>
                <a:cs typeface="Tahoma" pitchFamily="34" charset="0"/>
              </a:rPr>
              <a:t>تهویه و نور طبیعی:</a:t>
            </a:r>
          </a:p>
          <a:p>
            <a:pPr algn="r"/>
            <a:endParaRPr lang="fa-IR"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3554" name="Picture 3" descr="CIMG1091"/>
          <p:cNvPicPr>
            <a:picLocks noChangeAspect="1" noChangeArrowheads="1"/>
          </p:cNvPicPr>
          <p:nvPr/>
        </p:nvPicPr>
        <p:blipFill>
          <a:blip r:embed="rId3" cstate="print"/>
          <a:srcRect/>
          <a:stretch>
            <a:fillRect/>
          </a:stretch>
        </p:blipFill>
        <p:spPr bwMode="auto">
          <a:xfrm>
            <a:off x="0" y="233363"/>
            <a:ext cx="6538913" cy="6624637"/>
          </a:xfrm>
          <a:prstGeom prst="rect">
            <a:avLst/>
          </a:prstGeom>
          <a:noFill/>
          <a:ln w="9525">
            <a:noFill/>
            <a:miter lim="800000"/>
            <a:headEnd/>
            <a:tailEnd/>
          </a:ln>
        </p:spPr>
      </p:pic>
      <p:sp>
        <p:nvSpPr>
          <p:cNvPr id="23555" name="Line 5"/>
          <p:cNvSpPr>
            <a:spLocks noChangeShapeType="1"/>
          </p:cNvSpPr>
          <p:nvPr/>
        </p:nvSpPr>
        <p:spPr bwMode="auto">
          <a:xfrm>
            <a:off x="900113" y="908050"/>
            <a:ext cx="287337" cy="504825"/>
          </a:xfrm>
          <a:prstGeom prst="line">
            <a:avLst/>
          </a:prstGeom>
          <a:noFill/>
          <a:ln w="76200">
            <a:solidFill>
              <a:srgbClr val="F8BD46"/>
            </a:solidFill>
            <a:round/>
            <a:headEnd/>
            <a:tailEnd type="triangle" w="med" len="med"/>
          </a:ln>
        </p:spPr>
        <p:txBody>
          <a:bodyPr/>
          <a:lstStyle/>
          <a:p>
            <a:endParaRPr lang="en-US"/>
          </a:p>
        </p:txBody>
      </p:sp>
      <p:sp>
        <p:nvSpPr>
          <p:cNvPr id="23556" name="Line 6"/>
          <p:cNvSpPr>
            <a:spLocks noChangeShapeType="1"/>
          </p:cNvSpPr>
          <p:nvPr/>
        </p:nvSpPr>
        <p:spPr bwMode="auto">
          <a:xfrm>
            <a:off x="468313" y="1341438"/>
            <a:ext cx="71437" cy="647700"/>
          </a:xfrm>
          <a:prstGeom prst="line">
            <a:avLst/>
          </a:prstGeom>
          <a:noFill/>
          <a:ln w="76200">
            <a:solidFill>
              <a:srgbClr val="F8BD46"/>
            </a:solidFill>
            <a:round/>
            <a:headEnd/>
            <a:tailEnd type="triangle" w="med" len="med"/>
          </a:ln>
        </p:spPr>
        <p:txBody>
          <a:bodyPr/>
          <a:lstStyle/>
          <a:p>
            <a:endParaRPr lang="en-US"/>
          </a:p>
        </p:txBody>
      </p:sp>
      <p:sp>
        <p:nvSpPr>
          <p:cNvPr id="23557" name="Line 7"/>
          <p:cNvSpPr>
            <a:spLocks noChangeShapeType="1"/>
          </p:cNvSpPr>
          <p:nvPr/>
        </p:nvSpPr>
        <p:spPr bwMode="auto">
          <a:xfrm flipV="1">
            <a:off x="250825" y="3068638"/>
            <a:ext cx="288925" cy="720725"/>
          </a:xfrm>
          <a:prstGeom prst="line">
            <a:avLst/>
          </a:prstGeom>
          <a:noFill/>
          <a:ln w="76200">
            <a:solidFill>
              <a:srgbClr val="F8BD46"/>
            </a:solidFill>
            <a:round/>
            <a:headEnd/>
            <a:tailEnd type="triangle" w="med" len="med"/>
          </a:ln>
        </p:spPr>
        <p:txBody>
          <a:bodyPr/>
          <a:lstStyle/>
          <a:p>
            <a:endParaRPr lang="en-US"/>
          </a:p>
        </p:txBody>
      </p:sp>
      <p:sp>
        <p:nvSpPr>
          <p:cNvPr id="23558" name="Line 8"/>
          <p:cNvSpPr>
            <a:spLocks noChangeShapeType="1"/>
          </p:cNvSpPr>
          <p:nvPr/>
        </p:nvSpPr>
        <p:spPr bwMode="auto">
          <a:xfrm flipV="1">
            <a:off x="900113" y="3644900"/>
            <a:ext cx="215900" cy="576263"/>
          </a:xfrm>
          <a:prstGeom prst="line">
            <a:avLst/>
          </a:prstGeom>
          <a:noFill/>
          <a:ln w="76200">
            <a:solidFill>
              <a:srgbClr val="F8BD46"/>
            </a:solidFill>
            <a:round/>
            <a:headEnd/>
            <a:tailEnd type="triangle" w="med" len="med"/>
          </a:ln>
        </p:spPr>
        <p:txBody>
          <a:bodyPr/>
          <a:lstStyle/>
          <a:p>
            <a:endParaRPr lang="en-US"/>
          </a:p>
        </p:txBody>
      </p:sp>
      <p:sp>
        <p:nvSpPr>
          <p:cNvPr id="23559" name="Line 9"/>
          <p:cNvSpPr>
            <a:spLocks noChangeShapeType="1"/>
          </p:cNvSpPr>
          <p:nvPr/>
        </p:nvSpPr>
        <p:spPr bwMode="auto">
          <a:xfrm>
            <a:off x="2627313" y="981075"/>
            <a:ext cx="144462" cy="360363"/>
          </a:xfrm>
          <a:prstGeom prst="line">
            <a:avLst/>
          </a:prstGeom>
          <a:noFill/>
          <a:ln w="76200">
            <a:solidFill>
              <a:srgbClr val="F8BD46"/>
            </a:solidFill>
            <a:round/>
            <a:headEnd/>
            <a:tailEnd type="triangle" w="med" len="med"/>
          </a:ln>
        </p:spPr>
        <p:txBody>
          <a:bodyPr/>
          <a:lstStyle/>
          <a:p>
            <a:endParaRPr lang="en-US"/>
          </a:p>
        </p:txBody>
      </p:sp>
      <p:sp>
        <p:nvSpPr>
          <p:cNvPr id="23560" name="Line 10"/>
          <p:cNvSpPr>
            <a:spLocks noChangeShapeType="1"/>
          </p:cNvSpPr>
          <p:nvPr/>
        </p:nvSpPr>
        <p:spPr bwMode="auto">
          <a:xfrm flipV="1">
            <a:off x="1116013" y="3716338"/>
            <a:ext cx="360362" cy="433387"/>
          </a:xfrm>
          <a:prstGeom prst="line">
            <a:avLst/>
          </a:prstGeom>
          <a:noFill/>
          <a:ln w="76200">
            <a:solidFill>
              <a:srgbClr val="F8BD46"/>
            </a:solidFill>
            <a:round/>
            <a:headEnd/>
            <a:tailEnd type="triangle" w="med" len="med"/>
          </a:ln>
        </p:spPr>
        <p:txBody>
          <a:bodyPr/>
          <a:lstStyle/>
          <a:p>
            <a:endParaRPr lang="en-US"/>
          </a:p>
        </p:txBody>
      </p:sp>
      <p:sp>
        <p:nvSpPr>
          <p:cNvPr id="23561" name="Line 11"/>
          <p:cNvSpPr>
            <a:spLocks noChangeShapeType="1"/>
          </p:cNvSpPr>
          <p:nvPr/>
        </p:nvSpPr>
        <p:spPr bwMode="auto">
          <a:xfrm flipV="1">
            <a:off x="1331913" y="4149725"/>
            <a:ext cx="287337" cy="215900"/>
          </a:xfrm>
          <a:prstGeom prst="line">
            <a:avLst/>
          </a:prstGeom>
          <a:noFill/>
          <a:ln w="76200">
            <a:solidFill>
              <a:srgbClr val="F8BD46"/>
            </a:solidFill>
            <a:round/>
            <a:headEnd/>
            <a:tailEnd type="triangle" w="med" len="med"/>
          </a:ln>
        </p:spPr>
        <p:txBody>
          <a:bodyPr/>
          <a:lstStyle/>
          <a:p>
            <a:endParaRPr lang="en-US"/>
          </a:p>
        </p:txBody>
      </p:sp>
      <p:sp>
        <p:nvSpPr>
          <p:cNvPr id="23562" name="Line 12"/>
          <p:cNvSpPr>
            <a:spLocks noChangeShapeType="1"/>
          </p:cNvSpPr>
          <p:nvPr/>
        </p:nvSpPr>
        <p:spPr bwMode="auto">
          <a:xfrm>
            <a:off x="1331913" y="4868863"/>
            <a:ext cx="719137" cy="144462"/>
          </a:xfrm>
          <a:prstGeom prst="line">
            <a:avLst/>
          </a:prstGeom>
          <a:noFill/>
          <a:ln w="76200">
            <a:solidFill>
              <a:srgbClr val="F8BD46"/>
            </a:solidFill>
            <a:round/>
            <a:headEnd/>
            <a:tailEnd type="triangle" w="med" len="med"/>
          </a:ln>
        </p:spPr>
        <p:txBody>
          <a:bodyPr/>
          <a:lstStyle/>
          <a:p>
            <a:endParaRPr lang="en-US"/>
          </a:p>
        </p:txBody>
      </p:sp>
      <p:sp>
        <p:nvSpPr>
          <p:cNvPr id="23563" name="Line 13"/>
          <p:cNvSpPr>
            <a:spLocks noChangeShapeType="1"/>
          </p:cNvSpPr>
          <p:nvPr/>
        </p:nvSpPr>
        <p:spPr bwMode="auto">
          <a:xfrm>
            <a:off x="1187450" y="5373688"/>
            <a:ext cx="647700" cy="0"/>
          </a:xfrm>
          <a:prstGeom prst="line">
            <a:avLst/>
          </a:prstGeom>
          <a:noFill/>
          <a:ln w="76200">
            <a:solidFill>
              <a:srgbClr val="F8BD46"/>
            </a:solidFill>
            <a:round/>
            <a:headEnd/>
            <a:tailEnd type="triangle" w="med" len="med"/>
          </a:ln>
        </p:spPr>
        <p:txBody>
          <a:bodyPr/>
          <a:lstStyle/>
          <a:p>
            <a:endParaRPr lang="en-US"/>
          </a:p>
        </p:txBody>
      </p:sp>
      <p:sp>
        <p:nvSpPr>
          <p:cNvPr id="23564" name="Line 14"/>
          <p:cNvSpPr>
            <a:spLocks noChangeShapeType="1"/>
          </p:cNvSpPr>
          <p:nvPr/>
        </p:nvSpPr>
        <p:spPr bwMode="auto">
          <a:xfrm flipV="1">
            <a:off x="1331913" y="5876925"/>
            <a:ext cx="503237" cy="73025"/>
          </a:xfrm>
          <a:prstGeom prst="line">
            <a:avLst/>
          </a:prstGeom>
          <a:noFill/>
          <a:ln w="76200">
            <a:solidFill>
              <a:srgbClr val="F8BD46"/>
            </a:solidFill>
            <a:round/>
            <a:headEnd/>
            <a:tailEnd type="triangle" w="med" len="med"/>
          </a:ln>
        </p:spPr>
        <p:txBody>
          <a:bodyPr/>
          <a:lstStyle/>
          <a:p>
            <a:endParaRPr lang="en-US"/>
          </a:p>
        </p:txBody>
      </p:sp>
      <p:sp>
        <p:nvSpPr>
          <p:cNvPr id="23565" name="Line 15"/>
          <p:cNvSpPr>
            <a:spLocks noChangeShapeType="1"/>
          </p:cNvSpPr>
          <p:nvPr/>
        </p:nvSpPr>
        <p:spPr bwMode="auto">
          <a:xfrm flipV="1">
            <a:off x="1331913" y="6237288"/>
            <a:ext cx="431800" cy="215900"/>
          </a:xfrm>
          <a:prstGeom prst="line">
            <a:avLst/>
          </a:prstGeom>
          <a:noFill/>
          <a:ln w="76200">
            <a:solidFill>
              <a:srgbClr val="F8BD46"/>
            </a:solidFill>
            <a:round/>
            <a:headEnd/>
            <a:tailEnd type="triangle" w="med" len="med"/>
          </a:ln>
        </p:spPr>
        <p:txBody>
          <a:bodyPr/>
          <a:lstStyle/>
          <a:p>
            <a:endParaRPr lang="en-US"/>
          </a:p>
        </p:txBody>
      </p:sp>
      <p:sp>
        <p:nvSpPr>
          <p:cNvPr id="23566" name="Line 16"/>
          <p:cNvSpPr>
            <a:spLocks noChangeShapeType="1"/>
          </p:cNvSpPr>
          <p:nvPr/>
        </p:nvSpPr>
        <p:spPr bwMode="auto">
          <a:xfrm flipV="1">
            <a:off x="1835150" y="6308725"/>
            <a:ext cx="144463" cy="549275"/>
          </a:xfrm>
          <a:prstGeom prst="line">
            <a:avLst/>
          </a:prstGeom>
          <a:noFill/>
          <a:ln w="76200">
            <a:solidFill>
              <a:srgbClr val="F8BD46"/>
            </a:solidFill>
            <a:round/>
            <a:headEnd/>
            <a:tailEnd type="triangle" w="med" len="med"/>
          </a:ln>
        </p:spPr>
        <p:txBody>
          <a:bodyPr/>
          <a:lstStyle/>
          <a:p>
            <a:endParaRPr lang="en-US"/>
          </a:p>
        </p:txBody>
      </p:sp>
      <p:sp>
        <p:nvSpPr>
          <p:cNvPr id="23567" name="Line 17"/>
          <p:cNvSpPr>
            <a:spLocks noChangeShapeType="1"/>
          </p:cNvSpPr>
          <p:nvPr/>
        </p:nvSpPr>
        <p:spPr bwMode="auto">
          <a:xfrm flipV="1">
            <a:off x="2339975" y="6308725"/>
            <a:ext cx="0" cy="549275"/>
          </a:xfrm>
          <a:prstGeom prst="line">
            <a:avLst/>
          </a:prstGeom>
          <a:noFill/>
          <a:ln w="76200">
            <a:solidFill>
              <a:srgbClr val="F8BD46"/>
            </a:solidFill>
            <a:round/>
            <a:headEnd/>
            <a:tailEnd type="triangle" w="med" len="med"/>
          </a:ln>
        </p:spPr>
        <p:txBody>
          <a:bodyPr/>
          <a:lstStyle/>
          <a:p>
            <a:endParaRPr lang="en-US"/>
          </a:p>
        </p:txBody>
      </p:sp>
      <p:sp>
        <p:nvSpPr>
          <p:cNvPr id="23568" name="Line 18"/>
          <p:cNvSpPr>
            <a:spLocks noChangeShapeType="1"/>
          </p:cNvSpPr>
          <p:nvPr/>
        </p:nvSpPr>
        <p:spPr bwMode="auto">
          <a:xfrm flipV="1">
            <a:off x="2627313" y="6381750"/>
            <a:ext cx="0" cy="476250"/>
          </a:xfrm>
          <a:prstGeom prst="line">
            <a:avLst/>
          </a:prstGeom>
          <a:noFill/>
          <a:ln w="76200">
            <a:solidFill>
              <a:srgbClr val="F8BD46"/>
            </a:solidFill>
            <a:round/>
            <a:headEnd/>
            <a:tailEnd type="triangle" w="med" len="med"/>
          </a:ln>
        </p:spPr>
        <p:txBody>
          <a:bodyPr/>
          <a:lstStyle/>
          <a:p>
            <a:endParaRPr lang="en-US"/>
          </a:p>
        </p:txBody>
      </p:sp>
      <p:sp>
        <p:nvSpPr>
          <p:cNvPr id="23569" name="Line 19"/>
          <p:cNvSpPr>
            <a:spLocks noChangeShapeType="1"/>
          </p:cNvSpPr>
          <p:nvPr/>
        </p:nvSpPr>
        <p:spPr bwMode="auto">
          <a:xfrm flipH="1">
            <a:off x="3132138" y="6021388"/>
            <a:ext cx="503237" cy="71437"/>
          </a:xfrm>
          <a:prstGeom prst="line">
            <a:avLst/>
          </a:prstGeom>
          <a:noFill/>
          <a:ln w="76200">
            <a:solidFill>
              <a:srgbClr val="F8BD46"/>
            </a:solidFill>
            <a:round/>
            <a:headEnd/>
            <a:tailEnd type="triangle" w="med" len="med"/>
          </a:ln>
        </p:spPr>
        <p:txBody>
          <a:bodyPr/>
          <a:lstStyle/>
          <a:p>
            <a:endParaRPr lang="en-US"/>
          </a:p>
        </p:txBody>
      </p:sp>
      <p:sp>
        <p:nvSpPr>
          <p:cNvPr id="23570" name="Line 20"/>
          <p:cNvSpPr>
            <a:spLocks noChangeShapeType="1"/>
          </p:cNvSpPr>
          <p:nvPr/>
        </p:nvSpPr>
        <p:spPr bwMode="auto">
          <a:xfrm flipH="1" flipV="1">
            <a:off x="3059113" y="5373688"/>
            <a:ext cx="576262" cy="215900"/>
          </a:xfrm>
          <a:prstGeom prst="line">
            <a:avLst/>
          </a:prstGeom>
          <a:noFill/>
          <a:ln w="76200">
            <a:solidFill>
              <a:srgbClr val="F8BD46"/>
            </a:solidFill>
            <a:round/>
            <a:headEnd/>
            <a:tailEnd type="triangle" w="med" len="med"/>
          </a:ln>
        </p:spPr>
        <p:txBody>
          <a:bodyPr/>
          <a:lstStyle/>
          <a:p>
            <a:endParaRPr lang="en-US"/>
          </a:p>
        </p:txBody>
      </p:sp>
      <p:sp>
        <p:nvSpPr>
          <p:cNvPr id="23571" name="Line 21"/>
          <p:cNvSpPr>
            <a:spLocks noChangeShapeType="1"/>
          </p:cNvSpPr>
          <p:nvPr/>
        </p:nvSpPr>
        <p:spPr bwMode="auto">
          <a:xfrm flipH="1" flipV="1">
            <a:off x="3563938" y="4581525"/>
            <a:ext cx="144462" cy="647700"/>
          </a:xfrm>
          <a:prstGeom prst="line">
            <a:avLst/>
          </a:prstGeom>
          <a:noFill/>
          <a:ln w="76200">
            <a:solidFill>
              <a:srgbClr val="F8BD46"/>
            </a:solidFill>
            <a:round/>
            <a:headEnd/>
            <a:tailEnd type="triangle" w="med" len="med"/>
          </a:ln>
        </p:spPr>
        <p:txBody>
          <a:bodyPr/>
          <a:lstStyle/>
          <a:p>
            <a:endParaRPr lang="en-US"/>
          </a:p>
        </p:txBody>
      </p:sp>
      <p:sp>
        <p:nvSpPr>
          <p:cNvPr id="23572" name="Line 22"/>
          <p:cNvSpPr>
            <a:spLocks noChangeShapeType="1"/>
          </p:cNvSpPr>
          <p:nvPr/>
        </p:nvSpPr>
        <p:spPr bwMode="auto">
          <a:xfrm flipV="1">
            <a:off x="4572000" y="4581525"/>
            <a:ext cx="0" cy="647700"/>
          </a:xfrm>
          <a:prstGeom prst="line">
            <a:avLst/>
          </a:prstGeom>
          <a:noFill/>
          <a:ln w="76200">
            <a:solidFill>
              <a:srgbClr val="F8BD46"/>
            </a:solidFill>
            <a:round/>
            <a:headEnd/>
            <a:tailEnd type="triangle" w="med" len="med"/>
          </a:ln>
        </p:spPr>
        <p:txBody>
          <a:bodyPr/>
          <a:lstStyle/>
          <a:p>
            <a:endParaRPr lang="en-US"/>
          </a:p>
        </p:txBody>
      </p:sp>
      <p:sp>
        <p:nvSpPr>
          <p:cNvPr id="23573" name="Line 23"/>
          <p:cNvSpPr>
            <a:spLocks noChangeShapeType="1"/>
          </p:cNvSpPr>
          <p:nvPr/>
        </p:nvSpPr>
        <p:spPr bwMode="auto">
          <a:xfrm flipH="1" flipV="1">
            <a:off x="3995738" y="4508500"/>
            <a:ext cx="144462" cy="720725"/>
          </a:xfrm>
          <a:prstGeom prst="line">
            <a:avLst/>
          </a:prstGeom>
          <a:noFill/>
          <a:ln w="76200">
            <a:solidFill>
              <a:srgbClr val="F8BD46"/>
            </a:solidFill>
            <a:round/>
            <a:headEnd/>
            <a:tailEnd type="triangle" w="med" len="med"/>
          </a:ln>
        </p:spPr>
        <p:txBody>
          <a:bodyPr/>
          <a:lstStyle/>
          <a:p>
            <a:endParaRPr lang="en-US"/>
          </a:p>
        </p:txBody>
      </p:sp>
      <p:sp>
        <p:nvSpPr>
          <p:cNvPr id="23574" name="Line 24"/>
          <p:cNvSpPr>
            <a:spLocks noChangeShapeType="1"/>
          </p:cNvSpPr>
          <p:nvPr/>
        </p:nvSpPr>
        <p:spPr bwMode="auto">
          <a:xfrm flipH="1" flipV="1">
            <a:off x="4787900" y="4437063"/>
            <a:ext cx="144463" cy="936625"/>
          </a:xfrm>
          <a:prstGeom prst="line">
            <a:avLst/>
          </a:prstGeom>
          <a:noFill/>
          <a:ln w="76200">
            <a:solidFill>
              <a:srgbClr val="F8BD46"/>
            </a:solidFill>
            <a:round/>
            <a:headEnd/>
            <a:tailEnd type="triangle" w="med" len="med"/>
          </a:ln>
        </p:spPr>
        <p:txBody>
          <a:bodyPr/>
          <a:lstStyle/>
          <a:p>
            <a:endParaRPr lang="en-US"/>
          </a:p>
        </p:txBody>
      </p:sp>
      <p:sp>
        <p:nvSpPr>
          <p:cNvPr id="23575" name="Line 25"/>
          <p:cNvSpPr>
            <a:spLocks noChangeShapeType="1"/>
          </p:cNvSpPr>
          <p:nvPr/>
        </p:nvSpPr>
        <p:spPr bwMode="auto">
          <a:xfrm flipV="1">
            <a:off x="5148263" y="4508500"/>
            <a:ext cx="215900" cy="720725"/>
          </a:xfrm>
          <a:prstGeom prst="line">
            <a:avLst/>
          </a:prstGeom>
          <a:noFill/>
          <a:ln w="76200">
            <a:solidFill>
              <a:srgbClr val="F8BD46"/>
            </a:solidFill>
            <a:round/>
            <a:headEnd/>
            <a:tailEnd type="triangle" w="med" len="med"/>
          </a:ln>
        </p:spPr>
        <p:txBody>
          <a:bodyPr/>
          <a:lstStyle/>
          <a:p>
            <a:endParaRPr lang="en-US"/>
          </a:p>
        </p:txBody>
      </p:sp>
      <p:sp>
        <p:nvSpPr>
          <p:cNvPr id="23576" name="Line 26"/>
          <p:cNvSpPr>
            <a:spLocks noChangeShapeType="1"/>
          </p:cNvSpPr>
          <p:nvPr/>
        </p:nvSpPr>
        <p:spPr bwMode="auto">
          <a:xfrm flipH="1" flipV="1">
            <a:off x="5724525" y="4581525"/>
            <a:ext cx="215900" cy="503238"/>
          </a:xfrm>
          <a:prstGeom prst="line">
            <a:avLst/>
          </a:prstGeom>
          <a:noFill/>
          <a:ln w="76200">
            <a:solidFill>
              <a:srgbClr val="F8BD46"/>
            </a:solidFill>
            <a:round/>
            <a:headEnd/>
            <a:tailEnd type="triangle" w="med" len="med"/>
          </a:ln>
        </p:spPr>
        <p:txBody>
          <a:bodyPr/>
          <a:lstStyle/>
          <a:p>
            <a:endParaRPr lang="en-US"/>
          </a:p>
        </p:txBody>
      </p:sp>
      <p:sp>
        <p:nvSpPr>
          <p:cNvPr id="23577" name="Line 27"/>
          <p:cNvSpPr>
            <a:spLocks noChangeShapeType="1"/>
          </p:cNvSpPr>
          <p:nvPr/>
        </p:nvSpPr>
        <p:spPr bwMode="auto">
          <a:xfrm flipV="1">
            <a:off x="6227763" y="4581525"/>
            <a:ext cx="0" cy="647700"/>
          </a:xfrm>
          <a:prstGeom prst="line">
            <a:avLst/>
          </a:prstGeom>
          <a:noFill/>
          <a:ln w="76200">
            <a:solidFill>
              <a:srgbClr val="F8BD46"/>
            </a:solidFill>
            <a:round/>
            <a:headEnd/>
            <a:tailEnd type="triangle" w="med" len="med"/>
          </a:ln>
        </p:spPr>
        <p:txBody>
          <a:bodyPr/>
          <a:lstStyle/>
          <a:p>
            <a:endParaRPr lang="en-US"/>
          </a:p>
        </p:txBody>
      </p:sp>
      <p:sp>
        <p:nvSpPr>
          <p:cNvPr id="23578" name="Line 28"/>
          <p:cNvSpPr>
            <a:spLocks noChangeShapeType="1"/>
          </p:cNvSpPr>
          <p:nvPr/>
        </p:nvSpPr>
        <p:spPr bwMode="auto">
          <a:xfrm flipH="1">
            <a:off x="6443663" y="4076700"/>
            <a:ext cx="433387" cy="0"/>
          </a:xfrm>
          <a:prstGeom prst="line">
            <a:avLst/>
          </a:prstGeom>
          <a:noFill/>
          <a:ln w="76200">
            <a:solidFill>
              <a:srgbClr val="F8BD46"/>
            </a:solidFill>
            <a:round/>
            <a:headEnd/>
            <a:tailEnd type="triangle" w="med" len="med"/>
          </a:ln>
        </p:spPr>
        <p:txBody>
          <a:bodyPr/>
          <a:lstStyle/>
          <a:p>
            <a:endParaRPr lang="en-US"/>
          </a:p>
        </p:txBody>
      </p:sp>
      <p:sp>
        <p:nvSpPr>
          <p:cNvPr id="23579" name="Line 29"/>
          <p:cNvSpPr>
            <a:spLocks noChangeShapeType="1"/>
          </p:cNvSpPr>
          <p:nvPr/>
        </p:nvSpPr>
        <p:spPr bwMode="auto">
          <a:xfrm>
            <a:off x="2843213" y="404813"/>
            <a:ext cx="576262" cy="144462"/>
          </a:xfrm>
          <a:prstGeom prst="line">
            <a:avLst/>
          </a:prstGeom>
          <a:noFill/>
          <a:ln w="76200">
            <a:solidFill>
              <a:srgbClr val="F8BD46"/>
            </a:solidFill>
            <a:round/>
            <a:headEnd/>
            <a:tailEnd type="triangle" w="med" len="med"/>
          </a:ln>
        </p:spPr>
        <p:txBody>
          <a:bodyPr/>
          <a:lstStyle/>
          <a:p>
            <a:endParaRPr lang="en-US"/>
          </a:p>
        </p:txBody>
      </p:sp>
      <p:sp>
        <p:nvSpPr>
          <p:cNvPr id="23580" name="Line 30"/>
          <p:cNvSpPr>
            <a:spLocks noChangeShapeType="1"/>
          </p:cNvSpPr>
          <p:nvPr/>
        </p:nvSpPr>
        <p:spPr bwMode="auto">
          <a:xfrm flipH="1" flipV="1">
            <a:off x="2771775" y="2349500"/>
            <a:ext cx="360363" cy="719138"/>
          </a:xfrm>
          <a:prstGeom prst="line">
            <a:avLst/>
          </a:prstGeom>
          <a:noFill/>
          <a:ln w="57150">
            <a:solidFill>
              <a:srgbClr val="F8BD46"/>
            </a:solidFill>
            <a:round/>
            <a:headEnd/>
            <a:tailEnd type="triangle" w="med" len="med"/>
          </a:ln>
        </p:spPr>
        <p:txBody>
          <a:bodyPr/>
          <a:lstStyle/>
          <a:p>
            <a:endParaRPr lang="en-US"/>
          </a:p>
        </p:txBody>
      </p:sp>
      <p:sp>
        <p:nvSpPr>
          <p:cNvPr id="23581" name="Line 31"/>
          <p:cNvSpPr>
            <a:spLocks noChangeShapeType="1"/>
          </p:cNvSpPr>
          <p:nvPr/>
        </p:nvSpPr>
        <p:spPr bwMode="auto">
          <a:xfrm flipH="1">
            <a:off x="2484438" y="3357563"/>
            <a:ext cx="574675" cy="142875"/>
          </a:xfrm>
          <a:prstGeom prst="line">
            <a:avLst/>
          </a:prstGeom>
          <a:noFill/>
          <a:ln w="76200">
            <a:solidFill>
              <a:srgbClr val="F8BD46"/>
            </a:solidFill>
            <a:round/>
            <a:headEnd/>
            <a:tailEnd type="triangle" w="med" len="med"/>
          </a:ln>
        </p:spPr>
        <p:txBody>
          <a:bodyPr/>
          <a:lstStyle/>
          <a:p>
            <a:endParaRPr lang="en-US"/>
          </a:p>
        </p:txBody>
      </p:sp>
      <p:sp>
        <p:nvSpPr>
          <p:cNvPr id="23582" name="Line 32"/>
          <p:cNvSpPr>
            <a:spLocks noChangeShapeType="1"/>
          </p:cNvSpPr>
          <p:nvPr/>
        </p:nvSpPr>
        <p:spPr bwMode="auto">
          <a:xfrm>
            <a:off x="3348038" y="3429000"/>
            <a:ext cx="71437" cy="720725"/>
          </a:xfrm>
          <a:prstGeom prst="line">
            <a:avLst/>
          </a:prstGeom>
          <a:noFill/>
          <a:ln w="57150">
            <a:solidFill>
              <a:srgbClr val="F8BD46"/>
            </a:solidFill>
            <a:round/>
            <a:headEnd/>
            <a:tailEnd type="triangle" w="med" len="med"/>
          </a:ln>
        </p:spPr>
        <p:txBody>
          <a:bodyPr/>
          <a:lstStyle/>
          <a:p>
            <a:endParaRPr lang="en-US"/>
          </a:p>
        </p:txBody>
      </p:sp>
      <p:sp>
        <p:nvSpPr>
          <p:cNvPr id="23583" name="Line 33"/>
          <p:cNvSpPr>
            <a:spLocks noChangeShapeType="1"/>
          </p:cNvSpPr>
          <p:nvPr/>
        </p:nvSpPr>
        <p:spPr bwMode="auto">
          <a:xfrm flipV="1">
            <a:off x="3492500" y="2997200"/>
            <a:ext cx="503238" cy="215900"/>
          </a:xfrm>
          <a:prstGeom prst="line">
            <a:avLst/>
          </a:prstGeom>
          <a:noFill/>
          <a:ln w="76200">
            <a:solidFill>
              <a:srgbClr val="F8BD46"/>
            </a:solidFill>
            <a:round/>
            <a:headEnd/>
            <a:tailEnd type="triangle" w="med" len="med"/>
          </a:ln>
        </p:spPr>
        <p:txBody>
          <a:bodyPr/>
          <a:lstStyle/>
          <a:p>
            <a:endParaRPr lang="en-US"/>
          </a:p>
        </p:txBody>
      </p:sp>
      <p:sp>
        <p:nvSpPr>
          <p:cNvPr id="23584" name="Line 34"/>
          <p:cNvSpPr>
            <a:spLocks noChangeShapeType="1"/>
          </p:cNvSpPr>
          <p:nvPr/>
        </p:nvSpPr>
        <p:spPr bwMode="auto">
          <a:xfrm flipH="1">
            <a:off x="4787900" y="2565400"/>
            <a:ext cx="288925" cy="358775"/>
          </a:xfrm>
          <a:prstGeom prst="line">
            <a:avLst/>
          </a:prstGeom>
          <a:noFill/>
          <a:ln w="76200">
            <a:solidFill>
              <a:srgbClr val="F8BD46"/>
            </a:solidFill>
            <a:round/>
            <a:headEnd/>
            <a:tailEnd type="triangle" w="med" len="med"/>
          </a:ln>
        </p:spPr>
        <p:txBody>
          <a:bodyPr/>
          <a:lstStyle/>
          <a:p>
            <a:endParaRPr lang="en-US"/>
          </a:p>
        </p:txBody>
      </p:sp>
      <p:sp>
        <p:nvSpPr>
          <p:cNvPr id="23585" name="Line 35"/>
          <p:cNvSpPr>
            <a:spLocks noChangeShapeType="1"/>
          </p:cNvSpPr>
          <p:nvPr/>
        </p:nvSpPr>
        <p:spPr bwMode="auto">
          <a:xfrm flipH="1">
            <a:off x="4572000" y="1916113"/>
            <a:ext cx="647700" cy="0"/>
          </a:xfrm>
          <a:prstGeom prst="line">
            <a:avLst/>
          </a:prstGeom>
          <a:noFill/>
          <a:ln w="76200">
            <a:solidFill>
              <a:srgbClr val="F8BD46"/>
            </a:solidFill>
            <a:round/>
            <a:headEnd/>
            <a:tailEnd type="triangle" w="med" len="med"/>
          </a:ln>
        </p:spPr>
        <p:txBody>
          <a:bodyPr/>
          <a:lstStyle/>
          <a:p>
            <a:endParaRPr lang="en-US"/>
          </a:p>
        </p:txBody>
      </p:sp>
      <p:sp>
        <p:nvSpPr>
          <p:cNvPr id="23586" name="Line 36"/>
          <p:cNvSpPr>
            <a:spLocks noChangeShapeType="1"/>
          </p:cNvSpPr>
          <p:nvPr/>
        </p:nvSpPr>
        <p:spPr bwMode="auto">
          <a:xfrm>
            <a:off x="5435600" y="2852738"/>
            <a:ext cx="0" cy="647700"/>
          </a:xfrm>
          <a:prstGeom prst="line">
            <a:avLst/>
          </a:prstGeom>
          <a:noFill/>
          <a:ln w="57150">
            <a:solidFill>
              <a:srgbClr val="F8BD46"/>
            </a:solidFill>
            <a:round/>
            <a:headEnd/>
            <a:tailEnd type="triangle" w="med" len="med"/>
          </a:ln>
        </p:spPr>
        <p:txBody>
          <a:bodyPr/>
          <a:lstStyle/>
          <a:p>
            <a:endParaRPr lang="en-US"/>
          </a:p>
        </p:txBody>
      </p:sp>
      <p:sp>
        <p:nvSpPr>
          <p:cNvPr id="23587" name="Line 37"/>
          <p:cNvSpPr>
            <a:spLocks noChangeShapeType="1"/>
          </p:cNvSpPr>
          <p:nvPr/>
        </p:nvSpPr>
        <p:spPr bwMode="auto">
          <a:xfrm>
            <a:off x="5940425" y="2708275"/>
            <a:ext cx="144463" cy="576263"/>
          </a:xfrm>
          <a:prstGeom prst="line">
            <a:avLst/>
          </a:prstGeom>
          <a:noFill/>
          <a:ln w="57150">
            <a:solidFill>
              <a:srgbClr val="F8BD46"/>
            </a:solidFill>
            <a:round/>
            <a:headEnd/>
            <a:tailEnd type="triangle" w="med" len="med"/>
          </a:ln>
        </p:spPr>
        <p:txBody>
          <a:bodyPr/>
          <a:lstStyle/>
          <a:p>
            <a:endParaRPr lang="en-US"/>
          </a:p>
        </p:txBody>
      </p:sp>
      <p:sp>
        <p:nvSpPr>
          <p:cNvPr id="23588" name="Line 38"/>
          <p:cNvSpPr>
            <a:spLocks noChangeShapeType="1"/>
          </p:cNvSpPr>
          <p:nvPr/>
        </p:nvSpPr>
        <p:spPr bwMode="auto">
          <a:xfrm>
            <a:off x="4356100" y="0"/>
            <a:ext cx="0" cy="476250"/>
          </a:xfrm>
          <a:prstGeom prst="line">
            <a:avLst/>
          </a:prstGeom>
          <a:noFill/>
          <a:ln w="57150">
            <a:solidFill>
              <a:srgbClr val="F8BD46"/>
            </a:solidFill>
            <a:round/>
            <a:headEnd/>
            <a:tailEnd type="triangle" w="med" len="med"/>
          </a:ln>
        </p:spPr>
        <p:txBody>
          <a:bodyPr/>
          <a:lstStyle/>
          <a:p>
            <a:endParaRPr lang="en-US"/>
          </a:p>
        </p:txBody>
      </p:sp>
      <p:sp>
        <p:nvSpPr>
          <p:cNvPr id="23589" name="Line 39"/>
          <p:cNvSpPr>
            <a:spLocks noChangeShapeType="1"/>
          </p:cNvSpPr>
          <p:nvPr/>
        </p:nvSpPr>
        <p:spPr bwMode="auto">
          <a:xfrm flipH="1">
            <a:off x="4643438" y="1268413"/>
            <a:ext cx="504825" cy="0"/>
          </a:xfrm>
          <a:prstGeom prst="line">
            <a:avLst/>
          </a:prstGeom>
          <a:noFill/>
          <a:ln w="57150">
            <a:solidFill>
              <a:srgbClr val="F8BD46"/>
            </a:solidFill>
            <a:round/>
            <a:headEnd/>
            <a:tailEnd type="triangle" w="med" len="med"/>
          </a:ln>
        </p:spPr>
        <p:txBody>
          <a:bodyPr/>
          <a:lstStyle/>
          <a:p>
            <a:endParaRPr lang="en-US"/>
          </a:p>
        </p:txBody>
      </p:sp>
      <p:sp>
        <p:nvSpPr>
          <p:cNvPr id="23590" name="Line 40"/>
          <p:cNvSpPr>
            <a:spLocks noChangeShapeType="1"/>
          </p:cNvSpPr>
          <p:nvPr/>
        </p:nvSpPr>
        <p:spPr bwMode="auto">
          <a:xfrm flipH="1">
            <a:off x="4572000" y="765175"/>
            <a:ext cx="504825" cy="0"/>
          </a:xfrm>
          <a:prstGeom prst="line">
            <a:avLst/>
          </a:prstGeom>
          <a:noFill/>
          <a:ln w="57150">
            <a:solidFill>
              <a:srgbClr val="F8BD46"/>
            </a:solidFill>
            <a:round/>
            <a:headEnd/>
            <a:tailEnd type="triangle" w="med" len="med"/>
          </a:ln>
        </p:spPr>
        <p:txBody>
          <a:bodyPr/>
          <a:lstStyle/>
          <a:p>
            <a:endParaRPr lang="en-US"/>
          </a:p>
        </p:txBody>
      </p:sp>
      <p:sp>
        <p:nvSpPr>
          <p:cNvPr id="23591" name="Line 41"/>
          <p:cNvSpPr>
            <a:spLocks noChangeShapeType="1"/>
          </p:cNvSpPr>
          <p:nvPr/>
        </p:nvSpPr>
        <p:spPr bwMode="auto">
          <a:xfrm flipH="1">
            <a:off x="3419475" y="0"/>
            <a:ext cx="73025" cy="476250"/>
          </a:xfrm>
          <a:prstGeom prst="line">
            <a:avLst/>
          </a:prstGeom>
          <a:noFill/>
          <a:ln w="76200">
            <a:solidFill>
              <a:srgbClr val="F8BD46"/>
            </a:solidFill>
            <a:round/>
            <a:headEnd/>
            <a:tailEnd type="triangle" w="med" len="med"/>
          </a:ln>
        </p:spPr>
        <p:txBody>
          <a:bodyPr/>
          <a:lstStyle/>
          <a:p>
            <a:endParaRPr lang="en-US"/>
          </a:p>
        </p:txBody>
      </p:sp>
      <p:sp>
        <p:nvSpPr>
          <p:cNvPr id="23592" name="Line 42"/>
          <p:cNvSpPr>
            <a:spLocks noChangeShapeType="1"/>
          </p:cNvSpPr>
          <p:nvPr/>
        </p:nvSpPr>
        <p:spPr bwMode="auto">
          <a:xfrm flipH="1">
            <a:off x="6156325" y="3500438"/>
            <a:ext cx="503238" cy="144462"/>
          </a:xfrm>
          <a:prstGeom prst="line">
            <a:avLst/>
          </a:prstGeom>
          <a:noFill/>
          <a:ln w="76200">
            <a:solidFill>
              <a:srgbClr val="F8BD46"/>
            </a:solidFill>
            <a:round/>
            <a:headEnd/>
            <a:tailEnd type="triangle" w="med" len="med"/>
          </a:ln>
        </p:spPr>
        <p:txBody>
          <a:bodyPr/>
          <a:lstStyle/>
          <a:p>
            <a:endParaRPr lang="en-US"/>
          </a:p>
        </p:txBody>
      </p:sp>
      <p:sp>
        <p:nvSpPr>
          <p:cNvPr id="23593" name="Text Box 43"/>
          <p:cNvSpPr txBox="1">
            <a:spLocks noChangeArrowheads="1"/>
          </p:cNvSpPr>
          <p:nvPr/>
        </p:nvSpPr>
        <p:spPr bwMode="auto">
          <a:xfrm>
            <a:off x="6372225" y="2060575"/>
            <a:ext cx="2519363" cy="1631216"/>
          </a:xfrm>
          <a:prstGeom prst="rect">
            <a:avLst/>
          </a:prstGeom>
          <a:noFill/>
          <a:ln w="9525">
            <a:noFill/>
            <a:miter lim="800000"/>
            <a:headEnd/>
            <a:tailEnd/>
          </a:ln>
        </p:spPr>
        <p:txBody>
          <a:bodyPr>
            <a:spAutoFit/>
          </a:bodyPr>
          <a:lstStyle/>
          <a:p>
            <a:pPr algn="r">
              <a:spcBef>
                <a:spcPct val="50000"/>
              </a:spcBef>
            </a:pPr>
            <a:r>
              <a:rPr lang="fa-IR" sz="2000" dirty="0">
                <a:solidFill>
                  <a:srgbClr val="660033"/>
                </a:solidFill>
                <a:latin typeface="Tahoma" pitchFamily="34" charset="0"/>
                <a:ea typeface="Tahoma" pitchFamily="34" charset="0"/>
                <a:cs typeface="Tahoma" pitchFamily="34" charset="0"/>
              </a:rPr>
              <a:t>نورگیری در واحدها به خاطر فرم فرفرهای شکل  بلوک به صورت بسیا خوب انجام میگیرد</a:t>
            </a:r>
            <a:endParaRPr lang="en-US" sz="2000" dirty="0">
              <a:solidFill>
                <a:srgbClr val="660033"/>
              </a:solidFill>
              <a:latin typeface="Tahoma" pitchFamily="34" charset="0"/>
              <a:ea typeface="Tahoma" pitchFamily="34" charset="0"/>
              <a:cs typeface="Tahoma" pitchFamily="34" charset="0"/>
            </a:endParaRPr>
          </a:p>
        </p:txBody>
      </p:sp>
      <p:sp>
        <p:nvSpPr>
          <p:cNvPr id="23594" name="AutoShape 44"/>
          <p:cNvSpPr>
            <a:spLocks noChangeArrowheads="1"/>
          </p:cNvSpPr>
          <p:nvPr/>
        </p:nvSpPr>
        <p:spPr bwMode="auto">
          <a:xfrm>
            <a:off x="7667625" y="620713"/>
            <a:ext cx="1081088" cy="1008062"/>
          </a:xfrm>
          <a:prstGeom prst="sun">
            <a:avLst>
              <a:gd name="adj" fmla="val 25000"/>
            </a:avLst>
          </a:prstGeom>
          <a:solidFill>
            <a:srgbClr val="F8BD46"/>
          </a:solidFill>
          <a:ln w="9525">
            <a:solidFill>
              <a:srgbClr val="F8BD46"/>
            </a:solidFill>
            <a:miter lim="800000"/>
            <a:headEnd/>
            <a:tailEnd/>
          </a:ln>
        </p:spPr>
        <p:txBody>
          <a:bodyPr wrap="none" anchor="ctr"/>
          <a:lstStyle/>
          <a:p>
            <a:endParaRPr lang="en-US"/>
          </a:p>
        </p:txBody>
      </p:sp>
    </p:spTree>
  </p:cSld>
  <p:clrMapOvr>
    <a:masterClrMapping/>
  </p:clrMapOvr>
  <p:transition spd="slow">
    <p:cover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685800" y="304800"/>
            <a:ext cx="8153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fa-IR" dirty="0" smtClean="0">
                <a:latin typeface="Tahoma" pitchFamily="34" charset="0"/>
                <a:ea typeface="Tahoma" pitchFamily="34" charset="0"/>
                <a:cs typeface="Tahoma" pitchFamily="34" charset="0"/>
              </a:rPr>
              <a:t>محور اصلی وگره</a:t>
            </a:r>
            <a:endParaRPr lang="en-US" dirty="0">
              <a:latin typeface="Tahoma" pitchFamily="34" charset="0"/>
              <a:ea typeface="Tahoma" pitchFamily="34" charset="0"/>
              <a:cs typeface="Tahoma" pitchFamily="34" charset="0"/>
            </a:endParaRPr>
          </a:p>
        </p:txBody>
      </p:sp>
      <p:pic>
        <p:nvPicPr>
          <p:cNvPr id="5" name="Picture 4" descr="3.jpg"/>
          <p:cNvPicPr>
            <a:picLocks noChangeAspect="1"/>
          </p:cNvPicPr>
          <p:nvPr/>
        </p:nvPicPr>
        <p:blipFill>
          <a:blip r:embed="rId3" cstate="print"/>
          <a:stretch>
            <a:fillRect/>
          </a:stretch>
        </p:blipFill>
        <p:spPr>
          <a:xfrm>
            <a:off x="0" y="1714488"/>
            <a:ext cx="9144000" cy="4061662"/>
          </a:xfrm>
          <a:prstGeom prst="roundRect">
            <a:avLst>
              <a:gd name="adj" fmla="val 4167"/>
            </a:avLst>
          </a:prstGeom>
          <a:solidFill>
            <a:srgbClr val="FFFFFF"/>
          </a:solidFill>
          <a:ln w="76200" cap="sq" cmpd="thinThick">
            <a:solidFill>
              <a:srgbClr val="292929"/>
            </a:solidFill>
            <a:prstDash val="sysDash"/>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6" name="Straight Arrow Connector 5"/>
          <p:cNvCxnSpPr/>
          <p:nvPr/>
        </p:nvCxnSpPr>
        <p:spPr>
          <a:xfrm>
            <a:off x="4500562" y="3929066"/>
            <a:ext cx="1857388"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rot="10800000">
            <a:off x="2500298" y="3929066"/>
            <a:ext cx="1857388" cy="158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8" name="Oval 7"/>
          <p:cNvSpPr/>
          <p:nvPr/>
        </p:nvSpPr>
        <p:spPr>
          <a:xfrm>
            <a:off x="5943600" y="3810000"/>
            <a:ext cx="457200" cy="457200"/>
          </a:xfrm>
          <a:prstGeom prst="ellipse">
            <a:avLst/>
          </a:prstGeom>
          <a:noFill/>
          <a:ln w="50800" cmpd="thinThick">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934200" y="3962400"/>
            <a:ext cx="304800" cy="304800"/>
          </a:xfrm>
          <a:prstGeom prst="ellipse">
            <a:avLst/>
          </a:prstGeom>
          <a:noFill/>
          <a:ln w="50800" cmpd="thinThick">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200" y="3657600"/>
            <a:ext cx="457200" cy="457200"/>
          </a:xfrm>
          <a:prstGeom prst="ellipse">
            <a:avLst/>
          </a:prstGeom>
          <a:noFill/>
          <a:ln w="50800" cmpd="thinThick">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95800" y="3886200"/>
            <a:ext cx="457200" cy="457200"/>
          </a:xfrm>
          <a:prstGeom prst="ellipse">
            <a:avLst/>
          </a:prstGeom>
          <a:noFill/>
          <a:ln w="50800" cmpd="thinThick">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971800" y="3657600"/>
            <a:ext cx="457200" cy="457200"/>
          </a:xfrm>
          <a:prstGeom prst="ellipse">
            <a:avLst/>
          </a:prstGeom>
          <a:noFill/>
          <a:ln w="50800" cmpd="thinThick">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6"/>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9700" name="Picture 4" descr="CIMG1069"/>
          <p:cNvPicPr>
            <a:picLocks noChangeAspect="1" noChangeArrowheads="1"/>
          </p:cNvPicPr>
          <p:nvPr/>
        </p:nvPicPr>
        <p:blipFill>
          <a:blip r:embed="rId3" cstate="print"/>
          <a:srcRect/>
          <a:stretch>
            <a:fillRect/>
          </a:stretch>
        </p:blipFill>
        <p:spPr bwMode="auto">
          <a:xfrm>
            <a:off x="304801" y="527066"/>
            <a:ext cx="5867400" cy="2697147"/>
          </a:xfrm>
          <a:prstGeom prst="rect">
            <a:avLst/>
          </a:prstGeom>
          <a:noFill/>
          <a:effectLst>
            <a:outerShdw dist="107763" dir="8100000" algn="ctr" rotWithShape="0">
              <a:srgbClr val="660033">
                <a:alpha val="50000"/>
              </a:srgbClr>
            </a:outerShdw>
          </a:effectLst>
        </p:spPr>
      </p:pic>
      <p:pic>
        <p:nvPicPr>
          <p:cNvPr id="29701" name="Picture 5" descr="CIMG1070"/>
          <p:cNvPicPr>
            <a:picLocks noChangeAspect="1" noChangeArrowheads="1"/>
          </p:cNvPicPr>
          <p:nvPr/>
        </p:nvPicPr>
        <p:blipFill>
          <a:blip r:embed="rId4" cstate="print"/>
          <a:srcRect/>
          <a:stretch>
            <a:fillRect/>
          </a:stretch>
        </p:blipFill>
        <p:spPr bwMode="auto">
          <a:xfrm>
            <a:off x="228601" y="3505200"/>
            <a:ext cx="5916368" cy="2684463"/>
          </a:xfrm>
          <a:prstGeom prst="rect">
            <a:avLst/>
          </a:prstGeom>
          <a:noFill/>
          <a:effectLst>
            <a:outerShdw dist="107763" dir="8100000" algn="ctr" rotWithShape="0">
              <a:srgbClr val="660033">
                <a:alpha val="50000"/>
              </a:srgbClr>
            </a:outerShdw>
          </a:effectLst>
        </p:spPr>
      </p:pic>
      <p:sp>
        <p:nvSpPr>
          <p:cNvPr id="20484" name="Text Box 6"/>
          <p:cNvSpPr txBox="1">
            <a:spLocks noChangeArrowheads="1"/>
          </p:cNvSpPr>
          <p:nvPr/>
        </p:nvSpPr>
        <p:spPr bwMode="auto">
          <a:xfrm>
            <a:off x="6324600" y="304800"/>
            <a:ext cx="2514600"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r">
              <a:spcBef>
                <a:spcPct val="50000"/>
              </a:spcBef>
            </a:pPr>
            <a:r>
              <a:rPr lang="fa-IR" sz="2000" dirty="0">
                <a:solidFill>
                  <a:schemeClr val="bg1"/>
                </a:solidFill>
                <a:latin typeface="Tahoma" pitchFamily="34" charset="0"/>
                <a:ea typeface="Tahoma" pitchFamily="34" charset="0"/>
                <a:cs typeface="Tahoma" pitchFamily="34" charset="0"/>
              </a:rPr>
              <a:t>پر وخالی در نما:</a:t>
            </a:r>
            <a:endParaRPr lang="en-US" sz="2000" dirty="0">
              <a:solidFill>
                <a:schemeClr val="bg1"/>
              </a:solidFill>
              <a:latin typeface="Tahoma" pitchFamily="34" charset="0"/>
              <a:ea typeface="Tahoma" pitchFamily="34" charset="0"/>
              <a:cs typeface="Tahoma" pitchFamily="34" charset="0"/>
            </a:endParaRPr>
          </a:p>
        </p:txBody>
      </p:sp>
      <p:pic>
        <p:nvPicPr>
          <p:cNvPr id="4098" name="Picture 2" descr="C:\Users\pixel\Desktop\مجتمع\int\zeitoon\z8.jpg"/>
          <p:cNvPicPr>
            <a:picLocks noChangeAspect="1" noChangeArrowheads="1"/>
          </p:cNvPicPr>
          <p:nvPr/>
        </p:nvPicPr>
        <p:blipFill>
          <a:blip r:embed="rId5" cstate="print"/>
          <a:srcRect/>
          <a:stretch>
            <a:fillRect/>
          </a:stretch>
        </p:blipFill>
        <p:spPr bwMode="auto">
          <a:xfrm>
            <a:off x="6324600" y="1524000"/>
            <a:ext cx="2514600" cy="1741876"/>
          </a:xfrm>
          <a:prstGeom prst="rect">
            <a:avLst/>
          </a:prstGeom>
          <a:noFill/>
        </p:spPr>
      </p:pic>
      <p:pic>
        <p:nvPicPr>
          <p:cNvPr id="4099" name="Picture 3" descr="C:\Users\pixel\Desktop\مجتمع\int\zeitoon\z5.jpg"/>
          <p:cNvPicPr>
            <a:picLocks noChangeAspect="1" noChangeArrowheads="1"/>
          </p:cNvPicPr>
          <p:nvPr/>
        </p:nvPicPr>
        <p:blipFill>
          <a:blip r:embed="rId6" cstate="print"/>
          <a:srcRect/>
          <a:stretch>
            <a:fillRect/>
          </a:stretch>
        </p:blipFill>
        <p:spPr bwMode="auto">
          <a:xfrm>
            <a:off x="6324600" y="4114800"/>
            <a:ext cx="2633637" cy="1905001"/>
          </a:xfrm>
          <a:prstGeom prst="rect">
            <a:avLst/>
          </a:prstGeom>
          <a:noFill/>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09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24" name="Picture 4" descr="CIMG1073"/>
          <p:cNvPicPr>
            <a:picLocks noChangeAspect="1" noChangeArrowheads="1"/>
          </p:cNvPicPr>
          <p:nvPr/>
        </p:nvPicPr>
        <p:blipFill>
          <a:blip r:embed="rId3" cstate="print"/>
          <a:srcRect/>
          <a:stretch>
            <a:fillRect/>
          </a:stretch>
        </p:blipFill>
        <p:spPr bwMode="auto">
          <a:xfrm>
            <a:off x="0" y="1052513"/>
            <a:ext cx="6659563" cy="2287587"/>
          </a:xfrm>
          <a:prstGeom prst="rect">
            <a:avLst/>
          </a:prstGeom>
          <a:noFill/>
          <a:effectLst>
            <a:outerShdw dist="107763" dir="8100000" algn="ctr" rotWithShape="0">
              <a:schemeClr val="folHlink"/>
            </a:outerShdw>
          </a:effectLst>
        </p:spPr>
      </p:pic>
      <p:pic>
        <p:nvPicPr>
          <p:cNvPr id="30725" name="Picture 5" descr="CIMG1072"/>
          <p:cNvPicPr>
            <a:picLocks noChangeAspect="1" noChangeArrowheads="1"/>
          </p:cNvPicPr>
          <p:nvPr/>
        </p:nvPicPr>
        <p:blipFill>
          <a:blip r:embed="rId4" cstate="print"/>
          <a:srcRect/>
          <a:stretch>
            <a:fillRect/>
          </a:stretch>
        </p:blipFill>
        <p:spPr bwMode="auto">
          <a:xfrm>
            <a:off x="0" y="3789363"/>
            <a:ext cx="6696075" cy="2432050"/>
          </a:xfrm>
          <a:prstGeom prst="rect">
            <a:avLst/>
          </a:prstGeom>
          <a:noFill/>
          <a:effectLst>
            <a:outerShdw dist="107763" dir="8100000" algn="ctr" rotWithShape="0">
              <a:schemeClr val="tx1"/>
            </a:outerShdw>
          </a:effectLst>
        </p:spPr>
      </p:pic>
      <p:sp>
        <p:nvSpPr>
          <p:cNvPr id="6" name="Text Box 6"/>
          <p:cNvSpPr txBox="1">
            <a:spLocks noChangeArrowheads="1"/>
          </p:cNvSpPr>
          <p:nvPr/>
        </p:nvSpPr>
        <p:spPr bwMode="auto">
          <a:xfrm>
            <a:off x="6629400" y="304800"/>
            <a:ext cx="2209800" cy="40011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algn="r">
              <a:spcBef>
                <a:spcPct val="50000"/>
              </a:spcBef>
            </a:pPr>
            <a:r>
              <a:rPr lang="fa-IR" sz="2000" dirty="0">
                <a:solidFill>
                  <a:schemeClr val="bg1"/>
                </a:solidFill>
                <a:latin typeface="Tahoma" pitchFamily="34" charset="0"/>
                <a:ea typeface="Tahoma" pitchFamily="34" charset="0"/>
                <a:cs typeface="Tahoma" pitchFamily="34" charset="0"/>
              </a:rPr>
              <a:t>پر وخالی در نما:</a:t>
            </a:r>
            <a:endParaRPr lang="en-US" sz="2000" dirty="0">
              <a:solidFill>
                <a:schemeClr val="bg1"/>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descr="C:\Users\pixel\Desktop\مجتمع\int\zeitoon\z4 - Copy (4).jpg"/>
          <p:cNvPicPr>
            <a:picLocks noChangeAspect="1" noChangeArrowheads="1"/>
          </p:cNvPicPr>
          <p:nvPr/>
        </p:nvPicPr>
        <p:blipFill>
          <a:blip r:embed="rId3" cstate="print"/>
          <a:srcRect t="46107"/>
          <a:stretch>
            <a:fillRect/>
          </a:stretch>
        </p:blipFill>
        <p:spPr bwMode="auto">
          <a:xfrm>
            <a:off x="2209800" y="914400"/>
            <a:ext cx="5042754" cy="5659597"/>
          </a:xfrm>
          <a:prstGeom prst="rect">
            <a:avLst/>
          </a:prstGeom>
          <a:noFill/>
        </p:spPr>
      </p:pic>
      <p:sp>
        <p:nvSpPr>
          <p:cNvPr id="5" name="TextBox 4"/>
          <p:cNvSpPr txBox="1"/>
          <p:nvPr/>
        </p:nvSpPr>
        <p:spPr>
          <a:xfrm>
            <a:off x="5334000" y="304800"/>
            <a:ext cx="3429000"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r"/>
            <a:r>
              <a:rPr lang="fa-IR" sz="2000" dirty="0" smtClean="0">
                <a:latin typeface="Tahoma" pitchFamily="34" charset="0"/>
                <a:ea typeface="Tahoma" pitchFamily="34" charset="0"/>
                <a:cs typeface="Tahoma" pitchFamily="34" charset="0"/>
              </a:rPr>
              <a:t>سایه اندازی</a:t>
            </a:r>
            <a:endParaRPr lang="en-US" sz="20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6553200" y="457200"/>
            <a:ext cx="19812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fa-IR" dirty="0" smtClean="0">
                <a:latin typeface="Tahoma" pitchFamily="34" charset="0"/>
                <a:ea typeface="Tahoma" pitchFamily="34" charset="0"/>
                <a:cs typeface="Tahoma" pitchFamily="34" charset="0"/>
              </a:rPr>
              <a:t>محرمیت و دید</a:t>
            </a:r>
            <a:endParaRPr lang="en-US" dirty="0">
              <a:latin typeface="Tahoma" pitchFamily="34" charset="0"/>
              <a:ea typeface="Tahoma" pitchFamily="34" charset="0"/>
              <a:cs typeface="Tahoma" pitchFamily="34" charset="0"/>
            </a:endParaRPr>
          </a:p>
        </p:txBody>
      </p:sp>
      <p:pic>
        <p:nvPicPr>
          <p:cNvPr id="5" name="Picture 2" descr="C:\Users\pixel\Desktop\مجتمع\int\zeitoon\z3 - Copy (3).jpg"/>
          <p:cNvPicPr>
            <a:picLocks noChangeAspect="1" noChangeArrowheads="1"/>
          </p:cNvPicPr>
          <p:nvPr/>
        </p:nvPicPr>
        <p:blipFill>
          <a:blip r:embed="rId3" cstate="print"/>
          <a:srcRect/>
          <a:stretch>
            <a:fillRect/>
          </a:stretch>
        </p:blipFill>
        <p:spPr bwMode="auto">
          <a:xfrm rot="5400000">
            <a:off x="2644203" y="-403797"/>
            <a:ext cx="4114800" cy="8884795"/>
          </a:xfrm>
          <a:prstGeom prst="rect">
            <a:avLst/>
          </a:prstGeom>
          <a:noFill/>
        </p:spPr>
      </p:pic>
      <p:cxnSp>
        <p:nvCxnSpPr>
          <p:cNvPr id="7" name="Straight Arrow Connector 6"/>
          <p:cNvCxnSpPr/>
          <p:nvPr/>
        </p:nvCxnSpPr>
        <p:spPr>
          <a:xfrm>
            <a:off x="4038600" y="3429000"/>
            <a:ext cx="1524000" cy="0"/>
          </a:xfrm>
          <a:prstGeom prst="straightConnector1">
            <a:avLst/>
          </a:prstGeom>
          <a:ln w="34925">
            <a:solidFill>
              <a:srgbClr val="7A34AE"/>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19600" y="3048000"/>
            <a:ext cx="1066800" cy="369332"/>
          </a:xfrm>
          <a:prstGeom prst="rect">
            <a:avLst/>
          </a:prstGeom>
          <a:noFill/>
        </p:spPr>
        <p:txBody>
          <a:bodyPr wrap="square" rtlCol="0">
            <a:spAutoFit/>
          </a:bodyPr>
          <a:lstStyle/>
          <a:p>
            <a:r>
              <a:rPr lang="fa-IR" b="1" dirty="0" smtClean="0">
                <a:solidFill>
                  <a:srgbClr val="7A34AE"/>
                </a:solidFill>
              </a:rPr>
              <a:t>18 متر</a:t>
            </a:r>
            <a:endParaRPr lang="en-US" b="1" dirty="0">
              <a:solidFill>
                <a:srgbClr val="7A34AE"/>
              </a:solidFill>
            </a:endParaRPr>
          </a:p>
        </p:txBody>
      </p:sp>
      <p:cxnSp>
        <p:nvCxnSpPr>
          <p:cNvPr id="11" name="Straight Arrow Connector 10"/>
          <p:cNvCxnSpPr/>
          <p:nvPr/>
        </p:nvCxnSpPr>
        <p:spPr>
          <a:xfrm>
            <a:off x="3200400" y="5334000"/>
            <a:ext cx="3200400" cy="0"/>
          </a:xfrm>
          <a:prstGeom prst="straightConnector1">
            <a:avLst/>
          </a:prstGeom>
          <a:ln w="34925">
            <a:solidFill>
              <a:srgbClr val="7A34AE"/>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43400" y="4953000"/>
            <a:ext cx="1066800" cy="369332"/>
          </a:xfrm>
          <a:prstGeom prst="rect">
            <a:avLst/>
          </a:prstGeom>
          <a:noFill/>
        </p:spPr>
        <p:txBody>
          <a:bodyPr wrap="square" rtlCol="0">
            <a:spAutoFit/>
          </a:bodyPr>
          <a:lstStyle/>
          <a:p>
            <a:r>
              <a:rPr lang="fa-IR" b="1" dirty="0" smtClean="0">
                <a:solidFill>
                  <a:srgbClr val="7A34AE"/>
                </a:solidFill>
              </a:rPr>
              <a:t>36 متر</a:t>
            </a:r>
            <a:endParaRPr lang="en-US" b="1" dirty="0">
              <a:solidFill>
                <a:srgbClr val="7A34AE"/>
              </a:solidFill>
            </a:endParaRPr>
          </a:p>
        </p:txBody>
      </p:sp>
      <p:pic>
        <p:nvPicPr>
          <p:cNvPr id="16" name="Picture 2" descr="C:\Users\pixel\Desktop\مجتمع\int\zeitoon\z4 - Copy.jpg"/>
          <p:cNvPicPr>
            <a:picLocks noChangeAspect="1" noChangeArrowheads="1"/>
          </p:cNvPicPr>
          <p:nvPr/>
        </p:nvPicPr>
        <p:blipFill>
          <a:blip r:embed="rId4" cstate="print"/>
          <a:srcRect/>
          <a:stretch>
            <a:fillRect/>
          </a:stretch>
        </p:blipFill>
        <p:spPr bwMode="auto">
          <a:xfrm rot="16200000">
            <a:off x="2389891" y="-637291"/>
            <a:ext cx="4476954" cy="8647136"/>
          </a:xfrm>
          <a:prstGeom prst="rect">
            <a:avLst/>
          </a:prstGeom>
          <a:noFill/>
        </p:spPr>
      </p:pic>
      <p:sp>
        <p:nvSpPr>
          <p:cNvPr id="17" name="Rectangle 16"/>
          <p:cNvSpPr/>
          <p:nvPr/>
        </p:nvSpPr>
        <p:spPr>
          <a:xfrm>
            <a:off x="2133600" y="2209800"/>
            <a:ext cx="1676400" cy="1371600"/>
          </a:xfrm>
          <a:prstGeom prst="rect">
            <a:avLst/>
          </a:prstGeom>
          <a:noFill/>
          <a:ln w="508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3048000" y="1676400"/>
            <a:ext cx="228600" cy="9144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752600" y="2743200"/>
            <a:ext cx="762000"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981200" y="3352800"/>
            <a:ext cx="685800" cy="6096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352800" y="3200400"/>
            <a:ext cx="304800" cy="762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400800" y="5791200"/>
            <a:ext cx="1905000" cy="338554"/>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دید به حیاط مرکزی</a:t>
            </a:r>
            <a:endParaRPr lang="en-US" sz="1600" dirty="0">
              <a:latin typeface="Tahoma" pitchFamily="34" charset="0"/>
              <a:ea typeface="Tahoma" pitchFamily="34" charset="0"/>
              <a:cs typeface="Tahoma" pitchFamily="34" charset="0"/>
            </a:endParaRPr>
          </a:p>
        </p:txBody>
      </p:sp>
      <p:sp>
        <p:nvSpPr>
          <p:cNvPr id="35" name="TextBox 34"/>
          <p:cNvSpPr txBox="1"/>
          <p:nvPr/>
        </p:nvSpPr>
        <p:spPr>
          <a:xfrm>
            <a:off x="6858000" y="6248400"/>
            <a:ext cx="1447800" cy="338554"/>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دید به خیابان</a:t>
            </a:r>
            <a:endParaRPr lang="en-US" sz="1600" dirty="0">
              <a:latin typeface="Tahoma" pitchFamily="34" charset="0"/>
              <a:ea typeface="Tahoma" pitchFamily="34" charset="0"/>
              <a:cs typeface="Tahoma" pitchFamily="34" charset="0"/>
            </a:endParaRPr>
          </a:p>
        </p:txBody>
      </p:sp>
      <p:sp>
        <p:nvSpPr>
          <p:cNvPr id="36" name="TextBox 35"/>
          <p:cNvSpPr txBox="1"/>
          <p:nvPr/>
        </p:nvSpPr>
        <p:spPr>
          <a:xfrm>
            <a:off x="1143000" y="6248400"/>
            <a:ext cx="2438400" cy="338554"/>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دید به حیاط و واحد مجاور</a:t>
            </a:r>
            <a:endParaRPr lang="en-US" sz="1600" dirty="0">
              <a:latin typeface="Tahoma" pitchFamily="34" charset="0"/>
              <a:ea typeface="Tahoma" pitchFamily="34" charset="0"/>
              <a:cs typeface="Tahoma" pitchFamily="34" charset="0"/>
            </a:endParaRPr>
          </a:p>
        </p:txBody>
      </p:sp>
      <p:sp>
        <p:nvSpPr>
          <p:cNvPr id="37" name="Rectangle 36"/>
          <p:cNvSpPr/>
          <p:nvPr/>
        </p:nvSpPr>
        <p:spPr>
          <a:xfrm>
            <a:off x="8305800" y="5867400"/>
            <a:ext cx="3048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05800" y="6324600"/>
            <a:ext cx="304800" cy="228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733800" y="6324600"/>
            <a:ext cx="30480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5" presetClass="exit" presetSubtype="10" fill="hold" grpId="1" nodeType="with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5" presetClass="exit" presetSubtype="10" fill="hold" nodeType="withEffect">
                                  <p:stCondLst>
                                    <p:cond delay="0"/>
                                  </p:stCondLst>
                                  <p:childTnLst>
                                    <p:animEffect transition="out" filter="checkerboard(across)">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5" presetClass="exit" presetSubtype="10" fill="hold" grpId="1" nodeType="withEffect">
                                  <p:stCondLst>
                                    <p:cond delay="0"/>
                                  </p:stCondLst>
                                  <p:childTnLst>
                                    <p:animEffect transition="out" filter="checkerboard(across)">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5" presetClass="exit" presetSubtype="10" fill="hold" nodeType="withEffect">
                                  <p:stCondLst>
                                    <p:cond delay="0"/>
                                  </p:stCondLst>
                                  <p:childTnLst>
                                    <p:animEffect transition="out" filter="checkerboard(across)">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linds(horizont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strVal val="#ppt_w*0.70"/>
                                          </p:val>
                                        </p:tav>
                                        <p:tav tm="100000">
                                          <p:val>
                                            <p:strVal val="#ppt_w"/>
                                          </p:val>
                                        </p:tav>
                                      </p:tavLst>
                                    </p:anim>
                                    <p:anim calcmode="lin" valueType="num">
                                      <p:cBhvr>
                                        <p:cTn id="62" dur="1000" fill="hold"/>
                                        <p:tgtEl>
                                          <p:spTgt spid="37"/>
                                        </p:tgtEl>
                                        <p:attrNameLst>
                                          <p:attrName>ppt_h</p:attrName>
                                        </p:attrNameLst>
                                      </p:cBhvr>
                                      <p:tavLst>
                                        <p:tav tm="0">
                                          <p:val>
                                            <p:strVal val="#ppt_h"/>
                                          </p:val>
                                        </p:tav>
                                        <p:tav tm="100000">
                                          <p:val>
                                            <p:strVal val="#ppt_h"/>
                                          </p:val>
                                        </p:tav>
                                      </p:tavLst>
                                    </p:anim>
                                    <p:animEffect transition="in" filter="fade">
                                      <p:cBhvr>
                                        <p:cTn id="63" dur="1000"/>
                                        <p:tgtEl>
                                          <p:spTgt spid="3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1000" fill="hold"/>
                                        <p:tgtEl>
                                          <p:spTgt spid="34"/>
                                        </p:tgtEl>
                                        <p:attrNameLst>
                                          <p:attrName>ppt_w</p:attrName>
                                        </p:attrNameLst>
                                      </p:cBhvr>
                                      <p:tavLst>
                                        <p:tav tm="0">
                                          <p:val>
                                            <p:strVal val="#ppt_w*0.70"/>
                                          </p:val>
                                        </p:tav>
                                        <p:tav tm="100000">
                                          <p:val>
                                            <p:strVal val="#ppt_w"/>
                                          </p:val>
                                        </p:tav>
                                      </p:tavLst>
                                    </p:anim>
                                    <p:anim calcmode="lin" valueType="num">
                                      <p:cBhvr>
                                        <p:cTn id="67" dur="1000" fill="hold"/>
                                        <p:tgtEl>
                                          <p:spTgt spid="34"/>
                                        </p:tgtEl>
                                        <p:attrNameLst>
                                          <p:attrName>ppt_h</p:attrName>
                                        </p:attrNameLst>
                                      </p:cBhvr>
                                      <p:tavLst>
                                        <p:tav tm="0">
                                          <p:val>
                                            <p:strVal val="#ppt_h"/>
                                          </p:val>
                                        </p:tav>
                                        <p:tav tm="100000">
                                          <p:val>
                                            <p:strVal val="#ppt_h"/>
                                          </p:val>
                                        </p:tav>
                                      </p:tavLst>
                                    </p:anim>
                                    <p:animEffect transition="in" filter="fade">
                                      <p:cBhvr>
                                        <p:cTn id="68" dur="1000"/>
                                        <p:tgtEl>
                                          <p:spTgt spid="34"/>
                                        </p:tgtEl>
                                      </p:cBhvr>
                                    </p:animEffect>
                                  </p:childTnLst>
                                </p:cTn>
                              </p:par>
                              <p:par>
                                <p:cTn id="69" presetID="55"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p:cTn id="71" dur="1000" fill="hold"/>
                                        <p:tgtEl>
                                          <p:spTgt spid="30"/>
                                        </p:tgtEl>
                                        <p:attrNameLst>
                                          <p:attrName>ppt_w</p:attrName>
                                        </p:attrNameLst>
                                      </p:cBhvr>
                                      <p:tavLst>
                                        <p:tav tm="0">
                                          <p:val>
                                            <p:strVal val="#ppt_w*0.70"/>
                                          </p:val>
                                        </p:tav>
                                        <p:tav tm="100000">
                                          <p:val>
                                            <p:strVal val="#ppt_w"/>
                                          </p:val>
                                        </p:tav>
                                      </p:tavLst>
                                    </p:anim>
                                    <p:anim calcmode="lin" valueType="num">
                                      <p:cBhvr>
                                        <p:cTn id="72" dur="1000" fill="hold"/>
                                        <p:tgtEl>
                                          <p:spTgt spid="30"/>
                                        </p:tgtEl>
                                        <p:attrNameLst>
                                          <p:attrName>ppt_h</p:attrName>
                                        </p:attrNameLst>
                                      </p:cBhvr>
                                      <p:tavLst>
                                        <p:tav tm="0">
                                          <p:val>
                                            <p:strVal val="#ppt_h"/>
                                          </p:val>
                                        </p:tav>
                                        <p:tav tm="100000">
                                          <p:val>
                                            <p:strVal val="#ppt_h"/>
                                          </p:val>
                                        </p:tav>
                                      </p:tavLst>
                                    </p:anim>
                                    <p:animEffect transition="in" filter="fade">
                                      <p:cBhvr>
                                        <p:cTn id="73" dur="1000"/>
                                        <p:tgtEl>
                                          <p:spTgt spid="30"/>
                                        </p:tgtEl>
                                      </p:cBhvr>
                                    </p:animEffect>
                                  </p:childTnLst>
                                </p:cTn>
                              </p:par>
                              <p:par>
                                <p:cTn id="74" presetID="55"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1000" fill="hold"/>
                                        <p:tgtEl>
                                          <p:spTgt spid="21"/>
                                        </p:tgtEl>
                                        <p:attrNameLst>
                                          <p:attrName>ppt_w</p:attrName>
                                        </p:attrNameLst>
                                      </p:cBhvr>
                                      <p:tavLst>
                                        <p:tav tm="0">
                                          <p:val>
                                            <p:strVal val="#ppt_w*0.70"/>
                                          </p:val>
                                        </p:tav>
                                        <p:tav tm="100000">
                                          <p:val>
                                            <p:strVal val="#ppt_w"/>
                                          </p:val>
                                        </p:tav>
                                      </p:tavLst>
                                    </p:anim>
                                    <p:anim calcmode="lin" valueType="num">
                                      <p:cBhvr>
                                        <p:cTn id="77" dur="1000" fill="hold"/>
                                        <p:tgtEl>
                                          <p:spTgt spid="21"/>
                                        </p:tgtEl>
                                        <p:attrNameLst>
                                          <p:attrName>ppt_h</p:attrName>
                                        </p:attrNameLst>
                                      </p:cBhvr>
                                      <p:tavLst>
                                        <p:tav tm="0">
                                          <p:val>
                                            <p:strVal val="#ppt_h"/>
                                          </p:val>
                                        </p:tav>
                                        <p:tav tm="100000">
                                          <p:val>
                                            <p:strVal val="#ppt_h"/>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p:cTn id="83" dur="1000" fill="hold"/>
                                        <p:tgtEl>
                                          <p:spTgt spid="36"/>
                                        </p:tgtEl>
                                        <p:attrNameLst>
                                          <p:attrName>ppt_w</p:attrName>
                                        </p:attrNameLst>
                                      </p:cBhvr>
                                      <p:tavLst>
                                        <p:tav tm="0">
                                          <p:val>
                                            <p:strVal val="#ppt_w*0.70"/>
                                          </p:val>
                                        </p:tav>
                                        <p:tav tm="100000">
                                          <p:val>
                                            <p:strVal val="#ppt_w"/>
                                          </p:val>
                                        </p:tav>
                                      </p:tavLst>
                                    </p:anim>
                                    <p:anim calcmode="lin" valueType="num">
                                      <p:cBhvr>
                                        <p:cTn id="84" dur="1000" fill="hold"/>
                                        <p:tgtEl>
                                          <p:spTgt spid="36"/>
                                        </p:tgtEl>
                                        <p:attrNameLst>
                                          <p:attrName>ppt_h</p:attrName>
                                        </p:attrNameLst>
                                      </p:cBhvr>
                                      <p:tavLst>
                                        <p:tav tm="0">
                                          <p:val>
                                            <p:strVal val="#ppt_h"/>
                                          </p:val>
                                        </p:tav>
                                        <p:tav tm="100000">
                                          <p:val>
                                            <p:strVal val="#ppt_h"/>
                                          </p:val>
                                        </p:tav>
                                      </p:tavLst>
                                    </p:anim>
                                    <p:animEffect transition="in" filter="fade">
                                      <p:cBhvr>
                                        <p:cTn id="85" dur="1000"/>
                                        <p:tgtEl>
                                          <p:spTgt spid="36"/>
                                        </p:tgtEl>
                                      </p:cBhvr>
                                    </p:animEffect>
                                  </p:childTnLst>
                                </p:cTn>
                              </p:par>
                              <p:par>
                                <p:cTn id="86" presetID="55"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1000" fill="hold"/>
                                        <p:tgtEl>
                                          <p:spTgt spid="39"/>
                                        </p:tgtEl>
                                        <p:attrNameLst>
                                          <p:attrName>ppt_w</p:attrName>
                                        </p:attrNameLst>
                                      </p:cBhvr>
                                      <p:tavLst>
                                        <p:tav tm="0">
                                          <p:val>
                                            <p:strVal val="#ppt_w*0.70"/>
                                          </p:val>
                                        </p:tav>
                                        <p:tav tm="100000">
                                          <p:val>
                                            <p:strVal val="#ppt_w"/>
                                          </p:val>
                                        </p:tav>
                                      </p:tavLst>
                                    </p:anim>
                                    <p:anim calcmode="lin" valueType="num">
                                      <p:cBhvr>
                                        <p:cTn id="89" dur="1000" fill="hold"/>
                                        <p:tgtEl>
                                          <p:spTgt spid="39"/>
                                        </p:tgtEl>
                                        <p:attrNameLst>
                                          <p:attrName>ppt_h</p:attrName>
                                        </p:attrNameLst>
                                      </p:cBhvr>
                                      <p:tavLst>
                                        <p:tav tm="0">
                                          <p:val>
                                            <p:strVal val="#ppt_h"/>
                                          </p:val>
                                        </p:tav>
                                        <p:tav tm="100000">
                                          <p:val>
                                            <p:strVal val="#ppt_h"/>
                                          </p:val>
                                        </p:tav>
                                      </p:tavLst>
                                    </p:anim>
                                    <p:animEffect transition="in" filter="fade">
                                      <p:cBhvr>
                                        <p:cTn id="90" dur="1000"/>
                                        <p:tgtEl>
                                          <p:spTgt spid="39"/>
                                        </p:tgtEl>
                                      </p:cBhvr>
                                    </p:animEffect>
                                  </p:childTnLst>
                                </p:cTn>
                              </p:par>
                              <p:par>
                                <p:cTn id="91" presetID="55" presetClass="entr" presetSubtype="0"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1000" fill="hold"/>
                                        <p:tgtEl>
                                          <p:spTgt spid="20"/>
                                        </p:tgtEl>
                                        <p:attrNameLst>
                                          <p:attrName>ppt_w</p:attrName>
                                        </p:attrNameLst>
                                      </p:cBhvr>
                                      <p:tavLst>
                                        <p:tav tm="0">
                                          <p:val>
                                            <p:strVal val="#ppt_w*0.70"/>
                                          </p:val>
                                        </p:tav>
                                        <p:tav tm="100000">
                                          <p:val>
                                            <p:strVal val="#ppt_w"/>
                                          </p:val>
                                        </p:tav>
                                      </p:tavLst>
                                    </p:anim>
                                    <p:anim calcmode="lin" valueType="num">
                                      <p:cBhvr>
                                        <p:cTn id="94" dur="1000" fill="hold"/>
                                        <p:tgtEl>
                                          <p:spTgt spid="20"/>
                                        </p:tgtEl>
                                        <p:attrNameLst>
                                          <p:attrName>ppt_h</p:attrName>
                                        </p:attrNameLst>
                                      </p:cBhvr>
                                      <p:tavLst>
                                        <p:tav tm="0">
                                          <p:val>
                                            <p:strVal val="#ppt_h"/>
                                          </p:val>
                                        </p:tav>
                                        <p:tav tm="100000">
                                          <p:val>
                                            <p:strVal val="#ppt_h"/>
                                          </p:val>
                                        </p:tav>
                                      </p:tavLst>
                                    </p:anim>
                                    <p:animEffect transition="in" filter="fade">
                                      <p:cBhvr>
                                        <p:cTn id="95" dur="10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grpId="0" nodeType="clickEffect">
                                  <p:stCondLst>
                                    <p:cond delay="0"/>
                                  </p:stCondLst>
                                  <p:childTnLst>
                                    <p:set>
                                      <p:cBhvr>
                                        <p:cTn id="99" dur="1" fill="hold">
                                          <p:stCondLst>
                                            <p:cond delay="0"/>
                                          </p:stCondLst>
                                        </p:cTn>
                                        <p:tgtEl>
                                          <p:spTgt spid="38"/>
                                        </p:tgtEl>
                                        <p:attrNameLst>
                                          <p:attrName>style.visibility</p:attrName>
                                        </p:attrNameLst>
                                      </p:cBhvr>
                                      <p:to>
                                        <p:strVal val="visible"/>
                                      </p:to>
                                    </p:set>
                                    <p:anim calcmode="lin" valueType="num">
                                      <p:cBhvr>
                                        <p:cTn id="100" dur="1000" fill="hold"/>
                                        <p:tgtEl>
                                          <p:spTgt spid="38"/>
                                        </p:tgtEl>
                                        <p:attrNameLst>
                                          <p:attrName>ppt_w</p:attrName>
                                        </p:attrNameLst>
                                      </p:cBhvr>
                                      <p:tavLst>
                                        <p:tav tm="0">
                                          <p:val>
                                            <p:strVal val="#ppt_w*0.70"/>
                                          </p:val>
                                        </p:tav>
                                        <p:tav tm="100000">
                                          <p:val>
                                            <p:strVal val="#ppt_w"/>
                                          </p:val>
                                        </p:tav>
                                      </p:tavLst>
                                    </p:anim>
                                    <p:anim calcmode="lin" valueType="num">
                                      <p:cBhvr>
                                        <p:cTn id="101" dur="1000" fill="hold"/>
                                        <p:tgtEl>
                                          <p:spTgt spid="38"/>
                                        </p:tgtEl>
                                        <p:attrNameLst>
                                          <p:attrName>ppt_h</p:attrName>
                                        </p:attrNameLst>
                                      </p:cBhvr>
                                      <p:tavLst>
                                        <p:tav tm="0">
                                          <p:val>
                                            <p:strVal val="#ppt_h"/>
                                          </p:val>
                                        </p:tav>
                                        <p:tav tm="100000">
                                          <p:val>
                                            <p:strVal val="#ppt_h"/>
                                          </p:val>
                                        </p:tav>
                                      </p:tavLst>
                                    </p:anim>
                                    <p:animEffect transition="in" filter="fade">
                                      <p:cBhvr>
                                        <p:cTn id="102" dur="1000"/>
                                        <p:tgtEl>
                                          <p:spTgt spid="38"/>
                                        </p:tgtEl>
                                      </p:cBhvr>
                                    </p:animEffect>
                                  </p:childTnLst>
                                </p:cTn>
                              </p:par>
                              <p:par>
                                <p:cTn id="103" presetID="55" presetClass="entr" presetSubtype="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p:cTn id="105" dur="1000" fill="hold"/>
                                        <p:tgtEl>
                                          <p:spTgt spid="35"/>
                                        </p:tgtEl>
                                        <p:attrNameLst>
                                          <p:attrName>ppt_w</p:attrName>
                                        </p:attrNameLst>
                                      </p:cBhvr>
                                      <p:tavLst>
                                        <p:tav tm="0">
                                          <p:val>
                                            <p:strVal val="#ppt_w*0.70"/>
                                          </p:val>
                                        </p:tav>
                                        <p:tav tm="100000">
                                          <p:val>
                                            <p:strVal val="#ppt_w"/>
                                          </p:val>
                                        </p:tav>
                                      </p:tavLst>
                                    </p:anim>
                                    <p:anim calcmode="lin" valueType="num">
                                      <p:cBhvr>
                                        <p:cTn id="106" dur="1000" fill="hold"/>
                                        <p:tgtEl>
                                          <p:spTgt spid="35"/>
                                        </p:tgtEl>
                                        <p:attrNameLst>
                                          <p:attrName>ppt_h</p:attrName>
                                        </p:attrNameLst>
                                      </p:cBhvr>
                                      <p:tavLst>
                                        <p:tav tm="0">
                                          <p:val>
                                            <p:strVal val="#ppt_h"/>
                                          </p:val>
                                        </p:tav>
                                        <p:tav tm="100000">
                                          <p:val>
                                            <p:strVal val="#ppt_h"/>
                                          </p:val>
                                        </p:tav>
                                      </p:tavLst>
                                    </p:anim>
                                    <p:animEffect transition="in" filter="fade">
                                      <p:cBhvr>
                                        <p:cTn id="107" dur="1000"/>
                                        <p:tgtEl>
                                          <p:spTgt spid="35"/>
                                        </p:tgtEl>
                                      </p:cBhvr>
                                    </p:animEffect>
                                  </p:childTnLst>
                                </p:cTn>
                              </p:par>
                              <p:par>
                                <p:cTn id="108" presetID="55" presetClass="entr" presetSubtype="0"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p:cTn id="110" dur="1000" fill="hold"/>
                                        <p:tgtEl>
                                          <p:spTgt spid="19"/>
                                        </p:tgtEl>
                                        <p:attrNameLst>
                                          <p:attrName>ppt_w</p:attrName>
                                        </p:attrNameLst>
                                      </p:cBhvr>
                                      <p:tavLst>
                                        <p:tav tm="0">
                                          <p:val>
                                            <p:strVal val="#ppt_w*0.70"/>
                                          </p:val>
                                        </p:tav>
                                        <p:tav tm="100000">
                                          <p:val>
                                            <p:strVal val="#ppt_w"/>
                                          </p:val>
                                        </p:tav>
                                      </p:tavLst>
                                    </p:anim>
                                    <p:anim calcmode="lin" valueType="num">
                                      <p:cBhvr>
                                        <p:cTn id="111" dur="1000" fill="hold"/>
                                        <p:tgtEl>
                                          <p:spTgt spid="19"/>
                                        </p:tgtEl>
                                        <p:attrNameLst>
                                          <p:attrName>ppt_h</p:attrName>
                                        </p:attrNameLst>
                                      </p:cBhvr>
                                      <p:tavLst>
                                        <p:tav tm="0">
                                          <p:val>
                                            <p:strVal val="#ppt_h"/>
                                          </p:val>
                                        </p:tav>
                                        <p:tav tm="100000">
                                          <p:val>
                                            <p:strVal val="#ppt_h"/>
                                          </p:val>
                                        </p:tav>
                                      </p:tavLst>
                                    </p:anim>
                                    <p:animEffect transition="in" filter="fade">
                                      <p:cBhvr>
                                        <p:cTn id="1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7" grpId="0" animBg="1"/>
      <p:bldP spid="34" grpId="0"/>
      <p:bldP spid="35" grpId="0"/>
      <p:bldP spid="36" grpId="0"/>
      <p:bldP spid="37"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5410200" y="381000"/>
            <a:ext cx="3124200"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r"/>
            <a:r>
              <a:rPr lang="fa-IR" sz="2000" dirty="0" smtClean="0">
                <a:latin typeface="Tahoma" pitchFamily="34" charset="0"/>
                <a:ea typeface="Tahoma" pitchFamily="34" charset="0"/>
                <a:cs typeface="Tahoma" pitchFamily="34" charset="0"/>
              </a:rPr>
              <a:t>تقویت حریم</a:t>
            </a:r>
            <a:endParaRPr lang="en-US" sz="2000" dirty="0">
              <a:latin typeface="Tahoma" pitchFamily="34" charset="0"/>
              <a:ea typeface="Tahoma" pitchFamily="34" charset="0"/>
              <a:cs typeface="Tahoma" pitchFamily="34" charset="0"/>
            </a:endParaRPr>
          </a:p>
        </p:txBody>
      </p:sp>
      <p:pic>
        <p:nvPicPr>
          <p:cNvPr id="7170" name="Picture 2" descr="C:\Users\pixel\Desktop\مجتمع\int\zeitoon\z5 - Copy.jpg"/>
          <p:cNvPicPr>
            <a:picLocks noChangeAspect="1" noChangeArrowheads="1"/>
          </p:cNvPicPr>
          <p:nvPr/>
        </p:nvPicPr>
        <p:blipFill>
          <a:blip r:embed="rId3" cstate="print"/>
          <a:srcRect/>
          <a:stretch>
            <a:fillRect/>
          </a:stretch>
        </p:blipFill>
        <p:spPr bwMode="auto">
          <a:xfrm>
            <a:off x="457200" y="304800"/>
            <a:ext cx="3657600" cy="2445427"/>
          </a:xfrm>
          <a:prstGeom prst="rect">
            <a:avLst/>
          </a:prstGeom>
          <a:noFill/>
        </p:spPr>
      </p:pic>
      <p:sp>
        <p:nvSpPr>
          <p:cNvPr id="6" name="TextBox 5"/>
          <p:cNvSpPr txBox="1"/>
          <p:nvPr/>
        </p:nvSpPr>
        <p:spPr>
          <a:xfrm>
            <a:off x="5334000" y="990600"/>
            <a:ext cx="3352800" cy="584775"/>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تراس های جلویی ایجاد یک فضای ارتباطی بین خیابان و مجتمع می کند.</a:t>
            </a:r>
            <a:endParaRPr lang="en-US" sz="1600" dirty="0">
              <a:latin typeface="Tahoma" pitchFamily="34" charset="0"/>
              <a:ea typeface="Tahoma" pitchFamily="34" charset="0"/>
              <a:cs typeface="Tahoma" pitchFamily="34" charset="0"/>
            </a:endParaRPr>
          </a:p>
        </p:txBody>
      </p:sp>
      <p:pic>
        <p:nvPicPr>
          <p:cNvPr id="7171" name="Picture 3" descr="C:\Users\pixel\Desktop\مجتمع\int\zeitoon\z3 - Copy.jpg"/>
          <p:cNvPicPr>
            <a:picLocks noChangeAspect="1" noChangeArrowheads="1"/>
          </p:cNvPicPr>
          <p:nvPr/>
        </p:nvPicPr>
        <p:blipFill>
          <a:blip r:embed="rId4" cstate="print"/>
          <a:srcRect l="25203" t="25338" r="28114" b="59647"/>
          <a:stretch>
            <a:fillRect/>
          </a:stretch>
        </p:blipFill>
        <p:spPr bwMode="auto">
          <a:xfrm rot="16200000">
            <a:off x="85165" y="3420035"/>
            <a:ext cx="3792071" cy="2743201"/>
          </a:xfrm>
          <a:prstGeom prst="rect">
            <a:avLst/>
          </a:prstGeom>
          <a:noFill/>
        </p:spPr>
      </p:pic>
      <p:cxnSp>
        <p:nvCxnSpPr>
          <p:cNvPr id="9" name="Straight Connector 8"/>
          <p:cNvCxnSpPr/>
          <p:nvPr/>
        </p:nvCxnSpPr>
        <p:spPr>
          <a:xfrm>
            <a:off x="2057400" y="3581400"/>
            <a:ext cx="0" cy="236220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Cloud 9"/>
          <p:cNvSpPr/>
          <p:nvPr/>
        </p:nvSpPr>
        <p:spPr>
          <a:xfrm>
            <a:off x="1905000" y="3657600"/>
            <a:ext cx="152400" cy="914400"/>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1905000" y="4876800"/>
            <a:ext cx="152400" cy="914400"/>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24400" y="2209800"/>
            <a:ext cx="4038600" cy="584775"/>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مرزهای مالکیت و فضاهای خصوصی با گیاه کاری ، کف سازی یا نرده مشخص می شود.</a:t>
            </a:r>
            <a:endParaRPr lang="en-US" sz="1600" dirty="0">
              <a:latin typeface="Tahoma" pitchFamily="34" charset="0"/>
              <a:ea typeface="Tahoma" pitchFamily="34" charset="0"/>
              <a:cs typeface="Tahoma" pitchFamily="34" charset="0"/>
            </a:endParaRPr>
          </a:p>
        </p:txBody>
      </p:sp>
      <p:pic>
        <p:nvPicPr>
          <p:cNvPr id="7172" name="Picture 4" descr="C:\Users\pixel\Desktop\مجتمع\int\zeitoon\z8 - Copy.jpg"/>
          <p:cNvPicPr>
            <a:picLocks noChangeAspect="1" noChangeArrowheads="1"/>
          </p:cNvPicPr>
          <p:nvPr/>
        </p:nvPicPr>
        <p:blipFill>
          <a:blip r:embed="rId5" cstate="print"/>
          <a:srcRect/>
          <a:stretch>
            <a:fillRect/>
          </a:stretch>
        </p:blipFill>
        <p:spPr bwMode="auto">
          <a:xfrm>
            <a:off x="3657600" y="4267200"/>
            <a:ext cx="3176652" cy="2381978"/>
          </a:xfrm>
          <a:prstGeom prst="rect">
            <a:avLst/>
          </a:prstGeom>
          <a:noFill/>
        </p:spPr>
      </p:pic>
    </p:spTree>
  </p:cSld>
  <p:clrMapOvr>
    <a:masterClrMapping/>
  </p:clrMapOvr>
  <p:transition spd="slow">
    <p:cover dir="l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9458" name="Text Box 2"/>
          <p:cNvSpPr txBox="1">
            <a:spLocks noChangeArrowheads="1"/>
          </p:cNvSpPr>
          <p:nvPr/>
        </p:nvSpPr>
        <p:spPr bwMode="auto">
          <a:xfrm>
            <a:off x="6019800" y="381000"/>
            <a:ext cx="2590800" cy="336550"/>
          </a:xfrm>
          <a:prstGeom prst="rect">
            <a:avLst/>
          </a:prstGeom>
          <a:noFill/>
          <a:ln w="9525">
            <a:noFill/>
            <a:miter lim="800000"/>
            <a:headEnd/>
            <a:tailEnd/>
          </a:ln>
          <a:effectLst/>
        </p:spPr>
        <p:txBody>
          <a:bodyPr>
            <a:spAutoFit/>
          </a:bodyPr>
          <a:lstStyle/>
          <a:p>
            <a:pPr algn="r" rtl="1">
              <a:spcBef>
                <a:spcPct val="50000"/>
              </a:spcBef>
            </a:pPr>
            <a:r>
              <a:rPr lang="fa-IR" sz="1600" b="1" dirty="0" smtClean="0">
                <a:effectLst>
                  <a:outerShdw blurRad="38100" dist="38100" dir="2700000" algn="tl">
                    <a:srgbClr val="000000"/>
                  </a:outerShdw>
                </a:effectLst>
                <a:latin typeface="Tahoma" pitchFamily="34" charset="0"/>
                <a:ea typeface="Tahoma" pitchFamily="34" charset="0"/>
                <a:cs typeface="Tahoma" pitchFamily="34" charset="0"/>
              </a:rPr>
              <a:t>امنيت</a:t>
            </a:r>
            <a:endParaRPr lang="en-US" sz="1600" b="1" dirty="0">
              <a:effectLst>
                <a:outerShdw blurRad="38100" dist="38100" dir="2700000" algn="tl">
                  <a:srgbClr val="000000"/>
                </a:outerShdw>
              </a:effectLst>
              <a:latin typeface="Tahoma" pitchFamily="34" charset="0"/>
              <a:ea typeface="Tahoma" pitchFamily="34" charset="0"/>
              <a:cs typeface="Tahoma" pitchFamily="34" charset="0"/>
            </a:endParaRPr>
          </a:p>
        </p:txBody>
      </p:sp>
      <p:sp>
        <p:nvSpPr>
          <p:cNvPr id="19459" name="Line 3"/>
          <p:cNvSpPr>
            <a:spLocks noChangeShapeType="1"/>
          </p:cNvSpPr>
          <p:nvPr/>
        </p:nvSpPr>
        <p:spPr bwMode="auto">
          <a:xfrm flipV="1">
            <a:off x="8763000" y="304800"/>
            <a:ext cx="0" cy="4191000"/>
          </a:xfrm>
          <a:prstGeom prst="line">
            <a:avLst/>
          </a:prstGeom>
          <a:noFill/>
          <a:ln w="38100">
            <a:solidFill>
              <a:srgbClr val="99CC00"/>
            </a:solidFill>
            <a:round/>
            <a:headEnd/>
            <a:tailEnd/>
          </a:ln>
          <a:effectLst/>
        </p:spPr>
        <p:txBody>
          <a:bodyPr/>
          <a:lstStyle/>
          <a:p>
            <a:endParaRPr lang="fa-IR"/>
          </a:p>
        </p:txBody>
      </p:sp>
      <p:sp>
        <p:nvSpPr>
          <p:cNvPr id="19460" name="Line 4"/>
          <p:cNvSpPr>
            <a:spLocks noChangeShapeType="1"/>
          </p:cNvSpPr>
          <p:nvPr/>
        </p:nvSpPr>
        <p:spPr bwMode="auto">
          <a:xfrm flipH="1">
            <a:off x="7391400" y="762000"/>
            <a:ext cx="1524000" cy="0"/>
          </a:xfrm>
          <a:prstGeom prst="line">
            <a:avLst/>
          </a:prstGeom>
          <a:noFill/>
          <a:ln w="76200">
            <a:solidFill>
              <a:srgbClr val="FF9900"/>
            </a:solidFill>
            <a:round/>
            <a:headEnd/>
            <a:tailEnd/>
          </a:ln>
          <a:effectLst/>
        </p:spPr>
        <p:txBody>
          <a:bodyPr/>
          <a:lstStyle/>
          <a:p>
            <a:endParaRPr lang="fa-IR"/>
          </a:p>
        </p:txBody>
      </p:sp>
      <p:sp>
        <p:nvSpPr>
          <p:cNvPr id="19461" name="Line 5"/>
          <p:cNvSpPr>
            <a:spLocks noChangeShapeType="1"/>
          </p:cNvSpPr>
          <p:nvPr/>
        </p:nvSpPr>
        <p:spPr bwMode="auto">
          <a:xfrm flipH="1">
            <a:off x="990600" y="762000"/>
            <a:ext cx="6400800" cy="0"/>
          </a:xfrm>
          <a:prstGeom prst="line">
            <a:avLst/>
          </a:prstGeom>
          <a:noFill/>
          <a:ln w="19050">
            <a:solidFill>
              <a:schemeClr val="tx1"/>
            </a:solidFill>
            <a:round/>
            <a:headEnd/>
            <a:tailEnd/>
          </a:ln>
          <a:effectLst/>
        </p:spPr>
        <p:txBody>
          <a:bodyPr/>
          <a:lstStyle/>
          <a:p>
            <a:endParaRPr lang="fa-IR"/>
          </a:p>
        </p:txBody>
      </p:sp>
      <p:sp>
        <p:nvSpPr>
          <p:cNvPr id="19462" name="Rectangle 6"/>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r>
              <a:rPr lang="en-US" sz="4400">
                <a:solidFill>
                  <a:schemeClr val="tx2"/>
                </a:solidFill>
                <a:effectLst>
                  <a:outerShdw blurRad="38100" dist="38100" dir="2700000" algn="tl">
                    <a:srgbClr val="000000"/>
                  </a:outerShdw>
                </a:effectLst>
              </a:rPr>
              <a:t>	</a:t>
            </a:r>
          </a:p>
        </p:txBody>
      </p:sp>
      <p:sp>
        <p:nvSpPr>
          <p:cNvPr id="19463" name="Line 7"/>
          <p:cNvSpPr>
            <a:spLocks noChangeShapeType="1"/>
          </p:cNvSpPr>
          <p:nvPr/>
        </p:nvSpPr>
        <p:spPr bwMode="auto">
          <a:xfrm flipH="1">
            <a:off x="7391400" y="2606675"/>
            <a:ext cx="1143000" cy="0"/>
          </a:xfrm>
          <a:prstGeom prst="line">
            <a:avLst/>
          </a:prstGeom>
          <a:noFill/>
          <a:ln w="50800">
            <a:solidFill>
              <a:schemeClr val="tx1"/>
            </a:solidFill>
            <a:round/>
            <a:headEnd/>
            <a:tailEnd type="triangle" w="med" len="med"/>
          </a:ln>
          <a:effectLst/>
        </p:spPr>
        <p:txBody>
          <a:bodyPr wrap="none" anchor="ctr"/>
          <a:lstStyle/>
          <a:p>
            <a:endParaRPr lang="fa-IR"/>
          </a:p>
        </p:txBody>
      </p:sp>
      <p:sp>
        <p:nvSpPr>
          <p:cNvPr id="19464" name="Text Box 8"/>
          <p:cNvSpPr txBox="1">
            <a:spLocks noChangeArrowheads="1"/>
          </p:cNvSpPr>
          <p:nvPr/>
        </p:nvSpPr>
        <p:spPr bwMode="auto">
          <a:xfrm>
            <a:off x="3810000" y="2301875"/>
            <a:ext cx="3581400" cy="400110"/>
          </a:xfrm>
          <a:prstGeom prst="rect">
            <a:avLst/>
          </a:prstGeom>
          <a:noFill/>
          <a:ln w="9525" algn="ctr">
            <a:noFill/>
            <a:miter lim="800000"/>
            <a:headEnd/>
            <a:tailEnd/>
          </a:ln>
          <a:effectLst/>
        </p:spPr>
        <p:txBody>
          <a:bodyPr>
            <a:spAutoFit/>
          </a:bodyPr>
          <a:lstStyle/>
          <a:p>
            <a:pPr algn="r" rtl="1">
              <a:spcBef>
                <a:spcPct val="50000"/>
              </a:spcBef>
            </a:pPr>
            <a:r>
              <a:rPr lang="fa-IR" sz="2000" dirty="0">
                <a:latin typeface="Tahoma" pitchFamily="34" charset="0"/>
                <a:ea typeface="Tahoma" pitchFamily="34" charset="0"/>
                <a:cs typeface="Tahoma" pitchFamily="34" charset="0"/>
              </a:rPr>
              <a:t>ویژگیهای فیزیکی مجموعه</a:t>
            </a:r>
            <a:endParaRPr lang="en-US" sz="2000" dirty="0">
              <a:latin typeface="Tahoma" pitchFamily="34" charset="0"/>
              <a:ea typeface="Tahoma" pitchFamily="34" charset="0"/>
              <a:cs typeface="Tahoma" pitchFamily="34" charset="0"/>
            </a:endParaRPr>
          </a:p>
        </p:txBody>
      </p:sp>
      <p:sp>
        <p:nvSpPr>
          <p:cNvPr id="19465" name="Line 9"/>
          <p:cNvSpPr>
            <a:spLocks noChangeShapeType="1"/>
          </p:cNvSpPr>
          <p:nvPr/>
        </p:nvSpPr>
        <p:spPr bwMode="auto">
          <a:xfrm>
            <a:off x="4648200" y="1844675"/>
            <a:ext cx="0" cy="1371600"/>
          </a:xfrm>
          <a:prstGeom prst="line">
            <a:avLst/>
          </a:prstGeom>
          <a:noFill/>
          <a:ln w="9525">
            <a:solidFill>
              <a:schemeClr val="tx1"/>
            </a:solidFill>
            <a:round/>
            <a:headEnd/>
            <a:tailEnd/>
          </a:ln>
          <a:effectLst/>
        </p:spPr>
        <p:txBody>
          <a:bodyPr wrap="none" anchor="ctr"/>
          <a:lstStyle/>
          <a:p>
            <a:endParaRPr lang="fa-IR"/>
          </a:p>
        </p:txBody>
      </p:sp>
      <p:sp>
        <p:nvSpPr>
          <p:cNvPr id="19466" name="Line 10"/>
          <p:cNvSpPr>
            <a:spLocks noChangeShapeType="1"/>
          </p:cNvSpPr>
          <p:nvPr/>
        </p:nvSpPr>
        <p:spPr bwMode="auto">
          <a:xfrm flipH="1">
            <a:off x="3810000" y="2530475"/>
            <a:ext cx="838200" cy="0"/>
          </a:xfrm>
          <a:prstGeom prst="line">
            <a:avLst/>
          </a:prstGeom>
          <a:noFill/>
          <a:ln w="9525">
            <a:solidFill>
              <a:schemeClr val="tx1"/>
            </a:solidFill>
            <a:round/>
            <a:headEnd/>
            <a:tailEnd type="triangle" w="med" len="med"/>
          </a:ln>
          <a:effectLst/>
        </p:spPr>
        <p:txBody>
          <a:bodyPr wrap="none" anchor="ctr"/>
          <a:lstStyle/>
          <a:p>
            <a:endParaRPr lang="fa-IR"/>
          </a:p>
        </p:txBody>
      </p:sp>
      <p:sp>
        <p:nvSpPr>
          <p:cNvPr id="19467" name="Text Box 11">
            <a:hlinkClick r:id="rId3" action="ppaction://hlinksldjump"/>
            <a:hlinkHover r:id="" action="ppaction://noaction" highlightClick="1">
              <a:snd r:embed="rId4" name="arrow.wav"/>
            </a:hlinkHover>
          </p:cNvPr>
          <p:cNvSpPr txBox="1">
            <a:spLocks noChangeArrowheads="1"/>
          </p:cNvSpPr>
          <p:nvPr/>
        </p:nvSpPr>
        <p:spPr bwMode="auto">
          <a:xfrm>
            <a:off x="838200" y="2286000"/>
            <a:ext cx="2819400" cy="338554"/>
          </a:xfrm>
          <a:prstGeom prst="rect">
            <a:avLst/>
          </a:prstGeom>
          <a:noFill/>
          <a:ln w="9525" algn="ctr">
            <a:noFill/>
            <a:miter lim="800000"/>
            <a:headEnd/>
            <a:tailEnd/>
          </a:ln>
          <a:effectLst/>
        </p:spPr>
        <p:txBody>
          <a:bodyPr>
            <a:spAutoFit/>
          </a:bodyPr>
          <a:lstStyle/>
          <a:p>
            <a:pPr algn="r" rtl="1">
              <a:spcBef>
                <a:spcPct val="50000"/>
              </a:spcBef>
            </a:pPr>
            <a:r>
              <a:rPr lang="fa-IR" sz="1600" dirty="0">
                <a:latin typeface="Tahoma" pitchFamily="34" charset="0"/>
                <a:ea typeface="Tahoma" pitchFamily="34" charset="0"/>
                <a:cs typeface="Tahoma" pitchFamily="34" charset="0"/>
              </a:rPr>
              <a:t>فضاهای عمومی مشترک</a:t>
            </a:r>
            <a:endParaRPr lang="en-US" sz="1600" dirty="0">
              <a:latin typeface="Tahoma" pitchFamily="34" charset="0"/>
              <a:ea typeface="Tahoma" pitchFamily="34" charset="0"/>
              <a:cs typeface="Tahoma" pitchFamily="34" charset="0"/>
            </a:endParaRPr>
          </a:p>
        </p:txBody>
      </p:sp>
      <p:sp>
        <p:nvSpPr>
          <p:cNvPr id="19468" name="Line 12"/>
          <p:cNvSpPr>
            <a:spLocks noChangeShapeType="1"/>
          </p:cNvSpPr>
          <p:nvPr/>
        </p:nvSpPr>
        <p:spPr bwMode="auto">
          <a:xfrm flipH="1">
            <a:off x="3810000" y="1844675"/>
            <a:ext cx="838200" cy="0"/>
          </a:xfrm>
          <a:prstGeom prst="line">
            <a:avLst/>
          </a:prstGeom>
          <a:noFill/>
          <a:ln w="9525">
            <a:solidFill>
              <a:schemeClr val="tx1"/>
            </a:solidFill>
            <a:round/>
            <a:headEnd/>
            <a:tailEnd type="triangle" w="med" len="med"/>
          </a:ln>
          <a:effectLst/>
        </p:spPr>
        <p:txBody>
          <a:bodyPr wrap="none" anchor="ctr"/>
          <a:lstStyle/>
          <a:p>
            <a:endParaRPr lang="fa-IR"/>
          </a:p>
        </p:txBody>
      </p:sp>
      <p:sp>
        <p:nvSpPr>
          <p:cNvPr id="19470" name="Line 14"/>
          <p:cNvSpPr>
            <a:spLocks noChangeShapeType="1"/>
          </p:cNvSpPr>
          <p:nvPr/>
        </p:nvSpPr>
        <p:spPr bwMode="auto">
          <a:xfrm flipH="1">
            <a:off x="3657600" y="4648200"/>
            <a:ext cx="838200" cy="0"/>
          </a:xfrm>
          <a:prstGeom prst="line">
            <a:avLst/>
          </a:prstGeom>
          <a:noFill/>
          <a:ln w="9525">
            <a:solidFill>
              <a:schemeClr val="tx1"/>
            </a:solidFill>
            <a:round/>
            <a:headEnd/>
            <a:tailEnd type="triangle" w="med" len="med"/>
          </a:ln>
          <a:effectLst/>
        </p:spPr>
        <p:txBody>
          <a:bodyPr wrap="none" anchor="ctr"/>
          <a:lstStyle/>
          <a:p>
            <a:endParaRPr lang="fa-IR"/>
          </a:p>
        </p:txBody>
      </p:sp>
      <p:sp>
        <p:nvSpPr>
          <p:cNvPr id="19471" name="Text Box 15">
            <a:hlinkClick r:id="rId5" action="ppaction://hlinksldjump"/>
            <a:hlinkHover r:id="" action="ppaction://noaction" highlightClick="1">
              <a:snd r:embed="rId4" name="arrow.wav"/>
            </a:hlinkHover>
          </p:cNvPr>
          <p:cNvSpPr txBox="1">
            <a:spLocks noChangeArrowheads="1"/>
          </p:cNvSpPr>
          <p:nvPr/>
        </p:nvSpPr>
        <p:spPr bwMode="auto">
          <a:xfrm>
            <a:off x="457200" y="2895600"/>
            <a:ext cx="3124200" cy="338554"/>
          </a:xfrm>
          <a:prstGeom prst="rect">
            <a:avLst/>
          </a:prstGeom>
          <a:noFill/>
          <a:ln w="9525" algn="ctr">
            <a:noFill/>
            <a:miter lim="800000"/>
            <a:headEnd/>
            <a:tailEnd/>
          </a:ln>
          <a:effectLst/>
        </p:spPr>
        <p:txBody>
          <a:bodyPr>
            <a:spAutoFit/>
          </a:bodyPr>
          <a:lstStyle/>
          <a:p>
            <a:pPr algn="r" rtl="1">
              <a:spcBef>
                <a:spcPct val="50000"/>
              </a:spcBef>
            </a:pPr>
            <a:r>
              <a:rPr lang="fa-IR" sz="1600" dirty="0">
                <a:latin typeface="Tahoma" pitchFamily="34" charset="0"/>
                <a:ea typeface="Tahoma" pitchFamily="34" charset="0"/>
                <a:cs typeface="Tahoma" pitchFamily="34" charset="0"/>
              </a:rPr>
              <a:t>بزرگ بودن اندازه مجموعه</a:t>
            </a:r>
            <a:endParaRPr lang="en-US" sz="1600" dirty="0">
              <a:latin typeface="Tahoma" pitchFamily="34" charset="0"/>
              <a:ea typeface="Tahoma" pitchFamily="34" charset="0"/>
              <a:cs typeface="Tahoma" pitchFamily="34" charset="0"/>
            </a:endParaRPr>
          </a:p>
        </p:txBody>
      </p:sp>
      <p:sp>
        <p:nvSpPr>
          <p:cNvPr id="19472" name="Line 16"/>
          <p:cNvSpPr>
            <a:spLocks noChangeShapeType="1"/>
          </p:cNvSpPr>
          <p:nvPr/>
        </p:nvSpPr>
        <p:spPr bwMode="auto">
          <a:xfrm flipH="1">
            <a:off x="7391400" y="4648200"/>
            <a:ext cx="1143000" cy="0"/>
          </a:xfrm>
          <a:prstGeom prst="line">
            <a:avLst/>
          </a:prstGeom>
          <a:noFill/>
          <a:ln w="50800">
            <a:solidFill>
              <a:schemeClr val="tx1"/>
            </a:solidFill>
            <a:round/>
            <a:headEnd/>
            <a:tailEnd type="triangle" w="med" len="med"/>
          </a:ln>
          <a:effectLst/>
        </p:spPr>
        <p:txBody>
          <a:bodyPr wrap="none" anchor="ctr"/>
          <a:lstStyle/>
          <a:p>
            <a:endParaRPr lang="fa-IR"/>
          </a:p>
        </p:txBody>
      </p:sp>
      <p:sp>
        <p:nvSpPr>
          <p:cNvPr id="19473" name="Text Box 17"/>
          <p:cNvSpPr txBox="1">
            <a:spLocks noChangeArrowheads="1"/>
          </p:cNvSpPr>
          <p:nvPr/>
        </p:nvSpPr>
        <p:spPr bwMode="auto">
          <a:xfrm>
            <a:off x="3810000" y="4419600"/>
            <a:ext cx="3581400" cy="400110"/>
          </a:xfrm>
          <a:prstGeom prst="rect">
            <a:avLst/>
          </a:prstGeom>
          <a:noFill/>
          <a:ln w="9525" algn="ctr">
            <a:noFill/>
            <a:miter lim="800000"/>
            <a:headEnd/>
            <a:tailEnd/>
          </a:ln>
          <a:effectLst/>
        </p:spPr>
        <p:txBody>
          <a:bodyPr>
            <a:spAutoFit/>
          </a:bodyPr>
          <a:lstStyle/>
          <a:p>
            <a:pPr algn="r" rtl="1">
              <a:spcBef>
                <a:spcPct val="50000"/>
              </a:spcBef>
            </a:pPr>
            <a:r>
              <a:rPr lang="fa-IR" sz="2000" dirty="0">
                <a:latin typeface="Tahoma" pitchFamily="34" charset="0"/>
                <a:ea typeface="Tahoma" pitchFamily="34" charset="0"/>
                <a:cs typeface="Tahoma" pitchFamily="34" charset="0"/>
              </a:rPr>
              <a:t>ویژگیهای اجتماعی مجموعه</a:t>
            </a:r>
            <a:endParaRPr lang="en-US" sz="2000" dirty="0">
              <a:latin typeface="Tahoma" pitchFamily="34" charset="0"/>
              <a:ea typeface="Tahoma" pitchFamily="34" charset="0"/>
              <a:cs typeface="Tahoma" pitchFamily="34" charset="0"/>
            </a:endParaRPr>
          </a:p>
        </p:txBody>
      </p:sp>
      <p:sp>
        <p:nvSpPr>
          <p:cNvPr id="19474" name="Text Box 18">
            <a:hlinkClick r:id="rId6" action="ppaction://hlinksldjump"/>
            <a:hlinkHover r:id="" action="ppaction://noaction" highlightClick="1">
              <a:snd r:embed="rId4" name="arrow.wav"/>
            </a:hlinkHover>
          </p:cNvPr>
          <p:cNvSpPr txBox="1">
            <a:spLocks noChangeArrowheads="1"/>
          </p:cNvSpPr>
          <p:nvPr/>
        </p:nvSpPr>
        <p:spPr bwMode="auto">
          <a:xfrm>
            <a:off x="0" y="4267200"/>
            <a:ext cx="3581400" cy="584775"/>
          </a:xfrm>
          <a:prstGeom prst="rect">
            <a:avLst/>
          </a:prstGeom>
          <a:noFill/>
          <a:ln w="9525" algn="ctr">
            <a:noFill/>
            <a:miter lim="800000"/>
            <a:headEnd/>
            <a:tailEnd/>
          </a:ln>
          <a:effectLst/>
        </p:spPr>
        <p:txBody>
          <a:bodyPr>
            <a:spAutoFit/>
          </a:bodyPr>
          <a:lstStyle/>
          <a:p>
            <a:pPr algn="r" rtl="1">
              <a:spcBef>
                <a:spcPct val="50000"/>
              </a:spcBef>
            </a:pPr>
            <a:r>
              <a:rPr lang="fa-IR" sz="1600" dirty="0">
                <a:latin typeface="Tahoma" pitchFamily="34" charset="0"/>
                <a:ea typeface="Tahoma" pitchFamily="34" charset="0"/>
                <a:cs typeface="Tahoma" pitchFamily="34" charset="0"/>
              </a:rPr>
              <a:t>طراحی شده برای خانواده </a:t>
            </a:r>
            <a:r>
              <a:rPr lang="fa-IR" sz="1600" dirty="0" smtClean="0">
                <a:latin typeface="Tahoma" pitchFamily="34" charset="0"/>
                <a:ea typeface="Tahoma" pitchFamily="34" charset="0"/>
                <a:cs typeface="Tahoma" pitchFamily="34" charset="0"/>
              </a:rPr>
              <a:t>های با در آمد متوسط</a:t>
            </a:r>
            <a:endParaRPr lang="en-US" sz="1600" dirty="0">
              <a:latin typeface="Tahoma" pitchFamily="34" charset="0"/>
              <a:ea typeface="Tahoma" pitchFamily="34" charset="0"/>
              <a:cs typeface="Tahoma" pitchFamily="34" charset="0"/>
            </a:endParaRPr>
          </a:p>
        </p:txBody>
      </p:sp>
      <p:sp>
        <p:nvSpPr>
          <p:cNvPr id="19475" name="Text Box 19"/>
          <p:cNvSpPr txBox="1">
            <a:spLocks noChangeArrowheads="1"/>
          </p:cNvSpPr>
          <p:nvPr/>
        </p:nvSpPr>
        <p:spPr bwMode="auto">
          <a:xfrm>
            <a:off x="4419600" y="914400"/>
            <a:ext cx="4114800" cy="519113"/>
          </a:xfrm>
          <a:prstGeom prst="rect">
            <a:avLst/>
          </a:prstGeom>
          <a:noFill/>
          <a:ln w="9525" algn="ctr">
            <a:noFill/>
            <a:miter lim="800000"/>
            <a:headEnd/>
            <a:tailEnd/>
          </a:ln>
          <a:effectLst/>
        </p:spPr>
        <p:txBody>
          <a:bodyPr>
            <a:spAutoFit/>
          </a:bodyPr>
          <a:lstStyle/>
          <a:p>
            <a:pPr algn="r" rtl="1">
              <a:spcBef>
                <a:spcPct val="50000"/>
              </a:spcBef>
            </a:pPr>
            <a:r>
              <a:rPr lang="fa-IR" sz="2800" dirty="0">
                <a:solidFill>
                  <a:schemeClr val="hlink"/>
                </a:solidFill>
                <a:latin typeface="Tahoma" pitchFamily="34" charset="0"/>
                <a:ea typeface="Tahoma" pitchFamily="34" charset="0"/>
                <a:cs typeface="Tahoma" pitchFamily="34" charset="0"/>
              </a:rPr>
              <a:t>ویژگیهای </a:t>
            </a:r>
            <a:r>
              <a:rPr lang="fa-IR" sz="2800" dirty="0" smtClean="0">
                <a:solidFill>
                  <a:schemeClr val="hlink"/>
                </a:solidFill>
                <a:latin typeface="Tahoma" pitchFamily="34" charset="0"/>
                <a:ea typeface="Tahoma" pitchFamily="34" charset="0"/>
                <a:cs typeface="Tahoma" pitchFamily="34" charset="0"/>
              </a:rPr>
              <a:t>مجموعه زیتون</a:t>
            </a:r>
            <a:endParaRPr lang="en-US" sz="2800" dirty="0">
              <a:solidFill>
                <a:schemeClr val="hlink"/>
              </a:solidFill>
              <a:latin typeface="Tahoma" pitchFamily="34" charset="0"/>
              <a:ea typeface="Tahoma" pitchFamily="34" charset="0"/>
              <a:cs typeface="Tahoma" pitchFamily="34" charset="0"/>
            </a:endParaRPr>
          </a:p>
        </p:txBody>
      </p:sp>
      <p:sp>
        <p:nvSpPr>
          <p:cNvPr id="19476" name="Line 20"/>
          <p:cNvSpPr>
            <a:spLocks noChangeShapeType="1"/>
          </p:cNvSpPr>
          <p:nvPr/>
        </p:nvSpPr>
        <p:spPr bwMode="auto">
          <a:xfrm>
            <a:off x="7924800" y="1524000"/>
            <a:ext cx="0" cy="3962400"/>
          </a:xfrm>
          <a:prstGeom prst="line">
            <a:avLst/>
          </a:prstGeom>
          <a:noFill/>
          <a:ln w="9525">
            <a:solidFill>
              <a:schemeClr val="tx1"/>
            </a:solidFill>
            <a:round/>
            <a:headEnd/>
            <a:tailEnd/>
          </a:ln>
          <a:effectLst/>
        </p:spPr>
        <p:txBody>
          <a:bodyPr/>
          <a:lstStyle/>
          <a:p>
            <a:endParaRPr lang="fa-IR"/>
          </a:p>
        </p:txBody>
      </p:sp>
      <p:sp>
        <p:nvSpPr>
          <p:cNvPr id="19477" name="Line 21"/>
          <p:cNvSpPr>
            <a:spLocks noChangeShapeType="1"/>
          </p:cNvSpPr>
          <p:nvPr/>
        </p:nvSpPr>
        <p:spPr bwMode="auto">
          <a:xfrm flipH="1">
            <a:off x="3810000" y="3216275"/>
            <a:ext cx="838200" cy="0"/>
          </a:xfrm>
          <a:prstGeom prst="line">
            <a:avLst/>
          </a:prstGeom>
          <a:noFill/>
          <a:ln w="9525">
            <a:solidFill>
              <a:schemeClr val="tx1"/>
            </a:solidFill>
            <a:round/>
            <a:headEnd/>
            <a:tailEnd type="triangle" w="med" len="med"/>
          </a:ln>
          <a:effectLst/>
        </p:spPr>
        <p:txBody>
          <a:bodyPr wrap="none" anchor="ctr"/>
          <a:lstStyle/>
          <a:p>
            <a:endParaRPr lang="fa-IR"/>
          </a:p>
        </p:txBody>
      </p:sp>
      <p:sp>
        <p:nvSpPr>
          <p:cNvPr id="21" name="TextBox 20"/>
          <p:cNvSpPr txBox="1"/>
          <p:nvPr/>
        </p:nvSpPr>
        <p:spPr>
          <a:xfrm>
            <a:off x="0" y="1524000"/>
            <a:ext cx="3810000" cy="830997"/>
          </a:xfrm>
          <a:prstGeom prst="rect">
            <a:avLst/>
          </a:prstGeom>
          <a:noFill/>
        </p:spPr>
        <p:txBody>
          <a:bodyPr wrap="square" rtlCol="0">
            <a:spAutoFit/>
          </a:bodyPr>
          <a:lstStyle/>
          <a:p>
            <a:pPr algn="r"/>
            <a:r>
              <a:rPr lang="fa-IR" sz="1600" dirty="0" smtClean="0">
                <a:latin typeface="Tahoma" pitchFamily="34" charset="0"/>
                <a:ea typeface="Tahoma" pitchFamily="34" charset="0"/>
                <a:cs typeface="Tahoma" pitchFamily="34" charset="0"/>
              </a:rPr>
              <a:t>قرارگیری فضاهای عمومی(تجاری،...) در ورودی اصلی و به دور از واحد های مسکونی</a:t>
            </a:r>
            <a:endParaRPr lang="en-US" sz="16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75"/>
                                        </p:tgtEl>
                                        <p:attrNameLst>
                                          <p:attrName>style.visibility</p:attrName>
                                        </p:attrNameLst>
                                      </p:cBhvr>
                                      <p:to>
                                        <p:strVal val="visible"/>
                                      </p:to>
                                    </p:set>
                                    <p:anim calcmode="lin" valueType="num">
                                      <p:cBhvr additive="base">
                                        <p:cTn id="7" dur="2000" fill="hold"/>
                                        <p:tgtEl>
                                          <p:spTgt spid="19475"/>
                                        </p:tgtEl>
                                        <p:attrNameLst>
                                          <p:attrName>ppt_x</p:attrName>
                                        </p:attrNameLst>
                                      </p:cBhvr>
                                      <p:tavLst>
                                        <p:tav tm="0">
                                          <p:val>
                                            <p:strVal val="0-#ppt_w/2"/>
                                          </p:val>
                                        </p:tav>
                                        <p:tav tm="100000">
                                          <p:val>
                                            <p:strVal val="#ppt_x"/>
                                          </p:val>
                                        </p:tav>
                                      </p:tavLst>
                                    </p:anim>
                                    <p:anim calcmode="lin" valueType="num">
                                      <p:cBhvr additive="base">
                                        <p:cTn id="8" dur="2000" fill="hold"/>
                                        <p:tgtEl>
                                          <p:spTgt spid="1947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8" presetClass="entr" presetSubtype="12" fill="hold" grpId="0" nodeType="afterEffect">
                                  <p:stCondLst>
                                    <p:cond delay="0"/>
                                  </p:stCondLst>
                                  <p:childTnLst>
                                    <p:set>
                                      <p:cBhvr>
                                        <p:cTn id="11" dur="1" fill="hold">
                                          <p:stCondLst>
                                            <p:cond delay="0"/>
                                          </p:stCondLst>
                                        </p:cTn>
                                        <p:tgtEl>
                                          <p:spTgt spid="19476"/>
                                        </p:tgtEl>
                                        <p:attrNameLst>
                                          <p:attrName>style.visibility</p:attrName>
                                        </p:attrNameLst>
                                      </p:cBhvr>
                                      <p:to>
                                        <p:strVal val="visible"/>
                                      </p:to>
                                    </p:set>
                                    <p:animEffect transition="in" filter="strips(downLeft)">
                                      <p:cBhvr>
                                        <p:cTn id="12" dur="2000"/>
                                        <p:tgtEl>
                                          <p:spTgt spid="19476"/>
                                        </p:tgtEl>
                                      </p:cBhvr>
                                    </p:animEffect>
                                  </p:childTnLst>
                                </p:cTn>
                              </p:par>
                            </p:childTnLst>
                          </p:cTn>
                        </p:par>
                        <p:par>
                          <p:cTn id="13" fill="hold">
                            <p:stCondLst>
                              <p:cond delay="4000"/>
                            </p:stCondLst>
                            <p:childTnLst>
                              <p:par>
                                <p:cTn id="14" presetID="18" presetClass="entr" presetSubtype="12" fill="hold" grpId="0" nodeType="afterEffect">
                                  <p:stCondLst>
                                    <p:cond delay="0"/>
                                  </p:stCondLst>
                                  <p:childTnLst>
                                    <p:set>
                                      <p:cBhvr>
                                        <p:cTn id="15" dur="1" fill="hold">
                                          <p:stCondLst>
                                            <p:cond delay="0"/>
                                          </p:stCondLst>
                                        </p:cTn>
                                        <p:tgtEl>
                                          <p:spTgt spid="19463"/>
                                        </p:tgtEl>
                                        <p:attrNameLst>
                                          <p:attrName>style.visibility</p:attrName>
                                        </p:attrNameLst>
                                      </p:cBhvr>
                                      <p:to>
                                        <p:strVal val="visible"/>
                                      </p:to>
                                    </p:set>
                                    <p:animEffect transition="in" filter="strips(downLeft)">
                                      <p:cBhvr>
                                        <p:cTn id="16" dur="2000"/>
                                        <p:tgtEl>
                                          <p:spTgt spid="1946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9472"/>
                                        </p:tgtEl>
                                        <p:attrNameLst>
                                          <p:attrName>style.visibility</p:attrName>
                                        </p:attrNameLst>
                                      </p:cBhvr>
                                      <p:to>
                                        <p:strVal val="visible"/>
                                      </p:to>
                                    </p:set>
                                    <p:animEffect transition="in" filter="strips(downLeft)">
                                      <p:cBhvr>
                                        <p:cTn id="19" dur="2000"/>
                                        <p:tgtEl>
                                          <p:spTgt spid="19472"/>
                                        </p:tgtEl>
                                      </p:cBhvr>
                                    </p:animEffect>
                                  </p:childTnLst>
                                </p:cTn>
                              </p:par>
                            </p:childTnLst>
                          </p:cTn>
                        </p:par>
                        <p:par>
                          <p:cTn id="20" fill="hold">
                            <p:stCondLst>
                              <p:cond delay="6000"/>
                            </p:stCondLst>
                            <p:childTnLst>
                              <p:par>
                                <p:cTn id="21" presetID="8" presetClass="entr" presetSubtype="32" fill="hold" grpId="0" nodeType="afterEffect">
                                  <p:stCondLst>
                                    <p:cond delay="0"/>
                                  </p:stCondLst>
                                  <p:childTnLst>
                                    <p:set>
                                      <p:cBhvr>
                                        <p:cTn id="22" dur="1" fill="hold">
                                          <p:stCondLst>
                                            <p:cond delay="0"/>
                                          </p:stCondLst>
                                        </p:cTn>
                                        <p:tgtEl>
                                          <p:spTgt spid="19464"/>
                                        </p:tgtEl>
                                        <p:attrNameLst>
                                          <p:attrName>style.visibility</p:attrName>
                                        </p:attrNameLst>
                                      </p:cBhvr>
                                      <p:to>
                                        <p:strVal val="visible"/>
                                      </p:to>
                                    </p:set>
                                    <p:animEffect transition="in" filter="diamond(out)">
                                      <p:cBhvr>
                                        <p:cTn id="23" dur="2000"/>
                                        <p:tgtEl>
                                          <p:spTgt spid="19464"/>
                                        </p:tgtEl>
                                      </p:cBhvr>
                                    </p:animEffect>
                                  </p:childTnLst>
                                </p:cTn>
                              </p:par>
                              <p:par>
                                <p:cTn id="24" presetID="8" presetClass="entr" presetSubtype="32" fill="hold" grpId="0" nodeType="withEffect">
                                  <p:stCondLst>
                                    <p:cond delay="0"/>
                                  </p:stCondLst>
                                  <p:childTnLst>
                                    <p:set>
                                      <p:cBhvr>
                                        <p:cTn id="25" dur="1" fill="hold">
                                          <p:stCondLst>
                                            <p:cond delay="0"/>
                                          </p:stCondLst>
                                        </p:cTn>
                                        <p:tgtEl>
                                          <p:spTgt spid="19473"/>
                                        </p:tgtEl>
                                        <p:attrNameLst>
                                          <p:attrName>style.visibility</p:attrName>
                                        </p:attrNameLst>
                                      </p:cBhvr>
                                      <p:to>
                                        <p:strVal val="visible"/>
                                      </p:to>
                                    </p:set>
                                    <p:animEffect transition="in" filter="diamond(out)">
                                      <p:cBhvr>
                                        <p:cTn id="26" dur="2000"/>
                                        <p:tgtEl>
                                          <p:spTgt spid="19473"/>
                                        </p:tgtEl>
                                      </p:cBhvr>
                                    </p:animEffect>
                                  </p:childTnLst>
                                </p:cTn>
                              </p:par>
                            </p:childTnLst>
                          </p:cTn>
                        </p:par>
                        <p:par>
                          <p:cTn id="27" fill="hold">
                            <p:stCondLst>
                              <p:cond delay="8000"/>
                            </p:stCondLst>
                            <p:childTnLst>
                              <p:par>
                                <p:cTn id="28" presetID="8" presetClass="entr" presetSubtype="32" fill="hold" grpId="0" nodeType="afterEffect">
                                  <p:stCondLst>
                                    <p:cond delay="0"/>
                                  </p:stCondLst>
                                  <p:childTnLst>
                                    <p:set>
                                      <p:cBhvr>
                                        <p:cTn id="29" dur="1" fill="hold">
                                          <p:stCondLst>
                                            <p:cond delay="0"/>
                                          </p:stCondLst>
                                        </p:cTn>
                                        <p:tgtEl>
                                          <p:spTgt spid="19465"/>
                                        </p:tgtEl>
                                        <p:attrNameLst>
                                          <p:attrName>style.visibility</p:attrName>
                                        </p:attrNameLst>
                                      </p:cBhvr>
                                      <p:to>
                                        <p:strVal val="visible"/>
                                      </p:to>
                                    </p:set>
                                    <p:animEffect transition="in" filter="diamond(out)">
                                      <p:cBhvr>
                                        <p:cTn id="30" dur="2000"/>
                                        <p:tgtEl>
                                          <p:spTgt spid="19465"/>
                                        </p:tgtEl>
                                      </p:cBhvr>
                                    </p:animEffect>
                                  </p:childTnLst>
                                </p:cTn>
                              </p:par>
                            </p:childTnLst>
                          </p:cTn>
                        </p:par>
                        <p:par>
                          <p:cTn id="31" fill="hold">
                            <p:stCondLst>
                              <p:cond delay="10000"/>
                            </p:stCondLst>
                            <p:childTnLst>
                              <p:par>
                                <p:cTn id="32" presetID="18" presetClass="entr" presetSubtype="12" fill="hold" grpId="0" nodeType="afterEffect">
                                  <p:stCondLst>
                                    <p:cond delay="0"/>
                                  </p:stCondLst>
                                  <p:childTnLst>
                                    <p:set>
                                      <p:cBhvr>
                                        <p:cTn id="33" dur="1" fill="hold">
                                          <p:stCondLst>
                                            <p:cond delay="0"/>
                                          </p:stCondLst>
                                        </p:cTn>
                                        <p:tgtEl>
                                          <p:spTgt spid="19477"/>
                                        </p:tgtEl>
                                        <p:attrNameLst>
                                          <p:attrName>style.visibility</p:attrName>
                                        </p:attrNameLst>
                                      </p:cBhvr>
                                      <p:to>
                                        <p:strVal val="visible"/>
                                      </p:to>
                                    </p:set>
                                    <p:animEffect transition="in" filter="strips(downLeft)">
                                      <p:cBhvr>
                                        <p:cTn id="34" dur="2000"/>
                                        <p:tgtEl>
                                          <p:spTgt spid="19477"/>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9466"/>
                                        </p:tgtEl>
                                        <p:attrNameLst>
                                          <p:attrName>style.visibility</p:attrName>
                                        </p:attrNameLst>
                                      </p:cBhvr>
                                      <p:to>
                                        <p:strVal val="visible"/>
                                      </p:to>
                                    </p:set>
                                    <p:animEffect transition="in" filter="strips(downLeft)">
                                      <p:cBhvr>
                                        <p:cTn id="37" dur="2000"/>
                                        <p:tgtEl>
                                          <p:spTgt spid="19466"/>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9468"/>
                                        </p:tgtEl>
                                        <p:attrNameLst>
                                          <p:attrName>style.visibility</p:attrName>
                                        </p:attrNameLst>
                                      </p:cBhvr>
                                      <p:to>
                                        <p:strVal val="visible"/>
                                      </p:to>
                                    </p:set>
                                    <p:animEffect transition="in" filter="strips(downLeft)">
                                      <p:cBhvr>
                                        <p:cTn id="40" dur="2000"/>
                                        <p:tgtEl>
                                          <p:spTgt spid="19468"/>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9470"/>
                                        </p:tgtEl>
                                        <p:attrNameLst>
                                          <p:attrName>style.visibility</p:attrName>
                                        </p:attrNameLst>
                                      </p:cBhvr>
                                      <p:to>
                                        <p:strVal val="visible"/>
                                      </p:to>
                                    </p:set>
                                    <p:animEffect transition="in" filter="strips(downLeft)">
                                      <p:cBhvr>
                                        <p:cTn id="43" dur="2000"/>
                                        <p:tgtEl>
                                          <p:spTgt spid="1947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strVal val="#ppt_w*0.70"/>
                                          </p:val>
                                        </p:tav>
                                        <p:tav tm="100000">
                                          <p:val>
                                            <p:strVal val="#ppt_w"/>
                                          </p:val>
                                        </p:tav>
                                      </p:tavLst>
                                    </p:anim>
                                    <p:anim calcmode="lin" valueType="num">
                                      <p:cBhvr>
                                        <p:cTn id="49" dur="1000" fill="hold"/>
                                        <p:tgtEl>
                                          <p:spTgt spid="21"/>
                                        </p:tgtEl>
                                        <p:attrNameLst>
                                          <p:attrName>ppt_h</p:attrName>
                                        </p:attrNameLst>
                                      </p:cBhvr>
                                      <p:tavLst>
                                        <p:tav tm="0">
                                          <p:val>
                                            <p:strVal val="#ppt_h"/>
                                          </p:val>
                                        </p:tav>
                                        <p:tav tm="100000">
                                          <p:val>
                                            <p:strVal val="#ppt_h"/>
                                          </p:val>
                                        </p:tav>
                                      </p:tavLst>
                                    </p:anim>
                                    <p:animEffect transition="in" filter="fade">
                                      <p:cBhvr>
                                        <p:cTn id="50" dur="1000"/>
                                        <p:tgtEl>
                                          <p:spTgt spid="21"/>
                                        </p:tgtEl>
                                      </p:cBhvr>
                                    </p:animEffect>
                                  </p:childTnLst>
                                </p:cTn>
                              </p:par>
                            </p:childTnLst>
                          </p:cTn>
                        </p:par>
                        <p:par>
                          <p:cTn id="51" fill="hold">
                            <p:stCondLst>
                              <p:cond delay="1000"/>
                            </p:stCondLst>
                            <p:childTnLst>
                              <p:par>
                                <p:cTn id="52" presetID="2" presetClass="entr" presetSubtype="8" fill="hold" grpId="0" nodeType="afterEffect">
                                  <p:stCondLst>
                                    <p:cond delay="0"/>
                                  </p:stCondLst>
                                  <p:childTnLst>
                                    <p:set>
                                      <p:cBhvr>
                                        <p:cTn id="53" dur="1" fill="hold">
                                          <p:stCondLst>
                                            <p:cond delay="0"/>
                                          </p:stCondLst>
                                        </p:cTn>
                                        <p:tgtEl>
                                          <p:spTgt spid="19467"/>
                                        </p:tgtEl>
                                        <p:attrNameLst>
                                          <p:attrName>style.visibility</p:attrName>
                                        </p:attrNameLst>
                                      </p:cBhvr>
                                      <p:to>
                                        <p:strVal val="visible"/>
                                      </p:to>
                                    </p:set>
                                    <p:anim calcmode="lin" valueType="num">
                                      <p:cBhvr additive="base">
                                        <p:cTn id="54" dur="2000" fill="hold"/>
                                        <p:tgtEl>
                                          <p:spTgt spid="19467"/>
                                        </p:tgtEl>
                                        <p:attrNameLst>
                                          <p:attrName>ppt_x</p:attrName>
                                        </p:attrNameLst>
                                      </p:cBhvr>
                                      <p:tavLst>
                                        <p:tav tm="0">
                                          <p:val>
                                            <p:strVal val="0-#ppt_w/2"/>
                                          </p:val>
                                        </p:tav>
                                        <p:tav tm="100000">
                                          <p:val>
                                            <p:strVal val="#ppt_x"/>
                                          </p:val>
                                        </p:tav>
                                      </p:tavLst>
                                    </p:anim>
                                    <p:anim calcmode="lin" valueType="num">
                                      <p:cBhvr additive="base">
                                        <p:cTn id="55" dur="2000" fill="hold"/>
                                        <p:tgtEl>
                                          <p:spTgt spid="19467"/>
                                        </p:tgtEl>
                                        <p:attrNameLst>
                                          <p:attrName>ppt_y</p:attrName>
                                        </p:attrNameLst>
                                      </p:cBhvr>
                                      <p:tavLst>
                                        <p:tav tm="0">
                                          <p:val>
                                            <p:strVal val="#ppt_y"/>
                                          </p:val>
                                        </p:tav>
                                        <p:tav tm="100000">
                                          <p:val>
                                            <p:strVal val="#ppt_y"/>
                                          </p:val>
                                        </p:tav>
                                      </p:tavLst>
                                    </p:anim>
                                  </p:childTnLst>
                                </p:cTn>
                              </p:par>
                            </p:childTnLst>
                          </p:cTn>
                        </p:par>
                        <p:par>
                          <p:cTn id="56" fill="hold">
                            <p:stCondLst>
                              <p:cond delay="3000"/>
                            </p:stCondLst>
                            <p:childTnLst>
                              <p:par>
                                <p:cTn id="57" presetID="2" presetClass="entr" presetSubtype="8" fill="hold" grpId="0" nodeType="afterEffect">
                                  <p:stCondLst>
                                    <p:cond delay="0"/>
                                  </p:stCondLst>
                                  <p:childTnLst>
                                    <p:set>
                                      <p:cBhvr>
                                        <p:cTn id="58" dur="1" fill="hold">
                                          <p:stCondLst>
                                            <p:cond delay="0"/>
                                          </p:stCondLst>
                                        </p:cTn>
                                        <p:tgtEl>
                                          <p:spTgt spid="19471"/>
                                        </p:tgtEl>
                                        <p:attrNameLst>
                                          <p:attrName>style.visibility</p:attrName>
                                        </p:attrNameLst>
                                      </p:cBhvr>
                                      <p:to>
                                        <p:strVal val="visible"/>
                                      </p:to>
                                    </p:set>
                                    <p:anim calcmode="lin" valueType="num">
                                      <p:cBhvr additive="base">
                                        <p:cTn id="59" dur="2000" fill="hold"/>
                                        <p:tgtEl>
                                          <p:spTgt spid="19471"/>
                                        </p:tgtEl>
                                        <p:attrNameLst>
                                          <p:attrName>ppt_x</p:attrName>
                                        </p:attrNameLst>
                                      </p:cBhvr>
                                      <p:tavLst>
                                        <p:tav tm="0">
                                          <p:val>
                                            <p:strVal val="0-#ppt_w/2"/>
                                          </p:val>
                                        </p:tav>
                                        <p:tav tm="100000">
                                          <p:val>
                                            <p:strVal val="#ppt_x"/>
                                          </p:val>
                                        </p:tav>
                                      </p:tavLst>
                                    </p:anim>
                                    <p:anim calcmode="lin" valueType="num">
                                      <p:cBhvr additive="base">
                                        <p:cTn id="60" dur="2000" fill="hold"/>
                                        <p:tgtEl>
                                          <p:spTgt spid="19471"/>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 presetClass="entr" presetSubtype="8" fill="hold" grpId="0" nodeType="afterEffect">
                                  <p:stCondLst>
                                    <p:cond delay="0"/>
                                  </p:stCondLst>
                                  <p:childTnLst>
                                    <p:set>
                                      <p:cBhvr>
                                        <p:cTn id="63" dur="1" fill="hold">
                                          <p:stCondLst>
                                            <p:cond delay="0"/>
                                          </p:stCondLst>
                                        </p:cTn>
                                        <p:tgtEl>
                                          <p:spTgt spid="19474"/>
                                        </p:tgtEl>
                                        <p:attrNameLst>
                                          <p:attrName>style.visibility</p:attrName>
                                        </p:attrNameLst>
                                      </p:cBhvr>
                                      <p:to>
                                        <p:strVal val="visible"/>
                                      </p:to>
                                    </p:set>
                                    <p:anim calcmode="lin" valueType="num">
                                      <p:cBhvr additive="base">
                                        <p:cTn id="64" dur="2000" fill="hold"/>
                                        <p:tgtEl>
                                          <p:spTgt spid="19474"/>
                                        </p:tgtEl>
                                        <p:attrNameLst>
                                          <p:attrName>ppt_x</p:attrName>
                                        </p:attrNameLst>
                                      </p:cBhvr>
                                      <p:tavLst>
                                        <p:tav tm="0">
                                          <p:val>
                                            <p:strVal val="0-#ppt_w/2"/>
                                          </p:val>
                                        </p:tav>
                                        <p:tav tm="100000">
                                          <p:val>
                                            <p:strVal val="#ppt_x"/>
                                          </p:val>
                                        </p:tav>
                                      </p:tavLst>
                                    </p:anim>
                                    <p:anim calcmode="lin" valueType="num">
                                      <p:cBhvr additive="base">
                                        <p:cTn id="65" dur="2000" fill="hold"/>
                                        <p:tgtEl>
                                          <p:spTgt spid="194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P spid="19464" grpId="0"/>
      <p:bldP spid="19465" grpId="0" animBg="1"/>
      <p:bldP spid="19466" grpId="0" animBg="1"/>
      <p:bldP spid="19467" grpId="0"/>
      <p:bldP spid="19468" grpId="0" animBg="1"/>
      <p:bldP spid="19470" grpId="0" animBg="1"/>
      <p:bldP spid="19471" grpId="0"/>
      <p:bldP spid="19472" grpId="0" animBg="1"/>
      <p:bldP spid="19473" grpId="0"/>
      <p:bldP spid="19474" grpId="0"/>
      <p:bldP spid="19475" grpId="0"/>
      <p:bldP spid="19476" grpId="0" animBg="1"/>
      <p:bldP spid="19477" grpId="0" animBg="1"/>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C:\Users\pixel\Desktop\مجتمع\int\zeitoon\z4 - Copy.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200000">
            <a:off x="1460373" y="1816228"/>
            <a:ext cx="3135604" cy="6056349"/>
          </a:xfrm>
          <a:prstGeom prst="rect">
            <a:avLst/>
          </a:prstGeom>
          <a:noFill/>
        </p:spPr>
      </p:pic>
      <p:pic>
        <p:nvPicPr>
          <p:cNvPr id="4" name="Picture 2" descr="C:\Users\pixel\Desktop\مجتمع\int\zeitoon\z2 - Copy.jpg"/>
          <p:cNvPicPr>
            <a:picLocks noChangeAspect="1" noChangeArrowheads="1"/>
          </p:cNvPicPr>
          <p:nvPr/>
        </p:nvPicPr>
        <p:blipFill>
          <a:blip r:embed="rId4" cstate="print"/>
          <a:srcRect/>
          <a:stretch>
            <a:fillRect/>
          </a:stretch>
        </p:blipFill>
        <p:spPr bwMode="auto">
          <a:xfrm>
            <a:off x="228600" y="228600"/>
            <a:ext cx="5465390" cy="2895600"/>
          </a:xfrm>
          <a:prstGeom prst="rect">
            <a:avLst/>
          </a:prstGeom>
          <a:noFill/>
        </p:spPr>
      </p:pic>
      <p:sp>
        <p:nvSpPr>
          <p:cNvPr id="6" name="TextBox 5"/>
          <p:cNvSpPr txBox="1"/>
          <p:nvPr/>
        </p:nvSpPr>
        <p:spPr>
          <a:xfrm>
            <a:off x="6096000" y="228600"/>
            <a:ext cx="26670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fa-IR" sz="2000" dirty="0" smtClean="0">
                <a:latin typeface="Tahoma" pitchFamily="34" charset="0"/>
                <a:ea typeface="Tahoma" pitchFamily="34" charset="0"/>
                <a:cs typeface="Tahoma" pitchFamily="34" charset="0"/>
              </a:rPr>
              <a:t>کنترل فضاها</a:t>
            </a:r>
            <a:endParaRPr lang="en-US" sz="2000" dirty="0">
              <a:latin typeface="Tahoma" pitchFamily="34" charset="0"/>
              <a:ea typeface="Tahoma" pitchFamily="34" charset="0"/>
              <a:cs typeface="Tahoma" pitchFamily="34" charset="0"/>
            </a:endParaRPr>
          </a:p>
        </p:txBody>
      </p:sp>
      <p:sp>
        <p:nvSpPr>
          <p:cNvPr id="7" name="TextBox 6"/>
          <p:cNvSpPr txBox="1"/>
          <p:nvPr/>
        </p:nvSpPr>
        <p:spPr>
          <a:xfrm>
            <a:off x="5715000" y="990600"/>
            <a:ext cx="3276600" cy="1323439"/>
          </a:xfrm>
          <a:prstGeom prst="rect">
            <a:avLst/>
          </a:prstGeom>
          <a:noFill/>
        </p:spPr>
        <p:txBody>
          <a:bodyPr wrap="square" rtlCol="0">
            <a:spAutoFit/>
          </a:bodyPr>
          <a:lstStyle/>
          <a:p>
            <a:pPr algn="r">
              <a:buFontTx/>
              <a:buChar char="-"/>
            </a:pPr>
            <a:r>
              <a:rPr lang="fa-IR" sz="1600" dirty="0" smtClean="0">
                <a:latin typeface="Tahoma" pitchFamily="34" charset="0"/>
                <a:ea typeface="Tahoma" pitchFamily="34" charset="0"/>
                <a:cs typeface="Tahoma" pitchFamily="34" charset="0"/>
              </a:rPr>
              <a:t>- محوطه سازی مجموعه به گونه ای است که ،ایجاد نقاط کور یا مخفی نمی کند.</a:t>
            </a:r>
          </a:p>
          <a:p>
            <a:pPr algn="r"/>
            <a:r>
              <a:rPr lang="fa-IR" sz="1600" dirty="0" smtClean="0">
                <a:latin typeface="Tahoma" pitchFamily="34" charset="0"/>
                <a:ea typeface="Tahoma" pitchFamily="34" charset="0"/>
                <a:cs typeface="Tahoma" pitchFamily="34" charset="0"/>
              </a:rPr>
              <a:t>- پیاده رو ها وفضاهای حیاط به خوبی </a:t>
            </a:r>
          </a:p>
          <a:p>
            <a:pPr algn="r"/>
            <a:r>
              <a:rPr lang="fa-IR" sz="1600" dirty="0" smtClean="0">
                <a:latin typeface="Tahoma" pitchFamily="34" charset="0"/>
                <a:ea typeface="Tahoma" pitchFamily="34" charset="0"/>
                <a:cs typeface="Tahoma" pitchFamily="34" charset="0"/>
              </a:rPr>
              <a:t>روشن و مشخص است </a:t>
            </a:r>
            <a:endParaRPr lang="en-US" sz="1600" dirty="0">
              <a:latin typeface="Tahoma" pitchFamily="34" charset="0"/>
              <a:ea typeface="Tahoma" pitchFamily="34" charset="0"/>
              <a:cs typeface="Tahoma" pitchFamily="34" charset="0"/>
            </a:endParaRPr>
          </a:p>
        </p:txBody>
      </p:sp>
      <p:sp>
        <p:nvSpPr>
          <p:cNvPr id="8" name="TextBox 7"/>
          <p:cNvSpPr txBox="1"/>
          <p:nvPr/>
        </p:nvSpPr>
        <p:spPr>
          <a:xfrm>
            <a:off x="6019800" y="2667000"/>
            <a:ext cx="2895600" cy="1323439"/>
          </a:xfrm>
          <a:prstGeom prst="rect">
            <a:avLst/>
          </a:prstGeom>
          <a:noFill/>
        </p:spPr>
        <p:txBody>
          <a:bodyPr wrap="square" rtlCol="0">
            <a:spAutoFit/>
          </a:bodyPr>
          <a:lstStyle/>
          <a:p>
            <a:pPr algn="r" rtl="1"/>
            <a:r>
              <a:rPr lang="fa-IR" sz="1600" dirty="0" smtClean="0">
                <a:latin typeface="Tahoma" pitchFamily="34" charset="0"/>
                <a:ea typeface="Tahoma" pitchFamily="34" charset="0"/>
                <a:cs typeface="Tahoma" pitchFamily="34" charset="0"/>
              </a:rPr>
              <a:t>- افزایش حس امنیت به دلیل قرار گیری تعدادی از بلوک ها اطراف حیاط های مرکزی وبرقراری روابط اجتماعی بیشتر بین ساکنین آنها.</a:t>
            </a:r>
            <a:endParaRPr lang="en-US" sz="1600" dirty="0">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0" y="0"/>
            <a:ext cx="2109872" cy="400110"/>
          </a:xfrm>
          <a:prstGeom prst="rect">
            <a:avLst/>
          </a:prstGeom>
          <a:ln/>
        </p:spPr>
        <p:style>
          <a:lnRef idx="1">
            <a:schemeClr val="accent3"/>
          </a:lnRef>
          <a:fillRef idx="3">
            <a:schemeClr val="accent3"/>
          </a:fillRef>
          <a:effectRef idx="2">
            <a:schemeClr val="accent3"/>
          </a:effectRef>
          <a:fontRef idx="minor">
            <a:schemeClr val="lt1"/>
          </a:fontRef>
        </p:style>
        <p:txBody>
          <a:bodyPr wrap="none" rtlCol="1">
            <a:spAutoFit/>
          </a:bodyPr>
          <a:lstStyle/>
          <a:p>
            <a:r>
              <a:rPr lang="fa-IR" sz="2000" dirty="0" smtClean="0">
                <a:solidFill>
                  <a:schemeClr val="tx1"/>
                </a:solidFill>
                <a:latin typeface="Tahoma" pitchFamily="34" charset="0"/>
                <a:ea typeface="Tahoma" pitchFamily="34" charset="0"/>
                <a:cs typeface="Tahoma" pitchFamily="34" charset="0"/>
              </a:rPr>
              <a:t>ورودی های سایت</a:t>
            </a:r>
            <a:endParaRPr lang="fa-IR" sz="2000" dirty="0">
              <a:solidFill>
                <a:schemeClr val="tx1"/>
              </a:solidFill>
              <a:latin typeface="Tahoma" pitchFamily="34" charset="0"/>
              <a:ea typeface="Tahoma" pitchFamily="34" charset="0"/>
              <a:cs typeface="Tahoma" pitchFamily="34" charset="0"/>
            </a:endParaRPr>
          </a:p>
        </p:txBody>
      </p:sp>
      <p:pic>
        <p:nvPicPr>
          <p:cNvPr id="9" name="Picture 8" descr="3.jpg"/>
          <p:cNvPicPr>
            <a:picLocks noChangeAspect="1"/>
          </p:cNvPicPr>
          <p:nvPr/>
        </p:nvPicPr>
        <p:blipFill>
          <a:blip r:embed="rId2" cstate="print"/>
          <a:stretch>
            <a:fillRect/>
          </a:stretch>
        </p:blipFill>
        <p:spPr>
          <a:xfrm>
            <a:off x="-152400" y="1371600"/>
            <a:ext cx="9144000" cy="40616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8" name="Flowchart: Connector 87"/>
          <p:cNvSpPr/>
          <p:nvPr/>
        </p:nvSpPr>
        <p:spPr>
          <a:xfrm>
            <a:off x="5638800" y="4724400"/>
            <a:ext cx="642942" cy="642942"/>
          </a:xfrm>
          <a:prstGeom prst="flowChartConnector">
            <a:avLst/>
          </a:prstGeom>
          <a:noFill/>
          <a:ln w="38100" cmpd="sng">
            <a:solidFill>
              <a:srgbClr val="00B0F0"/>
            </a:solidFill>
            <a:prstDash val="dash"/>
            <a:bevel/>
          </a:ln>
          <a:effectLst>
            <a:outerShdw blurRad="127000" dist="50800" dir="7560000" sx="120000" sy="120000" algn="ctr" rotWithShape="0">
              <a:schemeClr val="tx1"/>
            </a:outerShdw>
          </a:effectLst>
          <a:scene3d>
            <a:camera prst="orthographicFront"/>
            <a:lightRig rig="harsh"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endParaRPr lang="fa-IR"/>
          </a:p>
        </p:txBody>
      </p:sp>
      <p:sp>
        <p:nvSpPr>
          <p:cNvPr id="90" name="Rounded Rectangle 89"/>
          <p:cNvSpPr/>
          <p:nvPr/>
        </p:nvSpPr>
        <p:spPr>
          <a:xfrm>
            <a:off x="7491466" y="2300294"/>
            <a:ext cx="1500198" cy="2214578"/>
          </a:xfrm>
          <a:prstGeom prst="roundRect">
            <a:avLst/>
          </a:prstGeom>
          <a:noFill/>
          <a:ln w="50800">
            <a:solidFill>
              <a:srgbClr val="FF0000"/>
            </a:solidFill>
            <a:prstDash val="dash"/>
          </a:ln>
          <a:effectLst>
            <a:outerShdw blurRad="114300" dist="76200" dir="5760000" sx="98000" sy="98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1" name="Flowchart: Connector 90"/>
          <p:cNvSpPr/>
          <p:nvPr/>
        </p:nvSpPr>
        <p:spPr>
          <a:xfrm>
            <a:off x="2743200" y="4724400"/>
            <a:ext cx="642942" cy="642942"/>
          </a:xfrm>
          <a:prstGeom prst="flowChartConnector">
            <a:avLst/>
          </a:prstGeom>
          <a:noFill/>
          <a:ln w="38100" cmpd="sng">
            <a:solidFill>
              <a:srgbClr val="00B0F0"/>
            </a:solidFill>
            <a:prstDash val="dash"/>
            <a:bevel/>
          </a:ln>
          <a:effectLst>
            <a:outerShdw blurRad="127000" dist="50800" dir="7560000" sx="120000" sy="120000" algn="ctr" rotWithShape="0">
              <a:schemeClr val="tx1"/>
            </a:outerShdw>
          </a:effectLst>
          <a:scene3d>
            <a:camera prst="orthographicFront"/>
            <a:lightRig rig="harsh"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a:endParaRPr lang="fa-IR"/>
          </a:p>
        </p:txBody>
      </p:sp>
      <p:sp>
        <p:nvSpPr>
          <p:cNvPr id="93" name="Rounded Rectangle 92"/>
          <p:cNvSpPr/>
          <p:nvPr/>
        </p:nvSpPr>
        <p:spPr>
          <a:xfrm>
            <a:off x="133352" y="2157418"/>
            <a:ext cx="500066" cy="2643206"/>
          </a:xfrm>
          <a:prstGeom prst="roundRect">
            <a:avLst/>
          </a:prstGeom>
          <a:noFill/>
          <a:ln w="38100">
            <a:solidFill>
              <a:srgbClr val="00B0F0"/>
            </a:solidFill>
            <a:prstDash val="dash"/>
          </a:ln>
          <a:effectLst>
            <a:outerShdw blurRad="63500" dist="127000" dir="6660000" sx="110000" sy="110000" algn="ctr" rotWithShape="0">
              <a:schemeClr val="tx1">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4" name="TextBox 93"/>
          <p:cNvSpPr txBox="1"/>
          <p:nvPr/>
        </p:nvSpPr>
        <p:spPr>
          <a:xfrm>
            <a:off x="7696200" y="762000"/>
            <a:ext cx="1385315"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1">
            <a:spAutoFit/>
          </a:bodyPr>
          <a:lstStyle/>
          <a:p>
            <a:r>
              <a:rPr lang="fa-IR" dirty="0" smtClean="0">
                <a:solidFill>
                  <a:srgbClr val="FFFF00"/>
                </a:solidFill>
                <a:latin typeface="Tahoma" pitchFamily="34" charset="0"/>
                <a:ea typeface="Tahoma" pitchFamily="34" charset="0"/>
                <a:cs typeface="Tahoma" pitchFamily="34" charset="0"/>
              </a:rPr>
              <a:t>ورودی اصلی</a:t>
            </a:r>
            <a:endParaRPr lang="fa-IR" dirty="0">
              <a:solidFill>
                <a:srgbClr val="FFFF00"/>
              </a:solidFill>
              <a:latin typeface="Tahoma" pitchFamily="34" charset="0"/>
              <a:ea typeface="Tahoma" pitchFamily="34" charset="0"/>
              <a:cs typeface="Tahoma" pitchFamily="34" charset="0"/>
            </a:endParaRPr>
          </a:p>
        </p:txBody>
      </p:sp>
      <p:sp>
        <p:nvSpPr>
          <p:cNvPr id="97" name="TextBox 96"/>
          <p:cNvSpPr txBox="1"/>
          <p:nvPr/>
        </p:nvSpPr>
        <p:spPr>
          <a:xfrm>
            <a:off x="5029200" y="762000"/>
            <a:ext cx="1399742"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1">
            <a:spAutoFit/>
          </a:bodyPr>
          <a:lstStyle/>
          <a:p>
            <a:r>
              <a:rPr lang="fa-IR" dirty="0" smtClean="0">
                <a:solidFill>
                  <a:srgbClr val="FFFF00"/>
                </a:solidFill>
                <a:latin typeface="Tahoma" pitchFamily="34" charset="0"/>
                <a:ea typeface="Tahoma" pitchFamily="34" charset="0"/>
                <a:cs typeface="Tahoma" pitchFamily="34" charset="0"/>
              </a:rPr>
              <a:t>ورودی فرعی</a:t>
            </a:r>
            <a:endParaRPr lang="fa-IR" dirty="0">
              <a:solidFill>
                <a:srgbClr val="FFFF00"/>
              </a:solidFill>
              <a:latin typeface="Tahoma" pitchFamily="34" charset="0"/>
              <a:ea typeface="Tahoma" pitchFamily="34" charset="0"/>
              <a:cs typeface="Tahoma" pitchFamily="34" charset="0"/>
            </a:endParaRPr>
          </a:p>
        </p:txBody>
      </p:sp>
      <p:pic>
        <p:nvPicPr>
          <p:cNvPr id="98" name="Picture 97" descr="8.jpg"/>
          <p:cNvPicPr>
            <a:picLocks noChangeAspect="1"/>
          </p:cNvPicPr>
          <p:nvPr/>
        </p:nvPicPr>
        <p:blipFill>
          <a:blip r:embed="rId3" cstate="print"/>
          <a:stretch>
            <a:fillRect/>
          </a:stretch>
        </p:blipFill>
        <p:spPr>
          <a:xfrm>
            <a:off x="0" y="381000"/>
            <a:ext cx="2962308" cy="2749426"/>
          </a:xfrm>
          <a:prstGeom prst="rect">
            <a:avLst/>
          </a:prstGeom>
        </p:spPr>
      </p:pic>
      <p:sp>
        <p:nvSpPr>
          <p:cNvPr id="107" name="Arc 106"/>
          <p:cNvSpPr/>
          <p:nvPr/>
        </p:nvSpPr>
        <p:spPr>
          <a:xfrm rot="13778513">
            <a:off x="7825683" y="2586349"/>
            <a:ext cx="2045559" cy="2285920"/>
          </a:xfrm>
          <a:prstGeom prst="arc">
            <a:avLst/>
          </a:prstGeom>
          <a:ln>
            <a:solidFill>
              <a:srgbClr val="FF0000"/>
            </a:solidFill>
            <a:prstDash val="dash"/>
          </a:ln>
        </p:spPr>
        <p:style>
          <a:lnRef idx="3">
            <a:schemeClr val="accent2"/>
          </a:lnRef>
          <a:fillRef idx="0">
            <a:schemeClr val="accent2"/>
          </a:fillRef>
          <a:effectRef idx="2">
            <a:schemeClr val="accent2"/>
          </a:effectRef>
          <a:fontRef idx="minor">
            <a:schemeClr val="tx1"/>
          </a:fontRef>
        </p:style>
        <p:txBody>
          <a:bodyPr rtlCol="1" anchor="ctr"/>
          <a:lstStyle/>
          <a:p>
            <a:pPr algn="ctr"/>
            <a:endParaRPr lang="fa-IR"/>
          </a:p>
        </p:txBody>
      </p:sp>
      <p:cxnSp>
        <p:nvCxnSpPr>
          <p:cNvPr id="110" name="Straight Arrow Connector 109"/>
          <p:cNvCxnSpPr/>
          <p:nvPr/>
        </p:nvCxnSpPr>
        <p:spPr>
          <a:xfrm rot="10800000">
            <a:off x="7620000" y="2514600"/>
            <a:ext cx="642942" cy="71438"/>
          </a:xfrm>
          <a:prstGeom prst="straightConnector1">
            <a:avLst/>
          </a:prstGeom>
          <a:ln>
            <a:solidFill>
              <a:srgbClr val="0070C0"/>
            </a:solidFill>
            <a:tailEnd type="arrow"/>
          </a:ln>
        </p:spPr>
        <p:style>
          <a:lnRef idx="3">
            <a:schemeClr val="accent3"/>
          </a:lnRef>
          <a:fillRef idx="0">
            <a:schemeClr val="accent3"/>
          </a:fillRef>
          <a:effectRef idx="2">
            <a:schemeClr val="accent3"/>
          </a:effectRef>
          <a:fontRef idx="minor">
            <a:schemeClr val="tx1"/>
          </a:fontRef>
        </p:style>
      </p:cxnSp>
      <p:cxnSp>
        <p:nvCxnSpPr>
          <p:cNvPr id="112" name="Straight Arrow Connector 111"/>
          <p:cNvCxnSpPr/>
          <p:nvPr/>
        </p:nvCxnSpPr>
        <p:spPr>
          <a:xfrm rot="10800000">
            <a:off x="7062838" y="3729054"/>
            <a:ext cx="1214446" cy="15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6400800" y="762000"/>
            <a:ext cx="1418978" cy="369332"/>
          </a:xfrm>
          <a:prstGeom prst="rect">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wrap="none" rtlCol="1">
            <a:spAutoFit/>
          </a:bodyPr>
          <a:lstStyle/>
          <a:p>
            <a:r>
              <a:rPr lang="fa-IR" dirty="0" smtClean="0">
                <a:solidFill>
                  <a:srgbClr val="FFFF00"/>
                </a:solidFill>
                <a:latin typeface="Tahoma" pitchFamily="34" charset="0"/>
                <a:ea typeface="Tahoma" pitchFamily="34" charset="0"/>
                <a:cs typeface="Tahoma" pitchFamily="34" charset="0"/>
              </a:rPr>
              <a:t>ورودی سواره</a:t>
            </a:r>
            <a:endParaRPr lang="fa-IR" dirty="0">
              <a:solidFill>
                <a:srgbClr val="FFFF00"/>
              </a:solidFill>
              <a:latin typeface="Tahoma" pitchFamily="34" charset="0"/>
              <a:ea typeface="Tahoma" pitchFamily="34" charset="0"/>
              <a:cs typeface="Tahoma" pitchFamily="34" charset="0"/>
            </a:endParaRPr>
          </a:p>
        </p:txBody>
      </p:sp>
      <p:sp>
        <p:nvSpPr>
          <p:cNvPr id="17" name="TextBox 16"/>
          <p:cNvSpPr txBox="1"/>
          <p:nvPr/>
        </p:nvSpPr>
        <p:spPr>
          <a:xfrm>
            <a:off x="6324600" y="5715000"/>
            <a:ext cx="25146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fa-IR" sz="1400" dirty="0" smtClean="0">
                <a:latin typeface="Tahoma" pitchFamily="34" charset="0"/>
                <a:ea typeface="Tahoma" pitchFamily="34" charset="0"/>
                <a:cs typeface="Tahoma" pitchFamily="34" charset="0"/>
              </a:rPr>
              <a:t>طراحی ورودی های ساختمان برای هدایت کردن مستقیم به طرف مسیرهای عمومی و عدم هدایت به مناطق خصوصی</a:t>
            </a:r>
            <a:endParaRPr lang="en-US" sz="1400" dirty="0">
              <a:latin typeface="Tahoma" pitchFamily="34" charset="0"/>
              <a:ea typeface="Tahoma" pitchFamily="34" charset="0"/>
              <a:cs typeface="Tahoma" pitchFamily="34" charset="0"/>
            </a:endParaRPr>
          </a:p>
        </p:txBody>
      </p:sp>
      <p:sp>
        <p:nvSpPr>
          <p:cNvPr id="18" name="Rectangle 17"/>
          <p:cNvSpPr/>
          <p:nvPr/>
        </p:nvSpPr>
        <p:spPr>
          <a:xfrm>
            <a:off x="228600" y="5473005"/>
            <a:ext cx="5486400"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r">
              <a:spcBef>
                <a:spcPct val="50000"/>
              </a:spcBef>
            </a:pPr>
            <a:r>
              <a:rPr lang="fa-IR" sz="1200" dirty="0" smtClean="0">
                <a:latin typeface="Tahoma" pitchFamily="34" charset="0"/>
                <a:ea typeface="Tahoma" pitchFamily="34" charset="0"/>
                <a:cs typeface="Tahoma" pitchFamily="34" charset="0"/>
              </a:rPr>
              <a:t>تحلیل ورودی ها:</a:t>
            </a:r>
          </a:p>
          <a:p>
            <a:pPr algn="r">
              <a:spcBef>
                <a:spcPct val="50000"/>
              </a:spcBef>
            </a:pPr>
            <a:r>
              <a:rPr lang="fa-IR" sz="1200" dirty="0" smtClean="0">
                <a:latin typeface="Tahoma" pitchFamily="34" charset="0"/>
                <a:ea typeface="Tahoma" pitchFamily="34" charset="0"/>
                <a:cs typeface="Tahoma" pitchFamily="34" charset="0"/>
              </a:rPr>
              <a:t>یکی از مشکلاتی که شاید در طراحی زمین هایی که در یک جهت کشیدگی دارند دور شدن مسافتها ست.</a:t>
            </a:r>
          </a:p>
          <a:p>
            <a:pPr algn="r">
              <a:spcBef>
                <a:spcPct val="50000"/>
              </a:spcBef>
            </a:pPr>
            <a:r>
              <a:rPr lang="fa-IR" sz="1200" dirty="0" smtClean="0">
                <a:latin typeface="Tahoma" pitchFamily="34" charset="0"/>
                <a:ea typeface="Tahoma" pitchFamily="34" charset="0"/>
                <a:cs typeface="Tahoma" pitchFamily="34" charset="0"/>
              </a:rPr>
              <a:t>وجود دسترسی ها یکی از شمال ویکی از جنوب (اضلاع کوچکتر) ودو تا از ضلع شرقی (ضلع بزرگتر) توانسته مشکل دوری مسافتها را به راحتی مرتفع کند وشخص می تواند به راحتی از بیرون با طی کردن مسا فت کوتاه به قلب مجموعه دست یابد. </a:t>
            </a:r>
            <a:endParaRPr lang="en-US" sz="1200" dirty="0">
              <a:latin typeface="Tahoma" pitchFamily="34" charset="0"/>
              <a:ea typeface="Tahoma" pitchFamily="34" charset="0"/>
              <a:cs typeface="Tahoma" pitchFamily="34" charset="0"/>
            </a:endParaRPr>
          </a:p>
        </p:txBody>
      </p:sp>
      <p:pic>
        <p:nvPicPr>
          <p:cNvPr id="99" name="Picture 98" descr="18.jpg"/>
          <p:cNvPicPr>
            <a:picLocks noChangeAspect="1"/>
          </p:cNvPicPr>
          <p:nvPr/>
        </p:nvPicPr>
        <p:blipFill>
          <a:blip r:embed="rId4" cstate="print"/>
          <a:stretch>
            <a:fillRect/>
          </a:stretch>
        </p:blipFill>
        <p:spPr>
          <a:xfrm>
            <a:off x="2971800" y="609600"/>
            <a:ext cx="4038600" cy="2059301"/>
          </a:xfrm>
          <a:prstGeom prst="rect">
            <a:avLst/>
          </a:prstGeom>
        </p:spPr>
      </p:pic>
      <p:pic>
        <p:nvPicPr>
          <p:cNvPr id="100" name="Picture 99" descr="11.jpg"/>
          <p:cNvPicPr>
            <a:picLocks noChangeAspect="1"/>
          </p:cNvPicPr>
          <p:nvPr/>
        </p:nvPicPr>
        <p:blipFill>
          <a:blip r:embed="rId5" cstate="print"/>
          <a:stretch>
            <a:fillRect/>
          </a:stretch>
        </p:blipFill>
        <p:spPr>
          <a:xfrm>
            <a:off x="-228600" y="3124200"/>
            <a:ext cx="6858048" cy="2643206"/>
          </a:xfrm>
          <a:prstGeom prst="rect">
            <a:avLst/>
          </a:prstGeom>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Effect transition="in" filter="fade">
                                      <p:cBhvr>
                                        <p:cTn id="14" dur="100"/>
                                        <p:tgtEl>
                                          <p:spTgt spid="94"/>
                                        </p:tgtEl>
                                      </p:cBhvr>
                                    </p:animEffect>
                                    <p:anim calcmode="lin" valueType="num">
                                      <p:cBhvr>
                                        <p:cTn id="15" dur="400" fill="hold"/>
                                        <p:tgtEl>
                                          <p:spTgt spid="94"/>
                                        </p:tgtEl>
                                        <p:attrNameLst>
                                          <p:attrName>ppt_x</p:attrName>
                                        </p:attrNameLst>
                                      </p:cBhvr>
                                      <p:tavLst>
                                        <p:tav tm="0">
                                          <p:val>
                                            <p:strVal val="#ppt_x"/>
                                          </p:val>
                                        </p:tav>
                                        <p:tav tm="100000">
                                          <p:val>
                                            <p:strVal val="#ppt_x"/>
                                          </p:val>
                                        </p:tav>
                                      </p:tavLst>
                                    </p:anim>
                                    <p:anim calcmode="lin" valueType="num">
                                      <p:cBhvr>
                                        <p:cTn id="16" dur="400" fill="hold"/>
                                        <p:tgtEl>
                                          <p:spTgt spid="9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circle(in)">
                                      <p:cBhvr>
                                        <p:cTn id="23" dur="5000"/>
                                        <p:tgtEl>
                                          <p:spTgt spid="90"/>
                                        </p:tgtEl>
                                      </p:cBhvr>
                                    </p:animEffec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anim calcmode="lin" valueType="num">
                                      <p:cBhvr>
                                        <p:cTn id="28" dur="2000" fill="hold"/>
                                        <p:tgtEl>
                                          <p:spTgt spid="107"/>
                                        </p:tgtEl>
                                        <p:attrNameLst>
                                          <p:attrName>ppt_h</p:attrName>
                                        </p:attrNameLst>
                                      </p:cBhvr>
                                      <p:tavLst>
                                        <p:tav tm="0">
                                          <p:val>
                                            <p:strVal val="#ppt_h/20"/>
                                          </p:val>
                                        </p:tav>
                                        <p:tav tm="50000">
                                          <p:val>
                                            <p:strVal val="#ppt_h/20"/>
                                          </p:val>
                                        </p:tav>
                                        <p:tav tm="100000">
                                          <p:val>
                                            <p:strVal val="#ppt_h"/>
                                          </p:val>
                                        </p:tav>
                                      </p:tavLst>
                                    </p:anim>
                                    <p:anim calcmode="lin" valueType="num">
                                      <p:cBhvr>
                                        <p:cTn id="29" dur="2000" fill="hold"/>
                                        <p:tgtEl>
                                          <p:spTgt spid="107"/>
                                        </p:tgtEl>
                                        <p:attrNameLst>
                                          <p:attrName>ppt_w</p:attrName>
                                        </p:attrNameLst>
                                      </p:cBhvr>
                                      <p:tavLst>
                                        <p:tav tm="0">
                                          <p:val>
                                            <p:strVal val="#ppt_w+.3"/>
                                          </p:val>
                                        </p:tav>
                                        <p:tav tm="50000">
                                          <p:val>
                                            <p:strVal val="#ppt_w+.3"/>
                                          </p:val>
                                        </p:tav>
                                        <p:tav tm="100000">
                                          <p:val>
                                            <p:strVal val="#ppt_w"/>
                                          </p:val>
                                        </p:tav>
                                      </p:tavLst>
                                    </p:anim>
                                    <p:anim calcmode="lin" valueType="num">
                                      <p:cBhvr>
                                        <p:cTn id="30" dur="2000" fill="hold"/>
                                        <p:tgtEl>
                                          <p:spTgt spid="107"/>
                                        </p:tgtEl>
                                        <p:attrNameLst>
                                          <p:attrName>ppt_x</p:attrName>
                                        </p:attrNameLst>
                                      </p:cBhvr>
                                      <p:tavLst>
                                        <p:tav tm="0">
                                          <p:val>
                                            <p:strVal val="#ppt_x-.3"/>
                                          </p:val>
                                        </p:tav>
                                        <p:tav tm="50000">
                                          <p:val>
                                            <p:strVal val="#ppt_x"/>
                                          </p:val>
                                        </p:tav>
                                        <p:tav tm="100000">
                                          <p:val>
                                            <p:strVal val="#ppt_x"/>
                                          </p:val>
                                        </p:tav>
                                      </p:tavLst>
                                    </p:anim>
                                    <p:anim calcmode="lin" valueType="num">
                                      <p:cBhvr>
                                        <p:cTn id="31" dur="20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circle(in)">
                                      <p:cBhvr>
                                        <p:cTn id="36" dur="2000"/>
                                        <p:tgtEl>
                                          <p:spTgt spid="9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p:cTn id="41" dur="500" fill="hold"/>
                                        <p:tgtEl>
                                          <p:spTgt spid="98"/>
                                        </p:tgtEl>
                                        <p:attrNameLst>
                                          <p:attrName>ppt_w</p:attrName>
                                        </p:attrNameLst>
                                      </p:cBhvr>
                                      <p:tavLst>
                                        <p:tav tm="0">
                                          <p:val>
                                            <p:fltVal val="0"/>
                                          </p:val>
                                        </p:tav>
                                        <p:tav tm="100000">
                                          <p:val>
                                            <p:strVal val="#ppt_w"/>
                                          </p:val>
                                        </p:tav>
                                      </p:tavLst>
                                    </p:anim>
                                    <p:anim calcmode="lin" valueType="num">
                                      <p:cBhvr>
                                        <p:cTn id="42" dur="500" fill="hold"/>
                                        <p:tgtEl>
                                          <p:spTgt spid="98"/>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00"/>
                                        </p:tgtEl>
                                        <p:attrNameLst>
                                          <p:attrName>style.visibility</p:attrName>
                                        </p:attrNameLst>
                                      </p:cBhvr>
                                      <p:to>
                                        <p:strVal val="visible"/>
                                      </p:to>
                                    </p:set>
                                    <p:anim calcmode="lin" valueType="num">
                                      <p:cBhvr>
                                        <p:cTn id="47" dur="500" fill="hold"/>
                                        <p:tgtEl>
                                          <p:spTgt spid="100"/>
                                        </p:tgtEl>
                                        <p:attrNameLst>
                                          <p:attrName>ppt_w</p:attrName>
                                        </p:attrNameLst>
                                      </p:cBhvr>
                                      <p:tavLst>
                                        <p:tav tm="0">
                                          <p:val>
                                            <p:fltVal val="0"/>
                                          </p:val>
                                        </p:tav>
                                        <p:tav tm="100000">
                                          <p:val>
                                            <p:strVal val="#ppt_w"/>
                                          </p:val>
                                        </p:tav>
                                      </p:tavLst>
                                    </p:anim>
                                    <p:anim calcmode="lin" valueType="num">
                                      <p:cBhvr>
                                        <p:cTn id="48" dur="500" fill="hold"/>
                                        <p:tgtEl>
                                          <p:spTgt spid="100"/>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nodeType="clickEffect">
                                  <p:stCondLst>
                                    <p:cond delay="0"/>
                                  </p:stCondLst>
                                  <p:childTnLst>
                                    <p:animEffect transition="out" filter="checkerboard(across)">
                                      <p:cBhvr>
                                        <p:cTn id="52" dur="500"/>
                                        <p:tgtEl>
                                          <p:spTgt spid="99"/>
                                        </p:tgtEl>
                                      </p:cBhvr>
                                    </p:animEffect>
                                    <p:set>
                                      <p:cBhvr>
                                        <p:cTn id="53" dur="1" fill="hold">
                                          <p:stCondLst>
                                            <p:cond delay="499"/>
                                          </p:stCondLst>
                                        </p:cTn>
                                        <p:tgtEl>
                                          <p:spTgt spid="9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nodeType="clickEffect">
                                  <p:stCondLst>
                                    <p:cond delay="0"/>
                                  </p:stCondLst>
                                  <p:childTnLst>
                                    <p:anim calcmode="lin" valueType="num">
                                      <p:cBhvr additive="base">
                                        <p:cTn id="57" dur="500"/>
                                        <p:tgtEl>
                                          <p:spTgt spid="98"/>
                                        </p:tgtEl>
                                        <p:attrNameLst>
                                          <p:attrName>ppt_x</p:attrName>
                                        </p:attrNameLst>
                                      </p:cBhvr>
                                      <p:tavLst>
                                        <p:tav tm="0">
                                          <p:val>
                                            <p:strVal val="ppt_x"/>
                                          </p:val>
                                        </p:tav>
                                        <p:tav tm="100000">
                                          <p:val>
                                            <p:strVal val="ppt_x"/>
                                          </p:val>
                                        </p:tav>
                                      </p:tavLst>
                                    </p:anim>
                                    <p:anim calcmode="lin" valueType="num">
                                      <p:cBhvr additive="base">
                                        <p:cTn id="58" dur="500"/>
                                        <p:tgtEl>
                                          <p:spTgt spid="98"/>
                                        </p:tgtEl>
                                        <p:attrNameLst>
                                          <p:attrName>ppt_y</p:attrName>
                                        </p:attrNameLst>
                                      </p:cBhvr>
                                      <p:tavLst>
                                        <p:tav tm="0">
                                          <p:val>
                                            <p:strVal val="ppt_y"/>
                                          </p:val>
                                        </p:tav>
                                        <p:tav tm="100000">
                                          <p:val>
                                            <p:strVal val="1+ppt_h/2"/>
                                          </p:val>
                                        </p:tav>
                                      </p:tavLst>
                                    </p:anim>
                                    <p:set>
                                      <p:cBhvr>
                                        <p:cTn id="59" dur="1" fill="hold">
                                          <p:stCondLst>
                                            <p:cond delay="499"/>
                                          </p:stCondLst>
                                        </p:cTn>
                                        <p:tgtEl>
                                          <p:spTgt spid="9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 presetClass="exit" presetSubtype="10" fill="hold" nodeType="clickEffect">
                                  <p:stCondLst>
                                    <p:cond delay="0"/>
                                  </p:stCondLst>
                                  <p:childTnLst>
                                    <p:animEffect transition="out" filter="checkerboard(across)">
                                      <p:cBhvr>
                                        <p:cTn id="63" dur="500"/>
                                        <p:tgtEl>
                                          <p:spTgt spid="100"/>
                                        </p:tgtEl>
                                      </p:cBhvr>
                                    </p:animEffect>
                                    <p:set>
                                      <p:cBhvr>
                                        <p:cTn id="64" dur="1" fill="hold">
                                          <p:stCondLst>
                                            <p:cond delay="499"/>
                                          </p:stCondLst>
                                        </p:cTn>
                                        <p:tgtEl>
                                          <p:spTgt spid="10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9" presetClass="entr" presetSubtype="10" fill="hold" nodeType="clickEffect">
                                  <p:stCondLst>
                                    <p:cond delay="0"/>
                                  </p:stCondLst>
                                  <p:childTnLst>
                                    <p:set>
                                      <p:cBhvr>
                                        <p:cTn id="68" dur="1" fill="hold">
                                          <p:stCondLst>
                                            <p:cond delay="0"/>
                                          </p:stCondLst>
                                        </p:cTn>
                                        <p:tgtEl>
                                          <p:spTgt spid="110"/>
                                        </p:tgtEl>
                                        <p:attrNameLst>
                                          <p:attrName>style.visibility</p:attrName>
                                        </p:attrNameLst>
                                      </p:cBhvr>
                                      <p:to>
                                        <p:strVal val="visible"/>
                                      </p:to>
                                    </p:set>
                                    <p:anim calcmode="lin" valueType="num">
                                      <p:cBhvr>
                                        <p:cTn id="69" dur="5000" fill="hold"/>
                                        <p:tgtEl>
                                          <p:spTgt spid="110"/>
                                        </p:tgtEl>
                                        <p:attrNameLst>
                                          <p:attrName>ppt_w</p:attrName>
                                        </p:attrNameLst>
                                      </p:cBhvr>
                                      <p:tavLst>
                                        <p:tav tm="0" fmla="#ppt_w*sin(2.5*pi*$)">
                                          <p:val>
                                            <p:fltVal val="0"/>
                                          </p:val>
                                        </p:tav>
                                        <p:tav tm="100000">
                                          <p:val>
                                            <p:fltVal val="1"/>
                                          </p:val>
                                        </p:tav>
                                      </p:tavLst>
                                    </p:anim>
                                    <p:anim calcmode="lin" valueType="num">
                                      <p:cBhvr>
                                        <p:cTn id="70" dur="5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900" decel="100000" fill="hold"/>
                                        <p:tgtEl>
                                          <p:spTgt spid="16"/>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1" presetClass="entr" presetSubtype="0" fill="hold" nodeType="click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770" decel="100000"/>
                                        <p:tgtEl>
                                          <p:spTgt spid="112"/>
                                        </p:tgtEl>
                                      </p:cBhvr>
                                    </p:animEffect>
                                    <p:animScale>
                                      <p:cBhvr>
                                        <p:cTn id="84" dur="770" decel="100000"/>
                                        <p:tgtEl>
                                          <p:spTgt spid="112"/>
                                        </p:tgtEl>
                                      </p:cBhvr>
                                      <p:from x="10000" y="10000"/>
                                      <p:to x="200000" y="450000"/>
                                    </p:animScale>
                                    <p:animScale>
                                      <p:cBhvr>
                                        <p:cTn id="85" dur="1230" accel="100000" fill="hold">
                                          <p:stCondLst>
                                            <p:cond delay="770"/>
                                          </p:stCondLst>
                                        </p:cTn>
                                        <p:tgtEl>
                                          <p:spTgt spid="112"/>
                                        </p:tgtEl>
                                      </p:cBhvr>
                                      <p:from x="200000" y="450000"/>
                                      <p:to x="100000" y="100000"/>
                                    </p:animScale>
                                    <p:set>
                                      <p:cBhvr>
                                        <p:cTn id="86" dur="770" fill="hold"/>
                                        <p:tgtEl>
                                          <p:spTgt spid="112"/>
                                        </p:tgtEl>
                                        <p:attrNameLst>
                                          <p:attrName>ppt_x</p:attrName>
                                        </p:attrNameLst>
                                      </p:cBhvr>
                                      <p:to>
                                        <p:strVal val="(0.5)"/>
                                      </p:to>
                                    </p:set>
                                    <p:anim from="(0.5)" to="(#ppt_x)" calcmode="lin" valueType="num">
                                      <p:cBhvr>
                                        <p:cTn id="87" dur="1230" accel="100000" fill="hold">
                                          <p:stCondLst>
                                            <p:cond delay="770"/>
                                          </p:stCondLst>
                                        </p:cTn>
                                        <p:tgtEl>
                                          <p:spTgt spid="112"/>
                                        </p:tgtEl>
                                        <p:attrNameLst>
                                          <p:attrName>ppt_x</p:attrName>
                                        </p:attrNameLst>
                                      </p:cBhvr>
                                    </p:anim>
                                    <p:set>
                                      <p:cBhvr>
                                        <p:cTn id="88" dur="770" fill="hold"/>
                                        <p:tgtEl>
                                          <p:spTgt spid="112"/>
                                        </p:tgtEl>
                                        <p:attrNameLst>
                                          <p:attrName>ppt_y</p:attrName>
                                        </p:attrNameLst>
                                      </p:cBhvr>
                                      <p:to>
                                        <p:strVal val="(#ppt_y+0.4)"/>
                                      </p:to>
                                    </p:set>
                                    <p:anim from="(#ppt_y+0.4)" to="(#ppt_y)" calcmode="lin" valueType="num">
                                      <p:cBhvr>
                                        <p:cTn id="89" dur="1230" accel="100000" fill="hold">
                                          <p:stCondLst>
                                            <p:cond delay="770"/>
                                          </p:stCondLst>
                                        </p:cTn>
                                        <p:tgtEl>
                                          <p:spTgt spid="112"/>
                                        </p:tgtEl>
                                        <p:attrNameLst>
                                          <p:attrName>ppt_y</p:attrName>
                                        </p:attrNameLst>
                                      </p:cBhvr>
                                    </p:anim>
                                  </p:childTnLst>
                                </p:cTn>
                              </p:par>
                            </p:childTnLst>
                          </p:cTn>
                        </p:par>
                      </p:childTnLst>
                    </p:cTn>
                  </p:par>
                  <p:par>
                    <p:cTn id="90" fill="hold">
                      <p:stCondLst>
                        <p:cond delay="indefinite"/>
                      </p:stCondLst>
                      <p:childTnLst>
                        <p:par>
                          <p:cTn id="91" fill="hold">
                            <p:stCondLst>
                              <p:cond delay="0"/>
                            </p:stCondLst>
                            <p:childTnLst>
                              <p:par>
                                <p:cTn id="92" presetID="37" presetClass="entr" presetSubtype="0" fill="hold" grpId="0" nodeType="clickEffect">
                                  <p:stCondLst>
                                    <p:cond delay="0"/>
                                  </p:stCondLst>
                                  <p:childTnLst>
                                    <p:set>
                                      <p:cBhvr>
                                        <p:cTn id="93" dur="1" fill="hold">
                                          <p:stCondLst>
                                            <p:cond delay="0"/>
                                          </p:stCondLst>
                                        </p:cTn>
                                        <p:tgtEl>
                                          <p:spTgt spid="97"/>
                                        </p:tgtEl>
                                        <p:attrNameLst>
                                          <p:attrName>style.visibility</p:attrName>
                                        </p:attrNameLst>
                                      </p:cBhvr>
                                      <p:to>
                                        <p:strVal val="visible"/>
                                      </p:to>
                                    </p:set>
                                    <p:animEffect transition="in" filter="fade">
                                      <p:cBhvr>
                                        <p:cTn id="94" dur="1000"/>
                                        <p:tgtEl>
                                          <p:spTgt spid="97"/>
                                        </p:tgtEl>
                                      </p:cBhvr>
                                    </p:animEffect>
                                    <p:anim calcmode="lin" valueType="num">
                                      <p:cBhvr>
                                        <p:cTn id="95" dur="1000" fill="hold"/>
                                        <p:tgtEl>
                                          <p:spTgt spid="97"/>
                                        </p:tgtEl>
                                        <p:attrNameLst>
                                          <p:attrName>ppt_x</p:attrName>
                                        </p:attrNameLst>
                                      </p:cBhvr>
                                      <p:tavLst>
                                        <p:tav tm="0">
                                          <p:val>
                                            <p:strVal val="#ppt_x"/>
                                          </p:val>
                                        </p:tav>
                                        <p:tav tm="100000">
                                          <p:val>
                                            <p:strVal val="#ppt_x"/>
                                          </p:val>
                                        </p:tav>
                                      </p:tavLst>
                                    </p:anim>
                                    <p:anim calcmode="lin" valueType="num">
                                      <p:cBhvr>
                                        <p:cTn id="96" dur="900" decel="100000" fill="hold"/>
                                        <p:tgtEl>
                                          <p:spTgt spid="97"/>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iterate type="lt">
                                    <p:tmPct val="5000"/>
                                  </p:iterate>
                                  <p:childTnLst>
                                    <p:set>
                                      <p:cBhvr>
                                        <p:cTn id="101" dur="1" fill="hold">
                                          <p:stCondLst>
                                            <p:cond delay="0"/>
                                          </p:stCondLst>
                                        </p:cTn>
                                        <p:tgtEl>
                                          <p:spTgt spid="88"/>
                                        </p:tgtEl>
                                        <p:attrNameLst>
                                          <p:attrName>style.visibility</p:attrName>
                                        </p:attrNameLst>
                                      </p:cBhvr>
                                      <p:to>
                                        <p:strVal val="visible"/>
                                      </p:to>
                                    </p:set>
                                    <p:anim calcmode="lin" valueType="num">
                                      <p:cBhvr>
                                        <p:cTn id="102" dur="3000" fill="hold"/>
                                        <p:tgtEl>
                                          <p:spTgt spid="88"/>
                                        </p:tgtEl>
                                        <p:attrNameLst>
                                          <p:attrName>ppt_w</p:attrName>
                                        </p:attrNameLst>
                                      </p:cBhvr>
                                      <p:tavLst>
                                        <p:tav tm="0">
                                          <p:val>
                                            <p:fltVal val="0"/>
                                          </p:val>
                                        </p:tav>
                                        <p:tav tm="100000">
                                          <p:val>
                                            <p:strVal val="#ppt_w"/>
                                          </p:val>
                                        </p:tav>
                                      </p:tavLst>
                                    </p:anim>
                                    <p:anim calcmode="lin" valueType="num">
                                      <p:cBhvr>
                                        <p:cTn id="103" dur="3000" fill="hold"/>
                                        <p:tgtEl>
                                          <p:spTgt spid="88"/>
                                        </p:tgtEl>
                                        <p:attrNameLst>
                                          <p:attrName>ppt_h</p:attrName>
                                        </p:attrNameLst>
                                      </p:cBhvr>
                                      <p:tavLst>
                                        <p:tav tm="0">
                                          <p:val>
                                            <p:fltVal val="0"/>
                                          </p:val>
                                        </p:tav>
                                        <p:tav tm="100000">
                                          <p:val>
                                            <p:strVal val="#ppt_h"/>
                                          </p:val>
                                        </p:tav>
                                      </p:tavLst>
                                    </p:anim>
                                    <p:anim calcmode="lin" valueType="num">
                                      <p:cBhvr>
                                        <p:cTn id="104" dur="3000" fill="hold"/>
                                        <p:tgtEl>
                                          <p:spTgt spid="88"/>
                                        </p:tgtEl>
                                        <p:attrNameLst>
                                          <p:attrName>style.rotation</p:attrName>
                                        </p:attrNameLst>
                                      </p:cBhvr>
                                      <p:tavLst>
                                        <p:tav tm="0">
                                          <p:val>
                                            <p:fltVal val="90"/>
                                          </p:val>
                                        </p:tav>
                                        <p:tav tm="100000">
                                          <p:val>
                                            <p:fltVal val="0"/>
                                          </p:val>
                                        </p:tav>
                                      </p:tavLst>
                                    </p:anim>
                                    <p:animEffect transition="in" filter="fade">
                                      <p:cBhvr>
                                        <p:cTn id="105" dur="3000"/>
                                        <p:tgtEl>
                                          <p:spTgt spid="88"/>
                                        </p:tgtEl>
                                      </p:cBhvr>
                                    </p:animEffect>
                                  </p:childTnLst>
                                </p:cTn>
                              </p:par>
                              <p:par>
                                <p:cTn id="106" presetID="31" presetClass="entr" presetSubtype="0" fill="hold" grpId="0" nodeType="withEffect">
                                  <p:stCondLst>
                                    <p:cond delay="0"/>
                                  </p:stCondLst>
                                  <p:iterate type="lt">
                                    <p:tmPct val="5000"/>
                                  </p:iterate>
                                  <p:childTnLst>
                                    <p:set>
                                      <p:cBhvr>
                                        <p:cTn id="107" dur="1" fill="hold">
                                          <p:stCondLst>
                                            <p:cond delay="0"/>
                                          </p:stCondLst>
                                        </p:cTn>
                                        <p:tgtEl>
                                          <p:spTgt spid="93"/>
                                        </p:tgtEl>
                                        <p:attrNameLst>
                                          <p:attrName>style.visibility</p:attrName>
                                        </p:attrNameLst>
                                      </p:cBhvr>
                                      <p:to>
                                        <p:strVal val="visible"/>
                                      </p:to>
                                    </p:set>
                                    <p:anim calcmode="lin" valueType="num">
                                      <p:cBhvr>
                                        <p:cTn id="108" dur="5000" fill="hold"/>
                                        <p:tgtEl>
                                          <p:spTgt spid="93"/>
                                        </p:tgtEl>
                                        <p:attrNameLst>
                                          <p:attrName>ppt_w</p:attrName>
                                        </p:attrNameLst>
                                      </p:cBhvr>
                                      <p:tavLst>
                                        <p:tav tm="0">
                                          <p:val>
                                            <p:fltVal val="0"/>
                                          </p:val>
                                        </p:tav>
                                        <p:tav tm="100000">
                                          <p:val>
                                            <p:strVal val="#ppt_w"/>
                                          </p:val>
                                        </p:tav>
                                      </p:tavLst>
                                    </p:anim>
                                    <p:anim calcmode="lin" valueType="num">
                                      <p:cBhvr>
                                        <p:cTn id="109" dur="5000" fill="hold"/>
                                        <p:tgtEl>
                                          <p:spTgt spid="93"/>
                                        </p:tgtEl>
                                        <p:attrNameLst>
                                          <p:attrName>ppt_h</p:attrName>
                                        </p:attrNameLst>
                                      </p:cBhvr>
                                      <p:tavLst>
                                        <p:tav tm="0">
                                          <p:val>
                                            <p:fltVal val="0"/>
                                          </p:val>
                                        </p:tav>
                                        <p:tav tm="100000">
                                          <p:val>
                                            <p:strVal val="#ppt_h"/>
                                          </p:val>
                                        </p:tav>
                                      </p:tavLst>
                                    </p:anim>
                                    <p:anim calcmode="lin" valueType="num">
                                      <p:cBhvr>
                                        <p:cTn id="110" dur="5000" fill="hold"/>
                                        <p:tgtEl>
                                          <p:spTgt spid="93"/>
                                        </p:tgtEl>
                                        <p:attrNameLst>
                                          <p:attrName>style.rotation</p:attrName>
                                        </p:attrNameLst>
                                      </p:cBhvr>
                                      <p:tavLst>
                                        <p:tav tm="0">
                                          <p:val>
                                            <p:fltVal val="90"/>
                                          </p:val>
                                        </p:tav>
                                        <p:tav tm="100000">
                                          <p:val>
                                            <p:fltVal val="0"/>
                                          </p:val>
                                        </p:tav>
                                      </p:tavLst>
                                    </p:anim>
                                    <p:animEffect transition="in" filter="fade">
                                      <p:cBhvr>
                                        <p:cTn id="111" dur="5000"/>
                                        <p:tgtEl>
                                          <p:spTgt spid="93"/>
                                        </p:tgtEl>
                                      </p:cBhvr>
                                    </p:animEffect>
                                  </p:childTnLst>
                                </p:cTn>
                              </p:par>
                              <p:par>
                                <p:cTn id="112" presetID="31" presetClass="entr" presetSubtype="0" fill="hold" grpId="0" nodeType="withEffect">
                                  <p:stCondLst>
                                    <p:cond delay="0"/>
                                  </p:stCondLst>
                                  <p:iterate type="lt">
                                    <p:tmPct val="5000"/>
                                  </p:iterate>
                                  <p:childTnLst>
                                    <p:set>
                                      <p:cBhvr>
                                        <p:cTn id="113" dur="1" fill="hold">
                                          <p:stCondLst>
                                            <p:cond delay="0"/>
                                          </p:stCondLst>
                                        </p:cTn>
                                        <p:tgtEl>
                                          <p:spTgt spid="91"/>
                                        </p:tgtEl>
                                        <p:attrNameLst>
                                          <p:attrName>style.visibility</p:attrName>
                                        </p:attrNameLst>
                                      </p:cBhvr>
                                      <p:to>
                                        <p:strVal val="visible"/>
                                      </p:to>
                                    </p:set>
                                    <p:anim calcmode="lin" valueType="num">
                                      <p:cBhvr>
                                        <p:cTn id="114" dur="3000" fill="hold"/>
                                        <p:tgtEl>
                                          <p:spTgt spid="91"/>
                                        </p:tgtEl>
                                        <p:attrNameLst>
                                          <p:attrName>ppt_w</p:attrName>
                                        </p:attrNameLst>
                                      </p:cBhvr>
                                      <p:tavLst>
                                        <p:tav tm="0">
                                          <p:val>
                                            <p:fltVal val="0"/>
                                          </p:val>
                                        </p:tav>
                                        <p:tav tm="100000">
                                          <p:val>
                                            <p:strVal val="#ppt_w"/>
                                          </p:val>
                                        </p:tav>
                                      </p:tavLst>
                                    </p:anim>
                                    <p:anim calcmode="lin" valueType="num">
                                      <p:cBhvr>
                                        <p:cTn id="115" dur="3000" fill="hold"/>
                                        <p:tgtEl>
                                          <p:spTgt spid="91"/>
                                        </p:tgtEl>
                                        <p:attrNameLst>
                                          <p:attrName>ppt_h</p:attrName>
                                        </p:attrNameLst>
                                      </p:cBhvr>
                                      <p:tavLst>
                                        <p:tav tm="0">
                                          <p:val>
                                            <p:fltVal val="0"/>
                                          </p:val>
                                        </p:tav>
                                        <p:tav tm="100000">
                                          <p:val>
                                            <p:strVal val="#ppt_h"/>
                                          </p:val>
                                        </p:tav>
                                      </p:tavLst>
                                    </p:anim>
                                    <p:anim calcmode="lin" valueType="num">
                                      <p:cBhvr>
                                        <p:cTn id="116" dur="3000" fill="hold"/>
                                        <p:tgtEl>
                                          <p:spTgt spid="91"/>
                                        </p:tgtEl>
                                        <p:attrNameLst>
                                          <p:attrName>style.rotation</p:attrName>
                                        </p:attrNameLst>
                                      </p:cBhvr>
                                      <p:tavLst>
                                        <p:tav tm="0">
                                          <p:val>
                                            <p:fltVal val="90"/>
                                          </p:val>
                                        </p:tav>
                                        <p:tav tm="100000">
                                          <p:val>
                                            <p:fltVal val="0"/>
                                          </p:val>
                                        </p:tav>
                                      </p:tavLst>
                                    </p:anim>
                                    <p:animEffect transition="in" filter="fade">
                                      <p:cBhvr>
                                        <p:cTn id="117" dur="3000"/>
                                        <p:tgtEl>
                                          <p:spTgt spid="9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wipe(down)">
                                      <p:cBhvr>
                                        <p:cTn id="122" dur="500"/>
                                        <p:tgtEl>
                                          <p:spTgt spid="1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wipe(down)">
                                      <p:cBhvr>
                                        <p:cTn id="1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8" grpId="0" animBg="1"/>
      <p:bldP spid="90" grpId="0" animBg="1"/>
      <p:bldP spid="91" grpId="0" animBg="1"/>
      <p:bldP spid="93" grpId="0" animBg="1"/>
      <p:bldP spid="94" grpId="0" animBg="1"/>
      <p:bldP spid="97" grpId="0" animBg="1"/>
      <p:bldP spid="107"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 Box 5"/>
          <p:cNvSpPr txBox="1">
            <a:spLocks noChangeArrowheads="1"/>
          </p:cNvSpPr>
          <p:nvPr/>
        </p:nvSpPr>
        <p:spPr bwMode="auto">
          <a:xfrm>
            <a:off x="4967288" y="476250"/>
            <a:ext cx="3719512" cy="523220"/>
          </a:xfrm>
          <a:prstGeom prst="rect">
            <a:avLst/>
          </a:prstGeom>
          <a:noFill/>
          <a:ln w="9525">
            <a:noFill/>
            <a:miter lim="800000"/>
            <a:headEnd/>
            <a:tailEnd/>
          </a:ln>
        </p:spPr>
        <p:txBody>
          <a:bodyPr wrap="square">
            <a:spAutoFit/>
          </a:bodyPr>
          <a:lstStyle/>
          <a:p>
            <a:pPr algn="r">
              <a:spcBef>
                <a:spcPct val="50000"/>
              </a:spcBef>
            </a:pPr>
            <a:r>
              <a:rPr lang="fa-IR" sz="2800" dirty="0">
                <a:solidFill>
                  <a:srgbClr val="660033"/>
                </a:solidFill>
                <a:latin typeface="Tahoma" pitchFamily="34" charset="0"/>
                <a:ea typeface="Tahoma" pitchFamily="34" charset="0"/>
                <a:cs typeface="Tahoma" pitchFamily="34" charset="0"/>
              </a:rPr>
              <a:t>ورودی های مجموعه:</a:t>
            </a:r>
            <a:endParaRPr lang="en-US" sz="2800" dirty="0">
              <a:solidFill>
                <a:srgbClr val="660033"/>
              </a:solidFill>
              <a:latin typeface="Tahoma" pitchFamily="34" charset="0"/>
              <a:ea typeface="Tahoma" pitchFamily="34" charset="0"/>
              <a:cs typeface="Tahoma" pitchFamily="34" charset="0"/>
            </a:endParaRPr>
          </a:p>
        </p:txBody>
      </p:sp>
      <p:sp>
        <p:nvSpPr>
          <p:cNvPr id="5" name="Text Box 8"/>
          <p:cNvSpPr txBox="1">
            <a:spLocks noChangeArrowheads="1"/>
          </p:cNvSpPr>
          <p:nvPr/>
        </p:nvSpPr>
        <p:spPr bwMode="auto">
          <a:xfrm>
            <a:off x="4876800" y="1371600"/>
            <a:ext cx="4057650" cy="2862322"/>
          </a:xfrm>
          <a:prstGeom prst="rect">
            <a:avLst/>
          </a:prstGeom>
          <a:noFill/>
          <a:ln w="9525">
            <a:noFill/>
            <a:miter lim="800000"/>
            <a:headEnd/>
            <a:tailEnd/>
          </a:ln>
        </p:spPr>
        <p:txBody>
          <a:bodyPr wrap="square">
            <a:spAutoFit/>
          </a:bodyPr>
          <a:lstStyle/>
          <a:p>
            <a:pPr algn="r">
              <a:spcBef>
                <a:spcPct val="50000"/>
              </a:spcBef>
            </a:pPr>
            <a:r>
              <a:rPr lang="fa-IR" dirty="0">
                <a:solidFill>
                  <a:srgbClr val="660033"/>
                </a:solidFill>
                <a:latin typeface="Tahoma" pitchFamily="34" charset="0"/>
                <a:ea typeface="Tahoma" pitchFamily="34" charset="0"/>
                <a:cs typeface="Tahoma" pitchFamily="34" charset="0"/>
              </a:rPr>
              <a:t>این مجموعه چهار ورودی دارد که یکی از انها ورودی اصلی است که مشرف به خیابان اصلی است و در عرض زمین قرار گرفته است و سه ورودی دیگر در دو ضلع دیگر که مشرف به خیابان 10 متری هستند )قرار گرفته اند که در مجموع دسترسی انسان را به تمام نقاط مجتمع اسان می کند. ورودی اصلی با یک قوس به سمت دا خل مجتمع یک حالت دعوت کنندگی ایجاد نموده است </a:t>
            </a:r>
            <a:endParaRPr lang="en-US" dirty="0">
              <a:solidFill>
                <a:srgbClr val="660033"/>
              </a:solidFill>
              <a:latin typeface="Tahoma" pitchFamily="34" charset="0"/>
              <a:ea typeface="Tahoma" pitchFamily="34" charset="0"/>
              <a:cs typeface="Tahoma" pitchFamily="34" charset="0"/>
            </a:endParaRPr>
          </a:p>
        </p:txBody>
      </p:sp>
      <p:pic>
        <p:nvPicPr>
          <p:cNvPr id="7" name="Picture 4" descr="26"/>
          <p:cNvPicPr>
            <a:picLocks noChangeAspect="1" noChangeArrowheads="1"/>
          </p:cNvPicPr>
          <p:nvPr/>
        </p:nvPicPr>
        <p:blipFill>
          <a:blip r:embed="rId3" cstate="print"/>
          <a:srcRect/>
          <a:stretch>
            <a:fillRect/>
          </a:stretch>
        </p:blipFill>
        <p:spPr bwMode="auto">
          <a:xfrm>
            <a:off x="611560" y="3284984"/>
            <a:ext cx="2171700" cy="3035300"/>
          </a:xfrm>
          <a:prstGeom prst="rect">
            <a:avLst/>
          </a:prstGeom>
          <a:noFill/>
          <a:ln w="9525">
            <a:noFill/>
            <a:miter lim="800000"/>
            <a:headEnd/>
            <a:tailEnd/>
          </a:ln>
        </p:spPr>
      </p:pic>
      <p:pic>
        <p:nvPicPr>
          <p:cNvPr id="1026" name="Picture 2" descr="C:\Users\pixel\Desktop\مجتمع\int\zeitoon\z5.jpg"/>
          <p:cNvPicPr>
            <a:picLocks noChangeAspect="1" noChangeArrowheads="1"/>
          </p:cNvPicPr>
          <p:nvPr/>
        </p:nvPicPr>
        <p:blipFill>
          <a:blip r:embed="rId4" cstate="print"/>
          <a:srcRect/>
          <a:stretch>
            <a:fillRect/>
          </a:stretch>
        </p:blipFill>
        <p:spPr bwMode="auto">
          <a:xfrm>
            <a:off x="3124200" y="4343400"/>
            <a:ext cx="2528290" cy="1828800"/>
          </a:xfrm>
          <a:prstGeom prst="rect">
            <a:avLst/>
          </a:prstGeom>
          <a:noFill/>
        </p:spPr>
      </p:pic>
      <p:pic>
        <p:nvPicPr>
          <p:cNvPr id="1027" name="Picture 3" descr="C:\Users\pixel\Desktop\مجتمع\int\zeitoon\z5 - Copy.jpg"/>
          <p:cNvPicPr>
            <a:picLocks noChangeAspect="1" noChangeArrowheads="1"/>
          </p:cNvPicPr>
          <p:nvPr/>
        </p:nvPicPr>
        <p:blipFill>
          <a:blip r:embed="rId5" cstate="print"/>
          <a:srcRect/>
          <a:stretch>
            <a:fillRect/>
          </a:stretch>
        </p:blipFill>
        <p:spPr bwMode="auto">
          <a:xfrm>
            <a:off x="381000" y="457200"/>
            <a:ext cx="3875033" cy="2590800"/>
          </a:xfrm>
          <a:prstGeom prst="rect">
            <a:avLst/>
          </a:prstGeom>
          <a:noFill/>
        </p:spPr>
      </p:pic>
    </p:spTree>
  </p:cSld>
  <p:clrMapOvr>
    <a:masterClrMapping/>
  </p:clrMapOvr>
  <p:transition spd="slow">
    <p:cover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6"/>
          <p:cNvSpPr>
            <a:spLocks noChangeArrowheads="1"/>
          </p:cNvSpPr>
          <p:nvPr/>
        </p:nvSpPr>
        <p:spPr bwMode="auto">
          <a:xfrm>
            <a:off x="1143000" y="2362200"/>
            <a:ext cx="1800225" cy="11525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pic>
        <p:nvPicPr>
          <p:cNvPr id="14"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9460" name="Text Box 4"/>
          <p:cNvSpPr txBox="1">
            <a:spLocks noChangeArrowheads="1"/>
          </p:cNvSpPr>
          <p:nvPr/>
        </p:nvSpPr>
        <p:spPr bwMode="auto">
          <a:xfrm>
            <a:off x="1828800" y="381000"/>
            <a:ext cx="6335713" cy="461665"/>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lgn="r">
              <a:spcBef>
                <a:spcPct val="50000"/>
              </a:spcBef>
              <a:defRPr/>
            </a:pPr>
            <a:r>
              <a:rPr lang="fa-IR" sz="2400" dirty="0">
                <a:solidFill>
                  <a:schemeClr val="bg1"/>
                </a:solidFill>
                <a:latin typeface="Tahoma" pitchFamily="34" charset="0"/>
                <a:ea typeface="Tahoma" pitchFamily="34" charset="0"/>
                <a:cs typeface="Tahoma" pitchFamily="34" charset="0"/>
              </a:rPr>
              <a:t>بررسی سلسله مراتب در مسیر حرکت:</a:t>
            </a:r>
            <a:endParaRPr lang="en-US" sz="2400" dirty="0">
              <a:solidFill>
                <a:schemeClr val="bg1"/>
              </a:solidFill>
              <a:latin typeface="Tahoma" pitchFamily="34" charset="0"/>
              <a:ea typeface="Tahoma" pitchFamily="34" charset="0"/>
              <a:cs typeface="Tahoma" pitchFamily="34" charset="0"/>
            </a:endParaRPr>
          </a:p>
        </p:txBody>
      </p:sp>
      <p:sp>
        <p:nvSpPr>
          <p:cNvPr id="9221" name="Rectangle 7"/>
          <p:cNvSpPr>
            <a:spLocks noChangeArrowheads="1"/>
          </p:cNvSpPr>
          <p:nvPr/>
        </p:nvSpPr>
        <p:spPr bwMode="auto">
          <a:xfrm>
            <a:off x="1066800" y="2514600"/>
            <a:ext cx="1800225" cy="11525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9222" name="Text Box 9"/>
          <p:cNvSpPr txBox="1">
            <a:spLocks noChangeArrowheads="1"/>
          </p:cNvSpPr>
          <p:nvPr/>
        </p:nvSpPr>
        <p:spPr bwMode="auto">
          <a:xfrm>
            <a:off x="3779838" y="2349500"/>
            <a:ext cx="1439862" cy="1279525"/>
          </a:xfrm>
          <a:prstGeom prst="rect">
            <a:avLst/>
          </a:prstGeom>
          <a:noFill/>
          <a:ln w="9525">
            <a:noFill/>
            <a:miter lim="800000"/>
            <a:headEnd/>
            <a:tailEnd/>
          </a:ln>
        </p:spPr>
        <p:txBody>
          <a:bodyPr>
            <a:spAutoFit/>
          </a:bodyPr>
          <a:lstStyle/>
          <a:p>
            <a:pPr algn="r">
              <a:spcBef>
                <a:spcPct val="50000"/>
              </a:spcBef>
            </a:pPr>
            <a:r>
              <a:rPr lang="fa-IR" sz="2400" dirty="0">
                <a:solidFill>
                  <a:srgbClr val="660033"/>
                </a:solidFill>
              </a:rPr>
              <a:t>محوطه داخل مجتمع</a:t>
            </a:r>
          </a:p>
          <a:p>
            <a:pPr algn="r">
              <a:spcBef>
                <a:spcPct val="50000"/>
              </a:spcBef>
            </a:pPr>
            <a:r>
              <a:rPr lang="fa-IR" sz="2000" dirty="0">
                <a:solidFill>
                  <a:srgbClr val="660033"/>
                </a:solidFill>
              </a:rPr>
              <a:t>(نیمه عمومی)</a:t>
            </a:r>
            <a:endParaRPr lang="en-US" sz="2000" dirty="0">
              <a:solidFill>
                <a:srgbClr val="660033"/>
              </a:solidFill>
            </a:endParaRPr>
          </a:p>
        </p:txBody>
      </p:sp>
      <p:sp>
        <p:nvSpPr>
          <p:cNvPr id="9224" name="Rectangle 11"/>
          <p:cNvSpPr>
            <a:spLocks noChangeArrowheads="1"/>
          </p:cNvSpPr>
          <p:nvPr/>
        </p:nvSpPr>
        <p:spPr bwMode="auto">
          <a:xfrm>
            <a:off x="5867400" y="4508500"/>
            <a:ext cx="1800225" cy="11525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endParaRPr lang="en-US"/>
          </a:p>
        </p:txBody>
      </p:sp>
      <p:sp>
        <p:nvSpPr>
          <p:cNvPr id="9225" name="Text Box 12"/>
          <p:cNvSpPr txBox="1">
            <a:spLocks noChangeArrowheads="1"/>
          </p:cNvSpPr>
          <p:nvPr/>
        </p:nvSpPr>
        <p:spPr bwMode="auto">
          <a:xfrm>
            <a:off x="5562600" y="4648200"/>
            <a:ext cx="2143125" cy="914400"/>
          </a:xfrm>
          <a:prstGeom prst="rect">
            <a:avLst/>
          </a:prstGeom>
          <a:noFill/>
          <a:ln w="9525">
            <a:noFill/>
            <a:miter lim="800000"/>
            <a:headEnd/>
            <a:tailEnd/>
          </a:ln>
        </p:spPr>
        <p:txBody>
          <a:bodyPr wrap="square">
            <a:spAutoFit/>
          </a:bodyPr>
          <a:lstStyle/>
          <a:p>
            <a:pPr algn="r">
              <a:spcBef>
                <a:spcPct val="50000"/>
              </a:spcBef>
            </a:pPr>
            <a:r>
              <a:rPr lang="fa-IR" sz="2400" dirty="0">
                <a:solidFill>
                  <a:schemeClr val="bg1"/>
                </a:solidFill>
                <a:latin typeface="Tahoma" pitchFamily="34" charset="0"/>
                <a:ea typeface="Tahoma" pitchFamily="34" charset="0"/>
                <a:cs typeface="Tahoma" pitchFamily="34" charset="0"/>
              </a:rPr>
              <a:t>داخل واحد</a:t>
            </a:r>
          </a:p>
          <a:p>
            <a:pPr algn="r">
              <a:spcBef>
                <a:spcPct val="50000"/>
              </a:spcBef>
            </a:pPr>
            <a:r>
              <a:rPr lang="fa-IR" sz="2000" dirty="0">
                <a:solidFill>
                  <a:schemeClr val="bg1"/>
                </a:solidFill>
                <a:latin typeface="Tahoma" pitchFamily="34" charset="0"/>
                <a:ea typeface="Tahoma" pitchFamily="34" charset="0"/>
                <a:cs typeface="Tahoma" pitchFamily="34" charset="0"/>
              </a:rPr>
              <a:t>(کاملا خصوصی)</a:t>
            </a:r>
            <a:endParaRPr lang="en-US" sz="2000" dirty="0">
              <a:solidFill>
                <a:schemeClr val="bg1"/>
              </a:solidFill>
              <a:latin typeface="Tahoma" pitchFamily="34" charset="0"/>
              <a:ea typeface="Tahoma" pitchFamily="34" charset="0"/>
              <a:cs typeface="Tahoma" pitchFamily="34" charset="0"/>
            </a:endParaRPr>
          </a:p>
        </p:txBody>
      </p:sp>
      <p:sp>
        <p:nvSpPr>
          <p:cNvPr id="9226" name="AutoShape 13"/>
          <p:cNvSpPr>
            <a:spLocks noChangeArrowheads="1"/>
          </p:cNvSpPr>
          <p:nvPr/>
        </p:nvSpPr>
        <p:spPr bwMode="auto">
          <a:xfrm>
            <a:off x="2916238" y="2852738"/>
            <a:ext cx="503237" cy="576262"/>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9227" name="AutoShape 14"/>
          <p:cNvSpPr>
            <a:spLocks noChangeArrowheads="1"/>
          </p:cNvSpPr>
          <p:nvPr/>
        </p:nvSpPr>
        <p:spPr bwMode="auto">
          <a:xfrm>
            <a:off x="5292725" y="2852738"/>
            <a:ext cx="503238" cy="576262"/>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9228" name="AutoShape 15"/>
          <p:cNvSpPr>
            <a:spLocks noChangeArrowheads="1"/>
          </p:cNvSpPr>
          <p:nvPr/>
        </p:nvSpPr>
        <p:spPr bwMode="auto">
          <a:xfrm rot="5400000">
            <a:off x="6443663" y="3716337"/>
            <a:ext cx="503238" cy="576263"/>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p>
            <a:endParaRPr lang="en-US"/>
          </a:p>
        </p:txBody>
      </p:sp>
      <p:sp>
        <p:nvSpPr>
          <p:cNvPr id="9219" name="Text Box 5"/>
          <p:cNvSpPr txBox="1">
            <a:spLocks noChangeArrowheads="1"/>
          </p:cNvSpPr>
          <p:nvPr/>
        </p:nvSpPr>
        <p:spPr bwMode="auto">
          <a:xfrm>
            <a:off x="1066800" y="2667000"/>
            <a:ext cx="1800225" cy="914400"/>
          </a:xfrm>
          <a:prstGeom prst="rect">
            <a:avLst/>
          </a:prstGeom>
          <a:noFill/>
          <a:ln w="9525">
            <a:noFill/>
            <a:miter lim="800000"/>
            <a:headEnd/>
            <a:tailEnd/>
          </a:ln>
        </p:spPr>
        <p:txBody>
          <a:bodyPr>
            <a:spAutoFit/>
          </a:bodyPr>
          <a:lstStyle/>
          <a:p>
            <a:pPr algn="r">
              <a:spcBef>
                <a:spcPct val="50000"/>
              </a:spcBef>
            </a:pPr>
            <a:r>
              <a:rPr lang="fa-IR" sz="2400" dirty="0">
                <a:solidFill>
                  <a:schemeClr val="bg1"/>
                </a:solidFill>
                <a:latin typeface="Tahoma" pitchFamily="34" charset="0"/>
                <a:ea typeface="Tahoma" pitchFamily="34" charset="0"/>
                <a:cs typeface="Tahoma" pitchFamily="34" charset="0"/>
              </a:rPr>
              <a:t>خیابان</a:t>
            </a:r>
          </a:p>
          <a:p>
            <a:pPr algn="r">
              <a:spcBef>
                <a:spcPct val="50000"/>
              </a:spcBef>
            </a:pPr>
            <a:r>
              <a:rPr lang="fa-IR" sz="2000" dirty="0">
                <a:solidFill>
                  <a:schemeClr val="bg1"/>
                </a:solidFill>
                <a:latin typeface="Tahoma" pitchFamily="34" charset="0"/>
                <a:ea typeface="Tahoma" pitchFamily="34" charset="0"/>
                <a:cs typeface="Tahoma" pitchFamily="34" charset="0"/>
              </a:rPr>
              <a:t>(کاملا عمومی)</a:t>
            </a:r>
            <a:endParaRPr lang="en-US" sz="2000" dirty="0">
              <a:solidFill>
                <a:schemeClr val="bg1"/>
              </a:solidFill>
              <a:latin typeface="Tahoma" pitchFamily="34" charset="0"/>
              <a:ea typeface="Tahoma" pitchFamily="34" charset="0"/>
              <a:cs typeface="Tahoma" pitchFamily="34" charset="0"/>
            </a:endParaRPr>
          </a:p>
        </p:txBody>
      </p:sp>
      <p:sp>
        <p:nvSpPr>
          <p:cNvPr id="15" name="Rectangle 7"/>
          <p:cNvSpPr>
            <a:spLocks noChangeArrowheads="1"/>
          </p:cNvSpPr>
          <p:nvPr/>
        </p:nvSpPr>
        <p:spPr bwMode="auto">
          <a:xfrm>
            <a:off x="3505200" y="2514600"/>
            <a:ext cx="1800225" cy="11525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16" name="Text Box 5"/>
          <p:cNvSpPr txBox="1">
            <a:spLocks noChangeArrowheads="1"/>
          </p:cNvSpPr>
          <p:nvPr/>
        </p:nvSpPr>
        <p:spPr bwMode="auto">
          <a:xfrm>
            <a:off x="3505200" y="2667000"/>
            <a:ext cx="1800225" cy="914400"/>
          </a:xfrm>
          <a:prstGeom prst="rect">
            <a:avLst/>
          </a:prstGeom>
          <a:noFill/>
          <a:ln w="9525">
            <a:noFill/>
            <a:miter lim="800000"/>
            <a:headEnd/>
            <a:tailEnd/>
          </a:ln>
        </p:spPr>
        <p:txBody>
          <a:bodyPr>
            <a:spAutoFit/>
          </a:bodyPr>
          <a:lstStyle/>
          <a:p>
            <a:pPr algn="r">
              <a:spcBef>
                <a:spcPct val="50000"/>
              </a:spcBef>
            </a:pPr>
            <a:r>
              <a:rPr lang="fa-IR" sz="2400" dirty="0" smtClean="0">
                <a:solidFill>
                  <a:schemeClr val="bg1"/>
                </a:solidFill>
                <a:latin typeface="Tahoma" pitchFamily="34" charset="0"/>
                <a:ea typeface="Tahoma" pitchFamily="34" charset="0"/>
                <a:cs typeface="Tahoma" pitchFamily="34" charset="0"/>
              </a:rPr>
              <a:t>حیاط</a:t>
            </a:r>
            <a:endParaRPr lang="fa-IR" sz="2400" dirty="0">
              <a:solidFill>
                <a:schemeClr val="bg1"/>
              </a:solidFill>
              <a:latin typeface="Tahoma" pitchFamily="34" charset="0"/>
              <a:ea typeface="Tahoma" pitchFamily="34" charset="0"/>
              <a:cs typeface="Tahoma" pitchFamily="34" charset="0"/>
            </a:endParaRPr>
          </a:p>
          <a:p>
            <a:pPr algn="r">
              <a:spcBef>
                <a:spcPct val="50000"/>
              </a:spcBef>
            </a:pPr>
            <a:r>
              <a:rPr lang="fa-IR" sz="2000" dirty="0" smtClean="0">
                <a:solidFill>
                  <a:schemeClr val="bg1"/>
                </a:solidFill>
                <a:latin typeface="Tahoma" pitchFamily="34" charset="0"/>
                <a:ea typeface="Tahoma" pitchFamily="34" charset="0"/>
                <a:cs typeface="Tahoma" pitchFamily="34" charset="0"/>
              </a:rPr>
              <a:t>(نیمه عمومی</a:t>
            </a:r>
            <a:r>
              <a:rPr lang="fa-IR" sz="2000" dirty="0">
                <a:solidFill>
                  <a:schemeClr val="bg1"/>
                </a:solidFill>
                <a:latin typeface="Tahoma" pitchFamily="34" charset="0"/>
                <a:ea typeface="Tahoma" pitchFamily="34" charset="0"/>
                <a:cs typeface="Tahoma" pitchFamily="34" charset="0"/>
              </a:rPr>
              <a:t>)</a:t>
            </a:r>
            <a:endParaRPr lang="en-US" sz="2000" dirty="0">
              <a:solidFill>
                <a:schemeClr val="bg1"/>
              </a:solidFill>
              <a:latin typeface="Tahoma" pitchFamily="34" charset="0"/>
              <a:ea typeface="Tahoma" pitchFamily="34" charset="0"/>
              <a:cs typeface="Tahoma" pitchFamily="34" charset="0"/>
            </a:endParaRPr>
          </a:p>
        </p:txBody>
      </p:sp>
      <p:sp>
        <p:nvSpPr>
          <p:cNvPr id="17" name="Rectangle 7"/>
          <p:cNvSpPr>
            <a:spLocks noChangeArrowheads="1"/>
          </p:cNvSpPr>
          <p:nvPr/>
        </p:nvSpPr>
        <p:spPr bwMode="auto">
          <a:xfrm>
            <a:off x="5943600" y="2438400"/>
            <a:ext cx="1800225" cy="115252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a:p>
        </p:txBody>
      </p:sp>
      <p:sp>
        <p:nvSpPr>
          <p:cNvPr id="18" name="TextBox 17"/>
          <p:cNvSpPr txBox="1"/>
          <p:nvPr/>
        </p:nvSpPr>
        <p:spPr>
          <a:xfrm>
            <a:off x="5943600" y="2590800"/>
            <a:ext cx="1752600" cy="1015663"/>
          </a:xfrm>
          <a:prstGeom prst="rect">
            <a:avLst/>
          </a:prstGeom>
          <a:noFill/>
        </p:spPr>
        <p:txBody>
          <a:bodyPr wrap="square" rtlCol="1">
            <a:spAutoFit/>
          </a:bodyPr>
          <a:lstStyle/>
          <a:p>
            <a:pPr algn="r"/>
            <a:r>
              <a:rPr lang="fa-IR" sz="2000" dirty="0" smtClean="0">
                <a:solidFill>
                  <a:schemeClr val="bg1"/>
                </a:solidFill>
                <a:latin typeface="Tahoma" pitchFamily="34" charset="0"/>
                <a:ea typeface="Tahoma" pitchFamily="34" charset="0"/>
                <a:cs typeface="Tahoma" pitchFamily="34" charset="0"/>
              </a:rPr>
              <a:t>داخل بلوک(نیمه خصوصی)</a:t>
            </a:r>
            <a:endParaRPr lang="fa-IR" sz="2000" dirty="0">
              <a:solidFill>
                <a:schemeClr val="bg1"/>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42" name="Oval 5"/>
          <p:cNvSpPr>
            <a:spLocks noChangeArrowheads="1"/>
          </p:cNvSpPr>
          <p:nvPr/>
        </p:nvSpPr>
        <p:spPr bwMode="auto">
          <a:xfrm>
            <a:off x="3059113" y="3213100"/>
            <a:ext cx="1800225" cy="1873250"/>
          </a:xfrm>
          <a:prstGeom prst="ellipse">
            <a:avLst/>
          </a:prstGeom>
          <a:solidFill>
            <a:srgbClr val="BCD6F2"/>
          </a:solidFill>
          <a:ln w="57150">
            <a:solidFill>
              <a:srgbClr val="660033"/>
            </a:solidFill>
            <a:round/>
            <a:headEnd/>
            <a:tailEnd/>
          </a:ln>
        </p:spPr>
        <p:txBody>
          <a:bodyPr wrap="none" anchor="ctr"/>
          <a:lstStyle/>
          <a:p>
            <a:pPr algn="ctr"/>
            <a:endParaRPr lang="en-US">
              <a:solidFill>
                <a:schemeClr val="accent2"/>
              </a:solidFill>
            </a:endParaRPr>
          </a:p>
        </p:txBody>
      </p:sp>
      <p:sp>
        <p:nvSpPr>
          <p:cNvPr id="10243" name="Oval 6"/>
          <p:cNvSpPr>
            <a:spLocks noChangeArrowheads="1"/>
          </p:cNvSpPr>
          <p:nvPr/>
        </p:nvSpPr>
        <p:spPr bwMode="auto">
          <a:xfrm>
            <a:off x="5795963" y="3573463"/>
            <a:ext cx="1081087" cy="1223962"/>
          </a:xfrm>
          <a:prstGeom prst="ellipse">
            <a:avLst/>
          </a:prstGeom>
          <a:solidFill>
            <a:srgbClr val="BCD6F2"/>
          </a:solidFill>
          <a:ln w="57150">
            <a:solidFill>
              <a:srgbClr val="660033"/>
            </a:solidFill>
            <a:round/>
            <a:headEnd/>
            <a:tailEnd/>
          </a:ln>
        </p:spPr>
        <p:txBody>
          <a:bodyPr wrap="none" anchor="ctr"/>
          <a:lstStyle/>
          <a:p>
            <a:pPr algn="ctr"/>
            <a:endParaRPr lang="en-US">
              <a:solidFill>
                <a:schemeClr val="accent2"/>
              </a:solidFill>
            </a:endParaRPr>
          </a:p>
        </p:txBody>
      </p:sp>
      <p:sp>
        <p:nvSpPr>
          <p:cNvPr id="10244" name="Oval 8"/>
          <p:cNvSpPr>
            <a:spLocks noChangeArrowheads="1"/>
          </p:cNvSpPr>
          <p:nvPr/>
        </p:nvSpPr>
        <p:spPr bwMode="auto">
          <a:xfrm>
            <a:off x="1116013" y="3573463"/>
            <a:ext cx="1081087" cy="1223962"/>
          </a:xfrm>
          <a:prstGeom prst="ellipse">
            <a:avLst/>
          </a:prstGeom>
          <a:solidFill>
            <a:srgbClr val="BCD6F2"/>
          </a:solidFill>
          <a:ln w="57150">
            <a:solidFill>
              <a:srgbClr val="660033"/>
            </a:solidFill>
            <a:round/>
            <a:headEnd/>
            <a:tailEnd/>
          </a:ln>
        </p:spPr>
        <p:txBody>
          <a:bodyPr wrap="none" anchor="ctr"/>
          <a:lstStyle/>
          <a:p>
            <a:endParaRPr lang="en-US"/>
          </a:p>
        </p:txBody>
      </p:sp>
      <p:sp>
        <p:nvSpPr>
          <p:cNvPr id="10245" name="Oval 10"/>
          <p:cNvSpPr>
            <a:spLocks noChangeArrowheads="1"/>
          </p:cNvSpPr>
          <p:nvPr/>
        </p:nvSpPr>
        <p:spPr bwMode="auto">
          <a:xfrm>
            <a:off x="7235825" y="2708275"/>
            <a:ext cx="863600" cy="936625"/>
          </a:xfrm>
          <a:prstGeom prst="ellipse">
            <a:avLst/>
          </a:prstGeom>
          <a:solidFill>
            <a:schemeClr val="bg2"/>
          </a:solidFill>
          <a:ln w="9525">
            <a:solidFill>
              <a:schemeClr val="tx1"/>
            </a:solidFill>
            <a:round/>
            <a:headEnd/>
            <a:tailEnd/>
          </a:ln>
        </p:spPr>
        <p:txBody>
          <a:bodyPr wrap="none" anchor="ctr"/>
          <a:lstStyle/>
          <a:p>
            <a:endParaRPr lang="en-US"/>
          </a:p>
        </p:txBody>
      </p:sp>
      <p:sp>
        <p:nvSpPr>
          <p:cNvPr id="10246" name="Oval 11"/>
          <p:cNvSpPr>
            <a:spLocks noChangeArrowheads="1"/>
          </p:cNvSpPr>
          <p:nvPr/>
        </p:nvSpPr>
        <p:spPr bwMode="auto">
          <a:xfrm>
            <a:off x="7380288" y="4437063"/>
            <a:ext cx="863600" cy="936625"/>
          </a:xfrm>
          <a:prstGeom prst="ellipse">
            <a:avLst/>
          </a:prstGeom>
          <a:solidFill>
            <a:schemeClr val="bg2"/>
          </a:solidFill>
          <a:ln w="9525">
            <a:solidFill>
              <a:schemeClr val="tx1"/>
            </a:solidFill>
            <a:round/>
            <a:headEnd/>
            <a:tailEnd/>
          </a:ln>
        </p:spPr>
        <p:txBody>
          <a:bodyPr wrap="none" anchor="ctr"/>
          <a:lstStyle/>
          <a:p>
            <a:endParaRPr lang="en-US"/>
          </a:p>
        </p:txBody>
      </p:sp>
      <p:sp>
        <p:nvSpPr>
          <p:cNvPr id="10247" name="Oval 12"/>
          <p:cNvSpPr>
            <a:spLocks noChangeArrowheads="1"/>
          </p:cNvSpPr>
          <p:nvPr/>
        </p:nvSpPr>
        <p:spPr bwMode="auto">
          <a:xfrm>
            <a:off x="5651500" y="5445125"/>
            <a:ext cx="863600" cy="936625"/>
          </a:xfrm>
          <a:prstGeom prst="ellipse">
            <a:avLst/>
          </a:prstGeom>
          <a:solidFill>
            <a:schemeClr val="bg2"/>
          </a:solidFill>
          <a:ln w="9525">
            <a:solidFill>
              <a:schemeClr val="tx1"/>
            </a:solidFill>
            <a:round/>
            <a:headEnd/>
            <a:tailEnd/>
          </a:ln>
        </p:spPr>
        <p:txBody>
          <a:bodyPr wrap="none" anchor="ctr"/>
          <a:lstStyle/>
          <a:p>
            <a:endParaRPr lang="en-US"/>
          </a:p>
        </p:txBody>
      </p:sp>
      <p:sp>
        <p:nvSpPr>
          <p:cNvPr id="10248" name="Text Box 17"/>
          <p:cNvSpPr txBox="1">
            <a:spLocks noChangeArrowheads="1"/>
          </p:cNvSpPr>
          <p:nvPr/>
        </p:nvSpPr>
        <p:spPr bwMode="auto">
          <a:xfrm>
            <a:off x="7272338" y="2971800"/>
            <a:ext cx="1871662" cy="400110"/>
          </a:xfrm>
          <a:prstGeom prst="rect">
            <a:avLst/>
          </a:prstGeom>
          <a:noFill/>
          <a:ln w="9525">
            <a:noFill/>
            <a:miter lim="800000"/>
            <a:headEnd/>
            <a:tailEnd/>
          </a:ln>
        </p:spPr>
        <p:txBody>
          <a:bodyPr>
            <a:spAutoFit/>
          </a:bodyPr>
          <a:lstStyle/>
          <a:p>
            <a:pPr>
              <a:spcBef>
                <a:spcPct val="50000"/>
              </a:spcBef>
            </a:pPr>
            <a:r>
              <a:rPr lang="fa-IR" sz="2000" dirty="0">
                <a:solidFill>
                  <a:srgbClr val="660033"/>
                </a:solidFill>
                <a:latin typeface="Tahoma" pitchFamily="34" charset="0"/>
                <a:ea typeface="Tahoma" pitchFamily="34" charset="0"/>
                <a:cs typeface="Tahoma" pitchFamily="34" charset="0"/>
              </a:rPr>
              <a:t>واحدها</a:t>
            </a:r>
            <a:endParaRPr lang="en-US" sz="2000" dirty="0">
              <a:solidFill>
                <a:srgbClr val="660033"/>
              </a:solidFill>
              <a:latin typeface="Tahoma" pitchFamily="34" charset="0"/>
              <a:ea typeface="Tahoma" pitchFamily="34" charset="0"/>
              <a:cs typeface="Tahoma" pitchFamily="34" charset="0"/>
            </a:endParaRPr>
          </a:p>
        </p:txBody>
      </p:sp>
      <p:sp>
        <p:nvSpPr>
          <p:cNvPr id="10249" name="Text Box 18"/>
          <p:cNvSpPr txBox="1">
            <a:spLocks noChangeArrowheads="1"/>
          </p:cNvSpPr>
          <p:nvPr/>
        </p:nvSpPr>
        <p:spPr bwMode="auto">
          <a:xfrm>
            <a:off x="7315200" y="4648200"/>
            <a:ext cx="990601" cy="400110"/>
          </a:xfrm>
          <a:prstGeom prst="rect">
            <a:avLst/>
          </a:prstGeom>
          <a:noFill/>
          <a:ln w="9525">
            <a:noFill/>
            <a:miter lim="800000"/>
            <a:headEnd/>
            <a:tailEnd/>
          </a:ln>
        </p:spPr>
        <p:txBody>
          <a:bodyPr wrap="square">
            <a:spAutoFit/>
          </a:bodyPr>
          <a:lstStyle/>
          <a:p>
            <a:pPr>
              <a:spcBef>
                <a:spcPct val="50000"/>
              </a:spcBef>
            </a:pPr>
            <a:r>
              <a:rPr lang="fa-IR" sz="2000" dirty="0">
                <a:solidFill>
                  <a:srgbClr val="660033"/>
                </a:solidFill>
                <a:latin typeface="Tahoma" pitchFamily="34" charset="0"/>
                <a:ea typeface="Tahoma" pitchFamily="34" charset="0"/>
                <a:cs typeface="Tahoma" pitchFamily="34" charset="0"/>
              </a:rPr>
              <a:t>واحدها</a:t>
            </a:r>
            <a:endParaRPr lang="en-US" sz="2000" dirty="0">
              <a:solidFill>
                <a:srgbClr val="660033"/>
              </a:solidFill>
              <a:latin typeface="Tahoma" pitchFamily="34" charset="0"/>
              <a:ea typeface="Tahoma" pitchFamily="34" charset="0"/>
              <a:cs typeface="Tahoma" pitchFamily="34" charset="0"/>
            </a:endParaRPr>
          </a:p>
        </p:txBody>
      </p:sp>
      <p:sp>
        <p:nvSpPr>
          <p:cNvPr id="10250" name="Text Box 19"/>
          <p:cNvSpPr txBox="1">
            <a:spLocks noChangeArrowheads="1"/>
          </p:cNvSpPr>
          <p:nvPr/>
        </p:nvSpPr>
        <p:spPr bwMode="auto">
          <a:xfrm>
            <a:off x="5651501" y="5661025"/>
            <a:ext cx="1511300" cy="400110"/>
          </a:xfrm>
          <a:prstGeom prst="rect">
            <a:avLst/>
          </a:prstGeom>
          <a:noFill/>
          <a:ln w="9525">
            <a:noFill/>
            <a:miter lim="800000"/>
            <a:headEnd/>
            <a:tailEnd/>
          </a:ln>
        </p:spPr>
        <p:txBody>
          <a:bodyPr wrap="square">
            <a:spAutoFit/>
          </a:bodyPr>
          <a:lstStyle/>
          <a:p>
            <a:pPr>
              <a:spcBef>
                <a:spcPct val="50000"/>
              </a:spcBef>
            </a:pPr>
            <a:r>
              <a:rPr lang="fa-IR" sz="2000" dirty="0">
                <a:solidFill>
                  <a:srgbClr val="660033"/>
                </a:solidFill>
                <a:latin typeface="Tahoma" pitchFamily="34" charset="0"/>
                <a:ea typeface="Tahoma" pitchFamily="34" charset="0"/>
                <a:cs typeface="Tahoma" pitchFamily="34" charset="0"/>
              </a:rPr>
              <a:t>واحدها</a:t>
            </a:r>
            <a:endParaRPr lang="en-US" sz="2000" dirty="0">
              <a:solidFill>
                <a:srgbClr val="660033"/>
              </a:solidFill>
              <a:latin typeface="Tahoma" pitchFamily="34" charset="0"/>
              <a:ea typeface="Tahoma" pitchFamily="34" charset="0"/>
              <a:cs typeface="Tahoma" pitchFamily="34" charset="0"/>
            </a:endParaRPr>
          </a:p>
        </p:txBody>
      </p:sp>
      <p:sp>
        <p:nvSpPr>
          <p:cNvPr id="10251" name="AutoShape 20"/>
          <p:cNvSpPr>
            <a:spLocks noChangeArrowheads="1"/>
          </p:cNvSpPr>
          <p:nvPr/>
        </p:nvSpPr>
        <p:spPr bwMode="auto">
          <a:xfrm>
            <a:off x="2268538" y="3933825"/>
            <a:ext cx="719137" cy="574675"/>
          </a:xfrm>
          <a:prstGeom prst="rightArrow">
            <a:avLst>
              <a:gd name="adj1" fmla="val 50000"/>
              <a:gd name="adj2" fmla="val 31285"/>
            </a:avLst>
          </a:prstGeom>
          <a:solidFill>
            <a:srgbClr val="F8BD46"/>
          </a:solidFill>
          <a:ln w="9525">
            <a:solidFill>
              <a:schemeClr val="accent2"/>
            </a:solidFill>
            <a:miter lim="800000"/>
            <a:headEnd/>
            <a:tailEnd/>
          </a:ln>
        </p:spPr>
        <p:txBody>
          <a:bodyPr wrap="none" anchor="ctr"/>
          <a:lstStyle/>
          <a:p>
            <a:endParaRPr lang="en-US"/>
          </a:p>
        </p:txBody>
      </p:sp>
      <p:sp>
        <p:nvSpPr>
          <p:cNvPr id="10252" name="AutoShape 21"/>
          <p:cNvSpPr>
            <a:spLocks noChangeArrowheads="1"/>
          </p:cNvSpPr>
          <p:nvPr/>
        </p:nvSpPr>
        <p:spPr bwMode="auto">
          <a:xfrm>
            <a:off x="5003800" y="3860800"/>
            <a:ext cx="719138" cy="574675"/>
          </a:xfrm>
          <a:prstGeom prst="rightArrow">
            <a:avLst>
              <a:gd name="adj1" fmla="val 50000"/>
              <a:gd name="adj2" fmla="val 31285"/>
            </a:avLst>
          </a:prstGeom>
          <a:solidFill>
            <a:srgbClr val="F8BD46"/>
          </a:solidFill>
          <a:ln w="9525">
            <a:solidFill>
              <a:schemeClr val="accent2"/>
            </a:solidFill>
            <a:miter lim="800000"/>
            <a:headEnd/>
            <a:tailEnd/>
          </a:ln>
        </p:spPr>
        <p:txBody>
          <a:bodyPr wrap="none" anchor="ctr"/>
          <a:lstStyle/>
          <a:p>
            <a:pPr algn="ctr"/>
            <a:endParaRPr lang="en-US"/>
          </a:p>
        </p:txBody>
      </p:sp>
      <p:sp>
        <p:nvSpPr>
          <p:cNvPr id="10253" name="AutoShape 22"/>
          <p:cNvSpPr>
            <a:spLocks noChangeArrowheads="1"/>
          </p:cNvSpPr>
          <p:nvPr/>
        </p:nvSpPr>
        <p:spPr bwMode="auto">
          <a:xfrm rot="-1939437">
            <a:off x="6877050" y="3284538"/>
            <a:ext cx="360363" cy="574675"/>
          </a:xfrm>
          <a:prstGeom prst="rightArrow">
            <a:avLst>
              <a:gd name="adj1" fmla="val 50000"/>
              <a:gd name="adj2" fmla="val 25000"/>
            </a:avLst>
          </a:prstGeom>
          <a:solidFill>
            <a:srgbClr val="F8BD46"/>
          </a:solidFill>
          <a:ln w="9525">
            <a:solidFill>
              <a:schemeClr val="accent2"/>
            </a:solidFill>
            <a:miter lim="800000"/>
            <a:headEnd/>
            <a:tailEnd/>
          </a:ln>
        </p:spPr>
        <p:txBody>
          <a:bodyPr wrap="none" anchor="ctr"/>
          <a:lstStyle/>
          <a:p>
            <a:pPr algn="ctr"/>
            <a:endParaRPr lang="en-US">
              <a:solidFill>
                <a:schemeClr val="accent2"/>
              </a:solidFill>
            </a:endParaRPr>
          </a:p>
        </p:txBody>
      </p:sp>
      <p:sp>
        <p:nvSpPr>
          <p:cNvPr id="10254" name="AutoShape 23"/>
          <p:cNvSpPr>
            <a:spLocks noChangeArrowheads="1"/>
          </p:cNvSpPr>
          <p:nvPr/>
        </p:nvSpPr>
        <p:spPr bwMode="auto">
          <a:xfrm rot="-5400000">
            <a:off x="6047581" y="2890044"/>
            <a:ext cx="360363" cy="574675"/>
          </a:xfrm>
          <a:prstGeom prst="rightArrow">
            <a:avLst>
              <a:gd name="adj1" fmla="val 50000"/>
              <a:gd name="adj2" fmla="val 25000"/>
            </a:avLst>
          </a:prstGeom>
          <a:solidFill>
            <a:srgbClr val="F8BD46"/>
          </a:solidFill>
          <a:ln w="9525">
            <a:solidFill>
              <a:schemeClr val="accent2"/>
            </a:solidFill>
            <a:miter lim="800000"/>
            <a:headEnd/>
            <a:tailEnd/>
          </a:ln>
        </p:spPr>
        <p:txBody>
          <a:bodyPr vert="eaVert" wrap="none" anchor="ctr"/>
          <a:lstStyle/>
          <a:p>
            <a:pPr algn="ctr"/>
            <a:endParaRPr lang="en-US"/>
          </a:p>
        </p:txBody>
      </p:sp>
      <p:sp>
        <p:nvSpPr>
          <p:cNvPr id="10255" name="AutoShape 24"/>
          <p:cNvSpPr>
            <a:spLocks noChangeArrowheads="1"/>
          </p:cNvSpPr>
          <p:nvPr/>
        </p:nvSpPr>
        <p:spPr bwMode="auto">
          <a:xfrm rot="1961442">
            <a:off x="6877050" y="4437063"/>
            <a:ext cx="358775" cy="574675"/>
          </a:xfrm>
          <a:prstGeom prst="rightArrow">
            <a:avLst>
              <a:gd name="adj1" fmla="val 50000"/>
              <a:gd name="adj2" fmla="val 25000"/>
            </a:avLst>
          </a:prstGeom>
          <a:solidFill>
            <a:srgbClr val="F8BD46"/>
          </a:solidFill>
          <a:ln w="9525">
            <a:solidFill>
              <a:schemeClr val="accent2"/>
            </a:solidFill>
            <a:miter lim="800000"/>
            <a:headEnd/>
            <a:tailEnd/>
          </a:ln>
        </p:spPr>
        <p:txBody>
          <a:bodyPr wrap="none" anchor="ctr"/>
          <a:lstStyle/>
          <a:p>
            <a:pPr algn="ctr"/>
            <a:endParaRPr lang="en-US"/>
          </a:p>
        </p:txBody>
      </p:sp>
      <p:sp>
        <p:nvSpPr>
          <p:cNvPr id="10256" name="AutoShape 25"/>
          <p:cNvSpPr>
            <a:spLocks noChangeArrowheads="1"/>
          </p:cNvSpPr>
          <p:nvPr/>
        </p:nvSpPr>
        <p:spPr bwMode="auto">
          <a:xfrm rot="6404517">
            <a:off x="6012657" y="4869656"/>
            <a:ext cx="430212" cy="574675"/>
          </a:xfrm>
          <a:prstGeom prst="rightArrow">
            <a:avLst>
              <a:gd name="adj1" fmla="val 50000"/>
              <a:gd name="adj2" fmla="val 25000"/>
            </a:avLst>
          </a:prstGeom>
          <a:solidFill>
            <a:srgbClr val="F8BD46"/>
          </a:solidFill>
          <a:ln w="9525">
            <a:solidFill>
              <a:schemeClr val="accent2"/>
            </a:solidFill>
            <a:miter lim="800000"/>
            <a:headEnd/>
            <a:tailEnd/>
          </a:ln>
        </p:spPr>
        <p:txBody>
          <a:bodyPr rot="10800000" vert="eaVert" wrap="none" anchor="ctr"/>
          <a:lstStyle/>
          <a:p>
            <a:pPr algn="ctr"/>
            <a:endParaRPr lang="en-US"/>
          </a:p>
        </p:txBody>
      </p:sp>
      <p:sp>
        <p:nvSpPr>
          <p:cNvPr id="10257" name="Text Box 26"/>
          <p:cNvSpPr txBox="1">
            <a:spLocks noChangeArrowheads="1"/>
          </p:cNvSpPr>
          <p:nvPr/>
        </p:nvSpPr>
        <p:spPr bwMode="auto">
          <a:xfrm>
            <a:off x="5715000" y="533400"/>
            <a:ext cx="3097212" cy="5191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pPr>
            <a:r>
              <a:rPr lang="fa-IR" sz="2800" dirty="0">
                <a:solidFill>
                  <a:srgbClr val="660033"/>
                </a:solidFill>
                <a:latin typeface="Tahoma" pitchFamily="34" charset="0"/>
                <a:ea typeface="Tahoma" pitchFamily="34" charset="0"/>
                <a:cs typeface="Tahoma" pitchFamily="34" charset="0"/>
              </a:rPr>
              <a:t>الگوی حرکت پیاده:</a:t>
            </a:r>
            <a:endParaRPr lang="en-US" sz="2800" dirty="0">
              <a:solidFill>
                <a:srgbClr val="660033"/>
              </a:solidFill>
              <a:latin typeface="Tahoma" pitchFamily="34" charset="0"/>
              <a:ea typeface="Tahoma" pitchFamily="34" charset="0"/>
              <a:cs typeface="Tahoma" pitchFamily="34" charset="0"/>
            </a:endParaRPr>
          </a:p>
        </p:txBody>
      </p:sp>
      <p:sp>
        <p:nvSpPr>
          <p:cNvPr id="10258" name="Oval 29"/>
          <p:cNvSpPr>
            <a:spLocks noChangeArrowheads="1"/>
          </p:cNvSpPr>
          <p:nvPr/>
        </p:nvSpPr>
        <p:spPr bwMode="auto">
          <a:xfrm>
            <a:off x="5940425" y="1989138"/>
            <a:ext cx="863600" cy="936625"/>
          </a:xfrm>
          <a:prstGeom prst="ellipse">
            <a:avLst/>
          </a:prstGeom>
          <a:solidFill>
            <a:schemeClr val="bg2"/>
          </a:solidFill>
          <a:ln w="9525">
            <a:solidFill>
              <a:schemeClr val="tx1"/>
            </a:solidFill>
            <a:round/>
            <a:headEnd/>
            <a:tailEnd/>
          </a:ln>
        </p:spPr>
        <p:txBody>
          <a:bodyPr wrap="none" anchor="ctr"/>
          <a:lstStyle/>
          <a:p>
            <a:endParaRPr lang="en-US"/>
          </a:p>
        </p:txBody>
      </p:sp>
      <p:sp>
        <p:nvSpPr>
          <p:cNvPr id="10259" name="Text Box 30"/>
          <p:cNvSpPr txBox="1">
            <a:spLocks noChangeArrowheads="1"/>
          </p:cNvSpPr>
          <p:nvPr/>
        </p:nvSpPr>
        <p:spPr bwMode="auto">
          <a:xfrm>
            <a:off x="5943600" y="2286000"/>
            <a:ext cx="1684337" cy="400110"/>
          </a:xfrm>
          <a:prstGeom prst="rect">
            <a:avLst/>
          </a:prstGeom>
          <a:noFill/>
          <a:ln w="9525">
            <a:noFill/>
            <a:miter lim="800000"/>
            <a:headEnd/>
            <a:tailEnd/>
          </a:ln>
        </p:spPr>
        <p:txBody>
          <a:bodyPr wrap="square">
            <a:spAutoFit/>
          </a:bodyPr>
          <a:lstStyle/>
          <a:p>
            <a:pPr>
              <a:spcBef>
                <a:spcPct val="50000"/>
              </a:spcBef>
            </a:pPr>
            <a:r>
              <a:rPr lang="fa-IR" sz="2000" dirty="0">
                <a:solidFill>
                  <a:srgbClr val="660033"/>
                </a:solidFill>
                <a:latin typeface="Tahoma" pitchFamily="34" charset="0"/>
                <a:ea typeface="Tahoma" pitchFamily="34" charset="0"/>
                <a:cs typeface="Tahoma" pitchFamily="34" charset="0"/>
              </a:rPr>
              <a:t>واحدها</a:t>
            </a:r>
            <a:endParaRPr lang="en-US" sz="2000" dirty="0">
              <a:solidFill>
                <a:srgbClr val="660033"/>
              </a:solidFill>
              <a:latin typeface="Tahoma" pitchFamily="34" charset="0"/>
              <a:ea typeface="Tahoma" pitchFamily="34" charset="0"/>
              <a:cs typeface="Tahoma" pitchFamily="34" charset="0"/>
            </a:endParaRPr>
          </a:p>
        </p:txBody>
      </p:sp>
      <p:sp>
        <p:nvSpPr>
          <p:cNvPr id="10260" name="Text Box 31"/>
          <p:cNvSpPr txBox="1">
            <a:spLocks noChangeArrowheads="1"/>
          </p:cNvSpPr>
          <p:nvPr/>
        </p:nvSpPr>
        <p:spPr bwMode="auto">
          <a:xfrm>
            <a:off x="1187450" y="3933825"/>
            <a:ext cx="1079500" cy="400110"/>
          </a:xfrm>
          <a:prstGeom prst="rect">
            <a:avLst/>
          </a:prstGeom>
          <a:noFill/>
          <a:ln w="9525">
            <a:noFill/>
            <a:miter lim="800000"/>
            <a:headEnd/>
            <a:tailEnd/>
          </a:ln>
        </p:spPr>
        <p:txBody>
          <a:bodyPr>
            <a:spAutoFit/>
          </a:bodyPr>
          <a:lstStyle/>
          <a:p>
            <a:pPr>
              <a:spcBef>
                <a:spcPct val="50000"/>
              </a:spcBef>
            </a:pPr>
            <a:r>
              <a:rPr lang="fa-IR" sz="2000" dirty="0">
                <a:solidFill>
                  <a:srgbClr val="660033"/>
                </a:solidFill>
                <a:latin typeface="Tahoma" pitchFamily="34" charset="0"/>
                <a:ea typeface="Tahoma" pitchFamily="34" charset="0"/>
                <a:cs typeface="Tahoma" pitchFamily="34" charset="0"/>
              </a:rPr>
              <a:t>ورودی</a:t>
            </a:r>
            <a:endParaRPr lang="en-US" sz="2000" dirty="0">
              <a:solidFill>
                <a:srgbClr val="660033"/>
              </a:solidFill>
              <a:latin typeface="Tahoma" pitchFamily="34" charset="0"/>
              <a:ea typeface="Tahoma" pitchFamily="34" charset="0"/>
              <a:cs typeface="Tahoma" pitchFamily="34" charset="0"/>
            </a:endParaRPr>
          </a:p>
        </p:txBody>
      </p:sp>
      <p:sp>
        <p:nvSpPr>
          <p:cNvPr id="10261" name="Text Box 32"/>
          <p:cNvSpPr txBox="1">
            <a:spLocks noChangeArrowheads="1"/>
          </p:cNvSpPr>
          <p:nvPr/>
        </p:nvSpPr>
        <p:spPr bwMode="auto">
          <a:xfrm>
            <a:off x="2895600" y="3733800"/>
            <a:ext cx="1584325" cy="707886"/>
          </a:xfrm>
          <a:prstGeom prst="rect">
            <a:avLst/>
          </a:prstGeom>
          <a:noFill/>
          <a:ln w="9525">
            <a:noFill/>
            <a:miter lim="800000"/>
            <a:headEnd/>
            <a:tailEnd/>
          </a:ln>
        </p:spPr>
        <p:txBody>
          <a:bodyPr>
            <a:spAutoFit/>
          </a:bodyPr>
          <a:lstStyle/>
          <a:p>
            <a:pPr algn="r">
              <a:spcBef>
                <a:spcPct val="50000"/>
              </a:spcBef>
            </a:pPr>
            <a:r>
              <a:rPr lang="fa-IR" sz="2000" dirty="0">
                <a:solidFill>
                  <a:srgbClr val="660033"/>
                </a:solidFill>
                <a:latin typeface="Tahoma" pitchFamily="34" charset="0"/>
                <a:ea typeface="Tahoma" pitchFamily="34" charset="0"/>
                <a:cs typeface="Tahoma" pitchFamily="34" charset="0"/>
              </a:rPr>
              <a:t>حیاط مشترک</a:t>
            </a:r>
            <a:endParaRPr lang="en-US" sz="2000" dirty="0">
              <a:solidFill>
                <a:srgbClr val="660033"/>
              </a:solidFill>
              <a:latin typeface="Tahoma" pitchFamily="34" charset="0"/>
              <a:ea typeface="Tahoma" pitchFamily="34" charset="0"/>
              <a:cs typeface="Tahoma" pitchFamily="34" charset="0"/>
            </a:endParaRPr>
          </a:p>
        </p:txBody>
      </p:sp>
      <p:sp>
        <p:nvSpPr>
          <p:cNvPr id="10262" name="Text Box 33"/>
          <p:cNvSpPr txBox="1">
            <a:spLocks noChangeArrowheads="1"/>
          </p:cNvSpPr>
          <p:nvPr/>
        </p:nvSpPr>
        <p:spPr bwMode="auto">
          <a:xfrm>
            <a:off x="5943600" y="3810000"/>
            <a:ext cx="990599" cy="707886"/>
          </a:xfrm>
          <a:prstGeom prst="rect">
            <a:avLst/>
          </a:prstGeom>
          <a:noFill/>
          <a:ln w="9525">
            <a:noFill/>
            <a:miter lim="800000"/>
            <a:headEnd/>
            <a:tailEnd/>
          </a:ln>
        </p:spPr>
        <p:txBody>
          <a:bodyPr wrap="square">
            <a:spAutoFit/>
          </a:bodyPr>
          <a:lstStyle/>
          <a:p>
            <a:pPr>
              <a:spcBef>
                <a:spcPct val="50000"/>
              </a:spcBef>
            </a:pPr>
            <a:r>
              <a:rPr lang="fa-IR" sz="2000" dirty="0">
                <a:solidFill>
                  <a:srgbClr val="660033"/>
                </a:solidFill>
                <a:latin typeface="Tahoma" pitchFamily="34" charset="0"/>
                <a:ea typeface="Tahoma" pitchFamily="34" charset="0"/>
                <a:cs typeface="Tahoma" pitchFamily="34" charset="0"/>
              </a:rPr>
              <a:t>بلوک ها</a:t>
            </a:r>
            <a:endParaRPr lang="en-US" sz="2000" dirty="0">
              <a:solidFill>
                <a:srgbClr val="660033"/>
              </a:solidFill>
              <a:latin typeface="Tahoma" pitchFamily="34" charset="0"/>
              <a:ea typeface="Tahoma" pitchFamily="34" charset="0"/>
              <a:cs typeface="Tahoma" pitchFamily="34" charset="0"/>
            </a:endParaRPr>
          </a:p>
        </p:txBody>
      </p:sp>
    </p:spTree>
  </p:cSld>
  <p:clrMapOvr>
    <a:masterClrMapping/>
  </p:clrMapOvr>
  <p:transition spd="slow">
    <p:cover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IMG1061"/>
          <p:cNvPicPr>
            <a:picLocks noChangeAspect="1" noChangeArrowheads="1"/>
          </p:cNvPicPr>
          <p:nvPr/>
        </p:nvPicPr>
        <p:blipFill>
          <a:blip r:embed="rId2" cstate="print"/>
          <a:srcRect/>
          <a:stretch>
            <a:fillRect/>
          </a:stretch>
        </p:blipFill>
        <p:spPr bwMode="auto">
          <a:xfrm>
            <a:off x="304800" y="838200"/>
            <a:ext cx="8280400" cy="3606800"/>
          </a:xfrm>
          <a:prstGeom prst="rect">
            <a:avLst/>
          </a:prstGeom>
          <a:noFill/>
          <a:ln w="9525">
            <a:noFill/>
            <a:miter lim="800000"/>
            <a:headEnd/>
            <a:tailEnd/>
          </a:ln>
        </p:spPr>
      </p:pic>
      <p:sp>
        <p:nvSpPr>
          <p:cNvPr id="6" name="AutoShape 21"/>
          <p:cNvSpPr>
            <a:spLocks noChangeArrowheads="1"/>
          </p:cNvSpPr>
          <p:nvPr/>
        </p:nvSpPr>
        <p:spPr bwMode="auto">
          <a:xfrm rot="12093490">
            <a:off x="8123675" y="2639533"/>
            <a:ext cx="694684" cy="576263"/>
          </a:xfrm>
          <a:prstGeom prst="rightArrow">
            <a:avLst>
              <a:gd name="adj1" fmla="val 50000"/>
              <a:gd name="adj2" fmla="val 40634"/>
            </a:avLst>
          </a:prstGeom>
          <a:solidFill>
            <a:srgbClr val="FFC000"/>
          </a:solidFill>
          <a:ln w="9525">
            <a:noFill/>
            <a:miter lim="800000"/>
            <a:headEnd/>
            <a:tailEnd/>
          </a:ln>
        </p:spPr>
        <p:txBody>
          <a:bodyPr wrap="none" anchor="ctr"/>
          <a:lstStyle/>
          <a:p>
            <a:endParaRPr lang="en-US"/>
          </a:p>
        </p:txBody>
      </p:sp>
      <p:sp>
        <p:nvSpPr>
          <p:cNvPr id="13" name="TextBox 12"/>
          <p:cNvSpPr txBox="1"/>
          <p:nvPr/>
        </p:nvSpPr>
        <p:spPr>
          <a:xfrm>
            <a:off x="5638800" y="228600"/>
            <a:ext cx="2971800" cy="369332"/>
          </a:xfrm>
          <a:prstGeom prst="rect">
            <a:avLst/>
          </a:prstGeom>
          <a:noFill/>
        </p:spPr>
        <p:txBody>
          <a:bodyPr wrap="square" rtlCol="0">
            <a:spAutoFit/>
          </a:bodyPr>
          <a:lstStyle/>
          <a:p>
            <a:r>
              <a:rPr lang="fa-IR" dirty="0" smtClean="0"/>
              <a:t>مسیرهای سواره و پیاده  در سایت</a:t>
            </a:r>
            <a:endParaRPr lang="en-US" dirty="0"/>
          </a:p>
        </p:txBody>
      </p:sp>
      <p:sp>
        <p:nvSpPr>
          <p:cNvPr id="23" name="Rectangle 22"/>
          <p:cNvSpPr/>
          <p:nvPr/>
        </p:nvSpPr>
        <p:spPr>
          <a:xfrm>
            <a:off x="8458200" y="5029200"/>
            <a:ext cx="381000" cy="304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086600" y="5029200"/>
            <a:ext cx="1371600" cy="369332"/>
          </a:xfrm>
          <a:prstGeom prst="rect">
            <a:avLst/>
          </a:prstGeom>
          <a:noFill/>
        </p:spPr>
        <p:txBody>
          <a:bodyPr wrap="square" rtlCol="0">
            <a:spAutoFit/>
          </a:bodyPr>
          <a:lstStyle/>
          <a:p>
            <a:pPr algn="r"/>
            <a:r>
              <a:rPr lang="fa-IR" dirty="0" smtClean="0"/>
              <a:t>مسیر پیاده</a:t>
            </a:r>
            <a:endParaRPr lang="en-US" dirty="0"/>
          </a:p>
        </p:txBody>
      </p:sp>
      <p:sp>
        <p:nvSpPr>
          <p:cNvPr id="25" name="Rectangle 24"/>
          <p:cNvSpPr/>
          <p:nvPr/>
        </p:nvSpPr>
        <p:spPr>
          <a:xfrm>
            <a:off x="2876550" y="3827462"/>
            <a:ext cx="762000" cy="4572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458200" y="5486400"/>
            <a:ext cx="381000" cy="3048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400000">
            <a:off x="247650" y="2417762"/>
            <a:ext cx="838200" cy="4572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695950" y="3903662"/>
            <a:ext cx="762000" cy="457200"/>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715000" y="5410200"/>
            <a:ext cx="2743200" cy="369332"/>
          </a:xfrm>
          <a:prstGeom prst="rect">
            <a:avLst/>
          </a:prstGeom>
          <a:noFill/>
        </p:spPr>
        <p:txBody>
          <a:bodyPr wrap="square" rtlCol="0">
            <a:spAutoFit/>
          </a:bodyPr>
          <a:lstStyle/>
          <a:p>
            <a:pPr algn="r"/>
            <a:r>
              <a:rPr lang="fa-IR" dirty="0" smtClean="0"/>
              <a:t>ورودی مشترک سواره و پیاده</a:t>
            </a:r>
            <a:endParaRPr lang="en-US" dirty="0"/>
          </a:p>
        </p:txBody>
      </p:sp>
      <p:cxnSp>
        <p:nvCxnSpPr>
          <p:cNvPr id="31" name="Straight Connector 30"/>
          <p:cNvCxnSpPr/>
          <p:nvPr/>
        </p:nvCxnSpPr>
        <p:spPr>
          <a:xfrm flipH="1" flipV="1">
            <a:off x="1657350" y="1160462"/>
            <a:ext cx="6705600" cy="60960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AutoShape 21"/>
          <p:cNvSpPr>
            <a:spLocks noChangeArrowheads="1"/>
          </p:cNvSpPr>
          <p:nvPr/>
        </p:nvSpPr>
        <p:spPr bwMode="auto">
          <a:xfrm rot="12093490">
            <a:off x="8121716" y="1583022"/>
            <a:ext cx="750683" cy="576263"/>
          </a:xfrm>
          <a:prstGeom prst="rightArrow">
            <a:avLst>
              <a:gd name="adj1" fmla="val 50000"/>
              <a:gd name="adj2" fmla="val 40634"/>
            </a:avLst>
          </a:prstGeom>
          <a:solidFill>
            <a:schemeClr val="tx2">
              <a:lumMod val="60000"/>
              <a:lumOff val="40000"/>
            </a:schemeClr>
          </a:solidFill>
          <a:ln w="9525">
            <a:noFill/>
            <a:miter lim="800000"/>
            <a:headEnd/>
            <a:tailEnd/>
          </a:ln>
        </p:spPr>
        <p:txBody>
          <a:bodyPr wrap="none" anchor="ctr"/>
          <a:lstStyle/>
          <a:p>
            <a:endParaRPr lang="en-US"/>
          </a:p>
        </p:txBody>
      </p:sp>
      <p:sp>
        <p:nvSpPr>
          <p:cNvPr id="34" name="TextBox 33"/>
          <p:cNvSpPr txBox="1"/>
          <p:nvPr/>
        </p:nvSpPr>
        <p:spPr>
          <a:xfrm>
            <a:off x="6705600" y="5867400"/>
            <a:ext cx="2133600" cy="369332"/>
          </a:xfrm>
          <a:prstGeom prst="rect">
            <a:avLst/>
          </a:prstGeom>
          <a:noFill/>
        </p:spPr>
        <p:txBody>
          <a:bodyPr wrap="square" rtlCol="0">
            <a:spAutoFit/>
          </a:bodyPr>
          <a:lstStyle/>
          <a:p>
            <a:r>
              <a:rPr lang="fa-IR" dirty="0" smtClean="0"/>
              <a:t>ورودی اصلی سواره</a:t>
            </a:r>
            <a:endParaRPr lang="en-US" dirty="0"/>
          </a:p>
        </p:txBody>
      </p:sp>
      <p:sp>
        <p:nvSpPr>
          <p:cNvPr id="35" name="Rectangle 34"/>
          <p:cNvSpPr/>
          <p:nvPr/>
        </p:nvSpPr>
        <p:spPr>
          <a:xfrm>
            <a:off x="8458200" y="5943600"/>
            <a:ext cx="381000" cy="3048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458200" y="6400800"/>
            <a:ext cx="381000" cy="30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324600" y="6324600"/>
            <a:ext cx="2133600" cy="369332"/>
          </a:xfrm>
          <a:prstGeom prst="rect">
            <a:avLst/>
          </a:prstGeom>
          <a:noFill/>
        </p:spPr>
        <p:txBody>
          <a:bodyPr wrap="square" rtlCol="0">
            <a:spAutoFit/>
          </a:bodyPr>
          <a:lstStyle/>
          <a:p>
            <a:pPr algn="r"/>
            <a:r>
              <a:rPr lang="fa-IR" dirty="0" smtClean="0"/>
              <a:t>ورودی اصلی پیاده</a:t>
            </a:r>
            <a:endParaRPr lang="en-US" dirty="0"/>
          </a:p>
        </p:txBody>
      </p:sp>
      <p:sp>
        <p:nvSpPr>
          <p:cNvPr id="38" name="Rectangle 37"/>
          <p:cNvSpPr/>
          <p:nvPr/>
        </p:nvSpPr>
        <p:spPr>
          <a:xfrm>
            <a:off x="152400" y="4800600"/>
            <a:ext cx="5943600" cy="1754326"/>
          </a:xfrm>
          <a:prstGeom prst="rect">
            <a:avLst/>
          </a:prstGeom>
        </p:spPr>
        <p:txBody>
          <a:bodyPr wrap="square">
            <a:spAutoFit/>
          </a:bodyPr>
          <a:lstStyle/>
          <a:p>
            <a:pPr algn="r">
              <a:spcBef>
                <a:spcPct val="50000"/>
              </a:spcBef>
            </a:pPr>
            <a:r>
              <a:rPr lang="fa-IR" dirty="0" smtClean="0">
                <a:solidFill>
                  <a:srgbClr val="660033"/>
                </a:solidFill>
              </a:rPr>
              <a:t>وجود یک مسیر حرکتی پیاده از شمال به جنوب ودو تا مسیر حرکتی شرقی غربی که از در ورودی شروع شده و در مسیر حرکت خود به حیاط ها ی مرکزی راه میابد شبکه راههای  جهت دست یابی به واحدها را به راحتی فراهم نموده است  گستردگی و تنیدگی ساختمان ها با هم بر روی مسیرهای حرکتی موجب ایجاد سایه های خنک در این مسیرها شده  وهمچنین عبور این مسیرها از بین فضاهای سبز حرکت در این مسیر ها را دلنشین میکند.</a:t>
            </a:r>
            <a:endParaRPr lang="en-US" dirty="0">
              <a:solidFill>
                <a:srgbClr val="660033"/>
              </a:solidFill>
            </a:endParaRPr>
          </a:p>
        </p:txBody>
      </p:sp>
    </p:spTree>
  </p:cSld>
  <p:clrMapOvr>
    <a:masterClrMapping/>
  </p:clrMapOvr>
  <p:transition spd="slow">
    <p:cover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G:\Pictures\Smoke Art Wallpapers\Smoke Art Wallpaper_Aryan (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 name="Picture 5" descr="3.jpg"/>
          <p:cNvPicPr>
            <a:picLocks noChangeAspect="1"/>
          </p:cNvPicPr>
          <p:nvPr/>
        </p:nvPicPr>
        <p:blipFill>
          <a:blip r:embed="rId3" cstate="print"/>
          <a:stretch>
            <a:fillRect/>
          </a:stretch>
        </p:blipFill>
        <p:spPr>
          <a:xfrm>
            <a:off x="-178595" y="1260316"/>
            <a:ext cx="10215634" cy="4214842"/>
          </a:xfrm>
          <a:prstGeom prst="rect">
            <a:avLst/>
          </a:prstGeom>
        </p:spPr>
      </p:pic>
      <p:sp>
        <p:nvSpPr>
          <p:cNvPr id="7" name="Oval 6"/>
          <p:cNvSpPr/>
          <p:nvPr/>
        </p:nvSpPr>
        <p:spPr>
          <a:xfrm>
            <a:off x="6500858" y="3000372"/>
            <a:ext cx="928694" cy="1285884"/>
          </a:xfrm>
          <a:prstGeom prst="ellipse">
            <a:avLst/>
          </a:prstGeom>
          <a:noFill/>
          <a:ln w="57150">
            <a:solidFill>
              <a:srgbClr val="0070C0"/>
            </a:solidFill>
            <a:prstDash val="dash"/>
          </a:ln>
          <a:effectLst>
            <a:outerShdw blurRad="50800" dist="50800" dir="5400000" sx="92000" sy="9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Oval 7"/>
          <p:cNvSpPr/>
          <p:nvPr/>
        </p:nvSpPr>
        <p:spPr>
          <a:xfrm>
            <a:off x="4643470" y="3214686"/>
            <a:ext cx="1357322" cy="928694"/>
          </a:xfrm>
          <a:prstGeom prst="ellipse">
            <a:avLst/>
          </a:prstGeom>
          <a:noFill/>
          <a:ln w="57150">
            <a:solidFill>
              <a:srgbClr val="0070C0"/>
            </a:solidFill>
            <a:prstDash val="dash"/>
          </a:ln>
          <a:effectLst>
            <a:outerShdw blurRad="50800" dist="50800" dir="5400000" sx="92000" sy="9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Oval 8"/>
          <p:cNvSpPr/>
          <p:nvPr/>
        </p:nvSpPr>
        <p:spPr>
          <a:xfrm>
            <a:off x="3071834" y="2857496"/>
            <a:ext cx="1000132" cy="1500198"/>
          </a:xfrm>
          <a:prstGeom prst="ellipse">
            <a:avLst/>
          </a:prstGeom>
          <a:noFill/>
          <a:ln w="57150">
            <a:solidFill>
              <a:srgbClr val="0070C0"/>
            </a:solidFill>
            <a:prstDash val="dash"/>
          </a:ln>
          <a:effectLst>
            <a:outerShdw blurRad="50800" dist="50800" dir="5400000" sx="92000" sy="9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Oval 9"/>
          <p:cNvSpPr/>
          <p:nvPr/>
        </p:nvSpPr>
        <p:spPr>
          <a:xfrm>
            <a:off x="1357322" y="3000372"/>
            <a:ext cx="1285884" cy="928694"/>
          </a:xfrm>
          <a:prstGeom prst="ellipse">
            <a:avLst/>
          </a:prstGeom>
          <a:noFill/>
          <a:ln w="57150">
            <a:solidFill>
              <a:srgbClr val="0070C0"/>
            </a:solidFill>
            <a:prstDash val="dash"/>
          </a:ln>
          <a:effectLst>
            <a:outerShdw blurRad="50800" dist="50800" dir="5400000" sx="92000" sy="9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1" name="Oval 10"/>
          <p:cNvSpPr/>
          <p:nvPr/>
        </p:nvSpPr>
        <p:spPr>
          <a:xfrm>
            <a:off x="8001056" y="3143248"/>
            <a:ext cx="857256" cy="1000132"/>
          </a:xfrm>
          <a:prstGeom prst="ellipse">
            <a:avLst/>
          </a:prstGeom>
          <a:noFill/>
          <a:ln w="57150">
            <a:solidFill>
              <a:srgbClr val="0070C0"/>
            </a:solidFill>
            <a:prstDash val="dash"/>
          </a:ln>
          <a:effectLst>
            <a:outerShdw blurRad="50800" dist="50800" dir="5400000" sx="92000" sy="92000" algn="ctr" rotWithShape="0">
              <a:schemeClr val="tx1">
                <a:alpha val="9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2" name="TextBox 11"/>
          <p:cNvSpPr txBox="1"/>
          <p:nvPr/>
        </p:nvSpPr>
        <p:spPr>
          <a:xfrm>
            <a:off x="6858048" y="785794"/>
            <a:ext cx="805029" cy="338554"/>
          </a:xfrm>
          <a:prstGeom prst="rect">
            <a:avLst/>
          </a:prstGeom>
        </p:spPr>
        <p:style>
          <a:lnRef idx="0">
            <a:schemeClr val="accent1"/>
          </a:lnRef>
          <a:fillRef idx="3">
            <a:schemeClr val="accent1"/>
          </a:fillRef>
          <a:effectRef idx="3">
            <a:schemeClr val="accent1"/>
          </a:effectRef>
          <a:fontRef idx="minor">
            <a:schemeClr val="lt1"/>
          </a:fontRef>
        </p:style>
        <p:txBody>
          <a:bodyPr wrap="none" rtlCol="1">
            <a:spAutoFit/>
          </a:bodyPr>
          <a:lstStyle/>
          <a:p>
            <a:r>
              <a:rPr lang="fa-IR" sz="1600" dirty="0" smtClean="0">
                <a:latin typeface="Tahoma" pitchFamily="34" charset="0"/>
                <a:ea typeface="Tahoma" pitchFamily="34" charset="0"/>
                <a:cs typeface="Tahoma" pitchFamily="34" charset="0"/>
              </a:rPr>
              <a:t>سرسرا</a:t>
            </a:r>
            <a:endParaRPr lang="fa-IR" sz="1600" dirty="0">
              <a:latin typeface="Tahoma" pitchFamily="34" charset="0"/>
              <a:ea typeface="Tahoma" pitchFamily="34" charset="0"/>
              <a:cs typeface="Tahoma" pitchFamily="34" charset="0"/>
            </a:endParaRPr>
          </a:p>
        </p:txBody>
      </p:sp>
      <p:cxnSp>
        <p:nvCxnSpPr>
          <p:cNvPr id="14" name="Straight Arrow Connector 13"/>
          <p:cNvCxnSpPr/>
          <p:nvPr/>
        </p:nvCxnSpPr>
        <p:spPr>
          <a:xfrm rot="10800000">
            <a:off x="500066" y="3429000"/>
            <a:ext cx="8643998" cy="21431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29222" y="428604"/>
            <a:ext cx="21515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1">
            <a:spAutoFit/>
          </a:bodyPr>
          <a:lstStyle/>
          <a:p>
            <a:r>
              <a:rPr lang="fa-IR" sz="1600" dirty="0" smtClean="0">
                <a:latin typeface="Tahoma" pitchFamily="34" charset="0"/>
                <a:ea typeface="Tahoma" pitchFamily="34" charset="0"/>
                <a:cs typeface="Tahoma" pitchFamily="34" charset="0"/>
              </a:rPr>
              <a:t>مسیر شمالی و جنوبی</a:t>
            </a:r>
            <a:endParaRPr lang="fa-IR" sz="1600" dirty="0">
              <a:latin typeface="Tahoma" pitchFamily="34" charset="0"/>
              <a:ea typeface="Tahoma" pitchFamily="34" charset="0"/>
              <a:cs typeface="Tahoma" pitchFamily="34" charset="0"/>
            </a:endParaRPr>
          </a:p>
        </p:txBody>
      </p:sp>
      <p:cxnSp>
        <p:nvCxnSpPr>
          <p:cNvPr id="17" name="Straight Arrow Connector 16"/>
          <p:cNvCxnSpPr/>
          <p:nvPr/>
        </p:nvCxnSpPr>
        <p:spPr>
          <a:xfrm rot="5400000" flipH="1" flipV="1">
            <a:off x="5500726" y="3643314"/>
            <a:ext cx="2786082" cy="7143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rot="5400000" flipH="1" flipV="1">
            <a:off x="2214578" y="3571876"/>
            <a:ext cx="2786082" cy="7143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9" name="TextBox 18"/>
          <p:cNvSpPr txBox="1"/>
          <p:nvPr/>
        </p:nvSpPr>
        <p:spPr>
          <a:xfrm>
            <a:off x="3853405" y="857232"/>
            <a:ext cx="1901482" cy="338554"/>
          </a:xfrm>
          <a:prstGeom prst="rect">
            <a:avLst/>
          </a:prstGeom>
        </p:spPr>
        <p:style>
          <a:lnRef idx="0">
            <a:schemeClr val="accent5"/>
          </a:lnRef>
          <a:fillRef idx="3">
            <a:schemeClr val="accent5"/>
          </a:fillRef>
          <a:effectRef idx="3">
            <a:schemeClr val="accent5"/>
          </a:effectRef>
          <a:fontRef idx="minor">
            <a:schemeClr val="lt1"/>
          </a:fontRef>
        </p:style>
        <p:txBody>
          <a:bodyPr wrap="none" rtlCol="1">
            <a:spAutoFit/>
          </a:bodyPr>
          <a:lstStyle/>
          <a:p>
            <a:r>
              <a:rPr lang="fa-IR" sz="1600" dirty="0" smtClean="0">
                <a:latin typeface="Tahoma" pitchFamily="34" charset="0"/>
                <a:ea typeface="Tahoma" pitchFamily="34" charset="0"/>
                <a:cs typeface="Tahoma" pitchFamily="34" charset="0"/>
              </a:rPr>
              <a:t>مسیر شرقی  غربی</a:t>
            </a:r>
            <a:endParaRPr lang="fa-IR" sz="1600" dirty="0">
              <a:latin typeface="Tahoma" pitchFamily="34" charset="0"/>
              <a:ea typeface="Tahoma" pitchFamily="34" charset="0"/>
              <a:cs typeface="Tahoma" pitchFamily="34" charset="0"/>
            </a:endParaRPr>
          </a:p>
        </p:txBody>
      </p:sp>
      <p:sp>
        <p:nvSpPr>
          <p:cNvPr id="20" name="Oval 19"/>
          <p:cNvSpPr/>
          <p:nvPr/>
        </p:nvSpPr>
        <p:spPr>
          <a:xfrm>
            <a:off x="2571736" y="3214686"/>
            <a:ext cx="714380" cy="714380"/>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1" name="Oval 20"/>
          <p:cNvSpPr/>
          <p:nvPr/>
        </p:nvSpPr>
        <p:spPr>
          <a:xfrm>
            <a:off x="4000496" y="3214686"/>
            <a:ext cx="714380" cy="714380"/>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Oval 21"/>
          <p:cNvSpPr/>
          <p:nvPr/>
        </p:nvSpPr>
        <p:spPr>
          <a:xfrm>
            <a:off x="5929322" y="3214686"/>
            <a:ext cx="714380" cy="714380"/>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Oval 22"/>
          <p:cNvSpPr/>
          <p:nvPr/>
        </p:nvSpPr>
        <p:spPr>
          <a:xfrm>
            <a:off x="7358082" y="3286124"/>
            <a:ext cx="714380" cy="714380"/>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Oval 23"/>
          <p:cNvSpPr/>
          <p:nvPr/>
        </p:nvSpPr>
        <p:spPr>
          <a:xfrm>
            <a:off x="8429620" y="3214686"/>
            <a:ext cx="714380" cy="714380"/>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Oval 24"/>
          <p:cNvSpPr/>
          <p:nvPr/>
        </p:nvSpPr>
        <p:spPr>
          <a:xfrm>
            <a:off x="785786" y="3143248"/>
            <a:ext cx="714380" cy="714380"/>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TextBox 25"/>
          <p:cNvSpPr txBox="1"/>
          <p:nvPr/>
        </p:nvSpPr>
        <p:spPr>
          <a:xfrm>
            <a:off x="9358346" y="928670"/>
            <a:ext cx="184731" cy="369332"/>
          </a:xfrm>
          <a:prstGeom prst="rect">
            <a:avLst/>
          </a:prstGeom>
          <a:noFill/>
        </p:spPr>
        <p:txBody>
          <a:bodyPr wrap="none" rtlCol="1">
            <a:spAutoFit/>
          </a:bodyPr>
          <a:lstStyle/>
          <a:p>
            <a:endParaRPr lang="fa-IR" dirty="0"/>
          </a:p>
        </p:txBody>
      </p:sp>
      <p:sp>
        <p:nvSpPr>
          <p:cNvPr id="28" name="TextBox 27"/>
          <p:cNvSpPr txBox="1"/>
          <p:nvPr/>
        </p:nvSpPr>
        <p:spPr>
          <a:xfrm>
            <a:off x="1524000" y="838200"/>
            <a:ext cx="2209259" cy="338554"/>
          </a:xfrm>
          <a:prstGeom prst="rect">
            <a:avLst/>
          </a:prstGeom>
        </p:spPr>
        <p:style>
          <a:lnRef idx="0">
            <a:schemeClr val="dk1"/>
          </a:lnRef>
          <a:fillRef idx="3">
            <a:schemeClr val="dk1"/>
          </a:fillRef>
          <a:effectRef idx="3">
            <a:schemeClr val="dk1"/>
          </a:effectRef>
          <a:fontRef idx="minor">
            <a:schemeClr val="lt1"/>
          </a:fontRef>
        </p:style>
        <p:txBody>
          <a:bodyPr wrap="none" rtlCol="1">
            <a:spAutoFit/>
          </a:bodyPr>
          <a:lstStyle/>
          <a:p>
            <a:r>
              <a:rPr lang="fa-IR" sz="1600" dirty="0" smtClean="0">
                <a:solidFill>
                  <a:schemeClr val="bg1"/>
                </a:solidFill>
                <a:latin typeface="Tahoma" pitchFamily="34" charset="0"/>
                <a:ea typeface="Tahoma" pitchFamily="34" charset="0"/>
                <a:cs typeface="Tahoma" pitchFamily="34" charset="0"/>
              </a:rPr>
              <a:t>گذرگاه های سر پوشیده</a:t>
            </a:r>
            <a:endParaRPr lang="fa-IR" sz="1600" dirty="0">
              <a:solidFill>
                <a:schemeClr val="bg1"/>
              </a:solidFill>
              <a:latin typeface="Tahoma" pitchFamily="34" charset="0"/>
              <a:ea typeface="Tahoma" pitchFamily="34" charset="0"/>
              <a:cs typeface="Tahoma" pitchFamily="34" charset="0"/>
            </a:endParaRPr>
          </a:p>
        </p:txBody>
      </p:sp>
      <p:sp>
        <p:nvSpPr>
          <p:cNvPr id="29" name="Rectangle 28"/>
          <p:cNvSpPr/>
          <p:nvPr/>
        </p:nvSpPr>
        <p:spPr>
          <a:xfrm>
            <a:off x="457200" y="5410200"/>
            <a:ext cx="8458200" cy="1323439"/>
          </a:xfrm>
          <a:prstGeom prst="rect">
            <a:avLst/>
          </a:prstGeom>
        </p:spPr>
        <p:txBody>
          <a:bodyPr wrap="square">
            <a:spAutoFit/>
          </a:bodyPr>
          <a:lstStyle/>
          <a:p>
            <a:pPr algn="r"/>
            <a:r>
              <a:rPr lang="fa-IR" sz="1600" dirty="0" smtClean="0">
                <a:latin typeface="Tahoma" pitchFamily="34" charset="0"/>
                <a:ea typeface="Tahoma" pitchFamily="34" charset="0"/>
                <a:cs typeface="Tahoma" pitchFamily="34" charset="0"/>
              </a:rPr>
              <a:t>در این مسیر دسترسی به 4 سرسرا فراهم شده است و یک مسیر پیاده اصلی از شمال  به جنوب، از عمارت سردر شروع شده و تا دروازه جنوبی ادامه پیدا می کند.</a:t>
            </a:r>
          </a:p>
          <a:p>
            <a:pPr algn="r"/>
            <a:r>
              <a:rPr lang="fa-IR" sz="1600" dirty="0" smtClean="0">
                <a:latin typeface="Tahoma" pitchFamily="34" charset="0"/>
                <a:ea typeface="Tahoma" pitchFamily="34" charset="0"/>
                <a:cs typeface="Tahoma" pitchFamily="34" charset="0"/>
              </a:rPr>
              <a:t>مسیر شمالی جنوبی از پنج حیاط می گذرد.اتصال بین حیاط ها از طریق گذر های سرپوشیده ای که از زیر حجم های پر عبور می کند ایجاد شده است و با مسیر های شرقی غربی در دو نقطه تقاطع دارد</a:t>
            </a:r>
            <a:endParaRPr lang="en-US" sz="1600" dirty="0">
              <a:latin typeface="Tahoma" pitchFamily="34" charset="0"/>
              <a:ea typeface="Tahoma" pitchFamily="34" charset="0"/>
              <a:cs typeface="Tahoma" pitchFamily="34" charset="0"/>
            </a:endParaRPr>
          </a:p>
        </p:txBody>
      </p:sp>
      <p:pic>
        <p:nvPicPr>
          <p:cNvPr id="6146" name="Picture 2" descr="C:\Users\pixel\Desktop\مجتمع\int\zeitoon\z6 - Copy.jpg"/>
          <p:cNvPicPr>
            <a:picLocks noChangeAspect="1" noChangeArrowheads="1"/>
          </p:cNvPicPr>
          <p:nvPr/>
        </p:nvPicPr>
        <p:blipFill>
          <a:blip r:embed="rId4" cstate="print"/>
          <a:srcRect/>
          <a:stretch>
            <a:fillRect/>
          </a:stretch>
        </p:blipFill>
        <p:spPr bwMode="auto">
          <a:xfrm>
            <a:off x="-1928761" y="4356829"/>
            <a:ext cx="2052606" cy="2830195"/>
          </a:xfrm>
          <a:prstGeom prst="rect">
            <a:avLst/>
          </a:prstGeom>
          <a:noFill/>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fill="hold" grpId="0" nodeType="withEffect">
                                  <p:stCondLst>
                                    <p:cond delay="0"/>
                                  </p:stCondLst>
                                  <p:iterate type="lt">
                                    <p:tmPct val="5000"/>
                                  </p:iterate>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par>
                                <p:cTn id="31" presetID="31" presetClass="entr" presetSubtype="0" fill="hold" grpId="0" nodeType="withEffect">
                                  <p:stCondLst>
                                    <p:cond delay="0"/>
                                  </p:stCondLst>
                                  <p:iterate type="lt">
                                    <p:tmPct val="5000"/>
                                  </p:iterate>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par>
                                <p:cTn id="37" presetID="31" presetClass="entr" presetSubtype="0" fill="hold" grpId="0" nodeType="withEffect">
                                  <p:stCondLst>
                                    <p:cond delay="0"/>
                                  </p:stCondLst>
                                  <p:iterate type="lt">
                                    <p:tmPct val="5000"/>
                                  </p:iterate>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15"/>
                                        </p:tgtEl>
                                        <p:attrNameLst>
                                          <p:attrName>style.visibility</p:attrName>
                                        </p:attrNameLst>
                                      </p:cBhvr>
                                      <p:to>
                                        <p:strVal val="visible"/>
                                      </p:to>
                                    </p:set>
                                    <p:anim by="(-#ppt_w*2)" calcmode="lin" valueType="num">
                                      <p:cBhvr rctx="PPT">
                                        <p:cTn id="47" dur="500" autoRev="1" fill="hold">
                                          <p:stCondLst>
                                            <p:cond delay="0"/>
                                          </p:stCondLst>
                                        </p:cTn>
                                        <p:tgtEl>
                                          <p:spTgt spid="15"/>
                                        </p:tgtEl>
                                        <p:attrNameLst>
                                          <p:attrName>ppt_w</p:attrName>
                                        </p:attrNameLst>
                                      </p:cBhvr>
                                    </p:anim>
                                    <p:anim by="(#ppt_w*0.50)" calcmode="lin" valueType="num">
                                      <p:cBhvr>
                                        <p:cTn id="48" dur="500" decel="50000" autoRev="1" fill="hold">
                                          <p:stCondLst>
                                            <p:cond delay="0"/>
                                          </p:stCondLst>
                                        </p:cTn>
                                        <p:tgtEl>
                                          <p:spTgt spid="15"/>
                                        </p:tgtEl>
                                        <p:attrNameLst>
                                          <p:attrName>ppt_x</p:attrName>
                                        </p:attrNameLst>
                                      </p:cBhvr>
                                    </p:anim>
                                    <p:anim from="(-#ppt_h/2)" to="(#ppt_y)" calcmode="lin" valueType="num">
                                      <p:cBhvr>
                                        <p:cTn id="49" dur="1000" fill="hold">
                                          <p:stCondLst>
                                            <p:cond delay="0"/>
                                          </p:stCondLst>
                                        </p:cTn>
                                        <p:tgtEl>
                                          <p:spTgt spid="15"/>
                                        </p:tgtEl>
                                        <p:attrNameLst>
                                          <p:attrName>ppt_y</p:attrName>
                                        </p:attrNameLst>
                                      </p:cBhvr>
                                    </p:anim>
                                    <p:animRot by="21600000">
                                      <p:cBhvr>
                                        <p:cTn id="50" dur="1000" fill="hold">
                                          <p:stCondLst>
                                            <p:cond delay="0"/>
                                          </p:stCondLst>
                                        </p:cTn>
                                        <p:tgtEl>
                                          <p:spTgt spid="15"/>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9" presetClass="entr" presetSubtype="1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0" fill="hold"/>
                                        <p:tgtEl>
                                          <p:spTgt spid="14"/>
                                        </p:tgtEl>
                                        <p:attrNameLst>
                                          <p:attrName>ppt_w</p:attrName>
                                        </p:attrNameLst>
                                      </p:cBhvr>
                                      <p:tavLst>
                                        <p:tav tm="0" fmla="#ppt_w*sin(2.5*pi*$)">
                                          <p:val>
                                            <p:fltVal val="0"/>
                                          </p:val>
                                        </p:tav>
                                        <p:tav tm="100000">
                                          <p:val>
                                            <p:fltVal val="1"/>
                                          </p:val>
                                        </p:tav>
                                      </p:tavLst>
                                    </p:anim>
                                    <p:anim calcmode="lin" valueType="num">
                                      <p:cBhvr>
                                        <p:cTn id="56" dur="5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8" presetClass="entr" presetSubtype="0" accel="5000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2"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63" dur="1000" fill="hold"/>
                                        <p:tgtEl>
                                          <p:spTgt spid="18"/>
                                        </p:tgtEl>
                                        <p:attrNameLst>
                                          <p:attrName>ppt_y</p:attrName>
                                        </p:attrNameLst>
                                      </p:cBhvr>
                                      <p:tavLst>
                                        <p:tav tm="0">
                                          <p:val>
                                            <p:strVal val="#ppt_y"/>
                                          </p:val>
                                        </p:tav>
                                        <p:tav tm="100000">
                                          <p:val>
                                            <p:strVal val="#ppt_y"/>
                                          </p:val>
                                        </p:tav>
                                      </p:tavLst>
                                    </p:anim>
                                    <p:animEffect transition="in" filter="fade">
                                      <p:cBhvr>
                                        <p:cTn id="64" dur="1000"/>
                                        <p:tgtEl>
                                          <p:spTgt spid="18"/>
                                        </p:tgtEl>
                                      </p:cBhvr>
                                    </p:animEffect>
                                  </p:childTnLst>
                                </p:cTn>
                              </p:par>
                              <p:par>
                                <p:cTn id="65" presetID="48" presetClass="entr" presetSubtype="0" accel="5000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8"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69" dur="1000" fill="hold"/>
                                        <p:tgtEl>
                                          <p:spTgt spid="17"/>
                                        </p:tgtEl>
                                        <p:attrNameLst>
                                          <p:attrName>ppt_y</p:attrName>
                                        </p:attrNameLst>
                                      </p:cBhvr>
                                      <p:tavLst>
                                        <p:tav tm="0">
                                          <p:val>
                                            <p:strVal val="#ppt_y"/>
                                          </p:val>
                                        </p:tav>
                                        <p:tav tm="100000">
                                          <p:val>
                                            <p:strVal val="#ppt_y"/>
                                          </p:val>
                                        </p:tav>
                                      </p:tavLst>
                                    </p:anim>
                                    <p:animEffect transition="in" filter="fade">
                                      <p:cBhvr>
                                        <p:cTn id="70" dur="1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9" presetClass="entr" presetSubtype="1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0" fill="hold"/>
                                        <p:tgtEl>
                                          <p:spTgt spid="19"/>
                                        </p:tgtEl>
                                        <p:attrNameLst>
                                          <p:attrName>ppt_w</p:attrName>
                                        </p:attrNameLst>
                                      </p:cBhvr>
                                      <p:tavLst>
                                        <p:tav tm="0" fmla="#ppt_w*sin(2.5*pi*$)">
                                          <p:val>
                                            <p:fltVal val="0"/>
                                          </p:val>
                                        </p:tav>
                                        <p:tav tm="100000">
                                          <p:val>
                                            <p:fltVal val="1"/>
                                          </p:val>
                                        </p:tav>
                                      </p:tavLst>
                                    </p:anim>
                                    <p:anim calcmode="lin" valueType="num">
                                      <p:cBhvr>
                                        <p:cTn id="76" dur="5000" fill="hold"/>
                                        <p:tgtEl>
                                          <p:spTgt spid="19"/>
                                        </p:tgtEl>
                                        <p:attrNameLst>
                                          <p:attrName>ppt_h</p:attrName>
                                        </p:attrNameLst>
                                      </p:cBhvr>
                                      <p:tavLst>
                                        <p:tav tm="0">
                                          <p:val>
                                            <p:strVal val="#ppt_h"/>
                                          </p:val>
                                        </p:tav>
                                        <p:tav tm="100000">
                                          <p:val>
                                            <p:strVal val="#ppt_h"/>
                                          </p:val>
                                        </p:tav>
                                      </p:tavLst>
                                    </p:anim>
                                  </p:childTnLst>
                                </p:cTn>
                              </p:par>
                              <p:par>
                                <p:cTn id="77" presetID="2" presetClass="exit" presetSubtype="4" fill="hold" grpId="1" nodeType="withEffect">
                                  <p:stCondLst>
                                    <p:cond delay="0"/>
                                  </p:stCondLst>
                                  <p:iterate type="lt">
                                    <p:tmPct val="0"/>
                                  </p:iterate>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cTn>
                              </p:par>
                              <p:par>
                                <p:cTn id="81" presetID="2" presetClass="exit" presetSubtype="4" fill="hold" grpId="1" nodeType="withEffect">
                                  <p:stCondLst>
                                    <p:cond delay="0"/>
                                  </p:stCondLst>
                                  <p:iterate type="lt">
                                    <p:tmPct val="0"/>
                                  </p:iterate>
                                  <p:childTnLst>
                                    <p:anim calcmode="lin" valueType="num">
                                      <p:cBhvr additive="base">
                                        <p:cTn id="82" dur="500"/>
                                        <p:tgtEl>
                                          <p:spTgt spid="8"/>
                                        </p:tgtEl>
                                        <p:attrNameLst>
                                          <p:attrName>ppt_x</p:attrName>
                                        </p:attrNameLst>
                                      </p:cBhvr>
                                      <p:tavLst>
                                        <p:tav tm="0">
                                          <p:val>
                                            <p:strVal val="ppt_x"/>
                                          </p:val>
                                        </p:tav>
                                        <p:tav tm="100000">
                                          <p:val>
                                            <p:strVal val="ppt_x"/>
                                          </p:val>
                                        </p:tav>
                                      </p:tavLst>
                                    </p:anim>
                                    <p:anim calcmode="lin" valueType="num">
                                      <p:cBhvr additive="base">
                                        <p:cTn id="83" dur="500"/>
                                        <p:tgtEl>
                                          <p:spTgt spid="8"/>
                                        </p:tgtEl>
                                        <p:attrNameLst>
                                          <p:attrName>ppt_y</p:attrName>
                                        </p:attrNameLst>
                                      </p:cBhvr>
                                      <p:tavLst>
                                        <p:tav tm="0">
                                          <p:val>
                                            <p:strVal val="ppt_y"/>
                                          </p:val>
                                        </p:tav>
                                        <p:tav tm="100000">
                                          <p:val>
                                            <p:strVal val="1+ppt_h/2"/>
                                          </p:val>
                                        </p:tav>
                                      </p:tavLst>
                                    </p:anim>
                                    <p:set>
                                      <p:cBhvr>
                                        <p:cTn id="84" dur="1" fill="hold">
                                          <p:stCondLst>
                                            <p:cond delay="499"/>
                                          </p:stCondLst>
                                        </p:cTn>
                                        <p:tgtEl>
                                          <p:spTgt spid="8"/>
                                        </p:tgtEl>
                                        <p:attrNameLst>
                                          <p:attrName>style.visibility</p:attrName>
                                        </p:attrNameLst>
                                      </p:cBhvr>
                                      <p:to>
                                        <p:strVal val="hidden"/>
                                      </p:to>
                                    </p:set>
                                  </p:childTnLst>
                                </p:cTn>
                              </p:par>
                              <p:par>
                                <p:cTn id="85" presetID="2" presetClass="exit" presetSubtype="4" fill="hold" grpId="1" nodeType="withEffect">
                                  <p:stCondLst>
                                    <p:cond delay="0"/>
                                  </p:stCondLst>
                                  <p:iterate type="lt">
                                    <p:tmPct val="0"/>
                                  </p:iterate>
                                  <p:childTnLst>
                                    <p:anim calcmode="lin" valueType="num">
                                      <p:cBhvr additive="base">
                                        <p:cTn id="86" dur="500"/>
                                        <p:tgtEl>
                                          <p:spTgt spid="9"/>
                                        </p:tgtEl>
                                        <p:attrNameLst>
                                          <p:attrName>ppt_x</p:attrName>
                                        </p:attrNameLst>
                                      </p:cBhvr>
                                      <p:tavLst>
                                        <p:tav tm="0">
                                          <p:val>
                                            <p:strVal val="ppt_x"/>
                                          </p:val>
                                        </p:tav>
                                        <p:tav tm="100000">
                                          <p:val>
                                            <p:strVal val="ppt_x"/>
                                          </p:val>
                                        </p:tav>
                                      </p:tavLst>
                                    </p:anim>
                                    <p:anim calcmode="lin" valueType="num">
                                      <p:cBhvr additive="base">
                                        <p:cTn id="87" dur="500"/>
                                        <p:tgtEl>
                                          <p:spTgt spid="9"/>
                                        </p:tgtEl>
                                        <p:attrNameLst>
                                          <p:attrName>ppt_y</p:attrName>
                                        </p:attrNameLst>
                                      </p:cBhvr>
                                      <p:tavLst>
                                        <p:tav tm="0">
                                          <p:val>
                                            <p:strVal val="ppt_y"/>
                                          </p:val>
                                        </p:tav>
                                        <p:tav tm="100000">
                                          <p:val>
                                            <p:strVal val="1+ppt_h/2"/>
                                          </p:val>
                                        </p:tav>
                                      </p:tavLst>
                                    </p:anim>
                                    <p:set>
                                      <p:cBhvr>
                                        <p:cTn id="88" dur="1" fill="hold">
                                          <p:stCondLst>
                                            <p:cond delay="499"/>
                                          </p:stCondLst>
                                        </p:cTn>
                                        <p:tgtEl>
                                          <p:spTgt spid="9"/>
                                        </p:tgtEl>
                                        <p:attrNameLst>
                                          <p:attrName>style.visibility</p:attrName>
                                        </p:attrNameLst>
                                      </p:cBhvr>
                                      <p:to>
                                        <p:strVal val="hidden"/>
                                      </p:to>
                                    </p:set>
                                  </p:childTnLst>
                                </p:cTn>
                              </p:par>
                              <p:par>
                                <p:cTn id="89" presetID="2" presetClass="exit" presetSubtype="4" fill="hold" grpId="1" nodeType="withEffect">
                                  <p:stCondLst>
                                    <p:cond delay="0"/>
                                  </p:stCondLst>
                                  <p:iterate type="lt">
                                    <p:tmPct val="0"/>
                                  </p:iterate>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cTn>
                              </p:par>
                              <p:par>
                                <p:cTn id="93" presetID="2" presetClass="exit" presetSubtype="4" fill="hold" grpId="1" nodeType="withEffect">
                                  <p:stCondLst>
                                    <p:cond delay="0"/>
                                  </p:stCondLst>
                                  <p:iterate type="lt">
                                    <p:tmPct val="0"/>
                                  </p:iterate>
                                  <p:childTnLst>
                                    <p:anim calcmode="lin" valueType="num">
                                      <p:cBhvr additive="base">
                                        <p:cTn id="94" dur="500"/>
                                        <p:tgtEl>
                                          <p:spTgt spid="11"/>
                                        </p:tgtEl>
                                        <p:attrNameLst>
                                          <p:attrName>ppt_x</p:attrName>
                                        </p:attrNameLst>
                                      </p:cBhvr>
                                      <p:tavLst>
                                        <p:tav tm="0">
                                          <p:val>
                                            <p:strVal val="ppt_x"/>
                                          </p:val>
                                        </p:tav>
                                        <p:tav tm="100000">
                                          <p:val>
                                            <p:strVal val="ppt_x"/>
                                          </p:val>
                                        </p:tav>
                                      </p:tavLst>
                                    </p:anim>
                                    <p:anim calcmode="lin" valueType="num">
                                      <p:cBhvr additive="base">
                                        <p:cTn id="95" dur="500"/>
                                        <p:tgtEl>
                                          <p:spTgt spid="11"/>
                                        </p:tgtEl>
                                        <p:attrNameLst>
                                          <p:attrName>ppt_y</p:attrName>
                                        </p:attrNameLst>
                                      </p:cBhvr>
                                      <p:tavLst>
                                        <p:tav tm="0">
                                          <p:val>
                                            <p:strVal val="ppt_y"/>
                                          </p:val>
                                        </p:tav>
                                        <p:tav tm="100000">
                                          <p:val>
                                            <p:strVal val="1+ppt_h/2"/>
                                          </p:val>
                                        </p:tav>
                                      </p:tavLst>
                                    </p:anim>
                                    <p:set>
                                      <p:cBhvr>
                                        <p:cTn id="96" dur="1" fill="hold">
                                          <p:stCondLst>
                                            <p:cond delay="499"/>
                                          </p:stCondLst>
                                        </p:cTn>
                                        <p:tgtEl>
                                          <p:spTgt spid="11"/>
                                        </p:tgtEl>
                                        <p:attrNameLst>
                                          <p:attrName>style.visibility</p:attrName>
                                        </p:attrNameLst>
                                      </p:cBhvr>
                                      <p:to>
                                        <p:strVal val="hidden"/>
                                      </p:to>
                                    </p:set>
                                  </p:childTnLst>
                                </p:cTn>
                              </p:par>
                              <p:par>
                                <p:cTn id="97" presetID="2" presetClass="exit" presetSubtype="4" fill="hold" grpId="1" nodeType="withEffect">
                                  <p:stCondLst>
                                    <p:cond delay="0"/>
                                  </p:stCondLst>
                                  <p:iterate type="lt">
                                    <p:tmPct val="0"/>
                                  </p:iterate>
                                  <p:childTnLst>
                                    <p:anim calcmode="lin" valueType="num">
                                      <p:cBhvr additive="base">
                                        <p:cTn id="98" dur="500"/>
                                        <p:tgtEl>
                                          <p:spTgt spid="12"/>
                                        </p:tgtEl>
                                        <p:attrNameLst>
                                          <p:attrName>ppt_x</p:attrName>
                                        </p:attrNameLst>
                                      </p:cBhvr>
                                      <p:tavLst>
                                        <p:tav tm="0">
                                          <p:val>
                                            <p:strVal val="ppt_x"/>
                                          </p:val>
                                        </p:tav>
                                        <p:tav tm="100000">
                                          <p:val>
                                            <p:strVal val="ppt_x"/>
                                          </p:val>
                                        </p:tav>
                                      </p:tavLst>
                                    </p:anim>
                                    <p:anim calcmode="lin" valueType="num">
                                      <p:cBhvr additive="base">
                                        <p:cTn id="99" dur="500"/>
                                        <p:tgtEl>
                                          <p:spTgt spid="12"/>
                                        </p:tgtEl>
                                        <p:attrNameLst>
                                          <p:attrName>ppt_y</p:attrName>
                                        </p:attrNameLst>
                                      </p:cBhvr>
                                      <p:tavLst>
                                        <p:tav tm="0">
                                          <p:val>
                                            <p:strVal val="ppt_y"/>
                                          </p:val>
                                        </p:tav>
                                        <p:tav tm="100000">
                                          <p:val>
                                            <p:strVal val="1+ppt_h/2"/>
                                          </p:val>
                                        </p:tav>
                                      </p:tavLst>
                                    </p:anim>
                                    <p:set>
                                      <p:cBhvr>
                                        <p:cTn id="100" dur="1" fill="hold">
                                          <p:stCondLst>
                                            <p:cond delay="499"/>
                                          </p:stCondLst>
                                        </p:cTn>
                                        <p:tgtEl>
                                          <p:spTgt spid="12"/>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14"/>
                                        </p:tgtEl>
                                        <p:attrNameLst>
                                          <p:attrName>ppt_x</p:attrName>
                                        </p:attrNameLst>
                                      </p:cBhvr>
                                      <p:tavLst>
                                        <p:tav tm="0">
                                          <p:val>
                                            <p:strVal val="ppt_x"/>
                                          </p:val>
                                        </p:tav>
                                        <p:tav tm="100000">
                                          <p:val>
                                            <p:strVal val="ppt_x"/>
                                          </p:val>
                                        </p:tav>
                                      </p:tavLst>
                                    </p:anim>
                                    <p:anim calcmode="lin" valueType="num">
                                      <p:cBhvr additive="base">
                                        <p:cTn id="103" dur="500"/>
                                        <p:tgtEl>
                                          <p:spTgt spid="14"/>
                                        </p:tgtEl>
                                        <p:attrNameLst>
                                          <p:attrName>ppt_y</p:attrName>
                                        </p:attrNameLst>
                                      </p:cBhvr>
                                      <p:tavLst>
                                        <p:tav tm="0">
                                          <p:val>
                                            <p:strVal val="ppt_y"/>
                                          </p:val>
                                        </p:tav>
                                        <p:tav tm="100000">
                                          <p:val>
                                            <p:strVal val="1+ppt_h/2"/>
                                          </p:val>
                                        </p:tav>
                                      </p:tavLst>
                                    </p:anim>
                                    <p:set>
                                      <p:cBhvr>
                                        <p:cTn id="104" dur="1" fill="hold">
                                          <p:stCondLst>
                                            <p:cond delay="499"/>
                                          </p:stCondLst>
                                        </p:cTn>
                                        <p:tgtEl>
                                          <p:spTgt spid="14"/>
                                        </p:tgtEl>
                                        <p:attrNameLst>
                                          <p:attrName>style.visibility</p:attrName>
                                        </p:attrNameLst>
                                      </p:cBhvr>
                                      <p:to>
                                        <p:strVal val="hidden"/>
                                      </p:to>
                                    </p:set>
                                  </p:childTnLst>
                                </p:cTn>
                              </p:par>
                              <p:par>
                                <p:cTn id="105" presetID="2" presetClass="exit" presetSubtype="4" fill="hold" grpId="1" nodeType="withEffect">
                                  <p:stCondLst>
                                    <p:cond delay="0"/>
                                  </p:stCondLst>
                                  <p:iterate type="lt">
                                    <p:tmPct val="0"/>
                                  </p:iterate>
                                  <p:childTnLst>
                                    <p:anim calcmode="lin" valueType="num">
                                      <p:cBhvr additive="base">
                                        <p:cTn id="106" dur="500"/>
                                        <p:tgtEl>
                                          <p:spTgt spid="15"/>
                                        </p:tgtEl>
                                        <p:attrNameLst>
                                          <p:attrName>ppt_x</p:attrName>
                                        </p:attrNameLst>
                                      </p:cBhvr>
                                      <p:tavLst>
                                        <p:tav tm="0">
                                          <p:val>
                                            <p:strVal val="ppt_x"/>
                                          </p:val>
                                        </p:tav>
                                        <p:tav tm="100000">
                                          <p:val>
                                            <p:strVal val="ppt_x"/>
                                          </p:val>
                                        </p:tav>
                                      </p:tavLst>
                                    </p:anim>
                                    <p:anim calcmode="lin" valueType="num">
                                      <p:cBhvr additive="base">
                                        <p:cTn id="107" dur="500"/>
                                        <p:tgtEl>
                                          <p:spTgt spid="15"/>
                                        </p:tgtEl>
                                        <p:attrNameLst>
                                          <p:attrName>ppt_y</p:attrName>
                                        </p:attrNameLst>
                                      </p:cBhvr>
                                      <p:tavLst>
                                        <p:tav tm="0">
                                          <p:val>
                                            <p:strVal val="ppt_y"/>
                                          </p:val>
                                        </p:tav>
                                        <p:tav tm="100000">
                                          <p:val>
                                            <p:strVal val="1+ppt_h/2"/>
                                          </p:val>
                                        </p:tav>
                                      </p:tavLst>
                                    </p:anim>
                                    <p:set>
                                      <p:cBhvr>
                                        <p:cTn id="108" dur="1" fill="hold">
                                          <p:stCondLst>
                                            <p:cond delay="499"/>
                                          </p:stCondLst>
                                        </p:cTn>
                                        <p:tgtEl>
                                          <p:spTgt spid="15"/>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17"/>
                                        </p:tgtEl>
                                        <p:attrNameLst>
                                          <p:attrName>ppt_x</p:attrName>
                                        </p:attrNameLst>
                                      </p:cBhvr>
                                      <p:tavLst>
                                        <p:tav tm="0">
                                          <p:val>
                                            <p:strVal val="ppt_x"/>
                                          </p:val>
                                        </p:tav>
                                        <p:tav tm="100000">
                                          <p:val>
                                            <p:strVal val="ppt_x"/>
                                          </p:val>
                                        </p:tav>
                                      </p:tavLst>
                                    </p:anim>
                                    <p:anim calcmode="lin" valueType="num">
                                      <p:cBhvr additive="base">
                                        <p:cTn id="111" dur="500"/>
                                        <p:tgtEl>
                                          <p:spTgt spid="17"/>
                                        </p:tgtEl>
                                        <p:attrNameLst>
                                          <p:attrName>ppt_y</p:attrName>
                                        </p:attrNameLst>
                                      </p:cBhvr>
                                      <p:tavLst>
                                        <p:tav tm="0">
                                          <p:val>
                                            <p:strVal val="ppt_y"/>
                                          </p:val>
                                        </p:tav>
                                        <p:tav tm="100000">
                                          <p:val>
                                            <p:strVal val="1+ppt_h/2"/>
                                          </p:val>
                                        </p:tav>
                                      </p:tavLst>
                                    </p:anim>
                                    <p:set>
                                      <p:cBhvr>
                                        <p:cTn id="112" dur="1" fill="hold">
                                          <p:stCondLst>
                                            <p:cond delay="499"/>
                                          </p:stCondLst>
                                        </p:cTn>
                                        <p:tgtEl>
                                          <p:spTgt spid="17"/>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18"/>
                                        </p:tgtEl>
                                        <p:attrNameLst>
                                          <p:attrName>ppt_x</p:attrName>
                                        </p:attrNameLst>
                                      </p:cBhvr>
                                      <p:tavLst>
                                        <p:tav tm="0">
                                          <p:val>
                                            <p:strVal val="ppt_x"/>
                                          </p:val>
                                        </p:tav>
                                        <p:tav tm="100000">
                                          <p:val>
                                            <p:strVal val="ppt_x"/>
                                          </p:val>
                                        </p:tav>
                                      </p:tavLst>
                                    </p:anim>
                                    <p:anim calcmode="lin" valueType="num">
                                      <p:cBhvr additive="base">
                                        <p:cTn id="115" dur="500"/>
                                        <p:tgtEl>
                                          <p:spTgt spid="18"/>
                                        </p:tgtEl>
                                        <p:attrNameLst>
                                          <p:attrName>ppt_y</p:attrName>
                                        </p:attrNameLst>
                                      </p:cBhvr>
                                      <p:tavLst>
                                        <p:tav tm="0">
                                          <p:val>
                                            <p:strVal val="ppt_y"/>
                                          </p:val>
                                        </p:tav>
                                        <p:tav tm="100000">
                                          <p:val>
                                            <p:strVal val="1+ppt_h/2"/>
                                          </p:val>
                                        </p:tav>
                                      </p:tavLst>
                                    </p:anim>
                                    <p:set>
                                      <p:cBhvr>
                                        <p:cTn id="116" dur="1" fill="hold">
                                          <p:stCondLst>
                                            <p:cond delay="499"/>
                                          </p:stCondLst>
                                        </p:cTn>
                                        <p:tgtEl>
                                          <p:spTgt spid="18"/>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19"/>
                                        </p:tgtEl>
                                        <p:attrNameLst>
                                          <p:attrName>ppt_x</p:attrName>
                                        </p:attrNameLst>
                                      </p:cBhvr>
                                      <p:tavLst>
                                        <p:tav tm="0">
                                          <p:val>
                                            <p:strVal val="ppt_x"/>
                                          </p:val>
                                        </p:tav>
                                        <p:tav tm="100000">
                                          <p:val>
                                            <p:strVal val="ppt_x"/>
                                          </p:val>
                                        </p:tav>
                                      </p:tavLst>
                                    </p:anim>
                                    <p:anim calcmode="lin" valueType="num">
                                      <p:cBhvr additive="base">
                                        <p:cTn id="119" dur="500"/>
                                        <p:tgtEl>
                                          <p:spTgt spid="19"/>
                                        </p:tgtEl>
                                        <p:attrNameLst>
                                          <p:attrName>ppt_y</p:attrName>
                                        </p:attrNameLst>
                                      </p:cBhvr>
                                      <p:tavLst>
                                        <p:tav tm="0">
                                          <p:val>
                                            <p:strVal val="ppt_y"/>
                                          </p:val>
                                        </p:tav>
                                        <p:tav tm="100000">
                                          <p:val>
                                            <p:strVal val="1+ppt_h/2"/>
                                          </p:val>
                                        </p:tav>
                                      </p:tavLst>
                                    </p:anim>
                                    <p:set>
                                      <p:cBhvr>
                                        <p:cTn id="120" dur="1" fill="hold">
                                          <p:stCondLst>
                                            <p:cond delay="499"/>
                                          </p:stCondLst>
                                        </p:cTn>
                                        <p:tgtEl>
                                          <p:spTgt spid="1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grpId="0" nodeType="click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p:cTn id="125" dur="500" fill="hold"/>
                                        <p:tgtEl>
                                          <p:spTgt spid="25"/>
                                        </p:tgtEl>
                                        <p:attrNameLst>
                                          <p:attrName>ppt_w</p:attrName>
                                        </p:attrNameLst>
                                      </p:cBhvr>
                                      <p:tavLst>
                                        <p:tav tm="0">
                                          <p:val>
                                            <p:fltVal val="0"/>
                                          </p:val>
                                        </p:tav>
                                        <p:tav tm="100000">
                                          <p:val>
                                            <p:strVal val="#ppt_w"/>
                                          </p:val>
                                        </p:tav>
                                      </p:tavLst>
                                    </p:anim>
                                    <p:anim calcmode="lin" valueType="num">
                                      <p:cBhvr>
                                        <p:cTn id="126" dur="500" fill="hold"/>
                                        <p:tgtEl>
                                          <p:spTgt spid="25"/>
                                        </p:tgtEl>
                                        <p:attrNameLst>
                                          <p:attrName>ppt_h</p:attrName>
                                        </p:attrNameLst>
                                      </p:cBhvr>
                                      <p:tavLst>
                                        <p:tav tm="0">
                                          <p:val>
                                            <p:fltVal val="0"/>
                                          </p:val>
                                        </p:tav>
                                        <p:tav tm="100000">
                                          <p:val>
                                            <p:strVal val="#ppt_h"/>
                                          </p:val>
                                        </p:tav>
                                      </p:tavLst>
                                    </p:anim>
                                  </p:childTnLst>
                                </p:cTn>
                              </p:par>
                              <p:par>
                                <p:cTn id="127" presetID="23" presetClass="entr" presetSubtype="16" fill="hold" grpId="0" nodeType="withEffect">
                                  <p:stCondLst>
                                    <p:cond delay="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500" fill="hold"/>
                                        <p:tgtEl>
                                          <p:spTgt spid="20"/>
                                        </p:tgtEl>
                                        <p:attrNameLst>
                                          <p:attrName>ppt_w</p:attrName>
                                        </p:attrNameLst>
                                      </p:cBhvr>
                                      <p:tavLst>
                                        <p:tav tm="0">
                                          <p:val>
                                            <p:fltVal val="0"/>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childTnLst>
                                </p:cTn>
                              </p:par>
                              <p:par>
                                <p:cTn id="131" presetID="23" presetClass="entr" presetSubtype="16" fill="hold" grpId="0" nodeType="withEffect">
                                  <p:stCondLst>
                                    <p:cond delay="0"/>
                                  </p:stCondLst>
                                  <p:childTnLst>
                                    <p:set>
                                      <p:cBhvr>
                                        <p:cTn id="132" dur="1" fill="hold">
                                          <p:stCondLst>
                                            <p:cond delay="0"/>
                                          </p:stCondLst>
                                        </p:cTn>
                                        <p:tgtEl>
                                          <p:spTgt spid="21"/>
                                        </p:tgtEl>
                                        <p:attrNameLst>
                                          <p:attrName>style.visibility</p:attrName>
                                        </p:attrNameLst>
                                      </p:cBhvr>
                                      <p:to>
                                        <p:strVal val="visible"/>
                                      </p:to>
                                    </p:set>
                                    <p:anim calcmode="lin" valueType="num">
                                      <p:cBhvr>
                                        <p:cTn id="133" dur="500" fill="hold"/>
                                        <p:tgtEl>
                                          <p:spTgt spid="21"/>
                                        </p:tgtEl>
                                        <p:attrNameLst>
                                          <p:attrName>ppt_w</p:attrName>
                                        </p:attrNameLst>
                                      </p:cBhvr>
                                      <p:tavLst>
                                        <p:tav tm="0">
                                          <p:val>
                                            <p:fltVal val="0"/>
                                          </p:val>
                                        </p:tav>
                                        <p:tav tm="100000">
                                          <p:val>
                                            <p:strVal val="#ppt_w"/>
                                          </p:val>
                                        </p:tav>
                                      </p:tavLst>
                                    </p:anim>
                                    <p:anim calcmode="lin" valueType="num">
                                      <p:cBhvr>
                                        <p:cTn id="134" dur="500" fill="hold"/>
                                        <p:tgtEl>
                                          <p:spTgt spid="21"/>
                                        </p:tgtEl>
                                        <p:attrNameLst>
                                          <p:attrName>ppt_h</p:attrName>
                                        </p:attrNameLst>
                                      </p:cBhvr>
                                      <p:tavLst>
                                        <p:tav tm="0">
                                          <p:val>
                                            <p:fltVal val="0"/>
                                          </p:val>
                                        </p:tav>
                                        <p:tav tm="100000">
                                          <p:val>
                                            <p:strVal val="#ppt_h"/>
                                          </p:val>
                                        </p:tav>
                                      </p:tavLst>
                                    </p:anim>
                                  </p:childTnLst>
                                </p:cTn>
                              </p:par>
                              <p:par>
                                <p:cTn id="135" presetID="23" presetClass="entr" presetSubtype="16"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p:cTn id="137" dur="500" fill="hold"/>
                                        <p:tgtEl>
                                          <p:spTgt spid="22"/>
                                        </p:tgtEl>
                                        <p:attrNameLst>
                                          <p:attrName>ppt_w</p:attrName>
                                        </p:attrNameLst>
                                      </p:cBhvr>
                                      <p:tavLst>
                                        <p:tav tm="0">
                                          <p:val>
                                            <p:fltVal val="0"/>
                                          </p:val>
                                        </p:tav>
                                        <p:tav tm="100000">
                                          <p:val>
                                            <p:strVal val="#ppt_w"/>
                                          </p:val>
                                        </p:tav>
                                      </p:tavLst>
                                    </p:anim>
                                    <p:anim calcmode="lin" valueType="num">
                                      <p:cBhvr>
                                        <p:cTn id="138" dur="500" fill="hold"/>
                                        <p:tgtEl>
                                          <p:spTgt spid="22"/>
                                        </p:tgtEl>
                                        <p:attrNameLst>
                                          <p:attrName>ppt_h</p:attrName>
                                        </p:attrNameLst>
                                      </p:cBhvr>
                                      <p:tavLst>
                                        <p:tav tm="0">
                                          <p:val>
                                            <p:fltVal val="0"/>
                                          </p:val>
                                        </p:tav>
                                        <p:tav tm="100000">
                                          <p:val>
                                            <p:strVal val="#ppt_h"/>
                                          </p:val>
                                        </p:tav>
                                      </p:tavLst>
                                    </p:anim>
                                  </p:childTnLst>
                                </p:cTn>
                              </p:par>
                              <p:par>
                                <p:cTn id="139" presetID="23" presetClass="entr" presetSubtype="16"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 calcmode="lin" valueType="num">
                                      <p:cBhvr>
                                        <p:cTn id="141" dur="500" fill="hold"/>
                                        <p:tgtEl>
                                          <p:spTgt spid="23"/>
                                        </p:tgtEl>
                                        <p:attrNameLst>
                                          <p:attrName>ppt_w</p:attrName>
                                        </p:attrNameLst>
                                      </p:cBhvr>
                                      <p:tavLst>
                                        <p:tav tm="0">
                                          <p:val>
                                            <p:fltVal val="0"/>
                                          </p:val>
                                        </p:tav>
                                        <p:tav tm="100000">
                                          <p:val>
                                            <p:strVal val="#ppt_w"/>
                                          </p:val>
                                        </p:tav>
                                      </p:tavLst>
                                    </p:anim>
                                    <p:anim calcmode="lin" valueType="num">
                                      <p:cBhvr>
                                        <p:cTn id="142" dur="500" fill="hold"/>
                                        <p:tgtEl>
                                          <p:spTgt spid="23"/>
                                        </p:tgtEl>
                                        <p:attrNameLst>
                                          <p:attrName>ppt_h</p:attrName>
                                        </p:attrNameLst>
                                      </p:cBhvr>
                                      <p:tavLst>
                                        <p:tav tm="0">
                                          <p:val>
                                            <p:fltVal val="0"/>
                                          </p:val>
                                        </p:tav>
                                        <p:tav tm="100000">
                                          <p:val>
                                            <p:strVal val="#ppt_h"/>
                                          </p:val>
                                        </p:tav>
                                      </p:tavLst>
                                    </p:anim>
                                  </p:childTnLst>
                                </p:cTn>
                              </p:par>
                              <p:par>
                                <p:cTn id="143" presetID="23" presetClass="entr" presetSubtype="16" fill="hold" grpId="0" nodeType="withEffect">
                                  <p:stCondLst>
                                    <p:cond delay="0"/>
                                  </p:stCondLst>
                                  <p:childTnLst>
                                    <p:set>
                                      <p:cBhvr>
                                        <p:cTn id="144" dur="1" fill="hold">
                                          <p:stCondLst>
                                            <p:cond delay="0"/>
                                          </p:stCondLst>
                                        </p:cTn>
                                        <p:tgtEl>
                                          <p:spTgt spid="24"/>
                                        </p:tgtEl>
                                        <p:attrNameLst>
                                          <p:attrName>style.visibility</p:attrName>
                                        </p:attrNameLst>
                                      </p:cBhvr>
                                      <p:to>
                                        <p:strVal val="visible"/>
                                      </p:to>
                                    </p:set>
                                    <p:anim calcmode="lin" valueType="num">
                                      <p:cBhvr>
                                        <p:cTn id="145" dur="500" fill="hold"/>
                                        <p:tgtEl>
                                          <p:spTgt spid="24"/>
                                        </p:tgtEl>
                                        <p:attrNameLst>
                                          <p:attrName>ppt_w</p:attrName>
                                        </p:attrNameLst>
                                      </p:cBhvr>
                                      <p:tavLst>
                                        <p:tav tm="0">
                                          <p:val>
                                            <p:fltVal val="0"/>
                                          </p:val>
                                        </p:tav>
                                        <p:tav tm="100000">
                                          <p:val>
                                            <p:strVal val="#ppt_w"/>
                                          </p:val>
                                        </p:tav>
                                      </p:tavLst>
                                    </p:anim>
                                    <p:anim calcmode="lin" valueType="num">
                                      <p:cBhvr>
                                        <p:cTn id="146"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47" fill="hold">
                      <p:stCondLst>
                        <p:cond delay="indefinite"/>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28">
                                            <p:txEl>
                                              <p:pRg st="0" end="0"/>
                                            </p:txEl>
                                          </p:spTgt>
                                        </p:tgtEl>
                                        <p:attrNameLst>
                                          <p:attrName>style.visibility</p:attrName>
                                        </p:attrNameLst>
                                      </p:cBhvr>
                                      <p:to>
                                        <p:strVal val="visible"/>
                                      </p:to>
                                    </p:set>
                                    <p:anim calcmode="lin" valueType="num">
                                      <p:cBhvr>
                                        <p:cTn id="151"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52" dur="500" fill="hold"/>
                                        <p:tgtEl>
                                          <p:spTgt spid="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3" presetClass="entr" presetSubtype="10" fill="hold" grpId="0" nodeType="clickEffect">
                                  <p:stCondLst>
                                    <p:cond delay="0"/>
                                  </p:stCondLst>
                                  <p:childTnLst>
                                    <p:set>
                                      <p:cBhvr>
                                        <p:cTn id="156" dur="1" fill="hold">
                                          <p:stCondLst>
                                            <p:cond delay="0"/>
                                          </p:stCondLst>
                                        </p:cTn>
                                        <p:tgtEl>
                                          <p:spTgt spid="28">
                                            <p:bg/>
                                          </p:spTgt>
                                        </p:tgtEl>
                                        <p:attrNameLst>
                                          <p:attrName>style.visibility</p:attrName>
                                        </p:attrNameLst>
                                      </p:cBhvr>
                                      <p:to>
                                        <p:strVal val="visible"/>
                                      </p:to>
                                    </p:set>
                                    <p:animEffect transition="in" filter="blinds(horizontal)">
                                      <p:cBhvr>
                                        <p:cTn id="157" dur="500"/>
                                        <p:tgtEl>
                                          <p:spTgt spid="28">
                                            <p:bg/>
                                          </p:spTgt>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28">
                                            <p:txEl>
                                              <p:pRg st="0" end="0"/>
                                            </p:txEl>
                                          </p:spTgt>
                                        </p:tgtEl>
                                        <p:attrNameLst>
                                          <p:attrName>style.visibility</p:attrName>
                                        </p:attrNameLst>
                                      </p:cBhvr>
                                      <p:to>
                                        <p:strVal val="visible"/>
                                      </p:to>
                                    </p:set>
                                    <p:animEffect transition="in" filter="blinds(horizontal)">
                                      <p:cBhvr>
                                        <p:cTn id="160" dur="500"/>
                                        <p:tgtEl>
                                          <p:spTgt spid="28">
                                            <p:txEl>
                                              <p:pRg st="0" end="0"/>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3" presetClass="entr" presetSubtype="16" fill="hold" nodeType="clickEffect">
                                  <p:stCondLst>
                                    <p:cond delay="0"/>
                                  </p:stCondLst>
                                  <p:childTnLst>
                                    <p:set>
                                      <p:cBhvr>
                                        <p:cTn id="164" dur="1" fill="hold">
                                          <p:stCondLst>
                                            <p:cond delay="0"/>
                                          </p:stCondLst>
                                        </p:cTn>
                                        <p:tgtEl>
                                          <p:spTgt spid="6146"/>
                                        </p:tgtEl>
                                        <p:attrNameLst>
                                          <p:attrName>style.visibility</p:attrName>
                                        </p:attrNameLst>
                                      </p:cBhvr>
                                      <p:to>
                                        <p:strVal val="visible"/>
                                      </p:to>
                                    </p:set>
                                    <p:anim calcmode="lin" valueType="num">
                                      <p:cBhvr>
                                        <p:cTn id="165" dur="2000" fill="hold"/>
                                        <p:tgtEl>
                                          <p:spTgt spid="6146"/>
                                        </p:tgtEl>
                                        <p:attrNameLst>
                                          <p:attrName>ppt_w</p:attrName>
                                        </p:attrNameLst>
                                      </p:cBhvr>
                                      <p:tavLst>
                                        <p:tav tm="0">
                                          <p:val>
                                            <p:fltVal val="0"/>
                                          </p:val>
                                        </p:tav>
                                        <p:tav tm="100000">
                                          <p:val>
                                            <p:strVal val="#ppt_w"/>
                                          </p:val>
                                        </p:tav>
                                      </p:tavLst>
                                    </p:anim>
                                    <p:anim calcmode="lin" valueType="num">
                                      <p:cBhvr>
                                        <p:cTn id="166" dur="2000" fill="hold"/>
                                        <p:tgtEl>
                                          <p:spTgt spid="61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5" grpId="0" animBg="1"/>
      <p:bldP spid="15" grpId="1" animBg="1"/>
      <p:bldP spid="19" grpId="0" animBg="1"/>
      <p:bldP spid="19" grpId="1" animBg="1"/>
      <p:bldP spid="20" grpId="0" animBg="1"/>
      <p:bldP spid="21" grpId="0" animBg="1"/>
      <p:bldP spid="22" grpId="0" animBg="1"/>
      <p:bldP spid="23" grpId="0" animBg="1"/>
      <p:bldP spid="24" grpId="0" animBg="1"/>
      <p:bldP spid="25" grpId="0" animBg="1"/>
      <p:bldP spid="28" grpId="0" build="allAtOnce"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TotalTime>
  <Words>1328</Words>
  <Application>Microsoft Office PowerPoint</Application>
  <PresentationFormat>On-screen Show (4:3)</PresentationFormat>
  <Paragraphs>146</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2  Homa</vt:lpstr>
      <vt:lpstr>Arial</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MRT</dc:creator>
  <cp:lastModifiedBy>mina</cp:lastModifiedBy>
  <cp:revision>80</cp:revision>
  <dcterms:created xsi:type="dcterms:W3CDTF">2011-08-23T18:37:49Z</dcterms:created>
  <dcterms:modified xsi:type="dcterms:W3CDTF">2013-02-23T08:35:41Z</dcterms:modified>
</cp:coreProperties>
</file>