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72" r:id="rId1"/>
  </p:sldMasterIdLst>
  <p:notesMasterIdLst>
    <p:notesMasterId r:id="rId49"/>
  </p:notesMasterIdLst>
  <p:sldIdLst>
    <p:sldId id="256" r:id="rId2"/>
    <p:sldId id="294" r:id="rId3"/>
    <p:sldId id="257" r:id="rId4"/>
    <p:sldId id="258" r:id="rId5"/>
    <p:sldId id="259" r:id="rId6"/>
    <p:sldId id="260" r:id="rId7"/>
    <p:sldId id="261" r:id="rId8"/>
    <p:sldId id="262" r:id="rId9"/>
    <p:sldId id="263" r:id="rId10"/>
    <p:sldId id="264" r:id="rId11"/>
    <p:sldId id="265" r:id="rId12"/>
    <p:sldId id="275" r:id="rId13"/>
    <p:sldId id="276" r:id="rId14"/>
    <p:sldId id="277" r:id="rId15"/>
    <p:sldId id="280" r:id="rId16"/>
    <p:sldId id="281" r:id="rId17"/>
    <p:sldId id="282" r:id="rId18"/>
    <p:sldId id="299" r:id="rId19"/>
    <p:sldId id="295" r:id="rId20"/>
    <p:sldId id="283" r:id="rId21"/>
    <p:sldId id="284" r:id="rId22"/>
    <p:sldId id="287" r:id="rId23"/>
    <p:sldId id="300"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 id="313" r:id="rId37"/>
    <p:sldId id="314" r:id="rId38"/>
    <p:sldId id="315" r:id="rId39"/>
    <p:sldId id="316" r:id="rId40"/>
    <p:sldId id="317" r:id="rId41"/>
    <p:sldId id="288" r:id="rId42"/>
    <p:sldId id="289" r:id="rId43"/>
    <p:sldId id="290" r:id="rId44"/>
    <p:sldId id="291" r:id="rId45"/>
    <p:sldId id="296" r:id="rId46"/>
    <p:sldId id="297" r:id="rId47"/>
    <p:sldId id="298" r:id="rId48"/>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1" d="100"/>
          <a:sy n="61" d="100"/>
        </p:scale>
        <p:origin x="66" y="2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9347CEEC-5F29-44F8-919F-E2EF0A2F4D66}" type="datetimeFigureOut">
              <a:rPr lang="fa-IR" smtClean="0"/>
              <a:t>09/19/1439</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3A6C3150-147C-48EB-8271-82D6044DE6F3}" type="slidenum">
              <a:rPr lang="fa-IR" smtClean="0"/>
              <a:t>‹#›</a:t>
            </a:fld>
            <a:endParaRPr lang="fa-IR"/>
          </a:p>
        </p:txBody>
      </p:sp>
    </p:spTree>
    <p:extLst>
      <p:ext uri="{BB962C8B-B14F-4D97-AF65-F5344CB8AC3E}">
        <p14:creationId xmlns:p14="http://schemas.microsoft.com/office/powerpoint/2010/main" val="26769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عنوان اسلاید">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a-IR" smtClean="0"/>
              <a:t>برای ویرایش سبک زیرعنوان اسلاید اصلی، کلیک نمایید</a:t>
            </a:r>
            <a:endParaRPr lang="en-US" dirty="0"/>
          </a:p>
        </p:txBody>
      </p:sp>
      <p:sp>
        <p:nvSpPr>
          <p:cNvPr id="16" name="Title 15"/>
          <p:cNvSpPr>
            <a:spLocks noGrp="1"/>
          </p:cNvSpPr>
          <p:nvPr>
            <p:ph type="title"/>
          </p:nvPr>
        </p:nvSpPr>
        <p:spPr>
          <a:xfrm>
            <a:off x="2438400" y="1447800"/>
            <a:ext cx="3962400" cy="2133600"/>
          </a:xfrm>
        </p:spPr>
        <p:txBody>
          <a:bodyPr anchor="b"/>
          <a:lstStyle/>
          <a:p>
            <a:r>
              <a:rPr lang="fa-IR" smtClean="0"/>
              <a:t>برای ویرایش سبک عنوان اسلاید اصلی، کلیک نمایید</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96D1CE48-3924-46B2-ACF8-9539FA710E59}" type="datetimeFigureOut">
              <a:rPr lang="fa-IR" smtClean="0"/>
              <a:pPr/>
              <a:t>09/19/1439</a:t>
            </a:fld>
            <a:endParaRPr lang="fa-IR" dirty="0"/>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38A3AA34-6724-4773-B10C-DE3BAF697A4B}" type="slidenum">
              <a:rPr lang="fa-IR" smtClean="0"/>
              <a:pPr/>
              <a:t>‹#›</a:t>
            </a:fld>
            <a:endParaRPr lang="fa-IR" dirty="0"/>
          </a:p>
        </p:txBody>
      </p:sp>
      <p:sp>
        <p:nvSpPr>
          <p:cNvPr id="15" name="Footer Placeholder 14"/>
          <p:cNvSpPr>
            <a:spLocks noGrp="1"/>
          </p:cNvSpPr>
          <p:nvPr>
            <p:ph type="ftr" sz="quarter" idx="12"/>
          </p:nvPr>
        </p:nvSpPr>
        <p:spPr>
          <a:xfrm>
            <a:off x="3581400" y="6296248"/>
            <a:ext cx="2820987" cy="152400"/>
          </a:xfrm>
        </p:spPr>
        <p:txBody>
          <a:bodyPr/>
          <a:lstStyle/>
          <a:p>
            <a:endParaRPr lang="fa-IR"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عنوان و متن عمود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برای ویرایش سبک عنوان اسلاید اصلی، کلیک نمایید</a:t>
            </a:r>
            <a:endParaRPr lang="en-US"/>
          </a:p>
        </p:txBody>
      </p:sp>
      <p:sp>
        <p:nvSpPr>
          <p:cNvPr id="3" name="Vertical Text Placeholder 2"/>
          <p:cNvSpPr>
            <a:spLocks noGrp="1"/>
          </p:cNvSpPr>
          <p:nvPr>
            <p:ph type="body" orient="vert" idx="1"/>
          </p:nvPr>
        </p:nvSpPr>
        <p:spPr/>
        <p:txBody>
          <a:bodyPr vert="eaVert"/>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13" name="Date Placeholder 12"/>
          <p:cNvSpPr>
            <a:spLocks noGrp="1"/>
          </p:cNvSpPr>
          <p:nvPr>
            <p:ph type="dt" sz="half" idx="10"/>
          </p:nvPr>
        </p:nvSpPr>
        <p:spPr/>
        <p:txBody>
          <a:bodyPr/>
          <a:lstStyle/>
          <a:p>
            <a:fld id="{96D1CE48-3924-46B2-ACF8-9539FA710E59}" type="datetimeFigureOut">
              <a:rPr lang="fa-IR" smtClean="0"/>
              <a:pPr/>
              <a:t>09/19/1439</a:t>
            </a:fld>
            <a:endParaRPr lang="fa-IR" dirty="0"/>
          </a:p>
        </p:txBody>
      </p:sp>
      <p:sp>
        <p:nvSpPr>
          <p:cNvPr id="14" name="Slide Number Placeholder 13"/>
          <p:cNvSpPr>
            <a:spLocks noGrp="1"/>
          </p:cNvSpPr>
          <p:nvPr>
            <p:ph type="sldNum" sz="quarter" idx="11"/>
          </p:nvPr>
        </p:nvSpPr>
        <p:spPr/>
        <p:txBody>
          <a:bodyPr/>
          <a:lstStyle/>
          <a:p>
            <a:fld id="{38A3AA34-6724-4773-B10C-DE3BAF697A4B}" type="slidenum">
              <a:rPr lang="fa-IR" smtClean="0"/>
              <a:pPr/>
              <a:t>‹#›</a:t>
            </a:fld>
            <a:endParaRPr lang="fa-IR" dirty="0"/>
          </a:p>
        </p:txBody>
      </p:sp>
      <p:sp>
        <p:nvSpPr>
          <p:cNvPr id="15" name="Footer Placeholder 14"/>
          <p:cNvSpPr>
            <a:spLocks noGrp="1"/>
          </p:cNvSpPr>
          <p:nvPr>
            <p:ph type="ftr" sz="quarter" idx="12"/>
          </p:nvPr>
        </p:nvSpPr>
        <p:spPr/>
        <p:txBody>
          <a:bodyPr/>
          <a:lstStyle/>
          <a:p>
            <a:endParaRPr lang="fa-IR"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عمودی و مت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a-IR" smtClean="0"/>
              <a:t>برای ویرایش سبک عنوان اسلاید اصلی، کلیک نمایید</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13" name="Date Placeholder 12"/>
          <p:cNvSpPr>
            <a:spLocks noGrp="1"/>
          </p:cNvSpPr>
          <p:nvPr>
            <p:ph type="dt" sz="half" idx="10"/>
          </p:nvPr>
        </p:nvSpPr>
        <p:spPr/>
        <p:txBody>
          <a:bodyPr/>
          <a:lstStyle/>
          <a:p>
            <a:fld id="{96D1CE48-3924-46B2-ACF8-9539FA710E59}" type="datetimeFigureOut">
              <a:rPr lang="fa-IR" smtClean="0"/>
              <a:pPr/>
              <a:t>09/19/1439</a:t>
            </a:fld>
            <a:endParaRPr lang="fa-IR" dirty="0"/>
          </a:p>
        </p:txBody>
      </p:sp>
      <p:sp>
        <p:nvSpPr>
          <p:cNvPr id="14" name="Slide Number Placeholder 13"/>
          <p:cNvSpPr>
            <a:spLocks noGrp="1"/>
          </p:cNvSpPr>
          <p:nvPr>
            <p:ph type="sldNum" sz="quarter" idx="11"/>
          </p:nvPr>
        </p:nvSpPr>
        <p:spPr/>
        <p:txBody>
          <a:bodyPr/>
          <a:lstStyle/>
          <a:p>
            <a:fld id="{38A3AA34-6724-4773-B10C-DE3BAF697A4B}" type="slidenum">
              <a:rPr lang="fa-IR" smtClean="0"/>
              <a:pPr/>
              <a:t>‹#›</a:t>
            </a:fld>
            <a:endParaRPr lang="fa-IR" dirty="0"/>
          </a:p>
        </p:txBody>
      </p:sp>
      <p:sp>
        <p:nvSpPr>
          <p:cNvPr id="15" name="Footer Placeholder 14"/>
          <p:cNvSpPr>
            <a:spLocks noGrp="1"/>
          </p:cNvSpPr>
          <p:nvPr>
            <p:ph type="ftr" sz="quarter" idx="12"/>
          </p:nvPr>
        </p:nvSpPr>
        <p:spPr/>
        <p:txBody>
          <a:bodyPr/>
          <a:lstStyle/>
          <a:p>
            <a:endParaRPr lang="fa-IR"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عنوان و محتوی">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16" name="Title 15"/>
          <p:cNvSpPr>
            <a:spLocks noGrp="1"/>
          </p:cNvSpPr>
          <p:nvPr>
            <p:ph type="title"/>
          </p:nvPr>
        </p:nvSpPr>
        <p:spPr/>
        <p:txBody>
          <a:bodyPr/>
          <a:lstStyle/>
          <a:p>
            <a:r>
              <a:rPr lang="fa-IR" smtClean="0"/>
              <a:t>برای ویرایش سبک عنوان اسلاید اصلی، کلیک نمایید</a:t>
            </a:r>
            <a:endParaRPr lang="en-US"/>
          </a:p>
        </p:txBody>
      </p:sp>
      <p:sp>
        <p:nvSpPr>
          <p:cNvPr id="10" name="Date Placeholder 9"/>
          <p:cNvSpPr>
            <a:spLocks noGrp="1"/>
          </p:cNvSpPr>
          <p:nvPr>
            <p:ph type="dt" sz="half" idx="10"/>
          </p:nvPr>
        </p:nvSpPr>
        <p:spPr/>
        <p:txBody>
          <a:bodyPr/>
          <a:lstStyle/>
          <a:p>
            <a:fld id="{96D1CE48-3924-46B2-ACF8-9539FA710E59}" type="datetimeFigureOut">
              <a:rPr lang="fa-IR" smtClean="0"/>
              <a:pPr/>
              <a:t>09/19/1439</a:t>
            </a:fld>
            <a:endParaRPr lang="fa-IR" dirty="0"/>
          </a:p>
        </p:txBody>
      </p:sp>
      <p:sp>
        <p:nvSpPr>
          <p:cNvPr id="11" name="Slide Number Placeholder 10"/>
          <p:cNvSpPr>
            <a:spLocks noGrp="1"/>
          </p:cNvSpPr>
          <p:nvPr>
            <p:ph type="sldNum" sz="quarter" idx="11"/>
          </p:nvPr>
        </p:nvSpPr>
        <p:spPr/>
        <p:txBody>
          <a:bodyPr/>
          <a:lstStyle/>
          <a:p>
            <a:fld id="{38A3AA34-6724-4773-B10C-DE3BAF697A4B}" type="slidenum">
              <a:rPr lang="fa-IR" smtClean="0"/>
              <a:pPr/>
              <a:t>‹#›</a:t>
            </a:fld>
            <a:endParaRPr lang="fa-IR" dirty="0"/>
          </a:p>
        </p:txBody>
      </p:sp>
      <p:sp>
        <p:nvSpPr>
          <p:cNvPr id="12" name="Footer Placeholder 11"/>
          <p:cNvSpPr>
            <a:spLocks noGrp="1"/>
          </p:cNvSpPr>
          <p:nvPr>
            <p:ph type="ftr" sz="quarter" idx="12"/>
          </p:nvPr>
        </p:nvSpPr>
        <p:spPr/>
        <p:txBody>
          <a:bodyPr/>
          <a:lstStyle/>
          <a:p>
            <a:endParaRPr lang="fa-I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سربرگ بخش">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96D1CE48-3924-46B2-ACF8-9539FA710E59}" type="datetimeFigureOut">
              <a:rPr lang="fa-IR" smtClean="0"/>
              <a:pPr/>
              <a:t>09/19/1439</a:t>
            </a:fld>
            <a:endParaRPr lang="fa-IR" dirty="0"/>
          </a:p>
        </p:txBody>
      </p:sp>
      <p:sp>
        <p:nvSpPr>
          <p:cNvPr id="13" name="Slide Number Placeholder 12"/>
          <p:cNvSpPr>
            <a:spLocks noGrp="1"/>
          </p:cNvSpPr>
          <p:nvPr>
            <p:ph type="sldNum" sz="quarter" idx="11"/>
          </p:nvPr>
        </p:nvSpPr>
        <p:spPr>
          <a:xfrm>
            <a:off x="4116388" y="6400800"/>
            <a:ext cx="533400" cy="152400"/>
          </a:xfrm>
        </p:spPr>
        <p:txBody>
          <a:bodyPr/>
          <a:lstStyle/>
          <a:p>
            <a:fld id="{38A3AA34-6724-4773-B10C-DE3BAF697A4B}" type="slidenum">
              <a:rPr lang="fa-IR" smtClean="0"/>
              <a:pPr/>
              <a:t>‹#›</a:t>
            </a:fld>
            <a:endParaRPr lang="fa-IR" dirty="0"/>
          </a:p>
        </p:txBody>
      </p:sp>
      <p:sp>
        <p:nvSpPr>
          <p:cNvPr id="14" name="Footer Placeholder 13"/>
          <p:cNvSpPr>
            <a:spLocks noGrp="1"/>
          </p:cNvSpPr>
          <p:nvPr>
            <p:ph type="ftr" sz="quarter" idx="12"/>
          </p:nvPr>
        </p:nvSpPr>
        <p:spPr>
          <a:xfrm>
            <a:off x="838200" y="6296248"/>
            <a:ext cx="2820987" cy="152400"/>
          </a:xfrm>
        </p:spPr>
        <p:txBody>
          <a:bodyPr/>
          <a:lstStyle/>
          <a:p>
            <a:endParaRPr lang="fa-IR" dirty="0"/>
          </a:p>
        </p:txBody>
      </p:sp>
      <p:sp>
        <p:nvSpPr>
          <p:cNvPr id="15" name="Title 14"/>
          <p:cNvSpPr>
            <a:spLocks noGrp="1"/>
          </p:cNvSpPr>
          <p:nvPr>
            <p:ph type="title"/>
          </p:nvPr>
        </p:nvSpPr>
        <p:spPr>
          <a:xfrm>
            <a:off x="457200" y="1828800"/>
            <a:ext cx="3200400" cy="1752600"/>
          </a:xfrm>
        </p:spPr>
        <p:txBody>
          <a:bodyPr anchor="b"/>
          <a:lstStyle/>
          <a:p>
            <a:r>
              <a:rPr lang="fa-IR" smtClean="0"/>
              <a:t>برای ویرایش سبک عنوان اسلاید اصلی، کلیک نمایید</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fa-IR" smtClean="0"/>
              <a:t>برای ویرایش سبک متن اسلاید اصلی، کلیک نمایید</a:t>
            </a:r>
          </a:p>
        </p:txBody>
      </p:sp>
      <p:sp>
        <p:nvSpPr>
          <p:cNvPr id="8" name="Rectangle 7"/>
          <p:cNvSpPr/>
          <p:nvPr userDrawn="1"/>
        </p:nvSpPr>
        <p:spPr>
          <a:xfrm>
            <a:off x="-200949" y="-76200"/>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دو محتوا">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11" name="Title 1"/>
          <p:cNvSpPr>
            <a:spLocks noGrp="1"/>
          </p:cNvSpPr>
          <p:nvPr>
            <p:ph type="title"/>
          </p:nvPr>
        </p:nvSpPr>
        <p:spPr>
          <a:xfrm>
            <a:off x="4876800" y="457200"/>
            <a:ext cx="2819400" cy="5714999"/>
          </a:xfrm>
        </p:spPr>
        <p:txBody>
          <a:bodyPr/>
          <a:lstStyle/>
          <a:p>
            <a:r>
              <a:rPr lang="fa-IR" smtClean="0"/>
              <a:t>برای ویرایش سبک عنوان اسلاید اصلی، کلیک نمایید</a:t>
            </a:r>
            <a:endParaRPr lang="en-US"/>
          </a:p>
        </p:txBody>
      </p:sp>
      <p:sp>
        <p:nvSpPr>
          <p:cNvPr id="9" name="Date Placeholder 8"/>
          <p:cNvSpPr>
            <a:spLocks noGrp="1"/>
          </p:cNvSpPr>
          <p:nvPr>
            <p:ph type="dt" sz="half" idx="10"/>
          </p:nvPr>
        </p:nvSpPr>
        <p:spPr/>
        <p:txBody>
          <a:bodyPr/>
          <a:lstStyle/>
          <a:p>
            <a:fld id="{96D1CE48-3924-46B2-ACF8-9539FA710E59}" type="datetimeFigureOut">
              <a:rPr lang="fa-IR" smtClean="0"/>
              <a:pPr/>
              <a:t>09/19/1439</a:t>
            </a:fld>
            <a:endParaRPr lang="fa-IR" dirty="0"/>
          </a:p>
        </p:txBody>
      </p:sp>
      <p:sp>
        <p:nvSpPr>
          <p:cNvPr id="13" name="Slide Number Placeholder 12"/>
          <p:cNvSpPr>
            <a:spLocks noGrp="1"/>
          </p:cNvSpPr>
          <p:nvPr>
            <p:ph type="sldNum" sz="quarter" idx="11"/>
          </p:nvPr>
        </p:nvSpPr>
        <p:spPr/>
        <p:txBody>
          <a:bodyPr/>
          <a:lstStyle/>
          <a:p>
            <a:fld id="{38A3AA34-6724-4773-B10C-DE3BAF697A4B}" type="slidenum">
              <a:rPr lang="fa-IR" smtClean="0"/>
              <a:pPr/>
              <a:t>‹#›</a:t>
            </a:fld>
            <a:endParaRPr lang="fa-IR" dirty="0"/>
          </a:p>
        </p:txBody>
      </p:sp>
      <p:sp>
        <p:nvSpPr>
          <p:cNvPr id="14" name="Footer Placeholder 13"/>
          <p:cNvSpPr>
            <a:spLocks noGrp="1"/>
          </p:cNvSpPr>
          <p:nvPr>
            <p:ph type="ftr" sz="quarter" idx="12"/>
          </p:nvPr>
        </p:nvSpPr>
        <p:spPr/>
        <p:txBody>
          <a:bodyPr/>
          <a:lstStyle/>
          <a:p>
            <a:endParaRPr lang="fa-IR"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یسه">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smtClean="0"/>
              <a:t>برای ویرایش سبک متن اسلاید اصلی، کلیک نمایید</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smtClean="0"/>
              <a:t>برای ویرایش سبک متن اسلاید اصلی، کلیک نمایید</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smtClean="0"/>
          </a:p>
        </p:txBody>
      </p:sp>
      <p:sp>
        <p:nvSpPr>
          <p:cNvPr id="11" name="Title 1"/>
          <p:cNvSpPr>
            <a:spLocks noGrp="1"/>
          </p:cNvSpPr>
          <p:nvPr>
            <p:ph type="title"/>
          </p:nvPr>
        </p:nvSpPr>
        <p:spPr>
          <a:xfrm>
            <a:off x="4876800" y="457200"/>
            <a:ext cx="2819400" cy="5714999"/>
          </a:xfrm>
        </p:spPr>
        <p:txBody>
          <a:bodyPr/>
          <a:lstStyle/>
          <a:p>
            <a:r>
              <a:rPr lang="fa-IR" smtClean="0"/>
              <a:t>برای ویرایش سبک عنوان اسلاید اصلی، کلیک نمایید</a:t>
            </a:r>
            <a:endParaRPr lang="en-US"/>
          </a:p>
        </p:txBody>
      </p:sp>
      <p:sp>
        <p:nvSpPr>
          <p:cNvPr id="12" name="Date Placeholder 11"/>
          <p:cNvSpPr>
            <a:spLocks noGrp="1"/>
          </p:cNvSpPr>
          <p:nvPr>
            <p:ph type="dt" sz="half" idx="10"/>
          </p:nvPr>
        </p:nvSpPr>
        <p:spPr/>
        <p:txBody>
          <a:bodyPr/>
          <a:lstStyle/>
          <a:p>
            <a:fld id="{96D1CE48-3924-46B2-ACF8-9539FA710E59}" type="datetimeFigureOut">
              <a:rPr lang="fa-IR" smtClean="0"/>
              <a:pPr/>
              <a:t>09/19/1439</a:t>
            </a:fld>
            <a:endParaRPr lang="fa-IR" dirty="0"/>
          </a:p>
        </p:txBody>
      </p:sp>
      <p:sp>
        <p:nvSpPr>
          <p:cNvPr id="14" name="Slide Number Placeholder 13"/>
          <p:cNvSpPr>
            <a:spLocks noGrp="1"/>
          </p:cNvSpPr>
          <p:nvPr>
            <p:ph type="sldNum" sz="quarter" idx="11"/>
          </p:nvPr>
        </p:nvSpPr>
        <p:spPr/>
        <p:txBody>
          <a:bodyPr/>
          <a:lstStyle/>
          <a:p>
            <a:fld id="{38A3AA34-6724-4773-B10C-DE3BAF697A4B}" type="slidenum">
              <a:rPr lang="fa-IR" smtClean="0"/>
              <a:pPr/>
              <a:t>‹#›</a:t>
            </a:fld>
            <a:endParaRPr lang="fa-IR" dirty="0"/>
          </a:p>
        </p:txBody>
      </p:sp>
      <p:sp>
        <p:nvSpPr>
          <p:cNvPr id="16" name="Footer Placeholder 15"/>
          <p:cNvSpPr>
            <a:spLocks noGrp="1"/>
          </p:cNvSpPr>
          <p:nvPr>
            <p:ph type="ftr" sz="quarter" idx="12"/>
          </p:nvPr>
        </p:nvSpPr>
        <p:spPr/>
        <p:txBody>
          <a:bodyPr/>
          <a:lstStyle/>
          <a:p>
            <a:endParaRPr lang="fa-IR"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تنها عنوان">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fa-IR" smtClean="0"/>
              <a:t>برای ویرایش سبک عنوان اسلاید اصلی، کلیک نمایید</a:t>
            </a:r>
            <a:endParaRPr lang="en-US" dirty="0"/>
          </a:p>
        </p:txBody>
      </p:sp>
      <p:sp>
        <p:nvSpPr>
          <p:cNvPr id="9" name="Date Placeholder 8"/>
          <p:cNvSpPr>
            <a:spLocks noGrp="1"/>
          </p:cNvSpPr>
          <p:nvPr>
            <p:ph type="dt" sz="half" idx="10"/>
          </p:nvPr>
        </p:nvSpPr>
        <p:spPr/>
        <p:txBody>
          <a:bodyPr/>
          <a:lstStyle/>
          <a:p>
            <a:fld id="{96D1CE48-3924-46B2-ACF8-9539FA710E59}" type="datetimeFigureOut">
              <a:rPr lang="fa-IR" smtClean="0"/>
              <a:pPr/>
              <a:t>09/19/1439</a:t>
            </a:fld>
            <a:endParaRPr lang="fa-IR" dirty="0"/>
          </a:p>
        </p:txBody>
      </p:sp>
      <p:sp>
        <p:nvSpPr>
          <p:cNvPr id="10" name="Slide Number Placeholder 9"/>
          <p:cNvSpPr>
            <a:spLocks noGrp="1"/>
          </p:cNvSpPr>
          <p:nvPr>
            <p:ph type="sldNum" sz="quarter" idx="11"/>
          </p:nvPr>
        </p:nvSpPr>
        <p:spPr/>
        <p:txBody>
          <a:bodyPr/>
          <a:lstStyle/>
          <a:p>
            <a:fld id="{38A3AA34-6724-4773-B10C-DE3BAF697A4B}" type="slidenum">
              <a:rPr lang="fa-IR" smtClean="0"/>
              <a:pPr/>
              <a:t>‹#›</a:t>
            </a:fld>
            <a:endParaRPr lang="fa-IR" dirty="0"/>
          </a:p>
        </p:txBody>
      </p:sp>
      <p:sp>
        <p:nvSpPr>
          <p:cNvPr id="11" name="Footer Placeholder 10"/>
          <p:cNvSpPr>
            <a:spLocks noGrp="1"/>
          </p:cNvSpPr>
          <p:nvPr>
            <p:ph type="ftr" sz="quarter" idx="12"/>
          </p:nvPr>
        </p:nvSpPr>
        <p:spPr/>
        <p:txBody>
          <a:bodyPr/>
          <a:lstStyle/>
          <a:p>
            <a:endParaRPr lang="fa-IR"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خالی">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96D1CE48-3924-46B2-ACF8-9539FA710E59}" type="datetimeFigureOut">
              <a:rPr lang="fa-IR" smtClean="0"/>
              <a:pPr/>
              <a:t>09/19/1439</a:t>
            </a:fld>
            <a:endParaRPr lang="fa-IR" dirty="0"/>
          </a:p>
        </p:txBody>
      </p:sp>
      <p:sp>
        <p:nvSpPr>
          <p:cNvPr id="9" name="Slide Number Placeholder 8"/>
          <p:cNvSpPr>
            <a:spLocks noGrp="1"/>
          </p:cNvSpPr>
          <p:nvPr>
            <p:ph type="sldNum" sz="quarter" idx="11"/>
          </p:nvPr>
        </p:nvSpPr>
        <p:spPr/>
        <p:txBody>
          <a:bodyPr/>
          <a:lstStyle/>
          <a:p>
            <a:fld id="{38A3AA34-6724-4773-B10C-DE3BAF697A4B}" type="slidenum">
              <a:rPr lang="fa-IR" smtClean="0"/>
              <a:pPr/>
              <a:t>‹#›</a:t>
            </a:fld>
            <a:endParaRPr lang="fa-IR" dirty="0"/>
          </a:p>
        </p:txBody>
      </p:sp>
      <p:sp>
        <p:nvSpPr>
          <p:cNvPr id="10" name="Footer Placeholder 9"/>
          <p:cNvSpPr>
            <a:spLocks noGrp="1"/>
          </p:cNvSpPr>
          <p:nvPr>
            <p:ph type="ftr" sz="quarter" idx="12"/>
          </p:nvPr>
        </p:nvSpPr>
        <p:spPr/>
        <p:txBody>
          <a:bodyPr/>
          <a:lstStyle/>
          <a:p>
            <a:endParaRPr lang="fa-IR"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ا با عنوان">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fa-IR" smtClean="0"/>
              <a:t>برای ویرایش سبک عنوان اسلاید اصلی، کلیک نمایید</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smtClean="0"/>
              <a:t>برای ویرایش سبک متن اسلاید اصلی، کلیک نمایید</a:t>
            </a:r>
          </a:p>
        </p:txBody>
      </p:sp>
      <p:sp>
        <p:nvSpPr>
          <p:cNvPr id="15" name="Date Placeholder 14"/>
          <p:cNvSpPr>
            <a:spLocks noGrp="1"/>
          </p:cNvSpPr>
          <p:nvPr>
            <p:ph type="dt" sz="half" idx="10"/>
          </p:nvPr>
        </p:nvSpPr>
        <p:spPr/>
        <p:txBody>
          <a:bodyPr/>
          <a:lstStyle/>
          <a:p>
            <a:fld id="{96D1CE48-3924-46B2-ACF8-9539FA710E59}" type="datetimeFigureOut">
              <a:rPr lang="fa-IR" smtClean="0"/>
              <a:pPr/>
              <a:t>09/19/1439</a:t>
            </a:fld>
            <a:endParaRPr lang="fa-IR" dirty="0"/>
          </a:p>
        </p:txBody>
      </p:sp>
      <p:sp>
        <p:nvSpPr>
          <p:cNvPr id="16" name="Slide Number Placeholder 15"/>
          <p:cNvSpPr>
            <a:spLocks noGrp="1"/>
          </p:cNvSpPr>
          <p:nvPr>
            <p:ph type="sldNum" sz="quarter" idx="11"/>
          </p:nvPr>
        </p:nvSpPr>
        <p:spPr/>
        <p:txBody>
          <a:bodyPr/>
          <a:lstStyle/>
          <a:p>
            <a:fld id="{38A3AA34-6724-4773-B10C-DE3BAF697A4B}" type="slidenum">
              <a:rPr lang="fa-IR" smtClean="0"/>
              <a:pPr/>
              <a:t>‹#›</a:t>
            </a:fld>
            <a:endParaRPr lang="fa-IR" dirty="0"/>
          </a:p>
        </p:txBody>
      </p:sp>
      <p:sp>
        <p:nvSpPr>
          <p:cNvPr id="17" name="Footer Placeholder 16"/>
          <p:cNvSpPr>
            <a:spLocks noGrp="1"/>
          </p:cNvSpPr>
          <p:nvPr>
            <p:ph type="ftr" sz="quarter" idx="12"/>
          </p:nvPr>
        </p:nvSpPr>
        <p:spPr/>
        <p:txBody>
          <a:bodyPr/>
          <a:lstStyle/>
          <a:p>
            <a:endParaRPr lang="fa-IR"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تصویر با عنوان">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a-IR" dirty="0" smtClean="0"/>
              <a:t>برای اضافه کردن تصویر نماد را کلیک نمایید</a:t>
            </a:r>
            <a:endParaRPr lang="en-US" dirty="0"/>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fa-IR" smtClean="0"/>
              <a:t>برای ویرایش سبک عنوان اسلاید اصلی، کلیک نمایید</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smtClean="0"/>
              <a:t>برای ویرایش سبک متن اسلاید اصلی، کلیک نمایید</a:t>
            </a:r>
          </a:p>
        </p:txBody>
      </p:sp>
      <p:sp>
        <p:nvSpPr>
          <p:cNvPr id="16" name="Date Placeholder 15"/>
          <p:cNvSpPr>
            <a:spLocks noGrp="1"/>
          </p:cNvSpPr>
          <p:nvPr>
            <p:ph type="dt" sz="half" idx="10"/>
          </p:nvPr>
        </p:nvSpPr>
        <p:spPr/>
        <p:txBody>
          <a:bodyPr/>
          <a:lstStyle/>
          <a:p>
            <a:fld id="{96D1CE48-3924-46B2-ACF8-9539FA710E59}" type="datetimeFigureOut">
              <a:rPr lang="fa-IR" smtClean="0"/>
              <a:pPr/>
              <a:t>09/19/1439</a:t>
            </a:fld>
            <a:endParaRPr lang="fa-IR" dirty="0"/>
          </a:p>
        </p:txBody>
      </p:sp>
      <p:sp>
        <p:nvSpPr>
          <p:cNvPr id="17" name="Slide Number Placeholder 16"/>
          <p:cNvSpPr>
            <a:spLocks noGrp="1"/>
          </p:cNvSpPr>
          <p:nvPr>
            <p:ph type="sldNum" sz="quarter" idx="11"/>
          </p:nvPr>
        </p:nvSpPr>
        <p:spPr/>
        <p:txBody>
          <a:bodyPr/>
          <a:lstStyle/>
          <a:p>
            <a:fld id="{38A3AA34-6724-4773-B10C-DE3BAF697A4B}" type="slidenum">
              <a:rPr lang="fa-IR" smtClean="0"/>
              <a:pPr/>
              <a:t>‹#›</a:t>
            </a:fld>
            <a:endParaRPr lang="fa-IR" dirty="0"/>
          </a:p>
        </p:txBody>
      </p:sp>
      <p:sp>
        <p:nvSpPr>
          <p:cNvPr id="18" name="Footer Placeholder 17"/>
          <p:cNvSpPr>
            <a:spLocks noGrp="1"/>
          </p:cNvSpPr>
          <p:nvPr>
            <p:ph type="ftr" sz="quarter" idx="12"/>
          </p:nvPr>
        </p:nvSpPr>
        <p:spPr/>
        <p:txBody>
          <a:bodyPr/>
          <a:lstStyle/>
          <a:p>
            <a:endParaRPr lang="fa-IR"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fa-IR" smtClean="0"/>
              <a:t>برای ویرایش سبک عنوان اسلاید اصلی، کلیک نمایید</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38A3AA34-6724-4773-B10C-DE3BAF697A4B}" type="slidenum">
              <a:rPr lang="fa-IR" smtClean="0"/>
              <a:pPr/>
              <a:t>‹#›</a:t>
            </a:fld>
            <a:endParaRPr lang="fa-IR" dirty="0"/>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96D1CE48-3924-46B2-ACF8-9539FA710E59}" type="datetimeFigureOut">
              <a:rPr lang="fa-IR" smtClean="0"/>
              <a:pPr/>
              <a:t>09/19/1439</a:t>
            </a:fld>
            <a:endParaRPr lang="fa-IR" dirty="0"/>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fa-IR" dirty="0"/>
          </a:p>
        </p:txBody>
      </p:sp>
      <p:sp>
        <p:nvSpPr>
          <p:cNvPr id="11" name="Rectangle 10"/>
          <p:cNvSpPr/>
          <p:nvPr userDrawn="1"/>
        </p:nvSpPr>
        <p:spPr>
          <a:xfrm>
            <a:off x="-200949" y="-76200"/>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iming>
    <p:tnLst>
      <p:par>
        <p:cTn id="1" dur="indefinite" restart="never" nodeType="tmRoot"/>
      </p:par>
    </p:tnLst>
  </p:timing>
  <p:txStyles>
    <p:titleStyle>
      <a:lvl1pPr algn="r" defTabSz="914400" rtl="1"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r" defTabSz="914400" rtl="1"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r" defTabSz="914400" rtl="1"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r" defTabSz="914400" rtl="1"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r" defTabSz="914400" rtl="1"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r" defTabSz="914400" rtl="1"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r" defTabSz="914400" rtl="1"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r" defTabSz="914400" rtl="1"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r" defTabSz="914400" rtl="1"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r" defTabSz="914400" rtl="1"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translate.googleusercontent.com/translate_c?depth=1&amp;ei=oQChUI3qK43KsgapjoCgCg&amp;hl=fa&amp;prev=/search?q=%D9%85%D8%AF%D8%B1%D8%B3%D9%87+%D9%85%D8%B9%D9%85%D8%A7%D8%B1%DB%8C+%DA%A9%D9%88%D9%BE%D8%B1%DB%8C%D9%88%D9%86%DB%8C%D9%88%D9%86+%D9%86%DB%8C%D9%88%DB%8C%D9%88%D8%B1%DA%A9&amp;hl=fa&amp;biw=1525&amp;bih=655&amp;noj=1&amp;prmd=imvns&amp;rurl=translate.google.com&amp;sl=en&amp;u=http://www.morphosis.net/&amp;usg=ALkJrhiAon13G7_mRalV5AtiCPOgANcaiQ" TargetMode="External"/><Relationship Id="rId2" Type="http://schemas.openxmlformats.org/officeDocument/2006/relationships/hyperlink" Target="http://translate.googleusercontent.com/translate_c?depth=1&amp;ei=oQChUI3qK43KsgapjoCgCg&amp;hl=fa&amp;prev=/search?q=%D9%85%D8%AF%D8%B1%D8%B3%D9%87+%D9%85%D8%B9%D9%85%D8%A7%D8%B1%DB%8C+%DA%A9%D9%88%D9%BE%D8%B1%DB%8C%D9%88%D9%86%DB%8C%D9%88%D9%86+%D9%86%DB%8C%D9%88%DB%8C%D9%88%D8%B1%DA%A9&amp;hl=fa&amp;biw=1525&amp;bih=655&amp;noj=1&amp;prmd=imvns&amp;rurl=translate.google.com&amp;sl=en&amp;u=http://www.cooper.edu/&amp;usg=ALkJrhifyEHwGHDJWwAcPJnO7GrvZFrb3g"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228600"/>
            <a:ext cx="7620000" cy="1447800"/>
          </a:xfrm>
        </p:spPr>
        <p:txBody>
          <a:bodyPr>
            <a:normAutofit/>
          </a:bodyPr>
          <a:lstStyle/>
          <a:p>
            <a:r>
              <a:rPr lang="fa-IR" sz="3200" b="1" dirty="0" smtClean="0">
                <a:solidFill>
                  <a:schemeClr val="accent4"/>
                </a:solidFill>
                <a:latin typeface="IranNastaliq" pitchFamily="18" charset="0"/>
                <a:cs typeface="IranNastaliq" pitchFamily="18" charset="0"/>
              </a:rPr>
              <a:t>مدرسه معماری کوپر یونیون </a:t>
            </a:r>
            <a:r>
              <a:rPr lang="fa-IR" sz="3200" b="1" dirty="0" smtClean="0">
                <a:solidFill>
                  <a:schemeClr val="accent4"/>
                </a:solidFill>
                <a:latin typeface="IranNastaliq" pitchFamily="18" charset="0"/>
                <a:cs typeface="IranNastaliq" pitchFamily="18" charset="0"/>
              </a:rPr>
              <a:t>نیویورک</a:t>
            </a:r>
            <a:endParaRPr lang="fa-IR" dirty="0">
              <a:solidFill>
                <a:schemeClr val="accent4"/>
              </a:solidFill>
              <a:latin typeface="IranNastaliq" pitchFamily="18" charset="0"/>
              <a:cs typeface="IranNastaliq" pitchFamily="18" charset="0"/>
            </a:endParaRPr>
          </a:p>
        </p:txBody>
      </p:sp>
    </p:spTree>
    <p:extLst>
      <p:ext uri="{BB962C8B-B14F-4D97-AF65-F5344CB8AC3E}">
        <p14:creationId xmlns:p14="http://schemas.microsoft.com/office/powerpoint/2010/main" val="24977009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876800" y="152400"/>
            <a:ext cx="3657600" cy="7086600"/>
          </a:xfrm>
        </p:spPr>
        <p:txBody>
          <a:bodyPr>
            <a:noAutofit/>
          </a:bodyPr>
          <a:lstStyle/>
          <a:p>
            <a:pPr>
              <a:lnSpc>
                <a:spcPct val="200000"/>
              </a:lnSpc>
              <a:spcAft>
                <a:spcPts val="1200"/>
              </a:spcAft>
            </a:pPr>
            <a:r>
              <a:rPr lang="fa-IR" sz="2000" dirty="0">
                <a:solidFill>
                  <a:schemeClr val="accent4">
                    <a:lumMod val="50000"/>
                  </a:schemeClr>
                </a:solidFill>
                <a:latin typeface="IranNastaliq" pitchFamily="18" charset="0"/>
                <a:cs typeface="IranNastaliq" pitchFamily="18" charset="0"/>
              </a:rPr>
              <a:t>در داخل ساختمان باید به گونه ای باشد که روابط بین 3 کالج که در ان قرار دارند به خوبی بر قرار شود (این 3 کالج پیش از این جداگانه قرار داشته اند </a:t>
            </a:r>
            <a:r>
              <a:rPr lang="fa-IR" sz="2000" dirty="0" smtClean="0">
                <a:solidFill>
                  <a:schemeClr val="accent4">
                    <a:lumMod val="50000"/>
                  </a:schemeClr>
                </a:solidFill>
                <a:latin typeface="IranNastaliq" pitchFamily="18" charset="0"/>
                <a:cs typeface="IranNastaliq" pitchFamily="18" charset="0"/>
              </a:rPr>
              <a:t>)</a:t>
            </a:r>
            <a:br>
              <a:rPr lang="fa-IR" sz="2000" dirty="0" smtClean="0">
                <a:solidFill>
                  <a:schemeClr val="accent4">
                    <a:lumMod val="50000"/>
                  </a:schemeClr>
                </a:solidFill>
                <a:latin typeface="IranNastaliq" pitchFamily="18" charset="0"/>
                <a:cs typeface="IranNastaliq" pitchFamily="18" charset="0"/>
              </a:rPr>
            </a:br>
            <a:r>
              <a:rPr lang="fa-IR" sz="2000" dirty="0" smtClean="0">
                <a:solidFill>
                  <a:schemeClr val="accent4">
                    <a:lumMod val="50000"/>
                  </a:schemeClr>
                </a:solidFill>
                <a:latin typeface="IranNastaliq" pitchFamily="18" charset="0"/>
                <a:cs typeface="IranNastaliq" pitchFamily="18" charset="0"/>
              </a:rPr>
              <a:t>هسته عمودی </a:t>
            </a:r>
            <a:r>
              <a:rPr lang="fa-IR" sz="2000" dirty="0">
                <a:solidFill>
                  <a:schemeClr val="accent4">
                    <a:lumMod val="50000"/>
                  </a:schemeClr>
                </a:solidFill>
                <a:latin typeface="IranNastaliq" pitchFamily="18" charset="0"/>
                <a:cs typeface="IranNastaliq" pitchFamily="18" charset="0"/>
              </a:rPr>
              <a:t>در قلب ساختمان به عنوان فضایی مرکزی برای مبادله رسمی اجتماعی و فکری و </a:t>
            </a:r>
            <a:r>
              <a:rPr lang="fa-IR" sz="2000" dirty="0" smtClean="0">
                <a:solidFill>
                  <a:schemeClr val="accent4">
                    <a:lumMod val="50000"/>
                  </a:schemeClr>
                </a:solidFill>
                <a:latin typeface="IranNastaliq" pitchFamily="18" charset="0"/>
                <a:cs typeface="IranNastaliq" pitchFamily="18" charset="0"/>
              </a:rPr>
              <a:t>نمونه </a:t>
            </a:r>
            <a:r>
              <a:rPr lang="fa-IR" sz="2000" dirty="0">
                <a:solidFill>
                  <a:schemeClr val="accent4">
                    <a:lumMod val="50000"/>
                  </a:schemeClr>
                </a:solidFill>
                <a:latin typeface="IranNastaliq" pitchFamily="18" charset="0"/>
                <a:cs typeface="IranNastaliq" pitchFamily="18" charset="0"/>
              </a:rPr>
              <a:t>خلاق در ساختمان جدید نمود پیدا کرده</a:t>
            </a:r>
            <a:r>
              <a:rPr lang="fa-IR" sz="2000" dirty="0" smtClean="0">
                <a:solidFill>
                  <a:schemeClr val="accent4">
                    <a:lumMod val="50000"/>
                  </a:schemeClr>
                </a:solidFill>
                <a:latin typeface="IranNastaliq" pitchFamily="18" charset="0"/>
                <a:cs typeface="IranNastaliq" pitchFamily="18" charset="0"/>
              </a:rPr>
              <a:t>.</a:t>
            </a:r>
            <a:br>
              <a:rPr lang="fa-IR" sz="2000" dirty="0" smtClean="0">
                <a:solidFill>
                  <a:schemeClr val="accent4">
                    <a:lumMod val="50000"/>
                  </a:schemeClr>
                </a:solidFill>
                <a:latin typeface="IranNastaliq" pitchFamily="18" charset="0"/>
                <a:cs typeface="IranNastaliq" pitchFamily="18" charset="0"/>
              </a:rPr>
            </a:br>
            <a:r>
              <a:rPr lang="fa-IR" sz="2000" dirty="0" smtClean="0">
                <a:solidFill>
                  <a:schemeClr val="accent4">
                    <a:lumMod val="50000"/>
                  </a:schemeClr>
                </a:solidFill>
                <a:latin typeface="IranNastaliq" pitchFamily="18" charset="0"/>
                <a:cs typeface="IranNastaliq" pitchFamily="18" charset="0"/>
              </a:rPr>
              <a:t>امواجی </a:t>
            </a:r>
            <a:r>
              <a:rPr lang="fa-IR" sz="2000" dirty="0">
                <a:solidFill>
                  <a:schemeClr val="accent4">
                    <a:lumMod val="50000"/>
                  </a:schemeClr>
                </a:solidFill>
                <a:latin typeface="IranNastaliq" pitchFamily="18" charset="0"/>
                <a:cs typeface="IranNastaliq" pitchFamily="18" charset="0"/>
              </a:rPr>
              <a:t>که ساختمان ایجاد شده </a:t>
            </a:r>
            <a:r>
              <a:rPr lang="fa-IR" sz="2000" dirty="0" smtClean="0">
                <a:solidFill>
                  <a:schemeClr val="accent4">
                    <a:lumMod val="50000"/>
                  </a:schemeClr>
                </a:solidFill>
                <a:latin typeface="IranNastaliq" pitchFamily="18" charset="0"/>
                <a:cs typeface="IranNastaliq" pitchFamily="18" charset="0"/>
              </a:rPr>
              <a:t>است به </a:t>
            </a:r>
            <a:r>
              <a:rPr lang="fa-IR" sz="2000" dirty="0">
                <a:solidFill>
                  <a:schemeClr val="accent4">
                    <a:lumMod val="50000"/>
                  </a:schemeClr>
                </a:solidFill>
                <a:latin typeface="IranNastaliq" pitchFamily="18" charset="0"/>
                <a:cs typeface="IranNastaliq" pitchFamily="18" charset="0"/>
              </a:rPr>
              <a:t>وسیله چهار طبقه ما را به بلندای اسمان می رساند و پیازای عمودی که حکم قلب ساختمان را دارد فضایی برای مطالعات و فعالیت های مانند ان است </a:t>
            </a:r>
            <a:r>
              <a:rPr lang="en-US" sz="2000" dirty="0">
                <a:solidFill>
                  <a:schemeClr val="accent4">
                    <a:lumMod val="50000"/>
                  </a:schemeClr>
                </a:solidFill>
                <a:latin typeface="IranNastaliq" pitchFamily="18" charset="0"/>
                <a:cs typeface="IranNastaliq" pitchFamily="18" charset="0"/>
              </a:rPr>
              <a:t/>
            </a:r>
            <a:br>
              <a:rPr lang="en-US" sz="2000" dirty="0">
                <a:solidFill>
                  <a:schemeClr val="accent4">
                    <a:lumMod val="50000"/>
                  </a:schemeClr>
                </a:solidFill>
                <a:latin typeface="IranNastaliq" pitchFamily="18" charset="0"/>
                <a:cs typeface="IranNastaliq" pitchFamily="18" charset="0"/>
              </a:rPr>
            </a:br>
            <a:endParaRPr lang="fa-IR" sz="2000" dirty="0">
              <a:solidFill>
                <a:schemeClr val="accent4">
                  <a:lumMod val="50000"/>
                </a:schemeClr>
              </a:solidFill>
              <a:latin typeface="IranNastaliq" pitchFamily="18" charset="0"/>
              <a:cs typeface="IranNastaliq" pitchFamily="18" charset="0"/>
            </a:endParaRPr>
          </a:p>
        </p:txBody>
      </p:sp>
      <p:pic>
        <p:nvPicPr>
          <p:cNvPr id="4" name="Picture 59" descr="http://static.dezeen.com/uploads/2009/10/dzn_Cooper-Union-Building-by-Morphosis-06.jpg"/>
          <p:cNvPicPr>
            <a:picLocks noGrp="1"/>
          </p:cNvPicPr>
          <p:nvPr>
            <p:ph idx="1"/>
          </p:nvPr>
        </p:nvPicPr>
        <p:blipFill>
          <a:blip r:embed="rId2" cstate="print"/>
          <a:srcRect/>
          <a:stretch>
            <a:fillRect/>
          </a:stretch>
        </p:blipFill>
        <p:spPr bwMode="auto">
          <a:xfrm>
            <a:off x="457200" y="228600"/>
            <a:ext cx="4191000" cy="6096000"/>
          </a:xfrm>
          <a:prstGeom prst="rect">
            <a:avLst/>
          </a:prstGeom>
          <a:noFill/>
          <a:ln w="9525">
            <a:noFill/>
            <a:miter lim="800000"/>
            <a:headEnd/>
            <a:tailEnd/>
          </a:ln>
        </p:spPr>
      </p:pic>
    </p:spTree>
    <p:extLst>
      <p:ext uri="{BB962C8B-B14F-4D97-AF65-F5344CB8AC3E}">
        <p14:creationId xmlns:p14="http://schemas.microsoft.com/office/powerpoint/2010/main" val="31746121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19600" y="457200"/>
            <a:ext cx="4038600" cy="5943600"/>
          </a:xfrm>
        </p:spPr>
        <p:txBody>
          <a:bodyPr>
            <a:normAutofit fontScale="90000"/>
          </a:bodyPr>
          <a:lstStyle/>
          <a:p>
            <a:pPr>
              <a:lnSpc>
                <a:spcPct val="200000"/>
              </a:lnSpc>
            </a:pPr>
            <a:r>
              <a:rPr lang="fa-IR" dirty="0">
                <a:solidFill>
                  <a:schemeClr val="accent4">
                    <a:lumMod val="50000"/>
                  </a:schemeClr>
                </a:solidFill>
                <a:latin typeface="IranNastaliq" pitchFamily="18" charset="0"/>
                <a:cs typeface="IranNastaliq" pitchFamily="18" charset="0"/>
              </a:rPr>
              <a:t>از لابی ای با دو ورودی بلند </a:t>
            </a:r>
            <a:r>
              <a:rPr lang="en-US" dirty="0">
                <a:solidFill>
                  <a:schemeClr val="accent4">
                    <a:lumMod val="50000"/>
                  </a:schemeClr>
                </a:solidFill>
                <a:latin typeface="IranNastaliq" pitchFamily="18" charset="0"/>
                <a:cs typeface="IranNastaliq" pitchFamily="18" charset="0"/>
              </a:rPr>
              <a:t>,</a:t>
            </a:r>
            <a:r>
              <a:rPr lang="fa-IR" dirty="0">
                <a:solidFill>
                  <a:schemeClr val="accent4">
                    <a:lumMod val="50000"/>
                  </a:schemeClr>
                </a:solidFill>
                <a:latin typeface="IranNastaliq" pitchFamily="18" charset="0"/>
                <a:cs typeface="IranNastaliq" pitchFamily="18" charset="0"/>
              </a:rPr>
              <a:t> با پله های قابل توجه ای در طبقه </a:t>
            </a:r>
            <a:r>
              <a:rPr lang="fa-IR" dirty="0" smtClean="0">
                <a:solidFill>
                  <a:schemeClr val="accent4">
                    <a:lumMod val="50000"/>
                  </a:schemeClr>
                </a:solidFill>
                <a:latin typeface="IranNastaliq" pitchFamily="18" charset="0"/>
                <a:cs typeface="IranNastaliq" pitchFamily="18" charset="0"/>
              </a:rPr>
              <a:t>چهارم </a:t>
            </a:r>
            <a:r>
              <a:rPr lang="fa-IR" dirty="0">
                <a:solidFill>
                  <a:schemeClr val="accent4">
                    <a:lumMod val="50000"/>
                  </a:schemeClr>
                </a:solidFill>
                <a:latin typeface="IranNastaliq" pitchFamily="18" charset="0"/>
                <a:cs typeface="IranNastaliq" pitchFamily="18" charset="0"/>
              </a:rPr>
              <a:t>به سالن دانش اموزان خواهیم رسید و</a:t>
            </a:r>
            <a:r>
              <a:rPr lang="fa-IR" dirty="0" smtClean="0">
                <a:solidFill>
                  <a:schemeClr val="accent4">
                    <a:lumMod val="50000"/>
                  </a:schemeClr>
                </a:solidFill>
                <a:latin typeface="IranNastaliq" pitchFamily="18" charset="0"/>
                <a:cs typeface="IranNastaliq" pitchFamily="18" charset="0"/>
              </a:rPr>
              <a:t> </a:t>
            </a:r>
            <a:r>
              <a:rPr lang="fa-IR" dirty="0">
                <a:solidFill>
                  <a:schemeClr val="accent4">
                    <a:lumMod val="50000"/>
                  </a:schemeClr>
                </a:solidFill>
                <a:latin typeface="IranNastaliq" pitchFamily="18" charset="0"/>
                <a:cs typeface="IranNastaliq" pitchFamily="18" charset="0"/>
              </a:rPr>
              <a:t>از انجا به شهر مشرف خواهیم بود و در طبقه پنجم ونهم لابی مشرف به اسمان خواهیم داشت که سالن داشجویی و اتاق سمینار وسالنی مشرف به شهر با فضایی سامان یافته در انجا خواهیم داشت </a:t>
            </a:r>
          </a:p>
        </p:txBody>
      </p:sp>
      <p:pic>
        <p:nvPicPr>
          <p:cNvPr id="4" name="Picture 60" descr="http://static.dezeen.com/uploads/2009/10/dzn_Cooper-Union-Building-by-Morphosis-07.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533400"/>
            <a:ext cx="3657600" cy="5410200"/>
          </a:xfrm>
          <a:prstGeom prst="rect">
            <a:avLst/>
          </a:prstGeom>
          <a:noFill/>
          <a:ln w="9525">
            <a:noFill/>
            <a:miter lim="800000"/>
            <a:headEnd/>
            <a:tailEnd/>
          </a:ln>
        </p:spPr>
      </p:pic>
    </p:spTree>
    <p:extLst>
      <p:ext uri="{BB962C8B-B14F-4D97-AF65-F5344CB8AC3E}">
        <p14:creationId xmlns:p14="http://schemas.microsoft.com/office/powerpoint/2010/main" val="708388887"/>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4953000"/>
            <a:ext cx="8077200" cy="1752600"/>
          </a:xfrm>
        </p:spPr>
        <p:txBody>
          <a:bodyPr>
            <a:normAutofit fontScale="90000"/>
          </a:bodyPr>
          <a:lstStyle/>
          <a:p>
            <a:pPr>
              <a:lnSpc>
                <a:spcPct val="200000"/>
              </a:lnSpc>
            </a:pPr>
            <a:r>
              <a:rPr lang="fa-IR" sz="2000" dirty="0">
                <a:solidFill>
                  <a:schemeClr val="accent4">
                    <a:lumMod val="50000"/>
                  </a:schemeClr>
                </a:solidFill>
                <a:latin typeface="IranNastaliq" pitchFamily="18" charset="0"/>
                <a:cs typeface="IranNastaliq" pitchFamily="18" charset="0"/>
              </a:rPr>
              <a:t>در اینجا مجموعه ای از تفاسیر و برنامه های از ساختمان آموزشی جدید برای </a:t>
            </a:r>
            <a:r>
              <a:rPr lang="fa-IR" sz="2000" u="sng" dirty="0">
                <a:solidFill>
                  <a:schemeClr val="accent4">
                    <a:lumMod val="50000"/>
                  </a:schemeClr>
                </a:solidFill>
                <a:latin typeface="IranNastaliq" pitchFamily="18" charset="0"/>
                <a:cs typeface="IranNastaliq" pitchFamily="18" charset="0"/>
                <a:hlinkClick r:id="rId2"/>
              </a:rPr>
              <a:t>اتحادیه کوپر</a:t>
            </a:r>
            <a:r>
              <a:rPr lang="fa-IR" sz="2000" dirty="0">
                <a:solidFill>
                  <a:schemeClr val="accent4">
                    <a:lumMod val="50000"/>
                  </a:schemeClr>
                </a:solidFill>
                <a:latin typeface="IranNastaliq" pitchFamily="18" charset="0"/>
                <a:cs typeface="IranNastaliq" pitchFamily="18" charset="0"/>
              </a:rPr>
              <a:t> کالج در نیویورک، </a:t>
            </a:r>
            <a:r>
              <a:rPr lang="fa-IR" sz="2000" dirty="0" smtClean="0">
                <a:solidFill>
                  <a:schemeClr val="accent4">
                    <a:lumMod val="50000"/>
                  </a:schemeClr>
                </a:solidFill>
                <a:latin typeface="IranNastaliq" pitchFamily="18" charset="0"/>
                <a:cs typeface="IranNastaliq" pitchFamily="18" charset="0"/>
              </a:rPr>
              <a:t>وجود دارد</a:t>
            </a:r>
            <a:br>
              <a:rPr lang="fa-IR" sz="2000" dirty="0" smtClean="0">
                <a:solidFill>
                  <a:schemeClr val="accent4">
                    <a:lumMod val="50000"/>
                  </a:schemeClr>
                </a:solidFill>
                <a:latin typeface="IranNastaliq" pitchFamily="18" charset="0"/>
                <a:cs typeface="IranNastaliq" pitchFamily="18" charset="0"/>
              </a:rPr>
            </a:br>
            <a:r>
              <a:rPr lang="fa-IR" sz="2000" dirty="0" smtClean="0">
                <a:solidFill>
                  <a:schemeClr val="accent4">
                    <a:lumMod val="50000"/>
                  </a:schemeClr>
                </a:solidFill>
                <a:latin typeface="IranNastaliq" pitchFamily="18" charset="0"/>
                <a:cs typeface="IranNastaliq" pitchFamily="18" charset="0"/>
              </a:rPr>
              <a:t>طراحی </a:t>
            </a:r>
            <a:r>
              <a:rPr lang="fa-IR" sz="2000" dirty="0">
                <a:solidFill>
                  <a:schemeClr val="accent4">
                    <a:lumMod val="50000"/>
                  </a:schemeClr>
                </a:solidFill>
                <a:latin typeface="IranNastaliq" pitchFamily="18" charset="0"/>
                <a:cs typeface="IranNastaliq" pitchFamily="18" charset="0"/>
              </a:rPr>
              <a:t>شده توسط </a:t>
            </a:r>
            <a:r>
              <a:rPr lang="en-US" sz="2000" u="sng" dirty="0">
                <a:solidFill>
                  <a:schemeClr val="accent4">
                    <a:lumMod val="50000"/>
                  </a:schemeClr>
                </a:solidFill>
                <a:latin typeface="IranNastaliq" pitchFamily="18" charset="0"/>
                <a:cs typeface="IranNastaliq" pitchFamily="18" charset="0"/>
                <a:hlinkClick r:id="rId3"/>
              </a:rPr>
              <a:t>Morphosis</a:t>
            </a:r>
            <a:r>
              <a:rPr lang="fa-IR" sz="2000" dirty="0">
                <a:solidFill>
                  <a:schemeClr val="accent4">
                    <a:lumMod val="50000"/>
                  </a:schemeClr>
                </a:solidFill>
                <a:latin typeface="IranNastaliq" pitchFamily="18" charset="0"/>
                <a:cs typeface="IranNastaliq" pitchFamily="18" charset="0"/>
              </a:rPr>
              <a:t> . </a:t>
            </a:r>
            <a:r>
              <a:rPr lang="en-US" sz="2000" dirty="0">
                <a:solidFill>
                  <a:schemeClr val="accent4">
                    <a:lumMod val="50000"/>
                  </a:schemeClr>
                </a:solidFill>
                <a:latin typeface="IranNastaliq" pitchFamily="18" charset="0"/>
                <a:cs typeface="IranNastaliq" pitchFamily="18" charset="0"/>
              </a:rPr>
              <a:t/>
            </a:r>
            <a:br>
              <a:rPr lang="en-US" sz="2000" dirty="0">
                <a:solidFill>
                  <a:schemeClr val="accent4">
                    <a:lumMod val="50000"/>
                  </a:schemeClr>
                </a:solidFill>
                <a:latin typeface="IranNastaliq" pitchFamily="18" charset="0"/>
                <a:cs typeface="IranNastaliq" pitchFamily="18" charset="0"/>
              </a:rPr>
            </a:br>
            <a:endParaRPr lang="fa-IR" sz="2000" dirty="0">
              <a:solidFill>
                <a:schemeClr val="accent4">
                  <a:lumMod val="50000"/>
                </a:schemeClr>
              </a:solidFill>
              <a:latin typeface="IranNastaliq" pitchFamily="18" charset="0"/>
              <a:cs typeface="IranNastaliq" pitchFamily="18" charset="0"/>
            </a:endParaRPr>
          </a:p>
        </p:txBody>
      </p:sp>
      <p:pic>
        <p:nvPicPr>
          <p:cNvPr id="4" name="image4321" descr="CPR-0183axvi_atrium-silk_screen_red.jpg"/>
          <p:cNvPicPr>
            <a:picLocks noGrp="1"/>
          </p:cNvPicPr>
          <p:nvPr>
            <p:ph idx="1"/>
          </p:nvPr>
        </p:nvPicPr>
        <p:blipFill>
          <a:blip r:embed="rId4" cstate="print"/>
          <a:srcRect/>
          <a:stretch>
            <a:fillRect/>
          </a:stretch>
        </p:blipFill>
        <p:spPr bwMode="auto">
          <a:xfrm>
            <a:off x="533400" y="304800"/>
            <a:ext cx="7848600" cy="4267200"/>
          </a:xfrm>
          <a:prstGeom prst="rect">
            <a:avLst/>
          </a:prstGeom>
          <a:noFill/>
          <a:ln w="9525">
            <a:noFill/>
            <a:miter lim="800000"/>
            <a:headEnd/>
            <a:tailEnd/>
          </a:ln>
        </p:spPr>
      </p:pic>
    </p:spTree>
    <p:extLst>
      <p:ext uri="{BB962C8B-B14F-4D97-AF65-F5344CB8AC3E}">
        <p14:creationId xmlns:p14="http://schemas.microsoft.com/office/powerpoint/2010/main" val="1426488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a:xfrm>
            <a:off x="304800" y="5410200"/>
            <a:ext cx="8229600" cy="1143000"/>
          </a:xfrm>
        </p:spPr>
        <p:txBody>
          <a:bodyPr>
            <a:normAutofit fontScale="90000"/>
          </a:bodyPr>
          <a:lstStyle/>
          <a:p>
            <a:pPr>
              <a:lnSpc>
                <a:spcPct val="200000"/>
              </a:lnSpc>
            </a:pPr>
            <a:r>
              <a:rPr lang="fa-IR" sz="2000" dirty="0">
                <a:solidFill>
                  <a:schemeClr val="accent4">
                    <a:lumMod val="50000"/>
                  </a:schemeClr>
                </a:solidFill>
                <a:latin typeface="IranNastaliq" pitchFamily="18" charset="0"/>
                <a:cs typeface="IranNastaliq" pitchFamily="18" charset="0"/>
              </a:rPr>
              <a:t>این ساختمان آلبرت </a:t>
            </a:r>
            <a:r>
              <a:rPr lang="en-US" sz="2000" dirty="0">
                <a:solidFill>
                  <a:schemeClr val="accent4">
                    <a:lumMod val="50000"/>
                  </a:schemeClr>
                </a:solidFill>
                <a:latin typeface="IranNastaliq" pitchFamily="18" charset="0"/>
                <a:cs typeface="IranNastaliq" pitchFamily="18" charset="0"/>
              </a:rPr>
              <a:t>Nerken</a:t>
            </a:r>
            <a:r>
              <a:rPr lang="fa-IR" sz="2000" dirty="0">
                <a:solidFill>
                  <a:schemeClr val="accent4">
                    <a:lumMod val="50000"/>
                  </a:schemeClr>
                </a:solidFill>
                <a:latin typeface="IranNastaliq" pitchFamily="18" charset="0"/>
                <a:cs typeface="IranNastaliq" pitchFamily="18" charset="0"/>
              </a:rPr>
              <a:t> دانشکده فنی و مهندسی و گروه های دیگر، از جمله هنر و معماری دانشکده بود. </a:t>
            </a:r>
            <a:r>
              <a:rPr lang="en-US" sz="2000" dirty="0">
                <a:solidFill>
                  <a:schemeClr val="accent4">
                    <a:lumMod val="50000"/>
                  </a:schemeClr>
                </a:solidFill>
                <a:latin typeface="IranNastaliq" pitchFamily="18" charset="0"/>
                <a:cs typeface="IranNastaliq" pitchFamily="18" charset="0"/>
              </a:rPr>
              <a:t/>
            </a:r>
            <a:br>
              <a:rPr lang="en-US" sz="2000" dirty="0">
                <a:solidFill>
                  <a:schemeClr val="accent4">
                    <a:lumMod val="50000"/>
                  </a:schemeClr>
                </a:solidFill>
                <a:latin typeface="IranNastaliq" pitchFamily="18" charset="0"/>
                <a:cs typeface="IranNastaliq" pitchFamily="18" charset="0"/>
              </a:rPr>
            </a:br>
            <a:endParaRPr lang="fa-IR" sz="2000" dirty="0">
              <a:solidFill>
                <a:schemeClr val="accent4">
                  <a:lumMod val="50000"/>
                </a:schemeClr>
              </a:solidFill>
              <a:latin typeface="IranNastaliq" pitchFamily="18" charset="0"/>
              <a:cs typeface="IranNastaliq" pitchFamily="18" charset="0"/>
            </a:endParaRPr>
          </a:p>
        </p:txBody>
      </p:sp>
      <p:pic>
        <p:nvPicPr>
          <p:cNvPr id="4" name="image4323" descr="CPR عکس-12.jpg"/>
          <p:cNvPicPr>
            <a:picLocks noGrp="1"/>
          </p:cNvPicPr>
          <p:nvPr>
            <p:ph idx="1"/>
          </p:nvPr>
        </p:nvPicPr>
        <p:blipFill>
          <a:blip r:embed="rId2" cstate="print"/>
          <a:srcRect/>
          <a:stretch>
            <a:fillRect/>
          </a:stretch>
        </p:blipFill>
        <p:spPr bwMode="auto">
          <a:xfrm>
            <a:off x="457200" y="228600"/>
            <a:ext cx="8077200" cy="4572000"/>
          </a:xfrm>
          <a:prstGeom prst="rect">
            <a:avLst/>
          </a:prstGeom>
          <a:noFill/>
          <a:ln w="9525">
            <a:noFill/>
            <a:miter lim="800000"/>
            <a:headEnd/>
            <a:tailEnd/>
          </a:ln>
        </p:spPr>
      </p:pic>
    </p:spTree>
    <p:extLst>
      <p:ext uri="{BB962C8B-B14F-4D97-AF65-F5344CB8AC3E}">
        <p14:creationId xmlns:p14="http://schemas.microsoft.com/office/powerpoint/2010/main" val="751004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a:xfrm>
            <a:off x="5410200" y="1066800"/>
            <a:ext cx="3276600" cy="5334000"/>
          </a:xfrm>
        </p:spPr>
        <p:txBody>
          <a:bodyPr>
            <a:normAutofit/>
          </a:bodyPr>
          <a:lstStyle/>
          <a:p>
            <a:pPr algn="ctr">
              <a:lnSpc>
                <a:spcPct val="200000"/>
              </a:lnSpc>
            </a:pPr>
            <a:r>
              <a:rPr lang="fa-IR" sz="2400" dirty="0" smtClean="0">
                <a:solidFill>
                  <a:schemeClr val="accent4">
                    <a:lumMod val="50000"/>
                  </a:schemeClr>
                </a:solidFill>
                <a:latin typeface="IranNastaliq" pitchFamily="18" charset="0"/>
                <a:cs typeface="IranNastaliq" pitchFamily="18" charset="0"/>
              </a:rPr>
              <a:t>، </a:t>
            </a:r>
            <a:r>
              <a:rPr lang="fa-IR" sz="2400" dirty="0">
                <a:solidFill>
                  <a:schemeClr val="accent4">
                    <a:lumMod val="50000"/>
                  </a:schemeClr>
                </a:solidFill>
                <a:latin typeface="IranNastaliq" pitchFamily="18" charset="0"/>
                <a:cs typeface="IranNastaliq" pitchFamily="18" charset="0"/>
              </a:rPr>
              <a:t>رهبری </a:t>
            </a:r>
            <a:r>
              <a:rPr lang="fa-IR" sz="2400" dirty="0" smtClean="0">
                <a:solidFill>
                  <a:schemeClr val="accent4">
                    <a:lumMod val="50000"/>
                  </a:schemeClr>
                </a:solidFill>
                <a:latin typeface="IranNastaliq" pitchFamily="18" charset="0"/>
                <a:cs typeface="IranNastaliq" pitchFamily="18" charset="0"/>
              </a:rPr>
              <a:t>پروژه </a:t>
            </a:r>
            <a:r>
              <a:rPr lang="fa-IR" sz="2400" dirty="0">
                <a:solidFill>
                  <a:schemeClr val="accent4">
                    <a:lumMod val="50000"/>
                  </a:schemeClr>
                </a:solidFill>
                <a:latin typeface="IranNastaliq" pitchFamily="18" charset="0"/>
                <a:cs typeface="IranNastaliq" pitchFamily="18" charset="0"/>
              </a:rPr>
              <a:t>توسط</a:t>
            </a:r>
            <a:r>
              <a:rPr lang="en-US" sz="2400" dirty="0" smtClean="0">
                <a:solidFill>
                  <a:schemeClr val="accent4">
                    <a:lumMod val="50000"/>
                  </a:schemeClr>
                </a:solidFill>
                <a:latin typeface="IranNastaliq" pitchFamily="18" charset="0"/>
                <a:cs typeface="IranNastaliq" pitchFamily="18" charset="0"/>
              </a:rPr>
              <a:t>  Morphosis</a:t>
            </a:r>
            <a:r>
              <a:rPr lang="fa-IR" sz="2400" dirty="0" smtClean="0">
                <a:solidFill>
                  <a:schemeClr val="accent4">
                    <a:lumMod val="50000"/>
                  </a:schemeClr>
                </a:solidFill>
                <a:latin typeface="IranNastaliq" pitchFamily="18" charset="0"/>
                <a:cs typeface="IranNastaliq" pitchFamily="18" charset="0"/>
              </a:rPr>
              <a:t>انجام شد و کار  </a:t>
            </a:r>
            <a:r>
              <a:rPr lang="fa-IR" sz="2400" dirty="0">
                <a:solidFill>
                  <a:schemeClr val="accent4">
                    <a:lumMod val="50000"/>
                  </a:schemeClr>
                </a:solidFill>
                <a:latin typeface="IranNastaliq" pitchFamily="18" charset="0"/>
                <a:cs typeface="IranNastaliq" pitchFamily="18" charset="0"/>
              </a:rPr>
              <a:t>را در سال 2004 شروع کرد. </a:t>
            </a:r>
            <a:r>
              <a:rPr lang="en-US" sz="2400" dirty="0">
                <a:solidFill>
                  <a:schemeClr val="accent4">
                    <a:lumMod val="50000"/>
                  </a:schemeClr>
                </a:solidFill>
                <a:latin typeface="IranNastaliq" pitchFamily="18" charset="0"/>
                <a:cs typeface="IranNastaliq" pitchFamily="18" charset="0"/>
              </a:rPr>
              <a:t/>
            </a:r>
            <a:br>
              <a:rPr lang="en-US" sz="2400" dirty="0">
                <a:solidFill>
                  <a:schemeClr val="accent4">
                    <a:lumMod val="50000"/>
                  </a:schemeClr>
                </a:solidFill>
                <a:latin typeface="IranNastaliq" pitchFamily="18" charset="0"/>
                <a:cs typeface="IranNastaliq" pitchFamily="18" charset="0"/>
              </a:rPr>
            </a:br>
            <a:endParaRPr lang="fa-IR" sz="2400" dirty="0">
              <a:solidFill>
                <a:schemeClr val="accent4">
                  <a:lumMod val="50000"/>
                </a:schemeClr>
              </a:solidFill>
              <a:latin typeface="IranNastaliq" pitchFamily="18" charset="0"/>
              <a:cs typeface="IranNastaliq" pitchFamily="18" charset="0"/>
            </a:endParaRPr>
          </a:p>
        </p:txBody>
      </p:sp>
      <p:pic>
        <p:nvPicPr>
          <p:cNvPr id="5" name="image4326" descr="gallery_diag1.jpg"/>
          <p:cNvPicPr/>
          <p:nvPr/>
        </p:nvPicPr>
        <p:blipFill>
          <a:blip r:embed="rId2" cstate="print"/>
          <a:srcRect/>
          <a:stretch>
            <a:fillRect/>
          </a:stretch>
        </p:blipFill>
        <p:spPr bwMode="auto">
          <a:xfrm>
            <a:off x="457200" y="303530"/>
            <a:ext cx="4953000" cy="5944870"/>
          </a:xfrm>
          <a:prstGeom prst="rect">
            <a:avLst/>
          </a:prstGeom>
          <a:noFill/>
          <a:ln w="9525">
            <a:noFill/>
            <a:miter lim="800000"/>
            <a:headEnd/>
            <a:tailEnd/>
          </a:ln>
        </p:spPr>
      </p:pic>
    </p:spTree>
    <p:extLst>
      <p:ext uri="{BB962C8B-B14F-4D97-AF65-F5344CB8AC3E}">
        <p14:creationId xmlns:p14="http://schemas.microsoft.com/office/powerpoint/2010/main" val="24219181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a:xfrm>
            <a:off x="228600" y="4876800"/>
            <a:ext cx="8305800" cy="2057400"/>
          </a:xfrm>
        </p:spPr>
        <p:txBody>
          <a:bodyPr>
            <a:noAutofit/>
          </a:bodyPr>
          <a:lstStyle/>
          <a:p>
            <a:pPr>
              <a:lnSpc>
                <a:spcPct val="200000"/>
              </a:lnSpc>
            </a:pPr>
            <a:r>
              <a:rPr lang="fa-IR" sz="2000" dirty="0">
                <a:solidFill>
                  <a:schemeClr val="accent4">
                    <a:lumMod val="50000"/>
                  </a:schemeClr>
                </a:solidFill>
                <a:latin typeface="IranNastaliq" pitchFamily="18" charset="0"/>
                <a:cs typeface="IranNastaliq" pitchFamily="18" charset="0"/>
              </a:rPr>
              <a:t>فیزیکی و بصری ساختمان نفوذ کمک می کند تا ادغام کالج را در محله خود است. نمای شفاف در سطح خیابان، دعوت محله برای مشاهده و شرکت در شدت از فعالیت های موجود در. بسیاری از توابع عمومی (از جمله فضای خرده فروشی و یک نمایشگاه لابی) در سطح زمین واقع شده است، و گالری دوم و یک سالن 200 صندلی از خیابان می توان به راحتی در دسترس است. </a:t>
            </a:r>
            <a:r>
              <a:rPr lang="en-US" sz="2000" dirty="0">
                <a:solidFill>
                  <a:schemeClr val="accent4">
                    <a:lumMod val="50000"/>
                  </a:schemeClr>
                </a:solidFill>
                <a:latin typeface="IranNastaliq" pitchFamily="18" charset="0"/>
                <a:cs typeface="IranNastaliq" pitchFamily="18" charset="0"/>
              </a:rPr>
              <a:t/>
            </a:r>
            <a:br>
              <a:rPr lang="en-US" sz="2000" dirty="0">
                <a:solidFill>
                  <a:schemeClr val="accent4">
                    <a:lumMod val="50000"/>
                  </a:schemeClr>
                </a:solidFill>
                <a:latin typeface="IranNastaliq" pitchFamily="18" charset="0"/>
                <a:cs typeface="IranNastaliq" pitchFamily="18" charset="0"/>
              </a:rPr>
            </a:br>
            <a:endParaRPr lang="fa-IR" sz="2000" dirty="0">
              <a:solidFill>
                <a:schemeClr val="accent4">
                  <a:lumMod val="50000"/>
                </a:schemeClr>
              </a:solidFill>
              <a:latin typeface="IranNastaliq" pitchFamily="18" charset="0"/>
              <a:cs typeface="IranNastaliq" pitchFamily="18" charset="0"/>
            </a:endParaRPr>
          </a:p>
        </p:txBody>
      </p:sp>
      <p:pic>
        <p:nvPicPr>
          <p:cNvPr id="4" name="image4331" descr="gallery_exta.jpg"/>
          <p:cNvPicPr>
            <a:picLocks noGrp="1"/>
          </p:cNvPicPr>
          <p:nvPr>
            <p:ph idx="1"/>
          </p:nvPr>
        </p:nvPicPr>
        <p:blipFill>
          <a:blip r:embed="rId2" cstate="print"/>
          <a:srcRect/>
          <a:stretch>
            <a:fillRect/>
          </a:stretch>
        </p:blipFill>
        <p:spPr bwMode="auto">
          <a:xfrm>
            <a:off x="152400" y="152400"/>
            <a:ext cx="8458200" cy="4114800"/>
          </a:xfrm>
          <a:prstGeom prst="rect">
            <a:avLst/>
          </a:prstGeom>
          <a:noFill/>
          <a:ln w="9525">
            <a:noFill/>
            <a:miter lim="800000"/>
            <a:headEnd/>
            <a:tailEnd/>
          </a:ln>
        </p:spPr>
      </p:pic>
    </p:spTree>
    <p:extLst>
      <p:ext uri="{BB962C8B-B14F-4D97-AF65-F5344CB8AC3E}">
        <p14:creationId xmlns:p14="http://schemas.microsoft.com/office/powerpoint/2010/main" val="1333342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a:xfrm>
            <a:off x="228600" y="4191000"/>
            <a:ext cx="8382000" cy="3200400"/>
          </a:xfrm>
        </p:spPr>
        <p:txBody>
          <a:bodyPr>
            <a:normAutofit fontScale="90000"/>
          </a:bodyPr>
          <a:lstStyle/>
          <a:p>
            <a:pPr>
              <a:lnSpc>
                <a:spcPct val="200000"/>
              </a:lnSpc>
            </a:pPr>
            <a:r>
              <a:rPr lang="fa-IR" sz="2000" dirty="0">
                <a:solidFill>
                  <a:schemeClr val="accent4">
                    <a:lumMod val="50000"/>
                  </a:schemeClr>
                </a:solidFill>
                <a:latin typeface="IranNastaliq" pitchFamily="18" charset="0"/>
                <a:cs typeface="IranNastaliq" pitchFamily="18" charset="0"/>
              </a:rPr>
              <a:t>ساختمانی با رعایت اصول معماری پایدار وانرژی کارامدوبا مصالح فولاد و شیشه پوسته ای مطلوب در ساختمان طراحی شده است</a:t>
            </a:r>
            <a:r>
              <a:rPr lang="en-US" sz="2000" dirty="0">
                <a:solidFill>
                  <a:schemeClr val="accent4">
                    <a:lumMod val="50000"/>
                  </a:schemeClr>
                </a:solidFill>
                <a:latin typeface="IranNastaliq" pitchFamily="18" charset="0"/>
                <a:cs typeface="IranNastaliq" pitchFamily="18" charset="0"/>
              </a:rPr>
              <a:t/>
            </a:r>
            <a:br>
              <a:rPr lang="en-US" sz="2000" dirty="0">
                <a:solidFill>
                  <a:schemeClr val="accent4">
                    <a:lumMod val="50000"/>
                  </a:schemeClr>
                </a:solidFill>
                <a:latin typeface="IranNastaliq" pitchFamily="18" charset="0"/>
                <a:cs typeface="IranNastaliq" pitchFamily="18" charset="0"/>
              </a:rPr>
            </a:br>
            <a:r>
              <a:rPr lang="fa-IR" sz="2000" dirty="0">
                <a:solidFill>
                  <a:schemeClr val="accent4">
                    <a:lumMod val="50000"/>
                  </a:schemeClr>
                </a:solidFill>
                <a:latin typeface="IranNastaliq" pitchFamily="18" charset="0"/>
                <a:cs typeface="IranNastaliq" pitchFamily="18" charset="0"/>
              </a:rPr>
              <a:t>عملکرد ساختمان از طریق کنترل نور روز </a:t>
            </a:r>
            <a:r>
              <a:rPr lang="en-US" sz="2000" dirty="0">
                <a:solidFill>
                  <a:schemeClr val="accent4">
                    <a:lumMod val="50000"/>
                  </a:schemeClr>
                </a:solidFill>
                <a:latin typeface="IranNastaliq" pitchFamily="18" charset="0"/>
                <a:cs typeface="IranNastaliq" pitchFamily="18" charset="0"/>
              </a:rPr>
              <a:t>,</a:t>
            </a:r>
            <a:r>
              <a:rPr lang="fa-IR" sz="2000" dirty="0">
                <a:solidFill>
                  <a:schemeClr val="accent4">
                    <a:lumMod val="50000"/>
                  </a:schemeClr>
                </a:solidFill>
                <a:latin typeface="IranNastaliq" pitchFamily="18" charset="0"/>
                <a:cs typeface="IranNastaliq" pitchFamily="18" charset="0"/>
              </a:rPr>
              <a:t>مصرف انرژی وتویه طبیعی گزینشی است (به مقتضای زمان از انها استقاده خواهد شد)</a:t>
            </a:r>
            <a:r>
              <a:rPr lang="en-US" sz="2000" dirty="0">
                <a:solidFill>
                  <a:schemeClr val="accent4">
                    <a:lumMod val="50000"/>
                  </a:schemeClr>
                </a:solidFill>
                <a:latin typeface="IranNastaliq" pitchFamily="18" charset="0"/>
                <a:cs typeface="IranNastaliq" pitchFamily="18" charset="0"/>
              </a:rPr>
              <a:t/>
            </a:r>
            <a:br>
              <a:rPr lang="en-US" sz="2000" dirty="0">
                <a:solidFill>
                  <a:schemeClr val="accent4">
                    <a:lumMod val="50000"/>
                  </a:schemeClr>
                </a:solidFill>
                <a:latin typeface="IranNastaliq" pitchFamily="18" charset="0"/>
                <a:cs typeface="IranNastaliq" pitchFamily="18" charset="0"/>
              </a:rPr>
            </a:br>
            <a:r>
              <a:rPr lang="fa-IR" sz="2000" dirty="0">
                <a:solidFill>
                  <a:schemeClr val="accent4">
                    <a:lumMod val="50000"/>
                  </a:schemeClr>
                </a:solidFill>
                <a:latin typeface="IranNastaliq" pitchFamily="18" charset="0"/>
                <a:cs typeface="IranNastaliq" pitchFamily="18" charset="0"/>
              </a:rPr>
              <a:t>سیستم دو پوسته اجازه می دهد تا برای افزایش عملکرد و ترکیب پویا در سطوح مختلف از پانل های قابل تغییر و نمای های متفاوت و متنوع استفاده </a:t>
            </a:r>
            <a:r>
              <a:rPr lang="fa-IR" sz="2000" dirty="0" smtClean="0">
                <a:solidFill>
                  <a:schemeClr val="accent4">
                    <a:lumMod val="50000"/>
                  </a:schemeClr>
                </a:solidFill>
                <a:latin typeface="IranNastaliq" pitchFamily="18" charset="0"/>
                <a:cs typeface="IranNastaliq" pitchFamily="18" charset="0"/>
              </a:rPr>
              <a:t>کنیم ونیزباعث </a:t>
            </a:r>
            <a:r>
              <a:rPr lang="fa-IR" sz="2000" dirty="0">
                <a:solidFill>
                  <a:schemeClr val="accent4">
                    <a:lumMod val="50000"/>
                  </a:schemeClr>
                </a:solidFill>
                <a:latin typeface="IranNastaliq" pitchFamily="18" charset="0"/>
                <a:cs typeface="IranNastaliq" pitchFamily="18" charset="0"/>
              </a:rPr>
              <a:t>کاهش هجوم تابش گرما در تابستان وکنترل دمای محیط داخلی خواهد شد.</a:t>
            </a:r>
            <a:r>
              <a:rPr lang="en-US" sz="2000" dirty="0">
                <a:solidFill>
                  <a:schemeClr val="accent4">
                    <a:lumMod val="50000"/>
                  </a:schemeClr>
                </a:solidFill>
                <a:latin typeface="IranNastaliq" pitchFamily="18" charset="0"/>
                <a:cs typeface="IranNastaliq" pitchFamily="18" charset="0"/>
              </a:rPr>
              <a:t/>
            </a:r>
            <a:br>
              <a:rPr lang="en-US" sz="2000" dirty="0">
                <a:solidFill>
                  <a:schemeClr val="accent4">
                    <a:lumMod val="50000"/>
                  </a:schemeClr>
                </a:solidFill>
                <a:latin typeface="IranNastaliq" pitchFamily="18" charset="0"/>
                <a:cs typeface="IranNastaliq" pitchFamily="18" charset="0"/>
              </a:rPr>
            </a:br>
            <a:endParaRPr lang="fa-IR" sz="2000" dirty="0">
              <a:solidFill>
                <a:schemeClr val="accent4">
                  <a:lumMod val="50000"/>
                </a:schemeClr>
              </a:solidFill>
              <a:latin typeface="IranNastaliq" pitchFamily="18" charset="0"/>
              <a:cs typeface="IranNastaliq" pitchFamily="18" charset="0"/>
            </a:endParaRPr>
          </a:p>
        </p:txBody>
      </p:sp>
      <p:pic>
        <p:nvPicPr>
          <p:cNvPr id="4" name="image4332" descr="gallery_int1.jpg"/>
          <p:cNvPicPr>
            <a:picLocks noGrp="1"/>
          </p:cNvPicPr>
          <p:nvPr>
            <p:ph idx="1"/>
          </p:nvPr>
        </p:nvPicPr>
        <p:blipFill>
          <a:blip r:embed="rId2" cstate="print"/>
          <a:srcRect/>
          <a:stretch>
            <a:fillRect/>
          </a:stretch>
        </p:blipFill>
        <p:spPr bwMode="auto">
          <a:xfrm>
            <a:off x="228600" y="152400"/>
            <a:ext cx="8458200" cy="4038600"/>
          </a:xfrm>
          <a:prstGeom prst="rect">
            <a:avLst/>
          </a:prstGeom>
          <a:noFill/>
          <a:ln w="9525">
            <a:noFill/>
            <a:miter lim="800000"/>
            <a:headEnd/>
            <a:tailEnd/>
          </a:ln>
        </p:spPr>
      </p:pic>
    </p:spTree>
    <p:extLst>
      <p:ext uri="{BB962C8B-B14F-4D97-AF65-F5344CB8AC3E}">
        <p14:creationId xmlns:p14="http://schemas.microsoft.com/office/powerpoint/2010/main" val="31594345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4335" descr="gallery_inta.jpg"/>
          <p:cNvPicPr>
            <a:picLocks noGrp="1"/>
          </p:cNvPicPr>
          <p:nvPr>
            <p:ph idx="1"/>
          </p:nvPr>
        </p:nvPicPr>
        <p:blipFill>
          <a:blip r:embed="rId2" cstate="print"/>
          <a:srcRect/>
          <a:stretch>
            <a:fillRect/>
          </a:stretch>
        </p:blipFill>
        <p:spPr bwMode="auto">
          <a:xfrm>
            <a:off x="609600" y="457200"/>
            <a:ext cx="7391400" cy="5715000"/>
          </a:xfrm>
          <a:prstGeom prst="rect">
            <a:avLst/>
          </a:prstGeom>
          <a:noFill/>
          <a:ln w="9525">
            <a:noFill/>
            <a:miter lim="800000"/>
            <a:headEnd/>
            <a:tailEnd/>
          </a:ln>
        </p:spPr>
      </p:pic>
    </p:spTree>
    <p:extLst>
      <p:ext uri="{BB962C8B-B14F-4D97-AF65-F5344CB8AC3E}">
        <p14:creationId xmlns:p14="http://schemas.microsoft.com/office/powerpoint/2010/main" val="4014940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نگهدارنده مکان محتوا 1"/>
          <p:cNvSpPr>
            <a:spLocks noGrp="1"/>
          </p:cNvSpPr>
          <p:nvPr>
            <p:ph idx="1"/>
          </p:nvPr>
        </p:nvSpPr>
        <p:spPr>
          <a:xfrm>
            <a:off x="533400" y="1219200"/>
            <a:ext cx="8001000" cy="4953000"/>
          </a:xfrm>
        </p:spPr>
        <p:txBody>
          <a:bodyPr>
            <a:normAutofit/>
          </a:bodyPr>
          <a:lstStyle/>
          <a:p>
            <a:pPr>
              <a:lnSpc>
                <a:spcPct val="200000"/>
              </a:lnSpc>
            </a:pPr>
            <a:r>
              <a:rPr lang="fa-IR" sz="2000" dirty="0" smtClean="0">
                <a:solidFill>
                  <a:schemeClr val="accent4">
                    <a:lumMod val="50000"/>
                  </a:schemeClr>
                </a:solidFill>
                <a:latin typeface="IranNastaliq" pitchFamily="18" charset="0"/>
                <a:cs typeface="IranNastaliq" pitchFamily="18" charset="0"/>
              </a:rPr>
              <a:t>در </a:t>
            </a:r>
            <a:r>
              <a:rPr lang="fa-IR" sz="2000" dirty="0">
                <a:solidFill>
                  <a:schemeClr val="accent4">
                    <a:lumMod val="50000"/>
                  </a:schemeClr>
                </a:solidFill>
                <a:latin typeface="IranNastaliq" pitchFamily="18" charset="0"/>
                <a:cs typeface="IranNastaliq" pitchFamily="18" charset="0"/>
              </a:rPr>
              <a:t>این مدرسه تلاش شده است تا فضای کار و تمرین مناسب برای تحصیل دانشجویان در اختیار ایشان قرار گیرد. بیش از 4 هزار متر مربع، کارگاه برای استودیوهای معماری در نظر گرفته شده که این موضوع باعث می شود هر دانشجویی بتواند میز ترسیم و فضای کار مخصوص به خود را داشته باشد ضمن آن که از امکان وجود رایانه و نرم افزارهای کامپیوتری بهره می برد. در استودیوهای معماری، کنترل و پیشبرد پروژه با استفاده از ابزار ترسیم دو بعدی، سه بعدی، </a:t>
            </a:r>
            <a:r>
              <a:rPr lang="fa-IR" sz="2000" dirty="0">
                <a:solidFill>
                  <a:srgbClr val="FF0000"/>
                </a:solidFill>
                <a:latin typeface="IranNastaliq" pitchFamily="18" charset="0"/>
                <a:cs typeface="IranNastaliq" pitchFamily="18" charset="0"/>
              </a:rPr>
              <a:t>مدل سازی و ساخت انیمیشن (تصاویر متحرک) </a:t>
            </a:r>
            <a:r>
              <a:rPr lang="fa-IR" sz="2000" dirty="0">
                <a:solidFill>
                  <a:schemeClr val="accent4">
                    <a:lumMod val="50000"/>
                  </a:schemeClr>
                </a:solidFill>
                <a:latin typeface="IranNastaliq" pitchFamily="18" charset="0"/>
                <a:cs typeface="IranNastaliq" pitchFamily="18" charset="0"/>
              </a:rPr>
              <a:t>تحت نظارت اساتید انجام می شود و تمامی استودیوها مجهز به ابزار نمایش تصویر، اینترنت و شبکه داخلی هستند.</a:t>
            </a:r>
            <a:endParaRPr lang="en-US" sz="2000" dirty="0">
              <a:solidFill>
                <a:schemeClr val="accent4">
                  <a:lumMod val="50000"/>
                </a:schemeClr>
              </a:solidFill>
              <a:latin typeface="IranNastaliq" pitchFamily="18" charset="0"/>
              <a:cs typeface="IranNastaliq" pitchFamily="18" charset="0"/>
            </a:endParaRPr>
          </a:p>
          <a:p>
            <a:pPr>
              <a:lnSpc>
                <a:spcPct val="200000"/>
              </a:lnSpc>
            </a:pPr>
            <a:endParaRPr lang="fa-IR" sz="2000" dirty="0">
              <a:latin typeface="IranNastaliq" pitchFamily="18" charset="0"/>
              <a:cs typeface="IranNastaliq" pitchFamily="18" charset="0"/>
            </a:endParaRPr>
          </a:p>
        </p:txBody>
      </p:sp>
      <p:sp>
        <p:nvSpPr>
          <p:cNvPr id="3" name="عنوان 2"/>
          <p:cNvSpPr>
            <a:spLocks noGrp="1"/>
          </p:cNvSpPr>
          <p:nvPr>
            <p:ph type="title"/>
          </p:nvPr>
        </p:nvSpPr>
        <p:spPr>
          <a:xfrm>
            <a:off x="5638800" y="914400"/>
            <a:ext cx="2819400" cy="914400"/>
          </a:xfrm>
        </p:spPr>
        <p:txBody>
          <a:bodyPr>
            <a:normAutofit fontScale="90000"/>
          </a:bodyPr>
          <a:lstStyle/>
          <a:p>
            <a:r>
              <a:rPr lang="fa-IR" b="1" dirty="0">
                <a:latin typeface="IranNastaliq" pitchFamily="18" charset="0"/>
                <a:cs typeface="IranNastaliq" pitchFamily="18" charset="0"/>
              </a:rPr>
              <a:t>امکانات کالبدی</a:t>
            </a:r>
            <a:r>
              <a:rPr lang="en-US" b="1" dirty="0">
                <a:latin typeface="IranNastaliq" pitchFamily="18" charset="0"/>
                <a:cs typeface="IranNastaliq" pitchFamily="18" charset="0"/>
              </a:rPr>
              <a:t/>
            </a:r>
            <a:br>
              <a:rPr lang="en-US" b="1" dirty="0">
                <a:latin typeface="IranNastaliq" pitchFamily="18" charset="0"/>
                <a:cs typeface="IranNastaliq" pitchFamily="18" charset="0"/>
              </a:rPr>
            </a:br>
            <a:endParaRPr lang="fa-IR" b="1" dirty="0">
              <a:latin typeface="IranNastaliq" pitchFamily="18" charset="0"/>
              <a:cs typeface="IranNastaliq" pitchFamily="18" charset="0"/>
            </a:endParaRPr>
          </a:p>
        </p:txBody>
      </p:sp>
    </p:spTree>
    <p:extLst>
      <p:ext uri="{BB962C8B-B14F-4D97-AF65-F5344CB8AC3E}">
        <p14:creationId xmlns:p14="http://schemas.microsoft.com/office/powerpoint/2010/main" val="37703258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نگهدارنده مکان محتوا 1"/>
          <p:cNvSpPr>
            <a:spLocks noGrp="1"/>
          </p:cNvSpPr>
          <p:nvPr>
            <p:ph idx="1"/>
          </p:nvPr>
        </p:nvSpPr>
        <p:spPr>
          <a:xfrm>
            <a:off x="457200" y="533400"/>
            <a:ext cx="8001000" cy="5943600"/>
          </a:xfrm>
        </p:spPr>
        <p:txBody>
          <a:bodyPr>
            <a:normAutofit fontScale="85000" lnSpcReduction="10000"/>
          </a:bodyPr>
          <a:lstStyle/>
          <a:p>
            <a:pPr>
              <a:lnSpc>
                <a:spcPct val="200000"/>
              </a:lnSpc>
            </a:pPr>
            <a:r>
              <a:rPr lang="fa-IR" sz="2800" b="1" dirty="0">
                <a:solidFill>
                  <a:schemeClr val="tx1"/>
                </a:solidFill>
                <a:latin typeface="IranNastaliq" pitchFamily="18" charset="0"/>
                <a:cs typeface="IranNastaliq" pitchFamily="18" charset="0"/>
              </a:rPr>
              <a:t>آمار ساختمان </a:t>
            </a:r>
            <a:r>
              <a:rPr lang="en-US" sz="2800" b="1" dirty="0">
                <a:solidFill>
                  <a:schemeClr val="accent4">
                    <a:lumMod val="50000"/>
                  </a:schemeClr>
                </a:solidFill>
                <a:latin typeface="IranNastaliq" pitchFamily="18" charset="0"/>
                <a:cs typeface="IranNastaliq" pitchFamily="18" charset="0"/>
              </a:rPr>
              <a:t/>
            </a:r>
            <a:br>
              <a:rPr lang="en-US" sz="2800" b="1" dirty="0">
                <a:solidFill>
                  <a:schemeClr val="accent4">
                    <a:lumMod val="50000"/>
                  </a:schemeClr>
                </a:solidFill>
                <a:latin typeface="IranNastaliq" pitchFamily="18" charset="0"/>
                <a:cs typeface="IranNastaliq" pitchFamily="18" charset="0"/>
              </a:rPr>
            </a:br>
            <a:r>
              <a:rPr lang="fa-IR" sz="2000" dirty="0">
                <a:solidFill>
                  <a:schemeClr val="accent4">
                    <a:lumMod val="50000"/>
                  </a:schemeClr>
                </a:solidFill>
                <a:latin typeface="IranNastaliq" pitchFamily="18" charset="0"/>
                <a:cs typeface="IranNastaliq" pitchFamily="18" charset="0"/>
              </a:rPr>
              <a:t>شروع ساخت: 13 نوامبر، 2006 </a:t>
            </a:r>
            <a:br>
              <a:rPr lang="fa-IR" sz="2000" dirty="0">
                <a:solidFill>
                  <a:schemeClr val="accent4">
                    <a:lumMod val="50000"/>
                  </a:schemeClr>
                </a:solidFill>
                <a:latin typeface="IranNastaliq" pitchFamily="18" charset="0"/>
                <a:cs typeface="IranNastaliq" pitchFamily="18" charset="0"/>
              </a:rPr>
            </a:br>
            <a:r>
              <a:rPr lang="fa-IR" sz="2000" dirty="0">
                <a:solidFill>
                  <a:schemeClr val="accent4">
                    <a:lumMod val="50000"/>
                  </a:schemeClr>
                </a:solidFill>
                <a:latin typeface="IranNastaliq" pitchFamily="18" charset="0"/>
                <a:cs typeface="IranNastaliq" pitchFamily="18" charset="0"/>
              </a:rPr>
              <a:t>روبان برش: سپتامبر 15، 2009 </a:t>
            </a:r>
            <a:br>
              <a:rPr lang="fa-IR" sz="2000" dirty="0">
                <a:solidFill>
                  <a:schemeClr val="accent4">
                    <a:lumMod val="50000"/>
                  </a:schemeClr>
                </a:solidFill>
                <a:latin typeface="IranNastaliq" pitchFamily="18" charset="0"/>
                <a:cs typeface="IranNastaliq" pitchFamily="18" charset="0"/>
              </a:rPr>
            </a:br>
            <a:r>
              <a:rPr lang="fa-IR" sz="2000" dirty="0">
                <a:solidFill>
                  <a:schemeClr val="accent4">
                    <a:lumMod val="50000"/>
                  </a:schemeClr>
                </a:solidFill>
                <a:latin typeface="IranNastaliq" pitchFamily="18" charset="0"/>
                <a:cs typeface="IranNastaliq" pitchFamily="18" charset="0"/>
              </a:rPr>
              <a:t>حجم فضا: 175.000 فوت مربع ناخالص، (نه داستان به همراه دو زیر کلاس، ارتفاع: 135 فوت) </a:t>
            </a:r>
            <a:br>
              <a:rPr lang="fa-IR" sz="2000" dirty="0">
                <a:solidFill>
                  <a:schemeClr val="accent4">
                    <a:lumMod val="50000"/>
                  </a:schemeClr>
                </a:solidFill>
                <a:latin typeface="IranNastaliq" pitchFamily="18" charset="0"/>
                <a:cs typeface="IranNastaliq" pitchFamily="18" charset="0"/>
              </a:rPr>
            </a:br>
            <a:r>
              <a:rPr lang="fa-IR" sz="2000" dirty="0">
                <a:solidFill>
                  <a:schemeClr val="accent4">
                    <a:lumMod val="50000"/>
                  </a:schemeClr>
                </a:solidFill>
                <a:latin typeface="IranNastaliq" pitchFamily="18" charset="0"/>
                <a:cs typeface="IranNastaliq" pitchFamily="18" charset="0"/>
              </a:rPr>
              <a:t>آزمایشگاه: 39،000 فوت مربع </a:t>
            </a:r>
            <a:br>
              <a:rPr lang="fa-IR" sz="2000" dirty="0">
                <a:solidFill>
                  <a:schemeClr val="accent4">
                    <a:lumMod val="50000"/>
                  </a:schemeClr>
                </a:solidFill>
                <a:latin typeface="IranNastaliq" pitchFamily="18" charset="0"/>
                <a:cs typeface="IranNastaliq" pitchFamily="18" charset="0"/>
              </a:rPr>
            </a:br>
            <a:r>
              <a:rPr lang="fa-IR" sz="2000" dirty="0">
                <a:solidFill>
                  <a:schemeClr val="accent4">
                    <a:lumMod val="50000"/>
                  </a:schemeClr>
                </a:solidFill>
                <a:latin typeface="IranNastaliq" pitchFamily="18" charset="0"/>
                <a:cs typeface="IranNastaliq" pitchFamily="18" charset="0"/>
              </a:rPr>
              <a:t>استودیو: 10،000 فوت مربع </a:t>
            </a:r>
            <a:br>
              <a:rPr lang="fa-IR" sz="2000" dirty="0">
                <a:solidFill>
                  <a:schemeClr val="accent4">
                    <a:lumMod val="50000"/>
                  </a:schemeClr>
                </a:solidFill>
                <a:latin typeface="IranNastaliq" pitchFamily="18" charset="0"/>
                <a:cs typeface="IranNastaliq" pitchFamily="18" charset="0"/>
              </a:rPr>
            </a:br>
            <a:r>
              <a:rPr lang="fa-IR" sz="2000" dirty="0">
                <a:solidFill>
                  <a:schemeClr val="accent4">
                    <a:lumMod val="50000"/>
                  </a:schemeClr>
                </a:solidFill>
                <a:latin typeface="IranNastaliq" pitchFamily="18" charset="0"/>
                <a:cs typeface="IranNastaliq" pitchFamily="18" charset="0"/>
              </a:rPr>
              <a:t>کلاس: 15،400 فوت مربع </a:t>
            </a:r>
            <a:br>
              <a:rPr lang="fa-IR" sz="2000" dirty="0">
                <a:solidFill>
                  <a:schemeClr val="accent4">
                    <a:lumMod val="50000"/>
                  </a:schemeClr>
                </a:solidFill>
                <a:latin typeface="IranNastaliq" pitchFamily="18" charset="0"/>
                <a:cs typeface="IranNastaliq" pitchFamily="18" charset="0"/>
              </a:rPr>
            </a:br>
            <a:r>
              <a:rPr lang="fa-IR" sz="2000" dirty="0">
                <a:solidFill>
                  <a:schemeClr val="accent4">
                    <a:lumMod val="50000"/>
                  </a:schemeClr>
                </a:solidFill>
                <a:latin typeface="IranNastaliq" pitchFamily="18" charset="0"/>
                <a:cs typeface="IranNastaliq" pitchFamily="18" charset="0"/>
              </a:rPr>
              <a:t>دانشجویی فضا: 5080 فوت مربع </a:t>
            </a:r>
            <a:br>
              <a:rPr lang="fa-IR" sz="2000" dirty="0">
                <a:solidFill>
                  <a:schemeClr val="accent4">
                    <a:lumMod val="50000"/>
                  </a:schemeClr>
                </a:solidFill>
                <a:latin typeface="IranNastaliq" pitchFamily="18" charset="0"/>
                <a:cs typeface="IranNastaliq" pitchFamily="18" charset="0"/>
              </a:rPr>
            </a:br>
            <a:r>
              <a:rPr lang="fa-IR" sz="2000" dirty="0">
                <a:solidFill>
                  <a:schemeClr val="accent4">
                    <a:lumMod val="50000"/>
                  </a:schemeClr>
                </a:solidFill>
                <a:latin typeface="IranNastaliq" pitchFamily="18" charset="0"/>
                <a:cs typeface="IranNastaliq" pitchFamily="18" charset="0"/>
              </a:rPr>
              <a:t>فضاهای عمومی (فردریک </a:t>
            </a:r>
            <a:r>
              <a:rPr lang="en-US" sz="2000" dirty="0">
                <a:solidFill>
                  <a:schemeClr val="accent4">
                    <a:lumMod val="50000"/>
                  </a:schemeClr>
                </a:solidFill>
                <a:latin typeface="IranNastaliq" pitchFamily="18" charset="0"/>
                <a:cs typeface="IranNastaliq" pitchFamily="18" charset="0"/>
              </a:rPr>
              <a:t>P</a:t>
            </a:r>
            <a:r>
              <a:rPr lang="fa-IR" sz="2000" dirty="0">
                <a:solidFill>
                  <a:schemeClr val="accent4">
                    <a:lumMod val="50000"/>
                  </a:schemeClr>
                </a:solidFill>
                <a:latin typeface="IranNastaliq" pitchFamily="18" charset="0"/>
                <a:cs typeface="IranNastaliq" pitchFamily="18" charset="0"/>
              </a:rPr>
              <a:t>. رز سالن اجتماعات، اتاق، صفحه </a:t>
            </a:r>
            <a:r>
              <a:rPr lang="en-US" sz="2000" dirty="0">
                <a:solidFill>
                  <a:schemeClr val="accent4">
                    <a:lumMod val="50000"/>
                  </a:schemeClr>
                </a:solidFill>
                <a:latin typeface="IranNastaliq" pitchFamily="18" charset="0"/>
                <a:cs typeface="IranNastaliq" pitchFamily="18" charset="0"/>
              </a:rPr>
              <a:t>Menschel</a:t>
            </a:r>
            <a:r>
              <a:rPr lang="fa-IR" sz="2000" dirty="0">
                <a:solidFill>
                  <a:schemeClr val="accent4">
                    <a:lumMod val="50000"/>
                  </a:schemeClr>
                </a:solidFill>
                <a:latin typeface="IranNastaliq" pitchFamily="18" charset="0"/>
                <a:cs typeface="IranNastaliq" pitchFamily="18" charset="0"/>
              </a:rPr>
              <a:t> ژاک و ناتاشا </a:t>
            </a:r>
            <a:r>
              <a:rPr lang="en-US" sz="2000" dirty="0">
                <a:solidFill>
                  <a:schemeClr val="accent4">
                    <a:lumMod val="50000"/>
                  </a:schemeClr>
                </a:solidFill>
                <a:latin typeface="IranNastaliq" pitchFamily="18" charset="0"/>
                <a:cs typeface="IranNastaliq" pitchFamily="18" charset="0"/>
              </a:rPr>
              <a:t>Gelman</a:t>
            </a:r>
            <a:r>
              <a:rPr lang="fa-IR" sz="2000" dirty="0">
                <a:solidFill>
                  <a:schemeClr val="accent4">
                    <a:lumMod val="50000"/>
                  </a:schemeClr>
                </a:solidFill>
                <a:latin typeface="IranNastaliq" pitchFamily="18" charset="0"/>
                <a:cs typeface="IranNastaliq" pitchFamily="18" charset="0"/>
              </a:rPr>
              <a:t> سالن انتظار نمایشگاه و گالری): 8800 فوت مربع </a:t>
            </a:r>
            <a:r>
              <a:rPr lang="en-US" sz="2000" dirty="0">
                <a:solidFill>
                  <a:schemeClr val="accent4">
                    <a:lumMod val="50000"/>
                  </a:schemeClr>
                </a:solidFill>
                <a:latin typeface="IranNastaliq" pitchFamily="18" charset="0"/>
                <a:cs typeface="IranNastaliq" pitchFamily="18" charset="0"/>
              </a:rPr>
              <a:t/>
            </a:r>
            <a:br>
              <a:rPr lang="en-US" sz="2000" dirty="0">
                <a:solidFill>
                  <a:schemeClr val="accent4">
                    <a:lumMod val="50000"/>
                  </a:schemeClr>
                </a:solidFill>
                <a:latin typeface="IranNastaliq" pitchFamily="18" charset="0"/>
                <a:cs typeface="IranNastaliq" pitchFamily="18" charset="0"/>
              </a:rPr>
            </a:br>
            <a:endParaRPr lang="fa-IR" sz="2000" dirty="0"/>
          </a:p>
        </p:txBody>
      </p:sp>
    </p:spTree>
    <p:extLst>
      <p:ext uri="{BB962C8B-B14F-4D97-AF65-F5344CB8AC3E}">
        <p14:creationId xmlns:p14="http://schemas.microsoft.com/office/powerpoint/2010/main" val="399180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نگهدارنده مکان محتوا 1"/>
          <p:cNvSpPr>
            <a:spLocks noGrp="1"/>
          </p:cNvSpPr>
          <p:nvPr>
            <p:ph idx="1"/>
          </p:nvPr>
        </p:nvSpPr>
        <p:spPr>
          <a:xfrm>
            <a:off x="457200" y="457201"/>
            <a:ext cx="7772400" cy="3962400"/>
          </a:xfrm>
        </p:spPr>
        <p:txBody>
          <a:bodyPr/>
          <a:lstStyle/>
          <a:p>
            <a:endParaRPr lang="ar-SA" dirty="0"/>
          </a:p>
          <a:p>
            <a:endParaRPr lang="fa-IR" dirty="0"/>
          </a:p>
        </p:txBody>
      </p:sp>
      <p:sp>
        <p:nvSpPr>
          <p:cNvPr id="4" name="Rectangle 3"/>
          <p:cNvSpPr/>
          <p:nvPr/>
        </p:nvSpPr>
        <p:spPr>
          <a:xfrm>
            <a:off x="533400" y="152400"/>
            <a:ext cx="8153400" cy="3708708"/>
          </a:xfrm>
          <a:prstGeom prst="rect">
            <a:avLst/>
          </a:prstGeom>
        </p:spPr>
        <p:txBody>
          <a:bodyPr wrap="square">
            <a:spAutoFit/>
          </a:bodyPr>
          <a:lstStyle/>
          <a:p>
            <a:pPr>
              <a:lnSpc>
                <a:spcPct val="200000"/>
              </a:lnSpc>
            </a:pPr>
            <a:r>
              <a:rPr lang="fa-IR" sz="2000" b="1" dirty="0">
                <a:solidFill>
                  <a:schemeClr val="accent4">
                    <a:lumMod val="50000"/>
                  </a:schemeClr>
                </a:solidFill>
                <a:latin typeface="IranNastaliq" pitchFamily="18" charset="0"/>
                <a:cs typeface="IranNastaliq" pitchFamily="18" charset="0"/>
              </a:rPr>
              <a:t>جان هیدک:</a:t>
            </a:r>
            <a:r>
              <a:rPr lang="fa-IR" sz="2000" dirty="0">
                <a:solidFill>
                  <a:schemeClr val="accent4">
                    <a:lumMod val="50000"/>
                  </a:schemeClr>
                </a:solidFill>
                <a:latin typeface="IranNastaliq" pitchFamily="18" charset="0"/>
                <a:cs typeface="IranNastaliq" pitchFamily="18" charset="0"/>
              </a:rPr>
              <a:t/>
            </a:r>
            <a:br>
              <a:rPr lang="fa-IR" sz="2000" dirty="0">
                <a:solidFill>
                  <a:schemeClr val="accent4">
                    <a:lumMod val="50000"/>
                  </a:schemeClr>
                </a:solidFill>
                <a:latin typeface="IranNastaliq" pitchFamily="18" charset="0"/>
                <a:cs typeface="IranNastaliq" pitchFamily="18" charset="0"/>
              </a:rPr>
            </a:br>
            <a:r>
              <a:rPr lang="fa-IR" sz="2000" dirty="0">
                <a:solidFill>
                  <a:schemeClr val="accent4">
                    <a:lumMod val="50000"/>
                  </a:schemeClr>
                </a:solidFill>
                <a:latin typeface="IranNastaliq" pitchFamily="18" charset="0"/>
                <a:cs typeface="IranNastaliq" pitchFamily="18" charset="0"/>
              </a:rPr>
              <a:t>استاد مدرسه کوپر یونیون بود – 10 سال تدریس کرد – حدودا 20 سال رئیس آن بود تا آخر عمر. (2001 فوت کرد) او تاثیر زیادی بر روی دانشجویان معماری گذاشت از جمله دانیل لیبسکیند از شاگردان او بود. شیگرو بان و بهرام شیردل از شاگردان او بودند. او بحثی مطرح کرد تحت عنوان معماری معماری یا همان علم معماری یا رشته معماری. او معتقد بود رشته چیزیست که ما از طریق تحقیق و پژوهش می توانیم آن را به دست آوریم و در نقطه مقابل حرفه معماری قرار می گیرد. حرفه کاری است که یاد می گیریم از طریق تکرار آن را ادامه می دهیم و به تحقیق دست نمی زنیم و این جدای از رشته معماری است. او بحث تئوری را در مدرسه کوپر یونیون بسیار جدی پی می گرفت.</a:t>
            </a:r>
          </a:p>
        </p:txBody>
      </p:sp>
      <p:pic>
        <p:nvPicPr>
          <p:cNvPr id="2050" name="Picture 2" descr="Hejduk_t3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861108"/>
            <a:ext cx="7637929" cy="2768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3481738"/>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a:xfrm>
            <a:off x="152400" y="304800"/>
            <a:ext cx="8305800" cy="6400800"/>
          </a:xfrm>
        </p:spPr>
        <p:txBody>
          <a:bodyPr>
            <a:noAutofit/>
          </a:bodyPr>
          <a:lstStyle/>
          <a:p>
            <a:pPr>
              <a:lnSpc>
                <a:spcPct val="200000"/>
              </a:lnSpc>
            </a:pPr>
            <a:r>
              <a:rPr lang="fa-IR" sz="2000" dirty="0">
                <a:solidFill>
                  <a:schemeClr val="accent4">
                    <a:lumMod val="50000"/>
                  </a:schemeClr>
                </a:solidFill>
                <a:latin typeface="IranNastaliq" pitchFamily="18" charset="0"/>
                <a:cs typeface="IranNastaliq" pitchFamily="18" charset="0"/>
              </a:rPr>
              <a:t>سایت مساحت: 18،000 فوت مربع </a:t>
            </a:r>
            <a:br>
              <a:rPr lang="fa-IR" sz="2000" dirty="0">
                <a:solidFill>
                  <a:schemeClr val="accent4">
                    <a:lumMod val="50000"/>
                  </a:schemeClr>
                </a:solidFill>
                <a:latin typeface="IranNastaliq" pitchFamily="18" charset="0"/>
                <a:cs typeface="IranNastaliq" pitchFamily="18" charset="0"/>
              </a:rPr>
            </a:br>
            <a:r>
              <a:rPr lang="fa-IR" sz="2000" dirty="0">
                <a:solidFill>
                  <a:schemeClr val="accent4">
                    <a:lumMod val="50000"/>
                  </a:schemeClr>
                </a:solidFill>
                <a:latin typeface="IranNastaliq" pitchFamily="18" charset="0"/>
                <a:cs typeface="IranNastaliq" pitchFamily="18" charset="0"/>
              </a:rPr>
              <a:t>حجم: 180.000 فوت مربع ناخالص </a:t>
            </a:r>
            <a:r>
              <a:rPr lang="en-US" sz="2000" dirty="0">
                <a:solidFill>
                  <a:schemeClr val="accent4">
                    <a:lumMod val="50000"/>
                  </a:schemeClr>
                </a:solidFill>
                <a:latin typeface="IranNastaliq" pitchFamily="18" charset="0"/>
                <a:cs typeface="IranNastaliq" pitchFamily="18" charset="0"/>
              </a:rPr>
              <a:t/>
            </a:r>
            <a:br>
              <a:rPr lang="en-US" sz="2000" dirty="0">
                <a:solidFill>
                  <a:schemeClr val="accent4">
                    <a:lumMod val="50000"/>
                  </a:schemeClr>
                </a:solidFill>
                <a:latin typeface="IranNastaliq" pitchFamily="18" charset="0"/>
                <a:cs typeface="IranNastaliq" pitchFamily="18" charset="0"/>
              </a:rPr>
            </a:br>
            <a:r>
              <a:rPr lang="fa-IR" sz="2000" dirty="0">
                <a:solidFill>
                  <a:schemeClr val="accent4">
                    <a:lumMod val="50000"/>
                  </a:schemeClr>
                </a:solidFill>
                <a:latin typeface="IranNastaliq" pitchFamily="18" charset="0"/>
                <a:cs typeface="IranNastaliq" pitchFamily="18" charset="0"/>
              </a:rPr>
              <a:t>نام برنامه: امکانات عمومی از جمله نمایشگاه، سالن 200 صندلی، سالن و فضای چند منظوره پوسته، فضای خرده فروشی در کنار خیابان سوم، 15،000 </a:t>
            </a:r>
            <a:r>
              <a:rPr lang="en-US" sz="2000" dirty="0">
                <a:solidFill>
                  <a:schemeClr val="accent4">
                    <a:lumMod val="50000"/>
                  </a:schemeClr>
                </a:solidFill>
                <a:latin typeface="IranNastaliq" pitchFamily="18" charset="0"/>
                <a:cs typeface="IranNastaliq" pitchFamily="18" charset="0"/>
              </a:rPr>
              <a:t>SF</a:t>
            </a:r>
            <a:r>
              <a:rPr lang="fa-IR" sz="2000" dirty="0">
                <a:solidFill>
                  <a:schemeClr val="accent4">
                    <a:lumMod val="50000"/>
                  </a:schemeClr>
                </a:solidFill>
                <a:latin typeface="IranNastaliq" pitchFamily="18" charset="0"/>
                <a:cs typeface="IranNastaliq" pitchFamily="18" charset="0"/>
              </a:rPr>
              <a:t> از کلاس های درس (تقریبی)، 40،000 </a:t>
            </a:r>
            <a:r>
              <a:rPr lang="en-US" sz="2000" dirty="0">
                <a:solidFill>
                  <a:schemeClr val="accent4">
                    <a:lumMod val="50000"/>
                  </a:schemeClr>
                </a:solidFill>
                <a:latin typeface="IranNastaliq" pitchFamily="18" charset="0"/>
                <a:cs typeface="IranNastaliq" pitchFamily="18" charset="0"/>
              </a:rPr>
              <a:t>SF</a:t>
            </a:r>
            <a:r>
              <a:rPr lang="fa-IR" sz="2000" dirty="0">
                <a:solidFill>
                  <a:schemeClr val="accent4">
                    <a:lumMod val="50000"/>
                  </a:schemeClr>
                </a:solidFill>
                <a:latin typeface="IranNastaliq" pitchFamily="18" charset="0"/>
                <a:cs typeface="IranNastaliq" pitchFamily="18" charset="0"/>
              </a:rPr>
              <a:t> آزمایشگاه (تقریبی)، 10،000 </a:t>
            </a:r>
            <a:r>
              <a:rPr lang="en-US" sz="2000" dirty="0">
                <a:solidFill>
                  <a:schemeClr val="accent4">
                    <a:lumMod val="50000"/>
                  </a:schemeClr>
                </a:solidFill>
                <a:latin typeface="IranNastaliq" pitchFamily="18" charset="0"/>
                <a:cs typeface="IranNastaliq" pitchFamily="18" charset="0"/>
              </a:rPr>
              <a:t>SF </a:t>
            </a:r>
            <a:r>
              <a:rPr lang="fa-IR" sz="2000" dirty="0">
                <a:solidFill>
                  <a:schemeClr val="accent4">
                    <a:lumMod val="50000"/>
                  </a:schemeClr>
                </a:solidFill>
                <a:latin typeface="IranNastaliq" pitchFamily="18" charset="0"/>
                <a:cs typeface="IranNastaliq" pitchFamily="18" charset="0"/>
              </a:rPr>
              <a:t>استودیو آموزش هنر ها و فضاهای کاری، 12،000 </a:t>
            </a:r>
            <a:r>
              <a:rPr lang="en-US" sz="2000" dirty="0">
                <a:solidFill>
                  <a:schemeClr val="accent4">
                    <a:lumMod val="50000"/>
                  </a:schemeClr>
                </a:solidFill>
                <a:latin typeface="IranNastaliq" pitchFamily="18" charset="0"/>
                <a:cs typeface="IranNastaliq" pitchFamily="18" charset="0"/>
              </a:rPr>
              <a:t>SF</a:t>
            </a:r>
            <a:r>
              <a:rPr lang="fa-IR" sz="2000" dirty="0">
                <a:solidFill>
                  <a:schemeClr val="accent4">
                    <a:lumMod val="50000"/>
                  </a:schemeClr>
                </a:solidFill>
                <a:latin typeface="IranNastaliq" pitchFamily="18" charset="0"/>
                <a:cs typeface="IranNastaliq" pitchFamily="18" charset="0"/>
              </a:rPr>
              <a:t> از موسسه و فضای فعالیت های دانشجویی (تقریبی)، 15،000 </a:t>
            </a:r>
            <a:r>
              <a:rPr lang="en-US" sz="2000" dirty="0">
                <a:solidFill>
                  <a:schemeClr val="accent4">
                    <a:lumMod val="50000"/>
                  </a:schemeClr>
                </a:solidFill>
                <a:latin typeface="IranNastaliq" pitchFamily="18" charset="0"/>
                <a:cs typeface="IranNastaliq" pitchFamily="18" charset="0"/>
              </a:rPr>
              <a:t>SF</a:t>
            </a:r>
            <a:r>
              <a:rPr lang="fa-IR" sz="2000" dirty="0">
                <a:solidFill>
                  <a:schemeClr val="accent4">
                    <a:lumMod val="50000"/>
                  </a:schemeClr>
                </a:solidFill>
                <a:latin typeface="IranNastaliq" pitchFamily="18" charset="0"/>
                <a:cs typeface="IranNastaliq" pitchFamily="18" charset="0"/>
              </a:rPr>
              <a:t> دفاتر اداری و دانشکده (تقریبی)، 4،000 </a:t>
            </a:r>
            <a:r>
              <a:rPr lang="en-US" sz="2000" dirty="0">
                <a:solidFill>
                  <a:schemeClr val="accent4">
                    <a:lumMod val="50000"/>
                  </a:schemeClr>
                </a:solidFill>
                <a:latin typeface="IranNastaliq" pitchFamily="18" charset="0"/>
                <a:cs typeface="IranNastaliq" pitchFamily="18" charset="0"/>
              </a:rPr>
              <a:t>SF</a:t>
            </a:r>
            <a:r>
              <a:rPr lang="fa-IR" sz="2000" dirty="0">
                <a:solidFill>
                  <a:schemeClr val="accent4">
                    <a:lumMod val="50000"/>
                  </a:schemeClr>
                </a:solidFill>
                <a:latin typeface="IranNastaliq" pitchFamily="18" charset="0"/>
                <a:cs typeface="IranNastaliq" pitchFamily="18" charset="0"/>
              </a:rPr>
              <a:t> از مرکز کامپیوتر متمرکز (تقریبی). </a:t>
            </a:r>
            <a:r>
              <a:rPr lang="en-US" sz="2000" dirty="0">
                <a:solidFill>
                  <a:schemeClr val="accent4">
                    <a:lumMod val="50000"/>
                  </a:schemeClr>
                </a:solidFill>
                <a:latin typeface="IranNastaliq" pitchFamily="18" charset="0"/>
                <a:cs typeface="IranNastaliq" pitchFamily="18" charset="0"/>
              </a:rPr>
              <a:t/>
            </a:r>
            <a:br>
              <a:rPr lang="en-US" sz="2000" dirty="0">
                <a:solidFill>
                  <a:schemeClr val="accent4">
                    <a:lumMod val="50000"/>
                  </a:schemeClr>
                </a:solidFill>
                <a:latin typeface="IranNastaliq" pitchFamily="18" charset="0"/>
                <a:cs typeface="IranNastaliq" pitchFamily="18" charset="0"/>
              </a:rPr>
            </a:br>
            <a:r>
              <a:rPr lang="fa-IR" sz="2000" dirty="0">
                <a:solidFill>
                  <a:schemeClr val="accent4">
                    <a:lumMod val="50000"/>
                  </a:schemeClr>
                </a:solidFill>
                <a:latin typeface="IranNastaliq" pitchFamily="18" charset="0"/>
                <a:cs typeface="IranNastaliq" pitchFamily="18" charset="0"/>
              </a:rPr>
              <a:t> </a:t>
            </a:r>
            <a:r>
              <a:rPr lang="en-US" sz="2000" dirty="0">
                <a:solidFill>
                  <a:schemeClr val="accent4">
                    <a:lumMod val="50000"/>
                  </a:schemeClr>
                </a:solidFill>
                <a:latin typeface="IranNastaliq" pitchFamily="18" charset="0"/>
                <a:cs typeface="IranNastaliq" pitchFamily="18" charset="0"/>
              </a:rPr>
              <a:t/>
            </a:r>
            <a:br>
              <a:rPr lang="en-US" sz="2000" dirty="0">
                <a:solidFill>
                  <a:schemeClr val="accent4">
                    <a:lumMod val="50000"/>
                  </a:schemeClr>
                </a:solidFill>
                <a:latin typeface="IranNastaliq" pitchFamily="18" charset="0"/>
                <a:cs typeface="IranNastaliq" pitchFamily="18" charset="0"/>
              </a:rPr>
            </a:br>
            <a:endParaRPr lang="fa-IR" sz="2000" dirty="0">
              <a:solidFill>
                <a:schemeClr val="accent4">
                  <a:lumMod val="50000"/>
                </a:schemeClr>
              </a:solidFill>
              <a:latin typeface="IranNastaliq" pitchFamily="18" charset="0"/>
              <a:cs typeface="IranNastaliq" pitchFamily="18" charset="0"/>
            </a:endParaRPr>
          </a:p>
        </p:txBody>
      </p:sp>
    </p:spTree>
    <p:extLst>
      <p:ext uri="{BB962C8B-B14F-4D97-AF65-F5344CB8AC3E}">
        <p14:creationId xmlns:p14="http://schemas.microsoft.com/office/powerpoint/2010/main" val="10465887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4334" descr="gallery_int4.jpg"/>
          <p:cNvPicPr>
            <a:picLocks noGrp="1"/>
          </p:cNvPicPr>
          <p:nvPr>
            <p:ph idx="1"/>
          </p:nvPr>
        </p:nvPicPr>
        <p:blipFill>
          <a:blip r:embed="rId2" cstate="print"/>
          <a:srcRect/>
          <a:stretch>
            <a:fillRect/>
          </a:stretch>
        </p:blipFill>
        <p:spPr bwMode="auto">
          <a:xfrm>
            <a:off x="4953000" y="228600"/>
            <a:ext cx="3733800" cy="6096000"/>
          </a:xfrm>
          <a:prstGeom prst="rect">
            <a:avLst/>
          </a:prstGeom>
          <a:noFill/>
          <a:ln w="9525">
            <a:noFill/>
            <a:miter lim="800000"/>
            <a:headEnd/>
            <a:tailEnd/>
          </a:ln>
        </p:spPr>
      </p:pic>
      <p:pic>
        <p:nvPicPr>
          <p:cNvPr id="5" name="image4333" descr="gallery_int2.jpg"/>
          <p:cNvPicPr/>
          <p:nvPr/>
        </p:nvPicPr>
        <p:blipFill>
          <a:blip r:embed="rId3" cstate="print"/>
          <a:srcRect/>
          <a:stretch>
            <a:fillRect/>
          </a:stretch>
        </p:blipFill>
        <p:spPr bwMode="auto">
          <a:xfrm>
            <a:off x="152401" y="228600"/>
            <a:ext cx="4114800" cy="6172200"/>
          </a:xfrm>
          <a:prstGeom prst="rect">
            <a:avLst/>
          </a:prstGeom>
          <a:noFill/>
          <a:ln w="9525">
            <a:noFill/>
            <a:miter lim="800000"/>
            <a:headEnd/>
            <a:tailEnd/>
          </a:ln>
        </p:spPr>
      </p:pic>
    </p:spTree>
    <p:extLst>
      <p:ext uri="{BB962C8B-B14F-4D97-AF65-F5344CB8AC3E}">
        <p14:creationId xmlns:p14="http://schemas.microsoft.com/office/powerpoint/2010/main" val="9521715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نگهدارنده مکان محتوا 1"/>
          <p:cNvSpPr>
            <a:spLocks noGrp="1"/>
          </p:cNvSpPr>
          <p:nvPr>
            <p:ph idx="1"/>
          </p:nvPr>
        </p:nvSpPr>
        <p:spPr>
          <a:xfrm>
            <a:off x="304800" y="5334000"/>
            <a:ext cx="8153400" cy="1066799"/>
          </a:xfrm>
        </p:spPr>
        <p:txBody>
          <a:bodyPr>
            <a:normAutofit/>
          </a:bodyPr>
          <a:lstStyle/>
          <a:p>
            <a:pPr algn="ctr"/>
            <a:r>
              <a:rPr lang="fa-IR" sz="2800" dirty="0" smtClean="0">
                <a:solidFill>
                  <a:srgbClr val="FF0000"/>
                </a:solidFill>
                <a:latin typeface="IranNastaliq" pitchFamily="18" charset="0"/>
                <a:cs typeface="IranNastaliq" pitchFamily="18" charset="0"/>
              </a:rPr>
              <a:t>محل قرار گیری </a:t>
            </a:r>
            <a:endParaRPr lang="fa-IR" sz="2800" dirty="0">
              <a:solidFill>
                <a:srgbClr val="FF0000"/>
              </a:solidFill>
              <a:latin typeface="IranNastaliq" pitchFamily="18" charset="0"/>
              <a:cs typeface="IranNastaliq" pitchFamily="18" charset="0"/>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04800"/>
            <a:ext cx="8915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75367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a:xfrm>
            <a:off x="609600" y="5410200"/>
            <a:ext cx="7620000" cy="1066800"/>
          </a:xfrm>
        </p:spPr>
        <p:txBody>
          <a:bodyPr/>
          <a:lstStyle/>
          <a:p>
            <a:pPr algn="ctr"/>
            <a:r>
              <a:rPr lang="fa-IR" dirty="0" smtClean="0">
                <a:solidFill>
                  <a:srgbClr val="FF0000"/>
                </a:solidFill>
                <a:latin typeface="IranNastaliq" pitchFamily="18" charset="0"/>
                <a:cs typeface="IranNastaliq" pitchFamily="18" charset="0"/>
              </a:rPr>
              <a:t>پلان زیر زمین </a:t>
            </a:r>
            <a:r>
              <a:rPr lang="fa-IR" dirty="0" smtClean="0">
                <a:solidFill>
                  <a:schemeClr val="tx1"/>
                </a:solidFill>
                <a:latin typeface="IranNastaliq" pitchFamily="18" charset="0"/>
                <a:cs typeface="IranNastaliq" pitchFamily="18" charset="0"/>
              </a:rPr>
              <a:t>(</a:t>
            </a:r>
            <a:r>
              <a:rPr lang="fa-IR" dirty="0" smtClean="0">
                <a:solidFill>
                  <a:srgbClr val="FF0000"/>
                </a:solidFill>
                <a:latin typeface="IranNastaliq" pitchFamily="18" charset="0"/>
                <a:cs typeface="IranNastaliq" pitchFamily="18" charset="0"/>
              </a:rPr>
              <a:t>-1</a:t>
            </a:r>
            <a:r>
              <a:rPr lang="fa-IR" dirty="0" smtClean="0">
                <a:solidFill>
                  <a:schemeClr val="tx1"/>
                </a:solidFill>
                <a:latin typeface="IranNastaliq" pitchFamily="18" charset="0"/>
                <a:cs typeface="IranNastaliq" pitchFamily="18" charset="0"/>
              </a:rPr>
              <a:t>)</a:t>
            </a:r>
            <a:endParaRPr lang="fa-IR" dirty="0">
              <a:solidFill>
                <a:srgbClr val="FF0000"/>
              </a:solidFill>
              <a:latin typeface="IranNastaliq" pitchFamily="18" charset="0"/>
              <a:cs typeface="IranNastaliq" pitchFamily="18" charset="0"/>
            </a:endParaRP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438149"/>
            <a:ext cx="8839200" cy="4972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47673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a:xfrm>
            <a:off x="533400" y="5257800"/>
            <a:ext cx="7848600" cy="1143000"/>
          </a:xfrm>
        </p:spPr>
        <p:txBody>
          <a:bodyPr/>
          <a:lstStyle/>
          <a:p>
            <a:pPr algn="ctr"/>
            <a:r>
              <a:rPr lang="fa-IR" dirty="0">
                <a:solidFill>
                  <a:srgbClr val="FF0000"/>
                </a:solidFill>
                <a:latin typeface="IranNastaliq" pitchFamily="18" charset="0"/>
                <a:cs typeface="IranNastaliq" pitchFamily="18" charset="0"/>
              </a:rPr>
              <a:t>پلان زیر زمین </a:t>
            </a:r>
            <a:r>
              <a:rPr lang="fa-IR" dirty="0" smtClean="0">
                <a:solidFill>
                  <a:schemeClr val="tx1"/>
                </a:solidFill>
                <a:latin typeface="IranNastaliq" pitchFamily="18" charset="0"/>
                <a:cs typeface="IranNastaliq" pitchFamily="18" charset="0"/>
              </a:rPr>
              <a:t>(</a:t>
            </a:r>
            <a:r>
              <a:rPr lang="fa-IR" dirty="0" smtClean="0">
                <a:solidFill>
                  <a:srgbClr val="FF0000"/>
                </a:solidFill>
                <a:latin typeface="IranNastaliq" pitchFamily="18" charset="0"/>
                <a:cs typeface="IranNastaliq" pitchFamily="18" charset="0"/>
              </a:rPr>
              <a:t>-2</a:t>
            </a:r>
            <a:r>
              <a:rPr lang="fa-IR" dirty="0" smtClean="0">
                <a:solidFill>
                  <a:schemeClr val="tx1"/>
                </a:solidFill>
                <a:latin typeface="IranNastaliq" pitchFamily="18" charset="0"/>
                <a:cs typeface="IranNastaliq" pitchFamily="18" charset="0"/>
              </a:rPr>
              <a:t>)</a:t>
            </a:r>
            <a:endParaRPr lang="fa-IR"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57200"/>
            <a:ext cx="8534399"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01750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5410200"/>
            <a:ext cx="7924800" cy="1143000"/>
          </a:xfrm>
        </p:spPr>
        <p:txBody>
          <a:bodyPr/>
          <a:lstStyle/>
          <a:p>
            <a:pPr algn="ctr"/>
            <a:r>
              <a:rPr lang="fa-IR" dirty="0" smtClean="0">
                <a:solidFill>
                  <a:srgbClr val="FF0000"/>
                </a:solidFill>
                <a:latin typeface="IranNastaliq" pitchFamily="18" charset="0"/>
                <a:cs typeface="IranNastaliq" pitchFamily="18" charset="0"/>
              </a:rPr>
              <a:t>پلان طبقه اول</a:t>
            </a:r>
            <a:endParaRPr lang="fa-IR"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57200"/>
            <a:ext cx="8610599"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27505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5105400"/>
            <a:ext cx="8077200" cy="1066800"/>
          </a:xfrm>
        </p:spPr>
        <p:txBody>
          <a:bodyPr/>
          <a:lstStyle/>
          <a:p>
            <a:pPr algn="ctr"/>
            <a:r>
              <a:rPr lang="fa-IR" dirty="0">
                <a:solidFill>
                  <a:srgbClr val="FF0000"/>
                </a:solidFill>
                <a:latin typeface="IranNastaliq" pitchFamily="18" charset="0"/>
                <a:cs typeface="IranNastaliq" pitchFamily="18" charset="0"/>
              </a:rPr>
              <a:t>پلان طبقه </a:t>
            </a:r>
            <a:r>
              <a:rPr lang="fa-IR" dirty="0" smtClean="0">
                <a:solidFill>
                  <a:srgbClr val="FF0000"/>
                </a:solidFill>
                <a:latin typeface="IranNastaliq" pitchFamily="18" charset="0"/>
                <a:cs typeface="IranNastaliq" pitchFamily="18" charset="0"/>
              </a:rPr>
              <a:t>دوم</a:t>
            </a:r>
            <a:endParaRPr lang="fa-IR" dirty="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57200"/>
            <a:ext cx="8610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70372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a:xfrm>
            <a:off x="533400" y="5410200"/>
            <a:ext cx="7935686" cy="1066800"/>
          </a:xfrm>
        </p:spPr>
        <p:txBody>
          <a:bodyPr/>
          <a:lstStyle/>
          <a:p>
            <a:pPr algn="ctr"/>
            <a:r>
              <a:rPr lang="fa-IR" dirty="0">
                <a:solidFill>
                  <a:srgbClr val="FF0000"/>
                </a:solidFill>
                <a:latin typeface="IranNastaliq" pitchFamily="18" charset="0"/>
                <a:cs typeface="IranNastaliq" pitchFamily="18" charset="0"/>
              </a:rPr>
              <a:t>پلان طبقه </a:t>
            </a:r>
            <a:r>
              <a:rPr lang="fa-IR" dirty="0" smtClean="0">
                <a:solidFill>
                  <a:srgbClr val="FF0000"/>
                </a:solidFill>
                <a:latin typeface="IranNastaliq" pitchFamily="18" charset="0"/>
                <a:cs typeface="IranNastaliq" pitchFamily="18" charset="0"/>
              </a:rPr>
              <a:t>سوم</a:t>
            </a:r>
            <a:endParaRPr lang="fa-IR" dirty="0"/>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09600"/>
            <a:ext cx="8610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2209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5410200"/>
            <a:ext cx="8077200" cy="990600"/>
          </a:xfrm>
        </p:spPr>
        <p:txBody>
          <a:bodyPr/>
          <a:lstStyle/>
          <a:p>
            <a:pPr algn="ctr"/>
            <a:r>
              <a:rPr lang="fa-IR" dirty="0">
                <a:solidFill>
                  <a:srgbClr val="FF0000"/>
                </a:solidFill>
                <a:latin typeface="IranNastaliq" pitchFamily="18" charset="0"/>
                <a:cs typeface="IranNastaliq" pitchFamily="18" charset="0"/>
              </a:rPr>
              <a:t>پلان طبقه </a:t>
            </a:r>
            <a:r>
              <a:rPr lang="fa-IR" dirty="0" smtClean="0">
                <a:solidFill>
                  <a:srgbClr val="FF0000"/>
                </a:solidFill>
                <a:latin typeface="IranNastaliq" pitchFamily="18" charset="0"/>
                <a:cs typeface="IranNastaliq" pitchFamily="18" charset="0"/>
              </a:rPr>
              <a:t>چهارم</a:t>
            </a:r>
            <a:endParaRPr lang="fa-IR" dirty="0"/>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535304"/>
            <a:ext cx="8077200" cy="4798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2413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5486400"/>
            <a:ext cx="8001000" cy="914400"/>
          </a:xfrm>
        </p:spPr>
        <p:txBody>
          <a:bodyPr/>
          <a:lstStyle/>
          <a:p>
            <a:pPr algn="ctr"/>
            <a:r>
              <a:rPr lang="fa-IR" dirty="0">
                <a:solidFill>
                  <a:srgbClr val="FF0000"/>
                </a:solidFill>
                <a:latin typeface="IranNastaliq" pitchFamily="18" charset="0"/>
                <a:cs typeface="IranNastaliq" pitchFamily="18" charset="0"/>
              </a:rPr>
              <a:t>پلان </a:t>
            </a:r>
            <a:r>
              <a:rPr lang="fa-IR" dirty="0" smtClean="0">
                <a:solidFill>
                  <a:srgbClr val="FF0000"/>
                </a:solidFill>
                <a:latin typeface="IranNastaliq" pitchFamily="18" charset="0"/>
                <a:cs typeface="IranNastaliq" pitchFamily="18" charset="0"/>
              </a:rPr>
              <a:t>طبقه     پنجم</a:t>
            </a:r>
            <a:endParaRPr lang="fa-IR" dirty="0"/>
          </a:p>
        </p:txBody>
      </p:sp>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557212"/>
            <a:ext cx="8229600" cy="485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5478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53" descr="http://static.dezeen.com/uploads/2009/10/dzn_Cooper-Union-Building-by-Morphosis-Squ.jpg"/>
          <p:cNvPicPr>
            <a:picLocks noGrp="1"/>
          </p:cNvPicPr>
          <p:nvPr>
            <p:ph idx="1"/>
          </p:nvPr>
        </p:nvPicPr>
        <p:blipFill>
          <a:blip r:embed="rId2" cstate="print"/>
          <a:stretch>
            <a:fillRect/>
          </a:stretch>
        </p:blipFill>
        <p:spPr bwMode="auto">
          <a:xfrm>
            <a:off x="457200" y="533400"/>
            <a:ext cx="4572000" cy="5334000"/>
          </a:xfrm>
          <a:prstGeom prst="rect">
            <a:avLst/>
          </a:prstGeom>
          <a:noFill/>
          <a:ln w="9525">
            <a:noFill/>
            <a:miter lim="800000"/>
            <a:headEnd/>
            <a:tailEnd/>
          </a:ln>
        </p:spPr>
      </p:pic>
      <p:sp>
        <p:nvSpPr>
          <p:cNvPr id="2" name="عنوان 1"/>
          <p:cNvSpPr>
            <a:spLocks noGrp="1"/>
          </p:cNvSpPr>
          <p:nvPr>
            <p:ph type="title"/>
          </p:nvPr>
        </p:nvSpPr>
        <p:spPr>
          <a:xfrm>
            <a:off x="4876800" y="152400"/>
            <a:ext cx="3886200" cy="6248400"/>
          </a:xfrm>
        </p:spPr>
        <p:txBody>
          <a:bodyPr>
            <a:normAutofit/>
          </a:bodyPr>
          <a:lstStyle/>
          <a:p>
            <a:pPr algn="ctr">
              <a:lnSpc>
                <a:spcPct val="150000"/>
              </a:lnSpc>
            </a:pPr>
            <a:r>
              <a:rPr lang="fa-IR" sz="2400" b="1" dirty="0">
                <a:solidFill>
                  <a:schemeClr val="accent4">
                    <a:lumMod val="50000"/>
                  </a:schemeClr>
                </a:solidFill>
                <a:latin typeface="IranNastaliq" pitchFamily="18" charset="0"/>
                <a:cs typeface="IranNastaliq" pitchFamily="18" charset="0"/>
              </a:rPr>
              <a:t>عکاس : رولاند هالبی </a:t>
            </a:r>
            <a:r>
              <a:rPr lang="en-US" sz="2400" b="1" dirty="0">
                <a:solidFill>
                  <a:schemeClr val="accent4">
                    <a:lumMod val="50000"/>
                  </a:schemeClr>
                </a:solidFill>
                <a:latin typeface="IranNastaliq" pitchFamily="18" charset="0"/>
                <a:cs typeface="IranNastaliq" pitchFamily="18" charset="0"/>
              </a:rPr>
              <a:t/>
            </a:r>
            <a:br>
              <a:rPr lang="en-US" sz="2400" b="1" dirty="0">
                <a:solidFill>
                  <a:schemeClr val="accent4">
                    <a:lumMod val="50000"/>
                  </a:schemeClr>
                </a:solidFill>
                <a:latin typeface="IranNastaliq" pitchFamily="18" charset="0"/>
                <a:cs typeface="IranNastaliq" pitchFamily="18" charset="0"/>
              </a:rPr>
            </a:br>
            <a:r>
              <a:rPr lang="fa-IR" sz="2400" kern="1300" dirty="0" smtClean="0">
                <a:solidFill>
                  <a:schemeClr val="accent4">
                    <a:lumMod val="50000"/>
                  </a:schemeClr>
                </a:solidFill>
                <a:latin typeface="IranNastaliq" pitchFamily="18" charset="0"/>
                <a:cs typeface="IranNastaliq" pitchFamily="18" charset="0"/>
              </a:rPr>
              <a:t/>
            </a:r>
            <a:br>
              <a:rPr lang="fa-IR" sz="2400" kern="1300" dirty="0" smtClean="0">
                <a:solidFill>
                  <a:schemeClr val="accent4">
                    <a:lumMod val="50000"/>
                  </a:schemeClr>
                </a:solidFill>
                <a:latin typeface="IranNastaliq" pitchFamily="18" charset="0"/>
                <a:cs typeface="IranNastaliq" pitchFamily="18" charset="0"/>
              </a:rPr>
            </a:br>
            <a:r>
              <a:rPr lang="fa-IR" sz="2400" kern="1300" dirty="0" smtClean="0">
                <a:solidFill>
                  <a:schemeClr val="accent4">
                    <a:lumMod val="50000"/>
                  </a:schemeClr>
                </a:solidFill>
                <a:latin typeface="IranNastaliq" pitchFamily="18" charset="0"/>
                <a:cs typeface="IranNastaliq" pitchFamily="18" charset="0"/>
              </a:rPr>
              <a:t>عکس </a:t>
            </a:r>
            <a:r>
              <a:rPr lang="fa-IR" sz="2400" kern="1300" dirty="0">
                <a:solidFill>
                  <a:schemeClr val="accent4">
                    <a:lumMod val="50000"/>
                  </a:schemeClr>
                </a:solidFill>
                <a:latin typeface="IranNastaliq" pitchFamily="18" charset="0"/>
                <a:cs typeface="IranNastaliq" pitchFamily="18" charset="0"/>
              </a:rPr>
              <a:t>از ساختمانی که به تازگی تکمیل شده است</a:t>
            </a:r>
            <a:r>
              <a:rPr lang="fa-IR" sz="2400" kern="1300" dirty="0">
                <a:solidFill>
                  <a:schemeClr val="accent4">
                    <a:lumMod val="50000"/>
                  </a:schemeClr>
                </a:solidFill>
                <a:latin typeface="IranNastaliq" pitchFamily="18" charset="0"/>
                <a:cs typeface="+mn-cs"/>
              </a:rPr>
              <a:t> </a:t>
            </a:r>
            <a:r>
              <a:rPr lang="fa-IR" sz="2400" kern="1300" dirty="0" smtClean="0">
                <a:solidFill>
                  <a:schemeClr val="accent4">
                    <a:lumMod val="50000"/>
                  </a:schemeClr>
                </a:solidFill>
                <a:latin typeface="IranNastaliq" pitchFamily="18" charset="0"/>
                <a:cs typeface="+mn-cs"/>
              </a:rPr>
              <a:t/>
            </a:r>
            <a:br>
              <a:rPr lang="fa-IR" sz="2400" kern="1300" dirty="0" smtClean="0">
                <a:solidFill>
                  <a:schemeClr val="accent4">
                    <a:lumMod val="50000"/>
                  </a:schemeClr>
                </a:solidFill>
                <a:latin typeface="IranNastaliq" pitchFamily="18" charset="0"/>
                <a:cs typeface="+mn-cs"/>
              </a:rPr>
            </a:br>
            <a:r>
              <a:rPr lang="fa-IR" sz="2400" kern="1300" dirty="0" smtClean="0">
                <a:solidFill>
                  <a:schemeClr val="accent4">
                    <a:lumMod val="50000"/>
                  </a:schemeClr>
                </a:solidFill>
                <a:latin typeface="IranNastaliq" pitchFamily="18" charset="0"/>
                <a:cs typeface="+mn-cs"/>
              </a:rPr>
              <a:t/>
            </a:r>
            <a:br>
              <a:rPr lang="fa-IR" sz="2400" kern="1300" dirty="0" smtClean="0">
                <a:solidFill>
                  <a:schemeClr val="accent4">
                    <a:lumMod val="50000"/>
                  </a:schemeClr>
                </a:solidFill>
                <a:latin typeface="IranNastaliq" pitchFamily="18" charset="0"/>
                <a:cs typeface="+mn-cs"/>
              </a:rPr>
            </a:br>
            <a:r>
              <a:rPr lang="fa-IR" sz="2400" kern="1300" dirty="0" smtClean="0">
                <a:solidFill>
                  <a:schemeClr val="accent4">
                    <a:lumMod val="50000"/>
                  </a:schemeClr>
                </a:solidFill>
                <a:latin typeface="IranNastaliq" pitchFamily="18" charset="0"/>
                <a:cs typeface="IranNastaliq" pitchFamily="18" charset="0"/>
              </a:rPr>
              <a:t>وبرای </a:t>
            </a:r>
            <a:r>
              <a:rPr lang="fa-IR" sz="2400" kern="1300" dirty="0">
                <a:solidFill>
                  <a:schemeClr val="accent4">
                    <a:lumMod val="50000"/>
                  </a:schemeClr>
                </a:solidFill>
                <a:latin typeface="IranNastaliq" pitchFamily="18" charset="0"/>
                <a:cs typeface="IranNastaliq" pitchFamily="18" charset="0"/>
              </a:rPr>
              <a:t>اتحادیه کوپر در نیویورک به دست </a:t>
            </a:r>
            <a:r>
              <a:rPr lang="fa-IR" sz="2400" kern="1300" dirty="0" smtClean="0">
                <a:solidFill>
                  <a:schemeClr val="accent4">
                    <a:lumMod val="50000"/>
                  </a:schemeClr>
                </a:solidFill>
                <a:latin typeface="IranNastaliq" pitchFamily="18" charset="0"/>
                <a:cs typeface="IranNastaliq" pitchFamily="18" charset="0"/>
              </a:rPr>
              <a:t/>
            </a:r>
            <a:br>
              <a:rPr lang="fa-IR" sz="2400" kern="1300" dirty="0" smtClean="0">
                <a:solidFill>
                  <a:schemeClr val="accent4">
                    <a:lumMod val="50000"/>
                  </a:schemeClr>
                </a:solidFill>
                <a:latin typeface="IranNastaliq" pitchFamily="18" charset="0"/>
                <a:cs typeface="IranNastaliq" pitchFamily="18" charset="0"/>
              </a:rPr>
            </a:br>
            <a:r>
              <a:rPr lang="fa-IR" sz="2400" kern="1300" dirty="0">
                <a:solidFill>
                  <a:schemeClr val="accent4">
                    <a:lumMod val="50000"/>
                  </a:schemeClr>
                </a:solidFill>
                <a:latin typeface="IranNastaliq" pitchFamily="18" charset="0"/>
                <a:cs typeface="IranNastaliq" pitchFamily="18" charset="0"/>
              </a:rPr>
              <a:t/>
            </a:r>
            <a:br>
              <a:rPr lang="fa-IR" sz="2400" kern="1300" dirty="0">
                <a:solidFill>
                  <a:schemeClr val="accent4">
                    <a:lumMod val="50000"/>
                  </a:schemeClr>
                </a:solidFill>
                <a:latin typeface="IranNastaliq" pitchFamily="18" charset="0"/>
                <a:cs typeface="IranNastaliq" pitchFamily="18" charset="0"/>
              </a:rPr>
            </a:br>
            <a:r>
              <a:rPr lang="en-US" sz="2400" kern="1300" dirty="0" smtClean="0">
                <a:solidFill>
                  <a:schemeClr val="accent4">
                    <a:lumMod val="50000"/>
                  </a:schemeClr>
                </a:solidFill>
                <a:latin typeface="IranNastaliq" pitchFamily="18" charset="0"/>
                <a:cs typeface="IranNastaliq" pitchFamily="18" charset="0"/>
              </a:rPr>
              <a:t>Thom </a:t>
            </a:r>
            <a:r>
              <a:rPr lang="en-US" sz="2400" kern="1300" dirty="0">
                <a:solidFill>
                  <a:schemeClr val="accent4">
                    <a:lumMod val="50000"/>
                  </a:schemeClr>
                </a:solidFill>
                <a:latin typeface="IranNastaliq" pitchFamily="18" charset="0"/>
                <a:cs typeface="IranNastaliq" pitchFamily="18" charset="0"/>
              </a:rPr>
              <a:t>Mayne</a:t>
            </a:r>
            <a:r>
              <a:rPr lang="fa-IR" sz="2400" kern="1300" dirty="0">
                <a:solidFill>
                  <a:schemeClr val="accent4">
                    <a:lumMod val="50000"/>
                  </a:schemeClr>
                </a:solidFill>
                <a:latin typeface="IranNastaliq" pitchFamily="18" charset="0"/>
                <a:cs typeface="IranNastaliq" pitchFamily="18" charset="0"/>
              </a:rPr>
              <a:t>  طراحی شده</a:t>
            </a:r>
            <a:r>
              <a:rPr lang="en-US" sz="2400" kern="1300" dirty="0">
                <a:solidFill>
                  <a:schemeClr val="accent4">
                    <a:lumMod val="50000"/>
                  </a:schemeClr>
                </a:solidFill>
                <a:latin typeface="IranNastaliq" pitchFamily="18" charset="0"/>
                <a:cs typeface="IranNastaliq" pitchFamily="18" charset="0"/>
              </a:rPr>
              <a:t/>
            </a:r>
            <a:br>
              <a:rPr lang="en-US" sz="2400" kern="1300" dirty="0">
                <a:solidFill>
                  <a:schemeClr val="accent4">
                    <a:lumMod val="50000"/>
                  </a:schemeClr>
                </a:solidFill>
                <a:latin typeface="IranNastaliq" pitchFamily="18" charset="0"/>
                <a:cs typeface="IranNastaliq" pitchFamily="18" charset="0"/>
              </a:rPr>
            </a:br>
            <a:r>
              <a:rPr lang="fa-IR" sz="2400" kern="1300" dirty="0">
                <a:solidFill>
                  <a:schemeClr val="accent4">
                    <a:lumMod val="50000"/>
                  </a:schemeClr>
                </a:solidFill>
                <a:latin typeface="IranNastaliq" pitchFamily="18" charset="0"/>
                <a:cs typeface="IranNastaliq" pitchFamily="18" charset="0"/>
              </a:rPr>
              <a:t>است گرفته شده</a:t>
            </a:r>
            <a:r>
              <a:rPr lang="fa-IR" sz="2400" kern="1300" dirty="0">
                <a:solidFill>
                  <a:schemeClr val="accent4">
                    <a:lumMod val="50000"/>
                  </a:schemeClr>
                </a:solidFill>
                <a:latin typeface="IranNastaliq" pitchFamily="18" charset="0"/>
                <a:cs typeface="+mn-cs"/>
              </a:rPr>
              <a:t> </a:t>
            </a:r>
            <a:r>
              <a:rPr lang="fa-IR" sz="2400" kern="1300" dirty="0" smtClean="0">
                <a:solidFill>
                  <a:schemeClr val="accent4">
                    <a:lumMod val="50000"/>
                  </a:schemeClr>
                </a:solidFill>
                <a:latin typeface="IranNastaliq" pitchFamily="18" charset="0"/>
                <a:cs typeface="+mn-cs"/>
              </a:rPr>
              <a:t>.</a:t>
            </a:r>
            <a:endParaRPr lang="fa-IR" sz="2400" kern="1300" dirty="0">
              <a:solidFill>
                <a:schemeClr val="accent4">
                  <a:lumMod val="50000"/>
                </a:schemeClr>
              </a:solidFill>
              <a:latin typeface="IranNastaliq" pitchFamily="18" charset="0"/>
              <a:cs typeface="+mn-cs"/>
            </a:endParaRPr>
          </a:p>
        </p:txBody>
      </p:sp>
    </p:spTree>
    <p:extLst>
      <p:ext uri="{BB962C8B-B14F-4D97-AF65-F5344CB8AC3E}">
        <p14:creationId xmlns:p14="http://schemas.microsoft.com/office/powerpoint/2010/main" val="18742330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5334000"/>
            <a:ext cx="8229600" cy="990600"/>
          </a:xfrm>
        </p:spPr>
        <p:txBody>
          <a:bodyPr/>
          <a:lstStyle/>
          <a:p>
            <a:pPr algn="ctr"/>
            <a:r>
              <a:rPr lang="fa-IR" dirty="0">
                <a:solidFill>
                  <a:srgbClr val="FF0000"/>
                </a:solidFill>
                <a:latin typeface="IranNastaliq" pitchFamily="18" charset="0"/>
                <a:cs typeface="IranNastaliq" pitchFamily="18" charset="0"/>
              </a:rPr>
              <a:t>پلان طبقه </a:t>
            </a:r>
            <a:r>
              <a:rPr lang="fa-IR" dirty="0" smtClean="0">
                <a:solidFill>
                  <a:srgbClr val="FF0000"/>
                </a:solidFill>
                <a:latin typeface="IranNastaliq" pitchFamily="18" charset="0"/>
                <a:cs typeface="IranNastaliq" pitchFamily="18" charset="0"/>
              </a:rPr>
              <a:t>ششم</a:t>
            </a:r>
            <a:endParaRPr lang="fa-IR" dirty="0"/>
          </a:p>
        </p:txBody>
      </p:sp>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81000"/>
            <a:ext cx="8458200" cy="464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16428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a:xfrm>
            <a:off x="381000" y="5486400"/>
            <a:ext cx="8077200" cy="990600"/>
          </a:xfrm>
        </p:spPr>
        <p:txBody>
          <a:bodyPr/>
          <a:lstStyle/>
          <a:p>
            <a:pPr algn="ctr"/>
            <a:r>
              <a:rPr lang="fa-IR" dirty="0">
                <a:solidFill>
                  <a:srgbClr val="FF0000"/>
                </a:solidFill>
                <a:latin typeface="IranNastaliq" pitchFamily="18" charset="0"/>
                <a:cs typeface="IranNastaliq" pitchFamily="18" charset="0"/>
              </a:rPr>
              <a:t>پلان طبقه </a:t>
            </a:r>
            <a:r>
              <a:rPr lang="fa-IR" dirty="0" smtClean="0">
                <a:solidFill>
                  <a:srgbClr val="FF0000"/>
                </a:solidFill>
                <a:latin typeface="IranNastaliq" pitchFamily="18" charset="0"/>
                <a:cs typeface="IranNastaliq" pitchFamily="18" charset="0"/>
              </a:rPr>
              <a:t>هفتم</a:t>
            </a:r>
            <a:endParaRPr lang="fa-IR" dirty="0"/>
          </a:p>
        </p:txBody>
      </p:sp>
      <p:pic>
        <p:nvPicPr>
          <p:cNvPr id="1126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95312"/>
            <a:ext cx="8534400" cy="466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89348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5562600"/>
            <a:ext cx="8077200" cy="990600"/>
          </a:xfrm>
        </p:spPr>
        <p:txBody>
          <a:bodyPr/>
          <a:lstStyle/>
          <a:p>
            <a:pPr algn="ctr"/>
            <a:r>
              <a:rPr lang="fa-IR" dirty="0">
                <a:solidFill>
                  <a:srgbClr val="FF0000"/>
                </a:solidFill>
                <a:latin typeface="IranNastaliq" pitchFamily="18" charset="0"/>
                <a:cs typeface="IranNastaliq" pitchFamily="18" charset="0"/>
              </a:rPr>
              <a:t>پلان طبقه </a:t>
            </a:r>
            <a:r>
              <a:rPr lang="fa-IR" dirty="0" smtClean="0">
                <a:solidFill>
                  <a:srgbClr val="FF0000"/>
                </a:solidFill>
                <a:latin typeface="IranNastaliq" pitchFamily="18" charset="0"/>
                <a:cs typeface="IranNastaliq" pitchFamily="18" charset="0"/>
              </a:rPr>
              <a:t>هشتم</a:t>
            </a:r>
            <a:endParaRPr lang="fa-IR" dirty="0"/>
          </a:p>
        </p:txBody>
      </p:sp>
      <p:pic>
        <p:nvPicPr>
          <p:cNvPr id="1229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33400"/>
            <a:ext cx="8382000" cy="4798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67009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a:xfrm>
            <a:off x="381000" y="5410200"/>
            <a:ext cx="8153400" cy="1295400"/>
          </a:xfrm>
        </p:spPr>
        <p:txBody>
          <a:bodyPr/>
          <a:lstStyle/>
          <a:p>
            <a:pPr algn="ctr"/>
            <a:r>
              <a:rPr lang="fa-IR" dirty="0">
                <a:solidFill>
                  <a:srgbClr val="FF0000"/>
                </a:solidFill>
                <a:latin typeface="IranNastaliq" pitchFamily="18" charset="0"/>
                <a:cs typeface="IranNastaliq" pitchFamily="18" charset="0"/>
              </a:rPr>
              <a:t>پلان طبقه </a:t>
            </a:r>
            <a:r>
              <a:rPr lang="fa-IR" dirty="0" smtClean="0">
                <a:solidFill>
                  <a:srgbClr val="FF0000"/>
                </a:solidFill>
                <a:latin typeface="IranNastaliq" pitchFamily="18" charset="0"/>
                <a:cs typeface="IranNastaliq" pitchFamily="18" charset="0"/>
              </a:rPr>
              <a:t>نهم</a:t>
            </a:r>
            <a:endParaRPr lang="fa-IR" dirty="0"/>
          </a:p>
        </p:txBody>
      </p:sp>
      <p:pic>
        <p:nvPicPr>
          <p:cNvPr id="1331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13360"/>
            <a:ext cx="8534400" cy="534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07101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a:xfrm>
            <a:off x="609600" y="5257800"/>
            <a:ext cx="7924800" cy="1295400"/>
          </a:xfrm>
        </p:spPr>
        <p:txBody>
          <a:bodyPr/>
          <a:lstStyle/>
          <a:p>
            <a:pPr algn="ctr"/>
            <a:r>
              <a:rPr lang="fa-IR" dirty="0" smtClean="0">
                <a:solidFill>
                  <a:srgbClr val="FF0000"/>
                </a:solidFill>
                <a:latin typeface="IranNastaliq" pitchFamily="18" charset="0"/>
                <a:cs typeface="IranNastaliq" pitchFamily="18" charset="0"/>
              </a:rPr>
              <a:t>نما  شمال و غرب</a:t>
            </a:r>
            <a:endParaRPr lang="fa-IR" dirty="0"/>
          </a:p>
        </p:txBody>
      </p:sp>
      <p:pic>
        <p:nvPicPr>
          <p:cNvPr id="1433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838200"/>
            <a:ext cx="8153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32934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5486400"/>
            <a:ext cx="8153400" cy="1066800"/>
          </a:xfrm>
        </p:spPr>
        <p:txBody>
          <a:bodyPr/>
          <a:lstStyle/>
          <a:p>
            <a:pPr algn="ctr"/>
            <a:r>
              <a:rPr lang="fa-IR" dirty="0">
                <a:solidFill>
                  <a:srgbClr val="FF0000"/>
                </a:solidFill>
                <a:latin typeface="IranNastaliq" pitchFamily="18" charset="0"/>
                <a:cs typeface="IranNastaliq" pitchFamily="18" charset="0"/>
              </a:rPr>
              <a:t>نما  </a:t>
            </a:r>
            <a:r>
              <a:rPr lang="fa-IR" dirty="0" smtClean="0">
                <a:solidFill>
                  <a:srgbClr val="FF0000"/>
                </a:solidFill>
                <a:latin typeface="IranNastaliq" pitchFamily="18" charset="0"/>
                <a:cs typeface="IranNastaliq" pitchFamily="18" charset="0"/>
              </a:rPr>
              <a:t>جنوب  و شرق</a:t>
            </a:r>
            <a:endParaRPr lang="fa-IR" dirty="0"/>
          </a:p>
        </p:txBody>
      </p:sp>
      <p:pic>
        <p:nvPicPr>
          <p:cNvPr id="1536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609600"/>
            <a:ext cx="8610599" cy="472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43764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a:xfrm>
            <a:off x="381000" y="5486400"/>
            <a:ext cx="8229600" cy="1143000"/>
          </a:xfrm>
        </p:spPr>
        <p:txBody>
          <a:bodyPr/>
          <a:lstStyle/>
          <a:p>
            <a:pPr algn="ctr"/>
            <a:r>
              <a:rPr lang="fa-IR" dirty="0" smtClean="0">
                <a:solidFill>
                  <a:srgbClr val="FF0000"/>
                </a:solidFill>
                <a:latin typeface="IranNastaliq" pitchFamily="18" charset="0"/>
                <a:cs typeface="IranNastaliq" pitchFamily="18" charset="0"/>
              </a:rPr>
              <a:t>مقطع </a:t>
            </a:r>
            <a:r>
              <a:rPr lang="en-US" dirty="0" smtClean="0">
                <a:solidFill>
                  <a:srgbClr val="FF0000"/>
                </a:solidFill>
                <a:latin typeface="IranNastaliq" pitchFamily="18" charset="0"/>
                <a:cs typeface="IranNastaliq" pitchFamily="18" charset="0"/>
              </a:rPr>
              <a:t>A</a:t>
            </a:r>
            <a:endParaRPr lang="fa-IR" dirty="0"/>
          </a:p>
        </p:txBody>
      </p:sp>
      <p:pic>
        <p:nvPicPr>
          <p:cNvPr id="1638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33400"/>
            <a:ext cx="8458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43655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a:xfrm>
            <a:off x="381000" y="5410200"/>
            <a:ext cx="8229600" cy="1219200"/>
          </a:xfrm>
        </p:spPr>
        <p:txBody>
          <a:bodyPr/>
          <a:lstStyle/>
          <a:p>
            <a:pPr algn="ctr"/>
            <a:r>
              <a:rPr lang="fa-IR" dirty="0" smtClean="0">
                <a:solidFill>
                  <a:srgbClr val="FF0000"/>
                </a:solidFill>
                <a:latin typeface="IranNastaliq" pitchFamily="18" charset="0"/>
                <a:cs typeface="IranNastaliq" pitchFamily="18" charset="0"/>
              </a:rPr>
              <a:t>مقطع</a:t>
            </a:r>
            <a:r>
              <a:rPr lang="en-US" dirty="0" smtClean="0">
                <a:solidFill>
                  <a:srgbClr val="FF0000"/>
                </a:solidFill>
                <a:latin typeface="IranNastaliq" pitchFamily="18" charset="0"/>
                <a:cs typeface="IranNastaliq" pitchFamily="18" charset="0"/>
              </a:rPr>
              <a:t>B </a:t>
            </a:r>
            <a:endParaRPr lang="fa-IR" dirty="0"/>
          </a:p>
        </p:txBody>
      </p:sp>
      <p:pic>
        <p:nvPicPr>
          <p:cNvPr id="1741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61975"/>
            <a:ext cx="8382000"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869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a:xfrm>
            <a:off x="304800" y="5638800"/>
            <a:ext cx="8229600" cy="1066800"/>
          </a:xfrm>
        </p:spPr>
        <p:txBody>
          <a:bodyPr/>
          <a:lstStyle/>
          <a:p>
            <a:pPr algn="ctr"/>
            <a:r>
              <a:rPr lang="fa-IR" dirty="0" smtClean="0">
                <a:solidFill>
                  <a:srgbClr val="FF0000"/>
                </a:solidFill>
                <a:latin typeface="IranNastaliq" pitchFamily="18" charset="0"/>
                <a:cs typeface="IranNastaliq" pitchFamily="18" charset="0"/>
              </a:rPr>
              <a:t>اسکیس</a:t>
            </a:r>
            <a:endParaRPr lang="fa-IR" dirty="0"/>
          </a:p>
        </p:txBody>
      </p:sp>
      <p:pic>
        <p:nvPicPr>
          <p:cNvPr id="1843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152400"/>
            <a:ext cx="3962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4429"/>
            <a:ext cx="44196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69098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a:xfrm>
            <a:off x="228600" y="5562600"/>
            <a:ext cx="8458200" cy="1066800"/>
          </a:xfrm>
        </p:spPr>
        <p:txBody>
          <a:bodyPr/>
          <a:lstStyle/>
          <a:p>
            <a:pPr algn="ctr"/>
            <a:r>
              <a:rPr lang="fa-IR" dirty="0" smtClean="0">
                <a:solidFill>
                  <a:srgbClr val="FF0000"/>
                </a:solidFill>
                <a:latin typeface="IranNastaliq" pitchFamily="18" charset="0"/>
                <a:cs typeface="IranNastaliq" pitchFamily="18" charset="0"/>
              </a:rPr>
              <a:t>ماکت</a:t>
            </a:r>
            <a:endParaRPr lang="fa-IR" dirty="0"/>
          </a:p>
        </p:txBody>
      </p:sp>
      <p:pic>
        <p:nvPicPr>
          <p:cNvPr id="1945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86106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5588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54" descr="http://static.dezeen.com/uploads/2009/10/dzn_Cooper-Union-Building-by-Morphosis-02.jpg"/>
          <p:cNvPicPr>
            <a:picLocks noGrp="1"/>
          </p:cNvPicPr>
          <p:nvPr>
            <p:ph idx="1"/>
          </p:nvPr>
        </p:nvPicPr>
        <p:blipFill>
          <a:blip r:embed="rId2" cstate="print"/>
          <a:srcRect/>
          <a:stretch>
            <a:fillRect/>
          </a:stretch>
        </p:blipFill>
        <p:spPr bwMode="auto">
          <a:xfrm>
            <a:off x="533400" y="381000"/>
            <a:ext cx="7772400" cy="4267200"/>
          </a:xfrm>
          <a:prstGeom prst="rect">
            <a:avLst/>
          </a:prstGeom>
          <a:noFill/>
          <a:ln w="9525">
            <a:noFill/>
            <a:miter lim="800000"/>
            <a:headEnd/>
            <a:tailEnd/>
          </a:ln>
        </p:spPr>
      </p:pic>
      <p:sp>
        <p:nvSpPr>
          <p:cNvPr id="2" name="عنوان 1"/>
          <p:cNvSpPr>
            <a:spLocks noGrp="1"/>
          </p:cNvSpPr>
          <p:nvPr>
            <p:ph type="title"/>
          </p:nvPr>
        </p:nvSpPr>
        <p:spPr>
          <a:xfrm>
            <a:off x="533400" y="3276600"/>
            <a:ext cx="8001000" cy="4648200"/>
          </a:xfrm>
        </p:spPr>
        <p:txBody>
          <a:bodyPr>
            <a:normAutofit/>
          </a:bodyPr>
          <a:lstStyle/>
          <a:p>
            <a:pPr>
              <a:lnSpc>
                <a:spcPct val="150000"/>
              </a:lnSpc>
            </a:pPr>
            <a:r>
              <a:rPr lang="fa-IR" dirty="0">
                <a:solidFill>
                  <a:schemeClr val="accent4">
                    <a:lumMod val="50000"/>
                  </a:schemeClr>
                </a:solidFill>
                <a:latin typeface="IranNastaliq" pitchFamily="18" charset="0"/>
                <a:cs typeface="IranNastaliq" pitchFamily="18" charset="0"/>
              </a:rPr>
              <a:t>واقع در میدان 41 کوپر .ساختمان در خال ساخت کالج های تدریس هنر و معماری و معندسی</a:t>
            </a:r>
            <a:endParaRPr lang="en-US" dirty="0">
              <a:solidFill>
                <a:schemeClr val="accent4">
                  <a:lumMod val="50000"/>
                </a:schemeClr>
              </a:solidFill>
              <a:latin typeface="IranNastaliq" pitchFamily="18" charset="0"/>
              <a:cs typeface="IranNastaliq" pitchFamily="18" charset="0"/>
            </a:endParaRPr>
          </a:p>
        </p:txBody>
      </p:sp>
    </p:spTree>
    <p:extLst>
      <p:ext uri="{BB962C8B-B14F-4D97-AF65-F5344CB8AC3E}">
        <p14:creationId xmlns:p14="http://schemas.microsoft.com/office/powerpoint/2010/main" val="4986923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a:xfrm>
            <a:off x="381000" y="5715000"/>
            <a:ext cx="8305800" cy="838200"/>
          </a:xfrm>
        </p:spPr>
        <p:txBody>
          <a:bodyPr>
            <a:normAutofit/>
          </a:bodyPr>
          <a:lstStyle/>
          <a:p>
            <a:pPr algn="ctr"/>
            <a:r>
              <a:rPr lang="fa-IR" dirty="0">
                <a:solidFill>
                  <a:srgbClr val="FF0000"/>
                </a:solidFill>
                <a:latin typeface="IranNastaliq" pitchFamily="18" charset="0"/>
                <a:cs typeface="IranNastaliq" pitchFamily="18" charset="0"/>
              </a:rPr>
              <a:t>ماکت</a:t>
            </a:r>
            <a:endParaRPr lang="fa-IR" dirty="0"/>
          </a:p>
        </p:txBody>
      </p:sp>
      <p:pic>
        <p:nvPicPr>
          <p:cNvPr id="2048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81001"/>
            <a:ext cx="81534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88062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نگهدارنده مکان محتوا 1"/>
          <p:cNvSpPr>
            <a:spLocks noGrp="1"/>
          </p:cNvSpPr>
          <p:nvPr>
            <p:ph idx="1"/>
          </p:nvPr>
        </p:nvSpPr>
        <p:spPr>
          <a:xfrm>
            <a:off x="304800" y="1447800"/>
            <a:ext cx="8382000" cy="4724400"/>
          </a:xfrm>
        </p:spPr>
        <p:txBody>
          <a:bodyPr>
            <a:normAutofit fontScale="85000" lnSpcReduction="10000"/>
          </a:bodyPr>
          <a:lstStyle/>
          <a:p>
            <a:pPr>
              <a:lnSpc>
                <a:spcPct val="200000"/>
              </a:lnSpc>
            </a:pPr>
            <a:r>
              <a:rPr lang="fa-IR" sz="2000" dirty="0" smtClean="0">
                <a:solidFill>
                  <a:schemeClr val="accent4">
                    <a:lumMod val="50000"/>
                  </a:schemeClr>
                </a:solidFill>
                <a:latin typeface="IranNastaliq" pitchFamily="18" charset="0"/>
                <a:cs typeface="IranNastaliq" pitchFamily="18" charset="0"/>
              </a:rPr>
              <a:t>آموزش معماری در ایالات متحده آمریکا تا پایان جنگ جهانی دوم، بیش تر دنباله رو و پیرو سرسخت نئوکلاسیک و شیوه های آموزشی قرن نوزدهم مدرسه بوزار پاریس بود. اما با حضور والتر گروپیوس در هاروارد در سال 1938، سلطه بوزار به سرعت در هم شکست و جای خود را به فن آوری آموزشی ضد کلاسیک داد که مدت ها پیش، گروپیوس آن را در مدرسه معماری باووهاوس به وجود آورده بود.</a:t>
            </a:r>
            <a:endParaRPr lang="en-US" sz="2000" dirty="0" smtClean="0">
              <a:solidFill>
                <a:schemeClr val="accent4">
                  <a:lumMod val="50000"/>
                </a:schemeClr>
              </a:solidFill>
              <a:latin typeface="IranNastaliq" pitchFamily="18" charset="0"/>
              <a:cs typeface="IranNastaliq" pitchFamily="18" charset="0"/>
            </a:endParaRPr>
          </a:p>
          <a:p>
            <a:pPr>
              <a:lnSpc>
                <a:spcPct val="200000"/>
              </a:lnSpc>
            </a:pPr>
            <a:r>
              <a:rPr lang="fa-IR" sz="2000" dirty="0" smtClean="0">
                <a:solidFill>
                  <a:schemeClr val="accent4">
                    <a:lumMod val="50000"/>
                  </a:schemeClr>
                </a:solidFill>
                <a:latin typeface="IranNastaliq" pitchFamily="18" charset="0"/>
                <a:cs typeface="IranNastaliq" pitchFamily="18" charset="0"/>
              </a:rPr>
              <a:t>«جان هیداک که در ابتدا، یک مدرنیت و پیرو اندیشه های لو کوربوزیه به شمار می رفت از نخستین معمارانی بود که تشخیص داد، شیوه های آموزشی و سنت معمول در باوهاوس علی رغم کنار زدن شیوه های بوزاری، هنوز به همان اندازه دارای محدودیت است. هیداک معتقد بود که الگوی مدرنیستی، عمیقاً ضد روشنفکری است و مدرنیسم سطح معماری را تا حد راه حل های تکتونیک و کاربردی پایین می آورد» </a:t>
            </a:r>
            <a:endParaRPr lang="fa-IR" sz="2000" dirty="0">
              <a:solidFill>
                <a:schemeClr val="accent4">
                  <a:lumMod val="50000"/>
                </a:schemeClr>
              </a:solidFill>
              <a:latin typeface="IranNastaliq" pitchFamily="18" charset="0"/>
              <a:cs typeface="IranNastaliq" pitchFamily="18" charset="0"/>
            </a:endParaRPr>
          </a:p>
        </p:txBody>
      </p:sp>
      <p:sp>
        <p:nvSpPr>
          <p:cNvPr id="3" name="عنوان 2"/>
          <p:cNvSpPr>
            <a:spLocks noGrp="1"/>
          </p:cNvSpPr>
          <p:nvPr>
            <p:ph type="title"/>
          </p:nvPr>
        </p:nvSpPr>
        <p:spPr>
          <a:xfrm>
            <a:off x="5791200" y="457200"/>
            <a:ext cx="2819400" cy="1828800"/>
          </a:xfrm>
        </p:spPr>
        <p:txBody>
          <a:bodyPr/>
          <a:lstStyle/>
          <a:p>
            <a:r>
              <a:rPr lang="fa-IR" b="1" dirty="0" smtClean="0">
                <a:latin typeface="IranNastaliq" pitchFamily="18" charset="0"/>
                <a:cs typeface="IranNastaliq" pitchFamily="18" charset="0"/>
              </a:rPr>
              <a:t>برنامه آموزشی</a:t>
            </a:r>
            <a:endParaRPr lang="fa-IR" b="1" dirty="0">
              <a:latin typeface="IranNastaliq" pitchFamily="18" charset="0"/>
              <a:cs typeface="IranNastaliq" pitchFamily="18" charset="0"/>
            </a:endParaRPr>
          </a:p>
        </p:txBody>
      </p:sp>
    </p:spTree>
    <p:extLst>
      <p:ext uri="{BB962C8B-B14F-4D97-AF65-F5344CB8AC3E}">
        <p14:creationId xmlns:p14="http://schemas.microsoft.com/office/powerpoint/2010/main" val="128912504"/>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نگهدارنده مکان محتوا 1"/>
          <p:cNvSpPr>
            <a:spLocks noGrp="1"/>
          </p:cNvSpPr>
          <p:nvPr>
            <p:ph idx="1"/>
          </p:nvPr>
        </p:nvSpPr>
        <p:spPr>
          <a:xfrm>
            <a:off x="457200" y="381000"/>
            <a:ext cx="8229600" cy="6324600"/>
          </a:xfrm>
          <a:solidFill>
            <a:schemeClr val="bg1"/>
          </a:solidFill>
        </p:spPr>
        <p:txBody>
          <a:bodyPr>
            <a:normAutofit fontScale="85000" lnSpcReduction="10000"/>
          </a:bodyPr>
          <a:lstStyle/>
          <a:p>
            <a:pPr>
              <a:lnSpc>
                <a:spcPct val="200000"/>
              </a:lnSpc>
            </a:pPr>
            <a:r>
              <a:rPr lang="fa-IR" sz="2000" dirty="0">
                <a:solidFill>
                  <a:schemeClr val="accent4">
                    <a:lumMod val="50000"/>
                  </a:schemeClr>
                </a:solidFill>
                <a:latin typeface="IranNastaliq" pitchFamily="18" charset="0"/>
                <a:cs typeface="IranNastaliq" pitchFamily="18" charset="0"/>
              </a:rPr>
              <a:t>در حال حاضر آموزش معماری در مقطع لیسانس در مدرسه معماری «اروین س. چنین» در مجتمع مذکور، در دوره ای پنج ساله انجام می شود. شالوده فلسفی این مدرسه را روابط پیچیده مبتنی بر هم زیستی آموزش، پژوهش، مباحث نظری و عملی و هم چنین طیف گسترده کوشش های خلاقانه مربوط به توسعه معماری هدفمند تشکیل می دهد</a:t>
            </a:r>
            <a:r>
              <a:rPr lang="fa-IR" sz="2000" dirty="0" smtClean="0">
                <a:solidFill>
                  <a:schemeClr val="accent4">
                    <a:lumMod val="50000"/>
                  </a:schemeClr>
                </a:solidFill>
                <a:latin typeface="IranNastaliq" pitchFamily="18" charset="0"/>
                <a:cs typeface="IranNastaliq" pitchFamily="18" charset="0"/>
              </a:rPr>
              <a:t>.</a:t>
            </a:r>
          </a:p>
          <a:p>
            <a:pPr>
              <a:lnSpc>
                <a:spcPct val="200000"/>
              </a:lnSpc>
            </a:pPr>
            <a:r>
              <a:rPr lang="fa-IR" sz="2000" b="1" dirty="0">
                <a:solidFill>
                  <a:srgbClr val="FF0000"/>
                </a:solidFill>
                <a:latin typeface="IranNastaliq" pitchFamily="18" charset="0"/>
                <a:cs typeface="IranNastaliq" pitchFamily="18" charset="0"/>
              </a:rPr>
              <a:t>سال اول</a:t>
            </a:r>
            <a:r>
              <a:rPr lang="fa-IR" sz="2000" b="1" dirty="0">
                <a:solidFill>
                  <a:schemeClr val="accent4">
                    <a:lumMod val="50000"/>
                  </a:schemeClr>
                </a:solidFill>
                <a:latin typeface="IranNastaliq" pitchFamily="18" charset="0"/>
                <a:cs typeface="IranNastaliq" pitchFamily="18" charset="0"/>
              </a:rPr>
              <a:t>: </a:t>
            </a:r>
            <a:r>
              <a:rPr lang="fa-IR" sz="2000" dirty="0">
                <a:solidFill>
                  <a:schemeClr val="accent4">
                    <a:lumMod val="50000"/>
                  </a:schemeClr>
                </a:solidFill>
                <a:latin typeface="IranNastaliq" pitchFamily="18" charset="0"/>
                <a:cs typeface="IranNastaliq" pitchFamily="18" charset="0"/>
              </a:rPr>
              <a:t>فن معماری، مقدمات دروس فنی، طراحی با دست آزاد، تاریخ معماری یک، برنامه نویسی کامپیوتر، هندسه توصیفی، ادبیات اشکال و بیان.</a:t>
            </a:r>
            <a:endParaRPr lang="en-US" sz="2000" dirty="0">
              <a:solidFill>
                <a:schemeClr val="accent4">
                  <a:lumMod val="50000"/>
                </a:schemeClr>
              </a:solidFill>
              <a:latin typeface="IranNastaliq" pitchFamily="18" charset="0"/>
              <a:cs typeface="IranNastaliq" pitchFamily="18" charset="0"/>
            </a:endParaRPr>
          </a:p>
          <a:p>
            <a:pPr>
              <a:lnSpc>
                <a:spcPct val="200000"/>
              </a:lnSpc>
            </a:pPr>
            <a:r>
              <a:rPr lang="fa-IR" sz="2000" b="1" dirty="0">
                <a:solidFill>
                  <a:srgbClr val="FF0000"/>
                </a:solidFill>
                <a:latin typeface="IranNastaliq" pitchFamily="18" charset="0"/>
                <a:cs typeface="IranNastaliq" pitchFamily="18" charset="0"/>
              </a:rPr>
              <a:t>سال دوم</a:t>
            </a:r>
            <a:r>
              <a:rPr lang="fa-IR" sz="2000" b="1" dirty="0">
                <a:solidFill>
                  <a:schemeClr val="accent4">
                    <a:lumMod val="50000"/>
                  </a:schemeClr>
                </a:solidFill>
                <a:latin typeface="IranNastaliq" pitchFamily="18" charset="0"/>
                <a:cs typeface="IranNastaliq" pitchFamily="18" charset="0"/>
              </a:rPr>
              <a:t>: </a:t>
            </a:r>
            <a:r>
              <a:rPr lang="fa-IR" sz="2000" dirty="0">
                <a:solidFill>
                  <a:schemeClr val="accent4">
                    <a:lumMod val="50000"/>
                  </a:schemeClr>
                </a:solidFill>
                <a:latin typeface="IranNastaliq" pitchFamily="18" charset="0"/>
                <a:cs typeface="IranNastaliq" pitchFamily="18" charset="0"/>
              </a:rPr>
              <a:t>طراحی (2)، سازه (1)، تاریخ معماری (2)، حساب و تحلیل هندسی، مفاهیم فیزیک.</a:t>
            </a:r>
            <a:endParaRPr lang="en-US" sz="2000" dirty="0">
              <a:solidFill>
                <a:schemeClr val="accent4">
                  <a:lumMod val="50000"/>
                </a:schemeClr>
              </a:solidFill>
              <a:latin typeface="IranNastaliq" pitchFamily="18" charset="0"/>
              <a:cs typeface="IranNastaliq" pitchFamily="18" charset="0"/>
            </a:endParaRPr>
          </a:p>
          <a:p>
            <a:pPr>
              <a:lnSpc>
                <a:spcPct val="200000"/>
              </a:lnSpc>
            </a:pPr>
            <a:r>
              <a:rPr lang="fa-IR" sz="2000" b="1" dirty="0">
                <a:solidFill>
                  <a:srgbClr val="FF0000"/>
                </a:solidFill>
                <a:latin typeface="IranNastaliq" pitchFamily="18" charset="0"/>
                <a:cs typeface="IranNastaliq" pitchFamily="18" charset="0"/>
              </a:rPr>
              <a:t>سال سوم</a:t>
            </a:r>
            <a:r>
              <a:rPr lang="fa-IR" sz="2000" b="1" dirty="0">
                <a:solidFill>
                  <a:schemeClr val="accent4">
                    <a:lumMod val="50000"/>
                  </a:schemeClr>
                </a:solidFill>
                <a:latin typeface="IranNastaliq" pitchFamily="18" charset="0"/>
                <a:cs typeface="IranNastaliq" pitchFamily="18" charset="0"/>
              </a:rPr>
              <a:t>: </a:t>
            </a:r>
            <a:r>
              <a:rPr lang="fa-IR" sz="2000" dirty="0">
                <a:solidFill>
                  <a:schemeClr val="accent4">
                    <a:lumMod val="50000"/>
                  </a:schemeClr>
                </a:solidFill>
                <a:latin typeface="IranNastaliq" pitchFamily="18" charset="0"/>
                <a:cs typeface="IranNastaliq" pitchFamily="18" charset="0"/>
              </a:rPr>
              <a:t>طراحی (3)، سازه (2)، فناوری محیطی (1)، فناوری ساختمان، ساخت جوامع مدرن، دروس انتخابی.</a:t>
            </a:r>
            <a:endParaRPr lang="en-US" sz="2000" dirty="0">
              <a:solidFill>
                <a:schemeClr val="accent4">
                  <a:lumMod val="50000"/>
                </a:schemeClr>
              </a:solidFill>
              <a:latin typeface="IranNastaliq" pitchFamily="18" charset="0"/>
              <a:cs typeface="IranNastaliq" pitchFamily="18" charset="0"/>
            </a:endParaRPr>
          </a:p>
          <a:p>
            <a:pPr>
              <a:lnSpc>
                <a:spcPct val="200000"/>
              </a:lnSpc>
            </a:pPr>
            <a:r>
              <a:rPr lang="fa-IR" sz="2000" b="1" dirty="0">
                <a:solidFill>
                  <a:srgbClr val="FF0000"/>
                </a:solidFill>
                <a:latin typeface="IranNastaliq" pitchFamily="18" charset="0"/>
                <a:cs typeface="IranNastaliq" pitchFamily="18" charset="0"/>
              </a:rPr>
              <a:t>سال چهارم</a:t>
            </a:r>
            <a:r>
              <a:rPr lang="fa-IR" sz="2000" b="1" dirty="0">
                <a:solidFill>
                  <a:schemeClr val="accent4">
                    <a:lumMod val="50000"/>
                  </a:schemeClr>
                </a:solidFill>
                <a:latin typeface="IranNastaliq" pitchFamily="18" charset="0"/>
                <a:cs typeface="IranNastaliq" pitchFamily="18" charset="0"/>
              </a:rPr>
              <a:t>: </a:t>
            </a:r>
            <a:r>
              <a:rPr lang="fa-IR" sz="2000" dirty="0">
                <a:solidFill>
                  <a:schemeClr val="accent4">
                    <a:lumMod val="50000"/>
                  </a:schemeClr>
                </a:solidFill>
                <a:latin typeface="IranNastaliq" pitchFamily="18" charset="0"/>
                <a:cs typeface="IranNastaliq" pitchFamily="18" charset="0"/>
              </a:rPr>
              <a:t>طراحی (4)، سازه (3)، مدیریت ساختمان، فناوری محیطی (2)، دروس انتخابی.</a:t>
            </a:r>
            <a:endParaRPr lang="en-US" sz="2000" dirty="0">
              <a:solidFill>
                <a:schemeClr val="accent4">
                  <a:lumMod val="50000"/>
                </a:schemeClr>
              </a:solidFill>
              <a:latin typeface="IranNastaliq" pitchFamily="18" charset="0"/>
              <a:cs typeface="IranNastaliq" pitchFamily="18" charset="0"/>
            </a:endParaRPr>
          </a:p>
          <a:p>
            <a:pPr>
              <a:lnSpc>
                <a:spcPct val="200000"/>
              </a:lnSpc>
            </a:pPr>
            <a:r>
              <a:rPr lang="fa-IR" sz="2000" b="1" dirty="0">
                <a:solidFill>
                  <a:srgbClr val="FF0000"/>
                </a:solidFill>
                <a:latin typeface="IranNastaliq" pitchFamily="18" charset="0"/>
                <a:cs typeface="IranNastaliq" pitchFamily="18" charset="0"/>
              </a:rPr>
              <a:t>سال پنجم</a:t>
            </a:r>
            <a:r>
              <a:rPr lang="fa-IR" sz="2000" b="1" dirty="0">
                <a:solidFill>
                  <a:schemeClr val="accent4">
                    <a:lumMod val="50000"/>
                  </a:schemeClr>
                </a:solidFill>
                <a:latin typeface="IranNastaliq" pitchFamily="18" charset="0"/>
                <a:cs typeface="IranNastaliq" pitchFamily="18" charset="0"/>
              </a:rPr>
              <a:t>: </a:t>
            </a:r>
            <a:r>
              <a:rPr lang="fa-IR" sz="2000" dirty="0">
                <a:solidFill>
                  <a:schemeClr val="accent4">
                    <a:lumMod val="50000"/>
                  </a:schemeClr>
                </a:solidFill>
                <a:latin typeface="IranNastaliq" pitchFamily="18" charset="0"/>
                <a:cs typeface="IranNastaliq" pitchFamily="18" charset="0"/>
              </a:rPr>
              <a:t>تز (پایان نامه)، سازه (4)، طراحی شهری، تمرین های حرفه ای، مفاهیم پیشرفته، دروس انتخابی.</a:t>
            </a:r>
            <a:endParaRPr lang="en-US" sz="2000" dirty="0">
              <a:solidFill>
                <a:schemeClr val="accent4">
                  <a:lumMod val="50000"/>
                </a:schemeClr>
              </a:solidFill>
              <a:latin typeface="IranNastaliq" pitchFamily="18" charset="0"/>
              <a:cs typeface="IranNastaliq" pitchFamily="18" charset="0"/>
            </a:endParaRPr>
          </a:p>
          <a:p>
            <a:pPr>
              <a:lnSpc>
                <a:spcPct val="200000"/>
              </a:lnSpc>
            </a:pPr>
            <a:endParaRPr lang="en-US" sz="2000" dirty="0">
              <a:solidFill>
                <a:schemeClr val="accent4">
                  <a:lumMod val="50000"/>
                </a:schemeClr>
              </a:solidFill>
              <a:latin typeface="IranNastaliq" pitchFamily="18" charset="0"/>
              <a:cs typeface="IranNastaliq" pitchFamily="18" charset="0"/>
            </a:endParaRPr>
          </a:p>
        </p:txBody>
      </p:sp>
    </p:spTree>
    <p:extLst>
      <p:ext uri="{BB962C8B-B14F-4D97-AF65-F5344CB8AC3E}">
        <p14:creationId xmlns:p14="http://schemas.microsoft.com/office/powerpoint/2010/main" val="3797981723"/>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نگهدارنده مکان محتوا 1"/>
          <p:cNvSpPr>
            <a:spLocks noGrp="1"/>
          </p:cNvSpPr>
          <p:nvPr>
            <p:ph idx="1"/>
          </p:nvPr>
        </p:nvSpPr>
        <p:spPr>
          <a:xfrm>
            <a:off x="457200" y="1295400"/>
            <a:ext cx="8153400" cy="3809999"/>
          </a:xfrm>
        </p:spPr>
        <p:txBody>
          <a:bodyPr>
            <a:normAutofit/>
          </a:bodyPr>
          <a:lstStyle/>
          <a:p>
            <a:pPr>
              <a:lnSpc>
                <a:spcPct val="200000"/>
              </a:lnSpc>
            </a:pPr>
            <a:r>
              <a:rPr lang="fa-IR" sz="2000" dirty="0">
                <a:solidFill>
                  <a:schemeClr val="accent4">
                    <a:lumMod val="50000"/>
                  </a:schemeClr>
                </a:solidFill>
                <a:latin typeface="IranNastaliq" pitchFamily="18" charset="0"/>
                <a:cs typeface="IranNastaliq" pitchFamily="18" charset="0"/>
              </a:rPr>
              <a:t>هدف اصلی سیستم آموزش در این مدرسه آن است که بتواند معمارانی را تربیت کند که دانش و مهارتشان بر اساس فهم ژرف و درستی از مسائل اجتماعی، زییبایی شناسی و تکنولوژی محیطی شکل گیرد. در طول دوره پنج ساله آموزش معماری </a:t>
            </a:r>
            <a:r>
              <a:rPr lang="fa-IR" sz="2000" dirty="0">
                <a:solidFill>
                  <a:srgbClr val="FF0000"/>
                </a:solidFill>
                <a:latin typeface="IranNastaliq" pitchFamily="18" charset="0"/>
                <a:cs typeface="IranNastaliq" pitchFamily="18" charset="0"/>
              </a:rPr>
              <a:t>بر ارتباط میان معماری و دیگر رشته های خلاقانه </a:t>
            </a:r>
            <a:r>
              <a:rPr lang="fa-IR" sz="2000" dirty="0">
                <a:solidFill>
                  <a:schemeClr val="accent4">
                    <a:lumMod val="50000"/>
                  </a:schemeClr>
                </a:solidFill>
                <a:latin typeface="IranNastaliq" pitchFamily="18" charset="0"/>
                <a:cs typeface="IranNastaliq" pitchFamily="18" charset="0"/>
              </a:rPr>
              <a:t>تأکید می شود. دانشجویان تشویق می شوند که به قدرت و مهارت بیان خودشان (افکار و عقایدشان) دست یابند و آن را با ابزار گفتاری و بصری ابراز </a:t>
            </a:r>
            <a:r>
              <a:rPr lang="fa-IR" sz="2000" dirty="0" smtClean="0">
                <a:solidFill>
                  <a:schemeClr val="accent4">
                    <a:lumMod val="50000"/>
                  </a:schemeClr>
                </a:solidFill>
                <a:latin typeface="IranNastaliq" pitchFamily="18" charset="0"/>
                <a:cs typeface="IranNastaliq" pitchFamily="18" charset="0"/>
              </a:rPr>
              <a:t>کنند.</a:t>
            </a:r>
            <a:endParaRPr lang="fa-IR" sz="2000" dirty="0">
              <a:solidFill>
                <a:schemeClr val="accent4">
                  <a:lumMod val="50000"/>
                </a:schemeClr>
              </a:solidFill>
              <a:latin typeface="IranNastaliq" pitchFamily="18" charset="0"/>
              <a:cs typeface="IranNastaliq" pitchFamily="18" charset="0"/>
            </a:endParaRPr>
          </a:p>
          <a:p>
            <a:pPr>
              <a:lnSpc>
                <a:spcPct val="200000"/>
              </a:lnSpc>
            </a:pPr>
            <a:endParaRPr lang="fa-IR" sz="2000" dirty="0">
              <a:solidFill>
                <a:schemeClr val="accent4">
                  <a:lumMod val="50000"/>
                </a:schemeClr>
              </a:solidFill>
            </a:endParaRPr>
          </a:p>
        </p:txBody>
      </p:sp>
      <p:sp>
        <p:nvSpPr>
          <p:cNvPr id="3" name="عنوان 2"/>
          <p:cNvSpPr>
            <a:spLocks noGrp="1"/>
          </p:cNvSpPr>
          <p:nvPr>
            <p:ph type="title"/>
          </p:nvPr>
        </p:nvSpPr>
        <p:spPr>
          <a:xfrm>
            <a:off x="6248400" y="457200"/>
            <a:ext cx="2362200" cy="1371600"/>
          </a:xfrm>
        </p:spPr>
        <p:txBody>
          <a:bodyPr/>
          <a:lstStyle/>
          <a:p>
            <a:r>
              <a:rPr lang="fa-IR" b="1" dirty="0" smtClean="0">
                <a:latin typeface="IranNastaliq" pitchFamily="18" charset="0"/>
                <a:cs typeface="IranNastaliq" pitchFamily="18" charset="0"/>
              </a:rPr>
              <a:t>نتیجه گیری</a:t>
            </a:r>
            <a:endParaRPr lang="fa-IR" b="1" dirty="0">
              <a:latin typeface="IranNastaliq" pitchFamily="18" charset="0"/>
              <a:cs typeface="IranNastaliq"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886200"/>
            <a:ext cx="5715000" cy="2093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6695752"/>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نگهدارنده مکان محتوا 1"/>
          <p:cNvSpPr>
            <a:spLocks noGrp="1"/>
          </p:cNvSpPr>
          <p:nvPr>
            <p:ph idx="1"/>
          </p:nvPr>
        </p:nvSpPr>
        <p:spPr/>
        <p:txBody>
          <a:bodyPr/>
          <a:lstStyle/>
          <a:p>
            <a:endParaRPr lang="fa-IR" dirty="0"/>
          </a:p>
        </p:txBody>
      </p:sp>
      <p:sp>
        <p:nvSpPr>
          <p:cNvPr id="3" name="عنوان 2"/>
          <p:cNvSpPr>
            <a:spLocks noGrp="1"/>
          </p:cNvSpPr>
          <p:nvPr>
            <p:ph type="title"/>
          </p:nvPr>
        </p:nvSpPr>
        <p:spPr/>
        <p:txBody>
          <a:bodyPr/>
          <a:lstStyle/>
          <a:p>
            <a:endParaRPr lang="fa-IR" dirty="0"/>
          </a:p>
        </p:txBody>
      </p:sp>
    </p:spTree>
    <p:extLst>
      <p:ext uri="{BB962C8B-B14F-4D97-AF65-F5344CB8AC3E}">
        <p14:creationId xmlns:p14="http://schemas.microsoft.com/office/powerpoint/2010/main" val="381787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نگهدارنده مکان محتوا 1"/>
          <p:cNvSpPr>
            <a:spLocks noGrp="1"/>
          </p:cNvSpPr>
          <p:nvPr>
            <p:ph idx="1"/>
          </p:nvPr>
        </p:nvSpPr>
        <p:spPr/>
        <p:txBody>
          <a:bodyPr/>
          <a:lstStyle/>
          <a:p>
            <a:endParaRPr lang="fa-IR" dirty="0"/>
          </a:p>
        </p:txBody>
      </p:sp>
      <p:sp>
        <p:nvSpPr>
          <p:cNvPr id="3" name="عنوان 2"/>
          <p:cNvSpPr>
            <a:spLocks noGrp="1"/>
          </p:cNvSpPr>
          <p:nvPr>
            <p:ph type="title"/>
          </p:nvPr>
        </p:nvSpPr>
        <p:spPr/>
        <p:txBody>
          <a:bodyPr/>
          <a:lstStyle/>
          <a:p>
            <a:endParaRPr lang="fa-IR" dirty="0"/>
          </a:p>
        </p:txBody>
      </p:sp>
    </p:spTree>
    <p:extLst>
      <p:ext uri="{BB962C8B-B14F-4D97-AF65-F5344CB8AC3E}">
        <p14:creationId xmlns:p14="http://schemas.microsoft.com/office/powerpoint/2010/main" val="8232062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نگهدارنده مکان محتوا 1"/>
          <p:cNvSpPr>
            <a:spLocks noGrp="1"/>
          </p:cNvSpPr>
          <p:nvPr>
            <p:ph idx="1"/>
          </p:nvPr>
        </p:nvSpPr>
        <p:spPr/>
        <p:txBody>
          <a:bodyPr/>
          <a:lstStyle/>
          <a:p>
            <a:endParaRPr lang="fa-IR" dirty="0"/>
          </a:p>
        </p:txBody>
      </p:sp>
      <p:sp>
        <p:nvSpPr>
          <p:cNvPr id="3" name="عنوان 2"/>
          <p:cNvSpPr>
            <a:spLocks noGrp="1"/>
          </p:cNvSpPr>
          <p:nvPr>
            <p:ph type="title"/>
          </p:nvPr>
        </p:nvSpPr>
        <p:spPr/>
        <p:txBody>
          <a:bodyPr/>
          <a:lstStyle/>
          <a:p>
            <a:endParaRPr lang="fa-IR" dirty="0"/>
          </a:p>
        </p:txBody>
      </p:sp>
    </p:spTree>
    <p:extLst>
      <p:ext uri="{BB962C8B-B14F-4D97-AF65-F5344CB8AC3E}">
        <p14:creationId xmlns:p14="http://schemas.microsoft.com/office/powerpoint/2010/main" val="27597467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نگهدارنده مکان محتوا 1"/>
          <p:cNvSpPr>
            <a:spLocks noGrp="1"/>
          </p:cNvSpPr>
          <p:nvPr>
            <p:ph idx="1"/>
          </p:nvPr>
        </p:nvSpPr>
        <p:spPr/>
        <p:txBody>
          <a:bodyPr/>
          <a:lstStyle/>
          <a:p>
            <a:endParaRPr lang="fa-IR" dirty="0"/>
          </a:p>
        </p:txBody>
      </p:sp>
      <p:sp>
        <p:nvSpPr>
          <p:cNvPr id="3" name="عنوان 2"/>
          <p:cNvSpPr>
            <a:spLocks noGrp="1"/>
          </p:cNvSpPr>
          <p:nvPr>
            <p:ph type="title"/>
          </p:nvPr>
        </p:nvSpPr>
        <p:spPr/>
        <p:txBody>
          <a:bodyPr/>
          <a:lstStyle/>
          <a:p>
            <a:endParaRPr lang="fa-IR" dirty="0"/>
          </a:p>
        </p:txBody>
      </p:sp>
    </p:spTree>
    <p:extLst>
      <p:ext uri="{BB962C8B-B14F-4D97-AF65-F5344CB8AC3E}">
        <p14:creationId xmlns:p14="http://schemas.microsoft.com/office/powerpoint/2010/main" val="2605283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55" descr="http://static.dezeen.com/uploads/2009/10/dzn_Cooper-Union-Building-by-Morphosis-04.jpg"/>
          <p:cNvPicPr>
            <a:picLocks noGrp="1"/>
          </p:cNvPicPr>
          <p:nvPr>
            <p:ph idx="1"/>
          </p:nvPr>
        </p:nvPicPr>
        <p:blipFill>
          <a:blip r:embed="rId2" cstate="print"/>
          <a:stretch>
            <a:fillRect/>
          </a:stretch>
        </p:blipFill>
        <p:spPr bwMode="auto">
          <a:xfrm>
            <a:off x="1066800" y="304800"/>
            <a:ext cx="7162800" cy="4525962"/>
          </a:xfrm>
          <a:prstGeom prst="rect">
            <a:avLst/>
          </a:prstGeom>
          <a:noFill/>
          <a:ln w="9525">
            <a:noFill/>
            <a:miter lim="800000"/>
            <a:headEnd/>
            <a:tailEnd/>
          </a:ln>
        </p:spPr>
      </p:pic>
      <p:sp>
        <p:nvSpPr>
          <p:cNvPr id="2" name="عنوان 1"/>
          <p:cNvSpPr>
            <a:spLocks noGrp="1"/>
          </p:cNvSpPr>
          <p:nvPr>
            <p:ph type="title"/>
          </p:nvPr>
        </p:nvSpPr>
        <p:spPr>
          <a:xfrm>
            <a:off x="0" y="4983480"/>
            <a:ext cx="8686800" cy="1569720"/>
          </a:xfrm>
        </p:spPr>
        <p:txBody>
          <a:bodyPr>
            <a:noAutofit/>
          </a:bodyPr>
          <a:lstStyle/>
          <a:p>
            <a:r>
              <a:rPr lang="fa-IR" sz="3200" dirty="0">
                <a:solidFill>
                  <a:schemeClr val="accent4">
                    <a:lumMod val="50000"/>
                  </a:schemeClr>
                </a:solidFill>
                <a:latin typeface="IranNastaliq" pitchFamily="18" charset="0"/>
                <a:cs typeface="IranNastaliq" pitchFamily="18" charset="0"/>
              </a:rPr>
              <a:t>این ساختمان در پوسته فولاد ضد زنگ پیچیده شده است. </a:t>
            </a:r>
            <a:endParaRPr lang="en-US" sz="3200" dirty="0">
              <a:solidFill>
                <a:schemeClr val="accent4">
                  <a:lumMod val="50000"/>
                </a:schemeClr>
              </a:solidFill>
              <a:latin typeface="IranNastaliq" pitchFamily="18" charset="0"/>
              <a:cs typeface="IranNastaliq" pitchFamily="18" charset="0"/>
            </a:endParaRPr>
          </a:p>
        </p:txBody>
      </p:sp>
    </p:spTree>
    <p:extLst>
      <p:ext uri="{BB962C8B-B14F-4D97-AF65-F5344CB8AC3E}">
        <p14:creationId xmlns:p14="http://schemas.microsoft.com/office/powerpoint/2010/main" val="255067096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56" descr="http://static.dezeen.com/uploads/2009/10/dzn_Cooper-Union-Building-by-Morphosis-05.jpg"/>
          <p:cNvPicPr>
            <a:picLocks noGrp="1"/>
          </p:cNvPicPr>
          <p:nvPr>
            <p:ph idx="1"/>
          </p:nvPr>
        </p:nvPicPr>
        <p:blipFill>
          <a:blip r:embed="rId2" cstate="print"/>
          <a:srcRect/>
          <a:stretch>
            <a:fillRect/>
          </a:stretch>
        </p:blipFill>
        <p:spPr bwMode="auto">
          <a:xfrm>
            <a:off x="838200" y="457200"/>
            <a:ext cx="7315200" cy="4187825"/>
          </a:xfrm>
          <a:prstGeom prst="rect">
            <a:avLst/>
          </a:prstGeom>
          <a:noFill/>
          <a:ln w="9525">
            <a:noFill/>
            <a:miter lim="800000"/>
            <a:headEnd/>
            <a:tailEnd/>
          </a:ln>
        </p:spPr>
      </p:pic>
      <p:sp>
        <p:nvSpPr>
          <p:cNvPr id="2" name="عنوان 1"/>
          <p:cNvSpPr>
            <a:spLocks noGrp="1"/>
          </p:cNvSpPr>
          <p:nvPr>
            <p:ph type="title"/>
          </p:nvPr>
        </p:nvSpPr>
        <p:spPr>
          <a:xfrm>
            <a:off x="304800" y="4343400"/>
            <a:ext cx="8382000" cy="2286000"/>
          </a:xfrm>
        </p:spPr>
        <p:txBody>
          <a:bodyPr>
            <a:normAutofit/>
          </a:bodyPr>
          <a:lstStyle/>
          <a:p>
            <a:pPr>
              <a:lnSpc>
                <a:spcPct val="200000"/>
              </a:lnSpc>
            </a:pPr>
            <a:r>
              <a:rPr lang="fa-IR" sz="2400" dirty="0">
                <a:solidFill>
                  <a:schemeClr val="accent4">
                    <a:lumMod val="50000"/>
                  </a:schemeClr>
                </a:solidFill>
                <a:latin typeface="IranNastaliq" pitchFamily="18" charset="0"/>
                <a:cs typeface="IranNastaliq" pitchFamily="18" charset="0"/>
              </a:rPr>
              <a:t>راهروی گسترده 6 متری مارپیچ دراطراف دهلیز مرکزی در نظر گرفته سده ایت برای </a:t>
            </a:r>
            <a:r>
              <a:rPr lang="fa-IR" sz="2400" dirty="0" smtClean="0">
                <a:solidFill>
                  <a:schemeClr val="accent4">
                    <a:lumMod val="50000"/>
                  </a:schemeClr>
                </a:solidFill>
                <a:latin typeface="IranNastaliq" pitchFamily="18" charset="0"/>
                <a:cs typeface="IranNastaliq" pitchFamily="18" charset="0"/>
              </a:rPr>
              <a:t>دسترسی بین </a:t>
            </a:r>
            <a:r>
              <a:rPr lang="fa-IR" sz="2400" dirty="0">
                <a:solidFill>
                  <a:schemeClr val="accent4">
                    <a:lumMod val="50000"/>
                  </a:schemeClr>
                </a:solidFill>
                <a:latin typeface="IranNastaliq" pitchFamily="18" charset="0"/>
                <a:cs typeface="IranNastaliq" pitchFamily="18" charset="0"/>
              </a:rPr>
              <a:t>مکان جلسه و گفتگو ها میان رشته ها..</a:t>
            </a:r>
            <a:endParaRPr lang="en-US" sz="2400" dirty="0">
              <a:solidFill>
                <a:schemeClr val="accent4">
                  <a:lumMod val="50000"/>
                </a:schemeClr>
              </a:solidFill>
              <a:latin typeface="IranNastaliq" pitchFamily="18" charset="0"/>
              <a:cs typeface="IranNastaliq" pitchFamily="18" charset="0"/>
            </a:endParaRPr>
          </a:p>
        </p:txBody>
      </p:sp>
    </p:spTree>
    <p:extLst>
      <p:ext uri="{BB962C8B-B14F-4D97-AF65-F5344CB8AC3E}">
        <p14:creationId xmlns:p14="http://schemas.microsoft.com/office/powerpoint/2010/main" val="2656046941"/>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نگهدارنده مکان محتوا 2"/>
          <p:cNvSpPr>
            <a:spLocks noGrp="1"/>
          </p:cNvSpPr>
          <p:nvPr>
            <p:ph idx="1"/>
          </p:nvPr>
        </p:nvSpPr>
        <p:spPr/>
        <p:txBody>
          <a:bodyPr/>
          <a:lstStyle/>
          <a:p>
            <a:endParaRPr lang="fa-IR" dirty="0" smtClean="0"/>
          </a:p>
          <a:p>
            <a:endParaRPr lang="fa-IR" dirty="0"/>
          </a:p>
        </p:txBody>
      </p:sp>
      <p:sp>
        <p:nvSpPr>
          <p:cNvPr id="2" name="عنوان 1"/>
          <p:cNvSpPr>
            <a:spLocks noGrp="1"/>
          </p:cNvSpPr>
          <p:nvPr>
            <p:ph type="title"/>
          </p:nvPr>
        </p:nvSpPr>
        <p:spPr>
          <a:xfrm>
            <a:off x="502920" y="4343400"/>
            <a:ext cx="8183880" cy="2209800"/>
          </a:xfrm>
        </p:spPr>
        <p:txBody>
          <a:bodyPr>
            <a:normAutofit/>
          </a:bodyPr>
          <a:lstStyle/>
          <a:p>
            <a:pPr>
              <a:lnSpc>
                <a:spcPct val="200000"/>
              </a:lnSpc>
            </a:pPr>
            <a:r>
              <a:rPr lang="fa-IR" sz="2400" dirty="0">
                <a:solidFill>
                  <a:schemeClr val="accent4">
                    <a:lumMod val="50000"/>
                  </a:schemeClr>
                </a:solidFill>
                <a:latin typeface="IranNastaliq" pitchFamily="18" charset="0"/>
                <a:cs typeface="IranNastaliq" pitchFamily="18" charset="0"/>
              </a:rPr>
              <a:t>توقف اسانسور های اصلی ساختمان فقط در طبقه اول و پنجم و هشتم به افزایش فعالیت های فیزیکی دانش اموزان کمک کرده.</a:t>
            </a:r>
            <a:endParaRPr lang="en-US" sz="2400" dirty="0">
              <a:solidFill>
                <a:schemeClr val="accent4">
                  <a:lumMod val="50000"/>
                </a:schemeClr>
              </a:solidFill>
              <a:latin typeface="IranNastaliq" pitchFamily="18" charset="0"/>
              <a:cs typeface="IranNastaliq" pitchFamily="18" charset="0"/>
            </a:endParaRPr>
          </a:p>
        </p:txBody>
      </p:sp>
      <p:pic>
        <p:nvPicPr>
          <p:cNvPr id="4" name="Picture 57" descr="http://static.dezeen.com/uploads/2009/10/dzn_Cooper-Union-Building-by-Morphosis-01.jpg"/>
          <p:cNvPicPr/>
          <p:nvPr/>
        </p:nvPicPr>
        <p:blipFill>
          <a:blip r:embed="rId2" cstate="print"/>
          <a:srcRect/>
          <a:stretch>
            <a:fillRect/>
          </a:stretch>
        </p:blipFill>
        <p:spPr bwMode="auto">
          <a:xfrm>
            <a:off x="762000" y="567690"/>
            <a:ext cx="7467600" cy="4156710"/>
          </a:xfrm>
          <a:prstGeom prst="rect">
            <a:avLst/>
          </a:prstGeom>
          <a:noFill/>
          <a:ln w="9525">
            <a:noFill/>
            <a:miter lim="800000"/>
            <a:headEnd/>
            <a:tailEnd/>
          </a:ln>
        </p:spPr>
      </p:pic>
    </p:spTree>
    <p:extLst>
      <p:ext uri="{BB962C8B-B14F-4D97-AF65-F5344CB8AC3E}">
        <p14:creationId xmlns:p14="http://schemas.microsoft.com/office/powerpoint/2010/main" val="1059052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58" descr="http://static.dezeen.com/uploads/2009/10/dzn_Cooper-Union-Building-by-Morphosis-03.jpg"/>
          <p:cNvPicPr>
            <a:picLocks noGrp="1"/>
          </p:cNvPicPr>
          <p:nvPr>
            <p:ph idx="1"/>
          </p:nvPr>
        </p:nvPicPr>
        <p:blipFill>
          <a:blip r:embed="rId2" cstate="print"/>
          <a:srcRect/>
          <a:stretch>
            <a:fillRect/>
          </a:stretch>
        </p:blipFill>
        <p:spPr bwMode="auto">
          <a:xfrm>
            <a:off x="304800" y="838200"/>
            <a:ext cx="8305800" cy="5638799"/>
          </a:xfrm>
          <a:prstGeom prst="rect">
            <a:avLst/>
          </a:prstGeom>
          <a:noFill/>
          <a:ln w="9525">
            <a:noFill/>
            <a:miter lim="800000"/>
            <a:headEnd/>
            <a:tailEnd/>
          </a:ln>
        </p:spPr>
      </p:pic>
    </p:spTree>
    <p:extLst>
      <p:ext uri="{BB962C8B-B14F-4D97-AF65-F5344CB8AC3E}">
        <p14:creationId xmlns:p14="http://schemas.microsoft.com/office/powerpoint/2010/main" val="92788273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152400"/>
            <a:ext cx="9067800" cy="6553200"/>
          </a:xfrm>
        </p:spPr>
        <p:txBody>
          <a:bodyPr>
            <a:normAutofit fontScale="90000"/>
          </a:bodyPr>
          <a:lstStyle/>
          <a:p>
            <a:pPr>
              <a:lnSpc>
                <a:spcPct val="150000"/>
              </a:lnSpc>
            </a:pPr>
            <a:r>
              <a:rPr lang="fa-IR" sz="3200" dirty="0">
                <a:solidFill>
                  <a:schemeClr val="accent4">
                    <a:lumMod val="50000"/>
                  </a:schemeClr>
                </a:solidFill>
                <a:latin typeface="IranNastaliq" pitchFamily="18" charset="0"/>
                <a:cs typeface="IranNastaliq" pitchFamily="18" charset="0"/>
              </a:rPr>
              <a:t>و به یک مرکزفرهنگی و فکری مشهور در نیویورک تبدیل شده است.</a:t>
            </a:r>
            <a:r>
              <a:rPr lang="en-US" sz="3200" dirty="0">
                <a:solidFill>
                  <a:schemeClr val="accent4">
                    <a:lumMod val="50000"/>
                  </a:schemeClr>
                </a:solidFill>
                <a:latin typeface="IranNastaliq" pitchFamily="18" charset="0"/>
                <a:cs typeface="IranNastaliq" pitchFamily="18" charset="0"/>
              </a:rPr>
              <a:t/>
            </a:r>
            <a:br>
              <a:rPr lang="en-US" sz="3200" dirty="0">
                <a:solidFill>
                  <a:schemeClr val="accent4">
                    <a:lumMod val="50000"/>
                  </a:schemeClr>
                </a:solidFill>
                <a:latin typeface="IranNastaliq" pitchFamily="18" charset="0"/>
                <a:cs typeface="IranNastaliq" pitchFamily="18" charset="0"/>
              </a:rPr>
            </a:br>
            <a:r>
              <a:rPr lang="fa-IR" sz="3200" dirty="0" smtClean="0">
                <a:solidFill>
                  <a:schemeClr val="accent4">
                    <a:lumMod val="50000"/>
                  </a:schemeClr>
                </a:solidFill>
                <a:latin typeface="IranNastaliq" pitchFamily="18" charset="0"/>
                <a:cs typeface="IranNastaliq" pitchFamily="18" charset="0"/>
              </a:rPr>
              <a:t/>
            </a:r>
            <a:br>
              <a:rPr lang="fa-IR" sz="3200" dirty="0" smtClean="0">
                <a:solidFill>
                  <a:schemeClr val="accent4">
                    <a:lumMod val="50000"/>
                  </a:schemeClr>
                </a:solidFill>
                <a:latin typeface="IranNastaliq" pitchFamily="18" charset="0"/>
                <a:cs typeface="IranNastaliq" pitchFamily="18" charset="0"/>
              </a:rPr>
            </a:br>
            <a:r>
              <a:rPr lang="fa-IR" sz="3200" dirty="0" smtClean="0">
                <a:solidFill>
                  <a:schemeClr val="accent4">
                    <a:lumMod val="50000"/>
                  </a:schemeClr>
                </a:solidFill>
                <a:latin typeface="IranNastaliq" pitchFamily="18" charset="0"/>
                <a:cs typeface="IranNastaliq" pitchFamily="18" charset="0"/>
              </a:rPr>
              <a:t>موسسه </a:t>
            </a:r>
            <a:r>
              <a:rPr lang="fa-IR" sz="3200" dirty="0">
                <a:solidFill>
                  <a:schemeClr val="accent4">
                    <a:lumMod val="50000"/>
                  </a:schemeClr>
                </a:solidFill>
                <a:latin typeface="IranNastaliq" pitchFamily="18" charset="0"/>
                <a:cs typeface="IranNastaliq" pitchFamily="18" charset="0"/>
              </a:rPr>
              <a:t>مورد نظر مشتاق به ایجاد ساختمانی بود که بتواند منعکس کننده هدف موسسه باشد وبتواند </a:t>
            </a:r>
            <a:r>
              <a:rPr lang="fa-IR" sz="3200" dirty="0" smtClean="0">
                <a:solidFill>
                  <a:schemeClr val="accent4">
                    <a:lumMod val="50000"/>
                  </a:schemeClr>
                </a:solidFill>
                <a:latin typeface="IranNastaliq" pitchFamily="18" charset="0"/>
                <a:cs typeface="IranNastaliq" pitchFamily="18" charset="0"/>
              </a:rPr>
              <a:t/>
            </a:r>
            <a:br>
              <a:rPr lang="fa-IR" sz="3200" dirty="0" smtClean="0">
                <a:solidFill>
                  <a:schemeClr val="accent4">
                    <a:lumMod val="50000"/>
                  </a:schemeClr>
                </a:solidFill>
                <a:latin typeface="IranNastaliq" pitchFamily="18" charset="0"/>
                <a:cs typeface="IranNastaliq" pitchFamily="18" charset="0"/>
              </a:rPr>
            </a:br>
            <a:r>
              <a:rPr lang="fa-IR" sz="3200" dirty="0">
                <a:solidFill>
                  <a:schemeClr val="accent4">
                    <a:lumMod val="50000"/>
                  </a:schemeClr>
                </a:solidFill>
                <a:latin typeface="IranNastaliq" pitchFamily="18" charset="0"/>
                <a:cs typeface="IranNastaliq" pitchFamily="18" charset="0"/>
              </a:rPr>
              <a:t/>
            </a:r>
            <a:br>
              <a:rPr lang="fa-IR" sz="3200" dirty="0">
                <a:solidFill>
                  <a:schemeClr val="accent4">
                    <a:lumMod val="50000"/>
                  </a:schemeClr>
                </a:solidFill>
                <a:latin typeface="IranNastaliq" pitchFamily="18" charset="0"/>
                <a:cs typeface="IranNastaliq" pitchFamily="18" charset="0"/>
              </a:rPr>
            </a:br>
            <a:r>
              <a:rPr lang="fa-IR" sz="3200" dirty="0" smtClean="0">
                <a:solidFill>
                  <a:schemeClr val="accent4">
                    <a:lumMod val="50000"/>
                  </a:schemeClr>
                </a:solidFill>
                <a:latin typeface="IranNastaliq" pitchFamily="18" charset="0"/>
                <a:cs typeface="IranNastaliq" pitchFamily="18" charset="0"/>
              </a:rPr>
              <a:t>ارزش </a:t>
            </a:r>
            <a:r>
              <a:rPr lang="fa-IR" sz="3200" dirty="0">
                <a:solidFill>
                  <a:schemeClr val="accent4">
                    <a:lumMod val="50000"/>
                  </a:schemeClr>
                </a:solidFill>
                <a:latin typeface="IranNastaliq" pitchFamily="18" charset="0"/>
                <a:cs typeface="IranNastaliq" pitchFamily="18" charset="0"/>
              </a:rPr>
              <a:t>ها و ارمان های خود را به عنوان یک مرکز امورش پیشرفته وخلاقانه در هنر و معماری </a:t>
            </a:r>
            <a:r>
              <a:rPr lang="fa-IR" sz="3200" dirty="0" smtClean="0">
                <a:solidFill>
                  <a:schemeClr val="accent4">
                    <a:lumMod val="50000"/>
                  </a:schemeClr>
                </a:solidFill>
                <a:latin typeface="IranNastaliq" pitchFamily="18" charset="0"/>
                <a:cs typeface="IranNastaliq" pitchFamily="18" charset="0"/>
              </a:rPr>
              <a:t/>
            </a:r>
            <a:br>
              <a:rPr lang="fa-IR" sz="3200" dirty="0" smtClean="0">
                <a:solidFill>
                  <a:schemeClr val="accent4">
                    <a:lumMod val="50000"/>
                  </a:schemeClr>
                </a:solidFill>
                <a:latin typeface="IranNastaliq" pitchFamily="18" charset="0"/>
                <a:cs typeface="IranNastaliq" pitchFamily="18" charset="0"/>
              </a:rPr>
            </a:br>
            <a:r>
              <a:rPr lang="fa-IR" sz="3200" dirty="0">
                <a:solidFill>
                  <a:schemeClr val="accent4">
                    <a:lumMod val="50000"/>
                  </a:schemeClr>
                </a:solidFill>
                <a:latin typeface="IranNastaliq" pitchFamily="18" charset="0"/>
                <a:cs typeface="IranNastaliq" pitchFamily="18" charset="0"/>
              </a:rPr>
              <a:t/>
            </a:r>
            <a:br>
              <a:rPr lang="fa-IR" sz="3200" dirty="0">
                <a:solidFill>
                  <a:schemeClr val="accent4">
                    <a:lumMod val="50000"/>
                  </a:schemeClr>
                </a:solidFill>
                <a:latin typeface="IranNastaliq" pitchFamily="18" charset="0"/>
                <a:cs typeface="IranNastaliq" pitchFamily="18" charset="0"/>
              </a:rPr>
            </a:br>
            <a:r>
              <a:rPr lang="fa-IR" sz="3200" dirty="0" smtClean="0">
                <a:solidFill>
                  <a:schemeClr val="accent4">
                    <a:lumMod val="50000"/>
                  </a:schemeClr>
                </a:solidFill>
                <a:latin typeface="IranNastaliq" pitchFamily="18" charset="0"/>
                <a:cs typeface="IranNastaliq" pitchFamily="18" charset="0"/>
              </a:rPr>
              <a:t>و </a:t>
            </a:r>
            <a:r>
              <a:rPr lang="fa-IR" sz="3200" dirty="0">
                <a:solidFill>
                  <a:schemeClr val="accent4">
                    <a:lumMod val="50000"/>
                  </a:schemeClr>
                </a:solidFill>
                <a:latin typeface="IranNastaliq" pitchFamily="18" charset="0"/>
                <a:cs typeface="IranNastaliq" pitchFamily="18" charset="0"/>
              </a:rPr>
              <a:t>مهندسی نشان </a:t>
            </a:r>
            <a:r>
              <a:rPr lang="fa-IR" sz="3200" dirty="0" smtClean="0">
                <a:solidFill>
                  <a:schemeClr val="accent4">
                    <a:lumMod val="50000"/>
                  </a:schemeClr>
                </a:solidFill>
                <a:latin typeface="IranNastaliq" pitchFamily="18" charset="0"/>
                <a:cs typeface="IranNastaliq" pitchFamily="18" charset="0"/>
              </a:rPr>
              <a:t>دهد.</a:t>
            </a:r>
            <a:r>
              <a:rPr lang="en-US" sz="3200" dirty="0">
                <a:solidFill>
                  <a:schemeClr val="accent4">
                    <a:lumMod val="50000"/>
                  </a:schemeClr>
                </a:solidFill>
                <a:latin typeface="IranNastaliq" pitchFamily="18" charset="0"/>
                <a:cs typeface="IranNastaliq" pitchFamily="18" charset="0"/>
              </a:rPr>
              <a:t/>
            </a:r>
            <a:br>
              <a:rPr lang="en-US" sz="3200" dirty="0">
                <a:solidFill>
                  <a:schemeClr val="accent4">
                    <a:lumMod val="50000"/>
                  </a:schemeClr>
                </a:solidFill>
                <a:latin typeface="IranNastaliq" pitchFamily="18" charset="0"/>
                <a:cs typeface="IranNastaliq" pitchFamily="18" charset="0"/>
              </a:rPr>
            </a:br>
            <a:endParaRPr lang="fa-IR" sz="3200" dirty="0">
              <a:solidFill>
                <a:schemeClr val="accent4">
                  <a:lumMod val="50000"/>
                </a:schemeClr>
              </a:solidFill>
              <a:latin typeface="IranNastaliq" pitchFamily="18" charset="0"/>
              <a:cs typeface="IranNastaliq" pitchFamily="18" charset="0"/>
            </a:endParaRPr>
          </a:p>
        </p:txBody>
      </p:sp>
    </p:spTree>
    <p:extLst>
      <p:ext uri="{BB962C8B-B14F-4D97-AF65-F5344CB8AC3E}">
        <p14:creationId xmlns:p14="http://schemas.microsoft.com/office/powerpoint/2010/main" val="3131452485"/>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مخلوط">
  <a:themeElements>
    <a:clrScheme name="مخلوط">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مخلوط">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مخلوط">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Composite</Template>
  <TotalTime>778</TotalTime>
  <Words>981</Words>
  <Application>Microsoft Office PowerPoint</Application>
  <PresentationFormat>On-screen Show (4:3)</PresentationFormat>
  <Paragraphs>49</Paragraphs>
  <Slides>47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B Titr</vt:lpstr>
      <vt:lpstr>Calibri</vt:lpstr>
      <vt:lpstr>IranNastaliq</vt:lpstr>
      <vt:lpstr>Tahoma</vt:lpstr>
      <vt:lpstr>Wingdings</vt:lpstr>
      <vt:lpstr>مخلوط</vt:lpstr>
      <vt:lpstr>مدرسه معماری کوپر یونیون نیویورک</vt:lpstr>
      <vt:lpstr>PowerPoint Presentation</vt:lpstr>
      <vt:lpstr>عکاس : رولاند هالبی   عکس از ساختمانی که به تازگی تکمیل شده است   وبرای اتحادیه کوپر در نیویورک به دست   Thom Mayne  طراحی شده است گرفته شده .</vt:lpstr>
      <vt:lpstr>واقع در میدان 41 کوپر .ساختمان در خال ساخت کالج های تدریس هنر و معماری و معندسی</vt:lpstr>
      <vt:lpstr>این ساختمان در پوسته فولاد ضد زنگ پیچیده شده است. </vt:lpstr>
      <vt:lpstr>راهروی گسترده 6 متری مارپیچ دراطراف دهلیز مرکزی در نظر گرفته سده ایت برای دسترسی بین مکان جلسه و گفتگو ها میان رشته ها..</vt:lpstr>
      <vt:lpstr>توقف اسانسور های اصلی ساختمان فقط در طبقه اول و پنجم و هشتم به افزایش فعالیت های فیزیکی دانش اموزان کمک کرده.</vt:lpstr>
      <vt:lpstr>PowerPoint Presentation</vt:lpstr>
      <vt:lpstr>و به یک مرکزفرهنگی و فکری مشهور در نیویورک تبدیل شده است.  موسسه مورد نظر مشتاق به ایجاد ساختمانی بود که بتواند منعکس کننده هدف موسسه باشد وبتواند   ارزش ها و ارمان های خود را به عنوان یک مرکز امورش پیشرفته وخلاقانه در هنر و معماری   و مهندسی نشان دهد. </vt:lpstr>
      <vt:lpstr>در داخل ساختمان باید به گونه ای باشد که روابط بین 3 کالج که در ان قرار دارند به خوبی بر قرار شود (این 3 کالج پیش از این جداگانه قرار داشته اند ) هسته عمودی در قلب ساختمان به عنوان فضایی مرکزی برای مبادله رسمی اجتماعی و فکری و نمونه خلاق در ساختمان جدید نمود پیدا کرده. امواجی که ساختمان ایجاد شده است به وسیله چهار طبقه ما را به بلندای اسمان می رساند و پیازای عمودی که حکم قلب ساختمان را دارد فضایی برای مطالعات و فعالیت های مانند ان است  </vt:lpstr>
      <vt:lpstr>از لابی ای با دو ورودی بلند , با پله های قابل توجه ای در طبقه چهارم به سالن دانش اموزان خواهیم رسید و از انجا به شهر مشرف خواهیم بود و در طبقه پنجم ونهم لابی مشرف به اسمان خواهیم داشت که سالن داشجویی و اتاق سمینار وسالنی مشرف به شهر با فضایی سامان یافته در انجا خواهیم داشت </vt:lpstr>
      <vt:lpstr>در اینجا مجموعه ای از تفاسیر و برنامه های از ساختمان آموزشی جدید برای اتحادیه کوپر کالج در نیویورک، وجود دارد طراحی شده توسط Morphosis .  </vt:lpstr>
      <vt:lpstr>این ساختمان آلبرت Nerken دانشکده فنی و مهندسی و گروه های دیگر، از جمله هنر و معماری دانشکده بود.  </vt:lpstr>
      <vt:lpstr>، رهبری پروژه توسط  Morphosisانجام شد و کار  را در سال 2004 شروع کرد.  </vt:lpstr>
      <vt:lpstr>فیزیکی و بصری ساختمان نفوذ کمک می کند تا ادغام کالج را در محله خود است. نمای شفاف در سطح خیابان، دعوت محله برای مشاهده و شرکت در شدت از فعالیت های موجود در. بسیاری از توابع عمومی (از جمله فضای خرده فروشی و یک نمایشگاه لابی) در سطح زمین واقع شده است، و گالری دوم و یک سالن 200 صندلی از خیابان می توان به راحتی در دسترس است.  </vt:lpstr>
      <vt:lpstr>ساختمانی با رعایت اصول معماری پایدار وانرژی کارامدوبا مصالح فولاد و شیشه پوسته ای مطلوب در ساختمان طراحی شده است عملکرد ساختمان از طریق کنترل نور روز ,مصرف انرژی وتویه طبیعی گزینشی است (به مقتضای زمان از انها استقاده خواهد شد) سیستم دو پوسته اجازه می دهد تا برای افزایش عملکرد و ترکیب پویا در سطوح مختلف از پانل های قابل تغییر و نمای های متفاوت و متنوع استفاده کنیم ونیزباعث کاهش هجوم تابش گرما در تابستان وکنترل دمای محیط داخلی خواهد شد. </vt:lpstr>
      <vt:lpstr>PowerPoint Presentation</vt:lpstr>
      <vt:lpstr>امکانات کالبدی </vt:lpstr>
      <vt:lpstr>PowerPoint Presentation</vt:lpstr>
      <vt:lpstr>سایت مساحت: 18،000 فوت مربع  حجم: 180.000 فوت مربع ناخالص  نام برنامه: امکانات عمومی از جمله نمایشگاه، سالن 200 صندلی، سالن و فضای چند منظوره پوسته، فضای خرده فروشی در کنار خیابان سوم، 15،000 SF از کلاس های درس (تقریبی)، 40،000 SF آزمایشگاه (تقریبی)، 10،000 SF استودیو آموزش هنر ها و فضاهای کاری، 12،000 SF از موسسه و فضای فعالیت های دانشجویی (تقریبی)، 15،000 SF دفاتر اداری و دانشکده (تقریبی)، 4،000 SF از مرکز کامپیوتر متمرکز (تقریبی).    </vt:lpstr>
      <vt:lpstr>PowerPoint Presentation</vt:lpstr>
      <vt:lpstr>PowerPoint Presentation</vt:lpstr>
      <vt:lpstr>پلان زیر زمین (-1)</vt:lpstr>
      <vt:lpstr>پلان زیر زمین (-2)</vt:lpstr>
      <vt:lpstr>پلان طبقه اول</vt:lpstr>
      <vt:lpstr>پلان طبقه دوم</vt:lpstr>
      <vt:lpstr>پلان طبقه سوم</vt:lpstr>
      <vt:lpstr>پلان طبقه چهارم</vt:lpstr>
      <vt:lpstr>پلان طبقه     پنجم</vt:lpstr>
      <vt:lpstr>پلان طبقه ششم</vt:lpstr>
      <vt:lpstr>پلان طبقه هفتم</vt:lpstr>
      <vt:lpstr>پلان طبقه هشتم</vt:lpstr>
      <vt:lpstr>پلان طبقه نهم</vt:lpstr>
      <vt:lpstr>نما  شمال و غرب</vt:lpstr>
      <vt:lpstr>نما  جنوب  و شرق</vt:lpstr>
      <vt:lpstr>مقطع A</vt:lpstr>
      <vt:lpstr>مقطعB </vt:lpstr>
      <vt:lpstr>اسکیس</vt:lpstr>
      <vt:lpstr>ماکت</vt:lpstr>
      <vt:lpstr>ماکت</vt:lpstr>
      <vt:lpstr>برنامه آموزشی</vt:lpstr>
      <vt:lpstr>PowerPoint Presentation</vt:lpstr>
      <vt:lpstr>نتیجه گیری</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دانشگاه کوپر یونیون نیویورک</dc:title>
  <dc:creator>Mehrdad</dc:creator>
  <cp:lastModifiedBy>omid</cp:lastModifiedBy>
  <cp:revision>119</cp:revision>
  <dcterms:created xsi:type="dcterms:W3CDTF">2012-11-12T15:58:23Z</dcterms:created>
  <dcterms:modified xsi:type="dcterms:W3CDTF">2018-06-02T12:47:35Z</dcterms:modified>
</cp:coreProperties>
</file>