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4" r:id="rId2"/>
    <p:sldId id="256" r:id="rId3"/>
    <p:sldId id="257" r:id="rId4"/>
    <p:sldId id="258" r:id="rId5"/>
    <p:sldId id="315" r:id="rId6"/>
    <p:sldId id="263" r:id="rId7"/>
    <p:sldId id="309" r:id="rId8"/>
    <p:sldId id="310" r:id="rId9"/>
    <p:sldId id="305" r:id="rId10"/>
    <p:sldId id="306" r:id="rId11"/>
    <p:sldId id="307" r:id="rId12"/>
    <p:sldId id="308" r:id="rId13"/>
    <p:sldId id="267" r:id="rId14"/>
    <p:sldId id="268" r:id="rId15"/>
    <p:sldId id="269" r:id="rId16"/>
    <p:sldId id="270" r:id="rId17"/>
    <p:sldId id="272" r:id="rId18"/>
    <p:sldId id="312" r:id="rId19"/>
    <p:sldId id="313" r:id="rId20"/>
    <p:sldId id="278" r:id="rId21"/>
    <p:sldId id="319" r:id="rId22"/>
    <p:sldId id="317" r:id="rId23"/>
    <p:sldId id="316" r:id="rId24"/>
    <p:sldId id="320" r:id="rId25"/>
    <p:sldId id="322" r:id="rId26"/>
    <p:sldId id="323" r:id="rId27"/>
    <p:sldId id="324" r:id="rId28"/>
    <p:sldId id="318" r:id="rId29"/>
    <p:sldId id="32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p:scale>
          <a:sx n="53" d="100"/>
          <a:sy n="53" d="100"/>
        </p:scale>
        <p:origin x="-1878"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FD2A9-FA3A-4CC4-8BB2-4F12C739923A}" type="datetimeFigureOut">
              <a:rPr lang="en-US" smtClean="0"/>
              <a:pPr/>
              <a:t>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C0EBD-A315-41E2-8D19-4BA175947D0A}" type="slidenum">
              <a:rPr lang="en-US" smtClean="0"/>
              <a:pPr/>
              <a:t>‹#›</a:t>
            </a:fld>
            <a:endParaRPr lang="en-US" dirty="0"/>
          </a:p>
        </p:txBody>
      </p:sp>
    </p:spTree>
    <p:extLst>
      <p:ext uri="{BB962C8B-B14F-4D97-AF65-F5344CB8AC3E}">
        <p14:creationId xmlns:p14="http://schemas.microsoft.com/office/powerpoint/2010/main" val="23475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6AF24-701C-4F8B-BFF7-FFE7C64865E6}"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C0EBD-A315-41E2-8D19-4BA175947D0A}"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4932EF9-8F5A-4BFD-9DA4-53EB0D031CB4}" type="slidenum">
              <a:rPr lang="en-US" smtClean="0"/>
              <a:pPr/>
              <a:t>19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27DEA-1B21-4E5A-AECF-26F0C813EC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F648A1-B877-41B1-8389-FFBF9299224A}"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A727DEA-1B21-4E5A-AECF-26F0C813ECE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F648A1-B877-41B1-8389-FFBF9299224A}" type="datetimeFigureOut">
              <a:rPr lang="en-US" smtClean="0"/>
              <a:pPr/>
              <a:t>2/1/2017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727DEA-1B21-4E5A-AECF-26F0C813ECE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j0303457"/>
          <p:cNvPicPr>
            <a:picLocks noGrp="1" noChangeAspect="1" noChangeArrowheads="1" noCrop="1"/>
          </p:cNvPicPr>
          <p:nvPr>
            <p:ph idx="1"/>
          </p:nvPr>
        </p:nvPicPr>
        <p:blipFill>
          <a:blip r:embed="rId2"/>
          <a:srcRect/>
          <a:stretch>
            <a:fillRect/>
          </a:stretch>
        </p:blipFill>
        <p:spPr bwMode="auto">
          <a:xfrm>
            <a:off x="4157662" y="3848894"/>
            <a:ext cx="828675" cy="561975"/>
          </a:xfrm>
          <a:prstGeom prst="rect">
            <a:avLst/>
          </a:prstGeom>
          <a:noFill/>
          <a:ln w="9525">
            <a:noFill/>
            <a:miter lim="800000"/>
            <a:headEnd/>
            <a:tailEnd/>
          </a:ln>
        </p:spPr>
      </p:pic>
      <p:pic>
        <p:nvPicPr>
          <p:cNvPr id="6" name="Picture 4" descr="j0198096"/>
          <p:cNvPicPr>
            <a:picLocks noChangeAspect="1" noChangeArrowheads="1"/>
          </p:cNvPicPr>
          <p:nvPr/>
        </p:nvPicPr>
        <p:blipFill>
          <a:blip r:embed="rId3"/>
          <a:srcRect/>
          <a:stretch>
            <a:fillRect/>
          </a:stretch>
        </p:blipFill>
        <p:spPr bwMode="auto">
          <a:xfrm>
            <a:off x="-540568" y="-69744"/>
            <a:ext cx="10061464" cy="6911788"/>
          </a:xfrm>
          <a:prstGeom prst="rect">
            <a:avLst/>
          </a:prstGeom>
          <a:noFill/>
          <a:ln w="9525">
            <a:noFill/>
            <a:miter lim="800000"/>
            <a:headEnd/>
            <a:tailEnd/>
          </a:ln>
        </p:spPr>
      </p:pic>
      <p:sp>
        <p:nvSpPr>
          <p:cNvPr id="5" name="TextBox 4"/>
          <p:cNvSpPr txBox="1"/>
          <p:nvPr/>
        </p:nvSpPr>
        <p:spPr>
          <a:xfrm>
            <a:off x="1643042" y="4214818"/>
            <a:ext cx="3500462" cy="1815882"/>
          </a:xfrm>
          <a:prstGeom prst="rect">
            <a:avLst/>
          </a:prstGeom>
          <a:noFill/>
        </p:spPr>
        <p:txBody>
          <a:bodyPr wrap="square" rtlCol="0">
            <a:spAutoFit/>
          </a:bodyPr>
          <a:lstStyle/>
          <a:p>
            <a:pPr algn="ctr"/>
            <a:r>
              <a:rPr lang="fa-IR" sz="3600" b="1" dirty="0" smtClean="0"/>
              <a:t>نقش خانواده در کاهش عوارض اعتیاد</a:t>
            </a:r>
          </a:p>
          <a:p>
            <a:pPr algn="ctr"/>
            <a:r>
              <a:rPr lang="fa-IR" sz="3600" b="1" dirty="0" smtClean="0"/>
              <a:t>دکتر امرالله </a:t>
            </a:r>
            <a:r>
              <a:rPr lang="fa-IR" sz="4000" b="1" dirty="0" smtClean="0"/>
              <a:t>ابراهیمی</a:t>
            </a:r>
            <a:endParaRPr lang="fa-IR" sz="3600" b="1" dirty="0" smtClean="0"/>
          </a:p>
        </p:txBody>
      </p:sp>
      <p:sp>
        <p:nvSpPr>
          <p:cNvPr id="7" name="TextBox 6"/>
          <p:cNvSpPr txBox="1"/>
          <p:nvPr/>
        </p:nvSpPr>
        <p:spPr>
          <a:xfrm>
            <a:off x="2285984" y="1571612"/>
            <a:ext cx="3071834" cy="369332"/>
          </a:xfrm>
          <a:prstGeom prst="rect">
            <a:avLst/>
          </a:prstGeom>
          <a:noFill/>
        </p:spPr>
        <p:txBody>
          <a:bodyPr wrap="square" rtlCol="0">
            <a:spAutoFit/>
          </a:bodyPr>
          <a:lstStyle/>
          <a:p>
            <a:endParaRPr lang="en-US" dirty="0"/>
          </a:p>
        </p:txBody>
      </p:sp>
      <p:pic>
        <p:nvPicPr>
          <p:cNvPr id="8" name="Picture 4" descr="03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171464"/>
            <a:ext cx="4027488" cy="321468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2050" name="Object 2"/>
          <p:cNvGraphicFramePr>
            <a:graphicFrameLocks noGrp="1" noChangeAspect="1"/>
          </p:cNvGraphicFramePr>
          <p:nvPr>
            <p:ph idx="1"/>
          </p:nvPr>
        </p:nvGraphicFramePr>
        <p:xfrm>
          <a:off x="2563812" y="2157412"/>
          <a:ext cx="4016375" cy="3944938"/>
        </p:xfrm>
        <a:graphic>
          <a:graphicData uri="http://schemas.openxmlformats.org/presentationml/2006/ole">
            <mc:AlternateContent xmlns:mc="http://schemas.openxmlformats.org/markup-compatibility/2006">
              <mc:Choice xmlns:v="urn:schemas-microsoft-com:vml" Requires="v">
                <p:oleObj spid="_x0000_s23556" name="Clip" r:id="rId3" imgW="4016520" imgH="3945240" progId="">
                  <p:embed/>
                </p:oleObj>
              </mc:Choice>
              <mc:Fallback>
                <p:oleObj name="Clip" r:id="rId3" imgW="4016520" imgH="3945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812" y="2157412"/>
                        <a:ext cx="4016375" cy="3944938"/>
                      </a:xfrm>
                      <a:prstGeom prst="rect">
                        <a:avLst/>
                      </a:prstGeom>
                      <a:solidFill>
                        <a:schemeClr val="accent1"/>
                      </a:solidFill>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074" name="Object 2"/>
          <p:cNvGraphicFramePr>
            <a:graphicFrameLocks noGrp="1" noChangeAspect="1"/>
          </p:cNvGraphicFramePr>
          <p:nvPr>
            <p:ph idx="1"/>
          </p:nvPr>
        </p:nvGraphicFramePr>
        <p:xfrm>
          <a:off x="1994693" y="2165350"/>
          <a:ext cx="5154613" cy="3929063"/>
        </p:xfrm>
        <a:graphic>
          <a:graphicData uri="http://schemas.openxmlformats.org/presentationml/2006/ole">
            <mc:AlternateContent xmlns:mc="http://schemas.openxmlformats.org/markup-compatibility/2006">
              <mc:Choice xmlns:v="urn:schemas-microsoft-com:vml" Requires="v">
                <p:oleObj spid="_x0000_s24580" name="Clip" r:id="rId3" imgW="5154120" imgH="3928680" progId="">
                  <p:embed/>
                </p:oleObj>
              </mc:Choice>
              <mc:Fallback>
                <p:oleObj name="Clip" r:id="rId3" imgW="5154120" imgH="39286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93" y="2165350"/>
                        <a:ext cx="5154613" cy="3929063"/>
                      </a:xfrm>
                      <a:prstGeom prst="rect">
                        <a:avLst/>
                      </a:prstGeom>
                      <a:solidFill>
                        <a:schemeClr val="accent1"/>
                      </a:solidFill>
                      <a:ln w="9525">
                        <a:solidFill>
                          <a:schemeClr val="tx2"/>
                        </a:solidFill>
                        <a:miter lim="800000"/>
                        <a:headEnd/>
                        <a:tailEnd/>
                      </a:ln>
                    </p:spPr>
                  </p:pic>
                </p:oleObj>
              </mc:Fallback>
            </mc:AlternateContent>
          </a:graphicData>
        </a:graphic>
      </p:graphicFrame>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098" name="Object 2"/>
          <p:cNvGraphicFramePr>
            <a:graphicFrameLocks noGrp="1" noChangeAspect="1"/>
          </p:cNvGraphicFramePr>
          <p:nvPr>
            <p:ph idx="1"/>
          </p:nvPr>
        </p:nvGraphicFramePr>
        <p:xfrm>
          <a:off x="2463006" y="2154237"/>
          <a:ext cx="4217988" cy="3951288"/>
        </p:xfrm>
        <a:graphic>
          <a:graphicData uri="http://schemas.openxmlformats.org/presentationml/2006/ole">
            <mc:AlternateContent xmlns:mc="http://schemas.openxmlformats.org/markup-compatibility/2006">
              <mc:Choice xmlns:v="urn:schemas-microsoft-com:vml" Requires="v">
                <p:oleObj spid="_x0000_s25604" name="Clip" r:id="rId3" imgW="4218480" imgH="3951360" progId="">
                  <p:embed/>
                </p:oleObj>
              </mc:Choice>
              <mc:Fallback>
                <p:oleObj name="Clip" r:id="rId3" imgW="4218480" imgH="3951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006" y="2154237"/>
                        <a:ext cx="4217988" cy="3951288"/>
                      </a:xfrm>
                      <a:prstGeom prst="rect">
                        <a:avLst/>
                      </a:prstGeom>
                      <a:solidFill>
                        <a:schemeClr val="accent1"/>
                      </a:solidFill>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lstStyle/>
          <a:p>
            <a:pPr algn="ctr" rtl="1"/>
            <a:r>
              <a:rPr lang="fa-IR" sz="2800" dirty="0">
                <a:solidFill>
                  <a:srgbClr val="FF0000"/>
                </a:solidFill>
              </a:rPr>
              <a:t>مرحله 1. قطع الگوهاي مستمر</a:t>
            </a:r>
            <a:r>
              <a:rPr lang="fa-IR" b="1" dirty="0" smtClean="0"/>
              <a:t>.</a:t>
            </a:r>
            <a:endParaRPr lang="en-US" b="1" dirty="0" smtClean="0"/>
          </a:p>
          <a:p>
            <a:pPr algn="r" rtl="1"/>
            <a:r>
              <a:rPr lang="fa-IR" b="1" dirty="0" smtClean="0"/>
              <a:t> </a:t>
            </a:r>
            <a:r>
              <a:rPr lang="fa-IR" dirty="0"/>
              <a:t>وقتي درمان شروع مي‌شود</a:t>
            </a:r>
            <a:r>
              <a:rPr lang="fa-IR" b="1" dirty="0"/>
              <a:t> </a:t>
            </a:r>
            <a:r>
              <a:rPr lang="fa-IR" b="1" dirty="0" smtClean="0">
                <a:solidFill>
                  <a:schemeClr val="accent5">
                    <a:lumMod val="75000"/>
                  </a:schemeClr>
                </a:solidFill>
              </a:rPr>
              <a:t>پزشک خانواده </a:t>
            </a:r>
            <a:r>
              <a:rPr lang="fa-IR" dirty="0" smtClean="0"/>
              <a:t>به اعضاي </a:t>
            </a:r>
            <a:r>
              <a:rPr lang="fa-IR" dirty="0"/>
              <a:t>خانواده كمك مي كند كه الگوهايي</a:t>
            </a:r>
            <a:r>
              <a:rPr lang="fa-IR" b="1" dirty="0"/>
              <a:t> </a:t>
            </a:r>
            <a:r>
              <a:rPr lang="fa-IR" dirty="0"/>
              <a:t>را كه ويژگي سيستم خانواده در گذشته بوده اند، قطع كند.بخشي از نقش مشاور در اين مرحله كمك كردن به اعضاي خانواده است نا بين جايگزينهاي (1) مواجهه شدن با رفتارهاي مصرف مواد و تحت فشار قرار </a:t>
            </a:r>
            <a:r>
              <a:rPr lang="fa-IR" dirty="0" smtClean="0"/>
              <a:t>دادن</a:t>
            </a:r>
            <a:r>
              <a:rPr lang="en-US" dirty="0" smtClean="0"/>
              <a:t> </a:t>
            </a:r>
            <a:r>
              <a:rPr lang="fa-IR" dirty="0" smtClean="0"/>
              <a:t>عضوي </a:t>
            </a:r>
            <a:r>
              <a:rPr lang="fa-IR" dirty="0"/>
              <a:t>كه مواد سوء مصرف مي كند براي قبول درمان يا (2) تلاش براي قطع و تغيير رفتارهايي كه سيستم ناسالمي را دامن زده اند، تصميم بگيرند.</a:t>
            </a:r>
            <a:endParaRPr lang="en-US" dirty="0"/>
          </a:p>
        </p:txBody>
      </p:sp>
      <p:pic>
        <p:nvPicPr>
          <p:cNvPr id="6" name="Picture 8" descr="MCIN01055_0000[1]"/>
          <p:cNvPicPr>
            <a:picLocks noChangeAspect="1" noChangeArrowheads="1"/>
          </p:cNvPicPr>
          <p:nvPr/>
        </p:nvPicPr>
        <p:blipFill>
          <a:blip r:embed="rId2"/>
          <a:srcRect/>
          <a:stretch>
            <a:fillRect/>
          </a:stretch>
        </p:blipFill>
        <p:spPr bwMode="auto">
          <a:xfrm>
            <a:off x="500034" y="4143380"/>
            <a:ext cx="5072098" cy="2902727"/>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مواجهه</a:t>
            </a:r>
            <a:endParaRPr lang="en-US" dirty="0"/>
          </a:p>
        </p:txBody>
      </p:sp>
      <p:sp>
        <p:nvSpPr>
          <p:cNvPr id="3" name="Content Placeholder 2"/>
          <p:cNvSpPr>
            <a:spLocks noGrp="1"/>
          </p:cNvSpPr>
          <p:nvPr>
            <p:ph idx="1"/>
          </p:nvPr>
        </p:nvSpPr>
        <p:spPr/>
        <p:txBody>
          <a:bodyPr>
            <a:normAutofit/>
          </a:bodyPr>
          <a:lstStyle/>
          <a:p>
            <a:pPr rtl="1"/>
            <a:r>
              <a:rPr lang="fa-IR" dirty="0" smtClean="0"/>
              <a:t>. </a:t>
            </a:r>
            <a:r>
              <a:rPr lang="fa-IR" dirty="0"/>
              <a:t>مواجهه "مداخله اي" است كه براي افراد دچار مشكل الكل توسط جانسون (1973) رواج يافت. در اين روش ، هر يك </a:t>
            </a:r>
            <a:r>
              <a:rPr lang="fa-IR" dirty="0">
                <a:solidFill>
                  <a:srgbClr val="FF0000"/>
                </a:solidFill>
              </a:rPr>
              <a:t>از اعضاي خانواده ، دوستان و همكاران اطلاعاتي را براي مواجهه با فرد به عنوان يك گروه جمع مي كنند. تمام حضار شواهد عيني از تاثيري كه مشروبخواري يا شخص روي آنها داشته است، ارايه مي كنند و به شيوه اي حمايت آميز ( مواجهه حمايتي) به فرد فشار مي آورند تا بپذيرد كه او مشكل الكل دارد.</a:t>
            </a:r>
            <a:r>
              <a:rPr lang="fa-IR" dirty="0"/>
              <a:t> هدف از اين مداخله اين است كه برداشت و ذهنيت شخص را طوري تغيير دهد كه به اين باور برسد كه مشروبخواري يا مصرف ماده ديگري منبع مشكلاتي است كه توصيف شده اند. نتيجه مورد نظر اين است كه مراجع ضرورت ورود به درمان را بپذيرد</a:t>
            </a:r>
            <a:endParaRPr lang="en-US" dirty="0"/>
          </a:p>
        </p:txBody>
      </p:sp>
      <p:pic>
        <p:nvPicPr>
          <p:cNvPr id="4" name="Picture 4" descr="bd06990_"/>
          <p:cNvPicPr>
            <a:picLocks noChangeAspect="1" noChangeArrowheads="1"/>
          </p:cNvPicPr>
          <p:nvPr/>
        </p:nvPicPr>
        <p:blipFill>
          <a:blip r:embed="rId3"/>
          <a:srcRect/>
          <a:stretch>
            <a:fillRect/>
          </a:stretch>
        </p:blipFill>
        <p:spPr>
          <a:xfrm rot="10800000" flipV="1">
            <a:off x="5000626" y="5429264"/>
            <a:ext cx="2808815" cy="1246581"/>
          </a:xfrm>
          <a:prstGeom prst="rect">
            <a:avLst/>
          </a:prstGeom>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بهبود زندگي خود و رشد و سلامت خانواده</a:t>
            </a:r>
            <a:endParaRPr lang="en-US" dirty="0"/>
          </a:p>
        </p:txBody>
      </p:sp>
      <p:sp>
        <p:nvSpPr>
          <p:cNvPr id="3" name="Content Placeholder 2"/>
          <p:cNvSpPr>
            <a:spLocks noGrp="1"/>
          </p:cNvSpPr>
          <p:nvPr>
            <p:ph idx="1"/>
          </p:nvPr>
        </p:nvSpPr>
        <p:spPr/>
        <p:txBody>
          <a:bodyPr>
            <a:normAutofit/>
          </a:bodyPr>
          <a:lstStyle/>
          <a:p>
            <a:pPr algn="r"/>
            <a:r>
              <a:rPr lang="fa-IR" b="1" dirty="0">
                <a:solidFill>
                  <a:srgbClr val="FF0000"/>
                </a:solidFill>
              </a:rPr>
              <a:t>گاهي مواقع، نه لازم است و نه مناسب است كه به شخص براي ورود به درمان فشار آورده شود</a:t>
            </a:r>
            <a:r>
              <a:rPr lang="fa-IR" dirty="0"/>
              <a:t>.اعضاي خانواده ممكن است نياز داشته باشند كه فرايند تغيير را بدون مشاركت سوء مصرف </a:t>
            </a:r>
            <a:r>
              <a:rPr lang="fa-IR" dirty="0" smtClean="0"/>
              <a:t>كننده </a:t>
            </a:r>
            <a:r>
              <a:rPr lang="fa-IR" dirty="0"/>
              <a:t>مواد آغاز كنند. </a:t>
            </a:r>
            <a:endParaRPr lang="fa-IR" dirty="0" smtClean="0"/>
          </a:p>
          <a:p>
            <a:pPr algn="r"/>
            <a:r>
              <a:rPr lang="fa-IR" dirty="0" smtClean="0"/>
              <a:t>بنابراين</a:t>
            </a:r>
            <a:r>
              <a:rPr lang="fa-IR" dirty="0"/>
              <a:t>، يك راه اين است كه بجاي تاكيد بر رفتار مشروبخواري يا مصرف مواد عضو مبتلا </a:t>
            </a:r>
            <a:r>
              <a:rPr lang="fa-IR" dirty="0">
                <a:solidFill>
                  <a:srgbClr val="FF0000"/>
                </a:solidFill>
              </a:rPr>
              <a:t>بر بهبود زندگي خود و رشد و سلامت خانواده تمركز كنند.</a:t>
            </a:r>
            <a:r>
              <a:rPr lang="fa-IR" dirty="0"/>
              <a:t> از طريق فرايند گسستگي ، اعضاي خانواده مي‌توانند الگوهاي خشك و سخت تعامل را قطع كنند و از قبول مسئوليت در قبال رفتارديگران فاصله بگيرند.</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مرحله2.رويارويي با واقعيت تغيير </a:t>
            </a:r>
            <a:endParaRPr lang="en-US" dirty="0"/>
          </a:p>
        </p:txBody>
      </p:sp>
      <p:sp>
        <p:nvSpPr>
          <p:cNvPr id="3" name="Content Placeholder 2"/>
          <p:cNvSpPr>
            <a:spLocks noGrp="1"/>
          </p:cNvSpPr>
          <p:nvPr>
            <p:ph idx="1"/>
          </p:nvPr>
        </p:nvSpPr>
        <p:spPr/>
        <p:txBody>
          <a:bodyPr>
            <a:normAutofit/>
          </a:bodyPr>
          <a:lstStyle/>
          <a:p>
            <a:pPr algn="r" rtl="1"/>
            <a:r>
              <a:rPr lang="fa-IR" dirty="0" smtClean="0"/>
              <a:t>. </a:t>
            </a:r>
            <a:r>
              <a:rPr lang="fa-IR" dirty="0"/>
              <a:t>وقتي عضوي از خانواده كه سوء مصرف مواد پاك مي شود و ترك مي كند، </a:t>
            </a:r>
            <a:r>
              <a:rPr lang="fa-IR" dirty="0">
                <a:solidFill>
                  <a:srgbClr val="FF0000"/>
                </a:solidFill>
              </a:rPr>
              <a:t>مشاور در موقعيتي است كه به خانواده كمك كند با آنچه كه در واقع بحران است، مقابله كنند</a:t>
            </a:r>
            <a:r>
              <a:rPr lang="fa-IR" dirty="0"/>
              <a:t>. اگر به بحران به چشم موقعيتي نگاه شود كه مستلزم مهارتهاي مقابله اي خارج از خرانه معمول  او است، خانواده با عضو جديدا" پاك </a:t>
            </a:r>
            <a:r>
              <a:rPr lang="fa-IR" dirty="0" smtClean="0"/>
              <a:t>شده </a:t>
            </a:r>
            <a:r>
              <a:rPr lang="fa-IR" dirty="0"/>
              <a:t>اي مواجهه اند كه آشكارا با اين تعريف جور در مي آيد. مشكلاتي كه خانواده همواره به الكل يا ساير مواد نسبت داده شده است به وجود و حضور خود ادامه مي دهند و منجر به احساس نااميدي مي شوند. </a:t>
            </a:r>
            <a:r>
              <a:rPr lang="fa-IR" dirty="0">
                <a:solidFill>
                  <a:srgbClr val="FF0000"/>
                </a:solidFill>
              </a:rPr>
              <a:t>خزانه رفتارهاي خانواده منطبق با حضور عضوي است كه  سوئ مصرف مواد دارد نه ورود عضو جديدا" پاك شده اي كه ديگر قادر نيست به عنوان بيمار معلوم عمل كند</a:t>
            </a:r>
            <a:r>
              <a:rPr lang="fa-IR" dirty="0"/>
              <a:t>.</a:t>
            </a:r>
            <a:endParaRPr lang="en-US" dirty="0"/>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مرحله 3. تعميق و حفظ تغيير</a:t>
            </a:r>
            <a:endParaRPr lang="en-US" dirty="0"/>
          </a:p>
        </p:txBody>
      </p:sp>
      <p:sp>
        <p:nvSpPr>
          <p:cNvPr id="3" name="Content Placeholder 2"/>
          <p:cNvSpPr>
            <a:spLocks noGrp="1"/>
          </p:cNvSpPr>
          <p:nvPr>
            <p:ph idx="1"/>
          </p:nvPr>
        </p:nvSpPr>
        <p:spPr/>
        <p:txBody>
          <a:bodyPr/>
          <a:lstStyle/>
          <a:p>
            <a:pPr algn="r" rtl="1"/>
            <a:r>
              <a:rPr lang="fa-IR" dirty="0" smtClean="0"/>
              <a:t>. </a:t>
            </a:r>
            <a:r>
              <a:rPr lang="fa-IR" dirty="0"/>
              <a:t>خانواده درماني مانند تمام رويكردهاي ديگر در مشاوره ، بازتاب ديدگاههاي مختلف است. وقتي كه اعضاي خانواده براي تغييرات بلند مدت آماده اند، هر يك از اين مدلهاي خانواده را مي‌توان براي خانواده هاي دچار سوء مصرف مواد و الكل سودمند باشند.</a:t>
            </a:r>
            <a:endParaRPr lang="en-US" dirty="0"/>
          </a:p>
        </p:txBody>
      </p:sp>
      <p:pic>
        <p:nvPicPr>
          <p:cNvPr id="4" name="Picture 5" descr="j0297523"/>
          <p:cNvPicPr>
            <a:picLocks noChangeAspect="1" noChangeArrowheads="1"/>
          </p:cNvPicPr>
          <p:nvPr/>
        </p:nvPicPr>
        <p:blipFill>
          <a:blip r:embed="rId2"/>
          <a:srcRect/>
          <a:stretch>
            <a:fillRect/>
          </a:stretch>
        </p:blipFill>
        <p:spPr bwMode="auto">
          <a:xfrm>
            <a:off x="1214414" y="4071942"/>
            <a:ext cx="4071966" cy="255102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d05056_"/>
          <p:cNvPicPr>
            <a:picLocks noGrp="1" noChangeAspect="1" noChangeArrowheads="1"/>
          </p:cNvPicPr>
          <p:nvPr>
            <p:ph idx="1"/>
          </p:nvPr>
        </p:nvPicPr>
        <p:blipFill>
          <a:blip r:embed="rId2"/>
          <a:srcRect/>
          <a:stretch>
            <a:fillRect/>
          </a:stretch>
        </p:blipFill>
        <p:spPr bwMode="auto">
          <a:xfrm>
            <a:off x="857224" y="1928802"/>
            <a:ext cx="7072362" cy="428627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24200" y="457200"/>
            <a:ext cx="3352800" cy="1190625"/>
          </a:xfrm>
          <a:prstGeom prst="rect">
            <a:avLst/>
          </a:prstGeom>
          <a:noFill/>
          <a:ln w="12700">
            <a:noFill/>
            <a:miter lim="800000"/>
            <a:headEnd type="none" w="sm" len="sm"/>
            <a:tailEnd type="none" w="sm" len="sm"/>
          </a:ln>
          <a:effectLst/>
        </p:spPr>
        <p:txBody>
          <a:bodyPr>
            <a:spAutoFit/>
          </a:bodyPr>
          <a:lstStyle/>
          <a:p>
            <a:pPr>
              <a:defRPr/>
            </a:pPr>
            <a:r>
              <a:rPr lang="en-US" sz="3600" b="1" i="1">
                <a:solidFill>
                  <a:srgbClr val="FFFF00"/>
                </a:solidFill>
                <a:effectLst>
                  <a:outerShdw blurRad="38100" dist="38100" dir="2700000" algn="tl">
                    <a:srgbClr val="000000"/>
                  </a:outerShdw>
                </a:effectLst>
                <a:latin typeface="Times New Roman" pitchFamily="18" charset="0"/>
              </a:rPr>
              <a:t>Brief Strategic </a:t>
            </a:r>
          </a:p>
          <a:p>
            <a:pPr>
              <a:defRPr/>
            </a:pPr>
            <a:r>
              <a:rPr lang="en-US" sz="3600" b="1" i="1">
                <a:solidFill>
                  <a:srgbClr val="FFFF00"/>
                </a:solidFill>
                <a:effectLst>
                  <a:outerShdw blurRad="38100" dist="38100" dir="2700000" algn="tl">
                    <a:srgbClr val="000000"/>
                  </a:outerShdw>
                </a:effectLst>
                <a:latin typeface="Times New Roman" pitchFamily="18" charset="0"/>
              </a:rPr>
              <a:t>Family Therapy</a:t>
            </a:r>
          </a:p>
        </p:txBody>
      </p:sp>
      <p:sp>
        <p:nvSpPr>
          <p:cNvPr id="14339" name="Rectangle 3"/>
          <p:cNvSpPr>
            <a:spLocks noChangeArrowheads="1"/>
          </p:cNvSpPr>
          <p:nvPr/>
        </p:nvSpPr>
        <p:spPr bwMode="auto">
          <a:xfrm>
            <a:off x="1295400" y="2286000"/>
            <a:ext cx="5943600" cy="3751263"/>
          </a:xfrm>
          <a:prstGeom prst="rect">
            <a:avLst/>
          </a:prstGeom>
          <a:noFill/>
          <a:ln w="12700">
            <a:noFill/>
            <a:miter lim="800000"/>
            <a:headEnd type="none" w="sm" len="sm"/>
            <a:tailEnd type="none" w="sm" len="sm"/>
          </a:ln>
          <a:effectLst/>
        </p:spPr>
        <p:txBody>
          <a:bodyPr>
            <a:spAutoFit/>
          </a:bodyPr>
          <a:lstStyle/>
          <a:p>
            <a:pPr>
              <a:defRPr/>
            </a:pPr>
            <a:endParaRPr lang="en-US" sz="3200">
              <a:solidFill>
                <a:srgbClr val="FFFF00"/>
              </a:solidFill>
              <a:effectLst>
                <a:outerShdw blurRad="38100" dist="38100" dir="2700000" algn="tl">
                  <a:srgbClr val="000000"/>
                </a:outerShdw>
              </a:effectLst>
              <a:latin typeface="Times New Roman" pitchFamily="18" charset="0"/>
            </a:endParaRPr>
          </a:p>
          <a:p>
            <a:pPr>
              <a:buFont typeface="Wingdings" pitchFamily="2" charset="2"/>
              <a:buChar char="ü"/>
              <a:defRPr/>
            </a:pPr>
            <a:r>
              <a:rPr lang="en-US" sz="3600">
                <a:solidFill>
                  <a:srgbClr val="FFFF00"/>
                </a:solidFill>
                <a:effectLst>
                  <a:outerShdw blurRad="38100" dist="38100" dir="2700000" algn="tl">
                    <a:srgbClr val="000000"/>
                  </a:outerShdw>
                </a:effectLst>
                <a:latin typeface="Times New Roman" pitchFamily="18" charset="0"/>
              </a:rPr>
              <a:t>Improve family’s ability to 	resolve conflicts</a:t>
            </a:r>
          </a:p>
          <a:p>
            <a:pPr>
              <a:defRPr/>
            </a:pPr>
            <a:r>
              <a:rPr lang="en-US" sz="3200">
                <a:solidFill>
                  <a:srgbClr val="FFFF00"/>
                </a:solidFill>
                <a:effectLst>
                  <a:outerShdw blurRad="38100" dist="38100" dir="2700000" algn="tl">
                    <a:srgbClr val="000000"/>
                  </a:outerShdw>
                </a:effectLst>
                <a:latin typeface="Times New Roman" pitchFamily="18" charset="0"/>
              </a:rPr>
              <a:t>	</a:t>
            </a:r>
          </a:p>
          <a:p>
            <a:pPr>
              <a:defRPr/>
            </a:pPr>
            <a:endParaRPr lang="en-US" sz="3200">
              <a:solidFill>
                <a:srgbClr val="FFFF00"/>
              </a:solidFill>
              <a:effectLst>
                <a:outerShdw blurRad="38100" dist="38100" dir="2700000" algn="tl">
                  <a:srgbClr val="000000"/>
                </a:outerShdw>
              </a:effectLst>
              <a:latin typeface="Times New Roman" pitchFamily="18" charset="0"/>
            </a:endParaRPr>
          </a:p>
          <a:p>
            <a:pPr>
              <a:buFont typeface="Wingdings" pitchFamily="2" charset="2"/>
              <a:buChar char="ü"/>
              <a:defRPr/>
            </a:pPr>
            <a:r>
              <a:rPr lang="en-US" sz="3600">
                <a:solidFill>
                  <a:srgbClr val="FFFF00"/>
                </a:solidFill>
                <a:effectLst>
                  <a:outerShdw blurRad="38100" dist="38100" dir="2700000" algn="tl">
                    <a:srgbClr val="000000"/>
                  </a:outerShdw>
                </a:effectLst>
                <a:latin typeface="Times New Roman" pitchFamily="18" charset="0"/>
                <a:sym typeface="Monotype Sorts"/>
              </a:rPr>
              <a:t>Reduce negativity in family  	interactions</a:t>
            </a:r>
          </a:p>
        </p:txBody>
      </p:sp>
      <p:pic>
        <p:nvPicPr>
          <p:cNvPr id="14340" name="Picture 4" descr="j0299117"/>
          <p:cNvPicPr>
            <a:picLocks noChangeAspect="1" noChangeArrowheads="1"/>
          </p:cNvPicPr>
          <p:nvPr/>
        </p:nvPicPr>
        <p:blipFill>
          <a:blip r:embed="rId3"/>
          <a:srcRect/>
          <a:stretch>
            <a:fillRect/>
          </a:stretch>
        </p:blipFill>
        <p:spPr bwMode="auto">
          <a:xfrm>
            <a:off x="381000" y="1371600"/>
            <a:ext cx="1838325" cy="1219200"/>
          </a:xfrm>
          <a:prstGeom prst="rect">
            <a:avLst/>
          </a:prstGeom>
          <a:noFill/>
          <a:ln w="9525">
            <a:noFill/>
            <a:miter lim="800000"/>
            <a:headEnd/>
            <a:tailEnd/>
          </a:ln>
        </p:spPr>
      </p:pic>
      <p:pic>
        <p:nvPicPr>
          <p:cNvPr id="14341" name="Picture 5" descr="j0240359"/>
          <p:cNvPicPr>
            <a:picLocks noChangeAspect="1" noChangeArrowheads="1"/>
          </p:cNvPicPr>
          <p:nvPr/>
        </p:nvPicPr>
        <p:blipFill>
          <a:blip r:embed="rId4"/>
          <a:srcRect/>
          <a:stretch>
            <a:fillRect/>
          </a:stretch>
        </p:blipFill>
        <p:spPr bwMode="auto">
          <a:xfrm>
            <a:off x="228600" y="5410200"/>
            <a:ext cx="1854200" cy="1144588"/>
          </a:xfrm>
          <a:prstGeom prst="rect">
            <a:avLst/>
          </a:prstGeom>
          <a:noFill/>
          <a:ln w="9525">
            <a:noFill/>
            <a:miter lim="800000"/>
            <a:headEnd/>
            <a:tailEnd/>
          </a:ln>
        </p:spPr>
      </p:pic>
      <p:pic>
        <p:nvPicPr>
          <p:cNvPr id="14342" name="Picture 6" descr="j0281818"/>
          <p:cNvPicPr>
            <a:picLocks noChangeAspect="1" noChangeArrowheads="1"/>
          </p:cNvPicPr>
          <p:nvPr/>
        </p:nvPicPr>
        <p:blipFill>
          <a:blip r:embed="rId5"/>
          <a:srcRect/>
          <a:stretch>
            <a:fillRect/>
          </a:stretch>
        </p:blipFill>
        <p:spPr bwMode="auto">
          <a:xfrm>
            <a:off x="6629400" y="4953000"/>
            <a:ext cx="1406525" cy="1820863"/>
          </a:xfrm>
          <a:prstGeom prst="rect">
            <a:avLst/>
          </a:prstGeom>
          <a:noFill/>
          <a:ln w="9525">
            <a:noFill/>
            <a:miter lim="800000"/>
            <a:headEnd/>
            <a:tailEnd/>
          </a:ln>
        </p:spPr>
      </p:pic>
      <p:pic>
        <p:nvPicPr>
          <p:cNvPr id="14343" name="Picture 7" descr="j0346347"/>
          <p:cNvPicPr>
            <a:picLocks noChangeAspect="1" noChangeArrowheads="1"/>
          </p:cNvPicPr>
          <p:nvPr/>
        </p:nvPicPr>
        <p:blipFill>
          <a:blip r:embed="rId6"/>
          <a:srcRect/>
          <a:stretch>
            <a:fillRect/>
          </a:stretch>
        </p:blipFill>
        <p:spPr bwMode="auto">
          <a:xfrm>
            <a:off x="7175500" y="2895600"/>
            <a:ext cx="1968500" cy="1998663"/>
          </a:xfrm>
          <a:prstGeom prst="rect">
            <a:avLst/>
          </a:prstGeom>
          <a:noFill/>
          <a:ln w="9525">
            <a:noFill/>
            <a:miter lim="800000"/>
            <a:headEnd/>
            <a:tailEnd/>
          </a:ln>
        </p:spPr>
      </p:pic>
      <p:pic>
        <p:nvPicPr>
          <p:cNvPr id="14344" name="Picture 8" descr="j0355383"/>
          <p:cNvPicPr>
            <a:picLocks noChangeAspect="1" noChangeArrowheads="1"/>
          </p:cNvPicPr>
          <p:nvPr/>
        </p:nvPicPr>
        <p:blipFill>
          <a:blip r:embed="rId7"/>
          <a:srcRect/>
          <a:stretch>
            <a:fillRect/>
          </a:stretch>
        </p:blipFill>
        <p:spPr bwMode="auto">
          <a:xfrm>
            <a:off x="7297738" y="1143000"/>
            <a:ext cx="1846262" cy="1749425"/>
          </a:xfrm>
          <a:prstGeom prst="rect">
            <a:avLst/>
          </a:prstGeom>
          <a:noFill/>
          <a:ln w="9525">
            <a:noFill/>
            <a:miter lim="800000"/>
            <a:headEnd/>
            <a:tailEnd/>
          </a:ln>
        </p:spPr>
      </p:pic>
      <p:pic>
        <p:nvPicPr>
          <p:cNvPr id="14345" name="Picture 9" descr="j0304341"/>
          <p:cNvPicPr>
            <a:picLocks noChangeAspect="1" noChangeArrowheads="1"/>
          </p:cNvPicPr>
          <p:nvPr/>
        </p:nvPicPr>
        <p:blipFill>
          <a:blip r:embed="rId8"/>
          <a:srcRect/>
          <a:stretch>
            <a:fillRect/>
          </a:stretch>
        </p:blipFill>
        <p:spPr bwMode="auto">
          <a:xfrm>
            <a:off x="304800" y="3276600"/>
            <a:ext cx="1814513" cy="1447800"/>
          </a:xfrm>
          <a:prstGeom prst="rect">
            <a:avLst/>
          </a:prstGeom>
          <a:noFill/>
          <a:ln w="9525">
            <a:noFill/>
            <a:miter lim="800000"/>
            <a:headEnd/>
            <a:tailEnd/>
          </a:ln>
        </p:spPr>
      </p:pic>
      <p:sp>
        <p:nvSpPr>
          <p:cNvPr id="14346" name="AutoShape 10"/>
          <p:cNvSpPr>
            <a:spLocks noChangeArrowheads="1"/>
          </p:cNvSpPr>
          <p:nvPr/>
        </p:nvSpPr>
        <p:spPr bwMode="auto">
          <a:xfrm>
            <a:off x="2743200" y="1676400"/>
            <a:ext cx="4343400" cy="457200"/>
          </a:xfrm>
          <a:custGeom>
            <a:avLst/>
            <a:gdLst>
              <a:gd name="T0" fmla="*/ 655038977 w 21600"/>
              <a:gd name="T1" fmla="*/ 0 h 21600"/>
              <a:gd name="T2" fmla="*/ 0 w 21600"/>
              <a:gd name="T3" fmla="*/ 4838700 h 21600"/>
              <a:gd name="T4" fmla="*/ 655038977 w 21600"/>
              <a:gd name="T5" fmla="*/ 9677399 h 21600"/>
              <a:gd name="T6" fmla="*/ 873385436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47" name="AutoShape 11"/>
          <p:cNvSpPr>
            <a:spLocks noChangeArrowheads="1"/>
          </p:cNvSpPr>
          <p:nvPr/>
        </p:nvSpPr>
        <p:spPr bwMode="auto">
          <a:xfrm>
            <a:off x="2438400" y="3962400"/>
            <a:ext cx="4648200" cy="457200"/>
          </a:xfrm>
          <a:custGeom>
            <a:avLst/>
            <a:gdLst>
              <a:gd name="T0" fmla="*/ 750200056 w 21600"/>
              <a:gd name="T1" fmla="*/ 0 h 21600"/>
              <a:gd name="T2" fmla="*/ 0 w 21600"/>
              <a:gd name="T3" fmla="*/ 4838700 h 21600"/>
              <a:gd name="T4" fmla="*/ 750200056 w 21600"/>
              <a:gd name="T5" fmla="*/ 9677399 h 21600"/>
              <a:gd name="T6" fmla="*/ 1000266885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48" name="AutoShape 12"/>
          <p:cNvSpPr>
            <a:spLocks noChangeArrowheads="1"/>
          </p:cNvSpPr>
          <p:nvPr/>
        </p:nvSpPr>
        <p:spPr bwMode="auto">
          <a:xfrm>
            <a:off x="2133600" y="5867400"/>
            <a:ext cx="4267200" cy="457200"/>
          </a:xfrm>
          <a:custGeom>
            <a:avLst/>
            <a:gdLst>
              <a:gd name="T0" fmla="*/ 632256769 w 21600"/>
              <a:gd name="T1" fmla="*/ 0 h 21600"/>
              <a:gd name="T2" fmla="*/ 0 w 21600"/>
              <a:gd name="T3" fmla="*/ 4838700 h 21600"/>
              <a:gd name="T4" fmla="*/ 632256769 w 21600"/>
              <a:gd name="T5" fmla="*/ 9677399 h 21600"/>
              <a:gd name="T6" fmla="*/ 84300915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42852"/>
            <a:ext cx="7772400" cy="1214447"/>
          </a:xfrm>
        </p:spPr>
        <p:txBody>
          <a:bodyPr>
            <a:normAutofit fontScale="90000"/>
          </a:bodyPr>
          <a:lstStyle/>
          <a:p>
            <a:r>
              <a:rPr lang="fa-IR" b="1" dirty="0"/>
              <a:t>خانواده درماني با خانواده معتادان</a:t>
            </a:r>
            <a:r>
              <a:rPr lang="en-US" dirty="0"/>
              <a:t/>
            </a:r>
            <a:br>
              <a:rPr lang="en-US" dirty="0"/>
            </a:br>
            <a:endParaRPr lang="en-US" dirty="0"/>
          </a:p>
        </p:txBody>
      </p:sp>
      <p:sp>
        <p:nvSpPr>
          <p:cNvPr id="3" name="Subtitle 2"/>
          <p:cNvSpPr>
            <a:spLocks noGrp="1"/>
          </p:cNvSpPr>
          <p:nvPr>
            <p:ph type="subTitle" idx="1"/>
          </p:nvPr>
        </p:nvSpPr>
        <p:spPr>
          <a:xfrm>
            <a:off x="1371600" y="1142984"/>
            <a:ext cx="6400800" cy="5214974"/>
          </a:xfrm>
        </p:spPr>
        <p:txBody>
          <a:bodyPr>
            <a:normAutofit/>
          </a:bodyPr>
          <a:lstStyle/>
          <a:p>
            <a:r>
              <a:rPr lang="fa-IR" dirty="0">
                <a:solidFill>
                  <a:schemeClr val="tx1"/>
                </a:solidFill>
              </a:rPr>
              <a:t>هيج مراجعي يا سوء مصرف كننده موادي را نمي توان به طور موثري معالجه كرد مگر اين كه تعاملات اجتماعي او را در نظر گرفت. افراد روي محيط اجتماعي خود تاثير مي‌گذارند و به نوبه خود متاثر از آن هستند. وقتي كسي مشكل سوء مصرف مواد پيدا مي‌كند اين مشكل فقط محدود به او نمي‌شود بلكه تمام سيستمهاي اجتماعي وي را متاثر مي سازد. در عين حال، اين سيستمها اثر متقابل روي ابقاء يا حل مشكل دارند.</a:t>
            </a:r>
            <a:endParaRPr lang="en-US" dirty="0">
              <a:solidFill>
                <a:schemeClr val="tx1"/>
              </a:solidFill>
            </a:endParaRPr>
          </a:p>
          <a:p>
            <a:endParaRPr lang="en-US" dirty="0">
              <a:solidFill>
                <a:schemeClr val="tx1"/>
              </a:solidFill>
            </a:endParaRPr>
          </a:p>
        </p:txBody>
      </p:sp>
      <p:pic>
        <p:nvPicPr>
          <p:cNvPr id="4" name="Picture 5" descr="j0254421"/>
          <p:cNvPicPr>
            <a:picLocks noChangeAspect="1" noChangeArrowheads="1" noCrop="1"/>
          </p:cNvPicPr>
          <p:nvPr/>
        </p:nvPicPr>
        <p:blipFill>
          <a:blip r:embed="rId2"/>
          <a:srcRect/>
          <a:stretch>
            <a:fillRect/>
          </a:stretch>
        </p:blipFill>
        <p:spPr bwMode="auto">
          <a:xfrm>
            <a:off x="1785918" y="3699851"/>
            <a:ext cx="2928958" cy="297021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146" name="Object 2"/>
          <p:cNvGraphicFramePr>
            <a:graphicFrameLocks noGrp="1" noChangeAspect="1"/>
          </p:cNvGraphicFramePr>
          <p:nvPr>
            <p:ph idx="1"/>
          </p:nvPr>
        </p:nvGraphicFramePr>
        <p:xfrm>
          <a:off x="23640" y="1285860"/>
          <a:ext cx="9120360" cy="6044474"/>
        </p:xfrm>
        <a:graphic>
          <a:graphicData uri="http://schemas.openxmlformats.org/presentationml/2006/ole">
            <mc:AlternateContent xmlns:mc="http://schemas.openxmlformats.org/markup-compatibility/2006">
              <mc:Choice xmlns:v="urn:schemas-microsoft-com:vml" Requires="v">
                <p:oleObj spid="_x0000_s6148" name="Clip" r:id="rId3" imgW="4857143" imgH="3219048" progId="">
                  <p:embed/>
                </p:oleObj>
              </mc:Choice>
              <mc:Fallback>
                <p:oleObj name="Clip" r:id="rId3" imgW="4857143" imgH="321904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0" y="1285860"/>
                        <a:ext cx="9120360" cy="604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بازسازی روابط خانواده با نوجوان معتاد</a:t>
            </a:r>
            <a:endParaRPr lang="en-US" dirty="0"/>
          </a:p>
        </p:txBody>
      </p:sp>
      <p:sp>
        <p:nvSpPr>
          <p:cNvPr id="3" name="Content Placeholder 2"/>
          <p:cNvSpPr>
            <a:spLocks noGrp="1"/>
          </p:cNvSpPr>
          <p:nvPr>
            <p:ph idx="1"/>
          </p:nvPr>
        </p:nvSpPr>
        <p:spPr/>
        <p:txBody>
          <a:bodyPr/>
          <a:lstStyle/>
          <a:p>
            <a:pPr algn="r">
              <a:buFont typeface="Wingdings" pitchFamily="2" charset="2"/>
              <a:buChar char="v"/>
            </a:pPr>
            <a:r>
              <a:rPr lang="fa-IR" b="1" dirty="0" smtClean="0">
                <a:solidFill>
                  <a:srgbClr val="FF0000"/>
                </a:solidFill>
              </a:rPr>
              <a:t>روابط ارزشمند</a:t>
            </a:r>
            <a:r>
              <a:rPr lang="fa-IR" dirty="0" smtClean="0"/>
              <a:t>: صداقت بجای دروغ  </a:t>
            </a:r>
          </a:p>
          <a:p>
            <a:pPr algn="r">
              <a:buFont typeface="Wingdings" pitchFamily="2" charset="2"/>
              <a:buChar char="v"/>
            </a:pPr>
            <a:r>
              <a:rPr lang="fa-IR" dirty="0" smtClean="0"/>
              <a:t>1-مغایرت عمل وگفتار ، بپذیرید </a:t>
            </a:r>
          </a:p>
          <a:p>
            <a:pPr algn="r">
              <a:buFont typeface="Wingdings" pitchFamily="2" charset="2"/>
              <a:buChar char="v"/>
            </a:pPr>
            <a:r>
              <a:rPr lang="fa-IR" dirty="0" smtClean="0"/>
              <a:t>2-هزینه های دروغ گویی را با وی درمیان بگذارید </a:t>
            </a:r>
          </a:p>
          <a:p>
            <a:pPr algn="r">
              <a:buFont typeface="Wingdings" pitchFamily="2" charset="2"/>
              <a:buChar char="v"/>
            </a:pPr>
            <a:r>
              <a:rPr lang="fa-IR" dirty="0" smtClean="0"/>
              <a:t>3- جریمه قانون شکنی</a:t>
            </a:r>
          </a:p>
          <a:p>
            <a:pPr algn="r">
              <a:buFont typeface="Wingdings" pitchFamily="2" charset="2"/>
              <a:buChar char="v"/>
            </a:pPr>
            <a:endParaRPr lang="fa-IR" dirty="0" smtClean="0"/>
          </a:p>
          <a:p>
            <a:pPr algn="r">
              <a:buFont typeface="Wingdings" pitchFamily="2" charset="2"/>
              <a:buChar char="v"/>
            </a:pPr>
            <a:r>
              <a:rPr lang="fa-IR" b="1" dirty="0" smtClean="0">
                <a:solidFill>
                  <a:srgbClr val="FF0000"/>
                </a:solidFill>
              </a:rPr>
              <a:t>بازسازی روابط مفید</a:t>
            </a:r>
          </a:p>
          <a:p>
            <a:pPr algn="r">
              <a:buFont typeface="Wingdings" pitchFamily="2" charset="2"/>
              <a:buChar char="v"/>
            </a:pPr>
            <a:r>
              <a:rPr lang="fa-IR" dirty="0" smtClean="0"/>
              <a:t>1-والدین تسلیم بازی انحرافی نشود</a:t>
            </a:r>
          </a:p>
          <a:p>
            <a:pPr algn="r">
              <a:buFont typeface="Wingdings" pitchFamily="2" charset="2"/>
              <a:buChar char="v"/>
            </a:pPr>
            <a:r>
              <a:rPr lang="fa-IR" dirty="0" smtClean="0"/>
              <a:t>2-قواعد بازی خودش را دنبال</a:t>
            </a:r>
          </a:p>
          <a:p>
            <a:pPr algn="r">
              <a:buFont typeface="Wingdings" pitchFamily="2" charset="2"/>
              <a:buChar char="v"/>
            </a:pPr>
            <a:r>
              <a:rPr lang="fa-IR" dirty="0" smtClean="0"/>
              <a:t>راهکار اتفاق نظر بجای مشاجره</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روابط مفید</a:t>
            </a:r>
            <a:endParaRPr lang="en-US" dirty="0"/>
          </a:p>
        </p:txBody>
      </p:sp>
      <p:sp>
        <p:nvSpPr>
          <p:cNvPr id="3" name="Content Placeholder 2"/>
          <p:cNvSpPr>
            <a:spLocks noGrp="1"/>
          </p:cNvSpPr>
          <p:nvPr>
            <p:ph idx="1"/>
          </p:nvPr>
        </p:nvSpPr>
        <p:spPr/>
        <p:txBody>
          <a:bodyPr/>
          <a:lstStyle/>
          <a:p>
            <a:pPr algn="r" rtl="1"/>
            <a:r>
              <a:rPr lang="fa-IR" dirty="0" smtClean="0"/>
              <a:t>بحث دقیق درباره موضوعات </a:t>
            </a:r>
            <a:endParaRPr lang="en-US" dirty="0" smtClean="0"/>
          </a:p>
          <a:p>
            <a:pPr lvl="0" algn="r" rtl="1"/>
            <a:r>
              <a:rPr lang="fa-IR" dirty="0" smtClean="0"/>
              <a:t>استفاده از عبارت های دقیق</a:t>
            </a:r>
            <a:endParaRPr lang="en-US" dirty="0" smtClean="0"/>
          </a:p>
          <a:p>
            <a:pPr lvl="0" algn="r" rtl="1"/>
            <a:r>
              <a:rPr lang="fa-IR" dirty="0" smtClean="0"/>
              <a:t>تمرکز بر زمان حال</a:t>
            </a:r>
            <a:endParaRPr lang="en-US" dirty="0" smtClean="0"/>
          </a:p>
          <a:p>
            <a:pPr lvl="0" algn="r" rtl="1"/>
            <a:r>
              <a:rPr lang="fa-IR" dirty="0" smtClean="0"/>
              <a:t>مسئولیت پذیری</a:t>
            </a:r>
            <a:endParaRPr lang="en-US" dirty="0" smtClean="0"/>
          </a:p>
          <a:p>
            <a:pPr lvl="0" algn="r" rtl="1"/>
            <a:r>
              <a:rPr lang="fa-IR" dirty="0" smtClean="0"/>
              <a:t>بیان خواسته ها</a:t>
            </a:r>
            <a:endParaRPr lang="en-US" dirty="0" smtClean="0"/>
          </a:p>
          <a:p>
            <a:pPr lvl="0" algn="r" rtl="1"/>
            <a:r>
              <a:rPr lang="fa-IR" dirty="0" smtClean="0"/>
              <a:t>منحرف نشدن از مو ضوع</a:t>
            </a:r>
            <a:endParaRPr lang="en-US" dirty="0" smtClean="0"/>
          </a:p>
          <a:p>
            <a:pPr algn="r" rtl="1"/>
            <a:r>
              <a:rPr lang="fa-IR" dirty="0" smtClean="0"/>
              <a:t> </a:t>
            </a:r>
            <a:endParaRPr lang="en-US" dirty="0" smtClean="0"/>
          </a:p>
          <a:p>
            <a:pPr algn="r"/>
            <a:endParaRPr lang="en-US" dirty="0"/>
          </a:p>
        </p:txBody>
      </p:sp>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429420"/>
          </a:xfrm>
        </p:spPr>
        <p:txBody>
          <a:bodyPr numCol="2">
            <a:normAutofit fontScale="85000" lnSpcReduction="10000"/>
          </a:bodyPr>
          <a:lstStyle/>
          <a:p>
            <a:pPr rtl="1"/>
            <a:r>
              <a:rPr lang="fa-IR" b="1" dirty="0" smtClean="0">
                <a:solidFill>
                  <a:srgbClr val="FF0000"/>
                </a:solidFill>
              </a:rPr>
              <a:t>آنچه والدین می گویند</a:t>
            </a:r>
            <a:endParaRPr lang="en-US" dirty="0" smtClean="0">
              <a:solidFill>
                <a:srgbClr val="FF0000"/>
              </a:solidFill>
            </a:endParaRPr>
          </a:p>
          <a:p>
            <a:pPr rtl="1"/>
            <a:r>
              <a:rPr lang="en-US" dirty="0" smtClean="0"/>
              <a:t>1</a:t>
            </a:r>
            <a:r>
              <a:rPr lang="fa-IR" dirty="0" smtClean="0"/>
              <a:t>-این هفته تکالیف را تحویل نداده ای )) (موضوع مشخص)</a:t>
            </a:r>
            <a:endParaRPr lang="en-US" dirty="0" smtClean="0"/>
          </a:p>
          <a:p>
            <a:pPr rtl="1"/>
            <a:r>
              <a:rPr lang="fa-IR" dirty="0" smtClean="0"/>
              <a:t>2-سه نفر از معلم هایت می گویند قرار بوده تکلیف خودت را به آنها تحویل بدهی ، اما نداده ای.))(جمله ای دقیق)</a:t>
            </a:r>
            <a:endParaRPr lang="en-US" dirty="0" smtClean="0"/>
          </a:p>
          <a:p>
            <a:pPr rtl="1"/>
            <a:r>
              <a:rPr lang="fa-IR" dirty="0" smtClean="0"/>
              <a:t>3-برای تحویل تکالیف عقب افتاده ات چه کار می کنی؟(تمرکز بر زمانحال)</a:t>
            </a:r>
            <a:endParaRPr lang="en-US" dirty="0" smtClean="0"/>
          </a:p>
          <a:p>
            <a:pPr rtl="1"/>
            <a:r>
              <a:rPr lang="fa-IR" dirty="0" smtClean="0"/>
              <a:t>4-وظیفه تو اینکه  تکالیف را انجام بدی و سر موقع تحویل بدی .(انتظار مسولیت پذیری)</a:t>
            </a:r>
            <a:endParaRPr lang="en-US" dirty="0" smtClean="0"/>
          </a:p>
          <a:p>
            <a:pPr rtl="1"/>
            <a:r>
              <a:rPr lang="fa-IR" dirty="0" smtClean="0"/>
              <a:t>5-باید برنامه ای برای جبران تکالیف عقب افتاده به ما بدی (بیان مستقیم خواسته)</a:t>
            </a:r>
            <a:endParaRPr lang="en-US" dirty="0" smtClean="0"/>
          </a:p>
          <a:p>
            <a:pPr rtl="1"/>
            <a:r>
              <a:rPr lang="fa-IR" dirty="0" smtClean="0"/>
              <a:t>تا وقتی که تکالیف رو انجام ندی ، همین طور با تو حرف می زنم.( رها نکردن</a:t>
            </a:r>
            <a:endParaRPr lang="en-US" dirty="0" smtClean="0"/>
          </a:p>
          <a:p>
            <a:pPr rtl="1"/>
            <a:r>
              <a:rPr lang="fa-IR" dirty="0" smtClean="0"/>
              <a:t>موضوع)</a:t>
            </a:r>
            <a:endParaRPr lang="en-US" dirty="0" smtClean="0"/>
          </a:p>
          <a:p>
            <a:pPr rtl="1"/>
            <a:r>
              <a:rPr lang="fa-IR" dirty="0" smtClean="0"/>
              <a:t> </a:t>
            </a:r>
            <a:endParaRPr lang="en-US" dirty="0" smtClean="0"/>
          </a:p>
          <a:p>
            <a:pPr rtl="1"/>
            <a:r>
              <a:rPr lang="fa-IR" dirty="0" smtClean="0"/>
              <a:t> </a:t>
            </a:r>
            <a:endParaRPr lang="en-US" dirty="0" smtClean="0"/>
          </a:p>
          <a:p>
            <a:pPr rtl="1"/>
            <a:r>
              <a:rPr lang="fa-IR" b="1" dirty="0" smtClean="0">
                <a:solidFill>
                  <a:srgbClr val="FF0000"/>
                </a:solidFill>
              </a:rPr>
              <a:t>پاسخ های فرزند </a:t>
            </a:r>
            <a:endParaRPr lang="en-US" b="1" dirty="0" smtClean="0">
              <a:solidFill>
                <a:srgbClr val="FF0000"/>
              </a:solidFill>
            </a:endParaRPr>
          </a:p>
          <a:p>
            <a:pPr rtl="1"/>
            <a:r>
              <a:rPr lang="fa-IR" dirty="0" smtClean="0"/>
              <a:t>1- من همین طور که قول داده ام ، دارم خیلی کار می کنم . چرا درباره اون حرف نمی زنین؟(موضوعی نامشخص)</a:t>
            </a:r>
            <a:endParaRPr lang="en-US" dirty="0" smtClean="0"/>
          </a:p>
          <a:p>
            <a:pPr rtl="1"/>
            <a:r>
              <a:rPr lang="fa-IR" dirty="0" smtClean="0"/>
              <a:t>2-شما همیشه طرف طرف معلما رو میگیرین نه طرف منو(جمله ای افراطی)</a:t>
            </a:r>
            <a:endParaRPr lang="en-US" dirty="0" smtClean="0"/>
          </a:p>
          <a:p>
            <a:pPr rtl="1"/>
            <a:r>
              <a:rPr lang="fa-IR" dirty="0" smtClean="0"/>
              <a:t>3-همش گذشته رو به رخم می کشین ! اگر شماها بذارین ، همش رو انجام میدم.(تمرکز بر گذشته یا اینده)</a:t>
            </a:r>
            <a:endParaRPr lang="en-US" dirty="0" smtClean="0"/>
          </a:p>
          <a:p>
            <a:pPr rtl="1"/>
            <a:r>
              <a:rPr lang="fa-IR" dirty="0" smtClean="0"/>
              <a:t>4-تقصیر من نیست که معلم ها نمی تونن منو وادار به انجام تکالیفم کنن(عذر و بهانه اوردن)</a:t>
            </a:r>
            <a:endParaRPr lang="en-US" dirty="0" smtClean="0"/>
          </a:p>
          <a:p>
            <a:pPr rtl="1"/>
            <a:r>
              <a:rPr lang="fa-IR" dirty="0" smtClean="0"/>
              <a:t>5-شماها به احساسات من اهمیت نمیدین . همش به مدرسه فکر می کنین.(فریب کاری)</a:t>
            </a:r>
            <a:endParaRPr lang="en-US" dirty="0" smtClean="0"/>
          </a:p>
          <a:p>
            <a:pPr rtl="1"/>
            <a:r>
              <a:rPr lang="fa-IR" dirty="0" smtClean="0"/>
              <a:t>پس شام چی شد؟ گرسنه ام شده، چرا هیچ وقت سر وقت غذا نمی خوریم؟(تغییر موضوع)</a:t>
            </a:r>
            <a:endParaRPr lang="en-US" dirty="0" smtClean="0"/>
          </a:p>
          <a:p>
            <a:pPr algn="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بازیافتن قدرت تصمیم گیری</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pPr algn="r"/>
            <a:r>
              <a:rPr lang="fa-IR" dirty="0" smtClean="0">
                <a:solidFill>
                  <a:schemeClr val="accent1"/>
                </a:solidFill>
              </a:rPr>
              <a:t>بیان مستقیم خواسته ها بجای فریب کاری</a:t>
            </a:r>
          </a:p>
          <a:p>
            <a:pPr algn="r"/>
            <a:r>
              <a:rPr lang="fa-IR" b="1" dirty="0" smtClean="0">
                <a:solidFill>
                  <a:srgbClr val="FF0000"/>
                </a:solidFill>
              </a:rPr>
              <a:t>مقابله با شیوه های اخاذی احساسی نوجوان</a:t>
            </a:r>
          </a:p>
          <a:p>
            <a:pPr algn="r"/>
            <a:r>
              <a:rPr lang="fa-IR" dirty="0" smtClean="0"/>
              <a:t>1-قلدری</a:t>
            </a:r>
          </a:p>
          <a:p>
            <a:pPr algn="r"/>
            <a:r>
              <a:rPr lang="fa-IR" dirty="0" smtClean="0"/>
              <a:t>2-دوست داشتن</a:t>
            </a:r>
          </a:p>
          <a:p>
            <a:pPr algn="r"/>
            <a:r>
              <a:rPr lang="fa-IR" dirty="0" smtClean="0"/>
              <a:t>3-عصبانیت</a:t>
            </a:r>
          </a:p>
          <a:p>
            <a:pPr algn="r"/>
            <a:r>
              <a:rPr lang="fa-IR" dirty="0" smtClean="0"/>
              <a:t>4-رنج بردن</a:t>
            </a:r>
          </a:p>
          <a:p>
            <a:pPr algn="r"/>
            <a:r>
              <a:rPr lang="fa-IR" dirty="0" smtClean="0"/>
              <a:t>5-انتقاد</a:t>
            </a:r>
          </a:p>
          <a:p>
            <a:pPr algn="r"/>
            <a:r>
              <a:rPr lang="fa-IR" dirty="0" smtClean="0"/>
              <a:t>6-بیچارگی</a:t>
            </a:r>
          </a:p>
          <a:p>
            <a:pPr algn="r"/>
            <a:r>
              <a:rPr lang="fa-IR" dirty="0" smtClean="0"/>
              <a:t>7-بی تفاوتی.</a:t>
            </a:r>
          </a:p>
          <a:p>
            <a:pPr algn="r"/>
            <a:r>
              <a:rPr lang="fa-IR" dirty="0" smtClean="0"/>
              <a:t>راهکارهای والدینی</a:t>
            </a:r>
          </a:p>
          <a:p>
            <a:pPr algn="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بازسازی روابط متقابل سالم</a:t>
            </a:r>
            <a:endParaRPr lang="en-US" dirty="0"/>
          </a:p>
        </p:txBody>
      </p:sp>
      <p:sp>
        <p:nvSpPr>
          <p:cNvPr id="3" name="Content Placeholder 2"/>
          <p:cNvSpPr>
            <a:spLocks noGrp="1"/>
          </p:cNvSpPr>
          <p:nvPr>
            <p:ph idx="1"/>
          </p:nvPr>
        </p:nvSpPr>
        <p:spPr/>
        <p:txBody>
          <a:bodyPr/>
          <a:lstStyle/>
          <a:p>
            <a:pPr algn="r"/>
            <a:r>
              <a:rPr lang="fa-IR" dirty="0" smtClean="0"/>
              <a:t>سه شکل آن: </a:t>
            </a:r>
          </a:p>
          <a:p>
            <a:pPr algn="r"/>
            <a:r>
              <a:rPr lang="fa-IR" dirty="0" smtClean="0">
                <a:solidFill>
                  <a:schemeClr val="accent1"/>
                </a:solidFill>
              </a:rPr>
              <a:t>1-روابط متقابل </a:t>
            </a:r>
            <a:r>
              <a:rPr lang="fa-IR" dirty="0" smtClean="0"/>
              <a:t>(نفع خود ودیگری)</a:t>
            </a:r>
          </a:p>
          <a:p>
            <a:pPr algn="r"/>
            <a:r>
              <a:rPr lang="fa-IR" dirty="0" smtClean="0">
                <a:solidFill>
                  <a:srgbClr val="FF0000"/>
                </a:solidFill>
              </a:rPr>
              <a:t>2-مصاله جویی </a:t>
            </a:r>
            <a:r>
              <a:rPr lang="fa-IR" dirty="0" smtClean="0"/>
              <a:t>(توافق وزیر پاگذاشتن برخی علائق خود)</a:t>
            </a:r>
          </a:p>
          <a:p>
            <a:pPr algn="r"/>
            <a:r>
              <a:rPr lang="fa-IR" dirty="0" smtClean="0">
                <a:solidFill>
                  <a:srgbClr val="00B050"/>
                </a:solidFill>
              </a:rPr>
              <a:t>3-معقول بودن</a:t>
            </a:r>
            <a:r>
              <a:rPr lang="fa-IR" dirty="0" smtClean="0"/>
              <a:t>(در نظر داشتن بخشهای آسیب پذیر طرف مقابل)</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تقویت بلوغ وراهکارهای کارآمد</a:t>
            </a:r>
            <a:endParaRPr lang="en-US" dirty="0"/>
          </a:p>
        </p:txBody>
      </p:sp>
      <p:sp>
        <p:nvSpPr>
          <p:cNvPr id="3" name="Content Placeholder 2"/>
          <p:cNvSpPr>
            <a:spLocks noGrp="1"/>
          </p:cNvSpPr>
          <p:nvPr>
            <p:ph idx="1"/>
          </p:nvPr>
        </p:nvSpPr>
        <p:spPr/>
        <p:txBody>
          <a:bodyPr/>
          <a:lstStyle/>
          <a:p>
            <a:pPr algn="r"/>
            <a:r>
              <a:rPr lang="fa-IR" dirty="0" smtClean="0"/>
              <a:t> </a:t>
            </a:r>
          </a:p>
          <a:p>
            <a:pPr algn="r"/>
            <a:r>
              <a:rPr lang="fa-IR" dirty="0" smtClean="0"/>
              <a:t>الگوی مناسبی باشید</a:t>
            </a:r>
          </a:p>
          <a:p>
            <a:pPr algn="r"/>
            <a:r>
              <a:rPr lang="fa-IR" dirty="0" smtClean="0"/>
              <a:t>دردسترس باشید</a:t>
            </a:r>
          </a:p>
          <a:p>
            <a:pPr algn="r"/>
            <a:r>
              <a:rPr lang="fa-IR" dirty="0" smtClean="0"/>
              <a:t>انتظارات معقول</a:t>
            </a:r>
          </a:p>
          <a:p>
            <a:pPr algn="r"/>
            <a:r>
              <a:rPr lang="fa-IR" dirty="0" smtClean="0"/>
              <a:t>مسئولیت دادن</a:t>
            </a:r>
          </a:p>
          <a:p>
            <a:pPr algn="r"/>
            <a:r>
              <a:rPr lang="fa-IR" dirty="0" smtClean="0"/>
              <a:t>بدون سرزنش بحث کنید</a:t>
            </a:r>
          </a:p>
          <a:p>
            <a:pPr algn="r"/>
            <a:r>
              <a:rPr lang="fa-IR" dirty="0" smtClean="0"/>
              <a:t>نشان دهید رفتارهای آنها برای شما مهم است</a:t>
            </a:r>
          </a:p>
          <a:p>
            <a:pPr algn="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تقویت بلوغ وراهکارهای کارآمد</a:t>
            </a:r>
            <a:endParaRPr lang="en-US" dirty="0"/>
          </a:p>
        </p:txBody>
      </p:sp>
      <p:sp>
        <p:nvSpPr>
          <p:cNvPr id="3" name="Content Placeholder 2"/>
          <p:cNvSpPr>
            <a:spLocks noGrp="1"/>
          </p:cNvSpPr>
          <p:nvPr>
            <p:ph idx="1"/>
          </p:nvPr>
        </p:nvSpPr>
        <p:spPr/>
        <p:txBody>
          <a:bodyPr/>
          <a:lstStyle/>
          <a:p>
            <a:pPr algn="r"/>
            <a:r>
              <a:rPr lang="fa-IR" dirty="0" smtClean="0"/>
              <a:t>وقت بگذارید</a:t>
            </a:r>
          </a:p>
          <a:p>
            <a:pPr algn="r"/>
            <a:r>
              <a:rPr lang="fa-IR" dirty="0" smtClean="0"/>
              <a:t>توجه ونگرانی خود را نشان دهید</a:t>
            </a:r>
          </a:p>
          <a:p>
            <a:pPr algn="r"/>
            <a:r>
              <a:rPr lang="fa-IR" dirty="0" smtClean="0"/>
              <a:t>قوانین ومحدودیت های خانه راتصریح کنید </a:t>
            </a:r>
          </a:p>
          <a:p>
            <a:pPr algn="r"/>
            <a:r>
              <a:rPr lang="fa-IR" dirty="0" smtClean="0"/>
              <a:t>اجتناب از طعنه، تهمت،برچسب، همدردی طلبی و سزنش خود</a:t>
            </a:r>
          </a:p>
          <a:p>
            <a:pPr algn="r"/>
            <a:endParaRPr lang="fa-IR" dirty="0" smtClean="0"/>
          </a:p>
          <a:p>
            <a:pPr algn="r"/>
            <a:r>
              <a:rPr lang="fa-IR" b="1" dirty="0" smtClean="0">
                <a:solidFill>
                  <a:srgbClr val="C00000"/>
                </a:solidFill>
              </a:rPr>
              <a:t>راهکارهای مقابله با چالش های زندگی</a:t>
            </a:r>
          </a:p>
          <a:p>
            <a:pPr algn="r"/>
            <a:r>
              <a:rPr lang="fa-IR" dirty="0" smtClean="0"/>
              <a:t>آموزش مدیریت زمان</a:t>
            </a:r>
          </a:p>
          <a:p>
            <a:pPr algn="r"/>
            <a:r>
              <a:rPr lang="fa-IR" dirty="0" smtClean="0"/>
              <a:t>حل مساله </a:t>
            </a:r>
          </a:p>
          <a:p>
            <a:pPr algn="r"/>
            <a:r>
              <a:rPr lang="fa-IR" dirty="0" smtClean="0"/>
              <a:t>رفتار شجاعانه</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numCol="2">
            <a:normAutofit fontScale="92500" lnSpcReduction="20000"/>
          </a:bodyPr>
          <a:lstStyle/>
          <a:p>
            <a:pPr algn="r" rtl="1"/>
            <a:r>
              <a:rPr lang="fa-IR" dirty="0" smtClean="0">
                <a:solidFill>
                  <a:srgbClr val="FF0000"/>
                </a:solidFill>
              </a:rPr>
              <a:t>نابالغ</a:t>
            </a:r>
            <a:endParaRPr lang="en-US" dirty="0" smtClean="0">
              <a:solidFill>
                <a:srgbClr val="FF0000"/>
              </a:solidFill>
            </a:endParaRPr>
          </a:p>
          <a:p>
            <a:pPr algn="r" rtl="1"/>
            <a:r>
              <a:rPr lang="fa-IR" dirty="0" smtClean="0"/>
              <a:t>اظهار ناتوانی</a:t>
            </a:r>
            <a:endParaRPr lang="en-US" dirty="0" smtClean="0"/>
          </a:p>
          <a:p>
            <a:pPr algn="r" rtl="1"/>
            <a:r>
              <a:rPr lang="fa-IR" dirty="0" smtClean="0"/>
              <a:t>مقصر دانستن دیگران </a:t>
            </a:r>
            <a:endParaRPr lang="en-US" dirty="0" smtClean="0"/>
          </a:p>
          <a:p>
            <a:pPr algn="r" rtl="1"/>
            <a:r>
              <a:rPr lang="fa-IR" dirty="0" smtClean="0"/>
              <a:t>سختگیری</a:t>
            </a:r>
            <a:endParaRPr lang="en-US" dirty="0" smtClean="0"/>
          </a:p>
          <a:p>
            <a:pPr algn="r" rtl="1"/>
            <a:r>
              <a:rPr lang="fa-IR" dirty="0" smtClean="0"/>
              <a:t>فریب کاری</a:t>
            </a:r>
            <a:endParaRPr lang="en-US" dirty="0" smtClean="0"/>
          </a:p>
          <a:p>
            <a:pPr algn="r" rtl="1"/>
            <a:r>
              <a:rPr lang="fa-IR" dirty="0" smtClean="0"/>
              <a:t>اظهار شکست خوردگی</a:t>
            </a:r>
            <a:endParaRPr lang="en-US" dirty="0" smtClean="0"/>
          </a:p>
          <a:p>
            <a:pPr algn="r" rtl="1"/>
            <a:r>
              <a:rPr lang="fa-IR" dirty="0" smtClean="0"/>
              <a:t>اصرار بر یک انتخاب </a:t>
            </a:r>
            <a:endParaRPr lang="en-US" dirty="0" smtClean="0"/>
          </a:p>
          <a:p>
            <a:pPr algn="r" rtl="1"/>
            <a:r>
              <a:rPr lang="fa-IR" dirty="0" smtClean="0"/>
              <a:t>رفتار غریزی</a:t>
            </a:r>
            <a:endParaRPr lang="en-US" dirty="0" smtClean="0"/>
          </a:p>
          <a:p>
            <a:pPr algn="r" rtl="1"/>
            <a:r>
              <a:rPr lang="fa-IR" dirty="0" smtClean="0"/>
              <a:t>افراط و تفریط </a:t>
            </a:r>
            <a:endParaRPr lang="en-US" dirty="0" smtClean="0"/>
          </a:p>
          <a:p>
            <a:pPr algn="r" rtl="1"/>
            <a:r>
              <a:rPr lang="fa-IR" dirty="0" smtClean="0"/>
              <a:t>مبارزه با واقعیت </a:t>
            </a:r>
            <a:endParaRPr lang="en-US" dirty="0" smtClean="0"/>
          </a:p>
          <a:p>
            <a:pPr algn="r" rtl="1"/>
            <a:r>
              <a:rPr lang="fa-IR" dirty="0" smtClean="0"/>
              <a:t>اصرار بر خواسته های خود</a:t>
            </a:r>
            <a:endParaRPr lang="en-US" dirty="0" smtClean="0"/>
          </a:p>
          <a:p>
            <a:pPr algn="r" rtl="1"/>
            <a:r>
              <a:rPr lang="fa-IR" dirty="0" smtClean="0"/>
              <a:t>احساسات شدید</a:t>
            </a:r>
            <a:endParaRPr lang="en-US" dirty="0" smtClean="0"/>
          </a:p>
          <a:p>
            <a:pPr algn="r" rtl="1"/>
            <a:r>
              <a:rPr lang="fa-IR" dirty="0" smtClean="0"/>
              <a:t>گوش نکردن به دیگران</a:t>
            </a:r>
            <a:endParaRPr lang="en-US" dirty="0" smtClean="0"/>
          </a:p>
          <a:p>
            <a:pPr algn="r" rtl="1"/>
            <a:r>
              <a:rPr lang="fa-IR" dirty="0" smtClean="0"/>
              <a:t>اعتراض به موقیعت </a:t>
            </a:r>
            <a:endParaRPr lang="en-US" dirty="0" smtClean="0"/>
          </a:p>
          <a:p>
            <a:pPr algn="r" rtl="1"/>
            <a:r>
              <a:rPr lang="fa-IR" dirty="0" smtClean="0"/>
              <a:t>نزاغ برای برنده شدن</a:t>
            </a:r>
          </a:p>
          <a:p>
            <a:pPr algn="r" rtl="1"/>
            <a:endParaRPr lang="fa-IR" dirty="0" smtClean="0"/>
          </a:p>
          <a:p>
            <a:pPr algn="r" rtl="1">
              <a:buNone/>
            </a:pPr>
            <a:endParaRPr lang="en-US" dirty="0" smtClean="0">
              <a:solidFill>
                <a:srgbClr val="FF0000"/>
              </a:solidFill>
            </a:endParaRPr>
          </a:p>
          <a:p>
            <a:pPr algn="r" rtl="1"/>
            <a:r>
              <a:rPr lang="fa-IR" dirty="0" smtClean="0">
                <a:solidFill>
                  <a:srgbClr val="FF0000"/>
                </a:solidFill>
              </a:rPr>
              <a:t>بالغ</a:t>
            </a:r>
            <a:endParaRPr lang="en-US" dirty="0" smtClean="0">
              <a:solidFill>
                <a:srgbClr val="FF0000"/>
              </a:solidFill>
            </a:endParaRPr>
          </a:p>
          <a:p>
            <a:pPr algn="r" rtl="1"/>
            <a:r>
              <a:rPr lang="fa-IR" dirty="0" smtClean="0"/>
              <a:t>رفتار چاره جویانه </a:t>
            </a:r>
            <a:endParaRPr lang="en-US" dirty="0" smtClean="0"/>
          </a:p>
          <a:p>
            <a:pPr algn="r" rtl="1"/>
            <a:r>
              <a:rPr lang="fa-IR" dirty="0" smtClean="0"/>
              <a:t>قبول مسولیت </a:t>
            </a:r>
            <a:endParaRPr lang="en-US" dirty="0" smtClean="0"/>
          </a:p>
          <a:p>
            <a:pPr algn="r" rtl="1"/>
            <a:r>
              <a:rPr lang="fa-IR" dirty="0" smtClean="0"/>
              <a:t>انعطاف پذیری</a:t>
            </a:r>
            <a:endParaRPr lang="en-US" dirty="0" smtClean="0"/>
          </a:p>
          <a:p>
            <a:pPr algn="r" rtl="1"/>
            <a:r>
              <a:rPr lang="fa-IR" dirty="0" smtClean="0"/>
              <a:t>بیان خواسته ها</a:t>
            </a:r>
            <a:endParaRPr lang="en-US" dirty="0" smtClean="0"/>
          </a:p>
          <a:p>
            <a:pPr algn="r" rtl="1"/>
            <a:r>
              <a:rPr lang="fa-IR" dirty="0" smtClean="0"/>
              <a:t>پافشاری</a:t>
            </a:r>
            <a:endParaRPr lang="en-US" dirty="0" smtClean="0"/>
          </a:p>
          <a:p>
            <a:pPr algn="r" rtl="1"/>
            <a:r>
              <a:rPr lang="fa-IR" dirty="0" smtClean="0"/>
              <a:t>گزینه های گوناگون</a:t>
            </a:r>
            <a:endParaRPr lang="en-US" dirty="0" smtClean="0"/>
          </a:p>
          <a:p>
            <a:pPr algn="r" rtl="1"/>
            <a:r>
              <a:rPr lang="fa-IR" dirty="0" smtClean="0"/>
              <a:t>خویشتن داری</a:t>
            </a:r>
            <a:endParaRPr lang="en-US" dirty="0" smtClean="0"/>
          </a:p>
          <a:p>
            <a:pPr algn="r" rtl="1"/>
            <a:r>
              <a:rPr lang="fa-IR" dirty="0" smtClean="0"/>
              <a:t>میانه روی </a:t>
            </a:r>
            <a:endParaRPr lang="en-US" dirty="0" smtClean="0"/>
          </a:p>
          <a:p>
            <a:pPr algn="r" rtl="1"/>
            <a:r>
              <a:rPr lang="fa-IR" dirty="0" smtClean="0"/>
              <a:t>رعایت جایگاه خود نسبت به واقعیت</a:t>
            </a:r>
            <a:endParaRPr lang="en-US" dirty="0" smtClean="0"/>
          </a:p>
          <a:p>
            <a:pPr algn="r" rtl="1"/>
            <a:r>
              <a:rPr lang="fa-IR" dirty="0" smtClean="0"/>
              <a:t>میل به بحث و تبادل نظر</a:t>
            </a:r>
            <a:endParaRPr lang="en-US" dirty="0" smtClean="0"/>
          </a:p>
          <a:p>
            <a:pPr algn="r" rtl="1"/>
            <a:r>
              <a:rPr lang="fa-IR" dirty="0" smtClean="0"/>
              <a:t>صحبت درباره احساسات </a:t>
            </a:r>
            <a:endParaRPr lang="en-US" dirty="0" smtClean="0"/>
          </a:p>
          <a:p>
            <a:pPr algn="r" rtl="1"/>
            <a:r>
              <a:rPr lang="fa-IR" dirty="0" smtClean="0"/>
              <a:t>میل به شنیدن حرف های دیگران</a:t>
            </a:r>
            <a:endParaRPr lang="en-US" dirty="0" smtClean="0"/>
          </a:p>
          <a:p>
            <a:pPr algn="r" rtl="1"/>
            <a:r>
              <a:rPr lang="fa-IR" dirty="0" smtClean="0"/>
              <a:t>حل مشکلات و موقعیت </a:t>
            </a:r>
            <a:endParaRPr lang="en-US" dirty="0" smtClean="0"/>
          </a:p>
          <a:p>
            <a:pPr algn="r" rtl="1"/>
            <a:r>
              <a:rPr lang="fa-IR" dirty="0" smtClean="0"/>
              <a:t>بحث برای درک کردن</a:t>
            </a:r>
            <a:endParaRPr lang="en-US" dirty="0" smtClean="0"/>
          </a:p>
          <a:p>
            <a:pPr algn="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146" name="Object 2"/>
          <p:cNvGraphicFramePr>
            <a:graphicFrameLocks noGrp="1" noChangeAspect="1"/>
          </p:cNvGraphicFramePr>
          <p:nvPr>
            <p:ph idx="1"/>
            <p:extLst>
              <p:ext uri="{D42A27DB-BD31-4B8C-83A1-F6EECF244321}">
                <p14:modId xmlns:p14="http://schemas.microsoft.com/office/powerpoint/2010/main" val="4220296233"/>
              </p:ext>
            </p:extLst>
          </p:nvPr>
        </p:nvGraphicFramePr>
        <p:xfrm>
          <a:off x="-516700" y="0"/>
          <a:ext cx="9660700" cy="7234956"/>
        </p:xfrm>
        <a:graphic>
          <a:graphicData uri="http://schemas.openxmlformats.org/presentationml/2006/ole">
            <mc:AlternateContent xmlns:mc="http://schemas.openxmlformats.org/markup-compatibility/2006">
              <mc:Choice xmlns:v="urn:schemas-microsoft-com:vml" Requires="v">
                <p:oleObj spid="_x0000_s63492" name="Clip" r:id="rId3" imgW="4857143" imgH="3219048" progId="">
                  <p:embed/>
                </p:oleObj>
              </mc:Choice>
              <mc:Fallback>
                <p:oleObj name="Clip" r:id="rId3" imgW="4857143" imgH="321904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00" y="0"/>
                        <a:ext cx="9660700" cy="7234956"/>
                      </a:xfrm>
                      <a:prstGeom prst="rect">
                        <a:avLst/>
                      </a:prstGeom>
                      <a:noFill/>
                      <a:ln>
                        <a:noFill/>
                      </a:ln>
                      <a:effectLst/>
                    </p:spPr>
                  </p:pic>
                </p:oleObj>
              </mc:Fallback>
            </mc:AlternateContent>
          </a:graphicData>
        </a:graphic>
      </p:graphicFrame>
      <p:sp>
        <p:nvSpPr>
          <p:cNvPr id="4" name="TextBox 3"/>
          <p:cNvSpPr txBox="1"/>
          <p:nvPr/>
        </p:nvSpPr>
        <p:spPr>
          <a:xfrm>
            <a:off x="3571868" y="2714620"/>
            <a:ext cx="2214578" cy="369332"/>
          </a:xfrm>
          <a:prstGeom prst="rect">
            <a:avLst/>
          </a:prstGeom>
          <a:noFill/>
        </p:spPr>
        <p:txBody>
          <a:bodyPr wrap="square" rtlCol="0">
            <a:spAutoFit/>
          </a:bodyPr>
          <a:lstStyle/>
          <a:p>
            <a:endParaRPr lang="en-US"/>
          </a:p>
        </p:txBody>
      </p:sp>
      <p:sp>
        <p:nvSpPr>
          <p:cNvPr id="5" name="TextBox 4"/>
          <p:cNvSpPr txBox="1"/>
          <p:nvPr/>
        </p:nvSpPr>
        <p:spPr>
          <a:xfrm>
            <a:off x="2357422" y="2500306"/>
            <a:ext cx="5214974" cy="1569660"/>
          </a:xfrm>
          <a:prstGeom prst="rect">
            <a:avLst/>
          </a:prstGeom>
          <a:noFill/>
        </p:spPr>
        <p:txBody>
          <a:bodyPr wrap="square" rtlCol="0">
            <a:spAutoFit/>
            <a:scene3d>
              <a:camera prst="isometricOffAxis1Left"/>
              <a:lightRig rig="threePt" dir="t"/>
            </a:scene3d>
          </a:bodyPr>
          <a:lstStyle/>
          <a:p>
            <a:r>
              <a:rPr lang="en-US" sz="9600" dirty="0" smtClean="0"/>
              <a:t>The  end</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lstStyle/>
          <a:p>
            <a:pPr algn="r"/>
            <a:r>
              <a:rPr lang="fa-IR" dirty="0"/>
              <a:t> سيستمي كه با رفتارهاي اعتيادي رابطه تنگاتنگ دارد </a:t>
            </a:r>
            <a:r>
              <a:rPr lang="fa-IR" dirty="0">
                <a:solidFill>
                  <a:srgbClr val="FF0000"/>
                </a:solidFill>
              </a:rPr>
              <a:t>خانواده </a:t>
            </a:r>
            <a:r>
              <a:rPr lang="fa-IR" dirty="0"/>
              <a:t>است. </a:t>
            </a:r>
            <a:r>
              <a:rPr lang="fa-IR" dirty="0" smtClean="0">
                <a:solidFill>
                  <a:srgbClr val="FF0000"/>
                </a:solidFill>
              </a:rPr>
              <a:t>مشاوران وپزشکان </a:t>
            </a:r>
            <a:r>
              <a:rPr lang="fa-IR" dirty="0">
                <a:solidFill>
                  <a:srgbClr val="FF0000"/>
                </a:solidFill>
              </a:rPr>
              <a:t>خانواده </a:t>
            </a:r>
            <a:r>
              <a:rPr lang="fa-IR" dirty="0"/>
              <a:t>مي بايد به پويايي هاي خانوادگي موثر بر تك تك مراجعان به دقت نظر كنند. در واقع، سيستم خانواده را مي توان به خودي خود آماج مناسبي براي تغيير در نظر گرفت. كار كردن با خانواده از اين ديدگاه مستلزم آن است كه مشاوران شناختي از نظريه سيستمهاي عمومي و كاربرد آن در مشاوره اعتياد داشته باشند. </a:t>
            </a:r>
            <a:endParaRPr lang="en-US" dirty="0"/>
          </a:p>
          <a:p>
            <a:endParaRPr lang="en-US" dirty="0"/>
          </a:p>
        </p:txBody>
      </p:sp>
      <p:graphicFrame>
        <p:nvGraphicFramePr>
          <p:cNvPr id="18435" name="Object 3"/>
          <p:cNvGraphicFramePr>
            <a:graphicFrameLocks noChangeAspect="1"/>
          </p:cNvGraphicFramePr>
          <p:nvPr/>
        </p:nvGraphicFramePr>
        <p:xfrm>
          <a:off x="1285852" y="3369208"/>
          <a:ext cx="2571768" cy="3015176"/>
        </p:xfrm>
        <a:graphic>
          <a:graphicData uri="http://schemas.openxmlformats.org/presentationml/2006/ole">
            <mc:AlternateContent xmlns:mc="http://schemas.openxmlformats.org/markup-compatibility/2006">
              <mc:Choice xmlns:v="urn:schemas-microsoft-com:vml" Requires="v">
                <p:oleObj spid="_x0000_s18437" name="Clip" r:id="rId3" imgW="1857600" imgH="3995640" progId="">
                  <p:embed/>
                </p:oleObj>
              </mc:Choice>
              <mc:Fallback>
                <p:oleObj name="Clip" r:id="rId3" imgW="1857600" imgH="39956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3369208"/>
                        <a:ext cx="2571768" cy="3015176"/>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سوء مصرف مواد و سيستم خانواده</a:t>
            </a:r>
            <a:r>
              <a:rPr lang="en-US" dirty="0" smtClean="0"/>
              <a:t/>
            </a:r>
            <a:br>
              <a:rPr lang="en-US" dirty="0" smtClean="0"/>
            </a:br>
            <a:endParaRPr lang="en-US" dirty="0"/>
          </a:p>
        </p:txBody>
      </p:sp>
      <p:sp>
        <p:nvSpPr>
          <p:cNvPr id="3" name="Content Placeholder 2"/>
          <p:cNvSpPr>
            <a:spLocks noGrp="1"/>
          </p:cNvSpPr>
          <p:nvPr>
            <p:ph idx="1"/>
          </p:nvPr>
        </p:nvSpPr>
        <p:spPr>
          <a:xfrm>
            <a:off x="428596" y="1928802"/>
            <a:ext cx="8229600" cy="4389120"/>
          </a:xfrm>
        </p:spPr>
        <p:style>
          <a:lnRef idx="1">
            <a:schemeClr val="accent1"/>
          </a:lnRef>
          <a:fillRef idx="2">
            <a:schemeClr val="accent1"/>
          </a:fillRef>
          <a:effectRef idx="1">
            <a:schemeClr val="accent1"/>
          </a:effectRef>
          <a:fontRef idx="minor">
            <a:schemeClr val="dk1"/>
          </a:fontRef>
        </p:style>
        <p:txBody>
          <a:bodyPr/>
          <a:lstStyle/>
          <a:p>
            <a:r>
              <a:rPr lang="fa-IR" dirty="0"/>
              <a:t> رويكرد سيستمي خانواده مدعي است  كه </a:t>
            </a:r>
            <a:r>
              <a:rPr lang="fa-IR" dirty="0" smtClean="0">
                <a:solidFill>
                  <a:srgbClr val="FF0000"/>
                </a:solidFill>
              </a:rPr>
              <a:t>علت سوء مصرف مواد حاصل </a:t>
            </a:r>
            <a:r>
              <a:rPr lang="fa-IR" dirty="0">
                <a:solidFill>
                  <a:srgbClr val="FF0000"/>
                </a:solidFill>
              </a:rPr>
              <a:t>اختلال در عملكرد سيستم خانواده است</a:t>
            </a:r>
            <a:r>
              <a:rPr lang="fa-IR" dirty="0"/>
              <a:t>، زوج درماني و خانواده درماني  مي تواند با درمان مشكلات خانوادگي مرتبط با </a:t>
            </a:r>
            <a:r>
              <a:rPr lang="fa-IR" dirty="0" smtClean="0">
                <a:solidFill>
                  <a:srgbClr val="FF0000"/>
                </a:solidFill>
              </a:rPr>
              <a:t>سوء مصرف مواد</a:t>
            </a:r>
            <a:r>
              <a:rPr lang="fa-IR" dirty="0" smtClean="0"/>
              <a:t> </a:t>
            </a:r>
            <a:r>
              <a:rPr lang="fa-IR" dirty="0"/>
              <a:t>موثر باشد. </a:t>
            </a:r>
            <a:endParaRPr lang="en-US" dirty="0"/>
          </a:p>
        </p:txBody>
      </p:sp>
      <p:pic>
        <p:nvPicPr>
          <p:cNvPr id="4" name="Picture 6" descr="MCj02260440000[1]"/>
          <p:cNvPicPr>
            <a:picLocks noChangeAspect="1" noChangeArrowheads="1"/>
          </p:cNvPicPr>
          <p:nvPr/>
        </p:nvPicPr>
        <p:blipFill>
          <a:blip r:embed="rId2"/>
          <a:srcRect/>
          <a:stretch>
            <a:fillRect/>
          </a:stretch>
        </p:blipFill>
        <p:spPr bwMode="auto">
          <a:xfrm>
            <a:off x="1142976" y="3857628"/>
            <a:ext cx="4000528" cy="25613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447800" y="3429000"/>
            <a:ext cx="1752600" cy="366713"/>
          </a:xfrm>
          <a:prstGeom prst="rect">
            <a:avLst/>
          </a:prstGeom>
          <a:noFill/>
          <a:ln w="9525">
            <a:noFill/>
            <a:miter lim="800000"/>
            <a:headEnd/>
            <a:tailEnd/>
          </a:ln>
        </p:spPr>
        <p:txBody>
          <a:bodyPr>
            <a:spAutoFit/>
          </a:bodyPr>
          <a:lstStyle/>
          <a:p>
            <a:pPr eaLnBrk="1" hangingPunct="1">
              <a:spcBef>
                <a:spcPct val="50000"/>
              </a:spcBef>
            </a:pPr>
            <a:endParaRPr lang="en-US" dirty="0">
              <a:latin typeface="Tahoma" pitchFamily="34" charset="0"/>
            </a:endParaRPr>
          </a:p>
        </p:txBody>
      </p:sp>
      <p:sp>
        <p:nvSpPr>
          <p:cNvPr id="66563" name="Text Box 3"/>
          <p:cNvSpPr txBox="1">
            <a:spLocks noChangeArrowheads="1"/>
          </p:cNvSpPr>
          <p:nvPr/>
        </p:nvSpPr>
        <p:spPr bwMode="auto">
          <a:xfrm>
            <a:off x="152400" y="1752600"/>
            <a:ext cx="2286000" cy="366713"/>
          </a:xfrm>
          <a:prstGeom prst="rect">
            <a:avLst/>
          </a:prstGeom>
          <a:noFill/>
          <a:ln w="9525">
            <a:noFill/>
            <a:miter lim="800000"/>
            <a:headEnd/>
            <a:tailEnd/>
          </a:ln>
        </p:spPr>
        <p:txBody>
          <a:bodyPr>
            <a:spAutoFit/>
          </a:bodyPr>
          <a:lstStyle/>
          <a:p>
            <a:pPr eaLnBrk="1" hangingPunct="1"/>
            <a:endParaRPr lang="en-US" dirty="0">
              <a:solidFill>
                <a:srgbClr val="339933"/>
              </a:solidFill>
              <a:latin typeface="Tahoma" pitchFamily="34" charset="0"/>
            </a:endParaRPr>
          </a:p>
        </p:txBody>
      </p:sp>
      <p:sp>
        <p:nvSpPr>
          <p:cNvPr id="453636" name="Rectangle 4"/>
          <p:cNvSpPr>
            <a:spLocks noChangeArrowheads="1"/>
          </p:cNvSpPr>
          <p:nvPr/>
        </p:nvSpPr>
        <p:spPr bwMode="auto">
          <a:xfrm>
            <a:off x="457200" y="1447800"/>
            <a:ext cx="2209800" cy="685800"/>
          </a:xfrm>
          <a:prstGeom prst="rect">
            <a:avLst/>
          </a:prstGeom>
          <a:solidFill>
            <a:schemeClr val="bg1"/>
          </a:solidFill>
          <a:ln w="9525">
            <a:solidFill>
              <a:schemeClr val="tx1"/>
            </a:solidFill>
            <a:miter lim="800000"/>
            <a:headEnd/>
            <a:tailEnd/>
          </a:ln>
        </p:spPr>
        <p:txBody>
          <a:bodyPr wrap="none" anchor="ctr"/>
          <a:lstStyle/>
          <a:p>
            <a:pPr>
              <a:buFontTx/>
              <a:buChar char="•"/>
            </a:pPr>
            <a:r>
              <a:rPr lang="en-US" b="1" dirty="0">
                <a:latin typeface="Tahoma" pitchFamily="34" charset="0"/>
              </a:rPr>
              <a:t> Transactional </a:t>
            </a:r>
          </a:p>
          <a:p>
            <a:r>
              <a:rPr lang="en-US" b="1" dirty="0">
                <a:latin typeface="Tahoma" pitchFamily="34" charset="0"/>
              </a:rPr>
              <a:t>   patterns</a:t>
            </a:r>
          </a:p>
        </p:txBody>
      </p:sp>
      <p:sp>
        <p:nvSpPr>
          <p:cNvPr id="66565" name="Text Box 5"/>
          <p:cNvSpPr txBox="1">
            <a:spLocks noChangeArrowheads="1"/>
          </p:cNvSpPr>
          <p:nvPr/>
        </p:nvSpPr>
        <p:spPr bwMode="auto">
          <a:xfrm>
            <a:off x="1981200" y="304800"/>
            <a:ext cx="5410200" cy="366713"/>
          </a:xfrm>
          <a:prstGeom prst="rect">
            <a:avLst/>
          </a:prstGeom>
          <a:noFill/>
          <a:ln w="9525">
            <a:noFill/>
            <a:miter lim="800000"/>
            <a:headEnd/>
            <a:tailEnd/>
          </a:ln>
        </p:spPr>
        <p:txBody>
          <a:bodyPr>
            <a:spAutoFit/>
          </a:bodyPr>
          <a:lstStyle/>
          <a:p>
            <a:pPr>
              <a:spcBef>
                <a:spcPct val="50000"/>
              </a:spcBef>
            </a:pPr>
            <a:endParaRPr lang="en-US" dirty="0">
              <a:latin typeface="Tahoma" pitchFamily="34" charset="0"/>
            </a:endParaRPr>
          </a:p>
        </p:txBody>
      </p:sp>
      <p:sp>
        <p:nvSpPr>
          <p:cNvPr id="66566" name="Text Box 6"/>
          <p:cNvSpPr txBox="1">
            <a:spLocks noChangeArrowheads="1"/>
          </p:cNvSpPr>
          <p:nvPr/>
        </p:nvSpPr>
        <p:spPr bwMode="auto">
          <a:xfrm>
            <a:off x="1524000" y="457200"/>
            <a:ext cx="6629400" cy="366713"/>
          </a:xfrm>
          <a:prstGeom prst="rect">
            <a:avLst/>
          </a:prstGeom>
          <a:noFill/>
          <a:ln w="9525">
            <a:noFill/>
            <a:miter lim="800000"/>
            <a:headEnd/>
            <a:tailEnd/>
          </a:ln>
        </p:spPr>
        <p:txBody>
          <a:bodyPr>
            <a:spAutoFit/>
          </a:bodyPr>
          <a:lstStyle/>
          <a:p>
            <a:pPr>
              <a:spcBef>
                <a:spcPct val="50000"/>
              </a:spcBef>
            </a:pPr>
            <a:endParaRPr lang="en-US" dirty="0">
              <a:latin typeface="Tahoma" pitchFamily="34" charset="0"/>
            </a:endParaRPr>
          </a:p>
        </p:txBody>
      </p:sp>
      <p:sp>
        <p:nvSpPr>
          <p:cNvPr id="66567" name="Text Box 7"/>
          <p:cNvSpPr txBox="1">
            <a:spLocks noChangeArrowheads="1"/>
          </p:cNvSpPr>
          <p:nvPr/>
        </p:nvSpPr>
        <p:spPr bwMode="auto">
          <a:xfrm>
            <a:off x="2133600" y="152400"/>
            <a:ext cx="4572000" cy="1066800"/>
          </a:xfrm>
          <a:prstGeom prst="rect">
            <a:avLst/>
          </a:prstGeom>
          <a:noFill/>
          <a:ln w="9525">
            <a:noFill/>
            <a:miter lim="800000"/>
            <a:headEnd/>
            <a:tailEnd/>
          </a:ln>
        </p:spPr>
        <p:txBody>
          <a:bodyPr>
            <a:spAutoFit/>
          </a:bodyPr>
          <a:lstStyle/>
          <a:p>
            <a:pPr algn="ctr">
              <a:spcBef>
                <a:spcPct val="50000"/>
              </a:spcBef>
            </a:pPr>
            <a:r>
              <a:rPr lang="en-US" sz="3200" b="1" dirty="0">
                <a:latin typeface="Tahoma" pitchFamily="34" charset="0"/>
              </a:rPr>
              <a:t>Pieces of MDFT Approach</a:t>
            </a:r>
          </a:p>
        </p:txBody>
      </p:sp>
      <p:sp>
        <p:nvSpPr>
          <p:cNvPr id="66568" name="AutoShape 8"/>
          <p:cNvSpPr>
            <a:spLocks noChangeArrowheads="1"/>
          </p:cNvSpPr>
          <p:nvPr/>
        </p:nvSpPr>
        <p:spPr bwMode="auto">
          <a:xfrm>
            <a:off x="3200400" y="1406525"/>
            <a:ext cx="5029200" cy="4953000"/>
          </a:xfrm>
          <a:prstGeom prst="diamond">
            <a:avLst/>
          </a:prstGeom>
          <a:solidFill>
            <a:srgbClr val="969696"/>
          </a:solidFill>
          <a:ln w="9525">
            <a:noFill/>
            <a:miter lim="800000"/>
            <a:headEnd/>
            <a:tailEnd/>
          </a:ln>
        </p:spPr>
        <p:txBody>
          <a:bodyPr wrap="none" anchor="ctr"/>
          <a:lstStyle/>
          <a:p>
            <a:pPr algn="ctr"/>
            <a:endParaRPr lang="en-US" dirty="0">
              <a:latin typeface="Tahoma" pitchFamily="34" charset="0"/>
            </a:endParaRPr>
          </a:p>
        </p:txBody>
      </p:sp>
      <p:sp>
        <p:nvSpPr>
          <p:cNvPr id="66569" name="Arc 9"/>
          <p:cNvSpPr>
            <a:spLocks/>
          </p:cNvSpPr>
          <p:nvPr/>
        </p:nvSpPr>
        <p:spPr bwMode="auto">
          <a:xfrm rot="2760961">
            <a:off x="3094832" y="2964656"/>
            <a:ext cx="1687512" cy="1781175"/>
          </a:xfrm>
          <a:custGeom>
            <a:avLst/>
            <a:gdLst>
              <a:gd name="T0" fmla="*/ 0 w 26553"/>
              <a:gd name="T1" fmla="*/ 2147483647 h 29721"/>
              <a:gd name="T2" fmla="*/ 2147483647 w 26553"/>
              <a:gd name="T3" fmla="*/ 2147483647 h 29721"/>
              <a:gd name="T4" fmla="*/ 2147483647 w 26553"/>
              <a:gd name="T5" fmla="*/ 2147483647 h 29721"/>
              <a:gd name="T6" fmla="*/ 0 60000 65536"/>
              <a:gd name="T7" fmla="*/ 0 60000 65536"/>
              <a:gd name="T8" fmla="*/ 0 60000 65536"/>
              <a:gd name="T9" fmla="*/ 0 w 26553"/>
              <a:gd name="T10" fmla="*/ 0 h 29721"/>
              <a:gd name="T11" fmla="*/ 26553 w 26553"/>
              <a:gd name="T12" fmla="*/ 29721 h 29721"/>
            </a:gdLst>
            <a:ahLst/>
            <a:cxnLst>
              <a:cxn ang="T6">
                <a:pos x="T0" y="T1"/>
              </a:cxn>
              <a:cxn ang="T7">
                <a:pos x="T2" y="T3"/>
              </a:cxn>
              <a:cxn ang="T8">
                <a:pos x="T4" y="T5"/>
              </a:cxn>
            </a:cxnLst>
            <a:rect l="T9" t="T10" r="T11" b="T12"/>
            <a:pathLst>
              <a:path w="26553" h="29721" fill="none" extrusionOk="0">
                <a:moveTo>
                  <a:pt x="0" y="575"/>
                </a:moveTo>
                <a:cubicBezTo>
                  <a:pt x="1623" y="193"/>
                  <a:pt x="3285" y="-1"/>
                  <a:pt x="4953" y="0"/>
                </a:cubicBezTo>
                <a:cubicBezTo>
                  <a:pt x="16882" y="0"/>
                  <a:pt x="26553" y="9670"/>
                  <a:pt x="26553" y="21600"/>
                </a:cubicBezTo>
                <a:cubicBezTo>
                  <a:pt x="26553" y="24383"/>
                  <a:pt x="26014" y="27141"/>
                  <a:pt x="24968" y="29721"/>
                </a:cubicBezTo>
              </a:path>
              <a:path w="26553" h="29721" stroke="0" extrusionOk="0">
                <a:moveTo>
                  <a:pt x="0" y="575"/>
                </a:moveTo>
                <a:cubicBezTo>
                  <a:pt x="1623" y="193"/>
                  <a:pt x="3285" y="-1"/>
                  <a:pt x="4953" y="0"/>
                </a:cubicBezTo>
                <a:cubicBezTo>
                  <a:pt x="16882" y="0"/>
                  <a:pt x="26553" y="9670"/>
                  <a:pt x="26553" y="21600"/>
                </a:cubicBezTo>
                <a:cubicBezTo>
                  <a:pt x="26553" y="24383"/>
                  <a:pt x="26014" y="27141"/>
                  <a:pt x="24968" y="29721"/>
                </a:cubicBezTo>
                <a:lnTo>
                  <a:pt x="4953" y="21600"/>
                </a:lnTo>
                <a:close/>
              </a:path>
            </a:pathLst>
          </a:custGeom>
          <a:noFill/>
          <a:ln w="38100">
            <a:solidFill>
              <a:srgbClr val="008000"/>
            </a:solidFill>
            <a:round/>
            <a:headEnd/>
            <a:tailEnd/>
          </a:ln>
        </p:spPr>
        <p:txBody>
          <a:bodyPr rot="10800000" vert="eaVert" wrap="none" anchor="ctr"/>
          <a:lstStyle/>
          <a:p>
            <a:pPr algn="ctr" eaLnBrk="1" hangingPunct="1"/>
            <a:endParaRPr lang="en-US" dirty="0">
              <a:latin typeface="Tahoma" pitchFamily="34" charset="0"/>
            </a:endParaRPr>
          </a:p>
        </p:txBody>
      </p:sp>
      <p:sp>
        <p:nvSpPr>
          <p:cNvPr id="66570" name="Text Box 10"/>
          <p:cNvSpPr txBox="1">
            <a:spLocks noChangeArrowheads="1"/>
          </p:cNvSpPr>
          <p:nvPr/>
        </p:nvSpPr>
        <p:spPr bwMode="auto">
          <a:xfrm>
            <a:off x="3505200" y="3692525"/>
            <a:ext cx="1066800" cy="366713"/>
          </a:xfrm>
          <a:prstGeom prst="rect">
            <a:avLst/>
          </a:prstGeom>
          <a:noFill/>
          <a:ln w="9525">
            <a:noFill/>
            <a:miter lim="800000"/>
            <a:headEnd/>
            <a:tailEnd/>
          </a:ln>
        </p:spPr>
        <p:txBody>
          <a:bodyPr>
            <a:spAutoFit/>
          </a:bodyPr>
          <a:lstStyle/>
          <a:p>
            <a:pPr eaLnBrk="1" hangingPunct="1">
              <a:spcBef>
                <a:spcPct val="50000"/>
              </a:spcBef>
            </a:pPr>
            <a:r>
              <a:rPr lang="en-US" b="1" dirty="0">
                <a:solidFill>
                  <a:srgbClr val="006600"/>
                </a:solidFill>
                <a:latin typeface="Tahoma" pitchFamily="34" charset="0"/>
              </a:rPr>
              <a:t>Family</a:t>
            </a:r>
          </a:p>
        </p:txBody>
      </p:sp>
      <p:grpSp>
        <p:nvGrpSpPr>
          <p:cNvPr id="2" name="Group 11"/>
          <p:cNvGrpSpPr>
            <a:grpSpLocks/>
          </p:cNvGrpSpPr>
          <p:nvPr/>
        </p:nvGrpSpPr>
        <p:grpSpPr bwMode="auto">
          <a:xfrm>
            <a:off x="4724400" y="1317625"/>
            <a:ext cx="3533775" cy="5083175"/>
            <a:chOff x="1920" y="830"/>
            <a:chExt cx="2226" cy="3202"/>
          </a:xfrm>
        </p:grpSpPr>
        <p:sp>
          <p:nvSpPr>
            <p:cNvPr id="66576" name="Arc 12"/>
            <p:cNvSpPr>
              <a:spLocks/>
            </p:cNvSpPr>
            <p:nvPr/>
          </p:nvSpPr>
          <p:spPr bwMode="auto">
            <a:xfrm rot="-2412542">
              <a:off x="2021" y="3127"/>
              <a:ext cx="1001" cy="905"/>
            </a:xfrm>
            <a:custGeom>
              <a:avLst/>
              <a:gdLst>
                <a:gd name="T0" fmla="*/ 0 w 25016"/>
                <a:gd name="T1" fmla="*/ 0 h 23970"/>
                <a:gd name="T2" fmla="*/ 0 w 25016"/>
                <a:gd name="T3" fmla="*/ 0 h 23970"/>
                <a:gd name="T4" fmla="*/ 0 w 25016"/>
                <a:gd name="T5" fmla="*/ 0 h 23970"/>
                <a:gd name="T6" fmla="*/ 0 60000 65536"/>
                <a:gd name="T7" fmla="*/ 0 60000 65536"/>
                <a:gd name="T8" fmla="*/ 0 60000 65536"/>
                <a:gd name="T9" fmla="*/ 0 w 25016"/>
                <a:gd name="T10" fmla="*/ 0 h 23970"/>
                <a:gd name="T11" fmla="*/ 25016 w 25016"/>
                <a:gd name="T12" fmla="*/ 23970 h 23970"/>
              </a:gdLst>
              <a:ahLst/>
              <a:cxnLst>
                <a:cxn ang="T6">
                  <a:pos x="T0" y="T1"/>
                </a:cxn>
                <a:cxn ang="T7">
                  <a:pos x="T2" y="T3"/>
                </a:cxn>
                <a:cxn ang="T8">
                  <a:pos x="T4" y="T5"/>
                </a:cxn>
              </a:cxnLst>
              <a:rect l="T9" t="T10" r="T11" b="T12"/>
              <a:pathLst>
                <a:path w="25016" h="23970" fill="none" extrusionOk="0">
                  <a:moveTo>
                    <a:pt x="-1" y="271"/>
                  </a:moveTo>
                  <a:cubicBezTo>
                    <a:pt x="1129" y="90"/>
                    <a:pt x="2271" y="-1"/>
                    <a:pt x="3416" y="0"/>
                  </a:cubicBezTo>
                  <a:cubicBezTo>
                    <a:pt x="15345" y="0"/>
                    <a:pt x="25016" y="9670"/>
                    <a:pt x="25016" y="21600"/>
                  </a:cubicBezTo>
                  <a:cubicBezTo>
                    <a:pt x="25016" y="22391"/>
                    <a:pt x="24972" y="23182"/>
                    <a:pt x="24885" y="23969"/>
                  </a:cubicBezTo>
                </a:path>
                <a:path w="25016" h="23970" stroke="0" extrusionOk="0">
                  <a:moveTo>
                    <a:pt x="-1" y="271"/>
                  </a:moveTo>
                  <a:cubicBezTo>
                    <a:pt x="1129" y="90"/>
                    <a:pt x="2271" y="-1"/>
                    <a:pt x="3416" y="0"/>
                  </a:cubicBezTo>
                  <a:cubicBezTo>
                    <a:pt x="15345" y="0"/>
                    <a:pt x="25016" y="9670"/>
                    <a:pt x="25016" y="21600"/>
                  </a:cubicBezTo>
                  <a:cubicBezTo>
                    <a:pt x="25016" y="22391"/>
                    <a:pt x="24972" y="23182"/>
                    <a:pt x="24885" y="23969"/>
                  </a:cubicBezTo>
                  <a:lnTo>
                    <a:pt x="3416" y="21600"/>
                  </a:lnTo>
                  <a:close/>
                </a:path>
              </a:pathLst>
            </a:custGeom>
            <a:noFill/>
            <a:ln w="38100">
              <a:solidFill>
                <a:srgbClr val="663300"/>
              </a:solidFill>
              <a:round/>
              <a:headEnd/>
              <a:tailEnd/>
            </a:ln>
          </p:spPr>
          <p:txBody>
            <a:bodyPr wrap="none" anchor="ctr"/>
            <a:lstStyle/>
            <a:p>
              <a:pPr algn="ctr" eaLnBrk="1" hangingPunct="1"/>
              <a:endParaRPr lang="en-US" dirty="0">
                <a:solidFill>
                  <a:srgbClr val="996633"/>
                </a:solidFill>
                <a:latin typeface="Tahoma" pitchFamily="34" charset="0"/>
              </a:endParaRPr>
            </a:p>
          </p:txBody>
        </p:sp>
        <p:sp>
          <p:nvSpPr>
            <p:cNvPr id="66577" name="Text Box 13"/>
            <p:cNvSpPr txBox="1">
              <a:spLocks noChangeArrowheads="1"/>
            </p:cNvSpPr>
            <p:nvPr/>
          </p:nvSpPr>
          <p:spPr bwMode="auto">
            <a:xfrm>
              <a:off x="1920" y="2230"/>
              <a:ext cx="1248" cy="404"/>
            </a:xfrm>
            <a:prstGeom prst="rect">
              <a:avLst/>
            </a:prstGeom>
            <a:noFill/>
            <a:ln w="9525">
              <a:noFill/>
              <a:miter lim="800000"/>
              <a:headEnd/>
              <a:tailEnd/>
            </a:ln>
          </p:spPr>
          <p:txBody>
            <a:bodyPr>
              <a:spAutoFit/>
            </a:bodyPr>
            <a:lstStyle/>
            <a:p>
              <a:pPr algn="ctr" eaLnBrk="1" hangingPunct="1">
                <a:spcBef>
                  <a:spcPct val="50000"/>
                </a:spcBef>
              </a:pPr>
              <a:r>
                <a:rPr lang="en-US" sz="3600" b="1" dirty="0">
                  <a:latin typeface="Tahoma" pitchFamily="34" charset="0"/>
                </a:rPr>
                <a:t>MDFT</a:t>
              </a:r>
            </a:p>
          </p:txBody>
        </p:sp>
        <p:sp>
          <p:nvSpPr>
            <p:cNvPr id="66578" name="Arc 14"/>
            <p:cNvSpPr>
              <a:spLocks/>
            </p:cNvSpPr>
            <p:nvPr/>
          </p:nvSpPr>
          <p:spPr bwMode="auto">
            <a:xfrm rot="8261306">
              <a:off x="2069" y="830"/>
              <a:ext cx="953" cy="853"/>
            </a:xfrm>
            <a:custGeom>
              <a:avLst/>
              <a:gdLst>
                <a:gd name="T0" fmla="*/ 0 w 23832"/>
                <a:gd name="T1" fmla="*/ 0 h 23974"/>
                <a:gd name="T2" fmla="*/ 0 w 23832"/>
                <a:gd name="T3" fmla="*/ 0 h 23974"/>
                <a:gd name="T4" fmla="*/ 0 w 23832"/>
                <a:gd name="T5" fmla="*/ 0 h 23974"/>
                <a:gd name="T6" fmla="*/ 0 60000 65536"/>
                <a:gd name="T7" fmla="*/ 0 60000 65536"/>
                <a:gd name="T8" fmla="*/ 0 60000 65536"/>
                <a:gd name="T9" fmla="*/ 0 w 23832"/>
                <a:gd name="T10" fmla="*/ 0 h 23974"/>
                <a:gd name="T11" fmla="*/ 23832 w 23832"/>
                <a:gd name="T12" fmla="*/ 23974 h 23974"/>
              </a:gdLst>
              <a:ahLst/>
              <a:cxnLst>
                <a:cxn ang="T6">
                  <a:pos x="T0" y="T1"/>
                </a:cxn>
                <a:cxn ang="T7">
                  <a:pos x="T2" y="T3"/>
                </a:cxn>
                <a:cxn ang="T8">
                  <a:pos x="T4" y="T5"/>
                </a:cxn>
              </a:cxnLst>
              <a:rect l="T9" t="T10" r="T11" b="T12"/>
              <a:pathLst>
                <a:path w="23832" h="23974" fill="none" extrusionOk="0">
                  <a:moveTo>
                    <a:pt x="-1" y="115"/>
                  </a:moveTo>
                  <a:cubicBezTo>
                    <a:pt x="741" y="38"/>
                    <a:pt x="1486" y="-1"/>
                    <a:pt x="2232" y="0"/>
                  </a:cubicBezTo>
                  <a:cubicBezTo>
                    <a:pt x="14161" y="0"/>
                    <a:pt x="23832" y="9670"/>
                    <a:pt x="23832" y="21600"/>
                  </a:cubicBezTo>
                  <a:cubicBezTo>
                    <a:pt x="23832" y="22393"/>
                    <a:pt x="23788" y="23185"/>
                    <a:pt x="23701" y="23974"/>
                  </a:cubicBezTo>
                </a:path>
                <a:path w="23832" h="23974" stroke="0" extrusionOk="0">
                  <a:moveTo>
                    <a:pt x="-1" y="115"/>
                  </a:moveTo>
                  <a:cubicBezTo>
                    <a:pt x="741" y="38"/>
                    <a:pt x="1486" y="-1"/>
                    <a:pt x="2232" y="0"/>
                  </a:cubicBezTo>
                  <a:cubicBezTo>
                    <a:pt x="14161" y="0"/>
                    <a:pt x="23832" y="9670"/>
                    <a:pt x="23832" y="21600"/>
                  </a:cubicBezTo>
                  <a:cubicBezTo>
                    <a:pt x="23832" y="22393"/>
                    <a:pt x="23788" y="23185"/>
                    <a:pt x="23701" y="23974"/>
                  </a:cubicBezTo>
                  <a:lnTo>
                    <a:pt x="2232" y="21600"/>
                  </a:lnTo>
                  <a:close/>
                </a:path>
              </a:pathLst>
            </a:custGeom>
            <a:noFill/>
            <a:ln w="38100">
              <a:solidFill>
                <a:srgbClr val="FF0000"/>
              </a:solidFill>
              <a:round/>
              <a:headEnd/>
              <a:tailEnd/>
            </a:ln>
          </p:spPr>
          <p:txBody>
            <a:bodyPr wrap="none" anchor="ctr"/>
            <a:lstStyle/>
            <a:p>
              <a:endParaRPr lang="en-US" dirty="0"/>
            </a:p>
          </p:txBody>
        </p:sp>
        <p:sp>
          <p:nvSpPr>
            <p:cNvPr id="66579" name="Arc 15"/>
            <p:cNvSpPr>
              <a:spLocks/>
            </p:cNvSpPr>
            <p:nvPr/>
          </p:nvSpPr>
          <p:spPr bwMode="auto">
            <a:xfrm rot="-7996145">
              <a:off x="3053" y="1913"/>
              <a:ext cx="1063" cy="1122"/>
            </a:xfrm>
            <a:custGeom>
              <a:avLst/>
              <a:gdLst>
                <a:gd name="T0" fmla="*/ 0 w 26553"/>
                <a:gd name="T1" fmla="*/ 0 h 29721"/>
                <a:gd name="T2" fmla="*/ 0 w 26553"/>
                <a:gd name="T3" fmla="*/ 0 h 29721"/>
                <a:gd name="T4" fmla="*/ 0 w 26553"/>
                <a:gd name="T5" fmla="*/ 0 h 29721"/>
                <a:gd name="T6" fmla="*/ 0 60000 65536"/>
                <a:gd name="T7" fmla="*/ 0 60000 65536"/>
                <a:gd name="T8" fmla="*/ 0 60000 65536"/>
                <a:gd name="T9" fmla="*/ 0 w 26553"/>
                <a:gd name="T10" fmla="*/ 0 h 29721"/>
                <a:gd name="T11" fmla="*/ 26553 w 26553"/>
                <a:gd name="T12" fmla="*/ 29721 h 29721"/>
              </a:gdLst>
              <a:ahLst/>
              <a:cxnLst>
                <a:cxn ang="T6">
                  <a:pos x="T0" y="T1"/>
                </a:cxn>
                <a:cxn ang="T7">
                  <a:pos x="T2" y="T3"/>
                </a:cxn>
                <a:cxn ang="T8">
                  <a:pos x="T4" y="T5"/>
                </a:cxn>
              </a:cxnLst>
              <a:rect l="T9" t="T10" r="T11" b="T12"/>
              <a:pathLst>
                <a:path w="26553" h="29721" fill="none" extrusionOk="0">
                  <a:moveTo>
                    <a:pt x="0" y="575"/>
                  </a:moveTo>
                  <a:cubicBezTo>
                    <a:pt x="1623" y="193"/>
                    <a:pt x="3285" y="-1"/>
                    <a:pt x="4953" y="0"/>
                  </a:cubicBezTo>
                  <a:cubicBezTo>
                    <a:pt x="16882" y="0"/>
                    <a:pt x="26553" y="9670"/>
                    <a:pt x="26553" y="21600"/>
                  </a:cubicBezTo>
                  <a:cubicBezTo>
                    <a:pt x="26553" y="24383"/>
                    <a:pt x="26014" y="27141"/>
                    <a:pt x="24968" y="29721"/>
                  </a:cubicBezTo>
                </a:path>
                <a:path w="26553" h="29721" stroke="0" extrusionOk="0">
                  <a:moveTo>
                    <a:pt x="0" y="575"/>
                  </a:moveTo>
                  <a:cubicBezTo>
                    <a:pt x="1623" y="193"/>
                    <a:pt x="3285" y="-1"/>
                    <a:pt x="4953" y="0"/>
                  </a:cubicBezTo>
                  <a:cubicBezTo>
                    <a:pt x="16882" y="0"/>
                    <a:pt x="26553" y="9670"/>
                    <a:pt x="26553" y="21600"/>
                  </a:cubicBezTo>
                  <a:cubicBezTo>
                    <a:pt x="26553" y="24383"/>
                    <a:pt x="26014" y="27141"/>
                    <a:pt x="24968" y="29721"/>
                  </a:cubicBezTo>
                  <a:lnTo>
                    <a:pt x="4953" y="21600"/>
                  </a:lnTo>
                  <a:close/>
                </a:path>
              </a:pathLst>
            </a:custGeom>
            <a:noFill/>
            <a:ln w="38100">
              <a:solidFill>
                <a:srgbClr val="0000FF"/>
              </a:solidFill>
              <a:round/>
              <a:headEnd/>
              <a:tailEnd/>
            </a:ln>
          </p:spPr>
          <p:txBody>
            <a:bodyPr vert="eaVert" wrap="none" anchor="ctr"/>
            <a:lstStyle/>
            <a:p>
              <a:pPr algn="ctr" eaLnBrk="1" hangingPunct="1"/>
              <a:endParaRPr lang="en-US" dirty="0">
                <a:latin typeface="Tahoma" pitchFamily="34" charset="0"/>
              </a:endParaRPr>
            </a:p>
          </p:txBody>
        </p:sp>
        <p:sp>
          <p:nvSpPr>
            <p:cNvPr id="66580" name="Text Box 16"/>
            <p:cNvSpPr txBox="1">
              <a:spLocks noChangeArrowheads="1"/>
            </p:cNvSpPr>
            <p:nvPr/>
          </p:nvSpPr>
          <p:spPr bwMode="auto">
            <a:xfrm>
              <a:off x="3072" y="2326"/>
              <a:ext cx="1056" cy="231"/>
            </a:xfrm>
            <a:prstGeom prst="rect">
              <a:avLst/>
            </a:prstGeom>
            <a:noFill/>
            <a:ln w="9525">
              <a:noFill/>
              <a:miter lim="800000"/>
              <a:headEnd/>
              <a:tailEnd/>
            </a:ln>
          </p:spPr>
          <p:txBody>
            <a:bodyPr>
              <a:spAutoFit/>
            </a:bodyPr>
            <a:lstStyle/>
            <a:p>
              <a:pPr algn="ctr" eaLnBrk="1" hangingPunct="1">
                <a:spcBef>
                  <a:spcPct val="50000"/>
                </a:spcBef>
              </a:pPr>
              <a:r>
                <a:rPr lang="en-US" b="1" dirty="0">
                  <a:solidFill>
                    <a:srgbClr val="0000FF"/>
                  </a:solidFill>
                  <a:latin typeface="Tahoma" pitchFamily="34" charset="0"/>
                </a:rPr>
                <a:t>Adolescent</a:t>
              </a:r>
            </a:p>
          </p:txBody>
        </p:sp>
        <p:sp>
          <p:nvSpPr>
            <p:cNvPr id="66581" name="Text Box 17"/>
            <p:cNvSpPr txBox="1">
              <a:spLocks noChangeArrowheads="1"/>
            </p:cNvSpPr>
            <p:nvPr/>
          </p:nvSpPr>
          <p:spPr bwMode="auto">
            <a:xfrm>
              <a:off x="2160" y="1222"/>
              <a:ext cx="768" cy="221"/>
            </a:xfrm>
            <a:prstGeom prst="rect">
              <a:avLst/>
            </a:prstGeom>
            <a:noFill/>
            <a:ln w="9525">
              <a:noFill/>
              <a:miter lim="800000"/>
              <a:headEnd/>
              <a:tailEnd/>
            </a:ln>
          </p:spPr>
          <p:txBody>
            <a:bodyPr>
              <a:spAutoFit/>
            </a:bodyPr>
            <a:lstStyle/>
            <a:p>
              <a:pPr eaLnBrk="1" hangingPunct="1">
                <a:spcBef>
                  <a:spcPct val="50000"/>
                </a:spcBef>
              </a:pPr>
              <a:r>
                <a:rPr lang="en-US" sz="1700" b="1" dirty="0">
                  <a:solidFill>
                    <a:srgbClr val="FF0000"/>
                  </a:solidFill>
                  <a:latin typeface="Tahoma" pitchFamily="34" charset="0"/>
                </a:rPr>
                <a:t>Parent(s)</a:t>
              </a:r>
            </a:p>
          </p:txBody>
        </p:sp>
        <p:sp>
          <p:nvSpPr>
            <p:cNvPr id="66582" name="Text Box 18"/>
            <p:cNvSpPr txBox="1">
              <a:spLocks noChangeArrowheads="1"/>
            </p:cNvSpPr>
            <p:nvPr/>
          </p:nvSpPr>
          <p:spPr bwMode="auto">
            <a:xfrm>
              <a:off x="2064" y="3391"/>
              <a:ext cx="1248" cy="231"/>
            </a:xfrm>
            <a:prstGeom prst="rect">
              <a:avLst/>
            </a:prstGeom>
            <a:noFill/>
            <a:ln w="9525">
              <a:noFill/>
              <a:miter lim="800000"/>
              <a:headEnd/>
              <a:tailEnd/>
            </a:ln>
          </p:spPr>
          <p:txBody>
            <a:bodyPr>
              <a:spAutoFit/>
            </a:bodyPr>
            <a:lstStyle/>
            <a:p>
              <a:pPr eaLnBrk="1" hangingPunct="1">
                <a:spcBef>
                  <a:spcPct val="50000"/>
                </a:spcBef>
              </a:pPr>
              <a:r>
                <a:rPr lang="en-US" b="1" dirty="0" err="1">
                  <a:solidFill>
                    <a:srgbClr val="663300"/>
                  </a:solidFill>
                  <a:latin typeface="Tahoma" pitchFamily="34" charset="0"/>
                </a:rPr>
                <a:t>Extrafamilial</a:t>
              </a:r>
              <a:endParaRPr lang="en-US" b="1" dirty="0">
                <a:solidFill>
                  <a:srgbClr val="663300"/>
                </a:solidFill>
                <a:latin typeface="Tahoma" pitchFamily="34" charset="0"/>
              </a:endParaRPr>
            </a:p>
          </p:txBody>
        </p:sp>
      </p:grpSp>
      <p:grpSp>
        <p:nvGrpSpPr>
          <p:cNvPr id="3" name="Group 19"/>
          <p:cNvGrpSpPr>
            <a:grpSpLocks/>
          </p:cNvGrpSpPr>
          <p:nvPr/>
        </p:nvGrpSpPr>
        <p:grpSpPr bwMode="auto">
          <a:xfrm>
            <a:off x="1981200" y="2514600"/>
            <a:ext cx="2743200" cy="2590800"/>
            <a:chOff x="192" y="0"/>
            <a:chExt cx="1728" cy="1632"/>
          </a:xfrm>
        </p:grpSpPr>
        <p:sp>
          <p:nvSpPr>
            <p:cNvPr id="66574" name="Oval 20"/>
            <p:cNvSpPr>
              <a:spLocks noChangeArrowheads="1"/>
            </p:cNvSpPr>
            <p:nvPr/>
          </p:nvSpPr>
          <p:spPr bwMode="auto">
            <a:xfrm>
              <a:off x="192" y="0"/>
              <a:ext cx="1728" cy="1632"/>
            </a:xfrm>
            <a:prstGeom prst="ellipse">
              <a:avLst/>
            </a:prstGeom>
            <a:solidFill>
              <a:srgbClr val="006600"/>
            </a:solidFill>
            <a:ln w="9525">
              <a:noFill/>
              <a:round/>
              <a:headEnd/>
              <a:tailEnd/>
            </a:ln>
          </p:spPr>
          <p:txBody>
            <a:bodyPr wrap="none" anchor="ctr"/>
            <a:lstStyle/>
            <a:p>
              <a:endParaRPr lang="en-US"/>
            </a:p>
          </p:txBody>
        </p:sp>
        <p:sp>
          <p:nvSpPr>
            <p:cNvPr id="66575" name="Text Box 21"/>
            <p:cNvSpPr txBox="1">
              <a:spLocks noChangeArrowheads="1"/>
            </p:cNvSpPr>
            <p:nvPr/>
          </p:nvSpPr>
          <p:spPr bwMode="auto">
            <a:xfrm>
              <a:off x="384" y="672"/>
              <a:ext cx="1488" cy="231"/>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Tahoma" pitchFamily="34" charset="0"/>
                </a:rPr>
                <a:t>Therapist - Family</a:t>
              </a:r>
            </a:p>
          </p:txBody>
        </p:sp>
      </p:grpSp>
      <p:sp>
        <p:nvSpPr>
          <p:cNvPr id="66573" name="Text Box 22"/>
          <p:cNvSpPr txBox="1">
            <a:spLocks noChangeArrowheads="1"/>
          </p:cNvSpPr>
          <p:nvPr/>
        </p:nvSpPr>
        <p:spPr bwMode="auto">
          <a:xfrm>
            <a:off x="2286000" y="304800"/>
            <a:ext cx="4572000" cy="1127125"/>
          </a:xfrm>
          <a:prstGeom prst="rect">
            <a:avLst/>
          </a:prstGeom>
          <a:noFill/>
          <a:ln w="9525">
            <a:noFill/>
            <a:miter lim="800000"/>
            <a:headEnd/>
            <a:tailEnd/>
          </a:ln>
        </p:spPr>
        <p:txBody>
          <a:bodyPr>
            <a:spAutoFit/>
          </a:bodyPr>
          <a:lstStyle/>
          <a:p>
            <a:pPr algn="ctr">
              <a:spcBef>
                <a:spcPct val="50000"/>
              </a:spcBef>
            </a:pPr>
            <a:r>
              <a:rPr lang="en-US" sz="3400" b="1">
                <a:solidFill>
                  <a:srgbClr val="35FD81"/>
                </a:solidFill>
                <a:latin typeface="Tahoma" pitchFamily="34" charset="0"/>
              </a:rPr>
              <a:t>Pieces of MDFT Approach</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3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a:bodyPr>
          <a:lstStyle/>
          <a:p>
            <a:pPr algn="r" rtl="1"/>
            <a:r>
              <a:rPr lang="fa-IR" sz="3200" dirty="0">
                <a:solidFill>
                  <a:srgbClr val="C00000"/>
                </a:solidFill>
              </a:rPr>
              <a:t>مرحله 1. دستيابي به ترك</a:t>
            </a:r>
            <a:r>
              <a:rPr lang="fa-IR" sz="3200" dirty="0"/>
              <a:t>. شامل نامتعادل سازي سيستم است طوري كه تغيير سالم امكان پذير باشد</a:t>
            </a:r>
            <a:r>
              <a:rPr lang="fa-IR" sz="3200" dirty="0" smtClean="0"/>
              <a:t>.</a:t>
            </a:r>
            <a:endParaRPr lang="en-US" sz="3200" dirty="0" smtClean="0"/>
          </a:p>
          <a:p>
            <a:pPr algn="r" rtl="1"/>
            <a:endParaRPr lang="en-US" sz="3200" dirty="0" smtClean="0"/>
          </a:p>
          <a:p>
            <a:pPr algn="r" rtl="1"/>
            <a:r>
              <a:rPr lang="fa-IR" sz="3200" dirty="0" smtClean="0"/>
              <a:t> </a:t>
            </a:r>
            <a:r>
              <a:rPr lang="fa-IR" sz="3200" dirty="0">
                <a:solidFill>
                  <a:srgbClr val="00B050"/>
                </a:solidFill>
              </a:rPr>
              <a:t>در مرحله 2. </a:t>
            </a:r>
            <a:r>
              <a:rPr lang="fa-IR" sz="3200" i="1" dirty="0">
                <a:solidFill>
                  <a:srgbClr val="00B050"/>
                </a:solidFill>
              </a:rPr>
              <a:t>سازگاري با ترك</a:t>
            </a:r>
            <a:r>
              <a:rPr lang="fa-IR" sz="3200" dirty="0"/>
              <a:t>،خانواده نياز دارد كه روي تثبيت سيستم كار كند. </a:t>
            </a:r>
            <a:endParaRPr lang="en-US" sz="3200" dirty="0" smtClean="0"/>
          </a:p>
          <a:p>
            <a:pPr algn="r" rtl="1">
              <a:buNone/>
            </a:pPr>
            <a:endParaRPr lang="en-US" sz="3200" dirty="0" smtClean="0"/>
          </a:p>
          <a:p>
            <a:pPr algn="r" rtl="1"/>
            <a:r>
              <a:rPr lang="fa-IR" sz="3200" dirty="0" smtClean="0">
                <a:solidFill>
                  <a:srgbClr val="002060"/>
                </a:solidFill>
              </a:rPr>
              <a:t>درمرحله </a:t>
            </a:r>
            <a:r>
              <a:rPr lang="fa-IR" sz="3200" dirty="0">
                <a:solidFill>
                  <a:srgbClr val="002060"/>
                </a:solidFill>
              </a:rPr>
              <a:t>3.حفظ طولاني مدت ترك</a:t>
            </a:r>
            <a:r>
              <a:rPr lang="fa-IR" sz="3200" dirty="0"/>
              <a:t>، همراه  با معضل از نو متعادل سازي سيستم است.</a:t>
            </a:r>
            <a:endParaRPr lang="en-US" sz="3200"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Clarify Objectives</a:t>
            </a:r>
          </a:p>
        </p:txBody>
      </p:sp>
      <p:sp>
        <p:nvSpPr>
          <p:cNvPr id="12291" name="Rectangle 3"/>
          <p:cNvSpPr>
            <a:spLocks noChangeArrowheads="1"/>
          </p:cNvSpPr>
          <p:nvPr/>
        </p:nvSpPr>
        <p:spPr bwMode="auto">
          <a:xfrm>
            <a:off x="0" y="1066800"/>
            <a:ext cx="9144000" cy="76200"/>
          </a:xfrm>
          <a:prstGeom prst="rect">
            <a:avLst/>
          </a:prstGeom>
          <a:gradFill rotWithShape="1">
            <a:gsLst>
              <a:gs pos="0">
                <a:srgbClr val="28597E"/>
              </a:gs>
              <a:gs pos="100000">
                <a:srgbClr val="28597E">
                  <a:gamma/>
                  <a:shade val="98431"/>
                  <a:invGamma/>
                </a:srgbClr>
              </a:gs>
            </a:gsLst>
            <a:lin ang="5400000" scaled="1"/>
          </a:gradFill>
          <a:ln w="28575">
            <a:solidFill>
              <a:srgbClr val="F01686"/>
            </a:solidFill>
            <a:miter lim="800000"/>
            <a:headEnd/>
            <a:tailEnd/>
          </a:ln>
          <a:effectLst/>
        </p:spPr>
        <p:txBody>
          <a:bodyPr wrap="none" anchor="ctr"/>
          <a:lstStyle/>
          <a:p>
            <a:endParaRPr lang="en-US"/>
          </a:p>
        </p:txBody>
      </p:sp>
      <p:sp>
        <p:nvSpPr>
          <p:cNvPr id="12292" name="Rectangle 4"/>
          <p:cNvSpPr>
            <a:spLocks noChangeArrowheads="1"/>
          </p:cNvSpPr>
          <p:nvPr/>
        </p:nvSpPr>
        <p:spPr bwMode="auto">
          <a:xfrm>
            <a:off x="1524000" y="0"/>
            <a:ext cx="76200" cy="1143000"/>
          </a:xfrm>
          <a:prstGeom prst="rect">
            <a:avLst/>
          </a:prstGeom>
          <a:solidFill>
            <a:srgbClr val="28597E"/>
          </a:solidFill>
          <a:ln w="28575">
            <a:solidFill>
              <a:srgbClr val="F01686"/>
            </a:solidFill>
            <a:miter lim="800000"/>
            <a:headEnd/>
            <a:tailEnd/>
          </a:ln>
          <a:effectLst/>
        </p:spPr>
        <p:txBody>
          <a:bodyPr wrap="none" anchor="ctr"/>
          <a:lstStyle/>
          <a:p>
            <a:endParaRPr lang="en-US"/>
          </a:p>
        </p:txBody>
      </p:sp>
      <p:sp>
        <p:nvSpPr>
          <p:cNvPr id="12293" name="AutoShape 5"/>
          <p:cNvSpPr>
            <a:spLocks noChangeArrowheads="1"/>
          </p:cNvSpPr>
          <p:nvPr/>
        </p:nvSpPr>
        <p:spPr bwMode="auto">
          <a:xfrm>
            <a:off x="0" y="0"/>
            <a:ext cx="1524000" cy="1066800"/>
          </a:xfrm>
          <a:prstGeom prst="flowChartAlternateProcess">
            <a:avLst/>
          </a:prstGeom>
          <a:solidFill>
            <a:srgbClr val="FF3399"/>
          </a:solidFill>
          <a:ln w="28575">
            <a:solidFill>
              <a:srgbClr val="B8004A"/>
            </a:solidFill>
            <a:miter lim="800000"/>
            <a:headEnd/>
            <a:tailEnd/>
          </a:ln>
          <a:effectLst/>
        </p:spPr>
        <p:txBody>
          <a:bodyPr wrap="none" anchor="ctr"/>
          <a:lstStyle/>
          <a:p>
            <a:pPr algn="ctr"/>
            <a:r>
              <a:rPr lang="en-US" sz="1400" b="1"/>
              <a:t>Clarify Problem</a:t>
            </a:r>
          </a:p>
          <a:p>
            <a:pPr algn="ctr"/>
            <a:r>
              <a:rPr lang="en-US" sz="1200" b="1"/>
              <a:t>(Problem definition)</a:t>
            </a:r>
          </a:p>
        </p:txBody>
      </p:sp>
      <p:sp>
        <p:nvSpPr>
          <p:cNvPr id="12317" name="AutoShape 29"/>
          <p:cNvSpPr>
            <a:spLocks noChangeArrowheads="1"/>
          </p:cNvSpPr>
          <p:nvPr/>
        </p:nvSpPr>
        <p:spPr bwMode="auto">
          <a:xfrm>
            <a:off x="3200400" y="1295400"/>
            <a:ext cx="2971800" cy="609600"/>
          </a:xfrm>
          <a:prstGeom prst="flowChartProcess">
            <a:avLst/>
          </a:prstGeom>
          <a:solidFill>
            <a:srgbClr val="FF65BD"/>
          </a:solidFill>
          <a:ln w="28575">
            <a:solidFill>
              <a:srgbClr val="EC0060"/>
            </a:solidFill>
            <a:miter lim="800000"/>
            <a:headEnd/>
            <a:tailEnd/>
          </a:ln>
          <a:effectLst/>
        </p:spPr>
        <p:txBody>
          <a:bodyPr anchor="ctr"/>
          <a:lstStyle/>
          <a:p>
            <a:pPr algn="ctr"/>
            <a:r>
              <a:rPr lang="en-US" sz="1600" b="1"/>
              <a:t>Resourceful Support System for Addict Families</a:t>
            </a:r>
          </a:p>
        </p:txBody>
      </p:sp>
      <p:sp>
        <p:nvSpPr>
          <p:cNvPr id="12318" name="AutoShape 30"/>
          <p:cNvSpPr>
            <a:spLocks noChangeArrowheads="1"/>
          </p:cNvSpPr>
          <p:nvPr/>
        </p:nvSpPr>
        <p:spPr bwMode="auto">
          <a:xfrm>
            <a:off x="1828800" y="2438400"/>
            <a:ext cx="1752600" cy="533400"/>
          </a:xfrm>
          <a:prstGeom prst="flowChartProcess">
            <a:avLst/>
          </a:prstGeom>
          <a:solidFill>
            <a:srgbClr val="FFA1E6"/>
          </a:solidFill>
          <a:ln w="28575">
            <a:solidFill>
              <a:srgbClr val="FF0066"/>
            </a:solidFill>
            <a:miter lim="800000"/>
            <a:headEnd/>
            <a:tailEnd/>
          </a:ln>
          <a:effectLst/>
        </p:spPr>
        <p:txBody>
          <a:bodyPr wrap="none" anchor="ctr"/>
          <a:lstStyle/>
          <a:p>
            <a:pPr algn="ctr"/>
            <a:r>
              <a:rPr lang="en-US" sz="1600" b="1"/>
              <a:t>Clear </a:t>
            </a:r>
          </a:p>
          <a:p>
            <a:pPr algn="ctr"/>
            <a:r>
              <a:rPr lang="en-US" sz="1600" b="1"/>
              <a:t>Information</a:t>
            </a:r>
          </a:p>
        </p:txBody>
      </p:sp>
      <p:sp>
        <p:nvSpPr>
          <p:cNvPr id="12319" name="AutoShape 31"/>
          <p:cNvSpPr>
            <a:spLocks noChangeArrowheads="1"/>
          </p:cNvSpPr>
          <p:nvPr/>
        </p:nvSpPr>
        <p:spPr bwMode="auto">
          <a:xfrm>
            <a:off x="5562600" y="2438400"/>
            <a:ext cx="1905000" cy="533400"/>
          </a:xfrm>
          <a:prstGeom prst="flowChartProcess">
            <a:avLst/>
          </a:prstGeom>
          <a:solidFill>
            <a:srgbClr val="FFA1E6"/>
          </a:solidFill>
          <a:ln w="28575">
            <a:solidFill>
              <a:srgbClr val="FF0066"/>
            </a:solidFill>
            <a:miter lim="800000"/>
            <a:headEnd/>
            <a:tailEnd/>
          </a:ln>
          <a:effectLst/>
        </p:spPr>
        <p:txBody>
          <a:bodyPr wrap="none" anchor="ctr"/>
          <a:lstStyle/>
          <a:p>
            <a:pPr algn="ctr"/>
            <a:r>
              <a:rPr lang="en-US" sz="1600" b="1"/>
              <a:t>Effective</a:t>
            </a:r>
          </a:p>
          <a:p>
            <a:pPr algn="ctr"/>
            <a:r>
              <a:rPr lang="en-US" sz="1600" b="1"/>
              <a:t>Social Support</a:t>
            </a:r>
          </a:p>
        </p:txBody>
      </p:sp>
      <p:cxnSp>
        <p:nvCxnSpPr>
          <p:cNvPr id="12321" name="AutoShape 33"/>
          <p:cNvCxnSpPr>
            <a:cxnSpLocks noChangeShapeType="1"/>
            <a:stCxn id="12317" idx="2"/>
            <a:endCxn id="12319" idx="0"/>
          </p:cNvCxnSpPr>
          <p:nvPr/>
        </p:nvCxnSpPr>
        <p:spPr bwMode="auto">
          <a:xfrm>
            <a:off x="4686300" y="1919288"/>
            <a:ext cx="1828800" cy="504825"/>
          </a:xfrm>
          <a:prstGeom prst="straightConnector1">
            <a:avLst/>
          </a:prstGeom>
          <a:noFill/>
          <a:ln w="38100">
            <a:solidFill>
              <a:schemeClr val="tx1"/>
            </a:solidFill>
            <a:round/>
            <a:headEnd/>
            <a:tailEnd type="stealth" w="lg" len="lg"/>
          </a:ln>
          <a:effectLst/>
        </p:spPr>
      </p:cxnSp>
      <p:cxnSp>
        <p:nvCxnSpPr>
          <p:cNvPr id="12322" name="AutoShape 34"/>
          <p:cNvCxnSpPr>
            <a:cxnSpLocks noChangeShapeType="1"/>
            <a:stCxn id="12317" idx="2"/>
            <a:endCxn id="12318" idx="0"/>
          </p:cNvCxnSpPr>
          <p:nvPr/>
        </p:nvCxnSpPr>
        <p:spPr bwMode="auto">
          <a:xfrm flipH="1">
            <a:off x="2705100" y="1919288"/>
            <a:ext cx="1981200" cy="504825"/>
          </a:xfrm>
          <a:prstGeom prst="straightConnector1">
            <a:avLst/>
          </a:prstGeom>
          <a:noFill/>
          <a:ln w="38100">
            <a:solidFill>
              <a:schemeClr val="tx1"/>
            </a:solidFill>
            <a:round/>
            <a:headEnd/>
            <a:tailEnd type="stealth" w="lg" len="lg"/>
          </a:ln>
          <a:effectLst/>
        </p:spPr>
      </p:cxnSp>
      <p:sp>
        <p:nvSpPr>
          <p:cNvPr id="12323" name="AutoShape 35"/>
          <p:cNvSpPr>
            <a:spLocks noChangeArrowheads="1"/>
          </p:cNvSpPr>
          <p:nvPr/>
        </p:nvSpPr>
        <p:spPr bwMode="auto">
          <a:xfrm>
            <a:off x="2209800" y="3657600"/>
            <a:ext cx="9906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Identify a</a:t>
            </a:r>
          </a:p>
          <a:p>
            <a:pPr algn="ctr"/>
            <a:r>
              <a:rPr lang="en-US" sz="1400" b="1"/>
              <a:t>problem</a:t>
            </a:r>
          </a:p>
        </p:txBody>
      </p:sp>
      <p:sp>
        <p:nvSpPr>
          <p:cNvPr id="12324" name="AutoShape 36"/>
          <p:cNvSpPr>
            <a:spLocks noChangeArrowheads="1"/>
          </p:cNvSpPr>
          <p:nvPr/>
        </p:nvSpPr>
        <p:spPr bwMode="auto">
          <a:xfrm>
            <a:off x="838200" y="3657600"/>
            <a:ext cx="10668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Understand </a:t>
            </a:r>
          </a:p>
          <a:p>
            <a:pPr algn="ctr"/>
            <a:r>
              <a:rPr lang="en-US" sz="1400" b="1"/>
              <a:t>addiction</a:t>
            </a:r>
          </a:p>
        </p:txBody>
      </p:sp>
      <p:sp>
        <p:nvSpPr>
          <p:cNvPr id="12326" name="AutoShape 38"/>
          <p:cNvSpPr>
            <a:spLocks noChangeArrowheads="1"/>
          </p:cNvSpPr>
          <p:nvPr/>
        </p:nvSpPr>
        <p:spPr bwMode="auto">
          <a:xfrm>
            <a:off x="7239000" y="3657600"/>
            <a:ext cx="10668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Get help </a:t>
            </a:r>
          </a:p>
          <a:p>
            <a:pPr algn="ctr"/>
            <a:r>
              <a:rPr lang="en-US" sz="1400" b="1"/>
              <a:t>from others</a:t>
            </a:r>
          </a:p>
        </p:txBody>
      </p:sp>
      <p:sp>
        <p:nvSpPr>
          <p:cNvPr id="12327" name="AutoShape 39"/>
          <p:cNvSpPr>
            <a:spLocks noChangeArrowheads="1"/>
          </p:cNvSpPr>
          <p:nvPr/>
        </p:nvSpPr>
        <p:spPr bwMode="auto">
          <a:xfrm>
            <a:off x="6096000" y="3657600"/>
            <a:ext cx="8382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Share </a:t>
            </a:r>
          </a:p>
          <a:p>
            <a:pPr algn="ctr"/>
            <a:r>
              <a:rPr lang="en-US" sz="1400" b="1"/>
              <a:t>stories</a:t>
            </a:r>
          </a:p>
        </p:txBody>
      </p:sp>
      <p:cxnSp>
        <p:nvCxnSpPr>
          <p:cNvPr id="12329" name="AutoShape 41"/>
          <p:cNvCxnSpPr>
            <a:cxnSpLocks noChangeShapeType="1"/>
            <a:stCxn id="12318" idx="2"/>
            <a:endCxn id="12323" idx="0"/>
          </p:cNvCxnSpPr>
          <p:nvPr/>
        </p:nvCxnSpPr>
        <p:spPr bwMode="auto">
          <a:xfrm rot="5400000">
            <a:off x="2376487" y="3314701"/>
            <a:ext cx="657225" cy="0"/>
          </a:xfrm>
          <a:prstGeom prst="straightConnector1">
            <a:avLst/>
          </a:prstGeom>
          <a:noFill/>
          <a:ln w="38100">
            <a:solidFill>
              <a:schemeClr val="tx1"/>
            </a:solidFill>
            <a:round/>
            <a:headEnd/>
            <a:tailEnd type="stealth" w="lg" len="lg"/>
          </a:ln>
          <a:effectLst/>
        </p:spPr>
      </p:cxnSp>
      <p:cxnSp>
        <p:nvCxnSpPr>
          <p:cNvPr id="12330" name="AutoShape 42"/>
          <p:cNvCxnSpPr>
            <a:cxnSpLocks noChangeShapeType="1"/>
            <a:stCxn id="12318" idx="2"/>
            <a:endCxn id="12324" idx="0"/>
          </p:cNvCxnSpPr>
          <p:nvPr/>
        </p:nvCxnSpPr>
        <p:spPr bwMode="auto">
          <a:xfrm rot="5400000">
            <a:off x="1709737" y="2647951"/>
            <a:ext cx="657225" cy="1333500"/>
          </a:xfrm>
          <a:prstGeom prst="bentConnector3">
            <a:avLst>
              <a:gd name="adj1" fmla="val 50000"/>
            </a:avLst>
          </a:prstGeom>
          <a:noFill/>
          <a:ln w="38100">
            <a:solidFill>
              <a:schemeClr val="tx1"/>
            </a:solidFill>
            <a:miter lim="800000"/>
            <a:headEnd/>
            <a:tailEnd type="stealth" w="lg" len="lg"/>
          </a:ln>
          <a:effectLst/>
        </p:spPr>
      </p:cxnSp>
      <p:cxnSp>
        <p:nvCxnSpPr>
          <p:cNvPr id="12331" name="AutoShape 43"/>
          <p:cNvCxnSpPr>
            <a:cxnSpLocks noChangeShapeType="1"/>
            <a:stCxn id="12319" idx="2"/>
            <a:endCxn id="12326" idx="0"/>
          </p:cNvCxnSpPr>
          <p:nvPr/>
        </p:nvCxnSpPr>
        <p:spPr bwMode="auto">
          <a:xfrm rot="16200000" flipH="1">
            <a:off x="6815137" y="2686051"/>
            <a:ext cx="657225" cy="1257300"/>
          </a:xfrm>
          <a:prstGeom prst="bentConnector3">
            <a:avLst>
              <a:gd name="adj1" fmla="val 50000"/>
            </a:avLst>
          </a:prstGeom>
          <a:noFill/>
          <a:ln w="38100">
            <a:solidFill>
              <a:schemeClr val="tx1"/>
            </a:solidFill>
            <a:miter lim="800000"/>
            <a:headEnd/>
            <a:tailEnd type="stealth" w="lg" len="lg"/>
          </a:ln>
          <a:effectLst/>
        </p:spPr>
      </p:cxnSp>
      <p:cxnSp>
        <p:nvCxnSpPr>
          <p:cNvPr id="12332" name="AutoShape 44"/>
          <p:cNvCxnSpPr>
            <a:cxnSpLocks noChangeShapeType="1"/>
            <a:stCxn id="12319" idx="2"/>
            <a:endCxn id="12327" idx="0"/>
          </p:cNvCxnSpPr>
          <p:nvPr/>
        </p:nvCxnSpPr>
        <p:spPr bwMode="auto">
          <a:xfrm rot="5400000">
            <a:off x="6186487" y="3314701"/>
            <a:ext cx="657225" cy="0"/>
          </a:xfrm>
          <a:prstGeom prst="straightConnector1">
            <a:avLst/>
          </a:prstGeom>
          <a:noFill/>
          <a:ln w="38100">
            <a:solidFill>
              <a:schemeClr val="tx1"/>
            </a:solidFill>
            <a:round/>
            <a:headEnd/>
            <a:tailEnd type="stealth" w="lg" len="lg"/>
          </a:ln>
          <a:effectLst/>
        </p:spPr>
      </p:cxnSp>
      <p:sp>
        <p:nvSpPr>
          <p:cNvPr id="12333" name="AutoShape 45"/>
          <p:cNvSpPr>
            <a:spLocks noChangeArrowheads="1"/>
          </p:cNvSpPr>
          <p:nvPr/>
        </p:nvSpPr>
        <p:spPr bwMode="auto">
          <a:xfrm>
            <a:off x="3505200" y="3657600"/>
            <a:ext cx="9906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Find </a:t>
            </a:r>
          </a:p>
          <a:p>
            <a:pPr algn="ctr"/>
            <a:r>
              <a:rPr lang="en-US" sz="1400" b="1"/>
              <a:t>treatment</a:t>
            </a:r>
          </a:p>
        </p:txBody>
      </p:sp>
      <p:cxnSp>
        <p:nvCxnSpPr>
          <p:cNvPr id="12334" name="AutoShape 46"/>
          <p:cNvCxnSpPr>
            <a:cxnSpLocks noChangeShapeType="1"/>
            <a:stCxn id="12318" idx="2"/>
            <a:endCxn id="12333" idx="0"/>
          </p:cNvCxnSpPr>
          <p:nvPr/>
        </p:nvCxnSpPr>
        <p:spPr bwMode="auto">
          <a:xfrm rot="16200000" flipH="1">
            <a:off x="3024187" y="2667001"/>
            <a:ext cx="657225" cy="1295400"/>
          </a:xfrm>
          <a:prstGeom prst="bentConnector3">
            <a:avLst>
              <a:gd name="adj1" fmla="val 50000"/>
            </a:avLst>
          </a:prstGeom>
          <a:noFill/>
          <a:ln w="38100">
            <a:solidFill>
              <a:schemeClr val="tx1"/>
            </a:solidFill>
            <a:miter lim="800000"/>
            <a:headEnd/>
            <a:tailEnd type="stealth" w="lg" len="lg"/>
          </a:ln>
          <a:effectLst/>
        </p:spPr>
      </p:cxnSp>
      <p:sp>
        <p:nvSpPr>
          <p:cNvPr id="12336" name="AutoShape 48"/>
          <p:cNvSpPr>
            <a:spLocks noChangeArrowheads="1"/>
          </p:cNvSpPr>
          <p:nvPr/>
        </p:nvSpPr>
        <p:spPr bwMode="auto">
          <a:xfrm>
            <a:off x="4953000" y="3657600"/>
            <a:ext cx="8382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Reduce </a:t>
            </a:r>
          </a:p>
          <a:p>
            <a:pPr algn="ctr"/>
            <a:r>
              <a:rPr lang="en-US" sz="1400" b="1"/>
              <a:t>isolation</a:t>
            </a:r>
          </a:p>
        </p:txBody>
      </p:sp>
      <p:cxnSp>
        <p:nvCxnSpPr>
          <p:cNvPr id="12337" name="AutoShape 49"/>
          <p:cNvCxnSpPr>
            <a:cxnSpLocks noChangeShapeType="1"/>
            <a:stCxn id="12319" idx="2"/>
            <a:endCxn id="12336" idx="0"/>
          </p:cNvCxnSpPr>
          <p:nvPr/>
        </p:nvCxnSpPr>
        <p:spPr bwMode="auto">
          <a:xfrm rot="5400000">
            <a:off x="5614987" y="2743201"/>
            <a:ext cx="657225" cy="1143000"/>
          </a:xfrm>
          <a:prstGeom prst="bentConnector3">
            <a:avLst>
              <a:gd name="adj1" fmla="val 50000"/>
            </a:avLst>
          </a:prstGeom>
          <a:noFill/>
          <a:ln w="38100">
            <a:solidFill>
              <a:schemeClr val="tx1"/>
            </a:solidFill>
            <a:miter lim="800000"/>
            <a:headEnd/>
            <a:tailEnd type="stealth" w="lg" len="lg"/>
          </a:ln>
          <a:effectLst/>
        </p:spPr>
      </p:cxnSp>
      <p:sp>
        <p:nvSpPr>
          <p:cNvPr id="12339" name="AutoShape 51"/>
          <p:cNvSpPr>
            <a:spLocks noChangeArrowheads="1"/>
          </p:cNvSpPr>
          <p:nvPr/>
        </p:nvSpPr>
        <p:spPr bwMode="auto">
          <a:xfrm>
            <a:off x="2209800" y="4495800"/>
            <a:ext cx="9906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Get advice</a:t>
            </a:r>
          </a:p>
        </p:txBody>
      </p:sp>
      <p:cxnSp>
        <p:nvCxnSpPr>
          <p:cNvPr id="12340" name="AutoShape 52"/>
          <p:cNvCxnSpPr>
            <a:cxnSpLocks noChangeShapeType="1"/>
            <a:stCxn id="12323" idx="2"/>
            <a:endCxn id="12339" idx="0"/>
          </p:cNvCxnSpPr>
          <p:nvPr/>
        </p:nvCxnSpPr>
        <p:spPr bwMode="auto">
          <a:xfrm rot="5400000">
            <a:off x="2566987" y="4343401"/>
            <a:ext cx="276225" cy="0"/>
          </a:xfrm>
          <a:prstGeom prst="straightConnector1">
            <a:avLst/>
          </a:prstGeom>
          <a:noFill/>
          <a:ln w="38100">
            <a:solidFill>
              <a:schemeClr val="tx1"/>
            </a:solidFill>
            <a:round/>
            <a:headEnd/>
            <a:tailEnd type="stealth" w="lg" len="lg"/>
          </a:ln>
          <a:effectLst/>
        </p:spPr>
      </p:cxnSp>
      <p:sp>
        <p:nvSpPr>
          <p:cNvPr id="12341" name="AutoShape 53"/>
          <p:cNvSpPr>
            <a:spLocks noChangeArrowheads="1"/>
          </p:cNvSpPr>
          <p:nvPr/>
        </p:nvSpPr>
        <p:spPr bwMode="auto">
          <a:xfrm>
            <a:off x="2209800" y="5334000"/>
            <a:ext cx="9906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Find </a:t>
            </a:r>
          </a:p>
          <a:p>
            <a:pPr algn="ctr"/>
            <a:r>
              <a:rPr lang="en-US" sz="1400" b="1"/>
              <a:t>treatment</a:t>
            </a:r>
          </a:p>
        </p:txBody>
      </p:sp>
      <p:sp>
        <p:nvSpPr>
          <p:cNvPr id="12343" name="AutoShape 55"/>
          <p:cNvSpPr>
            <a:spLocks noChangeArrowheads="1"/>
          </p:cNvSpPr>
          <p:nvPr/>
        </p:nvSpPr>
        <p:spPr bwMode="auto">
          <a:xfrm>
            <a:off x="3429000" y="5334000"/>
            <a:ext cx="11430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300" b="1"/>
              <a:t> Chance of</a:t>
            </a:r>
          </a:p>
          <a:p>
            <a:pPr algn="ctr"/>
            <a:r>
              <a:rPr lang="en-US" sz="1300" b="1"/>
              <a:t>recovery</a:t>
            </a:r>
          </a:p>
        </p:txBody>
      </p:sp>
      <p:cxnSp>
        <p:nvCxnSpPr>
          <p:cNvPr id="12344" name="AutoShape 56"/>
          <p:cNvCxnSpPr>
            <a:cxnSpLocks noChangeShapeType="1"/>
            <a:stCxn id="12339" idx="2"/>
            <a:endCxn id="12341" idx="0"/>
          </p:cNvCxnSpPr>
          <p:nvPr/>
        </p:nvCxnSpPr>
        <p:spPr bwMode="auto">
          <a:xfrm rot="5400000">
            <a:off x="2566987" y="5181601"/>
            <a:ext cx="276225" cy="0"/>
          </a:xfrm>
          <a:prstGeom prst="straightConnector1">
            <a:avLst/>
          </a:prstGeom>
          <a:noFill/>
          <a:ln w="38100">
            <a:solidFill>
              <a:schemeClr val="tx1"/>
            </a:solidFill>
            <a:round/>
            <a:headEnd/>
            <a:tailEnd type="stealth" w="lg" len="lg"/>
          </a:ln>
          <a:effectLst/>
        </p:spPr>
      </p:cxnSp>
      <p:cxnSp>
        <p:nvCxnSpPr>
          <p:cNvPr id="12346" name="AutoShape 58"/>
          <p:cNvCxnSpPr>
            <a:cxnSpLocks noChangeShapeType="1"/>
            <a:stCxn id="12324" idx="3"/>
            <a:endCxn id="12323" idx="1"/>
          </p:cNvCxnSpPr>
          <p:nvPr/>
        </p:nvCxnSpPr>
        <p:spPr bwMode="auto">
          <a:xfrm>
            <a:off x="1919288" y="3924300"/>
            <a:ext cx="276225" cy="0"/>
          </a:xfrm>
          <a:prstGeom prst="straightConnector1">
            <a:avLst/>
          </a:prstGeom>
          <a:noFill/>
          <a:ln w="38100">
            <a:solidFill>
              <a:schemeClr val="tx1"/>
            </a:solidFill>
            <a:round/>
            <a:headEnd/>
            <a:tailEnd type="stealth" w="lg" len="lg"/>
          </a:ln>
          <a:effectLst/>
        </p:spPr>
      </p:cxnSp>
      <p:cxnSp>
        <p:nvCxnSpPr>
          <p:cNvPr id="12347" name="AutoShape 59"/>
          <p:cNvCxnSpPr>
            <a:cxnSpLocks noChangeShapeType="1"/>
            <a:stCxn id="12333" idx="2"/>
            <a:endCxn id="12343" idx="0"/>
          </p:cNvCxnSpPr>
          <p:nvPr/>
        </p:nvCxnSpPr>
        <p:spPr bwMode="auto">
          <a:xfrm rot="5400000">
            <a:off x="3443287" y="4762501"/>
            <a:ext cx="1114425" cy="0"/>
          </a:xfrm>
          <a:prstGeom prst="straightConnector1">
            <a:avLst/>
          </a:prstGeom>
          <a:noFill/>
          <a:ln w="38100">
            <a:solidFill>
              <a:schemeClr val="tx1"/>
            </a:solidFill>
            <a:round/>
            <a:headEnd/>
            <a:tailEnd type="stealth" w="lg" len="lg"/>
          </a:ln>
          <a:effectLst/>
        </p:spPr>
      </p:cxnSp>
      <p:cxnSp>
        <p:nvCxnSpPr>
          <p:cNvPr id="12349" name="AutoShape 61"/>
          <p:cNvCxnSpPr>
            <a:cxnSpLocks noChangeShapeType="1"/>
            <a:stCxn id="12341" idx="3"/>
            <a:endCxn id="12343" idx="1"/>
          </p:cNvCxnSpPr>
          <p:nvPr/>
        </p:nvCxnSpPr>
        <p:spPr bwMode="auto">
          <a:xfrm>
            <a:off x="3214688" y="5600700"/>
            <a:ext cx="200025" cy="0"/>
          </a:xfrm>
          <a:prstGeom prst="straightConnector1">
            <a:avLst/>
          </a:prstGeom>
          <a:noFill/>
          <a:ln w="38100">
            <a:solidFill>
              <a:schemeClr val="tx1"/>
            </a:solidFill>
            <a:round/>
            <a:headEnd/>
            <a:tailEnd type="stealth" w="lg" len="lg"/>
          </a:ln>
          <a:effectLst/>
        </p:spPr>
      </p:cxnSp>
      <p:sp>
        <p:nvSpPr>
          <p:cNvPr id="12350" name="Line 62"/>
          <p:cNvSpPr>
            <a:spLocks noChangeShapeType="1"/>
          </p:cNvSpPr>
          <p:nvPr/>
        </p:nvSpPr>
        <p:spPr bwMode="auto">
          <a:xfrm flipV="1">
            <a:off x="3581400" y="5410200"/>
            <a:ext cx="0" cy="228600"/>
          </a:xfrm>
          <a:prstGeom prst="line">
            <a:avLst/>
          </a:prstGeom>
          <a:noFill/>
          <a:ln w="38100">
            <a:solidFill>
              <a:schemeClr val="tx1"/>
            </a:solidFill>
            <a:round/>
            <a:headEnd/>
            <a:tailEnd type="triangle" w="med" len="med"/>
          </a:ln>
          <a:effectLst/>
        </p:spPr>
        <p:txBody>
          <a:bodyPr/>
          <a:lstStyle/>
          <a:p>
            <a:endParaRPr lang="en-US"/>
          </a:p>
        </p:txBody>
      </p:sp>
      <p:sp>
        <p:nvSpPr>
          <p:cNvPr id="12353" name="AutoShape 65"/>
          <p:cNvSpPr>
            <a:spLocks noChangeArrowheads="1"/>
          </p:cNvSpPr>
          <p:nvPr/>
        </p:nvSpPr>
        <p:spPr bwMode="auto">
          <a:xfrm>
            <a:off x="4953000" y="4495800"/>
            <a:ext cx="8382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Reduce </a:t>
            </a:r>
          </a:p>
          <a:p>
            <a:pPr algn="ctr"/>
            <a:r>
              <a:rPr lang="en-US" sz="1400" b="1"/>
              <a:t>stress</a:t>
            </a:r>
          </a:p>
        </p:txBody>
      </p:sp>
      <p:sp>
        <p:nvSpPr>
          <p:cNvPr id="12354" name="AutoShape 66"/>
          <p:cNvSpPr>
            <a:spLocks noChangeArrowheads="1"/>
          </p:cNvSpPr>
          <p:nvPr/>
        </p:nvSpPr>
        <p:spPr bwMode="auto">
          <a:xfrm>
            <a:off x="7239000" y="4495800"/>
            <a:ext cx="10668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dirty="0"/>
              <a:t>Find best </a:t>
            </a:r>
          </a:p>
          <a:p>
            <a:pPr algn="ctr"/>
            <a:r>
              <a:rPr lang="en-US" sz="1400" b="1" dirty="0" err="1" smtClean="0"/>
              <a:t>tx</a:t>
            </a:r>
            <a:r>
              <a:rPr lang="en-US" sz="1400" b="1" dirty="0" smtClean="0"/>
              <a:t> </a:t>
            </a:r>
            <a:r>
              <a:rPr lang="en-US" sz="1400" b="1" dirty="0"/>
              <a:t>option</a:t>
            </a:r>
          </a:p>
        </p:txBody>
      </p:sp>
      <p:cxnSp>
        <p:nvCxnSpPr>
          <p:cNvPr id="12355" name="AutoShape 67"/>
          <p:cNvCxnSpPr>
            <a:cxnSpLocks noChangeShapeType="1"/>
            <a:stCxn id="12326" idx="2"/>
            <a:endCxn id="12354" idx="0"/>
          </p:cNvCxnSpPr>
          <p:nvPr/>
        </p:nvCxnSpPr>
        <p:spPr bwMode="auto">
          <a:xfrm rot="5400000">
            <a:off x="7634287" y="4343401"/>
            <a:ext cx="276225" cy="0"/>
          </a:xfrm>
          <a:prstGeom prst="straightConnector1">
            <a:avLst/>
          </a:prstGeom>
          <a:noFill/>
          <a:ln w="38100">
            <a:solidFill>
              <a:schemeClr val="tx1"/>
            </a:solidFill>
            <a:round/>
            <a:headEnd/>
            <a:tailEnd type="stealth" w="lg" len="lg"/>
          </a:ln>
          <a:effectLst/>
        </p:spPr>
      </p:cxnSp>
      <p:sp>
        <p:nvSpPr>
          <p:cNvPr id="12356" name="AutoShape 68"/>
          <p:cNvSpPr>
            <a:spLocks noChangeArrowheads="1"/>
          </p:cNvSpPr>
          <p:nvPr/>
        </p:nvSpPr>
        <p:spPr bwMode="auto">
          <a:xfrm>
            <a:off x="6096000" y="4495800"/>
            <a:ext cx="8382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400" b="1"/>
              <a:t>Cope w </a:t>
            </a:r>
          </a:p>
          <a:p>
            <a:pPr algn="ctr"/>
            <a:r>
              <a:rPr lang="en-US" sz="1400" b="1"/>
              <a:t>problem</a:t>
            </a:r>
          </a:p>
        </p:txBody>
      </p:sp>
      <p:sp>
        <p:nvSpPr>
          <p:cNvPr id="12358" name="AutoShape 70"/>
          <p:cNvSpPr>
            <a:spLocks noChangeArrowheads="1"/>
          </p:cNvSpPr>
          <p:nvPr/>
        </p:nvSpPr>
        <p:spPr bwMode="auto">
          <a:xfrm>
            <a:off x="7239000" y="5334000"/>
            <a:ext cx="1066800" cy="533400"/>
          </a:xfrm>
          <a:prstGeom prst="flowChartProcess">
            <a:avLst/>
          </a:prstGeom>
          <a:solidFill>
            <a:srgbClr val="FFDBFF"/>
          </a:solidFill>
          <a:ln w="28575">
            <a:solidFill>
              <a:srgbClr val="FF0066"/>
            </a:solidFill>
            <a:miter lim="800000"/>
            <a:headEnd/>
            <a:tailEnd/>
          </a:ln>
          <a:effectLst/>
        </p:spPr>
        <p:txBody>
          <a:bodyPr wrap="none" anchor="ctr"/>
          <a:lstStyle/>
          <a:p>
            <a:pPr algn="ctr"/>
            <a:r>
              <a:rPr lang="en-US" sz="1300" b="1"/>
              <a:t> Chance of</a:t>
            </a:r>
          </a:p>
          <a:p>
            <a:pPr algn="ctr"/>
            <a:r>
              <a:rPr lang="en-US" sz="1300" b="1"/>
              <a:t>recovery</a:t>
            </a:r>
          </a:p>
        </p:txBody>
      </p:sp>
      <p:cxnSp>
        <p:nvCxnSpPr>
          <p:cNvPr id="12359" name="AutoShape 71"/>
          <p:cNvCxnSpPr>
            <a:cxnSpLocks noChangeShapeType="1"/>
            <a:stCxn id="12354" idx="2"/>
            <a:endCxn id="12358" idx="0"/>
          </p:cNvCxnSpPr>
          <p:nvPr/>
        </p:nvCxnSpPr>
        <p:spPr bwMode="auto">
          <a:xfrm rot="5400000">
            <a:off x="7634287" y="5181601"/>
            <a:ext cx="276225" cy="0"/>
          </a:xfrm>
          <a:prstGeom prst="straightConnector1">
            <a:avLst/>
          </a:prstGeom>
          <a:noFill/>
          <a:ln w="38100">
            <a:solidFill>
              <a:schemeClr val="tx1"/>
            </a:solidFill>
            <a:round/>
            <a:headEnd/>
            <a:tailEnd type="stealth" w="lg" len="lg"/>
          </a:ln>
          <a:effectLst/>
        </p:spPr>
      </p:cxnSp>
      <p:sp>
        <p:nvSpPr>
          <p:cNvPr id="12360" name="Line 72"/>
          <p:cNvSpPr>
            <a:spLocks noChangeShapeType="1"/>
          </p:cNvSpPr>
          <p:nvPr/>
        </p:nvSpPr>
        <p:spPr bwMode="auto">
          <a:xfrm flipV="1">
            <a:off x="7315200" y="5410200"/>
            <a:ext cx="0" cy="228600"/>
          </a:xfrm>
          <a:prstGeom prst="line">
            <a:avLst/>
          </a:prstGeom>
          <a:noFill/>
          <a:ln w="38100">
            <a:solidFill>
              <a:schemeClr val="tx1"/>
            </a:solidFill>
            <a:round/>
            <a:headEnd/>
            <a:tailEnd type="triangle" w="med" len="med"/>
          </a:ln>
          <a:effectLst/>
        </p:spPr>
        <p:txBody>
          <a:bodyPr/>
          <a:lstStyle/>
          <a:p>
            <a:endParaRPr lang="en-US"/>
          </a:p>
        </p:txBody>
      </p:sp>
      <p:cxnSp>
        <p:nvCxnSpPr>
          <p:cNvPr id="12361" name="AutoShape 73"/>
          <p:cNvCxnSpPr>
            <a:cxnSpLocks noChangeShapeType="1"/>
            <a:stCxn id="12327" idx="2"/>
            <a:endCxn id="12356" idx="0"/>
          </p:cNvCxnSpPr>
          <p:nvPr/>
        </p:nvCxnSpPr>
        <p:spPr bwMode="auto">
          <a:xfrm rot="5400000">
            <a:off x="6376987" y="4343401"/>
            <a:ext cx="276225" cy="0"/>
          </a:xfrm>
          <a:prstGeom prst="straightConnector1">
            <a:avLst/>
          </a:prstGeom>
          <a:noFill/>
          <a:ln w="38100">
            <a:solidFill>
              <a:schemeClr val="tx1"/>
            </a:solidFill>
            <a:round/>
            <a:headEnd/>
            <a:tailEnd type="stealth" w="lg" len="lg"/>
          </a:ln>
          <a:effectLst/>
        </p:spPr>
      </p:cxnSp>
      <p:cxnSp>
        <p:nvCxnSpPr>
          <p:cNvPr id="12362" name="AutoShape 74"/>
          <p:cNvCxnSpPr>
            <a:cxnSpLocks noChangeShapeType="1"/>
            <a:stCxn id="12336" idx="2"/>
            <a:endCxn id="12353" idx="0"/>
          </p:cNvCxnSpPr>
          <p:nvPr/>
        </p:nvCxnSpPr>
        <p:spPr bwMode="auto">
          <a:xfrm rot="5400000">
            <a:off x="5233987" y="4343401"/>
            <a:ext cx="276225" cy="0"/>
          </a:xfrm>
          <a:prstGeom prst="straightConnector1">
            <a:avLst/>
          </a:prstGeom>
          <a:noFill/>
          <a:ln w="38100">
            <a:solidFill>
              <a:schemeClr val="tx1"/>
            </a:solidFill>
            <a:round/>
            <a:headEnd/>
            <a:tailEnd type="stealth" w="lg" len="lg"/>
          </a:ln>
          <a:effectLst/>
        </p:spPr>
      </p:cxnSp>
      <p:cxnSp>
        <p:nvCxnSpPr>
          <p:cNvPr id="12363" name="AutoShape 75"/>
          <p:cNvCxnSpPr>
            <a:cxnSpLocks noChangeShapeType="1"/>
            <a:stCxn id="12353" idx="3"/>
            <a:endCxn id="12356" idx="1"/>
          </p:cNvCxnSpPr>
          <p:nvPr/>
        </p:nvCxnSpPr>
        <p:spPr bwMode="auto">
          <a:xfrm>
            <a:off x="5805488" y="4762500"/>
            <a:ext cx="276225" cy="0"/>
          </a:xfrm>
          <a:prstGeom prst="straightConnector1">
            <a:avLst/>
          </a:prstGeom>
          <a:noFill/>
          <a:ln w="38100">
            <a:solidFill>
              <a:schemeClr val="tx1"/>
            </a:solidFill>
            <a:round/>
            <a:headEnd type="triangle" w="med" len="med"/>
            <a:tailEnd type="triangle" w="med" len="med"/>
          </a:ln>
          <a:effectLst/>
        </p:spPr>
      </p:cxnSp>
      <p:grpSp>
        <p:nvGrpSpPr>
          <p:cNvPr id="2" name="Group 79"/>
          <p:cNvGrpSpPr>
            <a:grpSpLocks/>
          </p:cNvGrpSpPr>
          <p:nvPr/>
        </p:nvGrpSpPr>
        <p:grpSpPr bwMode="auto">
          <a:xfrm>
            <a:off x="4000500" y="5043488"/>
            <a:ext cx="3771900" cy="1585912"/>
            <a:chOff x="2520" y="3177"/>
            <a:chExt cx="2376" cy="999"/>
          </a:xfrm>
        </p:grpSpPr>
        <p:sp>
          <p:nvSpPr>
            <p:cNvPr id="12348" name="AutoShape 60"/>
            <p:cNvSpPr>
              <a:spLocks noChangeArrowheads="1"/>
            </p:cNvSpPr>
            <p:nvPr/>
          </p:nvSpPr>
          <p:spPr bwMode="auto">
            <a:xfrm>
              <a:off x="2736" y="3840"/>
              <a:ext cx="768" cy="336"/>
            </a:xfrm>
            <a:prstGeom prst="flowChartProcess">
              <a:avLst/>
            </a:prstGeom>
            <a:solidFill>
              <a:srgbClr val="EC0060"/>
            </a:solidFill>
            <a:ln w="76200" cmpd="tri">
              <a:solidFill>
                <a:srgbClr val="FF0066"/>
              </a:solidFill>
              <a:miter lim="800000"/>
              <a:headEnd/>
              <a:tailEnd/>
            </a:ln>
            <a:effectLst/>
          </p:spPr>
          <p:txBody>
            <a:bodyPr wrap="none" anchor="ctr"/>
            <a:lstStyle/>
            <a:p>
              <a:pPr algn="ctr"/>
              <a:r>
                <a:rPr lang="en-US" sz="1600" b="1">
                  <a:solidFill>
                    <a:schemeClr val="bg1"/>
                  </a:solidFill>
                </a:rPr>
                <a:t>Enhance </a:t>
              </a:r>
            </a:p>
            <a:p>
              <a:pPr algn="ctr"/>
              <a:r>
                <a:rPr lang="en-US" sz="1600" b="1">
                  <a:solidFill>
                    <a:schemeClr val="bg1"/>
                  </a:solidFill>
                </a:rPr>
                <a:t>QOL</a:t>
              </a:r>
            </a:p>
          </p:txBody>
        </p:sp>
        <p:cxnSp>
          <p:nvCxnSpPr>
            <p:cNvPr id="12352" name="AutoShape 64"/>
            <p:cNvCxnSpPr>
              <a:cxnSpLocks noChangeShapeType="1"/>
              <a:stCxn id="12343" idx="2"/>
              <a:endCxn id="12348" idx="1"/>
            </p:cNvCxnSpPr>
            <p:nvPr/>
          </p:nvCxnSpPr>
          <p:spPr bwMode="auto">
            <a:xfrm rot="16200000" flipH="1">
              <a:off x="2464" y="3761"/>
              <a:ext cx="303" cy="192"/>
            </a:xfrm>
            <a:prstGeom prst="bentConnector2">
              <a:avLst/>
            </a:prstGeom>
            <a:noFill/>
            <a:ln w="38100">
              <a:solidFill>
                <a:schemeClr val="tx1"/>
              </a:solidFill>
              <a:miter lim="800000"/>
              <a:headEnd/>
              <a:tailEnd type="stealth" w="lg" len="lg"/>
            </a:ln>
            <a:effectLst/>
          </p:spPr>
        </p:cxnSp>
        <p:cxnSp>
          <p:nvCxnSpPr>
            <p:cNvPr id="12364" name="AutoShape 76"/>
            <p:cNvCxnSpPr>
              <a:cxnSpLocks noChangeShapeType="1"/>
              <a:stCxn id="12358" idx="2"/>
              <a:endCxn id="12348" idx="3"/>
            </p:cNvCxnSpPr>
            <p:nvPr/>
          </p:nvCxnSpPr>
          <p:spPr bwMode="auto">
            <a:xfrm rot="5400000">
              <a:off x="4060" y="3173"/>
              <a:ext cx="303" cy="1368"/>
            </a:xfrm>
            <a:prstGeom prst="bentConnector2">
              <a:avLst/>
            </a:prstGeom>
            <a:noFill/>
            <a:ln w="38100">
              <a:solidFill>
                <a:schemeClr val="tx1"/>
              </a:solidFill>
              <a:miter lim="800000"/>
              <a:headEnd/>
              <a:tailEnd type="stealth" w="lg" len="lg"/>
            </a:ln>
            <a:effectLst/>
          </p:spPr>
        </p:cxnSp>
        <p:cxnSp>
          <p:nvCxnSpPr>
            <p:cNvPr id="12365" name="AutoShape 77"/>
            <p:cNvCxnSpPr>
              <a:cxnSpLocks noChangeShapeType="1"/>
              <a:stCxn id="12356" idx="2"/>
              <a:endCxn id="12348" idx="3"/>
            </p:cNvCxnSpPr>
            <p:nvPr/>
          </p:nvCxnSpPr>
          <p:spPr bwMode="auto">
            <a:xfrm rot="5400000">
              <a:off x="3400" y="3305"/>
              <a:ext cx="831" cy="576"/>
            </a:xfrm>
            <a:prstGeom prst="bentConnector2">
              <a:avLst/>
            </a:prstGeom>
            <a:noFill/>
            <a:ln w="38100">
              <a:solidFill>
                <a:schemeClr val="tx1"/>
              </a:solidFill>
              <a:miter lim="800000"/>
              <a:headEnd/>
              <a:tailEnd type="stealth" w="lg" len="lg"/>
            </a:ln>
            <a:effectLst/>
          </p:spPr>
        </p:cxnSp>
        <p:cxnSp>
          <p:nvCxnSpPr>
            <p:cNvPr id="12366" name="AutoShape 78"/>
            <p:cNvCxnSpPr>
              <a:cxnSpLocks noChangeShapeType="1"/>
              <a:stCxn id="12353" idx="2"/>
              <a:endCxn id="12348" idx="0"/>
            </p:cNvCxnSpPr>
            <p:nvPr/>
          </p:nvCxnSpPr>
          <p:spPr bwMode="auto">
            <a:xfrm rot="5400000">
              <a:off x="2932" y="3365"/>
              <a:ext cx="639" cy="264"/>
            </a:xfrm>
            <a:prstGeom prst="bentConnector3">
              <a:avLst>
                <a:gd name="adj1" fmla="val 51176"/>
              </a:avLst>
            </a:prstGeom>
            <a:noFill/>
            <a:ln w="38100">
              <a:solidFill>
                <a:schemeClr val="tx1"/>
              </a:solidFill>
              <a:miter lim="800000"/>
              <a:headEnd/>
              <a:tailEnd type="stealth" w="lg" len="lg"/>
            </a:ln>
            <a:effectLst/>
          </p:spPr>
        </p:cxn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 y="1752600"/>
            <a:ext cx="2286000" cy="366713"/>
          </a:xfrm>
          <a:prstGeom prst="rect">
            <a:avLst/>
          </a:prstGeom>
          <a:noFill/>
          <a:ln w="9525">
            <a:noFill/>
            <a:miter lim="800000"/>
            <a:headEnd/>
            <a:tailEnd/>
          </a:ln>
        </p:spPr>
        <p:txBody>
          <a:bodyPr>
            <a:spAutoFit/>
          </a:bodyPr>
          <a:lstStyle/>
          <a:p>
            <a:pPr eaLnBrk="1" hangingPunct="1"/>
            <a:endParaRPr lang="en-US">
              <a:solidFill>
                <a:srgbClr val="339933"/>
              </a:solidFill>
              <a:latin typeface="Tahoma" pitchFamily="34" charset="0"/>
            </a:endParaRPr>
          </a:p>
        </p:txBody>
      </p:sp>
      <p:sp>
        <p:nvSpPr>
          <p:cNvPr id="61443" name="Text Box 3"/>
          <p:cNvSpPr txBox="1">
            <a:spLocks noChangeArrowheads="1"/>
          </p:cNvSpPr>
          <p:nvPr/>
        </p:nvSpPr>
        <p:spPr bwMode="auto">
          <a:xfrm>
            <a:off x="1371600" y="609600"/>
            <a:ext cx="1828800"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61444" name="Text Box 4"/>
          <p:cNvSpPr txBox="1">
            <a:spLocks noChangeArrowheads="1"/>
          </p:cNvSpPr>
          <p:nvPr/>
        </p:nvSpPr>
        <p:spPr bwMode="auto">
          <a:xfrm>
            <a:off x="1981200" y="304800"/>
            <a:ext cx="5410200"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61445" name="Text Box 5"/>
          <p:cNvSpPr txBox="1">
            <a:spLocks noChangeArrowheads="1"/>
          </p:cNvSpPr>
          <p:nvPr/>
        </p:nvSpPr>
        <p:spPr bwMode="auto">
          <a:xfrm>
            <a:off x="1524000" y="457200"/>
            <a:ext cx="6629400"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61446" name="Text Box 6"/>
          <p:cNvSpPr txBox="1">
            <a:spLocks noChangeArrowheads="1"/>
          </p:cNvSpPr>
          <p:nvPr/>
        </p:nvSpPr>
        <p:spPr bwMode="auto">
          <a:xfrm>
            <a:off x="914400" y="0"/>
            <a:ext cx="7315200" cy="1127125"/>
          </a:xfrm>
          <a:prstGeom prst="rect">
            <a:avLst/>
          </a:prstGeom>
          <a:noFill/>
          <a:ln w="9525">
            <a:noFill/>
            <a:miter lim="800000"/>
            <a:headEnd/>
            <a:tailEnd/>
          </a:ln>
        </p:spPr>
        <p:txBody>
          <a:bodyPr>
            <a:spAutoFit/>
          </a:bodyPr>
          <a:lstStyle/>
          <a:p>
            <a:pPr algn="ctr">
              <a:spcBef>
                <a:spcPct val="50000"/>
              </a:spcBef>
            </a:pPr>
            <a:r>
              <a:rPr lang="en-US" sz="3400" b="1" dirty="0">
                <a:solidFill>
                  <a:schemeClr val="bg1"/>
                </a:solidFill>
                <a:latin typeface="Tahoma" pitchFamily="34" charset="0"/>
              </a:rPr>
              <a:t>Orchestration Yields Synergy: Putting the Pieces Together</a:t>
            </a:r>
          </a:p>
        </p:txBody>
      </p:sp>
      <p:sp>
        <p:nvSpPr>
          <p:cNvPr id="61447" name="Text Box 7"/>
          <p:cNvSpPr txBox="1">
            <a:spLocks noChangeArrowheads="1"/>
          </p:cNvSpPr>
          <p:nvPr/>
        </p:nvSpPr>
        <p:spPr bwMode="auto">
          <a:xfrm>
            <a:off x="1295400" y="1524000"/>
            <a:ext cx="1371600" cy="366713"/>
          </a:xfrm>
          <a:prstGeom prst="rect">
            <a:avLst/>
          </a:prstGeom>
          <a:noFill/>
          <a:ln w="9525">
            <a:noFill/>
            <a:miter lim="800000"/>
            <a:headEnd/>
            <a:tailEnd/>
          </a:ln>
        </p:spPr>
        <p:txBody>
          <a:bodyPr>
            <a:spAutoFit/>
          </a:bodyPr>
          <a:lstStyle/>
          <a:p>
            <a:pPr>
              <a:spcBef>
                <a:spcPct val="50000"/>
              </a:spcBef>
            </a:pPr>
            <a:endParaRPr lang="en-US">
              <a:latin typeface="Tahoma" pitchFamily="34" charset="0"/>
            </a:endParaRPr>
          </a:p>
        </p:txBody>
      </p:sp>
      <p:sp>
        <p:nvSpPr>
          <p:cNvPr id="448520" name="AutoShape 8"/>
          <p:cNvSpPr>
            <a:spLocks noChangeArrowheads="1"/>
          </p:cNvSpPr>
          <p:nvPr/>
        </p:nvSpPr>
        <p:spPr bwMode="auto">
          <a:xfrm rot="8125464">
            <a:off x="5562600" y="2286000"/>
            <a:ext cx="1066800" cy="304800"/>
          </a:xfrm>
          <a:prstGeom prst="rightArrow">
            <a:avLst>
              <a:gd name="adj1" fmla="val 50000"/>
              <a:gd name="adj2" fmla="val 87500"/>
            </a:avLst>
          </a:prstGeom>
          <a:solidFill>
            <a:srgbClr val="FFCC00"/>
          </a:solidFill>
          <a:ln w="9525">
            <a:noFill/>
            <a:miter lim="800000"/>
            <a:headEnd/>
            <a:tailEnd/>
          </a:ln>
        </p:spPr>
        <p:txBody>
          <a:bodyPr rot="10800000" wrap="none" anchor="ctr"/>
          <a:lstStyle/>
          <a:p>
            <a:pPr algn="ctr"/>
            <a:endParaRPr lang="en-US">
              <a:latin typeface="Tahoma" pitchFamily="34" charset="0"/>
            </a:endParaRPr>
          </a:p>
        </p:txBody>
      </p:sp>
      <p:sp>
        <p:nvSpPr>
          <p:cNvPr id="448521" name="AutoShape 9"/>
          <p:cNvSpPr>
            <a:spLocks noChangeArrowheads="1"/>
          </p:cNvSpPr>
          <p:nvPr/>
        </p:nvSpPr>
        <p:spPr bwMode="auto">
          <a:xfrm rot="8125464">
            <a:off x="2971800" y="4038600"/>
            <a:ext cx="1524000" cy="330200"/>
          </a:xfrm>
          <a:prstGeom prst="rightArrow">
            <a:avLst>
              <a:gd name="adj1" fmla="val 50000"/>
              <a:gd name="adj2" fmla="val 115385"/>
            </a:avLst>
          </a:prstGeom>
          <a:solidFill>
            <a:srgbClr val="008000"/>
          </a:solidFill>
          <a:ln w="9525">
            <a:noFill/>
            <a:miter lim="800000"/>
            <a:headEnd/>
            <a:tailEnd/>
          </a:ln>
        </p:spPr>
        <p:txBody>
          <a:bodyPr rot="10800000" wrap="none" anchor="ctr"/>
          <a:lstStyle/>
          <a:p>
            <a:pPr algn="ctr"/>
            <a:endParaRPr lang="en-US">
              <a:latin typeface="Tahoma" pitchFamily="34" charset="0"/>
            </a:endParaRPr>
          </a:p>
        </p:txBody>
      </p:sp>
      <p:sp>
        <p:nvSpPr>
          <p:cNvPr id="448522" name="Oval 10"/>
          <p:cNvSpPr>
            <a:spLocks noChangeArrowheads="1"/>
          </p:cNvSpPr>
          <p:nvPr/>
        </p:nvSpPr>
        <p:spPr bwMode="auto">
          <a:xfrm>
            <a:off x="0" y="4800600"/>
            <a:ext cx="4495800" cy="1295400"/>
          </a:xfrm>
          <a:prstGeom prst="ellipse">
            <a:avLst/>
          </a:prstGeom>
          <a:solidFill>
            <a:srgbClr val="FF0000"/>
          </a:solidFill>
          <a:ln w="9525">
            <a:noFill/>
            <a:round/>
            <a:headEnd/>
            <a:tailEnd/>
          </a:ln>
        </p:spPr>
        <p:txBody>
          <a:bodyPr wrap="none" anchor="ctr"/>
          <a:lstStyle/>
          <a:p>
            <a:pPr algn="ctr"/>
            <a:r>
              <a:rPr lang="en-US" b="1">
                <a:solidFill>
                  <a:schemeClr val="bg1"/>
                </a:solidFill>
                <a:latin typeface="Tahoma" pitchFamily="34" charset="0"/>
              </a:rPr>
              <a:t>4. Therapist–Family-Extrafamilial</a:t>
            </a:r>
          </a:p>
        </p:txBody>
      </p:sp>
      <p:grpSp>
        <p:nvGrpSpPr>
          <p:cNvPr id="2" name="Group 11"/>
          <p:cNvGrpSpPr>
            <a:grpSpLocks/>
          </p:cNvGrpSpPr>
          <p:nvPr/>
        </p:nvGrpSpPr>
        <p:grpSpPr bwMode="auto">
          <a:xfrm>
            <a:off x="152400" y="1143000"/>
            <a:ext cx="3733800" cy="2268538"/>
            <a:chOff x="96" y="720"/>
            <a:chExt cx="2352" cy="1429"/>
          </a:xfrm>
        </p:grpSpPr>
        <p:grpSp>
          <p:nvGrpSpPr>
            <p:cNvPr id="3" name="Group 12"/>
            <p:cNvGrpSpPr>
              <a:grpSpLocks/>
            </p:cNvGrpSpPr>
            <p:nvPr/>
          </p:nvGrpSpPr>
          <p:grpSpPr bwMode="auto">
            <a:xfrm>
              <a:off x="96" y="720"/>
              <a:ext cx="2352" cy="720"/>
              <a:chOff x="96" y="720"/>
              <a:chExt cx="2352" cy="720"/>
            </a:xfrm>
          </p:grpSpPr>
          <p:sp>
            <p:nvSpPr>
              <p:cNvPr id="61463" name="Oval 13"/>
              <p:cNvSpPr>
                <a:spLocks noChangeArrowheads="1"/>
              </p:cNvSpPr>
              <p:nvPr/>
            </p:nvSpPr>
            <p:spPr bwMode="auto">
              <a:xfrm>
                <a:off x="96" y="720"/>
                <a:ext cx="2352" cy="720"/>
              </a:xfrm>
              <a:prstGeom prst="ellipse">
                <a:avLst/>
              </a:prstGeom>
              <a:solidFill>
                <a:srgbClr val="33CCCC"/>
              </a:solidFill>
              <a:ln w="9525">
                <a:noFill/>
                <a:round/>
                <a:headEnd/>
                <a:tailEnd/>
              </a:ln>
            </p:spPr>
            <p:txBody>
              <a:bodyPr wrap="none" anchor="ctr"/>
              <a:lstStyle/>
              <a:p>
                <a:endParaRPr lang="en-US"/>
              </a:p>
            </p:txBody>
          </p:sp>
          <p:sp>
            <p:nvSpPr>
              <p:cNvPr id="61464" name="Text Box 14"/>
              <p:cNvSpPr txBox="1">
                <a:spLocks noChangeArrowheads="1"/>
              </p:cNvSpPr>
              <p:nvPr/>
            </p:nvSpPr>
            <p:spPr bwMode="auto">
              <a:xfrm>
                <a:off x="192" y="960"/>
                <a:ext cx="2160" cy="231"/>
              </a:xfrm>
              <a:prstGeom prst="rect">
                <a:avLst/>
              </a:prstGeom>
              <a:solidFill>
                <a:srgbClr val="33CCCC"/>
              </a:solidFill>
              <a:ln w="9525">
                <a:noFill/>
                <a:miter lim="800000"/>
                <a:headEnd/>
                <a:tailEnd/>
              </a:ln>
            </p:spPr>
            <p:txBody>
              <a:bodyPr>
                <a:spAutoFit/>
              </a:bodyPr>
              <a:lstStyle/>
              <a:p>
                <a:pPr>
                  <a:spcBef>
                    <a:spcPct val="50000"/>
                  </a:spcBef>
                </a:pPr>
                <a:r>
                  <a:rPr lang="en-US" b="1">
                    <a:solidFill>
                      <a:schemeClr val="bg1"/>
                    </a:solidFill>
                    <a:latin typeface="Tahoma" pitchFamily="34" charset="0"/>
                  </a:rPr>
                  <a:t>1. Therapist - Adolescent</a:t>
                </a:r>
              </a:p>
            </p:txBody>
          </p:sp>
        </p:grpSp>
        <p:sp>
          <p:nvSpPr>
            <p:cNvPr id="61462" name="Text Box 15"/>
            <p:cNvSpPr txBox="1">
              <a:spLocks noChangeArrowheads="1"/>
            </p:cNvSpPr>
            <p:nvPr/>
          </p:nvSpPr>
          <p:spPr bwMode="auto">
            <a:xfrm>
              <a:off x="384" y="1488"/>
              <a:ext cx="1536" cy="661"/>
            </a:xfrm>
            <a:prstGeom prst="rect">
              <a:avLst/>
            </a:prstGeom>
            <a:solidFill>
              <a:srgbClr val="33CCCC"/>
            </a:solidFill>
            <a:ln w="9525">
              <a:noFill/>
              <a:miter lim="800000"/>
              <a:headEnd/>
              <a:tailEnd/>
            </a:ln>
          </p:spPr>
          <p:txBody>
            <a:bodyPr>
              <a:spAutoFit/>
            </a:bodyPr>
            <a:lstStyle/>
            <a:p>
              <a:pPr>
                <a:buFont typeface="Wingdings" pitchFamily="2" charset="2"/>
                <a:buChar char="ü"/>
              </a:pPr>
              <a:r>
                <a:rPr lang="en-US" sz="1400" b="1">
                  <a:solidFill>
                    <a:schemeClr val="bg1"/>
                  </a:solidFill>
                  <a:latin typeface="Tahoma" pitchFamily="34" charset="0"/>
                </a:rPr>
                <a:t> Listen to their </a:t>
              </a:r>
            </a:p>
            <a:p>
              <a:pPr>
                <a:buFont typeface="Wingdings" pitchFamily="2" charset="2"/>
                <a:buNone/>
              </a:pPr>
              <a:r>
                <a:rPr lang="en-US" sz="1400" b="1">
                  <a:solidFill>
                    <a:schemeClr val="bg1"/>
                  </a:solidFill>
                  <a:latin typeface="Tahoma" pitchFamily="34" charset="0"/>
                </a:rPr>
                <a:t>   complaints</a:t>
              </a:r>
            </a:p>
            <a:p>
              <a:pPr>
                <a:spcBef>
                  <a:spcPct val="50000"/>
                </a:spcBef>
                <a:buFont typeface="Wingdings" pitchFamily="2" charset="2"/>
                <a:buChar char="ü"/>
              </a:pPr>
              <a:r>
                <a:rPr lang="en-US" sz="1400" b="1">
                  <a:solidFill>
                    <a:schemeClr val="bg1"/>
                  </a:solidFill>
                  <a:latin typeface="Tahoma" pitchFamily="34" charset="0"/>
                </a:rPr>
                <a:t>“There’s something in</a:t>
              </a:r>
            </a:p>
            <a:p>
              <a:pPr>
                <a:buFont typeface="Wingdings" pitchFamily="2" charset="2"/>
                <a:buNone/>
              </a:pPr>
              <a:r>
                <a:rPr lang="en-US" sz="1400" b="1">
                  <a:solidFill>
                    <a:schemeClr val="bg1"/>
                  </a:solidFill>
                  <a:latin typeface="Tahoma" pitchFamily="34" charset="0"/>
                </a:rPr>
                <a:t>    this for you.”</a:t>
              </a:r>
            </a:p>
          </p:txBody>
        </p:sp>
      </p:grpSp>
      <p:sp>
        <p:nvSpPr>
          <p:cNvPr id="448528" name="AutoShape 16"/>
          <p:cNvSpPr>
            <a:spLocks noChangeArrowheads="1"/>
          </p:cNvSpPr>
          <p:nvPr/>
        </p:nvSpPr>
        <p:spPr bwMode="auto">
          <a:xfrm>
            <a:off x="3810000" y="1524000"/>
            <a:ext cx="1295400" cy="304800"/>
          </a:xfrm>
          <a:prstGeom prst="rightArrow">
            <a:avLst>
              <a:gd name="adj1" fmla="val 50000"/>
              <a:gd name="adj2" fmla="val 106250"/>
            </a:avLst>
          </a:prstGeom>
          <a:solidFill>
            <a:srgbClr val="33CCCC"/>
          </a:solidFill>
          <a:ln w="9525">
            <a:noFill/>
            <a:miter lim="800000"/>
            <a:headEnd/>
            <a:tailEnd/>
          </a:ln>
        </p:spPr>
        <p:txBody>
          <a:bodyPr wrap="none" anchor="ctr"/>
          <a:lstStyle/>
          <a:p>
            <a:pPr algn="ctr"/>
            <a:endParaRPr lang="en-US">
              <a:latin typeface="Tahoma" pitchFamily="34" charset="0"/>
            </a:endParaRPr>
          </a:p>
        </p:txBody>
      </p:sp>
      <p:sp>
        <p:nvSpPr>
          <p:cNvPr id="448529" name="Text Box 17"/>
          <p:cNvSpPr txBox="1">
            <a:spLocks noChangeArrowheads="1"/>
          </p:cNvSpPr>
          <p:nvPr/>
        </p:nvSpPr>
        <p:spPr bwMode="auto">
          <a:xfrm>
            <a:off x="6781800" y="2209800"/>
            <a:ext cx="2133600" cy="1049338"/>
          </a:xfrm>
          <a:prstGeom prst="rect">
            <a:avLst/>
          </a:prstGeom>
          <a:solidFill>
            <a:srgbClr val="FFCC00"/>
          </a:solidFill>
          <a:ln w="9525">
            <a:noFill/>
            <a:miter lim="800000"/>
            <a:headEnd/>
            <a:tailEnd/>
          </a:ln>
        </p:spPr>
        <p:txBody>
          <a:bodyPr>
            <a:spAutoFit/>
          </a:bodyPr>
          <a:lstStyle/>
          <a:p>
            <a:pPr>
              <a:buFont typeface="Wingdings" pitchFamily="2" charset="2"/>
              <a:buChar char="ü"/>
            </a:pPr>
            <a:r>
              <a:rPr lang="en-US" sz="1400">
                <a:solidFill>
                  <a:srgbClr val="660033"/>
                </a:solidFill>
                <a:latin typeface="Tahoma" pitchFamily="34" charset="0"/>
              </a:rPr>
              <a:t> Listen to their</a:t>
            </a:r>
          </a:p>
          <a:p>
            <a:pPr>
              <a:buFont typeface="Wingdings" pitchFamily="2" charset="2"/>
              <a:buNone/>
            </a:pPr>
            <a:r>
              <a:rPr lang="en-US" sz="1400">
                <a:solidFill>
                  <a:srgbClr val="660033"/>
                </a:solidFill>
                <a:latin typeface="Tahoma" pitchFamily="34" charset="0"/>
              </a:rPr>
              <a:t>   stress and burden</a:t>
            </a:r>
          </a:p>
          <a:p>
            <a:pPr>
              <a:spcBef>
                <a:spcPct val="50000"/>
              </a:spcBef>
              <a:buFont typeface="Wingdings" pitchFamily="2" charset="2"/>
              <a:buChar char="ü"/>
            </a:pPr>
            <a:r>
              <a:rPr lang="en-US" sz="1400">
                <a:solidFill>
                  <a:srgbClr val="660033"/>
                </a:solidFill>
                <a:latin typeface="Tahoma" pitchFamily="34" charset="0"/>
              </a:rPr>
              <a:t> “You’re the</a:t>
            </a:r>
          </a:p>
          <a:p>
            <a:pPr>
              <a:buFont typeface="Wingdings" pitchFamily="2" charset="2"/>
              <a:buNone/>
            </a:pPr>
            <a:r>
              <a:rPr lang="en-US" sz="1400">
                <a:solidFill>
                  <a:srgbClr val="660033"/>
                </a:solidFill>
                <a:latin typeface="Tahoma" pitchFamily="34" charset="0"/>
              </a:rPr>
              <a:t>    medicine.”</a:t>
            </a:r>
          </a:p>
        </p:txBody>
      </p:sp>
      <p:grpSp>
        <p:nvGrpSpPr>
          <p:cNvPr id="4" name="Group 18"/>
          <p:cNvGrpSpPr>
            <a:grpSpLocks/>
          </p:cNvGrpSpPr>
          <p:nvPr/>
        </p:nvGrpSpPr>
        <p:grpSpPr bwMode="auto">
          <a:xfrm>
            <a:off x="3276600" y="2743200"/>
            <a:ext cx="3657600" cy="2268538"/>
            <a:chOff x="2064" y="1728"/>
            <a:chExt cx="2304" cy="1429"/>
          </a:xfrm>
        </p:grpSpPr>
        <p:sp>
          <p:nvSpPr>
            <p:cNvPr id="61459" name="Oval 19"/>
            <p:cNvSpPr>
              <a:spLocks noChangeArrowheads="1"/>
            </p:cNvSpPr>
            <p:nvPr/>
          </p:nvSpPr>
          <p:spPr bwMode="auto">
            <a:xfrm>
              <a:off x="2064" y="1728"/>
              <a:ext cx="1920" cy="624"/>
            </a:xfrm>
            <a:prstGeom prst="ellipse">
              <a:avLst/>
            </a:prstGeom>
            <a:solidFill>
              <a:srgbClr val="008000"/>
            </a:solidFill>
            <a:ln w="9525">
              <a:noFill/>
              <a:round/>
              <a:headEnd/>
              <a:tailEnd/>
            </a:ln>
          </p:spPr>
          <p:txBody>
            <a:bodyPr wrap="none" anchor="ctr"/>
            <a:lstStyle/>
            <a:p>
              <a:pPr algn="ctr"/>
              <a:r>
                <a:rPr lang="en-US" b="1">
                  <a:solidFill>
                    <a:schemeClr val="bg1"/>
                  </a:solidFill>
                  <a:latin typeface="Tahoma" pitchFamily="34" charset="0"/>
                </a:rPr>
                <a:t>3. Therapist - Family</a:t>
              </a:r>
            </a:p>
          </p:txBody>
        </p:sp>
        <p:sp>
          <p:nvSpPr>
            <p:cNvPr id="61460" name="Text Box 20"/>
            <p:cNvSpPr txBox="1">
              <a:spLocks noChangeArrowheads="1"/>
            </p:cNvSpPr>
            <p:nvPr/>
          </p:nvSpPr>
          <p:spPr bwMode="auto">
            <a:xfrm>
              <a:off x="2832" y="2496"/>
              <a:ext cx="1536" cy="661"/>
            </a:xfrm>
            <a:prstGeom prst="rect">
              <a:avLst/>
            </a:prstGeom>
            <a:solidFill>
              <a:srgbClr val="008000"/>
            </a:solidFill>
            <a:ln w="9525">
              <a:noFill/>
              <a:miter lim="800000"/>
              <a:headEnd/>
              <a:tailEnd/>
            </a:ln>
          </p:spPr>
          <p:txBody>
            <a:bodyPr>
              <a:spAutoFit/>
            </a:bodyPr>
            <a:lstStyle/>
            <a:p>
              <a:pPr>
                <a:buFont typeface="Wingdings" pitchFamily="2" charset="2"/>
                <a:buChar char="ü"/>
              </a:pPr>
              <a:r>
                <a:rPr lang="en-US" sz="1400">
                  <a:solidFill>
                    <a:schemeClr val="bg1"/>
                  </a:solidFill>
                  <a:latin typeface="Tahoma" pitchFamily="34" charset="0"/>
                </a:rPr>
                <a:t> Foster positive </a:t>
              </a:r>
            </a:p>
            <a:p>
              <a:pPr>
                <a:buFont typeface="Wingdings" pitchFamily="2" charset="2"/>
                <a:buNone/>
              </a:pPr>
              <a:r>
                <a:rPr lang="en-US" sz="1400">
                  <a:solidFill>
                    <a:schemeClr val="bg1"/>
                  </a:solidFill>
                  <a:latin typeface="Tahoma" pitchFamily="34" charset="0"/>
                </a:rPr>
                <a:t>    interaction</a:t>
              </a:r>
            </a:p>
            <a:p>
              <a:pPr>
                <a:spcBef>
                  <a:spcPct val="50000"/>
                </a:spcBef>
                <a:buFont typeface="Wingdings" pitchFamily="2" charset="2"/>
                <a:buChar char="ü"/>
              </a:pPr>
              <a:r>
                <a:rPr lang="en-US" sz="1400">
                  <a:solidFill>
                    <a:schemeClr val="bg1"/>
                  </a:solidFill>
                  <a:latin typeface="Tahoma" pitchFamily="34" charset="0"/>
                </a:rPr>
                <a:t> Help them listen to</a:t>
              </a:r>
            </a:p>
            <a:p>
              <a:pPr>
                <a:buFont typeface="Wingdings" pitchFamily="2" charset="2"/>
                <a:buNone/>
              </a:pPr>
              <a:r>
                <a:rPr lang="en-US" sz="1400">
                  <a:solidFill>
                    <a:schemeClr val="bg1"/>
                  </a:solidFill>
                  <a:latin typeface="Tahoma" pitchFamily="34" charset="0"/>
                </a:rPr>
                <a:t>    each other</a:t>
              </a:r>
            </a:p>
          </p:txBody>
        </p:sp>
      </p:grpSp>
      <p:sp>
        <p:nvSpPr>
          <p:cNvPr id="448533" name="Text Box 21"/>
          <p:cNvSpPr txBox="1">
            <a:spLocks noChangeArrowheads="1"/>
          </p:cNvSpPr>
          <p:nvPr/>
        </p:nvSpPr>
        <p:spPr bwMode="auto">
          <a:xfrm>
            <a:off x="4648200" y="5334000"/>
            <a:ext cx="4419600" cy="1155700"/>
          </a:xfrm>
          <a:prstGeom prst="rect">
            <a:avLst/>
          </a:prstGeom>
          <a:solidFill>
            <a:srgbClr val="FF0000"/>
          </a:solidFill>
          <a:ln w="9525">
            <a:noFill/>
            <a:miter lim="800000"/>
            <a:headEnd/>
            <a:tailEnd/>
          </a:ln>
        </p:spPr>
        <p:txBody>
          <a:bodyPr>
            <a:spAutoFit/>
          </a:bodyPr>
          <a:lstStyle/>
          <a:p>
            <a:pPr>
              <a:spcBef>
                <a:spcPct val="50000"/>
              </a:spcBef>
              <a:buFont typeface="Wingdings" pitchFamily="2" charset="2"/>
              <a:buNone/>
            </a:pPr>
            <a:r>
              <a:rPr lang="en-US" sz="1400" b="1">
                <a:solidFill>
                  <a:schemeClr val="bg1"/>
                </a:solidFill>
                <a:latin typeface="Tahoma" pitchFamily="34" charset="0"/>
              </a:rPr>
              <a:t>Teach the  how to have successful interactions with agencies</a:t>
            </a:r>
          </a:p>
          <a:p>
            <a:pPr lvl="1">
              <a:spcBef>
                <a:spcPct val="50000"/>
              </a:spcBef>
              <a:buFont typeface="Wingdings" pitchFamily="2" charset="2"/>
              <a:buChar char="ü"/>
            </a:pPr>
            <a:r>
              <a:rPr lang="en-US" sz="1400" b="1">
                <a:solidFill>
                  <a:schemeClr val="bg1"/>
                </a:solidFill>
                <a:latin typeface="Tahoma" pitchFamily="34" charset="0"/>
              </a:rPr>
              <a:t> Contact the school to set-up a meeting</a:t>
            </a:r>
          </a:p>
          <a:p>
            <a:pPr lvl="1">
              <a:spcBef>
                <a:spcPct val="50000"/>
              </a:spcBef>
              <a:buFont typeface="Wingdings" pitchFamily="2" charset="2"/>
              <a:buChar char="ü"/>
            </a:pPr>
            <a:r>
              <a:rPr lang="en-US" sz="1400" b="1">
                <a:solidFill>
                  <a:schemeClr val="bg1"/>
                </a:solidFill>
                <a:latin typeface="Tahoma" pitchFamily="34" charset="0"/>
              </a:rPr>
              <a:t> Contact JPO</a:t>
            </a:r>
          </a:p>
        </p:txBody>
      </p:sp>
      <p:grpSp>
        <p:nvGrpSpPr>
          <p:cNvPr id="5" name="Group 22"/>
          <p:cNvGrpSpPr>
            <a:grpSpLocks/>
          </p:cNvGrpSpPr>
          <p:nvPr/>
        </p:nvGrpSpPr>
        <p:grpSpPr bwMode="auto">
          <a:xfrm>
            <a:off x="5410200" y="1143000"/>
            <a:ext cx="3733800" cy="990600"/>
            <a:chOff x="3408" y="720"/>
            <a:chExt cx="2352" cy="624"/>
          </a:xfrm>
        </p:grpSpPr>
        <p:sp>
          <p:nvSpPr>
            <p:cNvPr id="61457" name="Oval 23"/>
            <p:cNvSpPr>
              <a:spLocks noChangeArrowheads="1"/>
            </p:cNvSpPr>
            <p:nvPr/>
          </p:nvSpPr>
          <p:spPr bwMode="auto">
            <a:xfrm>
              <a:off x="3408" y="720"/>
              <a:ext cx="2352" cy="624"/>
            </a:xfrm>
            <a:prstGeom prst="ellipse">
              <a:avLst/>
            </a:prstGeom>
            <a:solidFill>
              <a:srgbClr val="FFCC00"/>
            </a:solidFill>
            <a:ln w="9525">
              <a:noFill/>
              <a:round/>
              <a:headEnd/>
              <a:tailEnd/>
            </a:ln>
          </p:spPr>
          <p:txBody>
            <a:bodyPr wrap="none" anchor="ctr"/>
            <a:lstStyle/>
            <a:p>
              <a:endParaRPr lang="en-US"/>
            </a:p>
          </p:txBody>
        </p:sp>
        <p:sp>
          <p:nvSpPr>
            <p:cNvPr id="61458" name="Text Box 24"/>
            <p:cNvSpPr txBox="1">
              <a:spLocks noChangeArrowheads="1"/>
            </p:cNvSpPr>
            <p:nvPr/>
          </p:nvSpPr>
          <p:spPr bwMode="auto">
            <a:xfrm>
              <a:off x="3552" y="921"/>
              <a:ext cx="2208" cy="231"/>
            </a:xfrm>
            <a:prstGeom prst="rect">
              <a:avLst/>
            </a:prstGeom>
            <a:noFill/>
            <a:ln w="9525">
              <a:noFill/>
              <a:miter lim="800000"/>
              <a:headEnd/>
              <a:tailEnd/>
            </a:ln>
          </p:spPr>
          <p:txBody>
            <a:bodyPr>
              <a:spAutoFit/>
            </a:bodyPr>
            <a:lstStyle/>
            <a:p>
              <a:pPr>
                <a:spcBef>
                  <a:spcPct val="50000"/>
                </a:spcBef>
              </a:pPr>
              <a:r>
                <a:rPr lang="en-US" b="1">
                  <a:solidFill>
                    <a:srgbClr val="660033"/>
                  </a:solidFill>
                </a:rPr>
                <a:t>2. Therapist – Parent(s)</a:t>
              </a:r>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8528"/>
                                        </p:tgtEl>
                                        <p:attrNameLst>
                                          <p:attrName>style.visibility</p:attrName>
                                        </p:attrNameLst>
                                      </p:cBhvr>
                                      <p:to>
                                        <p:strVal val="visible"/>
                                      </p:to>
                                    </p:set>
                                    <p:animEffect transition="in" filter="dissolve">
                                      <p:cBhvr>
                                        <p:cTn id="12" dur="500"/>
                                        <p:tgtEl>
                                          <p:spTgt spid="4485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8529"/>
                                        </p:tgtEl>
                                        <p:attrNameLst>
                                          <p:attrName>style.visibility</p:attrName>
                                        </p:attrNameLst>
                                      </p:cBhvr>
                                      <p:to>
                                        <p:strVal val="visible"/>
                                      </p:to>
                                    </p:set>
                                    <p:animEffect transition="in" filter="dissolve">
                                      <p:cBhvr>
                                        <p:cTn id="20" dur="500"/>
                                        <p:tgtEl>
                                          <p:spTgt spid="4485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20"/>
                                        </p:tgtEl>
                                        <p:attrNameLst>
                                          <p:attrName>style.visibility</p:attrName>
                                        </p:attrNameLst>
                                      </p:cBhvr>
                                      <p:to>
                                        <p:strVal val="visible"/>
                                      </p:to>
                                    </p:set>
                                    <p:animEffect transition="in" filter="dissolve">
                                      <p:cBhvr>
                                        <p:cTn id="25" dur="500"/>
                                        <p:tgtEl>
                                          <p:spTgt spid="4485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48521"/>
                                        </p:tgtEl>
                                        <p:attrNameLst>
                                          <p:attrName>style.visibility</p:attrName>
                                        </p:attrNameLst>
                                      </p:cBhvr>
                                      <p:to>
                                        <p:strVal val="visible"/>
                                      </p:to>
                                    </p:set>
                                    <p:animEffect transition="in" filter="dissolve">
                                      <p:cBhvr>
                                        <p:cTn id="35" dur="500"/>
                                        <p:tgtEl>
                                          <p:spTgt spid="4485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48522"/>
                                        </p:tgtEl>
                                        <p:attrNameLst>
                                          <p:attrName>style.visibility</p:attrName>
                                        </p:attrNameLst>
                                      </p:cBhvr>
                                      <p:to>
                                        <p:strVal val="visible"/>
                                      </p:to>
                                    </p:set>
                                    <p:animEffect transition="in" filter="dissolve">
                                      <p:cBhvr>
                                        <p:cTn id="40" dur="500"/>
                                        <p:tgtEl>
                                          <p:spTgt spid="4485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48533"/>
                                        </p:tgtEl>
                                        <p:attrNameLst>
                                          <p:attrName>style.visibility</p:attrName>
                                        </p:attrNameLst>
                                      </p:cBhvr>
                                      <p:to>
                                        <p:strVal val="visible"/>
                                      </p:to>
                                    </p:set>
                                    <p:animEffect transition="in" filter="dissolve">
                                      <p:cBhvr>
                                        <p:cTn id="43" dur="500"/>
                                        <p:tgtEl>
                                          <p:spTgt spid="44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0" grpId="0" animBg="1"/>
      <p:bldP spid="448521" grpId="0" animBg="1"/>
      <p:bldP spid="448522" grpId="0" animBg="1"/>
      <p:bldP spid="448528" grpId="0" animBg="1"/>
      <p:bldP spid="448529" grpId="0" animBg="1"/>
      <p:bldP spid="4485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5122" name="Object 2"/>
          <p:cNvGraphicFramePr>
            <a:graphicFrameLocks noChangeAspect="1"/>
          </p:cNvGraphicFramePr>
          <p:nvPr/>
        </p:nvGraphicFramePr>
        <p:xfrm>
          <a:off x="1460500" y="1981200"/>
          <a:ext cx="2025650" cy="3886200"/>
        </p:xfrm>
        <a:graphic>
          <a:graphicData uri="http://schemas.openxmlformats.org/presentationml/2006/ole">
            <mc:AlternateContent xmlns:mc="http://schemas.openxmlformats.org/markup-compatibility/2006">
              <mc:Choice xmlns:v="urn:schemas-microsoft-com:vml" Requires="v">
                <p:oleObj spid="_x0000_s22532" name="Clip" r:id="rId3" imgW="1857600" imgH="3995640" progId="">
                  <p:embed/>
                </p:oleObj>
              </mc:Choice>
              <mc:Fallback>
                <p:oleObj name="Clip" r:id="rId3" imgW="1857600" imgH="3995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981200"/>
                        <a:ext cx="2025650" cy="3886200"/>
                      </a:xfrm>
                      <a:prstGeom prst="rect">
                        <a:avLst/>
                      </a:prstGeom>
                      <a:solidFill>
                        <a:schemeClr val="accent1"/>
                      </a:solidFill>
                    </p:spPr>
                  </p:pic>
                </p:oleObj>
              </mc:Fallback>
            </mc:AlternateContent>
          </a:graphicData>
        </a:graphic>
      </p:graphicFrame>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TotalTime>
  <Words>1385</Words>
  <Application>Microsoft Office PowerPoint</Application>
  <PresentationFormat>On-screen Show (4:3)</PresentationFormat>
  <Paragraphs>200</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Clip</vt:lpstr>
      <vt:lpstr>PowerPoint Presentation</vt:lpstr>
      <vt:lpstr>خانواده درماني با خانواده معتادان </vt:lpstr>
      <vt:lpstr>PowerPoint Presentation</vt:lpstr>
      <vt:lpstr>سوء مصرف مواد و سيستم خانواده </vt:lpstr>
      <vt:lpstr>PowerPoint Presentation</vt:lpstr>
      <vt:lpstr>PowerPoint Presentation</vt:lpstr>
      <vt:lpstr>Clarify Objectives</vt:lpstr>
      <vt:lpstr>PowerPoint Presentation</vt:lpstr>
      <vt:lpstr>PowerPoint Presentation</vt:lpstr>
      <vt:lpstr>PowerPoint Presentation</vt:lpstr>
      <vt:lpstr>PowerPoint Presentation</vt:lpstr>
      <vt:lpstr>PowerPoint Presentation</vt:lpstr>
      <vt:lpstr>PowerPoint Presentation</vt:lpstr>
      <vt:lpstr>مواجهه</vt:lpstr>
      <vt:lpstr>بهبود زندگي خود و رشد و سلامت خانواده</vt:lpstr>
      <vt:lpstr>مرحله2.رويارويي با واقعيت تغيير </vt:lpstr>
      <vt:lpstr>مرحله 3. تعميق و حفظ تغيير</vt:lpstr>
      <vt:lpstr>PowerPoint Presentation</vt:lpstr>
      <vt:lpstr>PowerPoint Presentation</vt:lpstr>
      <vt:lpstr>PowerPoint Presentation</vt:lpstr>
      <vt:lpstr>بازسازی روابط خانواده با نوجوان معتاد</vt:lpstr>
      <vt:lpstr>روابط مفید</vt:lpstr>
      <vt:lpstr>PowerPoint Presentation</vt:lpstr>
      <vt:lpstr>بازیافتن قدرت تصمیم گیری</vt:lpstr>
      <vt:lpstr>بازسازی روابط متقابل سالم</vt:lpstr>
      <vt:lpstr>تقویت بلوغ وراهکارهای کارآمد</vt:lpstr>
      <vt:lpstr>تقویت بلوغ وراهکارهای کارآمد</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خانواده درماني با خانواده معتادان</dc:title>
  <dc:creator>mohammad</dc:creator>
  <cp:lastModifiedBy>farshid</cp:lastModifiedBy>
  <cp:revision>46</cp:revision>
  <dcterms:created xsi:type="dcterms:W3CDTF">2009-02-28T16:17:58Z</dcterms:created>
  <dcterms:modified xsi:type="dcterms:W3CDTF">2017-02-01T17:48:44Z</dcterms:modified>
</cp:coreProperties>
</file>