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278" r:id="rId3"/>
    <p:sldId id="297" r:id="rId4"/>
    <p:sldId id="259" r:id="rId5"/>
    <p:sldId id="260" r:id="rId6"/>
    <p:sldId id="261" r:id="rId7"/>
    <p:sldId id="262" r:id="rId8"/>
    <p:sldId id="263" r:id="rId9"/>
    <p:sldId id="264" r:id="rId10"/>
    <p:sldId id="279" r:id="rId11"/>
    <p:sldId id="280" r:id="rId12"/>
    <p:sldId id="265" r:id="rId13"/>
    <p:sldId id="266" r:id="rId14"/>
    <p:sldId id="281" r:id="rId15"/>
    <p:sldId id="282" r:id="rId16"/>
    <p:sldId id="283" r:id="rId17"/>
    <p:sldId id="284" r:id="rId18"/>
    <p:sldId id="267" r:id="rId19"/>
    <p:sldId id="268" r:id="rId20"/>
    <p:sldId id="269" r:id="rId21"/>
    <p:sldId id="285" r:id="rId22"/>
    <p:sldId id="270" r:id="rId23"/>
    <p:sldId id="271" r:id="rId24"/>
    <p:sldId id="272" r:id="rId25"/>
    <p:sldId id="273" r:id="rId26"/>
    <p:sldId id="274" r:id="rId27"/>
    <p:sldId id="275" r:id="rId28"/>
    <p:sldId id="286" r:id="rId29"/>
    <p:sldId id="287" r:id="rId30"/>
    <p:sldId id="288" r:id="rId31"/>
    <p:sldId id="289" r:id="rId32"/>
    <p:sldId id="290" r:id="rId33"/>
    <p:sldId id="298" r:id="rId34"/>
    <p:sldId id="299" r:id="rId35"/>
    <p:sldId id="300" r:id="rId36"/>
    <p:sldId id="294" r:id="rId37"/>
    <p:sldId id="295" r:id="rId38"/>
    <p:sldId id="296" r:id="rId39"/>
    <p:sldId id="291" r:id="rId40"/>
    <p:sldId id="292" r:id="rId41"/>
    <p:sldId id="293" r:id="rId42"/>
    <p:sldId id="276" r:id="rId43"/>
    <p:sldId id="277" r:id="rId44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B9489-054E-456A-8177-F836A3B8FCF3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6D9D3-2FED-417F-BD85-0C61F4ABC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45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 sz="2810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39718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4DA7-31F7-4316-A529-C21C822DC09E}" type="datetimeFigureOut">
              <a:rPr lang="fa-IR" smtClean="0"/>
              <a:t>20/06/1440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3A5-AF8F-4CB7-B539-C1A0A850F1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96343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4DA7-31F7-4316-A529-C21C822DC09E}" type="datetimeFigureOut">
              <a:rPr lang="fa-IR" smtClean="0"/>
              <a:t>20/06/1440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3A5-AF8F-4CB7-B539-C1A0A850F1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9747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4DA7-31F7-4316-A529-C21C822DC09E}" type="datetimeFigureOut">
              <a:rPr lang="fa-IR" smtClean="0"/>
              <a:t>20/06/1440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3A5-AF8F-4CB7-B539-C1A0A850F1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2662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4DA7-31F7-4316-A529-C21C822DC09E}" type="datetimeFigureOut">
              <a:rPr lang="fa-IR" smtClean="0"/>
              <a:t>20/06/1440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3A5-AF8F-4CB7-B539-C1A0A850F177}" type="slidenum">
              <a:rPr lang="fa-IR" smtClean="0"/>
              <a:t>‹#›</a:t>
            </a:fld>
            <a:endParaRPr lang="fa-IR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1007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4DA7-31F7-4316-A529-C21C822DC09E}" type="datetimeFigureOut">
              <a:rPr lang="fa-IR" smtClean="0"/>
              <a:t>20/06/1440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3A5-AF8F-4CB7-B539-C1A0A850F1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98631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4DA7-31F7-4316-A529-C21C822DC09E}" type="datetimeFigureOut">
              <a:rPr lang="fa-IR" smtClean="0"/>
              <a:t>20/06/1440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3A5-AF8F-4CB7-B539-C1A0A850F1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49292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4DA7-31F7-4316-A529-C21C822DC09E}" type="datetimeFigureOut">
              <a:rPr lang="fa-IR" smtClean="0"/>
              <a:t>20/06/1440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3A5-AF8F-4CB7-B539-C1A0A850F1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23221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4DA7-31F7-4316-A529-C21C822DC09E}" type="datetimeFigureOut">
              <a:rPr lang="fa-IR" smtClean="0"/>
              <a:t>20/06/1440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3A5-AF8F-4CB7-B539-C1A0A850F1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79424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4DA7-31F7-4316-A529-C21C822DC09E}" type="datetimeFigureOut">
              <a:rPr lang="fa-IR" smtClean="0"/>
              <a:t>20/06/1440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3A5-AF8F-4CB7-B539-C1A0A850F1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4357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4DA7-31F7-4316-A529-C21C822DC09E}" type="datetimeFigureOut">
              <a:rPr lang="fa-IR" smtClean="0"/>
              <a:t>20/06/1440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3A5-AF8F-4CB7-B539-C1A0A850F1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0487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4DA7-31F7-4316-A529-C21C822DC09E}" type="datetimeFigureOut">
              <a:rPr lang="fa-IR" smtClean="0"/>
              <a:t>20/06/1440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3A5-AF8F-4CB7-B539-C1A0A850F1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90809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4DA7-31F7-4316-A529-C21C822DC09E}" type="datetimeFigureOut">
              <a:rPr lang="fa-IR" smtClean="0"/>
              <a:t>20/06/1440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3A5-AF8F-4CB7-B539-C1A0A850F1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66465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4DA7-31F7-4316-A529-C21C822DC09E}" type="datetimeFigureOut">
              <a:rPr lang="fa-IR" smtClean="0"/>
              <a:t>20/06/1440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3A5-AF8F-4CB7-B539-C1A0A850F1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09407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4DA7-31F7-4316-A529-C21C822DC09E}" type="datetimeFigureOut">
              <a:rPr lang="fa-IR" smtClean="0"/>
              <a:t>20/06/1440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3A5-AF8F-4CB7-B539-C1A0A850F1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9684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4DA7-31F7-4316-A529-C21C822DC09E}" type="datetimeFigureOut">
              <a:rPr lang="fa-IR" smtClean="0"/>
              <a:t>20/06/1440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3A5-AF8F-4CB7-B539-C1A0A850F1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08227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4DA7-31F7-4316-A529-C21C822DC09E}" type="datetimeFigureOut">
              <a:rPr lang="fa-IR" smtClean="0"/>
              <a:t>20/06/1440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3A5-AF8F-4CB7-B539-C1A0A850F1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01487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4DA7-31F7-4316-A529-C21C822DC09E}" type="datetimeFigureOut">
              <a:rPr lang="fa-IR" smtClean="0"/>
              <a:t>20/06/1440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3A5-AF8F-4CB7-B539-C1A0A850F1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941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04DA7-31F7-4316-A529-C21C822DC09E}" type="datetimeFigureOut">
              <a:rPr lang="fa-IR" smtClean="0"/>
              <a:t>20/06/1440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883A5-AF8F-4CB7-B539-C1A0A850F1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4773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2327"/>
            <a:ext cx="12191999" cy="797426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2801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به همین جهت بعد از سفارش هایی که لقمان حکیم به فرزندش می کند و راه و رسم زندگی را به او نشان می دهد، به وی می گوید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155" y="2135252"/>
            <a:ext cx="10607040" cy="42062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ar-SA" sz="3200" b="1" dirty="0" smtClean="0">
                <a:ln w="22225">
                  <a:solidFill>
                    <a:schemeClr val="tx2">
                      <a:lumMod val="9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وَاصْبِرْ </a:t>
            </a:r>
            <a:r>
              <a:rPr lang="ar-SA" sz="3200" b="1" dirty="0">
                <a:ln w="22225">
                  <a:solidFill>
                    <a:schemeClr val="tx2">
                      <a:lumMod val="9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عَلَى‏ مَا أَصَابَكَ إِنَّ ذلِكَ مِنْ عَزِمِ الْأُمُورِ </a:t>
            </a:r>
            <a:r>
              <a:rPr lang="fa-IR" sz="3200" b="1" dirty="0" smtClean="0">
                <a:ln w="22225">
                  <a:solidFill>
                    <a:schemeClr val="tx2">
                      <a:lumMod val="9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                 </a:t>
            </a:r>
          </a:p>
          <a:p>
            <a:pPr marL="0" indent="0">
              <a:buNone/>
            </a:pPr>
            <a:endParaRPr lang="fa-IR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B Lotus" panose="00000400000000000000" pitchFamily="2" charset="-78"/>
            </a:endParaRPr>
          </a:p>
          <a:p>
            <a:pPr marL="0" indent="0" algn="ctr">
              <a:buNone/>
            </a:pPr>
            <a:r>
              <a:rPr lang="fa-I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  </a:t>
            </a:r>
            <a:r>
              <a:rPr lang="fa-IR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بر آنچه (در این مسیر) به تو می رسد صبر کن که این از عزم و </a:t>
            </a:r>
            <a:r>
              <a:rPr lang="fa-IR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اراده در کارهاست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769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dirty="0" smtClean="0"/>
              <a:t>مقایسه</a:t>
            </a:r>
            <a:br>
              <a:rPr lang="fa-IR" sz="2800" dirty="0" smtClean="0"/>
            </a:br>
            <a:r>
              <a:rPr lang="fa-IR" sz="2000" dirty="0" smtClean="0"/>
              <a:t>انسان هایی را که دارای عزم قوی هستند،با انسان هایی که عزم و اراده ضعیف دارن مقیسه کند و فرق آنها را با یکدیگر بنویسید.</a:t>
            </a:r>
            <a:endParaRPr lang="en-US" sz="2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6280985"/>
              </p:ext>
            </p:extLst>
          </p:nvPr>
        </p:nvGraphicFramePr>
        <p:xfrm>
          <a:off x="391886" y="1947508"/>
          <a:ext cx="11194868" cy="410797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597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7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2295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solidFill>
                            <a:schemeClr val="bg1"/>
                          </a:solidFill>
                        </a:rPr>
                        <a:t>دارای عزم ضعیف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solidFill>
                            <a:schemeClr val="bg1"/>
                          </a:solidFill>
                        </a:rPr>
                        <a:t>دارای</a:t>
                      </a:r>
                      <a:r>
                        <a:rPr lang="fa-IR" baseline="0" dirty="0" smtClean="0">
                          <a:solidFill>
                            <a:schemeClr val="bg1"/>
                          </a:solidFill>
                        </a:rPr>
                        <a:t> عزم قوی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295">
                <a:tc>
                  <a:txBody>
                    <a:bodyPr/>
                    <a:lstStyle/>
                    <a:p>
                      <a:pPr algn="r" rtl="1"/>
                      <a:r>
                        <a:rPr lang="fa-IR" sz="2400" b="1" dirty="0" smtClean="0">
                          <a:solidFill>
                            <a:schemeClr val="bg1"/>
                          </a:solidFill>
                          <a:cs typeface="2  Lotus" panose="00000400000000000000" pitchFamily="2" charset="-78"/>
                        </a:rPr>
                        <a:t>در برابر تند باد حواث تاب نمی آورند.</a:t>
                      </a:r>
                      <a:endParaRPr lang="en-US" sz="2400" b="1" dirty="0">
                        <a:solidFill>
                          <a:schemeClr val="bg1"/>
                        </a:solidFill>
                        <a:cs typeface="2 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400" b="1" dirty="0" smtClean="0">
                          <a:solidFill>
                            <a:schemeClr val="bg1"/>
                          </a:solidFill>
                          <a:cs typeface="2  Lotus" panose="00000400000000000000" pitchFamily="2" charset="-78"/>
                        </a:rPr>
                        <a:t>سر نوشت را به دست حوادث نمی سپارند.</a:t>
                      </a:r>
                      <a:endParaRPr lang="en-US" sz="2400" b="1" dirty="0">
                        <a:solidFill>
                          <a:schemeClr val="bg1"/>
                        </a:solidFill>
                        <a:cs typeface="2 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7795">
                <a:tc>
                  <a:txBody>
                    <a:bodyPr/>
                    <a:lstStyle/>
                    <a:p>
                      <a:pPr algn="r" rtl="1"/>
                      <a:r>
                        <a:rPr lang="fa-IR" sz="2400" b="1" dirty="0" smtClean="0">
                          <a:solidFill>
                            <a:schemeClr val="bg1"/>
                          </a:solidFill>
                          <a:cs typeface="2  Lotus" panose="00000400000000000000" pitchFamily="2" charset="-78"/>
                        </a:rPr>
                        <a:t>حرکتشان به سوی هدف با ضعف همراه است</a:t>
                      </a:r>
                      <a:endParaRPr lang="en-US" sz="2400" b="1" dirty="0">
                        <a:solidFill>
                          <a:schemeClr val="bg1"/>
                        </a:solidFill>
                        <a:cs typeface="2 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400" b="1" dirty="0" smtClean="0">
                          <a:solidFill>
                            <a:schemeClr val="bg1"/>
                          </a:solidFill>
                          <a:cs typeface="2  Lotus" panose="00000400000000000000" pitchFamily="2" charset="-78"/>
                        </a:rPr>
                        <a:t>باقدرت به سوی هدف قدم بر می دارم.</a:t>
                      </a:r>
                      <a:endParaRPr lang="en-US" sz="2400" b="1" dirty="0">
                        <a:solidFill>
                          <a:schemeClr val="bg1"/>
                        </a:solidFill>
                        <a:cs typeface="2 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7795">
                <a:tc>
                  <a:txBody>
                    <a:bodyPr/>
                    <a:lstStyle/>
                    <a:p>
                      <a:pPr algn="r" rtl="1"/>
                      <a:r>
                        <a:rPr lang="fa-IR" sz="2400" b="1" dirty="0" smtClean="0">
                          <a:solidFill>
                            <a:schemeClr val="bg1"/>
                          </a:solidFill>
                          <a:cs typeface="2  Lotus" panose="00000400000000000000" pitchFamily="2" charset="-78"/>
                        </a:rPr>
                        <a:t>انتخابشان عملی نمی شود و در حد ایده می ماند</a:t>
                      </a:r>
                      <a:endParaRPr lang="en-US" sz="2400" b="1" dirty="0">
                        <a:solidFill>
                          <a:schemeClr val="bg1"/>
                        </a:solidFill>
                        <a:cs typeface="2 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400" b="1" dirty="0" smtClean="0">
                          <a:solidFill>
                            <a:schemeClr val="bg1"/>
                          </a:solidFill>
                          <a:cs typeface="2  Lotus" panose="00000400000000000000" pitchFamily="2" charset="-78"/>
                        </a:rPr>
                        <a:t>آنچه را که انتخاب کرده اند عملی می کنند</a:t>
                      </a:r>
                      <a:endParaRPr lang="en-US" sz="2400" b="1" dirty="0">
                        <a:solidFill>
                          <a:schemeClr val="bg1"/>
                        </a:solidFill>
                        <a:cs typeface="2 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7795">
                <a:tc>
                  <a:txBody>
                    <a:bodyPr/>
                    <a:lstStyle/>
                    <a:p>
                      <a:pPr algn="r" rtl="1"/>
                      <a:r>
                        <a:rPr lang="fa-IR" sz="2400" b="1" dirty="0" smtClean="0">
                          <a:solidFill>
                            <a:schemeClr val="bg1"/>
                          </a:solidFill>
                          <a:cs typeface="2  Lotus" panose="00000400000000000000" pitchFamily="2" charset="-78"/>
                        </a:rPr>
                        <a:t>هرگز به هدف نمی رسند و مشکلات،آنان را به عقب نشینی می کشاند.</a:t>
                      </a:r>
                      <a:endParaRPr lang="en-US" sz="2400" b="1" dirty="0">
                        <a:solidFill>
                          <a:schemeClr val="bg1"/>
                        </a:solidFill>
                        <a:cs typeface="2  Lotu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400" b="1" dirty="0" smtClean="0">
                          <a:solidFill>
                            <a:schemeClr val="bg1"/>
                          </a:solidFill>
                          <a:cs typeface="2  Lotus" panose="00000400000000000000" pitchFamily="2" charset="-78"/>
                        </a:rPr>
                        <a:t>با شکیبای و تحمل سختی ها به اهدافشان می رسند</a:t>
                      </a:r>
                      <a:endParaRPr lang="en-US" sz="2400" b="1" dirty="0">
                        <a:solidFill>
                          <a:schemeClr val="bg1"/>
                        </a:solidFill>
                        <a:cs typeface="2 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36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12" y="342900"/>
            <a:ext cx="10746351" cy="618008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0444163" y="3914775"/>
            <a:ext cx="71437" cy="2257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7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95" y="152057"/>
            <a:ext cx="10345809" cy="659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>
                <a:solidFill>
                  <a:srgbClr val="92D050"/>
                </a:solidFill>
              </a:rPr>
              <a:t>تدبر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119" y="1618392"/>
            <a:ext cx="10353762" cy="47619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a-IR" dirty="0" smtClean="0">
                <a:cs typeface="B Lotus" panose="00000400000000000000" pitchFamily="2" charset="-78"/>
              </a:rPr>
              <a:t>در </a:t>
            </a:r>
            <a:r>
              <a:rPr lang="fa-IR" dirty="0">
                <a:cs typeface="B Lotus" panose="00000400000000000000" pitchFamily="2" charset="-78"/>
              </a:rPr>
              <a:t>ترجمه آیات زیر بیندیشید و براساس آن به سؤالات زیر پاسخ </a:t>
            </a:r>
            <a:r>
              <a:rPr lang="fa-IR" dirty="0" smtClean="0">
                <a:cs typeface="B Lotus" panose="00000400000000000000" pitchFamily="2" charset="-78"/>
              </a:rPr>
              <a:t>دهید.ٔ</a:t>
            </a:r>
          </a:p>
          <a:p>
            <a:pPr marL="0" indent="0">
              <a:buNone/>
            </a:pPr>
            <a:r>
              <a:rPr lang="fa-IR" dirty="0" smtClean="0">
                <a:cs typeface="B Lotus" panose="00000400000000000000" pitchFamily="2" charset="-78"/>
              </a:rPr>
              <a:t>١ــ </a:t>
            </a:r>
            <a:r>
              <a:rPr lang="fa-IR" dirty="0">
                <a:cs typeface="B Lotus" panose="00000400000000000000" pitchFamily="2" charset="-78"/>
              </a:rPr>
              <a:t>و هرکس که نسبت به عهدی که با خدا بسته وفا کند، به زودی پاداش عظیمی  به او خواهد </a:t>
            </a:r>
            <a:r>
              <a:rPr lang="fa-IR" dirty="0" smtClean="0">
                <a:cs typeface="B Lotus" panose="00000400000000000000" pitchFamily="2" charset="-78"/>
              </a:rPr>
              <a:t>داد     </a:t>
            </a:r>
          </a:p>
          <a:p>
            <a:pPr marL="0" indent="0">
              <a:buNone/>
            </a:pPr>
            <a:r>
              <a:rPr lang="fa-IR" dirty="0">
                <a:cs typeface="B Lotus" panose="00000400000000000000" pitchFamily="2" charset="-78"/>
              </a:rPr>
              <a:t>٢ــ کسانی که پیمان الهی و سوگندهای خود را به بهای ناچیزی می فروشند آنها بهره ای در آخرت نخواهند داشت؛ و خداوند با آنها سخن نمی گوید و به آنان در قیامت </a:t>
            </a:r>
            <a:r>
              <a:rPr lang="fa-IR" dirty="0" smtClean="0">
                <a:cs typeface="B Lotus" panose="00000400000000000000" pitchFamily="2" charset="-78"/>
              </a:rPr>
              <a:t> </a:t>
            </a:r>
            <a:r>
              <a:rPr lang="fa-IR" dirty="0">
                <a:cs typeface="B Lotus" panose="00000400000000000000" pitchFamily="2" charset="-78"/>
              </a:rPr>
              <a:t>نمی نگرد و آنها را (از گناه) پاک نمی سازد و عذاب دردناکی برای آنهاستآل عمران، ٧٧</a:t>
            </a:r>
          </a:p>
          <a:p>
            <a:pPr marL="0" indent="0">
              <a:buNone/>
            </a:pPr>
            <a:r>
              <a:rPr lang="fa-IR" dirty="0">
                <a:cs typeface="B Lotus" panose="00000400000000000000" pitchFamily="2" charset="-78"/>
              </a:rPr>
              <a:t> </a:t>
            </a:r>
            <a:r>
              <a:rPr lang="fa-IR" dirty="0" smtClean="0">
                <a:cs typeface="B Lotus" panose="00000400000000000000" pitchFamily="2" charset="-78"/>
              </a:rPr>
              <a:t> </a:t>
            </a:r>
            <a:r>
              <a:rPr lang="fa-IR" dirty="0">
                <a:cs typeface="B Lotus" panose="00000400000000000000" pitchFamily="2" charset="-78"/>
              </a:rPr>
              <a:t>٣ــ به پیمانی که با من بسته اید وفا کنید تا من نیز به پیمان شما وفا کنم    بقره، </a:t>
            </a:r>
            <a:r>
              <a:rPr lang="fa-IR" dirty="0" smtClean="0">
                <a:cs typeface="B Lotus" panose="00000400000000000000" pitchFamily="2" charset="-78"/>
              </a:rPr>
              <a:t>٤  </a:t>
            </a:r>
          </a:p>
          <a:p>
            <a:pPr marL="0" indent="0">
              <a:buNone/>
            </a:pPr>
            <a:r>
              <a:rPr lang="fa-IR" dirty="0">
                <a:cs typeface="B Lotus" panose="00000400000000000000" pitchFamily="2" charset="-78"/>
              </a:rPr>
              <a:t>الف) آنان که در زندگی پیمان های خود با خدا را می شکنند به چه عاقبتی دچار می شوند؟ </a:t>
            </a:r>
            <a:r>
              <a:rPr lang="fa-IR" dirty="0" smtClean="0">
                <a:cs typeface="B Lotus" panose="00000400000000000000" pitchFamily="2" charset="-78"/>
              </a:rPr>
              <a:t>١</a:t>
            </a:r>
          </a:p>
          <a:p>
            <a:pPr marL="0" indent="0">
              <a:buNone/>
            </a:pPr>
            <a:r>
              <a:rPr lang="fa-IR" sz="2400" dirty="0" smtClean="0">
                <a:solidFill>
                  <a:srgbClr val="FFFF00"/>
                </a:solidFill>
                <a:cs typeface="B Lotus" panose="00000400000000000000" pitchFamily="2" charset="-78"/>
              </a:rPr>
              <a:t>1ــ </a:t>
            </a:r>
            <a:r>
              <a:rPr lang="fa-IR" sz="2400" dirty="0">
                <a:solidFill>
                  <a:srgbClr val="FFFF00"/>
                </a:solidFill>
                <a:cs typeface="B Lotus" panose="00000400000000000000" pitchFamily="2" charset="-78"/>
              </a:rPr>
              <a:t>خداوند با آنها سخن نمی گوید </a:t>
            </a:r>
            <a:r>
              <a:rPr lang="fa-IR" sz="2400" dirty="0" smtClean="0">
                <a:solidFill>
                  <a:srgbClr val="FFFF00"/>
                </a:solidFill>
                <a:cs typeface="B Lotus" panose="00000400000000000000" pitchFamily="2" charset="-78"/>
              </a:rPr>
              <a:t> </a:t>
            </a:r>
            <a:r>
              <a:rPr lang="fa-IR" sz="2400" dirty="0">
                <a:solidFill>
                  <a:srgbClr val="FFFF00"/>
                </a:solidFill>
                <a:cs typeface="B Lotus" panose="00000400000000000000" pitchFamily="2" charset="-78"/>
              </a:rPr>
              <a:t>٢ــ به آنان در قیامت  نمی نگرد </a:t>
            </a:r>
            <a:r>
              <a:rPr lang="fa-IR" sz="2400" dirty="0" smtClean="0">
                <a:solidFill>
                  <a:srgbClr val="FFFF00"/>
                </a:solidFill>
                <a:cs typeface="B Lotus" panose="00000400000000000000" pitchFamily="2" charset="-78"/>
              </a:rPr>
              <a:t> </a:t>
            </a:r>
          </a:p>
          <a:p>
            <a:pPr marL="0" indent="0">
              <a:buNone/>
            </a:pPr>
            <a:r>
              <a:rPr lang="fa-IR" sz="2400" dirty="0" smtClean="0">
                <a:solidFill>
                  <a:srgbClr val="FFFF00"/>
                </a:solidFill>
                <a:cs typeface="B Lotus" panose="00000400000000000000" pitchFamily="2" charset="-78"/>
              </a:rPr>
              <a:t>3ــ </a:t>
            </a:r>
            <a:r>
              <a:rPr lang="fa-IR" sz="2400" dirty="0">
                <a:solidFill>
                  <a:srgbClr val="FFFF00"/>
                </a:solidFill>
                <a:cs typeface="B Lotus" panose="00000400000000000000" pitchFamily="2" charset="-78"/>
              </a:rPr>
              <a:t>و آنها را (از گناه) پاک نمی سازد ٤ــ عذاب دردناکی برای </a:t>
            </a:r>
            <a:r>
              <a:rPr lang="fa-IR" sz="2400" dirty="0" smtClean="0">
                <a:solidFill>
                  <a:srgbClr val="FFFF00"/>
                </a:solidFill>
                <a:cs typeface="B Lotus" panose="00000400000000000000" pitchFamily="2" charset="-78"/>
              </a:rPr>
              <a:t>آنهاست </a:t>
            </a:r>
          </a:p>
          <a:p>
            <a:pPr marL="0" indent="0">
              <a:buNone/>
            </a:pPr>
            <a:r>
              <a:rPr lang="fa-IR" dirty="0" smtClean="0">
                <a:cs typeface="B Lotus" panose="00000400000000000000" pitchFamily="2" charset="-78"/>
              </a:rPr>
              <a:t>ب</a:t>
            </a:r>
            <a:r>
              <a:rPr lang="fa-IR" dirty="0">
                <a:cs typeface="B Lotus" panose="00000400000000000000" pitchFamily="2" charset="-78"/>
              </a:rPr>
              <a:t>) عمل به عهد و پیمان های خود با خدا، چه ثمراتی دارد؟ </a:t>
            </a:r>
            <a:endParaRPr lang="fa-IR" dirty="0" smtClean="0">
              <a:cs typeface="B Lotus" panose="00000400000000000000" pitchFamily="2" charset="-78"/>
            </a:endParaRPr>
          </a:p>
          <a:p>
            <a:pPr marL="0" indent="0">
              <a:buNone/>
            </a:pPr>
            <a:r>
              <a:rPr lang="fa-IR" dirty="0" smtClean="0">
                <a:solidFill>
                  <a:srgbClr val="FFC000"/>
                </a:solidFill>
                <a:cs typeface="B Lotus" panose="00000400000000000000" pitchFamily="2" charset="-78"/>
              </a:rPr>
              <a:t>1ــ خداون</a:t>
            </a:r>
            <a:r>
              <a:rPr lang="fa-IR" dirty="0" smtClean="0">
                <a:solidFill>
                  <a:srgbClr val="FFFF00"/>
                </a:solidFill>
                <a:cs typeface="B Lotus" panose="00000400000000000000" pitchFamily="2" charset="-78"/>
              </a:rPr>
              <a:t>د </a:t>
            </a:r>
            <a:r>
              <a:rPr lang="fa-IR" dirty="0">
                <a:solidFill>
                  <a:srgbClr val="FFFF00"/>
                </a:solidFill>
                <a:cs typeface="B Lotus" panose="00000400000000000000" pitchFamily="2" charset="-78"/>
              </a:rPr>
              <a:t>پاداش عظیمی  به او خواهد داد </a:t>
            </a:r>
            <a:r>
              <a:rPr lang="fa-IR" dirty="0" smtClean="0">
                <a:solidFill>
                  <a:srgbClr val="FFFF00"/>
                </a:solidFill>
                <a:cs typeface="B Lotus" panose="00000400000000000000" pitchFamily="2" charset="-78"/>
              </a:rPr>
              <a:t> </a:t>
            </a:r>
            <a:r>
              <a:rPr lang="fa-IR" dirty="0">
                <a:solidFill>
                  <a:srgbClr val="FFFF00"/>
                </a:solidFill>
                <a:cs typeface="B Lotus" panose="00000400000000000000" pitchFamily="2" charset="-78"/>
              </a:rPr>
              <a:t>٢ــ </a:t>
            </a:r>
            <a:r>
              <a:rPr lang="fa-IR" dirty="0" smtClean="0">
                <a:solidFill>
                  <a:srgbClr val="FFFF00"/>
                </a:solidFill>
                <a:cs typeface="B Lotus" panose="00000400000000000000" pitchFamily="2" charset="-78"/>
              </a:rPr>
              <a:t>خداوند نیزبه پیمان خودبا ما وفا می کند</a:t>
            </a:r>
            <a:endParaRPr lang="en-US" dirty="0">
              <a:solidFill>
                <a:srgbClr val="FFFF00"/>
              </a:solidFill>
              <a:cs typeface="B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176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5855"/>
          </a:xfrm>
        </p:spPr>
        <p:txBody>
          <a:bodyPr/>
          <a:lstStyle/>
          <a:p>
            <a:pPr algn="ctr" rtl="1"/>
            <a:r>
              <a:rPr lang="fa-IR" dirty="0" smtClean="0"/>
              <a:t>مراقبت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85455"/>
            <a:ext cx="11237162" cy="4655907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sz="2000" b="1" dirty="0" smtClean="0"/>
              <a:t>شکستن پیمان،شرمندگی در مقابل</a:t>
            </a:r>
            <a:r>
              <a:rPr lang="en-US" sz="2000" b="1" dirty="0" smtClean="0"/>
              <a:t> </a:t>
            </a:r>
            <a:r>
              <a:rPr lang="fa-IR" sz="2000" b="1" dirty="0" smtClean="0"/>
              <a:t>خداوند را به دنبال می آورد.</a:t>
            </a:r>
          </a:p>
          <a:p>
            <a:pPr marL="0" indent="0" algn="r" rtl="1">
              <a:buNone/>
            </a:pPr>
            <a:endParaRPr lang="fa-IR" dirty="0"/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400" b="1" dirty="0" smtClean="0"/>
              <a:t>عهدی که ابتدا بسته می شود،مانند نوزادی که باید از او«مراقبت»شود تا با عهد شکنی آسیب نبیند.</a:t>
            </a:r>
          </a:p>
          <a:p>
            <a:pPr marL="0" indent="0" algn="r" rtl="1">
              <a:buNone/>
            </a:pPr>
            <a:endParaRPr lang="fa-IR" dirty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400" b="1" dirty="0" smtClean="0">
                <a:solidFill>
                  <a:srgbClr val="FF0000"/>
                </a:solidFill>
              </a:rPr>
              <a:t>امام علی می فرماید</a:t>
            </a:r>
            <a:r>
              <a:rPr lang="fa-IR" sz="2400" b="1" dirty="0" smtClean="0">
                <a:solidFill>
                  <a:srgbClr val="FFFF00"/>
                </a:solidFill>
              </a:rPr>
              <a:t>:گذشت روزها،آفاتی در پی دارد و موجب از هم گسیختگی تصمیم ها و کارها می شود.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6260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 smtClean="0">
                <a:solidFill>
                  <a:srgbClr val="FFFF00"/>
                </a:solidFill>
              </a:rPr>
              <a:t>مثال برای مراقبت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093" y="1468788"/>
            <a:ext cx="10870790" cy="5177671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800" b="1" dirty="0" smtClean="0">
                <a:solidFill>
                  <a:srgbClr val="00B0F0"/>
                </a:solidFill>
              </a:rPr>
              <a:t>کسی عهد می بندد که هر روز نیم ساعت</a:t>
            </a:r>
            <a:r>
              <a:rPr lang="fa-IR" sz="2800" b="1" dirty="0">
                <a:solidFill>
                  <a:srgbClr val="00B0F0"/>
                </a:solidFill>
              </a:rPr>
              <a:t> </a:t>
            </a:r>
            <a:r>
              <a:rPr lang="fa-IR" sz="2800" b="1" dirty="0" smtClean="0">
                <a:solidFill>
                  <a:srgbClr val="00B0F0"/>
                </a:solidFill>
              </a:rPr>
              <a:t>قبل از طلوع آفتاب از خواب بر خیزد و پس از نماز صبح یک صفحه قرآن بخواند.او  باید مراقب باشد که کار های دیگر او را به خود مشغول نکندواین تصمیم خود را فراموش نکند وعوالی راکه سبب سستی</a:t>
            </a:r>
          </a:p>
          <a:p>
            <a:pPr marL="0" indent="0" algn="r" rtl="1">
              <a:buNone/>
            </a:pPr>
            <a:r>
              <a:rPr lang="fa-IR" sz="2800" b="1" dirty="0" smtClean="0">
                <a:solidFill>
                  <a:srgbClr val="00B0F0"/>
                </a:solidFill>
              </a:rPr>
              <a:t>در اج</a:t>
            </a:r>
            <a:r>
              <a:rPr lang="fa-IR" sz="2800" b="1" dirty="0">
                <a:solidFill>
                  <a:srgbClr val="00B0F0"/>
                </a:solidFill>
              </a:rPr>
              <a:t>ر</a:t>
            </a:r>
            <a:r>
              <a:rPr lang="fa-IR" sz="2800" b="1" dirty="0" smtClean="0">
                <a:solidFill>
                  <a:srgbClr val="00B0F0"/>
                </a:solidFill>
              </a:rPr>
              <a:t>ای این تصمیم می شود،از سر راه بر دارد.</a:t>
            </a:r>
          </a:p>
          <a:p>
            <a:pPr marL="0" indent="0" algn="r" rtl="1">
              <a:buNone/>
            </a:pPr>
            <a:endParaRPr lang="en-US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85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36179"/>
            <a:ext cx="8596668" cy="966952"/>
          </a:xfrm>
        </p:spPr>
        <p:txBody>
          <a:bodyPr/>
          <a:lstStyle/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fa-IR" dirty="0" smtClean="0"/>
              <a:t>بر</a:t>
            </a:r>
            <a:r>
              <a:rPr lang="fa-IR" dirty="0"/>
              <a:t>ر</a:t>
            </a:r>
            <a:r>
              <a:rPr lang="fa-IR" dirty="0" smtClean="0"/>
              <a:t>سی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128312"/>
              </p:ext>
            </p:extLst>
          </p:nvPr>
        </p:nvGraphicFramePr>
        <p:xfrm>
          <a:off x="2684084" y="1628325"/>
          <a:ext cx="8596312" cy="3926312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8596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1578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چه</a:t>
                      </a:r>
                      <a:r>
                        <a:rPr lang="fa-IR" baseline="0" dirty="0" smtClean="0"/>
                        <a:t> عواملی می تواند مانع اجرای </a:t>
                      </a:r>
                      <a:r>
                        <a:rPr lang="fa-IR" sz="2000" b="0" baseline="0" dirty="0" smtClean="0">
                          <a:cs typeface="+mj-cs"/>
                        </a:rPr>
                        <a:t>تصمیم</a:t>
                      </a:r>
                      <a:r>
                        <a:rPr lang="fa-IR" baseline="0" dirty="0" smtClean="0"/>
                        <a:t> شود؟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578">
                <a:tc>
                  <a:txBody>
                    <a:bodyPr/>
                    <a:lstStyle/>
                    <a:p>
                      <a:pPr algn="r" rtl="1"/>
                      <a:r>
                        <a:rPr lang="fa-IR" sz="2800" b="1" dirty="0" smtClean="0">
                          <a:solidFill>
                            <a:schemeClr val="bg1"/>
                          </a:solidFill>
                          <a:cs typeface="2  Lotus" panose="00000400000000000000" pitchFamily="2" charset="-78"/>
                        </a:rPr>
                        <a:t>1-عزم</a:t>
                      </a:r>
                      <a:r>
                        <a:rPr lang="fa-IR" sz="2800" b="1" baseline="0" dirty="0" smtClean="0">
                          <a:solidFill>
                            <a:schemeClr val="bg1"/>
                          </a:solidFill>
                          <a:cs typeface="2  Lotus" panose="00000400000000000000" pitchFamily="2" charset="-78"/>
                        </a:rPr>
                        <a:t> و اراده ضعیف و غفلت از تصمیم</a:t>
                      </a:r>
                      <a:endParaRPr lang="en-US" sz="2800" b="1" dirty="0">
                        <a:solidFill>
                          <a:schemeClr val="bg1"/>
                        </a:solidFill>
                        <a:cs typeface="2 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1578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1" dirty="0" smtClean="0">
                          <a:solidFill>
                            <a:schemeClr val="bg1"/>
                          </a:solidFill>
                          <a:cs typeface="2  Lotus" panose="00000400000000000000" pitchFamily="2" charset="-78"/>
                        </a:rPr>
                        <a:t>2-نداشتن</a:t>
                      </a:r>
                      <a:r>
                        <a:rPr lang="fa-IR" sz="3200" b="1" baseline="0" dirty="0" smtClean="0">
                          <a:solidFill>
                            <a:schemeClr val="bg1"/>
                          </a:solidFill>
                          <a:cs typeface="2  Lotus" panose="00000400000000000000" pitchFamily="2" charset="-78"/>
                        </a:rPr>
                        <a:t> برنامه ریزی </a:t>
                      </a:r>
                      <a:endParaRPr lang="en-US" sz="3200" b="1" dirty="0">
                        <a:solidFill>
                          <a:schemeClr val="bg1"/>
                        </a:solidFill>
                        <a:cs typeface="2 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1578">
                <a:tc>
                  <a:txBody>
                    <a:bodyPr/>
                    <a:lstStyle/>
                    <a:p>
                      <a:pPr algn="r" rtl="1"/>
                      <a:r>
                        <a:rPr lang="fa-IR" sz="3200" b="1" dirty="0" smtClean="0">
                          <a:solidFill>
                            <a:srgbClr val="FFC000"/>
                          </a:solidFill>
                          <a:cs typeface="2  Lotus" panose="00000400000000000000" pitchFamily="2" charset="-78"/>
                        </a:rPr>
                        <a:t>3-وجود</a:t>
                      </a:r>
                      <a:r>
                        <a:rPr lang="fa-IR" sz="3200" b="1" baseline="0" dirty="0" smtClean="0">
                          <a:solidFill>
                            <a:srgbClr val="FFC000"/>
                          </a:solidFill>
                          <a:cs typeface="2  Lotus" panose="00000400000000000000" pitchFamily="2" charset="-78"/>
                        </a:rPr>
                        <a:t> کمبودها و نقص ها و عدم تحمّل سختی</a:t>
                      </a:r>
                      <a:endParaRPr lang="en-US" sz="3200" b="1" dirty="0">
                        <a:solidFill>
                          <a:srgbClr val="FFC000"/>
                        </a:solidFill>
                        <a:cs typeface="2 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08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732" y="498143"/>
            <a:ext cx="9980017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35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234" y="285752"/>
            <a:ext cx="10235216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9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2659"/>
            <a:ext cx="12192000" cy="723619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81646" tIns="40823" rIns="81646" bIns="40823" anchorCtr="0" compatLnSpc="0">
            <a:spAutoFit/>
          </a:bodyPr>
          <a:lstStyle/>
          <a:p>
            <a:pPr algn="r" rtl="1" hangingPunct="0"/>
            <a:r>
              <a:rPr lang="fa-IR" sz="2359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بِسْمِ اللَّهِ الرَّحْمَنِ الرَّحِیمِ</a:t>
            </a:r>
          </a:p>
          <a:p>
            <a:pPr lvl="0" algn="r" rtl="1" hangingPunct="0"/>
            <a:r>
              <a:rPr lang="fa-IR" sz="254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وَسَارِعُواْ إِلَی مَغْفِرَةٍ مِّن رَّبِّکُمْ وَجَنَّةٍ عَرْضُهَا السَّمَاوَاتُ وَالأَرْضُ أُعِدَّتْ لِلْمُتَّقِینَ ﴿۱۳۳﴾</a:t>
            </a:r>
          </a:p>
          <a:p>
            <a:pPr lvl="0" algn="r" rtl="1" hangingPunct="0"/>
            <a:r>
              <a:rPr lang="fa-IR" sz="254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الَّذِینَ یُنفِقُونَ فِی السَّرَّاء وَالضَّرَّاء وَالْکَاظِمِینَ الْغَیْظَ وَالْعَافِینَ عَنِ النَّاسِ وَاللّهُ یُحِبُّ ْمُحْسِنِینَ ﴿۱۳۴</a:t>
            </a:r>
            <a:r>
              <a:rPr lang="fa-IR" sz="254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﴾</a:t>
            </a:r>
            <a:endParaRPr lang="en-US" sz="2540" b="1" dirty="0" smtClean="0">
              <a:ln w="9525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 Nazanin" pitchFamily="18"/>
              <a:ea typeface="Microsoft YaHei" pitchFamily="2"/>
              <a:cs typeface="B Mitra" panose="00000400000000000000" pitchFamily="2" charset="-78"/>
            </a:endParaRPr>
          </a:p>
          <a:p>
            <a:pPr lvl="0" algn="r" rtl="1" hangingPunct="0"/>
            <a:r>
              <a:rPr lang="fa-IR" sz="254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وَالَّذِینَ </a:t>
            </a:r>
            <a:r>
              <a:rPr lang="fa-IR" sz="254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إِذَا فَعَلُواْ فَاحِشَةً أَوْ ظَلَمُواْ أَنْفُسَهُمْ ذَکَرُواْ اللّهَ فَاسْتَغْفَرُواْ لِذُنُوبِهِمْ وَمَن یَغْفِرُ الذُّنُوبَ إِلاَّ اللّهُ وَلَمْ یُصِرُّواْ عَلَی مَا فَعَلُواْ وَهُمْ یَعْلَمُونَ ﴿۱۳۵</a:t>
            </a:r>
            <a:r>
              <a:rPr lang="fa-IR" sz="254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﴾</a:t>
            </a:r>
          </a:p>
          <a:p>
            <a:pPr lvl="0" algn="r" rtl="1" hangingPunct="0"/>
            <a:r>
              <a:rPr lang="fa-IR" sz="254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أُوْلَئِکَ </a:t>
            </a:r>
            <a:r>
              <a:rPr lang="fa-IR" sz="254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جَزَآؤُهُم مَّغْفِرَةٌ مِّن رَّبِّهِمْ وَجَنَّاتٌ تَجْرِی مِن تَحْتِهَا الأَنْهَارُ خَالِدِینَ فِیهَا وَنِعْمَ أَجْرُ الْعَامِلِینَ ﴿۱۳۶</a:t>
            </a:r>
            <a:r>
              <a:rPr lang="fa-IR" sz="254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﴾</a:t>
            </a:r>
          </a:p>
          <a:p>
            <a:pPr lvl="0" algn="r" rtl="1" hangingPunct="0"/>
            <a:r>
              <a:rPr lang="en-US" sz="254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 </a:t>
            </a:r>
            <a:r>
              <a:rPr lang="fa-IR" sz="254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قَدْ خَلَتْ مِن قَبْلِکُمْ سُنَنٌ فَسِیرُواْ فِی الأَرْضِ فَانْظُرُواْ کَیْفَ کَانَ عَاقِبَةُ الْمُکَذَّبِینَ ﴿۱۳۷﴾هَذَا بَیَانٌ لِّلنَّاسِ وَهُدًی وَمَوْعِظَةٌ لِّلْمُتَّقِینَ ﴿۱۳۸</a:t>
            </a:r>
            <a:r>
              <a:rPr lang="fa-IR" sz="254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﴾</a:t>
            </a:r>
            <a:r>
              <a:rPr lang="en-US" sz="254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    </a:t>
            </a:r>
            <a:r>
              <a:rPr lang="fa-IR" sz="254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وَلاَ </a:t>
            </a:r>
            <a:r>
              <a:rPr lang="fa-IR" sz="254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تَهِنُوا وَلاَ تَحْزَنُوا وَأَنتُمُ الأَعْلَوْنَ إِن کُنتُم مُّؤْمِنِینَ ﴿۱۳۹﴾</a:t>
            </a:r>
          </a:p>
          <a:p>
            <a:pPr lvl="0" algn="r" rtl="1" hangingPunct="0"/>
            <a:r>
              <a:rPr lang="fa-IR" sz="254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إِن یَمْسَسْکُمْ قَرْحٌ فَقَدْ مَسَّ الْقَوْمَ قَرْحٌ مِّثْلُهُ وَتِلْکَ الأیَّامُ نُدَاوِلُهَا بَیْنَ النَّاسِ وَلِیَعْلَمَ اللّهُ الَّذِینَ آمَنُواْ وَیَتَّخِذَ مِنکُمْ شُهَدَاء وَاللّهُ لاَ یُحِبُّ الظَّالِمِینَ ﴿۱۴۰</a:t>
            </a:r>
            <a:r>
              <a:rPr lang="fa-IR" sz="254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﴾</a:t>
            </a:r>
            <a:r>
              <a:rPr lang="en-US" sz="254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 </a:t>
            </a:r>
            <a:r>
              <a:rPr lang="fa-IR" sz="254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وَلِیُمَحِّصَ اللّهُ الَّذِینَ آمَنُواْ وَیَمْحَقَ الْکَافِرِینَ ﴿۱۴۱</a:t>
            </a:r>
            <a:r>
              <a:rPr lang="fa-IR" sz="254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 Nazanin" pitchFamily="18"/>
                <a:ea typeface="Microsoft YaHei" pitchFamily="2"/>
                <a:cs typeface="B Mitra" panose="00000400000000000000" pitchFamily="2" charset="-78"/>
              </a:rPr>
              <a:t>﴾</a:t>
            </a:r>
          </a:p>
          <a:p>
            <a:pPr lvl="0" algn="r" rtl="1" hangingPunct="0"/>
            <a:endParaRPr lang="fa-IR" sz="2540" b="1" dirty="0">
              <a:ln w="9525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 Nazanin" pitchFamily="18"/>
              <a:ea typeface="Microsoft YaHei" pitchFamily="2"/>
              <a:cs typeface="B Mitra" panose="00000400000000000000" pitchFamily="2" charset="-78"/>
            </a:endParaRPr>
          </a:p>
          <a:p>
            <a:pPr lvl="0" algn="r" rtl="1" hangingPunct="0"/>
            <a:endParaRPr lang="fa-IR" sz="2540" b="1" dirty="0">
              <a:ln w="9525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 Nazanin" pitchFamily="18"/>
              <a:ea typeface="Microsoft YaHei" pitchFamily="2"/>
              <a:cs typeface="B Mitra" panose="00000400000000000000" pitchFamily="2" charset="-78"/>
            </a:endParaRPr>
          </a:p>
          <a:p>
            <a:pPr algn="r" rtl="1" hangingPunct="0"/>
            <a:endParaRPr lang="en-US" sz="2540" b="1" dirty="0">
              <a:solidFill>
                <a:srgbClr val="00B0F0"/>
              </a:solidFill>
              <a:latin typeface="B Nazanin" pitchFamily="18"/>
              <a:ea typeface="Microsoft YaHei" pitchFamily="2"/>
              <a:cs typeface="B Mitra" panose="00000400000000000000" pitchFamily="2" charset="-78"/>
            </a:endParaRPr>
          </a:p>
          <a:p>
            <a:pPr algn="r" rtl="1" hangingPunct="0"/>
            <a:endParaRPr lang="en-US" sz="2359" b="1" dirty="0">
              <a:solidFill>
                <a:srgbClr val="00B0F0"/>
              </a:solidFill>
              <a:latin typeface="B Nazanin" pitchFamily="18"/>
              <a:ea typeface="Microsoft YaHei" pitchFamily="2"/>
              <a:cs typeface="B Mitra" panose="00000400000000000000" pitchFamily="2" charset="-78"/>
            </a:endParaRPr>
          </a:p>
        </p:txBody>
      </p:sp>
      <p:pic>
        <p:nvPicPr>
          <p:cNvPr id="4" name="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1427" y="5612534"/>
            <a:ext cx="553018" cy="55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71234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07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02" y="121634"/>
            <a:ext cx="10716448" cy="655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a-IR" dirty="0"/>
              <a:t> تفکّر در احادیث</a:t>
            </a:r>
            <a:br>
              <a:rPr lang="fa-IR" dirty="0"/>
            </a:br>
            <a:r>
              <a:rPr lang="fa-IR" dirty="0"/>
              <a:t> </a:t>
            </a:r>
            <a:r>
              <a:rPr lang="fa-IR" sz="2700" dirty="0"/>
              <a:t>در جدول زیر، سه سخن از امام علی   آمده است. در این سخنان تأمل کنید و آثاری که آن حضرت برای محاسبه بیان فرموده است، استخراج کنید. </a:t>
            </a:r>
            <a:endParaRPr lang="en-US" sz="27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97855"/>
              </p:ext>
            </p:extLst>
          </p:nvPr>
        </p:nvGraphicFramePr>
        <p:xfrm>
          <a:off x="750627" y="5295331"/>
          <a:ext cx="10304060" cy="365760"/>
        </p:xfrm>
        <a:graphic>
          <a:graphicData uri="http://schemas.openxmlformats.org/drawingml/2006/table">
            <a:tbl>
              <a:tblPr/>
              <a:tblGrid>
                <a:gridCol w="10304060">
                  <a:extLst>
                    <a:ext uri="{9D8B030D-6E8A-4147-A177-3AD203B41FA5}">
                      <a16:colId xmlns:a16="http://schemas.microsoft.com/office/drawing/2014/main" val="9072555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8621603"/>
                  </a:ext>
                </a:extLst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 smtClean="0"/>
          </a:p>
          <a:p>
            <a:endParaRPr lang="fa-IR" dirty="0"/>
          </a:p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58752"/>
              </p:ext>
            </p:extLst>
          </p:nvPr>
        </p:nvGraphicFramePr>
        <p:xfrm>
          <a:off x="750627" y="2369932"/>
          <a:ext cx="10467228" cy="3540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3614">
                  <a:extLst>
                    <a:ext uri="{9D8B030D-6E8A-4147-A177-3AD203B41FA5}">
                      <a16:colId xmlns:a16="http://schemas.microsoft.com/office/drawing/2014/main" val="2597149803"/>
                    </a:ext>
                  </a:extLst>
                </a:gridCol>
                <a:gridCol w="5233614">
                  <a:extLst>
                    <a:ext uri="{9D8B030D-6E8A-4147-A177-3AD203B41FA5}">
                      <a16:colId xmlns:a16="http://schemas.microsoft.com/office/drawing/2014/main" val="2293868478"/>
                    </a:ext>
                  </a:extLst>
                </a:gridCol>
              </a:tblGrid>
              <a:tr h="783958"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پیام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حدیث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64960"/>
                  </a:ext>
                </a:extLst>
              </a:tr>
              <a:tr h="1069395">
                <a:tc>
                  <a:txBody>
                    <a:bodyPr/>
                    <a:lstStyle/>
                    <a:p>
                      <a:r>
                        <a:rPr lang="fa-IR" b="1" dirty="0" smtClean="0">
                          <a:solidFill>
                            <a:srgbClr val="002060"/>
                          </a:solidFill>
                          <a:cs typeface="2  Nazanin" panose="00000400000000000000" pitchFamily="2" charset="-78"/>
                        </a:rPr>
                        <a:t>محاسبه نفس باعث اصلاح عیوب میشود</a:t>
                      </a:r>
                      <a:endParaRPr lang="en-US" b="1" dirty="0">
                        <a:solidFill>
                          <a:srgbClr val="002060"/>
                        </a:solidFill>
                        <a:cs typeface="2 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2400" dirty="0" smtClean="0">
                          <a:cs typeface="2  Lotus" panose="00000400000000000000" pitchFamily="2" charset="-78"/>
                        </a:rPr>
                        <a:t>1- من حاسب من نفسه وقف علی عیوبه َ</a:t>
                      </a:r>
                    </a:p>
                    <a:p>
                      <a:r>
                        <a:rPr lang="fa-IR" sz="2400" dirty="0" smtClean="0">
                          <a:cs typeface="2  Lotus" panose="00000400000000000000" pitchFamily="2" charset="-78"/>
                        </a:rPr>
                        <a:t>واحاط بذنوبه و استقال الذنوب </a:t>
                      </a:r>
                    </a:p>
                    <a:p>
                      <a:r>
                        <a:rPr lang="fa-IR" sz="2400" dirty="0" smtClean="0">
                          <a:cs typeface="2  Lotus" panose="00000400000000000000" pitchFamily="2" charset="-78"/>
                        </a:rPr>
                        <a:t>و اصلح العیوب</a:t>
                      </a:r>
                      <a:endParaRPr lang="en-US" sz="2400" dirty="0">
                        <a:cs typeface="2 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229953"/>
                  </a:ext>
                </a:extLst>
              </a:tr>
              <a:tr h="783958">
                <a:tc>
                  <a:txBody>
                    <a:bodyPr/>
                    <a:lstStyle/>
                    <a:p>
                      <a:r>
                        <a:rPr lang="fa-IR" b="1" dirty="0" smtClean="0">
                          <a:solidFill>
                            <a:srgbClr val="002060"/>
                          </a:solidFill>
                          <a:cs typeface="2  Nazanin" panose="00000400000000000000" pitchFamily="2" charset="-78"/>
                        </a:rPr>
                        <a:t>نتیجه محاسبه</a:t>
                      </a:r>
                      <a:r>
                        <a:rPr lang="fa-IR" b="1" baseline="0" dirty="0" smtClean="0">
                          <a:solidFill>
                            <a:srgbClr val="002060"/>
                          </a:solidFill>
                          <a:cs typeface="2  Nazanin" panose="00000400000000000000" pitchFamily="2" charset="-78"/>
                        </a:rPr>
                        <a:t> نفس اصلاح نفس است</a:t>
                      </a:r>
                      <a:endParaRPr lang="en-US" b="1" dirty="0">
                        <a:solidFill>
                          <a:srgbClr val="002060"/>
                        </a:solidFill>
                        <a:cs typeface="2 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2400" dirty="0" smtClean="0">
                          <a:cs typeface="2  Lotus" panose="00000400000000000000" pitchFamily="2" charset="-78"/>
                        </a:rPr>
                        <a:t>٢ــ ثمرة المحاسبه صلاح النفس </a:t>
                      </a:r>
                      <a:endParaRPr lang="en-US" sz="2400" dirty="0">
                        <a:cs typeface="2 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813558"/>
                  </a:ext>
                </a:extLst>
              </a:tr>
              <a:tr h="783958">
                <a:tc>
                  <a:txBody>
                    <a:bodyPr/>
                    <a:lstStyle/>
                    <a:p>
                      <a:r>
                        <a:rPr lang="fa-IR" b="1" dirty="0" smtClean="0">
                          <a:cs typeface="2  Nazanin" panose="00000400000000000000" pitchFamily="2" charset="-78"/>
                        </a:rPr>
                        <a:t>محاسبه نفس باعث سعادتمند می</a:t>
                      </a:r>
                      <a:r>
                        <a:rPr lang="fa-IR" b="1" baseline="0" dirty="0" smtClean="0">
                          <a:cs typeface="2  Nazanin" panose="00000400000000000000" pitchFamily="2" charset="-78"/>
                        </a:rPr>
                        <a:t> شود</a:t>
                      </a:r>
                      <a:endParaRPr lang="en-US" b="1" dirty="0">
                        <a:cs typeface="2 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2400" dirty="0" smtClean="0">
                          <a:cs typeface="2  Lotus" panose="00000400000000000000" pitchFamily="2" charset="-78"/>
                        </a:rPr>
                        <a:t>3-</a:t>
                      </a:r>
                      <a:r>
                        <a:rPr lang="fa-IR" sz="2400" baseline="0" dirty="0" smtClean="0">
                          <a:cs typeface="2  Lotus" panose="00000400000000000000" pitchFamily="2" charset="-78"/>
                        </a:rPr>
                        <a:t> من </a:t>
                      </a:r>
                      <a:r>
                        <a:rPr lang="fa-IR" sz="2400" dirty="0" smtClean="0">
                          <a:cs typeface="2  Lotus" panose="00000400000000000000" pitchFamily="2" charset="-78"/>
                        </a:rPr>
                        <a:t>حاسب نفسه سعد </a:t>
                      </a:r>
                      <a:endParaRPr lang="en-US" sz="2400" dirty="0">
                        <a:cs typeface="2  Lotus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059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800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61" y="371477"/>
            <a:ext cx="10181202" cy="607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286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300038"/>
            <a:ext cx="10915650" cy="635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4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70" y="926207"/>
            <a:ext cx="10345809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23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300"/>
            <a:ext cx="10887911" cy="661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2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100013"/>
            <a:ext cx="10408979" cy="67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2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3" y="1071564"/>
            <a:ext cx="10358437" cy="394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81000"/>
            <a:ext cx="8229600" cy="6172200"/>
          </a:xfrm>
        </p:spPr>
        <p:txBody>
          <a:bodyPr>
            <a:normAutofit fontScale="92500" lnSpcReduction="20000"/>
          </a:bodyPr>
          <a:lstStyle/>
          <a:p>
            <a:r>
              <a:rPr lang="fa-IR" sz="4400" b="1" dirty="0">
                <a:solidFill>
                  <a:srgbClr val="00B050"/>
                </a:solidFill>
              </a:rPr>
              <a:t>سوالات</a:t>
            </a:r>
          </a:p>
          <a:p>
            <a:r>
              <a:rPr lang="fa-IR" sz="3200" b="1" dirty="0">
                <a:solidFill>
                  <a:srgbClr val="FF0000"/>
                </a:solidFill>
              </a:rPr>
              <a:t>1 – نتیجه ی آشنا شدن با جهان آخرت چیست؟ </a:t>
            </a:r>
          </a:p>
          <a:p>
            <a:r>
              <a:rPr lang="fa-IR" sz="2800" b="1" dirty="0">
                <a:solidFill>
                  <a:schemeClr val="accent1"/>
                </a:solidFill>
              </a:rPr>
              <a:t>سرنوشت ابدی انسان ها بر اساس رفتار آنان در دنیا تعیین می شوند.</a:t>
            </a:r>
          </a:p>
          <a:p>
            <a:r>
              <a:rPr lang="fa-IR" sz="3200" b="1" dirty="0">
                <a:solidFill>
                  <a:srgbClr val="FF0000"/>
                </a:solidFill>
              </a:rPr>
              <a:t>2 – چرا باید خود را برای جهان آخرت آماده کنیم؟</a:t>
            </a:r>
          </a:p>
          <a:p>
            <a:r>
              <a:rPr lang="fa-IR" sz="2800" b="1" dirty="0">
                <a:solidFill>
                  <a:schemeClr val="accent1"/>
                </a:solidFill>
              </a:rPr>
              <a:t>زیرا میخواهیم قدم در مسیری بگزاریم که موفقیت آن حتمی باشد و سر بلند و پیروز  به دیدار  پروردگار برسیم، نه حسرت زده  و پشیمان .</a:t>
            </a:r>
          </a:p>
          <a:p>
            <a:r>
              <a:rPr lang="fa-IR" sz="3200" b="1" dirty="0">
                <a:solidFill>
                  <a:srgbClr val="FF0000"/>
                </a:solidFill>
              </a:rPr>
              <a:t>3 – هدف از خلقت انسان چیست؟</a:t>
            </a:r>
          </a:p>
          <a:p>
            <a:r>
              <a:rPr lang="fa-IR" sz="2800" b="1" dirty="0">
                <a:solidFill>
                  <a:schemeClr val="accent1"/>
                </a:solidFill>
              </a:rPr>
              <a:t>1 – عبادت و بندگی خدا             2 – رسیدن به مقام قرب </a:t>
            </a:r>
          </a:p>
          <a:p>
            <a:r>
              <a:rPr lang="fa-IR" sz="3200" b="1" dirty="0">
                <a:solidFill>
                  <a:srgbClr val="FF0000"/>
                </a:solidFill>
              </a:rPr>
              <a:t>4 – خصوصیات کسانی کسانی که دارای عزم ضعیف هستند؟</a:t>
            </a:r>
          </a:p>
          <a:p>
            <a:r>
              <a:rPr lang="fa-IR" sz="2800" b="1" dirty="0">
                <a:solidFill>
                  <a:schemeClr val="accent1"/>
                </a:solidFill>
              </a:rPr>
              <a:t>1 – تحمل ندارند  2 – زود خسته می شوند  3 – بی اراده هستند  </a:t>
            </a:r>
          </a:p>
          <a:p>
            <a:r>
              <a:rPr lang="fa-IR" sz="2800" b="1" dirty="0">
                <a:solidFill>
                  <a:schemeClr val="accent1"/>
                </a:solidFill>
              </a:rPr>
              <a:t>4 – امور را بدست سرنوشت می سپارند.</a:t>
            </a:r>
          </a:p>
        </p:txBody>
      </p:sp>
    </p:spTree>
    <p:extLst>
      <p:ext uri="{BB962C8B-B14F-4D97-AF65-F5344CB8AC3E}">
        <p14:creationId xmlns:p14="http://schemas.microsoft.com/office/powerpoint/2010/main" val="370695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38200"/>
            <a:ext cx="8229600" cy="5638800"/>
          </a:xfrm>
        </p:spPr>
        <p:txBody>
          <a:bodyPr>
            <a:normAutofit fontScale="92500" lnSpcReduction="20000"/>
          </a:bodyPr>
          <a:lstStyle/>
          <a:p>
            <a:r>
              <a:rPr lang="fa-IR" sz="3200" b="1" dirty="0">
                <a:solidFill>
                  <a:srgbClr val="FF0000"/>
                </a:solidFill>
              </a:rPr>
              <a:t>5 – خشنودی خداوند در گرو چیست؟</a:t>
            </a:r>
          </a:p>
          <a:p>
            <a:r>
              <a:rPr lang="fa-IR" sz="2800" b="1" dirty="0">
                <a:solidFill>
                  <a:schemeClr val="accent1"/>
                </a:solidFill>
              </a:rPr>
              <a:t>در گرو قدم گزاشتن ما در مسیر سعادت و رستگاری خودمان است.</a:t>
            </a:r>
          </a:p>
          <a:p>
            <a:r>
              <a:rPr lang="fa-IR" sz="3200" b="1" dirty="0">
                <a:solidFill>
                  <a:srgbClr val="FF0000"/>
                </a:solidFill>
              </a:rPr>
              <a:t>6 – گواه زندگی پیامبران مدعا بر چیست؟</a:t>
            </a:r>
          </a:p>
          <a:p>
            <a:r>
              <a:rPr lang="fa-IR" sz="2800" b="1" dirty="0">
                <a:solidFill>
                  <a:schemeClr val="accent1"/>
                </a:solidFill>
              </a:rPr>
              <a:t>بر عزم قوی</a:t>
            </a:r>
          </a:p>
          <a:p>
            <a:r>
              <a:rPr lang="fa-IR" sz="3200" b="1" dirty="0">
                <a:solidFill>
                  <a:srgbClr val="FF0000"/>
                </a:solidFill>
              </a:rPr>
              <a:t>7 – خصوصیات کسانی که دارای عزم قوی هستند؟ </a:t>
            </a:r>
          </a:p>
          <a:p>
            <a:r>
              <a:rPr lang="fa-IR" sz="2800" b="1" dirty="0">
                <a:solidFill>
                  <a:schemeClr val="accent1"/>
                </a:solidFill>
              </a:rPr>
              <a:t>1 – صبورند    2 – در برابر  مشکلات استقامت دارند    3 – برای گرفتن بهترین نتیجه همواره تلاش می کنند    4 – مصمم اند.</a:t>
            </a:r>
          </a:p>
          <a:p>
            <a:r>
              <a:rPr lang="fa-IR" sz="3200" b="1" dirty="0">
                <a:solidFill>
                  <a:srgbClr val="FF0000"/>
                </a:solidFill>
              </a:rPr>
              <a:t>8 – الگو بودن معصومین در چه اموری است؟</a:t>
            </a:r>
          </a:p>
          <a:p>
            <a:r>
              <a:rPr lang="fa-IR" sz="2800" b="1" dirty="0">
                <a:solidFill>
                  <a:schemeClr val="accent1"/>
                </a:solidFill>
              </a:rPr>
              <a:t>در اموری که همواره خوب و با ارزش بوده اند.</a:t>
            </a:r>
          </a:p>
          <a:p>
            <a:r>
              <a:rPr lang="fa-IR" sz="3200" b="1" dirty="0">
                <a:solidFill>
                  <a:srgbClr val="FF0000"/>
                </a:solidFill>
              </a:rPr>
              <a:t>9 – اوقات زندگی پیامبر را نام ببرید ؟</a:t>
            </a:r>
          </a:p>
          <a:p>
            <a:endParaRPr lang="fa-IR" sz="3200" b="1" dirty="0"/>
          </a:p>
        </p:txBody>
      </p:sp>
    </p:spTree>
    <p:extLst>
      <p:ext uri="{BB962C8B-B14F-4D97-AF65-F5344CB8AC3E}">
        <p14:creationId xmlns:p14="http://schemas.microsoft.com/office/powerpoint/2010/main" val="427013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3" y="0"/>
            <a:ext cx="5721531" cy="6857999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54" y="1"/>
            <a:ext cx="5982789" cy="6857998"/>
          </a:xfrm>
        </p:spPr>
      </p:pic>
      <p:pic>
        <p:nvPicPr>
          <p:cNvPr id="7" name="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8364" y="5730100"/>
            <a:ext cx="553018" cy="55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4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0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09600"/>
            <a:ext cx="8229600" cy="5715000"/>
          </a:xfrm>
        </p:spPr>
        <p:txBody>
          <a:bodyPr>
            <a:normAutofit fontScale="85000" lnSpcReduction="10000"/>
          </a:bodyPr>
          <a:lstStyle/>
          <a:p>
            <a:r>
              <a:rPr lang="fa-IR" sz="2800" b="1" dirty="0"/>
              <a:t> </a:t>
            </a:r>
            <a:r>
              <a:rPr lang="fa-IR" sz="2800" b="1" dirty="0">
                <a:solidFill>
                  <a:schemeClr val="accent1"/>
                </a:solidFill>
              </a:rPr>
              <a:t>1 – قسمتی را برای عبادت  2 – قسمتی برای اهل خانه    3 – قسمتی برای کارهای شخص و رسیدگی به کارهای مردم </a:t>
            </a:r>
          </a:p>
          <a:p>
            <a:r>
              <a:rPr lang="fa-IR" sz="3200" b="1" dirty="0">
                <a:solidFill>
                  <a:srgbClr val="FF0000"/>
                </a:solidFill>
              </a:rPr>
              <a:t>10 – نتایج تصمیم و عزم در آن را نام ببرید؟</a:t>
            </a:r>
          </a:p>
          <a:p>
            <a:r>
              <a:rPr lang="fa-IR" sz="2800" b="1" dirty="0">
                <a:solidFill>
                  <a:schemeClr val="accent1"/>
                </a:solidFill>
              </a:rPr>
              <a:t>1 – استواری بر هدف                   2 – شکیبایی و تحمل سختی ها </a:t>
            </a:r>
          </a:p>
          <a:p>
            <a:r>
              <a:rPr lang="fa-IR" sz="3200" b="1" dirty="0">
                <a:solidFill>
                  <a:srgbClr val="FF0000"/>
                </a:solidFill>
              </a:rPr>
              <a:t>11– مقصود از اینکه رسول خدا اسوه ی مسلمانان است چیست؟</a:t>
            </a:r>
          </a:p>
          <a:p>
            <a:r>
              <a:rPr lang="fa-IR" sz="2800" b="1" dirty="0">
                <a:solidFill>
                  <a:schemeClr val="accent1"/>
                </a:solidFill>
              </a:rPr>
              <a:t>به این معناست که مسلمانان باید در حد توانشان از ایشان پیروی کنند و از سیره ی زندگی ایشان الگو بگیرند.</a:t>
            </a:r>
          </a:p>
          <a:p>
            <a:r>
              <a:rPr lang="fa-IR" sz="3200" b="1" dirty="0">
                <a:solidFill>
                  <a:srgbClr val="FF0000"/>
                </a:solidFill>
              </a:rPr>
              <a:t>12 – عهد بستن با خداوند را در چند مورد توضیح دهید؟</a:t>
            </a:r>
          </a:p>
          <a:p>
            <a:r>
              <a:rPr lang="fa-IR" sz="2800" b="1" dirty="0">
                <a:solidFill>
                  <a:schemeClr val="accent1"/>
                </a:solidFill>
              </a:rPr>
              <a:t>1 – در ابتدای قدم گزاشتن در راه سعادت باید با خدا پیمان ببندیم. </a:t>
            </a:r>
          </a:p>
          <a:p>
            <a:r>
              <a:rPr lang="fa-IR" sz="2800" b="1" dirty="0">
                <a:solidFill>
                  <a:schemeClr val="accent1"/>
                </a:solidFill>
              </a:rPr>
              <a:t>2 – بهتر است در زمان های با اهمیت با خدا عهد ببندیم و در زمان های خاص آن را تکرار کنیم . </a:t>
            </a:r>
          </a:p>
        </p:txBody>
      </p:sp>
    </p:spTree>
    <p:extLst>
      <p:ext uri="{BB962C8B-B14F-4D97-AF65-F5344CB8AC3E}">
        <p14:creationId xmlns:p14="http://schemas.microsoft.com/office/powerpoint/2010/main" val="188625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4703"/>
          </a:xfrm>
        </p:spPr>
        <p:txBody>
          <a:bodyPr/>
          <a:lstStyle/>
          <a:p>
            <a:pPr algn="r" rtl="1"/>
            <a:r>
              <a:rPr lang="fa-IR" b="1" dirty="0" smtClean="0"/>
              <a:t>اندیشه و تحقیق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1352069"/>
            <a:ext cx="11359990" cy="537627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a-IR" sz="1900" dirty="0" smtClean="0">
                <a:cs typeface="0 Titr Bold" panose="00000700000000000000" pitchFamily="2" charset="-78"/>
              </a:rPr>
              <a:t>1ــ </a:t>
            </a:r>
            <a:r>
              <a:rPr lang="fa-IR" sz="1900" dirty="0">
                <a:cs typeface="0 Titr Bold" panose="00000700000000000000" pitchFamily="2" charset="-78"/>
              </a:rPr>
              <a:t>برای ثابت قدم ماندن در مسیر قرب به خداوند چه اقداماتی لازم است</a:t>
            </a:r>
            <a:r>
              <a:rPr lang="fa-IR" sz="1900" dirty="0" smtClean="0">
                <a:cs typeface="0 Titr Bold" panose="00000700000000000000" pitchFamily="2" charset="-78"/>
              </a:rPr>
              <a:t>؟</a:t>
            </a:r>
          </a:p>
          <a:p>
            <a:pPr marL="0" indent="0">
              <a:buNone/>
            </a:pPr>
            <a:r>
              <a:rPr lang="fa-IR" sz="2600" b="1" dirty="0" smtClean="0">
                <a:cs typeface="0 Titr Bold" panose="00000700000000000000" pitchFamily="2" charset="-78"/>
              </a:rPr>
              <a:t> </a:t>
            </a:r>
            <a:r>
              <a:rPr lang="fa-IR" sz="2600" b="1" dirty="0">
                <a:cs typeface="0 Titr Bold" panose="00000700000000000000" pitchFamily="2" charset="-78"/>
              </a:rPr>
              <a:t>2ــ مقصود از اینكه رسول خدا  برای مسلمانان اسوه است، چیست</a:t>
            </a:r>
            <a:r>
              <a:rPr lang="fa-IR" sz="2600" b="1" dirty="0" smtClean="0">
                <a:cs typeface="0 Titr Bold" panose="00000700000000000000" pitchFamily="2" charset="-78"/>
              </a:rPr>
              <a:t>؟</a:t>
            </a:r>
            <a:r>
              <a:rPr lang="fa-IR" sz="2300" b="1" dirty="0"/>
              <a:t> است،چیست؟</a:t>
            </a:r>
            <a:r>
              <a:rPr lang="fa-IR" sz="2300" b="1" dirty="0">
                <a:solidFill>
                  <a:srgbClr val="00B0F0"/>
                </a:solidFill>
              </a:rPr>
              <a:t>یعنی از ایشان در حد توان،تبعیت و پیروی کرده و خود را به روش ایشان نزدیک تر کنیم و در این راه تلاش کنیم و با دنباله روی از ایشان،به آناننزدیک تر شده و از نور وجودشان بیشتر بهر مند شویم</a:t>
            </a:r>
            <a:r>
              <a:rPr lang="fa-IR" sz="1800" dirty="0"/>
              <a:t>.</a:t>
            </a:r>
          </a:p>
          <a:p>
            <a:pPr marL="0" indent="0">
              <a:buNone/>
            </a:pPr>
            <a:endParaRPr lang="fa-IR" sz="1900" dirty="0">
              <a:cs typeface="0 Titr Bold" panose="00000700000000000000" pitchFamily="2" charset="-78"/>
            </a:endParaRPr>
          </a:p>
          <a:p>
            <a:pPr marL="0" indent="0" algn="r" rtl="1">
              <a:buNone/>
            </a:pPr>
            <a:r>
              <a:rPr lang="fa-IR" sz="1900" dirty="0" smtClean="0">
                <a:cs typeface="0 Titr Bold" panose="00000700000000000000" pitchFamily="2" charset="-78"/>
              </a:rPr>
              <a:t>2-چرا در میان موجودات،فقط انسان ممکن است زمان هرز رفته و تلف شده داشته باشد؟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00B0F0"/>
                </a:solidFill>
              </a:rPr>
              <a:t>زیرا موجودات دیگر بر اساس هدایت غریزی به سوی رفع نیاز و هدف خود حرکت می کنند اما انسان با قدرت تفکر و انتخاب خود به سوی اهداف خود در حرکت است که گاهی با نداشتن هدف،زمان وعمر خود را بیهوده می گذراند.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chemeClr val="tx1"/>
                </a:solidFill>
              </a:rPr>
              <a:t>2</a:t>
            </a:r>
            <a:r>
              <a:rPr lang="fa-IR" dirty="0" smtClean="0">
                <a:solidFill>
                  <a:schemeClr val="tx1"/>
                </a:solidFill>
                <a:cs typeface="2  Badr" panose="00000700000000000000" pitchFamily="2" charset="-78"/>
              </a:rPr>
              <a:t>-مقصود از اینکه رسول خدا(ص)باری مسلمانان اسوه 3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chemeClr val="tx1"/>
                </a:solidFill>
                <a:cs typeface="2  Badr" panose="00000700000000000000" pitchFamily="2" charset="-78"/>
              </a:rPr>
              <a:t>-هدف از خلقت انسان،کدام یک از گزینه های زیر است؟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chemeClr val="tx1"/>
                </a:solidFill>
                <a:cs typeface="2  Badr" panose="00000700000000000000" pitchFamily="2" charset="-78"/>
              </a:rPr>
              <a:t>الف)رسیدن به مقام قرب خداوند                   ب)کسب رضایت پیامبران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chemeClr val="tx1"/>
                </a:solidFill>
                <a:cs typeface="2  Badr" panose="00000700000000000000" pitchFamily="2" charset="-78"/>
              </a:rPr>
              <a:t>ج)کسب سعادت دنیوی                              د)به دست آوردن موفقیت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chemeClr val="tx1"/>
                </a:solidFill>
                <a:cs typeface="2  Badr" panose="00000700000000000000" pitchFamily="2" charset="-78"/>
              </a:rPr>
              <a:t>4)بهترین زمان بای عهد بستن باخداوند..........است.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chemeClr val="tx1"/>
                </a:solidFill>
                <a:cs typeface="2  Badr" panose="00000700000000000000" pitchFamily="2" charset="-78"/>
              </a:rPr>
              <a:t>الف)بعد از نماز                                ب)شب های قدر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chemeClr val="tx1"/>
                </a:solidFill>
                <a:cs typeface="2  Badr" panose="00000700000000000000" pitchFamily="2" charset="-78"/>
              </a:rPr>
              <a:t>ج)شب یا روز جمعه                         د)تمامی موارد</a:t>
            </a:r>
            <a:endParaRPr lang="en-US" dirty="0">
              <a:solidFill>
                <a:schemeClr val="tx1"/>
              </a:solidFill>
              <a:cs typeface="2  Badr" panose="00000700000000000000" pitchFamily="2" charset="-78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9602140" y="4510585"/>
            <a:ext cx="252248" cy="220717"/>
          </a:xfrm>
          <a:prstGeom prst="star5">
            <a:avLst/>
          </a:prstGeom>
          <a:ln>
            <a:solidFill>
              <a:srgbClr val="C0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8200133" y="6192671"/>
            <a:ext cx="228600" cy="197427"/>
          </a:xfrm>
          <a:prstGeom prst="star5">
            <a:avLst/>
          </a:prstGeom>
          <a:ln>
            <a:solidFill>
              <a:srgbClr val="C0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25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2110" y="470228"/>
            <a:ext cx="8596668" cy="5625726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/>
              <a:t>5</a:t>
            </a:r>
            <a:r>
              <a:rPr lang="fa-IR" b="1" dirty="0" smtClean="0"/>
              <a:t>)سرنوشت ابدی انسان ها بر اساس رفتار آنها در .........تعیین می شود.</a:t>
            </a:r>
            <a:r>
              <a:rPr lang="fa-IR" b="1" dirty="0">
                <a:solidFill>
                  <a:srgbClr val="00B0F0"/>
                </a:solidFill>
              </a:rPr>
              <a:t> </a:t>
            </a:r>
            <a:r>
              <a:rPr lang="fa-IR" b="1" dirty="0" smtClean="0">
                <a:solidFill>
                  <a:srgbClr val="00B0F0"/>
                </a:solidFill>
              </a:rPr>
              <a:t>   دنیا</a:t>
            </a:r>
            <a:endParaRPr lang="fa-IR" b="1" dirty="0" smtClean="0"/>
          </a:p>
          <a:p>
            <a:pPr marL="0" indent="0" algn="r" rtl="1">
              <a:buNone/>
            </a:pPr>
            <a:r>
              <a:rPr lang="fa-IR" b="1" dirty="0" smtClean="0"/>
              <a:t>6)خداوند را سعادت ما را قرین ......خود ساخته است.   </a:t>
            </a:r>
            <a:r>
              <a:rPr lang="fa-IR" b="1" dirty="0" smtClean="0">
                <a:solidFill>
                  <a:srgbClr val="00B0F0"/>
                </a:solidFill>
              </a:rPr>
              <a:t>رضایت</a:t>
            </a:r>
            <a:endParaRPr lang="fa-IR" b="1" dirty="0" smtClean="0"/>
          </a:p>
          <a:p>
            <a:pPr marL="0" indent="0" algn="r" rtl="1">
              <a:buNone/>
            </a:pPr>
            <a:r>
              <a:rPr lang="fa-IR" b="1" dirty="0" smtClean="0"/>
              <a:t>7)لازمۀ رسیدن به هدف بزرگ و برتر چیست؟   </a:t>
            </a:r>
            <a:r>
              <a:rPr lang="fa-IR" b="1" dirty="0" smtClean="0">
                <a:solidFill>
                  <a:srgbClr val="00B0F0"/>
                </a:solidFill>
              </a:rPr>
              <a:t>برنامه ریزی</a:t>
            </a:r>
            <a:endParaRPr lang="fa-IR" b="1" dirty="0" smtClean="0"/>
          </a:p>
          <a:p>
            <a:pPr marL="0" indent="0" algn="r" rtl="1">
              <a:buNone/>
            </a:pPr>
            <a:r>
              <a:rPr lang="fa-IR" b="1" dirty="0" smtClean="0"/>
              <a:t>8)قرآن کریم وپیامبران به ترتیب چه کسانی رابه عنوان الگو معرفی کرده اند؟</a:t>
            </a:r>
            <a:r>
              <a:rPr lang="fa-IR" b="1" dirty="0" smtClean="0">
                <a:solidFill>
                  <a:srgbClr val="00B0F0"/>
                </a:solidFill>
              </a:rPr>
              <a:t>پیامبرواهل بیت</a:t>
            </a:r>
            <a:endParaRPr lang="fa-IR" b="1" dirty="0" smtClean="0"/>
          </a:p>
          <a:p>
            <a:pPr marL="0" indent="0" algn="r" rtl="1">
              <a:buNone/>
            </a:pPr>
            <a:r>
              <a:rPr lang="fa-IR" b="1" dirty="0" smtClean="0"/>
              <a:t>9)آثار عزم قوی را نام ببرید؟</a:t>
            </a:r>
            <a:r>
              <a:rPr lang="fa-IR" b="1" dirty="0" smtClean="0">
                <a:solidFill>
                  <a:srgbClr val="00B0F0"/>
                </a:solidFill>
              </a:rPr>
              <a:t>استواری بر هدف2شکیبای و تحمل سختی ها برای رسیدن به هدف</a:t>
            </a:r>
          </a:p>
          <a:p>
            <a:pPr marL="0" indent="0" algn="r" rtl="1">
              <a:buNone/>
            </a:pPr>
            <a:r>
              <a:rPr lang="fa-IR" b="1" dirty="0" smtClean="0">
                <a:solidFill>
                  <a:schemeClr val="tx1"/>
                </a:solidFill>
              </a:rPr>
              <a:t>10)به چه علت باید بعد از موفقیت در انجام عهد،شکر گزار خدا باشیم؟</a:t>
            </a:r>
            <a:r>
              <a:rPr lang="fa-IR" b="1" dirty="0" smtClean="0">
                <a:solidFill>
                  <a:srgbClr val="00B0F0"/>
                </a:solidFill>
              </a:rPr>
              <a:t>زیرا می دانیم که او بهترین پشتیبان ما در انجام پیمان ها است</a:t>
            </a:r>
            <a:r>
              <a:rPr lang="fa-IR" dirty="0" smtClean="0">
                <a:solidFill>
                  <a:srgbClr val="00B0F0"/>
                </a:solidFill>
              </a:rPr>
              <a:t>.</a:t>
            </a:r>
            <a:endParaRPr lang="fa-IR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61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/>
          </a:bodyPr>
          <a:lstStyle/>
          <a:p>
            <a:pPr algn="r"/>
            <a:r>
              <a:rPr lang="fa-IR" sz="3600" dirty="0"/>
              <a:t>سوالات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318760"/>
          </a:xfrm>
        </p:spPr>
        <p:txBody>
          <a:bodyPr/>
          <a:lstStyle/>
          <a:p>
            <a:r>
              <a:rPr lang="fa-IR" dirty="0" smtClean="0"/>
              <a:t>1- ﻫﺪف از ﺧﻠﻘﺖ اﻧﺴﺎن، ﭼﯿﺴﺖ؟ </a:t>
            </a:r>
          </a:p>
          <a:p>
            <a:r>
              <a:rPr lang="fa-IR" sz="2400" dirty="0"/>
              <a:t>«رﺳﯿﺪن ﺑﻪ ﻣﻘﺎم ﻗﺮب  » و  «ﻋﺒﺎدت و ﺑﻨﺪﮔﯽ ﺧﺪا  »</a:t>
            </a:r>
          </a:p>
          <a:p>
            <a:r>
              <a:rPr lang="fa-IR" dirty="0" smtClean="0"/>
              <a:t>2 - ﭼﻪ ﮐﺴﯽ در دﻧﯿﺎ زﻧﺪﮔﯽ ﻟﺬّت ﺑﺨﺶ و ﻣﻄﻤﺌﻦ و در آﺧﺮت رﺳﺘﮕﺎري و ﺧﻮﺷﺒﺨﺘﯽ اﺑـﺪي را ﺑـﻪ دﺳﺖ ﺧﻮاﻫﺪ آورد؟</a:t>
            </a:r>
          </a:p>
          <a:p>
            <a:r>
              <a:rPr lang="fa-IR" dirty="0" smtClean="0"/>
              <a:t> </a:t>
            </a:r>
            <a:r>
              <a:rPr lang="fa-IR" sz="2400" dirty="0"/>
              <a:t>ﻫﺮ ﮐﺲ ﻫﺪف ﻋﺒﺎدت و ﺑﻨﺪﮔﯽ ﺧﺪا و رﺳﯿﺪن ﺑﻪ ﻣﻘﺎم ﻗﺮب او را درﯾﺎﺑﺪ و زﻧﺪﮔﯽ ﺧﻮد را  در ﻣﺴﯿﺮ اﯾﻦ ﻫﺪف ﻗﺮار دﻫﺪ</a:t>
            </a:r>
          </a:p>
          <a:p>
            <a:r>
              <a:rPr lang="fa-IR" dirty="0" smtClean="0"/>
              <a:t> 3 - ﻣﺎ ﺑﺮاي رﺳﯿﺪن ﺑﻪ ﻫﺪف ﺑﺰرگ ﻋﺒﻮدیت ﺧﺪاوﻧﺪ و ﻣﻘﺎم ﻗﺮﺑﯽ او، ﻻزم اﺳﺖ ﭼﮕﻮﻧﻪ ﻋﻤﻞ  ﮐﻨﯿﻢ؟ </a:t>
            </a:r>
          </a:p>
          <a:p>
            <a:r>
              <a:rPr lang="fa-IR" sz="2400" dirty="0"/>
              <a:t>ﻻزم اﺳﺖ ﺑﺮﻧﺎﻣﻪ رﯾﺰي ﮐﻨﯿﻢ و ﻗﺪم در راﻫﯽ ﺑﮕﺬارﯾﻢ ﮐﻪ ﭘﺎﯾﺎن و ﺳﺮاﻧﺠﺎﻣﯽ زﯾﺒﺎ داﺷﺘﻪ ﺑﺎﺷﺪ و در راﻫﯽ  ﻗﺮار ﻧﮕﯿﺮﯾﻢ ﮐﻪ ﺧﻮد را ﮔﺮﻓﺘﺎر آﺗﺶ دوزخ ﮐﺮد.</a:t>
            </a: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658181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idx="1"/>
          </p:nvPr>
        </p:nvSpPr>
        <p:spPr>
          <a:xfrm>
            <a:off x="1981200" y="533401"/>
            <a:ext cx="8229600" cy="5775325"/>
          </a:xfrm>
        </p:spPr>
        <p:txBody>
          <a:bodyPr>
            <a:normAutofit fontScale="92500" lnSpcReduction="20000"/>
          </a:bodyPr>
          <a:lstStyle/>
          <a:p>
            <a:r>
              <a:rPr lang="fa-IR" sz="2400" dirty="0"/>
              <a:t>4 - ﺑﺎﻗﯽ ﻣﺎﻧﺪن ﺑﺮ ﭘﯿﻤﺎن ﺧﻮد ﺑـﺎ ﺧﺪا و وﻓﺎي ﺑﺮ ﻋﻬﺪ، ﭼﻪ ﻧﺘﯿﺠﻪ اي را در ﭘﯽ دارد؟ ﺷﮑﺴﺘﻦ ﭘﯿﻤﺎن ﭼﮕﻮﻧﻪ  است؟</a:t>
            </a:r>
            <a:endParaRPr lang="fa-IR" dirty="0" smtClean="0"/>
          </a:p>
          <a:p>
            <a:r>
              <a:rPr lang="fa-IR" sz="2400" dirty="0"/>
              <a:t>رﺿﺎﯾﺖ ﺧﺪا را در ﭘﯽ دارد ﻫﻤﭽﻨﯿﻦ، ﺷﮑﺴﺘﻦ ﭘﯿﻤﺎن ﺷﺮﻣﻨﺪﮔﯽ در ﻣﻘﺎﺑﻞ اورا ﺑﻪ دﻧﺒﺎل می آورد.</a:t>
            </a:r>
          </a:p>
          <a:p>
            <a:r>
              <a:rPr lang="fa-IR" sz="2400" dirty="0"/>
              <a:t>5 - ﻃﺒﻖ ﻧﻘﻞ اﻣﺎم ﺣﺴﯿﻦ از ﭘـﺪر ﮔﺮاﻣﯽ ﺧﻮﯾﺶ، رﺳﻮل ﺧﺪا در ﻣﻨـﺰل، اوﻗﺎت ﺧﻮﯾﺶ را ﺑـﻪ ﭼﻨﺪ دﺳﺘﻪ ﺗﻘﺴﯿﻢ ﻣﯽ  ﮐﺮد؟ﺑﻨﻮﯾﺴﯿﺪ </a:t>
            </a:r>
          </a:p>
          <a:p>
            <a:r>
              <a:rPr lang="fa-IR" sz="2400" dirty="0"/>
              <a:t>1 – قسمتی برای عبادت 2 – قسمتی برای اهل خانه 3 –قسمتی برای رسیدگی به کارهای شخصی</a:t>
            </a:r>
          </a:p>
          <a:p>
            <a:r>
              <a:rPr lang="fa-IR" sz="2400" dirty="0"/>
              <a:t>6 – برترین اسوه ها چه کسانی هستند؟</a:t>
            </a:r>
          </a:p>
          <a:p>
            <a:r>
              <a:rPr lang="fa-IR" sz="2400" dirty="0"/>
              <a:t>1 – پیامبر و اهلبیت ایشان </a:t>
            </a:r>
          </a:p>
          <a:p>
            <a:r>
              <a:rPr lang="fa-IR" sz="2400" dirty="0"/>
              <a:t>7 - ﯾﮑﯽ از ﺑﻬﺘﺮﯾﻦ زﻣﺎن  ﻫﺎي ﻣﺤﺎﺳﺒﮥ ﺳﺎﻻﻧﻪ، ﭼﻪ ﻣﻮﻗﻊ اﺳﺖ؟ ﭼﺮا؟</a:t>
            </a:r>
          </a:p>
          <a:p>
            <a:r>
              <a:rPr lang="fa-IR" dirty="0"/>
              <a:t> ﺷـﺐ ﻫـﺎي ﻗـﺪر ﻣـﺎه ﻣﺒﺎرك رﻣﻀـﺎن اﺳﺖ ﺗـﺎ ﺑﺘﻮاﻧﯿﻢ ﺑـﺮ اﺳـﺎس آن، ﺗﺼﻤﯿﻢ ﻫﺎي ﺑﻬﺘﺮي ﺑﺮاي</a:t>
            </a:r>
          </a:p>
          <a:p>
            <a:r>
              <a:rPr lang="fa-IR" dirty="0"/>
              <a:t>آینده بگیریم.</a:t>
            </a:r>
          </a:p>
          <a:p>
            <a:endParaRPr lang="fa-IR" dirty="0"/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63628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57200"/>
            <a:ext cx="8229600" cy="5852160"/>
          </a:xfrm>
        </p:spPr>
        <p:txBody>
          <a:bodyPr>
            <a:normAutofit fontScale="92500"/>
          </a:bodyPr>
          <a:lstStyle/>
          <a:p>
            <a:r>
              <a:rPr lang="fa-IR" sz="2400" dirty="0"/>
              <a:t>8 - ﭼﺮا ﺑﻌﺪ از ﻣﺮاﻗﺒﺖ، ﻧﻮﺑﺖ محاسبه است؟</a:t>
            </a:r>
          </a:p>
          <a:p>
            <a:r>
              <a:rPr lang="fa-IR" sz="2400" dirty="0"/>
              <a:t>ﺗﺎ ﻣﯿﺰان ﻣﻮﻓﻘیت و وﻓﺎداري ﺑﻪ ﻋﻬﺪ، ﺑﻪ دﺳﺖ آﯾﺪ و ﻋﻮاﻣﻞ ﻣﻮﻓﻘﯿﺖ ﯾﺎ ﻋﺪم آن، ﺷﻨﺎﺧﺘﻪ ﺷﻮد.</a:t>
            </a:r>
          </a:p>
          <a:p>
            <a:r>
              <a:rPr lang="fa-IR" sz="2400" dirty="0"/>
              <a:t>9 - ﺑﻌﺪ از ﻣﺤﺎﺳﺒﻪ، اﮔﺮ ﻣﻌﻠﻮم ﺷﻮد ﮐﻪ در اﻧﺠﺎم ﻋﻬﺪ ﺧﻮد ﺑﺎ ﺧﺪا ﻣﻮﻓّﻖ ﺑﻮده اﯾﻢ، ﭼﻪ ﮐﺎري را ﺧﻮب اﺳﺖ  اﻧﺠﺎم دﻫﯿﻢ؟ﭼﺮا؟</a:t>
            </a:r>
          </a:p>
          <a:p>
            <a:r>
              <a:rPr lang="fa-IR" sz="2400" dirty="0"/>
              <a:t>ﺳﭙﺎس و ﺷﮑﺮﮔﺰاري ﺧﺪاوﻧﺪ؛ زﯾﺮا ﻣﯽ داﻧﯿﻢ ﮐﻪ او ﺑﻬﺘﺮﯾﻦ ﭘﺸﺘﯿﺒﺎن ﻣﺎ در اﻧﺠﺎم ﭘﯿﻤﺎن ﻫﺎﺳﺖ.</a:t>
            </a:r>
          </a:p>
          <a:p>
            <a:r>
              <a:rPr lang="fa-IR" sz="2400" dirty="0"/>
              <a:t>10 - درﺑﺎرة ﻋﻬﺪ ﺧﻮد ﺑﺎ ﺧﺪا ﺧﻮب اﺳﺖ، دو ﭘﯿﺸﻨﻬﺎد را اﻧﺠﺎم دﻫﯿﻢ؛ آن  ﻫﺎ را ﺑﻨﻮﯾﺴﯿﺪ.</a:t>
            </a:r>
          </a:p>
          <a:p>
            <a:r>
              <a:rPr lang="fa-IR" sz="2400" dirty="0"/>
              <a:t>ﺑﺮاي ﻋﻬﺪ ﺑﺴﺘﻦ ﺑﺎ ﺧﺪا، ﺑﻬﺘﺮﯾﻦ زﻣﺎن ﻫﺎ را اﻧﺘﺨﺎب ﮐﻨﯿﻢ .ﺑﻌﺪ از ﻧﻤﺎز، ﺷﺐ ﻫﺎي ﻗﺪر و ﺷﺐ و ﯾﺎ روز ﺟﻤﻌﻪ زﻣﺎن  ﻫﺎي ﺧﻮﺑﯽ ﺑﺮاي ﻋﻬﺪ ﺑﺴﺘﻦ ﺑﺎ ﺧﺪا ﻫﺴﺘﻨﺪ. ﻋﻬﺪ و ﭘﯿﻤﺎن ﺧـﻮد را در زﻣﺎن ﻫﺎي ﻣعینی، ﻣﺎﻧﻨﺪ آﺧـﺮ ﻫﺮ ﻫﻔﺘﻪ، آﺧﺮ ﻣﺎه ﯾﺎ ﺷﺐ ﻫﺎي ﻗﺪر ﻫﺮ ﺳﺎل، ﺗﮑﺮار  ﮐﻨﯿﻢ ﺗﺎ اﺳﺘﺤﮑﺎم ﺑﯿﺸﺘﺮ ﭘﯿﺪا ﮐﻨﺪ و ﺑﻪ ﻓﺮاﻣﻮﺷﯽ ﺳﭙﺮده ﻧﺸﻮد.</a:t>
            </a:r>
          </a:p>
          <a:p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3537993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/>
          </a:bodyPr>
          <a:lstStyle/>
          <a:p>
            <a:pPr algn="r"/>
            <a:r>
              <a:rPr lang="fa-IR" sz="3600" dirty="0"/>
              <a:t>سوالات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318760"/>
          </a:xfrm>
        </p:spPr>
        <p:txBody>
          <a:bodyPr/>
          <a:lstStyle/>
          <a:p>
            <a:r>
              <a:rPr lang="fa-IR" dirty="0" smtClean="0"/>
              <a:t>1- ﻫﺪف از ﺧﻠﻘﺖ اﻧﺴﺎن، ﭼﯿﺴﺖ؟ </a:t>
            </a:r>
          </a:p>
          <a:p>
            <a:r>
              <a:rPr lang="fa-IR" sz="2400" dirty="0"/>
              <a:t>«رﺳﯿﺪن ﺑﻪ ﻣﻘﺎم ﻗﺮب  » و  «ﻋﺒﺎدت و ﺑﻨﺪﮔﯽ ﺧﺪا  »</a:t>
            </a:r>
          </a:p>
          <a:p>
            <a:r>
              <a:rPr lang="fa-IR" dirty="0" smtClean="0"/>
              <a:t>2 - ﭼﻪ ﮐﺴﯽ در دﻧﯿﺎ زﻧﺪﮔﯽ ﻟﺬّت ﺑﺨﺶ و ﻣﻄﻤﺌﻦ و در آﺧﺮت رﺳﺘﮕﺎري و ﺧﻮﺷﺒﺨﺘﯽ اﺑـﺪي را ﺑـﻪ دﺳﺖ ﺧﻮاﻫﺪ آورد؟</a:t>
            </a:r>
          </a:p>
          <a:p>
            <a:r>
              <a:rPr lang="fa-IR" dirty="0" smtClean="0"/>
              <a:t> </a:t>
            </a:r>
            <a:r>
              <a:rPr lang="fa-IR" sz="2400" dirty="0"/>
              <a:t>ﻫﺮ ﮐﺲ ﻫﺪف ﻋﺒﺎدت و ﺑﻨﺪﮔﯽ ﺧﺪا و رﺳﯿﺪن ﺑﻪ ﻣﻘﺎم ﻗﺮب او را درﯾﺎﺑﺪ و زﻧﺪﮔﯽ ﺧﻮد را  در ﻣﺴﯿﺮ اﯾﻦ ﻫﺪف ﻗﺮار دﻫﺪ</a:t>
            </a:r>
          </a:p>
          <a:p>
            <a:r>
              <a:rPr lang="fa-IR" dirty="0" smtClean="0"/>
              <a:t> 3 - ﻣﺎ ﺑﺮاي رﺳﯿﺪن ﺑﻪ ﻫﺪف ﺑﺰرگ ﻋﺒﻮدیت ﺧﺪاوﻧﺪ و ﻣﻘﺎم ﻗﺮﺑﯽ او، ﻻزم اﺳﺖ ﭼﮕﻮﻧﻪ ﻋﻤﻞ  ﮐﻨﯿﻢ؟ </a:t>
            </a:r>
          </a:p>
          <a:p>
            <a:r>
              <a:rPr lang="fa-IR" sz="2400" dirty="0"/>
              <a:t>ﻻزم اﺳﺖ ﺑﺮﻧﺎﻣﻪ رﯾﺰي ﮐﻨﯿﻢ و ﻗﺪم در راﻫﯽ ﺑﮕﺬارﯾﻢ ﮐﻪ ﭘﺎﯾﺎن و ﺳﺮاﻧﺠﺎﻣﯽ زﯾﺒﺎ داﺷﺘﻪ ﺑﺎﺷﺪ و در راﻫﯽ  ﻗﺮار ﻧﮕﯿﺮﯾﻢ ﮐﻪ ﺧﻮد را ﮔﺮﻓﺘﺎر آﺗﺶ دوزخ ﮐﺮد.</a:t>
            </a: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8496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idx="1"/>
          </p:nvPr>
        </p:nvSpPr>
        <p:spPr>
          <a:xfrm>
            <a:off x="1981200" y="533401"/>
            <a:ext cx="8229600" cy="5775325"/>
          </a:xfrm>
        </p:spPr>
        <p:txBody>
          <a:bodyPr>
            <a:normAutofit fontScale="92500" lnSpcReduction="20000"/>
          </a:bodyPr>
          <a:lstStyle/>
          <a:p>
            <a:r>
              <a:rPr lang="fa-IR" sz="2400" dirty="0"/>
              <a:t>4 - ﺑﺎﻗﯽ ﻣﺎﻧﺪن ﺑﺮ ﭘﯿﻤﺎن ﺧﻮد ﺑـﺎ ﺧﺪا و وﻓﺎي ﺑﺮ ﻋﻬﺪ، ﭼﻪ ﻧﺘﯿﺠﻪ اي را در ﭘﯽ دارد؟ ﺷﮑﺴﺘﻦ ﭘﯿﻤﺎن ﭼﮕﻮﻧﻪ  است؟</a:t>
            </a:r>
            <a:endParaRPr lang="fa-IR" dirty="0" smtClean="0"/>
          </a:p>
          <a:p>
            <a:r>
              <a:rPr lang="fa-IR" sz="2400" dirty="0"/>
              <a:t>رﺿﺎﯾﺖ ﺧﺪا را در ﭘﯽ دارد ﻫﻤﭽﻨﯿﻦ، ﺷﮑﺴﺘﻦ ﭘﯿﻤﺎن ﺷﺮﻣﻨﺪﮔﯽ در ﻣﻘﺎﺑﻞ اورا ﺑﻪ دﻧﺒﺎل می آورد.</a:t>
            </a:r>
          </a:p>
          <a:p>
            <a:r>
              <a:rPr lang="fa-IR" sz="2400" dirty="0"/>
              <a:t>5 - ﻃﺒﻖ ﻧﻘﻞ اﻣﺎم ﺣﺴﯿﻦ از ﭘـﺪر ﮔﺮاﻣﯽ ﺧﻮﯾﺶ، رﺳﻮل ﺧﺪا در ﻣﻨـﺰل، اوﻗﺎت ﺧﻮﯾﺶ را ﺑـﻪ ﭼﻨﺪ دﺳﺘﻪ ﺗﻘﺴﯿﻢ ﻣﯽ  ﮐﺮد؟ﺑﻨﻮﯾﺴﯿﺪ </a:t>
            </a:r>
          </a:p>
          <a:p>
            <a:r>
              <a:rPr lang="fa-IR" sz="2400" dirty="0"/>
              <a:t>1 – قسمتی برای عبادت 2 – قسمتی برای اهل خانه 3 –قسمتی برای رسیدگی به کارهای شخصی</a:t>
            </a:r>
          </a:p>
          <a:p>
            <a:r>
              <a:rPr lang="fa-IR" sz="2400" dirty="0"/>
              <a:t>6 – برترین اسوه ها چه کسانی هستند؟</a:t>
            </a:r>
          </a:p>
          <a:p>
            <a:r>
              <a:rPr lang="fa-IR" sz="2400" dirty="0"/>
              <a:t>1 – پیامبر و اهلبیت ایشان </a:t>
            </a:r>
          </a:p>
          <a:p>
            <a:r>
              <a:rPr lang="fa-IR" sz="2400" dirty="0"/>
              <a:t>7 - ﯾﮑﯽ از ﺑﻬﺘﺮﯾﻦ زﻣﺎن  ﻫﺎي ﻣﺤﺎﺳﺒﮥ ﺳﺎﻻﻧﻪ، ﭼﻪ ﻣﻮﻗﻊ اﺳﺖ؟ ﭼﺮا؟</a:t>
            </a:r>
          </a:p>
          <a:p>
            <a:r>
              <a:rPr lang="fa-IR" dirty="0"/>
              <a:t> ﺷـﺐ ﻫـﺎي ﻗـﺪر ﻣـﺎه ﻣﺒﺎرك رﻣﻀـﺎن اﺳﺖ ﺗـﺎ ﺑﺘﻮاﻧﯿﻢ ﺑـﺮ اﺳـﺎس آن، ﺗﺼﻤﯿﻢ ﻫﺎي ﺑﻬﺘﺮي ﺑﺮاي</a:t>
            </a:r>
          </a:p>
          <a:p>
            <a:r>
              <a:rPr lang="fa-IR" dirty="0"/>
              <a:t>آینده بگیریم.</a:t>
            </a:r>
          </a:p>
          <a:p>
            <a:endParaRPr lang="fa-IR" dirty="0"/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171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57200"/>
            <a:ext cx="8229600" cy="5852160"/>
          </a:xfrm>
        </p:spPr>
        <p:txBody>
          <a:bodyPr>
            <a:normAutofit fontScale="92500"/>
          </a:bodyPr>
          <a:lstStyle/>
          <a:p>
            <a:r>
              <a:rPr lang="fa-IR" sz="2400" dirty="0"/>
              <a:t>8 - ﭼﺮا ﺑﻌﺪ از ﻣﺮاﻗﺒﺖ، ﻧﻮﺑﺖ محاسبه است؟</a:t>
            </a:r>
          </a:p>
          <a:p>
            <a:r>
              <a:rPr lang="fa-IR" sz="2400" dirty="0"/>
              <a:t>ﺗﺎ ﻣﯿﺰان ﻣﻮﻓﻘیت و وﻓﺎداري ﺑﻪ ﻋﻬﺪ، ﺑﻪ دﺳﺖ آﯾﺪ و ﻋﻮاﻣﻞ ﻣﻮﻓﻘﯿﺖ ﯾﺎ ﻋﺪم آن، ﺷﻨﺎﺧﺘﻪ ﺷﻮد.</a:t>
            </a:r>
          </a:p>
          <a:p>
            <a:r>
              <a:rPr lang="fa-IR" sz="2400" dirty="0"/>
              <a:t>9 - ﺑﻌﺪ از ﻣﺤﺎﺳﺒﻪ، اﮔﺮ ﻣﻌﻠﻮم ﺷﻮد ﮐﻪ در اﻧﺠﺎم ﻋﻬﺪ ﺧﻮد ﺑﺎ ﺧﺪا ﻣﻮﻓّﻖ ﺑﻮده اﯾﻢ، ﭼﻪ ﮐﺎري را ﺧﻮب اﺳﺖ  اﻧﺠﺎم دﻫﯿﻢ؟ﭼﺮا؟</a:t>
            </a:r>
          </a:p>
          <a:p>
            <a:r>
              <a:rPr lang="fa-IR" sz="2400" dirty="0"/>
              <a:t>ﺳﭙﺎس و ﺷﮑﺮﮔﺰاري ﺧﺪاوﻧﺪ؛ زﯾﺮا ﻣﯽ داﻧﯿﻢ ﮐﻪ او ﺑﻬﺘﺮﯾﻦ ﭘﺸﺘﯿﺒﺎن ﻣﺎ در اﻧﺠﺎم ﭘﯿﻤﺎن ﻫﺎﺳﺖ.</a:t>
            </a:r>
          </a:p>
          <a:p>
            <a:r>
              <a:rPr lang="fa-IR" sz="2400" dirty="0"/>
              <a:t>10 - درﺑﺎرة ﻋﻬﺪ ﺧﻮد ﺑﺎ ﺧﺪا ﺧﻮب اﺳﺖ، دو ﭘﯿﺸﻨﻬﺎد را اﻧﺠﺎم دﻫﯿﻢ؛ آن  ﻫﺎ را ﺑﻨﻮﯾﺴﯿﺪ.</a:t>
            </a:r>
          </a:p>
          <a:p>
            <a:r>
              <a:rPr lang="fa-IR" sz="2400" dirty="0"/>
              <a:t>ﺑﺮاي ﻋﻬﺪ ﺑﺴﺘﻦ ﺑﺎ ﺧﺪا، ﺑﻬﺘﺮﯾﻦ زﻣﺎن ﻫﺎ را اﻧﺘﺨﺎب ﮐﻨﯿﻢ .ﺑﻌﺪ از ﻧﻤﺎز، ﺷﺐ ﻫﺎي ﻗﺪر و ﺷﺐ و ﯾﺎ روز ﺟﻤﻌﻪ زﻣﺎن  ﻫﺎي ﺧﻮﺑﯽ ﺑﺮاي ﻋﻬﺪ ﺑﺴﺘﻦ ﺑﺎ ﺧﺪا ﻫﺴﺘﻨﺪ. ﻋﻬﺪ و ﭘﯿﻤﺎن ﺧـﻮد را در زﻣﺎن ﻫﺎي ﻣعینی، ﻣﺎﻧﻨﺪ آﺧـﺮ ﻫﺮ ﻫﻔﺘﻪ، آﺧﺮ ﻣﺎه ﯾﺎ ﺷﺐ ﻫﺎي ﻗﺪر ﻫﺮ ﺳﺎل، ﺗﮑﺮار  ﮐﻨﯿﻢ ﺗﺎ اﺳﺘﺤﮑﺎم ﺑﯿﺸﺘﺮ ﭘﯿﺪا ﮐﻨﺪ و ﺑﻪ ﻓﺮاﻣﻮﺷﯽ ﺳﭙﺮده ﻧﺸﻮد.</a:t>
            </a:r>
          </a:p>
          <a:p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7469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ded Corner 2"/>
          <p:cNvSpPr/>
          <p:nvPr/>
        </p:nvSpPr>
        <p:spPr>
          <a:xfrm>
            <a:off x="2006806" y="332656"/>
            <a:ext cx="8481682" cy="5688632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</a:rPr>
              <a:t>1- ما براي رسیدن به هدف بزرگ عبودیت خداوند و مقام قربی او، لازم است چگونه عمل کنیم؟</a:t>
            </a:r>
            <a:r>
              <a:rPr lang="fa-IR" dirty="0">
                <a:solidFill>
                  <a:schemeClr val="bg1"/>
                </a:solidFill>
              </a:rPr>
              <a:t/>
            </a:r>
            <a:br>
              <a:rPr lang="fa-IR" dirty="0">
                <a:solidFill>
                  <a:schemeClr val="bg1"/>
                </a:solidFill>
              </a:rPr>
            </a:br>
            <a:r>
              <a:rPr lang="fa-IR" b="1" dirty="0">
                <a:solidFill>
                  <a:schemeClr val="accent3">
                    <a:lumMod val="50000"/>
                  </a:schemeClr>
                </a:solidFill>
              </a:rPr>
              <a:t>لازم است برنامه ریزي کنیم و قدم در راهی بگذاریم که پایان و سرانجامی زیبا داشته باشد و در راهی قرار نگیریم که خود را گرفتار آتش دوزخ کرد.</a:t>
            </a:r>
          </a:p>
          <a:p>
            <a:pPr algn="r" rtl="1">
              <a:lnSpc>
                <a:spcPct val="150000"/>
              </a:lnSpc>
            </a:pPr>
            <a:r>
              <a:rPr lang="fa-IR" b="1" dirty="0">
                <a:solidFill>
                  <a:schemeClr val="accent3">
                    <a:lumMod val="50000"/>
                  </a:schemeClr>
                </a:solidFill>
              </a:rPr>
              <a:t>-----------------------------------------------------------------------------------------------------------</a:t>
            </a:r>
          </a:p>
          <a:p>
            <a:pPr algn="r" rtl="1">
              <a:lnSpc>
                <a:spcPct val="150000"/>
              </a:lnSpc>
            </a:pPr>
            <a:r>
              <a:rPr lang="fa-IR" b="1" dirty="0"/>
              <a:t>2- چه زمانی خدا از ما راضی  و  خشنود  و چه زمانی از ما  ناخشنود  خواهد بود؟</a:t>
            </a:r>
            <a:r>
              <a:rPr lang="fa-IR" dirty="0"/>
              <a:t/>
            </a:r>
            <a:br>
              <a:rPr lang="fa-IR" dirty="0"/>
            </a:br>
            <a:r>
              <a:rPr lang="fa-IR" b="1" dirty="0">
                <a:solidFill>
                  <a:schemeClr val="accent3">
                    <a:lumMod val="50000"/>
                  </a:schemeClr>
                </a:solidFill>
              </a:rPr>
              <a:t>زمانی خدا از ما راضی و خشنود خواهد بود که ما  در مسیر سعادت و خوشبختی خود  گام برداریم؛ </a:t>
            </a:r>
            <a:r>
              <a:rPr lang="fa-IR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fa-IR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fa-IR" b="1" dirty="0">
                <a:solidFill>
                  <a:schemeClr val="accent3">
                    <a:lumMod val="50000"/>
                  </a:schemeClr>
                </a:solidFill>
              </a:rPr>
              <a:t>و زمانی از ما ناخشنود خواهد بود که  به خود ظلم کنیم و در مسیر هلاکت خویش  قدم برداریم</a:t>
            </a:r>
          </a:p>
          <a:p>
            <a:pPr algn="r" rtl="1">
              <a:lnSpc>
                <a:spcPct val="150000"/>
              </a:lnSpc>
            </a:pPr>
            <a:r>
              <a:rPr lang="fa-IR" b="1" dirty="0">
                <a:solidFill>
                  <a:schemeClr val="accent3">
                    <a:lumMod val="50000"/>
                  </a:schemeClr>
                </a:solidFill>
              </a:rPr>
              <a:t>-----------------------------------------------------------------------------------------------------------</a:t>
            </a:r>
            <a:endParaRPr lang="fa-IR" dirty="0"/>
          </a:p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bg1"/>
                </a:solidFill>
              </a:rPr>
              <a:t>3-</a:t>
            </a:r>
            <a:r>
              <a:rPr lang="fa-IR" b="1" dirty="0"/>
              <a:t>باقیماندن بر پیمان خود بـا خدا و وفاي بر عهد، چه نتیجهاي را در پی دارد؟ شکستن پیمان چگونه است؟</a:t>
            </a:r>
          </a:p>
          <a:p>
            <a:pPr algn="r" rtl="1">
              <a:lnSpc>
                <a:spcPct val="150000"/>
              </a:lnSpc>
            </a:pPr>
            <a:r>
              <a:rPr lang="fa-IR" b="1" dirty="0">
                <a:solidFill>
                  <a:schemeClr val="accent3">
                    <a:lumMod val="50000"/>
                  </a:schemeClr>
                </a:solidFill>
              </a:rPr>
              <a:t>رضایت خدا را در پی دارد همچنین، شکستن پیمان  شرمندگی در مقابل او را به دنبال می آورد</a:t>
            </a:r>
            <a:endParaRPr lang="fa-IR" dirty="0">
              <a:solidFill>
                <a:schemeClr val="accent3">
                  <a:lumMod val="50000"/>
                </a:schemeClr>
              </a:solidFill>
              <a:cs typeface="2  Titr" panose="00000700000000000000" pitchFamily="2" charset="-78"/>
            </a:endParaRPr>
          </a:p>
        </p:txBody>
      </p:sp>
      <p:sp>
        <p:nvSpPr>
          <p:cNvPr id="6" name="Rounded Rectangle 5">
            <a:hlinkClick r:id="" action="ppaction://hlinkshowjump?jump=nextslide"/>
          </p:cNvPr>
          <p:cNvSpPr/>
          <p:nvPr/>
        </p:nvSpPr>
        <p:spPr>
          <a:xfrm>
            <a:off x="9192344" y="6109126"/>
            <a:ext cx="1152128" cy="5602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صفحه بعد</a:t>
            </a:r>
          </a:p>
        </p:txBody>
      </p:sp>
      <p:sp>
        <p:nvSpPr>
          <p:cNvPr id="7" name="Rounded Rectangle 6">
            <a:hlinkClick r:id="" action="ppaction://hlinkshowjump?jump=previousslide"/>
          </p:cNvPr>
          <p:cNvSpPr/>
          <p:nvPr/>
        </p:nvSpPr>
        <p:spPr>
          <a:xfrm>
            <a:off x="7680176" y="6109126"/>
            <a:ext cx="1152128" cy="5602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صفحه قبل</a:t>
            </a:r>
          </a:p>
        </p:txBody>
      </p:sp>
    </p:spTree>
    <p:extLst>
      <p:ext uri="{BB962C8B-B14F-4D97-AF65-F5344CB8AC3E}">
        <p14:creationId xmlns:p14="http://schemas.microsoft.com/office/powerpoint/2010/main" val="1728832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08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115" y="601884"/>
            <a:ext cx="11235769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fa-IR" sz="6000" dirty="0">
                <a:solidFill>
                  <a:schemeClr val="bg1"/>
                </a:solidFill>
              </a:rPr>
              <a:t>درس هشتم                           آهنگ سفر</a:t>
            </a:r>
          </a:p>
        </p:txBody>
      </p:sp>
    </p:spTree>
    <p:extLst>
      <p:ext uri="{BB962C8B-B14F-4D97-AF65-F5344CB8AC3E}">
        <p14:creationId xmlns:p14="http://schemas.microsoft.com/office/powerpoint/2010/main" val="745935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" action="ppaction://hlinkshowjump?jump=nextslide"/>
          </p:cNvPr>
          <p:cNvSpPr/>
          <p:nvPr/>
        </p:nvSpPr>
        <p:spPr>
          <a:xfrm>
            <a:off x="9192344" y="6109126"/>
            <a:ext cx="1152128" cy="5602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صفحه بعد</a:t>
            </a:r>
          </a:p>
        </p:txBody>
      </p:sp>
      <p:sp>
        <p:nvSpPr>
          <p:cNvPr id="6" name="Rounded Rectangle 5">
            <a:hlinkClick r:id="" action="ppaction://hlinkshowjump?jump=previousslide"/>
          </p:cNvPr>
          <p:cNvSpPr/>
          <p:nvPr/>
        </p:nvSpPr>
        <p:spPr>
          <a:xfrm>
            <a:off x="7680176" y="6109126"/>
            <a:ext cx="1152128" cy="5602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صفحه قبل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3552" y="332656"/>
            <a:ext cx="8064896" cy="5730002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/>
            <a:r>
              <a:rPr lang="fa-IR" b="1" dirty="0"/>
              <a:t>4- کسی کـه عهد میبندد هر روز نیم ساعت قبل از طلوع آفتاب، از خـواب برخیزد و پس از نماز صبح، </a:t>
            </a:r>
            <a:r>
              <a:rPr lang="fa-IR" dirty="0"/>
              <a:t/>
            </a:r>
            <a:br>
              <a:rPr lang="fa-IR" dirty="0"/>
            </a:br>
            <a:r>
              <a:rPr lang="fa-IR" b="1" dirty="0"/>
              <a:t>یک صفحه قرآن بخواند؛ باید مراقب چه چیزهایی باشد؟</a:t>
            </a:r>
            <a:r>
              <a:rPr lang="fa-IR" dirty="0"/>
              <a:t/>
            </a:r>
            <a:br>
              <a:rPr lang="fa-IR" dirty="0"/>
            </a:br>
            <a:r>
              <a:rPr lang="fa-IR" b="1" dirty="0">
                <a:solidFill>
                  <a:schemeClr val="accent3">
                    <a:lumMod val="50000"/>
                  </a:schemeClr>
                </a:solidFill>
              </a:rPr>
              <a:t>باید مراقب باشد که کارهاي دیگر، او را به خود مشغول نکند و این تصمیم خود را فراموش نکند و نیز عواملی را که سبب سستی در اجراي این تصمیم میشود، از سر راه بردارد</a:t>
            </a:r>
          </a:p>
          <a:p>
            <a:pPr algn="r" rtl="1"/>
            <a:r>
              <a:rPr lang="fa-IR" b="1" dirty="0">
                <a:solidFill>
                  <a:schemeClr val="bg1"/>
                </a:solidFill>
              </a:rPr>
              <a:t>------------------------------------------------------------------------------------------------------</a:t>
            </a:r>
          </a:p>
          <a:p>
            <a:pPr algn="r" rtl="1"/>
            <a:r>
              <a:rPr lang="fa-IR" b="1" dirty="0"/>
              <a:t>5- چرا بعد از مراقبت، نوبت « محاسبه » است؟</a:t>
            </a:r>
            <a:endParaRPr lang="fa-IR" dirty="0"/>
          </a:p>
          <a:p>
            <a:pPr algn="r" rtl="1"/>
            <a:r>
              <a:rPr lang="fa-IR" b="1" dirty="0">
                <a:solidFill>
                  <a:schemeClr val="accent3">
                    <a:lumMod val="50000"/>
                  </a:schemeClr>
                </a:solidFill>
              </a:rPr>
              <a:t>تا میزان موفقیت و وفاداري به عهد، به دست آید و عوامل موفقیت یا عدم آن، شناخته شود.</a:t>
            </a:r>
          </a:p>
          <a:p>
            <a:pPr algn="r" rtl="1"/>
            <a:r>
              <a:rPr lang="fa-IR" b="1" dirty="0">
                <a:solidFill>
                  <a:schemeClr val="bg1"/>
                </a:solidFill>
              </a:rPr>
              <a:t>------------------------------------------------------------------------------------------------------</a:t>
            </a:r>
          </a:p>
          <a:p>
            <a:pPr algn="r" rtl="1"/>
            <a:r>
              <a:rPr lang="fa-IR" b="1" dirty="0"/>
              <a:t>6- پیامبر اکرم (ص)، مــا را به الگو گرفتن از چه کسانی دعوت کرده اند؟چرا؟</a:t>
            </a:r>
            <a:r>
              <a:rPr lang="fa-IR" dirty="0"/>
              <a:t/>
            </a:r>
            <a:br>
              <a:rPr lang="fa-IR" dirty="0"/>
            </a:br>
            <a:r>
              <a:rPr lang="fa-IR" b="1" dirty="0">
                <a:solidFill>
                  <a:schemeClr val="accent3">
                    <a:lumMod val="50000"/>
                  </a:schemeClr>
                </a:solidFill>
              </a:rPr>
              <a:t>« اهل بیت خویش »؛ زیرا به عنوان انسانهایی بـرتـر، مسیر زنـدگی خـود را بـا موفقیت پیموده اند </a:t>
            </a:r>
            <a:r>
              <a:rPr lang="fa-IR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fa-IR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fa-IR" b="1" dirty="0">
                <a:solidFill>
                  <a:schemeClr val="accent3">
                    <a:lumMod val="50000"/>
                  </a:schemeClr>
                </a:solidFill>
              </a:rPr>
              <a:t>و پیروي از آنان موجب رستگاري و نجات انسان میشود</a:t>
            </a:r>
            <a:r>
              <a:rPr lang="fa-IR" dirty="0"/>
              <a:t/>
            </a:r>
            <a:br>
              <a:rPr lang="fa-IR" dirty="0"/>
            </a:br>
            <a:r>
              <a:rPr lang="fa-IR" b="1" dirty="0"/>
              <a:t>------------------------------------------------------------------------------------------------------</a:t>
            </a:r>
            <a:r>
              <a:rPr lang="fa-IR" dirty="0"/>
              <a:t/>
            </a:r>
            <a:br>
              <a:rPr lang="fa-IR" dirty="0"/>
            </a:br>
            <a:r>
              <a:rPr lang="fa-IR" dirty="0"/>
              <a:t>7- </a:t>
            </a:r>
            <a:r>
              <a:rPr lang="fa-IR" b="1" dirty="0"/>
              <a:t>مقصود از اینکه رسول خدا(ص)، براي مسلمانان « اسوه » است، چیست؟</a:t>
            </a:r>
            <a:r>
              <a:rPr lang="fa-IR" dirty="0"/>
              <a:t/>
            </a:r>
            <a:br>
              <a:rPr lang="fa-IR" dirty="0"/>
            </a:br>
            <a:r>
              <a:rPr lang="fa-IR" b="1" dirty="0">
                <a:solidFill>
                  <a:schemeClr val="accent3">
                    <a:lumMod val="50000"/>
                  </a:schemeClr>
                </a:solidFill>
              </a:rPr>
              <a:t>یعنی « میتوان به راه او رفت » و از ایشان « تبعیت » نمود.</a:t>
            </a:r>
            <a:endParaRPr lang="fa-IR" b="1" dirty="0">
              <a:solidFill>
                <a:schemeClr val="bg1"/>
              </a:solidFill>
            </a:endParaRPr>
          </a:p>
          <a:p>
            <a:pPr algn="r" rtl="1"/>
            <a:r>
              <a:rPr lang="fa-IR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fa-IR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30552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" action="ppaction://hlinkshowjump?jump=nextslide"/>
          </p:cNvPr>
          <p:cNvSpPr/>
          <p:nvPr/>
        </p:nvSpPr>
        <p:spPr>
          <a:xfrm>
            <a:off x="9192344" y="6109126"/>
            <a:ext cx="1152128" cy="5602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صفحه بعد</a:t>
            </a:r>
          </a:p>
        </p:txBody>
      </p:sp>
      <p:sp>
        <p:nvSpPr>
          <p:cNvPr id="6" name="Rounded Rectangle 5">
            <a:hlinkClick r:id="" action="ppaction://hlinkshowjump?jump=previousslide"/>
          </p:cNvPr>
          <p:cNvSpPr/>
          <p:nvPr/>
        </p:nvSpPr>
        <p:spPr>
          <a:xfrm>
            <a:off x="7680176" y="6109126"/>
            <a:ext cx="1152128" cy="5602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صفحه قبل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7991" y="548680"/>
            <a:ext cx="8424936" cy="5068848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/>
            <a:r>
              <a:rPr lang="fa-IR" b="1" dirty="0"/>
              <a:t>8- یکی از بهترین زمانهاي محاسبۀ سالانه، چه موقع است؟ چرا؟</a:t>
            </a:r>
            <a:r>
              <a:rPr lang="fa-IR" dirty="0"/>
              <a:t/>
            </a:r>
            <a:br>
              <a:rPr lang="fa-IR" dirty="0"/>
            </a:br>
            <a:r>
              <a:rPr lang="fa-IR" b="1" dirty="0">
                <a:solidFill>
                  <a:schemeClr val="accent3">
                    <a:lumMod val="50000"/>
                  </a:schemeClr>
                </a:solidFill>
              </a:rPr>
              <a:t>« شـبهـاي قـدر مـاه مبارك رمضـان است » تـا بتوانیم بـر اسـاس آن، تصمیم هاي بهتري براي </a:t>
            </a:r>
            <a:r>
              <a:rPr lang="fa-IR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fa-IR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fa-IR" b="1" dirty="0">
                <a:solidFill>
                  <a:schemeClr val="accent3">
                    <a:lumMod val="50000"/>
                  </a:schemeClr>
                </a:solidFill>
              </a:rPr>
              <a:t>آینده بگیریم.</a:t>
            </a:r>
            <a:r>
              <a:rPr lang="fa-IR" dirty="0"/>
              <a:t/>
            </a:r>
            <a:br>
              <a:rPr lang="fa-IR" dirty="0"/>
            </a:br>
            <a:r>
              <a:rPr lang="fa-IR" b="1" dirty="0">
                <a:solidFill>
                  <a:schemeClr val="bg1"/>
                </a:solidFill>
              </a:rPr>
              <a:t>------------------------------------------------------------------------------------------------------</a:t>
            </a:r>
          </a:p>
          <a:p>
            <a:pPr algn="r" rtl="1"/>
            <a:r>
              <a:rPr lang="fa-IR" b="1" dirty="0"/>
              <a:t>9- بهتر است چه زمانی به محاسبۀ خود بپردازیم؟</a:t>
            </a:r>
            <a:r>
              <a:rPr lang="fa-IR" dirty="0"/>
              <a:t/>
            </a:r>
            <a:br>
              <a:rPr lang="fa-IR" dirty="0"/>
            </a:br>
            <a:r>
              <a:rPr lang="fa-IR" b="1" dirty="0">
                <a:solidFill>
                  <a:schemeClr val="accent3">
                    <a:lumMod val="50000"/>
                  </a:schemeClr>
                </a:solidFill>
              </a:rPr>
              <a:t>بهتر است « هر شب » کارهـاي خود را ارزیـابـی کنیم و در « پـایـان هفته » نیز به حساب آن هفته، رسیدگی کنیم. همچنین، سالی یک بـار برنامۀ سال خود را مرور کنیم.</a:t>
            </a:r>
          </a:p>
          <a:p>
            <a:pPr algn="r" rtl="1"/>
            <a:r>
              <a:rPr lang="fa-IR" b="1" dirty="0">
                <a:solidFill>
                  <a:schemeClr val="bg1"/>
                </a:solidFill>
              </a:rPr>
              <a:t>------------------------------------------------------------------------------------------------------</a:t>
            </a:r>
          </a:p>
          <a:p>
            <a:pPr algn="r" rtl="1"/>
            <a:r>
              <a:rPr lang="fa-IR" b="1" dirty="0"/>
              <a:t>10- بعد از محاسبه، اگر معلوم شود که در انجام عهد خود با خدا موفّق بوده ایم، چه کاري را خوب است</a:t>
            </a:r>
            <a:r>
              <a:rPr lang="fa-IR" dirty="0"/>
              <a:t/>
            </a:r>
            <a:br>
              <a:rPr lang="fa-IR" dirty="0"/>
            </a:br>
            <a:r>
              <a:rPr lang="fa-IR" b="1" dirty="0"/>
              <a:t>انجام دهیم؟چرا؟</a:t>
            </a:r>
            <a:r>
              <a:rPr lang="fa-IR" dirty="0"/>
              <a:t/>
            </a:r>
            <a:br>
              <a:rPr lang="fa-IR" dirty="0"/>
            </a:br>
            <a:r>
              <a:rPr lang="fa-IR" b="1" dirty="0">
                <a:solidFill>
                  <a:schemeClr val="accent3">
                    <a:lumMod val="50000"/>
                  </a:schemeClr>
                </a:solidFill>
              </a:rPr>
              <a:t>سپاس و شکرگزاري خداوند؛ زیرا میدانیم که او بهترین پشتیبان ما در انجام پیمان هاست.</a:t>
            </a:r>
            <a:r>
              <a:rPr lang="fa-IR" dirty="0"/>
              <a:t/>
            </a:r>
            <a:br>
              <a:rPr lang="fa-IR" dirty="0"/>
            </a:br>
            <a:r>
              <a:rPr lang="fa-IR" dirty="0"/>
              <a:t/>
            </a:r>
            <a:br>
              <a:rPr lang="fa-IR" dirty="0"/>
            </a:br>
            <a:r>
              <a:rPr lang="fa-IR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fa-IR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43876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71" y="30185"/>
            <a:ext cx="10083658" cy="6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3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29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8890" y="214313"/>
            <a:ext cx="3594254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5400" b="1" dirty="0">
                <a:solidFill>
                  <a:schemeClr val="bg1"/>
                </a:solidFill>
              </a:rPr>
              <a:t> واژگان کلیدی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82730" y="2382769"/>
            <a:ext cx="2143599" cy="98488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fa-IR" sz="4000" b="1" dirty="0" smtClean="0">
                <a:solidFill>
                  <a:schemeClr val="bg1"/>
                </a:solidFill>
              </a:rPr>
              <a:t>برنامه‌ریزی</a:t>
            </a:r>
            <a:endParaRPr lang="fa-IR" sz="4000" b="1" dirty="0">
              <a:solidFill>
                <a:schemeClr val="bg1"/>
              </a:solidFill>
            </a:endParaRPr>
          </a:p>
          <a:p>
            <a:pPr algn="r"/>
            <a:endParaRPr lang="fa-IR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028826"/>
            <a:ext cx="334739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4000" b="1" dirty="0">
                <a:solidFill>
                  <a:schemeClr val="bg1"/>
                </a:solidFill>
              </a:rPr>
              <a:t> محاسبه و ارزیابی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8788" y="3486367"/>
            <a:ext cx="1359668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4000" b="1" dirty="0">
                <a:solidFill>
                  <a:schemeClr val="bg1"/>
                </a:solidFill>
              </a:rPr>
              <a:t>مراقبت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33144" y="4802773"/>
            <a:ext cx="381867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4000" b="1" dirty="0">
                <a:solidFill>
                  <a:schemeClr val="bg1"/>
                </a:solidFill>
              </a:rPr>
              <a:t> تصمیم و عزم حرکت</a:t>
            </a:r>
          </a:p>
        </p:txBody>
      </p:sp>
    </p:spTree>
    <p:extLst>
      <p:ext uri="{BB962C8B-B14F-4D97-AF65-F5344CB8AC3E}">
        <p14:creationId xmlns:p14="http://schemas.microsoft.com/office/powerpoint/2010/main" val="722826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37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3" y="118585"/>
            <a:ext cx="11215687" cy="653939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0429875" y="4271963"/>
            <a:ext cx="42863" cy="2143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632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69813"/>
            <a:ext cx="10186988" cy="671837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1472863" y="4843463"/>
            <a:ext cx="42862" cy="184308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3" y="171450"/>
            <a:ext cx="10729912" cy="63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1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آهنگ سفر</Template>
  <TotalTime>298</TotalTime>
  <Words>2290</Words>
  <Application>Microsoft Office PowerPoint</Application>
  <PresentationFormat>Widescreen</PresentationFormat>
  <Paragraphs>179</Paragraphs>
  <Slides>43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Microsoft YaHei</vt:lpstr>
      <vt:lpstr>0 Titr Bold</vt:lpstr>
      <vt:lpstr>2  Badr</vt:lpstr>
      <vt:lpstr>2  Lotus</vt:lpstr>
      <vt:lpstr>2  Nazanin</vt:lpstr>
      <vt:lpstr>2  Titr</vt:lpstr>
      <vt:lpstr>Albany</vt:lpstr>
      <vt:lpstr>Arial</vt:lpstr>
      <vt:lpstr>B Lotus</vt:lpstr>
      <vt:lpstr>B Mitra</vt:lpstr>
      <vt:lpstr>B Nazanin</vt:lpstr>
      <vt:lpstr>Bookman Old Style</vt:lpstr>
      <vt:lpstr>Calibri</vt:lpstr>
      <vt:lpstr>Rockwell</vt:lpstr>
      <vt:lpstr>StarSymbol</vt:lpstr>
      <vt:lpstr>Times New Roman</vt:lpstr>
      <vt:lpstr>Wingdings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به همین جهت بعد از سفارش هایی که لقمان حکیم به فرزندش می کند و راه و رسم زندگی را به او نشان می دهد، به وی می گوید</vt:lpstr>
      <vt:lpstr>مقایسه انسان هایی را که دارای عزم قوی هستند،با انسان هایی که عزم و اراده ضعیف دارن مقیسه کند و فرق آنها را با یکدیگر بنویسید.</vt:lpstr>
      <vt:lpstr>PowerPoint Presentation</vt:lpstr>
      <vt:lpstr>PowerPoint Presentation</vt:lpstr>
      <vt:lpstr>تدبر</vt:lpstr>
      <vt:lpstr>مراقبت</vt:lpstr>
      <vt:lpstr>مثال برای مراقبت</vt:lpstr>
      <vt:lpstr>بررسی</vt:lpstr>
      <vt:lpstr>PowerPoint Presentation</vt:lpstr>
      <vt:lpstr>PowerPoint Presentation</vt:lpstr>
      <vt:lpstr>PowerPoint Presentation</vt:lpstr>
      <vt:lpstr> تفکّر در احادیث  در جدول زیر، سه سخن از امام علی   آمده است. در این سخنان تأمل کنید و آثاری که آن حضرت برای محاسبه بیان فرموده است، استخراج کنید.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اندیشه و تحقیق</vt:lpstr>
      <vt:lpstr>PowerPoint Presentation</vt:lpstr>
      <vt:lpstr>سوالات</vt:lpstr>
      <vt:lpstr>PowerPoint Presentation</vt:lpstr>
      <vt:lpstr>PowerPoint Presentation</vt:lpstr>
      <vt:lpstr>سوالات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Narenjpur</cp:lastModifiedBy>
  <cp:revision>26</cp:revision>
  <dcterms:created xsi:type="dcterms:W3CDTF">2018-01-25T06:49:13Z</dcterms:created>
  <dcterms:modified xsi:type="dcterms:W3CDTF">2019-02-25T08:30:28Z</dcterms:modified>
</cp:coreProperties>
</file>