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04" r:id="rId35"/>
    <p:sldId id="291" r:id="rId36"/>
    <p:sldId id="292" r:id="rId37"/>
    <p:sldId id="303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6" r:id="rId47"/>
    <p:sldId id="305" r:id="rId48"/>
    <p:sldId id="307" r:id="rId4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1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CE497B1-2D48-4EF4-9BFE-BA08B3E58ACE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0AA37DE-7898-40BC-8E86-15726535435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657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A37DE-7898-40BC-8E86-157265354355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5744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A37DE-7898-40BC-8E86-157265354355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9415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A37DE-7898-40BC-8E86-157265354355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640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776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245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2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04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212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7430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792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141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832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083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192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8D660-2AF3-476A-94BC-E7A8970B9869}" type="datetimeFigureOut">
              <a:rPr lang="fa-IR" smtClean="0"/>
              <a:pPr/>
              <a:t>04/09/1434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14CAB-A77C-442D-8D17-EAFF4154E5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282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kht System\Desktop\12109311894pcepl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214438"/>
            <a:ext cx="634365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خوناب شفق در دامن شام                    به خون آلوده ایران کهن دید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812360" y="980728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92280" y="980728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92595" y="992850"/>
            <a:ext cx="1252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خون آمیخته با آب،اشک خونین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0192" y="992850"/>
            <a:ext cx="13681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سرخی آسمان بعد از غروب آفتاب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4291" y="2313166"/>
            <a:ext cx="73083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جلال الدّین در سرخی غروب، ایران را غرق در خون مشاهده کرد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4764384"/>
            <a:ext cx="625906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تشبیه(شفق به خوناب</a:t>
            </a:r>
            <a:r>
              <a:rPr lang="fa-IR" sz="2400" b="1" dirty="0" smtClean="0">
                <a:cs typeface="2  Kamran" pitchFamily="2" charset="-78"/>
              </a:rPr>
              <a:t>(اضافه ی تشبیهی)</a:t>
            </a:r>
            <a:r>
              <a:rPr lang="fa-IR" sz="2800" b="1" dirty="0" smtClean="0">
                <a:cs typeface="2  Kamran" pitchFamily="2" charset="-78"/>
              </a:rPr>
              <a:t>) ، تشخیص (دامن شب)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12360" y="2313166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471194" y="4651929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14934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>
                <a:cs typeface="2  Kamran" pitchFamily="2" charset="-78"/>
              </a:rPr>
              <a:t> </a:t>
            </a:r>
            <a:r>
              <a:rPr lang="fa-IR" sz="3600" b="1" dirty="0" smtClean="0">
                <a:cs typeface="2  Kamran" pitchFamily="2" charset="-78"/>
              </a:rPr>
              <a:t>در آن دریای خون در قرص خورشید               غروب آفتاب خویشتن دید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2042"/>
            <a:ext cx="802838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در آن غروب خورشید که مثل دریای خون به نظر می رسید،عمر و سلطنت خود را در حال نابودی </a:t>
            </a:r>
            <a:r>
              <a:rPr lang="fa-IR" sz="3200" b="1" smtClean="0">
                <a:cs typeface="2  Kamran" pitchFamily="2" charset="-78"/>
              </a:rPr>
              <a:t>می دید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302997"/>
            <a:ext cx="777695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>
                <a:cs typeface="2  Kamran" pitchFamily="2" charset="-78"/>
              </a:rPr>
              <a:t>تشبیه(خورشید به قرص</a:t>
            </a:r>
            <a:r>
              <a:rPr lang="fa-IR" sz="3200" b="1" dirty="0">
                <a:cs typeface="2  Kamran" pitchFamily="2" charset="-78"/>
              </a:rPr>
              <a:t>(اضافه ی تشبیهی</a:t>
            </a:r>
            <a:r>
              <a:rPr lang="fa-IR" sz="3200" b="1" dirty="0" smtClean="0">
                <a:cs typeface="2  Kamran" pitchFamily="2" charset="-78"/>
              </a:rPr>
              <a:t>)</a:t>
            </a:r>
            <a:r>
              <a:rPr lang="fa-IR" sz="3600" b="1" dirty="0" smtClean="0">
                <a:cs typeface="2  Kamran" pitchFamily="2" charset="-78"/>
              </a:rPr>
              <a:t>) ، استعاره(دریای خون استعاره از سرخی آسمان هنگام غروب است) ، کنایه(غروب آفتاب خویشتن را دیدن</a:t>
            </a:r>
            <a:r>
              <a:rPr lang="fa-IR" sz="3200" b="1" dirty="0" smtClean="0">
                <a:cs typeface="2  Kamran" pitchFamily="2" charset="-78"/>
              </a:rPr>
              <a:t>(نابودی و مرگ خود را دیدن)</a:t>
            </a:r>
            <a:r>
              <a:rPr lang="fa-IR" sz="3600" b="1" dirty="0" smtClean="0">
                <a:cs typeface="2  Kamran" pitchFamily="2" charset="-78"/>
              </a:rPr>
              <a:t>) ، مراعات نظیر(خورشید،آفتاب،غروب)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91147" y="1700808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6" name="Rectangle 5"/>
          <p:cNvSpPr/>
          <p:nvPr/>
        </p:nvSpPr>
        <p:spPr>
          <a:xfrm>
            <a:off x="7776958" y="4302997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23789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چه اندیشید آن دم،کس ندانست              که مژگانش به خون دیده تر شد              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749143" y="972457"/>
            <a:ext cx="919201" cy="82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23321" y="964186"/>
            <a:ext cx="720080" cy="82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38254" y="972457"/>
            <a:ext cx="1041458" cy="82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23730" y="995107"/>
            <a:ext cx="9361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اشک خونین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16216" y="976592"/>
            <a:ext cx="1152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آن لحظه،آن زمان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8540" y="964186"/>
            <a:ext cx="84486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جمع مژه،موهای پلک چشم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75671" y="966078"/>
            <a:ext cx="8356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خیس شد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107504" y="972457"/>
            <a:ext cx="72812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71568" y="2204864"/>
            <a:ext cx="71967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کسی نمی دانست جلال الدّین در آن لحظه به چه چیزی فکر می کرد، در حالی که چشمانش از اشک خیس بود.(گریه می کرد)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4606066"/>
            <a:ext cx="755115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>
                <a:cs typeface="2  Kamran" pitchFamily="2" charset="-78"/>
              </a:rPr>
              <a:t>مراعات نظیر</a:t>
            </a:r>
            <a:r>
              <a:rPr lang="fa-IR" sz="3600" b="1" dirty="0" smtClean="0">
                <a:cs typeface="2  Kamran" pitchFamily="2" charset="-78"/>
              </a:rPr>
              <a:t>(مژگان،دیده،تر شدن) ، کنایه(تر شدن مژگان</a:t>
            </a:r>
            <a:r>
              <a:rPr lang="fa-IR" sz="3200" b="1" dirty="0" smtClean="0">
                <a:cs typeface="2  Kamran" pitchFamily="2" charset="-78"/>
              </a:rPr>
              <a:t>(گریه کردن)</a:t>
            </a:r>
            <a:r>
              <a:rPr lang="fa-IR" sz="3600" b="1" dirty="0" smtClean="0">
                <a:cs typeface="2  Kamran" pitchFamily="2" charset="-78"/>
              </a:rPr>
              <a:t>) ، استعاره(خون دیده استعاره از اشک است)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4368" y="2204864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1157" y="460606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62484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43" grpId="0"/>
      <p:bldP spid="44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 چو آتش در سپاه دشمن افتاد         ز آتش هم کمی سوزنده تر شد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000240"/>
            <a:ext cx="787128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جلال الدّین مانند آتش به سپاه دشمن هجوم آورد. در آن میدان جنگ از آتش هم سوزنده تر عمل می کرد.(دشمنان را نابود می کرد.)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14346" y="4714884"/>
            <a:ext cx="802838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تشبیه(</a:t>
            </a:r>
            <a:r>
              <a:rPr lang="fa-IR" sz="3200" b="1" dirty="0">
                <a:cs typeface="2  Kamran" pitchFamily="2" charset="-78"/>
              </a:rPr>
              <a:t>جلال </a:t>
            </a:r>
            <a:r>
              <a:rPr lang="fa-IR" sz="3200" b="1" dirty="0" smtClean="0">
                <a:cs typeface="2  Kamran" pitchFamily="2" charset="-78"/>
              </a:rPr>
              <a:t>الدّین به آتش) ، </a:t>
            </a:r>
            <a:r>
              <a:rPr lang="fa-IR" sz="3200" b="1" dirty="0">
                <a:cs typeface="2  Kamran" pitchFamily="2" charset="-78"/>
              </a:rPr>
              <a:t>مراعات </a:t>
            </a:r>
            <a:r>
              <a:rPr lang="fa-IR" sz="3200" b="1" dirty="0" smtClean="0">
                <a:cs typeface="2  Kamran" pitchFamily="2" charset="-78"/>
              </a:rPr>
              <a:t>نظیر(آتش و سوزنده تر) ، اغراق(سوزتده تر از آتش شدن </a:t>
            </a:r>
            <a:r>
              <a:rPr lang="fa-IR" sz="3200" b="1" dirty="0">
                <a:cs typeface="2  Kamran" pitchFamily="2" charset="-78"/>
              </a:rPr>
              <a:t>جلال الدّین</a:t>
            </a:r>
          </a:p>
        </p:txBody>
      </p:sp>
      <p:sp>
        <p:nvSpPr>
          <p:cNvPr id="5" name="Rectangle 4"/>
          <p:cNvSpPr/>
          <p:nvPr/>
        </p:nvSpPr>
        <p:spPr>
          <a:xfrm>
            <a:off x="8028384" y="2132856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1289" y="4865194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73024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 در آن باران تیر و برق پولاد             میان شام رستاخیز می گشت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292080" y="1052736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47664" y="1052736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56076" y="1083274"/>
            <a:ext cx="12601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برق شمشیر های پولادین،درخشش شمشیر 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3424" y="1052736"/>
            <a:ext cx="6125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قیامت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575293"/>
            <a:ext cx="78928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جلال الدّین در آن میدان جنگ که تیر و نیزه از آسمان مثل باران می بارید انگار قیامتی به پا کرده بود. (عرصه را بر دشمن تنگ کرده بود.) 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4724563"/>
            <a:ext cx="71372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تشبیه(تیر به باران</a:t>
            </a:r>
            <a:r>
              <a:rPr lang="fa-IR" sz="2400" b="1" dirty="0" smtClean="0">
                <a:cs typeface="2  Kamran" pitchFamily="2" charset="-78"/>
              </a:rPr>
              <a:t>(اضافه ی تشبیهی)</a:t>
            </a:r>
            <a:r>
              <a:rPr lang="fa-IR" sz="2800" b="1" dirty="0" smtClean="0">
                <a:cs typeface="2  Kamran" pitchFamily="2" charset="-78"/>
              </a:rPr>
              <a:t>) ، مراعات نظیر(تیر،برق،پولاد)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12457" y="2575293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892872" y="4724563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9467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در آن دریای خون در دشت تاریک              به دنبال سر چنگیز می گشت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31640" y="1052736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5536" y="1074642"/>
            <a:ext cx="24482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نام اصلی وی« تموچین » بود. او در تمام عمر خود به غارت کشور ها پرداخت و در سال 624 در گذشت. 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821577"/>
            <a:ext cx="80283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جلال الدّین در آن میدان جنگ که همچون دریایی از خون شده بود در تاریکی شب در پی کشتن چنگیز بود. 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202554"/>
            <a:ext cx="771419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تشبیه(خون به دریا </a:t>
            </a:r>
            <a:r>
              <a:rPr lang="fa-IR" sz="2400" b="1" dirty="0" smtClean="0">
                <a:cs typeface="2  Kamran" pitchFamily="2" charset="-78"/>
              </a:rPr>
              <a:t>(اضافه ی تشبیهی)</a:t>
            </a:r>
            <a:r>
              <a:rPr lang="fa-IR" sz="2800" b="1" dirty="0" smtClean="0">
                <a:cs typeface="2  Kamran" pitchFamily="2" charset="-78"/>
              </a:rPr>
              <a:t>) ، استعاره(دریای خون استعاره از میدان جنگ است) ، کنایه(به دنبال سر کسی بودن</a:t>
            </a:r>
            <a:r>
              <a:rPr lang="fa-IR" sz="2400" b="1" dirty="0" smtClean="0">
                <a:cs typeface="2  Kamran" pitchFamily="2" charset="-78"/>
              </a:rPr>
              <a:t>(در پی کشتن کسی بودن)</a:t>
            </a:r>
            <a:r>
              <a:rPr lang="fa-IR" sz="2800" b="1" dirty="0" smtClean="0">
                <a:cs typeface="2  Kamran" pitchFamily="2" charset="-78"/>
              </a:rPr>
              <a:t>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8384" y="2821577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714195" y="5202554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8615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بدان شمشیر تیز عافیت سوز                    در آن انبوه،کار مرگ می کرد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84168" y="980728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195736" y="98072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9512" y="980728"/>
            <a:ext cx="187220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43600" y="1018095"/>
            <a:ext cx="15713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تندرستی،صحّت کامل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20009" y="980728"/>
            <a:ext cx="11701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شلوغی،جمعیت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224" y="992107"/>
            <a:ext cx="1655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می کشت،از بین می برد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1359344"/>
            <a:ext cx="10436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>
                <a:cs typeface="2  Kamran" pitchFamily="2" charset="-78"/>
              </a:rPr>
              <a:t>برنده و </a:t>
            </a:r>
            <a:r>
              <a:rPr lang="fa-IR" b="1" dirty="0" smtClean="0">
                <a:cs typeface="2  Kamran" pitchFamily="2" charset="-78"/>
              </a:rPr>
              <a:t>کشنده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458792" y="1350060"/>
            <a:ext cx="14872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2659559"/>
            <a:ext cx="810039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جلال الدّین با آن شمشیر برنده و کشنده ی خود در میان انبوه مغولان ، همه را میکشت. (مانند مرگ جان مغولان را میگرفت) 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39841" y="4653136"/>
            <a:ext cx="692436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کنایه(کار مرگ کردن</a:t>
            </a:r>
            <a:r>
              <a:rPr lang="fa-IR" sz="3200" b="1" dirty="0" smtClean="0">
                <a:cs typeface="2  Kamran" pitchFamily="2" charset="-78"/>
              </a:rPr>
              <a:t>(مثل مرگ عمل کردن،کشتن)</a:t>
            </a:r>
            <a:r>
              <a:rPr lang="fa-IR" sz="3600" b="1" dirty="0" smtClean="0">
                <a:cs typeface="2  Kamran" pitchFamily="2" charset="-78"/>
              </a:rPr>
              <a:t>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1305" y="2659559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864210" y="465313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49891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7" grpId="0"/>
      <p:bldP spid="28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>
                <a:cs typeface="2  Kamran" pitchFamily="2" charset="-78"/>
              </a:rPr>
              <a:t> </a:t>
            </a:r>
            <a:r>
              <a:rPr lang="fa-IR" sz="3200" b="1" dirty="0" smtClean="0">
                <a:cs typeface="2  Kamran" pitchFamily="2" charset="-78"/>
              </a:rPr>
              <a:t>ولی چندان که برگ از شاخه می ریخت             دوچندان می شکفت و برگ می کرد</a:t>
            </a:r>
            <a:endParaRPr lang="fa-IR" sz="3200" b="1" dirty="0">
              <a:cs typeface="2  Kamra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980728"/>
            <a:ext cx="2088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7504" y="980728"/>
            <a:ext cx="12961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79712" y="98072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دو برابر می شد،اضافه می شد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88540" y="974485"/>
            <a:ext cx="20882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فراوان می شد،رشد می کرد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090" y="2316361"/>
            <a:ext cx="811584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سربازان مغول مثل برگ درختان،زیاد بودند. هر سربازی که کشته می شد چندین نفر جایگزین او می شدند.   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63961" y="4818261"/>
            <a:ext cx="80808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کنایه(شکفتن و برگ کردن</a:t>
            </a:r>
            <a:r>
              <a:rPr lang="fa-IR" sz="2400" b="1" dirty="0" smtClean="0">
                <a:cs typeface="2  Kamran" pitchFamily="2" charset="-78"/>
              </a:rPr>
              <a:t>(فراوان شدن و زیاد شدن)</a:t>
            </a:r>
            <a:r>
              <a:rPr lang="fa-IR" sz="2800" b="1" dirty="0" smtClean="0">
                <a:cs typeface="2  Kamran" pitchFamily="2" charset="-78"/>
              </a:rPr>
              <a:t>) ، مراعات نظیر(برگ،شاخه،شکفتن)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43935" y="2316361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80888" y="4693205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8050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میان موج می رقصید در آب                      به رقص مرگ،اخترهای انبوه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7504" y="980728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980728"/>
            <a:ext cx="10649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ستارگان بسیار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60200"/>
            <a:ext cx="801225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عکس ستاره های زیادی در میان موج های رود سند،در پی مرگ سربازان</a:t>
            </a:r>
          </a:p>
          <a:p>
            <a:r>
              <a:rPr lang="fa-IR" sz="3200" b="1" dirty="0" smtClean="0">
                <a:cs typeface="2  Kamran" pitchFamily="2" charset="-78"/>
              </a:rPr>
              <a:t> بالا و پایین می شد.(وقتی که سربازان می مردند و در آب می افتادند،</a:t>
            </a:r>
          </a:p>
          <a:p>
            <a:r>
              <a:rPr lang="fa-IR" sz="3200" b="1" dirty="0">
                <a:cs typeface="2  Kamran" pitchFamily="2" charset="-78"/>
              </a:rPr>
              <a:t> </a:t>
            </a:r>
            <a:r>
              <a:rPr lang="fa-IR" sz="3200" b="1" dirty="0" smtClean="0">
                <a:cs typeface="2  Kamran" pitchFamily="2" charset="-78"/>
              </a:rPr>
              <a:t> </a:t>
            </a:r>
            <a:r>
              <a:rPr lang="fa-IR" sz="3200" b="1" dirty="0">
                <a:cs typeface="2  Kamran" pitchFamily="2" charset="-78"/>
              </a:rPr>
              <a:t> </a:t>
            </a:r>
            <a:r>
              <a:rPr lang="fa-IR" sz="3200" b="1" dirty="0" smtClean="0">
                <a:cs typeface="2  Kamran" pitchFamily="2" charset="-78"/>
              </a:rPr>
              <a:t>آب به لرزه در می آمد و عکس ستارگان در آب تکان می خورد.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0072" y="4437112"/>
            <a:ext cx="262023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تشخیص(رقص اختران)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67377" y="1660200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9" name="Rectangle 8"/>
          <p:cNvSpPr/>
          <p:nvPr/>
        </p:nvSpPr>
        <p:spPr>
          <a:xfrm>
            <a:off x="7753188" y="4437112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62022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رود سند می غلتید بر هم                        ز امواج گران کوه از پی کوه</a:t>
            </a:r>
            <a:r>
              <a:rPr lang="fa-IR" b="1" dirty="0" smtClean="0">
                <a:cs typeface="2  Kamran" pitchFamily="2" charset="-78"/>
              </a:rPr>
              <a:t>       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35696" y="1124744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91680" y="1124744"/>
            <a:ext cx="1295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موج های سنگین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32473"/>
            <a:ext cx="771254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موج های رود سند که مانند کوه سنگین بودند،به دنبال هم می غلتیدند و پیش می رفتند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687719"/>
            <a:ext cx="767689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مراعات نظیر(امواج،آب،رود سند) ، تشبیه(موج ها به کوه) ، استعاره(کوه استعاره از امواج سنگین است)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8384" y="1732473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9" name="Rectangle 8"/>
          <p:cNvSpPr/>
          <p:nvPr/>
        </p:nvSpPr>
        <p:spPr>
          <a:xfrm>
            <a:off x="7871289" y="4687719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59224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1251520"/>
            <a:ext cx="9144000" cy="4882555"/>
          </a:xfrm>
        </p:spPr>
        <p:txBody>
          <a:bodyPr>
            <a:noAutofit/>
          </a:bodyPr>
          <a:lstStyle/>
          <a:p>
            <a:r>
              <a:rPr lang="fa-IR" sz="6000" b="1" dirty="0" smtClean="0">
                <a:cs typeface="2  Kamran" pitchFamily="2" charset="-78"/>
              </a:rPr>
              <a:t>درس سیزدهم کتاب ادبیات فارسی(1)</a:t>
            </a:r>
            <a:endParaRPr lang="fa-IR" sz="6000" b="1" dirty="0">
              <a:cs typeface="2  Kam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708920"/>
            <a:ext cx="914400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3800" b="1" dirty="0" smtClean="0">
                <a:cs typeface="2  Kamran" pitchFamily="2" charset="-78"/>
              </a:rPr>
              <a:t>در امواج سند</a:t>
            </a:r>
            <a:endParaRPr lang="fa-IR" sz="13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54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خروشان،ژرف،بی پهنا،کف آلود          دل شب می درید و پیش می رفت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100392" y="1052736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08304" y="1052736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44208" y="1052736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64088" y="1052736"/>
            <a:ext cx="9361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03841" y="1052736"/>
            <a:ext cx="144015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خروشنده،در حال جوشوخروش،</a:t>
            </a:r>
          </a:p>
          <a:p>
            <a:r>
              <a:rPr lang="fa-IR" b="1" dirty="0" smtClean="0">
                <a:cs typeface="2  Kamran" pitchFamily="2" charset="-78"/>
              </a:rPr>
              <a:t>متلاطم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35779" y="1066179"/>
            <a:ext cx="9001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گود،عمیق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5035" y="1066179"/>
            <a:ext cx="104411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کف آلوده،کفی که از برخورد موج های صخره های ساحل ایجاد می شود.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19113" y="1052736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پهناور،وسیع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33" y="3256968"/>
            <a:ext cx="738031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رود سند خروشان، عمیق،پهناور و پر از کف، دل شب را می شکافت و به حرکت خود ادامه می داد.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166" y="5013176"/>
            <a:ext cx="716302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تشخیص(دل شب) ، مراعات نظیر(</a:t>
            </a:r>
            <a:r>
              <a:rPr lang="fa-IR" sz="3200" b="1" dirty="0">
                <a:cs typeface="2  Kamran" pitchFamily="2" charset="-78"/>
              </a:rPr>
              <a:t>خروشان،ژرف،بی پهنا،کف آلود</a:t>
            </a:r>
          </a:p>
        </p:txBody>
      </p:sp>
      <p:sp>
        <p:nvSpPr>
          <p:cNvPr id="3" name="Rectangle 2"/>
          <p:cNvSpPr/>
          <p:nvPr/>
        </p:nvSpPr>
        <p:spPr>
          <a:xfrm>
            <a:off x="7926828" y="3356992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1158" y="501317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53822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1" grpId="0"/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از این سدّ روان،در دیده ی شاه          ز هر موجی هزاران نیش می رفت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092280" y="980728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84168" y="98072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31640" y="980728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48264" y="980728"/>
            <a:ext cx="1152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در این جا منظور رود سند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8164" y="1019343"/>
            <a:ext cx="5400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چشم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1019343"/>
            <a:ext cx="1152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در این جا صدمه و آسیب و آزار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132856"/>
            <a:ext cx="752432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هر موجی از رودخانه ی سند همچون نیشی بود که در چشم جلال الدّین فرو می رفت و او را آزار می داد.(رود سند باد جلال الدّین مانع بزرگی به شمار می آمد.)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149080"/>
            <a:ext cx="78843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کنایه(نیش در دیده رفتن</a:t>
            </a:r>
            <a:r>
              <a:rPr lang="fa-IR" sz="3200" b="1" dirty="0" smtClean="0">
                <a:cs typeface="2  Kamran" pitchFamily="2" charset="-78"/>
              </a:rPr>
              <a:t>(آزار دیدن)</a:t>
            </a:r>
            <a:r>
              <a:rPr lang="fa-IR" sz="3600" b="1" dirty="0" smtClean="0">
                <a:cs typeface="2  Kamran" pitchFamily="2" charset="-78"/>
              </a:rPr>
              <a:t>) ، استعاره(سد روان استعاره از رود سند است ونیش استعاره از </a:t>
            </a:r>
            <a:r>
              <a:rPr lang="fa-IR" sz="3600" b="1" dirty="0">
                <a:cs typeface="2  Kamran" pitchFamily="2" charset="-78"/>
              </a:rPr>
              <a:t>صدمه و آسیب و </a:t>
            </a:r>
            <a:r>
              <a:rPr lang="fa-IR" sz="3600" b="1" dirty="0" smtClean="0">
                <a:cs typeface="2  Kamran" pitchFamily="2" charset="-78"/>
              </a:rPr>
              <a:t>آزار است)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4368" y="2169533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4368" y="4187135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26232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 ز رخسارش فرو می ریخت اشکی         بنای زندگی در آب می دید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956376" y="1052736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19872" y="1052736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20372" y="1069323"/>
            <a:ext cx="8280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گونه،چهره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9852" y="1052736"/>
            <a:ext cx="9001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اساس،پایه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916832"/>
            <a:ext cx="741611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جلال الدّین از چشمانش اشک جاری بود و زندگی خود را ناپایدار و رو به نابودی می دید.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" y="3586012"/>
            <a:ext cx="76683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کنایه(بنای زندگی بر آب دیدن</a:t>
            </a:r>
            <a:r>
              <a:rPr lang="fa-IR" sz="3200" b="1" dirty="0" smtClean="0">
                <a:cs typeface="2  Kamran" pitchFamily="2" charset="-78"/>
              </a:rPr>
              <a:t>(زندگی خود را ناپایدار و از دست رفته دیدن)</a:t>
            </a:r>
            <a:r>
              <a:rPr lang="fa-IR" sz="3600" b="1" dirty="0" smtClean="0">
                <a:cs typeface="2  Kamran" pitchFamily="2" charset="-78"/>
              </a:rPr>
              <a:t>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77106" y="1943014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53267" y="3609049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76366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3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در آن سیماب گون امواج لرزان            خیال تازه ای در خواب می دید: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732240" y="1052736"/>
            <a:ext cx="1440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52120" y="1052736"/>
            <a:ext cx="32943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به رنگ جیوه ، سیماب: جیوه ، گون: پسوند شباهت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0528" y="2420888"/>
            <a:ext cx="806489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جلال الدّین در میان امواج سفید و بی قرار رود سند فکر تازه ای به ذهنش رسید.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149080"/>
            <a:ext cx="745232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کنایه(خیال تازه ای در خواب دیدن</a:t>
            </a:r>
            <a:r>
              <a:rPr lang="fa-IR" sz="3200" b="1" dirty="0" smtClean="0">
                <a:cs typeface="2  Kamran" pitchFamily="2" charset="-78"/>
              </a:rPr>
              <a:t>(فکر تازه ای در ذهن داشتن)</a:t>
            </a:r>
            <a:r>
              <a:rPr lang="fa-IR" sz="3600" b="1" dirty="0" smtClean="0">
                <a:cs typeface="2  Kamran" pitchFamily="2" charset="-78"/>
              </a:rPr>
              <a:t>) ، </a:t>
            </a:r>
            <a:r>
              <a:rPr lang="fa-IR" sz="3600" b="1" dirty="0">
                <a:cs typeface="2  Kamran" pitchFamily="2" charset="-78"/>
              </a:rPr>
              <a:t>مراعات </a:t>
            </a:r>
            <a:r>
              <a:rPr lang="fa-IR" sz="3600" b="1" dirty="0" smtClean="0">
                <a:cs typeface="2  Kamran" pitchFamily="2" charset="-78"/>
              </a:rPr>
              <a:t>نظیر(خیال،خواب) ، تشبیه(امواج به سیماب)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25441" y="2443051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640844" y="4149080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92539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 </a:t>
            </a:r>
            <a:r>
              <a:rPr lang="fa-IR" sz="3600" b="1" dirty="0" smtClean="0">
                <a:cs typeface="2  Kamran" pitchFamily="2" charset="-78"/>
              </a:rPr>
              <a:t>شبی آمد که می باید فدا کرد                     به راه مملکت فرزند و زن را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00808"/>
            <a:ext cx="752432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شبی فرا رسیده است که باید در راه دفاع از کشور،زن و فرزند خود را فدا کرد.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1641" y="4174477"/>
            <a:ext cx="29523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مراعات </a:t>
            </a:r>
            <a:r>
              <a:rPr lang="fa-IR" sz="3200" b="1" dirty="0" smtClean="0">
                <a:cs typeface="2  Kamran" pitchFamily="2" charset="-78"/>
              </a:rPr>
              <a:t>نظیر(فرزند،زن)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24328" y="1722971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3969" y="4104724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63429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پیش دشمنان اِستاد و جنگید                   رهاند از بند اهریمن،وطن را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72200" y="980728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915816" y="980728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35696" y="980728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نجات داد،از مصدر« رهاندن »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88124" y="980728"/>
            <a:ext cx="1944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b="1" dirty="0">
                <a:solidFill>
                  <a:prstClr val="black"/>
                </a:solidFill>
                <a:cs typeface="2  Kamran" pitchFamily="2" charset="-78"/>
              </a:rPr>
              <a:t>مخفف« ایستاد »،</a:t>
            </a:r>
            <a:r>
              <a:rPr lang="fa-IR" b="1" dirty="0" smtClean="0">
                <a:solidFill>
                  <a:prstClr val="black"/>
                </a:solidFill>
                <a:cs typeface="2  Kamran" pitchFamily="2" charset="-78"/>
              </a:rPr>
              <a:t>ایستادگی  کرد</a:t>
            </a:r>
            <a:endParaRPr lang="fa-IR" b="1" dirty="0">
              <a:solidFill>
                <a:prstClr val="black"/>
              </a:solidFill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76872"/>
            <a:ext cx="723629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در برابر دشمنان باید ایستاد و جنگید و وطن را از اسارت دشمن(مغولان)نجات داد.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8" y="4747019"/>
            <a:ext cx="460330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استعاره(اهریمن استعاره از مغولان است)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08410" y="2299035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معنی: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82872" y="4693785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2632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شبی را تا شبی با لشکری خرد                   ز تن ها سر،ز سرها خُود افکند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236296" y="1052736"/>
            <a:ext cx="17281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80112" y="1052736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27584" y="1052736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452320" y="1052736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یک شبانه روز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105273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کوچک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1052736"/>
            <a:ext cx="82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کلاه جنگی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1916832"/>
            <a:ext cx="648072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جلال الدّین یک شبانه روز با لشکری کوچک در برابر دشمنان ایستاد و سر دشمنان(مغولان)را از تن جدا کرد.(خیلی از دشمنان را کشت.)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30474"/>
            <a:ext cx="746911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مراعات </a:t>
            </a:r>
            <a:r>
              <a:rPr lang="fa-IR" sz="3200" b="1" dirty="0" smtClean="0">
                <a:cs typeface="2  Kamran" pitchFamily="2" charset="-78"/>
              </a:rPr>
              <a:t>نظیر(سر،خود و سر،تن) ، واج آرایی حرف«ش» ، تکرار «شب»و«سر»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93256" y="1916832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722481" y="5002392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22742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3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چو لشکر گرد بر گردش گرفتند                       چو کشتی،بادپا در رود افکند!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652120" y="1052736"/>
            <a:ext cx="23042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91680" y="1052736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62802" y="1060443"/>
            <a:ext cx="12828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محاصره کردند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404" y="1060443"/>
            <a:ext cx="229261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تیزرو،در این جا منظور اسب است.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04864"/>
            <a:ext cx="79563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وقتی که سپاه دشمن او را محاصره کرد،اسب خود را مانند یک کشتی به داخل رودخانه انداخت.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5831" y="4670427"/>
            <a:ext cx="698477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>
                <a:cs typeface="2  Kamran" pitchFamily="2" charset="-78"/>
              </a:rPr>
              <a:t>مراعات </a:t>
            </a:r>
            <a:r>
              <a:rPr lang="fa-IR" sz="3600" b="1" dirty="0" smtClean="0">
                <a:cs typeface="2  Kamran" pitchFamily="2" charset="-78"/>
              </a:rPr>
              <a:t>نظیر(کشتی،رود) ، تشبیه(بادپا</a:t>
            </a:r>
            <a:r>
              <a:rPr lang="fa-IR" sz="3200" b="1" dirty="0" smtClean="0">
                <a:cs typeface="2  Kamran" pitchFamily="2" charset="-78"/>
              </a:rPr>
              <a:t>(اسب)</a:t>
            </a:r>
            <a:r>
              <a:rPr lang="fa-IR" sz="3600" b="1" dirty="0" smtClean="0">
                <a:cs typeface="2  Kamran" pitchFamily="2" charset="-78"/>
              </a:rPr>
              <a:t>به </a:t>
            </a:r>
            <a:r>
              <a:rPr lang="fa-IR" sz="3600" b="1" smtClean="0">
                <a:cs typeface="2  Kamran" pitchFamily="2" charset="-78"/>
              </a:rPr>
              <a:t>کشتی) ، واج آرایی حرف«گ» و «ر »</a:t>
            </a:r>
            <a:endParaRPr lang="fa-IR" sz="3600" dirty="0"/>
          </a:p>
        </p:txBody>
      </p:sp>
      <p:sp>
        <p:nvSpPr>
          <p:cNvPr id="3" name="Rectangle 2"/>
          <p:cNvSpPr/>
          <p:nvPr/>
        </p:nvSpPr>
        <p:spPr>
          <a:xfrm>
            <a:off x="7969763" y="2227027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4" name="Rectangle 3"/>
          <p:cNvSpPr/>
          <p:nvPr/>
        </p:nvSpPr>
        <p:spPr>
          <a:xfrm>
            <a:off x="7969763" y="4693785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394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>
                <a:cs typeface="2  Kamran" pitchFamily="2" charset="-78"/>
              </a:rPr>
              <a:t> </a:t>
            </a:r>
            <a:r>
              <a:rPr lang="fa-IR" sz="3600" b="1" dirty="0" smtClean="0">
                <a:cs typeface="2  Kamran" pitchFamily="2" charset="-78"/>
              </a:rPr>
              <a:t>چو بگذشت،از پس آن جنگ دشوار              از آن دریای بی پایاب،آسان 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27584" y="1052736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5569" y="1070450"/>
            <a:ext cx="13784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جایی از رودخانه که بتوان از آن گذشت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16382" y="1742202"/>
            <a:ext cx="12261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6382" y="1749980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بی گدار،عمیق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1934646"/>
            <a:ext cx="633670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هنگامی که جلال الدّین از پس این جنگ دشوار بر آمد از آن رود عمیق به آسانی عبور کرد.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081" y="4146693"/>
            <a:ext cx="69482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>
                <a:cs typeface="2  Kamran" pitchFamily="2" charset="-78"/>
              </a:rPr>
              <a:t>مراعات </a:t>
            </a:r>
            <a:r>
              <a:rPr lang="fa-IR" sz="3600" b="1" dirty="0" smtClean="0">
                <a:cs typeface="2  Kamran" pitchFamily="2" charset="-78"/>
              </a:rPr>
              <a:t>نظیر(دریا،پایاب</a:t>
            </a:r>
            <a:r>
              <a:rPr lang="fa-IR" sz="3200" b="1" dirty="0" smtClean="0">
                <a:cs typeface="2  Kamran" pitchFamily="2" charset="-78"/>
              </a:rPr>
              <a:t>(گدار</a:t>
            </a:r>
            <a:r>
              <a:rPr lang="fa-IR" sz="3200" b="1" dirty="0">
                <a:cs typeface="2  Kamran" pitchFamily="2" charset="-78"/>
              </a:rPr>
              <a:t>)</a:t>
            </a:r>
            <a:r>
              <a:rPr lang="fa-IR" sz="4000" b="1" dirty="0" smtClean="0">
                <a:cs typeface="2  Kamran" pitchFamily="2" charset="-78"/>
              </a:rPr>
              <a:t>)</a:t>
            </a:r>
            <a:r>
              <a:rPr lang="fa-IR" sz="3600" b="1" dirty="0" smtClean="0">
                <a:cs typeface="2  Kamran" pitchFamily="2" charset="-78"/>
              </a:rPr>
              <a:t> </a:t>
            </a:r>
            <a:r>
              <a:rPr lang="fa-IR" sz="3600" b="1" dirty="0">
                <a:cs typeface="2  Kamran" pitchFamily="2" charset="-78"/>
              </a:rPr>
              <a:t>، تضاد(دشوار،آسان</a:t>
            </a:r>
            <a:r>
              <a:rPr lang="fa-IR" sz="3600" b="1" dirty="0" smtClean="0">
                <a:cs typeface="2  Kamran" pitchFamily="2" charset="-78"/>
              </a:rPr>
              <a:t>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29986" y="1956809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308304" y="4136124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94800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4" grpId="0"/>
      <p:bldP spid="15" grpId="0"/>
      <p:bldP spid="3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72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فرزندان و یاران گفت چنگیز               که گر فرزند باید،باید این سان!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1052736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500" y="1052736"/>
            <a:ext cx="13681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این گونه،مثل این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073923"/>
            <a:ext cx="804219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چنگیز به فرزندان و یاران خود گفت:اگر انسان لازم است فرزندی داشته باشد،فرزندش مثل جلال الدّین باید شجاع باشد.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42194" y="2074784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</p:spTree>
    <p:extLst>
      <p:ext uri="{BB962C8B-B14F-4D97-AF65-F5344CB8AC3E}">
        <p14:creationId xmlns:p14="http://schemas.microsoft.com/office/powerpoint/2010/main" val="227416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008" cy="6858000"/>
          </a:xfrm>
        </p:spPr>
        <p:txBody>
          <a:bodyPr numCol="1">
            <a:normAutofit/>
          </a:bodyPr>
          <a:lstStyle/>
          <a:p>
            <a:r>
              <a:rPr lang="fa-IR" b="1" dirty="0" smtClean="0">
                <a:cs typeface="2  Kamran" pitchFamily="2" charset="-78"/>
              </a:rPr>
              <a:t>    در حمله ی چنگیز به ایران،محمد خوارزمشاه که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 smtClean="0">
                <a:cs typeface="2  Kamran" pitchFamily="2" charset="-78"/>
              </a:rPr>
              <a:t> تاب مقاومت ندارد،به جزیره د آبسکون(واقع در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 smtClean="0">
                <a:cs typeface="2  Kamran" pitchFamily="2" charset="-78"/>
              </a:rPr>
              <a:t> دریای خزر)می گریزد و همان جا می میرد. پسر شجاع       او،جلال الدّین، در برابر هجوم مغولان ایستادگی 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>
                <a:cs typeface="2  Kamran" pitchFamily="2" charset="-78"/>
              </a:rPr>
              <a:t> </a:t>
            </a:r>
            <a:r>
              <a:rPr lang="fa-IR" b="1" dirty="0" smtClean="0">
                <a:cs typeface="2  Kamran" pitchFamily="2" charset="-78"/>
              </a:rPr>
              <a:t>می کند.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>
                <a:cs typeface="2  Kamran" pitchFamily="2" charset="-78"/>
              </a:rPr>
              <a:t> </a:t>
            </a:r>
            <a:r>
              <a:rPr lang="fa-IR" b="1" dirty="0" smtClean="0">
                <a:cs typeface="2  Kamran" pitchFamily="2" charset="-78"/>
              </a:rPr>
              <a:t>    «دکتر مهدی حمیدی»(1365-1293 ه.ش)از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>
                <a:cs typeface="2  Kamran" pitchFamily="2" charset="-78"/>
              </a:rPr>
              <a:t> </a:t>
            </a:r>
            <a:r>
              <a:rPr lang="fa-IR" b="1" dirty="0" smtClean="0">
                <a:cs typeface="2  Kamran" pitchFamily="2" charset="-78"/>
              </a:rPr>
              <a:t>شاعران توانای معاصر شهامت و پایداری او را در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>
                <a:cs typeface="2  Kamran" pitchFamily="2" charset="-78"/>
              </a:rPr>
              <a:t> </a:t>
            </a:r>
            <a:r>
              <a:rPr lang="fa-IR" b="1" dirty="0" smtClean="0">
                <a:cs typeface="2  Kamran" pitchFamily="2" charset="-78"/>
              </a:rPr>
              <a:t>سروده ای زیبا به تصویر کشیده است.</a:t>
            </a:r>
            <a:endParaRPr lang="fa-IR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176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بلی،آنان که از این پیش بودند                  چنین بستند راه ترک و تازی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7504" y="1052736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63688" y="1052736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63688" y="1052736"/>
            <a:ext cx="11161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مقاومت کردند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78550" y="1052736"/>
            <a:ext cx="11341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عرب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060848"/>
            <a:ext cx="738031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آری گذشتگان ما که قبل از این زندگی می کردند،این گونه در مقابل هجوم بدگانگان ترک و عرب مقاومت و مبارزه کردند.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40352" y="2060848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</p:spTree>
    <p:extLst>
      <p:ext uri="{BB962C8B-B14F-4D97-AF65-F5344CB8AC3E}">
        <p14:creationId xmlns:p14="http://schemas.microsoft.com/office/powerpoint/2010/main" val="84157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517030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از آن،این داستان گفتم که امروز                بدانی قدر و بر هیچش نبازی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980728"/>
            <a:ext cx="187220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-501826" y="980728"/>
            <a:ext cx="2520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آن را خوار و بی ارزش نشمری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6" y="2284470"/>
            <a:ext cx="751220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امروز این داستان را به خاطر این گفتم که ارزش وطن را بدانی و آن را خوار وبی ارزش نشمری.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0962" y="4408836"/>
            <a:ext cx="61206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کنایه(بر هیچ باختن</a:t>
            </a:r>
            <a:r>
              <a:rPr lang="fa-IR" sz="3200" b="1" dirty="0" smtClean="0">
                <a:cs typeface="2  Kamran" pitchFamily="2" charset="-78"/>
              </a:rPr>
              <a:t>(خوار شمردن،بی ارزش دانستن)</a:t>
            </a:r>
            <a:r>
              <a:rPr lang="fa-IR" sz="3600" b="1" dirty="0" smtClean="0">
                <a:cs typeface="2  Kamran" pitchFamily="2" charset="-78"/>
              </a:rPr>
              <a:t>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39501" y="2284470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6868" y="4401398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02312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پاس هر وجب خاکی از این ملک        چه بسیار است،آن سرها که رفته!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028384" y="1052736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644008" y="1052736"/>
            <a:ext cx="6480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20272" y="1075597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نگاه داری،مواظبت،مراقبت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952" y="1052736"/>
            <a:ext cx="13681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پادشاهی،فرمانروایی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4214430"/>
            <a:ext cx="4752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مجاز(خاک</a:t>
            </a:r>
            <a:r>
              <a:rPr lang="fa-IR" sz="2400" b="1" dirty="0" smtClean="0">
                <a:cs typeface="2  Kamran" pitchFamily="2" charset="-78"/>
              </a:rPr>
              <a:t>(وطن)</a:t>
            </a:r>
            <a:r>
              <a:rPr lang="fa-IR" sz="2800" b="1" dirty="0" smtClean="0">
                <a:cs typeface="2  Kamran" pitchFamily="2" charset="-78"/>
              </a:rPr>
              <a:t> ، سر</a:t>
            </a:r>
            <a:r>
              <a:rPr lang="fa-IR" sz="2400" b="1" dirty="0" smtClean="0">
                <a:cs typeface="2  Kamran" pitchFamily="2" charset="-78"/>
              </a:rPr>
              <a:t>(نفر و انسان)</a:t>
            </a:r>
            <a:r>
              <a:rPr lang="fa-IR" sz="2800" b="1" dirty="0" smtClean="0">
                <a:cs typeface="2  Kamran" pitchFamily="2" charset="-78"/>
              </a:rPr>
              <a:t>)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916832"/>
            <a:ext cx="66602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برای پاسداری از هر وجب از خاک این سرزمین،چه بسیارند کسانی که جان خود را از دست داده اند.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79461" y="1924480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122366" y="413746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09311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3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ز مستی بر سر هر قطعه زین خاک                خدا داند چه افسرها که رفته! 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100392" y="1052736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120" y="1052736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59632" y="1052736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08304" y="1052736"/>
            <a:ext cx="16561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سرمستی،عشق و علاقه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053636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مخفّف« از این »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4132" y="105273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تاج ها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420888"/>
            <a:ext cx="745232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خدا می داند که به خاطر عشق و علاقه به وطن،چه پادشاهان زیادی جان خود را فدا کرده اند.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6056" y="3962672"/>
            <a:ext cx="23883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مجاز(افسر</a:t>
            </a:r>
            <a:r>
              <a:rPr lang="fa-IR" sz="3200" b="1" dirty="0" smtClean="0">
                <a:cs typeface="2  Kamran" pitchFamily="2" charset="-78"/>
              </a:rPr>
              <a:t>(پادشاه)</a:t>
            </a:r>
            <a:r>
              <a:rPr lang="fa-IR" sz="3600" b="1" dirty="0" smtClean="0">
                <a:cs typeface="2  Kamran" pitchFamily="2" charset="-78"/>
              </a:rPr>
              <a:t>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25930" y="2438286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568835" y="4024228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20297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6872"/>
            <a:ext cx="9144000" cy="1143000"/>
          </a:xfrm>
        </p:spPr>
        <p:txBody>
          <a:bodyPr>
            <a:noAutofit/>
          </a:bodyPr>
          <a:lstStyle/>
          <a:p>
            <a:r>
              <a:rPr lang="fa-IR" sz="23900" b="1" dirty="0" smtClean="0">
                <a:cs typeface="2  Kamran" pitchFamily="2" charset="-78"/>
              </a:rPr>
              <a:t>خودآزمایی</a:t>
            </a:r>
            <a:endParaRPr lang="fa-IR" sz="239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705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000" b="1" dirty="0" smtClean="0">
                <a:cs typeface="2  Kamran" pitchFamily="2" charset="-78"/>
              </a:rPr>
              <a:t>1- شاعر در دو بیت اول غروب خورشید را به تصویر کشیده است. این غروب بیانگر چیست؟ </a:t>
            </a:r>
            <a:endParaRPr lang="fa-IR" sz="4000" b="1" dirty="0">
              <a:cs typeface="2  Kamra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420888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تصاویری چون مغرب و نهان شدن خورشیدو... از از مرگ ونیستی حکایت می کند وبیانگر جنگ خونین است که به زودی رخ خواهد داد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837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2- در بیت هشتم، منظور از« آتش های ترک و خون تازیک »چیست؟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20888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آتش های ترک: جنگاوری و حمله ی مغولان، خون تازیک: ریخته شدن خون ایرانیان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3- جلال الدین در سرخی شفق چه چیز هایی را دید؟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708920"/>
            <a:ext cx="770485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1- ایران کهن را غرق در خون مشاهده کرد.2- اساس حکومت و زندگی خودش را در حال نابودی می دید.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304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4- در این شعر عبارت «دریای خون» دو بار به کار رفته است. منظور از هر کدام چیست؟</a:t>
            </a:r>
            <a:br>
              <a:rPr lang="fa-IR" b="1" dirty="0" smtClean="0">
                <a:cs typeface="2  Kamran" pitchFamily="2" charset="-78"/>
              </a:rPr>
            </a:b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17032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بیت هشتم: سرخی آسمان هنگام غروب خورشید</a:t>
            </a:r>
          </a:p>
          <a:p>
            <a:pPr algn="ctr"/>
            <a:r>
              <a:rPr lang="fa-IR" sz="2800" b="1" dirty="0" smtClean="0">
                <a:cs typeface="2  Kamran" pitchFamily="2" charset="-78"/>
              </a:rPr>
              <a:t>بیت دوازدهم:میدان خونین جنگ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683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5- در این سروده« موج » و « رود » به چه چیز هایی مانند شده اند؟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76872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موج به کوه،نیش و سیماب</a:t>
            </a:r>
          </a:p>
          <a:p>
            <a:pPr algn="ctr"/>
            <a:r>
              <a:rPr lang="fa-IR" sz="2800" b="1" dirty="0" smtClean="0">
                <a:cs typeface="2  Kamran" pitchFamily="2" charset="-78"/>
              </a:rPr>
              <a:t>رود به دریای خون،سدّ روان،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6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244"/>
            <a:ext cx="9144000" cy="1419020"/>
          </a:xfrm>
        </p:spPr>
        <p:txBody>
          <a:bodyPr numCol="1">
            <a:normAutofit/>
          </a:bodyPr>
          <a:lstStyle/>
          <a:p>
            <a:pPr rtl="0"/>
            <a:r>
              <a:rPr lang="fa-IR" sz="3600" b="1" dirty="0" smtClean="0">
                <a:cs typeface="2  Kamran" pitchFamily="2" charset="-78"/>
              </a:rPr>
              <a:t> به مغرب،سینه مالان قرص خورشید</a:t>
            </a:r>
            <a:r>
              <a:rPr lang="fa-IR" sz="3200" b="1" dirty="0" smtClean="0">
                <a:cs typeface="2  Kamran" pitchFamily="2" charset="-78"/>
              </a:rPr>
              <a:t>          </a:t>
            </a:r>
            <a:r>
              <a:rPr lang="fa-IR" sz="3600" b="1" dirty="0" smtClean="0">
                <a:cs typeface="2  Kamran" pitchFamily="2" charset="-78"/>
              </a:rPr>
              <a:t>نهان می گشت پشت کوهساران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788024" y="1052736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88224" y="1052736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3181" y="1073831"/>
            <a:ext cx="9721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سینه خیز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1073831"/>
            <a:ext cx="19375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گردی خورشید،کره ی خورشید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6929" y="2118341"/>
            <a:ext cx="76683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هنگام غروب،خورشید سینه خیز و  آرام آرام پشت کوه ها پنهان می شد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3967338"/>
            <a:ext cx="712774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تشبیه(خورشید به قرص</a:t>
            </a:r>
            <a:r>
              <a:rPr lang="fa-IR" sz="3200" b="1" dirty="0" smtClean="0">
                <a:cs typeface="2  Kamran" pitchFamily="2" charset="-78"/>
              </a:rPr>
              <a:t>(اضافه ی تشبیهی)</a:t>
            </a:r>
            <a:r>
              <a:rPr lang="fa-IR" sz="3600" b="1" dirty="0" smtClean="0">
                <a:cs typeface="2  Kamran" pitchFamily="2" charset="-78"/>
              </a:rPr>
              <a:t>) ، مراعات نظیر(مغرب و خورشید) ، تشخیص(سینه خیز بودن خورشید)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71353" y="2132856"/>
            <a:ext cx="8604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معنی: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3982729"/>
            <a:ext cx="118968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آرایه ها:</a:t>
            </a:r>
            <a:endParaRPr lang="fa-IR" sz="32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924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2  Kamran" pitchFamily="2" charset="-78"/>
              </a:rPr>
              <a:t>6- شاعر رود سند را چگونه وصف می کند؟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492896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>
                <a:cs typeface="2  Kamran" pitchFamily="2" charset="-78"/>
              </a:rPr>
              <a:t>خروشان،ژرف،بی </a:t>
            </a:r>
            <a:r>
              <a:rPr lang="fa-IR" sz="2800" b="1" dirty="0" smtClean="0">
                <a:cs typeface="2  Kamran" pitchFamily="2" charset="-78"/>
              </a:rPr>
              <a:t>پهنا و کف آلود بود و مثل درنده ای در تاریکی شب پیش می رفت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356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7- چنگیز کدام عمل جلال الدّین را تحسین می کرد؟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20888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مبارزه و مقاومت شجاعانه و فرار به موقع او را تحسین می کرد.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778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8-مصرع مقابل را توضیح دهید.«بنای زندگی بر آب می دید»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52936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زندگی خود را ناپایدار و در حال نابودی می دید.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909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2  Kamran" pitchFamily="2" charset="-78"/>
              </a:rPr>
              <a:t>9- پیا م اصلی درس چیست؟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96952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وطن پرستی و دفاع از میهن.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84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10- یک نمونه از ایثار و فداکاری ها را در هشت سال دفاع مقدّس بیان کنید؟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92896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فداکاری شهید حسین فهمیده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278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>
                <a:cs typeface="2  Kamran" pitchFamily="2" charset="-78"/>
              </a:rPr>
              <a:t>11- </a:t>
            </a:r>
            <a:r>
              <a:rPr lang="fa-IR" b="1" dirty="0" smtClean="0">
                <a:cs typeface="2  Kamran" pitchFamily="2" charset="-78"/>
              </a:rPr>
              <a:t>چهارپاره با مثنوی چه تفاوتی دارند؟ نمونه ای از هر کدام را در کلاس بخوانید</a:t>
            </a:r>
            <a:endParaRPr lang="fa-IR" dirty="0">
              <a:cs typeface="2  Kamr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27072"/>
            <a:ext cx="9144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Kamran" pitchFamily="2" charset="-78"/>
              </a:rPr>
              <a:t>در چهارپاره مصرع های زوج هر دو بیت هم قافیه اند شامل موضوعات غنایی و اجتماعی است ولی در مثنوی هر بیت قافیه ی جداگانه دارد وشامل موضوعات حماسی،اخلاقی،عاشقانه و عرفانی است و مناسب ترین قالب برا ی مطالب طولانی است.</a:t>
            </a:r>
            <a:endParaRPr lang="fa-IR" sz="2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396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2492896"/>
            <a:ext cx="9793088" cy="1143000"/>
          </a:xfrm>
        </p:spPr>
        <p:txBody>
          <a:bodyPr>
            <a:noAutofit/>
          </a:bodyPr>
          <a:lstStyle/>
          <a:p>
            <a:r>
              <a:rPr lang="fa-IR" sz="13800" b="1" dirty="0" smtClean="0">
                <a:cs typeface="2  Kamran" pitchFamily="2" charset="-78"/>
              </a:rPr>
              <a:t>بیاموزیم(7)</a:t>
            </a:r>
            <a:endParaRPr lang="fa-IR" sz="13800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984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به شعر امواج سند دقت کنید؛ این شعر از چند بند هم وزن تشکیل شده است. هر بند شامل چهار مصراع است و مصراع های زوج آن هم قافیه اند. به این نوع شعر </a:t>
            </a:r>
            <a:r>
              <a:rPr lang="fa-IR" b="1" u="sng" dirty="0" smtClean="0">
                <a:cs typeface="2  Kamran" pitchFamily="2" charset="-78"/>
              </a:rPr>
              <a:t>چهارپاره</a:t>
            </a:r>
            <a:r>
              <a:rPr lang="fa-IR" b="1" dirty="0" smtClean="0">
                <a:cs typeface="2  Kamran" pitchFamily="2" charset="-78"/>
              </a:rPr>
              <a:t> یا </a:t>
            </a:r>
            <a:r>
              <a:rPr lang="fa-IR" b="1" u="sng" dirty="0" smtClean="0">
                <a:cs typeface="2  Kamran" pitchFamily="2" charset="-78"/>
              </a:rPr>
              <a:t>دو بیتی پیوسته</a:t>
            </a:r>
            <a:r>
              <a:rPr lang="fa-IR" b="1" dirty="0" smtClean="0">
                <a:cs typeface="2  Kamran" pitchFamily="2" charset="-78"/>
              </a:rPr>
              <a:t> می گویند. 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dirty="0" smtClean="0">
                <a:cs typeface="2  Kamran" pitchFamily="2" charset="-78"/>
              </a:rPr>
              <a:t>چهارپاره پس از مشروطه در ایران ابداع شد و رواج یافت و شامل موضوعات غنایی و اجتماعی است.</a:t>
            </a:r>
            <a:br>
              <a:rPr lang="fa-IR" b="1" dirty="0" smtClean="0">
                <a:cs typeface="2  Kamran" pitchFamily="2" charset="-78"/>
              </a:rPr>
            </a:br>
            <a:r>
              <a:rPr lang="fa-IR" b="1" u="sng" dirty="0" smtClean="0">
                <a:cs typeface="2  Kamran" pitchFamily="2" charset="-78"/>
              </a:rPr>
              <a:t>ملک الشعرای بهار، رشید یاسمی، فریدون توللی، فریدون مشیری</a:t>
            </a:r>
            <a:r>
              <a:rPr lang="fa-IR" b="1" dirty="0" smtClean="0">
                <a:cs typeface="2  Kamran" pitchFamily="2" charset="-78"/>
              </a:rPr>
              <a:t> و... سروده هایی در این غالب دارند.</a:t>
            </a:r>
            <a:endParaRPr lang="fa-IR" b="1" dirty="0">
              <a:cs typeface="2 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595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4" y="260648"/>
            <a:ext cx="9155991" cy="1143000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2  Kamran" pitchFamily="2" charset="-78"/>
              </a:rPr>
              <a:t>با نام تو آغاز کردیم وبا نام تو به پایان می بریم ...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24" y="25364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b="1" dirty="0">
                <a:cs typeface="2  Kamran" pitchFamily="2" charset="-78"/>
              </a:rPr>
              <a:t>برحمتک یا ارحم الراحمین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220522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فرو می ریخت گردی زعفران رنگ               به روی نیزه ها و نیزه داران 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932040" y="1196752"/>
            <a:ext cx="23042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9512" y="1196752"/>
            <a:ext cx="10801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02357" y="1196752"/>
            <a:ext cx="1044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نور خورشید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184874"/>
            <a:ext cx="11516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جنگ جویان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04716" y="2297116"/>
            <a:ext cx="843937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خورشید هنگام غروب،نور زرد رنگ خود را بر روی جنگ جویان و نیزه های آنان</a:t>
            </a:r>
          </a:p>
          <a:p>
            <a:r>
              <a:rPr lang="fa-IR" sz="3200" b="1" dirty="0" smtClean="0">
                <a:cs typeface="2  Kamran" pitchFamily="2" charset="-78"/>
              </a:rPr>
              <a:t>می تاباند.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129" y="4262371"/>
            <a:ext cx="781544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Kamran" pitchFamily="2" charset="-78"/>
              </a:rPr>
              <a:t>مراعات نظیر(نیزه و نیزه داران) ، استعاره (گردی زعفران رنگ استعاره از آفتاب زرد رنگ غروب است.) </a:t>
            </a:r>
            <a:endParaRPr lang="fa-IR" sz="28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09143" y="2281808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8074520" y="4225439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07132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نهان می گشت روی روشن روز                 به زیر دامن شب در سیاهی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516216" y="1196752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16215" y="1196752"/>
            <a:ext cx="51505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چهره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1844824"/>
            <a:ext cx="5400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چهره ی روشن روز در تاریکی شب پنهان می شد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501008"/>
            <a:ext cx="770461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تشخیص(روی روز ، دامن شب) ، تضاد(روشن و سیاه ، روز و شب) ، مراعات نظیر(روز و روشن ، شب و سیاهی)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8384" y="1844824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8" name="Rectangle 7"/>
          <p:cNvSpPr/>
          <p:nvPr/>
        </p:nvSpPr>
        <p:spPr>
          <a:xfrm>
            <a:off x="7714195" y="3501008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08861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2  Kamran" pitchFamily="2" charset="-78"/>
              </a:rPr>
              <a:t>در آن تاریک شب می گشت پنهان           فروغ خرگه خوارزمشاهی</a:t>
            </a:r>
            <a:endParaRPr lang="fa-IR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483768" y="1124744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35696" y="1124744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47077" y="11128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روشنی، تابش آفتاب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750" y="1124744"/>
            <a:ext cx="23397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خیمه ی بزرگ،سراپرده،(در این جا) سلطنت،شکوه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45211" y="1961070"/>
            <a:ext cx="820891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در آن شب تاریک،روشنی خیمه ی خوارزمشاه،پنهان می شد(قدرت و شکوه خوارزمشاه از بین می رفت) 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426" y="4221983"/>
            <a:ext cx="61126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تضاد(شب و فروغ) ، مراعات نظیر(شب و تاریک)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61178" y="2005732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804083" y="4179277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69974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اگر یک لحظه امشب دیر جنبد                   سپیده دم جهان در خون نشیند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80112" y="1052736"/>
            <a:ext cx="9361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48064" y="106876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درنگ کند و متوقف شود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44824"/>
            <a:ext cx="78843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اگر جلال الدّین امشب لحظه ای درنگ کند،فردا صبح مغولان با کشتار خود،همه ی ایران را پر از خون خواهند کرد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4544" y="4077072"/>
            <a:ext cx="820891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کنایه (در خون نشستن</a:t>
            </a:r>
            <a:r>
              <a:rPr lang="fa-IR" sz="2800" b="1" dirty="0" smtClean="0">
                <a:cs typeface="2  Kamran" pitchFamily="2" charset="-78"/>
              </a:rPr>
              <a:t>(کشته شدن افراد بسیار زیاد)</a:t>
            </a:r>
            <a:r>
              <a:rPr lang="fa-IR" sz="3600" b="1" dirty="0" smtClean="0">
                <a:cs typeface="2  Kamran" pitchFamily="2" charset="-78"/>
              </a:rPr>
              <a:t> ، دیر جنبیدن</a:t>
            </a:r>
            <a:r>
              <a:rPr lang="fa-IR" sz="3200" b="1" dirty="0" smtClean="0">
                <a:cs typeface="2  Kamran" pitchFamily="2" charset="-78"/>
              </a:rPr>
              <a:t>( متوقف شدن و درنگ کردن)</a:t>
            </a:r>
            <a:r>
              <a:rPr lang="fa-IR" sz="3600" b="1" dirty="0" smtClean="0">
                <a:cs typeface="2  Kamran" pitchFamily="2" charset="-78"/>
              </a:rPr>
              <a:t> ، اغراق(در خون نشستن جهان)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0615" y="1844824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8" name="Rectangle 7"/>
          <p:cNvSpPr/>
          <p:nvPr/>
        </p:nvSpPr>
        <p:spPr>
          <a:xfrm>
            <a:off x="7863520" y="4077072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0355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r"/>
            <a:r>
              <a:rPr lang="fa-IR" sz="3600" b="1" dirty="0" smtClean="0">
                <a:cs typeface="2  Kamran" pitchFamily="2" charset="-78"/>
              </a:rPr>
              <a:t> به آتش های ترک و خون تازیک                  ز رود سند تا جیحون نشیند</a:t>
            </a:r>
            <a:endParaRPr lang="fa-IR" sz="3600" b="1" dirty="0">
              <a:cs typeface="2  Kamra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732240" y="980728"/>
            <a:ext cx="1944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04048" y="980728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1720" y="980728"/>
            <a:ext cx="9361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3608" y="980728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92280" y="967916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جنگاوری مغولان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980728"/>
            <a:ext cx="18722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(لفظی ترکی) غیر ترک به ویژه فارسی زبانان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15716" y="1014083"/>
            <a:ext cx="187220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رود بزرگ که از دره ی میان هیمالیا و قره قروم سر چشمه می گیرد و از دره ی تاریخی میان هند و افغانستان مد گذرد و به دریای عمّان </a:t>
            </a:r>
            <a:r>
              <a:rPr lang="fa-IR" b="1" smtClean="0">
                <a:cs typeface="2  Kamran" pitchFamily="2" charset="-78"/>
              </a:rPr>
              <a:t>می ریزد 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80528" y="980728"/>
            <a:ext cx="194421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2  Kamran" pitchFamily="2" charset="-78"/>
              </a:rPr>
              <a:t>(آمودریا) رودخانه ای که از کوه های شمال سرچشمه می گیرد و به دریاجه ی آرال می ریزد. </a:t>
            </a:r>
            <a:endParaRPr lang="fa-IR" b="1" dirty="0">
              <a:cs typeface="2  Kamra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846740"/>
            <a:ext cx="770434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cs typeface="2  Kamran" pitchFamily="2" charset="-78"/>
              </a:rPr>
              <a:t>با جنگاوری ترکان مغول،خون ایرانیان،سراسر ایران را فرا خواهد گرفت(با حمله ی مغولان،ایرانیان زیادی کشته خواهند شد) </a:t>
            </a:r>
            <a:endParaRPr lang="fa-IR" sz="3200" b="1" dirty="0">
              <a:cs typeface="2  Kamra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097670"/>
            <a:ext cx="74883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Kamran" pitchFamily="2" charset="-78"/>
              </a:rPr>
              <a:t>استعاره(آتش های ترک استعاره از جنگاوری مغولان است) </a:t>
            </a:r>
            <a:endParaRPr lang="fa-IR" sz="3600" b="1" dirty="0">
              <a:cs typeface="2 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57278" y="2846740"/>
            <a:ext cx="748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معنی:</a:t>
            </a:r>
          </a:p>
        </p:txBody>
      </p:sp>
      <p:sp>
        <p:nvSpPr>
          <p:cNvPr id="5" name="Rectangle 4"/>
          <p:cNvSpPr/>
          <p:nvPr/>
        </p:nvSpPr>
        <p:spPr>
          <a:xfrm>
            <a:off x="7704348" y="5097670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2  Kamran" pitchFamily="2" charset="-78"/>
              </a:rPr>
              <a:t>آرایه ها: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89826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1224</TotalTime>
  <Words>2311</Words>
  <Application>Microsoft Office PowerPoint</Application>
  <PresentationFormat>On-screen Show (4:3)</PresentationFormat>
  <Paragraphs>242</Paragraphs>
  <Slides>48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درس سیزدهم کتاب ادبیات فارسی(1)</vt:lpstr>
      <vt:lpstr>    در حمله ی چنگیز به ایران،محمد خوارزمشاه که  تاب مقاومت ندارد،به جزیره د آبسکون(واقع در  دریای خزر)می گریزد و همان جا می میرد. پسر شجاع       او،جلال الدّین، در برابر هجوم مغولان ایستادگی   می کند.      «دکتر مهدی حمیدی»(1365-1293 ه.ش)از  شاعران توانای معاصر شهامت و پایداری او را در  سروده ای زیبا به تصویر کشیده است.</vt:lpstr>
      <vt:lpstr> به مغرب،سینه مالان قرص خورشید          نهان می گشت پشت کوهساران</vt:lpstr>
      <vt:lpstr>فرو می ریخت گردی زعفران رنگ               به روی نیزه ها و نیزه داران </vt:lpstr>
      <vt:lpstr> نهان می گشت روی روشن روز                 به زیر دامن شب در سیاهی</vt:lpstr>
      <vt:lpstr>در آن تاریک شب می گشت پنهان           فروغ خرگه خوارزمشاهی</vt:lpstr>
      <vt:lpstr> اگر یک لحظه امشب دیر جنبد                   سپیده دم جهان در خون نشیند</vt:lpstr>
      <vt:lpstr> به آتش های ترک و خون تازیک                  ز رود سند تا جیحون نشیند</vt:lpstr>
      <vt:lpstr> به خوناب شفق در دامن شام                    به خون آلوده ایران کهن دید</vt:lpstr>
      <vt:lpstr> در آن دریای خون در قرص خورشید               غروب آفتاب خویشتن دید</vt:lpstr>
      <vt:lpstr> چه اندیشید آن دم،کس ندانست              که مژگانش به خون دیده تر شد              </vt:lpstr>
      <vt:lpstr> چو آتش در سپاه دشمن افتاد         ز آتش هم کمی سوزنده تر شد</vt:lpstr>
      <vt:lpstr> در آن باران تیر و برق پولاد             میان شام رستاخیز می گشت</vt:lpstr>
      <vt:lpstr> در آن دریای خون در دشت تاریک              به دنبال سر چنگیز می گشت</vt:lpstr>
      <vt:lpstr> بدان شمشیر تیز عافیت سوز                    در آن انبوه،کار مرگ می کرد</vt:lpstr>
      <vt:lpstr> ولی چندان که برگ از شاخه می ریخت             دوچندان می شکفت و برگ می کرد</vt:lpstr>
      <vt:lpstr> میان موج می رقصید در آب                      به رقص مرگ،اخترهای انبوه</vt:lpstr>
      <vt:lpstr> به رود سند می غلتید بر هم                        ز امواج گران کوه از پی کوه       </vt:lpstr>
      <vt:lpstr> خروشان،ژرف،بی پهنا،کف آلود          دل شب می درید و پیش می رفت</vt:lpstr>
      <vt:lpstr> از این سدّ روان،در دیده ی شاه          ز هر موجی هزاران نیش می رفت</vt:lpstr>
      <vt:lpstr> ز رخسارش فرو می ریخت اشکی         بنای زندگی در آب می دید</vt:lpstr>
      <vt:lpstr> در آن سیماب گون امواج لرزان            خیال تازه ای در خواب می دید:</vt:lpstr>
      <vt:lpstr> شبی آمد که می باید فدا کرد                     به راه مملکت فرزند و زن را</vt:lpstr>
      <vt:lpstr> به پیش دشمنان اِستاد و جنگید                   رهاند از بند اهریمن،وطن را</vt:lpstr>
      <vt:lpstr> شبی را تا شبی با لشکری خرد                   ز تن ها سر،ز سرها خُود افکند</vt:lpstr>
      <vt:lpstr> چو لشکر گرد بر گردش گرفتند                       چو کشتی،بادپا در رود افکند!</vt:lpstr>
      <vt:lpstr> چو بگذشت،از پس آن جنگ دشوار              از آن دریای بی پایاب،آسان </vt:lpstr>
      <vt:lpstr> به فرزندان و یاران گفت چنگیز               که گر فرزند باید،باید این سان!</vt:lpstr>
      <vt:lpstr> بلی،آنان که از این پیش بودند                  چنین بستند راه ترک و تازی</vt:lpstr>
      <vt:lpstr> از آن،این داستان گفتم که امروز                بدانی قدر و بر هیچش نبازی</vt:lpstr>
      <vt:lpstr> به پاس هر وجب خاکی از این ملک        چه بسیار است،آن سرها که رفته!</vt:lpstr>
      <vt:lpstr> ز مستی بر سر هر قطعه زین خاک                خدا داند چه افسرها که رفته! </vt:lpstr>
      <vt:lpstr>خودآزمایی</vt:lpstr>
      <vt:lpstr>1- شاعر در دو بیت اول غروب خورشید را به تصویر کشیده است. این غروب بیانگر چیست؟ </vt:lpstr>
      <vt:lpstr>2- در بیت هشتم، منظور از« آتش های ترک و خون تازیک »چیست؟</vt:lpstr>
      <vt:lpstr>3- جلال الدین در سرخی شفق چه چیز هایی را دید؟</vt:lpstr>
      <vt:lpstr>4- در این شعر عبارت «دریای خون» دو بار به کار رفته است. منظور از هر کدام چیست؟ </vt:lpstr>
      <vt:lpstr>5- در این سروده« موج » و « رود » به چه چیز هایی مانند شده اند؟</vt:lpstr>
      <vt:lpstr>6- شاعر رود سند را چگونه وصف می کند؟</vt:lpstr>
      <vt:lpstr>7- چنگیز کدام عمل جلال الدّین را تحسین می کرد؟</vt:lpstr>
      <vt:lpstr>8-مصرع مقابل را توضیح دهید.«بنای زندگی بر آب می دید»</vt:lpstr>
      <vt:lpstr>9- پیا م اصلی درس چیست؟</vt:lpstr>
      <vt:lpstr>10- یک نمونه از ایثار و فداکاری ها را در هشت سال دفاع مقدّس بیان کنید؟</vt:lpstr>
      <vt:lpstr>11- چهارپاره با مثنوی چه تفاوتی دارند؟ نمونه ای از هر کدام را در کلاس بخوانید</vt:lpstr>
      <vt:lpstr>بیاموزیم(7)</vt:lpstr>
      <vt:lpstr>به شعر امواج سند دقت کنید؛ این شعر از چند بند هم وزن تشکیل شده است. هر بند شامل چهار مصراع است و مصراع های زوج آن هم قافیه اند. به این نوع شعر چهارپاره یا دو بیتی پیوسته می گویند.  چهارپاره پس از مشروطه در ایران ابداع شد و رواج یافت و شامل موضوعات غنایی و اجتماعی است. ملک الشعرای بهار، رشید یاسمی، فریدون توللی، فریدون مشیری و... سروده هایی در این غالب دارند.</vt:lpstr>
      <vt:lpstr>با نام تو آغاز کردیم وبا نام تو به پایان می بریم 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</dc:title>
  <dc:creator>Sakht System</dc:creator>
  <cp:lastModifiedBy>Windows User</cp:lastModifiedBy>
  <cp:revision>119</cp:revision>
  <dcterms:created xsi:type="dcterms:W3CDTF">2012-12-30T20:43:54Z</dcterms:created>
  <dcterms:modified xsi:type="dcterms:W3CDTF">2013-07-11T12:33:15Z</dcterms:modified>
</cp:coreProperties>
</file>