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5" r:id="rId3"/>
    <p:sldId id="262" r:id="rId4"/>
    <p:sldId id="339" r:id="rId5"/>
    <p:sldId id="340" r:id="rId6"/>
    <p:sldId id="341" r:id="rId7"/>
    <p:sldId id="342" r:id="rId8"/>
    <p:sldId id="343" r:id="rId9"/>
    <p:sldId id="344" r:id="rId10"/>
    <p:sldId id="345" r:id="rId11"/>
    <p:sldId id="330" r:id="rId12"/>
    <p:sldId id="331" r:id="rId13"/>
    <p:sldId id="332" r:id="rId14"/>
    <p:sldId id="333" r:id="rId15"/>
    <p:sldId id="334" r:id="rId16"/>
    <p:sldId id="335" r:id="rId17"/>
    <p:sldId id="336" r:id="rId18"/>
    <p:sldId id="338" r:id="rId19"/>
    <p:sldId id="346" r:id="rId20"/>
    <p:sldId id="347" r:id="rId21"/>
    <p:sldId id="34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94660"/>
  </p:normalViewPr>
  <p:slideViewPr>
    <p:cSldViewPr>
      <p:cViewPr>
        <p:scale>
          <a:sx n="70" d="100"/>
          <a:sy n="70" d="100"/>
        </p:scale>
        <p:origin x="-1590" y="-4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46B155-6EAC-4F22-8B76-D34BC5234E41}" type="datetimeFigureOut">
              <a:rPr lang="en-US" smtClean="0"/>
              <a:pPr/>
              <a:t>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849B6-187C-4FA9-9E07-02759DF40867}"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6B155-6EAC-4F22-8B76-D34BC5234E41}" type="datetimeFigureOut">
              <a:rPr lang="en-US" smtClean="0"/>
              <a:pPr/>
              <a:t>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849B6-187C-4FA9-9E07-02759DF408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6B155-6EAC-4F22-8B76-D34BC5234E41}" type="datetimeFigureOut">
              <a:rPr lang="en-US" smtClean="0"/>
              <a:pPr/>
              <a:t>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849B6-187C-4FA9-9E07-02759DF408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6B155-6EAC-4F22-8B76-D34BC5234E41}" type="datetimeFigureOut">
              <a:rPr lang="en-US" smtClean="0"/>
              <a:pPr/>
              <a:t>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849B6-187C-4FA9-9E07-02759DF408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46B155-6EAC-4F22-8B76-D34BC5234E41}" type="datetimeFigureOut">
              <a:rPr lang="en-US" smtClean="0"/>
              <a:pPr/>
              <a:t>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849B6-187C-4FA9-9E07-02759DF40867}"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46B155-6EAC-4F22-8B76-D34BC5234E41}" type="datetimeFigureOut">
              <a:rPr lang="en-US" smtClean="0"/>
              <a:pPr/>
              <a:t>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849B6-187C-4FA9-9E07-02759DF408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46B155-6EAC-4F22-8B76-D34BC5234E41}" type="datetimeFigureOut">
              <a:rPr lang="en-US" smtClean="0"/>
              <a:pPr/>
              <a:t>1/30/2012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849B6-187C-4FA9-9E07-02759DF40867}"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46B155-6EAC-4F22-8B76-D34BC5234E41}" type="datetimeFigureOut">
              <a:rPr lang="en-US" smtClean="0"/>
              <a:pPr/>
              <a:t>1/30/2012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849B6-187C-4FA9-9E07-02759DF408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6B155-6EAC-4F22-8B76-D34BC5234E41}" type="datetimeFigureOut">
              <a:rPr lang="en-US" smtClean="0"/>
              <a:pPr/>
              <a:t>1/30/2012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849B6-187C-4FA9-9E07-02759DF408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6B155-6EAC-4F22-8B76-D34BC5234E41}" type="datetimeFigureOut">
              <a:rPr lang="en-US" smtClean="0"/>
              <a:pPr/>
              <a:t>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849B6-187C-4FA9-9E07-02759DF40867}"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6B155-6EAC-4F22-8B76-D34BC5234E41}" type="datetimeFigureOut">
              <a:rPr lang="en-US" smtClean="0"/>
              <a:pPr/>
              <a:t>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849B6-187C-4FA9-9E07-02759DF408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846B155-6EAC-4F22-8B76-D34BC5234E41}" type="datetimeFigureOut">
              <a:rPr lang="en-US" smtClean="0"/>
              <a:pPr/>
              <a:t>1/30/2012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0E849B6-187C-4FA9-9E07-02759DF40867}"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5400" dirty="0" smtClean="0">
                <a:cs typeface="B Nazanin" pitchFamily="2" charset="-78"/>
              </a:rPr>
              <a:t>اصول و مبانی برنامه ریزی شهری</a:t>
            </a:r>
            <a:endParaRPr lang="en-US" sz="5400" dirty="0">
              <a:cs typeface="B Nazanin" pitchFamily="2" charset="-78"/>
            </a:endParaRPr>
          </a:p>
        </p:txBody>
      </p:sp>
      <p:sp>
        <p:nvSpPr>
          <p:cNvPr id="3" name="Subtitle 2"/>
          <p:cNvSpPr>
            <a:spLocks noGrp="1"/>
          </p:cNvSpPr>
          <p:nvPr>
            <p:ph type="subTitle" idx="1"/>
          </p:nvPr>
        </p:nvSpPr>
        <p:spPr>
          <a:xfrm>
            <a:off x="762000" y="5181600"/>
            <a:ext cx="6858000" cy="990600"/>
          </a:xfrm>
        </p:spPr>
        <p:txBody>
          <a:bodyPr/>
          <a:lstStyle/>
          <a:p>
            <a:r>
              <a:rPr lang="fa-IR" dirty="0" smtClean="0">
                <a:cs typeface="B Nazanin" pitchFamily="2" charset="-78"/>
              </a:rPr>
              <a:t>پاییز 1390</a:t>
            </a:r>
            <a:endParaRPr lang="en-US" dirty="0">
              <a:cs typeface="B Nazanin" pitchFamily="2" charset="-78"/>
            </a:endParaRPr>
          </a:p>
        </p:txBody>
      </p:sp>
      <p:sp>
        <p:nvSpPr>
          <p:cNvPr id="4" name="TextBox 3"/>
          <p:cNvSpPr txBox="1"/>
          <p:nvPr/>
        </p:nvSpPr>
        <p:spPr>
          <a:xfrm>
            <a:off x="685800" y="6324600"/>
            <a:ext cx="7620000" cy="369332"/>
          </a:xfrm>
          <a:prstGeom prst="rect">
            <a:avLst/>
          </a:prstGeom>
          <a:noFill/>
        </p:spPr>
        <p:txBody>
          <a:bodyPr wrap="square" rtlCol="0">
            <a:spAutoFit/>
          </a:bodyPr>
          <a:lstStyle/>
          <a:p>
            <a:r>
              <a:rPr lang="fa-IR" dirty="0" smtClean="0">
                <a:cs typeface="B Mitra" pitchFamily="2" charset="-78"/>
              </a:rPr>
              <a:t>ارش حاج رسولیها، گروه شهرسازی دانشگاه هنر اصفهان</a:t>
            </a:r>
            <a:endParaRPr lang="en-US" dirty="0">
              <a:cs typeface="B Mitra" pitchFamily="2" charset="-78"/>
            </a:endParaRPr>
          </a:p>
        </p:txBody>
      </p:sp>
    </p:spTree>
    <p:extLst>
      <p:ext uri="{BB962C8B-B14F-4D97-AF65-F5344CB8AC3E}">
        <p14:creationId xmlns:p14="http://schemas.microsoft.com/office/powerpoint/2010/main" xmlns="" val="4137236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381000"/>
            <a:ext cx="6781800" cy="609600"/>
          </a:xfrm>
        </p:spPr>
        <p:txBody>
          <a:bodyPr/>
          <a:lstStyle/>
          <a:p>
            <a:r>
              <a:rPr lang="fa-IR" sz="2800" dirty="0">
                <a:solidFill>
                  <a:srgbClr val="0066FF"/>
                </a:solidFill>
                <a:cs typeface="B Lotus" pitchFamily="2" charset="-78"/>
              </a:rPr>
              <a:t>عصر سيستم ها</a:t>
            </a:r>
            <a:endParaRPr lang="en-US" sz="2800" dirty="0">
              <a:solidFill>
                <a:srgbClr val="0066FF"/>
              </a:solidFill>
              <a:cs typeface="B Lotus" pitchFamily="2" charset="-78"/>
            </a:endParaRPr>
          </a:p>
        </p:txBody>
      </p:sp>
      <p:sp>
        <p:nvSpPr>
          <p:cNvPr id="21507" name="Rectangle 3"/>
          <p:cNvSpPr>
            <a:spLocks noGrp="1" noChangeArrowheads="1"/>
          </p:cNvSpPr>
          <p:nvPr>
            <p:ph type="body" idx="1"/>
          </p:nvPr>
        </p:nvSpPr>
        <p:spPr>
          <a:xfrm>
            <a:off x="762000" y="2133600"/>
            <a:ext cx="7543800" cy="3886200"/>
          </a:xfrm>
        </p:spPr>
        <p:txBody>
          <a:bodyPr>
            <a:noAutofit/>
          </a:bodyPr>
          <a:lstStyle/>
          <a:p>
            <a:pPr algn="justLow" rtl="1"/>
            <a:r>
              <a:rPr lang="fa-IR" sz="2200" dirty="0">
                <a:cs typeface="B Lotus" pitchFamily="2" charset="-78"/>
              </a:rPr>
              <a:t>اگر چه عصرها نقطه آغاز مشخصي ندارند، به تدريج ظاهر مي شوند و خرده خرده شکل مي گيرند، اما نخست آگاهي مي دهند که چيزي بنيادي در حال رخ دادن است، سپس جهان بيني جديدي را </a:t>
            </a:r>
            <a:r>
              <a:rPr lang="fa-IR" sz="2200" dirty="0" smtClean="0">
                <a:cs typeface="B Lotus" pitchFamily="2" charset="-78"/>
              </a:rPr>
              <a:t>ارائه </a:t>
            </a:r>
            <a:r>
              <a:rPr lang="fa-IR" sz="2200" dirty="0">
                <a:cs typeface="B Lotus" pitchFamily="2" charset="-78"/>
              </a:rPr>
              <a:t>مي کنند</a:t>
            </a:r>
          </a:p>
          <a:p>
            <a:pPr algn="justLow" rtl="1"/>
            <a:r>
              <a:rPr lang="fa-IR" sz="2200" dirty="0">
                <a:solidFill>
                  <a:srgbClr val="FF0000"/>
                </a:solidFill>
                <a:cs typeface="B Lotus" pitchFamily="2" charset="-78"/>
              </a:rPr>
              <a:t>عصر سيستم ها را مي توان سنتز عصر ماشين و آنتي تز آن، که هر چه بيشتر زمان مي گذشت بيشتر آشکار مي شد، </a:t>
            </a:r>
            <a:r>
              <a:rPr lang="fa-IR" sz="2200" dirty="0" smtClean="0">
                <a:solidFill>
                  <a:srgbClr val="FF0000"/>
                </a:solidFill>
                <a:cs typeface="B Lotus" pitchFamily="2" charset="-78"/>
              </a:rPr>
              <a:t>تلقی </a:t>
            </a:r>
            <a:r>
              <a:rPr lang="fa-IR" sz="2200" dirty="0">
                <a:solidFill>
                  <a:srgbClr val="FF0000"/>
                </a:solidFill>
                <a:cs typeface="B Lotus" pitchFamily="2" charset="-78"/>
              </a:rPr>
              <a:t>کرد </a:t>
            </a:r>
          </a:p>
          <a:p>
            <a:pPr algn="justLow" rtl="1"/>
            <a:r>
              <a:rPr lang="fa-IR" sz="2200" dirty="0">
                <a:cs typeface="B Lotus" pitchFamily="2" charset="-78"/>
              </a:rPr>
              <a:t>در اين عصر بدليل وقوع جنگ جهاني دوم، دانش و دانشمند از آزمايشگاه به دنياي واقعي آمده و</a:t>
            </a:r>
          </a:p>
          <a:p>
            <a:pPr algn="justLow" rtl="1"/>
            <a:r>
              <a:rPr lang="fa-IR" sz="2200" dirty="0">
                <a:cs typeface="B Lotus" pitchFamily="2" charset="-78"/>
              </a:rPr>
              <a:t>به مسايل پر اهميت سازمانهاي بزرگ و پيچيده نظامي، دولتي و تجاري پرداختند</a:t>
            </a:r>
          </a:p>
          <a:p>
            <a:pPr algn="justLow" rtl="1"/>
            <a:r>
              <a:rPr lang="fa-IR" sz="2200" dirty="0">
                <a:cs typeface="B Lotus" pitchFamily="2" charset="-78"/>
              </a:rPr>
              <a:t>گرايش هاي علمي ميان رشته اي براي مديريت و کنترل عمليات پيچيده ابداع گرديد</a:t>
            </a:r>
          </a:p>
          <a:p>
            <a:pPr algn="justLow" rtl="1"/>
            <a:r>
              <a:rPr lang="fa-IR" sz="2200" dirty="0">
                <a:cs typeface="B Lotus" pitchFamily="2" charset="-78"/>
              </a:rPr>
              <a:t> تحقيق در عمليات، دانش مديريت و تصميم گيري، دانش کامپيوتر، دانش اطلاعات، سايبرنتيک، دانش سياست گذاري، دانش صلح و بسياري علايق و مضامين مشترک ديگر را پديد آوردند</a:t>
            </a:r>
          </a:p>
          <a:p>
            <a:pPr algn="justLow" rtl="1"/>
            <a:r>
              <a:rPr lang="fa-IR" sz="2200" dirty="0">
                <a:cs typeface="B Lotus" pitchFamily="2" charset="-78"/>
              </a:rPr>
              <a:t> </a:t>
            </a:r>
            <a:endParaRPr lang="en-US" sz="2200" dirty="0">
              <a:cs typeface="B Lotus" pitchFamily="2" charset="-78"/>
            </a:endParaRPr>
          </a:p>
        </p:txBody>
      </p:sp>
    </p:spTree>
    <p:extLst>
      <p:ext uri="{BB962C8B-B14F-4D97-AF65-F5344CB8AC3E}">
        <p14:creationId xmlns:p14="http://schemas.microsoft.com/office/powerpoint/2010/main" xmlns="" val="1830548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09600"/>
            <a:ext cx="6781800" cy="457200"/>
          </a:xfrm>
        </p:spPr>
        <p:txBody>
          <a:bodyPr>
            <a:noAutofit/>
          </a:bodyPr>
          <a:lstStyle/>
          <a:p>
            <a:r>
              <a:rPr lang="fa-IR" sz="3200" dirty="0">
                <a:solidFill>
                  <a:srgbClr val="FF0000"/>
                </a:solidFill>
                <a:cs typeface="B Lotus" pitchFamily="2" charset="-78"/>
              </a:rPr>
              <a:t>ماهيت سيستم</a:t>
            </a:r>
            <a:endParaRPr lang="en-US" sz="3200" dirty="0">
              <a:solidFill>
                <a:srgbClr val="FF0000"/>
              </a:solidFill>
              <a:cs typeface="B Lotus" pitchFamily="2" charset="-78"/>
            </a:endParaRPr>
          </a:p>
        </p:txBody>
      </p:sp>
      <p:sp>
        <p:nvSpPr>
          <p:cNvPr id="24579" name="Rectangle 3"/>
          <p:cNvSpPr>
            <a:spLocks noGrp="1" noChangeArrowheads="1"/>
          </p:cNvSpPr>
          <p:nvPr>
            <p:ph type="body" idx="1"/>
          </p:nvPr>
        </p:nvSpPr>
        <p:spPr>
          <a:xfrm>
            <a:off x="457200" y="1371600"/>
            <a:ext cx="8229600" cy="4754563"/>
          </a:xfrm>
        </p:spPr>
        <p:txBody>
          <a:bodyPr/>
          <a:lstStyle/>
          <a:p>
            <a:pPr algn="justLow" rtl="1"/>
            <a:r>
              <a:rPr lang="fa-IR" sz="2000" dirty="0">
                <a:cs typeface="B Lotus" pitchFamily="2" charset="-78"/>
              </a:rPr>
              <a:t>پيش از آنکه به شناخت تغييري که جهان بيني متمرکز بر سيستم ها، پديد آورد، پرداخته شود، ضروري است که </a:t>
            </a:r>
            <a:r>
              <a:rPr lang="fa-IR" sz="2000" dirty="0" smtClean="0">
                <a:solidFill>
                  <a:srgbClr val="FF0000"/>
                </a:solidFill>
                <a:cs typeface="B Lotus" pitchFamily="2" charset="-78"/>
              </a:rPr>
              <a:t>نخست </a:t>
            </a:r>
            <a:r>
              <a:rPr lang="fa-IR" sz="2000" dirty="0">
                <a:solidFill>
                  <a:srgbClr val="FF0000"/>
                </a:solidFill>
                <a:cs typeface="B Lotus" pitchFamily="2" charset="-78"/>
              </a:rPr>
              <a:t>مفهوم خود سيستم روشن و شناخته شود</a:t>
            </a:r>
          </a:p>
          <a:p>
            <a:pPr algn="justLow" rtl="1"/>
            <a:r>
              <a:rPr lang="fa-IR" sz="2000" dirty="0">
                <a:cs typeface="B Lotus" pitchFamily="2" charset="-78"/>
              </a:rPr>
              <a:t>سيستم مجموعه اي از دو يا چند جزء است که حائز سه شرط اصلي زير است:</a:t>
            </a:r>
          </a:p>
          <a:p>
            <a:pPr algn="justLow" rtl="1"/>
            <a:r>
              <a:rPr lang="fa-IR" sz="2000" dirty="0">
                <a:cs typeface="B Lotus" pitchFamily="2" charset="-78"/>
              </a:rPr>
              <a:t>1- رفتار هر جزء بر رفتار کل تاثير دارد (بدن انسان و اجزاء آن)</a:t>
            </a:r>
          </a:p>
          <a:p>
            <a:pPr algn="justLow" rtl="1"/>
            <a:r>
              <a:rPr lang="fa-IR" sz="2000" dirty="0">
                <a:cs typeface="B Lotus" pitchFamily="2" charset="-78"/>
              </a:rPr>
              <a:t>2- رفتار اجزاء و تاثير آنها بر کل، به هم وابسته اند (نحوه رفتار هر جزء و نحوه تاثير آن بر کل،</a:t>
            </a:r>
          </a:p>
          <a:p>
            <a:pPr algn="justLow" rtl="1"/>
            <a:r>
              <a:rPr lang="fa-IR" sz="2000" dirty="0">
                <a:cs typeface="B Lotus" pitchFamily="2" charset="-78"/>
              </a:rPr>
              <a:t>دست کم به نحوه رفتار يک جزء ديگر بستگي دارد __ هيچ جزيي تاثير مستقل بر کل ندارد)</a:t>
            </a:r>
          </a:p>
          <a:p>
            <a:pPr algn="justLow" rtl="1"/>
            <a:r>
              <a:rPr lang="fa-IR" sz="2000" dirty="0">
                <a:cs typeface="B Lotus" pitchFamily="2" charset="-78"/>
              </a:rPr>
              <a:t>3- بدون توجه به نحوه تشکيل زيرسيستمها يا گروههاي فرعي، هر کدام از سيستم هاي فرعي، بر رفتار کل تاثير دارند (اجزاء يک سيستم ان چنان بهم متصلند که سيستم هاي فرعي مستقل در آنها شکل نمي گيرد)</a:t>
            </a:r>
          </a:p>
          <a:p>
            <a:pPr algn="justLow" rtl="1"/>
            <a:r>
              <a:rPr lang="fa-IR" sz="2000" dirty="0">
                <a:solidFill>
                  <a:srgbClr val="3333FF"/>
                </a:solidFill>
                <a:cs typeface="B Lotus" pitchFamily="2" charset="-78"/>
              </a:rPr>
              <a:t>بنابراين سيستم کلي است که نمي توان آنرا به اجزاء مشتقل از هم تفکيک کرد</a:t>
            </a:r>
            <a:r>
              <a:rPr lang="fa-IR" sz="2000" dirty="0">
                <a:cs typeface="B Lotus" pitchFamily="2" charset="-78"/>
              </a:rPr>
              <a:t>:</a:t>
            </a:r>
          </a:p>
          <a:p>
            <a:pPr algn="justLow" rtl="1"/>
            <a:r>
              <a:rPr lang="fa-IR" sz="2000" dirty="0">
                <a:cs typeface="B Lotus" pitchFamily="2" charset="-78"/>
              </a:rPr>
              <a:t>سه خاصيت مهم ديگر سيستم: (1) هر بخش از سيستم داراي خواصي است که اگر از سيستم جدا شود، از دست مي رود،  (2) هر سيستم خواصيتي دارد __ خاصيت هاي ضروري __ که هيچکدام از بخش هاي آن واجد آن نمي باشند و (3) سيستم داراي خاصيت سينرجي مي باشد</a:t>
            </a:r>
          </a:p>
          <a:p>
            <a:pPr algn="justLow" rtl="1"/>
            <a:endParaRPr lang="en-US" sz="2000" dirty="0">
              <a:cs typeface="B Lotus" pitchFamily="2" charset="-78"/>
            </a:endParaRPr>
          </a:p>
        </p:txBody>
      </p:sp>
    </p:spTree>
    <p:extLst>
      <p:ext uri="{BB962C8B-B14F-4D97-AF65-F5344CB8AC3E}">
        <p14:creationId xmlns:p14="http://schemas.microsoft.com/office/powerpoint/2010/main" xmlns="" val="3071787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762000"/>
            <a:ext cx="8229600" cy="838200"/>
          </a:xfrm>
        </p:spPr>
        <p:txBody>
          <a:bodyPr/>
          <a:lstStyle/>
          <a:p>
            <a:r>
              <a:rPr lang="fa-IR" sz="2800" dirty="0">
                <a:solidFill>
                  <a:srgbClr val="CC0000"/>
                </a:solidFill>
                <a:cs typeface="B Lotus" pitchFamily="2" charset="-78"/>
              </a:rPr>
              <a:t>تفکر سيستمي</a:t>
            </a:r>
            <a:endParaRPr lang="en-US" sz="2800" dirty="0">
              <a:solidFill>
                <a:srgbClr val="CC0000"/>
              </a:solidFill>
              <a:cs typeface="B Lotus" pitchFamily="2" charset="-78"/>
            </a:endParaRPr>
          </a:p>
        </p:txBody>
      </p:sp>
      <p:sp>
        <p:nvSpPr>
          <p:cNvPr id="25603" name="Rectangle 3"/>
          <p:cNvSpPr>
            <a:spLocks noGrp="1" noChangeArrowheads="1"/>
          </p:cNvSpPr>
          <p:nvPr>
            <p:ph type="body" idx="1"/>
          </p:nvPr>
        </p:nvSpPr>
        <p:spPr>
          <a:xfrm>
            <a:off x="457200" y="1981200"/>
            <a:ext cx="8229600" cy="4144963"/>
          </a:xfrm>
        </p:spPr>
        <p:txBody>
          <a:bodyPr/>
          <a:lstStyle/>
          <a:p>
            <a:pPr algn="justLow" rtl="1"/>
            <a:r>
              <a:rPr lang="fa-IR" sz="2000" dirty="0">
                <a:cs typeface="B Lotus" pitchFamily="2" charset="-78"/>
              </a:rPr>
              <a:t>سيستم کلي است که شناخت آن با تحليل، امکان پذير نبوده و خاصيت هاي لازم هر سيستم به عنوان کل، از تاثير متقابل اجزاء آن و نه از فعاليت هاي جداگانه اجزاي آن ناشي مي شود </a:t>
            </a:r>
          </a:p>
          <a:p>
            <a:pPr algn="justLow" rtl="1"/>
            <a:r>
              <a:rPr lang="fa-IR" sz="2000" dirty="0">
                <a:solidFill>
                  <a:srgbClr val="FF0000"/>
                </a:solidFill>
                <a:cs typeface="B Lotus" pitchFamily="2" charset="-78"/>
              </a:rPr>
              <a:t>همان طور که تحليل، يا تفکيک چيزها، جوهر تفکر عصر ماشين بود، سنتز (تلفيق) يا ترکيب چيزها، جوهر تفکر سيستمي شد</a:t>
            </a:r>
          </a:p>
          <a:p>
            <a:pPr algn="justLow" rtl="1"/>
            <a:r>
              <a:rPr lang="fa-IR" sz="2000" dirty="0">
                <a:cs typeface="B Lotus" pitchFamily="2" charset="-78"/>
              </a:rPr>
              <a:t>سنتز و تحليل، مانند دو روي يک سکه، فرايندهاي مکمل </a:t>
            </a:r>
            <a:r>
              <a:rPr lang="fa-IR" sz="2000" dirty="0" smtClean="0">
                <a:cs typeface="B Lotus" pitchFamily="2" charset="-78"/>
              </a:rPr>
              <a:t>يکديگرند</a:t>
            </a:r>
          </a:p>
          <a:p>
            <a:pPr algn="justLow" rtl="1"/>
            <a:r>
              <a:rPr lang="fa-IR" sz="2800" dirty="0">
                <a:cs typeface="B Lotus" pitchFamily="2" charset="-78"/>
              </a:rPr>
              <a:t> </a:t>
            </a:r>
            <a:r>
              <a:rPr lang="fa-IR" sz="2800" dirty="0" smtClean="0">
                <a:cs typeface="B Lotus" pitchFamily="2" charset="-78"/>
              </a:rPr>
              <a:t>              </a:t>
            </a:r>
            <a:r>
              <a:rPr lang="fa-IR" sz="1600" dirty="0" smtClean="0">
                <a:solidFill>
                  <a:srgbClr val="FF0000"/>
                </a:solidFill>
                <a:cs typeface="B Lotus" pitchFamily="2" charset="-78"/>
              </a:rPr>
              <a:t>(</a:t>
            </a:r>
            <a:r>
              <a:rPr lang="fa-IR" sz="1600" dirty="0">
                <a:solidFill>
                  <a:srgbClr val="FF0000"/>
                </a:solidFill>
                <a:cs typeface="B Lotus" pitchFamily="2" charset="-78"/>
              </a:rPr>
              <a:t>مي توان آنها را جدا فرض کرد، اما نمي توان آنها را جدا کرد)</a:t>
            </a:r>
            <a:endParaRPr lang="fa-IR" sz="3200" dirty="0">
              <a:solidFill>
                <a:srgbClr val="FF0000"/>
              </a:solidFill>
              <a:cs typeface="B Lotus" pitchFamily="2" charset="-78"/>
            </a:endParaRPr>
          </a:p>
          <a:p>
            <a:pPr algn="justLow" rtl="1"/>
            <a:r>
              <a:rPr lang="fa-IR" sz="2000" dirty="0">
                <a:cs typeface="B Lotus" pitchFamily="2" charset="-78"/>
              </a:rPr>
              <a:t>تفکر سيستمي ترتيب سه مرحله اي عصر ماشين را معکوس و به صورت سه مرحله زير ارائه کرد:</a:t>
            </a:r>
          </a:p>
          <a:p>
            <a:pPr algn="justLow" rtl="1"/>
            <a:r>
              <a:rPr lang="fa-IR" sz="2000" dirty="0">
                <a:cs typeface="B Lotus" pitchFamily="2" charset="-78"/>
              </a:rPr>
              <a:t>1- تعيين يک سيستم فراگير به نحوي که آنچه که بايد تشريح شود، بخشي از آن باشد</a:t>
            </a:r>
          </a:p>
          <a:p>
            <a:pPr algn="justLow" rtl="1"/>
            <a:r>
              <a:rPr lang="fa-IR" sz="2000" dirty="0">
                <a:cs typeface="B Lotus" pitchFamily="2" charset="-78"/>
              </a:rPr>
              <a:t>2- تشريح رفتار يا خواص مجموعه يا سيستم فراگير (جامع) </a:t>
            </a:r>
          </a:p>
          <a:p>
            <a:pPr algn="justLow" rtl="1"/>
            <a:r>
              <a:rPr lang="fa-IR" sz="2000" dirty="0">
                <a:cs typeface="B Lotus" pitchFamily="2" charset="-78"/>
              </a:rPr>
              <a:t>3- تشريح رفتار يا خواص پديده مورد نظر، برحسب نقش(ها) يا وظيفه(ها) آن در مجموعه فراگير</a:t>
            </a:r>
            <a:endParaRPr lang="en-US" sz="2000" dirty="0">
              <a:cs typeface="B Lotus" pitchFamily="2" charset="-78"/>
            </a:endParaRPr>
          </a:p>
        </p:txBody>
      </p:sp>
    </p:spTree>
    <p:extLst>
      <p:ext uri="{BB962C8B-B14F-4D97-AF65-F5344CB8AC3E}">
        <p14:creationId xmlns:p14="http://schemas.microsoft.com/office/powerpoint/2010/main" xmlns="" val="26738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1600200"/>
            <a:ext cx="8229600" cy="1219200"/>
          </a:xfrm>
        </p:spPr>
        <p:txBody>
          <a:bodyPr>
            <a:normAutofit fontScale="90000"/>
          </a:bodyPr>
          <a:lstStyle/>
          <a:p>
            <a:pPr algn="r"/>
            <a:r>
              <a:rPr lang="fa-IR" sz="2400" b="1" dirty="0">
                <a:cs typeface="B Lotus" pitchFamily="2" charset="-78"/>
              </a:rPr>
              <a:t>در تفکر تلفيقي، پديده مورد تشريح به عنوان بخشي از يک مجموعه فراگير در نظر گرفته مي شود</a:t>
            </a:r>
            <a:br>
              <a:rPr lang="fa-IR" sz="2400" b="1" dirty="0">
                <a:cs typeface="B Lotus" pitchFamily="2" charset="-78"/>
              </a:rPr>
            </a:br>
            <a:r>
              <a:rPr lang="fa-IR" sz="2400" b="1" dirty="0">
                <a:cs typeface="B Lotus" pitchFamily="2" charset="-78"/>
              </a:rPr>
              <a:t>در تفکر تحليلي (يعني تفکيک به اجزا) </a:t>
            </a:r>
            <a:r>
              <a:rPr lang="fa-IR" sz="2400" b="1" u="sng" dirty="0">
                <a:cs typeface="B Lotus" pitchFamily="2" charset="-78"/>
              </a:rPr>
              <a:t>دامنه تمرکز پژوهشگر</a:t>
            </a:r>
            <a:r>
              <a:rPr lang="fa-IR" sz="2400" b="1" dirty="0">
                <a:cs typeface="B Lotus" pitchFamily="2" charset="-78"/>
              </a:rPr>
              <a:t> را </a:t>
            </a:r>
            <a:r>
              <a:rPr lang="fa-IR" sz="2400" b="1" dirty="0">
                <a:solidFill>
                  <a:srgbClr val="CC00CC"/>
                </a:solidFill>
                <a:cs typeface="B Lotus" pitchFamily="2" charset="-78"/>
              </a:rPr>
              <a:t>تقليل</a:t>
            </a:r>
            <a:r>
              <a:rPr lang="fa-IR" sz="2400" b="1" dirty="0">
                <a:cs typeface="B Lotus" pitchFamily="2" charset="-78"/>
              </a:rPr>
              <a:t> در حالي که سنتز آن را </a:t>
            </a:r>
            <a:r>
              <a:rPr lang="fa-IR" sz="2400" b="1" dirty="0">
                <a:solidFill>
                  <a:srgbClr val="CC00CC"/>
                </a:solidFill>
                <a:cs typeface="B Lotus" pitchFamily="2" charset="-78"/>
              </a:rPr>
              <a:t>توسعه</a:t>
            </a:r>
            <a:r>
              <a:rPr lang="fa-IR" sz="2400" b="1" dirty="0">
                <a:cs typeface="B Lotus" pitchFamily="2" charset="-78"/>
              </a:rPr>
              <a:t> مي دهد</a:t>
            </a:r>
            <a:endParaRPr lang="en-US" sz="2400" b="1" dirty="0">
              <a:cs typeface="B Lotus" pitchFamily="2" charset="-78"/>
            </a:endParaRPr>
          </a:p>
        </p:txBody>
      </p:sp>
      <p:graphicFrame>
        <p:nvGraphicFramePr>
          <p:cNvPr id="26627" name="Object 3"/>
          <p:cNvGraphicFramePr>
            <a:graphicFrameLocks noChangeAspect="1"/>
          </p:cNvGraphicFramePr>
          <p:nvPr>
            <p:ph idx="1"/>
            <p:extLst>
              <p:ext uri="{D42A27DB-BD31-4B8C-83A1-F6EECF244321}">
                <p14:modId xmlns:p14="http://schemas.microsoft.com/office/powerpoint/2010/main" xmlns="" val="346154019"/>
              </p:ext>
            </p:extLst>
          </p:nvPr>
        </p:nvGraphicFramePr>
        <p:xfrm>
          <a:off x="609600" y="3276600"/>
          <a:ext cx="7696200" cy="2743200"/>
        </p:xfrm>
        <a:graphic>
          <a:graphicData uri="http://schemas.openxmlformats.org/presentationml/2006/ole">
            <p:oleObj spid="_x0000_s1031" name="Bitmap Image" r:id="rId3" imgW="6876190" imgH="2266667" progId="PBrush">
              <p:embed/>
            </p:oleObj>
          </a:graphicData>
        </a:graphic>
      </p:graphicFrame>
    </p:spTree>
    <p:extLst>
      <p:ext uri="{BB962C8B-B14F-4D97-AF65-F5344CB8AC3E}">
        <p14:creationId xmlns:p14="http://schemas.microsoft.com/office/powerpoint/2010/main" xmlns="" val="4077511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838200" y="1143000"/>
            <a:ext cx="7315200" cy="1219200"/>
          </a:xfrm>
        </p:spPr>
        <p:txBody>
          <a:bodyPr/>
          <a:lstStyle/>
          <a:p>
            <a:pPr algn="r"/>
            <a:r>
              <a:rPr lang="fa-IR" sz="2400" b="1" dirty="0">
                <a:cs typeface="B Lotus" pitchFamily="2" charset="-78"/>
              </a:rPr>
              <a:t>آيا در تفکر سيستمي:</a:t>
            </a:r>
            <a:br>
              <a:rPr lang="fa-IR" sz="2400" b="1" dirty="0">
                <a:cs typeface="B Lotus" pitchFamily="2" charset="-78"/>
              </a:rPr>
            </a:br>
            <a:r>
              <a:rPr lang="fa-IR" sz="2400" b="1" dirty="0">
                <a:cs typeface="B Lotus" pitchFamily="2" charset="-78"/>
              </a:rPr>
              <a:t>اگر هر جزء به صورت مجزا تا حد امکان عملکردي کارامد داشته باشد، عملکرد سيستم کل، لزوما تا حد ممکن کارامد خواهد بود ياخير؟</a:t>
            </a:r>
            <a:endParaRPr lang="en-US" sz="2400" b="1" dirty="0">
              <a:cs typeface="B Lotus" pitchFamily="2" charset="-78"/>
            </a:endParaRPr>
          </a:p>
        </p:txBody>
      </p:sp>
      <p:graphicFrame>
        <p:nvGraphicFramePr>
          <p:cNvPr id="22531" name="Object 3"/>
          <p:cNvGraphicFramePr>
            <a:graphicFrameLocks noChangeAspect="1"/>
          </p:cNvGraphicFramePr>
          <p:nvPr>
            <p:ph idx="1"/>
            <p:extLst>
              <p:ext uri="{D42A27DB-BD31-4B8C-83A1-F6EECF244321}">
                <p14:modId xmlns:p14="http://schemas.microsoft.com/office/powerpoint/2010/main" xmlns="" val="4168944807"/>
              </p:ext>
            </p:extLst>
          </p:nvPr>
        </p:nvGraphicFramePr>
        <p:xfrm>
          <a:off x="838200" y="3276600"/>
          <a:ext cx="7391400" cy="1828800"/>
        </p:xfrm>
        <a:graphic>
          <a:graphicData uri="http://schemas.openxmlformats.org/presentationml/2006/ole">
            <p:oleObj spid="_x0000_s2055" name="Bitmap Image" r:id="rId3" imgW="6897063" imgH="1504762" progId="PBrush">
              <p:embed/>
            </p:oleObj>
          </a:graphicData>
        </a:graphic>
      </p:graphicFrame>
    </p:spTree>
    <p:extLst>
      <p:ext uri="{BB962C8B-B14F-4D97-AF65-F5344CB8AC3E}">
        <p14:creationId xmlns:p14="http://schemas.microsoft.com/office/powerpoint/2010/main" xmlns="" val="2651470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457200" y="533400"/>
            <a:ext cx="8229600" cy="884238"/>
          </a:xfrm>
        </p:spPr>
        <p:txBody>
          <a:bodyPr/>
          <a:lstStyle/>
          <a:p>
            <a:pPr algn="r" rtl="1"/>
            <a:r>
              <a:rPr lang="fa-IR" sz="2800" dirty="0">
                <a:solidFill>
                  <a:srgbClr val="CC3399"/>
                </a:solidFill>
                <a:cs typeface="B Lotus" pitchFamily="2" charset="-78"/>
              </a:rPr>
              <a:t>در نتيجه براي مقايسه دو سيستم فکري دقت کنيد که:</a:t>
            </a:r>
            <a:r>
              <a:rPr lang="en-US" sz="2800" dirty="0">
                <a:cs typeface="B Lotus" pitchFamily="2" charset="-78"/>
              </a:rPr>
              <a:t> </a:t>
            </a:r>
          </a:p>
        </p:txBody>
      </p:sp>
      <p:pic>
        <p:nvPicPr>
          <p:cNvPr id="29705" name="Picture 9" descr="untitled050"/>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838200" y="1828800"/>
            <a:ext cx="7386929" cy="4038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999218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457200"/>
            <a:ext cx="7543800" cy="914400"/>
          </a:xfrm>
        </p:spPr>
        <p:txBody>
          <a:bodyPr/>
          <a:lstStyle/>
          <a:p>
            <a:pPr algn="r" rtl="1"/>
            <a:r>
              <a:rPr lang="fa-IR" sz="2800" dirty="0">
                <a:cs typeface="B Lotus" pitchFamily="2" charset="-78"/>
              </a:rPr>
              <a:t>گرايش حاصل از اين اشتغال فکري منجر به هماهنگ سازي و :</a:t>
            </a:r>
            <a:endParaRPr lang="en-US" sz="2800" dirty="0">
              <a:cs typeface="B Lotus" pitchFamily="2" charset="-78"/>
            </a:endParaRPr>
          </a:p>
        </p:txBody>
      </p:sp>
      <p:sp>
        <p:nvSpPr>
          <p:cNvPr id="34819" name="Rectangle 3"/>
          <p:cNvSpPr>
            <a:spLocks noGrp="1" noChangeArrowheads="1"/>
          </p:cNvSpPr>
          <p:nvPr>
            <p:ph type="body" idx="1"/>
          </p:nvPr>
        </p:nvSpPr>
        <p:spPr>
          <a:xfrm>
            <a:off x="838200" y="1600200"/>
            <a:ext cx="7543800" cy="4495800"/>
          </a:xfrm>
        </p:spPr>
        <p:txBody>
          <a:bodyPr>
            <a:noAutofit/>
          </a:bodyPr>
          <a:lstStyle/>
          <a:p>
            <a:pPr algn="justLow" rtl="1">
              <a:buFont typeface="Wingdings" pitchFamily="2" charset="2"/>
              <a:buNone/>
            </a:pPr>
            <a:r>
              <a:rPr lang="fa-IR" sz="2000" dirty="0">
                <a:cs typeface="B Lotus" pitchFamily="2" charset="-78"/>
              </a:rPr>
              <a:t>منجر به طراحي و طراحي مجدد سيستم ها مي شود</a:t>
            </a:r>
          </a:p>
          <a:p>
            <a:pPr algn="justLow" rtl="1">
              <a:buFont typeface="Wingdings" pitchFamily="2" charset="2"/>
              <a:buNone/>
            </a:pPr>
            <a:r>
              <a:rPr lang="fa-IR" sz="2000" dirty="0">
                <a:cs typeface="B Lotus" pitchFamily="2" charset="-78"/>
              </a:rPr>
              <a:t>در طراحي سيستم ها، اجزاء شناخته شده از راه تحليل وظيفه هايي که توسط کل بايد انجام </a:t>
            </a:r>
            <a:r>
              <a:rPr lang="fa-IR" sz="2000" dirty="0" smtClean="0">
                <a:cs typeface="B Lotus" pitchFamily="2" charset="-78"/>
              </a:rPr>
              <a:t>گيرد، </a:t>
            </a:r>
            <a:r>
              <a:rPr lang="fa-IR" sz="2000" dirty="0">
                <a:cs typeface="B Lotus" pitchFamily="2" charset="-78"/>
              </a:rPr>
              <a:t>را به شکل قطعات غير قابل تغيير يک پازل،  سر هم نمي کنند،  </a:t>
            </a:r>
            <a:r>
              <a:rPr lang="fa-IR" sz="2000" dirty="0">
                <a:solidFill>
                  <a:srgbClr val="FF0000"/>
                </a:solidFill>
                <a:cs typeface="B Lotus" pitchFamily="2" charset="-78"/>
              </a:rPr>
              <a:t>بلکه اجزاء به نحوي با يکديگر تلفيق </a:t>
            </a:r>
            <a:r>
              <a:rPr lang="fa-IR" sz="2000" dirty="0" smtClean="0">
                <a:solidFill>
                  <a:srgbClr val="FF0000"/>
                </a:solidFill>
                <a:cs typeface="B Lotus" pitchFamily="2" charset="-78"/>
              </a:rPr>
              <a:t>مي </a:t>
            </a:r>
            <a:r>
              <a:rPr lang="fa-IR" sz="2000" dirty="0">
                <a:solidFill>
                  <a:srgbClr val="FF0000"/>
                </a:solidFill>
                <a:cs typeface="B Lotus" pitchFamily="2" charset="-78"/>
              </a:rPr>
              <a:t>شوند که عمليات آنها به طور هماهنگ، کارا و موثر امکان پذير باشد</a:t>
            </a:r>
          </a:p>
          <a:p>
            <a:pPr algn="justLow" rtl="1">
              <a:buFont typeface="Wingdings" pitchFamily="2" charset="2"/>
              <a:buNone/>
            </a:pPr>
            <a:r>
              <a:rPr lang="fa-IR" sz="2000" dirty="0">
                <a:cs typeface="B Lotus" pitchFamily="2" charset="-78"/>
              </a:rPr>
              <a:t> </a:t>
            </a:r>
            <a:r>
              <a:rPr lang="fa-IR" sz="2000" dirty="0">
                <a:solidFill>
                  <a:srgbClr val="FF0000"/>
                </a:solidFill>
                <a:cs typeface="B Lotus" pitchFamily="2" charset="-78"/>
              </a:rPr>
              <a:t>زيرا که اگر هر جزء سيستم، به صورت مجزا تا حد امکان عملکردي کارامد داشته باشد، عملکرد سيستم کل لزوما تا حد ممکن کارامد نخواهد بود! (قطعات يک ماشين مونتاژ را در نظر بگيريد) </a:t>
            </a:r>
          </a:p>
          <a:p>
            <a:pPr algn="justLow" rtl="1">
              <a:buFont typeface="Wingdings" pitchFamily="2" charset="2"/>
              <a:buNone/>
            </a:pPr>
            <a:r>
              <a:rPr lang="fa-IR" sz="2000" dirty="0">
                <a:cs typeface="B Lotus" pitchFamily="2" charset="-78"/>
              </a:rPr>
              <a:t>زيرا اجزاء به علت عدم تناسب به هم متصل نخواهند شد، حتي اگر هم متصل شوند، نخواهند توانست بخوبي با هم کارکنند </a:t>
            </a:r>
            <a:r>
              <a:rPr lang="ar-SA" sz="2000" dirty="0">
                <a:cs typeface="B Lotus" pitchFamily="2" charset="-78"/>
              </a:rPr>
              <a:t>–</a:t>
            </a:r>
            <a:r>
              <a:rPr lang="fa-IR" sz="2000" dirty="0">
                <a:cs typeface="B Lotus" pitchFamily="2" charset="-78"/>
              </a:rPr>
              <a:t> </a:t>
            </a:r>
            <a:r>
              <a:rPr lang="fa-IR" sz="2000" dirty="0">
                <a:solidFill>
                  <a:srgbClr val="FF0000"/>
                </a:solidFill>
                <a:cs typeface="B Lotus" pitchFamily="2" charset="-78"/>
              </a:rPr>
              <a:t>عملکرد هر سيستم بيشتر به تعامل اجزاء آن بستگي دارد، تا فعاليت مستقل از هم  هر يک از آنها</a:t>
            </a:r>
            <a:r>
              <a:rPr lang="fa-IR" sz="2000" dirty="0">
                <a:cs typeface="B Lotus" pitchFamily="2" charset="-78"/>
              </a:rPr>
              <a:t> (يک تيم فوتبال از بهترين ها را در نظر بگيريد)!!</a:t>
            </a:r>
          </a:p>
          <a:p>
            <a:pPr algn="justLow" rtl="1">
              <a:buFont typeface="Wingdings" pitchFamily="2" charset="2"/>
              <a:buNone/>
            </a:pPr>
            <a:r>
              <a:rPr lang="fa-IR" sz="2000" dirty="0">
                <a:cs typeface="B Lotus" pitchFamily="2" charset="-78"/>
              </a:rPr>
              <a:t>آيا جمع بهترين راه حلهاي مناسب اجزاء ، بخش هاي مهار شدني يا قابل حل، هميشه بهترين راه حل براي کل نخواهد بود (اگرچه ممکن است بدترين نيز نباشد)</a:t>
            </a:r>
            <a:endParaRPr lang="en-US" sz="2000" dirty="0">
              <a:cs typeface="B Lotus" pitchFamily="2" charset="-78"/>
            </a:endParaRPr>
          </a:p>
        </p:txBody>
      </p:sp>
    </p:spTree>
    <p:extLst>
      <p:ext uri="{BB962C8B-B14F-4D97-AF65-F5344CB8AC3E}">
        <p14:creationId xmlns:p14="http://schemas.microsoft.com/office/powerpoint/2010/main" xmlns="" val="2904408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85800"/>
            <a:ext cx="8229600" cy="1143000"/>
          </a:xfrm>
        </p:spPr>
        <p:txBody>
          <a:bodyPr/>
          <a:lstStyle/>
          <a:p>
            <a:pPr algn="ctr" rtl="1"/>
            <a:r>
              <a:rPr lang="fa-IR" sz="2800" b="1" dirty="0" smtClean="0">
                <a:solidFill>
                  <a:srgbClr val="0000CC"/>
                </a:solidFill>
                <a:cs typeface="B Lotus" pitchFamily="2" charset="-78"/>
              </a:rPr>
              <a:t>توسعه </a:t>
            </a:r>
            <a:r>
              <a:rPr lang="fa-IR" sz="2800" b="1" dirty="0">
                <a:solidFill>
                  <a:srgbClr val="0000CC"/>
                </a:solidFill>
                <a:cs typeface="B Lotus" pitchFamily="2" charset="-78"/>
              </a:rPr>
              <a:t>گرايي يا</a:t>
            </a:r>
            <a:r>
              <a:rPr lang="en-US" sz="2800" dirty="0"/>
              <a:t> </a:t>
            </a:r>
            <a:r>
              <a:rPr lang="en-US" sz="2800" dirty="0">
                <a:solidFill>
                  <a:srgbClr val="0000CC"/>
                </a:solidFill>
                <a:latin typeface="+mn-lt"/>
              </a:rPr>
              <a:t>Expansionism</a:t>
            </a:r>
            <a:r>
              <a:rPr lang="en-US" sz="2000" dirty="0">
                <a:solidFill>
                  <a:srgbClr val="0000CC"/>
                </a:solidFill>
                <a:latin typeface="+mn-lt"/>
              </a:rPr>
              <a:t> </a:t>
            </a:r>
            <a:r>
              <a:rPr lang="fa-IR" sz="2800" dirty="0">
                <a:cs typeface="Arial" charset="0"/>
              </a:rPr>
              <a:t/>
            </a:r>
            <a:br>
              <a:rPr lang="fa-IR" sz="2800" dirty="0">
                <a:cs typeface="Arial" charset="0"/>
              </a:rPr>
            </a:br>
            <a:r>
              <a:rPr lang="fa-IR" sz="2000" dirty="0">
                <a:solidFill>
                  <a:srgbClr val="0000CC"/>
                </a:solidFill>
                <a:cs typeface="B Lotus" pitchFamily="2" charset="-78"/>
              </a:rPr>
              <a:t>اگر قرار است رفتار سيستم با مراجعه به سيستم فراگير (ابَر سيستم) آن تشريح شود، رفتار سيستم فراگير را چگونه مي توان توضيح داد؟ آيا اين فراگرد توسعه پاياني دارد؟</a:t>
            </a:r>
            <a:endParaRPr lang="en-US" sz="2000" dirty="0">
              <a:solidFill>
                <a:srgbClr val="0000CC"/>
              </a:solidFill>
              <a:cs typeface="B Lotus" pitchFamily="2" charset="-78"/>
            </a:endParaRPr>
          </a:p>
        </p:txBody>
      </p:sp>
      <p:sp>
        <p:nvSpPr>
          <p:cNvPr id="31747" name="Rectangle 3"/>
          <p:cNvSpPr>
            <a:spLocks noGrp="1" noChangeArrowheads="1"/>
          </p:cNvSpPr>
          <p:nvPr>
            <p:ph type="body" idx="1"/>
          </p:nvPr>
        </p:nvSpPr>
        <p:spPr>
          <a:xfrm>
            <a:off x="457200" y="2286000"/>
            <a:ext cx="8229600" cy="3657600"/>
          </a:xfrm>
        </p:spPr>
        <p:txBody>
          <a:bodyPr>
            <a:noAutofit/>
          </a:bodyPr>
          <a:lstStyle/>
          <a:p>
            <a:pPr algn="justLow" rtl="1">
              <a:lnSpc>
                <a:spcPct val="150000"/>
              </a:lnSpc>
              <a:spcBef>
                <a:spcPts val="0"/>
              </a:spcBef>
            </a:pPr>
            <a:r>
              <a:rPr lang="fa-IR" sz="2200" dirty="0">
                <a:cs typeface="B Lotus" pitchFamily="2" charset="-78"/>
              </a:rPr>
              <a:t>در تفکر سيستمي اعتقاد بر اين است که افزايش شناخت را مي توان با توسعه سيستم تحت مطالعه </a:t>
            </a:r>
            <a:r>
              <a:rPr lang="fa-IR" sz="2200" dirty="0" smtClean="0">
                <a:cs typeface="B Lotus" pitchFamily="2" charset="-78"/>
              </a:rPr>
              <a:t>به </a:t>
            </a:r>
            <a:r>
              <a:rPr lang="fa-IR" sz="2200" dirty="0">
                <a:cs typeface="B Lotus" pitchFamily="2" charset="-78"/>
              </a:rPr>
              <a:t>دست آورد، نه با تقليل آن به اجزاء -- </a:t>
            </a:r>
          </a:p>
          <a:p>
            <a:pPr algn="r" rtl="1">
              <a:lnSpc>
                <a:spcPct val="150000"/>
              </a:lnSpc>
              <a:spcBef>
                <a:spcPts val="0"/>
              </a:spcBef>
            </a:pPr>
            <a:r>
              <a:rPr lang="fa-IR" sz="2200" dirty="0">
                <a:cs typeface="B Lotus" pitchFamily="2" charset="-78"/>
              </a:rPr>
              <a:t>                    </a:t>
            </a:r>
            <a:r>
              <a:rPr lang="fa-IR" sz="2200" dirty="0" smtClean="0">
                <a:cs typeface="B Lotus" pitchFamily="2" charset="-78"/>
              </a:rPr>
              <a:t> </a:t>
            </a:r>
            <a:r>
              <a:rPr lang="fa-IR" sz="2200" dirty="0">
                <a:cs typeface="B Lotus" pitchFamily="2" charset="-78"/>
              </a:rPr>
              <a:t>شناخت از کل به جزء پيش مي رود، نه از جزء به کل</a:t>
            </a:r>
          </a:p>
          <a:p>
            <a:pPr algn="justLow" rtl="1">
              <a:lnSpc>
                <a:spcPct val="150000"/>
              </a:lnSpc>
              <a:spcBef>
                <a:spcPts val="0"/>
              </a:spcBef>
            </a:pPr>
            <a:r>
              <a:rPr lang="fa-IR" sz="2200" dirty="0">
                <a:cs typeface="B Lotus" pitchFamily="2" charset="-78"/>
              </a:rPr>
              <a:t> در نتيجه، بينش باوري بر اين صورت بندي استوار شده که شناخت کامل هر چيز، </a:t>
            </a:r>
            <a:r>
              <a:rPr lang="fa-IR" sz="2200" dirty="0">
                <a:solidFill>
                  <a:srgbClr val="CC00CC"/>
                </a:solidFill>
                <a:cs typeface="B Lotus" pitchFamily="2" charset="-78"/>
              </a:rPr>
              <a:t>آرماني</a:t>
            </a:r>
            <a:r>
              <a:rPr lang="fa-IR" sz="2200" dirty="0">
                <a:cs typeface="B Lotus" pitchFamily="2" charset="-78"/>
              </a:rPr>
              <a:t> است </a:t>
            </a:r>
            <a:r>
              <a:rPr lang="fa-IR" sz="2200" dirty="0" smtClean="0">
                <a:cs typeface="B Lotus" pitchFamily="2" charset="-78"/>
              </a:rPr>
              <a:t>که </a:t>
            </a:r>
            <a:r>
              <a:rPr lang="fa-IR" sz="2200" dirty="0">
                <a:cs typeface="B Lotus" pitchFamily="2" charset="-78"/>
              </a:rPr>
              <a:t>مي توان به طور مداوم به آن نزديک شد، اما هرگز نمي توان به آن دست يافت </a:t>
            </a:r>
            <a:r>
              <a:rPr lang="ar-SA" sz="2200" dirty="0">
                <a:cs typeface="B Lotus" pitchFamily="2" charset="-78"/>
              </a:rPr>
              <a:t>–</a:t>
            </a:r>
            <a:r>
              <a:rPr lang="fa-IR" sz="2200" dirty="0">
                <a:cs typeface="B Lotus" pitchFamily="2" charset="-78"/>
              </a:rPr>
              <a:t> </a:t>
            </a:r>
          </a:p>
          <a:p>
            <a:pPr algn="justLow" rtl="1">
              <a:lnSpc>
                <a:spcPct val="150000"/>
              </a:lnSpc>
              <a:spcBef>
                <a:spcPts val="0"/>
              </a:spcBef>
            </a:pPr>
            <a:r>
              <a:rPr lang="fa-IR" sz="2200" dirty="0">
                <a:cs typeface="B Lotus" pitchFamily="2" charset="-78"/>
              </a:rPr>
              <a:t>بنابراين فرض وجود يک کل نهايي که شناخت آن پاسخ غايي را فراهم آورد، غير ضروري </a:t>
            </a:r>
            <a:r>
              <a:rPr lang="fa-IR" sz="2200" dirty="0" smtClean="0">
                <a:cs typeface="B Lotus" pitchFamily="2" charset="-78"/>
              </a:rPr>
              <a:t>است؛ اگر </a:t>
            </a:r>
            <a:r>
              <a:rPr lang="fa-IR" sz="2200" dirty="0">
                <a:cs typeface="B Lotus" pitchFamily="2" charset="-78"/>
              </a:rPr>
              <a:t>چه فرض وجود چنين کل وحدت بخشي (مانند خدا يا خالق) براي بسياري از مردم راحت تر و مقبول تر است </a:t>
            </a:r>
            <a:endParaRPr lang="en-US" sz="2200" dirty="0">
              <a:cs typeface="B Lotus" pitchFamily="2" charset="-78"/>
            </a:endParaRPr>
          </a:p>
        </p:txBody>
      </p:sp>
    </p:spTree>
    <p:extLst>
      <p:ext uri="{BB962C8B-B14F-4D97-AF65-F5344CB8AC3E}">
        <p14:creationId xmlns:p14="http://schemas.microsoft.com/office/powerpoint/2010/main" xmlns="" val="3927542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609600"/>
            <a:ext cx="8229600" cy="533400"/>
          </a:xfrm>
        </p:spPr>
        <p:txBody>
          <a:bodyPr/>
          <a:lstStyle/>
          <a:p>
            <a:pPr algn="ctr"/>
            <a:r>
              <a:rPr lang="fa-IR" sz="2400" b="1" dirty="0" smtClean="0">
                <a:solidFill>
                  <a:srgbClr val="FF0000"/>
                </a:solidFill>
                <a:cs typeface="B Lotus" pitchFamily="2" charset="-78"/>
              </a:rPr>
              <a:t>انقلاب فرا صنعتي </a:t>
            </a:r>
            <a:r>
              <a:rPr lang="en-US" sz="2400" b="1" dirty="0" smtClean="0">
                <a:solidFill>
                  <a:srgbClr val="FF0000"/>
                </a:solidFill>
                <a:cs typeface="B Lotus" pitchFamily="2" charset="-78"/>
              </a:rPr>
              <a:t> </a:t>
            </a:r>
            <a:r>
              <a:rPr lang="en-US" sz="1800" b="1" dirty="0" smtClean="0">
                <a:solidFill>
                  <a:srgbClr val="FF0000"/>
                </a:solidFill>
                <a:latin typeface="+mn-lt"/>
                <a:cs typeface="Arial" charset="0"/>
              </a:rPr>
              <a:t>(Postindustrial Revolution)</a:t>
            </a:r>
            <a:endParaRPr lang="en-US" sz="1800" b="1" dirty="0">
              <a:solidFill>
                <a:srgbClr val="FF0000"/>
              </a:solidFill>
              <a:latin typeface="+mn-lt"/>
              <a:cs typeface="Arial" charset="0"/>
            </a:endParaRPr>
          </a:p>
        </p:txBody>
      </p:sp>
      <p:sp>
        <p:nvSpPr>
          <p:cNvPr id="33795" name="Rectangle 3"/>
          <p:cNvSpPr>
            <a:spLocks noGrp="1" noChangeArrowheads="1"/>
          </p:cNvSpPr>
          <p:nvPr>
            <p:ph type="body" idx="1"/>
          </p:nvPr>
        </p:nvSpPr>
        <p:spPr>
          <a:xfrm>
            <a:off x="228600" y="1219200"/>
            <a:ext cx="8610600" cy="4800600"/>
          </a:xfrm>
        </p:spPr>
        <p:txBody>
          <a:bodyPr>
            <a:noAutofit/>
          </a:bodyPr>
          <a:lstStyle/>
          <a:p>
            <a:pPr algn="justLow" rtl="1">
              <a:lnSpc>
                <a:spcPct val="150000"/>
              </a:lnSpc>
            </a:pPr>
            <a:r>
              <a:rPr lang="fa-IR" sz="1800" dirty="0">
                <a:cs typeface="B Mitra" pitchFamily="2" charset="-78"/>
              </a:rPr>
              <a:t>براي به پايان بردن پديده تغيير در دورانها، بايد به ماهيت تبديل انقلاب صنعتي به فراصنعتي که ريشه در سده گذشته دارد، توجه کرد</a:t>
            </a:r>
          </a:p>
          <a:p>
            <a:pPr algn="justLow" rtl="1">
              <a:lnSpc>
                <a:spcPct val="150000"/>
              </a:lnSpc>
            </a:pPr>
            <a:r>
              <a:rPr lang="fa-IR" sz="1800" dirty="0">
                <a:cs typeface="B Mitra" pitchFamily="2" charset="-78"/>
              </a:rPr>
              <a:t>دانشمنداني که استفاده از نيروي برق، رادار، ليزر، و انرژيهاي انفجاري را به عنوان منبع انرژي کشف کردند، دريافتند که چون مشاهده آنها به سادگي امکان پذير نيست، لذا شروع ب</a:t>
            </a:r>
            <a:r>
              <a:rPr lang="fa-IR" sz="1800" dirty="0">
                <a:solidFill>
                  <a:srgbClr val="FF0000"/>
                </a:solidFill>
                <a:cs typeface="B Mitra" pitchFamily="2" charset="-78"/>
              </a:rPr>
              <a:t>ه ساخت ابزارهاي لازم چون آمپر </a:t>
            </a:r>
            <a:r>
              <a:rPr lang="fa-IR" sz="1800" dirty="0">
                <a:cs typeface="B Mitra" pitchFamily="2" charset="-78"/>
              </a:rPr>
              <a:t>سنج، اهم متر، ولت متر، و سپس تکنولوژي ابزارهاي دقيق تر ارتباطي براي انتقال نمادها  مانند رايانه و ماهواره را نمودند تا کار برايشان راحت تر شود  </a:t>
            </a:r>
          </a:p>
          <a:p>
            <a:pPr algn="justLow" rtl="1">
              <a:lnSpc>
                <a:spcPct val="150000"/>
              </a:lnSpc>
            </a:pPr>
            <a:r>
              <a:rPr lang="fa-IR" sz="1800" dirty="0">
                <a:cs typeface="B Mitra" pitchFamily="2" charset="-78"/>
              </a:rPr>
              <a:t>زيرا با استفاده از اين سيستمها مي توان ساير سيستمها را کنتر</a:t>
            </a:r>
            <a:r>
              <a:rPr lang="fa-IR" sz="1800" u="sng" dirty="0">
                <a:solidFill>
                  <a:srgbClr val="FF0000"/>
                </a:solidFill>
                <a:cs typeface="B Mitra" pitchFamily="2" charset="-78"/>
              </a:rPr>
              <a:t>ل يا خودکار (</a:t>
            </a:r>
            <a:r>
              <a:rPr lang="fa-IR" sz="1800" dirty="0">
                <a:cs typeface="B Mitra" pitchFamily="2" charset="-78"/>
              </a:rPr>
              <a:t>اتوماسيون) نمود:</a:t>
            </a:r>
          </a:p>
          <a:p>
            <a:pPr algn="justLow" rtl="1">
              <a:lnSpc>
                <a:spcPct val="150000"/>
              </a:lnSpc>
            </a:pPr>
            <a:r>
              <a:rPr lang="fa-IR" sz="1800" dirty="0">
                <a:cs typeface="B Mitra" pitchFamily="2" charset="-78"/>
              </a:rPr>
              <a:t>دقت-</a:t>
            </a:r>
            <a:r>
              <a:rPr lang="fa-IR" sz="1800" u="sng" dirty="0">
                <a:solidFill>
                  <a:srgbClr val="FF0000"/>
                </a:solidFill>
                <a:cs typeface="B Mitra" pitchFamily="2" charset="-78"/>
              </a:rPr>
              <a:t>- خودکاري با ماشيني کردن تفاوت بنيادي دارد</a:t>
            </a:r>
            <a:r>
              <a:rPr lang="ar-SA" sz="1800" u="sng" dirty="0">
                <a:solidFill>
                  <a:srgbClr val="FF0000"/>
                </a:solidFill>
                <a:cs typeface="B Mitra" pitchFamily="2" charset="-78"/>
              </a:rPr>
              <a:t>–</a:t>
            </a:r>
            <a:r>
              <a:rPr lang="fa-IR" sz="1800" u="sng" dirty="0">
                <a:solidFill>
                  <a:srgbClr val="FF0000"/>
                </a:solidFill>
                <a:cs typeface="B Mitra" pitchFamily="2" charset="-78"/>
              </a:rPr>
              <a:t> </a:t>
            </a:r>
            <a:r>
              <a:rPr lang="fa-IR" sz="1800" b="1" dirty="0">
                <a:solidFill>
                  <a:srgbClr val="FF0000"/>
                </a:solidFill>
                <a:cs typeface="B Mitra" pitchFamily="2" charset="-78"/>
              </a:rPr>
              <a:t>ماشيني کردن جايگزين ماهيچه مي شود، </a:t>
            </a:r>
            <a:r>
              <a:rPr lang="fa-IR" sz="1800" b="1" dirty="0" smtClean="0">
                <a:solidFill>
                  <a:srgbClr val="FF0000"/>
                </a:solidFill>
                <a:cs typeface="B Mitra" pitchFamily="2" charset="-78"/>
              </a:rPr>
              <a:t>در </a:t>
            </a:r>
            <a:r>
              <a:rPr lang="fa-IR" sz="1800" b="1" dirty="0">
                <a:solidFill>
                  <a:srgbClr val="FF0000"/>
                </a:solidFill>
                <a:cs typeface="B Mitra" pitchFamily="2" charset="-78"/>
              </a:rPr>
              <a:t>حالي که خودکاري جايگزين مغز مي شود-</a:t>
            </a:r>
            <a:r>
              <a:rPr lang="fa-IR" sz="1800" dirty="0">
                <a:cs typeface="B Mitra" pitchFamily="2" charset="-78"/>
              </a:rPr>
              <a:t>- خودکاري براي انقلاب فرا صنعتي نقش ماشيني کردن براي انقلاب صنعتي را ايفا مي کند،  لذا اهميت خودکاري به عنوان يک جزء ضروري رويکرد سيستمي، بيش از اهميت فن آوري پيشرفته نيست -- اما به عنوان ابزار لازم مانند دارو براي درمان دردها راه موثرتري براي حل و فصل مسايل است </a:t>
            </a:r>
            <a:endParaRPr lang="en-US" sz="1800" dirty="0">
              <a:cs typeface="B Mitra" pitchFamily="2" charset="-78"/>
            </a:endParaRPr>
          </a:p>
        </p:txBody>
      </p:sp>
    </p:spTree>
    <p:extLst>
      <p:ext uri="{BB962C8B-B14F-4D97-AF65-F5344CB8AC3E}">
        <p14:creationId xmlns:p14="http://schemas.microsoft.com/office/powerpoint/2010/main" xmlns="" val="1430380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6241026"/>
            <a:ext cx="6781800" cy="609600"/>
          </a:xfrm>
        </p:spPr>
        <p:txBody>
          <a:bodyPr>
            <a:noAutofit/>
          </a:bodyPr>
          <a:lstStyle/>
          <a:p>
            <a:r>
              <a:rPr lang="fa-IR" sz="4000" dirty="0">
                <a:cs typeface="B Nazanin" pitchFamily="2" charset="-78"/>
              </a:rPr>
              <a:t>نظریه سیستم ها </a:t>
            </a:r>
            <a:endParaRPr lang="en-US" sz="4000" dirty="0">
              <a:cs typeface="B Nazanin" pitchFamily="2" charset="-78"/>
            </a:endParaRPr>
          </a:p>
        </p:txBody>
      </p:sp>
      <p:sp>
        <p:nvSpPr>
          <p:cNvPr id="11" name="Content Placeholder 10"/>
          <p:cNvSpPr>
            <a:spLocks noGrp="1"/>
          </p:cNvSpPr>
          <p:nvPr>
            <p:ph sz="half" idx="2"/>
          </p:nvPr>
        </p:nvSpPr>
        <p:spPr>
          <a:xfrm>
            <a:off x="609600" y="609600"/>
            <a:ext cx="7696200" cy="5486400"/>
          </a:xfrm>
        </p:spPr>
        <p:txBody>
          <a:bodyPr>
            <a:normAutofit fontScale="85000" lnSpcReduction="20000"/>
          </a:bodyPr>
          <a:lstStyle/>
          <a:p>
            <a:pPr algn="justLow" rtl="1"/>
            <a:r>
              <a:rPr lang="fa-IR" sz="2400" dirty="0" smtClean="0">
                <a:cs typeface="B Mitra" pitchFamily="2" charset="-78"/>
              </a:rPr>
              <a:t>دو نوع نگرش رایج به پدیده ها: </a:t>
            </a:r>
          </a:p>
          <a:p>
            <a:pPr marL="0" indent="0" algn="justLow" rtl="1">
              <a:buNone/>
            </a:pPr>
            <a:r>
              <a:rPr lang="fa-IR" sz="2400" dirty="0">
                <a:cs typeface="B Mitra" pitchFamily="2" charset="-78"/>
              </a:rPr>
              <a:t> </a:t>
            </a:r>
            <a:r>
              <a:rPr lang="fa-IR" sz="2400" dirty="0" smtClean="0">
                <a:cs typeface="B Mitra" pitchFamily="2" charset="-78"/>
              </a:rPr>
              <a:t>           الف- نگرش تجزیه گرا یا مکانیسمی       ب- نگرش کل گرا یا سیستمی</a:t>
            </a:r>
          </a:p>
          <a:p>
            <a:pPr marL="0" indent="0" algn="justLow" rtl="1">
              <a:buNone/>
            </a:pPr>
            <a:endParaRPr lang="fa-IR" sz="2400" dirty="0" smtClean="0">
              <a:cs typeface="B Mitra" pitchFamily="2" charset="-78"/>
            </a:endParaRPr>
          </a:p>
          <a:p>
            <a:pPr algn="justLow" rtl="1"/>
            <a:endParaRPr lang="fa-IR" sz="2400" dirty="0" smtClean="0">
              <a:cs typeface="B Mitra" pitchFamily="2" charset="-78"/>
            </a:endParaRPr>
          </a:p>
          <a:p>
            <a:pPr algn="justLow" rtl="1"/>
            <a:endParaRPr lang="fa-IR" sz="2400" dirty="0">
              <a:cs typeface="B Mitra" pitchFamily="2" charset="-78"/>
            </a:endParaRPr>
          </a:p>
          <a:p>
            <a:pPr algn="justLow" rtl="1"/>
            <a:endParaRPr lang="fa-IR" sz="2400" dirty="0" smtClean="0">
              <a:cs typeface="B Mitra" pitchFamily="2" charset="-78"/>
            </a:endParaRPr>
          </a:p>
          <a:p>
            <a:pPr algn="justLow" rtl="1"/>
            <a:endParaRPr lang="fa-IR" sz="2400" dirty="0">
              <a:cs typeface="B Mitra" pitchFamily="2" charset="-78"/>
            </a:endParaRPr>
          </a:p>
          <a:p>
            <a:pPr algn="justLow" rtl="1"/>
            <a:endParaRPr lang="fa-IR" sz="2400" dirty="0" smtClean="0">
              <a:cs typeface="B Mitra" pitchFamily="2" charset="-78"/>
            </a:endParaRPr>
          </a:p>
          <a:p>
            <a:pPr algn="justLow" rtl="1"/>
            <a:endParaRPr lang="fa-IR" sz="2400" dirty="0">
              <a:cs typeface="B Mitra" pitchFamily="2" charset="-78"/>
            </a:endParaRPr>
          </a:p>
          <a:p>
            <a:pPr algn="justLow" rtl="1"/>
            <a:endParaRPr lang="fa-IR" sz="2400" dirty="0" smtClean="0">
              <a:cs typeface="B Mitra" pitchFamily="2" charset="-78"/>
            </a:endParaRPr>
          </a:p>
          <a:p>
            <a:pPr algn="justLow" rtl="1"/>
            <a:r>
              <a:rPr lang="ar-SA" sz="2400" dirty="0" smtClean="0">
                <a:cs typeface="B Mitra" pitchFamily="2" charset="-78"/>
              </a:rPr>
              <a:t>تفکر </a:t>
            </a:r>
            <a:r>
              <a:rPr lang="ar-SA" sz="2400" dirty="0">
                <a:cs typeface="B Mitra" pitchFamily="2" charset="-78"/>
              </a:rPr>
              <a:t>سیستمی بر خلاف بسیاری از جنبشهای فکری که در یک رشته علمی و در محدوده یک علم متولد شده اند در محیطی </a:t>
            </a:r>
            <a:r>
              <a:rPr lang="ar-SA" sz="2400" b="1" dirty="0">
                <a:cs typeface="B Mitra" pitchFamily="2" charset="-78"/>
              </a:rPr>
              <a:t>میان رشته ای </a:t>
            </a:r>
            <a:r>
              <a:rPr lang="ar-SA" sz="2400" dirty="0">
                <a:cs typeface="B Mitra" pitchFamily="2" charset="-78"/>
              </a:rPr>
              <a:t>رشد کرده است و این شیوه تفکر </a:t>
            </a:r>
            <a:r>
              <a:rPr lang="ar-SA" sz="2400" b="1" dirty="0">
                <a:cs typeface="B Mitra" pitchFamily="2" charset="-78"/>
              </a:rPr>
              <a:t>به طور کلی با  مجموعه هایی متشکل از اجزا سروکار دارد نه با خود اجزا </a:t>
            </a:r>
            <a:r>
              <a:rPr lang="ar-SA" sz="2400" dirty="0">
                <a:cs typeface="B Mitra" pitchFamily="2" charset="-78"/>
              </a:rPr>
              <a:t>و بنا به ضرورت از مرزهای سنتی علوم فراتر رفته و عمومیت یافته است</a:t>
            </a:r>
            <a:r>
              <a:rPr lang="ar-SA" sz="2400" dirty="0" smtClean="0">
                <a:cs typeface="B Mitra" pitchFamily="2" charset="-78"/>
              </a:rPr>
              <a:t>.</a:t>
            </a:r>
            <a:endParaRPr lang="fa-IR" sz="2400" dirty="0" smtClean="0">
              <a:cs typeface="B Mitra" pitchFamily="2" charset="-78"/>
            </a:endParaRPr>
          </a:p>
          <a:p>
            <a:pPr algn="justLow" rtl="1"/>
            <a:endParaRPr lang="en-US" sz="2400" dirty="0">
              <a:cs typeface="B Mitra" pitchFamily="2" charset="-78"/>
            </a:endParaRPr>
          </a:p>
          <a:p>
            <a:pPr algn="justLow" rtl="1"/>
            <a:r>
              <a:rPr lang="ar-SA" sz="2400" dirty="0">
                <a:cs typeface="B Mitra" pitchFamily="2" charset="-78"/>
              </a:rPr>
              <a:t>- سیستم مجموعه ای متشکل از اجزای وابسته است که </a:t>
            </a:r>
            <a:r>
              <a:rPr lang="ar-SA" sz="2400" dirty="0" smtClean="0">
                <a:cs typeface="B Mitra" pitchFamily="2" charset="-78"/>
              </a:rPr>
              <a:t>متفقا</a:t>
            </a:r>
            <a:r>
              <a:rPr lang="fa-IR" sz="2400" dirty="0" smtClean="0">
                <a:cs typeface="B Mitra" pitchFamily="2" charset="-78"/>
              </a:rPr>
              <a:t>ً</a:t>
            </a:r>
            <a:r>
              <a:rPr lang="ar-SA" sz="2400" dirty="0" smtClean="0">
                <a:cs typeface="B Mitra" pitchFamily="2" charset="-78"/>
              </a:rPr>
              <a:t> در</a:t>
            </a:r>
            <a:r>
              <a:rPr lang="fa-IR" sz="2400" dirty="0" smtClean="0">
                <a:cs typeface="B Mitra" pitchFamily="2" charset="-78"/>
              </a:rPr>
              <a:t> </a:t>
            </a:r>
            <a:r>
              <a:rPr lang="ar-SA" sz="2400" dirty="0" smtClean="0">
                <a:cs typeface="B Mitra" pitchFamily="2" charset="-78"/>
              </a:rPr>
              <a:t>راه </a:t>
            </a:r>
            <a:r>
              <a:rPr lang="ar-SA" sz="2400" dirty="0">
                <a:cs typeface="B Mitra" pitchFamily="2" charset="-78"/>
              </a:rPr>
              <a:t>رسیدن به یک هدف کلی گام بر می دارند.</a:t>
            </a:r>
            <a:endParaRPr lang="en-US" sz="2400" dirty="0">
              <a:cs typeface="B Mitra" pitchFamily="2" charset="-78"/>
            </a:endParaRPr>
          </a:p>
          <a:p>
            <a:pPr algn="justLow" rtl="1"/>
            <a:r>
              <a:rPr lang="ar-SA" sz="2400" dirty="0">
                <a:cs typeface="B Mitra" pitchFamily="2" charset="-78"/>
              </a:rPr>
              <a:t>- سیستم کلی است متشکل از اجزای مرتبط ، پیکره ای سازمان یافته از اشیای مادی یا غیر مادی </a:t>
            </a:r>
            <a:r>
              <a:rPr lang="ar-SA" sz="2400" dirty="0" smtClean="0"/>
              <a:t>.</a:t>
            </a:r>
            <a:endParaRPr lang="en-US" sz="2400" dirty="0"/>
          </a:p>
          <a:p>
            <a:pPr algn="justLow" rt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816412490"/>
              </p:ext>
            </p:extLst>
          </p:nvPr>
        </p:nvGraphicFramePr>
        <p:xfrm>
          <a:off x="1524000" y="1143000"/>
          <a:ext cx="6096000" cy="2108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justLow"/>
                      <a:r>
                        <a:rPr lang="fa-IR" dirty="0" smtClean="0">
                          <a:cs typeface="B Mitra" pitchFamily="2" charset="-78"/>
                        </a:rPr>
                        <a:t>نگرش سیستمی</a:t>
                      </a:r>
                      <a:endParaRPr lang="en-US" dirty="0">
                        <a:cs typeface="B Mitra" pitchFamily="2" charset="-78"/>
                      </a:endParaRPr>
                    </a:p>
                  </a:txBody>
                  <a:tcPr/>
                </a:tc>
                <a:tc>
                  <a:txBody>
                    <a:bodyPr/>
                    <a:lstStyle/>
                    <a:p>
                      <a:pPr algn="justLow" rtl="1"/>
                      <a:r>
                        <a:rPr lang="fa-IR" dirty="0" smtClean="0">
                          <a:cs typeface="B Mitra" pitchFamily="2" charset="-78"/>
                        </a:rPr>
                        <a:t>نگرش مکانیسمی</a:t>
                      </a:r>
                      <a:endParaRPr lang="en-US" dirty="0">
                        <a:cs typeface="B Mitra" pitchFamily="2" charset="-78"/>
                      </a:endParaRPr>
                    </a:p>
                  </a:txBody>
                  <a:tcPr/>
                </a:tc>
              </a:tr>
              <a:tr h="370840">
                <a:tc>
                  <a:txBody>
                    <a:bodyPr/>
                    <a:lstStyle/>
                    <a:p>
                      <a:pPr algn="justLow" rtl="1"/>
                      <a:r>
                        <a:rPr lang="fa-IR" dirty="0" smtClean="0">
                          <a:cs typeface="B Mitra" pitchFamily="2" charset="-78"/>
                        </a:rPr>
                        <a:t>1- سیستم بزرگتری</a:t>
                      </a:r>
                      <a:r>
                        <a:rPr lang="fa-IR" baseline="0" dirty="0" smtClean="0">
                          <a:cs typeface="B Mitra" pitchFamily="2" charset="-78"/>
                        </a:rPr>
                        <a:t> را که پدیده مورد نظر تو جزیی از آن است را شناسایی کن</a:t>
                      </a:r>
                    </a:p>
                    <a:p>
                      <a:pPr algn="justLow" rtl="1"/>
                      <a:r>
                        <a:rPr lang="fa-IR" baseline="0" dirty="0" smtClean="0">
                          <a:cs typeface="B Mitra" pitchFamily="2" charset="-78"/>
                        </a:rPr>
                        <a:t>2- رفتار کل مجموعه را بشناس</a:t>
                      </a:r>
                    </a:p>
                    <a:p>
                      <a:pPr algn="justLow" rtl="1"/>
                      <a:r>
                        <a:rPr lang="fa-IR" baseline="0" dirty="0" smtClean="0">
                          <a:cs typeface="B Mitra" pitchFamily="2" charset="-78"/>
                        </a:rPr>
                        <a:t>3- رفتار پدیده مورد نظر را در مفهوم نقش یا کارکرد آن در قالب سیستم بزرگتر تعریف کن</a:t>
                      </a:r>
                      <a:endParaRPr lang="en-US" dirty="0">
                        <a:cs typeface="B Mitra" pitchFamily="2" charset="-78"/>
                      </a:endParaRPr>
                    </a:p>
                  </a:txBody>
                  <a:tcPr/>
                </a:tc>
                <a:tc>
                  <a:txBody>
                    <a:bodyPr/>
                    <a:lstStyle/>
                    <a:p>
                      <a:pPr algn="justLow" rtl="1"/>
                      <a:r>
                        <a:rPr lang="fa-IR" dirty="0" smtClean="0">
                          <a:cs typeface="B Mitra" pitchFamily="2" charset="-78"/>
                        </a:rPr>
                        <a:t>1- پدیده مورد نظر را به اجزا آن تجزیه کن</a:t>
                      </a:r>
                    </a:p>
                    <a:p>
                      <a:pPr algn="justLow" rtl="1"/>
                      <a:r>
                        <a:rPr lang="fa-IR" dirty="0" smtClean="0">
                          <a:cs typeface="B Mitra" pitchFamily="2" charset="-78"/>
                        </a:rPr>
                        <a:t>2- رفتار</a:t>
                      </a:r>
                      <a:r>
                        <a:rPr lang="fa-IR" baseline="0" dirty="0" smtClean="0">
                          <a:cs typeface="B Mitra" pitchFamily="2" charset="-78"/>
                        </a:rPr>
                        <a:t> و مظاهر هر جزیی را به طور جدا گانه شناسایی کن</a:t>
                      </a:r>
                    </a:p>
                    <a:p>
                      <a:pPr algn="justLow" rtl="1"/>
                      <a:r>
                        <a:rPr lang="fa-IR" baseline="0" dirty="0" smtClean="0">
                          <a:cs typeface="B Mitra" pitchFamily="2" charset="-78"/>
                        </a:rPr>
                        <a:t>3- تعاریفی را که از شناخت اجزا به دست آورده ای با یکدیگر ترکیب کن تا تعریف کل را به دست آوری</a:t>
                      </a:r>
                      <a:endParaRPr lang="en-US" dirty="0">
                        <a:cs typeface="B Mitra" pitchFamily="2" charset="-78"/>
                      </a:endParaRPr>
                    </a:p>
                  </a:txBody>
                  <a:tcPr/>
                </a:tc>
              </a:tr>
            </a:tbl>
          </a:graphicData>
        </a:graphic>
      </p:graphicFrame>
    </p:spTree>
    <p:extLst>
      <p:ext uri="{BB962C8B-B14F-4D97-AF65-F5344CB8AC3E}">
        <p14:creationId xmlns:p14="http://schemas.microsoft.com/office/powerpoint/2010/main" xmlns="" val="2978824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Nazanin" pitchFamily="2" charset="-78"/>
              </a:rPr>
              <a:t>برنامه ریزی، </a:t>
            </a:r>
            <a:r>
              <a:rPr lang="fa-IR" sz="2400" dirty="0" smtClean="0">
                <a:cs typeface="B Nazanin" pitchFamily="2" charset="-78"/>
              </a:rPr>
              <a:t>(رجوع به منابع معرفی شده)</a:t>
            </a:r>
            <a:endParaRPr lang="en-US" dirty="0">
              <a:cs typeface="B Nazanin" pitchFamily="2" charset="-78"/>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2337056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0" y="609600"/>
            <a:ext cx="8534400" cy="5410199"/>
          </a:xfrm>
        </p:spPr>
        <p:txBody>
          <a:bodyPr>
            <a:noAutofit/>
          </a:bodyPr>
          <a:lstStyle/>
          <a:p>
            <a:pPr algn="justLow" rtl="1"/>
            <a:r>
              <a:rPr lang="fa-IR" sz="1400" dirty="0" smtClean="0">
                <a:cs typeface="B Mitra" pitchFamily="2" charset="-78"/>
              </a:rPr>
              <a:t>پیل اندر خانه تاریک بود                        عرضه را آورده بودندش هنود</a:t>
            </a:r>
          </a:p>
          <a:p>
            <a:pPr algn="justLow" rtl="1"/>
            <a:r>
              <a:rPr lang="fa-IR" sz="1400" dirty="0" smtClean="0">
                <a:cs typeface="B Mitra" pitchFamily="2" charset="-78"/>
              </a:rPr>
              <a:t>دیدنش با چشم چون ممکن نبود              به دیدن هر کسی کف می بسود</a:t>
            </a:r>
          </a:p>
          <a:p>
            <a:pPr algn="justLow" rtl="1"/>
            <a:r>
              <a:rPr lang="fa-IR" sz="1400" dirty="0" smtClean="0">
                <a:cs typeface="B Mitra" pitchFamily="2" charset="-78"/>
              </a:rPr>
              <a:t>آن یکی را کف به خرطوم اوفتاد              گفت همچون ناودانستش نهاد</a:t>
            </a:r>
          </a:p>
          <a:p>
            <a:pPr algn="justLow" rtl="1"/>
            <a:r>
              <a:rPr lang="fa-IR" sz="1400" dirty="0" smtClean="0">
                <a:cs typeface="B Mitra" pitchFamily="2" charset="-78"/>
              </a:rPr>
              <a:t>آن دگر بر پشت او بنهاد دست                گفت این پیل خود چون تختی بدست</a:t>
            </a:r>
          </a:p>
          <a:p>
            <a:pPr algn="justLow" rtl="1"/>
            <a:r>
              <a:rPr lang="fa-IR" sz="1400" dirty="0" smtClean="0">
                <a:cs typeface="B Mitra" pitchFamily="2" charset="-78"/>
              </a:rPr>
              <a:t>آن یکی را کف چو بر پایش بسود             گفت شکل پیل دیدم چون عمود</a:t>
            </a:r>
          </a:p>
          <a:p>
            <a:pPr algn="justLow" rtl="1"/>
            <a:r>
              <a:rPr lang="fa-IR" sz="1400" dirty="0" smtClean="0">
                <a:cs typeface="B Mitra" pitchFamily="2" charset="-78"/>
              </a:rPr>
              <a:t>آن یکی بر گوش او بنهاد دست                گفت این پیل خود چون بادی بدست</a:t>
            </a:r>
          </a:p>
          <a:p>
            <a:pPr algn="justLow" rtl="1"/>
            <a:r>
              <a:rPr lang="fa-IR" sz="1400" dirty="0" smtClean="0">
                <a:cs typeface="B Mitra" pitchFamily="2" charset="-78"/>
              </a:rPr>
              <a:t>این چنین هر کس به جزوی چون رسید       فهم آن می کرد هر جا می تنید</a:t>
            </a:r>
          </a:p>
          <a:p>
            <a:pPr algn="justLow" rtl="1"/>
            <a:r>
              <a:rPr lang="fa-IR" sz="1400" dirty="0" smtClean="0">
                <a:cs typeface="B Mitra" pitchFamily="2" charset="-78"/>
              </a:rPr>
              <a:t>از نظر گه گفتشان بد مختلف                    آن یکی دالش لقب کرد این الف</a:t>
            </a:r>
          </a:p>
          <a:p>
            <a:pPr algn="justLow" rtl="1"/>
            <a:r>
              <a:rPr lang="fa-IR" sz="1400" dirty="0" smtClean="0">
                <a:cs typeface="B Mitra" pitchFamily="2" charset="-78"/>
              </a:rPr>
              <a:t>در کف هریک اگر شمعی بدی                 اختلاف از گفتشان بیرون شدی</a:t>
            </a:r>
          </a:p>
          <a:p>
            <a:pPr algn="justLow" rtl="1"/>
            <a:endParaRPr lang="fa-IR" sz="1400" dirty="0">
              <a:cs typeface="B Mitra" pitchFamily="2" charset="-78"/>
            </a:endParaRPr>
          </a:p>
          <a:p>
            <a:pPr algn="justLow" rtl="1"/>
            <a:r>
              <a:rPr lang="fa-IR" sz="1800" dirty="0" smtClean="0">
                <a:cs typeface="B Mitra" pitchFamily="2" charset="-78"/>
              </a:rPr>
              <a:t>سیستم از دید اروین لازلو مجموعه ای از اجزا است که با ارتباط و همبستگی متقابل یک کل واحد را تشکیل می دهند و نقش معینی را ایفا می کنند.</a:t>
            </a:r>
          </a:p>
          <a:p>
            <a:pPr algn="justLow" rtl="1"/>
            <a:r>
              <a:rPr lang="fa-IR" sz="1800" dirty="0" smtClean="0">
                <a:cs typeface="B Mitra" pitchFamily="2" charset="-78"/>
              </a:rPr>
              <a:t>انچه در تمام تعاریف سیستم مشترک است، </a:t>
            </a:r>
            <a:r>
              <a:rPr lang="fa-IR" sz="1800" b="1" dirty="0" smtClean="0">
                <a:cs typeface="B Mitra" pitchFamily="2" charset="-78"/>
              </a:rPr>
              <a:t>اولاً ایده کلیت و ثانیاً وجود روابط متقابل بین اجزا است</a:t>
            </a:r>
            <a:r>
              <a:rPr lang="fa-IR" sz="1800" dirty="0" smtClean="0">
                <a:cs typeface="B Mitra" pitchFamily="2" charset="-78"/>
              </a:rPr>
              <a:t>. لذا این دو مهمترین خصایل سیستم است </a:t>
            </a:r>
          </a:p>
          <a:p>
            <a:pPr algn="justLow" rtl="1"/>
            <a:r>
              <a:rPr lang="fa-IR" sz="1800" dirty="0" smtClean="0">
                <a:cs typeface="B Mitra" pitchFamily="2" charset="-78"/>
              </a:rPr>
              <a:t>راسل اکاف (1981) سیستم را .... که دارای شرایط سه گانه زیر است:</a:t>
            </a:r>
          </a:p>
          <a:p>
            <a:pPr marL="0" indent="0" algn="justLow" rtl="1">
              <a:buNone/>
            </a:pPr>
            <a:r>
              <a:rPr lang="fa-IR" sz="1800" dirty="0" smtClean="0">
                <a:cs typeface="B Mitra" pitchFamily="2" charset="-78"/>
              </a:rPr>
              <a:t>    1- رفتار هر یک از اجزا کل را متاثر می کند (و دیگر اجزا را)</a:t>
            </a:r>
          </a:p>
          <a:p>
            <a:pPr marL="0" indent="0" algn="justLow" rtl="1">
              <a:buNone/>
            </a:pPr>
            <a:r>
              <a:rPr lang="fa-IR" sz="1800" dirty="0">
                <a:cs typeface="B Mitra" pitchFamily="2" charset="-78"/>
              </a:rPr>
              <a:t> </a:t>
            </a:r>
            <a:r>
              <a:rPr lang="fa-IR" sz="1800" dirty="0" smtClean="0">
                <a:cs typeface="B Mitra" pitchFamily="2" charset="-78"/>
              </a:rPr>
              <a:t>   2- رفتار هر جز و تاثیر آن بر کل با دیگر عناصر وابستگی متقابل دارد</a:t>
            </a:r>
          </a:p>
          <a:p>
            <a:pPr marL="0" indent="0" algn="justLow" rtl="1">
              <a:buNone/>
            </a:pPr>
            <a:r>
              <a:rPr lang="fa-IR" sz="1800" dirty="0">
                <a:cs typeface="B Mitra" pitchFamily="2" charset="-78"/>
              </a:rPr>
              <a:t> </a:t>
            </a:r>
            <a:r>
              <a:rPr lang="fa-IR" sz="1800" dirty="0" smtClean="0">
                <a:cs typeface="B Mitra" pitchFamily="2" charset="-78"/>
              </a:rPr>
              <a:t>  3- سیستمهای فرعی به هر صورتی که شکل گرفته باشند هر کدام بر روی مجموعه تاثیر می گذارند و اثر هیچ یک از اجزا به طور مستقل و مجزا مورد نظر نیست.</a:t>
            </a:r>
            <a:endParaRPr lang="en-US" sz="1800" dirty="0">
              <a:cs typeface="B Mitra" pitchFamily="2" charset="-78"/>
            </a:endParaRPr>
          </a:p>
        </p:txBody>
      </p:sp>
      <p:sp>
        <p:nvSpPr>
          <p:cNvPr id="5" name="Title 8"/>
          <p:cNvSpPr txBox="1">
            <a:spLocks/>
          </p:cNvSpPr>
          <p:nvPr/>
        </p:nvSpPr>
        <p:spPr>
          <a:xfrm>
            <a:off x="838200" y="6241026"/>
            <a:ext cx="6781800" cy="6096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4000" dirty="0" smtClean="0">
                <a:cs typeface="B Nazanin" pitchFamily="2" charset="-78"/>
              </a:rPr>
              <a:t>نظریه سیستم ها </a:t>
            </a:r>
            <a:endParaRPr lang="en-US" sz="4000" dirty="0">
              <a:cs typeface="B Nazanin" pitchFamily="2" charset="-78"/>
            </a:endParaRPr>
          </a:p>
        </p:txBody>
      </p:sp>
    </p:spTree>
    <p:extLst>
      <p:ext uri="{BB962C8B-B14F-4D97-AF65-F5344CB8AC3E}">
        <p14:creationId xmlns:p14="http://schemas.microsoft.com/office/powerpoint/2010/main" xmlns="" val="3636414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6241026"/>
            <a:ext cx="6781800" cy="609600"/>
          </a:xfrm>
        </p:spPr>
        <p:txBody>
          <a:bodyPr>
            <a:noAutofit/>
          </a:bodyPr>
          <a:lstStyle/>
          <a:p>
            <a:r>
              <a:rPr lang="fa-IR" sz="3200" dirty="0">
                <a:cs typeface="B Nazanin" pitchFamily="2" charset="-78"/>
              </a:rPr>
              <a:t>نظریه سیستم ها </a:t>
            </a:r>
            <a:endParaRPr lang="en-US" sz="3200" dirty="0"/>
          </a:p>
        </p:txBody>
      </p:sp>
      <p:sp>
        <p:nvSpPr>
          <p:cNvPr id="11" name="Content Placeholder 10"/>
          <p:cNvSpPr>
            <a:spLocks noGrp="1"/>
          </p:cNvSpPr>
          <p:nvPr>
            <p:ph sz="half" idx="2"/>
          </p:nvPr>
        </p:nvSpPr>
        <p:spPr>
          <a:xfrm>
            <a:off x="152400" y="609600"/>
            <a:ext cx="8839200" cy="5486400"/>
          </a:xfrm>
        </p:spPr>
        <p:txBody>
          <a:bodyPr>
            <a:noAutofit/>
          </a:bodyPr>
          <a:lstStyle/>
          <a:p>
            <a:pPr algn="justLow" rtl="1"/>
            <a:r>
              <a:rPr lang="ar-SA" sz="1800" dirty="0">
                <a:cs typeface="B Mitra" pitchFamily="2" charset="-78"/>
              </a:rPr>
              <a:t>خواص سیستم ها : (چرچمن، 1378)</a:t>
            </a:r>
            <a:endParaRPr lang="en-US" sz="1800" dirty="0">
              <a:cs typeface="B Mitra" pitchFamily="2" charset="-78"/>
            </a:endParaRPr>
          </a:p>
          <a:p>
            <a:pPr algn="justLow" rtl="1"/>
            <a:r>
              <a:rPr lang="ar-SA" sz="1800" dirty="0">
                <a:cs typeface="B Mitra" pitchFamily="2" charset="-78"/>
              </a:rPr>
              <a:t>- سیستم </a:t>
            </a:r>
            <a:r>
              <a:rPr lang="ar-SA" sz="1800" b="1" dirty="0">
                <a:cs typeface="B Mitra" pitchFamily="2" charset="-78"/>
              </a:rPr>
              <a:t>مطلقاً بسته </a:t>
            </a:r>
            <a:r>
              <a:rPr lang="ar-SA" sz="1800" dirty="0">
                <a:cs typeface="B Mitra" pitchFamily="2" charset="-78"/>
              </a:rPr>
              <a:t>در طبیعت یافت نمی شود و هر سیستمی به نحوی با محیط در رابطه مبادلاتی قرار می گیرد.</a:t>
            </a:r>
            <a:endParaRPr lang="en-US" sz="1800" dirty="0">
              <a:cs typeface="B Mitra" pitchFamily="2" charset="-78"/>
            </a:endParaRPr>
          </a:p>
          <a:p>
            <a:pPr algn="justLow" rtl="1"/>
            <a:r>
              <a:rPr lang="ar-SA" sz="1800" dirty="0">
                <a:cs typeface="B Mitra" pitchFamily="2" charset="-78"/>
              </a:rPr>
              <a:t>- در سیستمها، </a:t>
            </a:r>
            <a:r>
              <a:rPr lang="ar-SA" sz="1800" b="1" dirty="0">
                <a:cs typeface="B Mitra" pitchFamily="2" charset="-78"/>
              </a:rPr>
              <a:t>سلسله مراتب به عنوان یک اصل تلقی می شود </a:t>
            </a:r>
            <a:r>
              <a:rPr lang="ar-SA" sz="1800" dirty="0">
                <a:cs typeface="B Mitra" pitchFamily="2" charset="-78"/>
              </a:rPr>
              <a:t>و سیستمهای شامل و مشمول ایجاد می شود.</a:t>
            </a:r>
            <a:endParaRPr lang="en-US" sz="1800" dirty="0">
              <a:cs typeface="B Mitra" pitchFamily="2" charset="-78"/>
            </a:endParaRPr>
          </a:p>
          <a:p>
            <a:pPr algn="justLow" rtl="1"/>
            <a:r>
              <a:rPr lang="ar-SA" sz="1800" dirty="0">
                <a:cs typeface="B Mitra" pitchFamily="2" charset="-78"/>
              </a:rPr>
              <a:t>- ورو</a:t>
            </a:r>
            <a:r>
              <a:rPr lang="ar-SA" sz="1800" b="1" dirty="0">
                <a:cs typeface="B Mitra" pitchFamily="2" charset="-78"/>
              </a:rPr>
              <a:t>دی هر سیستم می تواند خروجی سیستم دیگر </a:t>
            </a:r>
            <a:r>
              <a:rPr lang="ar-SA" sz="1800" dirty="0">
                <a:cs typeface="B Mitra" pitchFamily="2" charset="-78"/>
              </a:rPr>
              <a:t>باشد.</a:t>
            </a:r>
            <a:endParaRPr lang="en-US" sz="1800" dirty="0">
              <a:cs typeface="B Mitra" pitchFamily="2" charset="-78"/>
            </a:endParaRPr>
          </a:p>
          <a:p>
            <a:pPr algn="justLow" rtl="1"/>
            <a:r>
              <a:rPr lang="ar-SA" sz="1800" dirty="0">
                <a:cs typeface="B Mitra" pitchFamily="2" charset="-78"/>
              </a:rPr>
              <a:t>- هر سیستمی توسط </a:t>
            </a:r>
            <a:r>
              <a:rPr lang="ar-SA" sz="1800" b="1" dirty="0">
                <a:cs typeface="B Mitra" pitchFamily="2" charset="-78"/>
              </a:rPr>
              <a:t>محیطی خاص </a:t>
            </a:r>
            <a:r>
              <a:rPr lang="ar-SA" sz="1800" dirty="0">
                <a:cs typeface="B Mitra" pitchFamily="2" charset="-78"/>
              </a:rPr>
              <a:t>احاطه گردیده است  و از عوامل محیطی متاثر است و بر آنها اثر می گذارد.</a:t>
            </a:r>
            <a:endParaRPr lang="en-US" sz="1800" dirty="0">
              <a:cs typeface="B Mitra" pitchFamily="2" charset="-78"/>
            </a:endParaRPr>
          </a:p>
          <a:p>
            <a:pPr algn="justLow" rtl="1"/>
            <a:r>
              <a:rPr lang="ar-SA" sz="1800" dirty="0">
                <a:cs typeface="B Mitra" pitchFamily="2" charset="-78"/>
              </a:rPr>
              <a:t>- سیستم یک کلی</a:t>
            </a:r>
            <a:r>
              <a:rPr lang="ar-SA" sz="1800" b="1" dirty="0">
                <a:cs typeface="B Mitra" pitchFamily="2" charset="-78"/>
              </a:rPr>
              <a:t>ت واحد است ، نه مجموعه اجزا.</a:t>
            </a:r>
            <a:endParaRPr lang="en-US" sz="1800" b="1" dirty="0">
              <a:cs typeface="B Mitra" pitchFamily="2" charset="-78"/>
            </a:endParaRPr>
          </a:p>
          <a:p>
            <a:pPr algn="justLow" rtl="1"/>
            <a:r>
              <a:rPr lang="ar-SA" sz="1800" dirty="0">
                <a:cs typeface="B Mitra" pitchFamily="2" charset="-78"/>
              </a:rPr>
              <a:t>- سیستم دایماً یک فرایند بازخورد </a:t>
            </a:r>
            <a:r>
              <a:rPr lang="en-US" sz="1800" dirty="0">
                <a:cs typeface="B Mitra" pitchFamily="2" charset="-78"/>
              </a:rPr>
              <a:t>input &amp; out put </a:t>
            </a:r>
            <a:r>
              <a:rPr lang="ar-SA" sz="1800" dirty="0">
                <a:cs typeface="B Mitra" pitchFamily="2" charset="-78"/>
              </a:rPr>
              <a:t> دارد.</a:t>
            </a:r>
            <a:endParaRPr lang="en-US" sz="1800" dirty="0">
              <a:cs typeface="B Mitra" pitchFamily="2" charset="-78"/>
            </a:endParaRPr>
          </a:p>
          <a:p>
            <a:pPr algn="justLow" rtl="1"/>
            <a:r>
              <a:rPr lang="ar-SA" sz="1800" dirty="0">
                <a:cs typeface="B Mitra" pitchFamily="2" charset="-78"/>
              </a:rPr>
              <a:t>- سیستم </a:t>
            </a:r>
            <a:r>
              <a:rPr lang="ar-SA" sz="1800" b="1" dirty="0">
                <a:cs typeface="B Mitra" pitchFamily="2" charset="-78"/>
              </a:rPr>
              <a:t>گرایش به فنا دارد </a:t>
            </a:r>
            <a:r>
              <a:rPr lang="ar-SA" sz="1800" dirty="0">
                <a:cs typeface="B Mitra" pitchFamily="2" charset="-78"/>
              </a:rPr>
              <a:t>: در هر سیستمی نیروهایی وجود دارند به نام انتروپی که محل انتظام آن سیستم هستند . این منطق موید همان منطق دیالکتیکی است که محتوی و سیر درونی اشیاء را حرکت می داند، طبق این نظریه هیچ چیز در ذاتش ساکن نیست و حرکت همانا اجتماع بودن و نبودن است. </a:t>
            </a:r>
            <a:endParaRPr lang="en-US" sz="1800" dirty="0">
              <a:cs typeface="B Mitra" pitchFamily="2" charset="-78"/>
            </a:endParaRPr>
          </a:p>
          <a:p>
            <a:pPr algn="justLow" rtl="1"/>
            <a:r>
              <a:rPr lang="ar-SA" sz="1800" dirty="0">
                <a:cs typeface="B Mitra" pitchFamily="2" charset="-78"/>
              </a:rPr>
              <a:t>- </a:t>
            </a:r>
            <a:r>
              <a:rPr lang="ar-SA" sz="1800" b="1" dirty="0">
                <a:cs typeface="B Mitra" pitchFamily="2" charset="-78"/>
              </a:rPr>
              <a:t>سیستم گرایشی در جهت تکامل دارد</a:t>
            </a:r>
            <a:r>
              <a:rPr lang="ar-SA" sz="1800" dirty="0">
                <a:cs typeface="B Mitra" pitchFamily="2" charset="-78"/>
              </a:rPr>
              <a:t>؛ چنانچه سیستمی از لحاظ ساخت، پیچیده تر شده و خواص متنوع تری را از خود بروز دهد ، متکامل تر می شود.</a:t>
            </a:r>
            <a:endParaRPr lang="en-US" sz="1800" dirty="0">
              <a:cs typeface="B Mitra" pitchFamily="2" charset="-78"/>
            </a:endParaRPr>
          </a:p>
          <a:p>
            <a:pPr algn="justLow" rtl="1"/>
            <a:r>
              <a:rPr lang="ar-SA" sz="1800" dirty="0">
                <a:cs typeface="B Mitra" pitchFamily="2" charset="-78"/>
              </a:rPr>
              <a:t>- سیستم </a:t>
            </a:r>
            <a:r>
              <a:rPr lang="ar-SA" sz="1800" b="1" dirty="0">
                <a:cs typeface="B Mitra" pitchFamily="2" charset="-78"/>
              </a:rPr>
              <a:t>حالت پابرجایی یا خودنگهداری پویا دارد</a:t>
            </a:r>
            <a:r>
              <a:rPr lang="ar-SA" sz="1800" dirty="0">
                <a:cs typeface="B Mitra" pitchFamily="2" charset="-78"/>
              </a:rPr>
              <a:t>.( </a:t>
            </a:r>
            <a:r>
              <a:rPr lang="en-US" sz="1800" dirty="0">
                <a:cs typeface="B Mitra" pitchFamily="2" charset="-78"/>
              </a:rPr>
              <a:t>dynamic homeostasis</a:t>
            </a:r>
            <a:r>
              <a:rPr lang="ar-SA" sz="1800" dirty="0">
                <a:cs typeface="B Mitra" pitchFamily="2" charset="-78"/>
              </a:rPr>
              <a:t>) </a:t>
            </a:r>
            <a:endParaRPr lang="en-US" sz="1800" dirty="0">
              <a:cs typeface="B Mitra" pitchFamily="2" charset="-78"/>
            </a:endParaRPr>
          </a:p>
          <a:p>
            <a:pPr marL="0" indent="0" algn="justLow" rtl="1">
              <a:buNone/>
            </a:pPr>
            <a:r>
              <a:rPr lang="fa-IR" sz="1800" dirty="0" smtClean="0">
                <a:cs typeface="B Mitra" pitchFamily="2" charset="-78"/>
              </a:rPr>
              <a:t>      </a:t>
            </a:r>
            <a:r>
              <a:rPr lang="ar-SA" sz="1800" dirty="0" smtClean="0">
                <a:cs typeface="B Mitra" pitchFamily="2" charset="-78"/>
              </a:rPr>
              <a:t>سیستم </a:t>
            </a:r>
            <a:r>
              <a:rPr lang="ar-SA" sz="1800" dirty="0">
                <a:cs typeface="B Mitra" pitchFamily="2" charset="-78"/>
              </a:rPr>
              <a:t>درجه حرارت بدن ، بدون توجه به درجه سردی یا گرمی حرارت محیط ، خود نمایانگر این خصوصیت است.</a:t>
            </a:r>
            <a:endParaRPr lang="en-US" sz="1800" dirty="0">
              <a:cs typeface="B Mitra" pitchFamily="2" charset="-78"/>
            </a:endParaRPr>
          </a:p>
          <a:p>
            <a:pPr algn="justLow" rtl="1"/>
            <a:r>
              <a:rPr lang="ar-SA" sz="1800" dirty="0">
                <a:cs typeface="B Mitra" pitchFamily="2" charset="-78"/>
              </a:rPr>
              <a:t>- </a:t>
            </a:r>
            <a:r>
              <a:rPr lang="ar-SA" sz="1800" b="1" dirty="0">
                <a:cs typeface="B Mitra" pitchFamily="2" charset="-78"/>
              </a:rPr>
              <a:t>بین اجزا سیستم همبستگی </a:t>
            </a:r>
            <a:r>
              <a:rPr lang="ar-SA" sz="1800" dirty="0">
                <a:cs typeface="B Mitra" pitchFamily="2" charset="-78"/>
              </a:rPr>
              <a:t>وجود دارد: یعنی هر جز در سیستم به نحوی با سایر اجزا مرتبط است. </a:t>
            </a:r>
            <a:endParaRPr lang="en-US" sz="1800" dirty="0">
              <a:cs typeface="B Mitra" pitchFamily="2" charset="-78"/>
            </a:endParaRPr>
          </a:p>
          <a:p>
            <a:pPr algn="justLow" rtl="1"/>
            <a:r>
              <a:rPr lang="ar-SA" sz="1800" dirty="0">
                <a:cs typeface="B Mitra" pitchFamily="2" charset="-78"/>
              </a:rPr>
              <a:t>- سیستم ها گرایش به </a:t>
            </a:r>
            <a:r>
              <a:rPr lang="ar-SA" sz="1800" b="1" dirty="0">
                <a:cs typeface="B Mitra" pitchFamily="2" charset="-78"/>
              </a:rPr>
              <a:t>جاودان ساختن خود دارند </a:t>
            </a:r>
            <a:r>
              <a:rPr lang="ar-SA" sz="1800" dirty="0">
                <a:cs typeface="B Mitra" pitchFamily="2" charset="-78"/>
              </a:rPr>
              <a:t>و تا جایی که امکان داشته باشد به حیات خویش ادامه می دهند.</a:t>
            </a:r>
            <a:endParaRPr lang="en-US" sz="1800" dirty="0">
              <a:cs typeface="B Mitra" pitchFamily="2" charset="-78"/>
            </a:endParaRPr>
          </a:p>
          <a:p>
            <a:pPr algn="justLow" rtl="1"/>
            <a:r>
              <a:rPr lang="ar-SA" sz="1800" dirty="0">
                <a:cs typeface="B Mitra" pitchFamily="2" charset="-78"/>
              </a:rPr>
              <a:t>- سیستم ها دارای </a:t>
            </a:r>
            <a:r>
              <a:rPr lang="ar-SA" sz="1800" b="1" dirty="0">
                <a:cs typeface="B Mitra" pitchFamily="2" charset="-78"/>
              </a:rPr>
              <a:t>خصوصیت همپایانی </a:t>
            </a:r>
            <a:r>
              <a:rPr lang="ar-SA" sz="1800" dirty="0">
                <a:cs typeface="B Mitra" pitchFamily="2" charset="-78"/>
              </a:rPr>
              <a:t>(</a:t>
            </a:r>
            <a:r>
              <a:rPr lang="en-US" sz="1800" dirty="0" err="1">
                <a:cs typeface="B Mitra" pitchFamily="2" charset="-78"/>
              </a:rPr>
              <a:t>equifinality</a:t>
            </a:r>
            <a:r>
              <a:rPr lang="ar-SA" sz="1800" dirty="0">
                <a:cs typeface="B Mitra" pitchFamily="2" charset="-78"/>
              </a:rPr>
              <a:t>) هستند : یعنی سیستم باز می تواند از طریق مسیرهای متفاوتی به هدف نهایی خویش نایل شود. این خصوصیت باعث انعطاف پذیری سیستم در مطابقت با شرایط زمان و مکان و تغییرات محیطی می شود</a:t>
            </a:r>
            <a:r>
              <a:rPr lang="ar-SA" sz="1800" dirty="0" smtClean="0">
                <a:cs typeface="B Mitra" pitchFamily="2" charset="-78"/>
              </a:rPr>
              <a:t>.</a:t>
            </a:r>
            <a:endParaRPr lang="en-US" sz="1800" dirty="0">
              <a:cs typeface="B Mitra" pitchFamily="2" charset="-78"/>
            </a:endParaRPr>
          </a:p>
        </p:txBody>
      </p:sp>
    </p:spTree>
    <p:extLst>
      <p:ext uri="{BB962C8B-B14F-4D97-AF65-F5344CB8AC3E}">
        <p14:creationId xmlns:p14="http://schemas.microsoft.com/office/powerpoint/2010/main" xmlns="" val="1352749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762000" y="609600"/>
            <a:ext cx="3657600" cy="5486400"/>
          </a:xfrm>
        </p:spPr>
        <p:txBody>
          <a:bodyPr>
            <a:normAutofit fontScale="62500" lnSpcReduction="20000"/>
          </a:bodyPr>
          <a:lstStyle/>
          <a:p>
            <a:pPr algn="justLow" rtl="1">
              <a:lnSpc>
                <a:spcPct val="170000"/>
              </a:lnSpc>
            </a:pPr>
            <a:r>
              <a:rPr lang="fa-IR" dirty="0">
                <a:cs typeface="B Nazanin" pitchFamily="2" charset="-78"/>
              </a:rPr>
              <a:t>در واقع نگرش پیچیده در مرحله تئوری، سوالی را مطرح می‌کند و جواب همیشه ناتمام را تنها در لحظه عمل (و چرخه خطا و اصلاح) اندیشمندان استراتژیک می‌جوید. ادگار مورن اظهار می دارد: «</a:t>
            </a:r>
            <a:r>
              <a:rPr lang="fa-IR" b="1" dirty="0">
                <a:cs typeface="B Nazanin" pitchFamily="2" charset="-78"/>
              </a:rPr>
              <a:t>اندیشه پیچیده به ما می‌گوید</a:t>
            </a:r>
            <a:r>
              <a:rPr lang="fa-IR" dirty="0">
                <a:cs typeface="B Nazanin" pitchFamily="2" charset="-78"/>
              </a:rPr>
              <a:t>: </a:t>
            </a:r>
            <a:r>
              <a:rPr lang="fa-IR" b="1" dirty="0">
                <a:cs typeface="B Nazanin" pitchFamily="2" charset="-78"/>
              </a:rPr>
              <a:t>به خودت کمک کن، اندیشه پیچیده به تو کمک خواهد کرد. آن چه اندیشه پیچیده می‌تواند انجام دهد، دادن یادداشتی به هر کسی است که یادآوری می‌کند. فراموش نکن که واقعیت متغیر است، فراموش نکن که چیز نو ممکن است ظهور کند و در هر حال ظهور خواهد کرد.»</a:t>
            </a:r>
            <a:endParaRPr lang="en-US" b="1" dirty="0">
              <a:cs typeface="B Nazanin" pitchFamily="2" charset="-78"/>
            </a:endParaRPr>
          </a:p>
        </p:txBody>
      </p:sp>
      <p:sp>
        <p:nvSpPr>
          <p:cNvPr id="11" name="Content Placeholder 10"/>
          <p:cNvSpPr>
            <a:spLocks noGrp="1"/>
          </p:cNvSpPr>
          <p:nvPr>
            <p:ph sz="half" idx="2"/>
          </p:nvPr>
        </p:nvSpPr>
        <p:spPr>
          <a:xfrm>
            <a:off x="4648200" y="609600"/>
            <a:ext cx="3657600" cy="5486400"/>
          </a:xfrm>
        </p:spPr>
        <p:txBody>
          <a:bodyPr>
            <a:noAutofit/>
          </a:bodyPr>
          <a:lstStyle/>
          <a:p>
            <a:pPr algn="justLow" rtl="1">
              <a:lnSpc>
                <a:spcPct val="170000"/>
              </a:lnSpc>
            </a:pPr>
            <a:r>
              <a:rPr lang="fa-IR" sz="1800" b="1" dirty="0">
                <a:cs typeface="B Nazanin" pitchFamily="2" charset="-78"/>
              </a:rPr>
              <a:t>تفکر استراتژیک </a:t>
            </a:r>
            <a:r>
              <a:rPr lang="fa-IR" sz="1800" dirty="0">
                <a:cs typeface="B Nazanin" pitchFamily="2" charset="-78"/>
              </a:rPr>
              <a:t>بعنوان مفهوم کلی، توانایی تفکر در سطح انتزاعی، حرکت از موضوعات تصوری به واقعی و بر‌عکس و توانایی ترکیب الهام با تفکر تخیلی می‌باشد. همچنین باید بعنوان قابلیت درک عمیق پدیده‌ها و درک آنها را آنطور که هستند، تلقی نمود. در نتیجه استراتژیست باید عوامل نا‌شناخته، غیرمنطقی و غیرقابل پیش‌بینی را در کنار عوامل معمولی، در نظر داشته باشد. تفکر استراتژیک، یک نگرش فردی و شیوه‌ای جهت دیدن واقعیتها و محتوای پیچیده و دائماً در حال تغییر است. (مرادی مسیحی، 1384</a:t>
            </a:r>
            <a:r>
              <a:rPr lang="fa-IR" sz="1800" dirty="0" smtClean="0">
                <a:cs typeface="B Nazanin" pitchFamily="2" charset="-78"/>
              </a:rPr>
              <a:t>)</a:t>
            </a:r>
            <a:endParaRPr lang="en-US" sz="1800" dirty="0">
              <a:cs typeface="B Nazanin" pitchFamily="2" charset="-78"/>
            </a:endParaRPr>
          </a:p>
        </p:txBody>
      </p:sp>
      <p:sp>
        <p:nvSpPr>
          <p:cNvPr id="5" name="Title 4"/>
          <p:cNvSpPr txBox="1">
            <a:spLocks/>
          </p:cNvSpPr>
          <p:nvPr/>
        </p:nvSpPr>
        <p:spPr>
          <a:xfrm>
            <a:off x="304800" y="6293822"/>
            <a:ext cx="4913525" cy="400110"/>
          </a:xfrm>
          <a:prstGeom prst="rect">
            <a:avLst/>
          </a:prstGeom>
        </p:spPr>
        <p:txBody>
          <a:bodyPr vert="horz" wrap="none" lIns="91440" tIns="45720" rIns="91440" bIns="45720" rtlCol="0" anchor="b" anchorCtr="0">
            <a:sp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2000" b="1" smtClean="0">
                <a:cs typeface="B Nazanin" pitchFamily="2" charset="-78"/>
              </a:rPr>
              <a:t>برنامه ریزی راهبردی، طرح ساختاری، تفکر استراتژیک</a:t>
            </a:r>
            <a:endParaRPr lang="en-US" sz="2000" dirty="0">
              <a:cs typeface="B Nazanin" pitchFamily="2" charset="-78"/>
            </a:endParaRPr>
          </a:p>
        </p:txBody>
      </p:sp>
    </p:spTree>
    <p:extLst>
      <p:ext uri="{BB962C8B-B14F-4D97-AF65-F5344CB8AC3E}">
        <p14:creationId xmlns:p14="http://schemas.microsoft.com/office/powerpoint/2010/main" xmlns="" val="2648098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533400"/>
            <a:ext cx="7239000" cy="2667000"/>
          </a:xfrm>
        </p:spPr>
        <p:txBody>
          <a:bodyPr/>
          <a:lstStyle/>
          <a:p>
            <a:pPr algn="ctr">
              <a:lnSpc>
                <a:spcPct val="150000"/>
              </a:lnSpc>
            </a:pPr>
            <a:r>
              <a:rPr lang="en-US" sz="2800" b="1" u="sng" dirty="0" smtClean="0">
                <a:solidFill>
                  <a:schemeClr val="tx1"/>
                </a:solidFill>
                <a:latin typeface="MS Mincho" pitchFamily="49" charset="-128"/>
                <a:cs typeface="B Lotus" pitchFamily="2" charset="-78"/>
              </a:rPr>
              <a:t>Systems</a:t>
            </a:r>
            <a:r>
              <a:rPr lang="en-US" sz="2800" b="1" u="sng" dirty="0">
                <a:solidFill>
                  <a:schemeClr val="tx1"/>
                </a:solidFill>
                <a:latin typeface="MS Mincho" pitchFamily="49" charset="-128"/>
                <a:cs typeface="B Lotus" pitchFamily="2" charset="-78"/>
              </a:rPr>
              <a:t>,</a:t>
            </a:r>
            <a:r>
              <a:rPr lang="fa-IR" sz="2800" b="1" u="sng" dirty="0">
                <a:solidFill>
                  <a:schemeClr val="tx1"/>
                </a:solidFill>
                <a:latin typeface="MS Mincho" pitchFamily="49" charset="-128"/>
                <a:cs typeface="B Lotus" pitchFamily="2" charset="-78"/>
              </a:rPr>
              <a:t/>
            </a:r>
            <a:br>
              <a:rPr lang="fa-IR" sz="2800" b="1" u="sng" dirty="0">
                <a:solidFill>
                  <a:schemeClr val="tx1"/>
                </a:solidFill>
                <a:latin typeface="MS Mincho" pitchFamily="49" charset="-128"/>
                <a:cs typeface="B Lotus" pitchFamily="2" charset="-78"/>
              </a:rPr>
            </a:br>
            <a:r>
              <a:rPr lang="en-US" sz="2800" b="1" u="sng" dirty="0">
                <a:solidFill>
                  <a:schemeClr val="tx1"/>
                </a:solidFill>
                <a:latin typeface="MS Mincho" pitchFamily="49" charset="-128"/>
                <a:cs typeface="B Lotus" pitchFamily="2" charset="-78"/>
              </a:rPr>
              <a:t> Systems Approach, &amp; Systems thinking</a:t>
            </a:r>
            <a:br>
              <a:rPr lang="en-US" sz="2800" b="1" u="sng" dirty="0">
                <a:solidFill>
                  <a:schemeClr val="tx1"/>
                </a:solidFill>
                <a:latin typeface="MS Mincho" pitchFamily="49" charset="-128"/>
                <a:cs typeface="B Lotus" pitchFamily="2" charset="-78"/>
              </a:rPr>
            </a:br>
            <a:r>
              <a:rPr lang="fa-IR" sz="2800" b="1" u="sng" dirty="0" smtClean="0">
                <a:solidFill>
                  <a:schemeClr val="tx1"/>
                </a:solidFill>
                <a:latin typeface="MS Mincho" pitchFamily="49" charset="-128"/>
                <a:cs typeface="B Lotus" pitchFamily="2" charset="-78"/>
              </a:rPr>
              <a:t>تصور </a:t>
            </a:r>
            <a:r>
              <a:rPr lang="fa-IR" sz="2800" b="1" u="sng" dirty="0">
                <a:solidFill>
                  <a:schemeClr val="tx1"/>
                </a:solidFill>
                <a:latin typeface="MS Mincho" pitchFamily="49" charset="-128"/>
                <a:cs typeface="B Lotus" pitchFamily="2" charset="-78"/>
              </a:rPr>
              <a:t>ما از جهان در حال تغيير و متحول اطرافمان چيست</a:t>
            </a:r>
            <a:r>
              <a:rPr lang="fa-IR" sz="2400" b="1" dirty="0">
                <a:solidFill>
                  <a:schemeClr val="tx1"/>
                </a:solidFill>
                <a:latin typeface="MS Mincho" pitchFamily="49" charset="-128"/>
                <a:cs typeface="B Lotus" pitchFamily="2" charset="-78"/>
              </a:rPr>
              <a:t>؟</a:t>
            </a:r>
            <a:r>
              <a:rPr lang="en-US" sz="2400" b="1" dirty="0">
                <a:solidFill>
                  <a:schemeClr val="tx1"/>
                </a:solidFill>
                <a:latin typeface="MS Mincho" pitchFamily="49" charset="-128"/>
                <a:cs typeface="B Lotus" pitchFamily="2" charset="-78"/>
              </a:rPr>
              <a:t/>
            </a:r>
            <a:br>
              <a:rPr lang="en-US" sz="2400" b="1" dirty="0">
                <a:solidFill>
                  <a:schemeClr val="tx1"/>
                </a:solidFill>
                <a:latin typeface="MS Mincho" pitchFamily="49" charset="-128"/>
                <a:cs typeface="B Lotus" pitchFamily="2" charset="-78"/>
              </a:rPr>
            </a:br>
            <a:endParaRPr lang="en-US" sz="2400" b="1" dirty="0">
              <a:solidFill>
                <a:schemeClr val="tx1"/>
              </a:solidFill>
              <a:latin typeface="MS Mincho" pitchFamily="49" charset="-128"/>
              <a:cs typeface="B Lotus" pitchFamily="2" charset="-78"/>
            </a:endParaRPr>
          </a:p>
        </p:txBody>
      </p:sp>
      <p:sp>
        <p:nvSpPr>
          <p:cNvPr id="2052" name="Rectangle 4"/>
          <p:cNvSpPr>
            <a:spLocks noGrp="1" noChangeArrowheads="1"/>
          </p:cNvSpPr>
          <p:nvPr>
            <p:ph type="subTitle" idx="1"/>
          </p:nvPr>
        </p:nvSpPr>
        <p:spPr>
          <a:xfrm>
            <a:off x="381000" y="3124200"/>
            <a:ext cx="8382000" cy="3048000"/>
          </a:xfrm>
        </p:spPr>
        <p:txBody>
          <a:bodyPr>
            <a:normAutofit fontScale="85000" lnSpcReduction="10000"/>
          </a:bodyPr>
          <a:lstStyle/>
          <a:p>
            <a:pPr algn="justLow" rtl="1">
              <a:lnSpc>
                <a:spcPct val="150000"/>
              </a:lnSpc>
            </a:pPr>
            <a:r>
              <a:rPr lang="fa-IR" sz="2100" b="1" dirty="0">
                <a:solidFill>
                  <a:srgbClr val="FF0000"/>
                </a:solidFill>
                <a:cs typeface="B Lotus" pitchFamily="2" charset="-78"/>
              </a:rPr>
              <a:t>به پديده تغيير توجه کنيد:تغيير خود، پيوسته در حال تغيير است، اين را، آهنگ شتابنده آن به ما مي گويد، </a:t>
            </a:r>
            <a:r>
              <a:rPr lang="fa-IR" sz="2000" dirty="0">
                <a:cs typeface="B Lotus" pitchFamily="2" charset="-78"/>
              </a:rPr>
              <a:t>اين موضوع در باره سرعت تغيير فنون و فن آوري ارتباطات و نقل وانتقالات، رايانه و محاسبات، توليد و مصرف</a:t>
            </a:r>
            <a:r>
              <a:rPr lang="en-US" sz="2000" dirty="0">
                <a:cs typeface="B Lotus" pitchFamily="2" charset="-78"/>
              </a:rPr>
              <a:t> </a:t>
            </a:r>
            <a:r>
              <a:rPr lang="fa-IR" sz="2000" dirty="0">
                <a:cs typeface="B Lotus" pitchFamily="2" charset="-78"/>
              </a:rPr>
              <a:t>سرعت اين تغيير همواره نيز در حال افزايش بوده است</a:t>
            </a:r>
          </a:p>
          <a:p>
            <a:pPr algn="justLow" rtl="1">
              <a:lnSpc>
                <a:spcPct val="150000"/>
              </a:lnSpc>
            </a:pPr>
            <a:r>
              <a:rPr lang="fa-IR" sz="2000" b="1" u="sng" dirty="0">
                <a:solidFill>
                  <a:srgbClr val="FF0000"/>
                </a:solidFill>
                <a:cs typeface="B Lotus" pitchFamily="2" charset="-78"/>
              </a:rPr>
              <a:t>آهنگ فعلي اين تغيير آنچنان عظيم است که تاخير در عکس العمل به آن ممکن است بسيار گران و حتي فاجعه آفرين </a:t>
            </a:r>
            <a:r>
              <a:rPr lang="fa-IR" sz="2000" b="1" u="sng" dirty="0" smtClean="0">
                <a:solidFill>
                  <a:srgbClr val="FF0000"/>
                </a:solidFill>
                <a:cs typeface="B Lotus" pitchFamily="2" charset="-78"/>
              </a:rPr>
              <a:t>باشد . سازگار </a:t>
            </a:r>
            <a:r>
              <a:rPr lang="fa-IR" sz="2000" b="1" u="sng" dirty="0">
                <a:solidFill>
                  <a:srgbClr val="FF0000"/>
                </a:solidFill>
                <a:cs typeface="B Lotus" pitchFamily="2" charset="-78"/>
              </a:rPr>
              <a:t>شدن با اين تغييرات سريع جاري نياز به تعديل هاي مکرر و بزرگي در نوع کارها و نحوه انجام آنها  دارد</a:t>
            </a:r>
          </a:p>
          <a:p>
            <a:pPr algn="justLow" rtl="1">
              <a:lnSpc>
                <a:spcPct val="150000"/>
              </a:lnSpc>
            </a:pPr>
            <a:r>
              <a:rPr lang="fa-IR" sz="2000" u="sng" dirty="0">
                <a:cs typeface="B Lotus" pitchFamily="2" charset="-78"/>
              </a:rPr>
              <a:t>آيا اکنون مديران، مسولان و دست اندرکاران بايد اين ناپيوستگي ها را چگونه جبران يا مديريت کنند؟ </a:t>
            </a:r>
            <a:r>
              <a:rPr lang="fa-IR" sz="2000" u="sng" dirty="0" smtClean="0">
                <a:cs typeface="B Lotus" pitchFamily="2" charset="-78"/>
              </a:rPr>
              <a:t>--</a:t>
            </a:r>
          </a:p>
          <a:p>
            <a:pPr algn="justLow" rtl="1">
              <a:lnSpc>
                <a:spcPct val="150000"/>
              </a:lnSpc>
            </a:pPr>
            <a:r>
              <a:rPr lang="fa-IR" b="1" dirty="0" smtClean="0">
                <a:cs typeface="B Lotus" pitchFamily="2" charset="-78"/>
              </a:rPr>
              <a:t>تغيير </a:t>
            </a:r>
            <a:r>
              <a:rPr lang="fa-IR" b="1" dirty="0">
                <a:cs typeface="B Lotus" pitchFamily="2" charset="-78"/>
              </a:rPr>
              <a:t>در مديريتي که بايد تغيير را اداره کند</a:t>
            </a:r>
          </a:p>
          <a:p>
            <a:pPr algn="justLow" rtl="1">
              <a:lnSpc>
                <a:spcPct val="150000"/>
              </a:lnSpc>
            </a:pPr>
            <a:endParaRPr lang="fa-IR" b="1" dirty="0">
              <a:cs typeface="B Lotus" pitchFamily="2" charset="-78"/>
            </a:endParaRPr>
          </a:p>
        </p:txBody>
      </p:sp>
    </p:spTree>
    <p:extLst>
      <p:ext uri="{BB962C8B-B14F-4D97-AF65-F5344CB8AC3E}">
        <p14:creationId xmlns:p14="http://schemas.microsoft.com/office/powerpoint/2010/main" xmlns="" val="2268738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609600"/>
            <a:ext cx="7543800" cy="1828800"/>
          </a:xfrm>
        </p:spPr>
        <p:txBody>
          <a:bodyPr>
            <a:normAutofit/>
          </a:bodyPr>
          <a:lstStyle/>
          <a:p>
            <a:pPr algn="justLow" rtl="1">
              <a:lnSpc>
                <a:spcPct val="150000"/>
              </a:lnSpc>
            </a:pPr>
            <a:r>
              <a:rPr lang="fa-IR" sz="1800" b="1" dirty="0">
                <a:cs typeface="B Lotus" pitchFamily="2" charset="-78"/>
              </a:rPr>
              <a:t>الوين تافلر نشان مي دهد که ما نسيت به تغييرات رخدادها در اطرافمان يا اصلا عکس العملي نشان نمي دهيم، يا عکس العملهاي ما فاقد سرعت و اثر بخشي کافي است، وي اين ناتواني در برابر تغيير را “ شوک آينده” نام مي نهد  _  هدف ما در اين درس چگونگي غلبه بر اين ناتواني است</a:t>
            </a:r>
            <a:r>
              <a:rPr lang="fa-IR" sz="1800" dirty="0">
                <a:cs typeface="B Lotus" pitchFamily="2" charset="-78"/>
              </a:rPr>
              <a:t> </a:t>
            </a:r>
            <a:endParaRPr lang="en-US" sz="1800" dirty="0">
              <a:cs typeface="B Lotus" pitchFamily="2" charset="-78"/>
            </a:endParaRPr>
          </a:p>
        </p:txBody>
      </p:sp>
      <p:graphicFrame>
        <p:nvGraphicFramePr>
          <p:cNvPr id="15364" name="Object 4"/>
          <p:cNvGraphicFramePr>
            <a:graphicFrameLocks noChangeAspect="1"/>
          </p:cNvGraphicFramePr>
          <p:nvPr>
            <p:ph idx="1"/>
            <p:extLst>
              <p:ext uri="{D42A27DB-BD31-4B8C-83A1-F6EECF244321}">
                <p14:modId xmlns:p14="http://schemas.microsoft.com/office/powerpoint/2010/main" xmlns="" val="1036485752"/>
              </p:ext>
            </p:extLst>
          </p:nvPr>
        </p:nvGraphicFramePr>
        <p:xfrm>
          <a:off x="685800" y="2667000"/>
          <a:ext cx="7743373" cy="3362325"/>
        </p:xfrm>
        <a:graphic>
          <a:graphicData uri="http://schemas.openxmlformats.org/presentationml/2006/ole">
            <p:oleObj spid="_x0000_s3080" name="Bitmap Image" r:id="rId3" imgW="6866667" imgH="2980952" progId="PBrush">
              <p:embed/>
            </p:oleObj>
          </a:graphicData>
        </a:graphic>
      </p:graphicFrame>
    </p:spTree>
    <p:extLst>
      <p:ext uri="{BB962C8B-B14F-4D97-AF65-F5344CB8AC3E}">
        <p14:creationId xmlns:p14="http://schemas.microsoft.com/office/powerpoint/2010/main" xmlns="" val="419999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533400"/>
            <a:ext cx="8229600" cy="731838"/>
          </a:xfrm>
        </p:spPr>
        <p:txBody>
          <a:bodyPr/>
          <a:lstStyle/>
          <a:p>
            <a:r>
              <a:rPr lang="fa-IR" sz="2000" b="1" dirty="0">
                <a:solidFill>
                  <a:srgbClr val="0000CC"/>
                </a:solidFill>
                <a:cs typeface="B Lotus" pitchFamily="2" charset="-78"/>
              </a:rPr>
              <a:t>دومين ويژگي منحصر به فرد “پديده تغييرات” که ما با آنها روبرو هستيم:</a:t>
            </a:r>
            <a:endParaRPr lang="en-US" sz="2000" b="1" dirty="0">
              <a:solidFill>
                <a:srgbClr val="0000CC"/>
              </a:solidFill>
              <a:cs typeface="B Lotus" pitchFamily="2" charset="-78"/>
            </a:endParaRPr>
          </a:p>
        </p:txBody>
      </p:sp>
      <p:sp>
        <p:nvSpPr>
          <p:cNvPr id="17411" name="Rectangle 3"/>
          <p:cNvSpPr>
            <a:spLocks noGrp="1" noChangeArrowheads="1"/>
          </p:cNvSpPr>
          <p:nvPr>
            <p:ph type="body" idx="1"/>
          </p:nvPr>
        </p:nvSpPr>
        <p:spPr>
          <a:xfrm>
            <a:off x="457200" y="1676400"/>
            <a:ext cx="8229600" cy="3962400"/>
          </a:xfrm>
        </p:spPr>
        <p:txBody>
          <a:bodyPr>
            <a:normAutofit fontScale="85000" lnSpcReduction="10000"/>
          </a:bodyPr>
          <a:lstStyle/>
          <a:p>
            <a:pPr algn="justLow" rtl="1">
              <a:lnSpc>
                <a:spcPct val="150000"/>
              </a:lnSpc>
            </a:pPr>
            <a:r>
              <a:rPr lang="fa-IR" sz="2000" b="1" dirty="0">
                <a:solidFill>
                  <a:schemeClr val="tx2"/>
                </a:solidFill>
                <a:cs typeface="B Lotus" pitchFamily="2" charset="-78"/>
              </a:rPr>
              <a:t>همچنان که</a:t>
            </a:r>
            <a:r>
              <a:rPr lang="fa-IR" sz="2000" dirty="0">
                <a:cs typeface="B Lotus" pitchFamily="2" charset="-78"/>
              </a:rPr>
              <a:t> </a:t>
            </a:r>
            <a:r>
              <a:rPr lang="fa-IR" sz="2000" b="1" dirty="0">
                <a:solidFill>
                  <a:schemeClr val="tx2"/>
                </a:solidFill>
                <a:cs typeface="B Lotus" pitchFamily="2" charset="-78"/>
              </a:rPr>
              <a:t>آهنگ تغيير افزايش مي يابد، پيچيدگي مسايلي که در برابر ما قرار دارد نيز افزايش مي يابند</a:t>
            </a:r>
          </a:p>
          <a:p>
            <a:pPr algn="justLow" rtl="1">
              <a:lnSpc>
                <a:spcPct val="150000"/>
              </a:lnSpc>
            </a:pPr>
            <a:r>
              <a:rPr lang="fa-IR" sz="2000" b="1" dirty="0">
                <a:solidFill>
                  <a:schemeClr val="tx2"/>
                </a:solidFill>
                <a:cs typeface="B Lotus" pitchFamily="2" charset="-78"/>
              </a:rPr>
              <a:t>هرقدر مسايل پيچيده تر باشند، حل آنها به زمان بيشتري نياز دارد</a:t>
            </a:r>
          </a:p>
          <a:p>
            <a:pPr algn="justLow" rtl="1">
              <a:lnSpc>
                <a:spcPct val="150000"/>
              </a:lnSpc>
            </a:pPr>
            <a:r>
              <a:rPr lang="fa-IR" sz="2000" b="1" dirty="0">
                <a:solidFill>
                  <a:schemeClr val="tx2"/>
                </a:solidFill>
                <a:cs typeface="B Lotus" pitchFamily="2" charset="-78"/>
              </a:rPr>
              <a:t>هر چقدر آهنگ تغييرتندتر شود، مسايل ما بيشتر تغيير مي کنند، و عمر  راه حل هايي که ما براي آنها ابداع مي کنيم، کوتاه تر مي شود</a:t>
            </a:r>
          </a:p>
          <a:p>
            <a:pPr algn="justLow" rtl="1">
              <a:lnSpc>
                <a:spcPct val="150000"/>
              </a:lnSpc>
            </a:pPr>
            <a:r>
              <a:rPr lang="fa-IR" sz="2000" b="1" dirty="0">
                <a:solidFill>
                  <a:schemeClr val="tx2"/>
                </a:solidFill>
                <a:cs typeface="B Lotus" pitchFamily="2" charset="-78"/>
              </a:rPr>
              <a:t>لذا زماني که ما راه حل هايي را براي بسياري از معمولا مهمترين مسائل مان مي يابيم</a:t>
            </a:r>
            <a:r>
              <a:rPr lang="fa-IR" sz="2000" b="1" dirty="0" smtClean="0">
                <a:solidFill>
                  <a:schemeClr val="tx2"/>
                </a:solidFill>
                <a:cs typeface="B Lotus" pitchFamily="2" charset="-78"/>
              </a:rPr>
              <a:t>،  </a:t>
            </a:r>
            <a:r>
              <a:rPr lang="fa-IR" sz="2000" b="1" dirty="0">
                <a:solidFill>
                  <a:schemeClr val="tx2"/>
                </a:solidFill>
                <a:cs typeface="B Lotus" pitchFamily="2" charset="-78"/>
              </a:rPr>
              <a:t>اين مسايل آنچنان تغيير کرده اند که راه حل هاي ما ديگر نه مربوط اند، و نه مفيد</a:t>
            </a:r>
          </a:p>
          <a:p>
            <a:pPr algn="justLow" rtl="1">
              <a:lnSpc>
                <a:spcPct val="150000"/>
              </a:lnSpc>
            </a:pPr>
            <a:r>
              <a:rPr lang="fa-IR" sz="2000" b="1" dirty="0">
                <a:solidFill>
                  <a:schemeClr val="tx2"/>
                </a:solidFill>
                <a:cs typeface="B Lotus" pitchFamily="2" charset="-78"/>
              </a:rPr>
              <a:t>اين راه حل ها مرده به دنيا مي آيند</a:t>
            </a:r>
          </a:p>
          <a:p>
            <a:pPr algn="justLow" rtl="1">
              <a:lnSpc>
                <a:spcPct val="150000"/>
              </a:lnSpc>
            </a:pPr>
            <a:r>
              <a:rPr lang="fa-IR" sz="2000" b="1" dirty="0">
                <a:solidFill>
                  <a:schemeClr val="tx2"/>
                </a:solidFill>
                <a:cs typeface="B Lotus" pitchFamily="2" charset="-78"/>
              </a:rPr>
              <a:t>به بيان ديگر، بسياري از راه حال هاي ما براي مسايلي است که ، به صورتي که حل شده اند، ديگر وجود ندارند</a:t>
            </a:r>
          </a:p>
          <a:p>
            <a:pPr algn="justLow" rtl="1">
              <a:lnSpc>
                <a:spcPct val="150000"/>
              </a:lnSpc>
            </a:pPr>
            <a:r>
              <a:rPr lang="fa-IR" sz="2000" b="1" dirty="0">
                <a:solidFill>
                  <a:schemeClr val="tx2"/>
                </a:solidFill>
                <a:cs typeface="B Lotus" pitchFamily="2" charset="-78"/>
              </a:rPr>
              <a:t>در نتيجه از زمانه خود عقب و عقب تر مي مانيم</a:t>
            </a:r>
            <a:r>
              <a:rPr lang="fa-IR" sz="1800" b="1" dirty="0">
                <a:solidFill>
                  <a:schemeClr val="tx2"/>
                </a:solidFill>
                <a:cs typeface="B Lotus" pitchFamily="2" charset="-78"/>
              </a:rPr>
              <a:t> </a:t>
            </a:r>
            <a:endParaRPr lang="en-US" sz="1800" b="1" dirty="0">
              <a:solidFill>
                <a:schemeClr val="tx2"/>
              </a:solidFill>
              <a:cs typeface="B Lotus" pitchFamily="2" charset="-78"/>
            </a:endParaRPr>
          </a:p>
        </p:txBody>
      </p:sp>
    </p:spTree>
    <p:extLst>
      <p:ext uri="{BB962C8B-B14F-4D97-AF65-F5344CB8AC3E}">
        <p14:creationId xmlns:p14="http://schemas.microsoft.com/office/powerpoint/2010/main" xmlns="" val="3076403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33400"/>
            <a:ext cx="8153400" cy="1295400"/>
          </a:xfrm>
        </p:spPr>
        <p:txBody>
          <a:bodyPr/>
          <a:lstStyle/>
          <a:p>
            <a:pPr algn="justLow" rtl="1"/>
            <a:r>
              <a:rPr lang="fa-IR" sz="2400" dirty="0">
                <a:cs typeface="B Lotus" pitchFamily="2" charset="-78"/>
              </a:rPr>
              <a:t>متخصصان: حل مسايل ناشي از تغييرات شتابنده را ، در بهبود پيش بيني، يادگيري، بکارگيري فن آوري و سازگاري مي دانند  اگرچه اين تنها راه حل نيست</a:t>
            </a:r>
            <a:endParaRPr lang="en-US" sz="2400" dirty="0">
              <a:cs typeface="B Lotus" pitchFamily="2" charset="-78"/>
            </a:endParaRPr>
          </a:p>
        </p:txBody>
      </p:sp>
      <p:sp>
        <p:nvSpPr>
          <p:cNvPr id="18435" name="Rectangle 3"/>
          <p:cNvSpPr>
            <a:spLocks noGrp="1" noChangeArrowheads="1"/>
          </p:cNvSpPr>
          <p:nvPr>
            <p:ph type="body" idx="1"/>
          </p:nvPr>
        </p:nvSpPr>
        <p:spPr>
          <a:xfrm>
            <a:off x="457200" y="2057400"/>
            <a:ext cx="8229600" cy="4068763"/>
          </a:xfrm>
        </p:spPr>
        <p:txBody>
          <a:bodyPr/>
          <a:lstStyle/>
          <a:p>
            <a:pPr algn="justLow" rtl="1">
              <a:lnSpc>
                <a:spcPct val="80000"/>
              </a:lnSpc>
            </a:pPr>
            <a:r>
              <a:rPr lang="fa-IR" sz="1800" b="1" dirty="0" smtClean="0">
                <a:solidFill>
                  <a:schemeClr val="tx2"/>
                </a:solidFill>
                <a:cs typeface="B Lotus" pitchFamily="2" charset="-78"/>
              </a:rPr>
              <a:t> </a:t>
            </a:r>
            <a:r>
              <a:rPr lang="fa-IR" sz="1800" b="1" dirty="0">
                <a:solidFill>
                  <a:schemeClr val="tx2"/>
                </a:solidFill>
                <a:cs typeface="B Lotus" pitchFamily="2" charset="-78"/>
              </a:rPr>
              <a:t>بينش فکري، روش درک ما از جهان، و درک واقعي ما از آن، در حال دگرگوني اساسي و بنيادي است</a:t>
            </a:r>
          </a:p>
          <a:p>
            <a:pPr algn="ctr" rtl="1">
              <a:lnSpc>
                <a:spcPct val="80000"/>
              </a:lnSpc>
            </a:pPr>
            <a:r>
              <a:rPr lang="fa-IR" sz="2000" b="1" dirty="0">
                <a:solidFill>
                  <a:srgbClr val="0066FF"/>
                </a:solidFill>
                <a:cs typeface="B Lotus" pitchFamily="2" charset="-78"/>
              </a:rPr>
              <a:t>عصر ماشين</a:t>
            </a:r>
            <a:r>
              <a:rPr lang="fa-IR" sz="1800" b="1" dirty="0">
                <a:solidFill>
                  <a:schemeClr val="tx2"/>
                </a:solidFill>
                <a:cs typeface="B Lotus" pitchFamily="2" charset="-78"/>
              </a:rPr>
              <a:t> !!!!</a:t>
            </a:r>
          </a:p>
          <a:p>
            <a:pPr algn="justLow" rtl="1">
              <a:lnSpc>
                <a:spcPct val="80000"/>
              </a:lnSpc>
            </a:pPr>
            <a:r>
              <a:rPr lang="fa-IR" sz="1800" b="1" dirty="0">
                <a:solidFill>
                  <a:schemeClr val="tx2"/>
                </a:solidFill>
                <a:cs typeface="B Lotus" pitchFamily="2" charset="-78"/>
              </a:rPr>
              <a:t>انقلاب صنعتي به اين نتيجه منجر شد که:</a:t>
            </a:r>
          </a:p>
          <a:p>
            <a:pPr algn="justLow" rtl="1">
              <a:lnSpc>
                <a:spcPct val="80000"/>
              </a:lnSpc>
            </a:pPr>
            <a:r>
              <a:rPr lang="fa-IR" sz="1800" b="1" dirty="0">
                <a:solidFill>
                  <a:schemeClr val="tx2"/>
                </a:solidFill>
                <a:cs typeface="B Lotus" pitchFamily="2" charset="-78"/>
              </a:rPr>
              <a:t>نه تنها ايده مکانيزاسيون از جهان بيني عصر ماشين نشات گرفته، بلکه همه خصلت هاي پر اهميت انقلاب صنعتي و فرهنگ مربوط به آن، بر متدولوژي و دکترين اساسي اين جهان بيني متکي بوده است:</a:t>
            </a:r>
          </a:p>
          <a:p>
            <a:pPr algn="ctr" rtl="1">
              <a:lnSpc>
                <a:spcPct val="80000"/>
              </a:lnSpc>
            </a:pPr>
            <a:r>
              <a:rPr lang="fa-IR" sz="2000" b="1" dirty="0">
                <a:solidFill>
                  <a:srgbClr val="0066FF"/>
                </a:solidFill>
                <a:cs typeface="B Lotus" pitchFamily="2" charset="-78"/>
              </a:rPr>
              <a:t> تجزيه و تحليل</a:t>
            </a:r>
            <a:r>
              <a:rPr lang="fa-IR" sz="1800" b="1" dirty="0">
                <a:solidFill>
                  <a:schemeClr val="tx2"/>
                </a:solidFill>
                <a:cs typeface="B Lotus" pitchFamily="2" charset="-78"/>
              </a:rPr>
              <a:t>  </a:t>
            </a:r>
          </a:p>
          <a:p>
            <a:pPr algn="justLow" rtl="1">
              <a:lnSpc>
                <a:spcPct val="80000"/>
              </a:lnSpc>
            </a:pPr>
            <a:r>
              <a:rPr lang="fa-IR" sz="1800" b="1" u="sng" dirty="0">
                <a:solidFill>
                  <a:schemeClr val="tx2"/>
                </a:solidFill>
                <a:cs typeface="B Lotus" pitchFamily="2" charset="-78"/>
              </a:rPr>
              <a:t>اين جهان بيني داراي سه فراگرد زير بوده است (طبيعت کنجکاو يک بچه در درک يک اسباب بازي):</a:t>
            </a:r>
          </a:p>
          <a:p>
            <a:pPr algn="justLow" rtl="1">
              <a:lnSpc>
                <a:spcPct val="80000"/>
              </a:lnSpc>
            </a:pPr>
            <a:r>
              <a:rPr lang="fa-IR" sz="1800" b="1" dirty="0">
                <a:solidFill>
                  <a:schemeClr val="tx2"/>
                </a:solidFill>
                <a:cs typeface="B Lotus" pitchFamily="2" charset="-78"/>
              </a:rPr>
              <a:t>1- از هم گشودن چيري که بايد شناحته شود</a:t>
            </a:r>
          </a:p>
          <a:p>
            <a:pPr algn="justLow" rtl="1">
              <a:lnSpc>
                <a:spcPct val="80000"/>
              </a:lnSpc>
            </a:pPr>
            <a:r>
              <a:rPr lang="fa-IR" sz="1800" b="1" dirty="0">
                <a:solidFill>
                  <a:schemeClr val="tx2"/>
                </a:solidFill>
                <a:cs typeface="B Lotus" pitchFamily="2" charset="-78"/>
              </a:rPr>
              <a:t>2- مطالعه رفتار اجزاي گشوده شده</a:t>
            </a:r>
          </a:p>
          <a:p>
            <a:pPr algn="justLow" rtl="1">
              <a:lnSpc>
                <a:spcPct val="80000"/>
              </a:lnSpc>
            </a:pPr>
            <a:r>
              <a:rPr lang="fa-IR" sz="1800" b="1" dirty="0">
                <a:solidFill>
                  <a:schemeClr val="tx2"/>
                </a:solidFill>
                <a:cs typeface="B Lotus" pitchFamily="2" charset="-78"/>
              </a:rPr>
              <a:t>3- سعي در جمع بندي رفتار اجزاء براي درک کامل -- که روش اصلي تحقيق در عصر رنسانس بوده و نام “ تجزيه و تحليل” بر آن نهاده شده است  </a:t>
            </a:r>
          </a:p>
        </p:txBody>
      </p:sp>
    </p:spTree>
    <p:extLst>
      <p:ext uri="{BB962C8B-B14F-4D97-AF65-F5344CB8AC3E}">
        <p14:creationId xmlns:p14="http://schemas.microsoft.com/office/powerpoint/2010/main" xmlns="" val="782662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8229600" cy="685800"/>
          </a:xfrm>
        </p:spPr>
        <p:txBody>
          <a:bodyPr/>
          <a:lstStyle/>
          <a:p>
            <a:pPr algn="ctr"/>
            <a:r>
              <a:rPr lang="fa-IR" sz="3600" dirty="0">
                <a:solidFill>
                  <a:srgbClr val="0066FF"/>
                </a:solidFill>
                <a:cs typeface="B Lotus" pitchFamily="2" charset="-78"/>
              </a:rPr>
              <a:t>  __ تقليل پذيري</a:t>
            </a:r>
            <a:r>
              <a:rPr lang="en-US" sz="3600" dirty="0">
                <a:solidFill>
                  <a:srgbClr val="0066FF"/>
                </a:solidFill>
                <a:latin typeface="+mn-lt"/>
                <a:cs typeface="B Lotus" pitchFamily="2" charset="-78"/>
              </a:rPr>
              <a:t>Reductionism</a:t>
            </a:r>
          </a:p>
        </p:txBody>
      </p:sp>
      <p:sp>
        <p:nvSpPr>
          <p:cNvPr id="19459" name="Rectangle 3"/>
          <p:cNvSpPr>
            <a:spLocks noGrp="1" noChangeArrowheads="1"/>
          </p:cNvSpPr>
          <p:nvPr>
            <p:ph type="body" idx="1"/>
          </p:nvPr>
        </p:nvSpPr>
        <p:spPr>
          <a:xfrm>
            <a:off x="457200" y="1371600"/>
            <a:ext cx="8229600" cy="4953000"/>
          </a:xfrm>
        </p:spPr>
        <p:txBody>
          <a:bodyPr/>
          <a:lstStyle/>
          <a:p>
            <a:pPr algn="justLow" rtl="1"/>
            <a:r>
              <a:rPr lang="fa-IR" sz="2000" dirty="0">
                <a:cs typeface="B Lotus" pitchFamily="2" charset="-78"/>
              </a:rPr>
              <a:t>مطابق ديدگاه عصر ماشين، </a:t>
            </a:r>
            <a:r>
              <a:rPr lang="fa-IR" sz="2000" u="sng" dirty="0">
                <a:cs typeface="B Lotus" pitchFamily="2" charset="-78"/>
              </a:rPr>
              <a:t>براي شناخت هر چيز بايد آن را از نظر فيزيکي و مفهومي تجزيه کرد تا اجزاء آنرا بتوان شناحت</a:t>
            </a:r>
          </a:p>
          <a:p>
            <a:pPr algn="justLow" rtl="1"/>
            <a:r>
              <a:rPr lang="fa-IR" sz="2000" dirty="0">
                <a:cs typeface="B Lotus" pitchFamily="2" charset="-78"/>
              </a:rPr>
              <a:t>در عصر رنسانس عموما اين اعتقاد وجود داشت که شناخت کامل جهان امکان پذير است</a:t>
            </a:r>
          </a:p>
          <a:p>
            <a:pPr algn="justLow" rtl="1"/>
            <a:r>
              <a:rPr lang="fa-IR" sz="2000" dirty="0">
                <a:cs typeface="B Lotus" pitchFamily="2" charset="-78"/>
              </a:rPr>
              <a:t>زيرا تمام واقعيت ها و تجارب ما نسبت به آن مي توانست به اجزا يا عناصر نهايي غير قابل تجزيه  آن  مانند اتم، مونادها يا سلول کاهش داده و ختم کند</a:t>
            </a:r>
          </a:p>
          <a:p>
            <a:pPr algn="justLow" rtl="1"/>
            <a:r>
              <a:rPr lang="fa-IR" sz="1600" dirty="0">
                <a:cs typeface="B Lotus" pitchFamily="2" charset="-78"/>
              </a:rPr>
              <a:t>پس از آنکه عناصر يک شئي تعيين و شناخته شد، اين شناخت به صورتي براي شناخت کل مدون گرديده و براي اين منظور تشريح “روابط” بين اجزا يا چگونگي تاثير متقابل آن ضرورت داشت</a:t>
            </a:r>
          </a:p>
          <a:p>
            <a:pPr algn="justLow" rtl="1"/>
            <a:r>
              <a:rPr lang="fa-IR" sz="1600" dirty="0">
                <a:cs typeface="B Lotus" pitchFamily="2" charset="-78"/>
              </a:rPr>
              <a:t>اما اين رابطه، به يک رابطه ساده علت و معلولي براي تشريح همه روابط متقابل کافي پنداشته مي شد</a:t>
            </a:r>
          </a:p>
          <a:p>
            <a:pPr algn="justLow" rtl="1"/>
            <a:r>
              <a:rPr lang="fa-IR" sz="1600" dirty="0">
                <a:cs typeface="B Lotus" pitchFamily="2" charset="-78"/>
              </a:rPr>
              <a:t>در تفکر علّيت (علت ومعلولي) وقوع هر چيز از طريق احتمال يا انتخاب </a:t>
            </a:r>
            <a:r>
              <a:rPr lang="fa-IR" sz="1600" dirty="0">
                <a:solidFill>
                  <a:srgbClr val="CC0000"/>
                </a:solidFill>
                <a:cs typeface="B Lotus" pitchFamily="2" charset="-78"/>
              </a:rPr>
              <a:t>ناممکن</a:t>
            </a:r>
            <a:r>
              <a:rPr lang="fa-IR" sz="1600" dirty="0">
                <a:cs typeface="B Lotus" pitchFamily="2" charset="-78"/>
              </a:rPr>
              <a:t> و براي تشريح معلول به چيز ديگري مانند محيط نيازي نبود، </a:t>
            </a:r>
            <a:r>
              <a:rPr lang="fa-IR" sz="2000" dirty="0">
                <a:solidFill>
                  <a:srgbClr val="FF0000"/>
                </a:solidFill>
                <a:cs typeface="B Lotus" pitchFamily="2" charset="-78"/>
              </a:rPr>
              <a:t>يعني تفکر عصر ماشين تا حدود بسياري آزاد از محيط بود (تصورات ساده، قابل مشاهد و اغلب فقط نياز به آزمايشگاه داشت)  </a:t>
            </a:r>
            <a:endParaRPr lang="en-US" dirty="0">
              <a:solidFill>
                <a:srgbClr val="FF0000"/>
              </a:solidFill>
            </a:endParaRPr>
          </a:p>
        </p:txBody>
      </p:sp>
    </p:spTree>
    <p:extLst>
      <p:ext uri="{BB962C8B-B14F-4D97-AF65-F5344CB8AC3E}">
        <p14:creationId xmlns:p14="http://schemas.microsoft.com/office/powerpoint/2010/main" xmlns="" val="246720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533400"/>
            <a:ext cx="8229600" cy="1219200"/>
          </a:xfrm>
        </p:spPr>
        <p:txBody>
          <a:bodyPr/>
          <a:lstStyle/>
          <a:p>
            <a:pPr algn="justLow" rtl="1"/>
            <a:r>
              <a:rPr lang="fa-IR" sz="2000" dirty="0">
                <a:cs typeface="B Lotus" pitchFamily="2" charset="-78"/>
              </a:rPr>
              <a:t>استفاده انحصاري از روش تحليلي و نظريات تقليل پذيري و جبرگرايي (علّي)، مفهومي مکانيکي يا  مکانيستي از عالم را به دست مي داد</a:t>
            </a:r>
            <a:endParaRPr lang="en-US" sz="2000" dirty="0">
              <a:cs typeface="B Lotus" pitchFamily="2" charset="-78"/>
            </a:endParaRPr>
          </a:p>
        </p:txBody>
      </p:sp>
      <p:sp>
        <p:nvSpPr>
          <p:cNvPr id="20483" name="Rectangle 3"/>
          <p:cNvSpPr>
            <a:spLocks noGrp="1" noChangeArrowheads="1"/>
          </p:cNvSpPr>
          <p:nvPr>
            <p:ph type="body" idx="1"/>
          </p:nvPr>
        </p:nvSpPr>
        <p:spPr>
          <a:xfrm>
            <a:off x="457200" y="2133600"/>
            <a:ext cx="8229600" cy="3992563"/>
          </a:xfrm>
        </p:spPr>
        <p:txBody>
          <a:bodyPr/>
          <a:lstStyle/>
          <a:p>
            <a:pPr algn="justLow" rtl="1">
              <a:lnSpc>
                <a:spcPct val="150000"/>
              </a:lnSpc>
            </a:pPr>
            <a:r>
              <a:rPr lang="fa-IR" sz="2000" dirty="0">
                <a:cs typeface="B Lotus" pitchFamily="2" charset="-78"/>
              </a:rPr>
              <a:t>انقلاب صنعتي، ماشين هاي ساخت بشر را به عنوان منبع کار، به جاي خود بشر قرار داد</a:t>
            </a:r>
          </a:p>
          <a:p>
            <a:pPr algn="justLow" rtl="1">
              <a:lnSpc>
                <a:spcPct val="150000"/>
              </a:lnSpc>
            </a:pPr>
            <a:r>
              <a:rPr lang="fa-IR" sz="2000" dirty="0">
                <a:cs typeface="B Lotus" pitchFamily="2" charset="-78"/>
              </a:rPr>
              <a:t>براي انجام کارها، ترکيبي از انسان و ماشين، که هر يک وظيفه هايي ابتدايي به عهده داشتند، پديد آورد</a:t>
            </a:r>
          </a:p>
          <a:p>
            <a:pPr algn="justLow" rtl="1">
              <a:lnSpc>
                <a:spcPct val="150000"/>
              </a:lnSpc>
            </a:pPr>
            <a:r>
              <a:rPr lang="fa-IR" sz="2000" dirty="0">
                <a:cs typeface="B Lotus" pitchFamily="2" charset="-78"/>
              </a:rPr>
              <a:t>و نتيجه آن توليد صنعت و خط مونتاژ بود که ستون فقرات کارخانه هاي جديد را تشکيل مي داد</a:t>
            </a:r>
          </a:p>
          <a:p>
            <a:pPr algn="justLow" rtl="1">
              <a:lnSpc>
                <a:spcPct val="150000"/>
              </a:lnSpc>
            </a:pPr>
            <a:r>
              <a:rPr lang="fa-IR" sz="2000" dirty="0">
                <a:cs typeface="B Lotus" pitchFamily="2" charset="-78"/>
              </a:rPr>
              <a:t>در اين راه انسان نيز به کارهاي ساده و تکراري گماشته شده و به رفتاري شبيه ماشين محکوم گرديد</a:t>
            </a:r>
          </a:p>
          <a:p>
            <a:pPr algn="justLow" rtl="1">
              <a:lnSpc>
                <a:spcPct val="150000"/>
              </a:lnSpc>
            </a:pPr>
            <a:r>
              <a:rPr lang="fa-IR" sz="2000" dirty="0">
                <a:cs typeface="B Lotus" pitchFamily="2" charset="-78"/>
              </a:rPr>
              <a:t>در نهايت، کار غير انساني شد، و اين امر موجب بروز يکي از دشوارترين مسايل بشر امروز يعني بيگانگي از کار </a:t>
            </a:r>
            <a:r>
              <a:rPr lang="fa-IR" sz="2000" dirty="0" smtClean="0">
                <a:cs typeface="B Lotus" pitchFamily="2" charset="-78"/>
              </a:rPr>
              <a:t>گرديد</a:t>
            </a:r>
            <a:endParaRPr lang="fa-IR" sz="2000" dirty="0">
              <a:cs typeface="B Lotus" pitchFamily="2" charset="-78"/>
            </a:endParaRPr>
          </a:p>
        </p:txBody>
      </p:sp>
    </p:spTree>
    <p:extLst>
      <p:ext uri="{BB962C8B-B14F-4D97-AF65-F5344CB8AC3E}">
        <p14:creationId xmlns:p14="http://schemas.microsoft.com/office/powerpoint/2010/main" xmlns="" val="1019007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383</TotalTime>
  <Words>3008</Words>
  <Application>Microsoft Office PowerPoint</Application>
  <PresentationFormat>On-screen Show (4:3)</PresentationFormat>
  <Paragraphs>144</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NewsPrint</vt:lpstr>
      <vt:lpstr>Bitmap Image</vt:lpstr>
      <vt:lpstr>اصول و مبانی برنامه ریزی شهری</vt:lpstr>
      <vt:lpstr>برنامه ریزی، (رجوع به منابع معرفی شده)</vt:lpstr>
      <vt:lpstr>Slide 3</vt:lpstr>
      <vt:lpstr>Systems,  Systems Approach, &amp; Systems thinking تصور ما از جهان در حال تغيير و متحول اطرافمان چيست؟ </vt:lpstr>
      <vt:lpstr>الوين تافلر نشان مي دهد که ما نسيت به تغييرات رخدادها در اطرافمان يا اصلا عکس العملي نشان نمي دهيم، يا عکس العملهاي ما فاقد سرعت و اثر بخشي کافي است، وي اين ناتواني در برابر تغيير را “ شوک آينده” نام مي نهد  _  هدف ما در اين درس چگونگي غلبه بر اين ناتواني است </vt:lpstr>
      <vt:lpstr>دومين ويژگي منحصر به فرد “پديده تغييرات” که ما با آنها روبرو هستيم:</vt:lpstr>
      <vt:lpstr>متخصصان: حل مسايل ناشي از تغييرات شتابنده را ، در بهبود پيش بيني، يادگيري، بکارگيري فن آوري و سازگاري مي دانند  اگرچه اين تنها راه حل نيست</vt:lpstr>
      <vt:lpstr>  __ تقليل پذيريReductionism</vt:lpstr>
      <vt:lpstr>استفاده انحصاري از روش تحليلي و نظريات تقليل پذيري و جبرگرايي (علّي)، مفهومي مکانيکي يا  مکانيستي از عالم را به دست مي داد</vt:lpstr>
      <vt:lpstr>عصر سيستم ها</vt:lpstr>
      <vt:lpstr>ماهيت سيستم</vt:lpstr>
      <vt:lpstr>تفکر سيستمي</vt:lpstr>
      <vt:lpstr>در تفکر تلفيقي، پديده مورد تشريح به عنوان بخشي از يک مجموعه فراگير در نظر گرفته مي شود در تفکر تحليلي (يعني تفکيک به اجزا) دامنه تمرکز پژوهشگر را تقليل در حالي که سنتز آن را توسعه مي دهد</vt:lpstr>
      <vt:lpstr>آيا در تفکر سيستمي: اگر هر جزء به صورت مجزا تا حد امکان عملکردي کارامد داشته باشد، عملکرد سيستم کل، لزوما تا حد ممکن کارامد خواهد بود ياخير؟</vt:lpstr>
      <vt:lpstr>در نتيجه براي مقايسه دو سيستم فکري دقت کنيد که: </vt:lpstr>
      <vt:lpstr>گرايش حاصل از اين اشتغال فکري منجر به هماهنگ سازي و :</vt:lpstr>
      <vt:lpstr>توسعه گرايي يا Expansionism  اگر قرار است رفتار سيستم با مراجعه به سيستم فراگير (ابَر سيستم) آن تشريح شود، رفتار سيستم فراگير را چگونه مي توان توضيح داد؟ آيا اين فراگرد توسعه پاياني دارد؟</vt:lpstr>
      <vt:lpstr>انقلاب فرا صنعتي  (Postindustrial Revolution)</vt:lpstr>
      <vt:lpstr>نظریه سیستم ها </vt:lpstr>
      <vt:lpstr>Slide 20</vt:lpstr>
      <vt:lpstr>نظریه سیستم ها </vt:lpstr>
    </vt:vector>
  </TitlesOfParts>
  <Company>Office07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اصول و مبانی برنامه ریزی شهری</dc:title>
  <dc:creator>user</dc:creator>
  <cp:lastModifiedBy>MRT</cp:lastModifiedBy>
  <cp:revision>17</cp:revision>
  <dcterms:created xsi:type="dcterms:W3CDTF">2011-10-26T06:07:56Z</dcterms:created>
  <dcterms:modified xsi:type="dcterms:W3CDTF">2012-01-30T17:46:10Z</dcterms:modified>
</cp:coreProperties>
</file>