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5"/>
  </p:notesMasterIdLst>
  <p:sldIdLst>
    <p:sldId id="283" r:id="rId2"/>
    <p:sldId id="284" r:id="rId3"/>
    <p:sldId id="256" r:id="rId4"/>
    <p:sldId id="277" r:id="rId5"/>
    <p:sldId id="258" r:id="rId6"/>
    <p:sldId id="259" r:id="rId7"/>
    <p:sldId id="260" r:id="rId8"/>
    <p:sldId id="278" r:id="rId9"/>
    <p:sldId id="279" r:id="rId10"/>
    <p:sldId id="281" r:id="rId11"/>
    <p:sldId id="280" r:id="rId12"/>
    <p:sldId id="261" r:id="rId13"/>
    <p:sldId id="262" r:id="rId14"/>
    <p:sldId id="263" r:id="rId15"/>
    <p:sldId id="265" r:id="rId16"/>
    <p:sldId id="266" r:id="rId17"/>
    <p:sldId id="267" r:id="rId18"/>
    <p:sldId id="268" r:id="rId19"/>
    <p:sldId id="269" r:id="rId20"/>
    <p:sldId id="274" r:id="rId21"/>
    <p:sldId id="275" r:id="rId22"/>
    <p:sldId id="276" r:id="rId23"/>
    <p:sldId id="285"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832" autoAdjust="0"/>
  </p:normalViewPr>
  <p:slideViewPr>
    <p:cSldViewPr>
      <p:cViewPr varScale="1">
        <p:scale>
          <a:sx n="68" d="100"/>
          <a:sy n="68" d="100"/>
        </p:scale>
        <p:origin x="-5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218A29-6908-4B75-BECC-E9B3738E1265}" type="datetimeFigureOut">
              <a:rPr lang="fa-IR" smtClean="0"/>
              <a:pPr/>
              <a:t>1434/07/12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E12296-13AB-487D-A13E-CD8557356003}"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BE12296-13AB-487D-A13E-CD8557356003}" type="slidenum">
              <a:rPr lang="fa-IR" smtClean="0"/>
              <a:pPr/>
              <a:t>21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A745A36F-410E-47A4-B24B-89E2475261C5}"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A745A36F-410E-47A4-B24B-89E2475261C5}"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A745A36F-410E-47A4-B24B-89E2475261C5}"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745A36F-410E-47A4-B24B-89E2475261C5}" type="slidenum">
              <a:rPr lang="fa-IR" smtClean="0"/>
              <a:pPr/>
              <a:t>‹#›</a:t>
            </a:fld>
            <a:endParaRPr lang="fa-I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EFDD14F-E0C6-48D2-9FFB-112E57D1F76B}" type="datetimeFigureOut">
              <a:rPr lang="fa-IR" smtClean="0"/>
              <a:pPr/>
              <a:t>1434/07/12</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A745A36F-410E-47A4-B24B-89E2475261C5}"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3"/>
            </a:gs>
            <a:gs pos="0">
              <a:schemeClr val="accent2"/>
            </a:gs>
          </a:gsLst>
          <a:path path="circle">
            <a:fillToRect t="100000" r="100000"/>
          </a:path>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EFDD14F-E0C6-48D2-9FFB-112E57D1F76B}" type="datetimeFigureOut">
              <a:rPr lang="fa-IR" smtClean="0"/>
              <a:pPr/>
              <a:t>1434/07/12</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745A36F-410E-47A4-B24B-89E2475261C5}"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ideo" Target="file:///C:\Users\Sarina\Desktop\sina\&#1585;&#1608;&#1588;%20&#1607;&#1575;&#1740;%20&#1587;&#1575;&#1582;&#1578;\tronco\&#1662;&#1608;&#1588;&#1588;%20&#1575;&#1606;&#1578;&#1607;&#1575;&#1740;&#1740;.wmv" TargetMode="Externa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ideo" Target="file:///C:\Users\Sarina\Desktop\sina\&#1585;&#1608;&#1588;%20&#1607;&#1575;&#1740;%20&#1587;&#1575;&#1582;&#1578;\tronco\&#1589;&#1601;&#1581;&#1607;%20&#1575;&#1578;&#1589;&#1575;&#1604;.wmv" TargetMode="Externa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1605;&#1585;&#1581;&#1604;&#1607;.wmv"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Sarina\Desktop\sina\&#1585;&#1608;&#1588;%20&#1607;&#1575;&#1740;%20&#1587;&#1575;&#1582;&#1578;\tronco\metalog.wmv" TargetMode="Externa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Sarina\Desktop\sina\&#1585;&#1608;&#1588;%20&#1607;&#1575;&#1740;%20&#1587;&#1575;&#1582;&#1578;\tronco\connector.wmv" TargetMode="Externa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Sarina\Desktop\sina\&#1585;&#1608;&#1588;%20&#1607;&#1575;&#1740;%20&#1587;&#1575;&#1582;&#1578;\tronco\&#1575;&#1578;&#1589;&#1575;&#1604;%20&#1583;&#1608;&#1578;&#1575;&#1740;&#1740;.wmv" TargetMode="Externa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kashaneh\فایل های ضروری\besm\234.jpg"/>
          <p:cNvPicPr/>
          <p:nvPr/>
        </p:nvPicPr>
        <p:blipFill>
          <a:blip r:embed="rId2" cstate="print"/>
          <a:srcRect/>
          <a:stretch>
            <a:fillRect/>
          </a:stretch>
        </p:blipFill>
        <p:spPr bwMode="auto">
          <a:xfrm>
            <a:off x="3203848" y="692696"/>
            <a:ext cx="3652520" cy="5562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2776"/>
            <a:ext cx="6300192" cy="1692771"/>
          </a:xfrm>
          <a:prstGeom prst="rect">
            <a:avLst/>
          </a:prstGeom>
        </p:spPr>
        <p:txBody>
          <a:bodyPr wrap="square">
            <a:spAutoFit/>
          </a:bodyPr>
          <a:lstStyle/>
          <a:p>
            <a:pPr algn="just"/>
            <a:r>
              <a:rPr lang="fa-IR" sz="2400" dirty="0" smtClean="0">
                <a:cs typeface="B Homa" pitchFamily="2" charset="-78"/>
              </a:rPr>
              <a:t>پوشش انتهایی </a:t>
            </a:r>
            <a:r>
              <a:rPr lang="en-US" sz="2400" dirty="0" smtClean="0">
                <a:latin typeface="Tekton Pro" pitchFamily="34" charset="0"/>
                <a:cs typeface="B Homa" pitchFamily="2" charset="-78"/>
              </a:rPr>
              <a:t>(end cap)</a:t>
            </a:r>
            <a:endParaRPr lang="fa-IR" sz="2400" dirty="0" smtClean="0">
              <a:cs typeface="B Homa" pitchFamily="2" charset="-78"/>
            </a:endParaRPr>
          </a:p>
          <a:p>
            <a:pPr algn="just"/>
            <a:endParaRPr lang="fa-IR" sz="2000" dirty="0" smtClean="0">
              <a:cs typeface="B Homa" pitchFamily="2" charset="-78"/>
            </a:endParaRPr>
          </a:p>
          <a:p>
            <a:pPr algn="just">
              <a:buNone/>
            </a:pPr>
            <a:r>
              <a:rPr lang="fa-IR" sz="2000" dirty="0" smtClean="0">
                <a:cs typeface="B Homa" pitchFamily="2" charset="-78"/>
              </a:rPr>
              <a:t>در صورتی که پوشش انتهایی در داخل پروفیل در یا پنجره قرار گیرد، یا به طور کلی در انتهای لوله ها از قطعات اتصالی استفاده نشود،انتهای لوله با این اعضا پوشیده می شود.</a:t>
            </a:r>
          </a:p>
        </p:txBody>
      </p:sp>
      <p:sp>
        <p:nvSpPr>
          <p:cNvPr id="5" name="Oval 4"/>
          <p:cNvSpPr/>
          <p:nvPr/>
        </p:nvSpPr>
        <p:spPr>
          <a:xfrm>
            <a:off x="7956376" y="1412776"/>
            <a:ext cx="360040" cy="360040"/>
          </a:xfrm>
          <a:prstGeom prst="ellipse">
            <a:avLst/>
          </a:prstGeo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 name="Rectangle 5"/>
          <p:cNvSpPr/>
          <p:nvPr/>
        </p:nvSpPr>
        <p:spPr>
          <a:xfrm>
            <a:off x="3563888" y="332656"/>
            <a:ext cx="2592288" cy="79208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اجزای اصلی سیستم</a:t>
            </a:r>
            <a:endParaRPr lang="fa-IR" sz="2400" dirty="0"/>
          </a:p>
        </p:txBody>
      </p:sp>
      <p:pic>
        <p:nvPicPr>
          <p:cNvPr id="7" name="پوشش انتهایی.wmv">
            <a:hlinkClick r:id="" action="ppaction://media"/>
          </p:cNvPr>
          <p:cNvPicPr>
            <a:picLocks noRot="1" noChangeAspect="1"/>
          </p:cNvPicPr>
          <p:nvPr>
            <a:videoFile r:link="rId1"/>
          </p:nvPr>
        </p:nvPicPr>
        <p:blipFill>
          <a:blip r:embed="rId3" cstate="print"/>
          <a:stretch>
            <a:fillRect/>
          </a:stretch>
        </p:blipFill>
        <p:spPr>
          <a:xfrm>
            <a:off x="2555776" y="3212976"/>
            <a:ext cx="4176464" cy="3132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516216" y="404664"/>
            <a:ext cx="638045" cy="720080"/>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268760"/>
            <a:ext cx="6084168" cy="1754326"/>
          </a:xfrm>
          <a:prstGeom prst="rect">
            <a:avLst/>
          </a:prstGeom>
        </p:spPr>
        <p:txBody>
          <a:bodyPr wrap="square">
            <a:spAutoFit/>
          </a:bodyPr>
          <a:lstStyle/>
          <a:p>
            <a:pPr algn="just">
              <a:buNone/>
            </a:pPr>
            <a:r>
              <a:rPr lang="fa-IR" sz="2000" dirty="0" smtClean="0">
                <a:cs typeface="B Homa" pitchFamily="2" charset="-78"/>
              </a:rPr>
              <a:t> </a:t>
            </a:r>
            <a:r>
              <a:rPr lang="fa-IR" sz="2400" dirty="0" smtClean="0">
                <a:cs typeface="B Homa" pitchFamily="2" charset="-78"/>
              </a:rPr>
              <a:t>صفحه اتصال </a:t>
            </a:r>
            <a:r>
              <a:rPr lang="en-US" sz="2400" dirty="0" smtClean="0">
                <a:latin typeface="Tekton Pro" pitchFamily="34" charset="0"/>
                <a:cs typeface="B Homa" pitchFamily="2" charset="-78"/>
              </a:rPr>
              <a:t>(anchoring plate)</a:t>
            </a:r>
            <a:endParaRPr lang="fa-IR" sz="2400" dirty="0" smtClean="0">
              <a:latin typeface="Tekton Pro" pitchFamily="34" charset="0"/>
              <a:cs typeface="B Homa" pitchFamily="2" charset="-78"/>
            </a:endParaRPr>
          </a:p>
          <a:p>
            <a:pPr algn="just">
              <a:buNone/>
            </a:pPr>
            <a:r>
              <a:rPr lang="fa-IR" sz="2400" dirty="0" smtClean="0">
                <a:latin typeface="Tekton Pro" pitchFamily="34" charset="0"/>
                <a:cs typeface="B Homa" pitchFamily="2" charset="-78"/>
              </a:rPr>
              <a:t> </a:t>
            </a:r>
            <a:endParaRPr lang="fa-IR" sz="2000" dirty="0" smtClean="0">
              <a:latin typeface="Tekton Pro" pitchFamily="34" charset="0"/>
              <a:cs typeface="B Homa" pitchFamily="2" charset="-78"/>
            </a:endParaRPr>
          </a:p>
          <a:p>
            <a:pPr algn="just">
              <a:buNone/>
            </a:pPr>
            <a:r>
              <a:rPr lang="fa-IR" sz="2000" dirty="0" smtClean="0">
                <a:cs typeface="B Homa" pitchFamily="2" charset="-78"/>
              </a:rPr>
              <a:t>به منظور اتصال سیتم به پی ، داخل پی صفحات فولادی  با میلگرد های مهارشده درون بتن قرار داده می شود و اولین گروه لوله ها به این صفحات جوش داده می شوند.</a:t>
            </a:r>
          </a:p>
        </p:txBody>
      </p:sp>
      <p:sp>
        <p:nvSpPr>
          <p:cNvPr id="5" name="Oval 4"/>
          <p:cNvSpPr/>
          <p:nvPr/>
        </p:nvSpPr>
        <p:spPr>
          <a:xfrm>
            <a:off x="7956376" y="1340768"/>
            <a:ext cx="360040" cy="360040"/>
          </a:xfrm>
          <a:prstGeom prst="ellipse">
            <a:avLst/>
          </a:prstGeo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 name="Rectangle 5"/>
          <p:cNvSpPr/>
          <p:nvPr/>
        </p:nvSpPr>
        <p:spPr>
          <a:xfrm>
            <a:off x="3563888" y="188640"/>
            <a:ext cx="2592288" cy="79208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اجزای اصلی سیستم</a:t>
            </a:r>
            <a:endParaRPr lang="fa-IR" sz="2400" dirty="0"/>
          </a:p>
        </p:txBody>
      </p:sp>
      <p:pic>
        <p:nvPicPr>
          <p:cNvPr id="7" name="صفحه اتصال.wmv">
            <a:hlinkClick r:id="" action="ppaction://media"/>
          </p:cNvPr>
          <p:cNvPicPr>
            <a:picLocks noRot="1" noChangeAspect="1"/>
          </p:cNvPicPr>
          <p:nvPr>
            <a:videoFile r:link="rId1"/>
          </p:nvPr>
        </p:nvPicPr>
        <p:blipFill>
          <a:blip r:embed="rId3" cstate="print"/>
          <a:stretch>
            <a:fillRect/>
          </a:stretch>
        </p:blipFill>
        <p:spPr>
          <a:xfrm>
            <a:off x="2411760" y="3140968"/>
            <a:ext cx="4320480"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372200" y="260648"/>
            <a:ext cx="638045" cy="720080"/>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692696"/>
            <a:ext cx="6984776" cy="4800600"/>
          </a:xfrm>
        </p:spPr>
        <p:txBody>
          <a:bodyPr>
            <a:normAutofit lnSpcReduction="10000"/>
          </a:bodyPr>
          <a:lstStyle/>
          <a:p>
            <a:pPr algn="just">
              <a:buNone/>
            </a:pPr>
            <a:r>
              <a:rPr lang="fa-IR" sz="2400" dirty="0" smtClean="0">
                <a:cs typeface="B Homa" pitchFamily="2" charset="-78"/>
              </a:rPr>
              <a:t>مهار بندی صفحات</a:t>
            </a:r>
          </a:p>
          <a:p>
            <a:pPr algn="just">
              <a:buNone/>
            </a:pPr>
            <a:r>
              <a:rPr lang="fa-IR" sz="2400" dirty="0" smtClean="0">
                <a:cs typeface="B Homa" pitchFamily="2" charset="-78"/>
              </a:rPr>
              <a:t>صفحات سازه ای قائم تشکیل شده در سیستم مذکور، توسط تسمه های فولادی (که مهار بندی تسمه ای نامیده می شوند)،در دوجهت مهاربندی می شوند تا در برابر نیرو های جانبی مقاومت کنند.این تسمه ها فولادی و از نوع گالوانیزه هستند و به وسیله پیچ و اتصال دهنده ، به سازه ساختمان متصل می شوند.</a:t>
            </a:r>
          </a:p>
          <a:p>
            <a:pPr algn="just">
              <a:buNone/>
            </a:pPr>
            <a:r>
              <a:rPr lang="fa-IR" sz="2400" dirty="0" smtClean="0">
                <a:cs typeface="B Homa" pitchFamily="2" charset="-78"/>
              </a:rPr>
              <a:t>سایر اجزای سیستم</a:t>
            </a:r>
          </a:p>
          <a:p>
            <a:pPr algn="just">
              <a:buNone/>
            </a:pPr>
            <a:r>
              <a:rPr lang="fa-IR" sz="2400" dirty="0" smtClean="0">
                <a:cs typeface="B Homa" pitchFamily="2" charset="-78"/>
              </a:rPr>
              <a:t>نگهدارنده های عمودی</a:t>
            </a:r>
          </a:p>
          <a:p>
            <a:pPr algn="just">
              <a:buNone/>
            </a:pPr>
            <a:r>
              <a:rPr lang="fa-IR" sz="2400" dirty="0" smtClean="0">
                <a:cs typeface="B Homa" pitchFamily="2" charset="-78"/>
              </a:rPr>
              <a:t>نگهدارنده های افقی</a:t>
            </a:r>
          </a:p>
          <a:p>
            <a:pPr algn="just">
              <a:buNone/>
            </a:pPr>
            <a:r>
              <a:rPr lang="fa-IR" sz="2400" dirty="0" smtClean="0">
                <a:cs typeface="B Homa" pitchFamily="2" charset="-78"/>
              </a:rPr>
              <a:t>تیرهای اصلی</a:t>
            </a:r>
          </a:p>
          <a:p>
            <a:pPr algn="just">
              <a:buNone/>
            </a:pPr>
            <a:r>
              <a:rPr lang="fa-IR" sz="2400" dirty="0" smtClean="0">
                <a:cs typeface="B Homa" pitchFamily="2" charset="-78"/>
              </a:rPr>
              <a:t>نگهدارنده های لوله ای گالوانیزه</a:t>
            </a:r>
          </a:p>
          <a:p>
            <a:pPr algn="just">
              <a:buNone/>
            </a:pPr>
            <a:endParaRPr lang="fa-IR" sz="2400" dirty="0"/>
          </a:p>
        </p:txBody>
      </p:sp>
      <p:sp>
        <p:nvSpPr>
          <p:cNvPr id="4" name="Rectangle 3"/>
          <p:cNvSpPr/>
          <p:nvPr/>
        </p:nvSpPr>
        <p:spPr>
          <a:xfrm>
            <a:off x="8316416" y="764704"/>
            <a:ext cx="288032" cy="288032"/>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5" name="Rectangle 4"/>
          <p:cNvSpPr/>
          <p:nvPr/>
        </p:nvSpPr>
        <p:spPr>
          <a:xfrm>
            <a:off x="8316416" y="3140968"/>
            <a:ext cx="288032" cy="288032"/>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4"/>
            </a:gs>
            <a:gs pos="0">
              <a:schemeClr val="accent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3928" y="188640"/>
            <a:ext cx="2344304" cy="648072"/>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fa-IR" dirty="0" smtClean="0">
                <a:cs typeface="B Homa" pitchFamily="2" charset="-78"/>
              </a:rPr>
              <a:t>بررسی سازه</a:t>
            </a:r>
            <a:endParaRPr lang="fa-IR" dirty="0">
              <a:cs typeface="B Homa" pitchFamily="2" charset="-78"/>
            </a:endParaRPr>
          </a:p>
        </p:txBody>
      </p:sp>
      <p:sp>
        <p:nvSpPr>
          <p:cNvPr id="4" name="TextBox 3"/>
          <p:cNvSpPr txBox="1"/>
          <p:nvPr/>
        </p:nvSpPr>
        <p:spPr>
          <a:xfrm>
            <a:off x="1259632" y="1052736"/>
            <a:ext cx="7416824" cy="5909310"/>
          </a:xfrm>
          <a:prstGeom prst="rect">
            <a:avLst/>
          </a:prstGeom>
          <a:noFill/>
        </p:spPr>
        <p:txBody>
          <a:bodyPr wrap="square" rtlCol="1">
            <a:spAutoFit/>
          </a:bodyPr>
          <a:lstStyle/>
          <a:p>
            <a:pPr algn="just">
              <a:lnSpc>
                <a:spcPct val="150000"/>
              </a:lnSpc>
            </a:pPr>
            <a:r>
              <a:rPr lang="fa-IR" dirty="0" smtClean="0">
                <a:cs typeface="B Homa" pitchFamily="2" charset="-78"/>
              </a:rPr>
              <a:t>دیوار های ساختمان در سیستم ترونکو، درحکم سازه ی نگهدارنده ی ساختمان و پوشش نما است.وزن متوسط هر متر مربع سازه فولادی 15-16 کیلوگرم است. در این سیستم سقف و دیوار ها به صورت یکپارچه عمل می کنند.این امر مانع تمرکز تنش در اتصالاتی که معمولا در زلزله آسیب پذیرند، می شود.</a:t>
            </a:r>
          </a:p>
          <a:p>
            <a:pPr algn="just">
              <a:lnSpc>
                <a:spcPct val="150000"/>
              </a:lnSpc>
              <a:buNone/>
            </a:pPr>
            <a:r>
              <a:rPr lang="fa-IR" dirty="0" smtClean="0">
                <a:cs typeface="B Homa" pitchFamily="2" charset="-78"/>
              </a:rPr>
              <a:t>تیر وستون در این سیستم وجود ندارد، زیرا همه اجزا از یک عنصر اساسی ساخته می شوند که مشابه همان تیر وستون با مقطع دایره هستند. این الوارها به صورت افقی روی هم قرار گرفته اند ودر گوشه ها به هم متصل می شوند.</a:t>
            </a:r>
          </a:p>
          <a:p>
            <a:pPr algn="just">
              <a:lnSpc>
                <a:spcPct val="150000"/>
              </a:lnSpc>
              <a:buNone/>
            </a:pPr>
            <a:r>
              <a:rPr lang="fa-IR" dirty="0" smtClean="0">
                <a:cs typeface="B Homa" pitchFamily="2" charset="-78"/>
              </a:rPr>
              <a:t>سرعت ساخت این سیستم بسیار زیاد است. 300 متر مربع سقف و دیوار در یک روز کاری 8ساعته با 10 نفر نیروی انسانی .</a:t>
            </a:r>
          </a:p>
          <a:p>
            <a:pPr algn="just">
              <a:lnSpc>
                <a:spcPct val="150000"/>
              </a:lnSpc>
              <a:buNone/>
            </a:pPr>
            <a:r>
              <a:rPr lang="fa-IR" dirty="0" smtClean="0">
                <a:cs typeface="B Homa" pitchFamily="2" charset="-78"/>
              </a:rPr>
              <a:t>حمل مواد اولیه از کارخانه به محل تولید یعنی محل پروژه به خاطرحجم کم مواد اولیه بسیار آسان و کم هزینه است . تجهیزات تولید لوله ها اندازه ای بزرگتراز یک میز تحریر ندارد و به راحتی قابل قابل حمل اند.این تجهیزات شامل دستگاه ژنرا تور و کمپرسور نیز می باشند که در یک محفظه جای گرفته اند.  </a:t>
            </a:r>
          </a:p>
          <a:p>
            <a:pPr algn="just">
              <a:lnSpc>
                <a:spcPct val="150000"/>
              </a:lnSpc>
            </a:pPr>
            <a:endParaRPr lang="fa-IR"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accent4"/>
            </a:gs>
            <a:gs pos="0">
              <a:schemeClr val="accent2"/>
            </a:gs>
          </a:gsLst>
          <a:path path="circle">
            <a:fillToRect t="100000" r="100000"/>
          </a:path>
          <a:tileRect/>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95936" y="404664"/>
            <a:ext cx="2344304" cy="648072"/>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a:r>
              <a:rPr lang="fa-IR" dirty="0" smtClean="0">
                <a:cs typeface="B Homa" pitchFamily="2" charset="-78"/>
              </a:rPr>
              <a:t>بررسی سازه</a:t>
            </a:r>
            <a:endParaRPr lang="fa-IR" dirty="0">
              <a:cs typeface="B Homa" pitchFamily="2" charset="-78"/>
            </a:endParaRPr>
          </a:p>
        </p:txBody>
      </p:sp>
      <p:sp>
        <p:nvSpPr>
          <p:cNvPr id="4" name="TextBox 3"/>
          <p:cNvSpPr txBox="1"/>
          <p:nvPr/>
        </p:nvSpPr>
        <p:spPr>
          <a:xfrm>
            <a:off x="1619672" y="1124744"/>
            <a:ext cx="6552728" cy="5078313"/>
          </a:xfrm>
          <a:prstGeom prst="rect">
            <a:avLst/>
          </a:prstGeom>
          <a:noFill/>
        </p:spPr>
        <p:txBody>
          <a:bodyPr wrap="square" rtlCol="1">
            <a:spAutoFit/>
          </a:bodyPr>
          <a:lstStyle/>
          <a:p>
            <a:pPr algn="just">
              <a:lnSpc>
                <a:spcPct val="150000"/>
              </a:lnSpc>
            </a:pPr>
            <a:r>
              <a:rPr lang="fa-IR" dirty="0" smtClean="0">
                <a:cs typeface="B Homa" pitchFamily="2" charset="-78"/>
              </a:rPr>
              <a:t>لوله های گالوانیزه به علت سبکی راحتی قابل حمل اند و یک کارگر به راحتی درهردست یک لوله را حمل می کند.افراد دست اندر کار کافی است 4 – 5 نفر باشند. یک نفر اپراتور دستگاه تولید ، یک نفر متخصص کارهای فلزی و مابقی افراد بومی بدون  هیچ تجربه ساخت وساز می باشند. در یک پروژه نهایتا ً20 -15 نفر مسؤل خواهند بود، که گروهی به تولید لوله ها پر داخته و گروهی به طور موازی و همزمان مشغول نصب آنها خواهند بود.</a:t>
            </a:r>
          </a:p>
          <a:p>
            <a:pPr algn="just">
              <a:lnSpc>
                <a:spcPct val="150000"/>
              </a:lnSpc>
            </a:pPr>
            <a:r>
              <a:rPr lang="fa-IR" dirty="0" smtClean="0">
                <a:cs typeface="B Homa" pitchFamily="2" charset="-78"/>
              </a:rPr>
              <a:t>دهانه تیر های اصلی حد اکثر 4 متر است ودر جهت دیگر محدودیتی وجود ندارد. البته با یک تیر میانی می توان طول دهانه راافزایش داد. برای مثال در مدرسه ای که ساخته شده با استفاده از تیر میانی دهانه ای 7متری ایجادشده است</a:t>
            </a:r>
          </a:p>
          <a:p>
            <a:pPr algn="just">
              <a:lnSpc>
                <a:spcPct val="150000"/>
              </a:lnSpc>
            </a:pPr>
            <a:r>
              <a:rPr lang="fa-IR" dirty="0" smtClean="0">
                <a:cs typeface="B Homa" pitchFamily="2" charset="-78"/>
              </a:rPr>
              <a:t>سیستم ترونکو به دلیل وزن کم ساختمان در برابر باد وزلزله بسیار مقاوم است و قابلیت ساخت در مناطقی با خاک ضعیف و حتی بر روی  بنا های ساخته شده را ممکن می سازد.</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4"/>
            </a:gs>
            <a:gs pos="0">
              <a:schemeClr val="accent2"/>
            </a:gs>
          </a:gsLst>
          <a:path path="circle">
            <a:fillToRect t="100000" r="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5936" y="404664"/>
            <a:ext cx="1944216" cy="648072"/>
          </a:xfrm>
        </p:spPr>
        <p:style>
          <a:lnRef idx="3">
            <a:schemeClr val="lt1"/>
          </a:lnRef>
          <a:fillRef idx="1">
            <a:schemeClr val="accent4"/>
          </a:fillRef>
          <a:effectRef idx="1">
            <a:schemeClr val="accent4"/>
          </a:effectRef>
          <a:fontRef idx="minor">
            <a:schemeClr val="lt1"/>
          </a:fontRef>
        </p:style>
        <p:txBody>
          <a:bodyPr>
            <a:normAutofit fontScale="90000"/>
          </a:bodyPr>
          <a:lstStyle/>
          <a:p>
            <a:pPr algn="ctr"/>
            <a:r>
              <a:rPr lang="fa-IR" dirty="0" smtClean="0">
                <a:cs typeface="B Homa" pitchFamily="2" charset="-78"/>
              </a:rPr>
              <a:t>روش اجرا</a:t>
            </a:r>
            <a:endParaRPr lang="fa-IR" dirty="0">
              <a:cs typeface="B Homa" pitchFamily="2" charset="-78"/>
            </a:endParaRPr>
          </a:p>
        </p:txBody>
      </p:sp>
      <p:sp>
        <p:nvSpPr>
          <p:cNvPr id="3" name="Content Placeholder 2"/>
          <p:cNvSpPr>
            <a:spLocks noGrp="1"/>
          </p:cNvSpPr>
          <p:nvPr>
            <p:ph idx="1"/>
          </p:nvPr>
        </p:nvSpPr>
        <p:spPr>
          <a:xfrm>
            <a:off x="1331640" y="1340768"/>
            <a:ext cx="7498080" cy="2664296"/>
          </a:xfrm>
        </p:spPr>
        <p:txBody>
          <a:bodyPr>
            <a:normAutofit/>
          </a:bodyPr>
          <a:lstStyle/>
          <a:p>
            <a:pPr algn="just">
              <a:buNone/>
            </a:pPr>
            <a:r>
              <a:rPr lang="fa-IR" sz="2000" dirty="0" smtClean="0">
                <a:cs typeface="B Homa" pitchFamily="2" charset="-78"/>
              </a:rPr>
              <a:t>برای اجرای این سیستم ابتدا در روی زمین متراکم شده یک سکوی بتنی ساخته می  شود،پس از آماده شدن سکو دیوارها بر روی آن قرار می گیرند.در داخل سکو شبکه ای از میلگرد قرار می گیرد.در صورتی که مقاومت خاک به مقدار کافی نباشد، بهتر است ابتدا پی اجرا وسپس سطح نهایی به صورت یک سکو برای کار آماده گردد.همزمان با اجرای پی با بتن مسلح ،صفحات فلزی در لبه ها در بتن کار گذاشته می شوند.در مرحله بعد سازه به آنها مهار می شود.این صفحات در محل هایی که از قبل تعیین شده قرار می گیرند.این نقاط محل تقاطع دیوار های خارجی و نیز محل باز شوهای اصلی می باشند .</a:t>
            </a:r>
          </a:p>
        </p:txBody>
      </p:sp>
      <p:pic>
        <p:nvPicPr>
          <p:cNvPr id="6" name="Picture 5" descr="09.jpg">
            <a:hlinkClick r:id="rId2" action="ppaction://hlinkfile"/>
          </p:cNvPr>
          <p:cNvPicPr>
            <a:picLocks noChangeAspect="1"/>
          </p:cNvPicPr>
          <p:nvPr/>
        </p:nvPicPr>
        <p:blipFill>
          <a:blip r:embed="rId3" cstate="print"/>
          <a:stretch>
            <a:fillRect/>
          </a:stretch>
        </p:blipFill>
        <p:spPr>
          <a:xfrm>
            <a:off x="3059832" y="4149080"/>
            <a:ext cx="2970047" cy="2156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372200" y="4941168"/>
            <a:ext cx="638045" cy="72008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3000">
              <a:schemeClr val="accent4"/>
            </a:gs>
            <a:gs pos="0">
              <a:schemeClr val="accent2"/>
            </a:gs>
          </a:gsLst>
          <a:path path="circle">
            <a:fillToRect t="100000" r="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2060848"/>
            <a:ext cx="4977800" cy="3744416"/>
          </a:xfrm>
        </p:spPr>
        <p:txBody>
          <a:bodyPr>
            <a:normAutofit fontScale="92500" lnSpcReduction="10000"/>
          </a:bodyPr>
          <a:lstStyle/>
          <a:p>
            <a:pPr algn="just">
              <a:buNone/>
            </a:pPr>
            <a:r>
              <a:rPr lang="fa-IR" sz="2000" dirty="0" smtClean="0">
                <a:cs typeface="B Homa" pitchFamily="2" charset="-78"/>
              </a:rPr>
              <a:t>در دیوار های خارجی ،پس از نصب یونولیت ورابیتس ، اجرای هر گونه اجرای هر گونه نمای سنتی یا صنعتی ممکن می باشد.می توان با استفاده ازمصالح ضد آب مانند مرمریت ، که به صورت خمیری روی یونولیت مالیده می شود ،نمای ساده ای اجرا کرد.یا می توان روی یونولیت سیمان پاشید.برای نما سنگ و آجر هم قابل اجرا است.</a:t>
            </a:r>
          </a:p>
          <a:p>
            <a:pPr algn="just"/>
            <a:r>
              <a:rPr lang="fa-IR" sz="2000" dirty="0" smtClean="0">
                <a:cs typeface="B Homa" pitchFamily="2" charset="-78"/>
              </a:rPr>
              <a:t>مناسب ترین و ساده ترین راه پوشش نما ، استفاده از پانل های عایق  پلی استایرین با چسب سیمان است که در یک طرف صاف و در طرف دیگر مواج هستند. پوشش های دیگر می توانند از رنگ ،جلا،چوب، سیمان،آجر وسایر مصالح نما باشند . این موضوع به شکل گیری معماری بومی کمک می کند .</a:t>
            </a:r>
          </a:p>
        </p:txBody>
      </p:sp>
      <p:pic>
        <p:nvPicPr>
          <p:cNvPr id="4" name="Picture 3" descr="10.jpg"/>
          <p:cNvPicPr>
            <a:picLocks noChangeAspect="1"/>
          </p:cNvPicPr>
          <p:nvPr/>
        </p:nvPicPr>
        <p:blipFill>
          <a:blip r:embed="rId2" cstate="print"/>
          <a:stretch>
            <a:fillRect/>
          </a:stretch>
        </p:blipFill>
        <p:spPr>
          <a:xfrm>
            <a:off x="1403648" y="2204864"/>
            <a:ext cx="2160240" cy="2990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644008" y="404664"/>
            <a:ext cx="2520280" cy="864096"/>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3200" dirty="0" smtClean="0">
                <a:cs typeface="B Homa" pitchFamily="2" charset="-78"/>
              </a:rPr>
              <a:t>نما سازی</a:t>
            </a:r>
            <a:endParaRPr lang="fa-IR" sz="3200" dirty="0">
              <a:cs typeface="B Homa" pitchFamily="2" charset="-78"/>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accent4"/>
            </a:gs>
            <a:gs pos="0">
              <a:schemeClr val="accent2"/>
            </a:gs>
          </a:gsLst>
          <a:path path="circle">
            <a:fillToRect t="100000" r="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5832648" cy="1070992"/>
          </a:xfrm>
        </p:spPr>
        <p:style>
          <a:lnRef idx="3">
            <a:schemeClr val="lt1"/>
          </a:lnRef>
          <a:fillRef idx="1">
            <a:schemeClr val="accent6"/>
          </a:fillRef>
          <a:effectRef idx="1">
            <a:schemeClr val="accent6"/>
          </a:effectRef>
          <a:fontRef idx="minor">
            <a:schemeClr val="lt1"/>
          </a:fontRef>
        </p:style>
        <p:txBody>
          <a:bodyPr>
            <a:noAutofit/>
          </a:bodyPr>
          <a:lstStyle/>
          <a:p>
            <a:pPr algn="just"/>
            <a:r>
              <a:rPr lang="fa-IR" sz="2800" dirty="0" smtClean="0">
                <a:effectLst/>
                <a:cs typeface="B Homa" pitchFamily="2" charset="-78"/>
              </a:rPr>
              <a:t>انطباق با آیین نامه ها و مقررات ساختمانی</a:t>
            </a:r>
            <a:endParaRPr lang="fa-IR" sz="2800" dirty="0">
              <a:effectLst/>
              <a:cs typeface="B Homa" pitchFamily="2" charset="-78"/>
            </a:endParaRPr>
          </a:p>
        </p:txBody>
      </p:sp>
      <p:sp>
        <p:nvSpPr>
          <p:cNvPr id="3" name="Content Placeholder 2"/>
          <p:cNvSpPr>
            <a:spLocks noGrp="1"/>
          </p:cNvSpPr>
          <p:nvPr>
            <p:ph idx="1"/>
          </p:nvPr>
        </p:nvSpPr>
        <p:spPr>
          <a:xfrm>
            <a:off x="1475656" y="2276872"/>
            <a:ext cx="6808800" cy="2880320"/>
          </a:xfrm>
        </p:spPr>
        <p:txBody>
          <a:bodyPr>
            <a:noAutofit/>
          </a:bodyPr>
          <a:lstStyle/>
          <a:p>
            <a:pPr algn="just"/>
            <a:r>
              <a:rPr lang="fa-IR" sz="2400" dirty="0" smtClean="0">
                <a:cs typeface="B Homa" pitchFamily="2" charset="-78"/>
              </a:rPr>
              <a:t>مصالح مصرفی در این سیستم غیر قابل اشتعال ومقاوم در برابر آتش سوزی هستند و الزامات مربوط به حفاظت در برابر حریق وآین نامه ای </a:t>
            </a:r>
            <a:r>
              <a:rPr lang="en-US" sz="2400" dirty="0" smtClean="0">
                <a:cs typeface="B Homa" pitchFamily="2" charset="-78"/>
              </a:rPr>
              <a:t>ASTM</a:t>
            </a:r>
            <a:r>
              <a:rPr lang="fa-IR" sz="2400" dirty="0" smtClean="0">
                <a:cs typeface="B Homa" pitchFamily="2" charset="-78"/>
              </a:rPr>
              <a:t> را برآوریه می سازند.سبکی و یکپارچگی سیستم مزیت اساسی این سیستم در برابر زلزله است.این سیستم باید با رعایت آیین نامه 2800  ایران طراحی و اجرا گردد.سیست ترونکو از مؤسساتی مانند،</a:t>
            </a:r>
            <a:r>
              <a:rPr lang="en-US" sz="2400" dirty="0" smtClean="0">
                <a:cs typeface="B Homa" pitchFamily="2" charset="-78"/>
              </a:rPr>
              <a:t>NEC</a:t>
            </a:r>
            <a:r>
              <a:rPr lang="fa-IR" sz="2400" dirty="0" smtClean="0">
                <a:cs typeface="B Homa" pitchFamily="2" charset="-78"/>
              </a:rPr>
              <a:t>،</a:t>
            </a:r>
            <a:r>
              <a:rPr lang="en-US" sz="2400" dirty="0" smtClean="0">
                <a:cs typeface="B Homa" pitchFamily="2" charset="-78"/>
              </a:rPr>
              <a:t> BOCA </a:t>
            </a:r>
            <a:r>
              <a:rPr lang="fa-IR" sz="2400" dirty="0" smtClean="0">
                <a:cs typeface="B Homa" pitchFamily="2" charset="-78"/>
              </a:rPr>
              <a:t>،</a:t>
            </a:r>
            <a:r>
              <a:rPr lang="en-US" sz="2400" dirty="0" smtClean="0">
                <a:cs typeface="B Homa" pitchFamily="2" charset="-78"/>
              </a:rPr>
              <a:t>ICBO </a:t>
            </a:r>
            <a:r>
              <a:rPr lang="fa-IR" sz="2400" dirty="0" smtClean="0">
                <a:cs typeface="B Homa" pitchFamily="2" charset="-78"/>
              </a:rPr>
              <a:t> گواهینامه و مجوز دریافت کرده است.</a:t>
            </a:r>
            <a:endParaRPr lang="fa-IR" sz="2400" dirty="0">
              <a:cs typeface="B Homa" pitchFamily="2" charset="-78"/>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6264696" cy="710952"/>
          </a:xfrm>
        </p:spPr>
        <p:style>
          <a:lnRef idx="3">
            <a:schemeClr val="lt1"/>
          </a:lnRef>
          <a:fillRef idx="1">
            <a:schemeClr val="accent4"/>
          </a:fillRef>
          <a:effectRef idx="1">
            <a:schemeClr val="accent4"/>
          </a:effectRef>
          <a:fontRef idx="minor">
            <a:schemeClr val="lt1"/>
          </a:fontRef>
        </p:style>
        <p:txBody>
          <a:bodyPr>
            <a:noAutofit/>
          </a:bodyPr>
          <a:lstStyle/>
          <a:p>
            <a:pPr algn="ctr"/>
            <a:r>
              <a:rPr lang="fa-IR" sz="3200" dirty="0" smtClean="0">
                <a:cs typeface="B Homa" pitchFamily="2" charset="-78"/>
              </a:rPr>
              <a:t>بررسی سیستم از نظرهزینه و زمان ساخت</a:t>
            </a:r>
            <a:endParaRPr lang="fa-IR" sz="3200" dirty="0">
              <a:cs typeface="B Homa" pitchFamily="2" charset="-78"/>
            </a:endParaRPr>
          </a:p>
        </p:txBody>
      </p:sp>
      <p:sp>
        <p:nvSpPr>
          <p:cNvPr id="4" name="TextBox 3"/>
          <p:cNvSpPr txBox="1"/>
          <p:nvPr/>
        </p:nvSpPr>
        <p:spPr>
          <a:xfrm>
            <a:off x="6372200" y="764704"/>
            <a:ext cx="2304256" cy="369332"/>
          </a:xfrm>
          <a:prstGeom prst="rect">
            <a:avLst/>
          </a:prstGeom>
          <a:noFill/>
        </p:spPr>
        <p:txBody>
          <a:bodyPr wrap="square" rtlCol="1">
            <a:spAutoFit/>
          </a:bodyPr>
          <a:lstStyle/>
          <a:p>
            <a:endParaRPr lang="fa-IR" dirty="0"/>
          </a:p>
        </p:txBody>
      </p:sp>
      <p:sp>
        <p:nvSpPr>
          <p:cNvPr id="6" name="TextBox 5"/>
          <p:cNvSpPr txBox="1"/>
          <p:nvPr/>
        </p:nvSpPr>
        <p:spPr>
          <a:xfrm>
            <a:off x="1403648" y="1772816"/>
            <a:ext cx="6912768" cy="3831818"/>
          </a:xfrm>
          <a:prstGeom prst="rect">
            <a:avLst/>
          </a:prstGeom>
          <a:noFill/>
        </p:spPr>
        <p:txBody>
          <a:bodyPr wrap="square" rtlCol="1">
            <a:spAutoFit/>
          </a:bodyPr>
          <a:lstStyle/>
          <a:p>
            <a:pPr algn="just">
              <a:lnSpc>
                <a:spcPct val="150000"/>
              </a:lnSpc>
            </a:pPr>
            <a:r>
              <a:rPr lang="fa-IR" dirty="0" smtClean="0">
                <a:cs typeface="B Homa" pitchFamily="2" charset="-78"/>
              </a:rPr>
              <a:t>هزینه نهایی تولید و اجرای سیستم ترونکو در مجموع،از سیستم های سنتی کم تر است،زیرا با انتقال خط تولید به محل پروژه ،هزینه حمل و نقل و جابجایی اجزا ،تا حد چشمگیری کاهش می یابد .در این سیستم دستگاه ها به صورت رایانه ای قطعات را بر اساس اطلا عات وارد شده به طور کاملاً دقیق برش می دهند . ماده اولیه به صورت ورق گالوانیزه به سایت منتقل می شود .این امر هزینه حمل ونقل را به مقدار قابل توجهی کاهش می دهد (حجم ورق 1/200حجم پروفیل ساخته شده است).هرچند هزینه تامین مصالح در اول زیاد است ،اما به دلیل مدت کوتاه زمان ساخت این هزینه بالا جبران می شود و استفاده بهینه  از مصالح صرفه اقتصادی ایجاد می کند. </a:t>
            </a:r>
          </a:p>
          <a:p>
            <a:pPr algn="just">
              <a:lnSpc>
                <a:spcPct val="150000"/>
              </a:lnSpc>
            </a:pPr>
            <a:endParaRPr lang="fa-IR"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6480720" cy="854968"/>
          </a:xfrm>
        </p:spPr>
        <p:style>
          <a:lnRef idx="3">
            <a:schemeClr val="lt1"/>
          </a:lnRef>
          <a:fillRef idx="1">
            <a:schemeClr val="accent4"/>
          </a:fillRef>
          <a:effectRef idx="1">
            <a:schemeClr val="accent4"/>
          </a:effectRef>
          <a:fontRef idx="minor">
            <a:schemeClr val="lt1"/>
          </a:fontRef>
        </p:style>
        <p:txBody>
          <a:bodyPr>
            <a:noAutofit/>
          </a:bodyPr>
          <a:lstStyle/>
          <a:p>
            <a:pPr algn="just"/>
            <a:r>
              <a:rPr lang="fa-IR" sz="3200" dirty="0" smtClean="0">
                <a:cs typeface="B Homa" pitchFamily="2" charset="-78"/>
              </a:rPr>
              <a:t>بررسی سیستم از نظر انرژی و عایق بندی  صدا</a:t>
            </a:r>
            <a:endParaRPr lang="fa-IR" sz="3200" dirty="0">
              <a:cs typeface="B Homa" pitchFamily="2" charset="-78"/>
            </a:endParaRPr>
          </a:p>
        </p:txBody>
      </p:sp>
      <p:sp>
        <p:nvSpPr>
          <p:cNvPr id="5" name="TextBox 4"/>
          <p:cNvSpPr txBox="1"/>
          <p:nvPr/>
        </p:nvSpPr>
        <p:spPr>
          <a:xfrm>
            <a:off x="1331640" y="1628800"/>
            <a:ext cx="7128792" cy="4662815"/>
          </a:xfrm>
          <a:prstGeom prst="rect">
            <a:avLst/>
          </a:prstGeom>
          <a:noFill/>
        </p:spPr>
        <p:txBody>
          <a:bodyPr wrap="square" rtlCol="1">
            <a:spAutoFit/>
          </a:bodyPr>
          <a:lstStyle/>
          <a:p>
            <a:pPr algn="just">
              <a:lnSpc>
                <a:spcPct val="150000"/>
              </a:lnSpc>
            </a:pPr>
            <a:r>
              <a:rPr lang="fa-IR" dirty="0" smtClean="0">
                <a:cs typeface="B Homa" pitchFamily="2" charset="-78"/>
              </a:rPr>
              <a:t>سیستم ترونکو از نظر صر فه جویی در مصرف انرژی دارای مزایای بسیاری است ، زیرا اجزای اصلی پدید آورنده سیستم ، یعنی لوله ها به دلیل تو خالی بودن و وجود هوا درون آنها ،عایق حرارتی مناسبی هستند.به علاوه با استفاده از عایق حرارتی ، یعنی نصب عایق پلی استایرین که در یک طرف موج دار و در طرف دیگر صاف است بر روی دیوار های خارجی و سقف ، می توان این سیستم ها را در سردترین مناطق اجرا کرد. همچنان که تعداد قابل توجهی از ساختمان های مسکونی در مناطق سردسیر کشور کانادا با این سیستم اجرا شده است. </a:t>
            </a:r>
          </a:p>
          <a:p>
            <a:pPr algn="just">
              <a:lnSpc>
                <a:spcPct val="150000"/>
              </a:lnSpc>
            </a:pPr>
            <a:r>
              <a:rPr lang="fa-IR" dirty="0" smtClean="0">
                <a:cs typeface="B Homa" pitchFamily="2" charset="-78"/>
              </a:rPr>
              <a:t>به دلیل ساختار توخالی لوله ها این سیستم از مقاومت بالایی در برابر صدای هوابرد برخوردار است ،ولی در برابر صدای کوبه ای مقاومت مناسبی ندارد. البته با استفاده از پوشش بر روی لوله های گالوانیزه (متالوگ ها)مقاومت سیستم در برابر هر نوع صدا افزایش می یابد.</a:t>
            </a:r>
          </a:p>
          <a:p>
            <a:pPr>
              <a:lnSpc>
                <a:spcPct val="150000"/>
              </a:lnSpc>
            </a:pPr>
            <a:endParaRPr lang="fa-IR"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jpg"/>
          <p:cNvPicPr>
            <a:picLocks noChangeAspect="1"/>
          </p:cNvPicPr>
          <p:nvPr/>
        </p:nvPicPr>
        <p:blipFill>
          <a:blip r:embed="rId2" cstate="print"/>
          <a:stretch>
            <a:fillRect/>
          </a:stretch>
        </p:blipFill>
        <p:spPr>
          <a:xfrm>
            <a:off x="1259632" y="2276872"/>
            <a:ext cx="4030980" cy="1516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02.jpg"/>
          <p:cNvPicPr>
            <a:picLocks noChangeAspect="1"/>
          </p:cNvPicPr>
          <p:nvPr/>
        </p:nvPicPr>
        <p:blipFill>
          <a:blip r:embed="rId3" cstate="print"/>
          <a:stretch>
            <a:fillRect/>
          </a:stretch>
        </p:blipFill>
        <p:spPr>
          <a:xfrm>
            <a:off x="2555776" y="3356992"/>
            <a:ext cx="2651760" cy="1775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03.jpg"/>
          <p:cNvPicPr>
            <a:picLocks noChangeAspect="1"/>
          </p:cNvPicPr>
          <p:nvPr/>
        </p:nvPicPr>
        <p:blipFill>
          <a:blip r:embed="rId4" cstate="print"/>
          <a:stretch>
            <a:fillRect/>
          </a:stretch>
        </p:blipFill>
        <p:spPr>
          <a:xfrm>
            <a:off x="3779912" y="4293096"/>
            <a:ext cx="2628900" cy="1623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ooden_house_7_1.jpg"/>
          <p:cNvPicPr>
            <a:picLocks noChangeAspect="1"/>
          </p:cNvPicPr>
          <p:nvPr/>
        </p:nvPicPr>
        <p:blipFill>
          <a:blip r:embed="rId5" cstate="print"/>
          <a:stretch>
            <a:fillRect/>
          </a:stretch>
        </p:blipFill>
        <p:spPr>
          <a:xfrm>
            <a:off x="1979712" y="4797152"/>
            <a:ext cx="1992221" cy="1494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187624" y="980728"/>
            <a:ext cx="7200800"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1115616" y="116632"/>
            <a:ext cx="6408712" cy="2862322"/>
          </a:xfrm>
          <a:prstGeom prst="rect">
            <a:avLst/>
          </a:prstGeom>
          <a:noFill/>
        </p:spPr>
        <p:txBody>
          <a:bodyPr wrap="square" rtlCol="1">
            <a:spAutoFit/>
          </a:bodyPr>
          <a:lstStyle/>
          <a:p>
            <a:endPar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a:p>
            <a:r>
              <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rPr>
              <a:t>آشنایی  با سیستم ساختمانی   ترونکو</a:t>
            </a:r>
          </a:p>
          <a:p>
            <a:endParaRPr lang="fa-IR"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p:txBody>
      </p:sp>
      <p:cxnSp>
        <p:nvCxnSpPr>
          <p:cNvPr id="9" name="Straight Connector 8"/>
          <p:cNvCxnSpPr/>
          <p:nvPr/>
        </p:nvCxnSpPr>
        <p:spPr>
          <a:xfrm>
            <a:off x="1691680" y="188640"/>
            <a:ext cx="0" cy="648072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115616" y="2132856"/>
            <a:ext cx="7560840" cy="0"/>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500298" y="1533465"/>
            <a:ext cx="6408712" cy="5324535"/>
          </a:xfrm>
          <a:prstGeom prst="rect">
            <a:avLst/>
          </a:prstGeom>
          <a:noFill/>
        </p:spPr>
        <p:txBody>
          <a:bodyPr wrap="square" rtlCol="1">
            <a:spAutoFit/>
          </a:bodyPr>
          <a:lstStyle/>
          <a:p>
            <a:endPar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a:p>
            <a:r>
              <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rPr>
              <a:t>تهیه کنندگان:</a:t>
            </a:r>
          </a:p>
          <a:p>
            <a:endParaRPr lang="fa-I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a:p>
            <a:r>
              <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rPr>
              <a:t>حسین بیگلی</a:t>
            </a:r>
          </a:p>
          <a:p>
            <a:endParaRPr lang="fa-IR"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a:p>
            <a:r>
              <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rPr>
              <a:t>علی عزیزی</a:t>
            </a:r>
            <a:endParaRPr lang="fa-I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a:p>
            <a:endParaRPr lang="fa-IR"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6">
                    <a:satMod val="175000"/>
                    <a:alpha val="40000"/>
                  </a:schemeClr>
                </a:glow>
                <a:outerShdw blurRad="50800" algn="tl" rotWithShape="0">
                  <a:srgbClr val="000000"/>
                </a:outerShdw>
              </a:effectLst>
              <a:latin typeface="IranNastaliq" pitchFamily="18" charset="0"/>
              <a:cs typeface="IranNastaliq"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lide(fromBottom)">
                                      <p:cBhvr>
                                        <p:cTn id="13" dur="1000"/>
                                        <p:tgtEl>
                                          <p:spTgt spid="12"/>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Bottom)">
                                      <p:cBhvr>
                                        <p:cTn id="17" dur="1000"/>
                                        <p:tgtEl>
                                          <p:spTgt spid="9"/>
                                        </p:tgtEl>
                                      </p:cBhvr>
                                    </p:animEffect>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4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5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6000"/>
                            </p:stCondLst>
                            <p:childTnLst>
                              <p:par>
                                <p:cTn id="34" presetID="2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child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476672"/>
            <a:ext cx="2736304" cy="864096"/>
          </a:xfrm>
        </p:spPr>
        <p:style>
          <a:lnRef idx="3">
            <a:schemeClr val="lt1"/>
          </a:lnRef>
          <a:fillRef idx="1">
            <a:schemeClr val="accent3"/>
          </a:fillRef>
          <a:effectRef idx="1">
            <a:schemeClr val="accent3"/>
          </a:effectRef>
          <a:fontRef idx="minor">
            <a:schemeClr val="lt1"/>
          </a:fontRef>
        </p:style>
        <p:txBody>
          <a:bodyPr>
            <a:normAutofit fontScale="90000"/>
          </a:bodyPr>
          <a:lstStyle/>
          <a:p>
            <a:pPr algn="just"/>
            <a:r>
              <a:rPr lang="fa-IR" sz="3200" dirty="0" smtClean="0">
                <a:cs typeface="B Homa" pitchFamily="2" charset="-78"/>
              </a:rPr>
              <a:t>کاربرد های مناسب</a:t>
            </a:r>
            <a:endParaRPr lang="fa-IR" sz="3200" dirty="0">
              <a:cs typeface="B Homa" pitchFamily="2" charset="-78"/>
            </a:endParaRPr>
          </a:p>
        </p:txBody>
      </p:sp>
      <p:sp>
        <p:nvSpPr>
          <p:cNvPr id="4" name="TextBox 3"/>
          <p:cNvSpPr txBox="1"/>
          <p:nvPr/>
        </p:nvSpPr>
        <p:spPr>
          <a:xfrm>
            <a:off x="1259632" y="1916832"/>
            <a:ext cx="7200800" cy="3323987"/>
          </a:xfrm>
          <a:prstGeom prst="rect">
            <a:avLst/>
          </a:prstGeom>
          <a:noFill/>
        </p:spPr>
        <p:txBody>
          <a:bodyPr wrap="square" rtlCol="1">
            <a:spAutoFit/>
          </a:bodyPr>
          <a:lstStyle/>
          <a:p>
            <a:pPr algn="just">
              <a:lnSpc>
                <a:spcPct val="150000"/>
              </a:lnSpc>
            </a:pPr>
            <a:r>
              <a:rPr lang="fa-IR" sz="2800" dirty="0" smtClean="0">
                <a:cs typeface="B Homa" pitchFamily="2" charset="-78"/>
              </a:rPr>
              <a:t>مناسب ترین کاربردهای سیستم ترونکو ، شامل بنا های مسکونی یک یا دوطبقه و بنا های دیگر مانند مدارس ، درمانگاه ها ، مهد کودک ها ، خوابگاه ها یا ساختمان های اداری و تجاری با طبقات محدود است.  </a:t>
            </a:r>
          </a:p>
          <a:p>
            <a:pPr algn="just">
              <a:lnSpc>
                <a:spcPct val="150000"/>
              </a:lnSpc>
            </a:pPr>
            <a:endParaRPr lang="fa-IR" sz="2800"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332656"/>
            <a:ext cx="2376264" cy="926976"/>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fa-IR" dirty="0" smtClean="0">
                <a:cs typeface="B Homa" pitchFamily="2" charset="-78"/>
              </a:rPr>
              <a:t>محدودیت ها</a:t>
            </a:r>
            <a:endParaRPr lang="fa-IR" dirty="0">
              <a:cs typeface="B Homa" pitchFamily="2" charset="-78"/>
            </a:endParaRPr>
          </a:p>
        </p:txBody>
      </p:sp>
      <p:sp>
        <p:nvSpPr>
          <p:cNvPr id="3" name="Content Placeholder 2"/>
          <p:cNvSpPr>
            <a:spLocks noGrp="1"/>
          </p:cNvSpPr>
          <p:nvPr>
            <p:ph idx="1"/>
          </p:nvPr>
        </p:nvSpPr>
        <p:spPr>
          <a:xfrm>
            <a:off x="1547664" y="1772816"/>
            <a:ext cx="7056784" cy="3744416"/>
          </a:xfrm>
        </p:spPr>
        <p:txBody>
          <a:bodyPr>
            <a:noAutofit/>
          </a:bodyPr>
          <a:lstStyle/>
          <a:p>
            <a:pPr algn="just"/>
            <a:r>
              <a:rPr lang="fa-IR" sz="2400" dirty="0" smtClean="0">
                <a:cs typeface="B Homa" pitchFamily="2" charset="-78"/>
              </a:rPr>
              <a:t>سیستم ترونکو از نظر طراحی های معماری دارای محدودیت هایی است که از آن جمله باید به ضرورت استفاده از اتصالات 90 درجه اشاره کرد.هرچند که در بعضی کشور ها اتصالات 30و60درجه وحتی دایره هم اجرا می شود.</a:t>
            </a:r>
          </a:p>
          <a:p>
            <a:pPr algn="just"/>
            <a:r>
              <a:rPr lang="fa-IR" sz="2400" dirty="0" smtClean="0">
                <a:cs typeface="B Homa" pitchFamily="2" charset="-78"/>
              </a:rPr>
              <a:t>حد اکثر تعداد طبقات قابل اجرا با این سیستم دو طبقه و در موارد خاص تا سه طبقه است.</a:t>
            </a:r>
          </a:p>
          <a:p>
            <a:pPr algn="just"/>
            <a:r>
              <a:rPr lang="fa-IR" sz="2400" dirty="0" smtClean="0">
                <a:cs typeface="B Homa" pitchFamily="2" charset="-78"/>
              </a:rPr>
              <a:t> این سیستم در دهانه های کوچک قابل اجرا است .این سیستم برای سالن های اجتماعات ، مساجد ، فضا های وسیع مانند سالن های ورزشی و یا انبارها مناسب نیست.</a:t>
            </a:r>
            <a:endParaRPr lang="fa-IR" sz="2400" dirty="0">
              <a:cs typeface="B Homa" pitchFamily="2" charset="-78"/>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0648"/>
            <a:ext cx="3600400" cy="998984"/>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fa-IR" dirty="0" smtClean="0">
                <a:cs typeface="B Homa" pitchFamily="2" charset="-78"/>
              </a:rPr>
              <a:t>ارزیابی و نتیجه گیری</a:t>
            </a:r>
            <a:endParaRPr lang="fa-IR" dirty="0">
              <a:cs typeface="B Homa" pitchFamily="2" charset="-78"/>
            </a:endParaRPr>
          </a:p>
        </p:txBody>
      </p:sp>
      <p:sp>
        <p:nvSpPr>
          <p:cNvPr id="3" name="Content Placeholder 2"/>
          <p:cNvSpPr>
            <a:spLocks noGrp="1"/>
          </p:cNvSpPr>
          <p:nvPr>
            <p:ph idx="1"/>
          </p:nvPr>
        </p:nvSpPr>
        <p:spPr>
          <a:xfrm>
            <a:off x="1403648" y="1628800"/>
            <a:ext cx="7498080" cy="4800600"/>
          </a:xfrm>
        </p:spPr>
        <p:txBody>
          <a:bodyPr>
            <a:noAutofit/>
          </a:bodyPr>
          <a:lstStyle/>
          <a:p>
            <a:pPr algn="just">
              <a:lnSpc>
                <a:spcPct val="150000"/>
              </a:lnSpc>
              <a:buNone/>
            </a:pPr>
            <a:r>
              <a:rPr lang="fa-IR" sz="2000" dirty="0" smtClean="0">
                <a:cs typeface="B Homa" pitchFamily="2" charset="-78"/>
              </a:rPr>
              <a:t>سیستم ساختمانی ترونکو برای ساختمان های یک الی دو طبقه روش کاملا مناسبی است. این سیستم متشکل از قاب های ساختمانی ساده با اعضای فلزی سرد نورد شده شامل اعضای قائم و عناصر افقی لوله ای یا قوطی شکل و بادبندی های ضربدری است که در دیوارهای ساختمان نصب می شوند .سقف این سیستم متشکل از لوله های فلزی (متالوگ) به همراه قطعات پوشش دهنده است. لوله های متالوگ ، به طور معمول لوله های فلزی گالوانیزه با قطر حدود 206 میلیمتر و ضخامت 0/53 میلیمتر هستند که به عنوان عناصر تشکیل دهنده ی سقف طراحی شده و در مواردی نقش قالب بندی برای دال بتنی سقف را ایفامی کنند.</a:t>
            </a:r>
            <a:endParaRPr lang="fa-IR" sz="2000" dirty="0">
              <a:cs typeface="B Homa" pitchFamily="2" charset="-78"/>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j0214098.wav">
            <a:hlinkClick r:id="" action="ppaction://media"/>
          </p:cNvPr>
          <p:cNvPicPr>
            <a:picLocks noRot="1" noChangeAspect="1"/>
          </p:cNvPicPr>
          <p:nvPr>
            <a:wavAudioFile r:embed="rId1" name="j0214098.wav"/>
          </p:nvPr>
        </p:nvPicPr>
        <p:blipFill>
          <a:blip r:embed="rId3" cstate="print"/>
          <a:stretch>
            <a:fillRect/>
          </a:stretch>
        </p:blipFill>
        <p:spPr>
          <a:xfrm>
            <a:off x="4932040" y="4797152"/>
            <a:ext cx="244475" cy="244475"/>
          </a:xfrm>
          <a:prstGeom prst="rect">
            <a:avLst/>
          </a:prstGeom>
        </p:spPr>
      </p:pic>
      <p:sp>
        <p:nvSpPr>
          <p:cNvPr id="4" name="TextBox 3"/>
          <p:cNvSpPr txBox="1"/>
          <p:nvPr/>
        </p:nvSpPr>
        <p:spPr>
          <a:xfrm>
            <a:off x="2627784" y="1988840"/>
            <a:ext cx="4320480" cy="2862322"/>
          </a:xfrm>
          <a:prstGeom prst="rect">
            <a:avLst/>
          </a:prstGeom>
          <a:noFill/>
        </p:spPr>
        <p:txBody>
          <a:bodyPr wrap="square" rtlCol="1">
            <a:spAutoFit/>
          </a:bodyPr>
          <a:lstStyle/>
          <a:p>
            <a:endPar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cs typeface="IranNastaliq" pitchFamily="18" charset="0"/>
            </a:endParaRPr>
          </a:p>
          <a:p>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cs typeface="IranNastaliq" pitchFamily="18" charset="0"/>
              </a:rPr>
              <a:t>از توجه شما  سپاسگزارم</a:t>
            </a:r>
          </a:p>
          <a:p>
            <a:r>
              <a:rPr lang="fa-I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cs typeface="IranNastaliq" pitchFamily="18" charset="0"/>
              </a:rPr>
              <a:t> </a:t>
            </a:r>
            <a:endParaRPr lang="fa-IR"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pitchFamily="18" charset="0"/>
              <a:cs typeface="IranNastaliq" pitchFamily="18" charset="0"/>
            </a:endParaRPr>
          </a:p>
        </p:txBody>
      </p:sp>
      <p:sp>
        <p:nvSpPr>
          <p:cNvPr id="5" name="TextBox 4"/>
          <p:cNvSpPr txBox="1"/>
          <p:nvPr/>
        </p:nvSpPr>
        <p:spPr>
          <a:xfrm>
            <a:off x="4283968" y="692696"/>
            <a:ext cx="1440160" cy="707886"/>
          </a:xfrm>
          <a:prstGeom prst="rect">
            <a:avLst/>
          </a:prstGeom>
          <a:noFill/>
        </p:spPr>
        <p:txBody>
          <a:bodyPr wrap="square" rtlCol="1">
            <a:spAutoFit/>
          </a:bodyPr>
          <a:lstStyle/>
          <a:p>
            <a:pPr algn="ctr"/>
            <a:r>
              <a:rPr lang="fa-IR" sz="4000" dirty="0" smtClean="0">
                <a:latin typeface="IranNastaliq" pitchFamily="18" charset="0"/>
                <a:cs typeface="IranNastaliq" pitchFamily="18" charset="0"/>
              </a:rPr>
              <a:t>پایان</a:t>
            </a:r>
            <a:endParaRPr lang="fa-IR" dirty="0">
              <a:latin typeface="IranNastaliq" pitchFamily="18" charset="0"/>
              <a:cs typeface="IranNastaliq"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rge-log-house1.jpg"/>
          <p:cNvPicPr>
            <a:picLocks noChangeAspect="1"/>
          </p:cNvPicPr>
          <p:nvPr/>
        </p:nvPicPr>
        <p:blipFill>
          <a:blip r:embed="rId2" cstate="print"/>
          <a:stretch>
            <a:fillRect/>
          </a:stretch>
        </p:blipFill>
        <p:spPr>
          <a:xfrm>
            <a:off x="1619672" y="4077072"/>
            <a:ext cx="3024336" cy="2268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259632" y="1196752"/>
            <a:ext cx="7380312" cy="3416320"/>
          </a:xfrm>
          <a:prstGeom prst="rect">
            <a:avLst/>
          </a:prstGeom>
          <a:noFill/>
        </p:spPr>
        <p:txBody>
          <a:bodyPr wrap="square" rtlCol="1">
            <a:spAutoFit/>
          </a:bodyPr>
          <a:lstStyle/>
          <a:p>
            <a:pPr algn="just">
              <a:lnSpc>
                <a:spcPct val="150000"/>
              </a:lnSpc>
            </a:pPr>
            <a:r>
              <a:rPr lang="fa-IR" dirty="0" smtClean="0">
                <a:cs typeface="B Homa" pitchFamily="2" charset="-78"/>
              </a:rPr>
              <a:t>واژه </a:t>
            </a:r>
            <a:r>
              <a:rPr lang="fa-IR" u="sng" dirty="0" smtClean="0">
                <a:cs typeface="B Homa" pitchFamily="2" charset="-78"/>
              </a:rPr>
              <a:t>ترونکو </a:t>
            </a:r>
            <a:r>
              <a:rPr lang="fa-IR" dirty="0" smtClean="0">
                <a:cs typeface="B Homa" pitchFamily="2" charset="-78"/>
              </a:rPr>
              <a:t>، در زبان اسپانیایی به معنی </a:t>
            </a:r>
            <a:r>
              <a:rPr lang="fa-IR" u="sng" dirty="0" smtClean="0">
                <a:cs typeface="B Homa" pitchFamily="2" charset="-78"/>
              </a:rPr>
              <a:t>الوار</a:t>
            </a:r>
            <a:r>
              <a:rPr lang="fa-IR" dirty="0" smtClean="0">
                <a:cs typeface="B Homa" pitchFamily="2" charset="-78"/>
              </a:rPr>
              <a:t> است. طرح اصلی سیتم بر گرفته از همان ساختمان های چوبی سنتی آمریکا و کانادا است. در سیستم ترونکو عنصر اصلی را قطعات لوله از جنس فولاد گالوانیزه تشکیل می دهد. لوله های گالوانیزه مورد استفاده در این سیستم ، شبیه همان الوارهای خانه های قدیمی ، با مقطع دایره هستند.</a:t>
            </a:r>
          </a:p>
          <a:p>
            <a:pPr algn="just">
              <a:lnSpc>
                <a:spcPct val="150000"/>
              </a:lnSpc>
            </a:pPr>
            <a:r>
              <a:rPr lang="fa-IR" dirty="0" smtClean="0">
                <a:cs typeface="B Homa" pitchFamily="2" charset="-78"/>
              </a:rPr>
              <a:t>با این تفاوت که این لوله ها توخالی هستند و به دلیل وجود هوا در داخل لوله ها عایق حرارتی مناسبی نیز به شمار می روند.البته قطر این لوله های گالوانیزه حدود 20سانتیمتر و کمتر از قطر الوار های چوبی متداول است. </a:t>
            </a:r>
          </a:p>
          <a:p>
            <a:pPr>
              <a:lnSpc>
                <a:spcPct val="150000"/>
              </a:lnSpc>
            </a:pPr>
            <a:endParaRPr lang="fa-IR" dirty="0"/>
          </a:p>
        </p:txBody>
      </p:sp>
      <p:sp>
        <p:nvSpPr>
          <p:cNvPr id="8" name="Rectangle 7"/>
          <p:cNvSpPr/>
          <p:nvPr/>
        </p:nvSpPr>
        <p:spPr>
          <a:xfrm>
            <a:off x="6660232" y="404664"/>
            <a:ext cx="1944216" cy="648072"/>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معرفی سیستم </a:t>
            </a:r>
            <a:endParaRPr lang="fa-IR" sz="2400" dirty="0">
              <a:cs typeface="B Homa" pitchFamily="2" charset="-78"/>
            </a:endParaRPr>
          </a:p>
        </p:txBody>
      </p:sp>
      <p:pic>
        <p:nvPicPr>
          <p:cNvPr id="2050" name="Picture 2" descr="C:\Users\Sarina\AppData\Local\Microsoft\Windows\Temporary Internet Files\Content.IE5\WCCOIU88\MM900288870[1].gif"/>
          <p:cNvPicPr>
            <a:picLocks noChangeAspect="1" noChangeArrowheads="1" noCrop="1"/>
          </p:cNvPicPr>
          <p:nvPr/>
        </p:nvPicPr>
        <p:blipFill>
          <a:blip r:embed="rId3" cstate="print"/>
          <a:srcRect/>
          <a:stretch>
            <a:fillRect/>
          </a:stretch>
        </p:blipFill>
        <p:spPr bwMode="auto">
          <a:xfrm>
            <a:off x="5652120" y="188640"/>
            <a:ext cx="648071" cy="847477"/>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Wooden-House.jpg"/>
          <p:cNvPicPr>
            <a:picLocks noChangeAspect="1"/>
          </p:cNvPicPr>
          <p:nvPr/>
        </p:nvPicPr>
        <p:blipFill>
          <a:blip r:embed="rId2" cstate="print"/>
          <a:stretch>
            <a:fillRect/>
          </a:stretch>
        </p:blipFill>
        <p:spPr>
          <a:xfrm>
            <a:off x="1475656" y="692696"/>
            <a:ext cx="2160240"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07.jpg"/>
          <p:cNvPicPr>
            <a:picLocks noChangeAspect="1"/>
          </p:cNvPicPr>
          <p:nvPr/>
        </p:nvPicPr>
        <p:blipFill>
          <a:blip r:embed="rId3" cstate="print"/>
          <a:stretch>
            <a:fillRect/>
          </a:stretch>
        </p:blipFill>
        <p:spPr>
          <a:xfrm>
            <a:off x="1403648" y="4581128"/>
            <a:ext cx="2404840"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Plus 4"/>
          <p:cNvSpPr/>
          <p:nvPr/>
        </p:nvSpPr>
        <p:spPr>
          <a:xfrm>
            <a:off x="1907704" y="2924944"/>
            <a:ext cx="1584176" cy="1584176"/>
          </a:xfrm>
          <a:prstGeom prst="mathPlus">
            <a:avLst>
              <a:gd name="adj1" fmla="val 10693"/>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p>
        </p:txBody>
      </p:sp>
      <p:sp>
        <p:nvSpPr>
          <p:cNvPr id="6" name="Equal 5"/>
          <p:cNvSpPr/>
          <p:nvPr/>
        </p:nvSpPr>
        <p:spPr>
          <a:xfrm>
            <a:off x="3563888" y="2780928"/>
            <a:ext cx="1728192" cy="1728192"/>
          </a:xfrm>
          <a:prstGeom prst="mathEqual">
            <a:avLst/>
          </a:prstGeom>
        </p:spPr>
        <p:style>
          <a:lnRef idx="3">
            <a:schemeClr val="lt1"/>
          </a:lnRef>
          <a:fillRef idx="1">
            <a:schemeClr val="accent4"/>
          </a:fillRef>
          <a:effectRef idx="1">
            <a:schemeClr val="accent4"/>
          </a:effectRef>
          <a:fontRef idx="minor">
            <a:schemeClr val="lt1"/>
          </a:fontRef>
        </p:style>
        <p:txBody>
          <a:bodyPr rtlCol="1" anchor="ctr"/>
          <a:lstStyle/>
          <a:p>
            <a:pPr algn="ctr"/>
            <a:endParaRPr lang="fa-IR">
              <a:solidFill>
                <a:schemeClr val="tx1"/>
              </a:solidFill>
            </a:endParaRPr>
          </a:p>
        </p:txBody>
      </p:sp>
      <p:pic>
        <p:nvPicPr>
          <p:cNvPr id="7" name="Picture 6" descr="03.jpg"/>
          <p:cNvPicPr>
            <a:picLocks noChangeAspect="1"/>
          </p:cNvPicPr>
          <p:nvPr/>
        </p:nvPicPr>
        <p:blipFill>
          <a:blip r:embed="rId4" cstate="print"/>
          <a:stretch>
            <a:fillRect/>
          </a:stretch>
        </p:blipFill>
        <p:spPr>
          <a:xfrm>
            <a:off x="5508104" y="2708920"/>
            <a:ext cx="3024336" cy="1867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4211960" y="908720"/>
            <a:ext cx="4248472" cy="1077218"/>
          </a:xfrm>
          <a:prstGeom prst="rect">
            <a:avLst/>
          </a:prstGeom>
          <a:noFill/>
        </p:spPr>
        <p:txBody>
          <a:bodyPr wrap="square" rtlCol="1">
            <a:spAutoFit/>
          </a:bodyPr>
          <a:lstStyle/>
          <a:p>
            <a:pPr algn="just"/>
            <a:r>
              <a:rPr lang="fa-IR" sz="3200" dirty="0" smtClean="0">
                <a:cs typeface="B Homa" pitchFamily="2" charset="-78"/>
              </a:rPr>
              <a:t>سیستم ترونکو ابتکاری مدرن با الهام از خانه های چوبی </a:t>
            </a:r>
            <a:endParaRPr lang="fa-IR" sz="3200" dirty="0">
              <a:cs typeface="B Homa" pitchFamily="2"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9"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par>
                          <p:cTn id="29" fill="hold">
                            <p:stCondLst>
                              <p:cond delay="4500"/>
                            </p:stCondLst>
                            <p:childTnLst>
                              <p:par>
                                <p:cTn id="30" presetID="47"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1268760"/>
            <a:ext cx="6984776" cy="2959208"/>
          </a:xfrm>
          <a:prstGeom prst="rect">
            <a:avLst/>
          </a:prstGeom>
          <a:noFill/>
        </p:spPr>
        <p:txBody>
          <a:bodyPr wrap="square" rtlCol="1">
            <a:spAutoFit/>
          </a:bodyPr>
          <a:lstStyle/>
          <a:p>
            <a:pPr algn="just">
              <a:buNone/>
            </a:pPr>
            <a:r>
              <a:rPr lang="fa-IR" sz="2000" dirty="0" smtClean="0">
                <a:cs typeface="B Homa" pitchFamily="2" charset="-78"/>
              </a:rPr>
              <a:t>نکته اساسی در طراحی پلان در این سیستم آن است که زوایا در پلان باید 90 درجه باشند (هر چند قطعاتی برای ایجاد زوایای دیگر نیز موجود است). بر اساس برخی آیین نامه ها حد اکثر دهانه باربر ثقلی 4 متر و حداکثر ارتفاع ناخالص (با احتساب ضخامت سقف) 3/6 متر برای هر طبقه است. حد اکثر طبقات این سیستم برای ساختمان های آموزشی یک طبقه و برای ساختمان ها بااهمیت متوسط دو طبقه اعلام شده است.در دیگر کشور های جهان حداکثر طبقاتی که با این سیستم ساخته شده 3طبقه می باشد.امکان اجرای انواع نازک کاری و نما بر روی این سیستم موجود می باشد.</a:t>
            </a:r>
          </a:p>
          <a:p>
            <a:pPr>
              <a:lnSpc>
                <a:spcPct val="150000"/>
              </a:lnSpc>
            </a:pPr>
            <a:endParaRPr lang="fa-IR" sz="2000" dirty="0"/>
          </a:p>
        </p:txBody>
      </p:sp>
      <p:sp>
        <p:nvSpPr>
          <p:cNvPr id="6" name="Rectangle 5"/>
          <p:cNvSpPr/>
          <p:nvPr/>
        </p:nvSpPr>
        <p:spPr>
          <a:xfrm>
            <a:off x="5724128" y="260648"/>
            <a:ext cx="2448272" cy="720080"/>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2400" dirty="0" smtClean="0">
                <a:cs typeface="B Homa" pitchFamily="2" charset="-78"/>
              </a:rPr>
              <a:t>ویژگی های معماری</a:t>
            </a:r>
            <a:endParaRPr lang="fa-IR" sz="2400" dirty="0">
              <a:cs typeface="B Homa" pitchFamily="2" charset="-78"/>
            </a:endParaRPr>
          </a:p>
        </p:txBody>
      </p:sp>
      <p:pic>
        <p:nvPicPr>
          <p:cNvPr id="7" name="Picture 6" descr="01.jpg"/>
          <p:cNvPicPr>
            <a:picLocks noChangeAspect="1"/>
          </p:cNvPicPr>
          <p:nvPr/>
        </p:nvPicPr>
        <p:blipFill>
          <a:blip r:embed="rId2" cstate="print"/>
          <a:stretch>
            <a:fillRect/>
          </a:stretch>
        </p:blipFill>
        <p:spPr>
          <a:xfrm>
            <a:off x="2195736" y="4149080"/>
            <a:ext cx="5168292"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2564904"/>
            <a:ext cx="6768752" cy="2304256"/>
          </a:xfrm>
        </p:spPr>
        <p:txBody>
          <a:bodyPr>
            <a:noAutofit/>
          </a:bodyPr>
          <a:lstStyle/>
          <a:p>
            <a:pPr algn="just">
              <a:buNone/>
            </a:pPr>
            <a:r>
              <a:rPr lang="fa-IR" sz="2400" dirty="0" smtClean="0">
                <a:cs typeface="B Homa" pitchFamily="2" charset="-78"/>
              </a:rPr>
              <a:t>در این سیتم هیچ ستونی وجود ندارد. برای تامین مقاومت سیستم در برابر بار های جانبی از مهار بندی های تسمه ای استفاده می شود. روش های دیگری مانند قرار گرفتن دیوار های بتنی در امتداد دیوارهای اصلی ساختمان نیز می تواند پایداری ساختمان در برابر نیرو های جانبی را تامین نماید.</a:t>
            </a:r>
            <a:endParaRPr lang="fa-IR" sz="2400" dirty="0">
              <a:cs typeface="B Homa" pitchFamily="2" charset="-78"/>
            </a:endParaRPr>
          </a:p>
        </p:txBody>
      </p:sp>
      <p:sp>
        <p:nvSpPr>
          <p:cNvPr id="5" name="Rectangle 4"/>
          <p:cNvSpPr/>
          <p:nvPr/>
        </p:nvSpPr>
        <p:spPr>
          <a:xfrm>
            <a:off x="3779912" y="908720"/>
            <a:ext cx="2376264" cy="648072"/>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2800" dirty="0" smtClean="0">
                <a:cs typeface="B Homa" pitchFamily="2" charset="-78"/>
              </a:rPr>
              <a:t>سیستم سازه ای </a:t>
            </a:r>
            <a:endParaRPr lang="fa-IR" sz="2800" dirty="0">
              <a:cs typeface="B Homa" pitchFamily="2" charset="-78"/>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404664"/>
            <a:ext cx="2592288" cy="79208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اجزای اصلی سیستم</a:t>
            </a:r>
            <a:endParaRPr lang="fa-IR" sz="2400" dirty="0"/>
          </a:p>
        </p:txBody>
      </p:sp>
      <p:sp>
        <p:nvSpPr>
          <p:cNvPr id="8" name="TextBox 7"/>
          <p:cNvSpPr txBox="1"/>
          <p:nvPr/>
        </p:nvSpPr>
        <p:spPr>
          <a:xfrm>
            <a:off x="1115616" y="1340768"/>
            <a:ext cx="7272808" cy="2369880"/>
          </a:xfrm>
          <a:prstGeom prst="rect">
            <a:avLst/>
          </a:prstGeom>
          <a:noFill/>
        </p:spPr>
        <p:txBody>
          <a:bodyPr wrap="square" rtlCol="1">
            <a:spAutoFit/>
          </a:bodyPr>
          <a:lstStyle/>
          <a:p>
            <a:pPr algn="just">
              <a:buNone/>
            </a:pPr>
            <a:r>
              <a:rPr lang="fa-IR" sz="2000" dirty="0" smtClean="0">
                <a:cs typeface="B Homa" pitchFamily="2" charset="-78"/>
              </a:rPr>
              <a:t> لوله های گالوانیزه </a:t>
            </a:r>
            <a:r>
              <a:rPr lang="fa-IR" sz="2000" dirty="0" smtClean="0">
                <a:latin typeface="Tekton Pro" pitchFamily="34" charset="0"/>
                <a:cs typeface="B Homa" pitchFamily="2" charset="-78"/>
              </a:rPr>
              <a:t>(</a:t>
            </a:r>
            <a:r>
              <a:rPr lang="en-US" sz="2000" dirty="0" smtClean="0">
                <a:latin typeface="Tekton Pro" pitchFamily="34" charset="0"/>
                <a:cs typeface="B Homa" pitchFamily="2" charset="-78"/>
              </a:rPr>
              <a:t>(</a:t>
            </a:r>
            <a:r>
              <a:rPr lang="en-US" sz="2000" dirty="0" err="1" smtClean="0">
                <a:latin typeface="Tekton Pro" pitchFamily="34" charset="0"/>
                <a:cs typeface="B Homa" pitchFamily="2" charset="-78"/>
              </a:rPr>
              <a:t>metalog</a:t>
            </a:r>
            <a:endParaRPr lang="en-US" sz="2000" dirty="0" smtClean="0">
              <a:latin typeface="Tekton Pro" pitchFamily="34" charset="0"/>
              <a:cs typeface="B Homa" pitchFamily="2" charset="-78"/>
            </a:endParaRPr>
          </a:p>
          <a:p>
            <a:pPr algn="just">
              <a:buNone/>
            </a:pPr>
            <a:endParaRPr lang="fa-IR" sz="2000" dirty="0" smtClean="0">
              <a:latin typeface="Tekton Pro" pitchFamily="34" charset="0"/>
              <a:cs typeface="B Homa" pitchFamily="2" charset="-78"/>
            </a:endParaRPr>
          </a:p>
          <a:p>
            <a:pPr algn="just">
              <a:buNone/>
            </a:pPr>
            <a:r>
              <a:rPr lang="fa-IR" dirty="0" smtClean="0">
                <a:cs typeface="B Homa" pitchFamily="2" charset="-78"/>
              </a:rPr>
              <a:t>لوله های گالوانیزه توسط دستگاه های مخصوص از ورق های گالوانیزه در طول های مورد نظر و قطر 20 سانتی متر در محل اجرای پروژه، ساخته می شوند. به دلیل ضخامت کم ورق لوله ها و هوای موجود در داخل لوله ها، تبادل حرارتی نیز در این روش بسیار کم است.</a:t>
            </a:r>
          </a:p>
          <a:p>
            <a:pPr algn="just">
              <a:buNone/>
            </a:pPr>
            <a:endParaRPr lang="fa-IR" dirty="0" smtClean="0">
              <a:cs typeface="B Homa" pitchFamily="2" charset="-78"/>
            </a:endParaRPr>
          </a:p>
          <a:p>
            <a:pPr algn="just">
              <a:buNone/>
            </a:pPr>
            <a:endParaRPr lang="fa-IR" dirty="0" smtClean="0">
              <a:cs typeface="B Homa" pitchFamily="2" charset="-78"/>
            </a:endParaRPr>
          </a:p>
          <a:p>
            <a:pPr algn="just"/>
            <a:endParaRPr lang="fa-IR" dirty="0"/>
          </a:p>
        </p:txBody>
      </p:sp>
      <p:pic>
        <p:nvPicPr>
          <p:cNvPr id="15" name="metalog.wmv">
            <a:hlinkClick r:id="" action="ppaction://media"/>
          </p:cNvPr>
          <p:cNvPicPr>
            <a:picLocks noRot="1" noChangeAspect="1"/>
          </p:cNvPicPr>
          <p:nvPr>
            <a:videoFile r:link="rId1"/>
          </p:nvPr>
        </p:nvPicPr>
        <p:blipFill>
          <a:blip r:embed="rId3" cstate="print"/>
          <a:stretch>
            <a:fillRect/>
          </a:stretch>
        </p:blipFill>
        <p:spPr>
          <a:xfrm>
            <a:off x="2627784" y="3140968"/>
            <a:ext cx="4050155"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Oval 15"/>
          <p:cNvSpPr/>
          <p:nvPr/>
        </p:nvSpPr>
        <p:spPr>
          <a:xfrm>
            <a:off x="8388424" y="1340768"/>
            <a:ext cx="360040" cy="360040"/>
          </a:xfrm>
          <a:prstGeom prst="ellipse">
            <a:avLst/>
          </a:prstGeo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pic>
        <p:nvPicPr>
          <p:cNvPr id="17"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516216" y="404664"/>
            <a:ext cx="638045" cy="720080"/>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1196752"/>
            <a:ext cx="6264696" cy="1384995"/>
          </a:xfrm>
          <a:prstGeom prst="rect">
            <a:avLst/>
          </a:prstGeom>
        </p:spPr>
        <p:txBody>
          <a:bodyPr wrap="square">
            <a:spAutoFit/>
          </a:bodyPr>
          <a:lstStyle/>
          <a:p>
            <a:pPr algn="just">
              <a:buNone/>
            </a:pPr>
            <a:r>
              <a:rPr lang="fa-IR" sz="2400" dirty="0" smtClean="0">
                <a:cs typeface="B Homa" pitchFamily="2" charset="-78"/>
              </a:rPr>
              <a:t>اتصالات معمولی </a:t>
            </a:r>
            <a:r>
              <a:rPr lang="fa-IR" sz="2400" dirty="0" smtClean="0">
                <a:latin typeface="Tekton Pro" pitchFamily="34" charset="0"/>
                <a:cs typeface="B Homa" pitchFamily="2" charset="-78"/>
              </a:rPr>
              <a:t>(</a:t>
            </a:r>
            <a:r>
              <a:rPr lang="en-US" sz="2400" dirty="0" smtClean="0">
                <a:latin typeface="Tekton Pro" pitchFamily="34" charset="0"/>
                <a:cs typeface="B Homa" pitchFamily="2" charset="-78"/>
              </a:rPr>
              <a:t>(connector</a:t>
            </a:r>
            <a:endParaRPr lang="fa-IR" sz="2400" dirty="0" smtClean="0">
              <a:latin typeface="Tekton Pro" pitchFamily="34" charset="0"/>
              <a:cs typeface="B Homa" pitchFamily="2" charset="-78"/>
            </a:endParaRPr>
          </a:p>
          <a:p>
            <a:pPr algn="just">
              <a:buNone/>
            </a:pPr>
            <a:endParaRPr lang="fa-IR" sz="2000" dirty="0" smtClean="0">
              <a:cs typeface="B Homa" pitchFamily="2" charset="-78"/>
            </a:endParaRPr>
          </a:p>
          <a:p>
            <a:pPr algn="just">
              <a:buNone/>
            </a:pPr>
            <a:r>
              <a:rPr lang="fa-IR" sz="2000" dirty="0" smtClean="0">
                <a:cs typeface="B Homa" pitchFamily="2" charset="-78"/>
              </a:rPr>
              <a:t>اتصال دو لوله با زاویه 90 درجه، توسط این نوع اتصالات(که اتصال معمولی نامیده می شود) انجام می شود.</a:t>
            </a:r>
          </a:p>
        </p:txBody>
      </p:sp>
      <p:sp>
        <p:nvSpPr>
          <p:cNvPr id="5" name="Rectangle 4"/>
          <p:cNvSpPr/>
          <p:nvPr/>
        </p:nvSpPr>
        <p:spPr>
          <a:xfrm>
            <a:off x="3635896" y="188640"/>
            <a:ext cx="2592288" cy="79208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اجزای اصلی سیستم</a:t>
            </a:r>
            <a:endParaRPr lang="fa-IR" sz="2400" dirty="0"/>
          </a:p>
        </p:txBody>
      </p:sp>
      <p:sp>
        <p:nvSpPr>
          <p:cNvPr id="6" name="Oval 5"/>
          <p:cNvSpPr/>
          <p:nvPr/>
        </p:nvSpPr>
        <p:spPr>
          <a:xfrm>
            <a:off x="7956376" y="1268760"/>
            <a:ext cx="360040" cy="360040"/>
          </a:xfrm>
          <a:prstGeom prst="ellipse">
            <a:avLst/>
          </a:prstGeo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pic>
        <p:nvPicPr>
          <p:cNvPr id="7" name="connector.wmv">
            <a:hlinkClick r:id="" action="ppaction://media"/>
          </p:cNvPr>
          <p:cNvPicPr>
            <a:picLocks noRot="1" noChangeAspect="1"/>
          </p:cNvPicPr>
          <p:nvPr>
            <a:videoFile r:link="rId1"/>
          </p:nvPr>
        </p:nvPicPr>
        <p:blipFill>
          <a:blip r:embed="rId3" cstate="print"/>
          <a:stretch>
            <a:fillRect/>
          </a:stretch>
        </p:blipFill>
        <p:spPr>
          <a:xfrm>
            <a:off x="2483768" y="2780928"/>
            <a:ext cx="4410171"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444208" y="260648"/>
            <a:ext cx="638045" cy="720080"/>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556792"/>
            <a:ext cx="6624736" cy="1077218"/>
          </a:xfrm>
          <a:prstGeom prst="rect">
            <a:avLst/>
          </a:prstGeom>
        </p:spPr>
        <p:txBody>
          <a:bodyPr wrap="square">
            <a:spAutoFit/>
          </a:bodyPr>
          <a:lstStyle/>
          <a:p>
            <a:pPr algn="just">
              <a:buNone/>
            </a:pPr>
            <a:r>
              <a:rPr lang="fa-IR" sz="2400" dirty="0" smtClean="0">
                <a:cs typeface="B Homa" pitchFamily="2" charset="-78"/>
              </a:rPr>
              <a:t>اتصالات دو تایی</a:t>
            </a:r>
            <a:r>
              <a:rPr lang="en-US" sz="2400" dirty="0" smtClean="0">
                <a:latin typeface="Tekton Pro" pitchFamily="34" charset="0"/>
                <a:cs typeface="B Homa" pitchFamily="2" charset="-78"/>
              </a:rPr>
              <a:t>(double connector) </a:t>
            </a:r>
            <a:endParaRPr lang="fa-IR" sz="2400" dirty="0" smtClean="0">
              <a:latin typeface="Tekton Pro" pitchFamily="34" charset="0"/>
              <a:cs typeface="B Homa" pitchFamily="2" charset="-78"/>
            </a:endParaRPr>
          </a:p>
          <a:p>
            <a:pPr algn="just">
              <a:buNone/>
            </a:pPr>
            <a:endParaRPr lang="fa-IR" sz="2000" dirty="0" smtClean="0">
              <a:cs typeface="B Homa" pitchFamily="2" charset="-78"/>
            </a:endParaRPr>
          </a:p>
          <a:p>
            <a:pPr algn="just">
              <a:buNone/>
            </a:pPr>
            <a:r>
              <a:rPr lang="fa-IR" sz="2000" dirty="0" smtClean="0">
                <a:cs typeface="B Homa" pitchFamily="2" charset="-78"/>
              </a:rPr>
              <a:t>از این نوع اتصال در تقاطع دو دیوار استفاده استفاده می شود.</a:t>
            </a:r>
          </a:p>
        </p:txBody>
      </p:sp>
      <p:sp>
        <p:nvSpPr>
          <p:cNvPr id="5" name="Oval 4"/>
          <p:cNvSpPr/>
          <p:nvPr/>
        </p:nvSpPr>
        <p:spPr>
          <a:xfrm>
            <a:off x="8172400" y="1628800"/>
            <a:ext cx="360040" cy="360040"/>
          </a:xfrm>
          <a:prstGeom prst="ellipse">
            <a:avLst/>
          </a:prstGeom>
          <a:scene3d>
            <a:camera prst="orthographicFront"/>
            <a:lightRig rig="threePt" dir="t"/>
          </a:scene3d>
          <a:sp3d>
            <a:bevelT prst="relaxedInset"/>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
        <p:nvSpPr>
          <p:cNvPr id="6" name="Rectangle 5"/>
          <p:cNvSpPr/>
          <p:nvPr/>
        </p:nvSpPr>
        <p:spPr>
          <a:xfrm>
            <a:off x="3563888" y="332656"/>
            <a:ext cx="2592288" cy="79208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dirty="0" smtClean="0">
                <a:cs typeface="B Homa" pitchFamily="2" charset="-78"/>
              </a:rPr>
              <a:t>اجزای اصلی سیستم</a:t>
            </a:r>
            <a:endParaRPr lang="fa-IR" sz="2400" dirty="0"/>
          </a:p>
        </p:txBody>
      </p:sp>
      <p:pic>
        <p:nvPicPr>
          <p:cNvPr id="7" name="اتصال دوتایی.wmv">
            <a:hlinkClick r:id="" action="ppaction://media"/>
          </p:cNvPr>
          <p:cNvPicPr>
            <a:picLocks noRot="1" noChangeAspect="1"/>
          </p:cNvPicPr>
          <p:nvPr>
            <a:videoFile r:link="rId1"/>
          </p:nvPr>
        </p:nvPicPr>
        <p:blipFill>
          <a:blip r:embed="rId3" cstate="print"/>
          <a:stretch>
            <a:fillRect/>
          </a:stretch>
        </p:blipFill>
        <p:spPr>
          <a:xfrm>
            <a:off x="2555776" y="2996952"/>
            <a:ext cx="4475989"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C:\Users\Sarina\AppData\Local\Microsoft\Windows\Temporary Internet Files\Content.IE5\C21JS0FQ\MM900309731[1].gif"/>
          <p:cNvPicPr>
            <a:picLocks noChangeAspect="1" noChangeArrowheads="1" noCrop="1"/>
          </p:cNvPicPr>
          <p:nvPr/>
        </p:nvPicPr>
        <p:blipFill>
          <a:blip r:embed="rId4" cstate="print"/>
          <a:srcRect/>
          <a:stretch>
            <a:fillRect/>
          </a:stretch>
        </p:blipFill>
        <p:spPr bwMode="auto">
          <a:xfrm>
            <a:off x="6516216" y="404664"/>
            <a:ext cx="638045" cy="720080"/>
          </a:xfrm>
          <a:prstGeom prst="rect">
            <a:avLst/>
          </a:prstGeom>
          <a:noFill/>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6486821</TotalTime>
  <Words>1832</Words>
  <Application>Microsoft Office PowerPoint</Application>
  <PresentationFormat>On-screen Show (4:3)</PresentationFormat>
  <Paragraphs>78</Paragraphs>
  <Slides>23</Slides>
  <Notes>1</Notes>
  <HiddenSlides>0</HiddenSlides>
  <MMClips>6</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بررسی سازه</vt:lpstr>
      <vt:lpstr>بررسی سازه</vt:lpstr>
      <vt:lpstr>روش اجرا</vt:lpstr>
      <vt:lpstr>Slide 16</vt:lpstr>
      <vt:lpstr>انطباق با آیین نامه ها و مقررات ساختمانی</vt:lpstr>
      <vt:lpstr>بررسی سیستم از نظرهزینه و زمان ساخت</vt:lpstr>
      <vt:lpstr>بررسی سیستم از نظر انرژی و عایق بندی  صدا</vt:lpstr>
      <vt:lpstr>کاربرد های مناسب</vt:lpstr>
      <vt:lpstr>محدودیت ها</vt:lpstr>
      <vt:lpstr>ارزیابی و نتیجه گیری</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سیستم</dc:title>
  <dc:creator>iranian</dc:creator>
  <cp:lastModifiedBy>hhh</cp:lastModifiedBy>
  <cp:revision>43</cp:revision>
  <dcterms:created xsi:type="dcterms:W3CDTF">2000-01-24T14:27:29Z</dcterms:created>
  <dcterms:modified xsi:type="dcterms:W3CDTF">2013-05-21T12:27:55Z</dcterms:modified>
</cp:coreProperties>
</file>