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4" r:id="rId1"/>
  </p:sldMasterIdLst>
  <p:notesMasterIdLst>
    <p:notesMasterId r:id="rId36"/>
  </p:notesMasterIdLst>
  <p:sldIdLst>
    <p:sldId id="300" r:id="rId2"/>
    <p:sldId id="258" r:id="rId3"/>
    <p:sldId id="259" r:id="rId4"/>
    <p:sldId id="260" r:id="rId5"/>
    <p:sldId id="261" r:id="rId6"/>
    <p:sldId id="262" r:id="rId7"/>
    <p:sldId id="263"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86" r:id="rId21"/>
    <p:sldId id="289" r:id="rId22"/>
    <p:sldId id="277" r:id="rId23"/>
    <p:sldId id="278" r:id="rId24"/>
    <p:sldId id="279" r:id="rId25"/>
    <p:sldId id="299" r:id="rId26"/>
    <p:sldId id="301" r:id="rId27"/>
    <p:sldId id="280" r:id="rId28"/>
    <p:sldId id="281" r:id="rId29"/>
    <p:sldId id="291" r:id="rId30"/>
    <p:sldId id="292" r:id="rId31"/>
    <p:sldId id="293" r:id="rId32"/>
    <p:sldId id="294" r:id="rId33"/>
    <p:sldId id="297" r:id="rId34"/>
    <p:sldId id="298" r:id="rId35"/>
  </p:sldIdLst>
  <p:sldSz cx="9144000" cy="6858000" type="screen4x3"/>
  <p:notesSz cx="6858000" cy="9144000"/>
  <p:defaultTextStyle>
    <a:defPPr>
      <a:defRPr lang="fa-IR"/>
    </a:defPPr>
    <a:lvl1pPr algn="l" rtl="0" eaLnBrk="0" fontAlgn="base" hangingPunct="0">
      <a:spcBef>
        <a:spcPct val="0"/>
      </a:spcBef>
      <a:spcAft>
        <a:spcPct val="0"/>
      </a:spcAft>
      <a:defRPr sz="2800"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sz="2800"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sz="2800"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sz="2800"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sz="2800" kern="1200">
        <a:solidFill>
          <a:schemeClr val="tx1"/>
        </a:solidFill>
        <a:latin typeface="Arial" panose="020B0604020202020204" pitchFamily="34" charset="0"/>
        <a:ea typeface="+mn-ea"/>
        <a:cs typeface="Arial" panose="020B0604020202020204" pitchFamily="34" charset="0"/>
      </a:defRPr>
    </a:lvl5pPr>
    <a:lvl6pPr marL="2286000" algn="r" defTabSz="914400" rtl="1" eaLnBrk="1" latinLnBrk="0" hangingPunct="1">
      <a:defRPr sz="2800" kern="1200">
        <a:solidFill>
          <a:schemeClr val="tx1"/>
        </a:solidFill>
        <a:latin typeface="Arial" panose="020B0604020202020204" pitchFamily="34" charset="0"/>
        <a:ea typeface="+mn-ea"/>
        <a:cs typeface="Arial" panose="020B0604020202020204" pitchFamily="34" charset="0"/>
      </a:defRPr>
    </a:lvl6pPr>
    <a:lvl7pPr marL="2743200" algn="r" defTabSz="914400" rtl="1" eaLnBrk="1" latinLnBrk="0" hangingPunct="1">
      <a:defRPr sz="2800" kern="1200">
        <a:solidFill>
          <a:schemeClr val="tx1"/>
        </a:solidFill>
        <a:latin typeface="Arial" panose="020B0604020202020204" pitchFamily="34" charset="0"/>
        <a:ea typeface="+mn-ea"/>
        <a:cs typeface="Arial" panose="020B0604020202020204" pitchFamily="34" charset="0"/>
      </a:defRPr>
    </a:lvl7pPr>
    <a:lvl8pPr marL="3200400" algn="r" defTabSz="914400" rtl="1" eaLnBrk="1" latinLnBrk="0" hangingPunct="1">
      <a:defRPr sz="2800" kern="1200">
        <a:solidFill>
          <a:schemeClr val="tx1"/>
        </a:solidFill>
        <a:latin typeface="Arial" panose="020B0604020202020204" pitchFamily="34" charset="0"/>
        <a:ea typeface="+mn-ea"/>
        <a:cs typeface="Arial" panose="020B0604020202020204" pitchFamily="34" charset="0"/>
      </a:defRPr>
    </a:lvl8pPr>
    <a:lvl9pPr marL="3657600" algn="r" defTabSz="914400" rtl="1" eaLnBrk="1" latinLnBrk="0" hangingPunct="1">
      <a:defRPr sz="2800"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hlink"/>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00"/>
    <a:srgbClr val="E3CBB3"/>
    <a:srgbClr val="CC00CC"/>
    <a:srgbClr val="CCFF33"/>
    <a:srgbClr val="006699"/>
    <a:srgbClr val="3366CC"/>
    <a:srgbClr val="28691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7" autoAdjust="0"/>
    <p:restoredTop sz="94729" autoAdjust="0"/>
  </p:normalViewPr>
  <p:slideViewPr>
    <p:cSldViewPr>
      <p:cViewPr varScale="1">
        <p:scale>
          <a:sx n="70" d="100"/>
          <a:sy n="70" d="100"/>
        </p:scale>
        <p:origin x="660"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cs typeface="Arial" pitchFamily="34" charset="0"/>
              </a:defRPr>
            </a:lvl1pPr>
          </a:lstStyle>
          <a:p>
            <a:pPr>
              <a:defRPr/>
            </a:pPr>
            <a:endParaRPr lang="en-US"/>
          </a:p>
        </p:txBody>
      </p:sp>
      <p:sp>
        <p:nvSpPr>
          <p:cNvPr id="307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cs typeface="Arial" pitchFamily="34" charset="0"/>
              </a:defRPr>
            </a:lvl1pPr>
          </a:lstStyle>
          <a:p>
            <a:pPr>
              <a:defRPr/>
            </a:pPr>
            <a:endParaRPr lang="en-US"/>
          </a:p>
        </p:txBody>
      </p:sp>
      <p:sp>
        <p:nvSpPr>
          <p:cNvPr id="512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cs typeface="Arial" pitchFamily="34" charset="0"/>
              </a:defRPr>
            </a:lvl1pPr>
          </a:lstStyle>
          <a:p>
            <a:pPr>
              <a:defRPr/>
            </a:pPr>
            <a:endParaRPr lang="en-US"/>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B9D0438A-5C54-4F00-9D5E-2723524CA56A}" type="slidenum">
              <a:rPr lang="fa-IR"/>
              <a:pPr>
                <a:defRPr/>
              </a:pPr>
              <a:t>‹#›</a:t>
            </a:fld>
            <a:endParaRPr lang="en-US"/>
          </a:p>
        </p:txBody>
      </p:sp>
    </p:spTree>
    <p:extLst>
      <p:ext uri="{BB962C8B-B14F-4D97-AF65-F5344CB8AC3E}">
        <p14:creationId xmlns:p14="http://schemas.microsoft.com/office/powerpoint/2010/main" val="97383924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ln/>
        </p:spPr>
      </p:sp>
      <p:sp>
        <p:nvSpPr>
          <p:cNvPr id="112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a-IR" smtClean="0"/>
          </a:p>
        </p:txBody>
      </p:sp>
      <p:sp>
        <p:nvSpPr>
          <p:cNvPr id="112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7FCD27D7-E183-40AC-A9A6-C612AF2EC6D5}" type="slidenum">
              <a:rPr lang="fa-IR"/>
              <a:pPr>
                <a:spcBef>
                  <a:spcPct val="0"/>
                </a:spcBef>
              </a:pPr>
              <a:t>4</a:t>
            </a:fld>
            <a:endParaRPr lang="en-US"/>
          </a:p>
        </p:txBody>
      </p:sp>
    </p:spTree>
    <p:extLst>
      <p:ext uri="{BB962C8B-B14F-4D97-AF65-F5344CB8AC3E}">
        <p14:creationId xmlns:p14="http://schemas.microsoft.com/office/powerpoint/2010/main" val="39062855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C4E25479-DBFC-45FC-B3DA-3572693A427D}" type="slidenum">
              <a:rPr lang="fa-IR"/>
              <a:pPr>
                <a:spcBef>
                  <a:spcPct val="0"/>
                </a:spcBef>
              </a:pPr>
              <a:t>10</a:t>
            </a:fld>
            <a:endParaRPr lang="en-US"/>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a-IR" smtClean="0"/>
          </a:p>
        </p:txBody>
      </p:sp>
    </p:spTree>
    <p:extLst>
      <p:ext uri="{BB962C8B-B14F-4D97-AF65-F5344CB8AC3E}">
        <p14:creationId xmlns:p14="http://schemas.microsoft.com/office/powerpoint/2010/main" val="17742827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a-IR" smtClean="0"/>
          </a:p>
        </p:txBody>
      </p:sp>
      <p:sp>
        <p:nvSpPr>
          <p:cNvPr id="440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36936F7C-533D-4A4B-8B0C-C1CFF8F15C6A}" type="slidenum">
              <a:rPr lang="fa-IR"/>
              <a:pPr>
                <a:spcBef>
                  <a:spcPct val="0"/>
                </a:spcBef>
              </a:pPr>
              <a:t>34</a:t>
            </a:fld>
            <a:endParaRPr lang="en-US"/>
          </a:p>
        </p:txBody>
      </p:sp>
    </p:spTree>
    <p:extLst>
      <p:ext uri="{BB962C8B-B14F-4D97-AF65-F5344CB8AC3E}">
        <p14:creationId xmlns:p14="http://schemas.microsoft.com/office/powerpoint/2010/main" val="34782973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a-I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a-I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7954D43-C112-48EA-9FC5-DC0F2B3D4D32}" type="slidenum">
              <a:rPr lang="fa-IR"/>
              <a:pPr>
                <a:defRPr/>
              </a:pPr>
              <a:t>‹#›</a:t>
            </a:fld>
            <a:endParaRPr lang="en-US"/>
          </a:p>
        </p:txBody>
      </p:sp>
    </p:spTree>
    <p:extLst>
      <p:ext uri="{BB962C8B-B14F-4D97-AF65-F5344CB8AC3E}">
        <p14:creationId xmlns:p14="http://schemas.microsoft.com/office/powerpoint/2010/main" val="16938727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290F8B7-3E17-4D37-BA21-E9A63728203F}" type="slidenum">
              <a:rPr lang="fa-IR"/>
              <a:pPr>
                <a:defRPr/>
              </a:pPr>
              <a:t>‹#›</a:t>
            </a:fld>
            <a:endParaRPr lang="en-US"/>
          </a:p>
        </p:txBody>
      </p:sp>
    </p:spTree>
    <p:extLst>
      <p:ext uri="{BB962C8B-B14F-4D97-AF65-F5344CB8AC3E}">
        <p14:creationId xmlns:p14="http://schemas.microsoft.com/office/powerpoint/2010/main" val="26207926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0750759-8851-491A-8C7F-FA017E4FCC42}" type="slidenum">
              <a:rPr lang="fa-IR"/>
              <a:pPr>
                <a:defRPr/>
              </a:pPr>
              <a:t>‹#›</a:t>
            </a:fld>
            <a:endParaRPr lang="en-US"/>
          </a:p>
        </p:txBody>
      </p:sp>
    </p:spTree>
    <p:extLst>
      <p:ext uri="{BB962C8B-B14F-4D97-AF65-F5344CB8AC3E}">
        <p14:creationId xmlns:p14="http://schemas.microsoft.com/office/powerpoint/2010/main" val="33834826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smtClean="0"/>
            </a:lvl1pPr>
          </a:lstStyle>
          <a:p>
            <a:pPr>
              <a:defRPr/>
            </a:pPr>
            <a:fld id="{ACDAFC2E-0528-47F2-AD7C-7C95BF489EB2}" type="slidenum">
              <a:rPr lang="fa-IR"/>
              <a:pPr>
                <a:defRPr/>
              </a:pPr>
              <a:t>‹#›</a:t>
            </a:fld>
            <a:endParaRPr lang="en-US"/>
          </a:p>
        </p:txBody>
      </p:sp>
    </p:spTree>
    <p:extLst>
      <p:ext uri="{BB962C8B-B14F-4D97-AF65-F5344CB8AC3E}">
        <p14:creationId xmlns:p14="http://schemas.microsoft.com/office/powerpoint/2010/main" val="625500039"/>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fa-IR"/>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smtClean="0"/>
            </a:lvl1pPr>
          </a:lstStyle>
          <a:p>
            <a:pPr>
              <a:defRPr/>
            </a:pPr>
            <a:fld id="{0C995CC9-CF38-48CA-927A-F11C11A19BDE}" type="slidenum">
              <a:rPr lang="fa-IR"/>
              <a:pPr>
                <a:defRPr/>
              </a:pPr>
              <a:t>‹#›</a:t>
            </a:fld>
            <a:endParaRPr lang="en-US"/>
          </a:p>
        </p:txBody>
      </p:sp>
    </p:spTree>
    <p:extLst>
      <p:ext uri="{BB962C8B-B14F-4D97-AF65-F5344CB8AC3E}">
        <p14:creationId xmlns:p14="http://schemas.microsoft.com/office/powerpoint/2010/main" val="3085977832"/>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fa-IR"/>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6" name="Date Placeholder 3"/>
          <p:cNvSpPr>
            <a:spLocks noGrp="1"/>
          </p:cNvSpPr>
          <p:nvPr>
            <p:ph type="dt" sz="half" idx="10"/>
          </p:nvPr>
        </p:nvSpPr>
        <p:spPr/>
        <p:txBody>
          <a:bodyPr/>
          <a:lstStyle>
            <a:lvl1pPr>
              <a:defRPr/>
            </a:lvl1pPr>
          </a:lstStyle>
          <a:p>
            <a:pPr>
              <a:defRPr/>
            </a:pPr>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smtClean="0"/>
            </a:lvl1pPr>
          </a:lstStyle>
          <a:p>
            <a:pPr>
              <a:defRPr/>
            </a:pPr>
            <a:fld id="{F6689898-B6A0-4D93-9D73-D39800704469}" type="slidenum">
              <a:rPr lang="fa-IR"/>
              <a:pPr>
                <a:defRPr/>
              </a:pPr>
              <a:t>‹#›</a:t>
            </a:fld>
            <a:endParaRPr lang="en-US"/>
          </a:p>
        </p:txBody>
      </p:sp>
    </p:spTree>
    <p:extLst>
      <p:ext uri="{BB962C8B-B14F-4D97-AF65-F5344CB8AC3E}">
        <p14:creationId xmlns:p14="http://schemas.microsoft.com/office/powerpoint/2010/main" val="99476331"/>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11A92FF-E1C1-4F45-8627-9C838D4FFD81}" type="slidenum">
              <a:rPr lang="fa-IR"/>
              <a:pPr>
                <a:defRPr/>
              </a:pPr>
              <a:t>‹#›</a:t>
            </a:fld>
            <a:endParaRPr lang="en-US"/>
          </a:p>
        </p:txBody>
      </p:sp>
    </p:spTree>
    <p:extLst>
      <p:ext uri="{BB962C8B-B14F-4D97-AF65-F5344CB8AC3E}">
        <p14:creationId xmlns:p14="http://schemas.microsoft.com/office/powerpoint/2010/main" val="9458701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fa-I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254E1D2-D893-4194-86B9-E2791D066C60}" type="slidenum">
              <a:rPr lang="fa-IR"/>
              <a:pPr>
                <a:defRPr/>
              </a:pPr>
              <a:t>‹#›</a:t>
            </a:fld>
            <a:endParaRPr lang="en-US"/>
          </a:p>
        </p:txBody>
      </p:sp>
    </p:spTree>
    <p:extLst>
      <p:ext uri="{BB962C8B-B14F-4D97-AF65-F5344CB8AC3E}">
        <p14:creationId xmlns:p14="http://schemas.microsoft.com/office/powerpoint/2010/main" val="33415047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8420229-CCD6-46B8-AC7C-69376667674B}" type="slidenum">
              <a:rPr lang="fa-IR"/>
              <a:pPr>
                <a:defRPr/>
              </a:pPr>
              <a:t>‹#›</a:t>
            </a:fld>
            <a:endParaRPr lang="en-US"/>
          </a:p>
        </p:txBody>
      </p:sp>
    </p:spTree>
    <p:extLst>
      <p:ext uri="{BB962C8B-B14F-4D97-AF65-F5344CB8AC3E}">
        <p14:creationId xmlns:p14="http://schemas.microsoft.com/office/powerpoint/2010/main" val="148593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a-I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674DD10C-55F5-4960-856E-4167111F049D}" type="slidenum">
              <a:rPr lang="fa-IR"/>
              <a:pPr>
                <a:defRPr/>
              </a:pPr>
              <a:t>‹#›</a:t>
            </a:fld>
            <a:endParaRPr lang="en-US"/>
          </a:p>
        </p:txBody>
      </p:sp>
    </p:spTree>
    <p:extLst>
      <p:ext uri="{BB962C8B-B14F-4D97-AF65-F5344CB8AC3E}">
        <p14:creationId xmlns:p14="http://schemas.microsoft.com/office/powerpoint/2010/main" val="42869206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411BC20C-E0B3-43EB-B211-D14D09DB4A5A}" type="slidenum">
              <a:rPr lang="fa-IR"/>
              <a:pPr>
                <a:defRPr/>
              </a:pPr>
              <a:t>‹#›</a:t>
            </a:fld>
            <a:endParaRPr lang="en-US"/>
          </a:p>
        </p:txBody>
      </p:sp>
    </p:spTree>
    <p:extLst>
      <p:ext uri="{BB962C8B-B14F-4D97-AF65-F5344CB8AC3E}">
        <p14:creationId xmlns:p14="http://schemas.microsoft.com/office/powerpoint/2010/main" val="39346873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1CAC22FB-EB3A-44CE-92E2-67E5FC811C25}" type="slidenum">
              <a:rPr lang="fa-IR"/>
              <a:pPr>
                <a:defRPr/>
              </a:pPr>
              <a:t>‹#›</a:t>
            </a:fld>
            <a:endParaRPr lang="en-US"/>
          </a:p>
        </p:txBody>
      </p:sp>
    </p:spTree>
    <p:extLst>
      <p:ext uri="{BB962C8B-B14F-4D97-AF65-F5344CB8AC3E}">
        <p14:creationId xmlns:p14="http://schemas.microsoft.com/office/powerpoint/2010/main" val="13568610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fa-I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156ECF5-BFD3-4EB1-A9A6-00452F9CF4C1}" type="slidenum">
              <a:rPr lang="fa-IR"/>
              <a:pPr>
                <a:defRPr/>
              </a:pPr>
              <a:t>‹#›</a:t>
            </a:fld>
            <a:endParaRPr lang="en-US"/>
          </a:p>
        </p:txBody>
      </p:sp>
    </p:spTree>
    <p:extLst>
      <p:ext uri="{BB962C8B-B14F-4D97-AF65-F5344CB8AC3E}">
        <p14:creationId xmlns:p14="http://schemas.microsoft.com/office/powerpoint/2010/main" val="1009623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fa-IR"/>
          </a:p>
        </p:txBody>
      </p:sp>
      <p:sp>
        <p:nvSpPr>
          <p:cNvPr id="3" name="Picture Placeholder 2"/>
          <p:cNvSpPr>
            <a:spLocks noGrp="1"/>
          </p:cNvSpPr>
          <p:nvPr>
            <p:ph type="pic" idx="1"/>
          </p:nvPr>
        </p:nvSpPr>
        <p:spPr>
          <a:xfrm>
            <a:off x="1792288" y="612775"/>
            <a:ext cx="5486400" cy="4114800"/>
          </a:xfrm>
        </p:spPr>
        <p:txBody>
          <a:bodyPr rtlCol="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a-IR"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8CBCADA-B84B-4904-B893-AE10EDD974F2}" type="slidenum">
              <a:rPr lang="fa-IR"/>
              <a:pPr>
                <a:defRPr/>
              </a:pPr>
              <a:t>‹#›</a:t>
            </a:fld>
            <a:endParaRPr lang="en-US"/>
          </a:p>
        </p:txBody>
      </p:sp>
    </p:spTree>
    <p:extLst>
      <p:ext uri="{BB962C8B-B14F-4D97-AF65-F5344CB8AC3E}">
        <p14:creationId xmlns:p14="http://schemas.microsoft.com/office/powerpoint/2010/main" val="33951495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srcRect/>
          <a:tile tx="0" ty="0" sx="100000" sy="100000" flip="none" algn="tl"/>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eaLnBrk="1" hangingPunct="1">
              <a:defRPr sz="1200">
                <a:solidFill>
                  <a:schemeClr val="tx1">
                    <a:tint val="75000"/>
                  </a:schemeClr>
                </a:solidFill>
                <a:latin typeface="Arial" pitchFamily="34" charset="0"/>
                <a:cs typeface="Arial" pitchFamily="34" charset="0"/>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eaLnBrk="1" hangingPunct="1">
              <a:defRPr sz="1200">
                <a:solidFill>
                  <a:schemeClr val="tx1">
                    <a:tint val="75000"/>
                  </a:schemeClr>
                </a:solidFill>
                <a:latin typeface="Arial" pitchFamily="34" charset="0"/>
                <a:cs typeface="Arial" pitchFamily="34" charset="0"/>
              </a:defRPr>
            </a:lvl1pPr>
          </a:lstStyle>
          <a:p>
            <a:pPr>
              <a:defRPr/>
            </a:pPr>
            <a:endParaRPr lang="en-US"/>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smtClean="0">
                <a:solidFill>
                  <a:srgbClr val="898989"/>
                </a:solidFill>
              </a:defRPr>
            </a:lvl1pPr>
          </a:lstStyle>
          <a:p>
            <a:pPr>
              <a:defRPr/>
            </a:pPr>
            <a:fld id="{D7AD8495-14F3-4AD1-A71B-D5D010A9692E}" type="slidenum">
              <a:rPr lang="fa-IR"/>
              <a:pPr>
                <a:defRPr/>
              </a:pPr>
              <a:t>‹#›</a:t>
            </a:fld>
            <a:endParaRPr lang="en-US"/>
          </a:p>
        </p:txBody>
      </p:sp>
      <p:sp>
        <p:nvSpPr>
          <p:cNvPr id="7" name="Rectangle 6"/>
          <p:cNvSpPr/>
          <p:nvPr userDrawn="1"/>
        </p:nvSpPr>
        <p:spPr>
          <a:xfrm>
            <a:off x="-216567" y="-48126"/>
            <a:ext cx="4572543" cy="461665"/>
          </a:xfrm>
          <a:prstGeom prst="rect">
            <a:avLst/>
          </a:prstGeom>
        </p:spPr>
        <p:txBody>
          <a:bodyPr wrap="square">
            <a:spAutoFit/>
          </a:bodyPr>
          <a:lstStyle/>
          <a:p>
            <a:pPr algn="ctr" rtl="0">
              <a:spcBef>
                <a:spcPct val="0"/>
              </a:spcBef>
              <a:buFontTx/>
              <a:buNone/>
            </a:pPr>
            <a:r>
              <a:rPr lang="en-US" altLang="fa-IR" sz="2400" b="1" dirty="0" smtClean="0">
                <a:solidFill>
                  <a:srgbClr val="FF0000"/>
                </a:solidFill>
                <a:latin typeface="Tahoma" panose="020B0604030504040204" pitchFamily="34" charset="0"/>
                <a:cs typeface="B Titr" panose="00000700000000000000" pitchFamily="2" charset="-78"/>
              </a:rPr>
              <a:t>@</a:t>
            </a:r>
            <a:r>
              <a:rPr lang="en-US" altLang="fa-IR" sz="2400" b="1" dirty="0" err="1" smtClean="0">
                <a:solidFill>
                  <a:srgbClr val="FF0000"/>
                </a:solidFill>
                <a:latin typeface="Tahoma" panose="020B0604030504040204" pitchFamily="34" charset="0"/>
                <a:cs typeface="B Titr" panose="00000700000000000000" pitchFamily="2" charset="-78"/>
              </a:rPr>
              <a:t>PptBank</a:t>
            </a:r>
            <a:r>
              <a:rPr lang="en-US" altLang="fa-IR" sz="2400" b="1" baseline="0" dirty="0" smtClean="0">
                <a:solidFill>
                  <a:srgbClr val="FF0000"/>
                </a:solidFill>
                <a:latin typeface="Tahoma" panose="020B0604030504040204" pitchFamily="34" charset="0"/>
                <a:cs typeface="B Titr" panose="00000700000000000000" pitchFamily="2" charset="-78"/>
              </a:rPr>
              <a:t> </a:t>
            </a:r>
            <a:r>
              <a:rPr lang="fa-IR" altLang="fa-IR" sz="2400" b="1" dirty="0" smtClean="0">
                <a:solidFill>
                  <a:srgbClr val="FF0000"/>
                </a:solidFill>
                <a:latin typeface="Tahoma" panose="020B0604030504040204" pitchFamily="34" charset="0"/>
                <a:cs typeface="B Titr" panose="00000700000000000000" pitchFamily="2" charset="-78"/>
              </a:rPr>
              <a:t> کانال بانک پاور پوینت</a:t>
            </a:r>
            <a:endParaRPr lang="en-US" altLang="fa-IR" sz="2400" b="1" dirty="0">
              <a:solidFill>
                <a:srgbClr val="FF0000"/>
              </a:solidFill>
              <a:latin typeface="Tahoma" panose="020B0604030504040204" pitchFamily="34" charset="0"/>
              <a:cs typeface="B Titr" panose="00000700000000000000" pitchFamily="2" charset="-78"/>
            </a:endParaRPr>
          </a:p>
        </p:txBody>
      </p:sp>
    </p:spTree>
  </p:cSld>
  <p:clrMap bg1="lt1" tx1="dk1" bg2="lt2" tx2="dk2" accent1="accent1" accent2="accent2" accent3="accent3" accent4="accent4" accent5="accent5" accent6="accent6" hlink="hlink" folHlink="folHlink"/>
  <p:sldLayoutIdLst>
    <p:sldLayoutId id="2147483812" r:id="rId1"/>
    <p:sldLayoutId id="2147483813" r:id="rId2"/>
    <p:sldLayoutId id="2147483814" r:id="rId3"/>
    <p:sldLayoutId id="2147483815" r:id="rId4"/>
    <p:sldLayoutId id="2147483816" r:id="rId5"/>
    <p:sldLayoutId id="2147483817" r:id="rId6"/>
    <p:sldLayoutId id="2147483818" r:id="rId7"/>
    <p:sldLayoutId id="2147483819" r:id="rId8"/>
    <p:sldLayoutId id="2147483820" r:id="rId9"/>
    <p:sldLayoutId id="2147483821" r:id="rId10"/>
    <p:sldLayoutId id="2147483822" r:id="rId11"/>
    <p:sldLayoutId id="2147483823" r:id="rId12"/>
    <p:sldLayoutId id="2147483824" r:id="rId13"/>
    <p:sldLayoutId id="2147483825" r:id="rId14"/>
  </p:sldLayoutIdLst>
  <p:txStyles>
    <p:titleStyle>
      <a:lvl1pPr algn="ctr" rtl="1" eaLnBrk="0" fontAlgn="base" hangingPunct="0">
        <a:spcBef>
          <a:spcPct val="0"/>
        </a:spcBef>
        <a:spcAft>
          <a:spcPct val="0"/>
        </a:spcAft>
        <a:defRPr sz="4400" kern="1200">
          <a:solidFill>
            <a:schemeClr val="tx1"/>
          </a:solidFill>
          <a:latin typeface="+mj-lt"/>
          <a:ea typeface="+mj-ea"/>
          <a:cs typeface="+mj-cs"/>
        </a:defRPr>
      </a:lvl1pPr>
      <a:lvl2pPr algn="ctr" rtl="1" eaLnBrk="0" fontAlgn="base" hangingPunct="0">
        <a:spcBef>
          <a:spcPct val="0"/>
        </a:spcBef>
        <a:spcAft>
          <a:spcPct val="0"/>
        </a:spcAft>
        <a:defRPr sz="4400">
          <a:solidFill>
            <a:schemeClr val="tx1"/>
          </a:solidFill>
          <a:latin typeface="Calibri" pitchFamily="34" charset="0"/>
          <a:cs typeface="Times New Roman" pitchFamily="18" charset="0"/>
        </a:defRPr>
      </a:lvl2pPr>
      <a:lvl3pPr algn="ctr" rtl="1" eaLnBrk="0" fontAlgn="base" hangingPunct="0">
        <a:spcBef>
          <a:spcPct val="0"/>
        </a:spcBef>
        <a:spcAft>
          <a:spcPct val="0"/>
        </a:spcAft>
        <a:defRPr sz="4400">
          <a:solidFill>
            <a:schemeClr val="tx1"/>
          </a:solidFill>
          <a:latin typeface="Calibri" pitchFamily="34" charset="0"/>
          <a:cs typeface="Times New Roman" pitchFamily="18" charset="0"/>
        </a:defRPr>
      </a:lvl3pPr>
      <a:lvl4pPr algn="ctr" rtl="1" eaLnBrk="0" fontAlgn="base" hangingPunct="0">
        <a:spcBef>
          <a:spcPct val="0"/>
        </a:spcBef>
        <a:spcAft>
          <a:spcPct val="0"/>
        </a:spcAft>
        <a:defRPr sz="4400">
          <a:solidFill>
            <a:schemeClr val="tx1"/>
          </a:solidFill>
          <a:latin typeface="Calibri" pitchFamily="34" charset="0"/>
          <a:cs typeface="Times New Roman" pitchFamily="18" charset="0"/>
        </a:defRPr>
      </a:lvl4pPr>
      <a:lvl5pPr algn="ctr" rtl="1" eaLnBrk="0" fontAlgn="base" hangingPunct="0">
        <a:spcBef>
          <a:spcPct val="0"/>
        </a:spcBef>
        <a:spcAft>
          <a:spcPct val="0"/>
        </a:spcAft>
        <a:defRPr sz="4400">
          <a:solidFill>
            <a:schemeClr val="tx1"/>
          </a:solidFill>
          <a:latin typeface="Calibri" pitchFamily="34" charset="0"/>
          <a:cs typeface="Times New Roman" pitchFamily="18" charset="0"/>
        </a:defRPr>
      </a:lvl5pPr>
      <a:lvl6pPr marL="457200" algn="ctr" rtl="1" fontAlgn="base">
        <a:spcBef>
          <a:spcPct val="0"/>
        </a:spcBef>
        <a:spcAft>
          <a:spcPct val="0"/>
        </a:spcAft>
        <a:defRPr sz="4400">
          <a:solidFill>
            <a:schemeClr val="tx1"/>
          </a:solidFill>
          <a:latin typeface="Calibri" pitchFamily="34" charset="0"/>
          <a:cs typeface="Times New Roman" pitchFamily="18" charset="0"/>
        </a:defRPr>
      </a:lvl6pPr>
      <a:lvl7pPr marL="914400" algn="ctr" rtl="1" fontAlgn="base">
        <a:spcBef>
          <a:spcPct val="0"/>
        </a:spcBef>
        <a:spcAft>
          <a:spcPct val="0"/>
        </a:spcAft>
        <a:defRPr sz="4400">
          <a:solidFill>
            <a:schemeClr val="tx1"/>
          </a:solidFill>
          <a:latin typeface="Calibri" pitchFamily="34" charset="0"/>
          <a:cs typeface="Times New Roman" pitchFamily="18" charset="0"/>
        </a:defRPr>
      </a:lvl7pPr>
      <a:lvl8pPr marL="1371600" algn="ctr" rtl="1" fontAlgn="base">
        <a:spcBef>
          <a:spcPct val="0"/>
        </a:spcBef>
        <a:spcAft>
          <a:spcPct val="0"/>
        </a:spcAft>
        <a:defRPr sz="4400">
          <a:solidFill>
            <a:schemeClr val="tx1"/>
          </a:solidFill>
          <a:latin typeface="Calibri" pitchFamily="34" charset="0"/>
          <a:cs typeface="Times New Roman" pitchFamily="18" charset="0"/>
        </a:defRPr>
      </a:lvl8pPr>
      <a:lvl9pPr marL="1828800" algn="ct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70" name="Rectangle 3"/>
          <p:cNvSpPr>
            <a:spLocks noGrp="1"/>
          </p:cNvSpPr>
          <p:nvPr>
            <p:ph type="body" idx="4294967295"/>
          </p:nvPr>
        </p:nvSpPr>
        <p:spPr>
          <a:xfrm>
            <a:off x="457200" y="152400"/>
            <a:ext cx="8382000" cy="6477000"/>
          </a:xfrm>
        </p:spPr>
        <p:txBody>
          <a:bodyPr/>
          <a:lstStyle/>
          <a:p>
            <a:pPr eaLnBrk="1" hangingPunct="1">
              <a:lnSpc>
                <a:spcPct val="90000"/>
              </a:lnSpc>
            </a:pPr>
            <a:endParaRPr lang="fa-IR" sz="2000" b="1" smtClean="0"/>
          </a:p>
          <a:p>
            <a:pPr eaLnBrk="1" hangingPunct="1">
              <a:lnSpc>
                <a:spcPct val="90000"/>
              </a:lnSpc>
            </a:pPr>
            <a:endParaRPr lang="fa-IR" sz="2000" smtClean="0"/>
          </a:p>
          <a:p>
            <a:pPr eaLnBrk="1" hangingPunct="1">
              <a:lnSpc>
                <a:spcPct val="90000"/>
              </a:lnSpc>
            </a:pPr>
            <a:endParaRPr lang="fa-IR" sz="2000" smtClean="0"/>
          </a:p>
          <a:p>
            <a:pPr eaLnBrk="1" hangingPunct="1">
              <a:lnSpc>
                <a:spcPct val="90000"/>
              </a:lnSpc>
            </a:pPr>
            <a:r>
              <a:rPr lang="ar-SA" sz="2000" smtClean="0"/>
              <a:t>چکیده</a:t>
            </a:r>
            <a:endParaRPr lang="fa-IR" sz="2000" smtClean="0"/>
          </a:p>
          <a:p>
            <a:pPr eaLnBrk="1" hangingPunct="1">
              <a:lnSpc>
                <a:spcPct val="90000"/>
              </a:lnSpc>
            </a:pPr>
            <a:r>
              <a:rPr lang="ar-SA" sz="2000" smtClean="0"/>
              <a:t>مفهوم پیش تنیدگی</a:t>
            </a:r>
            <a:endParaRPr lang="fa-IR" sz="2000" smtClean="0"/>
          </a:p>
          <a:p>
            <a:pPr eaLnBrk="1" hangingPunct="1">
              <a:lnSpc>
                <a:spcPct val="90000"/>
              </a:lnSpc>
            </a:pPr>
            <a:r>
              <a:rPr lang="ar-SA" sz="2000" smtClean="0"/>
              <a:t>مزایای معماری</a:t>
            </a:r>
            <a:endParaRPr lang="fa-IR" sz="2000" smtClean="0"/>
          </a:p>
          <a:p>
            <a:pPr eaLnBrk="1" hangingPunct="1">
              <a:lnSpc>
                <a:spcPct val="90000"/>
              </a:lnSpc>
            </a:pPr>
            <a:r>
              <a:rPr lang="ar-SA" sz="2000" smtClean="0"/>
              <a:t>مزایای سازه ای</a:t>
            </a:r>
            <a:endParaRPr lang="fa-IR" sz="2000" smtClean="0"/>
          </a:p>
          <a:p>
            <a:pPr eaLnBrk="1" hangingPunct="1">
              <a:lnSpc>
                <a:spcPct val="90000"/>
              </a:lnSpc>
            </a:pPr>
            <a:r>
              <a:rPr lang="ar-SA" sz="2000" smtClean="0"/>
              <a:t>مزایای اقتصادی</a:t>
            </a:r>
            <a:endParaRPr lang="fa-IR" sz="2000" smtClean="0"/>
          </a:p>
          <a:p>
            <a:pPr eaLnBrk="1" hangingPunct="1">
              <a:lnSpc>
                <a:spcPct val="90000"/>
              </a:lnSpc>
            </a:pPr>
            <a:r>
              <a:rPr lang="ar-SA" sz="2000" smtClean="0"/>
              <a:t>روش های پیش تنیدگی</a:t>
            </a:r>
            <a:endParaRPr lang="fa-IR" sz="2000" smtClean="0"/>
          </a:p>
          <a:p>
            <a:pPr eaLnBrk="1" hangingPunct="1">
              <a:lnSpc>
                <a:spcPct val="90000"/>
              </a:lnSpc>
            </a:pPr>
            <a:r>
              <a:rPr lang="ar-SA" sz="2000" smtClean="0"/>
              <a:t>انواع روشهای پس کشیدگی</a:t>
            </a:r>
            <a:endParaRPr lang="fa-IR" sz="2000" smtClean="0"/>
          </a:p>
          <a:p>
            <a:pPr eaLnBrk="1" hangingPunct="1">
              <a:lnSpc>
                <a:spcPct val="90000"/>
              </a:lnSpc>
            </a:pPr>
            <a:r>
              <a:rPr lang="ar-SA" sz="2000" smtClean="0"/>
              <a:t>مقایسه سیستمهای چسبیده و نچسبیده</a:t>
            </a:r>
            <a:endParaRPr lang="fa-IR" sz="2000" smtClean="0"/>
          </a:p>
          <a:p>
            <a:pPr eaLnBrk="1" hangingPunct="1">
              <a:lnSpc>
                <a:spcPct val="90000"/>
              </a:lnSpc>
            </a:pPr>
            <a:r>
              <a:rPr lang="ar-SA" sz="2000" smtClean="0"/>
              <a:t>مراحل اجرای دالهای پس کشیده باروش نچسبیده</a:t>
            </a:r>
            <a:endParaRPr lang="fa-IR" sz="2000" smtClean="0"/>
          </a:p>
          <a:p>
            <a:pPr eaLnBrk="1" hangingPunct="1">
              <a:lnSpc>
                <a:spcPct val="90000"/>
              </a:lnSpc>
            </a:pPr>
            <a:r>
              <a:rPr lang="ar-SA" sz="2000" smtClean="0"/>
              <a:t>عوامل رشدسریع سیستم پس کشیدگی</a:t>
            </a:r>
            <a:endParaRPr lang="fa-IR" sz="2000" smtClean="0"/>
          </a:p>
          <a:p>
            <a:pPr eaLnBrk="1" hangingPunct="1">
              <a:lnSpc>
                <a:spcPct val="90000"/>
              </a:lnSpc>
            </a:pPr>
            <a:r>
              <a:rPr lang="ar-SA" sz="2000" smtClean="0"/>
              <a:t>مراحل اجرای دالهای پس کشیده باروش چسبیده</a:t>
            </a:r>
            <a:endParaRPr lang="fa-IR" sz="2000" smtClean="0"/>
          </a:p>
          <a:p>
            <a:pPr eaLnBrk="1" hangingPunct="1">
              <a:lnSpc>
                <a:spcPct val="90000"/>
              </a:lnSpc>
            </a:pPr>
            <a:r>
              <a:rPr lang="ar-SA" sz="2000" smtClean="0"/>
              <a:t>مزایای پیش تنیدگی </a:t>
            </a:r>
            <a:endParaRPr lang="fa-IR" sz="2000" smtClean="0"/>
          </a:p>
          <a:p>
            <a:pPr eaLnBrk="1" hangingPunct="1">
              <a:lnSpc>
                <a:spcPct val="90000"/>
              </a:lnSpc>
            </a:pPr>
            <a:r>
              <a:rPr lang="ar-SA" sz="2000" smtClean="0"/>
              <a:t>کاربردها</a:t>
            </a:r>
            <a:endParaRPr lang="fa-IR" sz="2000" smtClean="0"/>
          </a:p>
          <a:p>
            <a:pPr eaLnBrk="1" hangingPunct="1">
              <a:lnSpc>
                <a:spcPct val="90000"/>
              </a:lnSpc>
            </a:pPr>
            <a:r>
              <a:rPr lang="ar-SA" sz="2000" smtClean="0"/>
              <a:t>مشخصات فنی سقف های پیش تنیدگی </a:t>
            </a:r>
            <a:endParaRPr lang="fa-IR" sz="2000" smtClean="0"/>
          </a:p>
          <a:p>
            <a:pPr eaLnBrk="1" hangingPunct="1">
              <a:lnSpc>
                <a:spcPct val="90000"/>
              </a:lnSpc>
            </a:pPr>
            <a:r>
              <a:rPr lang="ar-SA" sz="2000" smtClean="0"/>
              <a:t>اعضای ضروری در پیش تنیدگی</a:t>
            </a:r>
            <a:endParaRPr lang="fa-IR" sz="2000" smtClean="0"/>
          </a:p>
          <a:p>
            <a:pPr eaLnBrk="1" hangingPunct="1">
              <a:lnSpc>
                <a:spcPct val="90000"/>
              </a:lnSpc>
            </a:pPr>
            <a:r>
              <a:rPr lang="fa-IR" sz="2000" smtClean="0"/>
              <a:t>مقالات خارجی</a:t>
            </a:r>
            <a:endParaRPr lang="en-US" sz="2000" smtClean="0">
              <a:cs typeface="Arial" panose="020B0604020202020204" pitchFamily="34" charset="0"/>
            </a:endParaRPr>
          </a:p>
        </p:txBody>
      </p:sp>
      <p:sp>
        <p:nvSpPr>
          <p:cNvPr id="7171" name="WordArt 4"/>
          <p:cNvSpPr>
            <a:spLocks noChangeArrowheads="1" noChangeShapeType="1" noTextEdit="1"/>
          </p:cNvSpPr>
          <p:nvPr/>
        </p:nvSpPr>
        <p:spPr bwMode="auto">
          <a:xfrm>
            <a:off x="6934200" y="228600"/>
            <a:ext cx="1814513" cy="609600"/>
          </a:xfrm>
          <a:prstGeom prst="rect">
            <a:avLst/>
          </a:prstGeom>
        </p:spPr>
        <p:txBody>
          <a:bodyPr wrap="none" fromWordArt="1">
            <a:prstTxWarp prst="textPlain">
              <a:avLst>
                <a:gd name="adj" fmla="val 50000"/>
              </a:avLst>
            </a:prstTxWarp>
          </a:bodyPr>
          <a:lstStyle/>
          <a:p>
            <a:pPr algn="ctr" rtl="1"/>
            <a:r>
              <a:rPr lang="fa-IR" sz="4000"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rPr>
              <a:t>فهرست:</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6868" name="Rectangle 4"/>
          <p:cNvSpPr>
            <a:spLocks noGrp="1" noChangeArrowheads="1"/>
          </p:cNvSpPr>
          <p:nvPr>
            <p:ph idx="1"/>
          </p:nvPr>
        </p:nvSpPr>
        <p:spPr>
          <a:xfrm>
            <a:off x="304800" y="152400"/>
            <a:ext cx="8686800" cy="2362200"/>
          </a:xfrm>
        </p:spPr>
        <p:txBody>
          <a:bodyPr/>
          <a:lstStyle/>
          <a:p>
            <a:pPr eaLnBrk="1" hangingPunct="1">
              <a:buFontTx/>
              <a:buNone/>
            </a:pPr>
            <a:r>
              <a:rPr lang="ar-SA" sz="1800" b="1" smtClean="0">
                <a:latin typeface="Times New Roman" panose="02020603050405020304" pitchFamily="18" charset="0"/>
                <a:cs typeface="Times New Roman" panose="02020603050405020304" pitchFamily="18" charset="0"/>
              </a:rPr>
              <a:t>2)سیستم چسبنده مسطح چند رشته</a:t>
            </a:r>
            <a:r>
              <a:rPr lang="fa-IR" sz="1800" b="1" smtClean="0">
                <a:latin typeface="Times New Roman" panose="02020603050405020304" pitchFamily="18" charset="0"/>
                <a:cs typeface="Times New Roman" panose="02020603050405020304" pitchFamily="18" charset="0"/>
              </a:rPr>
              <a:t>:     </a:t>
            </a:r>
            <a:endParaRPr lang="fa-IR" sz="1800" smtClean="0">
              <a:latin typeface="Times New Roman" panose="02020603050405020304" pitchFamily="18" charset="0"/>
              <a:cs typeface="Times New Roman" panose="02020603050405020304" pitchFamily="18" charset="0"/>
            </a:endParaRPr>
          </a:p>
          <a:p>
            <a:pPr eaLnBrk="1" hangingPunct="1">
              <a:buFontTx/>
              <a:buNone/>
            </a:pPr>
            <a:r>
              <a:rPr lang="ar-SA" sz="1800" smtClean="0">
                <a:latin typeface="Times New Roman" panose="02020603050405020304" pitchFamily="18" charset="0"/>
                <a:cs typeface="Times New Roman" panose="02020603050405020304" pitchFamily="18" charset="0"/>
              </a:rPr>
              <a:t>در آن کابل ها داخل غلاف از طریق گروت با بتن ارتباط پیدا می کند.</a:t>
            </a:r>
            <a:endParaRPr lang="fa-IR" altLang="zh-CN" sz="1800" smtClean="0">
              <a:latin typeface="Times New Roman" panose="02020603050405020304" pitchFamily="18" charset="0"/>
              <a:cs typeface="Times New Roman" panose="02020603050405020304" pitchFamily="18" charset="0"/>
            </a:endParaRPr>
          </a:p>
          <a:p>
            <a:pPr eaLnBrk="1" hangingPunct="1">
              <a:buFontTx/>
              <a:buNone/>
            </a:pPr>
            <a:r>
              <a:rPr lang="ar-SA" altLang="zh-CN" sz="1800" smtClean="0">
                <a:latin typeface="Times New Roman" panose="02020603050405020304" pitchFamily="18" charset="0"/>
                <a:cs typeface="Times New Roman" panose="02020603050405020304" pitchFamily="18" charset="0"/>
              </a:rPr>
              <a:t>شرح: در این سیستم‌ها دو یا چند استرند از درون یک مجرای محافظ فلزی یا پلاستیکی عبور داده می‌شود در حالی که این مجرا از قبل به صورت مدفون در بتن کار گذاشته می‌شود.استرندها توسط یک جک </a:t>
            </a:r>
            <a:r>
              <a:rPr lang="ar-SA" sz="1800" smtClean="0">
                <a:latin typeface="Times New Roman" panose="02020603050405020304" pitchFamily="18" charset="0"/>
                <a:cs typeface="Times New Roman" panose="02020603050405020304" pitchFamily="18" charset="0"/>
              </a:rPr>
              <a:t>که </a:t>
            </a:r>
            <a:r>
              <a:rPr lang="ar-SA" altLang="zh-CN" sz="1800" smtClean="0">
                <a:latin typeface="Times New Roman" panose="02020603050405020304" pitchFamily="18" charset="0"/>
                <a:cs typeface="Times New Roman" panose="02020603050405020304" pitchFamily="18" charset="0"/>
              </a:rPr>
              <a:t>کششی بزرگ مهار شده و کشیده می‌شوند. سپس مجرای لول</a:t>
            </a:r>
            <a:r>
              <a:rPr lang="fa-IR" altLang="zh-CN" sz="1800" smtClean="0">
                <a:latin typeface="Times New Roman" panose="02020603050405020304" pitchFamily="18" charset="0"/>
                <a:cs typeface="Times New Roman" panose="02020603050405020304" pitchFamily="18" charset="0"/>
              </a:rPr>
              <a:t>های داکت</a:t>
            </a:r>
            <a:r>
              <a:rPr lang="ar-SA" altLang="zh-CN" sz="1800" smtClean="0">
                <a:latin typeface="Times New Roman" panose="02020603050405020304" pitchFamily="18" charset="0"/>
                <a:cs typeface="Times New Roman" panose="02020603050405020304" pitchFamily="18" charset="0"/>
              </a:rPr>
              <a:t> </a:t>
            </a:r>
            <a:r>
              <a:rPr lang="fa-IR" altLang="zh-CN" sz="1800" smtClean="0">
                <a:latin typeface="Times New Roman" panose="02020603050405020304" pitchFamily="18" charset="0"/>
                <a:cs typeface="Times New Roman" panose="02020603050405020304" pitchFamily="18" charset="0"/>
              </a:rPr>
              <a:t>توسط </a:t>
            </a:r>
            <a:r>
              <a:rPr lang="ar-SA" altLang="zh-CN" sz="1800" smtClean="0">
                <a:latin typeface="Times New Roman" panose="02020603050405020304" pitchFamily="18" charset="0"/>
                <a:cs typeface="Times New Roman" panose="02020603050405020304" pitchFamily="18" charset="0"/>
              </a:rPr>
              <a:t>گروت پر می‌شود.</a:t>
            </a:r>
            <a:endParaRPr lang="en-US" smtClean="0">
              <a:cs typeface="Arial" panose="020B0604020202020204" pitchFamily="34" charset="0"/>
            </a:endParaRPr>
          </a:p>
        </p:txBody>
      </p:sp>
      <p:sp>
        <p:nvSpPr>
          <p:cNvPr id="17411" name="Rectangle 5"/>
          <p:cNvSpPr>
            <a:spLocks noChangeArrowheads="1"/>
          </p:cNvSpPr>
          <p:nvPr/>
        </p:nvSpPr>
        <p:spPr bwMode="auto">
          <a:xfrm>
            <a:off x="304800" y="1906588"/>
            <a:ext cx="8686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r>
              <a:rPr lang="ar-SA" altLang="zh-CN" sz="1800">
                <a:latin typeface="Times New Roman" panose="02020603050405020304" pitchFamily="18" charset="0"/>
                <a:cs typeface="Times New Roman" panose="02020603050405020304" pitchFamily="18" charset="0"/>
              </a:rPr>
              <a:t>استفاده از این گروت هم باعث محافظت از خوردگی کابلهای فولادی می‌شود هم باعث انتقال نیروی کششی بین استرندها و مجرای لولهای داکت شده و گیرداری طول مشخصی از</a:t>
            </a:r>
            <a:r>
              <a:rPr lang="fa-IR" altLang="zh-CN" sz="1800">
                <a:latin typeface="Arial" panose="020B0604020202020204" pitchFamily="34" charset="0"/>
                <a:cs typeface="Times New Roman" panose="02020603050405020304" pitchFamily="18" charset="0"/>
              </a:rPr>
              <a:t>(</a:t>
            </a:r>
            <a:r>
              <a:rPr lang="en-US" sz="1800">
                <a:latin typeface="Arial" panose="020B0604020202020204" pitchFamily="34" charset="0"/>
                <a:ea typeface="SimSun" panose="02010600030101010101" pitchFamily="2" charset="-122"/>
                <a:cs typeface="Times New Roman" panose="02020603050405020304" pitchFamily="18" charset="0"/>
              </a:rPr>
              <a:t>Tendon</a:t>
            </a:r>
            <a:r>
              <a:rPr lang="fa-IR" altLang="zh-CN" sz="1800">
                <a:latin typeface="Arial" panose="020B0604020202020204" pitchFamily="34" charset="0"/>
                <a:cs typeface="Times New Roman" panose="02020603050405020304" pitchFamily="18" charset="0"/>
              </a:rPr>
              <a:t>) </a:t>
            </a:r>
            <a:r>
              <a:rPr lang="ar-SA" altLang="zh-CN" sz="1800">
                <a:latin typeface="Arial" panose="020B0604020202020204" pitchFamily="34" charset="0"/>
                <a:cs typeface="Times New Roman" panose="02020603050405020304" pitchFamily="18" charset="0"/>
              </a:rPr>
              <a:t>را در محیط اطراف موجب می‌شود</a:t>
            </a:r>
            <a:r>
              <a:rPr lang="fa-IR" altLang="zh-CN" sz="1800">
                <a:latin typeface="Arial" panose="020B0604020202020204" pitchFamily="34" charset="0"/>
                <a:cs typeface="Times New Roman" panose="02020603050405020304" pitchFamily="18" charset="0"/>
              </a:rPr>
              <a:t>.</a:t>
            </a:r>
            <a:r>
              <a:rPr lang="en-US" altLang="zh-CN" sz="1800">
                <a:latin typeface="Arial" panose="020B0604020202020204" pitchFamily="34" charset="0"/>
                <a:cs typeface="Times New Roman" panose="02020603050405020304" pitchFamily="18" charset="0"/>
              </a:rPr>
              <a:t> </a:t>
            </a:r>
          </a:p>
        </p:txBody>
      </p:sp>
      <p:sp>
        <p:nvSpPr>
          <p:cNvPr id="17412" name="Rectangle 6"/>
          <p:cNvSpPr>
            <a:spLocks noChangeArrowheads="1"/>
          </p:cNvSpPr>
          <p:nvPr/>
        </p:nvSpPr>
        <p:spPr bwMode="auto">
          <a:xfrm>
            <a:off x="152400" y="2671763"/>
            <a:ext cx="8821738"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r>
              <a:rPr lang="ar-SA" altLang="zh-CN" sz="1800">
                <a:latin typeface="Arial" panose="020B0604020202020204" pitchFamily="34" charset="0"/>
              </a:rPr>
              <a:t>انکرهای خاک و سنگ نیز از نوع سیستم چسبنده (گیرداری) هستند اما با قدری تفاوت در مراحل اجرای انکر گذاری به طوری که به وسیله دستگاه حفاری سوراخ مدنظر به همراه یک غلاف لولها</a:t>
            </a:r>
            <a:r>
              <a:rPr lang="fa-IR" altLang="zh-CN" sz="1800">
                <a:latin typeface="Arial" panose="020B0604020202020204" pitchFamily="34" charset="0"/>
              </a:rPr>
              <a:t>ی (</a:t>
            </a:r>
            <a:r>
              <a:rPr lang="en-US" sz="1800">
                <a:latin typeface="Arial" panose="020B0604020202020204" pitchFamily="34" charset="0"/>
              </a:rPr>
              <a:t>Casing</a:t>
            </a:r>
            <a:r>
              <a:rPr lang="fa-IR" altLang="zh-CN" sz="1800">
                <a:latin typeface="Arial" panose="020B0604020202020204" pitchFamily="34" charset="0"/>
              </a:rPr>
              <a:t> ) </a:t>
            </a:r>
            <a:r>
              <a:rPr lang="ar-SA" altLang="zh-CN" sz="1800">
                <a:latin typeface="Arial" panose="020B0604020202020204" pitchFamily="34" charset="0"/>
              </a:rPr>
              <a:t>جهت جلوگیری از ریزش خاک و سنگ در محل ایجاد می‌شود.این کار ممکن است در دیواره یک تونل و یا دیواره حایل شیت پایلی و توده خاک پشت آن انجام می‌گیرد</a:t>
            </a:r>
            <a:r>
              <a:rPr lang="fa-IR" altLang="zh-CN" sz="1800">
                <a:latin typeface="Arial" panose="020B0604020202020204" pitchFamily="34" charset="0"/>
              </a:rPr>
              <a:t>.</a:t>
            </a:r>
            <a:r>
              <a:rPr lang="en-US" altLang="zh-CN" sz="1800">
                <a:latin typeface="Arial" panose="020B0604020202020204" pitchFamily="34" charset="0"/>
              </a:rPr>
              <a:t> </a:t>
            </a:r>
            <a:endParaRPr lang="ar-SA" altLang="zh-CN" sz="1800">
              <a:latin typeface="Arial" panose="020B0604020202020204" pitchFamily="34" charset="0"/>
            </a:endParaRPr>
          </a:p>
        </p:txBody>
      </p:sp>
      <p:sp>
        <p:nvSpPr>
          <p:cNvPr id="17413" name="Rectangle 7"/>
          <p:cNvSpPr>
            <a:spLocks noChangeArrowheads="1"/>
          </p:cNvSpPr>
          <p:nvPr/>
        </p:nvSpPr>
        <p:spPr bwMode="auto">
          <a:xfrm>
            <a:off x="152400" y="3968750"/>
            <a:ext cx="8763000"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r>
              <a:rPr lang="ar-SA" altLang="zh-CN" sz="1800">
                <a:latin typeface="Arial" panose="020B0604020202020204" pitchFamily="34" charset="0"/>
              </a:rPr>
              <a:t>در درون</a:t>
            </a:r>
            <a:r>
              <a:rPr lang="fa-IR" altLang="zh-CN" sz="1800">
                <a:latin typeface="Arial" panose="020B0604020202020204" pitchFamily="34" charset="0"/>
              </a:rPr>
              <a:t>(</a:t>
            </a:r>
            <a:r>
              <a:rPr lang="en-US" sz="1800">
                <a:latin typeface="Arial" panose="020B0604020202020204" pitchFamily="34" charset="0"/>
              </a:rPr>
              <a:t>Casing</a:t>
            </a:r>
            <a:r>
              <a:rPr lang="fa-IR" altLang="zh-CN" sz="1800">
                <a:latin typeface="Arial" panose="020B0604020202020204" pitchFamily="34" charset="0"/>
              </a:rPr>
              <a:t> ) </a:t>
            </a:r>
            <a:r>
              <a:rPr lang="ar-SA" altLang="zh-CN" sz="1800">
                <a:latin typeface="Arial" panose="020B0604020202020204" pitchFamily="34" charset="0"/>
              </a:rPr>
              <a:t>عبور داده شده و سپس عملیات تزریق گروت آغاز می‌شود. بعد از این که گروت به مقاومت مدنظر رسید عملیات کشش</a:t>
            </a:r>
            <a:r>
              <a:rPr lang="fa-IR" altLang="zh-CN" sz="1800">
                <a:latin typeface="Arial" panose="020B0604020202020204" pitchFamily="34" charset="0"/>
              </a:rPr>
              <a:t>(</a:t>
            </a:r>
            <a:r>
              <a:rPr lang="en-US" sz="1800">
                <a:latin typeface="Arial" panose="020B0604020202020204" pitchFamily="34" charset="0"/>
              </a:rPr>
              <a:t>Tendon</a:t>
            </a:r>
            <a:r>
              <a:rPr lang="fa-IR" altLang="zh-CN" sz="1800">
                <a:latin typeface="Arial" panose="020B0604020202020204" pitchFamily="34" charset="0"/>
              </a:rPr>
              <a:t> ) </a:t>
            </a:r>
            <a:r>
              <a:rPr lang="ar-SA" altLang="zh-CN" sz="1800">
                <a:latin typeface="Arial" panose="020B0604020202020204" pitchFamily="34" charset="0"/>
              </a:rPr>
              <a:t>آغاز می‌شود.در حالت پایدار سازی زمینه‌ای شیبدار (ترانشه ها) و یا دیواره تونل‌ها استفاده از انکر گذاری باعث نگهداری خاک سست و سنگ و پیوستگی آن دو با هم می‌شود، به طوری که وقتی عملیات خاکبرداری داخل آغاز می‌شود، فشار پشت توسط نیروی پیش تنیدگی انکر خنثی می‌شود و دیواره شیت پایل در محل خود استوار می ماند</a:t>
            </a:r>
            <a:r>
              <a:rPr lang="fa-IR" altLang="zh-CN" sz="1800">
                <a:latin typeface="Arial" panose="020B0604020202020204" pitchFamily="34" charset="0"/>
              </a:rPr>
              <a:t>.</a:t>
            </a:r>
            <a:r>
              <a:rPr lang="en-US" altLang="zh-CN" sz="1800">
                <a:latin typeface="Arial" panose="020B0604020202020204" pitchFamily="34" charset="0"/>
              </a:rPr>
              <a:t> </a:t>
            </a:r>
            <a:endParaRPr lang="fa-IR" altLang="zh-CN" sz="1800">
              <a:latin typeface="Arial" panose="020B0604020202020204" pitchFamily="34" charset="0"/>
            </a:endParaRPr>
          </a:p>
        </p:txBody>
      </p:sp>
      <p:sp>
        <p:nvSpPr>
          <p:cNvPr id="17414" name="Rectangle 8"/>
          <p:cNvSpPr>
            <a:spLocks noChangeArrowheads="1"/>
          </p:cNvSpPr>
          <p:nvPr/>
        </p:nvSpPr>
        <p:spPr bwMode="auto">
          <a:xfrm>
            <a:off x="381000" y="5492750"/>
            <a:ext cx="8610600" cy="126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r>
              <a:rPr lang="ar-SA" altLang="zh-CN" sz="1800">
                <a:latin typeface="Arial" panose="020B0604020202020204" pitchFamily="34" charset="0"/>
              </a:rPr>
              <a:t> </a:t>
            </a:r>
            <a:r>
              <a:rPr lang="ar-SA" altLang="zh-CN" sz="1900">
                <a:latin typeface="Arial" panose="020B0604020202020204" pitchFamily="34" charset="0"/>
              </a:rPr>
              <a:t>در این روش چند کابل داخل یک غلاف فلزی قرار گرفته و همگی به یک مهارانتهایی ختم می شوند.مهارهای انتهایی در محل مناسب روی قالب  نصب شده و پس از بتن ریزی وعملیات کشش مواد پرکننده(گروت)داخل غلافها تزریق میشود.عاجهای روی جداره غلاف طوری طرااحی شده اند تا درگیری مناسب با بتن ایجاد کنند بدین ترتیب بین کابلهاوبتن پیوند</a:t>
            </a:r>
            <a:r>
              <a:rPr lang="fa-IR" altLang="zh-CN" sz="1900">
                <a:latin typeface="Arial" panose="020B0604020202020204" pitchFamily="34" charset="0"/>
              </a:rPr>
              <a:t>(</a:t>
            </a:r>
            <a:r>
              <a:rPr lang="en-US" sz="1900">
                <a:latin typeface="Arial" panose="020B0604020202020204" pitchFamily="34" charset="0"/>
              </a:rPr>
              <a:t>Bonded</a:t>
            </a:r>
            <a:r>
              <a:rPr lang="fa-IR" altLang="zh-CN" sz="1900">
                <a:latin typeface="Arial" panose="020B0604020202020204" pitchFamily="34" charset="0"/>
              </a:rPr>
              <a:t>)قابل قبولی ایجاد می شود. </a:t>
            </a:r>
            <a:r>
              <a:rPr lang="ar-SA" altLang="zh-CN" sz="2000">
                <a:latin typeface="Arial" panose="020B0604020202020204" pitchFamily="34" charset="0"/>
              </a:rPr>
              <a:t>(تصویر2</a:t>
            </a:r>
            <a:r>
              <a:rPr lang="ar-SA" altLang="zh-CN" sz="1800">
                <a:latin typeface="Arial" panose="020B0604020202020204" pitchFamily="34" charset="0"/>
              </a:rPr>
              <a:t>)</a:t>
            </a:r>
            <a:r>
              <a:rPr lang="en-US" altLang="zh-CN" sz="1800">
                <a:latin typeface="Arial" panose="020B0604020202020204" pitchFamily="34" charset="0"/>
              </a:rPr>
              <a:t>  </a:t>
            </a: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6868">
                                            <p:txEl>
                                              <p:pRg st="0" end="0"/>
                                            </p:txEl>
                                          </p:spTgt>
                                        </p:tgtEl>
                                        <p:attrNameLst>
                                          <p:attrName>style.visibility</p:attrName>
                                        </p:attrNameLst>
                                      </p:cBhvr>
                                      <p:to>
                                        <p:strVal val="visible"/>
                                      </p:to>
                                    </p:set>
                                    <p:animEffect transition="in" filter="dissolve">
                                      <p:cBhvr>
                                        <p:cTn id="7" dur="500"/>
                                        <p:tgtEl>
                                          <p:spTgt spid="3686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6868">
                                            <p:txEl>
                                              <p:pRg st="1" end="1"/>
                                            </p:txEl>
                                          </p:spTgt>
                                        </p:tgtEl>
                                        <p:attrNameLst>
                                          <p:attrName>style.visibility</p:attrName>
                                        </p:attrNameLst>
                                      </p:cBhvr>
                                      <p:to>
                                        <p:strVal val="visible"/>
                                      </p:to>
                                    </p:set>
                                    <p:animEffect transition="in" filter="dissolve">
                                      <p:cBhvr>
                                        <p:cTn id="12" dur="500"/>
                                        <p:tgtEl>
                                          <p:spTgt spid="36868">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6868">
                                            <p:txEl>
                                              <p:pRg st="2" end="2"/>
                                            </p:txEl>
                                          </p:spTgt>
                                        </p:tgtEl>
                                        <p:attrNameLst>
                                          <p:attrName>style.visibility</p:attrName>
                                        </p:attrNameLst>
                                      </p:cBhvr>
                                      <p:to>
                                        <p:strVal val="visible"/>
                                      </p:to>
                                    </p:set>
                                    <p:animEffect transition="in" filter="dissolve">
                                      <p:cBhvr>
                                        <p:cTn id="17" dur="500"/>
                                        <p:tgtEl>
                                          <p:spTgt spid="3686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8" grpId="0" build="p"/>
    </p:bldLst>
  </p:timing>
</p:sld>
</file>

<file path=ppt/slides/slide11.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8915" name="Rectangle 3"/>
          <p:cNvSpPr>
            <a:spLocks noGrp="1" noChangeArrowheads="1"/>
          </p:cNvSpPr>
          <p:nvPr>
            <p:ph type="body" sz="half" idx="1"/>
          </p:nvPr>
        </p:nvSpPr>
        <p:spPr>
          <a:xfrm>
            <a:off x="228600" y="152400"/>
            <a:ext cx="8610600" cy="609600"/>
          </a:xfrm>
        </p:spPr>
        <p:txBody>
          <a:bodyPr rtlCol="1">
            <a:normAutofit lnSpcReduction="10000"/>
          </a:bodyPr>
          <a:lstStyle/>
          <a:p>
            <a:pPr eaLnBrk="1" fontAlgn="auto" hangingPunct="1">
              <a:lnSpc>
                <a:spcPct val="90000"/>
              </a:lnSpc>
              <a:spcAft>
                <a:spcPts val="0"/>
              </a:spcAft>
              <a:buFontTx/>
              <a:buNone/>
              <a:defRPr/>
            </a:pPr>
            <a:r>
              <a:rPr lang="ar-SA" sz="1800" smtClean="0">
                <a:latin typeface="Times New Roman" pitchFamily="18" charset="0"/>
                <a:cs typeface="Times New Roman" pitchFamily="18" charset="0"/>
              </a:rPr>
              <a:t>(</a:t>
            </a:r>
            <a:r>
              <a:rPr lang="ar-SA" sz="2000" smtClean="0">
                <a:latin typeface="Times New Roman" pitchFamily="18" charset="0"/>
                <a:cs typeface="Times New Roman" pitchFamily="18" charset="0"/>
              </a:rPr>
              <a:t>منظور از چسبنده بودن، تماس کابل با بتن از طریق گروت ریزی در داکت که کابل در آن محصور شده</a:t>
            </a:r>
            <a:r>
              <a:rPr lang="fa-IR" sz="2000" smtClean="0">
                <a:latin typeface="Times New Roman" pitchFamily="18" charset="0"/>
                <a:cs typeface="Times New Roman" pitchFamily="18" charset="0"/>
              </a:rPr>
              <a:t> است می باشد</a:t>
            </a:r>
            <a:r>
              <a:rPr lang="fa-IR" sz="1800" smtClean="0">
                <a:latin typeface="Times New Roman" pitchFamily="18" charset="0"/>
                <a:cs typeface="Times New Roman" pitchFamily="18" charset="0"/>
              </a:rPr>
              <a:t>.)</a:t>
            </a:r>
          </a:p>
          <a:p>
            <a:pPr eaLnBrk="1" fontAlgn="auto" hangingPunct="1">
              <a:lnSpc>
                <a:spcPct val="90000"/>
              </a:lnSpc>
              <a:spcAft>
                <a:spcPts val="0"/>
              </a:spcAft>
              <a:buFontTx/>
              <a:buNone/>
              <a:defRPr/>
            </a:pPr>
            <a:endParaRPr lang="en-US" sz="2400" smtClean="0">
              <a:latin typeface="Times New Roman" pitchFamily="18" charset="0"/>
              <a:cs typeface="Times New Roman" pitchFamily="18" charset="0"/>
            </a:endParaRPr>
          </a:p>
        </p:txBody>
      </p:sp>
      <p:pic>
        <p:nvPicPr>
          <p:cNvPr id="19459" name="Picture 6"/>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533400" y="1676400"/>
            <a:ext cx="3733800" cy="2090738"/>
          </a:xfrm>
          <a:noFill/>
        </p:spPr>
      </p:pic>
      <p:pic>
        <p:nvPicPr>
          <p:cNvPr id="19460" name="Picture 9"/>
          <p:cNvPicPr>
            <a:picLocks noGrp="1"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0" y="4068763"/>
            <a:ext cx="9144000" cy="2789237"/>
          </a:xfrm>
          <a:noFill/>
        </p:spPr>
      </p:pic>
      <p:sp>
        <p:nvSpPr>
          <p:cNvPr id="19461" name="Rectangle 4"/>
          <p:cNvSpPr>
            <a:spLocks noChangeArrowheads="1"/>
          </p:cNvSpPr>
          <p:nvPr/>
        </p:nvSpPr>
        <p:spPr bwMode="auto">
          <a:xfrm>
            <a:off x="228600" y="765175"/>
            <a:ext cx="86106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r>
              <a:rPr lang="ar-SA" sz="2000">
                <a:latin typeface="Arial" panose="020B0604020202020204" pitchFamily="34" charset="0"/>
              </a:rPr>
              <a:t> روش چسبیده بیشتر در مواردی استفاده می شودکه نیاز به نیروی زیادی برای پیش تنیده کردن اعضا وجود داشته باشد</a:t>
            </a:r>
            <a:r>
              <a:rPr lang="ar-SA" sz="1800">
                <a:latin typeface="Arial" panose="020B0604020202020204" pitchFamily="34" charset="0"/>
              </a:rPr>
              <a:t>.</a:t>
            </a:r>
          </a:p>
        </p:txBody>
      </p:sp>
      <p:sp>
        <p:nvSpPr>
          <p:cNvPr id="19462" name="Rectangle 5"/>
          <p:cNvSpPr>
            <a:spLocks noChangeArrowheads="1"/>
          </p:cNvSpPr>
          <p:nvPr/>
        </p:nvSpPr>
        <p:spPr bwMode="auto">
          <a:xfrm>
            <a:off x="4953000" y="1535113"/>
            <a:ext cx="3725863" cy="247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rtl="0" eaLnBrk="1" hangingPunct="1">
              <a:spcBef>
                <a:spcPct val="0"/>
              </a:spcBef>
              <a:buFontTx/>
              <a:buNone/>
            </a:pPr>
            <a:r>
              <a:rPr lang="ar-SA" sz="2000">
                <a:latin typeface="Times New Roman" panose="02020603050405020304" pitchFamily="18" charset="0"/>
                <a:cs typeface="Times New Roman" panose="02020603050405020304" pitchFamily="18" charset="0"/>
              </a:rPr>
              <a:t>موارد زیر از کاربردهای مهم این سیستم است :</a:t>
            </a:r>
            <a:endParaRPr lang="fa-IR" sz="2000">
              <a:latin typeface="Times New Roman" panose="02020603050405020304" pitchFamily="18" charset="0"/>
              <a:cs typeface="Times New Roman" panose="02020603050405020304" pitchFamily="18" charset="0"/>
            </a:endParaRPr>
          </a:p>
          <a:p>
            <a:pPr rtl="0" eaLnBrk="1" hangingPunct="1">
              <a:spcBef>
                <a:spcPct val="0"/>
              </a:spcBef>
              <a:buFontTx/>
              <a:buNone/>
            </a:pPr>
            <a:r>
              <a:rPr lang="ar-SA" sz="2000">
                <a:latin typeface="Times New Roman" panose="02020603050405020304" pitchFamily="18" charset="0"/>
                <a:cs typeface="Times New Roman" panose="02020603050405020304" pitchFamily="18" charset="0"/>
              </a:rPr>
              <a:t> </a:t>
            </a:r>
            <a:endParaRPr lang="en-US" sz="2000">
              <a:latin typeface="Times New Roman" panose="02020603050405020304" pitchFamily="18" charset="0"/>
              <a:cs typeface="Times New Roman" panose="02020603050405020304" pitchFamily="18" charset="0"/>
            </a:endParaRPr>
          </a:p>
          <a:p>
            <a:pPr rtl="0" eaLnBrk="1" hangingPunct="1">
              <a:spcBef>
                <a:spcPct val="0"/>
              </a:spcBef>
              <a:buFontTx/>
              <a:buNone/>
            </a:pPr>
            <a:r>
              <a:rPr lang="ar-SA" sz="2000">
                <a:latin typeface="Times New Roman" panose="02020603050405020304" pitchFamily="18" charset="0"/>
                <a:cs typeface="Times New Roman" panose="02020603050405020304" pitchFamily="18" charset="0"/>
              </a:rPr>
              <a:t> - پلهای پیش تنیده</a:t>
            </a:r>
            <a:endParaRPr lang="fa-IR" sz="2000">
              <a:latin typeface="Times New Roman" panose="02020603050405020304" pitchFamily="18" charset="0"/>
              <a:cs typeface="Times New Roman" panose="02020603050405020304" pitchFamily="18" charset="0"/>
            </a:endParaRPr>
          </a:p>
          <a:p>
            <a:pPr rtl="0" eaLnBrk="1" hangingPunct="1">
              <a:spcBef>
                <a:spcPct val="0"/>
              </a:spcBef>
              <a:buFontTx/>
              <a:buNone/>
            </a:pPr>
            <a:r>
              <a:rPr lang="ar-SA" sz="2000">
                <a:latin typeface="Times New Roman" panose="02020603050405020304" pitchFamily="18" charset="0"/>
                <a:cs typeface="Times New Roman" panose="02020603050405020304" pitchFamily="18" charset="0"/>
              </a:rPr>
              <a:t>تیرهای پیش تنده برای دهانه های بزرگ</a:t>
            </a:r>
            <a:r>
              <a:rPr lang="en-US" sz="2000">
                <a:latin typeface="Times New Roman" panose="02020603050405020304" pitchFamily="18" charset="0"/>
                <a:cs typeface="Times New Roman" panose="02020603050405020304" pitchFamily="18" charset="0"/>
              </a:rPr>
              <a:t>-</a:t>
            </a:r>
            <a:endParaRPr lang="fa-IR" sz="2000">
              <a:latin typeface="Times New Roman" panose="02020603050405020304" pitchFamily="18" charset="0"/>
              <a:cs typeface="Times New Roman" panose="02020603050405020304" pitchFamily="18" charset="0"/>
            </a:endParaRPr>
          </a:p>
          <a:p>
            <a:pPr eaLnBrk="1" hangingPunct="1">
              <a:spcBef>
                <a:spcPct val="0"/>
              </a:spcBef>
              <a:buFontTx/>
              <a:buNone/>
            </a:pPr>
            <a:r>
              <a:rPr lang="ar-SA" altLang="zh-CN" sz="2000">
                <a:latin typeface="Times New Roman" panose="02020603050405020304" pitchFamily="18" charset="0"/>
                <a:cs typeface="Times New Roman" panose="02020603050405020304" pitchFamily="18" charset="0"/>
              </a:rPr>
              <a:t> - صفحات انتقال بار</a:t>
            </a:r>
            <a:r>
              <a:rPr lang="fa-IR" altLang="zh-CN" sz="2000">
                <a:latin typeface="Times New Roman" panose="02020603050405020304" pitchFamily="18" charset="0"/>
                <a:cs typeface="Times New Roman" panose="02020603050405020304" pitchFamily="18" charset="0"/>
              </a:rPr>
              <a:t>(</a:t>
            </a:r>
            <a:r>
              <a:rPr lang="en-US" sz="2000">
                <a:latin typeface="Arial" panose="020B0604020202020204" pitchFamily="34" charset="0"/>
              </a:rPr>
              <a:t>Transfer plate</a:t>
            </a:r>
            <a:r>
              <a:rPr lang="fa-IR" altLang="zh-CN" sz="2000">
                <a:latin typeface="Times New Roman" panose="02020603050405020304" pitchFamily="18" charset="0"/>
                <a:cs typeface="Times New Roman" panose="02020603050405020304" pitchFamily="18" charset="0"/>
              </a:rPr>
              <a:t> )</a:t>
            </a:r>
          </a:p>
          <a:p>
            <a:pPr rtl="0" eaLnBrk="1" hangingPunct="1">
              <a:spcBef>
                <a:spcPct val="0"/>
              </a:spcBef>
              <a:buFontTx/>
              <a:buNone/>
            </a:pPr>
            <a:r>
              <a:rPr lang="ar-SA" altLang="zh-CN" sz="2000">
                <a:latin typeface="Times New Roman" panose="02020603050405020304" pitchFamily="18" charset="0"/>
                <a:cs typeface="Times New Roman" panose="02020603050405020304" pitchFamily="18" charset="0"/>
              </a:rPr>
              <a:t> - ف</a:t>
            </a:r>
            <a:r>
              <a:rPr lang="fa-IR" altLang="zh-CN" sz="2000">
                <a:latin typeface="Times New Roman" panose="02020603050405020304" pitchFamily="18" charset="0"/>
                <a:cs typeface="Times New Roman" panose="02020603050405020304" pitchFamily="18" charset="0"/>
              </a:rPr>
              <a:t>و</a:t>
            </a:r>
            <a:r>
              <a:rPr lang="ar-SA" altLang="zh-CN" sz="2000">
                <a:latin typeface="Times New Roman" panose="02020603050405020304" pitchFamily="18" charset="0"/>
                <a:cs typeface="Times New Roman" panose="02020603050405020304" pitchFamily="18" charset="0"/>
              </a:rPr>
              <a:t>نداسیونهای پیش تنیده</a:t>
            </a:r>
            <a:endParaRPr lang="fa-IR" altLang="zh-CN" sz="2000">
              <a:latin typeface="Times New Roman" panose="02020603050405020304" pitchFamily="18" charset="0"/>
              <a:cs typeface="Times New Roman" panose="02020603050405020304" pitchFamily="18" charset="0"/>
            </a:endParaRPr>
          </a:p>
          <a:p>
            <a:pPr rtl="0" eaLnBrk="1" hangingPunct="1">
              <a:spcBef>
                <a:spcPct val="0"/>
              </a:spcBef>
              <a:buFontTx/>
              <a:buNone/>
            </a:pPr>
            <a:endParaRPr lang="ar-SA" altLang="zh-CN" sz="1600">
              <a:latin typeface="Arial" panose="020B0604020202020204" pitchFamily="34" charset="0"/>
            </a:endParaRPr>
          </a:p>
        </p:txBody>
      </p:sp>
    </p:spTree>
  </p:cSld>
  <p:clrMapOvr>
    <a:masterClrMapping/>
  </p:clrMapOvr>
  <p:transition>
    <p:whee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91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build="p"/>
    </p:bldLst>
  </p:timing>
</p:sld>
</file>

<file path=ppt/slides/slide12.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1987" name="Rectangle 3"/>
          <p:cNvSpPr>
            <a:spLocks noGrp="1" noChangeArrowheads="1"/>
          </p:cNvSpPr>
          <p:nvPr>
            <p:ph type="body" sz="half" idx="1"/>
          </p:nvPr>
        </p:nvSpPr>
        <p:spPr>
          <a:xfrm>
            <a:off x="4800600" y="609600"/>
            <a:ext cx="4114800" cy="1447800"/>
          </a:xfrm>
        </p:spPr>
        <p:txBody>
          <a:bodyPr/>
          <a:lstStyle/>
          <a:p>
            <a:pPr eaLnBrk="1" hangingPunct="1">
              <a:buFontTx/>
              <a:buNone/>
            </a:pPr>
            <a:r>
              <a:rPr lang="ar-SA" sz="1800" b="1" smtClean="0">
                <a:latin typeface="Times New Roman" panose="02020603050405020304" pitchFamily="18" charset="0"/>
                <a:cs typeface="Times New Roman" panose="02020603050405020304" pitchFamily="18" charset="0"/>
              </a:rPr>
              <a:t>3)سیستم چسبنده دایره ای(مدور) چند </a:t>
            </a:r>
            <a:r>
              <a:rPr lang="ar-SA" sz="2000" b="1" smtClean="0">
                <a:latin typeface="Times New Roman" panose="02020603050405020304" pitchFamily="18" charset="0"/>
                <a:cs typeface="Times New Roman" panose="02020603050405020304" pitchFamily="18" charset="0"/>
              </a:rPr>
              <a:t>رشته </a:t>
            </a:r>
            <a:r>
              <a:rPr lang="ar-SA" sz="2000" smtClean="0">
                <a:latin typeface="Times New Roman" panose="02020603050405020304" pitchFamily="18" charset="0"/>
                <a:cs typeface="Times New Roman" panose="02020603050405020304" pitchFamily="18" charset="0"/>
              </a:rPr>
              <a:t>ای:</a:t>
            </a:r>
            <a:endParaRPr lang="fa-IR" sz="2000" smtClean="0">
              <a:latin typeface="Times New Roman" panose="02020603050405020304" pitchFamily="18" charset="0"/>
              <a:cs typeface="Times New Roman" panose="02020603050405020304" pitchFamily="18" charset="0"/>
            </a:endParaRPr>
          </a:p>
          <a:p>
            <a:pPr eaLnBrk="1" hangingPunct="1">
              <a:buFontTx/>
              <a:buNone/>
            </a:pPr>
            <a:r>
              <a:rPr lang="ar-SA" sz="2000" smtClean="0">
                <a:latin typeface="Times New Roman" panose="02020603050405020304" pitchFamily="18" charset="0"/>
                <a:cs typeface="Times New Roman" panose="02020603050405020304" pitchFamily="18" charset="0"/>
              </a:rPr>
              <a:t>که در پروژه های عظیم مثل پل کارایی دارد</a:t>
            </a:r>
            <a:r>
              <a:rPr lang="fa-IR" sz="2000" smtClean="0">
                <a:latin typeface="Times New Roman" panose="02020603050405020304" pitchFamily="18" charset="0"/>
                <a:cs typeface="Times New Roman" panose="02020603050405020304" pitchFamily="18" charset="0"/>
              </a:rPr>
              <a:t>.</a:t>
            </a:r>
          </a:p>
          <a:p>
            <a:pPr eaLnBrk="1" hangingPunct="1">
              <a:buFontTx/>
              <a:buNone/>
            </a:pPr>
            <a:r>
              <a:rPr lang="fa-IR" sz="1800" smtClean="0">
                <a:latin typeface="Times New Roman" panose="02020603050405020304" pitchFamily="18" charset="0"/>
                <a:cs typeface="Times New Roman" panose="02020603050405020304" pitchFamily="18" charset="0"/>
              </a:rPr>
              <a:t>(</a:t>
            </a:r>
            <a:r>
              <a:rPr lang="ar-SA" sz="1800" smtClean="0">
                <a:latin typeface="Times New Roman" panose="02020603050405020304" pitchFamily="18" charset="0"/>
                <a:cs typeface="Times New Roman" panose="02020603050405020304" pitchFamily="18" charset="0"/>
              </a:rPr>
              <a:t>تصویر</a:t>
            </a:r>
            <a:r>
              <a:rPr lang="fa-IR" sz="1800" smtClean="0">
                <a:latin typeface="Times New Roman" panose="02020603050405020304" pitchFamily="18" charset="0"/>
                <a:cs typeface="Times New Roman" panose="02020603050405020304" pitchFamily="18" charset="0"/>
              </a:rPr>
              <a:t>3)</a:t>
            </a:r>
            <a:endParaRPr lang="en-US" sz="1800" smtClean="0">
              <a:latin typeface="Times New Roman" panose="02020603050405020304" pitchFamily="18" charset="0"/>
              <a:cs typeface="Times New Roman" panose="02020603050405020304" pitchFamily="18" charset="0"/>
            </a:endParaRPr>
          </a:p>
        </p:txBody>
      </p:sp>
      <p:pic>
        <p:nvPicPr>
          <p:cNvPr id="20483" name="Picture 4"/>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0" y="0"/>
            <a:ext cx="4495800" cy="2671763"/>
          </a:xfrm>
          <a:noFill/>
        </p:spPr>
      </p:pic>
      <p:sp>
        <p:nvSpPr>
          <p:cNvPr id="20484" name="Rectangle 7"/>
          <p:cNvSpPr>
            <a:spLocks noChangeArrowheads="1"/>
          </p:cNvSpPr>
          <p:nvPr/>
        </p:nvSpPr>
        <p:spPr bwMode="auto">
          <a:xfrm>
            <a:off x="6019800" y="3313113"/>
            <a:ext cx="2971800" cy="354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rtl="0" eaLnBrk="1" hangingPunct="1">
              <a:spcBef>
                <a:spcPct val="0"/>
              </a:spcBef>
              <a:buFontTx/>
              <a:buNone/>
            </a:pPr>
            <a:r>
              <a:rPr lang="ar-SA" sz="2400" b="1">
                <a:latin typeface="Times New Roman" panose="02020603050405020304" pitchFamily="18" charset="0"/>
                <a:cs typeface="Times New Roman" panose="02020603050405020304" pitchFamily="18" charset="0"/>
              </a:rPr>
              <a:t>الف)سیستمهای نچسبیده :</a:t>
            </a:r>
            <a:endParaRPr lang="fa-IR" sz="2400" b="1">
              <a:latin typeface="Times New Roman" panose="02020603050405020304" pitchFamily="18" charset="0"/>
              <a:cs typeface="Times New Roman" panose="02020603050405020304" pitchFamily="18" charset="0"/>
            </a:endParaRPr>
          </a:p>
          <a:p>
            <a:pPr rtl="0" eaLnBrk="1" hangingPunct="1">
              <a:spcBef>
                <a:spcPct val="0"/>
              </a:spcBef>
              <a:buFontTx/>
              <a:buNone/>
            </a:pPr>
            <a:r>
              <a:rPr lang="ar-SA" sz="2000">
                <a:latin typeface="Times New Roman" panose="02020603050405020304" pitchFamily="18" charset="0"/>
                <a:cs typeface="Times New Roman" panose="02020603050405020304" pitchFamily="18" charset="0"/>
              </a:rPr>
              <a:t>- امکان ایجاد خروج از مرکزیت</a:t>
            </a:r>
            <a:endParaRPr lang="fa-IR" sz="2000">
              <a:latin typeface="Times New Roman" panose="02020603050405020304" pitchFamily="18" charset="0"/>
              <a:cs typeface="Times New Roman" panose="02020603050405020304" pitchFamily="18" charset="0"/>
            </a:endParaRPr>
          </a:p>
          <a:p>
            <a:pPr rtl="0" eaLnBrk="1" hangingPunct="1">
              <a:spcBef>
                <a:spcPct val="0"/>
              </a:spcBef>
              <a:buFontTx/>
              <a:buNone/>
            </a:pPr>
            <a:r>
              <a:rPr lang="ar-SA" sz="2000">
                <a:latin typeface="Times New Roman" panose="02020603050405020304" pitchFamily="18" charset="0"/>
                <a:cs typeface="Times New Roman" panose="02020603050405020304" pitchFamily="18" charset="0"/>
              </a:rPr>
              <a:t>بیشتربرای کابلها</a:t>
            </a:r>
            <a:endParaRPr lang="en-US" sz="2000">
              <a:latin typeface="Times New Roman" panose="02020603050405020304" pitchFamily="18" charset="0"/>
              <a:cs typeface="Times New Roman" panose="02020603050405020304" pitchFamily="18" charset="0"/>
            </a:endParaRPr>
          </a:p>
          <a:p>
            <a:pPr rtl="0" eaLnBrk="1" hangingPunct="1">
              <a:spcBef>
                <a:spcPct val="0"/>
              </a:spcBef>
              <a:buFontTx/>
              <a:buNone/>
            </a:pPr>
            <a:r>
              <a:rPr lang="ar-SA" sz="2000">
                <a:latin typeface="Times New Roman" panose="02020603050405020304" pitchFamily="18" charset="0"/>
                <a:cs typeface="Times New Roman" panose="02020603050405020304" pitchFamily="18" charset="0"/>
              </a:rPr>
              <a:t>- افت کمتر در نیروی پیشتنیدگی</a:t>
            </a:r>
            <a:endParaRPr lang="en-US" sz="2000">
              <a:latin typeface="Times New Roman" panose="02020603050405020304" pitchFamily="18" charset="0"/>
              <a:cs typeface="Times New Roman" panose="02020603050405020304" pitchFamily="18" charset="0"/>
            </a:endParaRPr>
          </a:p>
          <a:p>
            <a:pPr rtl="0" eaLnBrk="1" hangingPunct="1">
              <a:spcBef>
                <a:spcPct val="0"/>
              </a:spcBef>
              <a:buFontTx/>
              <a:buNone/>
            </a:pPr>
            <a:r>
              <a:rPr lang="ar-SA" sz="2000">
                <a:latin typeface="Times New Roman" panose="02020603050405020304" pitchFamily="18" charset="0"/>
                <a:cs typeface="Times New Roman" panose="02020603050405020304" pitchFamily="18" charset="0"/>
              </a:rPr>
              <a:t>- عدم نیاز به تزریق گروت</a:t>
            </a:r>
            <a:endParaRPr lang="en-US" sz="2000">
              <a:latin typeface="Times New Roman" panose="02020603050405020304" pitchFamily="18" charset="0"/>
              <a:cs typeface="Times New Roman" panose="02020603050405020304" pitchFamily="18" charset="0"/>
            </a:endParaRPr>
          </a:p>
          <a:p>
            <a:pPr rtl="0" eaLnBrk="1" hangingPunct="1">
              <a:spcBef>
                <a:spcPct val="0"/>
              </a:spcBef>
              <a:buFontTx/>
              <a:buNone/>
            </a:pPr>
            <a:r>
              <a:rPr lang="ar-SA" sz="2000">
                <a:latin typeface="Times New Roman" panose="02020603050405020304" pitchFamily="18" charset="0"/>
                <a:cs typeface="Times New Roman" panose="02020603050405020304" pitchFamily="18" charset="0"/>
              </a:rPr>
              <a:t>-سرعت اجرای بالاتر</a:t>
            </a:r>
            <a:endParaRPr lang="en-US" sz="2000">
              <a:latin typeface="Times New Roman" panose="02020603050405020304" pitchFamily="18" charset="0"/>
              <a:cs typeface="Times New Roman" panose="02020603050405020304" pitchFamily="18" charset="0"/>
            </a:endParaRPr>
          </a:p>
          <a:p>
            <a:pPr rtl="0" eaLnBrk="1" hangingPunct="1">
              <a:spcBef>
                <a:spcPct val="0"/>
              </a:spcBef>
              <a:buFontTx/>
              <a:buNone/>
            </a:pPr>
            <a:r>
              <a:rPr lang="ar-SA" sz="2000">
                <a:latin typeface="Times New Roman" panose="02020603050405020304" pitchFamily="18" charset="0"/>
                <a:cs typeface="Times New Roman" panose="02020603050405020304" pitchFamily="18" charset="0"/>
              </a:rPr>
              <a:t>- هزینه کمتر</a:t>
            </a:r>
            <a:endParaRPr lang="en-US" sz="2000">
              <a:latin typeface="Times New Roman" panose="02020603050405020304" pitchFamily="18" charset="0"/>
              <a:cs typeface="Times New Roman" panose="02020603050405020304" pitchFamily="18" charset="0"/>
            </a:endParaRPr>
          </a:p>
          <a:p>
            <a:pPr rtl="0" eaLnBrk="1" hangingPunct="1">
              <a:spcBef>
                <a:spcPct val="0"/>
              </a:spcBef>
              <a:buFontTx/>
              <a:buNone/>
            </a:pPr>
            <a:r>
              <a:rPr lang="ar-SA" sz="2000">
                <a:latin typeface="Times New Roman" panose="02020603050405020304" pitchFamily="18" charset="0"/>
                <a:cs typeface="Times New Roman" panose="02020603050405020304" pitchFamily="18" charset="0"/>
              </a:rPr>
              <a:t>- میانگین مصرف کابل : 3.75</a:t>
            </a:r>
            <a:endParaRPr lang="fa-IR" sz="2000">
              <a:latin typeface="Times New Roman" panose="02020603050405020304" pitchFamily="18" charset="0"/>
              <a:cs typeface="Times New Roman" panose="02020603050405020304" pitchFamily="18" charset="0"/>
            </a:endParaRPr>
          </a:p>
          <a:p>
            <a:pPr rtl="0" eaLnBrk="1" hangingPunct="1">
              <a:spcBef>
                <a:spcPct val="0"/>
              </a:spcBef>
              <a:buFontTx/>
              <a:buNone/>
            </a:pPr>
            <a:r>
              <a:rPr lang="ar-SA" sz="2000">
                <a:latin typeface="Times New Roman" panose="02020603050405020304" pitchFamily="18" charset="0"/>
                <a:cs typeface="Times New Roman" panose="02020603050405020304" pitchFamily="18" charset="0"/>
              </a:rPr>
              <a:t> </a:t>
            </a:r>
            <a:r>
              <a:rPr lang="fa-IR" sz="2000">
                <a:latin typeface="Times New Roman" panose="02020603050405020304" pitchFamily="18" charset="0"/>
                <a:cs typeface="Times New Roman" panose="02020603050405020304" pitchFamily="18" charset="0"/>
              </a:rPr>
              <a:t>(</a:t>
            </a:r>
            <a:r>
              <a:rPr lang="ar-SA" sz="2000">
                <a:latin typeface="Times New Roman" panose="02020603050405020304" pitchFamily="18" charset="0"/>
                <a:cs typeface="Times New Roman" panose="02020603050405020304" pitchFamily="18" charset="0"/>
              </a:rPr>
              <a:t>کیلوگرم در هر متر مربع سقف</a:t>
            </a:r>
            <a:r>
              <a:rPr lang="fa-IR" sz="2000">
                <a:latin typeface="Times New Roman" panose="02020603050405020304" pitchFamily="18" charset="0"/>
                <a:cs typeface="Times New Roman" panose="02020603050405020304" pitchFamily="18" charset="0"/>
              </a:rPr>
              <a:t>)</a:t>
            </a:r>
            <a:endParaRPr lang="en-US" sz="2000">
              <a:latin typeface="Times New Roman" panose="02020603050405020304" pitchFamily="18" charset="0"/>
              <a:cs typeface="Times New Roman" panose="02020603050405020304" pitchFamily="18" charset="0"/>
            </a:endParaRPr>
          </a:p>
          <a:p>
            <a:pPr rtl="0" eaLnBrk="1" hangingPunct="1">
              <a:spcBef>
                <a:spcPct val="0"/>
              </a:spcBef>
              <a:buFontTx/>
              <a:buNone/>
            </a:pPr>
            <a:r>
              <a:rPr lang="ar-SA" sz="2000">
                <a:latin typeface="Times New Roman" panose="02020603050405020304" pitchFamily="18" charset="0"/>
                <a:cs typeface="Times New Roman" panose="02020603050405020304" pitchFamily="18" charset="0"/>
              </a:rPr>
              <a:t>- میانگین مصرف ارماتور: 6</a:t>
            </a:r>
            <a:endParaRPr lang="fa-IR" sz="2000">
              <a:latin typeface="Times New Roman" panose="02020603050405020304" pitchFamily="18" charset="0"/>
              <a:cs typeface="Times New Roman" panose="02020603050405020304" pitchFamily="18" charset="0"/>
            </a:endParaRPr>
          </a:p>
          <a:p>
            <a:pPr rtl="0" eaLnBrk="1" hangingPunct="1">
              <a:spcBef>
                <a:spcPct val="0"/>
              </a:spcBef>
              <a:buFontTx/>
              <a:buNone/>
            </a:pPr>
            <a:r>
              <a:rPr lang="fa-IR" sz="2000">
                <a:latin typeface="Times New Roman" panose="02020603050405020304" pitchFamily="18" charset="0"/>
                <a:cs typeface="Times New Roman" panose="02020603050405020304" pitchFamily="18" charset="0"/>
              </a:rPr>
              <a:t>(</a:t>
            </a:r>
            <a:r>
              <a:rPr lang="ar-SA" sz="2000">
                <a:latin typeface="Times New Roman" panose="02020603050405020304" pitchFamily="18" charset="0"/>
                <a:cs typeface="Times New Roman" panose="02020603050405020304" pitchFamily="18" charset="0"/>
              </a:rPr>
              <a:t>کیلوگرم در هر متر مربع سقف</a:t>
            </a:r>
            <a:r>
              <a:rPr lang="fa-IR" sz="2000">
                <a:latin typeface="Times New Roman" panose="02020603050405020304" pitchFamily="18" charset="0"/>
                <a:cs typeface="Times New Roman" panose="02020603050405020304" pitchFamily="18" charset="0"/>
              </a:rPr>
              <a:t>)</a:t>
            </a:r>
            <a:endParaRPr lang="ar-SA" sz="2000">
              <a:latin typeface="Times New Roman" panose="02020603050405020304" pitchFamily="18" charset="0"/>
              <a:cs typeface="Times New Roman" panose="02020603050405020304" pitchFamily="18" charset="0"/>
            </a:endParaRPr>
          </a:p>
        </p:txBody>
      </p:sp>
      <p:sp>
        <p:nvSpPr>
          <p:cNvPr id="20485" name="Rectangle 8"/>
          <p:cNvSpPr>
            <a:spLocks noChangeArrowheads="1"/>
          </p:cNvSpPr>
          <p:nvPr/>
        </p:nvSpPr>
        <p:spPr bwMode="auto">
          <a:xfrm>
            <a:off x="671513" y="3248025"/>
            <a:ext cx="3581400" cy="323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rtl="0" eaLnBrk="1" hangingPunct="1">
              <a:spcBef>
                <a:spcPct val="0"/>
              </a:spcBef>
              <a:buFontTx/>
              <a:buNone/>
            </a:pPr>
            <a:r>
              <a:rPr lang="en-US" sz="2400" b="1">
                <a:latin typeface="Times New Roman" panose="02020603050405020304" pitchFamily="18" charset="0"/>
                <a:cs typeface="Times New Roman" panose="02020603050405020304" pitchFamily="18" charset="0"/>
              </a:rPr>
              <a:t>:</a:t>
            </a:r>
            <a:r>
              <a:rPr lang="ar-SA" sz="2400" b="1">
                <a:latin typeface="Times New Roman" panose="02020603050405020304" pitchFamily="18" charset="0"/>
                <a:cs typeface="Times New Roman" panose="02020603050405020304" pitchFamily="18" charset="0"/>
              </a:rPr>
              <a:t>ب)سیستمهای چسبیده</a:t>
            </a:r>
            <a:r>
              <a:rPr lang="ar-SA" sz="1600" b="1">
                <a:latin typeface="Times New Roman" panose="02020603050405020304" pitchFamily="18" charset="0"/>
                <a:cs typeface="Times New Roman" panose="02020603050405020304" pitchFamily="18" charset="0"/>
              </a:rPr>
              <a:t> </a:t>
            </a:r>
            <a:endParaRPr lang="en-US" sz="1800">
              <a:latin typeface="Times New Roman" panose="02020603050405020304" pitchFamily="18" charset="0"/>
              <a:cs typeface="Times New Roman" panose="02020603050405020304" pitchFamily="18" charset="0"/>
            </a:endParaRPr>
          </a:p>
          <a:p>
            <a:pPr rtl="0" eaLnBrk="1" hangingPunct="1">
              <a:spcBef>
                <a:spcPct val="0"/>
              </a:spcBef>
              <a:buFontTx/>
              <a:buNone/>
            </a:pPr>
            <a:r>
              <a:rPr lang="ar-SA" sz="1800">
                <a:latin typeface="Times New Roman" panose="02020603050405020304" pitchFamily="18" charset="0"/>
                <a:cs typeface="Times New Roman" panose="02020603050405020304" pitchFamily="18" charset="0"/>
              </a:rPr>
              <a:t> </a:t>
            </a:r>
            <a:r>
              <a:rPr lang="ar-SA" sz="2000">
                <a:latin typeface="Times New Roman" panose="02020603050405020304" pitchFamily="18" charset="0"/>
                <a:cs typeface="Times New Roman" panose="02020603050405020304" pitchFamily="18" charset="0"/>
              </a:rPr>
              <a:t>- مقاومت بیشتر مقطع در</a:t>
            </a:r>
            <a:endParaRPr lang="fa-IR" sz="2000">
              <a:latin typeface="Times New Roman" panose="02020603050405020304" pitchFamily="18" charset="0"/>
              <a:cs typeface="Times New Roman" panose="02020603050405020304" pitchFamily="18" charset="0"/>
            </a:endParaRPr>
          </a:p>
          <a:p>
            <a:pPr rtl="0" eaLnBrk="1" hangingPunct="1">
              <a:spcBef>
                <a:spcPct val="0"/>
              </a:spcBef>
              <a:buFontTx/>
              <a:buNone/>
            </a:pPr>
            <a:r>
              <a:rPr lang="ar-SA" sz="2000">
                <a:latin typeface="Times New Roman" panose="02020603050405020304" pitchFamily="18" charset="0"/>
                <a:cs typeface="Times New Roman" panose="02020603050405020304" pitchFamily="18" charset="0"/>
              </a:rPr>
              <a:t> حالت حدی نهایی</a:t>
            </a:r>
            <a:endParaRPr lang="en-US" sz="2000">
              <a:latin typeface="Times New Roman" panose="02020603050405020304" pitchFamily="18" charset="0"/>
              <a:cs typeface="Times New Roman" panose="02020603050405020304" pitchFamily="18" charset="0"/>
            </a:endParaRPr>
          </a:p>
          <a:p>
            <a:pPr rtl="0" eaLnBrk="1" hangingPunct="1">
              <a:spcBef>
                <a:spcPct val="0"/>
              </a:spcBef>
              <a:buFontTx/>
              <a:buNone/>
            </a:pPr>
            <a:r>
              <a:rPr lang="ar-SA" sz="2000">
                <a:latin typeface="Times New Roman" panose="02020603050405020304" pitchFamily="18" charset="0"/>
                <a:cs typeface="Times New Roman" panose="02020603050405020304" pitchFamily="18" charset="0"/>
              </a:rPr>
              <a:t> - مستقل بودن نیروی پیشتنیدگی</a:t>
            </a:r>
            <a:endParaRPr lang="fa-IR" sz="2000">
              <a:latin typeface="Times New Roman" panose="02020603050405020304" pitchFamily="18" charset="0"/>
              <a:cs typeface="Times New Roman" panose="02020603050405020304" pitchFamily="18" charset="0"/>
            </a:endParaRPr>
          </a:p>
          <a:p>
            <a:pPr rtl="0" eaLnBrk="1" hangingPunct="1">
              <a:spcBef>
                <a:spcPct val="0"/>
              </a:spcBef>
              <a:buFontTx/>
              <a:buNone/>
            </a:pPr>
            <a:r>
              <a:rPr lang="ar-SA" sz="2000">
                <a:latin typeface="Times New Roman" panose="02020603050405020304" pitchFamily="18" charset="0"/>
                <a:cs typeface="Times New Roman" panose="02020603050405020304" pitchFamily="18" charset="0"/>
              </a:rPr>
              <a:t> از مهارانتهایی بعد از تزریق گروت</a:t>
            </a:r>
            <a:endParaRPr lang="fa-IR" sz="2000">
              <a:latin typeface="Times New Roman" panose="02020603050405020304" pitchFamily="18" charset="0"/>
              <a:cs typeface="Times New Roman" panose="02020603050405020304" pitchFamily="18" charset="0"/>
            </a:endParaRPr>
          </a:p>
          <a:p>
            <a:pPr rtl="0" eaLnBrk="1" hangingPunct="1">
              <a:spcBef>
                <a:spcPct val="0"/>
              </a:spcBef>
              <a:buFontTx/>
              <a:buNone/>
            </a:pPr>
            <a:endParaRPr lang="fa-IR" sz="2000">
              <a:latin typeface="Times New Roman" panose="02020603050405020304" pitchFamily="18" charset="0"/>
              <a:cs typeface="Times New Roman" panose="02020603050405020304" pitchFamily="18" charset="0"/>
            </a:endParaRPr>
          </a:p>
          <a:p>
            <a:pPr rtl="0" eaLnBrk="1" hangingPunct="1">
              <a:spcBef>
                <a:spcPct val="0"/>
              </a:spcBef>
              <a:buFontTx/>
              <a:buNone/>
            </a:pPr>
            <a:r>
              <a:rPr lang="ar-SA" sz="2000">
                <a:latin typeface="Times New Roman" panose="02020603050405020304" pitchFamily="18" charset="0"/>
                <a:cs typeface="Times New Roman" panose="02020603050405020304" pitchFamily="18" charset="0"/>
              </a:rPr>
              <a:t>- میانگین مصرف کابل :4.5</a:t>
            </a:r>
            <a:endParaRPr lang="fa-IR" sz="2000">
              <a:latin typeface="Times New Roman" panose="02020603050405020304" pitchFamily="18" charset="0"/>
              <a:cs typeface="Times New Roman" panose="02020603050405020304" pitchFamily="18" charset="0"/>
            </a:endParaRPr>
          </a:p>
          <a:p>
            <a:pPr rtl="0" eaLnBrk="1" hangingPunct="1">
              <a:spcBef>
                <a:spcPct val="0"/>
              </a:spcBef>
              <a:buFontTx/>
              <a:buNone/>
            </a:pPr>
            <a:r>
              <a:rPr lang="fa-IR" sz="2000">
                <a:latin typeface="Times New Roman" panose="02020603050405020304" pitchFamily="18" charset="0"/>
                <a:cs typeface="Times New Roman" panose="02020603050405020304" pitchFamily="18" charset="0"/>
              </a:rPr>
              <a:t>(</a:t>
            </a:r>
            <a:r>
              <a:rPr lang="ar-SA" sz="2000">
                <a:latin typeface="Times New Roman" panose="02020603050405020304" pitchFamily="18" charset="0"/>
                <a:cs typeface="Times New Roman" panose="02020603050405020304" pitchFamily="18" charset="0"/>
              </a:rPr>
              <a:t> کیلوگرم در هرمتر مربع</a:t>
            </a:r>
            <a:r>
              <a:rPr lang="fa-IR" sz="2000">
                <a:latin typeface="Times New Roman" panose="02020603050405020304" pitchFamily="18" charset="0"/>
                <a:cs typeface="Times New Roman" panose="02020603050405020304" pitchFamily="18" charset="0"/>
              </a:rPr>
              <a:t>)</a:t>
            </a:r>
            <a:endParaRPr lang="en-US" sz="2000">
              <a:latin typeface="Times New Roman" panose="02020603050405020304" pitchFamily="18" charset="0"/>
              <a:cs typeface="Times New Roman" panose="02020603050405020304" pitchFamily="18" charset="0"/>
            </a:endParaRPr>
          </a:p>
          <a:p>
            <a:pPr rtl="0" eaLnBrk="1" hangingPunct="1">
              <a:spcBef>
                <a:spcPct val="0"/>
              </a:spcBef>
              <a:buFontTx/>
              <a:buNone/>
            </a:pPr>
            <a:r>
              <a:rPr lang="ar-SA" sz="2000">
                <a:latin typeface="Times New Roman" panose="02020603050405020304" pitchFamily="18" charset="0"/>
                <a:cs typeface="Times New Roman" panose="02020603050405020304" pitchFamily="18" charset="0"/>
              </a:rPr>
              <a:t> - میانگین مصرف ارماتور:</a:t>
            </a:r>
            <a:r>
              <a:rPr lang="fa-IR" sz="2000">
                <a:latin typeface="Times New Roman" panose="02020603050405020304" pitchFamily="18" charset="0"/>
                <a:cs typeface="Times New Roman" panose="02020603050405020304" pitchFamily="18" charset="0"/>
              </a:rPr>
              <a:t>9</a:t>
            </a:r>
          </a:p>
          <a:p>
            <a:pPr rtl="0" eaLnBrk="1" hangingPunct="1">
              <a:spcBef>
                <a:spcPct val="0"/>
              </a:spcBef>
              <a:buFontTx/>
              <a:buNone/>
            </a:pPr>
            <a:r>
              <a:rPr lang="fa-IR" sz="2000">
                <a:latin typeface="Times New Roman" panose="02020603050405020304" pitchFamily="18" charset="0"/>
                <a:cs typeface="Times New Roman" panose="02020603050405020304" pitchFamily="18" charset="0"/>
              </a:rPr>
              <a:t>(</a:t>
            </a:r>
            <a:r>
              <a:rPr lang="ar-SA" sz="2000">
                <a:latin typeface="Times New Roman" panose="02020603050405020304" pitchFamily="18" charset="0"/>
                <a:cs typeface="Times New Roman" panose="02020603050405020304" pitchFamily="18" charset="0"/>
              </a:rPr>
              <a:t> کیلوگرم در هر متر مربع سقف</a:t>
            </a:r>
            <a:r>
              <a:rPr lang="fa-IR" sz="2000">
                <a:latin typeface="Times New Roman" panose="02020603050405020304" pitchFamily="18" charset="0"/>
                <a:cs typeface="Times New Roman" panose="02020603050405020304" pitchFamily="18" charset="0"/>
              </a:rPr>
              <a:t>)</a:t>
            </a:r>
            <a:endParaRPr lang="ar-SA" sz="2000">
              <a:latin typeface="Times New Roman" panose="02020603050405020304" pitchFamily="18" charset="0"/>
              <a:cs typeface="Times New Roman" panose="02020603050405020304" pitchFamily="18" charset="0"/>
            </a:endParaRPr>
          </a:p>
        </p:txBody>
      </p:sp>
      <p:sp>
        <p:nvSpPr>
          <p:cNvPr id="20486" name="WordArt 8"/>
          <p:cNvSpPr>
            <a:spLocks noChangeArrowheads="1" noChangeShapeType="1" noTextEdit="1"/>
          </p:cNvSpPr>
          <p:nvPr/>
        </p:nvSpPr>
        <p:spPr bwMode="auto">
          <a:xfrm>
            <a:off x="3352800" y="2743200"/>
            <a:ext cx="3352800" cy="504825"/>
          </a:xfrm>
          <a:prstGeom prst="rect">
            <a:avLst/>
          </a:prstGeom>
        </p:spPr>
        <p:txBody>
          <a:bodyPr wrap="none" fromWordArt="1">
            <a:prstTxWarp prst="textPlain">
              <a:avLst>
                <a:gd name="adj" fmla="val 50000"/>
              </a:avLst>
            </a:prstTxWarp>
          </a:bodyPr>
          <a:lstStyle/>
          <a:p>
            <a:pPr algn="ctr" rtl="1"/>
            <a:r>
              <a:rPr lang="fa-IR" sz="3200" kern="10">
                <a:ln w="19050">
                  <a:solidFill>
                    <a:srgbClr val="FF99CC"/>
                  </a:solidFill>
                  <a:round/>
                  <a:headEnd/>
                  <a:tailEnd/>
                </a:ln>
                <a:solidFill>
                  <a:srgbClr val="0066CC"/>
                </a:solidFill>
                <a:effectLst>
                  <a:outerShdw dist="35921" dir="2700000" algn="ctr" rotWithShape="0">
                    <a:srgbClr val="990000"/>
                  </a:outerShdw>
                </a:effectLst>
              </a:rPr>
              <a:t>مقایسه سیستمهای چسبیده و نچسبیده:</a:t>
            </a:r>
          </a:p>
        </p:txBody>
      </p:sp>
    </p:spTree>
  </p:cSld>
  <p:clrMapOvr>
    <a:masterClrMapping/>
  </p:clrMapOvr>
  <p:transition>
    <p:pull dir="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1987">
                                            <p:txEl>
                                              <p:pRg st="0" end="0"/>
                                            </p:txEl>
                                          </p:spTgt>
                                        </p:tgtEl>
                                        <p:attrNameLst>
                                          <p:attrName>style.visibility</p:attrName>
                                        </p:attrNameLst>
                                      </p:cBhvr>
                                      <p:to>
                                        <p:strVal val="visible"/>
                                      </p:to>
                                    </p:set>
                                    <p:animEffect transition="in" filter="dissolve">
                                      <p:cBhvr>
                                        <p:cTn id="7" dur="500"/>
                                        <p:tgtEl>
                                          <p:spTgt spid="4198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1987">
                                            <p:txEl>
                                              <p:pRg st="1" end="1"/>
                                            </p:txEl>
                                          </p:spTgt>
                                        </p:tgtEl>
                                        <p:attrNameLst>
                                          <p:attrName>style.visibility</p:attrName>
                                        </p:attrNameLst>
                                      </p:cBhvr>
                                      <p:to>
                                        <p:strVal val="visible"/>
                                      </p:to>
                                    </p:set>
                                    <p:animEffect transition="in" filter="dissolve">
                                      <p:cBhvr>
                                        <p:cTn id="12" dur="500"/>
                                        <p:tgtEl>
                                          <p:spTgt spid="4198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1987">
                                            <p:txEl>
                                              <p:pRg st="2" end="2"/>
                                            </p:txEl>
                                          </p:spTgt>
                                        </p:tgtEl>
                                        <p:attrNameLst>
                                          <p:attrName>style.visibility</p:attrName>
                                        </p:attrNameLst>
                                      </p:cBhvr>
                                      <p:to>
                                        <p:strVal val="visible"/>
                                      </p:to>
                                    </p:set>
                                    <p:animEffect transition="in" filter="dissolve">
                                      <p:cBhvr>
                                        <p:cTn id="17" dur="500"/>
                                        <p:tgtEl>
                                          <p:spTgt spid="4198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7" grpId="0" build="p"/>
    </p:bldLst>
  </p:timing>
</p:sld>
</file>

<file path=ppt/slides/slide13.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pic>
        <p:nvPicPr>
          <p:cNvPr id="21506" name="Picture 6"/>
          <p:cNvPicPr>
            <a:picLocks noGrp="1" noChangeAspect="1" noChangeArrowheads="1"/>
          </p:cNvPicPr>
          <p:nvPr>
            <p:ph sz="quarter" idx="2"/>
          </p:nvPr>
        </p:nvPicPr>
        <p:blipFill>
          <a:blip r:embed="rId2" cstate="print">
            <a:extLst>
              <a:ext uri="{28A0092B-C50C-407E-A947-70E740481C1C}">
                <a14:useLocalDpi xmlns:a14="http://schemas.microsoft.com/office/drawing/2010/main" val="0"/>
              </a:ext>
            </a:extLst>
          </a:blip>
          <a:srcRect/>
          <a:stretch>
            <a:fillRect/>
          </a:stretch>
        </p:blipFill>
        <p:spPr>
          <a:xfrm>
            <a:off x="0" y="1905000"/>
            <a:ext cx="5105400" cy="1905000"/>
          </a:xfrm>
          <a:noFill/>
        </p:spPr>
      </p:pic>
      <p:pic>
        <p:nvPicPr>
          <p:cNvPr id="21507" name="Picture 9"/>
          <p:cNvPicPr>
            <a:picLocks noGrp="1"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2667000" y="3962400"/>
            <a:ext cx="6477000" cy="3071813"/>
          </a:xfrm>
          <a:noFill/>
        </p:spPr>
      </p:pic>
      <p:sp>
        <p:nvSpPr>
          <p:cNvPr id="21508" name="Rectangle 4"/>
          <p:cNvSpPr>
            <a:spLocks noChangeArrowheads="1"/>
          </p:cNvSpPr>
          <p:nvPr/>
        </p:nvSpPr>
        <p:spPr bwMode="auto">
          <a:xfrm>
            <a:off x="7162800" y="685800"/>
            <a:ext cx="1676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r>
              <a:rPr lang="fa-IR" sz="1800">
                <a:latin typeface="Arial" panose="020B0604020202020204" pitchFamily="34" charset="0"/>
              </a:rPr>
              <a:t>1</a:t>
            </a:r>
            <a:r>
              <a:rPr lang="ar-SA" sz="1800">
                <a:latin typeface="Arial" panose="020B0604020202020204" pitchFamily="34" charset="0"/>
              </a:rPr>
              <a:t>- </a:t>
            </a:r>
            <a:r>
              <a:rPr lang="ar-SA" sz="2000">
                <a:latin typeface="Arial" panose="020B0604020202020204" pitchFamily="34" charset="0"/>
              </a:rPr>
              <a:t>قالب بندی</a:t>
            </a:r>
            <a:r>
              <a:rPr lang="ar-SA" sz="1800">
                <a:latin typeface="Arial" panose="020B0604020202020204" pitchFamily="34" charset="0"/>
              </a:rPr>
              <a:t>:</a:t>
            </a:r>
          </a:p>
        </p:txBody>
      </p:sp>
      <p:sp>
        <p:nvSpPr>
          <p:cNvPr id="21509" name="Rectangle 5"/>
          <p:cNvSpPr>
            <a:spLocks noChangeArrowheads="1"/>
          </p:cNvSpPr>
          <p:nvPr/>
        </p:nvSpPr>
        <p:spPr bwMode="auto">
          <a:xfrm>
            <a:off x="304800" y="1219200"/>
            <a:ext cx="85344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r>
              <a:rPr lang="ar-SA" sz="1800">
                <a:latin typeface="Arial" panose="020B0604020202020204" pitchFamily="34" charset="0"/>
              </a:rPr>
              <a:t> </a:t>
            </a:r>
            <a:r>
              <a:rPr lang="ar-SA" sz="2000">
                <a:latin typeface="Arial" panose="020B0604020202020204" pitchFamily="34" charset="0"/>
              </a:rPr>
              <a:t>در این سیستم قالب بندی سقف مشابه دال بتنی معمولی (بتن آرمه) است. به منظورسهولت درنصب مهارهای انتهایی برای قالبهای کناردال ازمصالح مناسب مانند چوب استفاده می شود.</a:t>
            </a:r>
          </a:p>
        </p:txBody>
      </p:sp>
      <p:sp>
        <p:nvSpPr>
          <p:cNvPr id="21510" name="WordArt 8"/>
          <p:cNvSpPr>
            <a:spLocks noChangeArrowheads="1" noChangeShapeType="1" noTextEdit="1"/>
          </p:cNvSpPr>
          <p:nvPr/>
        </p:nvSpPr>
        <p:spPr bwMode="auto">
          <a:xfrm>
            <a:off x="5486400" y="228600"/>
            <a:ext cx="3495675" cy="1514475"/>
          </a:xfrm>
          <a:prstGeom prst="rect">
            <a:avLst/>
          </a:prstGeom>
        </p:spPr>
        <p:txBody>
          <a:bodyPr spcFirstLastPara="1" wrap="none" fromWordArt="1">
            <a:prstTxWarp prst="textArchUp">
              <a:avLst>
                <a:gd name="adj" fmla="val 10800004"/>
              </a:avLst>
            </a:prstTxWarp>
          </a:bodyPr>
          <a:lstStyle/>
          <a:p>
            <a:pPr algn="ctr" rtl="1"/>
            <a:r>
              <a:rPr lang="fa-IR" sz="3600" kern="10">
                <a:ln w="9525">
                  <a:solidFill>
                    <a:srgbClr val="0000FF"/>
                  </a:solidFill>
                  <a:round/>
                  <a:headEnd/>
                  <a:tailEnd/>
                </a:ln>
                <a:solidFill>
                  <a:srgbClr val="CCFF33"/>
                </a:solidFill>
              </a:rPr>
              <a:t>مراحل اجرای دالهای پس کشیده باروش نچسبیده:</a:t>
            </a:r>
          </a:p>
        </p:txBody>
      </p:sp>
    </p:spTree>
  </p:cSld>
  <p:clrMapOvr>
    <a:masterClrMapping/>
  </p:clrMapOvr>
  <p:transition>
    <p:dissolv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8131" name="Rectangle 3"/>
          <p:cNvSpPr>
            <a:spLocks noGrp="1" noChangeArrowheads="1"/>
          </p:cNvSpPr>
          <p:nvPr>
            <p:ph type="body" sz="half" idx="1"/>
          </p:nvPr>
        </p:nvSpPr>
        <p:spPr>
          <a:xfrm>
            <a:off x="5791200" y="304800"/>
            <a:ext cx="3124200" cy="533400"/>
          </a:xfrm>
        </p:spPr>
        <p:txBody>
          <a:bodyPr/>
          <a:lstStyle/>
          <a:p>
            <a:pPr eaLnBrk="1" hangingPunct="1">
              <a:buFontTx/>
              <a:buNone/>
            </a:pPr>
            <a:r>
              <a:rPr lang="fa-IR" sz="2000" smtClean="0">
                <a:latin typeface="Times New Roman" panose="02020603050405020304" pitchFamily="18" charset="0"/>
                <a:cs typeface="Times New Roman" panose="02020603050405020304" pitchFamily="18" charset="0"/>
              </a:rPr>
              <a:t>2</a:t>
            </a:r>
            <a:r>
              <a:rPr lang="ar-SA" sz="2000" smtClean="0">
                <a:latin typeface="Times New Roman" panose="02020603050405020304" pitchFamily="18" charset="0"/>
                <a:cs typeface="Times New Roman" panose="02020603050405020304" pitchFamily="18" charset="0"/>
              </a:rPr>
              <a:t>- آرماتوربندی:</a:t>
            </a:r>
            <a:endParaRPr lang="en-US" sz="2000" smtClean="0">
              <a:latin typeface="Times New Roman" panose="02020603050405020304" pitchFamily="18" charset="0"/>
              <a:cs typeface="Times New Roman" panose="02020603050405020304" pitchFamily="18" charset="0"/>
            </a:endParaRPr>
          </a:p>
        </p:txBody>
      </p:sp>
      <p:pic>
        <p:nvPicPr>
          <p:cNvPr id="22531" name="Picture 5"/>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0" y="1905000"/>
            <a:ext cx="6172200" cy="4953000"/>
          </a:xfrm>
          <a:noFill/>
        </p:spPr>
      </p:pic>
      <p:sp>
        <p:nvSpPr>
          <p:cNvPr id="22532" name="Rectangle 4"/>
          <p:cNvSpPr>
            <a:spLocks noChangeArrowheads="1"/>
          </p:cNvSpPr>
          <p:nvPr/>
        </p:nvSpPr>
        <p:spPr bwMode="auto">
          <a:xfrm>
            <a:off x="533400" y="793750"/>
            <a:ext cx="84582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r>
              <a:rPr lang="ar-SA" sz="2000">
                <a:latin typeface="Times New Roman" panose="02020603050405020304" pitchFamily="18" charset="0"/>
                <a:cs typeface="Times New Roman" panose="02020603050405020304" pitchFamily="18" charset="0"/>
              </a:rPr>
              <a:t> آرماتورهای مورد نیازشامل کلافهای کناری آرماتورهای تقویتی روی  ستونها و دیوارها آرماتورهای مربوط به برش پانچ آرماتورهای اطراف بازشوهاو....در این مرحله روی سقف نصب می شوند.حجم آرماتوربندی در این روش در مقایسه با دال بتن آرمه بسیارکمتراست وعملا آرماتوربندی بصورت شبکه فوقانی وتحتانی وجود ندارد.</a:t>
            </a:r>
          </a:p>
        </p:txBody>
      </p:sp>
    </p:spTree>
  </p:cSld>
  <p:clrMapOvr>
    <a:masterClrMapping/>
  </p:clrMapOvr>
  <p:transition>
    <p:whee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8131">
                                            <p:txEl>
                                              <p:pRg st="0" end="0"/>
                                            </p:txEl>
                                          </p:spTgt>
                                        </p:tgtEl>
                                        <p:attrNameLst>
                                          <p:attrName>style.visibility</p:attrName>
                                        </p:attrNameLst>
                                      </p:cBhvr>
                                      <p:to>
                                        <p:strVal val="visible"/>
                                      </p:to>
                                    </p:set>
                                    <p:animEffect transition="in" filter="wipe(left)">
                                      <p:cBhvr>
                                        <p:cTn id="7" dur="500"/>
                                        <p:tgtEl>
                                          <p:spTgt spid="4813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1" grpId="0" build="p"/>
    </p:bldLst>
  </p:timing>
</p:sld>
</file>

<file path=ppt/slides/slide15.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0179" name="Rectangle 3"/>
          <p:cNvSpPr>
            <a:spLocks noGrp="1" noChangeArrowheads="1"/>
          </p:cNvSpPr>
          <p:nvPr>
            <p:ph type="body" sz="half" idx="1"/>
          </p:nvPr>
        </p:nvSpPr>
        <p:spPr>
          <a:xfrm>
            <a:off x="5791200" y="228600"/>
            <a:ext cx="3048000" cy="563563"/>
          </a:xfrm>
        </p:spPr>
        <p:txBody>
          <a:bodyPr/>
          <a:lstStyle/>
          <a:p>
            <a:pPr eaLnBrk="1" hangingPunct="1">
              <a:lnSpc>
                <a:spcPct val="90000"/>
              </a:lnSpc>
              <a:buFontTx/>
              <a:buNone/>
            </a:pPr>
            <a:r>
              <a:rPr lang="fa-IR" sz="2000" smtClean="0">
                <a:latin typeface="Times New Roman" panose="02020603050405020304" pitchFamily="18" charset="0"/>
                <a:cs typeface="Times New Roman" panose="02020603050405020304" pitchFamily="18" charset="0"/>
              </a:rPr>
              <a:t>3- </a:t>
            </a:r>
            <a:r>
              <a:rPr lang="ar-SA" sz="2000" smtClean="0">
                <a:latin typeface="Times New Roman" panose="02020603050405020304" pitchFamily="18" charset="0"/>
                <a:cs typeface="Times New Roman" panose="02020603050405020304" pitchFamily="18" charset="0"/>
              </a:rPr>
              <a:t>نصب کابلهاو مهارهای انتهایی:</a:t>
            </a:r>
            <a:endParaRPr lang="en-US" sz="2000" smtClean="0">
              <a:latin typeface="Times New Roman" panose="02020603050405020304" pitchFamily="18" charset="0"/>
              <a:cs typeface="Times New Roman" panose="02020603050405020304" pitchFamily="18" charset="0"/>
            </a:endParaRPr>
          </a:p>
        </p:txBody>
      </p:sp>
      <p:pic>
        <p:nvPicPr>
          <p:cNvPr id="23555" name="Picture 5"/>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0" y="2209800"/>
            <a:ext cx="5486400" cy="4648200"/>
          </a:xfrm>
          <a:noFill/>
        </p:spPr>
      </p:pic>
      <p:sp>
        <p:nvSpPr>
          <p:cNvPr id="23556" name="Rectangle 4"/>
          <p:cNvSpPr>
            <a:spLocks noChangeArrowheads="1"/>
          </p:cNvSpPr>
          <p:nvPr/>
        </p:nvSpPr>
        <p:spPr bwMode="auto">
          <a:xfrm>
            <a:off x="533400" y="838200"/>
            <a:ext cx="8229600"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r>
              <a:rPr lang="ar-SA" sz="1800">
                <a:latin typeface="Arial" panose="020B0604020202020204" pitchFamily="34" charset="0"/>
              </a:rPr>
              <a:t> </a:t>
            </a:r>
            <a:r>
              <a:rPr lang="ar-SA" sz="2000">
                <a:latin typeface="Arial" panose="020B0604020202020204" pitchFamily="34" charset="0"/>
              </a:rPr>
              <a:t>با توجه به نقشه های اجرایی  کابلها روی قالب قرارمی گیرند ومهارهای  انتهایی به لبه قالب متصل می شوند. معمولا کابلها در دو جهت عمود برهم بر روی دال می باشد.درحالت معمولی دریک جهت کابلها بصورت متمرکز روی نوارهای ستونی قرار می گیرند(</a:t>
            </a:r>
            <a:r>
              <a:rPr lang="en-US" sz="2000">
                <a:latin typeface="Arial" panose="020B0604020202020204" pitchFamily="34" charset="0"/>
              </a:rPr>
              <a:t>Banded Tendons</a:t>
            </a:r>
            <a:r>
              <a:rPr lang="ar-SA" sz="2000">
                <a:latin typeface="Arial" panose="020B0604020202020204" pitchFamily="34" charset="0"/>
              </a:rPr>
              <a:t>)ودرجهتدیگر بافاصله های یکنواخت حدود5/1متری توزیع میگرددند.(</a:t>
            </a:r>
            <a:r>
              <a:rPr lang="en-US" sz="2000">
                <a:latin typeface="Arial" panose="020B0604020202020204" pitchFamily="34" charset="0"/>
              </a:rPr>
              <a:t>Distributed  Tendons</a:t>
            </a:r>
            <a:r>
              <a:rPr lang="fa-IR" sz="2000">
                <a:latin typeface="Arial" panose="020B0604020202020204" pitchFamily="34" charset="0"/>
              </a:rPr>
              <a:t>)</a:t>
            </a:r>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0179">
                                            <p:txEl>
                                              <p:pRg st="0" end="0"/>
                                            </p:txEl>
                                          </p:spTgt>
                                        </p:tgtEl>
                                        <p:attrNameLst>
                                          <p:attrName>style.visibility</p:attrName>
                                        </p:attrNameLst>
                                      </p:cBhvr>
                                      <p:to>
                                        <p:strVal val="visible"/>
                                      </p:to>
                                    </p:set>
                                    <p:animEffect transition="in" filter="wipe(left)">
                                      <p:cBhvr>
                                        <p:cTn id="7" dur="500"/>
                                        <p:tgtEl>
                                          <p:spTgt spid="5017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9" grpId="0" build="p"/>
    </p:bldLst>
  </p:timing>
</p:sld>
</file>

<file path=ppt/slides/slide16.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2227" name="Rectangle 3"/>
          <p:cNvSpPr>
            <a:spLocks noGrp="1" noChangeArrowheads="1"/>
          </p:cNvSpPr>
          <p:nvPr>
            <p:ph type="body" sz="half" idx="1"/>
          </p:nvPr>
        </p:nvSpPr>
        <p:spPr>
          <a:xfrm>
            <a:off x="5638800" y="228600"/>
            <a:ext cx="3276600" cy="457200"/>
          </a:xfrm>
        </p:spPr>
        <p:txBody>
          <a:bodyPr rtlCol="1">
            <a:normAutofit fontScale="92500" lnSpcReduction="20000"/>
          </a:bodyPr>
          <a:lstStyle/>
          <a:p>
            <a:pPr eaLnBrk="1" fontAlgn="auto" hangingPunct="1">
              <a:lnSpc>
                <a:spcPct val="80000"/>
              </a:lnSpc>
              <a:spcAft>
                <a:spcPts val="0"/>
              </a:spcAft>
              <a:buFontTx/>
              <a:buNone/>
              <a:defRPr/>
            </a:pPr>
            <a:r>
              <a:rPr lang="fa-IR" sz="1800" dirty="0" smtClean="0"/>
              <a:t>4</a:t>
            </a:r>
            <a:r>
              <a:rPr lang="ar-SA" sz="2000" dirty="0" smtClean="0"/>
              <a:t>- نصب(</a:t>
            </a:r>
            <a:r>
              <a:rPr lang="en-US" sz="2000" dirty="0" smtClean="0"/>
              <a:t>Chair</a:t>
            </a:r>
            <a:r>
              <a:rPr lang="fa-IR" sz="2000" dirty="0" smtClean="0"/>
              <a:t> </a:t>
            </a:r>
            <a:r>
              <a:rPr lang="ar-SA" sz="2000" dirty="0" smtClean="0"/>
              <a:t>)ها و تامین پروفیل کابلها:</a:t>
            </a:r>
            <a:endParaRPr lang="en-US" sz="2000" dirty="0" smtClean="0"/>
          </a:p>
        </p:txBody>
      </p:sp>
      <p:pic>
        <p:nvPicPr>
          <p:cNvPr id="24579" name="Picture 5"/>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0" y="2514600"/>
            <a:ext cx="6858000" cy="4343400"/>
          </a:xfrm>
          <a:noFill/>
        </p:spPr>
      </p:pic>
      <p:sp>
        <p:nvSpPr>
          <p:cNvPr id="24580" name="Rectangle 4"/>
          <p:cNvSpPr>
            <a:spLocks noChangeArrowheads="1"/>
          </p:cNvSpPr>
          <p:nvPr/>
        </p:nvSpPr>
        <p:spPr bwMode="auto">
          <a:xfrm>
            <a:off x="228600" y="838200"/>
            <a:ext cx="8763000"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r>
              <a:rPr lang="ar-SA" sz="1800">
                <a:latin typeface="Arial" panose="020B0604020202020204" pitchFamily="34" charset="0"/>
              </a:rPr>
              <a:t> </a:t>
            </a:r>
            <a:r>
              <a:rPr lang="ar-SA" sz="2000">
                <a:latin typeface="Arial" panose="020B0604020202020204" pitchFamily="34" charset="0"/>
              </a:rPr>
              <a:t>برای استفاده بهینه ازنیروی پیش تنیدگی موقعیت کابل نسبت به تار خنثی درطول دال تغییر می کند.معمولاروی نقاط تکیه گاهی کابلها به تارفوقانی ودر وسط دهانه به تار تحتانی نزدیک می شوند.به این انحنا اصطلاحا  انحنا(</a:t>
            </a:r>
            <a:r>
              <a:rPr lang="en-US" sz="2000">
                <a:latin typeface="Arial" panose="020B0604020202020204" pitchFamily="34" charset="0"/>
              </a:rPr>
              <a:t>Profile</a:t>
            </a:r>
            <a:r>
              <a:rPr lang="ar-SA" sz="2000">
                <a:latin typeface="Arial" panose="020B0604020202020204" pitchFamily="34" charset="0"/>
              </a:rPr>
              <a:t>)</a:t>
            </a:r>
            <a:endParaRPr lang="fa-IR" sz="2000">
              <a:latin typeface="Arial" panose="020B0604020202020204" pitchFamily="34" charset="0"/>
            </a:endParaRPr>
          </a:p>
          <a:p>
            <a:pPr eaLnBrk="1" hangingPunct="1">
              <a:spcBef>
                <a:spcPct val="0"/>
              </a:spcBef>
              <a:buFontTx/>
              <a:buNone/>
            </a:pPr>
            <a:r>
              <a:rPr lang="ar-SA" sz="2000">
                <a:latin typeface="Arial" panose="020B0604020202020204" pitchFamily="34" charset="0"/>
              </a:rPr>
              <a:t>می گویند.جهت تامین پروفیل مناسب(</a:t>
            </a:r>
            <a:r>
              <a:rPr lang="en-US" sz="2000">
                <a:latin typeface="Arial" panose="020B0604020202020204" pitchFamily="34" charset="0"/>
              </a:rPr>
              <a:t>Chair</a:t>
            </a:r>
            <a:r>
              <a:rPr lang="ar-SA" sz="2000">
                <a:latin typeface="Arial" panose="020B0604020202020204" pitchFamily="34" charset="0"/>
              </a:rPr>
              <a:t>)هایی دراندازه های متفاوت با فاصله های مشخصی قرار داده شده وکابل روی آنها قرارمی گیرد</a:t>
            </a:r>
            <a:r>
              <a:rPr lang="ar-SA" sz="1800">
                <a:latin typeface="Arial" panose="020B0604020202020204" pitchFamily="34" charset="0"/>
              </a:rPr>
              <a:t>.</a:t>
            </a:r>
          </a:p>
        </p:txBody>
      </p:sp>
    </p:spTree>
  </p:cSld>
  <p:clrMapOvr>
    <a:masterClrMapping/>
  </p:clrMapOvr>
  <p:transition>
    <p:spli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2227">
                                            <p:txEl>
                                              <p:pRg st="0" end="0"/>
                                            </p:txEl>
                                          </p:spTgt>
                                        </p:tgtEl>
                                        <p:attrNameLst>
                                          <p:attrName>style.visibility</p:attrName>
                                        </p:attrNameLst>
                                      </p:cBhvr>
                                      <p:to>
                                        <p:strVal val="visible"/>
                                      </p:to>
                                    </p:set>
                                    <p:animEffect transition="in" filter="wipe(left)">
                                      <p:cBhvr>
                                        <p:cTn id="7" dur="500"/>
                                        <p:tgtEl>
                                          <p:spTgt spid="5222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7" grpId="0" build="p"/>
    </p:bldLst>
  </p:timing>
</p:sld>
</file>

<file path=ppt/slides/slide17.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4275" name="Rectangle 3"/>
          <p:cNvSpPr>
            <a:spLocks noGrp="1" noChangeArrowheads="1"/>
          </p:cNvSpPr>
          <p:nvPr>
            <p:ph type="body" sz="half" idx="1"/>
          </p:nvPr>
        </p:nvSpPr>
        <p:spPr>
          <a:xfrm>
            <a:off x="762000" y="533400"/>
            <a:ext cx="8077200" cy="1981200"/>
          </a:xfrm>
        </p:spPr>
        <p:txBody>
          <a:bodyPr/>
          <a:lstStyle/>
          <a:p>
            <a:pPr eaLnBrk="1" hangingPunct="1">
              <a:buFontTx/>
              <a:buNone/>
            </a:pPr>
            <a:r>
              <a:rPr lang="fa-IR" sz="1800" smtClean="0"/>
              <a:t>5- </a:t>
            </a:r>
            <a:r>
              <a:rPr lang="ar-SA" sz="1800" smtClean="0"/>
              <a:t>بتن</a:t>
            </a:r>
            <a:r>
              <a:rPr lang="fa-IR" sz="1800" smtClean="0"/>
              <a:t> </a:t>
            </a:r>
            <a:r>
              <a:rPr lang="ar-SA" sz="1800" smtClean="0"/>
              <a:t>ریزی</a:t>
            </a:r>
            <a:r>
              <a:rPr lang="fa-IR" sz="1800" smtClean="0"/>
              <a:t>:</a:t>
            </a:r>
            <a:br>
              <a:rPr lang="fa-IR" sz="1800" smtClean="0"/>
            </a:br>
            <a:r>
              <a:rPr lang="fa-IR" sz="1600" smtClean="0"/>
              <a:t> </a:t>
            </a:r>
            <a:br>
              <a:rPr lang="fa-IR" sz="1600" smtClean="0"/>
            </a:br>
            <a:r>
              <a:rPr lang="ar-SA" sz="1600" smtClean="0"/>
              <a:t> </a:t>
            </a:r>
            <a:r>
              <a:rPr lang="ar-SA" sz="2000" smtClean="0"/>
              <a:t>پس</a:t>
            </a:r>
            <a:r>
              <a:rPr lang="fa-IR" sz="2000" smtClean="0"/>
              <a:t> </a:t>
            </a:r>
            <a:r>
              <a:rPr lang="ar-SA" sz="2000" smtClean="0"/>
              <a:t>ازبستن</a:t>
            </a:r>
            <a:r>
              <a:rPr lang="fa-IR" sz="2000" smtClean="0"/>
              <a:t> </a:t>
            </a:r>
            <a:r>
              <a:rPr lang="ar-SA" sz="2000" smtClean="0"/>
              <a:t>آرماتورهاوقرارگیری کابلهاروی</a:t>
            </a:r>
            <a:r>
              <a:rPr lang="fa-IR" sz="2000" smtClean="0"/>
              <a:t> </a:t>
            </a:r>
            <a:r>
              <a:rPr lang="ar-SA" sz="2000" smtClean="0"/>
              <a:t>سقف</a:t>
            </a:r>
            <a:r>
              <a:rPr lang="fa-IR" sz="2000" smtClean="0"/>
              <a:t> </a:t>
            </a:r>
            <a:r>
              <a:rPr lang="ar-SA" sz="2000" smtClean="0"/>
              <a:t>بتن</a:t>
            </a:r>
            <a:r>
              <a:rPr lang="fa-IR" sz="2000" smtClean="0"/>
              <a:t> </a:t>
            </a:r>
            <a:r>
              <a:rPr lang="ar-SA" sz="2000" smtClean="0"/>
              <a:t>ریزی</a:t>
            </a:r>
            <a:r>
              <a:rPr lang="fa-IR" sz="2000" smtClean="0"/>
              <a:t> </a:t>
            </a:r>
            <a:r>
              <a:rPr lang="ar-SA" sz="2000" smtClean="0"/>
              <a:t>انجام</a:t>
            </a:r>
            <a:r>
              <a:rPr lang="fa-IR" sz="2000" smtClean="0"/>
              <a:t> </a:t>
            </a:r>
            <a:r>
              <a:rPr lang="ar-SA" sz="2000" smtClean="0"/>
              <a:t>می</a:t>
            </a:r>
            <a:r>
              <a:rPr lang="fa-IR" sz="2000" smtClean="0"/>
              <a:t> </a:t>
            </a:r>
            <a:r>
              <a:rPr lang="ar-SA" sz="2000" smtClean="0"/>
              <a:t>شود</a:t>
            </a:r>
            <a:r>
              <a:rPr lang="fa-IR" sz="2000" smtClean="0"/>
              <a:t> </a:t>
            </a:r>
            <a:r>
              <a:rPr lang="ar-SA" sz="2000" smtClean="0"/>
              <a:t> در</a:t>
            </a:r>
            <a:r>
              <a:rPr lang="fa-IR" sz="2000" smtClean="0"/>
              <a:t> </a:t>
            </a:r>
            <a:r>
              <a:rPr lang="ar-SA" sz="2000" smtClean="0"/>
              <a:t>این</a:t>
            </a:r>
            <a:r>
              <a:rPr lang="fa-IR" sz="2000" smtClean="0"/>
              <a:t> </a:t>
            </a:r>
            <a:r>
              <a:rPr lang="ar-SA" sz="2000" smtClean="0"/>
              <a:t>مرحله</a:t>
            </a:r>
            <a:r>
              <a:rPr lang="fa-IR" sz="2000" smtClean="0"/>
              <a:t> </a:t>
            </a:r>
            <a:r>
              <a:rPr lang="ar-SA" sz="2000" smtClean="0"/>
              <a:t>باید</a:t>
            </a:r>
            <a:r>
              <a:rPr lang="fa-IR" sz="2000" smtClean="0"/>
              <a:t> </a:t>
            </a:r>
            <a:r>
              <a:rPr lang="ar-SA" sz="2000" smtClean="0"/>
              <a:t>در</a:t>
            </a:r>
            <a:r>
              <a:rPr lang="fa-IR" sz="2000" smtClean="0"/>
              <a:t> </a:t>
            </a:r>
            <a:r>
              <a:rPr lang="ar-SA" sz="2000" b="1" smtClean="0"/>
              <a:t>مور</a:t>
            </a:r>
            <a:r>
              <a:rPr lang="ar-SA" sz="2000" smtClean="0"/>
              <a:t>د</a:t>
            </a:r>
            <a:r>
              <a:rPr lang="fa-IR" sz="2000" smtClean="0"/>
              <a:t> </a:t>
            </a:r>
            <a:r>
              <a:rPr lang="ar-SA" sz="2000" smtClean="0"/>
              <a:t>ویبره</a:t>
            </a:r>
            <a:r>
              <a:rPr lang="fa-IR" sz="2000" smtClean="0"/>
              <a:t> </a:t>
            </a:r>
            <a:r>
              <a:rPr lang="ar-SA" sz="2000" smtClean="0"/>
              <a:t>زدن</a:t>
            </a:r>
            <a:r>
              <a:rPr lang="fa-IR" sz="2000" smtClean="0"/>
              <a:t> </a:t>
            </a:r>
            <a:r>
              <a:rPr lang="ar-SA" sz="2000" smtClean="0"/>
              <a:t>اطراف</a:t>
            </a:r>
            <a:r>
              <a:rPr lang="fa-IR" sz="2000" smtClean="0"/>
              <a:t> </a:t>
            </a:r>
            <a:r>
              <a:rPr lang="ar-SA" sz="2000" smtClean="0"/>
              <a:t>مهار</a:t>
            </a:r>
            <a:r>
              <a:rPr lang="fa-IR" sz="2000" smtClean="0"/>
              <a:t> </a:t>
            </a:r>
            <a:r>
              <a:rPr lang="ar-SA" sz="2000" smtClean="0"/>
              <a:t>های</a:t>
            </a:r>
            <a:r>
              <a:rPr lang="fa-IR" sz="2000" smtClean="0"/>
              <a:t> </a:t>
            </a:r>
            <a:r>
              <a:rPr lang="ar-SA" sz="2000" smtClean="0"/>
              <a:t>انتهایی</a:t>
            </a:r>
            <a:r>
              <a:rPr lang="fa-IR" sz="2000" smtClean="0"/>
              <a:t> </a:t>
            </a:r>
            <a:r>
              <a:rPr lang="ar-SA" sz="2000" smtClean="0"/>
              <a:t>دقت کافی</a:t>
            </a:r>
            <a:r>
              <a:rPr lang="fa-IR" sz="2000" smtClean="0"/>
              <a:t> </a:t>
            </a:r>
            <a:r>
              <a:rPr lang="ar-SA" sz="2000" smtClean="0"/>
              <a:t>به</a:t>
            </a:r>
            <a:r>
              <a:rPr lang="fa-IR" sz="2000" smtClean="0"/>
              <a:t> </a:t>
            </a:r>
            <a:r>
              <a:rPr lang="ar-SA" sz="2000" smtClean="0"/>
              <a:t>خرج</a:t>
            </a:r>
            <a:r>
              <a:rPr lang="fa-IR" sz="2000" smtClean="0"/>
              <a:t> </a:t>
            </a:r>
            <a:r>
              <a:rPr lang="ar-SA" sz="2000" smtClean="0"/>
              <a:t>داده</a:t>
            </a:r>
            <a:r>
              <a:rPr lang="fa-IR" sz="2000" smtClean="0"/>
              <a:t> </a:t>
            </a:r>
            <a:r>
              <a:rPr lang="ar-SA" sz="2000" smtClean="0"/>
              <a:t>شود</a:t>
            </a:r>
            <a:r>
              <a:rPr lang="fa-IR" sz="1800" smtClean="0"/>
              <a:t>.</a:t>
            </a:r>
            <a:endParaRPr lang="en-US" sz="1800" smtClean="0">
              <a:cs typeface="Arial" panose="020B0604020202020204" pitchFamily="34" charset="0"/>
            </a:endParaRPr>
          </a:p>
        </p:txBody>
      </p:sp>
      <p:pic>
        <p:nvPicPr>
          <p:cNvPr id="25603" name="Picture 4"/>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0" y="1984375"/>
            <a:ext cx="7239000" cy="4873625"/>
          </a:xfrm>
          <a:noFill/>
        </p:spPr>
      </p:pic>
    </p:spTree>
  </p:cSld>
  <p:clrMapOvr>
    <a:masterClrMapping/>
  </p:clrMapOvr>
  <p:transition>
    <p:cover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4275">
                                            <p:txEl>
                                              <p:pRg st="0" end="0"/>
                                            </p:txEl>
                                          </p:spTgt>
                                        </p:tgtEl>
                                        <p:attrNameLst>
                                          <p:attrName>style.visibility</p:attrName>
                                        </p:attrNameLst>
                                      </p:cBhvr>
                                      <p:to>
                                        <p:strVal val="visible"/>
                                      </p:to>
                                    </p:set>
                                    <p:animEffect transition="in" filter="wipe(left)">
                                      <p:cBhvr>
                                        <p:cTn id="7" dur="500"/>
                                        <p:tgtEl>
                                          <p:spTgt spid="5427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5" grpId="0" build="p"/>
    </p:bldLst>
  </p:timing>
</p:sld>
</file>

<file path=ppt/slides/slide18.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6323" name="Rectangle 3"/>
          <p:cNvSpPr>
            <a:spLocks noGrp="1" noChangeArrowheads="1"/>
          </p:cNvSpPr>
          <p:nvPr>
            <p:ph type="body" sz="half" idx="1"/>
          </p:nvPr>
        </p:nvSpPr>
        <p:spPr>
          <a:xfrm>
            <a:off x="838200" y="381000"/>
            <a:ext cx="7772400" cy="2057400"/>
          </a:xfrm>
        </p:spPr>
        <p:txBody>
          <a:bodyPr/>
          <a:lstStyle/>
          <a:p>
            <a:pPr eaLnBrk="1" hangingPunct="1">
              <a:buFontTx/>
              <a:buNone/>
            </a:pPr>
            <a:r>
              <a:rPr lang="fa-IR" sz="2000" smtClean="0">
                <a:latin typeface="Times New Roman" panose="02020603050405020304" pitchFamily="18" charset="0"/>
                <a:cs typeface="Times New Roman" panose="02020603050405020304" pitchFamily="18" charset="0"/>
              </a:rPr>
              <a:t>6- </a:t>
            </a:r>
            <a:r>
              <a:rPr lang="ar-SA" sz="2000" smtClean="0">
                <a:latin typeface="Times New Roman" panose="02020603050405020304" pitchFamily="18" charset="0"/>
                <a:cs typeface="Times New Roman" panose="02020603050405020304" pitchFamily="18" charset="0"/>
              </a:rPr>
              <a:t>عملیات کشش</a:t>
            </a:r>
            <a:r>
              <a:rPr lang="fa-IR" sz="2000" smtClean="0">
                <a:latin typeface="Times New Roman" panose="02020603050405020304" pitchFamily="18" charset="0"/>
                <a:cs typeface="Times New Roman" panose="02020603050405020304" pitchFamily="18" charset="0"/>
              </a:rPr>
              <a:t>:</a:t>
            </a:r>
            <a:r>
              <a:rPr lang="fa-IR" sz="1600" smtClean="0">
                <a:latin typeface="Times New Roman" panose="02020603050405020304" pitchFamily="18" charset="0"/>
                <a:cs typeface="Times New Roman" panose="02020603050405020304" pitchFamily="18" charset="0"/>
              </a:rPr>
              <a:t/>
            </a:r>
            <a:br>
              <a:rPr lang="fa-IR" sz="1600" smtClean="0">
                <a:latin typeface="Times New Roman" panose="02020603050405020304" pitchFamily="18" charset="0"/>
                <a:cs typeface="Times New Roman" panose="02020603050405020304" pitchFamily="18" charset="0"/>
              </a:rPr>
            </a:br>
            <a:r>
              <a:rPr lang="fa-IR" sz="1600" smtClean="0">
                <a:latin typeface="Times New Roman" panose="02020603050405020304" pitchFamily="18" charset="0"/>
                <a:cs typeface="Times New Roman" panose="02020603050405020304" pitchFamily="18" charset="0"/>
              </a:rPr>
              <a:t> </a:t>
            </a:r>
            <a:br>
              <a:rPr lang="fa-IR" sz="1600" smtClean="0">
                <a:latin typeface="Times New Roman" panose="02020603050405020304" pitchFamily="18" charset="0"/>
                <a:cs typeface="Times New Roman" panose="02020603050405020304" pitchFamily="18" charset="0"/>
              </a:rPr>
            </a:br>
            <a:r>
              <a:rPr lang="ar-SA" sz="1800" smtClean="0">
                <a:latin typeface="Times New Roman" panose="02020603050405020304" pitchFamily="18" charset="0"/>
                <a:cs typeface="Times New Roman" panose="02020603050405020304" pitchFamily="18" charset="0"/>
              </a:rPr>
              <a:t> </a:t>
            </a:r>
            <a:r>
              <a:rPr lang="ar-SA" sz="2000" smtClean="0">
                <a:latin typeface="Times New Roman" panose="02020603050405020304" pitchFamily="18" charset="0"/>
                <a:cs typeface="Times New Roman" panose="02020603050405020304" pitchFamily="18" charset="0"/>
              </a:rPr>
              <a:t>بعد</a:t>
            </a:r>
            <a:r>
              <a:rPr lang="fa-IR" sz="2000" smtClean="0">
                <a:latin typeface="Times New Roman" panose="02020603050405020304" pitchFamily="18" charset="0"/>
                <a:cs typeface="Times New Roman" panose="02020603050405020304" pitchFamily="18" charset="0"/>
              </a:rPr>
              <a:t> </a:t>
            </a:r>
            <a:r>
              <a:rPr lang="ar-SA" sz="2000" smtClean="0">
                <a:latin typeface="Times New Roman" panose="02020603050405020304" pitchFamily="18" charset="0"/>
                <a:cs typeface="Times New Roman" panose="02020603050405020304" pitchFamily="18" charset="0"/>
              </a:rPr>
              <a:t>ازاینکه</a:t>
            </a:r>
            <a:r>
              <a:rPr lang="fa-IR" sz="2000" smtClean="0">
                <a:latin typeface="Times New Roman" panose="02020603050405020304" pitchFamily="18" charset="0"/>
                <a:cs typeface="Times New Roman" panose="02020603050405020304" pitchFamily="18" charset="0"/>
              </a:rPr>
              <a:t> </a:t>
            </a:r>
            <a:r>
              <a:rPr lang="ar-SA" sz="2000" smtClean="0">
                <a:latin typeface="Times New Roman" panose="02020603050405020304" pitchFamily="18" charset="0"/>
                <a:cs typeface="Times New Roman" panose="02020603050405020304" pitchFamily="18" charset="0"/>
              </a:rPr>
              <a:t>بتن</a:t>
            </a:r>
            <a:r>
              <a:rPr lang="fa-IR" sz="2000" smtClean="0">
                <a:latin typeface="Times New Roman" panose="02020603050405020304" pitchFamily="18" charset="0"/>
                <a:cs typeface="Times New Roman" panose="02020603050405020304" pitchFamily="18" charset="0"/>
              </a:rPr>
              <a:t> </a:t>
            </a:r>
            <a:r>
              <a:rPr lang="ar-SA" sz="2000" smtClean="0">
                <a:latin typeface="Times New Roman" panose="02020603050405020304" pitchFamily="18" charset="0"/>
                <a:cs typeface="Times New Roman" panose="02020603050405020304" pitchFamily="18" charset="0"/>
              </a:rPr>
              <a:t>به</a:t>
            </a:r>
            <a:r>
              <a:rPr lang="fa-IR" sz="2000" smtClean="0">
                <a:latin typeface="Times New Roman" panose="02020603050405020304" pitchFamily="18" charset="0"/>
                <a:cs typeface="Times New Roman" panose="02020603050405020304" pitchFamily="18" charset="0"/>
              </a:rPr>
              <a:t> </a:t>
            </a:r>
            <a:r>
              <a:rPr lang="ar-SA" sz="2000" smtClean="0">
                <a:latin typeface="Times New Roman" panose="02020603050405020304" pitchFamily="18" charset="0"/>
                <a:cs typeface="Times New Roman" panose="02020603050405020304" pitchFamily="18" charset="0"/>
              </a:rPr>
              <a:t>مقاومت</a:t>
            </a:r>
            <a:r>
              <a:rPr lang="fa-IR" sz="2000" smtClean="0">
                <a:latin typeface="Times New Roman" panose="02020603050405020304" pitchFamily="18" charset="0"/>
                <a:cs typeface="Times New Roman" panose="02020603050405020304" pitchFamily="18" charset="0"/>
              </a:rPr>
              <a:t> </a:t>
            </a:r>
            <a:r>
              <a:rPr lang="ar-SA" sz="2000" smtClean="0">
                <a:latin typeface="Times New Roman" panose="02020603050405020304" pitchFamily="18" charset="0"/>
                <a:cs typeface="Times New Roman" panose="02020603050405020304" pitchFamily="18" charset="0"/>
              </a:rPr>
              <a:t>فشاری</a:t>
            </a:r>
            <a:r>
              <a:rPr lang="fa-IR" sz="2000" smtClean="0">
                <a:latin typeface="Times New Roman" panose="02020603050405020304" pitchFamily="18" charset="0"/>
                <a:cs typeface="Times New Roman" panose="02020603050405020304" pitchFamily="18" charset="0"/>
              </a:rPr>
              <a:t> </a:t>
            </a:r>
            <a:r>
              <a:rPr lang="ar-SA" sz="2000" smtClean="0">
                <a:latin typeface="Times New Roman" panose="02020603050405020304" pitchFamily="18" charset="0"/>
                <a:cs typeface="Times New Roman" panose="02020603050405020304" pitchFamily="18" charset="0"/>
              </a:rPr>
              <a:t>مورد</a:t>
            </a:r>
            <a:r>
              <a:rPr lang="fa-IR" sz="2000" smtClean="0">
                <a:latin typeface="Times New Roman" panose="02020603050405020304" pitchFamily="18" charset="0"/>
                <a:cs typeface="Times New Roman" panose="02020603050405020304" pitchFamily="18" charset="0"/>
              </a:rPr>
              <a:t> </a:t>
            </a:r>
            <a:r>
              <a:rPr lang="ar-SA" sz="2000" smtClean="0">
                <a:latin typeface="Times New Roman" panose="02020603050405020304" pitchFamily="18" charset="0"/>
                <a:cs typeface="Times New Roman" panose="02020603050405020304" pitchFamily="18" charset="0"/>
              </a:rPr>
              <a:t>نیاز</a:t>
            </a:r>
            <a:r>
              <a:rPr lang="fa-IR" sz="2000" smtClean="0">
                <a:latin typeface="Times New Roman" panose="02020603050405020304" pitchFamily="18" charset="0"/>
                <a:cs typeface="Times New Roman" panose="02020603050405020304" pitchFamily="18" charset="0"/>
              </a:rPr>
              <a:t> </a:t>
            </a:r>
            <a:r>
              <a:rPr lang="ar-SA" sz="2000" smtClean="0">
                <a:latin typeface="Times New Roman" panose="02020603050405020304" pitchFamily="18" charset="0"/>
                <a:cs typeface="Times New Roman" panose="02020603050405020304" pitchFamily="18" charset="0"/>
              </a:rPr>
              <a:t>رسید</a:t>
            </a:r>
            <a:r>
              <a:rPr lang="fa-IR" sz="2000" smtClean="0">
                <a:latin typeface="Times New Roman" panose="02020603050405020304" pitchFamily="18" charset="0"/>
                <a:cs typeface="Times New Roman" panose="02020603050405020304" pitchFamily="18" charset="0"/>
              </a:rPr>
              <a:t> </a:t>
            </a:r>
            <a:r>
              <a:rPr lang="ar-SA" sz="2000" smtClean="0">
                <a:latin typeface="Times New Roman" panose="02020603050405020304" pitchFamily="18" charset="0"/>
                <a:cs typeface="Times New Roman" panose="02020603050405020304" pitchFamily="18" charset="0"/>
              </a:rPr>
              <a:t>می</a:t>
            </a:r>
            <a:r>
              <a:rPr lang="fa-IR" sz="2000" smtClean="0">
                <a:latin typeface="Times New Roman" panose="02020603050405020304" pitchFamily="18" charset="0"/>
                <a:cs typeface="Times New Roman" panose="02020603050405020304" pitchFamily="18" charset="0"/>
              </a:rPr>
              <a:t> </a:t>
            </a:r>
            <a:r>
              <a:rPr lang="ar-SA" sz="2000" smtClean="0">
                <a:latin typeface="Times New Roman" panose="02020603050405020304" pitchFamily="18" charset="0"/>
                <a:cs typeface="Times New Roman" panose="02020603050405020304" pitchFamily="18" charset="0"/>
              </a:rPr>
              <a:t>توان</a:t>
            </a:r>
            <a:r>
              <a:rPr lang="fa-IR" sz="2000" smtClean="0">
                <a:latin typeface="Times New Roman" panose="02020603050405020304" pitchFamily="18" charset="0"/>
                <a:cs typeface="Times New Roman" panose="02020603050405020304" pitchFamily="18" charset="0"/>
              </a:rPr>
              <a:t> </a:t>
            </a:r>
            <a:r>
              <a:rPr lang="ar-SA" sz="2000" smtClean="0">
                <a:latin typeface="Times New Roman" panose="02020603050405020304" pitchFamily="18" charset="0"/>
                <a:cs typeface="Times New Roman" panose="02020603050405020304" pitchFamily="18" charset="0"/>
              </a:rPr>
              <a:t>عملیات کشش کابلها</a:t>
            </a:r>
            <a:r>
              <a:rPr lang="fa-IR" sz="2000" smtClean="0">
                <a:latin typeface="Times New Roman" panose="02020603050405020304" pitchFamily="18" charset="0"/>
                <a:cs typeface="Times New Roman" panose="02020603050405020304" pitchFamily="18" charset="0"/>
              </a:rPr>
              <a:t> </a:t>
            </a:r>
            <a:r>
              <a:rPr lang="ar-SA" sz="2000" smtClean="0">
                <a:latin typeface="Times New Roman" panose="02020603050405020304" pitchFamily="18" charset="0"/>
                <a:cs typeface="Times New Roman" panose="02020603050405020304" pitchFamily="18" charset="0"/>
              </a:rPr>
              <a:t>را</a:t>
            </a:r>
            <a:r>
              <a:rPr lang="fa-IR" sz="2000" smtClean="0">
                <a:latin typeface="Times New Roman" panose="02020603050405020304" pitchFamily="18" charset="0"/>
                <a:cs typeface="Times New Roman" panose="02020603050405020304" pitchFamily="18" charset="0"/>
              </a:rPr>
              <a:t> </a:t>
            </a:r>
            <a:r>
              <a:rPr lang="ar-SA" sz="2000" smtClean="0">
                <a:latin typeface="Times New Roman" panose="02020603050405020304" pitchFamily="18" charset="0"/>
                <a:cs typeface="Times New Roman" panose="02020603050405020304" pitchFamily="18" charset="0"/>
              </a:rPr>
              <a:t>آغاز</a:t>
            </a:r>
            <a:r>
              <a:rPr lang="fa-IR" sz="2000" smtClean="0">
                <a:latin typeface="Times New Roman" panose="02020603050405020304" pitchFamily="18" charset="0"/>
                <a:cs typeface="Times New Roman" panose="02020603050405020304" pitchFamily="18" charset="0"/>
              </a:rPr>
              <a:t> </a:t>
            </a:r>
            <a:r>
              <a:rPr lang="ar-SA" sz="2000" smtClean="0">
                <a:latin typeface="Times New Roman" panose="02020603050405020304" pitchFamily="18" charset="0"/>
                <a:cs typeface="Times New Roman" panose="02020603050405020304" pitchFamily="18" charset="0"/>
              </a:rPr>
              <a:t>نمود</a:t>
            </a:r>
            <a:r>
              <a:rPr lang="fa-IR" sz="2000" smtClean="0">
                <a:latin typeface="Times New Roman" panose="02020603050405020304" pitchFamily="18" charset="0"/>
                <a:cs typeface="Times New Roman" panose="02020603050405020304" pitchFamily="18" charset="0"/>
              </a:rPr>
              <a:t>.</a:t>
            </a:r>
            <a:r>
              <a:rPr lang="ar-SA" sz="2000" smtClean="0">
                <a:latin typeface="Times New Roman" panose="02020603050405020304" pitchFamily="18" charset="0"/>
                <a:cs typeface="Times New Roman" panose="02020603050405020304" pitchFamily="18" charset="0"/>
              </a:rPr>
              <a:t>هر کابل</a:t>
            </a:r>
            <a:r>
              <a:rPr lang="fa-IR" sz="2000" smtClean="0">
                <a:latin typeface="Times New Roman" panose="02020603050405020304" pitchFamily="18" charset="0"/>
                <a:cs typeface="Times New Roman" panose="02020603050405020304" pitchFamily="18" charset="0"/>
              </a:rPr>
              <a:t> </a:t>
            </a:r>
            <a:r>
              <a:rPr lang="ar-SA" sz="2000" smtClean="0">
                <a:latin typeface="Times New Roman" panose="02020603050405020304" pitchFamily="18" charset="0"/>
                <a:cs typeface="Times New Roman" panose="02020603050405020304" pitchFamily="18" charset="0"/>
              </a:rPr>
              <a:t>از</a:t>
            </a:r>
            <a:r>
              <a:rPr lang="fa-IR" sz="2000" smtClean="0">
                <a:latin typeface="Times New Roman" panose="02020603050405020304" pitchFamily="18" charset="0"/>
                <a:cs typeface="Times New Roman" panose="02020603050405020304" pitchFamily="18" charset="0"/>
              </a:rPr>
              <a:t> </a:t>
            </a:r>
            <a:r>
              <a:rPr lang="ar-SA" sz="2000" smtClean="0">
                <a:latin typeface="Times New Roman" panose="02020603050405020304" pitchFamily="18" charset="0"/>
                <a:cs typeface="Times New Roman" panose="02020603050405020304" pitchFamily="18" charset="0"/>
              </a:rPr>
              <a:t>یک طرف</a:t>
            </a:r>
            <a:r>
              <a:rPr lang="fa-IR" sz="2000" smtClean="0">
                <a:latin typeface="Times New Roman" panose="02020603050405020304" pitchFamily="18" charset="0"/>
                <a:cs typeface="Times New Roman" panose="02020603050405020304" pitchFamily="18" charset="0"/>
              </a:rPr>
              <a:t> </a:t>
            </a:r>
            <a:r>
              <a:rPr lang="ar-SA" sz="2000" smtClean="0">
                <a:latin typeface="Times New Roman" panose="02020603050405020304" pitchFamily="18" charset="0"/>
                <a:cs typeface="Times New Roman" panose="02020603050405020304" pitchFamily="18" charset="0"/>
              </a:rPr>
              <a:t>یا</a:t>
            </a:r>
            <a:r>
              <a:rPr lang="fa-IR" sz="2000" smtClean="0">
                <a:latin typeface="Times New Roman" panose="02020603050405020304" pitchFamily="18" charset="0"/>
                <a:cs typeface="Times New Roman" panose="02020603050405020304" pitchFamily="18" charset="0"/>
              </a:rPr>
              <a:t> </a:t>
            </a:r>
            <a:r>
              <a:rPr lang="ar-SA" sz="2000" smtClean="0">
                <a:latin typeface="Times New Roman" panose="02020603050405020304" pitchFamily="18" charset="0"/>
                <a:cs typeface="Times New Roman" panose="02020603050405020304" pitchFamily="18" charset="0"/>
              </a:rPr>
              <a:t>از</a:t>
            </a:r>
            <a:r>
              <a:rPr lang="fa-IR" sz="2000" smtClean="0">
                <a:latin typeface="Times New Roman" panose="02020603050405020304" pitchFamily="18" charset="0"/>
                <a:cs typeface="Times New Roman" panose="02020603050405020304" pitchFamily="18" charset="0"/>
              </a:rPr>
              <a:t> </a:t>
            </a:r>
            <a:r>
              <a:rPr lang="ar-SA" sz="2000" smtClean="0">
                <a:latin typeface="Times New Roman" panose="02020603050405020304" pitchFamily="18" charset="0"/>
                <a:cs typeface="Times New Roman" panose="02020603050405020304" pitchFamily="18" charset="0"/>
              </a:rPr>
              <a:t>هر</a:t>
            </a:r>
            <a:r>
              <a:rPr lang="fa-IR" sz="2000" smtClean="0">
                <a:latin typeface="Times New Roman" panose="02020603050405020304" pitchFamily="18" charset="0"/>
                <a:cs typeface="Times New Roman" panose="02020603050405020304" pitchFamily="18" charset="0"/>
              </a:rPr>
              <a:t> </a:t>
            </a:r>
            <a:r>
              <a:rPr lang="ar-SA" sz="2000" smtClean="0">
                <a:latin typeface="Times New Roman" panose="02020603050405020304" pitchFamily="18" charset="0"/>
                <a:cs typeface="Times New Roman" panose="02020603050405020304" pitchFamily="18" charset="0"/>
              </a:rPr>
              <a:t>دوطرف</a:t>
            </a:r>
            <a:r>
              <a:rPr lang="fa-IR" sz="2000" smtClean="0">
                <a:latin typeface="Times New Roman" panose="02020603050405020304" pitchFamily="18" charset="0"/>
                <a:cs typeface="Times New Roman" panose="02020603050405020304" pitchFamily="18" charset="0"/>
              </a:rPr>
              <a:t> (</a:t>
            </a:r>
            <a:r>
              <a:rPr lang="ar-SA" sz="2000" smtClean="0">
                <a:latin typeface="Times New Roman" panose="02020603050405020304" pitchFamily="18" charset="0"/>
                <a:cs typeface="Times New Roman" panose="02020603050405020304" pitchFamily="18" charset="0"/>
              </a:rPr>
              <a:t>در</a:t>
            </a:r>
            <a:r>
              <a:rPr lang="fa-IR" sz="2000" smtClean="0">
                <a:latin typeface="Times New Roman" panose="02020603050405020304" pitchFamily="18" charset="0"/>
                <a:cs typeface="Times New Roman" panose="02020603050405020304" pitchFamily="18" charset="0"/>
              </a:rPr>
              <a:t> </a:t>
            </a:r>
            <a:r>
              <a:rPr lang="ar-SA" sz="2000" smtClean="0">
                <a:latin typeface="Times New Roman" panose="02020603050405020304" pitchFamily="18" charset="0"/>
                <a:cs typeface="Times New Roman" panose="02020603050405020304" pitchFamily="18" charset="0"/>
              </a:rPr>
              <a:t>صورت</a:t>
            </a:r>
            <a:r>
              <a:rPr lang="fa-IR" sz="2000" smtClean="0">
                <a:latin typeface="Times New Roman" panose="02020603050405020304" pitchFamily="18" charset="0"/>
                <a:cs typeface="Times New Roman" panose="02020603050405020304" pitchFamily="18" charset="0"/>
              </a:rPr>
              <a:t> </a:t>
            </a:r>
            <a:r>
              <a:rPr lang="ar-SA" sz="2000" smtClean="0">
                <a:latin typeface="Times New Roman" panose="02020603050405020304" pitchFamily="18" charset="0"/>
                <a:cs typeface="Times New Roman" panose="02020603050405020304" pitchFamily="18" charset="0"/>
              </a:rPr>
              <a:t>نیاز</a:t>
            </a:r>
            <a:r>
              <a:rPr lang="fa-IR" sz="2000" smtClean="0">
                <a:latin typeface="Times New Roman" panose="02020603050405020304" pitchFamily="18" charset="0"/>
                <a:cs typeface="Times New Roman" panose="02020603050405020304" pitchFamily="18" charset="0"/>
              </a:rPr>
              <a:t>) </a:t>
            </a:r>
            <a:r>
              <a:rPr lang="ar-SA" sz="2000" smtClean="0">
                <a:latin typeface="Times New Roman" panose="02020603050405020304" pitchFamily="18" charset="0"/>
                <a:cs typeface="Times New Roman" panose="02020603050405020304" pitchFamily="18" charset="0"/>
              </a:rPr>
              <a:t>کشیده</a:t>
            </a:r>
            <a:r>
              <a:rPr lang="fa-IR" sz="2000" smtClean="0">
                <a:latin typeface="Times New Roman" panose="02020603050405020304" pitchFamily="18" charset="0"/>
                <a:cs typeface="Times New Roman" panose="02020603050405020304" pitchFamily="18" charset="0"/>
              </a:rPr>
              <a:t> </a:t>
            </a:r>
            <a:r>
              <a:rPr lang="ar-SA" sz="2000" smtClean="0">
                <a:latin typeface="Times New Roman" panose="02020603050405020304" pitchFamily="18" charset="0"/>
                <a:cs typeface="Times New Roman" panose="02020603050405020304" pitchFamily="18" charset="0"/>
              </a:rPr>
              <a:t>می</a:t>
            </a:r>
            <a:r>
              <a:rPr lang="fa-IR" sz="2000" smtClean="0">
                <a:latin typeface="Times New Roman" panose="02020603050405020304" pitchFamily="18" charset="0"/>
                <a:cs typeface="Times New Roman" panose="02020603050405020304" pitchFamily="18" charset="0"/>
              </a:rPr>
              <a:t> </a:t>
            </a:r>
            <a:r>
              <a:rPr lang="ar-SA" sz="2000" smtClean="0">
                <a:latin typeface="Times New Roman" panose="02020603050405020304" pitchFamily="18" charset="0"/>
                <a:cs typeface="Times New Roman" panose="02020603050405020304" pitchFamily="18" charset="0"/>
              </a:rPr>
              <a:t>شود</a:t>
            </a:r>
            <a:r>
              <a:rPr lang="fa-IR" sz="2000" smtClean="0">
                <a:latin typeface="Times New Roman" panose="02020603050405020304" pitchFamily="18" charset="0"/>
                <a:cs typeface="Times New Roman" panose="02020603050405020304" pitchFamily="18" charset="0"/>
              </a:rPr>
              <a:t>.</a:t>
            </a:r>
            <a:r>
              <a:rPr lang="ar-SA" sz="2000" smtClean="0">
                <a:latin typeface="Times New Roman" panose="02020603050405020304" pitchFamily="18" charset="0"/>
                <a:cs typeface="Times New Roman" panose="02020603050405020304" pitchFamily="18" charset="0"/>
              </a:rPr>
              <a:t>میزان</a:t>
            </a:r>
            <a:r>
              <a:rPr lang="fa-IR" sz="2000" smtClean="0">
                <a:latin typeface="Times New Roman" panose="02020603050405020304" pitchFamily="18" charset="0"/>
                <a:cs typeface="Times New Roman" panose="02020603050405020304" pitchFamily="18" charset="0"/>
              </a:rPr>
              <a:t> </a:t>
            </a:r>
            <a:r>
              <a:rPr lang="ar-SA" sz="2000" smtClean="0">
                <a:latin typeface="Times New Roman" panose="02020603050405020304" pitchFamily="18" charset="0"/>
                <a:cs typeface="Times New Roman" panose="02020603050405020304" pitchFamily="18" charset="0"/>
              </a:rPr>
              <a:t>افزایش</a:t>
            </a:r>
            <a:r>
              <a:rPr lang="fa-IR" sz="2000" smtClean="0">
                <a:latin typeface="Times New Roman" panose="02020603050405020304" pitchFamily="18" charset="0"/>
                <a:cs typeface="Times New Roman" panose="02020603050405020304" pitchFamily="18" charset="0"/>
              </a:rPr>
              <a:t> </a:t>
            </a:r>
            <a:r>
              <a:rPr lang="ar-SA" sz="2000" smtClean="0">
                <a:latin typeface="Times New Roman" panose="02020603050405020304" pitchFamily="18" charset="0"/>
                <a:cs typeface="Times New Roman" panose="02020603050405020304" pitchFamily="18" charset="0"/>
              </a:rPr>
              <a:t>طول</a:t>
            </a:r>
            <a:r>
              <a:rPr lang="fa-IR" sz="2000" smtClean="0">
                <a:latin typeface="Times New Roman" panose="02020603050405020304" pitchFamily="18" charset="0"/>
                <a:cs typeface="Times New Roman" panose="02020603050405020304" pitchFamily="18" charset="0"/>
              </a:rPr>
              <a:t> </a:t>
            </a:r>
            <a:r>
              <a:rPr lang="ar-SA" sz="2000" smtClean="0">
                <a:latin typeface="Times New Roman" panose="02020603050405020304" pitchFamily="18" charset="0"/>
                <a:cs typeface="Times New Roman" panose="02020603050405020304" pitchFamily="18" charset="0"/>
              </a:rPr>
              <a:t>هرکابل</a:t>
            </a:r>
            <a:r>
              <a:rPr lang="fa-IR" sz="2000" smtClean="0">
                <a:latin typeface="Times New Roman" panose="02020603050405020304" pitchFamily="18" charset="0"/>
                <a:cs typeface="Times New Roman" panose="02020603050405020304" pitchFamily="18" charset="0"/>
              </a:rPr>
              <a:t> </a:t>
            </a:r>
            <a:r>
              <a:rPr lang="ar-SA" sz="2000" smtClean="0">
                <a:latin typeface="Times New Roman" panose="02020603050405020304" pitchFamily="18" charset="0"/>
                <a:cs typeface="Times New Roman" panose="02020603050405020304" pitchFamily="18" charset="0"/>
              </a:rPr>
              <a:t>با</a:t>
            </a:r>
            <a:r>
              <a:rPr lang="fa-IR" sz="2000" smtClean="0">
                <a:latin typeface="Times New Roman" panose="02020603050405020304" pitchFamily="18" charset="0"/>
                <a:cs typeface="Times New Roman" panose="02020603050405020304" pitchFamily="18" charset="0"/>
              </a:rPr>
              <a:t> </a:t>
            </a:r>
            <a:r>
              <a:rPr lang="ar-SA" sz="2000" smtClean="0">
                <a:latin typeface="Times New Roman" panose="02020603050405020304" pitchFamily="18" charset="0"/>
                <a:cs typeface="Times New Roman" panose="02020603050405020304" pitchFamily="18" charset="0"/>
              </a:rPr>
              <a:t>توجه</a:t>
            </a:r>
            <a:r>
              <a:rPr lang="fa-IR" sz="2000" smtClean="0">
                <a:latin typeface="Times New Roman" panose="02020603050405020304" pitchFamily="18" charset="0"/>
                <a:cs typeface="Times New Roman" panose="02020603050405020304" pitchFamily="18" charset="0"/>
              </a:rPr>
              <a:t> </a:t>
            </a:r>
            <a:r>
              <a:rPr lang="ar-SA" sz="2000" smtClean="0">
                <a:latin typeface="Times New Roman" panose="02020603050405020304" pitchFamily="18" charset="0"/>
                <a:cs typeface="Times New Roman" panose="02020603050405020304" pitchFamily="18" charset="0"/>
              </a:rPr>
              <a:t>به</a:t>
            </a:r>
            <a:r>
              <a:rPr lang="fa-IR" sz="2000" smtClean="0">
                <a:latin typeface="Times New Roman" panose="02020603050405020304" pitchFamily="18" charset="0"/>
                <a:cs typeface="Times New Roman" panose="02020603050405020304" pitchFamily="18" charset="0"/>
              </a:rPr>
              <a:t> </a:t>
            </a:r>
            <a:r>
              <a:rPr lang="ar-SA" sz="2000" smtClean="0">
                <a:latin typeface="Times New Roman" panose="02020603050405020304" pitchFamily="18" charset="0"/>
                <a:cs typeface="Times New Roman" panose="02020603050405020304" pitchFamily="18" charset="0"/>
              </a:rPr>
              <a:t>طول</a:t>
            </a:r>
            <a:r>
              <a:rPr lang="fa-IR" sz="2000" smtClean="0">
                <a:latin typeface="Times New Roman" panose="02020603050405020304" pitchFamily="18" charset="0"/>
                <a:cs typeface="Times New Roman" panose="02020603050405020304" pitchFamily="18" charset="0"/>
              </a:rPr>
              <a:t> </a:t>
            </a:r>
            <a:r>
              <a:rPr lang="ar-SA" sz="2000" smtClean="0">
                <a:latin typeface="Times New Roman" panose="02020603050405020304" pitchFamily="18" charset="0"/>
                <a:cs typeface="Times New Roman" panose="02020603050405020304" pitchFamily="18" charset="0"/>
              </a:rPr>
              <a:t>و</a:t>
            </a:r>
            <a:r>
              <a:rPr lang="fa-IR" sz="2000" smtClean="0">
                <a:latin typeface="Times New Roman" panose="02020603050405020304" pitchFamily="18" charset="0"/>
                <a:cs typeface="Times New Roman" panose="02020603050405020304" pitchFamily="18" charset="0"/>
              </a:rPr>
              <a:t> </a:t>
            </a:r>
            <a:r>
              <a:rPr lang="ar-SA" sz="2000" smtClean="0">
                <a:latin typeface="Times New Roman" panose="02020603050405020304" pitchFamily="18" charset="0"/>
                <a:cs typeface="Times New Roman" panose="02020603050405020304" pitchFamily="18" charset="0"/>
              </a:rPr>
              <a:t>پروفیل</a:t>
            </a:r>
            <a:r>
              <a:rPr lang="fa-IR" sz="2000" smtClean="0">
                <a:latin typeface="Times New Roman" panose="02020603050405020304" pitchFamily="18" charset="0"/>
                <a:cs typeface="Times New Roman" panose="02020603050405020304" pitchFamily="18" charset="0"/>
              </a:rPr>
              <a:t> </a:t>
            </a:r>
            <a:r>
              <a:rPr lang="ar-SA" sz="2000" smtClean="0">
                <a:latin typeface="Times New Roman" panose="02020603050405020304" pitchFamily="18" charset="0"/>
                <a:cs typeface="Times New Roman" panose="02020603050405020304" pitchFamily="18" charset="0"/>
              </a:rPr>
              <a:t>آن</a:t>
            </a:r>
            <a:r>
              <a:rPr lang="fa-IR" sz="2000" smtClean="0">
                <a:latin typeface="Times New Roman" panose="02020603050405020304" pitchFamily="18" charset="0"/>
                <a:cs typeface="Times New Roman" panose="02020603050405020304" pitchFamily="18" charset="0"/>
              </a:rPr>
              <a:t> </a:t>
            </a:r>
            <a:r>
              <a:rPr lang="ar-SA" sz="2000" smtClean="0">
                <a:latin typeface="Times New Roman" panose="02020603050405020304" pitchFamily="18" charset="0"/>
                <a:cs typeface="Times New Roman" panose="02020603050405020304" pitchFamily="18" charset="0"/>
              </a:rPr>
              <a:t>محاسبه</a:t>
            </a:r>
            <a:r>
              <a:rPr lang="fa-IR" sz="2000" smtClean="0">
                <a:latin typeface="Times New Roman" panose="02020603050405020304" pitchFamily="18" charset="0"/>
                <a:cs typeface="Times New Roman" panose="02020603050405020304" pitchFamily="18" charset="0"/>
              </a:rPr>
              <a:t> </a:t>
            </a:r>
            <a:r>
              <a:rPr lang="ar-SA" sz="2000" smtClean="0">
                <a:latin typeface="Times New Roman" panose="02020603050405020304" pitchFamily="18" charset="0"/>
                <a:cs typeface="Times New Roman" panose="02020603050405020304" pitchFamily="18" charset="0"/>
              </a:rPr>
              <a:t>شده</a:t>
            </a:r>
            <a:r>
              <a:rPr lang="fa-IR" sz="2000" smtClean="0">
                <a:latin typeface="Times New Roman" panose="02020603050405020304" pitchFamily="18" charset="0"/>
                <a:cs typeface="Times New Roman" panose="02020603050405020304" pitchFamily="18" charset="0"/>
              </a:rPr>
              <a:t> </a:t>
            </a:r>
            <a:r>
              <a:rPr lang="ar-SA" sz="2000" smtClean="0">
                <a:latin typeface="Times New Roman" panose="02020603050405020304" pitchFamily="18" charset="0"/>
                <a:cs typeface="Times New Roman" panose="02020603050405020304" pitchFamily="18" charset="0"/>
              </a:rPr>
              <a:t>و</a:t>
            </a:r>
            <a:r>
              <a:rPr lang="fa-IR" sz="2000" smtClean="0">
                <a:latin typeface="Times New Roman" panose="02020603050405020304" pitchFamily="18" charset="0"/>
                <a:cs typeface="Times New Roman" panose="02020603050405020304" pitchFamily="18" charset="0"/>
              </a:rPr>
              <a:t> </a:t>
            </a:r>
            <a:r>
              <a:rPr lang="ar-SA" sz="2000" smtClean="0">
                <a:latin typeface="Times New Roman" panose="02020603050405020304" pitchFamily="18" charset="0"/>
                <a:cs typeface="Times New Roman" panose="02020603050405020304" pitchFamily="18" charset="0"/>
              </a:rPr>
              <a:t>پس</a:t>
            </a:r>
            <a:r>
              <a:rPr lang="fa-IR" sz="2000" smtClean="0">
                <a:latin typeface="Times New Roman" panose="02020603050405020304" pitchFamily="18" charset="0"/>
                <a:cs typeface="Times New Roman" panose="02020603050405020304" pitchFamily="18" charset="0"/>
              </a:rPr>
              <a:t> </a:t>
            </a:r>
            <a:r>
              <a:rPr lang="ar-SA" sz="2000" smtClean="0">
                <a:latin typeface="Times New Roman" panose="02020603050405020304" pitchFamily="18" charset="0"/>
                <a:cs typeface="Times New Roman" panose="02020603050405020304" pitchFamily="18" charset="0"/>
              </a:rPr>
              <a:t>از کشش</a:t>
            </a:r>
            <a:r>
              <a:rPr lang="fa-IR" sz="2000" smtClean="0">
                <a:latin typeface="Times New Roman" panose="02020603050405020304" pitchFamily="18" charset="0"/>
                <a:cs typeface="Times New Roman" panose="02020603050405020304" pitchFamily="18" charset="0"/>
              </a:rPr>
              <a:t> </a:t>
            </a:r>
            <a:r>
              <a:rPr lang="ar-SA" sz="2000" smtClean="0">
                <a:latin typeface="Times New Roman" panose="02020603050405020304" pitchFamily="18" charset="0"/>
                <a:cs typeface="Times New Roman" panose="02020603050405020304" pitchFamily="18" charset="0"/>
              </a:rPr>
              <a:t>نیز</a:t>
            </a:r>
            <a:r>
              <a:rPr lang="fa-IR" sz="2000" smtClean="0">
                <a:latin typeface="Times New Roman" panose="02020603050405020304" pitchFamily="18" charset="0"/>
                <a:cs typeface="Times New Roman" panose="02020603050405020304" pitchFamily="18" charset="0"/>
              </a:rPr>
              <a:t> </a:t>
            </a:r>
            <a:r>
              <a:rPr lang="ar-SA" sz="2000" smtClean="0">
                <a:latin typeface="Times New Roman" panose="02020603050405020304" pitchFamily="18" charset="0"/>
                <a:cs typeface="Times New Roman" panose="02020603050405020304" pitchFamily="18" charset="0"/>
              </a:rPr>
              <a:t>اندازه</a:t>
            </a:r>
            <a:r>
              <a:rPr lang="fa-IR" sz="2000" smtClean="0">
                <a:latin typeface="Times New Roman" panose="02020603050405020304" pitchFamily="18" charset="0"/>
                <a:cs typeface="Times New Roman" panose="02020603050405020304" pitchFamily="18" charset="0"/>
              </a:rPr>
              <a:t> </a:t>
            </a:r>
            <a:r>
              <a:rPr lang="ar-SA" sz="2000" smtClean="0">
                <a:latin typeface="Times New Roman" panose="02020603050405020304" pitchFamily="18" charset="0"/>
                <a:cs typeface="Times New Roman" panose="02020603050405020304" pitchFamily="18" charset="0"/>
              </a:rPr>
              <a:t>گیری</a:t>
            </a:r>
            <a:r>
              <a:rPr lang="fa-IR" sz="2000" smtClean="0">
                <a:latin typeface="Times New Roman" panose="02020603050405020304" pitchFamily="18" charset="0"/>
                <a:cs typeface="Times New Roman" panose="02020603050405020304" pitchFamily="18" charset="0"/>
              </a:rPr>
              <a:t> </a:t>
            </a:r>
            <a:r>
              <a:rPr lang="ar-SA" sz="2000" smtClean="0">
                <a:latin typeface="Times New Roman" panose="02020603050405020304" pitchFamily="18" charset="0"/>
                <a:cs typeface="Times New Roman" panose="02020603050405020304" pitchFamily="18" charset="0"/>
              </a:rPr>
              <a:t>می</a:t>
            </a:r>
            <a:r>
              <a:rPr lang="fa-IR" sz="2000" smtClean="0">
                <a:latin typeface="Times New Roman" panose="02020603050405020304" pitchFamily="18" charset="0"/>
                <a:cs typeface="Times New Roman" panose="02020603050405020304" pitchFamily="18" charset="0"/>
              </a:rPr>
              <a:t> </a:t>
            </a:r>
            <a:r>
              <a:rPr lang="ar-SA" sz="2000" smtClean="0">
                <a:latin typeface="Times New Roman" panose="02020603050405020304" pitchFamily="18" charset="0"/>
                <a:cs typeface="Times New Roman" panose="02020603050405020304" pitchFamily="18" charset="0"/>
              </a:rPr>
              <a:t>شوند</a:t>
            </a:r>
            <a:r>
              <a:rPr lang="fa-IR" sz="2000" smtClean="0">
                <a:latin typeface="Times New Roman" panose="02020603050405020304" pitchFamily="18" charset="0"/>
                <a:cs typeface="Times New Roman" panose="02020603050405020304" pitchFamily="18" charset="0"/>
              </a:rPr>
              <a:t>. </a:t>
            </a:r>
            <a:r>
              <a:rPr lang="ar-SA" sz="2000" smtClean="0">
                <a:latin typeface="Times New Roman" panose="02020603050405020304" pitchFamily="18" charset="0"/>
                <a:cs typeface="Times New Roman" panose="02020603050405020304" pitchFamily="18" charset="0"/>
              </a:rPr>
              <a:t>بدین</a:t>
            </a:r>
            <a:r>
              <a:rPr lang="fa-IR" sz="2000" smtClean="0">
                <a:latin typeface="Times New Roman" panose="02020603050405020304" pitchFamily="18" charset="0"/>
                <a:cs typeface="Times New Roman" panose="02020603050405020304" pitchFamily="18" charset="0"/>
              </a:rPr>
              <a:t> </a:t>
            </a:r>
            <a:r>
              <a:rPr lang="ar-SA" sz="2000" smtClean="0">
                <a:latin typeface="Times New Roman" panose="02020603050405020304" pitchFamily="18" charset="0"/>
                <a:cs typeface="Times New Roman" panose="02020603050405020304" pitchFamily="18" charset="0"/>
              </a:rPr>
              <a:t>ترتیب</a:t>
            </a:r>
            <a:r>
              <a:rPr lang="fa-IR" sz="2000" smtClean="0">
                <a:latin typeface="Times New Roman" panose="02020603050405020304" pitchFamily="18" charset="0"/>
                <a:cs typeface="Times New Roman" panose="02020603050405020304" pitchFamily="18" charset="0"/>
              </a:rPr>
              <a:t> </a:t>
            </a:r>
            <a:r>
              <a:rPr lang="ar-SA" sz="2000" smtClean="0">
                <a:latin typeface="Times New Roman" panose="02020603050405020304" pitchFamily="18" charset="0"/>
                <a:cs typeface="Times New Roman" panose="02020603050405020304" pitchFamily="18" charset="0"/>
              </a:rPr>
              <a:t>صحت</a:t>
            </a:r>
            <a:r>
              <a:rPr lang="fa-IR" sz="2000" smtClean="0">
                <a:latin typeface="Times New Roman" panose="02020603050405020304" pitchFamily="18" charset="0"/>
                <a:cs typeface="Times New Roman" panose="02020603050405020304" pitchFamily="18" charset="0"/>
              </a:rPr>
              <a:t> </a:t>
            </a:r>
            <a:r>
              <a:rPr lang="ar-SA" sz="2000" smtClean="0">
                <a:latin typeface="Times New Roman" panose="02020603050405020304" pitchFamily="18" charset="0"/>
                <a:cs typeface="Times New Roman" panose="02020603050405020304" pitchFamily="18" charset="0"/>
              </a:rPr>
              <a:t>اجرای</a:t>
            </a:r>
            <a:r>
              <a:rPr lang="fa-IR" sz="2000" smtClean="0">
                <a:latin typeface="Times New Roman" panose="02020603050405020304" pitchFamily="18" charset="0"/>
                <a:cs typeface="Times New Roman" panose="02020603050405020304" pitchFamily="18" charset="0"/>
              </a:rPr>
              <a:t> </a:t>
            </a:r>
            <a:r>
              <a:rPr lang="ar-SA" sz="2000" smtClean="0">
                <a:latin typeface="Times New Roman" panose="02020603050405020304" pitchFamily="18" charset="0"/>
                <a:cs typeface="Times New Roman" panose="02020603050405020304" pitchFamily="18" charset="0"/>
              </a:rPr>
              <a:t>عملیات کنترل</a:t>
            </a:r>
            <a:r>
              <a:rPr lang="fa-IR" sz="2000" smtClean="0">
                <a:latin typeface="Times New Roman" panose="02020603050405020304" pitchFamily="18" charset="0"/>
                <a:cs typeface="Times New Roman" panose="02020603050405020304" pitchFamily="18" charset="0"/>
              </a:rPr>
              <a:t> </a:t>
            </a:r>
            <a:r>
              <a:rPr lang="ar-SA" sz="2000" smtClean="0">
                <a:latin typeface="Times New Roman" panose="02020603050405020304" pitchFamily="18" charset="0"/>
                <a:cs typeface="Times New Roman" panose="02020603050405020304" pitchFamily="18" charset="0"/>
              </a:rPr>
              <a:t>می</a:t>
            </a:r>
            <a:r>
              <a:rPr lang="fa-IR" sz="2000" smtClean="0">
                <a:latin typeface="Times New Roman" panose="02020603050405020304" pitchFamily="18" charset="0"/>
                <a:cs typeface="Times New Roman" panose="02020603050405020304" pitchFamily="18" charset="0"/>
              </a:rPr>
              <a:t> </a:t>
            </a:r>
            <a:r>
              <a:rPr lang="ar-SA" sz="2000" smtClean="0">
                <a:latin typeface="Times New Roman" panose="02020603050405020304" pitchFamily="18" charset="0"/>
                <a:cs typeface="Times New Roman" panose="02020603050405020304" pitchFamily="18" charset="0"/>
              </a:rPr>
              <a:t>شود</a:t>
            </a:r>
            <a:r>
              <a:rPr lang="fa-IR" sz="1800" smtClean="0">
                <a:latin typeface="Times New Roman" panose="02020603050405020304" pitchFamily="18" charset="0"/>
                <a:cs typeface="Times New Roman" panose="02020603050405020304" pitchFamily="18" charset="0"/>
              </a:rPr>
              <a:t>.</a:t>
            </a:r>
            <a:endParaRPr lang="en-US" sz="1800" smtClean="0">
              <a:latin typeface="Times New Roman" panose="02020603050405020304" pitchFamily="18" charset="0"/>
              <a:cs typeface="Times New Roman" panose="02020603050405020304" pitchFamily="18" charset="0"/>
            </a:endParaRPr>
          </a:p>
        </p:txBody>
      </p:sp>
      <p:pic>
        <p:nvPicPr>
          <p:cNvPr id="26627" name="Picture 4"/>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0" y="2514600"/>
            <a:ext cx="6629400" cy="4343400"/>
          </a:xfrm>
          <a:noFill/>
        </p:spPr>
      </p:pic>
    </p:spTree>
  </p:cSld>
  <p:clrMapOvr>
    <a:masterClrMapping/>
  </p:clrMapOvr>
  <p:transition>
    <p:plus/>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6323">
                                            <p:txEl>
                                              <p:pRg st="0" end="0"/>
                                            </p:txEl>
                                          </p:spTgt>
                                        </p:tgtEl>
                                        <p:attrNameLst>
                                          <p:attrName>style.visibility</p:attrName>
                                        </p:attrNameLst>
                                      </p:cBhvr>
                                      <p:to>
                                        <p:strVal val="visible"/>
                                      </p:to>
                                    </p:set>
                                    <p:animEffect transition="in" filter="wipe(left)">
                                      <p:cBhvr>
                                        <p:cTn id="7" dur="500"/>
                                        <p:tgtEl>
                                          <p:spTgt spid="5632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3" grpId="0" build="p"/>
    </p:bldLst>
  </p:timing>
</p:sld>
</file>

<file path=ppt/slides/slide19.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8371" name="Rectangle 3"/>
          <p:cNvSpPr>
            <a:spLocks noGrp="1" noChangeArrowheads="1"/>
          </p:cNvSpPr>
          <p:nvPr>
            <p:ph idx="1"/>
          </p:nvPr>
        </p:nvSpPr>
        <p:spPr>
          <a:xfrm>
            <a:off x="2819400" y="304800"/>
            <a:ext cx="5791200" cy="2286000"/>
          </a:xfrm>
        </p:spPr>
        <p:txBody>
          <a:bodyPr/>
          <a:lstStyle/>
          <a:p>
            <a:pPr eaLnBrk="1" hangingPunct="1">
              <a:lnSpc>
                <a:spcPct val="80000"/>
              </a:lnSpc>
              <a:buFontTx/>
              <a:buNone/>
            </a:pPr>
            <a:r>
              <a:rPr lang="ar-SA" sz="2200" b="1" smtClean="0">
                <a:latin typeface="Times New Roman" panose="02020603050405020304" pitchFamily="18" charset="0"/>
                <a:cs typeface="Times New Roman" panose="02020603050405020304" pitchFamily="18" charset="0"/>
              </a:rPr>
              <a:t>عوامل رشدسریع سیستم پس کشیدگی:</a:t>
            </a:r>
            <a:endParaRPr lang="fa-IR" sz="2200" b="1" smtClean="0">
              <a:latin typeface="Times New Roman" panose="02020603050405020304" pitchFamily="18" charset="0"/>
              <a:cs typeface="Times New Roman" panose="02020603050405020304" pitchFamily="18" charset="0"/>
            </a:endParaRPr>
          </a:p>
          <a:p>
            <a:pPr eaLnBrk="1" hangingPunct="1">
              <a:lnSpc>
                <a:spcPct val="80000"/>
              </a:lnSpc>
              <a:buFontTx/>
              <a:buNone/>
            </a:pPr>
            <a:endParaRPr lang="fa-IR" sz="2000" smtClean="0">
              <a:latin typeface="Times New Roman" panose="02020603050405020304" pitchFamily="18" charset="0"/>
              <a:cs typeface="Times New Roman" panose="02020603050405020304" pitchFamily="18" charset="0"/>
            </a:endParaRPr>
          </a:p>
          <a:p>
            <a:pPr eaLnBrk="1" hangingPunct="1">
              <a:lnSpc>
                <a:spcPct val="80000"/>
              </a:lnSpc>
              <a:buFontTx/>
              <a:buNone/>
            </a:pPr>
            <a:r>
              <a:rPr lang="ar-SA" sz="2200" smtClean="0">
                <a:latin typeface="Times New Roman" panose="02020603050405020304" pitchFamily="18" charset="0"/>
                <a:cs typeface="Times New Roman" panose="02020603050405020304" pitchFamily="18" charset="0"/>
              </a:rPr>
              <a:t>1- سرعت بالای اجرا.</a:t>
            </a:r>
            <a:endParaRPr lang="fa-IR" sz="2200" smtClean="0">
              <a:latin typeface="Times New Roman" panose="02020603050405020304" pitchFamily="18" charset="0"/>
              <a:cs typeface="Times New Roman" panose="02020603050405020304" pitchFamily="18" charset="0"/>
            </a:endParaRPr>
          </a:p>
          <a:p>
            <a:pPr eaLnBrk="1" hangingPunct="1">
              <a:lnSpc>
                <a:spcPct val="80000"/>
              </a:lnSpc>
              <a:buFontTx/>
              <a:buNone/>
            </a:pPr>
            <a:r>
              <a:rPr lang="ar-SA" sz="2200" smtClean="0">
                <a:latin typeface="Times New Roman" panose="02020603050405020304" pitchFamily="18" charset="0"/>
                <a:cs typeface="Times New Roman" panose="02020603050405020304" pitchFamily="18" charset="0"/>
              </a:rPr>
              <a:t>2- مقاومت بسیار زیاد در برابر خوردگی و زلزله.</a:t>
            </a:r>
            <a:endParaRPr lang="fa-IR" sz="2200" smtClean="0">
              <a:latin typeface="Times New Roman" panose="02020603050405020304" pitchFamily="18" charset="0"/>
              <a:cs typeface="Times New Roman" panose="02020603050405020304" pitchFamily="18" charset="0"/>
            </a:endParaRPr>
          </a:p>
          <a:p>
            <a:pPr eaLnBrk="1" hangingPunct="1">
              <a:lnSpc>
                <a:spcPct val="80000"/>
              </a:lnSpc>
              <a:buFontTx/>
              <a:buNone/>
            </a:pPr>
            <a:r>
              <a:rPr lang="ar-SA" sz="2200" smtClean="0">
                <a:latin typeface="Times New Roman" panose="02020603050405020304" pitchFamily="18" charset="0"/>
                <a:cs typeface="Times New Roman" panose="02020603050405020304" pitchFamily="18" charset="0"/>
              </a:rPr>
              <a:t>3- سهولت ایجاد بیشترین خروج از مرکزیت در تاندونها.</a:t>
            </a:r>
            <a:endParaRPr lang="fa-IR" sz="2200" smtClean="0">
              <a:latin typeface="Times New Roman" panose="02020603050405020304" pitchFamily="18" charset="0"/>
              <a:cs typeface="Times New Roman" panose="02020603050405020304" pitchFamily="18" charset="0"/>
            </a:endParaRPr>
          </a:p>
          <a:p>
            <a:pPr eaLnBrk="1" hangingPunct="1">
              <a:lnSpc>
                <a:spcPct val="80000"/>
              </a:lnSpc>
              <a:buFontTx/>
              <a:buNone/>
            </a:pPr>
            <a:r>
              <a:rPr lang="ar-SA" sz="2200" smtClean="0">
                <a:latin typeface="Times New Roman" panose="02020603050405020304" pitchFamily="18" charset="0"/>
                <a:cs typeface="Times New Roman" panose="02020603050405020304" pitchFamily="18" charset="0"/>
              </a:rPr>
              <a:t>4- افت نیروهای پیش تنیدگی ناشی از اصطحکاک.</a:t>
            </a:r>
            <a:endParaRPr lang="en-US" sz="2200" smtClean="0">
              <a:latin typeface="Times New Roman" panose="02020603050405020304" pitchFamily="18" charset="0"/>
              <a:cs typeface="Times New Roman" panose="02020603050405020304" pitchFamily="18" charset="0"/>
            </a:endParaRPr>
          </a:p>
        </p:txBody>
      </p:sp>
      <p:sp>
        <p:nvSpPr>
          <p:cNvPr id="27651" name="Rectangle 4"/>
          <p:cNvSpPr>
            <a:spLocks noChangeArrowheads="1"/>
          </p:cNvSpPr>
          <p:nvPr/>
        </p:nvSpPr>
        <p:spPr bwMode="auto">
          <a:xfrm>
            <a:off x="228600" y="3333750"/>
            <a:ext cx="8534400" cy="317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rtl="0" eaLnBrk="1" hangingPunct="1">
              <a:spcBef>
                <a:spcPct val="0"/>
              </a:spcBef>
              <a:buFontTx/>
              <a:buNone/>
            </a:pPr>
            <a:endParaRPr lang="en-US" sz="2000">
              <a:latin typeface="Times New Roman" panose="02020603050405020304" pitchFamily="18" charset="0"/>
              <a:cs typeface="Times New Roman" panose="02020603050405020304" pitchFamily="18" charset="0"/>
            </a:endParaRPr>
          </a:p>
          <a:p>
            <a:pPr rtl="0" eaLnBrk="1" hangingPunct="1">
              <a:spcBef>
                <a:spcPct val="0"/>
              </a:spcBef>
              <a:buFontTx/>
              <a:buNone/>
            </a:pPr>
            <a:r>
              <a:rPr lang="ar-SA" sz="2000">
                <a:latin typeface="Arial" panose="020B0604020202020204" pitchFamily="34" charset="0"/>
              </a:rPr>
              <a:t>در سیستم</a:t>
            </a:r>
            <a:r>
              <a:rPr lang="en-US" sz="2000">
                <a:latin typeface="Arial" panose="020B0604020202020204" pitchFamily="34" charset="0"/>
              </a:rPr>
              <a:t> Bonded </a:t>
            </a:r>
            <a:r>
              <a:rPr lang="ar-SA" sz="2000">
                <a:latin typeface="Arial" panose="020B0604020202020204" pitchFamily="34" charset="0"/>
              </a:rPr>
              <a:t>استرندها را از درون غلافهای آلومینیومی یا پلاستیکی عبور می دهند تا امکان کشش استرند بعد از رسیدن بتن به مقاومت مجاز فراهم آید و پس از کشش این غلاف توسط گروت پر می شود . گروت زنی علاوه بر آنکه از خوردگی استرندجلوگیری می نماید ، باعث چسبندگی آن به بتن نیز میگردد</a:t>
            </a:r>
            <a:r>
              <a:rPr lang="fa-IR" sz="2000">
                <a:latin typeface="Arial" panose="020B0604020202020204" pitchFamily="34" charset="0"/>
              </a:rPr>
              <a:t>.</a:t>
            </a:r>
            <a:r>
              <a:rPr lang="en-US" sz="2000">
                <a:latin typeface="Arial" panose="020B0604020202020204" pitchFamily="34" charset="0"/>
              </a:rPr>
              <a:t> </a:t>
            </a:r>
            <a:endParaRPr lang="fa-IR" sz="2000">
              <a:latin typeface="Times New Roman" panose="02020603050405020304" pitchFamily="18" charset="0"/>
              <a:cs typeface="Times New Roman" panose="02020603050405020304" pitchFamily="18" charset="0"/>
            </a:endParaRPr>
          </a:p>
          <a:p>
            <a:pPr rtl="0" eaLnBrk="1" hangingPunct="1">
              <a:spcBef>
                <a:spcPct val="0"/>
              </a:spcBef>
              <a:buFontTx/>
              <a:buNone/>
            </a:pPr>
            <a:r>
              <a:rPr lang="fa-IR" sz="2000">
                <a:latin typeface="Times New Roman" panose="02020603050405020304" pitchFamily="18" charset="0"/>
                <a:cs typeface="Times New Roman" panose="02020603050405020304" pitchFamily="18" charset="0"/>
              </a:rPr>
              <a:t> </a:t>
            </a:r>
            <a:r>
              <a:rPr lang="ar-SA" sz="2000">
                <a:latin typeface="Times New Roman" panose="02020603050405020304" pitchFamily="18" charset="0"/>
                <a:cs typeface="Times New Roman" panose="02020603050405020304" pitchFamily="18" charset="0"/>
              </a:rPr>
              <a:t>در بیشتر حالت‌ها سیستم پیش تنیدگی به عملیات اجرایی ساخت پروژه این امکان را می‌دهد در مواقع غیر ممکن ملزومات معماری طرح رعایت و محدودیت‌های موجود برطرف گردد.اگر چه سیستم پیش تنیدگی در مراحل ساخت، سرهم کردن قطعات(مونتاژ)، برپاسازی و نصب در موقعیت به معلومات و دانش تخصصی و فنی نیاز دارد</a:t>
            </a:r>
            <a:r>
              <a:rPr lang="fa-IR" sz="2000">
                <a:latin typeface="Times New Roman" panose="02020603050405020304" pitchFamily="18" charset="0"/>
                <a:cs typeface="Times New Roman" panose="02020603050405020304" pitchFamily="18" charset="0"/>
              </a:rPr>
              <a:t>.</a:t>
            </a:r>
          </a:p>
          <a:p>
            <a:pPr rtl="0" eaLnBrk="1" hangingPunct="1">
              <a:spcBef>
                <a:spcPct val="0"/>
              </a:spcBef>
              <a:buFontTx/>
              <a:buNone/>
            </a:pPr>
            <a:r>
              <a:rPr lang="ar-SA" sz="2000">
                <a:latin typeface="Times New Roman" panose="02020603050405020304" pitchFamily="18" charset="0"/>
                <a:cs typeface="Times New Roman" panose="02020603050405020304" pitchFamily="18" charset="0"/>
              </a:rPr>
              <a:t> مفهوم کلی کار به صورت زیر توضیح داده می‌شود :</a:t>
            </a:r>
          </a:p>
        </p:txBody>
      </p:sp>
      <p:sp>
        <p:nvSpPr>
          <p:cNvPr id="27652" name="Rectangle 5"/>
          <p:cNvSpPr>
            <a:spLocks noChangeArrowheads="1"/>
          </p:cNvSpPr>
          <p:nvPr/>
        </p:nvSpPr>
        <p:spPr bwMode="auto">
          <a:xfrm>
            <a:off x="381000" y="5181600"/>
            <a:ext cx="8458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endParaRPr lang="ar-SA" altLang="zh-CN" sz="1800">
              <a:latin typeface="Arial" panose="020B0604020202020204" pitchFamily="34" charset="0"/>
            </a:endParaRPr>
          </a:p>
        </p:txBody>
      </p:sp>
      <p:sp>
        <p:nvSpPr>
          <p:cNvPr id="27653" name="WordArt 6"/>
          <p:cNvSpPr>
            <a:spLocks noChangeArrowheads="1" noChangeShapeType="1" noTextEdit="1"/>
          </p:cNvSpPr>
          <p:nvPr/>
        </p:nvSpPr>
        <p:spPr bwMode="auto">
          <a:xfrm>
            <a:off x="4038600" y="2667000"/>
            <a:ext cx="4324350" cy="666750"/>
          </a:xfrm>
          <a:prstGeom prst="rect">
            <a:avLst/>
          </a:prstGeom>
        </p:spPr>
        <p:txBody>
          <a:bodyPr wrap="none" fromWordArt="1">
            <a:prstTxWarp prst="textPlain">
              <a:avLst>
                <a:gd name="adj" fmla="val 50000"/>
              </a:avLst>
            </a:prstTxWarp>
          </a:bodyPr>
          <a:lstStyle/>
          <a:p>
            <a:pPr algn="ctr" rtl="1"/>
            <a:r>
              <a:rPr lang="fa-IR" sz="2000" kern="10">
                <a:ln w="9525">
                  <a:pattFill prst="pct70">
                    <a:fgClr>
                      <a:srgbClr val="3366CC"/>
                    </a:fgClr>
                    <a:bgClr>
                      <a:schemeClr val="accent2"/>
                    </a:bgClr>
                  </a:pattFill>
                  <a:round/>
                  <a:headEnd/>
                  <a:tailEnd/>
                </a:ln>
                <a:gradFill rotWithShape="1">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lin ang="5400000" scaled="1"/>
                </a:gradFill>
                <a:effectLst>
                  <a:outerShdw dist="563972" dir="14049741" sx="125000" sy="125000" algn="tl" rotWithShape="0">
                    <a:srgbClr val="C7DFD3">
                      <a:alpha val="79999"/>
                    </a:srgbClr>
                  </a:outerShdw>
                </a:effectLst>
                <a:latin typeface="Times New Roman" panose="02020603050405020304" pitchFamily="18" charset="0"/>
                <a:cs typeface="Times New Roman" panose="02020603050405020304" pitchFamily="18" charset="0"/>
              </a:rPr>
              <a:t>مراحل اجرای دالهای پس کشیده باروش چسبیده:</a:t>
            </a:r>
          </a:p>
        </p:txBody>
      </p:sp>
    </p:spTree>
  </p:cSld>
  <p:clrMapOvr>
    <a:masterClrMapping/>
  </p:clrMapOvr>
  <p:transition>
    <p:wheel spokes="3"/>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58371">
                                            <p:txEl>
                                              <p:pRg st="0" end="0"/>
                                            </p:txEl>
                                          </p:spTgt>
                                        </p:tgtEl>
                                        <p:attrNameLst>
                                          <p:attrName>style.visibility</p:attrName>
                                        </p:attrNameLst>
                                      </p:cBhvr>
                                      <p:to>
                                        <p:strVal val="visible"/>
                                      </p:to>
                                    </p:set>
                                    <p:anim calcmode="lin" valueType="num">
                                      <p:cBhvr>
                                        <p:cTn id="7" dur="500" fill="hold"/>
                                        <p:tgtEl>
                                          <p:spTgt spid="58371">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8371">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58371">
                                            <p:txEl>
                                              <p:pRg st="2" end="2"/>
                                            </p:txEl>
                                          </p:spTgt>
                                        </p:tgtEl>
                                        <p:attrNameLst>
                                          <p:attrName>style.visibility</p:attrName>
                                        </p:attrNameLst>
                                      </p:cBhvr>
                                      <p:to>
                                        <p:strVal val="visible"/>
                                      </p:to>
                                    </p:set>
                                    <p:anim calcmode="lin" valueType="num">
                                      <p:cBhvr>
                                        <p:cTn id="13" dur="500" fill="hold"/>
                                        <p:tgtEl>
                                          <p:spTgt spid="58371">
                                            <p:txEl>
                                              <p:pRg st="2" end="2"/>
                                            </p:txEl>
                                          </p:spTgt>
                                        </p:tgtEl>
                                        <p:attrNameLst>
                                          <p:attrName>ppt_w</p:attrName>
                                        </p:attrNameLst>
                                      </p:cBhvr>
                                      <p:tavLst>
                                        <p:tav tm="0">
                                          <p:val>
                                            <p:fltVal val="0"/>
                                          </p:val>
                                        </p:tav>
                                        <p:tav tm="100000">
                                          <p:val>
                                            <p:strVal val="#ppt_w"/>
                                          </p:val>
                                        </p:tav>
                                      </p:tavLst>
                                    </p:anim>
                                    <p:anim calcmode="lin" valueType="num">
                                      <p:cBhvr>
                                        <p:cTn id="14" dur="500" fill="hold"/>
                                        <p:tgtEl>
                                          <p:spTgt spid="58371">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58371">
                                            <p:txEl>
                                              <p:pRg st="3" end="3"/>
                                            </p:txEl>
                                          </p:spTgt>
                                        </p:tgtEl>
                                        <p:attrNameLst>
                                          <p:attrName>style.visibility</p:attrName>
                                        </p:attrNameLst>
                                      </p:cBhvr>
                                      <p:to>
                                        <p:strVal val="visible"/>
                                      </p:to>
                                    </p:set>
                                    <p:anim calcmode="lin" valueType="num">
                                      <p:cBhvr>
                                        <p:cTn id="19" dur="500" fill="hold"/>
                                        <p:tgtEl>
                                          <p:spTgt spid="58371">
                                            <p:txEl>
                                              <p:pRg st="3" end="3"/>
                                            </p:txEl>
                                          </p:spTgt>
                                        </p:tgtEl>
                                        <p:attrNameLst>
                                          <p:attrName>ppt_w</p:attrName>
                                        </p:attrNameLst>
                                      </p:cBhvr>
                                      <p:tavLst>
                                        <p:tav tm="0">
                                          <p:val>
                                            <p:fltVal val="0"/>
                                          </p:val>
                                        </p:tav>
                                        <p:tav tm="100000">
                                          <p:val>
                                            <p:strVal val="#ppt_w"/>
                                          </p:val>
                                        </p:tav>
                                      </p:tavLst>
                                    </p:anim>
                                    <p:anim calcmode="lin" valueType="num">
                                      <p:cBhvr>
                                        <p:cTn id="20" dur="500" fill="hold"/>
                                        <p:tgtEl>
                                          <p:spTgt spid="58371">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58371">
                                            <p:txEl>
                                              <p:pRg st="4" end="4"/>
                                            </p:txEl>
                                          </p:spTgt>
                                        </p:tgtEl>
                                        <p:attrNameLst>
                                          <p:attrName>style.visibility</p:attrName>
                                        </p:attrNameLst>
                                      </p:cBhvr>
                                      <p:to>
                                        <p:strVal val="visible"/>
                                      </p:to>
                                    </p:set>
                                    <p:anim calcmode="lin" valueType="num">
                                      <p:cBhvr>
                                        <p:cTn id="25" dur="500" fill="hold"/>
                                        <p:tgtEl>
                                          <p:spTgt spid="58371">
                                            <p:txEl>
                                              <p:pRg st="4" end="4"/>
                                            </p:txEl>
                                          </p:spTgt>
                                        </p:tgtEl>
                                        <p:attrNameLst>
                                          <p:attrName>ppt_w</p:attrName>
                                        </p:attrNameLst>
                                      </p:cBhvr>
                                      <p:tavLst>
                                        <p:tav tm="0">
                                          <p:val>
                                            <p:fltVal val="0"/>
                                          </p:val>
                                        </p:tav>
                                        <p:tav tm="100000">
                                          <p:val>
                                            <p:strVal val="#ppt_w"/>
                                          </p:val>
                                        </p:tav>
                                      </p:tavLst>
                                    </p:anim>
                                    <p:anim calcmode="lin" valueType="num">
                                      <p:cBhvr>
                                        <p:cTn id="26" dur="500" fill="hold"/>
                                        <p:tgtEl>
                                          <p:spTgt spid="58371">
                                            <p:txEl>
                                              <p:pRg st="4" end="4"/>
                                            </p:txEl>
                                          </p:spTgt>
                                        </p:tgtEl>
                                        <p:attrNameLst>
                                          <p:attrName>ppt_h</p:attrName>
                                        </p:attrNameLst>
                                      </p:cBhvr>
                                      <p:tavLst>
                                        <p:tav tm="0">
                                          <p:val>
                                            <p:fltVal val="0"/>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58371">
                                            <p:txEl>
                                              <p:pRg st="5" end="5"/>
                                            </p:txEl>
                                          </p:spTgt>
                                        </p:tgtEl>
                                        <p:attrNameLst>
                                          <p:attrName>style.visibility</p:attrName>
                                        </p:attrNameLst>
                                      </p:cBhvr>
                                      <p:to>
                                        <p:strVal val="visible"/>
                                      </p:to>
                                    </p:set>
                                    <p:anim calcmode="lin" valueType="num">
                                      <p:cBhvr>
                                        <p:cTn id="31" dur="500" fill="hold"/>
                                        <p:tgtEl>
                                          <p:spTgt spid="58371">
                                            <p:txEl>
                                              <p:pRg st="5" end="5"/>
                                            </p:txEl>
                                          </p:spTgt>
                                        </p:tgtEl>
                                        <p:attrNameLst>
                                          <p:attrName>ppt_w</p:attrName>
                                        </p:attrNameLst>
                                      </p:cBhvr>
                                      <p:tavLst>
                                        <p:tav tm="0">
                                          <p:val>
                                            <p:fltVal val="0"/>
                                          </p:val>
                                        </p:tav>
                                        <p:tav tm="100000">
                                          <p:val>
                                            <p:strVal val="#ppt_w"/>
                                          </p:val>
                                        </p:tav>
                                      </p:tavLst>
                                    </p:anim>
                                    <p:anim calcmode="lin" valueType="num">
                                      <p:cBhvr>
                                        <p:cTn id="32" dur="500" fill="hold"/>
                                        <p:tgtEl>
                                          <p:spTgt spid="58371">
                                            <p:txEl>
                                              <p:pRg st="5" end="5"/>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1" grpId="0" build="p"/>
    </p:bldLst>
  </p:timing>
</p:sld>
</file>

<file path=ppt/slides/slide2.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136" name="Rectangle 16"/>
          <p:cNvSpPr>
            <a:spLocks noGrp="1" noChangeArrowheads="1"/>
          </p:cNvSpPr>
          <p:nvPr>
            <p:ph type="body" sz="half" idx="1"/>
          </p:nvPr>
        </p:nvSpPr>
        <p:spPr>
          <a:xfrm>
            <a:off x="4495800" y="1143000"/>
            <a:ext cx="4648200" cy="3124200"/>
          </a:xfrm>
        </p:spPr>
        <p:txBody>
          <a:bodyPr>
            <a:noAutofit/>
          </a:bodyPr>
          <a:lstStyle/>
          <a:p>
            <a:pPr marL="0" indent="0" eaLnBrk="1" hangingPunct="1">
              <a:lnSpc>
                <a:spcPct val="70000"/>
              </a:lnSpc>
              <a:buFont typeface="Arial" panose="020B0604020202020204" pitchFamily="34" charset="0"/>
              <a:buNone/>
              <a:defRPr/>
            </a:pPr>
            <a:r>
              <a:rPr lang="fa-IR" sz="2400" i="1" dirty="0" smtClean="0">
                <a:solidFill>
                  <a:schemeClr val="accent4">
                    <a:lumMod val="50000"/>
                  </a:schemeClr>
                </a:solidFill>
                <a:latin typeface="Times New Roman" pitchFamily="18" charset="0"/>
                <a:cs typeface="Times New Roman" pitchFamily="18" charset="0"/>
              </a:rPr>
              <a:t>پیش </a:t>
            </a:r>
            <a:r>
              <a:rPr lang="fa-IR" sz="2400" i="1" dirty="0">
                <a:solidFill>
                  <a:schemeClr val="accent4">
                    <a:lumMod val="50000"/>
                  </a:schemeClr>
                </a:solidFill>
                <a:latin typeface="Times New Roman" pitchFamily="18" charset="0"/>
                <a:cs typeface="Times New Roman" pitchFamily="18" charset="0"/>
              </a:rPr>
              <a:t>تنیدگی روشی است برای مقاوم سازی بتن یا مواد دیگر که توسط رشته‌های فولادی با مقاومت بالا و یا میلگردها انجام می‌شود</a:t>
            </a:r>
            <a:r>
              <a:rPr lang="fa-IR" sz="2400" i="1" dirty="0" smtClean="0">
                <a:solidFill>
                  <a:schemeClr val="accent4">
                    <a:lumMod val="50000"/>
                  </a:schemeClr>
                </a:solidFill>
                <a:latin typeface="Times New Roman" pitchFamily="18" charset="0"/>
                <a:cs typeface="Times New Roman" pitchFamily="18" charset="0"/>
              </a:rPr>
              <a:t>.</a:t>
            </a:r>
          </a:p>
          <a:p>
            <a:pPr marL="0" indent="0" eaLnBrk="1" hangingPunct="1">
              <a:lnSpc>
                <a:spcPct val="70000"/>
              </a:lnSpc>
              <a:buFont typeface="Arial" panose="020B0604020202020204" pitchFamily="34" charset="0"/>
              <a:buNone/>
              <a:defRPr/>
            </a:pPr>
            <a:endParaRPr lang="fa-IR" sz="2400" i="1" dirty="0">
              <a:solidFill>
                <a:schemeClr val="accent4">
                  <a:lumMod val="50000"/>
                </a:schemeClr>
              </a:solidFill>
              <a:latin typeface="Times New Roman" pitchFamily="18" charset="0"/>
              <a:cs typeface="Times New Roman" pitchFamily="18" charset="0"/>
            </a:endParaRPr>
          </a:p>
          <a:p>
            <a:pPr marL="0" indent="0" eaLnBrk="1" hangingPunct="1">
              <a:lnSpc>
                <a:spcPct val="70000"/>
              </a:lnSpc>
              <a:buFont typeface="Arial" panose="020B0604020202020204" pitchFamily="34" charset="0"/>
              <a:buNone/>
              <a:defRPr/>
            </a:pPr>
            <a:r>
              <a:rPr lang="fa-IR" sz="2400" i="1" dirty="0">
                <a:solidFill>
                  <a:schemeClr val="accent4">
                    <a:lumMod val="50000"/>
                  </a:schemeClr>
                </a:solidFill>
                <a:latin typeface="Times New Roman" pitchFamily="18" charset="0"/>
                <a:cs typeface="Times New Roman" pitchFamily="18" charset="0"/>
              </a:rPr>
              <a:t>کاربرد پیش تنیدگی در سازه‌های پارکینگ ها، ساختمان(آپارتمانها) و در دفاتر کار، دالهای بتنی روی زمین، پلها و ورزشگاه ها، حفاری‌های سنگ و خاک، تانکهای ذخیره آب و مواد شیمیایی و ... </a:t>
            </a:r>
            <a:r>
              <a:rPr lang="fa-IR" sz="2400" i="1" dirty="0" smtClean="0">
                <a:solidFill>
                  <a:schemeClr val="accent4">
                    <a:lumMod val="50000"/>
                  </a:schemeClr>
                </a:solidFill>
                <a:latin typeface="Times New Roman" pitchFamily="18" charset="0"/>
                <a:cs typeface="Times New Roman" pitchFamily="18" charset="0"/>
              </a:rPr>
              <a:t>می‌باشد که در ادامه به مباحث مربوط به پیش تنیدگی پرداخته خواهد شد.</a:t>
            </a:r>
            <a:endParaRPr lang="fa-IR" sz="2400" i="1" dirty="0">
              <a:solidFill>
                <a:schemeClr val="accent4">
                  <a:lumMod val="50000"/>
                </a:schemeClr>
              </a:solidFill>
              <a:latin typeface="Times New Roman" pitchFamily="18" charset="0"/>
              <a:cs typeface="Times New Roman" pitchFamily="18" charset="0"/>
            </a:endParaRPr>
          </a:p>
          <a:p>
            <a:pPr marL="0" indent="0" eaLnBrk="1" hangingPunct="1">
              <a:lnSpc>
                <a:spcPct val="70000"/>
              </a:lnSpc>
              <a:buFont typeface="Arial" panose="020B0604020202020204" pitchFamily="34" charset="0"/>
              <a:buNone/>
              <a:defRPr/>
            </a:pPr>
            <a:endParaRPr lang="fa-IR" sz="2400" i="1" dirty="0" smtClean="0">
              <a:solidFill>
                <a:schemeClr val="accent4">
                  <a:lumMod val="50000"/>
                </a:schemeClr>
              </a:solidFill>
              <a:latin typeface="Times New Roman" pitchFamily="18" charset="0"/>
              <a:cs typeface="Times New Roman" pitchFamily="18" charset="0"/>
            </a:endParaRPr>
          </a:p>
        </p:txBody>
      </p:sp>
      <p:pic>
        <p:nvPicPr>
          <p:cNvPr id="8195" name="Picture 17"/>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9525" y="-17463"/>
            <a:ext cx="4410075" cy="4684713"/>
          </a:xfrm>
          <a:noFill/>
        </p:spPr>
      </p:pic>
      <p:sp>
        <p:nvSpPr>
          <p:cNvPr id="8196" name="Rectangle 21"/>
          <p:cNvSpPr>
            <a:spLocks noChangeArrowheads="1"/>
          </p:cNvSpPr>
          <p:nvPr/>
        </p:nvSpPr>
        <p:spPr bwMode="auto">
          <a:xfrm>
            <a:off x="762000" y="4667250"/>
            <a:ext cx="8120063" cy="210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rtl="0" eaLnBrk="1" hangingPunct="1">
              <a:spcBef>
                <a:spcPct val="0"/>
              </a:spcBef>
              <a:buFontTx/>
              <a:buNone/>
            </a:pPr>
            <a:r>
              <a:rPr lang="en-US" sz="1600" b="1">
                <a:latin typeface="Times New Roman" panose="02020603050405020304" pitchFamily="18" charset="0"/>
                <a:cs typeface="Times New Roman" panose="02020603050405020304" pitchFamily="18" charset="0"/>
              </a:rPr>
              <a:t>  </a:t>
            </a:r>
            <a:endParaRPr lang="fa-IR" altLang="zh-CN" sz="1600">
              <a:latin typeface="Times New Roman" panose="02020603050405020304" pitchFamily="18" charset="0"/>
              <a:cs typeface="Times New Roman" panose="02020603050405020304" pitchFamily="18" charset="0"/>
            </a:endParaRPr>
          </a:p>
          <a:p>
            <a:pPr rtl="0" eaLnBrk="1" hangingPunct="1">
              <a:spcBef>
                <a:spcPct val="0"/>
              </a:spcBef>
              <a:buFontTx/>
              <a:buNone/>
            </a:pPr>
            <a:r>
              <a:rPr lang="ar-SA" sz="2000" b="1">
                <a:latin typeface="Times New Roman" panose="02020603050405020304" pitchFamily="18" charset="0"/>
                <a:cs typeface="Times New Roman" panose="02020603050405020304" pitchFamily="18" charset="0"/>
              </a:rPr>
              <a:t>پیش تنیدگی</a:t>
            </a:r>
            <a:r>
              <a:rPr lang="ar-SA" altLang="zh-CN" sz="2000">
                <a:latin typeface="Arial" panose="020B0604020202020204" pitchFamily="34" charset="0"/>
              </a:rPr>
              <a:t> </a:t>
            </a:r>
            <a:r>
              <a:rPr lang="ar-SA" altLang="zh-CN" sz="2000">
                <a:latin typeface="Times New Roman" panose="02020603050405020304" pitchFamily="18" charset="0"/>
                <a:cs typeface="Times New Roman" panose="02020603050405020304" pitchFamily="18" charset="0"/>
              </a:rPr>
              <a:t>عبارتست از ایجاد یک تنش ثابت دائمی و به اندازه لازم در یک عضو </a:t>
            </a:r>
            <a:r>
              <a:rPr lang="fa-IR" altLang="zh-CN" sz="2000">
                <a:latin typeface="Times New Roman" panose="02020603050405020304" pitchFamily="18" charset="0"/>
                <a:cs typeface="Times New Roman" panose="02020603050405020304" pitchFamily="18" charset="0"/>
              </a:rPr>
              <a:t> </a:t>
            </a:r>
            <a:r>
              <a:rPr lang="ar-SA" altLang="zh-CN" sz="2000">
                <a:latin typeface="Times New Roman" panose="02020603050405020304" pitchFamily="18" charset="0"/>
                <a:cs typeface="Times New Roman" panose="02020603050405020304" pitchFamily="18" charset="0"/>
              </a:rPr>
              <a:t>بتنی بطوریکه در اثر این تنش مقداری از تنش های نا شی از بار مرده وزنده در این عضو خنثی گردد ودر نتیجه ظرفیت باربری عضوافزایش یابد. </a:t>
            </a:r>
            <a:endParaRPr lang="fa-IR" altLang="zh-CN" sz="1800">
              <a:latin typeface="Arial" panose="020B0604020202020204" pitchFamily="34" charset="0"/>
            </a:endParaRPr>
          </a:p>
          <a:p>
            <a:pPr rtl="0" eaLnBrk="1" hangingPunct="1">
              <a:spcBef>
                <a:spcPct val="0"/>
              </a:spcBef>
              <a:buFontTx/>
              <a:buNone/>
            </a:pPr>
            <a:r>
              <a:rPr lang="fa-IR" altLang="zh-CN" sz="1800">
                <a:latin typeface="Arial" panose="020B0604020202020204" pitchFamily="34" charset="0"/>
              </a:rPr>
              <a:t>در واقع </a:t>
            </a:r>
            <a:r>
              <a:rPr lang="ar-SA" altLang="zh-CN" sz="1800">
                <a:latin typeface="Arial" panose="020B0604020202020204" pitchFamily="34" charset="0"/>
              </a:rPr>
              <a:t>نیروی فشاری مورد نیاز در بتن پیش تنیده توسط کشش در فولاد با مقاومت بالا تولید می شود؛ فولاد می تواند قبل یا بعد از بتن ریزی کشیده شود. چنانچه فولاد قبل از بتن ریزی کشیده شود به آن </a:t>
            </a:r>
            <a:r>
              <a:rPr lang="ar-SA" altLang="zh-CN" sz="1800" b="1">
                <a:latin typeface="Arial" panose="020B0604020202020204" pitchFamily="34" charset="0"/>
              </a:rPr>
              <a:t>پیش تنیدگی</a:t>
            </a:r>
            <a:r>
              <a:rPr lang="ar-SA" altLang="zh-CN" sz="1800">
                <a:latin typeface="Arial" panose="020B0604020202020204" pitchFamily="34" charset="0"/>
              </a:rPr>
              <a:t> و چنانچه فولاد بعد از بتن ريزی کشیده شود به آن </a:t>
            </a:r>
            <a:r>
              <a:rPr lang="ar-SA" altLang="zh-CN" sz="1800" b="1">
                <a:latin typeface="Arial" panose="020B0604020202020204" pitchFamily="34" charset="0"/>
              </a:rPr>
              <a:t>پس تنیدگی</a:t>
            </a:r>
            <a:r>
              <a:rPr lang="ar-SA" altLang="zh-CN" sz="1800">
                <a:latin typeface="Arial" panose="020B0604020202020204" pitchFamily="34" charset="0"/>
              </a:rPr>
              <a:t> گفته می شود. </a:t>
            </a:r>
            <a:r>
              <a:rPr lang="en-US" altLang="zh-CN" sz="2000">
                <a:latin typeface="Arial" panose="020B0604020202020204" pitchFamily="34" charset="0"/>
              </a:rPr>
              <a:t> </a:t>
            </a:r>
          </a:p>
        </p:txBody>
      </p:sp>
      <p:sp>
        <p:nvSpPr>
          <p:cNvPr id="8197" name="WordArt 7"/>
          <p:cNvSpPr>
            <a:spLocks noChangeArrowheads="1" noChangeShapeType="1" noTextEdit="1"/>
          </p:cNvSpPr>
          <p:nvPr/>
        </p:nvSpPr>
        <p:spPr bwMode="auto">
          <a:xfrm>
            <a:off x="6477000" y="4267200"/>
            <a:ext cx="2305050" cy="600075"/>
          </a:xfrm>
          <a:prstGeom prst="rect">
            <a:avLst/>
          </a:prstGeom>
        </p:spPr>
        <p:txBody>
          <a:bodyPr wrap="none" fromWordArt="1">
            <a:prstTxWarp prst="textPlain">
              <a:avLst>
                <a:gd name="adj" fmla="val 50000"/>
              </a:avLst>
            </a:prstTxWarp>
          </a:bodyPr>
          <a:lstStyle/>
          <a:p>
            <a:pPr algn="ctr" rtl="1"/>
            <a:r>
              <a:rPr lang="fa-IR" sz="2400" kern="10">
                <a:ln w="19050">
                  <a:solidFill>
                    <a:srgbClr val="99CCFF"/>
                  </a:solidFill>
                  <a:round/>
                  <a:headEnd/>
                  <a:tailEnd/>
                </a:ln>
                <a:solidFill>
                  <a:srgbClr val="0066CC"/>
                </a:solidFill>
                <a:effectLst>
                  <a:outerShdw dist="35921" dir="2700000" algn="ctr" rotWithShape="0">
                    <a:srgbClr val="990000"/>
                  </a:outerShdw>
                </a:effectLst>
              </a:rPr>
              <a:t>*مفهوم پیش تنیدگی*</a:t>
            </a:r>
          </a:p>
        </p:txBody>
      </p:sp>
      <p:sp>
        <p:nvSpPr>
          <p:cNvPr id="8198" name="WordArt 8"/>
          <p:cNvSpPr>
            <a:spLocks noChangeArrowheads="1" noChangeShapeType="1" noTextEdit="1"/>
          </p:cNvSpPr>
          <p:nvPr/>
        </p:nvSpPr>
        <p:spPr bwMode="auto">
          <a:xfrm>
            <a:off x="7305675" y="0"/>
            <a:ext cx="1576388" cy="685800"/>
          </a:xfrm>
          <a:prstGeom prst="rect">
            <a:avLst/>
          </a:prstGeom>
        </p:spPr>
        <p:txBody>
          <a:bodyPr wrap="none" fromWordArt="1">
            <a:prstTxWarp prst="textFadeUp">
              <a:avLst>
                <a:gd name="adj" fmla="val 9991"/>
              </a:avLst>
            </a:prstTxWarp>
          </a:bodyPr>
          <a:lstStyle/>
          <a:p>
            <a:pPr algn="ctr" rtl="1"/>
            <a:r>
              <a:rPr lang="fa-IR" kern="10">
                <a:ln w="12700">
                  <a:solidFill>
                    <a:srgbClr val="B2B2B2"/>
                  </a:solidFill>
                  <a:round/>
                  <a:headEnd/>
                  <a:tailEnd/>
                </a:ln>
                <a:gradFill rotWithShape="1">
                  <a:gsLst>
                    <a:gs pos="0">
                      <a:srgbClr val="520402"/>
                    </a:gs>
                    <a:gs pos="100000">
                      <a:srgbClr val="FFCC00"/>
                    </a:gs>
                  </a:gsLst>
                  <a:lin ang="5400000" scaled="1"/>
                </a:gradFill>
                <a:effectLst>
                  <a:outerShdw dist="35921" dir="2700000" sy="50000" rotWithShape="0">
                    <a:srgbClr val="875B0D">
                      <a:alpha val="70000"/>
                    </a:srgbClr>
                  </a:outerShdw>
                </a:effectLst>
              </a:rPr>
              <a:t>چکیده:</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136"/>
                                        </p:tgtEl>
                                        <p:attrNameLst>
                                          <p:attrName>style.visibility</p:attrName>
                                        </p:attrNameLst>
                                      </p:cBhvr>
                                      <p:to>
                                        <p:strVal val="visible"/>
                                      </p:to>
                                    </p:set>
                                    <p:animEffect transition="in" filter="fade">
                                      <p:cBhvr>
                                        <p:cTn id="7" dur="2000"/>
                                        <p:tgtEl>
                                          <p:spTgt spid="5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6" grpId="0"/>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674" name="Rectangle 2"/>
          <p:cNvSpPr>
            <a:spLocks noGrp="1"/>
          </p:cNvSpPr>
          <p:nvPr>
            <p:ph type="title"/>
          </p:nvPr>
        </p:nvSpPr>
        <p:spPr>
          <a:xfrm>
            <a:off x="533400" y="304800"/>
            <a:ext cx="8153400" cy="3276600"/>
          </a:xfrm>
        </p:spPr>
        <p:txBody>
          <a:bodyPr/>
          <a:lstStyle/>
          <a:p>
            <a:pPr eaLnBrk="1" hangingPunct="1"/>
            <a:r>
              <a:rPr lang="ar-SA" altLang="zh-CN" sz="2000" smtClean="0"/>
              <a:t>اگر تعدادی بلوک چوبی که درون آنها سوراخی اجرا شده است و از میان سوراخ نوار لاستیکی عبور داده شود و دو طرف انتهای نوار لاستیکی را نگاه داریم، بلوک‌ها از قسمت پایین از هم جدا می‌شوند.در این شرایط پیش تنیدگی توسط قرار دادن یک جفت مهره در دو انتهای نوار لاستیکی قابل شرح است بطوری که با پیچاندن مهره‌ها کم کم بلوکها در قسمت پایین به هم نزدیک شده و نهایتا به طور محکم به هم فشار خواهند آورد.در این حالت اگر از دو قسمت انتهایی مجموعه را بلند کنیم این بار مجموعه بلوک‌ها از هم جدا نمی‌شود و بطور مستقیم و در کنار هم موقعیت خود</a:t>
            </a:r>
            <a:r>
              <a:rPr lang="fa-IR" altLang="zh-CN" sz="2000" smtClean="0"/>
              <a:t> </a:t>
            </a:r>
            <a:r>
              <a:rPr lang="fa-IR" sz="2000" smtClean="0"/>
              <a:t>را حفظ می‌کنند.این نوار لاستیکی محکم شده در واقع  همان </a:t>
            </a:r>
            <a:r>
              <a:rPr lang="fa-IR" altLang="zh-CN" sz="2000" smtClean="0"/>
              <a:t>(</a:t>
            </a:r>
            <a:r>
              <a:rPr lang="en-US" sz="2000" smtClean="0">
                <a:cs typeface="Times New Roman" panose="02020603050405020304" pitchFamily="18" charset="0"/>
              </a:rPr>
              <a:t>Tendo</a:t>
            </a:r>
            <a:r>
              <a:rPr lang="az-Cyrl-AZ" sz="2000" smtClean="0">
                <a:cs typeface="Times New Roman" panose="02020603050405020304" pitchFamily="18" charset="0"/>
              </a:rPr>
              <a:t>n</a:t>
            </a:r>
            <a:r>
              <a:rPr lang="fa-IR" altLang="zh-CN" sz="2000" smtClean="0"/>
              <a:t>) </a:t>
            </a:r>
            <a:r>
              <a:rPr lang="ar-SA" altLang="zh-CN" sz="2000" smtClean="0"/>
              <a:t>(فولادهای پس تنیدگی) در مقیاس واقعی می‌باشند که توسط وسایل مهاری گوه‌ای شکل در محل انتهایی بسته می‌شوند.</a:t>
            </a:r>
            <a:endParaRPr lang="en-US" sz="2000" smtClean="0">
              <a:cs typeface="Times New Roman" panose="02020603050405020304" pitchFamily="18" charset="0"/>
            </a:endParaRPr>
          </a:p>
        </p:txBody>
      </p:sp>
      <p:pic>
        <p:nvPicPr>
          <p:cNvPr id="28675" name="Picture 5" descr="t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3429000"/>
            <a:ext cx="6400800" cy="3429000"/>
          </a:xfr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8" name="Rectangle 2"/>
          <p:cNvSpPr>
            <a:spLocks noGrp="1"/>
          </p:cNvSpPr>
          <p:nvPr>
            <p:ph type="title"/>
          </p:nvPr>
        </p:nvSpPr>
        <p:spPr/>
        <p:txBody>
          <a:bodyPr/>
          <a:lstStyle/>
          <a:p>
            <a:pPr algn="r" eaLnBrk="1" hangingPunct="1"/>
            <a:r>
              <a:rPr lang="fa-IR" sz="2000" smtClean="0"/>
              <a:t/>
            </a:r>
            <a:br>
              <a:rPr lang="fa-IR" sz="2000" smtClean="0"/>
            </a:br>
            <a:r>
              <a:rPr lang="fa-IR" sz="2000" smtClean="0"/>
              <a:t/>
            </a:r>
            <a:br>
              <a:rPr lang="fa-IR" sz="2000" smtClean="0"/>
            </a:br>
            <a:r>
              <a:rPr lang="ar-SA" sz="2000" smtClean="0"/>
              <a:t>شیوه ساخت به این ترتیب است که ابتدا فولاد پیش تنیده بین فک های هیدرولیکی تحت کشش در</a:t>
            </a:r>
            <a:r>
              <a:rPr lang="fa-IR" sz="2000" smtClean="0"/>
              <a:t/>
            </a:r>
            <a:br>
              <a:rPr lang="fa-IR" sz="2000" smtClean="0"/>
            </a:br>
            <a:r>
              <a:rPr lang="ar-SA" sz="2000" smtClean="0"/>
              <a:t> می آید سپس بتن ریزی انجام می شود و پس از رسیدن مقاومت بتن به حدی که توان تحمل فشار ناشی از پیش تنیدگی را داشته باشد، فک ها آزاد می شود. عضو پیش تنیده ساخته شده را به ابعاد مورد نیاز برش داده و به کارگاه منتقل</a:t>
            </a:r>
            <a:r>
              <a:rPr lang="fa-IR" sz="2000" smtClean="0"/>
              <a:t> مینمایند.</a:t>
            </a:r>
            <a:endParaRPr lang="en-US" sz="2000" smtClean="0">
              <a:cs typeface="Times New Roman" panose="02020603050405020304" pitchFamily="18" charset="0"/>
            </a:endParaRPr>
          </a:p>
        </p:txBody>
      </p:sp>
      <p:pic>
        <p:nvPicPr>
          <p:cNvPr id="29699" name="Picture 3" descr="t5"/>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1905000"/>
            <a:ext cx="7467600" cy="4953000"/>
          </a:xfrm>
        </p:spPr>
      </p:pic>
      <p:sp>
        <p:nvSpPr>
          <p:cNvPr id="29700" name="WordArt 5"/>
          <p:cNvSpPr>
            <a:spLocks noChangeArrowheads="1" noChangeShapeType="1" noTextEdit="1"/>
          </p:cNvSpPr>
          <p:nvPr/>
        </p:nvSpPr>
        <p:spPr bwMode="auto">
          <a:xfrm>
            <a:off x="5334000" y="0"/>
            <a:ext cx="3276600" cy="533400"/>
          </a:xfrm>
          <a:prstGeom prst="rect">
            <a:avLst/>
          </a:prstGeom>
        </p:spPr>
        <p:txBody>
          <a:bodyPr wrap="none" fromWordArt="1">
            <a:prstTxWarp prst="textPlain">
              <a:avLst>
                <a:gd name="adj" fmla="val 50000"/>
              </a:avLst>
            </a:prstTxWarp>
            <a:scene3d>
              <a:camera prst="legacyPerspectiveBottomRight">
                <a:rot lat="0" lon="21239990" rev="0"/>
              </a:camera>
              <a:lightRig rig="legacyHarsh3" dir="l"/>
            </a:scene3d>
            <a:sp3d extrusionH="430200" prstMaterial="legacyMatte">
              <a:extrusionClr>
                <a:srgbClr val="C0C0C0"/>
              </a:extrusionClr>
              <a:contourClr>
                <a:srgbClr val="008000"/>
              </a:contourClr>
            </a:sp3d>
          </a:bodyPr>
          <a:lstStyle/>
          <a:p>
            <a:pPr algn="ctr" rtl="1"/>
            <a:r>
              <a:rPr lang="fa-IR" sz="2400" kern="10">
                <a:ln w="9525">
                  <a:round/>
                  <a:headEnd/>
                  <a:tailEnd/>
                </a:ln>
                <a:solidFill>
                  <a:srgbClr val="008000"/>
                </a:solidFill>
              </a:rPr>
              <a:t>مراحل اجرای پیش تنیدگی:</a:t>
            </a: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9395" name="Rectangle 3"/>
          <p:cNvSpPr>
            <a:spLocks noGrp="1" noChangeArrowheads="1"/>
          </p:cNvSpPr>
          <p:nvPr>
            <p:ph idx="1"/>
          </p:nvPr>
        </p:nvSpPr>
        <p:spPr>
          <a:xfrm>
            <a:off x="609600" y="228600"/>
            <a:ext cx="8153400" cy="2590800"/>
          </a:xfrm>
        </p:spPr>
        <p:txBody>
          <a:bodyPr/>
          <a:lstStyle/>
          <a:p>
            <a:pPr eaLnBrk="1" hangingPunct="1">
              <a:lnSpc>
                <a:spcPct val="90000"/>
              </a:lnSpc>
              <a:buFontTx/>
              <a:buNone/>
            </a:pPr>
            <a:endParaRPr lang="fa-IR" sz="2400" smtClean="0">
              <a:latin typeface="Times New Roman" panose="02020603050405020304" pitchFamily="18" charset="0"/>
              <a:cs typeface="Times New Roman" panose="02020603050405020304" pitchFamily="18" charset="0"/>
            </a:endParaRPr>
          </a:p>
          <a:p>
            <a:pPr eaLnBrk="1" hangingPunct="1">
              <a:lnSpc>
                <a:spcPct val="90000"/>
              </a:lnSpc>
              <a:buFontTx/>
              <a:buNone/>
            </a:pPr>
            <a:endParaRPr lang="fa-IR" sz="2400" smtClean="0">
              <a:latin typeface="Times New Roman" panose="02020603050405020304" pitchFamily="18" charset="0"/>
              <a:cs typeface="Times New Roman" panose="02020603050405020304" pitchFamily="18" charset="0"/>
            </a:endParaRPr>
          </a:p>
          <a:p>
            <a:pPr eaLnBrk="1" hangingPunct="1">
              <a:lnSpc>
                <a:spcPct val="90000"/>
              </a:lnSpc>
              <a:buFontTx/>
              <a:buNone/>
            </a:pPr>
            <a:r>
              <a:rPr lang="ar-SA" sz="2000" smtClean="0">
                <a:latin typeface="Times New Roman" panose="02020603050405020304" pitchFamily="18" charset="0"/>
                <a:cs typeface="Times New Roman" panose="02020603050405020304" pitchFamily="18" charset="0"/>
              </a:rPr>
              <a:t>برای درک بهتر مزایای پیش تنیدگی دانستن اطلاعاتی از خواص بتن مفید خواهد بود. بتن در برابر فشار بسیار مقاوم است اما در برابر کشش ضعیف است. </a:t>
            </a:r>
            <a:endParaRPr lang="fa-IR" sz="2000" smtClean="0">
              <a:latin typeface="Times New Roman" panose="02020603050405020304" pitchFamily="18" charset="0"/>
              <a:cs typeface="Times New Roman" panose="02020603050405020304" pitchFamily="18" charset="0"/>
            </a:endParaRPr>
          </a:p>
          <a:p>
            <a:pPr eaLnBrk="1" hangingPunct="1">
              <a:lnSpc>
                <a:spcPct val="90000"/>
              </a:lnSpc>
              <a:buFontTx/>
              <a:buNone/>
            </a:pPr>
            <a:r>
              <a:rPr lang="ar-SA" sz="2000" smtClean="0">
                <a:latin typeface="Times New Roman" panose="02020603050405020304" pitchFamily="18" charset="0"/>
                <a:cs typeface="Times New Roman" panose="02020603050405020304" pitchFamily="18" charset="0"/>
              </a:rPr>
              <a:t>به عنوان مثال وقتی نیرویی کششی در مقطع آن عمل کند، ترک می‌خورد. به طور متداول در سازه‌های بتنی وقتی باری شبیه به خودرو در یک پارکینگ بر روی دال بتنی و یا تیرها قرار گیرد، تیر تمایل به انحنا و خم شدن دارد. این تغییر شکل خمیدگی باعث می‌شود پایین تیر اندکی دچار کشیدگی و ازدیاد طول شود</a:t>
            </a:r>
            <a:r>
              <a:rPr lang="ar-SA" sz="1800" smtClean="0">
                <a:latin typeface="Times New Roman" panose="02020603050405020304" pitchFamily="18" charset="0"/>
                <a:cs typeface="Times New Roman" panose="02020603050405020304" pitchFamily="18" charset="0"/>
              </a:rPr>
              <a:t>.</a:t>
            </a:r>
            <a:endParaRPr lang="en-US" sz="1800" smtClean="0">
              <a:latin typeface="Times New Roman" panose="02020603050405020304" pitchFamily="18" charset="0"/>
              <a:cs typeface="Times New Roman" panose="02020603050405020304" pitchFamily="18" charset="0"/>
            </a:endParaRPr>
          </a:p>
        </p:txBody>
      </p:sp>
      <p:sp>
        <p:nvSpPr>
          <p:cNvPr id="30723" name="Rectangle 4"/>
          <p:cNvSpPr>
            <a:spLocks noChangeArrowheads="1"/>
          </p:cNvSpPr>
          <p:nvPr/>
        </p:nvSpPr>
        <p:spPr bwMode="auto">
          <a:xfrm>
            <a:off x="152400" y="2971800"/>
            <a:ext cx="8534400" cy="344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r>
              <a:rPr lang="ar-SA" sz="2000">
                <a:latin typeface="Times New Roman" panose="02020603050405020304" pitchFamily="18" charset="0"/>
                <a:cs typeface="Times New Roman" panose="02020603050405020304" pitchFamily="18" charset="0"/>
              </a:rPr>
              <a:t>معمولا همین مقدار اندک کشیدگی برای ایجاد ترک در بتن کافی است. میل گردهای تقویتی(</a:t>
            </a:r>
            <a:r>
              <a:rPr lang="en-US" sz="2000">
                <a:latin typeface="Arial" panose="020B0604020202020204" pitchFamily="34" charset="0"/>
              </a:rPr>
              <a:t>bars </a:t>
            </a:r>
            <a:r>
              <a:rPr lang="ar-SA" sz="2000">
                <a:latin typeface="Times New Roman" panose="02020603050405020304" pitchFamily="18" charset="0"/>
                <a:cs typeface="Times New Roman" panose="02020603050405020304" pitchFamily="18" charset="0"/>
              </a:rPr>
              <a:t>) فولادی به صورت مدفون در بتن به عنوان تقویت کشش برای محدود کردن عرض ترک قرار داده می‌شود. میلگردها در این حالت وقتی فقط به صورت مدفون در بتن قرار داده می‌شود به صورت نیروهای (</a:t>
            </a:r>
            <a:r>
              <a:rPr lang="en-US" sz="2000">
                <a:latin typeface="Arial" panose="020B0604020202020204" pitchFamily="34" charset="0"/>
              </a:rPr>
              <a:t>Pssive</a:t>
            </a:r>
            <a:r>
              <a:rPr lang="ar-SA" sz="2000">
                <a:latin typeface="Times New Roman" panose="02020603050405020304" pitchFamily="18" charset="0"/>
                <a:cs typeface="Times New Roman" panose="02020603050405020304" pitchFamily="18" charset="0"/>
              </a:rPr>
              <a:t>) عمل می‌کند و تا زمانی که خیز در بتن به مرحله قبل از ایجاد ترک نرسیده است نیرویی را تحمل نمی‌کند.اما (</a:t>
            </a:r>
            <a:r>
              <a:rPr lang="en-US" sz="2000">
                <a:latin typeface="Arial" panose="020B0604020202020204" pitchFamily="34" charset="0"/>
              </a:rPr>
              <a:t>Tendon</a:t>
            </a:r>
            <a:r>
              <a:rPr lang="fa-IR" sz="2000">
                <a:latin typeface="Times New Roman" panose="02020603050405020304" pitchFamily="18" charset="0"/>
                <a:cs typeface="Times New Roman" panose="02020603050405020304" pitchFamily="18" charset="0"/>
              </a:rPr>
              <a:t> </a:t>
            </a:r>
            <a:r>
              <a:rPr lang="ar-SA" sz="2000">
                <a:latin typeface="Times New Roman" panose="02020603050405020304" pitchFamily="18" charset="0"/>
                <a:cs typeface="Times New Roman" panose="02020603050405020304" pitchFamily="18" charset="0"/>
              </a:rPr>
              <a:t>) یا همان فولادهای پیش تنیدگی به صورت نیروهای</a:t>
            </a:r>
            <a:endParaRPr lang="fa-IR" sz="2000">
              <a:latin typeface="Times New Roman" panose="02020603050405020304" pitchFamily="18" charset="0"/>
              <a:cs typeface="Times New Roman" panose="02020603050405020304" pitchFamily="18" charset="0"/>
            </a:endParaRPr>
          </a:p>
          <a:p>
            <a:pPr eaLnBrk="1" hangingPunct="1">
              <a:spcBef>
                <a:spcPct val="0"/>
              </a:spcBef>
              <a:buFontTx/>
              <a:buNone/>
            </a:pPr>
            <a:r>
              <a:rPr lang="fa-IR" sz="2000">
                <a:latin typeface="Times New Roman" panose="02020603050405020304" pitchFamily="18" charset="0"/>
                <a:cs typeface="Times New Roman" panose="02020603050405020304" pitchFamily="18" charset="0"/>
              </a:rPr>
              <a:t>(</a:t>
            </a:r>
            <a:r>
              <a:rPr lang="en-US" sz="2000">
                <a:latin typeface="Arial" panose="020B0604020202020204" pitchFamily="34" charset="0"/>
              </a:rPr>
              <a:t>Active</a:t>
            </a:r>
            <a:r>
              <a:rPr lang="fa-IR" sz="2000">
                <a:latin typeface="Times New Roman" panose="02020603050405020304" pitchFamily="18" charset="0"/>
                <a:cs typeface="Times New Roman" panose="02020603050405020304" pitchFamily="18" charset="0"/>
              </a:rPr>
              <a:t> )</a:t>
            </a:r>
            <a:r>
              <a:rPr lang="ar-SA" sz="2000">
                <a:latin typeface="Times New Roman" panose="02020603050405020304" pitchFamily="18" charset="0"/>
                <a:cs typeface="Times New Roman" panose="02020603050405020304" pitchFamily="18" charset="0"/>
              </a:rPr>
              <a:t>در سیستم عمل می‌کنند.</a:t>
            </a:r>
            <a:endParaRPr lang="fa-IR" sz="2000">
              <a:latin typeface="Times New Roman" panose="02020603050405020304" pitchFamily="18" charset="0"/>
              <a:cs typeface="Times New Roman" panose="02020603050405020304" pitchFamily="18" charset="0"/>
            </a:endParaRPr>
          </a:p>
          <a:p>
            <a:pPr rtl="0" eaLnBrk="1" hangingPunct="1">
              <a:spcBef>
                <a:spcPct val="0"/>
              </a:spcBef>
              <a:buFontTx/>
              <a:buNone/>
            </a:pPr>
            <a:endParaRPr lang="en-US" sz="2000">
              <a:latin typeface="Times New Roman" panose="02020603050405020304" pitchFamily="18" charset="0"/>
              <a:cs typeface="Times New Roman" panose="02020603050405020304" pitchFamily="18" charset="0"/>
            </a:endParaRPr>
          </a:p>
          <a:p>
            <a:pPr rtl="0" eaLnBrk="1" hangingPunct="1">
              <a:spcBef>
                <a:spcPct val="0"/>
              </a:spcBef>
              <a:buFontTx/>
              <a:buNone/>
            </a:pPr>
            <a:r>
              <a:rPr lang="fa-IR" sz="2000">
                <a:latin typeface="Times New Roman" panose="02020603050405020304" pitchFamily="18" charset="0"/>
                <a:cs typeface="Times New Roman" panose="02020603050405020304" pitchFamily="18" charset="0"/>
              </a:rPr>
              <a:t> </a:t>
            </a:r>
            <a:r>
              <a:rPr lang="ar-SA" sz="2000">
                <a:latin typeface="Times New Roman" panose="02020603050405020304" pitchFamily="18" charset="0"/>
                <a:cs typeface="Times New Roman" panose="02020603050405020304" pitchFamily="18" charset="0"/>
              </a:rPr>
              <a:t>در سیستم پیش تنیدگی فولاد به عنوان عامل مقاوم و موثر عمل می‌کند. به طوری که امکان بوجود آمدن ترک در بتن وجود نخواهد داشت.</a:t>
            </a:r>
            <a:endParaRPr lang="fa-IR" sz="2000">
              <a:latin typeface="Times New Roman" panose="02020603050405020304" pitchFamily="18" charset="0"/>
              <a:cs typeface="Times New Roman" panose="02020603050405020304" pitchFamily="18" charset="0"/>
            </a:endParaRPr>
          </a:p>
          <a:p>
            <a:pPr rtl="0" eaLnBrk="1" hangingPunct="1">
              <a:spcBef>
                <a:spcPct val="0"/>
              </a:spcBef>
              <a:buFontTx/>
              <a:buNone/>
            </a:pPr>
            <a:r>
              <a:rPr lang="ar-SA" sz="2000">
                <a:latin typeface="Times New Roman" panose="02020603050405020304" pitchFamily="18" charset="0"/>
                <a:cs typeface="Times New Roman" panose="02020603050405020304" pitchFamily="18" charset="0"/>
              </a:rPr>
              <a:t>سازه‌های پیش تنیده حتی اگر تحت بارگذاری کامل قرار گیرند، می‌توانند طوری طراحی شوند که کمترین خیز و ترک در سازه ایجاد شود</a:t>
            </a:r>
            <a:r>
              <a:rPr lang="ar-SA" sz="1800">
                <a:latin typeface="Times New Roman" panose="02020603050405020304" pitchFamily="18" charset="0"/>
                <a:cs typeface="Times New Roman" panose="02020603050405020304" pitchFamily="18" charset="0"/>
              </a:rPr>
              <a:t>.</a:t>
            </a:r>
          </a:p>
        </p:txBody>
      </p:sp>
      <p:sp>
        <p:nvSpPr>
          <p:cNvPr id="30724" name="WordArt 5"/>
          <p:cNvSpPr>
            <a:spLocks noChangeArrowheads="1" noChangeShapeType="1" noTextEdit="1"/>
          </p:cNvSpPr>
          <p:nvPr/>
        </p:nvSpPr>
        <p:spPr bwMode="auto">
          <a:xfrm>
            <a:off x="6553200" y="228600"/>
            <a:ext cx="2228850" cy="642938"/>
          </a:xfrm>
          <a:prstGeom prst="rect">
            <a:avLst/>
          </a:prstGeom>
        </p:spPr>
        <p:txBody>
          <a:bodyPr wrap="none" fromWordArt="1">
            <a:prstTxWarp prst="textPlain">
              <a:avLst>
                <a:gd name="adj" fmla="val 50000"/>
              </a:avLst>
            </a:prstTxWarp>
          </a:bodyPr>
          <a:lstStyle/>
          <a:p>
            <a:pPr algn="ctr" rtl="1"/>
            <a:r>
              <a:rPr lang="fa-IR" sz="2400" kern="10">
                <a:ln w="19050" cap="rnd">
                  <a:solidFill>
                    <a:srgbClr val="006699"/>
                  </a:solidFill>
                  <a:prstDash val="sysDot"/>
                  <a:round/>
                  <a:headEnd/>
                  <a:tailEnd/>
                </a:ln>
                <a:solidFill>
                  <a:srgbClr val="993366"/>
                </a:solidFill>
                <a:effectLst>
                  <a:outerShdw dist="35921" dir="2700000" algn="ctr" rotWithShape="0">
                    <a:srgbClr val="990000"/>
                  </a:outerShdw>
                </a:effectLst>
              </a:rPr>
              <a:t>مزایای پیش تنیدگی</a:t>
            </a:r>
          </a:p>
        </p:txBody>
      </p:sp>
    </p:spTree>
  </p:cSld>
  <p:clrMapOvr>
    <a:masterClrMapping/>
  </p:clrMapOvr>
  <p:transition spd="med">
    <p:wedg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9395"/>
                                        </p:tgtEl>
                                        <p:attrNameLst>
                                          <p:attrName>style.visibility</p:attrName>
                                        </p:attrNameLst>
                                      </p:cBhvr>
                                      <p:to>
                                        <p:strVal val="visible"/>
                                      </p:to>
                                    </p:set>
                                    <p:animEffect transition="in" filter="fade">
                                      <p:cBhvr>
                                        <p:cTn id="7" dur="2000"/>
                                        <p:tgtEl>
                                          <p:spTgt spid="593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5" grpId="0"/>
    </p:bldLst>
  </p:timing>
</p:sld>
</file>

<file path=ppt/slides/slide23.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0420" name="Rectangle 4"/>
          <p:cNvSpPr>
            <a:spLocks noGrp="1" noChangeArrowheads="1"/>
          </p:cNvSpPr>
          <p:nvPr>
            <p:ph idx="1"/>
          </p:nvPr>
        </p:nvSpPr>
        <p:spPr>
          <a:xfrm>
            <a:off x="228600" y="381000"/>
            <a:ext cx="8610600" cy="3581400"/>
          </a:xfrm>
        </p:spPr>
        <p:txBody>
          <a:bodyPr/>
          <a:lstStyle/>
          <a:p>
            <a:pPr eaLnBrk="1" hangingPunct="1">
              <a:lnSpc>
                <a:spcPct val="70000"/>
              </a:lnSpc>
              <a:buFontTx/>
              <a:buNone/>
            </a:pPr>
            <a:endParaRPr lang="en-US" sz="2400" smtClean="0">
              <a:latin typeface="Times New Roman" panose="02020603050405020304" pitchFamily="18" charset="0"/>
              <a:cs typeface="Times New Roman" panose="02020603050405020304" pitchFamily="18" charset="0"/>
            </a:endParaRPr>
          </a:p>
          <a:p>
            <a:pPr eaLnBrk="1" hangingPunct="1">
              <a:lnSpc>
                <a:spcPct val="70000"/>
              </a:lnSpc>
              <a:buFontTx/>
              <a:buNone/>
            </a:pPr>
            <a:endParaRPr lang="fa-IR" sz="2400" smtClean="0">
              <a:latin typeface="Times New Roman" panose="02020603050405020304" pitchFamily="18" charset="0"/>
              <a:cs typeface="Times New Roman" panose="02020603050405020304" pitchFamily="18" charset="0"/>
            </a:endParaRPr>
          </a:p>
          <a:p>
            <a:pPr eaLnBrk="1" hangingPunct="1">
              <a:lnSpc>
                <a:spcPct val="70000"/>
              </a:lnSpc>
              <a:buFontTx/>
              <a:buNone/>
            </a:pPr>
            <a:r>
              <a:rPr lang="ar-SA" sz="2000" smtClean="0">
                <a:latin typeface="Times New Roman" panose="02020603050405020304" pitchFamily="18" charset="0"/>
                <a:cs typeface="Times New Roman" panose="02020603050405020304" pitchFamily="18" charset="0"/>
              </a:rPr>
              <a:t>تقریبا در تمام انواع سازه‌ها سیستم پیش تنیدگی کاربرد دارد.در سازه ساختمان ها، پیش تنیدگی اجازه</a:t>
            </a:r>
            <a:endParaRPr lang="fa-IR" sz="2000" smtClean="0">
              <a:latin typeface="Times New Roman" panose="02020603050405020304" pitchFamily="18" charset="0"/>
              <a:cs typeface="Times New Roman" panose="02020603050405020304" pitchFamily="18" charset="0"/>
            </a:endParaRPr>
          </a:p>
          <a:p>
            <a:pPr eaLnBrk="1" hangingPunct="1">
              <a:lnSpc>
                <a:spcPct val="70000"/>
              </a:lnSpc>
              <a:buFontTx/>
              <a:buNone/>
            </a:pPr>
            <a:r>
              <a:rPr lang="ar-SA" sz="2000" smtClean="0">
                <a:latin typeface="Times New Roman" panose="02020603050405020304" pitchFamily="18" charset="0"/>
                <a:cs typeface="Times New Roman" panose="02020603050405020304" pitchFamily="18" charset="0"/>
              </a:rPr>
              <a:t>ایجاد دهانه آزاد بیشتر بین تکیه گاه‌ها می‌دهد. </a:t>
            </a:r>
            <a:endParaRPr lang="fa-IR" sz="2000" smtClean="0">
              <a:latin typeface="Times New Roman" panose="02020603050405020304" pitchFamily="18" charset="0"/>
              <a:cs typeface="Times New Roman" panose="02020603050405020304" pitchFamily="18" charset="0"/>
            </a:endParaRPr>
          </a:p>
          <a:p>
            <a:pPr eaLnBrk="1" hangingPunct="1">
              <a:lnSpc>
                <a:spcPct val="70000"/>
              </a:lnSpc>
              <a:buFontTx/>
              <a:buNone/>
            </a:pPr>
            <a:r>
              <a:rPr lang="ar-SA" sz="2000" smtClean="0">
                <a:latin typeface="Times New Roman" panose="02020603050405020304" pitchFamily="18" charset="0"/>
                <a:cs typeface="Times New Roman" panose="02020603050405020304" pitchFamily="18" charset="0"/>
              </a:rPr>
              <a:t>ضمنا ضخامت دالهای بتنی نیز کمتر، تعداد تیرها کمتر و لاغرتر و امکان ساخت اعضا سازهای </a:t>
            </a:r>
            <a:endParaRPr lang="fa-IR" sz="2000" smtClean="0">
              <a:latin typeface="Times New Roman" panose="02020603050405020304" pitchFamily="18" charset="0"/>
              <a:cs typeface="Times New Roman" panose="02020603050405020304" pitchFamily="18" charset="0"/>
            </a:endParaRPr>
          </a:p>
          <a:p>
            <a:pPr eaLnBrk="1" hangingPunct="1">
              <a:lnSpc>
                <a:spcPct val="70000"/>
              </a:lnSpc>
              <a:buFontTx/>
              <a:buNone/>
            </a:pPr>
            <a:r>
              <a:rPr lang="ar-SA" sz="2000" smtClean="0">
                <a:latin typeface="Times New Roman" panose="02020603050405020304" pitchFamily="18" charset="0"/>
                <a:cs typeface="Times New Roman" panose="02020603050405020304" pitchFamily="18" charset="0"/>
              </a:rPr>
              <a:t>چشمگیر و نمایشی از مزایای آن است. دال نازکتر به معنای استفاده کمتر از بتن می‌باشد به علاوه این که </a:t>
            </a:r>
            <a:endParaRPr lang="fa-IR" sz="2000" smtClean="0">
              <a:latin typeface="Times New Roman" panose="02020603050405020304" pitchFamily="18" charset="0"/>
              <a:cs typeface="Times New Roman" panose="02020603050405020304" pitchFamily="18" charset="0"/>
            </a:endParaRPr>
          </a:p>
          <a:p>
            <a:pPr eaLnBrk="1" hangingPunct="1">
              <a:lnSpc>
                <a:spcPct val="70000"/>
              </a:lnSpc>
              <a:buFontTx/>
              <a:buNone/>
            </a:pPr>
            <a:r>
              <a:rPr lang="ar-SA" sz="2000" smtClean="0">
                <a:latin typeface="Times New Roman" panose="02020603050405020304" pitchFamily="18" charset="0"/>
                <a:cs typeface="Times New Roman" panose="02020603050405020304" pitchFamily="18" charset="0"/>
              </a:rPr>
              <a:t>ارتفاع کلی ساختمان برای ارتقای کف تا کف یکسان نیست به ساختمانی که از سیستم پیش تنیدگی استفاده </a:t>
            </a:r>
            <a:endParaRPr lang="fa-IR" sz="2000" smtClean="0">
              <a:latin typeface="Times New Roman" panose="02020603050405020304" pitchFamily="18" charset="0"/>
              <a:cs typeface="Times New Roman" panose="02020603050405020304" pitchFamily="18" charset="0"/>
            </a:endParaRPr>
          </a:p>
          <a:p>
            <a:pPr eaLnBrk="1" hangingPunct="1">
              <a:lnSpc>
                <a:spcPct val="70000"/>
              </a:lnSpc>
              <a:buFontTx/>
              <a:buNone/>
            </a:pPr>
            <a:r>
              <a:rPr lang="ar-SA" sz="2000" smtClean="0">
                <a:latin typeface="Times New Roman" panose="02020603050405020304" pitchFamily="18" charset="0"/>
                <a:cs typeface="Times New Roman" panose="02020603050405020304" pitchFamily="18" charset="0"/>
              </a:rPr>
              <a:t>نشده کمتر می‌باشد.</a:t>
            </a:r>
            <a:endParaRPr lang="fa-IR" sz="2000" smtClean="0">
              <a:latin typeface="Times New Roman" panose="02020603050405020304" pitchFamily="18" charset="0"/>
              <a:cs typeface="Times New Roman" panose="02020603050405020304" pitchFamily="18" charset="0"/>
            </a:endParaRPr>
          </a:p>
          <a:p>
            <a:pPr eaLnBrk="1" hangingPunct="1">
              <a:lnSpc>
                <a:spcPct val="70000"/>
              </a:lnSpc>
              <a:buFontTx/>
              <a:buNone/>
            </a:pPr>
            <a:r>
              <a:rPr lang="ar-SA" sz="2000" smtClean="0">
                <a:latin typeface="Times New Roman" panose="02020603050405020304" pitchFamily="18" charset="0"/>
                <a:cs typeface="Times New Roman" panose="02020603050405020304" pitchFamily="18" charset="0"/>
              </a:rPr>
              <a:t>بنابراین سیستم پیش تنیدگی باعث می‌شود وزن سازه به طور قابل توجهی نسبت به ساختمان بتنی معمولی </a:t>
            </a:r>
            <a:endParaRPr lang="fa-IR" sz="2000" smtClean="0">
              <a:latin typeface="Times New Roman" panose="02020603050405020304" pitchFamily="18" charset="0"/>
              <a:cs typeface="Times New Roman" panose="02020603050405020304" pitchFamily="18" charset="0"/>
            </a:endParaRPr>
          </a:p>
          <a:p>
            <a:pPr eaLnBrk="1" hangingPunct="1">
              <a:lnSpc>
                <a:spcPct val="70000"/>
              </a:lnSpc>
              <a:buFontTx/>
              <a:buNone/>
            </a:pPr>
            <a:r>
              <a:rPr lang="ar-SA" sz="2000" smtClean="0">
                <a:latin typeface="Times New Roman" panose="02020603050405020304" pitchFamily="18" charset="0"/>
                <a:cs typeface="Times New Roman" panose="02020603050405020304" pitchFamily="18" charset="0"/>
              </a:rPr>
              <a:t>با همان تعداد طبقات کاهش یابد. این موضوع باعث کاهش بار فندانسیون می‌شود و می‌توان مزیت اصلی </a:t>
            </a:r>
            <a:endParaRPr lang="fa-IR" sz="2000" smtClean="0">
              <a:latin typeface="Times New Roman" panose="02020603050405020304" pitchFamily="18" charset="0"/>
              <a:cs typeface="Times New Roman" panose="02020603050405020304" pitchFamily="18" charset="0"/>
            </a:endParaRPr>
          </a:p>
          <a:p>
            <a:pPr eaLnBrk="1" hangingPunct="1">
              <a:lnSpc>
                <a:spcPct val="70000"/>
              </a:lnSpc>
              <a:buFontTx/>
              <a:buNone/>
            </a:pPr>
            <a:r>
              <a:rPr lang="ar-SA" sz="2000" smtClean="0">
                <a:latin typeface="Times New Roman" panose="02020603050405020304" pitchFamily="18" charset="0"/>
                <a:cs typeface="Times New Roman" panose="02020603050405020304" pitchFamily="18" charset="0"/>
              </a:rPr>
              <a:t>آن برای نواحی لرزه خیز باشد. در مقایسه با ساختمان با شرایط مشابه یک ساختمان کوتاه به سیستم‌های </a:t>
            </a:r>
            <a:endParaRPr lang="fa-IR" sz="2000" smtClean="0">
              <a:latin typeface="Times New Roman" panose="02020603050405020304" pitchFamily="18" charset="0"/>
              <a:cs typeface="Times New Roman" panose="02020603050405020304" pitchFamily="18" charset="0"/>
            </a:endParaRPr>
          </a:p>
          <a:p>
            <a:pPr eaLnBrk="1" hangingPunct="1">
              <a:lnSpc>
                <a:spcPct val="70000"/>
              </a:lnSpc>
              <a:buFontTx/>
              <a:buNone/>
            </a:pPr>
            <a:r>
              <a:rPr lang="ar-SA" sz="2000" smtClean="0">
                <a:latin typeface="Times New Roman" panose="02020603050405020304" pitchFamily="18" charset="0"/>
                <a:cs typeface="Times New Roman" panose="02020603050405020304" pitchFamily="18" charset="0"/>
              </a:rPr>
              <a:t>مکانیکال کمتر و همچنین هزینه نمای خارجی</a:t>
            </a:r>
            <a:r>
              <a:rPr lang="fa-IR" sz="2000" smtClean="0">
                <a:latin typeface="Times New Roman" panose="02020603050405020304" pitchFamily="18" charset="0"/>
                <a:cs typeface="Times New Roman" panose="02020603050405020304" pitchFamily="18" charset="0"/>
              </a:rPr>
              <a:t> کمتری احتیاج دارد.لذا صفه اقتصادی نیز حاصل شده </a:t>
            </a:r>
          </a:p>
          <a:p>
            <a:pPr eaLnBrk="1" hangingPunct="1">
              <a:lnSpc>
                <a:spcPct val="70000"/>
              </a:lnSpc>
              <a:buFontTx/>
              <a:buNone/>
            </a:pPr>
            <a:r>
              <a:rPr lang="fa-IR" sz="2000" smtClean="0">
                <a:latin typeface="Times New Roman" panose="02020603050405020304" pitchFamily="18" charset="0"/>
                <a:cs typeface="Times New Roman" panose="02020603050405020304" pitchFamily="18" charset="0"/>
              </a:rPr>
              <a:t>است</a:t>
            </a:r>
            <a:r>
              <a:rPr lang="fa-IR" sz="1800" smtClean="0">
                <a:latin typeface="Times New Roman" panose="02020603050405020304" pitchFamily="18" charset="0"/>
                <a:cs typeface="Times New Roman" panose="02020603050405020304" pitchFamily="18" charset="0"/>
              </a:rPr>
              <a:t>.</a:t>
            </a:r>
            <a:endParaRPr lang="en-US" sz="1800" smtClean="0">
              <a:cs typeface="Arial" panose="020B0604020202020204" pitchFamily="34" charset="0"/>
            </a:endParaRPr>
          </a:p>
        </p:txBody>
      </p:sp>
      <p:sp>
        <p:nvSpPr>
          <p:cNvPr id="31747" name="Rectangle 7"/>
          <p:cNvSpPr>
            <a:spLocks noChangeArrowheads="1"/>
          </p:cNvSpPr>
          <p:nvPr/>
        </p:nvSpPr>
        <p:spPr bwMode="auto">
          <a:xfrm>
            <a:off x="533400" y="4267200"/>
            <a:ext cx="8382000"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r>
              <a:rPr lang="ar-SA" sz="2000">
                <a:latin typeface="Times New Roman" panose="02020603050405020304" pitchFamily="18" charset="0"/>
                <a:cs typeface="Times New Roman" panose="02020603050405020304" pitchFamily="18" charset="0"/>
              </a:rPr>
              <a:t>محاسن دیگر سیستم پیش تنیدگی این است که تیرها و دالها می‌توانند ممتد اجرا شوند. به عنوان مثال یک تیر تنها می‌تواند به طور ممتد از یک انتهای ساختمان به انتهای دیگر آن امتداد یابد. از نظر سازه</a:t>
            </a:r>
            <a:r>
              <a:rPr lang="en-US" sz="2000">
                <a:latin typeface="Times New Roman" panose="02020603050405020304" pitchFamily="18" charset="0"/>
                <a:cs typeface="Times New Roman" panose="02020603050405020304" pitchFamily="18" charset="0"/>
              </a:rPr>
              <a:t> </a:t>
            </a:r>
            <a:r>
              <a:rPr lang="ar-SA" sz="2000">
                <a:latin typeface="Times New Roman" panose="02020603050405020304" pitchFamily="18" charset="0"/>
                <a:cs typeface="Times New Roman" panose="02020603050405020304" pitchFamily="18" charset="0"/>
              </a:rPr>
              <a:t>ای این حالت بسیار کارآمدتر از این است که یک تیر فقط از یک ستون به ستون بعدی امتداد داشته باشد.پیش تنیدگی سیستمی است که برای سازه‌های پارکینگ نیز استفاده می‌شود و علت آن این است که انعطاف پذیری زیادی برای طراحی ستون ها، طول دهانه آزاد و شکل رمپ به طراح می‌دهد. </a:t>
            </a:r>
          </a:p>
        </p:txBody>
      </p:sp>
      <p:sp>
        <p:nvSpPr>
          <p:cNvPr id="31748" name="WordArt 5"/>
          <p:cNvSpPr>
            <a:spLocks noChangeArrowheads="1" noChangeShapeType="1" noTextEdit="1"/>
          </p:cNvSpPr>
          <p:nvPr/>
        </p:nvSpPr>
        <p:spPr bwMode="auto">
          <a:xfrm>
            <a:off x="7467600" y="228600"/>
            <a:ext cx="1295400" cy="723900"/>
          </a:xfrm>
          <a:prstGeom prst="rect">
            <a:avLst/>
          </a:prstGeom>
        </p:spPr>
        <p:txBody>
          <a:bodyPr wrap="none" fromWordArt="1">
            <a:prstTxWarp prst="textPlain">
              <a:avLst>
                <a:gd name="adj" fmla="val 50000"/>
              </a:avLst>
            </a:prstTxWarp>
          </a:bodyPr>
          <a:lstStyle/>
          <a:p>
            <a:pPr algn="ctr" rtl="1"/>
            <a:r>
              <a:rPr lang="fa-IR" sz="3600" kern="10">
                <a:ln w="12700">
                  <a:solidFill>
                    <a:srgbClr val="003300"/>
                  </a:solidFill>
                  <a:round/>
                  <a:headEnd/>
                  <a:tailEnd/>
                </a:ln>
                <a:solidFill>
                  <a:srgbClr val="CC00CC">
                    <a:alpha val="50195"/>
                  </a:srgbClr>
                </a:solidFill>
                <a:effectLst>
                  <a:outerShdw dist="45791" dir="2021404" algn="ctr" rotWithShape="0">
                    <a:srgbClr val="9999FF"/>
                  </a:outerShdw>
                </a:effectLst>
              </a:rPr>
              <a:t>کاربردها</a:t>
            </a: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60420">
                                            <p:txEl>
                                              <p:pRg st="2" end="2"/>
                                            </p:txEl>
                                          </p:spTgt>
                                        </p:tgtEl>
                                        <p:attrNameLst>
                                          <p:attrName>style.visibility</p:attrName>
                                        </p:attrNameLst>
                                      </p:cBhvr>
                                      <p:to>
                                        <p:strVal val="visible"/>
                                      </p:to>
                                    </p:set>
                                    <p:anim calcmode="lin" valueType="num">
                                      <p:cBhvr>
                                        <p:cTn id="7" dur="500" fill="hold"/>
                                        <p:tgtEl>
                                          <p:spTgt spid="60420">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60420">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60420">
                                            <p:txEl>
                                              <p:pRg st="2" end="2"/>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60420">
                                            <p:txEl>
                                              <p:pRg st="3" end="3"/>
                                            </p:txEl>
                                          </p:spTgt>
                                        </p:tgtEl>
                                        <p:attrNameLst>
                                          <p:attrName>style.visibility</p:attrName>
                                        </p:attrNameLst>
                                      </p:cBhvr>
                                      <p:to>
                                        <p:strVal val="visible"/>
                                      </p:to>
                                    </p:set>
                                    <p:anim calcmode="lin" valueType="num">
                                      <p:cBhvr>
                                        <p:cTn id="14" dur="500" fill="hold"/>
                                        <p:tgtEl>
                                          <p:spTgt spid="60420">
                                            <p:txEl>
                                              <p:pRg st="3" end="3"/>
                                            </p:txEl>
                                          </p:spTgt>
                                        </p:tgtEl>
                                        <p:attrNameLst>
                                          <p:attrName>ppt_w</p:attrName>
                                        </p:attrNameLst>
                                      </p:cBhvr>
                                      <p:tavLst>
                                        <p:tav tm="0">
                                          <p:val>
                                            <p:fltVal val="0"/>
                                          </p:val>
                                        </p:tav>
                                        <p:tav tm="100000">
                                          <p:val>
                                            <p:strVal val="#ppt_w"/>
                                          </p:val>
                                        </p:tav>
                                      </p:tavLst>
                                    </p:anim>
                                    <p:anim calcmode="lin" valueType="num">
                                      <p:cBhvr>
                                        <p:cTn id="15" dur="500" fill="hold"/>
                                        <p:tgtEl>
                                          <p:spTgt spid="60420">
                                            <p:txEl>
                                              <p:pRg st="3" end="3"/>
                                            </p:txEl>
                                          </p:spTgt>
                                        </p:tgtEl>
                                        <p:attrNameLst>
                                          <p:attrName>ppt_h</p:attrName>
                                        </p:attrNameLst>
                                      </p:cBhvr>
                                      <p:tavLst>
                                        <p:tav tm="0">
                                          <p:val>
                                            <p:fltVal val="0"/>
                                          </p:val>
                                        </p:tav>
                                        <p:tav tm="100000">
                                          <p:val>
                                            <p:strVal val="#ppt_h"/>
                                          </p:val>
                                        </p:tav>
                                      </p:tavLst>
                                    </p:anim>
                                    <p:animEffect transition="in" filter="fade">
                                      <p:cBhvr>
                                        <p:cTn id="16" dur="500"/>
                                        <p:tgtEl>
                                          <p:spTgt spid="60420">
                                            <p:txEl>
                                              <p:pRg st="3" end="3"/>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60420">
                                            <p:txEl>
                                              <p:pRg st="4" end="4"/>
                                            </p:txEl>
                                          </p:spTgt>
                                        </p:tgtEl>
                                        <p:attrNameLst>
                                          <p:attrName>style.visibility</p:attrName>
                                        </p:attrNameLst>
                                      </p:cBhvr>
                                      <p:to>
                                        <p:strVal val="visible"/>
                                      </p:to>
                                    </p:set>
                                    <p:anim calcmode="lin" valueType="num">
                                      <p:cBhvr>
                                        <p:cTn id="21" dur="500" fill="hold"/>
                                        <p:tgtEl>
                                          <p:spTgt spid="60420">
                                            <p:txEl>
                                              <p:pRg st="4" end="4"/>
                                            </p:txEl>
                                          </p:spTgt>
                                        </p:tgtEl>
                                        <p:attrNameLst>
                                          <p:attrName>ppt_w</p:attrName>
                                        </p:attrNameLst>
                                      </p:cBhvr>
                                      <p:tavLst>
                                        <p:tav tm="0">
                                          <p:val>
                                            <p:fltVal val="0"/>
                                          </p:val>
                                        </p:tav>
                                        <p:tav tm="100000">
                                          <p:val>
                                            <p:strVal val="#ppt_w"/>
                                          </p:val>
                                        </p:tav>
                                      </p:tavLst>
                                    </p:anim>
                                    <p:anim calcmode="lin" valueType="num">
                                      <p:cBhvr>
                                        <p:cTn id="22" dur="500" fill="hold"/>
                                        <p:tgtEl>
                                          <p:spTgt spid="60420">
                                            <p:txEl>
                                              <p:pRg st="4" end="4"/>
                                            </p:txEl>
                                          </p:spTgt>
                                        </p:tgtEl>
                                        <p:attrNameLst>
                                          <p:attrName>ppt_h</p:attrName>
                                        </p:attrNameLst>
                                      </p:cBhvr>
                                      <p:tavLst>
                                        <p:tav tm="0">
                                          <p:val>
                                            <p:fltVal val="0"/>
                                          </p:val>
                                        </p:tav>
                                        <p:tav tm="100000">
                                          <p:val>
                                            <p:strVal val="#ppt_h"/>
                                          </p:val>
                                        </p:tav>
                                      </p:tavLst>
                                    </p:anim>
                                    <p:animEffect transition="in" filter="fade">
                                      <p:cBhvr>
                                        <p:cTn id="23" dur="500"/>
                                        <p:tgtEl>
                                          <p:spTgt spid="60420">
                                            <p:txEl>
                                              <p:pRg st="4" end="4"/>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3" presetClass="entr" presetSubtype="0" fill="hold" grpId="0" nodeType="clickEffect">
                                  <p:stCondLst>
                                    <p:cond delay="0"/>
                                  </p:stCondLst>
                                  <p:childTnLst>
                                    <p:set>
                                      <p:cBhvr>
                                        <p:cTn id="27" dur="1" fill="hold">
                                          <p:stCondLst>
                                            <p:cond delay="0"/>
                                          </p:stCondLst>
                                        </p:cTn>
                                        <p:tgtEl>
                                          <p:spTgt spid="60420">
                                            <p:txEl>
                                              <p:pRg st="5" end="5"/>
                                            </p:txEl>
                                          </p:spTgt>
                                        </p:tgtEl>
                                        <p:attrNameLst>
                                          <p:attrName>style.visibility</p:attrName>
                                        </p:attrNameLst>
                                      </p:cBhvr>
                                      <p:to>
                                        <p:strVal val="visible"/>
                                      </p:to>
                                    </p:set>
                                    <p:anim calcmode="lin" valueType="num">
                                      <p:cBhvr>
                                        <p:cTn id="28" dur="500" fill="hold"/>
                                        <p:tgtEl>
                                          <p:spTgt spid="60420">
                                            <p:txEl>
                                              <p:pRg st="5" end="5"/>
                                            </p:txEl>
                                          </p:spTgt>
                                        </p:tgtEl>
                                        <p:attrNameLst>
                                          <p:attrName>ppt_w</p:attrName>
                                        </p:attrNameLst>
                                      </p:cBhvr>
                                      <p:tavLst>
                                        <p:tav tm="0">
                                          <p:val>
                                            <p:fltVal val="0"/>
                                          </p:val>
                                        </p:tav>
                                        <p:tav tm="100000">
                                          <p:val>
                                            <p:strVal val="#ppt_w"/>
                                          </p:val>
                                        </p:tav>
                                      </p:tavLst>
                                    </p:anim>
                                    <p:anim calcmode="lin" valueType="num">
                                      <p:cBhvr>
                                        <p:cTn id="29" dur="500" fill="hold"/>
                                        <p:tgtEl>
                                          <p:spTgt spid="60420">
                                            <p:txEl>
                                              <p:pRg st="5" end="5"/>
                                            </p:txEl>
                                          </p:spTgt>
                                        </p:tgtEl>
                                        <p:attrNameLst>
                                          <p:attrName>ppt_h</p:attrName>
                                        </p:attrNameLst>
                                      </p:cBhvr>
                                      <p:tavLst>
                                        <p:tav tm="0">
                                          <p:val>
                                            <p:fltVal val="0"/>
                                          </p:val>
                                        </p:tav>
                                        <p:tav tm="100000">
                                          <p:val>
                                            <p:strVal val="#ppt_h"/>
                                          </p:val>
                                        </p:tav>
                                      </p:tavLst>
                                    </p:anim>
                                    <p:animEffect transition="in" filter="fade">
                                      <p:cBhvr>
                                        <p:cTn id="30" dur="500"/>
                                        <p:tgtEl>
                                          <p:spTgt spid="60420">
                                            <p:txEl>
                                              <p:pRg st="5" end="5"/>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3" presetClass="entr" presetSubtype="0" fill="hold" grpId="0" nodeType="clickEffect">
                                  <p:stCondLst>
                                    <p:cond delay="0"/>
                                  </p:stCondLst>
                                  <p:childTnLst>
                                    <p:set>
                                      <p:cBhvr>
                                        <p:cTn id="34" dur="1" fill="hold">
                                          <p:stCondLst>
                                            <p:cond delay="0"/>
                                          </p:stCondLst>
                                        </p:cTn>
                                        <p:tgtEl>
                                          <p:spTgt spid="60420">
                                            <p:txEl>
                                              <p:pRg st="6" end="6"/>
                                            </p:txEl>
                                          </p:spTgt>
                                        </p:tgtEl>
                                        <p:attrNameLst>
                                          <p:attrName>style.visibility</p:attrName>
                                        </p:attrNameLst>
                                      </p:cBhvr>
                                      <p:to>
                                        <p:strVal val="visible"/>
                                      </p:to>
                                    </p:set>
                                    <p:anim calcmode="lin" valueType="num">
                                      <p:cBhvr>
                                        <p:cTn id="35" dur="500" fill="hold"/>
                                        <p:tgtEl>
                                          <p:spTgt spid="60420">
                                            <p:txEl>
                                              <p:pRg st="6" end="6"/>
                                            </p:txEl>
                                          </p:spTgt>
                                        </p:tgtEl>
                                        <p:attrNameLst>
                                          <p:attrName>ppt_w</p:attrName>
                                        </p:attrNameLst>
                                      </p:cBhvr>
                                      <p:tavLst>
                                        <p:tav tm="0">
                                          <p:val>
                                            <p:fltVal val="0"/>
                                          </p:val>
                                        </p:tav>
                                        <p:tav tm="100000">
                                          <p:val>
                                            <p:strVal val="#ppt_w"/>
                                          </p:val>
                                        </p:tav>
                                      </p:tavLst>
                                    </p:anim>
                                    <p:anim calcmode="lin" valueType="num">
                                      <p:cBhvr>
                                        <p:cTn id="36" dur="500" fill="hold"/>
                                        <p:tgtEl>
                                          <p:spTgt spid="60420">
                                            <p:txEl>
                                              <p:pRg st="6" end="6"/>
                                            </p:txEl>
                                          </p:spTgt>
                                        </p:tgtEl>
                                        <p:attrNameLst>
                                          <p:attrName>ppt_h</p:attrName>
                                        </p:attrNameLst>
                                      </p:cBhvr>
                                      <p:tavLst>
                                        <p:tav tm="0">
                                          <p:val>
                                            <p:fltVal val="0"/>
                                          </p:val>
                                        </p:tav>
                                        <p:tav tm="100000">
                                          <p:val>
                                            <p:strVal val="#ppt_h"/>
                                          </p:val>
                                        </p:tav>
                                      </p:tavLst>
                                    </p:anim>
                                    <p:animEffect transition="in" filter="fade">
                                      <p:cBhvr>
                                        <p:cTn id="37" dur="500"/>
                                        <p:tgtEl>
                                          <p:spTgt spid="60420">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3" presetClass="entr" presetSubtype="0" fill="hold" grpId="0" nodeType="clickEffect">
                                  <p:stCondLst>
                                    <p:cond delay="0"/>
                                  </p:stCondLst>
                                  <p:childTnLst>
                                    <p:set>
                                      <p:cBhvr>
                                        <p:cTn id="41" dur="1" fill="hold">
                                          <p:stCondLst>
                                            <p:cond delay="0"/>
                                          </p:stCondLst>
                                        </p:cTn>
                                        <p:tgtEl>
                                          <p:spTgt spid="60420">
                                            <p:txEl>
                                              <p:pRg st="7" end="7"/>
                                            </p:txEl>
                                          </p:spTgt>
                                        </p:tgtEl>
                                        <p:attrNameLst>
                                          <p:attrName>style.visibility</p:attrName>
                                        </p:attrNameLst>
                                      </p:cBhvr>
                                      <p:to>
                                        <p:strVal val="visible"/>
                                      </p:to>
                                    </p:set>
                                    <p:anim calcmode="lin" valueType="num">
                                      <p:cBhvr>
                                        <p:cTn id="42" dur="500" fill="hold"/>
                                        <p:tgtEl>
                                          <p:spTgt spid="60420">
                                            <p:txEl>
                                              <p:pRg st="7" end="7"/>
                                            </p:txEl>
                                          </p:spTgt>
                                        </p:tgtEl>
                                        <p:attrNameLst>
                                          <p:attrName>ppt_w</p:attrName>
                                        </p:attrNameLst>
                                      </p:cBhvr>
                                      <p:tavLst>
                                        <p:tav tm="0">
                                          <p:val>
                                            <p:fltVal val="0"/>
                                          </p:val>
                                        </p:tav>
                                        <p:tav tm="100000">
                                          <p:val>
                                            <p:strVal val="#ppt_w"/>
                                          </p:val>
                                        </p:tav>
                                      </p:tavLst>
                                    </p:anim>
                                    <p:anim calcmode="lin" valueType="num">
                                      <p:cBhvr>
                                        <p:cTn id="43" dur="500" fill="hold"/>
                                        <p:tgtEl>
                                          <p:spTgt spid="60420">
                                            <p:txEl>
                                              <p:pRg st="7" end="7"/>
                                            </p:txEl>
                                          </p:spTgt>
                                        </p:tgtEl>
                                        <p:attrNameLst>
                                          <p:attrName>ppt_h</p:attrName>
                                        </p:attrNameLst>
                                      </p:cBhvr>
                                      <p:tavLst>
                                        <p:tav tm="0">
                                          <p:val>
                                            <p:fltVal val="0"/>
                                          </p:val>
                                        </p:tav>
                                        <p:tav tm="100000">
                                          <p:val>
                                            <p:strVal val="#ppt_h"/>
                                          </p:val>
                                        </p:tav>
                                      </p:tavLst>
                                    </p:anim>
                                    <p:animEffect transition="in" filter="fade">
                                      <p:cBhvr>
                                        <p:cTn id="44" dur="500"/>
                                        <p:tgtEl>
                                          <p:spTgt spid="60420">
                                            <p:txEl>
                                              <p:pRg st="7" end="7"/>
                                            </p:txEl>
                                          </p:spTgt>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53" presetClass="entr" presetSubtype="0" fill="hold" grpId="0" nodeType="clickEffect">
                                  <p:stCondLst>
                                    <p:cond delay="0"/>
                                  </p:stCondLst>
                                  <p:childTnLst>
                                    <p:set>
                                      <p:cBhvr>
                                        <p:cTn id="48" dur="1" fill="hold">
                                          <p:stCondLst>
                                            <p:cond delay="0"/>
                                          </p:stCondLst>
                                        </p:cTn>
                                        <p:tgtEl>
                                          <p:spTgt spid="60420">
                                            <p:txEl>
                                              <p:pRg st="8" end="8"/>
                                            </p:txEl>
                                          </p:spTgt>
                                        </p:tgtEl>
                                        <p:attrNameLst>
                                          <p:attrName>style.visibility</p:attrName>
                                        </p:attrNameLst>
                                      </p:cBhvr>
                                      <p:to>
                                        <p:strVal val="visible"/>
                                      </p:to>
                                    </p:set>
                                    <p:anim calcmode="lin" valueType="num">
                                      <p:cBhvr>
                                        <p:cTn id="49" dur="500" fill="hold"/>
                                        <p:tgtEl>
                                          <p:spTgt spid="60420">
                                            <p:txEl>
                                              <p:pRg st="8" end="8"/>
                                            </p:txEl>
                                          </p:spTgt>
                                        </p:tgtEl>
                                        <p:attrNameLst>
                                          <p:attrName>ppt_w</p:attrName>
                                        </p:attrNameLst>
                                      </p:cBhvr>
                                      <p:tavLst>
                                        <p:tav tm="0">
                                          <p:val>
                                            <p:fltVal val="0"/>
                                          </p:val>
                                        </p:tav>
                                        <p:tav tm="100000">
                                          <p:val>
                                            <p:strVal val="#ppt_w"/>
                                          </p:val>
                                        </p:tav>
                                      </p:tavLst>
                                    </p:anim>
                                    <p:anim calcmode="lin" valueType="num">
                                      <p:cBhvr>
                                        <p:cTn id="50" dur="500" fill="hold"/>
                                        <p:tgtEl>
                                          <p:spTgt spid="60420">
                                            <p:txEl>
                                              <p:pRg st="8" end="8"/>
                                            </p:txEl>
                                          </p:spTgt>
                                        </p:tgtEl>
                                        <p:attrNameLst>
                                          <p:attrName>ppt_h</p:attrName>
                                        </p:attrNameLst>
                                      </p:cBhvr>
                                      <p:tavLst>
                                        <p:tav tm="0">
                                          <p:val>
                                            <p:fltVal val="0"/>
                                          </p:val>
                                        </p:tav>
                                        <p:tav tm="100000">
                                          <p:val>
                                            <p:strVal val="#ppt_h"/>
                                          </p:val>
                                        </p:tav>
                                      </p:tavLst>
                                    </p:anim>
                                    <p:animEffect transition="in" filter="fade">
                                      <p:cBhvr>
                                        <p:cTn id="51" dur="500"/>
                                        <p:tgtEl>
                                          <p:spTgt spid="60420">
                                            <p:txEl>
                                              <p:pRg st="8" end="8"/>
                                            </p:txEl>
                                          </p:spTgt>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53" presetClass="entr" presetSubtype="0" fill="hold" grpId="0" nodeType="clickEffect">
                                  <p:stCondLst>
                                    <p:cond delay="0"/>
                                  </p:stCondLst>
                                  <p:childTnLst>
                                    <p:set>
                                      <p:cBhvr>
                                        <p:cTn id="55" dur="1" fill="hold">
                                          <p:stCondLst>
                                            <p:cond delay="0"/>
                                          </p:stCondLst>
                                        </p:cTn>
                                        <p:tgtEl>
                                          <p:spTgt spid="60420">
                                            <p:txEl>
                                              <p:pRg st="9" end="9"/>
                                            </p:txEl>
                                          </p:spTgt>
                                        </p:tgtEl>
                                        <p:attrNameLst>
                                          <p:attrName>style.visibility</p:attrName>
                                        </p:attrNameLst>
                                      </p:cBhvr>
                                      <p:to>
                                        <p:strVal val="visible"/>
                                      </p:to>
                                    </p:set>
                                    <p:anim calcmode="lin" valueType="num">
                                      <p:cBhvr>
                                        <p:cTn id="56" dur="500" fill="hold"/>
                                        <p:tgtEl>
                                          <p:spTgt spid="60420">
                                            <p:txEl>
                                              <p:pRg st="9" end="9"/>
                                            </p:txEl>
                                          </p:spTgt>
                                        </p:tgtEl>
                                        <p:attrNameLst>
                                          <p:attrName>ppt_w</p:attrName>
                                        </p:attrNameLst>
                                      </p:cBhvr>
                                      <p:tavLst>
                                        <p:tav tm="0">
                                          <p:val>
                                            <p:fltVal val="0"/>
                                          </p:val>
                                        </p:tav>
                                        <p:tav tm="100000">
                                          <p:val>
                                            <p:strVal val="#ppt_w"/>
                                          </p:val>
                                        </p:tav>
                                      </p:tavLst>
                                    </p:anim>
                                    <p:anim calcmode="lin" valueType="num">
                                      <p:cBhvr>
                                        <p:cTn id="57" dur="500" fill="hold"/>
                                        <p:tgtEl>
                                          <p:spTgt spid="60420">
                                            <p:txEl>
                                              <p:pRg st="9" end="9"/>
                                            </p:txEl>
                                          </p:spTgt>
                                        </p:tgtEl>
                                        <p:attrNameLst>
                                          <p:attrName>ppt_h</p:attrName>
                                        </p:attrNameLst>
                                      </p:cBhvr>
                                      <p:tavLst>
                                        <p:tav tm="0">
                                          <p:val>
                                            <p:fltVal val="0"/>
                                          </p:val>
                                        </p:tav>
                                        <p:tav tm="100000">
                                          <p:val>
                                            <p:strVal val="#ppt_h"/>
                                          </p:val>
                                        </p:tav>
                                      </p:tavLst>
                                    </p:anim>
                                    <p:animEffect transition="in" filter="fade">
                                      <p:cBhvr>
                                        <p:cTn id="58" dur="500"/>
                                        <p:tgtEl>
                                          <p:spTgt spid="60420">
                                            <p:txEl>
                                              <p:pRg st="9" end="9"/>
                                            </p:txEl>
                                          </p:spTgt>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53" presetClass="entr" presetSubtype="0" fill="hold" grpId="0" nodeType="clickEffect">
                                  <p:stCondLst>
                                    <p:cond delay="0"/>
                                  </p:stCondLst>
                                  <p:childTnLst>
                                    <p:set>
                                      <p:cBhvr>
                                        <p:cTn id="62" dur="1" fill="hold">
                                          <p:stCondLst>
                                            <p:cond delay="0"/>
                                          </p:stCondLst>
                                        </p:cTn>
                                        <p:tgtEl>
                                          <p:spTgt spid="60420">
                                            <p:txEl>
                                              <p:pRg st="10" end="10"/>
                                            </p:txEl>
                                          </p:spTgt>
                                        </p:tgtEl>
                                        <p:attrNameLst>
                                          <p:attrName>style.visibility</p:attrName>
                                        </p:attrNameLst>
                                      </p:cBhvr>
                                      <p:to>
                                        <p:strVal val="visible"/>
                                      </p:to>
                                    </p:set>
                                    <p:anim calcmode="lin" valueType="num">
                                      <p:cBhvr>
                                        <p:cTn id="63" dur="500" fill="hold"/>
                                        <p:tgtEl>
                                          <p:spTgt spid="60420">
                                            <p:txEl>
                                              <p:pRg st="10" end="10"/>
                                            </p:txEl>
                                          </p:spTgt>
                                        </p:tgtEl>
                                        <p:attrNameLst>
                                          <p:attrName>ppt_w</p:attrName>
                                        </p:attrNameLst>
                                      </p:cBhvr>
                                      <p:tavLst>
                                        <p:tav tm="0">
                                          <p:val>
                                            <p:fltVal val="0"/>
                                          </p:val>
                                        </p:tav>
                                        <p:tav tm="100000">
                                          <p:val>
                                            <p:strVal val="#ppt_w"/>
                                          </p:val>
                                        </p:tav>
                                      </p:tavLst>
                                    </p:anim>
                                    <p:anim calcmode="lin" valueType="num">
                                      <p:cBhvr>
                                        <p:cTn id="64" dur="500" fill="hold"/>
                                        <p:tgtEl>
                                          <p:spTgt spid="60420">
                                            <p:txEl>
                                              <p:pRg st="10" end="10"/>
                                            </p:txEl>
                                          </p:spTgt>
                                        </p:tgtEl>
                                        <p:attrNameLst>
                                          <p:attrName>ppt_h</p:attrName>
                                        </p:attrNameLst>
                                      </p:cBhvr>
                                      <p:tavLst>
                                        <p:tav tm="0">
                                          <p:val>
                                            <p:fltVal val="0"/>
                                          </p:val>
                                        </p:tav>
                                        <p:tav tm="100000">
                                          <p:val>
                                            <p:strVal val="#ppt_h"/>
                                          </p:val>
                                        </p:tav>
                                      </p:tavLst>
                                    </p:anim>
                                    <p:animEffect transition="in" filter="fade">
                                      <p:cBhvr>
                                        <p:cTn id="65" dur="500"/>
                                        <p:tgtEl>
                                          <p:spTgt spid="60420">
                                            <p:txEl>
                                              <p:pRg st="10" end="10"/>
                                            </p:txEl>
                                          </p:spTgt>
                                        </p:tgtEl>
                                      </p:cBhvr>
                                    </p:animEffect>
                                  </p:childTnLst>
                                </p:cTn>
                              </p:par>
                            </p:childTnLst>
                          </p:cTn>
                        </p:par>
                      </p:childTnLst>
                    </p:cTn>
                  </p:par>
                  <p:par>
                    <p:cTn id="66" fill="hold" nodeType="clickPar">
                      <p:stCondLst>
                        <p:cond delay="indefinite"/>
                      </p:stCondLst>
                      <p:childTnLst>
                        <p:par>
                          <p:cTn id="67" fill="hold" nodeType="withGroup">
                            <p:stCondLst>
                              <p:cond delay="0"/>
                            </p:stCondLst>
                            <p:childTnLst>
                              <p:par>
                                <p:cTn id="68" presetID="53" presetClass="entr" presetSubtype="0" fill="hold" grpId="0" nodeType="clickEffect">
                                  <p:stCondLst>
                                    <p:cond delay="0"/>
                                  </p:stCondLst>
                                  <p:childTnLst>
                                    <p:set>
                                      <p:cBhvr>
                                        <p:cTn id="69" dur="1" fill="hold">
                                          <p:stCondLst>
                                            <p:cond delay="0"/>
                                          </p:stCondLst>
                                        </p:cTn>
                                        <p:tgtEl>
                                          <p:spTgt spid="60420">
                                            <p:txEl>
                                              <p:pRg st="11" end="11"/>
                                            </p:txEl>
                                          </p:spTgt>
                                        </p:tgtEl>
                                        <p:attrNameLst>
                                          <p:attrName>style.visibility</p:attrName>
                                        </p:attrNameLst>
                                      </p:cBhvr>
                                      <p:to>
                                        <p:strVal val="visible"/>
                                      </p:to>
                                    </p:set>
                                    <p:anim calcmode="lin" valueType="num">
                                      <p:cBhvr>
                                        <p:cTn id="70" dur="500" fill="hold"/>
                                        <p:tgtEl>
                                          <p:spTgt spid="60420">
                                            <p:txEl>
                                              <p:pRg st="11" end="11"/>
                                            </p:txEl>
                                          </p:spTgt>
                                        </p:tgtEl>
                                        <p:attrNameLst>
                                          <p:attrName>ppt_w</p:attrName>
                                        </p:attrNameLst>
                                      </p:cBhvr>
                                      <p:tavLst>
                                        <p:tav tm="0">
                                          <p:val>
                                            <p:fltVal val="0"/>
                                          </p:val>
                                        </p:tav>
                                        <p:tav tm="100000">
                                          <p:val>
                                            <p:strVal val="#ppt_w"/>
                                          </p:val>
                                        </p:tav>
                                      </p:tavLst>
                                    </p:anim>
                                    <p:anim calcmode="lin" valueType="num">
                                      <p:cBhvr>
                                        <p:cTn id="71" dur="500" fill="hold"/>
                                        <p:tgtEl>
                                          <p:spTgt spid="60420">
                                            <p:txEl>
                                              <p:pRg st="11" end="11"/>
                                            </p:txEl>
                                          </p:spTgt>
                                        </p:tgtEl>
                                        <p:attrNameLst>
                                          <p:attrName>ppt_h</p:attrName>
                                        </p:attrNameLst>
                                      </p:cBhvr>
                                      <p:tavLst>
                                        <p:tav tm="0">
                                          <p:val>
                                            <p:fltVal val="0"/>
                                          </p:val>
                                        </p:tav>
                                        <p:tav tm="100000">
                                          <p:val>
                                            <p:strVal val="#ppt_h"/>
                                          </p:val>
                                        </p:tav>
                                      </p:tavLst>
                                    </p:anim>
                                    <p:animEffect transition="in" filter="fade">
                                      <p:cBhvr>
                                        <p:cTn id="72" dur="500"/>
                                        <p:tgtEl>
                                          <p:spTgt spid="60420">
                                            <p:txEl>
                                              <p:pRg st="11" end="11"/>
                                            </p:txEl>
                                          </p:spTgt>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53" presetClass="entr" presetSubtype="0" fill="hold" grpId="0" nodeType="clickEffect">
                                  <p:stCondLst>
                                    <p:cond delay="0"/>
                                  </p:stCondLst>
                                  <p:childTnLst>
                                    <p:set>
                                      <p:cBhvr>
                                        <p:cTn id="76" dur="1" fill="hold">
                                          <p:stCondLst>
                                            <p:cond delay="0"/>
                                          </p:stCondLst>
                                        </p:cTn>
                                        <p:tgtEl>
                                          <p:spTgt spid="60420">
                                            <p:txEl>
                                              <p:pRg st="12" end="12"/>
                                            </p:txEl>
                                          </p:spTgt>
                                        </p:tgtEl>
                                        <p:attrNameLst>
                                          <p:attrName>style.visibility</p:attrName>
                                        </p:attrNameLst>
                                      </p:cBhvr>
                                      <p:to>
                                        <p:strVal val="visible"/>
                                      </p:to>
                                    </p:set>
                                    <p:anim calcmode="lin" valueType="num">
                                      <p:cBhvr>
                                        <p:cTn id="77" dur="500" fill="hold"/>
                                        <p:tgtEl>
                                          <p:spTgt spid="60420">
                                            <p:txEl>
                                              <p:pRg st="12" end="12"/>
                                            </p:txEl>
                                          </p:spTgt>
                                        </p:tgtEl>
                                        <p:attrNameLst>
                                          <p:attrName>ppt_w</p:attrName>
                                        </p:attrNameLst>
                                      </p:cBhvr>
                                      <p:tavLst>
                                        <p:tav tm="0">
                                          <p:val>
                                            <p:fltVal val="0"/>
                                          </p:val>
                                        </p:tav>
                                        <p:tav tm="100000">
                                          <p:val>
                                            <p:strVal val="#ppt_w"/>
                                          </p:val>
                                        </p:tav>
                                      </p:tavLst>
                                    </p:anim>
                                    <p:anim calcmode="lin" valueType="num">
                                      <p:cBhvr>
                                        <p:cTn id="78" dur="500" fill="hold"/>
                                        <p:tgtEl>
                                          <p:spTgt spid="60420">
                                            <p:txEl>
                                              <p:pRg st="12" end="12"/>
                                            </p:txEl>
                                          </p:spTgt>
                                        </p:tgtEl>
                                        <p:attrNameLst>
                                          <p:attrName>ppt_h</p:attrName>
                                        </p:attrNameLst>
                                      </p:cBhvr>
                                      <p:tavLst>
                                        <p:tav tm="0">
                                          <p:val>
                                            <p:fltVal val="0"/>
                                          </p:val>
                                        </p:tav>
                                        <p:tav tm="100000">
                                          <p:val>
                                            <p:strVal val="#ppt_h"/>
                                          </p:val>
                                        </p:tav>
                                      </p:tavLst>
                                    </p:anim>
                                    <p:animEffect transition="in" filter="fade">
                                      <p:cBhvr>
                                        <p:cTn id="79" dur="500"/>
                                        <p:tgtEl>
                                          <p:spTgt spid="60420">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20" grpId="0" build="p"/>
    </p:bldLst>
  </p:timing>
</p:sld>
</file>

<file path=ppt/slides/slide24.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2770" name="Rectangle 3"/>
          <p:cNvSpPr>
            <a:spLocks noGrp="1" noChangeArrowheads="1"/>
          </p:cNvSpPr>
          <p:nvPr>
            <p:ph idx="1"/>
          </p:nvPr>
        </p:nvSpPr>
        <p:spPr>
          <a:xfrm>
            <a:off x="0" y="762000"/>
            <a:ext cx="8991600" cy="4800600"/>
          </a:xfrm>
        </p:spPr>
        <p:txBody>
          <a:bodyPr/>
          <a:lstStyle/>
          <a:p>
            <a:pPr eaLnBrk="1" hangingPunct="1">
              <a:lnSpc>
                <a:spcPct val="80000"/>
              </a:lnSpc>
              <a:buFontTx/>
              <a:buNone/>
            </a:pPr>
            <a:r>
              <a:rPr lang="ar-SA" sz="2000" smtClean="0">
                <a:cs typeface="Times New Roman" panose="02020603050405020304" pitchFamily="18" charset="0"/>
              </a:rPr>
              <a:t>در نواحی که از خاک رس روان یا خاک هایی با ظرفیت باربری پایین می‌باشند، استفاده از دالهای روی زمین</a:t>
            </a:r>
            <a:endParaRPr lang="fa-IR" sz="2000" smtClean="0">
              <a:cs typeface="Times New Roman" panose="02020603050405020304" pitchFamily="18" charset="0"/>
            </a:endParaRPr>
          </a:p>
          <a:p>
            <a:pPr eaLnBrk="1" hangingPunct="1">
              <a:lnSpc>
                <a:spcPct val="80000"/>
              </a:lnSpc>
              <a:buFontTx/>
              <a:buNone/>
            </a:pPr>
            <a:r>
              <a:rPr lang="ar-SA" sz="2000" smtClean="0">
                <a:cs typeface="Times New Roman" panose="02020603050405020304" pitchFamily="18" charset="0"/>
              </a:rPr>
              <a:t>و یا فندانسیون‌های گسترده با سیستم پیش تنیدگی مشکلات ناشی از ترک و نشت‌های نامتقارن را از بین</a:t>
            </a:r>
            <a:endParaRPr lang="fa-IR" sz="2000" smtClean="0">
              <a:cs typeface="Times New Roman" panose="02020603050405020304" pitchFamily="18" charset="0"/>
            </a:endParaRPr>
          </a:p>
          <a:p>
            <a:pPr eaLnBrk="1" hangingPunct="1">
              <a:lnSpc>
                <a:spcPct val="80000"/>
              </a:lnSpc>
              <a:buFontTx/>
              <a:buNone/>
            </a:pPr>
            <a:r>
              <a:rPr lang="ar-SA" sz="2000" smtClean="0">
                <a:cs typeface="Times New Roman" panose="02020603050405020304" pitchFamily="18" charset="0"/>
              </a:rPr>
              <a:t>می‌برد.این روش برای ساخت پل‌ها با شرایط مختلف هندسی نظیر انحناهای پل‌ها و پل هایی با ارتفاع اهمیت</a:t>
            </a:r>
            <a:endParaRPr lang="fa-IR" sz="2000" smtClean="0">
              <a:cs typeface="Times New Roman" panose="02020603050405020304" pitchFamily="18" charset="0"/>
            </a:endParaRPr>
          </a:p>
          <a:p>
            <a:pPr eaLnBrk="1" hangingPunct="1">
              <a:lnSpc>
                <a:spcPct val="80000"/>
              </a:lnSpc>
              <a:buFontTx/>
              <a:buNone/>
            </a:pPr>
            <a:r>
              <a:rPr lang="ar-SA" sz="2000" smtClean="0">
                <a:cs typeface="Times New Roman" panose="02020603050405020304" pitchFamily="18" charset="0"/>
              </a:rPr>
              <a:t>زیادی دارد.</a:t>
            </a:r>
            <a:endParaRPr lang="fa-IR" sz="2000" smtClean="0">
              <a:cs typeface="Times New Roman" panose="02020603050405020304" pitchFamily="18" charset="0"/>
            </a:endParaRPr>
          </a:p>
          <a:p>
            <a:pPr eaLnBrk="1" hangingPunct="1">
              <a:lnSpc>
                <a:spcPct val="80000"/>
              </a:lnSpc>
              <a:buFontTx/>
              <a:buNone/>
            </a:pPr>
            <a:r>
              <a:rPr lang="ar-SA" sz="2000" smtClean="0">
                <a:cs typeface="Times New Roman" panose="02020603050405020304" pitchFamily="18" charset="0"/>
              </a:rPr>
              <a:t>ضمنا روش پیش تنیدگی امکان ساخت پل‌ها با دهانه خیلی زیاد را بدون استفاده از تکیه گاه‌های میانی پل</a:t>
            </a:r>
            <a:endParaRPr lang="en-US" sz="2000" smtClean="0">
              <a:cs typeface="Times New Roman" panose="02020603050405020304" pitchFamily="18" charset="0"/>
            </a:endParaRPr>
          </a:p>
          <a:p>
            <a:pPr eaLnBrk="1" hangingPunct="1">
              <a:lnSpc>
                <a:spcPct val="80000"/>
              </a:lnSpc>
              <a:buFontTx/>
              <a:buNone/>
            </a:pPr>
            <a:r>
              <a:rPr lang="ar-SA" sz="2000" smtClean="0">
                <a:cs typeface="Times New Roman" panose="02020603050405020304" pitchFamily="18" charset="0"/>
              </a:rPr>
              <a:t>بوجود می‌آورد.</a:t>
            </a:r>
            <a:endParaRPr lang="en-US" sz="2000" smtClean="0">
              <a:cs typeface="Times New Roman" panose="02020603050405020304" pitchFamily="18" charset="0"/>
            </a:endParaRPr>
          </a:p>
          <a:p>
            <a:pPr eaLnBrk="1" hangingPunct="1">
              <a:lnSpc>
                <a:spcPct val="80000"/>
              </a:lnSpc>
              <a:buFontTx/>
              <a:buNone/>
            </a:pPr>
            <a:endParaRPr lang="fa-IR" sz="2000" smtClean="0">
              <a:cs typeface="Times New Roman" panose="02020603050405020304" pitchFamily="18" charset="0"/>
            </a:endParaRPr>
          </a:p>
          <a:p>
            <a:pPr eaLnBrk="1" hangingPunct="1">
              <a:lnSpc>
                <a:spcPct val="80000"/>
              </a:lnSpc>
              <a:buFontTx/>
              <a:buNone/>
            </a:pPr>
            <a:r>
              <a:rPr lang="fa-IR" sz="2000" smtClean="0">
                <a:cs typeface="Times New Roman" panose="02020603050405020304" pitchFamily="18" charset="0"/>
              </a:rPr>
              <a:t> </a:t>
            </a:r>
            <a:r>
              <a:rPr lang="ar-SA" sz="2000" smtClean="0">
                <a:cs typeface="Times New Roman" panose="02020603050405020304" pitchFamily="18" charset="0"/>
              </a:rPr>
              <a:t>در ورزشگاه‌ها نیز این سیستم باعث می‌شود دهانه‌های آزاد بزرگتری اجرا شود و در نتیجه امکان اجرای</a:t>
            </a:r>
            <a:endParaRPr lang="fa-IR" sz="2000" smtClean="0">
              <a:cs typeface="Times New Roman" panose="02020603050405020304" pitchFamily="18" charset="0"/>
            </a:endParaRPr>
          </a:p>
          <a:p>
            <a:pPr eaLnBrk="1" hangingPunct="1">
              <a:lnSpc>
                <a:spcPct val="80000"/>
              </a:lnSpc>
              <a:buFontTx/>
              <a:buNone/>
            </a:pPr>
            <a:r>
              <a:rPr lang="ar-SA" sz="2000" smtClean="0">
                <a:cs typeface="Times New Roman" panose="02020603050405020304" pitchFamily="18" charset="0"/>
              </a:rPr>
              <a:t> طرح‌های معماری زیبایی به وجود می‌آورد. این سیستم به عنوان مهاری نفوذ کننده در عمق خاک و سنگ </a:t>
            </a:r>
            <a:endParaRPr lang="fa-IR" sz="2000" smtClean="0">
              <a:cs typeface="Times New Roman" panose="02020603050405020304" pitchFamily="18" charset="0"/>
            </a:endParaRPr>
          </a:p>
          <a:p>
            <a:pPr eaLnBrk="1" hangingPunct="1">
              <a:lnSpc>
                <a:spcPct val="80000"/>
              </a:lnSpc>
              <a:buFontTx/>
              <a:buNone/>
            </a:pPr>
            <a:r>
              <a:rPr lang="ar-SA" sz="2000" smtClean="0">
                <a:cs typeface="Times New Roman" panose="02020603050405020304" pitchFamily="18" charset="0"/>
              </a:rPr>
              <a:t>نیز استفاده می‌شوند و به عنوان اعضا کششی برای نگاه داری دیواره‌های جانبی در سازه‌ها مانند</a:t>
            </a:r>
            <a:endParaRPr lang="fa-IR" sz="2000" smtClean="0">
              <a:cs typeface="Times New Roman" panose="02020603050405020304" pitchFamily="18" charset="0"/>
            </a:endParaRPr>
          </a:p>
          <a:p>
            <a:pPr eaLnBrk="1" hangingPunct="1">
              <a:lnSpc>
                <a:spcPct val="80000"/>
              </a:lnSpc>
              <a:buFontTx/>
              <a:buNone/>
            </a:pPr>
            <a:r>
              <a:rPr lang="ar-SA" sz="2000" smtClean="0">
                <a:cs typeface="Times New Roman" panose="02020603050405020304" pitchFamily="18" charset="0"/>
              </a:rPr>
              <a:t> دیواره راهها، تونل ها، دیواره حوضچه‌های خشک ساخت و تعمیر کشتی و به عنوان نگهدارنده </a:t>
            </a:r>
            <a:endParaRPr lang="fa-IR" sz="2000" smtClean="0">
              <a:cs typeface="Times New Roman" panose="02020603050405020304" pitchFamily="18" charset="0"/>
            </a:endParaRPr>
          </a:p>
          <a:p>
            <a:pPr eaLnBrk="1" hangingPunct="1">
              <a:lnSpc>
                <a:spcPct val="80000"/>
              </a:lnSpc>
              <a:buFontTx/>
              <a:buNone/>
            </a:pPr>
            <a:r>
              <a:rPr lang="ar-SA" sz="2000" smtClean="0">
                <a:cs typeface="Times New Roman" panose="02020603050405020304" pitchFamily="18" charset="0"/>
              </a:rPr>
              <a:t>کف سازه‌هایی که تحت اثر نیروی بالا برندگی قرار دارند( مانند سازه آبگیر) پروژه‌های پتروشیمی</a:t>
            </a:r>
            <a:endParaRPr lang="fa-IR" sz="2000" smtClean="0">
              <a:cs typeface="Times New Roman" panose="02020603050405020304" pitchFamily="18" charset="0"/>
            </a:endParaRPr>
          </a:p>
          <a:p>
            <a:pPr eaLnBrk="1" hangingPunct="1">
              <a:lnSpc>
                <a:spcPct val="80000"/>
              </a:lnSpc>
              <a:buFontTx/>
              <a:buNone/>
            </a:pPr>
            <a:r>
              <a:rPr lang="ar-SA" sz="2000" smtClean="0">
                <a:cs typeface="Times New Roman" panose="02020603050405020304" pitchFamily="18" charset="0"/>
              </a:rPr>
              <a:t> و پالایشگاه‌ها استفاده فراوان دارد.</a:t>
            </a:r>
            <a:endParaRPr lang="fa-IR" sz="2000" smtClean="0">
              <a:cs typeface="Times New Roman" panose="02020603050405020304" pitchFamily="18" charset="0"/>
            </a:endParaRPr>
          </a:p>
          <a:p>
            <a:pPr eaLnBrk="1" hangingPunct="1">
              <a:lnSpc>
                <a:spcPct val="80000"/>
              </a:lnSpc>
              <a:buFontTx/>
              <a:buNone/>
            </a:pPr>
            <a:r>
              <a:rPr lang="ar-SA" sz="2000" smtClean="0">
                <a:cs typeface="Times New Roman" panose="02020603050405020304" pitchFamily="18" charset="0"/>
              </a:rPr>
              <a:t> ضمن این که برای پایدار سازی شیب زمین‌ها و ترانشه‌ها نیز قابل استفاده هستند.</a:t>
            </a:r>
            <a:endParaRPr lang="en-US" sz="2000" smtClean="0">
              <a:cs typeface="Times New Roman" panose="02020603050405020304" pitchFamily="18" charset="0"/>
            </a:endParaRPr>
          </a:p>
        </p:txBody>
      </p:sp>
    </p:spTree>
  </p:cSld>
  <p:clrMapOvr>
    <a:masterClrMapping/>
  </p:clrMapOvr>
  <p:transition>
    <p:cover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794" name="Rectangle 3"/>
          <p:cNvSpPr>
            <a:spLocks noGrp="1"/>
          </p:cNvSpPr>
          <p:nvPr>
            <p:ph type="body" idx="1"/>
          </p:nvPr>
        </p:nvSpPr>
        <p:spPr>
          <a:xfrm>
            <a:off x="152400" y="152400"/>
            <a:ext cx="8839200" cy="6553200"/>
          </a:xfrm>
        </p:spPr>
        <p:txBody>
          <a:bodyPr/>
          <a:lstStyle/>
          <a:p>
            <a:pPr marL="609600" indent="-609600" eaLnBrk="1" hangingPunct="1">
              <a:lnSpc>
                <a:spcPct val="90000"/>
              </a:lnSpc>
              <a:buFont typeface="Arial" panose="020B0604020202020204" pitchFamily="34" charset="0"/>
              <a:buNone/>
            </a:pPr>
            <a:r>
              <a:rPr lang="ar-SA" sz="2000" smtClean="0"/>
              <a:t>نمونه دیگر مصرف این سیستم در صنایع نفت و گاز و پالایشگاه‌ها مربوط به تانک‌های بتنی ذخیره</a:t>
            </a:r>
            <a:endParaRPr lang="fa-IR" sz="2000" smtClean="0"/>
          </a:p>
          <a:p>
            <a:pPr marL="609600" indent="-609600" eaLnBrk="1" hangingPunct="1">
              <a:lnSpc>
                <a:spcPct val="90000"/>
              </a:lnSpc>
              <a:buFont typeface="Arial" panose="020B0604020202020204" pitchFamily="34" charset="0"/>
              <a:buNone/>
            </a:pPr>
            <a:r>
              <a:rPr lang="ar-SA" sz="2000" smtClean="0"/>
              <a:t>گازو میعانات </a:t>
            </a:r>
            <a:r>
              <a:rPr lang="fa-IR" sz="2000" smtClean="0"/>
              <a:t> </a:t>
            </a:r>
            <a:r>
              <a:rPr lang="ar-SA" sz="2000" smtClean="0"/>
              <a:t>گازی است که در آنها ضریب بالایی جهت اطمینان از عدم وجود ترک در سازه بتنی</a:t>
            </a:r>
            <a:endParaRPr lang="fa-IR" sz="2000" smtClean="0"/>
          </a:p>
          <a:p>
            <a:pPr marL="609600" indent="-609600" eaLnBrk="1" hangingPunct="1">
              <a:lnSpc>
                <a:spcPct val="90000"/>
              </a:lnSpc>
              <a:buFont typeface="Arial" panose="020B0604020202020204" pitchFamily="34" charset="0"/>
              <a:buNone/>
            </a:pPr>
            <a:r>
              <a:rPr lang="ar-SA" sz="2000" smtClean="0"/>
              <a:t>مطرح است. ضمن این که </a:t>
            </a:r>
            <a:r>
              <a:rPr lang="fa-IR" sz="2000" smtClean="0"/>
              <a:t> </a:t>
            </a:r>
            <a:r>
              <a:rPr lang="ar-SA" sz="2000" smtClean="0"/>
              <a:t>سازه تانک ذخیره سازی در راستای عمودی و افقی به زمین طوری دوخته</a:t>
            </a:r>
            <a:endParaRPr lang="fa-IR" sz="2000" smtClean="0"/>
          </a:p>
          <a:p>
            <a:pPr marL="609600" indent="-609600" eaLnBrk="1" hangingPunct="1">
              <a:lnSpc>
                <a:spcPct val="90000"/>
              </a:lnSpc>
              <a:buFont typeface="Arial" panose="020B0604020202020204" pitchFamily="34" charset="0"/>
              <a:buNone/>
            </a:pPr>
            <a:r>
              <a:rPr lang="ar-SA" sz="2000" smtClean="0"/>
              <a:t>می‌شود که ایمنی آن در مقابل هرگونه </a:t>
            </a:r>
            <a:r>
              <a:rPr lang="fa-IR" sz="2000" smtClean="0"/>
              <a:t> </a:t>
            </a:r>
            <a:r>
              <a:rPr lang="ar-SA" sz="2000" smtClean="0"/>
              <a:t>انفجار تضمین می‌شود. واژگان فنی فولادهای</a:t>
            </a:r>
            <a:endParaRPr lang="fa-IR" sz="2000" smtClean="0"/>
          </a:p>
          <a:p>
            <a:pPr marL="609600" indent="-609600" eaLnBrk="1" hangingPunct="1">
              <a:lnSpc>
                <a:spcPct val="90000"/>
              </a:lnSpc>
              <a:buFont typeface="Arial" panose="020B0604020202020204" pitchFamily="34" charset="0"/>
              <a:buNone/>
            </a:pPr>
            <a:r>
              <a:rPr lang="ar-SA" sz="2000" smtClean="0"/>
              <a:t>پیش</a:t>
            </a:r>
            <a:r>
              <a:rPr lang="fa-IR" sz="2000" smtClean="0"/>
              <a:t> </a:t>
            </a:r>
            <a:r>
              <a:rPr lang="ar-SA" sz="2000" smtClean="0"/>
              <a:t>تنیدگی(</a:t>
            </a:r>
            <a:r>
              <a:rPr lang="en-US" sz="2000" smtClean="0">
                <a:cs typeface="Arial" panose="020B0604020202020204" pitchFamily="34" charset="0"/>
              </a:rPr>
              <a:t>Tendon</a:t>
            </a:r>
            <a:r>
              <a:rPr lang="ar-SA" sz="2000" smtClean="0"/>
              <a:t>)کامل کننده و قسمت اصلی مهاری‌ها می‌باشند که به صورت رشته کابل(</a:t>
            </a:r>
            <a:r>
              <a:rPr lang="en-US" sz="2000" smtClean="0">
                <a:cs typeface="Arial" panose="020B0604020202020204" pitchFamily="34" charset="0"/>
              </a:rPr>
              <a:t>stand</a:t>
            </a:r>
            <a:r>
              <a:rPr lang="ar-SA" sz="2000" smtClean="0"/>
              <a:t> )</a:t>
            </a:r>
            <a:endParaRPr lang="fa-IR" sz="2000" smtClean="0"/>
          </a:p>
          <a:p>
            <a:pPr marL="609600" indent="-609600" eaLnBrk="1" hangingPunct="1">
              <a:lnSpc>
                <a:spcPct val="90000"/>
              </a:lnSpc>
              <a:buFont typeface="Arial" panose="020B0604020202020204" pitchFamily="34" charset="0"/>
              <a:buNone/>
            </a:pPr>
            <a:r>
              <a:rPr lang="ar-SA" sz="2000" smtClean="0"/>
              <a:t>فولادی با مقاومت بالای کششی (</a:t>
            </a:r>
            <a:r>
              <a:rPr lang="fa-IR" sz="2000" smtClean="0"/>
              <a:t> </a:t>
            </a:r>
            <a:r>
              <a:rPr lang="en-US" sz="2000" smtClean="0">
                <a:cs typeface="Arial" panose="020B0604020202020204" pitchFamily="34" charset="0"/>
              </a:rPr>
              <a:t>N/1770mm</a:t>
            </a:r>
            <a:r>
              <a:rPr lang="fa-IR" sz="2000" smtClean="0"/>
              <a:t>2 </a:t>
            </a:r>
            <a:r>
              <a:rPr lang="ar-SA" sz="2000" smtClean="0"/>
              <a:t>) با میلگرد هستند و در جاهایی که دارای پوشش</a:t>
            </a:r>
            <a:endParaRPr lang="fa-IR" sz="2000" smtClean="0"/>
          </a:p>
          <a:p>
            <a:pPr marL="609600" indent="-609600" eaLnBrk="1" hangingPunct="1">
              <a:lnSpc>
                <a:spcPct val="90000"/>
              </a:lnSpc>
              <a:buFont typeface="Arial" panose="020B0604020202020204" pitchFamily="34" charset="0"/>
              <a:buNone/>
            </a:pPr>
            <a:r>
              <a:rPr lang="ar-SA" sz="2000" smtClean="0"/>
              <a:t>هستند و در حالتی دیگر درون لوله محافظ قرار داده می‌شوند که اطراف آن را توسط </a:t>
            </a:r>
            <a:r>
              <a:rPr lang="fa-IR" sz="2000" smtClean="0"/>
              <a:t> </a:t>
            </a:r>
            <a:r>
              <a:rPr lang="ar-SA" sz="2000" smtClean="0"/>
              <a:t>گروت و یاپوشش</a:t>
            </a:r>
            <a:endParaRPr lang="fa-IR" sz="2000" smtClean="0"/>
          </a:p>
          <a:p>
            <a:pPr marL="609600" indent="-609600" eaLnBrk="1" hangingPunct="1">
              <a:lnSpc>
                <a:spcPct val="90000"/>
              </a:lnSpc>
              <a:buFont typeface="Arial" panose="020B0604020202020204" pitchFamily="34" charset="0"/>
              <a:buNone/>
            </a:pPr>
            <a:r>
              <a:rPr lang="ar-SA" sz="2000" smtClean="0"/>
              <a:t>محافظ گریس مخصوص جهت جلوگیری از خوردگی فولاد می پوشانند.</a:t>
            </a:r>
            <a:br>
              <a:rPr lang="ar-SA" sz="2000" smtClean="0"/>
            </a:br>
            <a:r>
              <a:rPr lang="en-US" sz="1800" smtClean="0">
                <a:cs typeface="Arial" panose="020B0604020202020204" pitchFamily="34" charset="0"/>
              </a:rPr>
              <a:t/>
            </a:r>
            <a:br>
              <a:rPr lang="en-US" sz="1800" smtClean="0">
                <a:cs typeface="Arial" panose="020B0604020202020204" pitchFamily="34" charset="0"/>
              </a:rPr>
            </a:br>
            <a:endParaRPr lang="en-US" sz="2000" smtClean="0">
              <a:cs typeface="Arial" panose="020B0604020202020204" pitchFamily="34" charset="0"/>
            </a:endParaRPr>
          </a:p>
          <a:p>
            <a:pPr marL="609600" indent="-609600" eaLnBrk="1" hangingPunct="1">
              <a:lnSpc>
                <a:spcPct val="90000"/>
              </a:lnSpc>
              <a:buFont typeface="Arial" panose="020B0604020202020204" pitchFamily="34" charset="0"/>
              <a:buNone/>
            </a:pPr>
            <a:endParaRPr lang="en-US" sz="1800" smtClean="0">
              <a:cs typeface="Times New Roman" panose="02020603050405020304" pitchFamily="18" charset="0"/>
            </a:endParaRPr>
          </a:p>
          <a:p>
            <a:pPr marL="609600" indent="-609600" eaLnBrk="1" hangingPunct="1">
              <a:lnSpc>
                <a:spcPct val="90000"/>
              </a:lnSpc>
              <a:buFont typeface="Arial" panose="020B0604020202020204" pitchFamily="34" charset="0"/>
              <a:buNone/>
            </a:pPr>
            <a:endParaRPr lang="fa-IR" sz="1800" smtClean="0">
              <a:latin typeface="Times New Roman" panose="02020603050405020304" pitchFamily="18" charset="0"/>
              <a:cs typeface="Times New Roman" panose="02020603050405020304" pitchFamily="18" charset="0"/>
            </a:endParaRPr>
          </a:p>
          <a:p>
            <a:pPr marL="609600" indent="-609600" eaLnBrk="1" hangingPunct="1">
              <a:lnSpc>
                <a:spcPct val="90000"/>
              </a:lnSpc>
              <a:buFont typeface="Arial" panose="020B0604020202020204" pitchFamily="34" charset="0"/>
              <a:buNone/>
            </a:pPr>
            <a:r>
              <a:rPr lang="ar-SA" sz="1800" smtClean="0">
                <a:latin typeface="Times New Roman" panose="02020603050405020304" pitchFamily="18" charset="0"/>
                <a:cs typeface="Times New Roman" panose="02020603050405020304" pitchFamily="18" charset="0"/>
              </a:rPr>
              <a:t> </a:t>
            </a:r>
            <a:r>
              <a:rPr lang="ar-SA" sz="2000" smtClean="0">
                <a:latin typeface="Times New Roman" panose="02020603050405020304" pitchFamily="18" charset="0"/>
                <a:cs typeface="Times New Roman" panose="02020603050405020304" pitchFamily="18" charset="0"/>
              </a:rPr>
              <a:t>دال سقف که در سازه های بتنی اجرا میشود انواع مختلفی دارد و هر کدام بسته به نیاز و هزینه ساخت </a:t>
            </a:r>
            <a:endParaRPr lang="fa-IR" sz="2000" smtClean="0">
              <a:latin typeface="Times New Roman" panose="02020603050405020304" pitchFamily="18" charset="0"/>
              <a:cs typeface="Times New Roman" panose="02020603050405020304" pitchFamily="18" charset="0"/>
            </a:endParaRPr>
          </a:p>
          <a:p>
            <a:pPr marL="609600" indent="-609600" eaLnBrk="1" hangingPunct="1">
              <a:lnSpc>
                <a:spcPct val="90000"/>
              </a:lnSpc>
              <a:buFont typeface="Arial" panose="020B0604020202020204" pitchFamily="34" charset="0"/>
              <a:buNone/>
            </a:pPr>
            <a:r>
              <a:rPr lang="ar-SA" sz="2000" smtClean="0">
                <a:latin typeface="Times New Roman" panose="02020603050405020304" pitchFamily="18" charset="0"/>
                <a:cs typeface="Times New Roman" panose="02020603050405020304" pitchFamily="18" charset="0"/>
              </a:rPr>
              <a:t>متفاوت</a:t>
            </a:r>
            <a:r>
              <a:rPr lang="fa-IR" sz="2000" smtClean="0">
                <a:cs typeface="Times New Roman" panose="02020603050405020304" pitchFamily="18" charset="0"/>
              </a:rPr>
              <a:t> </a:t>
            </a:r>
            <a:r>
              <a:rPr lang="ar-SA" sz="2000" smtClean="0">
                <a:cs typeface="Times New Roman" panose="02020603050405020304" pitchFamily="18" charset="0"/>
              </a:rPr>
              <a:t>می باشند.یکی از به روز ترین سقف هایی  که میتوان در ساختمان های بتنی اجرا کرد سقف های </a:t>
            </a:r>
            <a:endParaRPr lang="fa-IR" sz="2000" smtClean="0">
              <a:cs typeface="Times New Roman" panose="02020603050405020304" pitchFamily="18" charset="0"/>
            </a:endParaRPr>
          </a:p>
          <a:p>
            <a:pPr marL="609600" indent="-609600" eaLnBrk="1" hangingPunct="1">
              <a:lnSpc>
                <a:spcPct val="90000"/>
              </a:lnSpc>
              <a:buFont typeface="Arial" panose="020B0604020202020204" pitchFamily="34" charset="0"/>
              <a:buNone/>
            </a:pPr>
            <a:r>
              <a:rPr lang="ar-SA" sz="2000" smtClean="0">
                <a:cs typeface="Times New Roman" panose="02020603050405020304" pitchFamily="18" charset="0"/>
              </a:rPr>
              <a:t>بتنی</a:t>
            </a:r>
            <a:r>
              <a:rPr lang="fa-IR" sz="2000" smtClean="0">
                <a:cs typeface="Times New Roman" panose="02020603050405020304" pitchFamily="18" charset="0"/>
              </a:rPr>
              <a:t> </a:t>
            </a:r>
            <a:r>
              <a:rPr lang="ar-SA" sz="2000" smtClean="0">
                <a:cs typeface="Times New Roman" panose="02020603050405020304" pitchFamily="18" charset="0"/>
              </a:rPr>
              <a:t>پیش</a:t>
            </a:r>
            <a:r>
              <a:rPr lang="fa-IR" sz="2000" smtClean="0">
                <a:cs typeface="Times New Roman" panose="02020603050405020304" pitchFamily="18" charset="0"/>
              </a:rPr>
              <a:t> </a:t>
            </a:r>
            <a:r>
              <a:rPr lang="ar-SA" sz="2000" smtClean="0">
                <a:cs typeface="Times New Roman" panose="02020603050405020304" pitchFamily="18" charset="0"/>
              </a:rPr>
              <a:t>تنیده(</a:t>
            </a:r>
            <a:r>
              <a:rPr lang="en-US" sz="2000" smtClean="0">
                <a:cs typeface="Times New Roman" panose="02020603050405020304" pitchFamily="18" charset="0"/>
              </a:rPr>
              <a:t>prestress</a:t>
            </a:r>
            <a:r>
              <a:rPr lang="ar-SA" sz="2000" smtClean="0">
                <a:cs typeface="Times New Roman" panose="02020603050405020304" pitchFamily="18" charset="0"/>
              </a:rPr>
              <a:t>) می باشد که در آنها بجای آرماتور از رشته کابلهایی (تاندوم ) استفاده میشود که </a:t>
            </a:r>
            <a:endParaRPr lang="fa-IR" sz="2000" smtClean="0">
              <a:cs typeface="Times New Roman" panose="02020603050405020304" pitchFamily="18" charset="0"/>
            </a:endParaRPr>
          </a:p>
          <a:p>
            <a:pPr marL="609600" indent="-609600" eaLnBrk="1" hangingPunct="1">
              <a:lnSpc>
                <a:spcPct val="90000"/>
              </a:lnSpc>
              <a:buFont typeface="Arial" panose="020B0604020202020204" pitchFamily="34" charset="0"/>
              <a:buNone/>
            </a:pPr>
            <a:r>
              <a:rPr lang="ar-SA" sz="2000" smtClean="0">
                <a:cs typeface="Times New Roman" panose="02020603050405020304" pitchFamily="18" charset="0"/>
              </a:rPr>
              <a:t>از داخل یک کاور ضد</a:t>
            </a:r>
            <a:r>
              <a:rPr lang="fa-IR" sz="2000" smtClean="0">
                <a:cs typeface="Times New Roman" panose="02020603050405020304" pitchFamily="18" charset="0"/>
              </a:rPr>
              <a:t> </a:t>
            </a:r>
            <a:r>
              <a:rPr lang="ar-SA" sz="2000" smtClean="0">
                <a:cs typeface="Times New Roman" panose="02020603050405020304" pitchFamily="18" charset="0"/>
              </a:rPr>
              <a:t>زنگ رد میشوند ( که بعدا این کاور توسط گروت پر خواهد شد) و سپس دال سقف </a:t>
            </a:r>
            <a:endParaRPr lang="fa-IR" sz="2000" smtClean="0">
              <a:cs typeface="Times New Roman" panose="02020603050405020304" pitchFamily="18" charset="0"/>
            </a:endParaRPr>
          </a:p>
          <a:p>
            <a:pPr marL="609600" indent="-609600" eaLnBrk="1" hangingPunct="1">
              <a:lnSpc>
                <a:spcPct val="90000"/>
              </a:lnSpc>
              <a:buFont typeface="Arial" panose="020B0604020202020204" pitchFamily="34" charset="0"/>
              <a:buNone/>
            </a:pPr>
            <a:r>
              <a:rPr lang="ar-SA" sz="2000" smtClean="0">
                <a:cs typeface="Times New Roman" panose="02020603050405020304" pitchFamily="18" charset="0"/>
              </a:rPr>
              <a:t>را بتن ریزی میکنند .</a:t>
            </a:r>
            <a:endParaRPr lang="fa-IR" sz="2000" smtClean="0">
              <a:cs typeface="Times New Roman" panose="02020603050405020304" pitchFamily="18" charset="0"/>
            </a:endParaRPr>
          </a:p>
          <a:p>
            <a:pPr marL="609600" indent="-609600" eaLnBrk="1" hangingPunct="1">
              <a:lnSpc>
                <a:spcPct val="90000"/>
              </a:lnSpc>
              <a:buFont typeface="Arial" panose="020B0604020202020204" pitchFamily="34" charset="0"/>
              <a:buNone/>
            </a:pPr>
            <a:r>
              <a:rPr lang="ar-SA" sz="2000" smtClean="0">
                <a:cs typeface="Times New Roman" panose="02020603050405020304" pitchFamily="18" charset="0"/>
              </a:rPr>
              <a:t>اینگونه سقف ها به 2 روش اجرا میشوند اما برای اجرای هر 2 روش ابتدا باید ورق </a:t>
            </a:r>
            <a:endParaRPr lang="fa-IR" sz="2000" smtClean="0">
              <a:cs typeface="Times New Roman" panose="02020603050405020304" pitchFamily="18" charset="0"/>
            </a:endParaRPr>
          </a:p>
          <a:p>
            <a:pPr marL="609600" indent="-609600" eaLnBrk="1" hangingPunct="1">
              <a:lnSpc>
                <a:spcPct val="90000"/>
              </a:lnSpc>
              <a:buFont typeface="Arial" panose="020B0604020202020204" pitchFamily="34" charset="0"/>
              <a:buNone/>
            </a:pPr>
            <a:r>
              <a:rPr lang="ar-SA" sz="2000" smtClean="0">
                <a:cs typeface="Times New Roman" panose="02020603050405020304" pitchFamily="18" charset="0"/>
              </a:rPr>
              <a:t>های فلزی را توسط شمعبندی در زیر سقف اجرا نموده سپس کل سقف  را برای حاشیه اطمینان بیشتر </a:t>
            </a:r>
            <a:endParaRPr lang="fa-IR" sz="2000" smtClean="0">
              <a:cs typeface="Times New Roman" panose="02020603050405020304" pitchFamily="18" charset="0"/>
            </a:endParaRPr>
          </a:p>
          <a:p>
            <a:pPr marL="609600" indent="-609600" eaLnBrk="1" hangingPunct="1">
              <a:lnSpc>
                <a:spcPct val="90000"/>
              </a:lnSpc>
              <a:buFont typeface="Arial" panose="020B0604020202020204" pitchFamily="34" charset="0"/>
              <a:buNone/>
            </a:pPr>
            <a:r>
              <a:rPr lang="ar-SA" sz="2000" smtClean="0">
                <a:cs typeface="Times New Roman" panose="02020603050405020304" pitchFamily="18" charset="0"/>
              </a:rPr>
              <a:t>آرماتوربندی کنیم . </a:t>
            </a:r>
            <a:r>
              <a:rPr lang="fa-IR" sz="1800" smtClean="0">
                <a:latin typeface="Times New Roman" panose="02020603050405020304" pitchFamily="18" charset="0"/>
                <a:cs typeface="Times New Roman" panose="02020603050405020304" pitchFamily="18" charset="0"/>
              </a:rPr>
              <a:t/>
            </a:r>
            <a:br>
              <a:rPr lang="fa-IR" sz="1800" smtClean="0">
                <a:latin typeface="Times New Roman" panose="02020603050405020304" pitchFamily="18" charset="0"/>
                <a:cs typeface="Times New Roman" panose="02020603050405020304" pitchFamily="18" charset="0"/>
              </a:rPr>
            </a:br>
            <a:endParaRPr lang="en-US" sz="1800" smtClean="0">
              <a:latin typeface="Times New Roman" panose="02020603050405020304" pitchFamily="18" charset="0"/>
              <a:cs typeface="Times New Roman" panose="02020603050405020304" pitchFamily="18" charset="0"/>
            </a:endParaRPr>
          </a:p>
        </p:txBody>
      </p:sp>
      <p:sp>
        <p:nvSpPr>
          <p:cNvPr id="33795" name="WordArt 5"/>
          <p:cNvSpPr>
            <a:spLocks noChangeArrowheads="1" noChangeShapeType="1" noTextEdit="1"/>
          </p:cNvSpPr>
          <p:nvPr/>
        </p:nvSpPr>
        <p:spPr bwMode="auto">
          <a:xfrm>
            <a:off x="5410200" y="2895600"/>
            <a:ext cx="3314700" cy="914400"/>
          </a:xfrm>
          <a:prstGeom prst="rect">
            <a:avLst/>
          </a:prstGeom>
        </p:spPr>
        <p:txBody>
          <a:bodyPr wrap="none" fromWordArt="1">
            <a:prstTxWarp prst="textDeflate">
              <a:avLst>
                <a:gd name="adj" fmla="val 26227"/>
              </a:avLst>
            </a:prstTxWarp>
          </a:bodyPr>
          <a:lstStyle/>
          <a:p>
            <a:pPr algn="ctr" rtl="1"/>
            <a:r>
              <a:rPr lang="fa-IR" sz="2000" kern="10">
                <a:ln w="9525">
                  <a:solidFill>
                    <a:schemeClr val="hlink"/>
                  </a:solidFill>
                  <a:round/>
                  <a:headEnd/>
                  <a:tailEnd/>
                </a:ln>
                <a:solidFill>
                  <a:srgbClr val="800000"/>
                </a:solidFill>
              </a:rPr>
              <a:t>مشخصات فنی سقف های پیش تنیده:</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818" name="Rectangle 4"/>
          <p:cNvSpPr>
            <a:spLocks noGrp="1"/>
          </p:cNvSpPr>
          <p:nvPr>
            <p:ph type="body" idx="1"/>
          </p:nvPr>
        </p:nvSpPr>
        <p:spPr>
          <a:xfrm>
            <a:off x="457200" y="381000"/>
            <a:ext cx="8458200" cy="5410200"/>
          </a:xfrm>
          <a:noFill/>
        </p:spPr>
        <p:txBody>
          <a:bodyPr/>
          <a:lstStyle/>
          <a:p>
            <a:pPr eaLnBrk="1" hangingPunct="1">
              <a:lnSpc>
                <a:spcPct val="90000"/>
              </a:lnSpc>
              <a:buFont typeface="Arial" panose="020B0604020202020204" pitchFamily="34" charset="0"/>
              <a:buNone/>
            </a:pPr>
            <a:r>
              <a:rPr lang="ar-SA" sz="2000" smtClean="0"/>
              <a:t>قطر این آرماتور ها وفاصله آنها از هم نسبت به سقف های کامپوزیت به نحوی طراحی و اجرا میشود</a:t>
            </a:r>
            <a:endParaRPr lang="fa-IR" sz="2000" smtClean="0"/>
          </a:p>
          <a:p>
            <a:pPr eaLnBrk="1" hangingPunct="1">
              <a:lnSpc>
                <a:spcPct val="90000"/>
              </a:lnSpc>
              <a:buFont typeface="Arial" panose="020B0604020202020204" pitchFamily="34" charset="0"/>
              <a:buNone/>
            </a:pPr>
            <a:r>
              <a:rPr lang="ar-SA" sz="2000" smtClean="0"/>
              <a:t>که از استحکام و تحمل بار بسیار کمتری برخوردار است چرا که تحمل بار اصلی سقف با سیستم بتن</a:t>
            </a:r>
            <a:endParaRPr lang="fa-IR" sz="2000" smtClean="0"/>
          </a:p>
          <a:p>
            <a:pPr eaLnBrk="1" hangingPunct="1">
              <a:lnSpc>
                <a:spcPct val="90000"/>
              </a:lnSpc>
              <a:buFont typeface="Arial" panose="020B0604020202020204" pitchFamily="34" charset="0"/>
              <a:buNone/>
            </a:pPr>
            <a:r>
              <a:rPr lang="ar-SA" sz="2000" smtClean="0"/>
              <a:t>تاندوم است که این تاندوم ها پیش یا پس از بتن ریزی کشیده خواهند شد.</a:t>
            </a:r>
            <a:endParaRPr lang="fa-IR" sz="2000" smtClean="0"/>
          </a:p>
          <a:p>
            <a:pPr eaLnBrk="1" hangingPunct="1">
              <a:lnSpc>
                <a:spcPct val="90000"/>
              </a:lnSpc>
              <a:buFont typeface="Arial" panose="020B0604020202020204" pitchFamily="34" charset="0"/>
              <a:buNone/>
            </a:pPr>
            <a:r>
              <a:rPr lang="ar-SA" sz="2000" smtClean="0"/>
              <a:t>چنانچه این تاندوم ها پیش از بتن ریزی کشیده شده و تحت تنش قرار بگیرند به آن پیش تنیدگی به</a:t>
            </a:r>
            <a:endParaRPr lang="fa-IR" sz="2000" smtClean="0"/>
          </a:p>
          <a:p>
            <a:pPr eaLnBrk="1" hangingPunct="1">
              <a:lnSpc>
                <a:spcPct val="90000"/>
              </a:lnSpc>
              <a:buFont typeface="Arial" panose="020B0604020202020204" pitchFamily="34" charset="0"/>
              <a:buNone/>
            </a:pPr>
            <a:r>
              <a:rPr lang="ar-SA" sz="2000" smtClean="0"/>
              <a:t>روش پیش کشیدگی (</a:t>
            </a:r>
            <a:r>
              <a:rPr lang="en-US" sz="2000" smtClean="0">
                <a:cs typeface="Arial" panose="020B0604020202020204" pitchFamily="34" charset="0"/>
              </a:rPr>
              <a:t> by prestrss</a:t>
            </a:r>
            <a:r>
              <a:rPr lang="fa-IR" sz="2000" smtClean="0"/>
              <a:t> </a:t>
            </a:r>
            <a:r>
              <a:rPr lang="arn-CL" altLang="zh-CN" sz="1600" smtClean="0">
                <a:cs typeface="Arial" panose="020B0604020202020204" pitchFamily="34" charset="0"/>
              </a:rPr>
              <a:t>Pretensioning</a:t>
            </a:r>
            <a:r>
              <a:rPr lang="fa-IR" altLang="zh-CN" sz="1600" smtClean="0"/>
              <a:t> </a:t>
            </a:r>
            <a:r>
              <a:rPr lang="ar-SA" sz="2000" smtClean="0"/>
              <a:t>) گویند و اگر پس از بتن ریزی کشیده شوند به آن </a:t>
            </a:r>
            <a:endParaRPr lang="fa-IR" sz="2000" smtClean="0"/>
          </a:p>
          <a:p>
            <a:pPr eaLnBrk="1" hangingPunct="1">
              <a:lnSpc>
                <a:spcPct val="90000"/>
              </a:lnSpc>
              <a:buFont typeface="Arial" panose="020B0604020202020204" pitchFamily="34" charset="0"/>
              <a:buNone/>
            </a:pPr>
            <a:r>
              <a:rPr lang="ar-SA" sz="2000" smtClean="0"/>
              <a:t>پیش تنیدگی به روش پس</a:t>
            </a:r>
            <a:r>
              <a:rPr lang="fa-IR" sz="2000" smtClean="0"/>
              <a:t> </a:t>
            </a:r>
            <a:r>
              <a:rPr lang="ar-SA" sz="2000" smtClean="0"/>
              <a:t>کشیدگی (</a:t>
            </a:r>
            <a:r>
              <a:rPr lang="en-US" sz="2000" smtClean="0">
                <a:cs typeface="Arial" panose="020B0604020202020204" pitchFamily="34" charset="0"/>
              </a:rPr>
              <a:t> by prestress</a:t>
            </a:r>
            <a:r>
              <a:rPr lang="fa-IR" sz="2000" smtClean="0"/>
              <a:t> </a:t>
            </a:r>
            <a:r>
              <a:rPr lang="arn-CL" altLang="zh-CN" sz="1600" smtClean="0">
                <a:cs typeface="Arial" panose="020B0604020202020204" pitchFamily="34" charset="0"/>
              </a:rPr>
              <a:t>Posttensioning</a:t>
            </a:r>
            <a:r>
              <a:rPr lang="fa-IR" altLang="zh-CN" sz="1600" smtClean="0"/>
              <a:t> </a:t>
            </a:r>
            <a:r>
              <a:rPr lang="ar-SA" sz="2000" smtClean="0"/>
              <a:t>) گویند. </a:t>
            </a:r>
            <a:endParaRPr lang="fa-IR" sz="2000" smtClean="0"/>
          </a:p>
          <a:p>
            <a:pPr eaLnBrk="1" hangingPunct="1">
              <a:lnSpc>
                <a:spcPct val="90000"/>
              </a:lnSpc>
              <a:buFont typeface="Arial" panose="020B0604020202020204" pitchFamily="34" charset="0"/>
              <a:buNone/>
            </a:pPr>
            <a:endParaRPr lang="fa-IR" sz="2000" smtClean="0"/>
          </a:p>
          <a:p>
            <a:pPr eaLnBrk="1" hangingPunct="1">
              <a:lnSpc>
                <a:spcPct val="90000"/>
              </a:lnSpc>
              <a:buFont typeface="Arial" panose="020B0604020202020204" pitchFamily="34" charset="0"/>
              <a:buNone/>
            </a:pPr>
            <a:r>
              <a:rPr lang="ar-SA" sz="2000" smtClean="0"/>
              <a:t>ازتفاوت های عمده این دو روش می توان به عدم نیاز به بست در روش پیش کشیده اشاره کرد چرا که</a:t>
            </a:r>
            <a:endParaRPr lang="fa-IR" sz="2000" smtClean="0"/>
          </a:p>
          <a:p>
            <a:pPr eaLnBrk="1" hangingPunct="1">
              <a:lnSpc>
                <a:spcPct val="90000"/>
              </a:lnSpc>
              <a:buFont typeface="Arial" panose="020B0604020202020204" pitchFamily="34" charset="0"/>
              <a:buNone/>
            </a:pPr>
            <a:r>
              <a:rPr lang="ar-SA" sz="2000" smtClean="0"/>
              <a:t>در روش پس کشیده برای مهار تاندوم ها نیاز به بست می باشد.و نیز تاندوم ها در روش پیش کشیده</a:t>
            </a:r>
            <a:endParaRPr lang="fa-IR" sz="2000" smtClean="0"/>
          </a:p>
          <a:p>
            <a:pPr eaLnBrk="1" hangingPunct="1">
              <a:lnSpc>
                <a:spcPct val="90000"/>
              </a:lnSpc>
              <a:buFont typeface="Arial" panose="020B0604020202020204" pitchFamily="34" charset="0"/>
              <a:buNone/>
            </a:pPr>
            <a:r>
              <a:rPr lang="ar-SA" sz="2000" smtClean="0"/>
              <a:t>بایداز مقاومت کششی نسبتا بیشتری برخوردار باشند.در روش پس کشیده که پس از کشیدن کابل ها</a:t>
            </a:r>
            <a:endParaRPr lang="fa-IR" sz="2000" smtClean="0"/>
          </a:p>
          <a:p>
            <a:pPr eaLnBrk="1" hangingPunct="1">
              <a:lnSpc>
                <a:spcPct val="90000"/>
              </a:lnSpc>
              <a:buFont typeface="Arial" panose="020B0604020202020204" pitchFamily="34" charset="0"/>
              <a:buNone/>
            </a:pPr>
            <a:r>
              <a:rPr lang="ar-SA" sz="2000" smtClean="0"/>
              <a:t>توسط جک به اندازه لازم و ثابت کردن آنها توسط بست، فشار مضاعفی بر محل  بست و نیز کناره</a:t>
            </a:r>
            <a:endParaRPr lang="fa-IR" sz="2000" smtClean="0"/>
          </a:p>
          <a:p>
            <a:pPr eaLnBrk="1" hangingPunct="1">
              <a:lnSpc>
                <a:spcPct val="90000"/>
              </a:lnSpc>
              <a:buFont typeface="Arial" panose="020B0604020202020204" pitchFamily="34" charset="0"/>
              <a:buNone/>
            </a:pPr>
            <a:r>
              <a:rPr lang="ar-SA" sz="2000" smtClean="0"/>
              <a:t>های دال بتن وارد میشود که همین امر ما را بر این میدارد تا از بتنی با عیار بیشتر در کناره ها</a:t>
            </a:r>
            <a:endParaRPr lang="fa-IR" sz="2000" smtClean="0"/>
          </a:p>
          <a:p>
            <a:pPr eaLnBrk="1" hangingPunct="1">
              <a:lnSpc>
                <a:spcPct val="90000"/>
              </a:lnSpc>
              <a:buFont typeface="Arial" panose="020B0604020202020204" pitchFamily="34" charset="0"/>
              <a:buNone/>
            </a:pPr>
            <a:r>
              <a:rPr lang="ar-SA" sz="2000" smtClean="0"/>
              <a:t>استفاده کنیم . اما در این پروژه از آنجا که عیار بتن بالاست، بتن ریزی به صورت یکنواخت اجرا</a:t>
            </a:r>
            <a:endParaRPr lang="fa-IR" sz="2000" smtClean="0"/>
          </a:p>
          <a:p>
            <a:pPr eaLnBrk="1" hangingPunct="1">
              <a:lnSpc>
                <a:spcPct val="90000"/>
              </a:lnSpc>
              <a:buFont typeface="Arial" panose="020B0604020202020204" pitchFamily="34" charset="0"/>
              <a:buNone/>
            </a:pPr>
            <a:r>
              <a:rPr lang="ar-SA" sz="2000" smtClean="0"/>
              <a:t>میشود.</a:t>
            </a:r>
            <a:endParaRPr lang="en-US" sz="2000" smtClean="0">
              <a:cs typeface="Arial" panose="020B0604020202020204" pitchFamily="34"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5842" name="Rectangle 3"/>
          <p:cNvSpPr>
            <a:spLocks noGrp="1" noChangeArrowheads="1"/>
          </p:cNvSpPr>
          <p:nvPr>
            <p:ph idx="1"/>
          </p:nvPr>
        </p:nvSpPr>
        <p:spPr>
          <a:xfrm>
            <a:off x="228600" y="304800"/>
            <a:ext cx="8610600" cy="6553200"/>
          </a:xfrm>
        </p:spPr>
        <p:txBody>
          <a:bodyPr/>
          <a:lstStyle/>
          <a:p>
            <a:pPr eaLnBrk="1" hangingPunct="1">
              <a:lnSpc>
                <a:spcPct val="70000"/>
              </a:lnSpc>
              <a:buFontTx/>
              <a:buNone/>
            </a:pPr>
            <a:endParaRPr lang="en-US" sz="2200" smtClean="0">
              <a:latin typeface="Times New Roman" panose="02020603050405020304" pitchFamily="18" charset="0"/>
              <a:cs typeface="Times New Roman" panose="02020603050405020304" pitchFamily="18" charset="0"/>
            </a:endParaRPr>
          </a:p>
          <a:p>
            <a:pPr eaLnBrk="1" hangingPunct="1">
              <a:lnSpc>
                <a:spcPct val="70000"/>
              </a:lnSpc>
              <a:buFontTx/>
              <a:buNone/>
            </a:pPr>
            <a:endParaRPr lang="en-US" sz="2000" smtClean="0">
              <a:latin typeface="Times New Roman" panose="02020603050405020304" pitchFamily="18" charset="0"/>
              <a:cs typeface="Times New Roman" panose="02020603050405020304" pitchFamily="18" charset="0"/>
            </a:endParaRPr>
          </a:p>
          <a:p>
            <a:pPr eaLnBrk="1" hangingPunct="1">
              <a:lnSpc>
                <a:spcPct val="70000"/>
              </a:lnSpc>
              <a:buFontTx/>
              <a:buNone/>
            </a:pPr>
            <a:endParaRPr lang="en-US" sz="2000" smtClean="0">
              <a:latin typeface="Times New Roman" panose="02020603050405020304" pitchFamily="18" charset="0"/>
              <a:cs typeface="Times New Roman" panose="02020603050405020304" pitchFamily="18" charset="0"/>
            </a:endParaRPr>
          </a:p>
          <a:p>
            <a:pPr eaLnBrk="1" hangingPunct="1">
              <a:lnSpc>
                <a:spcPct val="70000"/>
              </a:lnSpc>
              <a:buFontTx/>
              <a:buNone/>
            </a:pPr>
            <a:endParaRPr lang="fa-IR" sz="2000" smtClean="0">
              <a:latin typeface="Times New Roman" panose="02020603050405020304" pitchFamily="18" charset="0"/>
              <a:cs typeface="Times New Roman" panose="02020603050405020304" pitchFamily="18" charset="0"/>
            </a:endParaRPr>
          </a:p>
          <a:p>
            <a:pPr eaLnBrk="1" hangingPunct="1">
              <a:lnSpc>
                <a:spcPct val="70000"/>
              </a:lnSpc>
              <a:buFontTx/>
              <a:buNone/>
            </a:pPr>
            <a:r>
              <a:rPr lang="ar-SA" sz="2000" smtClean="0">
                <a:latin typeface="Times New Roman" panose="02020603050405020304" pitchFamily="18" charset="0"/>
              </a:rPr>
              <a:t>در سیستم پیش تنیدگی اعضا ضروری متعددی وجود دارد. </a:t>
            </a:r>
            <a:r>
              <a:rPr lang="fa-IR" sz="2000" smtClean="0">
                <a:latin typeface="Times New Roman" panose="02020603050405020304" pitchFamily="18" charset="0"/>
              </a:rPr>
              <a:t/>
            </a:r>
            <a:br>
              <a:rPr lang="fa-IR" sz="2000" smtClean="0">
                <a:latin typeface="Times New Roman" panose="02020603050405020304" pitchFamily="18" charset="0"/>
              </a:rPr>
            </a:br>
            <a:endParaRPr lang="fa-IR" sz="2000" smtClean="0">
              <a:latin typeface="Times New Roman" panose="02020603050405020304" pitchFamily="18" charset="0"/>
            </a:endParaRPr>
          </a:p>
          <a:p>
            <a:pPr eaLnBrk="1" hangingPunct="1">
              <a:lnSpc>
                <a:spcPct val="70000"/>
              </a:lnSpc>
              <a:buFontTx/>
              <a:buNone/>
            </a:pPr>
            <a:r>
              <a:rPr lang="ar-SA" sz="2000" smtClean="0">
                <a:latin typeface="Times New Roman" panose="02020603050405020304" pitchFamily="18" charset="0"/>
              </a:rPr>
              <a:t>در ساختار(</a:t>
            </a:r>
            <a:r>
              <a:rPr lang="en-US" sz="2000" smtClean="0">
                <a:cs typeface="Arial" panose="020B0604020202020204" pitchFamily="34" charset="0"/>
              </a:rPr>
              <a:t>Unbonded</a:t>
            </a:r>
            <a:r>
              <a:rPr lang="fa-IR" sz="2000" smtClean="0">
                <a:latin typeface="Times New Roman" panose="02020603050405020304" pitchFamily="18" charset="0"/>
              </a:rPr>
              <a:t> </a:t>
            </a:r>
            <a:r>
              <a:rPr lang="ar-SA" sz="2000" smtClean="0">
                <a:latin typeface="Times New Roman" panose="02020603050405020304" pitchFamily="18" charset="0"/>
              </a:rPr>
              <a:t>) پوشش پلاستیکی به عنوان منفصل و جداکننده نیروی مهاری بین استرندهای</a:t>
            </a:r>
            <a:endParaRPr lang="fa-IR" sz="2000" smtClean="0">
              <a:latin typeface="Times New Roman" panose="02020603050405020304" pitchFamily="18" charset="0"/>
            </a:endParaRPr>
          </a:p>
          <a:p>
            <a:pPr eaLnBrk="1" hangingPunct="1">
              <a:lnSpc>
                <a:spcPct val="70000"/>
              </a:lnSpc>
              <a:buFontTx/>
              <a:buNone/>
            </a:pPr>
            <a:r>
              <a:rPr lang="ar-SA" sz="2000" smtClean="0">
                <a:latin typeface="Times New Roman" panose="02020603050405020304" pitchFamily="18" charset="0"/>
              </a:rPr>
              <a:t>پیش تنیدگی و بتن اطراف عمل می‌کند. چیزی که به عنوان ناحیه آزاد (</a:t>
            </a:r>
            <a:r>
              <a:rPr lang="en-US" sz="2000" smtClean="0">
                <a:cs typeface="Arial" panose="020B0604020202020204" pitchFamily="34" charset="0"/>
              </a:rPr>
              <a:t>LF </a:t>
            </a:r>
            <a:r>
              <a:rPr lang="fa-IR" sz="2000" smtClean="0">
                <a:latin typeface="Times New Roman" panose="02020603050405020304" pitchFamily="18" charset="0"/>
              </a:rPr>
              <a:t> </a:t>
            </a:r>
            <a:r>
              <a:rPr lang="ar-SA" sz="2000" smtClean="0">
                <a:latin typeface="Times New Roman" panose="02020603050405020304" pitchFamily="18" charset="0"/>
              </a:rPr>
              <a:t>) مطرح می‌شود. این پوشش</a:t>
            </a:r>
            <a:endParaRPr lang="fa-IR" sz="2000" smtClean="0">
              <a:latin typeface="Times New Roman" panose="02020603050405020304" pitchFamily="18" charset="0"/>
            </a:endParaRPr>
          </a:p>
          <a:p>
            <a:pPr eaLnBrk="1" hangingPunct="1">
              <a:lnSpc>
                <a:spcPct val="70000"/>
              </a:lnSpc>
              <a:buFontTx/>
              <a:buNone/>
            </a:pPr>
            <a:r>
              <a:rPr lang="ar-SA" sz="2000" smtClean="0">
                <a:latin typeface="Times New Roman" panose="02020603050405020304" pitchFamily="18" charset="0"/>
              </a:rPr>
              <a:t>همچنین باعث محافظت از خسارت وارده به استرند با روش‌های مکانیکی می‌شود. به عنوان یک مانع</a:t>
            </a:r>
            <a:endParaRPr lang="fa-IR" sz="2000" smtClean="0">
              <a:latin typeface="Times New Roman" panose="02020603050405020304" pitchFamily="18" charset="0"/>
            </a:endParaRPr>
          </a:p>
          <a:p>
            <a:pPr eaLnBrk="1" hangingPunct="1">
              <a:lnSpc>
                <a:spcPct val="70000"/>
              </a:lnSpc>
              <a:buFontTx/>
              <a:buNone/>
            </a:pPr>
            <a:r>
              <a:rPr lang="ar-SA" sz="2000" smtClean="0">
                <a:latin typeface="Times New Roman" panose="02020603050405020304" pitchFamily="18" charset="0"/>
              </a:rPr>
              <a:t>عمل می‌کند که از نفوذ رطوبت و مواد شیمیایی به استرند جلوگیری می‌کند.</a:t>
            </a:r>
            <a:endParaRPr lang="fa-IR" sz="2000" smtClean="0">
              <a:latin typeface="Times New Roman" panose="02020603050405020304" pitchFamily="18" charset="0"/>
              <a:cs typeface="Times New Roman" panose="02020603050405020304" pitchFamily="18" charset="0"/>
            </a:endParaRPr>
          </a:p>
          <a:p>
            <a:pPr eaLnBrk="1" hangingPunct="1">
              <a:lnSpc>
                <a:spcPct val="70000"/>
              </a:lnSpc>
              <a:buFontTx/>
              <a:buNone/>
            </a:pPr>
            <a:endParaRPr lang="fa-IR" sz="2000" smtClean="0">
              <a:latin typeface="Times New Roman" panose="02020603050405020304" pitchFamily="18" charset="0"/>
              <a:cs typeface="Times New Roman" panose="02020603050405020304" pitchFamily="18" charset="0"/>
            </a:endParaRPr>
          </a:p>
          <a:p>
            <a:pPr eaLnBrk="1" hangingPunct="1">
              <a:lnSpc>
                <a:spcPct val="70000"/>
              </a:lnSpc>
              <a:buFontTx/>
              <a:buNone/>
            </a:pPr>
            <a:r>
              <a:rPr lang="ar-SA" sz="2000" smtClean="0">
                <a:latin typeface="Times New Roman" panose="02020603050405020304" pitchFamily="18" charset="0"/>
                <a:cs typeface="Times New Roman" panose="02020603050405020304" pitchFamily="18" charset="0"/>
              </a:rPr>
              <a:t>علاوه بر این پوشش، ماده محافظ استرند از نوع گریس مخصوص باعث کاهش اصطکاک</a:t>
            </a:r>
            <a:r>
              <a:rPr lang="fa-IR" sz="2000" smtClean="0">
                <a:latin typeface="Times New Roman" panose="02020603050405020304" pitchFamily="18" charset="0"/>
                <a:cs typeface="Times New Roman" panose="02020603050405020304" pitchFamily="18" charset="0"/>
              </a:rPr>
              <a:t> </a:t>
            </a:r>
            <a:r>
              <a:rPr lang="ar-SA" sz="2000" smtClean="0">
                <a:latin typeface="Times New Roman" panose="02020603050405020304" pitchFamily="18" charset="0"/>
                <a:cs typeface="Times New Roman" panose="02020603050405020304" pitchFamily="18" charset="0"/>
              </a:rPr>
              <a:t>بین استرند</a:t>
            </a:r>
            <a:endParaRPr lang="en-US" sz="2000" smtClean="0">
              <a:latin typeface="Times New Roman" panose="02020603050405020304" pitchFamily="18" charset="0"/>
              <a:cs typeface="Times New Roman" panose="02020603050405020304" pitchFamily="18" charset="0"/>
            </a:endParaRPr>
          </a:p>
          <a:p>
            <a:pPr eaLnBrk="1" hangingPunct="1">
              <a:lnSpc>
                <a:spcPct val="70000"/>
              </a:lnSpc>
              <a:buFontTx/>
              <a:buNone/>
            </a:pPr>
            <a:r>
              <a:rPr lang="ar-SA" sz="2000" smtClean="0">
                <a:latin typeface="Times New Roman" panose="02020603050405020304" pitchFamily="18" charset="0"/>
                <a:cs typeface="Times New Roman" panose="02020603050405020304" pitchFamily="18" charset="0"/>
              </a:rPr>
              <a:t>وپوشش پلاستیکی آن شده و حفاظت خوردگی مضاعفی ایجاد می‌کند. قسمتهای </a:t>
            </a:r>
            <a:r>
              <a:rPr lang="fa-IR" sz="2000" smtClean="0">
                <a:latin typeface="Times New Roman" panose="02020603050405020304" pitchFamily="18" charset="0"/>
                <a:cs typeface="Times New Roman" panose="02020603050405020304" pitchFamily="18" charset="0"/>
              </a:rPr>
              <a:t> </a:t>
            </a:r>
            <a:r>
              <a:rPr lang="ar-SA" sz="2000" smtClean="0">
                <a:latin typeface="Times New Roman" panose="02020603050405020304" pitchFamily="18" charset="0"/>
                <a:cs typeface="Times New Roman" panose="02020603050405020304" pitchFamily="18" charset="0"/>
              </a:rPr>
              <a:t>مربوط به مهار کردن و</a:t>
            </a:r>
            <a:endParaRPr lang="en-US" sz="2000" smtClean="0">
              <a:latin typeface="Times New Roman" panose="02020603050405020304" pitchFamily="18" charset="0"/>
              <a:cs typeface="Times New Roman" panose="02020603050405020304" pitchFamily="18" charset="0"/>
            </a:endParaRPr>
          </a:p>
          <a:p>
            <a:pPr eaLnBrk="1" hangingPunct="1">
              <a:lnSpc>
                <a:spcPct val="70000"/>
              </a:lnSpc>
              <a:buFontTx/>
              <a:buNone/>
            </a:pPr>
            <a:r>
              <a:rPr lang="ar-SA" sz="2000" smtClean="0">
                <a:latin typeface="Times New Roman" panose="02020603050405020304" pitchFamily="18" charset="0"/>
                <a:cs typeface="Times New Roman" panose="02020603050405020304" pitchFamily="18" charset="0"/>
              </a:rPr>
              <a:t>بستن (</a:t>
            </a:r>
            <a:r>
              <a:rPr lang="en-US" sz="2000" smtClean="0">
                <a:cs typeface="Arial" panose="020B0604020202020204" pitchFamily="34" charset="0"/>
              </a:rPr>
              <a:t>Anchor Head </a:t>
            </a:r>
            <a:r>
              <a:rPr lang="ar-SA" sz="2000" smtClean="0">
                <a:latin typeface="Times New Roman" panose="02020603050405020304" pitchFamily="18" charset="0"/>
                <a:cs typeface="Times New Roman" panose="02020603050405020304" pitchFamily="18" charset="0"/>
              </a:rPr>
              <a:t>) قسمت مهم دیگر است خصوصا در </a:t>
            </a:r>
            <a:r>
              <a:rPr lang="fa-IR" sz="2000" smtClean="0">
                <a:latin typeface="Times New Roman" panose="02020603050405020304" pitchFamily="18" charset="0"/>
                <a:cs typeface="Times New Roman" panose="02020603050405020304" pitchFamily="18" charset="0"/>
              </a:rPr>
              <a:t> </a:t>
            </a:r>
            <a:r>
              <a:rPr lang="ar-SA" sz="2000" smtClean="0">
                <a:latin typeface="Times New Roman" panose="02020603050405020304" pitchFamily="18" charset="0"/>
                <a:cs typeface="Times New Roman" panose="02020603050405020304" pitchFamily="18" charset="0"/>
              </a:rPr>
              <a:t>سیستم‌های (</a:t>
            </a:r>
            <a:r>
              <a:rPr lang="en-US" sz="2000" smtClean="0">
                <a:cs typeface="Arial" panose="020B0604020202020204" pitchFamily="34" charset="0"/>
              </a:rPr>
              <a:t>Unbonded</a:t>
            </a:r>
            <a:r>
              <a:rPr lang="ar-SA" sz="2000" smtClean="0">
                <a:latin typeface="Times New Roman" panose="02020603050405020304" pitchFamily="18" charset="0"/>
                <a:cs typeface="Times New Roman" panose="02020603050405020304" pitchFamily="18" charset="0"/>
              </a:rPr>
              <a:t>) بعد از این که </a:t>
            </a:r>
            <a:endParaRPr lang="en-US" sz="2000" smtClean="0">
              <a:latin typeface="Times New Roman" panose="02020603050405020304" pitchFamily="18" charset="0"/>
              <a:cs typeface="Times New Roman" panose="02020603050405020304" pitchFamily="18" charset="0"/>
            </a:endParaRPr>
          </a:p>
          <a:p>
            <a:pPr eaLnBrk="1" hangingPunct="1">
              <a:lnSpc>
                <a:spcPct val="70000"/>
              </a:lnSpc>
              <a:buFontTx/>
              <a:buNone/>
            </a:pPr>
            <a:r>
              <a:rPr lang="ar-SA" sz="2000" smtClean="0">
                <a:latin typeface="Times New Roman" panose="02020603050405020304" pitchFamily="18" charset="0"/>
                <a:cs typeface="Times New Roman" panose="02020603050405020304" pitchFamily="18" charset="0"/>
              </a:rPr>
              <a:t>بتن عمل آوری شد و به مقاومت لازم رسید گوه‌ها </a:t>
            </a:r>
            <a:r>
              <a:rPr lang="fa-IR" sz="2000" smtClean="0">
                <a:latin typeface="Times New Roman" panose="02020603050405020304" pitchFamily="18" charset="0"/>
                <a:cs typeface="Times New Roman" panose="02020603050405020304" pitchFamily="18" charset="0"/>
              </a:rPr>
              <a:t> </a:t>
            </a:r>
            <a:r>
              <a:rPr lang="ar-SA" sz="2000" smtClean="0">
                <a:latin typeface="Times New Roman" panose="02020603050405020304" pitchFamily="18" charset="0"/>
                <a:cs typeface="Times New Roman" panose="02020603050405020304" pitchFamily="18" charset="0"/>
              </a:rPr>
              <a:t>داخل پلیت مخصوص</a:t>
            </a:r>
            <a:r>
              <a:rPr lang="en-US" sz="2000" smtClean="0">
                <a:latin typeface="Times New Roman" panose="02020603050405020304" pitchFamily="18" charset="0"/>
                <a:cs typeface="Times New Roman" panose="02020603050405020304" pitchFamily="18" charset="0"/>
              </a:rPr>
              <a:t>      </a:t>
            </a:r>
            <a:r>
              <a:rPr lang="ar-SA" sz="2000" smtClean="0">
                <a:latin typeface="Times New Roman" panose="02020603050405020304" pitchFamily="18" charset="0"/>
                <a:cs typeface="Times New Roman" panose="02020603050405020304" pitchFamily="18" charset="0"/>
              </a:rPr>
              <a:t>(</a:t>
            </a:r>
            <a:r>
              <a:rPr lang="en-US" sz="2000" smtClean="0">
                <a:cs typeface="Arial" panose="020B0604020202020204" pitchFamily="34" charset="0"/>
              </a:rPr>
              <a:t>Wedge Plate </a:t>
            </a:r>
            <a:r>
              <a:rPr lang="ar-SA" sz="2000" smtClean="0">
                <a:latin typeface="Times New Roman" panose="02020603050405020304" pitchFamily="18" charset="0"/>
                <a:cs typeface="Times New Roman" panose="02020603050405020304" pitchFamily="18" charset="0"/>
              </a:rPr>
              <a:t>) قرار</a:t>
            </a:r>
            <a:endParaRPr lang="en-US" sz="2000" smtClean="0">
              <a:latin typeface="Times New Roman" panose="02020603050405020304" pitchFamily="18" charset="0"/>
              <a:cs typeface="Times New Roman" panose="02020603050405020304" pitchFamily="18" charset="0"/>
            </a:endParaRPr>
          </a:p>
          <a:p>
            <a:pPr eaLnBrk="1" hangingPunct="1">
              <a:lnSpc>
                <a:spcPct val="70000"/>
              </a:lnSpc>
              <a:buFontTx/>
              <a:buNone/>
            </a:pPr>
            <a:r>
              <a:rPr lang="ar-SA" sz="2000" smtClean="0">
                <a:latin typeface="Times New Roman" panose="02020603050405020304" pitchFamily="18" charset="0"/>
                <a:cs typeface="Times New Roman" panose="02020603050405020304" pitchFamily="18" charset="0"/>
              </a:rPr>
              <a:t>داده می‌شود و استرندها کشیده می‌شوند. </a:t>
            </a:r>
            <a:r>
              <a:rPr lang="en-US" sz="2000" smtClean="0">
                <a:latin typeface="Times New Roman" panose="02020603050405020304" pitchFamily="18" charset="0"/>
                <a:cs typeface="Times New Roman" panose="02020603050405020304" pitchFamily="18" charset="0"/>
              </a:rPr>
              <a:t> </a:t>
            </a:r>
            <a:r>
              <a:rPr lang="ar-SA" sz="2000" smtClean="0">
                <a:latin typeface="Times New Roman" panose="02020603050405020304" pitchFamily="18" charset="0"/>
                <a:cs typeface="Times New Roman" panose="02020603050405020304" pitchFamily="18" charset="0"/>
              </a:rPr>
              <a:t>وقتی که جک کششی استرند را آزاد می‌کند، استرند به آرامی</a:t>
            </a:r>
            <a:endParaRPr lang="en-US" sz="2000" smtClean="0">
              <a:latin typeface="Times New Roman" panose="02020603050405020304" pitchFamily="18" charset="0"/>
              <a:cs typeface="Times New Roman" panose="02020603050405020304" pitchFamily="18" charset="0"/>
            </a:endParaRPr>
          </a:p>
          <a:p>
            <a:pPr eaLnBrk="1" hangingPunct="1">
              <a:lnSpc>
                <a:spcPct val="70000"/>
              </a:lnSpc>
              <a:buFontTx/>
              <a:buNone/>
            </a:pPr>
            <a:r>
              <a:rPr lang="ar-SA" sz="2000" smtClean="0">
                <a:latin typeface="Times New Roman" panose="02020603050405020304" pitchFamily="18" charset="0"/>
                <a:cs typeface="Times New Roman" panose="02020603050405020304" pitchFamily="18" charset="0"/>
              </a:rPr>
              <a:t>جمع می‌شود و گوه‌ها را به </a:t>
            </a:r>
            <a:r>
              <a:rPr lang="en-US" sz="2000" smtClean="0">
                <a:latin typeface="Times New Roman" panose="02020603050405020304" pitchFamily="18" charset="0"/>
                <a:cs typeface="Times New Roman" panose="02020603050405020304" pitchFamily="18" charset="0"/>
              </a:rPr>
              <a:t> </a:t>
            </a:r>
            <a:r>
              <a:rPr lang="ar-SA" sz="2000" smtClean="0">
                <a:latin typeface="Times New Roman" panose="02020603050405020304" pitchFamily="18" charset="0"/>
                <a:cs typeface="Times New Roman" panose="02020603050405020304" pitchFamily="18" charset="0"/>
              </a:rPr>
              <a:t>درون انکر می‌کشد و این عمل باعث ایجاد قفل شدگی محکم در استرند</a:t>
            </a:r>
            <a:endParaRPr lang="en-US" sz="2000" smtClean="0">
              <a:latin typeface="Times New Roman" panose="02020603050405020304" pitchFamily="18" charset="0"/>
              <a:cs typeface="Times New Roman" panose="02020603050405020304" pitchFamily="18" charset="0"/>
            </a:endParaRPr>
          </a:p>
          <a:p>
            <a:pPr eaLnBrk="1" hangingPunct="1">
              <a:lnSpc>
                <a:spcPct val="70000"/>
              </a:lnSpc>
              <a:buFontTx/>
              <a:buNone/>
            </a:pPr>
            <a:r>
              <a:rPr lang="ar-SA" sz="2000" smtClean="0">
                <a:latin typeface="Times New Roman" panose="02020603050405020304" pitchFamily="18" charset="0"/>
                <a:cs typeface="Times New Roman" panose="02020603050405020304" pitchFamily="18" charset="0"/>
              </a:rPr>
              <a:t>می‌شود.بنابراین </a:t>
            </a:r>
            <a:r>
              <a:rPr lang="en-US" sz="2000" smtClean="0">
                <a:latin typeface="Times New Roman" panose="02020603050405020304" pitchFamily="18" charset="0"/>
                <a:cs typeface="Times New Roman" panose="02020603050405020304" pitchFamily="18" charset="0"/>
              </a:rPr>
              <a:t> </a:t>
            </a:r>
            <a:r>
              <a:rPr lang="ar-SA" sz="2000" smtClean="0">
                <a:latin typeface="Times New Roman" panose="02020603050405020304" pitchFamily="18" charset="0"/>
                <a:cs typeface="Times New Roman" panose="02020603050405020304" pitchFamily="18" charset="0"/>
              </a:rPr>
              <a:t>گوه‌ها نیروی موجود در (</a:t>
            </a:r>
            <a:r>
              <a:rPr lang="en-US" sz="2000" smtClean="0">
                <a:cs typeface="Arial" panose="020B0604020202020204" pitchFamily="34" charset="0"/>
              </a:rPr>
              <a:t>Tendon</a:t>
            </a:r>
            <a:r>
              <a:rPr lang="fa-IR" sz="2000" smtClean="0">
                <a:latin typeface="Times New Roman" panose="02020603050405020304" pitchFamily="18" charset="0"/>
                <a:cs typeface="Times New Roman" panose="02020603050405020304" pitchFamily="18" charset="0"/>
              </a:rPr>
              <a:t> </a:t>
            </a:r>
            <a:r>
              <a:rPr lang="ar-SA" sz="2000" smtClean="0">
                <a:latin typeface="Times New Roman" panose="02020603050405020304" pitchFamily="18" charset="0"/>
                <a:cs typeface="Times New Roman" panose="02020603050405020304" pitchFamily="18" charset="0"/>
              </a:rPr>
              <a:t>)را حفظ می‌کنند و آن را بتن محیط اصراف منتقل</a:t>
            </a:r>
            <a:endParaRPr lang="en-US" sz="2000" smtClean="0">
              <a:latin typeface="Times New Roman" panose="02020603050405020304" pitchFamily="18" charset="0"/>
              <a:cs typeface="Times New Roman" panose="02020603050405020304" pitchFamily="18" charset="0"/>
            </a:endParaRPr>
          </a:p>
          <a:p>
            <a:pPr eaLnBrk="1" hangingPunct="1">
              <a:lnSpc>
                <a:spcPct val="70000"/>
              </a:lnSpc>
              <a:buFontTx/>
              <a:buNone/>
            </a:pPr>
            <a:r>
              <a:rPr lang="ar-SA" sz="2000" smtClean="0">
                <a:latin typeface="Times New Roman" panose="02020603050405020304" pitchFamily="18" charset="0"/>
                <a:cs typeface="Times New Roman" panose="02020603050405020304" pitchFamily="18" charset="0"/>
              </a:rPr>
              <a:t>می‌کنند. </a:t>
            </a:r>
            <a:endParaRPr lang="fa-IR" sz="2000" smtClean="0">
              <a:latin typeface="Times New Roman" panose="02020603050405020304" pitchFamily="18" charset="0"/>
              <a:cs typeface="Times New Roman" panose="02020603050405020304" pitchFamily="18" charset="0"/>
            </a:endParaRPr>
          </a:p>
          <a:p>
            <a:pPr eaLnBrk="1" hangingPunct="1">
              <a:lnSpc>
                <a:spcPct val="70000"/>
              </a:lnSpc>
              <a:buFontTx/>
              <a:buNone/>
            </a:pPr>
            <a:r>
              <a:rPr lang="ar-SA" sz="2000" smtClean="0">
                <a:latin typeface="Times New Roman" panose="02020603050405020304" pitchFamily="18" charset="0"/>
                <a:cs typeface="Times New Roman" panose="02020603050405020304" pitchFamily="18" charset="0"/>
              </a:rPr>
              <a:t>در محیط‌های خورنده قسمت</a:t>
            </a:r>
            <a:r>
              <a:rPr lang="fa-IR" sz="2000" smtClean="0">
                <a:latin typeface="Times New Roman" panose="02020603050405020304" pitchFamily="18" charset="0"/>
                <a:cs typeface="Times New Roman" panose="02020603050405020304" pitchFamily="18" charset="0"/>
              </a:rPr>
              <a:t> </a:t>
            </a:r>
            <a:r>
              <a:rPr lang="ar-SA" sz="2000" smtClean="0">
                <a:latin typeface="Times New Roman" panose="02020603050405020304" pitchFamily="18" charset="0"/>
                <a:cs typeface="Times New Roman" panose="02020603050405020304" pitchFamily="18" charset="0"/>
              </a:rPr>
              <a:t>مهار کننده (</a:t>
            </a:r>
            <a:r>
              <a:rPr lang="en-US" sz="2000" smtClean="0">
                <a:cs typeface="Arial" panose="020B0604020202020204" pitchFamily="34" charset="0"/>
              </a:rPr>
              <a:t>anchorhead</a:t>
            </a:r>
            <a:r>
              <a:rPr lang="ar-SA" sz="2000" smtClean="0">
                <a:latin typeface="Times New Roman" panose="02020603050405020304" pitchFamily="18" charset="0"/>
                <a:cs typeface="Times New Roman" panose="02020603050405020304" pitchFamily="18" charset="0"/>
              </a:rPr>
              <a:t>)و دم‌های استرندهای</a:t>
            </a:r>
            <a:r>
              <a:rPr lang="fa-IR" sz="2000" smtClean="0">
                <a:latin typeface="Times New Roman" panose="02020603050405020304" pitchFamily="18" charset="0"/>
                <a:cs typeface="Times New Roman" panose="02020603050405020304" pitchFamily="18" charset="0"/>
              </a:rPr>
              <a:t> </a:t>
            </a:r>
            <a:r>
              <a:rPr lang="ar-SA" sz="2000" smtClean="0">
                <a:latin typeface="Times New Roman" panose="02020603050405020304" pitchFamily="18" charset="0"/>
                <a:cs typeface="Times New Roman" panose="02020603050405020304" pitchFamily="18" charset="0"/>
              </a:rPr>
              <a:t>بیرون زده</a:t>
            </a:r>
            <a:r>
              <a:rPr lang="fa-IR" sz="2000" smtClean="0">
                <a:latin typeface="Times New Roman" panose="02020603050405020304" pitchFamily="18" charset="0"/>
                <a:cs typeface="Times New Roman" panose="02020603050405020304" pitchFamily="18" charset="0"/>
              </a:rPr>
              <a:t> </a:t>
            </a:r>
            <a:r>
              <a:rPr lang="ar-SA" sz="2000" smtClean="0">
                <a:latin typeface="Times New Roman" panose="02020603050405020304" pitchFamily="18" charset="0"/>
                <a:cs typeface="Times New Roman" panose="02020603050405020304" pitchFamily="18" charset="0"/>
              </a:rPr>
              <a:t>معمولاً با </a:t>
            </a:r>
            <a:endParaRPr lang="fa-IR" sz="2000" smtClean="0">
              <a:latin typeface="Times New Roman" panose="02020603050405020304" pitchFamily="18" charset="0"/>
              <a:cs typeface="Times New Roman" panose="02020603050405020304" pitchFamily="18" charset="0"/>
            </a:endParaRPr>
          </a:p>
          <a:p>
            <a:pPr eaLnBrk="1" hangingPunct="1">
              <a:lnSpc>
                <a:spcPct val="70000"/>
              </a:lnSpc>
              <a:buFontTx/>
              <a:buNone/>
            </a:pPr>
            <a:r>
              <a:rPr lang="ar-SA" sz="2000" smtClean="0">
                <a:latin typeface="Times New Roman" panose="02020603050405020304" pitchFamily="18" charset="0"/>
                <a:cs typeface="Times New Roman" panose="02020603050405020304" pitchFamily="18" charset="0"/>
              </a:rPr>
              <a:t>یک</a:t>
            </a:r>
            <a:r>
              <a:rPr lang="fa-IR" sz="2000" smtClean="0">
                <a:latin typeface="Times New Roman" panose="02020603050405020304" pitchFamily="18" charset="0"/>
                <a:cs typeface="Times New Roman" panose="02020603050405020304" pitchFamily="18" charset="0"/>
              </a:rPr>
              <a:t> </a:t>
            </a:r>
            <a:r>
              <a:rPr lang="ar-SA" sz="2000" smtClean="0">
                <a:latin typeface="Times New Roman" panose="02020603050405020304" pitchFamily="18" charset="0"/>
                <a:cs typeface="Times New Roman" panose="02020603050405020304" pitchFamily="18" charset="0"/>
              </a:rPr>
              <a:t>پوشش</a:t>
            </a:r>
            <a:r>
              <a:rPr lang="fa-IR" sz="2000" smtClean="0">
                <a:latin typeface="Times New Roman" panose="02020603050405020304" pitchFamily="18" charset="0"/>
                <a:cs typeface="Times New Roman" panose="02020603050405020304" pitchFamily="18" charset="0"/>
              </a:rPr>
              <a:t> </a:t>
            </a:r>
            <a:r>
              <a:rPr lang="ar-SA" sz="2000" smtClean="0">
                <a:latin typeface="Times New Roman" panose="02020603050405020304" pitchFamily="18" charset="0"/>
                <a:cs typeface="Times New Roman" panose="02020603050405020304" pitchFamily="18" charset="0"/>
              </a:rPr>
              <a:t>کلاهک</a:t>
            </a:r>
            <a:r>
              <a:rPr lang="fa-IR" sz="2000" smtClean="0">
                <a:latin typeface="Times New Roman" panose="02020603050405020304" pitchFamily="18" charset="0"/>
                <a:cs typeface="Times New Roman" panose="02020603050405020304" pitchFamily="18" charset="0"/>
              </a:rPr>
              <a:t> </a:t>
            </a:r>
            <a:r>
              <a:rPr lang="ar-SA" sz="2000" smtClean="0">
                <a:latin typeface="Times New Roman" panose="02020603050405020304" pitchFamily="18" charset="0"/>
                <a:cs typeface="Times New Roman" panose="02020603050405020304" pitchFamily="18" charset="0"/>
              </a:rPr>
              <a:t>برای حفاظت بیشتر</a:t>
            </a:r>
            <a:r>
              <a:rPr lang="fa-IR" sz="2000" smtClean="0">
                <a:latin typeface="Times New Roman" panose="02020603050405020304" pitchFamily="18" charset="0"/>
                <a:cs typeface="Times New Roman" panose="02020603050405020304" pitchFamily="18" charset="0"/>
              </a:rPr>
              <a:t> </a:t>
            </a:r>
            <a:r>
              <a:rPr lang="ar-SA" sz="2000" smtClean="0">
                <a:latin typeface="Times New Roman" panose="02020603050405020304" pitchFamily="18" charset="0"/>
                <a:cs typeface="Times New Roman" panose="02020603050405020304" pitchFamily="18" charset="0"/>
              </a:rPr>
              <a:t>پوشانده می‌شوند.</a:t>
            </a:r>
            <a:endParaRPr lang="en-US" sz="2000" smtClean="0">
              <a:latin typeface="Times New Roman" panose="02020603050405020304" pitchFamily="18" charset="0"/>
              <a:cs typeface="Times New Roman" panose="02020603050405020304" pitchFamily="18" charset="0"/>
            </a:endParaRPr>
          </a:p>
        </p:txBody>
      </p:sp>
      <p:sp>
        <p:nvSpPr>
          <p:cNvPr id="35843" name="WordArt 6"/>
          <p:cNvSpPr>
            <a:spLocks noChangeArrowheads="1" noChangeShapeType="1" noTextEdit="1"/>
          </p:cNvSpPr>
          <p:nvPr/>
        </p:nvSpPr>
        <p:spPr bwMode="auto">
          <a:xfrm>
            <a:off x="5638800" y="304800"/>
            <a:ext cx="2828925" cy="744538"/>
          </a:xfrm>
          <a:prstGeom prst="rect">
            <a:avLst/>
          </a:prstGeom>
        </p:spPr>
        <p:txBody>
          <a:bodyPr wrap="none" fromWordArt="1">
            <a:prstTxWarp prst="textDoubleWave1">
              <a:avLst>
                <a:gd name="adj1" fmla="val 6500"/>
                <a:gd name="adj2" fmla="val 0"/>
              </a:avLst>
            </a:prstTxWarp>
          </a:bodyPr>
          <a:lstStyle/>
          <a:p>
            <a:pPr algn="ctr" rtl="1"/>
            <a:r>
              <a:rPr lang="fa-IR" sz="2000" kern="10" spc="-200">
                <a:ln w="12700">
                  <a:solidFill>
                    <a:srgbClr val="008000"/>
                  </a:solidFill>
                  <a:prstDash val="sysDot"/>
                  <a:round/>
                  <a:headEnd/>
                  <a:tailEnd/>
                </a:ln>
                <a:solidFill>
                  <a:schemeClr val="accent2"/>
                </a:solidFill>
                <a:effectLst>
                  <a:outerShdw dist="125724" dir="18900000" algn="ctr" rotWithShape="0">
                    <a:srgbClr val="000099"/>
                  </a:outerShdw>
                </a:effectLst>
              </a:rPr>
              <a:t>اعضای ضروری در پیش تنیدگی: </a:t>
            </a:r>
          </a:p>
        </p:txBody>
      </p:sp>
    </p:spTree>
  </p:cSld>
  <p:clrMapOvr>
    <a:masterClrMapping/>
  </p:clrMapOvr>
  <p:transition>
    <p:cove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3491" name="Rectangle 3"/>
          <p:cNvSpPr>
            <a:spLocks noGrp="1" noChangeArrowheads="1"/>
          </p:cNvSpPr>
          <p:nvPr>
            <p:ph idx="1"/>
          </p:nvPr>
        </p:nvSpPr>
        <p:spPr>
          <a:xfrm>
            <a:off x="533400" y="457200"/>
            <a:ext cx="8229600" cy="6019800"/>
          </a:xfrm>
        </p:spPr>
        <p:txBody>
          <a:bodyPr/>
          <a:lstStyle/>
          <a:p>
            <a:pPr eaLnBrk="1" hangingPunct="1">
              <a:lnSpc>
                <a:spcPct val="80000"/>
              </a:lnSpc>
              <a:buFontTx/>
              <a:buNone/>
            </a:pPr>
            <a:r>
              <a:rPr lang="ar-SA" sz="2000" smtClean="0">
                <a:latin typeface="Times New Roman" panose="02020603050405020304" pitchFamily="18" charset="0"/>
                <a:cs typeface="Times New Roman" panose="02020603050405020304" pitchFamily="18" charset="0"/>
              </a:rPr>
              <a:t>برای استفاده از مهاری‌های (</a:t>
            </a:r>
            <a:r>
              <a:rPr lang="en-US" sz="2000" smtClean="0">
                <a:cs typeface="Arial" panose="020B0604020202020204" pitchFamily="34" charset="0"/>
              </a:rPr>
              <a:t>Unbonded</a:t>
            </a:r>
            <a:r>
              <a:rPr lang="fa-IR" sz="2000" smtClean="0">
                <a:latin typeface="Times New Roman" panose="02020603050405020304" pitchFamily="18" charset="0"/>
                <a:cs typeface="Times New Roman" panose="02020603050405020304" pitchFamily="18" charset="0"/>
              </a:rPr>
              <a:t> </a:t>
            </a:r>
            <a:r>
              <a:rPr lang="ar-SA" sz="2000" smtClean="0">
                <a:latin typeface="Times New Roman" panose="02020603050405020304" pitchFamily="18" charset="0"/>
                <a:cs typeface="Times New Roman" panose="02020603050405020304" pitchFamily="18" charset="0"/>
              </a:rPr>
              <a:t>)</a:t>
            </a:r>
            <a:r>
              <a:rPr lang="fa-IR" sz="2000" smtClean="0">
                <a:latin typeface="Times New Roman" panose="02020603050405020304" pitchFamily="18" charset="0"/>
                <a:cs typeface="Times New Roman" panose="02020603050405020304" pitchFamily="18" charset="0"/>
              </a:rPr>
              <a:t> </a:t>
            </a:r>
            <a:r>
              <a:rPr lang="ar-SA" sz="2000" smtClean="0">
                <a:latin typeface="Times New Roman" panose="02020603050405020304" pitchFamily="18" charset="0"/>
                <a:cs typeface="Times New Roman" panose="02020603050405020304" pitchFamily="18" charset="0"/>
              </a:rPr>
              <a:t>در ساختمان‌ها و دالها،عموما در محلی پیش ساخته می‌شوند و به محل سایت(به صورت آماده جهت نصب) منتقل می‌شوند. سپس رشته‌های پیش تنیدگی به شکلی که در نقشه‌های نصب مشخص شده اند در محل قرار داده می‌شوند. در نقشه‌های نصب فاصله آنها از هم، شکل حرکتی آن در طول(ارتفاع هر قسمت آن از سطح قالب) و محل هایی که باید کشیده شوند، نشان داده می‌شود. سپس بتن ریزی انجام می‌شود و وقتی به مقاومت لازم بین</a:t>
            </a:r>
            <a:r>
              <a:rPr lang="fa-IR" sz="2000" smtClean="0">
                <a:latin typeface="Times New Roman" panose="02020603050405020304" pitchFamily="18" charset="0"/>
                <a:cs typeface="Times New Roman" panose="02020603050405020304" pitchFamily="18" charset="0"/>
              </a:rPr>
              <a:t>(</a:t>
            </a:r>
            <a:r>
              <a:rPr lang="en-US" sz="2000" smtClean="0">
                <a:latin typeface="Times New Roman" panose="02020603050405020304" pitchFamily="18" charset="0"/>
                <a:cs typeface="Times New Roman" panose="02020603050405020304" pitchFamily="18" charset="0"/>
              </a:rPr>
              <a:t>3000-3500</a:t>
            </a:r>
            <a:r>
              <a:rPr lang="en-US" sz="2000" smtClean="0">
                <a:cs typeface="Arial" panose="020B0604020202020204" pitchFamily="34" charset="0"/>
              </a:rPr>
              <a:t>psi </a:t>
            </a:r>
            <a:r>
              <a:rPr lang="ar-SA" sz="2000" smtClean="0">
                <a:latin typeface="Times New Roman" panose="02020603050405020304" pitchFamily="18" charset="0"/>
                <a:cs typeface="Times New Roman" panose="02020603050405020304" pitchFamily="18" charset="0"/>
              </a:rPr>
              <a:t>) رسید، رشته‌ها کشیده شده و قفل می‌شود.اصولا (</a:t>
            </a:r>
            <a:r>
              <a:rPr lang="en-US" sz="2000" smtClean="0">
                <a:cs typeface="Arial" panose="020B0604020202020204" pitchFamily="34" charset="0"/>
              </a:rPr>
              <a:t>Tendon </a:t>
            </a:r>
            <a:r>
              <a:rPr lang="ar-SA" sz="2000" smtClean="0">
                <a:latin typeface="Times New Roman" panose="02020603050405020304" pitchFamily="18" charset="0"/>
                <a:cs typeface="Times New Roman" panose="02020603050405020304" pitchFamily="18" charset="0"/>
              </a:rPr>
              <a:t>) شبیه یک نوار لاستیکی تمایل به برگشت به حالت طول اولیه دارد در حالی که توسط قسمت مهارکننده(</a:t>
            </a:r>
            <a:r>
              <a:rPr lang="en-US" sz="2000" smtClean="0">
                <a:cs typeface="Arial" panose="020B0604020202020204" pitchFamily="34" charset="0"/>
              </a:rPr>
              <a:t>Anchor head</a:t>
            </a:r>
            <a:r>
              <a:rPr lang="ar-SA" sz="2000" smtClean="0">
                <a:latin typeface="Times New Roman" panose="02020603050405020304" pitchFamily="18" charset="0"/>
                <a:cs typeface="Times New Roman" panose="02020603050405020304" pitchFamily="18" charset="0"/>
              </a:rPr>
              <a:t>) از انجام آن جلوگیری می‌شود. در واقع رشته‌ها به طور دایمی تحت تنضش قرار دارند که باعث می‌شود نیروی فشاری در بتن ایجاد شود. این نیروی فشاری که از سیستم پیش تنیدگی حاصل می‌شود نیروهای کششی ناشی از بارگذاری را خنثی می‌کند.</a:t>
            </a:r>
            <a:endParaRPr lang="en-US" sz="2000" smtClean="0">
              <a:latin typeface="Times New Roman" panose="02020603050405020304" pitchFamily="18" charset="0"/>
              <a:cs typeface="Times New Roman" panose="02020603050405020304" pitchFamily="18" charset="0"/>
            </a:endParaRPr>
          </a:p>
          <a:p>
            <a:pPr eaLnBrk="1" hangingPunct="1">
              <a:lnSpc>
                <a:spcPct val="80000"/>
              </a:lnSpc>
              <a:buFontTx/>
              <a:buNone/>
            </a:pPr>
            <a:endParaRPr lang="fa-IR" sz="2000" smtClean="0">
              <a:latin typeface="Times New Roman" panose="02020603050405020304" pitchFamily="18" charset="0"/>
              <a:cs typeface="Times New Roman" panose="02020603050405020304" pitchFamily="18" charset="0"/>
            </a:endParaRPr>
          </a:p>
          <a:p>
            <a:pPr eaLnBrk="1" hangingPunct="1">
              <a:lnSpc>
                <a:spcPct val="80000"/>
              </a:lnSpc>
              <a:buFontTx/>
              <a:buNone/>
            </a:pPr>
            <a:r>
              <a:rPr lang="fa-IR" sz="2000" smtClean="0">
                <a:latin typeface="Times New Roman" panose="02020603050405020304" pitchFamily="18" charset="0"/>
                <a:cs typeface="Times New Roman" panose="02020603050405020304" pitchFamily="18" charset="0"/>
              </a:rPr>
              <a:t> </a:t>
            </a:r>
            <a:r>
              <a:rPr lang="ar-SA" sz="2000" smtClean="0">
                <a:latin typeface="Times New Roman" panose="02020603050405020304" pitchFamily="18" charset="0"/>
                <a:cs typeface="Times New Roman" panose="02020603050405020304" pitchFamily="18" charset="0"/>
              </a:rPr>
              <a:t>بنابراین ظرفیت باربری بتن و یا دیواره شیت پایل در سازه‌های دریایی(اسکله ها، حوضچه‌های خشک تعمیر کشتی) به طور قابل توجهی افزایش می‌یابد.</a:t>
            </a:r>
            <a:endParaRPr lang="en-US" sz="2000" smtClean="0">
              <a:latin typeface="Times New Roman" panose="02020603050405020304" pitchFamily="18" charset="0"/>
              <a:cs typeface="Times New Roman" panose="02020603050405020304" pitchFamily="18" charset="0"/>
            </a:endParaRPr>
          </a:p>
          <a:p>
            <a:pPr eaLnBrk="1" hangingPunct="1">
              <a:lnSpc>
                <a:spcPct val="80000"/>
              </a:lnSpc>
              <a:buFontTx/>
              <a:buNone/>
            </a:pPr>
            <a:endParaRPr lang="fa-IR" sz="2000" smtClean="0">
              <a:latin typeface="Times New Roman" panose="02020603050405020304" pitchFamily="18" charset="0"/>
              <a:cs typeface="Times New Roman" panose="02020603050405020304" pitchFamily="18" charset="0"/>
            </a:endParaRPr>
          </a:p>
          <a:p>
            <a:pPr eaLnBrk="1" hangingPunct="1">
              <a:lnSpc>
                <a:spcPct val="80000"/>
              </a:lnSpc>
              <a:buFontTx/>
              <a:buNone/>
            </a:pPr>
            <a:r>
              <a:rPr lang="ar-SA" sz="2000" smtClean="0">
                <a:latin typeface="Times New Roman" panose="02020603050405020304" pitchFamily="18" charset="0"/>
                <a:cs typeface="Times New Roman" panose="02020603050405020304" pitchFamily="18" charset="0"/>
              </a:rPr>
              <a:t>از آنجایی که بتن پیش تنیده در محل پروژه به صورت درجا ریخته می‌شود تقریبا هیچ محدودیتی برای شکل دادن وجود ندارد. نماهای سر در قوسی شکل، آرک‌ها و طرح‌های دالهای پیچیده اغلب نمادهایی از سازه‌های بتنی پیش تندگی هستند. پیش تنیدگی تاکنون برای استفاده در تعداد زیادی از پل هایی که به زیبایی طراحی شده، جهت استفاده قرار گرفته است.اطمینان از کیفیت ساخت مقدار فروش استرندهای پیش تنیدگی تقریبا در ده سال گذشته دو برابر شده از این رو صنعت</a:t>
            </a:r>
            <a:r>
              <a:rPr lang="ar-SA" sz="1800" smtClean="0">
                <a:latin typeface="Times New Roman" panose="02020603050405020304" pitchFamily="18" charset="0"/>
                <a:cs typeface="Times New Roman" panose="02020603050405020304" pitchFamily="18" charset="0"/>
              </a:rPr>
              <a:t> </a:t>
            </a:r>
            <a:r>
              <a:rPr lang="ar-SA" sz="2000" smtClean="0">
                <a:latin typeface="Times New Roman" panose="02020603050405020304" pitchFamily="18" charset="0"/>
                <a:cs typeface="Times New Roman" panose="02020603050405020304" pitchFamily="18" charset="0"/>
              </a:rPr>
              <a:t>پیش تنیدگی به سرعت در حال رشد است. </a:t>
            </a:r>
            <a:r>
              <a:rPr lang="fa-IR" sz="1800" smtClean="0">
                <a:latin typeface="Times New Roman" panose="02020603050405020304" pitchFamily="18" charset="0"/>
                <a:cs typeface="Times New Roman" panose="02020603050405020304" pitchFamily="18" charset="0"/>
              </a:rPr>
              <a:t/>
            </a:r>
            <a:br>
              <a:rPr lang="fa-IR" sz="1800" smtClean="0">
                <a:latin typeface="Times New Roman" panose="02020603050405020304" pitchFamily="18" charset="0"/>
                <a:cs typeface="Times New Roman" panose="02020603050405020304" pitchFamily="18" charset="0"/>
              </a:rPr>
            </a:br>
            <a:r>
              <a:rPr lang="fa-IR" sz="1800" smtClean="0"/>
              <a:t/>
            </a:r>
            <a:br>
              <a:rPr lang="fa-IR" sz="1800" smtClean="0"/>
            </a:br>
            <a:endParaRPr lang="en-US" sz="1800" smtClean="0">
              <a:cs typeface="Arial" panose="020B0604020202020204" pitchFamily="34" charset="0"/>
            </a:endParaRPr>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3491">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63491">
                                            <p:txEl>
                                              <p:pRg st="0" end="0"/>
                                            </p:txEl>
                                          </p:spTgt>
                                        </p:tgtEl>
                                        <p:attrNameLst>
                                          <p:attrName>ppt_c</p:attrName>
                                        </p:attrNameLst>
                                      </p:cBhvr>
                                      <p:to>
                                        <a:schemeClr val="bg2"/>
                                      </p:to>
                                    </p:animClr>
                                  </p:sub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3491">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63491">
                                            <p:txEl>
                                              <p:pRg st="2" end="2"/>
                                            </p:txEl>
                                          </p:spTgt>
                                        </p:tgtEl>
                                        <p:attrNameLst>
                                          <p:attrName>ppt_c</p:attrName>
                                        </p:attrNameLst>
                                      </p:cBhvr>
                                      <p:to>
                                        <a:schemeClr val="bg2"/>
                                      </p:to>
                                    </p:animClr>
                                  </p:sub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3491">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63491">
                                            <p:txEl>
                                              <p:pRg st="4" end="4"/>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1" grpId="0" build="p"/>
    </p:bld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7890" name="Picture 5" descr="gview_004"/>
          <p:cNvPicPr>
            <a:picLocks noGrp="1" noChangeAspect="1" noChangeArrowheads="1"/>
          </p:cNvPicPr>
          <p:nvPr>
            <p:ph type="title" idx="4294967295"/>
          </p:nvPr>
        </p:nvPicPr>
        <p:blipFill>
          <a:blip r:embed="rId2">
            <a:extLst>
              <a:ext uri="{28A0092B-C50C-407E-A947-70E740481C1C}">
                <a14:useLocalDpi xmlns:a14="http://schemas.microsoft.com/office/drawing/2010/main" val="0"/>
              </a:ext>
            </a:extLst>
          </a:blip>
          <a:srcRect/>
          <a:stretch>
            <a:fillRect/>
          </a:stretch>
        </p:blipFill>
        <p:spPr>
          <a:xfrm>
            <a:off x="0" y="0"/>
            <a:ext cx="9144000" cy="6858000"/>
          </a:xfrm>
          <a:noFill/>
        </p:spPr>
      </p:pic>
      <p:sp>
        <p:nvSpPr>
          <p:cNvPr id="37891" name="WordArt 6" descr="Paper bag"/>
          <p:cNvSpPr>
            <a:spLocks noChangeArrowheads="1" noChangeShapeType="1" noTextEdit="1"/>
          </p:cNvSpPr>
          <p:nvPr/>
        </p:nvSpPr>
        <p:spPr bwMode="auto">
          <a:xfrm>
            <a:off x="7467600" y="609600"/>
            <a:ext cx="1485900" cy="342900"/>
          </a:xfrm>
          <a:prstGeom prst="rect">
            <a:avLst/>
          </a:prstGeom>
        </p:spPr>
        <p:txBody>
          <a:bodyPr wrap="none" fromWordArt="1">
            <a:prstTxWarp prst="textPlain">
              <a:avLst>
                <a:gd name="adj" fmla="val 50000"/>
              </a:avLst>
            </a:prstTxWarp>
          </a:bodyPr>
          <a:lstStyle/>
          <a:p>
            <a:pPr algn="ctr" rtl="1"/>
            <a:r>
              <a:rPr lang="fa-IR" sz="2400" kern="10">
                <a:ln w="9525">
                  <a:solidFill>
                    <a:srgbClr val="00FF00"/>
                  </a:solidFill>
                  <a:round/>
                  <a:headEnd/>
                  <a:tailEnd/>
                </a:ln>
                <a:blipFill dpi="0" rotWithShape="0">
                  <a:blip r:embed="rId3"/>
                  <a:srcRect/>
                  <a:tile tx="0" ty="0" sx="100000" sy="100000" flip="none" algn="tl"/>
                </a:blipFill>
                <a:effectLst>
                  <a:outerShdw dist="563972" dir="14049741" sx="125000" sy="125000" algn="tl" rotWithShape="0">
                    <a:srgbClr val="C7DFD3">
                      <a:alpha val="79999"/>
                    </a:srgbClr>
                  </a:outerShdw>
                </a:effectLst>
                <a:latin typeface="Times New Roman" panose="02020603050405020304" pitchFamily="18" charset="0"/>
                <a:cs typeface="Times New Roman" panose="02020603050405020304" pitchFamily="18" charset="0"/>
              </a:rPr>
              <a:t>مقلات خارجی:</a:t>
            </a:r>
          </a:p>
        </p:txBody>
      </p:sp>
    </p:spTree>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5363" name="Rectangle 3"/>
          <p:cNvSpPr>
            <a:spLocks noGrp="1" noChangeArrowheads="1"/>
          </p:cNvSpPr>
          <p:nvPr>
            <p:ph idx="1"/>
          </p:nvPr>
        </p:nvSpPr>
        <p:spPr>
          <a:xfrm>
            <a:off x="228600" y="152400"/>
            <a:ext cx="8686800" cy="6477000"/>
          </a:xfrm>
        </p:spPr>
        <p:txBody>
          <a:bodyPr/>
          <a:lstStyle/>
          <a:p>
            <a:pPr eaLnBrk="1" hangingPunct="1">
              <a:buFontTx/>
              <a:buNone/>
            </a:pPr>
            <a:r>
              <a:rPr lang="ar-SA" sz="2000" smtClean="0">
                <a:latin typeface="Times New Roman" panose="02020603050405020304" pitchFamily="18" charset="0"/>
                <a:cs typeface="Times New Roman" panose="02020603050405020304" pitchFamily="18" charset="0"/>
              </a:rPr>
              <a:t>بطور کلی عمل خنثی نمودن تنش</a:t>
            </a:r>
            <a:r>
              <a:rPr lang="fa-IR" sz="2000" smtClean="0">
                <a:latin typeface="Times New Roman" panose="02020603050405020304" pitchFamily="18" charset="0"/>
                <a:cs typeface="Times New Roman" panose="02020603050405020304" pitchFamily="18" charset="0"/>
              </a:rPr>
              <a:t> </a:t>
            </a:r>
            <a:r>
              <a:rPr lang="ar-SA" sz="2000" smtClean="0">
                <a:latin typeface="Times New Roman" panose="02020603050405020304" pitchFamily="18" charset="0"/>
                <a:cs typeface="Times New Roman" panose="02020603050405020304" pitchFamily="18" charset="0"/>
              </a:rPr>
              <a:t>ها ویا متعادل نمودن بارها</a:t>
            </a:r>
            <a:r>
              <a:rPr lang="fa-IR" sz="2000" smtClean="0">
                <a:latin typeface="Times New Roman" panose="02020603050405020304" pitchFamily="18" charset="0"/>
                <a:cs typeface="Times New Roman" panose="02020603050405020304" pitchFamily="18" charset="0"/>
              </a:rPr>
              <a:t> </a:t>
            </a:r>
            <a:r>
              <a:rPr lang="ar-SA" sz="2000" smtClean="0">
                <a:latin typeface="Times New Roman" panose="02020603050405020304" pitchFamily="18" charset="0"/>
                <a:cs typeface="Times New Roman" panose="02020603050405020304" pitchFamily="18" charset="0"/>
              </a:rPr>
              <a:t>را اساس طراحی اعضای پیش تنیده</a:t>
            </a:r>
            <a:endParaRPr lang="fa-IR" sz="2000" smtClean="0">
              <a:latin typeface="Times New Roman" panose="02020603050405020304" pitchFamily="18" charset="0"/>
              <a:cs typeface="Times New Roman" panose="02020603050405020304" pitchFamily="18" charset="0"/>
            </a:endParaRPr>
          </a:p>
          <a:p>
            <a:pPr eaLnBrk="1" hangingPunct="1">
              <a:buFontTx/>
              <a:buNone/>
            </a:pPr>
            <a:r>
              <a:rPr lang="fa-IR" sz="2000" smtClean="0">
                <a:latin typeface="Times New Roman" panose="02020603050405020304" pitchFamily="18" charset="0"/>
                <a:cs typeface="Times New Roman" panose="02020603050405020304" pitchFamily="18" charset="0"/>
              </a:rPr>
              <a:t>می توان </a:t>
            </a:r>
            <a:r>
              <a:rPr lang="ar-SA" sz="2000" smtClean="0">
                <a:latin typeface="Times New Roman" panose="02020603050405020304" pitchFamily="18" charset="0"/>
                <a:cs typeface="Times New Roman" panose="02020603050405020304" pitchFamily="18" charset="0"/>
              </a:rPr>
              <a:t>دانست.</a:t>
            </a:r>
            <a:r>
              <a:rPr lang="fa-IR" sz="2000" smtClean="0">
                <a:latin typeface="Times New Roman" panose="02020603050405020304" pitchFamily="18" charset="0"/>
                <a:cs typeface="Times New Roman" panose="02020603050405020304" pitchFamily="18" charset="0"/>
              </a:rPr>
              <a:t> </a:t>
            </a:r>
            <a:r>
              <a:rPr lang="ar-SA" sz="2000" smtClean="0">
                <a:latin typeface="Times New Roman" panose="02020603050405020304" pitchFamily="18" charset="0"/>
                <a:cs typeface="Times New Roman" panose="02020603050405020304" pitchFamily="18" charset="0"/>
              </a:rPr>
              <a:t>اگر نیروی فشاری مشخصی رااز دوطرف به یک قطعه یا تیر وارد بیاوریم می توان </a:t>
            </a:r>
            <a:endParaRPr lang="fa-IR" sz="2000" smtClean="0">
              <a:latin typeface="Times New Roman" panose="02020603050405020304" pitchFamily="18" charset="0"/>
              <a:cs typeface="Times New Roman" panose="02020603050405020304" pitchFamily="18" charset="0"/>
            </a:endParaRPr>
          </a:p>
          <a:p>
            <a:pPr eaLnBrk="1" hangingPunct="1">
              <a:buFontTx/>
              <a:buNone/>
            </a:pPr>
            <a:r>
              <a:rPr lang="ar-SA" sz="2000" smtClean="0">
                <a:latin typeface="Times New Roman" panose="02020603050405020304" pitchFamily="18" charset="0"/>
                <a:cs typeface="Times New Roman" panose="02020603050405020304" pitchFamily="18" charset="0"/>
              </a:rPr>
              <a:t>تنش کششی رادرپائین عضوکاهش داد و یا به کلی آنرا خنثی نمود و تبدیل به تنش فشاری کرد که این </a:t>
            </a:r>
            <a:endParaRPr lang="fa-IR" sz="2000" smtClean="0">
              <a:latin typeface="Times New Roman" panose="02020603050405020304" pitchFamily="18" charset="0"/>
              <a:cs typeface="Times New Roman" panose="02020603050405020304" pitchFamily="18" charset="0"/>
            </a:endParaRPr>
          </a:p>
          <a:p>
            <a:pPr eaLnBrk="1" hangingPunct="1">
              <a:buFontTx/>
              <a:buNone/>
            </a:pPr>
            <a:r>
              <a:rPr lang="ar-SA" sz="2000" smtClean="0">
                <a:latin typeface="Times New Roman" panose="02020603050405020304" pitchFamily="18" charset="0"/>
                <a:cs typeface="Times New Roman" panose="02020603050405020304" pitchFamily="18" charset="0"/>
              </a:rPr>
              <a:t>اعمال نیرو تعادل بارهای خارجی  می باشند</a:t>
            </a:r>
            <a:r>
              <a:rPr lang="ar-SA" sz="1800" smtClean="0">
                <a:latin typeface="Times New Roman" panose="02020603050405020304" pitchFamily="18" charset="0"/>
                <a:cs typeface="Times New Roman" panose="02020603050405020304" pitchFamily="18" charset="0"/>
              </a:rPr>
              <a:t>.</a:t>
            </a:r>
            <a:endParaRPr lang="en-US" sz="1800" smtClean="0">
              <a:latin typeface="Times New Roman" panose="02020603050405020304" pitchFamily="18" charset="0"/>
              <a:cs typeface="Times New Roman" panose="02020603050405020304" pitchFamily="18" charset="0"/>
            </a:endParaRPr>
          </a:p>
          <a:p>
            <a:pPr eaLnBrk="1" hangingPunct="1">
              <a:buFontTx/>
              <a:buNone/>
            </a:pPr>
            <a:endParaRPr lang="en-US" sz="1800" smtClean="0">
              <a:latin typeface="Times New Roman" panose="02020603050405020304" pitchFamily="18" charset="0"/>
              <a:cs typeface="Times New Roman" panose="02020603050405020304" pitchFamily="18" charset="0"/>
            </a:endParaRPr>
          </a:p>
        </p:txBody>
      </p:sp>
      <p:sp>
        <p:nvSpPr>
          <p:cNvPr id="9219" name="Rectangle 4"/>
          <p:cNvSpPr>
            <a:spLocks noChangeArrowheads="1"/>
          </p:cNvSpPr>
          <p:nvPr/>
        </p:nvSpPr>
        <p:spPr bwMode="auto">
          <a:xfrm>
            <a:off x="381000" y="2057400"/>
            <a:ext cx="8562975"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rtl="0" eaLnBrk="1" hangingPunct="1">
              <a:spcBef>
                <a:spcPct val="0"/>
              </a:spcBef>
              <a:buFontTx/>
              <a:buNone/>
            </a:pPr>
            <a:r>
              <a:rPr lang="ar-SA" altLang="zh-CN" sz="2000">
                <a:latin typeface="Arial" panose="020B0604020202020204" pitchFamily="34" charset="0"/>
              </a:rPr>
              <a:t>در سازه های بتن معمولی، اعضای بتنی ازقبیل تیرو ستون و دال سقف شامل بتن و آرماتور هستند که در این اعضا، بخشی از بتن تحت نیروهای فشاری و بخش دیگر آن به همراه آرماتور ، تحت نیروهای کششی قرارمی گیرند</a:t>
            </a:r>
            <a:r>
              <a:rPr lang="fa-IR" altLang="zh-CN" sz="1800">
                <a:latin typeface="Arial" panose="020B0604020202020204" pitchFamily="34" charset="0"/>
              </a:rPr>
              <a:t>.</a:t>
            </a:r>
            <a:endParaRPr lang="en-US" altLang="zh-CN" sz="1800">
              <a:latin typeface="Arial" panose="020B0604020202020204" pitchFamily="34" charset="0"/>
            </a:endParaRPr>
          </a:p>
        </p:txBody>
      </p:sp>
      <p:sp>
        <p:nvSpPr>
          <p:cNvPr id="9220" name="Rectangle 5"/>
          <p:cNvSpPr>
            <a:spLocks noChangeArrowheads="1"/>
          </p:cNvSpPr>
          <p:nvPr/>
        </p:nvSpPr>
        <p:spPr bwMode="auto">
          <a:xfrm>
            <a:off x="457200" y="3052763"/>
            <a:ext cx="84582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rtl="0" eaLnBrk="1" hangingPunct="1">
              <a:spcBef>
                <a:spcPct val="0"/>
              </a:spcBef>
              <a:buFontTx/>
              <a:buNone/>
            </a:pPr>
            <a:r>
              <a:rPr lang="ar-SA" sz="1800">
                <a:latin typeface="Arial" panose="020B0604020202020204" pitchFamily="34" charset="0"/>
              </a:rPr>
              <a:t>د</a:t>
            </a:r>
            <a:r>
              <a:rPr lang="ar-SA" sz="2000">
                <a:latin typeface="Arial" panose="020B0604020202020204" pitchFamily="34" charset="0"/>
              </a:rPr>
              <a:t>ر ناحیه فشاری، بتن به خوبی نیروها را تحمل می کند اما در ناحیه کششی ، ترک می خورد و عملاً کارایی خود </a:t>
            </a:r>
            <a:r>
              <a:rPr lang="ar-SA" altLang="zh-CN" sz="2000">
                <a:latin typeface="Arial" panose="020B0604020202020204" pitchFamily="34" charset="0"/>
              </a:rPr>
              <a:t>را از دست می دهد و آرماتور به تنهایی نیروهای کششی را تحمل می نمایند در این حالت، بتن تنها نگهدارنده آرماتور است و بدون باربری به وزن سازه می افزای</a:t>
            </a:r>
            <a:r>
              <a:rPr lang="fa-IR" altLang="zh-CN" sz="2000">
                <a:latin typeface="Arial" panose="020B0604020202020204" pitchFamily="34" charset="0"/>
              </a:rPr>
              <a:t>د</a:t>
            </a:r>
            <a:r>
              <a:rPr lang="fa-IR" altLang="zh-CN" sz="1800">
                <a:latin typeface="Arial" panose="020B0604020202020204" pitchFamily="34" charset="0"/>
              </a:rPr>
              <a:t>.</a:t>
            </a:r>
            <a:r>
              <a:rPr lang="en-US" altLang="zh-CN" sz="1800">
                <a:latin typeface="Arial" panose="020B0604020202020204" pitchFamily="34" charset="0"/>
              </a:rPr>
              <a:t> </a:t>
            </a:r>
          </a:p>
        </p:txBody>
      </p:sp>
      <p:sp>
        <p:nvSpPr>
          <p:cNvPr id="9221" name="Rectangle 6"/>
          <p:cNvSpPr>
            <a:spLocks noChangeArrowheads="1"/>
          </p:cNvSpPr>
          <p:nvPr/>
        </p:nvSpPr>
        <p:spPr bwMode="auto">
          <a:xfrm>
            <a:off x="533400" y="4125913"/>
            <a:ext cx="8382000" cy="2500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rtl="0" eaLnBrk="1" hangingPunct="1">
              <a:spcBef>
                <a:spcPct val="0"/>
              </a:spcBef>
              <a:buFontTx/>
              <a:buNone/>
            </a:pPr>
            <a:r>
              <a:rPr lang="ar-SA" sz="2000">
                <a:latin typeface="Arial" panose="020B0604020202020204" pitchFamily="34" charset="0"/>
              </a:rPr>
              <a:t>در طول اعضای خمشی هم تار تحتانی در کشش قرار می گیرد(روی تکیه گاه ) و هم تار فوقانی(وسط دهانه)</a:t>
            </a:r>
            <a:r>
              <a:rPr lang="fa-IR" sz="2000">
                <a:latin typeface="Arial" panose="020B0604020202020204" pitchFamily="34" charset="0"/>
              </a:rPr>
              <a:t> </a:t>
            </a:r>
            <a:r>
              <a:rPr lang="ar-SA" sz="2000">
                <a:latin typeface="Arial" panose="020B0604020202020204" pitchFamily="34" charset="0"/>
              </a:rPr>
              <a:t>در مقاطع پیش تنیده با جابجا کردن موقعیت کابل، مقدار و توزیع تنش فشاری قابل کنترل است.</a:t>
            </a:r>
            <a:endParaRPr lang="en-US" sz="2000">
              <a:latin typeface="Arial" panose="020B0604020202020204" pitchFamily="34" charset="0"/>
            </a:endParaRPr>
          </a:p>
          <a:p>
            <a:pPr rtl="0" eaLnBrk="1" hangingPunct="1">
              <a:spcBef>
                <a:spcPct val="0"/>
              </a:spcBef>
              <a:buFontTx/>
              <a:buNone/>
            </a:pPr>
            <a:r>
              <a:rPr lang="ar-SA" sz="2000">
                <a:latin typeface="Arial" panose="020B0604020202020204" pitchFamily="34" charset="0"/>
              </a:rPr>
              <a:t>در سازه های پیش تنیده اعضای بتنی شامل بتن آرماتور و کابل های پیش تنیدگی می باشند در این اعضا آرماتورها برای جلوگیری از ایجاد ترکهای بزرگ در بتن(که عملا موجب شکست می شوند)</a:t>
            </a:r>
            <a:r>
              <a:rPr lang="fa-IR" sz="2000">
                <a:latin typeface="Arial" panose="020B0604020202020204" pitchFamily="34" charset="0"/>
              </a:rPr>
              <a:t>  </a:t>
            </a:r>
            <a:r>
              <a:rPr lang="ar-SA" sz="2000">
                <a:latin typeface="Arial" panose="020B0604020202020204" pitchFamily="34" charset="0"/>
              </a:rPr>
              <a:t>و تامین الزامات حداقل مقرراتی که آیین نامه بتن ایران برای سازه های بتنی</a:t>
            </a:r>
            <a:r>
              <a:rPr lang="fa-IR" sz="2000">
                <a:latin typeface="Arial" panose="020B0604020202020204" pitchFamily="34" charset="0"/>
              </a:rPr>
              <a:t>  </a:t>
            </a:r>
            <a:r>
              <a:rPr lang="ar-SA" sz="2000">
                <a:latin typeface="Arial" panose="020B0604020202020204" pitchFamily="34" charset="0"/>
              </a:rPr>
              <a:t>مقرر داشته است استفاده می شوند و معمولاً بعنوان قطعات باربر مورد استفاده قرار نمی گیرند</a:t>
            </a:r>
            <a:r>
              <a:rPr lang="ar-SA" sz="1800">
                <a:latin typeface="Arial" panose="020B0604020202020204" pitchFamily="34" charset="0"/>
              </a:rPr>
              <a:t>.</a:t>
            </a:r>
            <a:endParaRPr lang="en-US" sz="1800">
              <a:latin typeface="Arial" panose="020B0604020202020204" pitchFamily="34" charset="0"/>
            </a:endParaRPr>
          </a:p>
          <a:p>
            <a:pPr algn="ctr" rtl="0">
              <a:spcBef>
                <a:spcPct val="0"/>
              </a:spcBef>
              <a:buFontTx/>
              <a:buNone/>
            </a:pPr>
            <a:endParaRPr lang="en-US" sz="1800">
              <a:latin typeface="Arial" panose="020B0604020202020204" pitchFamily="34" charset="0"/>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anim calcmode="lin" valueType="num">
                                      <p:cBhvr>
                                        <p:cTn id="7" dur="500" fill="hold"/>
                                        <p:tgtEl>
                                          <p:spTgt spid="1536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536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15363">
                                            <p:txEl>
                                              <p:pRg st="1" end="1"/>
                                            </p:txEl>
                                          </p:spTgt>
                                        </p:tgtEl>
                                        <p:attrNameLst>
                                          <p:attrName>style.visibility</p:attrName>
                                        </p:attrNameLst>
                                      </p:cBhvr>
                                      <p:to>
                                        <p:strVal val="visible"/>
                                      </p:to>
                                    </p:set>
                                    <p:anim calcmode="lin" valueType="num">
                                      <p:cBhvr>
                                        <p:cTn id="13" dur="500" fill="hold"/>
                                        <p:tgtEl>
                                          <p:spTgt spid="15363">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15363">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15363">
                                            <p:txEl>
                                              <p:pRg st="2" end="2"/>
                                            </p:txEl>
                                          </p:spTgt>
                                        </p:tgtEl>
                                        <p:attrNameLst>
                                          <p:attrName>style.visibility</p:attrName>
                                        </p:attrNameLst>
                                      </p:cBhvr>
                                      <p:to>
                                        <p:strVal val="visible"/>
                                      </p:to>
                                    </p:set>
                                    <p:anim calcmode="lin" valueType="num">
                                      <p:cBhvr>
                                        <p:cTn id="19" dur="500" fill="hold"/>
                                        <p:tgtEl>
                                          <p:spTgt spid="15363">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15363">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15363">
                                            <p:txEl>
                                              <p:pRg st="3" end="3"/>
                                            </p:txEl>
                                          </p:spTgt>
                                        </p:tgtEl>
                                        <p:attrNameLst>
                                          <p:attrName>style.visibility</p:attrName>
                                        </p:attrNameLst>
                                      </p:cBhvr>
                                      <p:to>
                                        <p:strVal val="visible"/>
                                      </p:to>
                                    </p:set>
                                    <p:anim calcmode="lin" valueType="num">
                                      <p:cBhvr>
                                        <p:cTn id="25" dur="500" fill="hold"/>
                                        <p:tgtEl>
                                          <p:spTgt spid="15363">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15363">
                                            <p:txEl>
                                              <p:pRg st="3" end="3"/>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p:bld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8914" name="Picture 5" descr="gview_003"/>
          <p:cNvPicPr>
            <a:picLocks noGrp="1" noChangeAspect="1" noChangeArrowheads="1"/>
          </p:cNvPicPr>
          <p:nvPr>
            <p:ph type="title" idx="4294967295"/>
          </p:nvPr>
        </p:nvPicPr>
        <p:blipFill>
          <a:blip r:embed="rId2">
            <a:extLst>
              <a:ext uri="{28A0092B-C50C-407E-A947-70E740481C1C}">
                <a14:useLocalDpi xmlns:a14="http://schemas.microsoft.com/office/drawing/2010/main" val="0"/>
              </a:ext>
            </a:extLst>
          </a:blip>
          <a:srcRect/>
          <a:stretch>
            <a:fillRect/>
          </a:stretch>
        </p:blipFill>
        <p:spPr>
          <a:xfrm>
            <a:off x="0" y="0"/>
            <a:ext cx="9144000" cy="6858000"/>
          </a:xfrm>
          <a:noFill/>
        </p:spPr>
      </p:pic>
    </p:spTree>
  </p:cSld>
  <p:clrMapOvr>
    <a:masterClrMapping/>
  </p:clrMapOvr>
  <p:transition spd="slow">
    <p:split orient="vert"/>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9938" name="Picture 5" descr="gview_002"/>
          <p:cNvPicPr>
            <a:picLocks noGrp="1" noChangeAspect="1" noChangeArrowheads="1"/>
          </p:cNvPicPr>
          <p:nvPr>
            <p:ph type="title" idx="4294967295"/>
          </p:nvPr>
        </p:nvPicPr>
        <p:blipFill>
          <a:blip r:embed="rId2">
            <a:extLst>
              <a:ext uri="{28A0092B-C50C-407E-A947-70E740481C1C}">
                <a14:useLocalDpi xmlns:a14="http://schemas.microsoft.com/office/drawing/2010/main" val="0"/>
              </a:ext>
            </a:extLst>
          </a:blip>
          <a:srcRect/>
          <a:stretch>
            <a:fillRect/>
          </a:stretch>
        </p:blipFill>
        <p:spPr>
          <a:xfrm>
            <a:off x="0" y="0"/>
            <a:ext cx="9144000" cy="6858000"/>
          </a:xfrm>
          <a:noFill/>
        </p:spPr>
      </p:pic>
    </p:spTree>
  </p:cSld>
  <p:clrMapOvr>
    <a:masterClrMapping/>
  </p:clrMapOvr>
  <p:transition spd="slow">
    <p:randomBar dir="vert"/>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0962" name="Picture 5" descr="gview"/>
          <p:cNvPicPr>
            <a:picLocks noGrp="1" noChangeAspect="1" noChangeArrowheads="1"/>
          </p:cNvPicPr>
          <p:nvPr>
            <p:ph type="title" idx="4294967295"/>
          </p:nvPr>
        </p:nvPicPr>
        <p:blipFill>
          <a:blip r:embed="rId2">
            <a:extLst>
              <a:ext uri="{28A0092B-C50C-407E-A947-70E740481C1C}">
                <a14:useLocalDpi xmlns:a14="http://schemas.microsoft.com/office/drawing/2010/main" val="0"/>
              </a:ext>
            </a:extLst>
          </a:blip>
          <a:srcRect/>
          <a:stretch>
            <a:fillRect/>
          </a:stretch>
        </p:blipFill>
        <p:spPr>
          <a:xfrm>
            <a:off x="0" y="0"/>
            <a:ext cx="9144000" cy="6858000"/>
          </a:xfrm>
          <a:noFill/>
        </p:spPr>
      </p:pic>
    </p:spTree>
  </p:cSld>
  <p:clrMapOvr>
    <a:masterClrMapping/>
  </p:clrMapOvr>
  <p:transition spd="slow">
    <p:circl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986" name="Rectangle 3"/>
          <p:cNvSpPr>
            <a:spLocks noGrp="1"/>
          </p:cNvSpPr>
          <p:nvPr>
            <p:ph type="body" idx="4294967295"/>
          </p:nvPr>
        </p:nvSpPr>
        <p:spPr>
          <a:xfrm>
            <a:off x="228600" y="228600"/>
            <a:ext cx="8915400" cy="6400800"/>
          </a:xfrm>
        </p:spPr>
        <p:txBody>
          <a:bodyPr/>
          <a:lstStyle/>
          <a:p>
            <a:pPr marL="457200" indent="-457200" algn="ctr" eaLnBrk="1" hangingPunct="1">
              <a:lnSpc>
                <a:spcPct val="80000"/>
              </a:lnSpc>
              <a:buFont typeface="Arial" panose="020B0604020202020204" pitchFamily="34" charset="0"/>
              <a:buNone/>
            </a:pPr>
            <a:endParaRPr lang="fa-IR" sz="2000" smtClean="0"/>
          </a:p>
          <a:p>
            <a:pPr marL="457200" indent="-457200" eaLnBrk="1" hangingPunct="1">
              <a:lnSpc>
                <a:spcPct val="80000"/>
              </a:lnSpc>
            </a:pPr>
            <a:endParaRPr lang="fa-IR" sz="2000" smtClean="0"/>
          </a:p>
          <a:p>
            <a:pPr marL="457200" indent="-457200" eaLnBrk="1" hangingPunct="1">
              <a:lnSpc>
                <a:spcPct val="80000"/>
              </a:lnSpc>
            </a:pPr>
            <a:r>
              <a:rPr lang="ar-SA" sz="2000" smtClean="0"/>
              <a:t> پی های مطمئن یک لایه از سال 1960 تاکنون استفاده میشوند برای مقاوم کردن پی های ساختمان های  با کاربری مسکونی. ولی  هم اکنون برای مقاوم سازی صد ها هزار پی مسکونی  در ایالات متحده ی    امریکا  هر سال استفا ده میشود  این استفاده و کاربرد باعث محکم شدن پی میشود که خانه ها را از خسارات ناشی از خرابی ساختمان به علت جمع شدگی و تورم خاک  حفظ کرده و در یک دال زمانی جمع میشود که بتن شروع به سخت شدن میکند در دالها اصطکاک بین دال وزمین باعث میشودجمع شدگی مقاومت کند. استفاده از پی های پیش تنیده باعث متراکم شدن بتن میشود  از کار بردهای پیش تنیدگی عبارتند از: محوطه های ورزشی /خانه سازی و...</a:t>
            </a:r>
          </a:p>
          <a:p>
            <a:pPr marL="457200" indent="-457200" eaLnBrk="1" hangingPunct="1">
              <a:lnSpc>
                <a:spcPct val="80000"/>
              </a:lnSpc>
            </a:pPr>
            <a:r>
              <a:rPr lang="ar-SA" sz="2000" smtClean="0"/>
              <a:t> پیش تنیدگی باعث افزایش مقاومت دالها میشود که میتواند باعث ضخامت در مقطع بتن ویا دهنه های طولانی بین تکیه گاه باشد. طراحان معمولا از این روش برای ساختن ساختمان سازه هایی با فضایی بزرگتر که باعث آزادی عمل در معماری</a:t>
            </a:r>
            <a:r>
              <a:rPr lang="fa-IR" sz="2000" smtClean="0"/>
              <a:t> </a:t>
            </a:r>
            <a:r>
              <a:rPr lang="ar-SA" sz="2000" smtClean="0"/>
              <a:t>آن سازه میشود استفاده می کنند.</a:t>
            </a:r>
            <a:endParaRPr lang="fa-IR" sz="2000" smtClean="0"/>
          </a:p>
          <a:p>
            <a:pPr marL="457200" indent="-457200" algn="dist" eaLnBrk="1" hangingPunct="1">
              <a:lnSpc>
                <a:spcPct val="80000"/>
              </a:lnSpc>
            </a:pPr>
            <a:endParaRPr lang="fa-IR" sz="2000" smtClean="0"/>
          </a:p>
          <a:p>
            <a:pPr marL="457200" indent="-457200" eaLnBrk="1" hangingPunct="1">
              <a:lnSpc>
                <a:spcPct val="80000"/>
              </a:lnSpc>
              <a:spcAft>
                <a:spcPts val="1000"/>
              </a:spcAft>
            </a:pPr>
            <a:r>
              <a:rPr lang="ar-SA" sz="2000" smtClean="0"/>
              <a:t> کاهش ضخامت در بستر ساختمان در ساخت وساز میتواند باعث کاهش وزن کلی ساختمان و کاهش نیاز زیاد به ساختن سقف در ساختمان شود در سازه هایی با درجه پایین تر میتواند باعث گود برداری کمتری شود ودر سازهایی با درجه بالاتر میتواند باعث کاهش ارتفاع کلی ساختمان شود درمناطقی  که با محدودیت ساختن سازه بلند مواجه هستند باعث کاهش 8تا 12 اینچی ارتفاع سازه میشود.  پی های چند لایه معمولا در پل ها استفاده میشود/ برای ساختن دهانه های طولانی و آسان کردن ساخت پل های طولانی  از قطعات  تکه تکه استفاده میشود و برای محکم کردن ستونهای بلند ودیوارهای بنایی استفاده از  سیستم  پیش تنیده تقویت شده در امریکا گسترش یافته است  در دو ده ی اخیر طراحان استفاده از این روش را برای مقاوم سازی ساختمان در برابر زلزله مفید میدانند.</a:t>
            </a:r>
            <a:endParaRPr lang="fa-IR" sz="2000" smtClean="0"/>
          </a:p>
          <a:p>
            <a:pPr marL="457200" indent="-457200" algn="dist" eaLnBrk="1" hangingPunct="1">
              <a:lnSpc>
                <a:spcPct val="80000"/>
              </a:lnSpc>
            </a:pPr>
            <a:endParaRPr lang="fa-IR" sz="2000" smtClean="0"/>
          </a:p>
        </p:txBody>
      </p:sp>
      <p:sp>
        <p:nvSpPr>
          <p:cNvPr id="41987" name="WordArt 5"/>
          <p:cNvSpPr>
            <a:spLocks noChangeArrowheads="1" noChangeShapeType="1" noTextEdit="1"/>
          </p:cNvSpPr>
          <p:nvPr/>
        </p:nvSpPr>
        <p:spPr bwMode="auto">
          <a:xfrm>
            <a:off x="2971800" y="228600"/>
            <a:ext cx="3962400" cy="533400"/>
          </a:xfrm>
          <a:prstGeom prst="rect">
            <a:avLst/>
          </a:prstGeom>
        </p:spPr>
        <p:txBody>
          <a:bodyPr wrap="none" fromWordArt="1">
            <a:prstTxWarp prst="textPlain">
              <a:avLst>
                <a:gd name="adj" fmla="val 50000"/>
              </a:avLst>
            </a:prstTxWarp>
            <a:scene3d>
              <a:camera prst="legacyObliqueRight"/>
              <a:lightRig rig="legacyHarsh3" dir="t"/>
            </a:scene3d>
            <a:sp3d extrusionH="100000" prstMaterial="legacyMatte">
              <a:extrusionClr>
                <a:srgbClr val="663300"/>
              </a:extrusionClr>
              <a:contourClr>
                <a:srgbClr val="00FF00"/>
              </a:contourClr>
            </a:sp3d>
          </a:bodyPr>
          <a:lstStyle/>
          <a:p>
            <a:pPr algn="ctr" rtl="1"/>
            <a:r>
              <a:rPr lang="fa-IR" sz="2400" kern="10">
                <a:ln w="9525">
                  <a:round/>
                  <a:headEnd/>
                  <a:tailEnd/>
                </a:ln>
                <a:solidFill>
                  <a:srgbClr val="00FF00"/>
                </a:solidFill>
              </a:rPr>
              <a:t>ترجمه مقاله به طور خلاصه:</a:t>
            </a:r>
          </a:p>
        </p:txBody>
      </p:sp>
    </p:spTree>
  </p:cSld>
  <p:clrMapOvr>
    <a:masterClrMapping/>
  </p:clrMapOvr>
  <p:transition spd="slow">
    <p:circl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3010" name="Rectangle 3"/>
          <p:cNvSpPr>
            <a:spLocks noGrp="1"/>
          </p:cNvSpPr>
          <p:nvPr>
            <p:ph type="body" idx="4294967295"/>
          </p:nvPr>
        </p:nvSpPr>
        <p:spPr>
          <a:xfrm>
            <a:off x="381000" y="228600"/>
            <a:ext cx="8534400" cy="6172200"/>
          </a:xfrm>
        </p:spPr>
        <p:txBody>
          <a:bodyPr/>
          <a:lstStyle/>
          <a:p>
            <a:pPr eaLnBrk="1" hangingPunct="1">
              <a:lnSpc>
                <a:spcPct val="80000"/>
              </a:lnSpc>
            </a:pPr>
            <a:endParaRPr lang="fa-IR" sz="2000" dirty="0" smtClean="0"/>
          </a:p>
          <a:p>
            <a:pPr eaLnBrk="1" hangingPunct="1">
              <a:lnSpc>
                <a:spcPct val="80000"/>
              </a:lnSpc>
            </a:pPr>
            <a:r>
              <a:rPr lang="ar-SA" sz="2000" dirty="0" smtClean="0"/>
              <a:t>هنگامیکه تنش رخ میدهد فولاد کشیده میشود وبتن متراکم میشود, هنگامیکه نیروی پیش تنیدگی به حد کافی میرسد نیروی تنش زایی فولاد  در محلش مهار میشود  این مهاربندها  برای ایجاد یک ارتباط مکانیکی دائمی طراحی شدده اند که باعث میشود فولاد در تنش نگه داشته شود.</a:t>
            </a:r>
            <a:endParaRPr lang="fa-IR" sz="2000" dirty="0" smtClean="0"/>
          </a:p>
          <a:p>
            <a:pPr eaLnBrk="1" hangingPunct="1">
              <a:lnSpc>
                <a:spcPct val="80000"/>
              </a:lnSpc>
            </a:pPr>
            <a:r>
              <a:rPr lang="ar-SA" sz="2000" dirty="0" smtClean="0"/>
              <a:t>اولین استفاده از پیش تنیدگی به وسیله یورگن در سال 1933برای ساخت پی یک پایانه دریایی در فرانسه به کار رفت زمانیکه این تکنولوژی به امریکا رسید در سال 1950در ساخت پل والنوت در فیلادلفییا به کار رفت.</a:t>
            </a:r>
            <a:endParaRPr lang="fa-IR" sz="2000" dirty="0" smtClean="0"/>
          </a:p>
          <a:p>
            <a:pPr eaLnBrk="1" hangingPunct="1">
              <a:lnSpc>
                <a:spcPct val="80000"/>
              </a:lnSpc>
              <a:spcAft>
                <a:spcPts val="1000"/>
              </a:spcAft>
            </a:pPr>
            <a:r>
              <a:rPr lang="ar-SA" sz="2000" dirty="0" smtClean="0"/>
              <a:t>پیش تنیدگی هم اکنون  به صورت گسترده ای در پل ها ودال های بلند وسازه هایی با کاربری  پارکینگ به کار میرود یکی از مواردی که برای بتن بستر یا یک دیوار بنایی رخ می دهد این است که آنها در معرض نیروهایی هستند که باعث میشود تا آنها دچار پیچش و خمش شوند مثالهایی از این موارد همچون دالها بر روی زمیین جایی که لبه های دال مجبورند به وسیله تورم خاک به سمت بالا حرکت میکند در یک دال بتنی  مرتفع مسیر نیروی پیش تنیدگی از میان  یک نقطه ی مر تفع  بر روی تکیه گاههای دال است.</a:t>
            </a:r>
          </a:p>
          <a:p>
            <a:pPr eaLnBrk="1" hangingPunct="1">
              <a:lnSpc>
                <a:spcPct val="80000"/>
              </a:lnSpc>
              <a:spcAft>
                <a:spcPts val="1000"/>
              </a:spcAft>
            </a:pPr>
            <a:r>
              <a:rPr lang="ar-SA" sz="2000" dirty="0" smtClean="0"/>
              <a:t>حال کارایی بهینه زمانی بدست میاید که نیروی پیش تنیدگی در نواحی تنش زا رخ دهد و بتن متراکم شود,نیروی پیش تنیدگی باعث ایجاد یک نیرو به سمت بالا میشود در میان دهانه جاییکه  نیازمند نیروی بیشتری است  موادی که در پیش تنیدگی استفاده میشوند عبارتند از یک فولاد پیش تنش زا با یک  ماده پوششی محافظ پوشانیده شده است  فولاد پیش تنش زا بر اساس قوانین اجرایی </a:t>
            </a:r>
            <a:r>
              <a:rPr lang="en-US" sz="2000" dirty="0" smtClean="0">
                <a:cs typeface="Arial" panose="020B0604020202020204" pitchFamily="34" charset="0"/>
              </a:rPr>
              <a:t>ASTM</a:t>
            </a:r>
            <a:r>
              <a:rPr lang="ar-SA" sz="2000" dirty="0" smtClean="0"/>
              <a:t>   تولید میشود ونقطه تسلیم آن برابر</a:t>
            </a:r>
            <a:r>
              <a:rPr lang="en-US" sz="2000" dirty="0" smtClean="0">
                <a:cs typeface="Arial" panose="020B0604020202020204" pitchFamily="34" charset="0"/>
              </a:rPr>
              <a:t> 243000 PSI</a:t>
            </a:r>
            <a:r>
              <a:rPr lang="ar-SA" sz="2000" dirty="0" smtClean="0"/>
              <a:t> است وهمچنین یک نوع میلگرد عاجدار که نقطه تسلیمی برابر</a:t>
            </a:r>
            <a:r>
              <a:rPr lang="en-US" sz="2000" dirty="0" smtClean="0">
                <a:cs typeface="Arial" panose="020B0604020202020204" pitchFamily="34" charset="0"/>
              </a:rPr>
              <a:t>  60000 PSI</a:t>
            </a:r>
            <a:r>
              <a:rPr lang="ar-SA" sz="2000" dirty="0" smtClean="0"/>
              <a:t> دارد.</a:t>
            </a:r>
          </a:p>
          <a:p>
            <a:pPr marL="0" indent="0" eaLnBrk="1" hangingPunct="1">
              <a:lnSpc>
                <a:spcPct val="80000"/>
              </a:lnSpc>
              <a:buNone/>
            </a:pPr>
            <a:endParaRPr lang="en-US" sz="2000" dirty="0" smtClean="0">
              <a:cs typeface="Arial" panose="020B0604020202020204" pitchFamily="34" charset="0"/>
            </a:endParaRPr>
          </a:p>
        </p:txBody>
      </p:sp>
    </p:spTree>
  </p:cSld>
  <p:clrMapOvr>
    <a:masterClrMapping/>
  </p:clrMapOvr>
  <p:transition spd="slow">
    <p:circl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6387" name="Rectangle 3"/>
          <p:cNvSpPr>
            <a:spLocks noGrp="1" noChangeArrowheads="1"/>
          </p:cNvSpPr>
          <p:nvPr>
            <p:ph type="body" sz="half" idx="1"/>
          </p:nvPr>
        </p:nvSpPr>
        <p:spPr>
          <a:xfrm>
            <a:off x="152400" y="152400"/>
            <a:ext cx="8839200" cy="1752600"/>
          </a:xfrm>
        </p:spPr>
        <p:txBody>
          <a:bodyPr/>
          <a:lstStyle/>
          <a:p>
            <a:pPr eaLnBrk="1" hangingPunct="1">
              <a:buFontTx/>
              <a:buNone/>
            </a:pPr>
            <a:r>
              <a:rPr lang="ar-SA" sz="2000" smtClean="0">
                <a:latin typeface="Times New Roman" panose="02020603050405020304" pitchFamily="18" charset="0"/>
                <a:cs typeface="Times New Roman" panose="02020603050405020304" pitchFamily="18" charset="0"/>
              </a:rPr>
              <a:t>بتن در این اعضا همچنان نقش باربری فشاری را عهده دار است با این تفاوت که بطور کامل </a:t>
            </a:r>
            <a:endParaRPr lang="fa-IR" sz="2000" smtClean="0">
              <a:latin typeface="Times New Roman" panose="02020603050405020304" pitchFamily="18" charset="0"/>
              <a:cs typeface="Times New Roman" panose="02020603050405020304" pitchFamily="18" charset="0"/>
            </a:endParaRPr>
          </a:p>
          <a:p>
            <a:pPr eaLnBrk="1" hangingPunct="1">
              <a:buFontTx/>
              <a:buNone/>
            </a:pPr>
            <a:r>
              <a:rPr lang="ar-SA" sz="2000" smtClean="0">
                <a:latin typeface="Times New Roman" panose="02020603050405020304" pitchFamily="18" charset="0"/>
                <a:cs typeface="Times New Roman" panose="02020603050405020304" pitchFamily="18" charset="0"/>
              </a:rPr>
              <a:t>تحت فشار قرار می گیرد و عملا تمام مصالح بتن بدون ایجاد ترک ، نیروهای فشاری را تحمل می کند</a:t>
            </a:r>
            <a:r>
              <a:rPr lang="fa-IR" sz="2000" smtClean="0">
                <a:latin typeface="Times New Roman" panose="02020603050405020304" pitchFamily="18" charset="0"/>
                <a:cs typeface="Times New Roman" panose="02020603050405020304" pitchFamily="18" charset="0"/>
              </a:rPr>
              <a:t>.</a:t>
            </a:r>
            <a:r>
              <a:rPr lang="ar-SA" sz="2000" smtClean="0">
                <a:latin typeface="Times New Roman" panose="02020603050405020304" pitchFamily="18" charset="0"/>
                <a:cs typeface="Times New Roman" panose="02020603050405020304" pitchFamily="18" charset="0"/>
              </a:rPr>
              <a:t> </a:t>
            </a:r>
            <a:endParaRPr lang="fa-IR" sz="2000" smtClean="0">
              <a:latin typeface="Times New Roman" panose="02020603050405020304" pitchFamily="18" charset="0"/>
              <a:cs typeface="Times New Roman" panose="02020603050405020304" pitchFamily="18" charset="0"/>
            </a:endParaRPr>
          </a:p>
          <a:p>
            <a:pPr eaLnBrk="1" hangingPunct="1">
              <a:buFontTx/>
              <a:buNone/>
            </a:pPr>
            <a:r>
              <a:rPr lang="ar-SA" sz="2000" smtClean="0">
                <a:latin typeface="Times New Roman" panose="02020603050405020304" pitchFamily="18" charset="0"/>
                <a:cs typeface="Times New Roman" panose="02020603050405020304" pitchFamily="18" charset="0"/>
              </a:rPr>
              <a:t>دلیل این امر استفاده از کابلهای پیش تنیدگی می باشد که کابلهای پیش تنیدگی وظیفه بوجود آمدن چنین</a:t>
            </a:r>
            <a:r>
              <a:rPr lang="en-US" sz="2000" smtClean="0">
                <a:latin typeface="Times New Roman" panose="02020603050405020304" pitchFamily="18" charset="0"/>
                <a:cs typeface="Times New Roman" panose="02020603050405020304" pitchFamily="18" charset="0"/>
              </a:rPr>
              <a:t> </a:t>
            </a:r>
          </a:p>
          <a:p>
            <a:pPr eaLnBrk="1" hangingPunct="1">
              <a:buFontTx/>
              <a:buNone/>
            </a:pPr>
            <a:r>
              <a:rPr lang="ar-SA" sz="2000" smtClean="0">
                <a:latin typeface="Times New Roman" panose="02020603050405020304" pitchFamily="18" charset="0"/>
                <a:cs typeface="Times New Roman" panose="02020603050405020304" pitchFamily="18" charset="0"/>
              </a:rPr>
              <a:t>وضعیتی راعهده دار هستند.( در زمان ساخت و قبل از بهره برداری از سازه)</a:t>
            </a:r>
            <a:endParaRPr lang="fa-IR" sz="2000" smtClean="0">
              <a:latin typeface="Times New Roman" panose="02020603050405020304" pitchFamily="18" charset="0"/>
              <a:cs typeface="Times New Roman" panose="02020603050405020304" pitchFamily="18" charset="0"/>
            </a:endParaRPr>
          </a:p>
          <a:p>
            <a:pPr eaLnBrk="1" hangingPunct="1">
              <a:buFontTx/>
              <a:buNone/>
            </a:pPr>
            <a:endParaRPr lang="en-US" sz="1600" smtClean="0">
              <a:latin typeface="Times New Roman" panose="02020603050405020304" pitchFamily="18" charset="0"/>
              <a:cs typeface="Times New Roman" panose="02020603050405020304" pitchFamily="18" charset="0"/>
            </a:endParaRPr>
          </a:p>
        </p:txBody>
      </p:sp>
      <p:pic>
        <p:nvPicPr>
          <p:cNvPr id="10243" name="Picture 10"/>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0" y="1676400"/>
            <a:ext cx="4038600" cy="3581400"/>
          </a:xfrm>
          <a:noFill/>
        </p:spPr>
      </p:pic>
      <p:sp>
        <p:nvSpPr>
          <p:cNvPr id="10244" name="Rectangle 4"/>
          <p:cNvSpPr>
            <a:spLocks noChangeArrowheads="1"/>
          </p:cNvSpPr>
          <p:nvPr/>
        </p:nvSpPr>
        <p:spPr bwMode="auto">
          <a:xfrm>
            <a:off x="3962400" y="2317750"/>
            <a:ext cx="4953000" cy="253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r>
              <a:rPr lang="ar-SA" sz="2000">
                <a:latin typeface="Arial" panose="020B0604020202020204" pitchFamily="34" charset="0"/>
              </a:rPr>
              <a:t>این کابلهای با ایجاد نیروی فشاری اولیه در ناحیه کششی بتن، موجب می شوند </a:t>
            </a:r>
            <a:r>
              <a:rPr lang="en-US" sz="2000">
                <a:latin typeface="Arial" panose="020B0604020202020204" pitchFamily="34" charset="0"/>
              </a:rPr>
              <a:t> </a:t>
            </a:r>
            <a:r>
              <a:rPr lang="ar-SA" sz="2000">
                <a:latin typeface="Arial" panose="020B0604020202020204" pitchFamily="34" charset="0"/>
              </a:rPr>
              <a:t>بعد از آنکه بارهای مرده(از قبیل بار وسایل و کاربران) و زنده( از قبیل کف سازی</a:t>
            </a:r>
            <a:r>
              <a:rPr lang="en-US" sz="2000">
                <a:latin typeface="Arial" panose="020B0604020202020204" pitchFamily="34" charset="0"/>
              </a:rPr>
              <a:t> </a:t>
            </a:r>
            <a:r>
              <a:rPr lang="ar-SA" sz="2000">
                <a:latin typeface="Arial" panose="020B0604020202020204" pitchFamily="34" charset="0"/>
              </a:rPr>
              <a:t>) در زمان بهره برداری از سازه بر سازه اعمال شدند این ناحیه تحت کشش قرار نگیرد و موجب ترک بتن و از دست رفتن کارایی بتن نشود</a:t>
            </a:r>
            <a:r>
              <a:rPr lang="fa-IR" sz="2000">
                <a:latin typeface="Arial" panose="020B0604020202020204" pitchFamily="34" charset="0"/>
              </a:rPr>
              <a:t>  </a:t>
            </a:r>
            <a:r>
              <a:rPr lang="ar-SA" sz="2000">
                <a:latin typeface="Arial" panose="020B0604020202020204" pitchFamily="34" charset="0"/>
              </a:rPr>
              <a:t>به این ترتیب، از حداکثر ظرفیت باربری بتن استفاده می شود و ابعاد و اندازه اعضا کاهش می یابد.</a:t>
            </a:r>
          </a:p>
        </p:txBody>
      </p:sp>
      <p:sp>
        <p:nvSpPr>
          <p:cNvPr id="10245" name="Rectangle 5"/>
          <p:cNvSpPr>
            <a:spLocks noChangeArrowheads="1"/>
          </p:cNvSpPr>
          <p:nvPr/>
        </p:nvSpPr>
        <p:spPr bwMode="auto">
          <a:xfrm>
            <a:off x="609600" y="5473700"/>
            <a:ext cx="83058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r>
              <a:rPr lang="ar-SA" sz="2000">
                <a:latin typeface="Arial" panose="020B0604020202020204" pitchFamily="34" charset="0"/>
              </a:rPr>
              <a:t>بهینه ترین حالت در انتخاب مقدار نیروی پیش فشردگی حالتی است که درصدی از بارها متعادل شود که منجر به کاهش میزان فولاد مصرفی و  کنترل خیز و ترک در بتن شود</a:t>
            </a:r>
            <a:r>
              <a:rPr lang="ar-SA" sz="1800">
                <a:latin typeface="Arial" panose="020B0604020202020204" pitchFamily="34" charset="0"/>
              </a:rPr>
              <a:t>.</a:t>
            </a:r>
          </a:p>
        </p:txBody>
      </p:sp>
    </p:spTree>
  </p:cSld>
  <p:clrMapOvr>
    <a:masterClrMapping/>
  </p:clrMapOvr>
  <p:transition>
    <p:cover dir="l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 calcmode="lin" valueType="num">
                                      <p:cBhvr>
                                        <p:cTn id="7" dur="500" fill="hold"/>
                                        <p:tgtEl>
                                          <p:spTgt spid="1638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6387">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16387">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16387">
                                            <p:txEl>
                                              <p:pRg st="1" end="1"/>
                                            </p:txEl>
                                          </p:spTgt>
                                        </p:tgtEl>
                                        <p:attrNameLst>
                                          <p:attrName>style.visibility</p:attrName>
                                        </p:attrNameLst>
                                      </p:cBhvr>
                                      <p:to>
                                        <p:strVal val="visible"/>
                                      </p:to>
                                    </p:set>
                                    <p:anim calcmode="lin" valueType="num">
                                      <p:cBhvr>
                                        <p:cTn id="14" dur="500" fill="hold"/>
                                        <p:tgtEl>
                                          <p:spTgt spid="16387">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16387">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16387">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16387">
                                            <p:txEl>
                                              <p:pRg st="2" end="2"/>
                                            </p:txEl>
                                          </p:spTgt>
                                        </p:tgtEl>
                                        <p:attrNameLst>
                                          <p:attrName>style.visibility</p:attrName>
                                        </p:attrNameLst>
                                      </p:cBhvr>
                                      <p:to>
                                        <p:strVal val="visible"/>
                                      </p:to>
                                    </p:set>
                                    <p:anim calcmode="lin" valueType="num">
                                      <p:cBhvr>
                                        <p:cTn id="21" dur="500" fill="hold"/>
                                        <p:tgtEl>
                                          <p:spTgt spid="16387">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16387">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16387">
                                            <p:txEl>
                                              <p:pRg st="2" end="2"/>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3" presetClass="entr" presetSubtype="0" fill="hold" grpId="0" nodeType="clickEffect">
                                  <p:stCondLst>
                                    <p:cond delay="0"/>
                                  </p:stCondLst>
                                  <p:childTnLst>
                                    <p:set>
                                      <p:cBhvr>
                                        <p:cTn id="27" dur="1" fill="hold">
                                          <p:stCondLst>
                                            <p:cond delay="0"/>
                                          </p:stCondLst>
                                        </p:cTn>
                                        <p:tgtEl>
                                          <p:spTgt spid="16387">
                                            <p:txEl>
                                              <p:pRg st="3" end="3"/>
                                            </p:txEl>
                                          </p:spTgt>
                                        </p:tgtEl>
                                        <p:attrNameLst>
                                          <p:attrName>style.visibility</p:attrName>
                                        </p:attrNameLst>
                                      </p:cBhvr>
                                      <p:to>
                                        <p:strVal val="visible"/>
                                      </p:to>
                                    </p:set>
                                    <p:anim calcmode="lin" valueType="num">
                                      <p:cBhvr>
                                        <p:cTn id="28" dur="500" fill="hold"/>
                                        <p:tgtEl>
                                          <p:spTgt spid="16387">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16387">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1638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p:bldLst>
  </p:timing>
</p:sld>
</file>

<file path=ppt/slides/slide5.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9459" name="Rectangle 3"/>
          <p:cNvSpPr>
            <a:spLocks noGrp="1" noChangeArrowheads="1"/>
          </p:cNvSpPr>
          <p:nvPr>
            <p:ph idx="1"/>
          </p:nvPr>
        </p:nvSpPr>
        <p:spPr>
          <a:xfrm>
            <a:off x="4572000" y="0"/>
            <a:ext cx="4419600" cy="6858000"/>
          </a:xfrm>
        </p:spPr>
        <p:txBody>
          <a:bodyPr/>
          <a:lstStyle/>
          <a:p>
            <a:pPr eaLnBrk="1" hangingPunct="1">
              <a:lnSpc>
                <a:spcPct val="80000"/>
              </a:lnSpc>
              <a:buFontTx/>
              <a:buNone/>
            </a:pPr>
            <a:endParaRPr lang="en-US" sz="1600" b="1" smtClean="0">
              <a:latin typeface="Times New Roman" panose="02020603050405020304" pitchFamily="18" charset="0"/>
              <a:cs typeface="Times New Roman" panose="02020603050405020304" pitchFamily="18" charset="0"/>
            </a:endParaRPr>
          </a:p>
          <a:p>
            <a:pPr eaLnBrk="1" hangingPunct="1">
              <a:lnSpc>
                <a:spcPct val="80000"/>
              </a:lnSpc>
              <a:buFontTx/>
              <a:buNone/>
            </a:pPr>
            <a:endParaRPr lang="fa-IR" sz="1600" smtClean="0">
              <a:latin typeface="Times New Roman" panose="02020603050405020304" pitchFamily="18" charset="0"/>
              <a:cs typeface="Times New Roman" panose="02020603050405020304" pitchFamily="18" charset="0"/>
            </a:endParaRPr>
          </a:p>
          <a:p>
            <a:pPr eaLnBrk="1" hangingPunct="1">
              <a:lnSpc>
                <a:spcPct val="80000"/>
              </a:lnSpc>
              <a:buFontTx/>
              <a:buNone/>
            </a:pPr>
            <a:endParaRPr lang="fa-IR" sz="1600" smtClean="0">
              <a:latin typeface="Times New Roman" panose="02020603050405020304" pitchFamily="18" charset="0"/>
              <a:cs typeface="Times New Roman" panose="02020603050405020304" pitchFamily="18" charset="0"/>
            </a:endParaRPr>
          </a:p>
          <a:p>
            <a:pPr eaLnBrk="1" hangingPunct="1">
              <a:lnSpc>
                <a:spcPct val="80000"/>
              </a:lnSpc>
              <a:buFontTx/>
              <a:buNone/>
            </a:pPr>
            <a:r>
              <a:rPr lang="ar-SA" sz="2000" smtClean="0">
                <a:latin typeface="Times New Roman" panose="02020603050405020304" pitchFamily="18" charset="0"/>
                <a:cs typeface="Times New Roman" panose="02020603050405020304" pitchFamily="18" charset="0"/>
              </a:rPr>
              <a:t>• ایجاد سهولت و انعطاف پذیری در طراحی پلان و نما</a:t>
            </a:r>
          </a:p>
          <a:p>
            <a:pPr eaLnBrk="1" hangingPunct="1">
              <a:lnSpc>
                <a:spcPct val="80000"/>
              </a:lnSpc>
              <a:buFontTx/>
              <a:buNone/>
            </a:pPr>
            <a:r>
              <a:rPr lang="ar-SA" sz="2000" smtClean="0">
                <a:latin typeface="Times New Roman" panose="02020603050405020304" pitchFamily="18" charset="0"/>
                <a:cs typeface="Times New Roman" panose="02020603050405020304" pitchFamily="18" charset="0"/>
              </a:rPr>
              <a:t>• امکان ایجاد دهانه های بلندتر و وجود ستون های کمتر در سازه </a:t>
            </a:r>
          </a:p>
          <a:p>
            <a:pPr eaLnBrk="1" hangingPunct="1">
              <a:lnSpc>
                <a:spcPct val="80000"/>
              </a:lnSpc>
              <a:buFontTx/>
              <a:buNone/>
            </a:pPr>
            <a:r>
              <a:rPr lang="ar-SA" sz="2000" smtClean="0">
                <a:latin typeface="Times New Roman" panose="02020603050405020304" pitchFamily="18" charset="0"/>
                <a:cs typeface="Times New Roman" panose="02020603050405020304" pitchFamily="18" charset="0"/>
              </a:rPr>
              <a:t>• کاهش ارتفاع طبقات و کل ساختمان</a:t>
            </a:r>
          </a:p>
          <a:p>
            <a:pPr eaLnBrk="1" hangingPunct="1">
              <a:lnSpc>
                <a:spcPct val="80000"/>
              </a:lnSpc>
              <a:buFontTx/>
              <a:buNone/>
            </a:pPr>
            <a:r>
              <a:rPr lang="ar-SA" sz="2000" smtClean="0">
                <a:latin typeface="Times New Roman" panose="02020603050405020304" pitchFamily="18" charset="0"/>
                <a:cs typeface="Times New Roman" panose="02020603050405020304" pitchFamily="18" charset="0"/>
              </a:rPr>
              <a:t>• امکان ایجاد کنسول های بلندتر</a:t>
            </a:r>
          </a:p>
          <a:p>
            <a:pPr eaLnBrk="1" hangingPunct="1">
              <a:lnSpc>
                <a:spcPct val="80000"/>
              </a:lnSpc>
              <a:buFontTx/>
              <a:buNone/>
            </a:pPr>
            <a:r>
              <a:rPr lang="ar-SA" sz="2000" smtClean="0">
                <a:latin typeface="Times New Roman" panose="02020603050405020304" pitchFamily="18" charset="0"/>
                <a:cs typeface="Times New Roman" panose="02020603050405020304" pitchFamily="18" charset="0"/>
              </a:rPr>
              <a:t>• افزایش فضای مفید بهره برداری</a:t>
            </a:r>
          </a:p>
          <a:p>
            <a:pPr eaLnBrk="1" hangingPunct="1">
              <a:lnSpc>
                <a:spcPct val="80000"/>
              </a:lnSpc>
              <a:buFontTx/>
              <a:buNone/>
            </a:pPr>
            <a:r>
              <a:rPr lang="ar-SA" sz="2000" smtClean="0">
                <a:latin typeface="Times New Roman" panose="02020603050405020304" pitchFamily="18" charset="0"/>
                <a:cs typeface="Times New Roman" panose="02020603050405020304" pitchFamily="18" charset="0"/>
              </a:rPr>
              <a:t>• ایجاد فضای مناسب برای تأمین پارکینگ های بیشتر</a:t>
            </a:r>
          </a:p>
          <a:p>
            <a:pPr eaLnBrk="1" hangingPunct="1">
              <a:lnSpc>
                <a:spcPct val="80000"/>
              </a:lnSpc>
              <a:buFontTx/>
              <a:buNone/>
            </a:pPr>
            <a:r>
              <a:rPr lang="ar-SA" sz="2000" smtClean="0">
                <a:latin typeface="Times New Roman" panose="02020603050405020304" pitchFamily="18" charset="0"/>
                <a:cs typeface="Times New Roman" panose="02020603050405020304" pitchFamily="18" charset="0"/>
              </a:rPr>
              <a:t>• حذف آویز تیرها و امکان استفاده از سقف کاملاً مسطح</a:t>
            </a:r>
          </a:p>
          <a:p>
            <a:pPr eaLnBrk="1" hangingPunct="1">
              <a:lnSpc>
                <a:spcPct val="80000"/>
              </a:lnSpc>
              <a:buFontTx/>
              <a:buNone/>
            </a:pPr>
            <a:r>
              <a:rPr lang="ar-SA" sz="2000" smtClean="0">
                <a:latin typeface="Times New Roman" panose="02020603050405020304" pitchFamily="18" charset="0"/>
                <a:cs typeface="Times New Roman" panose="02020603050405020304" pitchFamily="18" charset="0"/>
              </a:rPr>
              <a:t>• قابلیت استفاده در پلان های نامنظم و منحنی شکل</a:t>
            </a:r>
          </a:p>
          <a:p>
            <a:pPr eaLnBrk="1" hangingPunct="1">
              <a:lnSpc>
                <a:spcPct val="80000"/>
              </a:lnSpc>
              <a:buFontTx/>
              <a:buNone/>
            </a:pPr>
            <a:r>
              <a:rPr lang="ar-SA" sz="2000" smtClean="0">
                <a:latin typeface="Times New Roman" panose="02020603050405020304" pitchFamily="18" charset="0"/>
                <a:cs typeface="Times New Roman" panose="02020603050405020304" pitchFamily="18" charset="0"/>
              </a:rPr>
              <a:t>• امکان ایجاد بازشوهای بزرگتر در سقف</a:t>
            </a:r>
          </a:p>
          <a:p>
            <a:pPr eaLnBrk="1" hangingPunct="1">
              <a:lnSpc>
                <a:spcPct val="80000"/>
              </a:lnSpc>
              <a:buFontTx/>
              <a:buNone/>
            </a:pPr>
            <a:r>
              <a:rPr lang="ar-SA" sz="2000" smtClean="0">
                <a:latin typeface="Times New Roman" panose="02020603050405020304" pitchFamily="18" charset="0"/>
                <a:cs typeface="Times New Roman" panose="02020603050405020304" pitchFamily="18" charset="0"/>
              </a:rPr>
              <a:t>• قابلیت استفاده از ستونهای خارج از محور</a:t>
            </a:r>
          </a:p>
          <a:p>
            <a:pPr eaLnBrk="1" hangingPunct="1">
              <a:lnSpc>
                <a:spcPct val="80000"/>
              </a:lnSpc>
              <a:buFontTx/>
              <a:buNone/>
            </a:pPr>
            <a:r>
              <a:rPr lang="ar-SA" sz="2000" smtClean="0">
                <a:latin typeface="Times New Roman" panose="02020603050405020304" pitchFamily="18" charset="0"/>
                <a:cs typeface="Times New Roman" panose="02020603050405020304" pitchFamily="18" charset="0"/>
              </a:rPr>
              <a:t>• قابلیت بیشتر عبور لوله ها و ادوات تأسیساتی</a:t>
            </a:r>
          </a:p>
          <a:p>
            <a:pPr eaLnBrk="1" hangingPunct="1">
              <a:lnSpc>
                <a:spcPct val="80000"/>
              </a:lnSpc>
              <a:buFontTx/>
              <a:buNone/>
            </a:pPr>
            <a:endParaRPr lang="fa-IR" sz="2000" smtClean="0">
              <a:latin typeface="Times New Roman" panose="02020603050405020304" pitchFamily="18" charset="0"/>
              <a:cs typeface="Times New Roman" panose="02020603050405020304" pitchFamily="18" charset="0"/>
            </a:endParaRPr>
          </a:p>
          <a:p>
            <a:pPr eaLnBrk="1" hangingPunct="1">
              <a:lnSpc>
                <a:spcPct val="80000"/>
              </a:lnSpc>
              <a:buFontTx/>
              <a:buNone/>
            </a:pPr>
            <a:endParaRPr lang="en-US" sz="2000" smtClean="0">
              <a:latin typeface="Times New Roman" panose="02020603050405020304" pitchFamily="18" charset="0"/>
              <a:cs typeface="Times New Roman" panose="02020603050405020304" pitchFamily="18" charset="0"/>
            </a:endParaRPr>
          </a:p>
        </p:txBody>
      </p:sp>
      <p:sp>
        <p:nvSpPr>
          <p:cNvPr id="12291" name="Rectangle 5"/>
          <p:cNvSpPr>
            <a:spLocks noChangeArrowheads="1"/>
          </p:cNvSpPr>
          <p:nvPr/>
        </p:nvSpPr>
        <p:spPr bwMode="auto">
          <a:xfrm>
            <a:off x="0" y="21050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l" rtl="0" eaLnBrk="1" hangingPunct="1">
              <a:spcBef>
                <a:spcPct val="0"/>
              </a:spcBef>
              <a:buFontTx/>
              <a:buNone/>
            </a:pPr>
            <a:endParaRPr lang="fa-IR" sz="1800">
              <a:latin typeface="Arial" panose="020B0604020202020204" pitchFamily="34" charset="0"/>
            </a:endParaRPr>
          </a:p>
        </p:txBody>
      </p:sp>
      <p:pic>
        <p:nvPicPr>
          <p:cNvPr id="1229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6799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3" name="Rectangle 6"/>
          <p:cNvSpPr>
            <a:spLocks noChangeArrowheads="1"/>
          </p:cNvSpPr>
          <p:nvPr/>
        </p:nvSpPr>
        <p:spPr bwMode="auto">
          <a:xfrm>
            <a:off x="0" y="47529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r" rtl="1">
              <a:spcBef>
                <a:spcPct val="20000"/>
              </a:spcBef>
              <a:buFont typeface="Arial" panose="020B0604020202020204" pitchFamily="34" charset="0"/>
              <a:buChar char="•"/>
              <a:tabLst>
                <a:tab pos="4483100" algn="l"/>
              </a:tabLst>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tabLst>
                <a:tab pos="4483100" algn="l"/>
              </a:tabLst>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tabLst>
                <a:tab pos="4483100" algn="l"/>
              </a:tabLst>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tabLst>
                <a:tab pos="4483100" algn="l"/>
              </a:tabLst>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tabLst>
                <a:tab pos="4483100" algn="l"/>
              </a:tabLst>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tabLst>
                <a:tab pos="4483100" algn="l"/>
              </a:tabLst>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tabLst>
                <a:tab pos="4483100" algn="l"/>
              </a:tabLst>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tabLst>
                <a:tab pos="4483100" algn="l"/>
              </a:tabLst>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tabLst>
                <a:tab pos="4483100" algn="l"/>
              </a:tabLst>
              <a:defRPr sz="2000">
                <a:solidFill>
                  <a:schemeClr val="tx1"/>
                </a:solidFill>
                <a:latin typeface="Calibri" panose="020F0502020204030204" pitchFamily="34" charset="0"/>
                <a:cs typeface="Arial" panose="020B0604020202020204" pitchFamily="34" charset="0"/>
              </a:defRPr>
            </a:lvl9pPr>
          </a:lstStyle>
          <a:p>
            <a:pPr algn="l" rtl="0" eaLnBrk="1" hangingPunct="1">
              <a:spcBef>
                <a:spcPct val="0"/>
              </a:spcBef>
              <a:buFontTx/>
              <a:buNone/>
            </a:pPr>
            <a:endParaRPr lang="fa-IR" sz="1800">
              <a:latin typeface="Arial" panose="020B0604020202020204" pitchFamily="34" charset="0"/>
            </a:endParaRPr>
          </a:p>
        </p:txBody>
      </p:sp>
      <p:sp>
        <p:nvSpPr>
          <p:cNvPr id="12294" name="WordArt 7"/>
          <p:cNvSpPr>
            <a:spLocks noChangeArrowheads="1" noChangeShapeType="1" noTextEdit="1"/>
          </p:cNvSpPr>
          <p:nvPr/>
        </p:nvSpPr>
        <p:spPr bwMode="auto">
          <a:xfrm>
            <a:off x="7162800" y="0"/>
            <a:ext cx="1828800" cy="6096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rtl="1"/>
            <a:r>
              <a:rPr lang="fa-IR" kern="10">
                <a:solidFill>
                  <a:srgbClr val="3366CC"/>
                </a:solidFill>
                <a:effectLst>
                  <a:outerShdw dist="35921" dir="2700000" algn="ctr" rotWithShape="0">
                    <a:srgbClr val="C0C0C0">
                      <a:alpha val="79999"/>
                    </a:srgbClr>
                  </a:outerShdw>
                </a:effectLst>
              </a:rPr>
              <a:t>مزایای معماری</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4" presetClass="entr" presetSubtype="0" fill="hold" grpId="0" nodeType="clickEffect">
                                  <p:stCondLst>
                                    <p:cond delay="0"/>
                                  </p:stCondLst>
                                  <p:childTnLst>
                                    <p:set>
                                      <p:cBhvr>
                                        <p:cTn id="6" dur="1" fill="hold">
                                          <p:stCondLst>
                                            <p:cond delay="0"/>
                                          </p:stCondLst>
                                        </p:cTn>
                                        <p:tgtEl>
                                          <p:spTgt spid="19459">
                                            <p:txEl>
                                              <p:pRg st="3" end="3"/>
                                            </p:txEl>
                                          </p:spTgt>
                                        </p:tgtEl>
                                        <p:attrNameLst>
                                          <p:attrName>style.visibility</p:attrName>
                                        </p:attrNameLst>
                                      </p:cBhvr>
                                      <p:to>
                                        <p:strVal val="visible"/>
                                      </p:to>
                                    </p:set>
                                    <p:animEffect transition="in" filter="fade">
                                      <p:cBhvr>
                                        <p:cTn id="7" dur="500"/>
                                        <p:tgtEl>
                                          <p:spTgt spid="19459">
                                            <p:txEl>
                                              <p:pRg st="3" end="3"/>
                                            </p:txEl>
                                          </p:spTgt>
                                        </p:tgtEl>
                                      </p:cBhvr>
                                    </p:animEffect>
                                    <p:anim calcmode="lin" valueType="num">
                                      <p:cBhvr>
                                        <p:cTn id="8" dur="500" fill="hold"/>
                                        <p:tgtEl>
                                          <p:spTgt spid="19459">
                                            <p:txEl>
                                              <p:pRg st="3" end="3"/>
                                            </p:txEl>
                                          </p:spTgt>
                                        </p:tgtEl>
                                        <p:attrNameLst>
                                          <p:attrName>ppt_x</p:attrName>
                                        </p:attrNameLst>
                                      </p:cBhvr>
                                      <p:tavLst>
                                        <p:tav tm="0">
                                          <p:val>
                                            <p:strVal val="#ppt_x"/>
                                          </p:val>
                                        </p:tav>
                                        <p:tav tm="100000">
                                          <p:val>
                                            <p:strVal val="#ppt_x"/>
                                          </p:val>
                                        </p:tav>
                                      </p:tavLst>
                                    </p:anim>
                                    <p:anim calcmode="lin" valueType="num">
                                      <p:cBhvr>
                                        <p:cTn id="9" dur="500" fill="hold"/>
                                        <p:tgtEl>
                                          <p:spTgt spid="19459">
                                            <p:txEl>
                                              <p:pRg st="3" end="3"/>
                                            </p:txEl>
                                          </p:spTgt>
                                        </p:tgtEl>
                                        <p:attrNameLst>
                                          <p:attrName>ppt_y</p:attrName>
                                        </p:attrNameLst>
                                      </p:cBhvr>
                                      <p:tavLst>
                                        <p:tav tm="0">
                                          <p:val>
                                            <p:strVal val="#ppt_y+.05"/>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19459">
                                            <p:txEl>
                                              <p:pRg st="4" end="4"/>
                                            </p:txEl>
                                          </p:spTgt>
                                        </p:tgtEl>
                                        <p:attrNameLst>
                                          <p:attrName>style.visibility</p:attrName>
                                        </p:attrNameLst>
                                      </p:cBhvr>
                                      <p:to>
                                        <p:strVal val="visible"/>
                                      </p:to>
                                    </p:set>
                                    <p:animEffect transition="in" filter="fade">
                                      <p:cBhvr>
                                        <p:cTn id="14" dur="500"/>
                                        <p:tgtEl>
                                          <p:spTgt spid="19459">
                                            <p:txEl>
                                              <p:pRg st="4" end="4"/>
                                            </p:txEl>
                                          </p:spTgt>
                                        </p:tgtEl>
                                      </p:cBhvr>
                                    </p:animEffect>
                                    <p:anim calcmode="lin" valueType="num">
                                      <p:cBhvr>
                                        <p:cTn id="15" dur="500" fill="hold"/>
                                        <p:tgtEl>
                                          <p:spTgt spid="19459">
                                            <p:txEl>
                                              <p:pRg st="4" end="4"/>
                                            </p:txEl>
                                          </p:spTgt>
                                        </p:tgtEl>
                                        <p:attrNameLst>
                                          <p:attrName>ppt_x</p:attrName>
                                        </p:attrNameLst>
                                      </p:cBhvr>
                                      <p:tavLst>
                                        <p:tav tm="0">
                                          <p:val>
                                            <p:strVal val="#ppt_x"/>
                                          </p:val>
                                        </p:tav>
                                        <p:tav tm="100000">
                                          <p:val>
                                            <p:strVal val="#ppt_x"/>
                                          </p:val>
                                        </p:tav>
                                      </p:tavLst>
                                    </p:anim>
                                    <p:anim calcmode="lin" valueType="num">
                                      <p:cBhvr>
                                        <p:cTn id="16" dur="500" fill="hold"/>
                                        <p:tgtEl>
                                          <p:spTgt spid="19459">
                                            <p:txEl>
                                              <p:pRg st="4" end="4"/>
                                            </p:txEl>
                                          </p:spTgt>
                                        </p:tgtEl>
                                        <p:attrNameLst>
                                          <p:attrName>ppt_y</p:attrName>
                                        </p:attrNameLst>
                                      </p:cBhvr>
                                      <p:tavLst>
                                        <p:tav tm="0">
                                          <p:val>
                                            <p:strVal val="#ppt_y+.05"/>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4" presetClass="entr" presetSubtype="0" fill="hold" grpId="0" nodeType="clickEffect">
                                  <p:stCondLst>
                                    <p:cond delay="0"/>
                                  </p:stCondLst>
                                  <p:childTnLst>
                                    <p:set>
                                      <p:cBhvr>
                                        <p:cTn id="20" dur="1" fill="hold">
                                          <p:stCondLst>
                                            <p:cond delay="0"/>
                                          </p:stCondLst>
                                        </p:cTn>
                                        <p:tgtEl>
                                          <p:spTgt spid="19459">
                                            <p:txEl>
                                              <p:pRg st="5" end="5"/>
                                            </p:txEl>
                                          </p:spTgt>
                                        </p:tgtEl>
                                        <p:attrNameLst>
                                          <p:attrName>style.visibility</p:attrName>
                                        </p:attrNameLst>
                                      </p:cBhvr>
                                      <p:to>
                                        <p:strVal val="visible"/>
                                      </p:to>
                                    </p:set>
                                    <p:animEffect transition="in" filter="fade">
                                      <p:cBhvr>
                                        <p:cTn id="21" dur="500"/>
                                        <p:tgtEl>
                                          <p:spTgt spid="19459">
                                            <p:txEl>
                                              <p:pRg st="5" end="5"/>
                                            </p:txEl>
                                          </p:spTgt>
                                        </p:tgtEl>
                                      </p:cBhvr>
                                    </p:animEffect>
                                    <p:anim calcmode="lin" valueType="num">
                                      <p:cBhvr>
                                        <p:cTn id="22" dur="500" fill="hold"/>
                                        <p:tgtEl>
                                          <p:spTgt spid="19459">
                                            <p:txEl>
                                              <p:pRg st="5" end="5"/>
                                            </p:txEl>
                                          </p:spTgt>
                                        </p:tgtEl>
                                        <p:attrNameLst>
                                          <p:attrName>ppt_x</p:attrName>
                                        </p:attrNameLst>
                                      </p:cBhvr>
                                      <p:tavLst>
                                        <p:tav tm="0">
                                          <p:val>
                                            <p:strVal val="#ppt_x"/>
                                          </p:val>
                                        </p:tav>
                                        <p:tav tm="100000">
                                          <p:val>
                                            <p:strVal val="#ppt_x"/>
                                          </p:val>
                                        </p:tav>
                                      </p:tavLst>
                                    </p:anim>
                                    <p:anim calcmode="lin" valueType="num">
                                      <p:cBhvr>
                                        <p:cTn id="23" dur="500" fill="hold"/>
                                        <p:tgtEl>
                                          <p:spTgt spid="19459">
                                            <p:txEl>
                                              <p:pRg st="5" end="5"/>
                                            </p:txEl>
                                          </p:spTgt>
                                        </p:tgtEl>
                                        <p:attrNameLst>
                                          <p:attrName>ppt_y</p:attrName>
                                        </p:attrNameLst>
                                      </p:cBhvr>
                                      <p:tavLst>
                                        <p:tav tm="0">
                                          <p:val>
                                            <p:strVal val="#ppt_y+.05"/>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4" presetClass="entr" presetSubtype="0" fill="hold" grpId="0" nodeType="clickEffect">
                                  <p:stCondLst>
                                    <p:cond delay="0"/>
                                  </p:stCondLst>
                                  <p:childTnLst>
                                    <p:set>
                                      <p:cBhvr>
                                        <p:cTn id="27" dur="1" fill="hold">
                                          <p:stCondLst>
                                            <p:cond delay="0"/>
                                          </p:stCondLst>
                                        </p:cTn>
                                        <p:tgtEl>
                                          <p:spTgt spid="19459">
                                            <p:txEl>
                                              <p:pRg st="6" end="6"/>
                                            </p:txEl>
                                          </p:spTgt>
                                        </p:tgtEl>
                                        <p:attrNameLst>
                                          <p:attrName>style.visibility</p:attrName>
                                        </p:attrNameLst>
                                      </p:cBhvr>
                                      <p:to>
                                        <p:strVal val="visible"/>
                                      </p:to>
                                    </p:set>
                                    <p:animEffect transition="in" filter="fade">
                                      <p:cBhvr>
                                        <p:cTn id="28" dur="500"/>
                                        <p:tgtEl>
                                          <p:spTgt spid="19459">
                                            <p:txEl>
                                              <p:pRg st="6" end="6"/>
                                            </p:txEl>
                                          </p:spTgt>
                                        </p:tgtEl>
                                      </p:cBhvr>
                                    </p:animEffect>
                                    <p:anim calcmode="lin" valueType="num">
                                      <p:cBhvr>
                                        <p:cTn id="29" dur="500" fill="hold"/>
                                        <p:tgtEl>
                                          <p:spTgt spid="19459">
                                            <p:txEl>
                                              <p:pRg st="6" end="6"/>
                                            </p:txEl>
                                          </p:spTgt>
                                        </p:tgtEl>
                                        <p:attrNameLst>
                                          <p:attrName>ppt_x</p:attrName>
                                        </p:attrNameLst>
                                      </p:cBhvr>
                                      <p:tavLst>
                                        <p:tav tm="0">
                                          <p:val>
                                            <p:strVal val="#ppt_x"/>
                                          </p:val>
                                        </p:tav>
                                        <p:tav tm="100000">
                                          <p:val>
                                            <p:strVal val="#ppt_x"/>
                                          </p:val>
                                        </p:tav>
                                      </p:tavLst>
                                    </p:anim>
                                    <p:anim calcmode="lin" valueType="num">
                                      <p:cBhvr>
                                        <p:cTn id="30" dur="500" fill="hold"/>
                                        <p:tgtEl>
                                          <p:spTgt spid="19459">
                                            <p:txEl>
                                              <p:pRg st="6" end="6"/>
                                            </p:txEl>
                                          </p:spTgt>
                                        </p:tgtEl>
                                        <p:attrNameLst>
                                          <p:attrName>ppt_y</p:attrName>
                                        </p:attrNameLst>
                                      </p:cBhvr>
                                      <p:tavLst>
                                        <p:tav tm="0">
                                          <p:val>
                                            <p:strVal val="#ppt_y+.05"/>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4" presetClass="entr" presetSubtype="0" fill="hold" grpId="0" nodeType="clickEffect">
                                  <p:stCondLst>
                                    <p:cond delay="0"/>
                                  </p:stCondLst>
                                  <p:childTnLst>
                                    <p:set>
                                      <p:cBhvr>
                                        <p:cTn id="34" dur="1" fill="hold">
                                          <p:stCondLst>
                                            <p:cond delay="0"/>
                                          </p:stCondLst>
                                        </p:cTn>
                                        <p:tgtEl>
                                          <p:spTgt spid="19459">
                                            <p:txEl>
                                              <p:pRg st="7" end="7"/>
                                            </p:txEl>
                                          </p:spTgt>
                                        </p:tgtEl>
                                        <p:attrNameLst>
                                          <p:attrName>style.visibility</p:attrName>
                                        </p:attrNameLst>
                                      </p:cBhvr>
                                      <p:to>
                                        <p:strVal val="visible"/>
                                      </p:to>
                                    </p:set>
                                    <p:animEffect transition="in" filter="fade">
                                      <p:cBhvr>
                                        <p:cTn id="35" dur="500"/>
                                        <p:tgtEl>
                                          <p:spTgt spid="19459">
                                            <p:txEl>
                                              <p:pRg st="7" end="7"/>
                                            </p:txEl>
                                          </p:spTgt>
                                        </p:tgtEl>
                                      </p:cBhvr>
                                    </p:animEffect>
                                    <p:anim calcmode="lin" valueType="num">
                                      <p:cBhvr>
                                        <p:cTn id="36" dur="500" fill="hold"/>
                                        <p:tgtEl>
                                          <p:spTgt spid="19459">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19459">
                                            <p:txEl>
                                              <p:pRg st="7" end="7"/>
                                            </p:txEl>
                                          </p:spTgt>
                                        </p:tgtEl>
                                        <p:attrNameLst>
                                          <p:attrName>ppt_y</p:attrName>
                                        </p:attrNameLst>
                                      </p:cBhvr>
                                      <p:tavLst>
                                        <p:tav tm="0">
                                          <p:val>
                                            <p:strVal val="#ppt_y+.05"/>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4" presetClass="entr" presetSubtype="0" fill="hold" grpId="0" nodeType="clickEffect">
                                  <p:stCondLst>
                                    <p:cond delay="0"/>
                                  </p:stCondLst>
                                  <p:childTnLst>
                                    <p:set>
                                      <p:cBhvr>
                                        <p:cTn id="41" dur="1" fill="hold">
                                          <p:stCondLst>
                                            <p:cond delay="0"/>
                                          </p:stCondLst>
                                        </p:cTn>
                                        <p:tgtEl>
                                          <p:spTgt spid="19459">
                                            <p:txEl>
                                              <p:pRg st="8" end="8"/>
                                            </p:txEl>
                                          </p:spTgt>
                                        </p:tgtEl>
                                        <p:attrNameLst>
                                          <p:attrName>style.visibility</p:attrName>
                                        </p:attrNameLst>
                                      </p:cBhvr>
                                      <p:to>
                                        <p:strVal val="visible"/>
                                      </p:to>
                                    </p:set>
                                    <p:animEffect transition="in" filter="fade">
                                      <p:cBhvr>
                                        <p:cTn id="42" dur="500"/>
                                        <p:tgtEl>
                                          <p:spTgt spid="19459">
                                            <p:txEl>
                                              <p:pRg st="8" end="8"/>
                                            </p:txEl>
                                          </p:spTgt>
                                        </p:tgtEl>
                                      </p:cBhvr>
                                    </p:animEffect>
                                    <p:anim calcmode="lin" valueType="num">
                                      <p:cBhvr>
                                        <p:cTn id="43" dur="500" fill="hold"/>
                                        <p:tgtEl>
                                          <p:spTgt spid="19459">
                                            <p:txEl>
                                              <p:pRg st="8" end="8"/>
                                            </p:txEl>
                                          </p:spTgt>
                                        </p:tgtEl>
                                        <p:attrNameLst>
                                          <p:attrName>ppt_x</p:attrName>
                                        </p:attrNameLst>
                                      </p:cBhvr>
                                      <p:tavLst>
                                        <p:tav tm="0">
                                          <p:val>
                                            <p:strVal val="#ppt_x"/>
                                          </p:val>
                                        </p:tav>
                                        <p:tav tm="100000">
                                          <p:val>
                                            <p:strVal val="#ppt_x"/>
                                          </p:val>
                                        </p:tav>
                                      </p:tavLst>
                                    </p:anim>
                                    <p:anim calcmode="lin" valueType="num">
                                      <p:cBhvr>
                                        <p:cTn id="44" dur="500" fill="hold"/>
                                        <p:tgtEl>
                                          <p:spTgt spid="19459">
                                            <p:txEl>
                                              <p:pRg st="8" end="8"/>
                                            </p:txEl>
                                          </p:spTgt>
                                        </p:tgtEl>
                                        <p:attrNameLst>
                                          <p:attrName>ppt_y</p:attrName>
                                        </p:attrNameLst>
                                      </p:cBhvr>
                                      <p:tavLst>
                                        <p:tav tm="0">
                                          <p:val>
                                            <p:strVal val="#ppt_y+.05"/>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44" presetClass="entr" presetSubtype="0" fill="hold" grpId="0" nodeType="clickEffect">
                                  <p:stCondLst>
                                    <p:cond delay="0"/>
                                  </p:stCondLst>
                                  <p:childTnLst>
                                    <p:set>
                                      <p:cBhvr>
                                        <p:cTn id="48" dur="1" fill="hold">
                                          <p:stCondLst>
                                            <p:cond delay="0"/>
                                          </p:stCondLst>
                                        </p:cTn>
                                        <p:tgtEl>
                                          <p:spTgt spid="19459">
                                            <p:txEl>
                                              <p:pRg st="9" end="9"/>
                                            </p:txEl>
                                          </p:spTgt>
                                        </p:tgtEl>
                                        <p:attrNameLst>
                                          <p:attrName>style.visibility</p:attrName>
                                        </p:attrNameLst>
                                      </p:cBhvr>
                                      <p:to>
                                        <p:strVal val="visible"/>
                                      </p:to>
                                    </p:set>
                                    <p:animEffect transition="in" filter="fade">
                                      <p:cBhvr>
                                        <p:cTn id="49" dur="500"/>
                                        <p:tgtEl>
                                          <p:spTgt spid="19459">
                                            <p:txEl>
                                              <p:pRg st="9" end="9"/>
                                            </p:txEl>
                                          </p:spTgt>
                                        </p:tgtEl>
                                      </p:cBhvr>
                                    </p:animEffect>
                                    <p:anim calcmode="lin" valueType="num">
                                      <p:cBhvr>
                                        <p:cTn id="50" dur="500" fill="hold"/>
                                        <p:tgtEl>
                                          <p:spTgt spid="19459">
                                            <p:txEl>
                                              <p:pRg st="9" end="9"/>
                                            </p:txEl>
                                          </p:spTgt>
                                        </p:tgtEl>
                                        <p:attrNameLst>
                                          <p:attrName>ppt_x</p:attrName>
                                        </p:attrNameLst>
                                      </p:cBhvr>
                                      <p:tavLst>
                                        <p:tav tm="0">
                                          <p:val>
                                            <p:strVal val="#ppt_x"/>
                                          </p:val>
                                        </p:tav>
                                        <p:tav tm="100000">
                                          <p:val>
                                            <p:strVal val="#ppt_x"/>
                                          </p:val>
                                        </p:tav>
                                      </p:tavLst>
                                    </p:anim>
                                    <p:anim calcmode="lin" valueType="num">
                                      <p:cBhvr>
                                        <p:cTn id="51" dur="500" fill="hold"/>
                                        <p:tgtEl>
                                          <p:spTgt spid="19459">
                                            <p:txEl>
                                              <p:pRg st="9" end="9"/>
                                            </p:txEl>
                                          </p:spTgt>
                                        </p:tgtEl>
                                        <p:attrNameLst>
                                          <p:attrName>ppt_y</p:attrName>
                                        </p:attrNameLst>
                                      </p:cBhvr>
                                      <p:tavLst>
                                        <p:tav tm="0">
                                          <p:val>
                                            <p:strVal val="#ppt_y+.05"/>
                                          </p:val>
                                        </p:tav>
                                        <p:tav tm="100000">
                                          <p:val>
                                            <p:strVal val="#ppt_y"/>
                                          </p:val>
                                        </p:tav>
                                      </p:tavLst>
                                    </p:anim>
                                  </p:childTnLst>
                                </p:cTn>
                              </p:par>
                            </p:childTnLst>
                          </p:cTn>
                        </p:par>
                      </p:childTnLst>
                    </p:cTn>
                  </p:par>
                  <p:par>
                    <p:cTn id="52" fill="hold" nodeType="clickPar">
                      <p:stCondLst>
                        <p:cond delay="indefinite"/>
                      </p:stCondLst>
                      <p:childTnLst>
                        <p:par>
                          <p:cTn id="53" fill="hold" nodeType="withGroup">
                            <p:stCondLst>
                              <p:cond delay="0"/>
                            </p:stCondLst>
                            <p:childTnLst>
                              <p:par>
                                <p:cTn id="54" presetID="44" presetClass="entr" presetSubtype="0" fill="hold" grpId="0" nodeType="clickEffect">
                                  <p:stCondLst>
                                    <p:cond delay="0"/>
                                  </p:stCondLst>
                                  <p:childTnLst>
                                    <p:set>
                                      <p:cBhvr>
                                        <p:cTn id="55" dur="1" fill="hold">
                                          <p:stCondLst>
                                            <p:cond delay="0"/>
                                          </p:stCondLst>
                                        </p:cTn>
                                        <p:tgtEl>
                                          <p:spTgt spid="19459">
                                            <p:txEl>
                                              <p:pRg st="10" end="10"/>
                                            </p:txEl>
                                          </p:spTgt>
                                        </p:tgtEl>
                                        <p:attrNameLst>
                                          <p:attrName>style.visibility</p:attrName>
                                        </p:attrNameLst>
                                      </p:cBhvr>
                                      <p:to>
                                        <p:strVal val="visible"/>
                                      </p:to>
                                    </p:set>
                                    <p:animEffect transition="in" filter="fade">
                                      <p:cBhvr>
                                        <p:cTn id="56" dur="500"/>
                                        <p:tgtEl>
                                          <p:spTgt spid="19459">
                                            <p:txEl>
                                              <p:pRg st="10" end="10"/>
                                            </p:txEl>
                                          </p:spTgt>
                                        </p:tgtEl>
                                      </p:cBhvr>
                                    </p:animEffect>
                                    <p:anim calcmode="lin" valueType="num">
                                      <p:cBhvr>
                                        <p:cTn id="57" dur="500" fill="hold"/>
                                        <p:tgtEl>
                                          <p:spTgt spid="19459">
                                            <p:txEl>
                                              <p:pRg st="10" end="10"/>
                                            </p:txEl>
                                          </p:spTgt>
                                        </p:tgtEl>
                                        <p:attrNameLst>
                                          <p:attrName>ppt_x</p:attrName>
                                        </p:attrNameLst>
                                      </p:cBhvr>
                                      <p:tavLst>
                                        <p:tav tm="0">
                                          <p:val>
                                            <p:strVal val="#ppt_x"/>
                                          </p:val>
                                        </p:tav>
                                        <p:tav tm="100000">
                                          <p:val>
                                            <p:strVal val="#ppt_x"/>
                                          </p:val>
                                        </p:tav>
                                      </p:tavLst>
                                    </p:anim>
                                    <p:anim calcmode="lin" valueType="num">
                                      <p:cBhvr>
                                        <p:cTn id="58" dur="500" fill="hold"/>
                                        <p:tgtEl>
                                          <p:spTgt spid="19459">
                                            <p:txEl>
                                              <p:pRg st="10" end="10"/>
                                            </p:txEl>
                                          </p:spTgt>
                                        </p:tgtEl>
                                        <p:attrNameLst>
                                          <p:attrName>ppt_y</p:attrName>
                                        </p:attrNameLst>
                                      </p:cBhvr>
                                      <p:tavLst>
                                        <p:tav tm="0">
                                          <p:val>
                                            <p:strVal val="#ppt_y+.05"/>
                                          </p:val>
                                        </p:tav>
                                        <p:tav tm="100000">
                                          <p:val>
                                            <p:strVal val="#ppt_y"/>
                                          </p:val>
                                        </p:tav>
                                      </p:tavLst>
                                    </p:anim>
                                  </p:childTnLst>
                                </p:cTn>
                              </p:par>
                            </p:childTnLst>
                          </p:cTn>
                        </p:par>
                      </p:childTnLst>
                    </p:cTn>
                  </p:par>
                  <p:par>
                    <p:cTn id="59" fill="hold" nodeType="clickPar">
                      <p:stCondLst>
                        <p:cond delay="indefinite"/>
                      </p:stCondLst>
                      <p:childTnLst>
                        <p:par>
                          <p:cTn id="60" fill="hold" nodeType="withGroup">
                            <p:stCondLst>
                              <p:cond delay="0"/>
                            </p:stCondLst>
                            <p:childTnLst>
                              <p:par>
                                <p:cTn id="61" presetID="44" presetClass="entr" presetSubtype="0" fill="hold" grpId="0" nodeType="clickEffect">
                                  <p:stCondLst>
                                    <p:cond delay="0"/>
                                  </p:stCondLst>
                                  <p:childTnLst>
                                    <p:set>
                                      <p:cBhvr>
                                        <p:cTn id="62" dur="1" fill="hold">
                                          <p:stCondLst>
                                            <p:cond delay="0"/>
                                          </p:stCondLst>
                                        </p:cTn>
                                        <p:tgtEl>
                                          <p:spTgt spid="19459">
                                            <p:txEl>
                                              <p:pRg st="11" end="11"/>
                                            </p:txEl>
                                          </p:spTgt>
                                        </p:tgtEl>
                                        <p:attrNameLst>
                                          <p:attrName>style.visibility</p:attrName>
                                        </p:attrNameLst>
                                      </p:cBhvr>
                                      <p:to>
                                        <p:strVal val="visible"/>
                                      </p:to>
                                    </p:set>
                                    <p:animEffect transition="in" filter="fade">
                                      <p:cBhvr>
                                        <p:cTn id="63" dur="500"/>
                                        <p:tgtEl>
                                          <p:spTgt spid="19459">
                                            <p:txEl>
                                              <p:pRg st="11" end="11"/>
                                            </p:txEl>
                                          </p:spTgt>
                                        </p:tgtEl>
                                      </p:cBhvr>
                                    </p:animEffect>
                                    <p:anim calcmode="lin" valueType="num">
                                      <p:cBhvr>
                                        <p:cTn id="64" dur="500" fill="hold"/>
                                        <p:tgtEl>
                                          <p:spTgt spid="19459">
                                            <p:txEl>
                                              <p:pRg st="11" end="11"/>
                                            </p:txEl>
                                          </p:spTgt>
                                        </p:tgtEl>
                                        <p:attrNameLst>
                                          <p:attrName>ppt_x</p:attrName>
                                        </p:attrNameLst>
                                      </p:cBhvr>
                                      <p:tavLst>
                                        <p:tav tm="0">
                                          <p:val>
                                            <p:strVal val="#ppt_x"/>
                                          </p:val>
                                        </p:tav>
                                        <p:tav tm="100000">
                                          <p:val>
                                            <p:strVal val="#ppt_x"/>
                                          </p:val>
                                        </p:tav>
                                      </p:tavLst>
                                    </p:anim>
                                    <p:anim calcmode="lin" valueType="num">
                                      <p:cBhvr>
                                        <p:cTn id="65" dur="500" fill="hold"/>
                                        <p:tgtEl>
                                          <p:spTgt spid="19459">
                                            <p:txEl>
                                              <p:pRg st="11" end="11"/>
                                            </p:txEl>
                                          </p:spTgt>
                                        </p:tgtEl>
                                        <p:attrNameLst>
                                          <p:attrName>ppt_y</p:attrName>
                                        </p:attrNameLst>
                                      </p:cBhvr>
                                      <p:tavLst>
                                        <p:tav tm="0">
                                          <p:val>
                                            <p:strVal val="#ppt_y+.05"/>
                                          </p:val>
                                        </p:tav>
                                        <p:tav tm="100000">
                                          <p:val>
                                            <p:strVal val="#ppt_y"/>
                                          </p:val>
                                        </p:tav>
                                      </p:tavLst>
                                    </p:anim>
                                  </p:childTnLst>
                                </p:cTn>
                              </p:par>
                            </p:childTnLst>
                          </p:cTn>
                        </p:par>
                      </p:childTnLst>
                    </p:cTn>
                  </p:par>
                  <p:par>
                    <p:cTn id="66" fill="hold" nodeType="clickPar">
                      <p:stCondLst>
                        <p:cond delay="indefinite"/>
                      </p:stCondLst>
                      <p:childTnLst>
                        <p:par>
                          <p:cTn id="67" fill="hold" nodeType="withGroup">
                            <p:stCondLst>
                              <p:cond delay="0"/>
                            </p:stCondLst>
                            <p:childTnLst>
                              <p:par>
                                <p:cTn id="68" presetID="44" presetClass="entr" presetSubtype="0" fill="hold" grpId="0" nodeType="clickEffect">
                                  <p:stCondLst>
                                    <p:cond delay="0"/>
                                  </p:stCondLst>
                                  <p:childTnLst>
                                    <p:set>
                                      <p:cBhvr>
                                        <p:cTn id="69" dur="1" fill="hold">
                                          <p:stCondLst>
                                            <p:cond delay="0"/>
                                          </p:stCondLst>
                                        </p:cTn>
                                        <p:tgtEl>
                                          <p:spTgt spid="19459">
                                            <p:txEl>
                                              <p:pRg st="12" end="12"/>
                                            </p:txEl>
                                          </p:spTgt>
                                        </p:tgtEl>
                                        <p:attrNameLst>
                                          <p:attrName>style.visibility</p:attrName>
                                        </p:attrNameLst>
                                      </p:cBhvr>
                                      <p:to>
                                        <p:strVal val="visible"/>
                                      </p:to>
                                    </p:set>
                                    <p:animEffect transition="in" filter="fade">
                                      <p:cBhvr>
                                        <p:cTn id="70" dur="500"/>
                                        <p:tgtEl>
                                          <p:spTgt spid="19459">
                                            <p:txEl>
                                              <p:pRg st="12" end="12"/>
                                            </p:txEl>
                                          </p:spTgt>
                                        </p:tgtEl>
                                      </p:cBhvr>
                                    </p:animEffect>
                                    <p:anim calcmode="lin" valueType="num">
                                      <p:cBhvr>
                                        <p:cTn id="71" dur="500" fill="hold"/>
                                        <p:tgtEl>
                                          <p:spTgt spid="19459">
                                            <p:txEl>
                                              <p:pRg st="12" end="12"/>
                                            </p:txEl>
                                          </p:spTgt>
                                        </p:tgtEl>
                                        <p:attrNameLst>
                                          <p:attrName>ppt_x</p:attrName>
                                        </p:attrNameLst>
                                      </p:cBhvr>
                                      <p:tavLst>
                                        <p:tav tm="0">
                                          <p:val>
                                            <p:strVal val="#ppt_x"/>
                                          </p:val>
                                        </p:tav>
                                        <p:tav tm="100000">
                                          <p:val>
                                            <p:strVal val="#ppt_x"/>
                                          </p:val>
                                        </p:tav>
                                      </p:tavLst>
                                    </p:anim>
                                    <p:anim calcmode="lin" valueType="num">
                                      <p:cBhvr>
                                        <p:cTn id="72" dur="500" fill="hold"/>
                                        <p:tgtEl>
                                          <p:spTgt spid="19459">
                                            <p:txEl>
                                              <p:pRg st="12" end="12"/>
                                            </p:txEl>
                                          </p:spTgt>
                                        </p:tgtEl>
                                        <p:attrNameLst>
                                          <p:attrName>ppt_y</p:attrName>
                                        </p:attrNameLst>
                                      </p:cBhvr>
                                      <p:tavLst>
                                        <p:tav tm="0">
                                          <p:val>
                                            <p:strVal val="#ppt_y+.05"/>
                                          </p:val>
                                        </p:tav>
                                        <p:tav tm="100000">
                                          <p:val>
                                            <p:strVal val="#ppt_y"/>
                                          </p:val>
                                        </p:tav>
                                      </p:tavLst>
                                    </p:anim>
                                  </p:childTnLst>
                                </p:cTn>
                              </p:par>
                            </p:childTnLst>
                          </p:cTn>
                        </p:par>
                      </p:childTnLst>
                    </p:cTn>
                  </p:par>
                  <p:par>
                    <p:cTn id="73" fill="hold" nodeType="clickPar">
                      <p:stCondLst>
                        <p:cond delay="indefinite"/>
                      </p:stCondLst>
                      <p:childTnLst>
                        <p:par>
                          <p:cTn id="74" fill="hold" nodeType="withGroup">
                            <p:stCondLst>
                              <p:cond delay="0"/>
                            </p:stCondLst>
                            <p:childTnLst>
                              <p:par>
                                <p:cTn id="75" presetID="44" presetClass="entr" presetSubtype="0" fill="hold" grpId="0" nodeType="clickEffect">
                                  <p:stCondLst>
                                    <p:cond delay="0"/>
                                  </p:stCondLst>
                                  <p:childTnLst>
                                    <p:set>
                                      <p:cBhvr>
                                        <p:cTn id="76" dur="1" fill="hold">
                                          <p:stCondLst>
                                            <p:cond delay="0"/>
                                          </p:stCondLst>
                                        </p:cTn>
                                        <p:tgtEl>
                                          <p:spTgt spid="19459">
                                            <p:txEl>
                                              <p:pRg st="13" end="13"/>
                                            </p:txEl>
                                          </p:spTgt>
                                        </p:tgtEl>
                                        <p:attrNameLst>
                                          <p:attrName>style.visibility</p:attrName>
                                        </p:attrNameLst>
                                      </p:cBhvr>
                                      <p:to>
                                        <p:strVal val="visible"/>
                                      </p:to>
                                    </p:set>
                                    <p:animEffect transition="in" filter="fade">
                                      <p:cBhvr>
                                        <p:cTn id="77" dur="500"/>
                                        <p:tgtEl>
                                          <p:spTgt spid="19459">
                                            <p:txEl>
                                              <p:pRg st="13" end="13"/>
                                            </p:txEl>
                                          </p:spTgt>
                                        </p:tgtEl>
                                      </p:cBhvr>
                                    </p:animEffect>
                                    <p:anim calcmode="lin" valueType="num">
                                      <p:cBhvr>
                                        <p:cTn id="78" dur="500" fill="hold"/>
                                        <p:tgtEl>
                                          <p:spTgt spid="19459">
                                            <p:txEl>
                                              <p:pRg st="13" end="13"/>
                                            </p:txEl>
                                          </p:spTgt>
                                        </p:tgtEl>
                                        <p:attrNameLst>
                                          <p:attrName>ppt_x</p:attrName>
                                        </p:attrNameLst>
                                      </p:cBhvr>
                                      <p:tavLst>
                                        <p:tav tm="0">
                                          <p:val>
                                            <p:strVal val="#ppt_x"/>
                                          </p:val>
                                        </p:tav>
                                        <p:tav tm="100000">
                                          <p:val>
                                            <p:strVal val="#ppt_x"/>
                                          </p:val>
                                        </p:tav>
                                      </p:tavLst>
                                    </p:anim>
                                    <p:anim calcmode="lin" valueType="num">
                                      <p:cBhvr>
                                        <p:cTn id="79" dur="500" fill="hold"/>
                                        <p:tgtEl>
                                          <p:spTgt spid="19459">
                                            <p:txEl>
                                              <p:pRg st="13" end="13"/>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uild="p"/>
    </p:bldLst>
  </p:timing>
</p:sld>
</file>

<file path=ppt/slides/slide6.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3314" name="Rectangle 3"/>
          <p:cNvSpPr>
            <a:spLocks noGrp="1" noChangeArrowheads="1"/>
          </p:cNvSpPr>
          <p:nvPr>
            <p:ph type="body" sz="half" idx="1"/>
          </p:nvPr>
        </p:nvSpPr>
        <p:spPr>
          <a:xfrm>
            <a:off x="4724400" y="533400"/>
            <a:ext cx="4419600" cy="6172200"/>
          </a:xfrm>
        </p:spPr>
        <p:txBody>
          <a:bodyPr/>
          <a:lstStyle/>
          <a:p>
            <a:pPr eaLnBrk="1" hangingPunct="1">
              <a:lnSpc>
                <a:spcPct val="80000"/>
              </a:lnSpc>
              <a:buFontTx/>
              <a:buNone/>
            </a:pPr>
            <a:endParaRPr lang="fa-IR" sz="1600" smtClean="0">
              <a:latin typeface="Times New Roman" panose="02020603050405020304" pitchFamily="18" charset="0"/>
              <a:cs typeface="Times New Roman" panose="02020603050405020304" pitchFamily="18" charset="0"/>
            </a:endParaRPr>
          </a:p>
          <a:p>
            <a:pPr eaLnBrk="1" hangingPunct="1">
              <a:lnSpc>
                <a:spcPct val="80000"/>
              </a:lnSpc>
              <a:buFontTx/>
              <a:buNone/>
            </a:pPr>
            <a:r>
              <a:rPr lang="fa-IR" sz="2000" smtClean="0">
                <a:latin typeface="Times New Roman" panose="02020603050405020304" pitchFamily="18" charset="0"/>
                <a:cs typeface="Times New Roman" panose="02020603050405020304" pitchFamily="18" charset="0"/>
              </a:rPr>
              <a:t>• افزایش دوام بتن</a:t>
            </a:r>
          </a:p>
          <a:p>
            <a:pPr eaLnBrk="1" hangingPunct="1">
              <a:lnSpc>
                <a:spcPct val="80000"/>
              </a:lnSpc>
              <a:buFontTx/>
              <a:buNone/>
            </a:pPr>
            <a:r>
              <a:rPr lang="fa-IR" sz="2000" smtClean="0">
                <a:latin typeface="Times New Roman" panose="02020603050405020304" pitchFamily="18" charset="0"/>
                <a:cs typeface="Times New Roman" panose="02020603050405020304" pitchFamily="18" charset="0"/>
              </a:rPr>
              <a:t>• کاهش ابعاد فونداسیون</a:t>
            </a:r>
          </a:p>
          <a:p>
            <a:pPr eaLnBrk="1" hangingPunct="1">
              <a:lnSpc>
                <a:spcPct val="80000"/>
              </a:lnSpc>
              <a:buFontTx/>
              <a:buNone/>
            </a:pPr>
            <a:r>
              <a:rPr lang="fa-IR" sz="2000" smtClean="0">
                <a:latin typeface="Times New Roman" panose="02020603050405020304" pitchFamily="18" charset="0"/>
                <a:cs typeface="Times New Roman" panose="02020603050405020304" pitchFamily="18" charset="0"/>
              </a:rPr>
              <a:t>• کنترل ترک خوردگی در سازه</a:t>
            </a:r>
          </a:p>
          <a:p>
            <a:pPr eaLnBrk="1" hangingPunct="1">
              <a:lnSpc>
                <a:spcPct val="80000"/>
              </a:lnSpc>
              <a:buFontTx/>
              <a:buNone/>
            </a:pPr>
            <a:r>
              <a:rPr lang="fa-IR" sz="2000" smtClean="0">
                <a:latin typeface="Times New Roman" panose="02020603050405020304" pitchFamily="18" charset="0"/>
                <a:cs typeface="Times New Roman" panose="02020603050405020304" pitchFamily="18" charset="0"/>
              </a:rPr>
              <a:t>• باربری بیشتر عضو پیش تنیده با هندسه مشابه نسبت به بتن مسلح معمولی</a:t>
            </a:r>
          </a:p>
          <a:p>
            <a:pPr eaLnBrk="1" hangingPunct="1">
              <a:lnSpc>
                <a:spcPct val="80000"/>
              </a:lnSpc>
              <a:buFontTx/>
              <a:buNone/>
            </a:pPr>
            <a:endParaRPr lang="fa-IR" sz="2000" smtClean="0">
              <a:latin typeface="Times New Roman" panose="02020603050405020304" pitchFamily="18" charset="0"/>
              <a:cs typeface="Times New Roman" panose="02020603050405020304" pitchFamily="18" charset="0"/>
            </a:endParaRPr>
          </a:p>
          <a:p>
            <a:pPr eaLnBrk="1" hangingPunct="1">
              <a:lnSpc>
                <a:spcPct val="80000"/>
              </a:lnSpc>
              <a:buFontTx/>
              <a:buNone/>
            </a:pPr>
            <a:r>
              <a:rPr lang="fa-IR" sz="2000" smtClean="0">
                <a:latin typeface="Times New Roman" panose="02020603050405020304" pitchFamily="18" charset="0"/>
                <a:cs typeface="Times New Roman" panose="02020603050405020304" pitchFamily="18" charset="0"/>
              </a:rPr>
              <a:t>• کنترل خیز و تغییرشکل در سازه ها</a:t>
            </a:r>
          </a:p>
          <a:p>
            <a:pPr eaLnBrk="1" hangingPunct="1">
              <a:lnSpc>
                <a:spcPct val="80000"/>
              </a:lnSpc>
              <a:buFontTx/>
              <a:buNone/>
            </a:pPr>
            <a:r>
              <a:rPr lang="fa-IR" sz="2000" smtClean="0">
                <a:latin typeface="Times New Roman" panose="02020603050405020304" pitchFamily="18" charset="0"/>
                <a:cs typeface="Times New Roman" panose="02020603050405020304" pitchFamily="18" charset="0"/>
              </a:rPr>
              <a:t>• ایمنی بالاتر سقف یکپارچه بتنی در زلزله</a:t>
            </a:r>
          </a:p>
          <a:p>
            <a:pPr eaLnBrk="1" hangingPunct="1">
              <a:lnSpc>
                <a:spcPct val="80000"/>
              </a:lnSpc>
              <a:buFontTx/>
              <a:buNone/>
            </a:pPr>
            <a:r>
              <a:rPr lang="fa-IR" sz="2000" smtClean="0">
                <a:latin typeface="Times New Roman" panose="02020603050405020304" pitchFamily="18" charset="0"/>
                <a:cs typeface="Times New Roman" panose="02020603050405020304" pitchFamily="18" charset="0"/>
              </a:rPr>
              <a:t>• کاهش وزن مرده ساختمان و مصالح مصرفی</a:t>
            </a:r>
          </a:p>
          <a:p>
            <a:pPr eaLnBrk="1" hangingPunct="1">
              <a:lnSpc>
                <a:spcPct val="80000"/>
              </a:lnSpc>
              <a:buFontTx/>
              <a:buNone/>
            </a:pPr>
            <a:endParaRPr lang="fa-IR" sz="2000" smtClean="0">
              <a:latin typeface="Times New Roman" panose="02020603050405020304" pitchFamily="18" charset="0"/>
              <a:cs typeface="Times New Roman" panose="02020603050405020304" pitchFamily="18" charset="0"/>
            </a:endParaRPr>
          </a:p>
          <a:p>
            <a:pPr eaLnBrk="1" hangingPunct="1">
              <a:lnSpc>
                <a:spcPct val="80000"/>
              </a:lnSpc>
              <a:buFontTx/>
              <a:buNone/>
            </a:pPr>
            <a:r>
              <a:rPr lang="fa-IR" sz="2000" smtClean="0">
                <a:latin typeface="Times New Roman" panose="02020603050405020304" pitchFamily="18" charset="0"/>
                <a:cs typeface="Times New Roman" panose="02020603050405020304" pitchFamily="18" charset="0"/>
              </a:rPr>
              <a:t>• کاهش ارتفاع تیرها و ضخامت دال های بتنی</a:t>
            </a:r>
          </a:p>
          <a:p>
            <a:pPr eaLnBrk="1" hangingPunct="1">
              <a:lnSpc>
                <a:spcPct val="80000"/>
              </a:lnSpc>
              <a:buFontTx/>
              <a:buNone/>
            </a:pPr>
            <a:r>
              <a:rPr lang="fa-IR" sz="2000" smtClean="0">
                <a:latin typeface="Times New Roman" panose="02020603050405020304" pitchFamily="18" charset="0"/>
                <a:cs typeface="Times New Roman" panose="02020603050405020304" pitchFamily="18" charset="0"/>
              </a:rPr>
              <a:t>• امکانساخت قطعات بتنی پیش ساخته سبک تر</a:t>
            </a:r>
          </a:p>
          <a:p>
            <a:pPr eaLnBrk="1" hangingPunct="1">
              <a:lnSpc>
                <a:spcPct val="80000"/>
              </a:lnSpc>
              <a:buFontTx/>
              <a:buNone/>
            </a:pPr>
            <a:r>
              <a:rPr lang="fa-IR" sz="2000" smtClean="0">
                <a:latin typeface="Times New Roman" panose="02020603050405020304" pitchFamily="18" charset="0"/>
                <a:cs typeface="Times New Roman" panose="02020603050405020304" pitchFamily="18" charset="0"/>
              </a:rPr>
              <a:t> </a:t>
            </a:r>
          </a:p>
          <a:p>
            <a:pPr eaLnBrk="1" hangingPunct="1">
              <a:lnSpc>
                <a:spcPct val="80000"/>
              </a:lnSpc>
              <a:buFontTx/>
              <a:buNone/>
            </a:pPr>
            <a:r>
              <a:rPr lang="fa-IR" sz="2000" smtClean="0">
                <a:latin typeface="Times New Roman" panose="02020603050405020304" pitchFamily="18" charset="0"/>
                <a:cs typeface="Times New Roman" panose="02020603050405020304" pitchFamily="18" charset="0"/>
              </a:rPr>
              <a:t>• کاهش ارتعاش ناشی از بارهای ضربه ای و دینامیکی(کاهش ارتفاع تیرها و ضخامت دال های بتنی)</a:t>
            </a:r>
          </a:p>
          <a:p>
            <a:pPr eaLnBrk="1" hangingPunct="1">
              <a:lnSpc>
                <a:spcPct val="80000"/>
              </a:lnSpc>
              <a:buFontTx/>
              <a:buNone/>
            </a:pPr>
            <a:r>
              <a:rPr lang="fa-IR" sz="2000" smtClean="0">
                <a:latin typeface="Times New Roman" panose="02020603050405020304" pitchFamily="18" charset="0"/>
                <a:cs typeface="Times New Roman" panose="02020603050405020304" pitchFamily="18" charset="0"/>
              </a:rPr>
              <a:t>• استفاده حداکثر و بهینه از ظرفیت مصالح بتنی و کابل ها</a:t>
            </a:r>
          </a:p>
          <a:p>
            <a:pPr eaLnBrk="1" hangingPunct="1">
              <a:lnSpc>
                <a:spcPct val="80000"/>
              </a:lnSpc>
              <a:buFontTx/>
              <a:buNone/>
            </a:pPr>
            <a:endParaRPr lang="en-US" sz="1600" smtClean="0">
              <a:latin typeface="Times New Roman" panose="02020603050405020304" pitchFamily="18" charset="0"/>
              <a:cs typeface="Times New Roman" panose="02020603050405020304" pitchFamily="18" charset="0"/>
            </a:endParaRPr>
          </a:p>
        </p:txBody>
      </p:sp>
      <p:pic>
        <p:nvPicPr>
          <p:cNvPr id="13315" name="Picture 4"/>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9525" y="0"/>
            <a:ext cx="4648200" cy="6858000"/>
          </a:xfrm>
          <a:noFill/>
        </p:spPr>
      </p:pic>
      <p:sp>
        <p:nvSpPr>
          <p:cNvPr id="13316" name="WordArt 5"/>
          <p:cNvSpPr>
            <a:spLocks noChangeArrowheads="1" noChangeShapeType="1" noTextEdit="1"/>
          </p:cNvSpPr>
          <p:nvPr/>
        </p:nvSpPr>
        <p:spPr bwMode="auto">
          <a:xfrm>
            <a:off x="7315200" y="152400"/>
            <a:ext cx="1628775" cy="5334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rtl="1"/>
            <a:r>
              <a:rPr lang="fa-IR" sz="3200" kern="10">
                <a:solidFill>
                  <a:srgbClr val="3366CC"/>
                </a:solidFill>
                <a:effectLst>
                  <a:outerShdw dist="35921" dir="2700000" algn="ctr" rotWithShape="0">
                    <a:srgbClr val="C0C0C0">
                      <a:alpha val="79999"/>
                    </a:srgbClr>
                  </a:outerShdw>
                </a:effectLst>
              </a:rPr>
              <a:t>مزایای سازه ای</a:t>
            </a:r>
          </a:p>
        </p:txBody>
      </p:sp>
    </p:spTree>
  </p:cSld>
  <p:clrMapOvr>
    <a:masterClrMapping/>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4338" name="Rectangle 5"/>
          <p:cNvSpPr>
            <a:spLocks noGrp="1" noChangeArrowheads="1"/>
          </p:cNvSpPr>
          <p:nvPr>
            <p:ph type="body" sz="half" idx="1"/>
          </p:nvPr>
        </p:nvSpPr>
        <p:spPr>
          <a:xfrm>
            <a:off x="4419600" y="228600"/>
            <a:ext cx="4419600" cy="5562600"/>
          </a:xfrm>
          <a:noFill/>
        </p:spPr>
        <p:txBody>
          <a:bodyPr/>
          <a:lstStyle/>
          <a:p>
            <a:pPr eaLnBrk="1" hangingPunct="1">
              <a:buFontTx/>
              <a:buNone/>
            </a:pPr>
            <a:endParaRPr lang="fa-IR" sz="2000" smtClean="0">
              <a:latin typeface="Times New Roman" panose="02020603050405020304" pitchFamily="18" charset="0"/>
              <a:cs typeface="Times New Roman" panose="02020603050405020304" pitchFamily="18" charset="0"/>
            </a:endParaRPr>
          </a:p>
          <a:p>
            <a:pPr eaLnBrk="1" hangingPunct="1">
              <a:buFontTx/>
              <a:buNone/>
            </a:pPr>
            <a:r>
              <a:rPr lang="fa-IR" sz="2000" smtClean="0">
                <a:latin typeface="Times New Roman" panose="02020603050405020304" pitchFamily="18" charset="0"/>
                <a:cs typeface="Times New Roman" panose="02020603050405020304" pitchFamily="18" charset="0"/>
              </a:rPr>
              <a:t>• افزایش طول عمر مفید سازه</a:t>
            </a:r>
          </a:p>
          <a:p>
            <a:pPr eaLnBrk="1" hangingPunct="1">
              <a:buFontTx/>
              <a:buNone/>
            </a:pPr>
            <a:r>
              <a:rPr lang="fa-IR" sz="2000" smtClean="0">
                <a:latin typeface="Times New Roman" panose="02020603050405020304" pitchFamily="18" charset="0"/>
                <a:cs typeface="Times New Roman" panose="02020603050405020304" pitchFamily="18" charset="0"/>
              </a:rPr>
              <a:t>• کاهش فوق العاده در زمان ساخت و ساز</a:t>
            </a:r>
          </a:p>
          <a:p>
            <a:pPr eaLnBrk="1" hangingPunct="1">
              <a:buFontTx/>
              <a:buNone/>
            </a:pPr>
            <a:r>
              <a:rPr lang="fa-IR" sz="2000" smtClean="0">
                <a:latin typeface="Times New Roman" panose="02020603050405020304" pitchFamily="18" charset="0"/>
                <a:cs typeface="Times New Roman" panose="02020603050405020304" pitchFamily="18" charset="0"/>
              </a:rPr>
              <a:t>• امکان ایجاد طبقات بیشتر تحت یک ارتفاع مجاز</a:t>
            </a:r>
          </a:p>
          <a:p>
            <a:pPr eaLnBrk="1" hangingPunct="1">
              <a:buFontTx/>
              <a:buNone/>
            </a:pPr>
            <a:endParaRPr lang="fa-IR" sz="2000" smtClean="0">
              <a:latin typeface="Times New Roman" panose="02020603050405020304" pitchFamily="18" charset="0"/>
              <a:cs typeface="Times New Roman" panose="02020603050405020304" pitchFamily="18" charset="0"/>
            </a:endParaRPr>
          </a:p>
          <a:p>
            <a:pPr eaLnBrk="1" hangingPunct="1">
              <a:buFontTx/>
              <a:buNone/>
            </a:pPr>
            <a:r>
              <a:rPr lang="fa-IR" sz="2000" smtClean="0">
                <a:latin typeface="Times New Roman" panose="02020603050405020304" pitchFamily="18" charset="0"/>
                <a:cs typeface="Times New Roman" panose="02020603050405020304" pitchFamily="18" charset="0"/>
              </a:rPr>
              <a:t>• امکان احداث پروژه های تجاری با معماری خاص</a:t>
            </a:r>
          </a:p>
          <a:p>
            <a:pPr eaLnBrk="1" hangingPunct="1">
              <a:buFontTx/>
              <a:buNone/>
            </a:pPr>
            <a:r>
              <a:rPr lang="fa-IR" sz="2000" smtClean="0">
                <a:latin typeface="Times New Roman" panose="02020603050405020304" pitchFamily="18" charset="0"/>
                <a:cs typeface="Times New Roman" panose="02020603050405020304" pitchFamily="18" charset="0"/>
              </a:rPr>
              <a:t>• کاهش هزینه تمامی آیتم های ارتفاعی نازک کاری</a:t>
            </a:r>
          </a:p>
          <a:p>
            <a:pPr eaLnBrk="1" hangingPunct="1">
              <a:buFontTx/>
              <a:buNone/>
            </a:pPr>
            <a:r>
              <a:rPr lang="fa-IR" sz="2000" smtClean="0">
                <a:latin typeface="Times New Roman" panose="02020603050405020304" pitchFamily="18" charset="0"/>
                <a:cs typeface="Times New Roman" panose="02020603050405020304" pitchFamily="18" charset="0"/>
              </a:rPr>
              <a:t>• کاهش قابل ملاحظه در مقدار آرماتور و بتن</a:t>
            </a:r>
          </a:p>
          <a:p>
            <a:pPr eaLnBrk="1" hangingPunct="1">
              <a:buFontTx/>
              <a:buNone/>
            </a:pPr>
            <a:r>
              <a:rPr lang="fa-IR" sz="2000" smtClean="0">
                <a:latin typeface="Times New Roman" panose="02020603050405020304" pitchFamily="18" charset="0"/>
                <a:cs typeface="Times New Roman" panose="02020603050405020304" pitchFamily="18" charset="0"/>
              </a:rPr>
              <a:t>مصرفی</a:t>
            </a:r>
          </a:p>
          <a:p>
            <a:pPr eaLnBrk="1" hangingPunct="1">
              <a:buFontTx/>
              <a:buNone/>
            </a:pPr>
            <a:endParaRPr lang="fa-IR" sz="2000" smtClean="0">
              <a:latin typeface="Times New Roman" panose="02020603050405020304" pitchFamily="18" charset="0"/>
              <a:cs typeface="Times New Roman" panose="02020603050405020304" pitchFamily="18" charset="0"/>
            </a:endParaRPr>
          </a:p>
          <a:p>
            <a:pPr eaLnBrk="1" hangingPunct="1">
              <a:buFontTx/>
              <a:buNone/>
            </a:pPr>
            <a:r>
              <a:rPr lang="fa-IR" sz="2000" smtClean="0">
                <a:latin typeface="Times New Roman" panose="02020603050405020304" pitchFamily="18" charset="0"/>
                <a:cs typeface="Times New Roman" panose="02020603050405020304" pitchFamily="18" charset="0"/>
              </a:rPr>
              <a:t>• کاهش قابل ملاحظه در زمان و هزینه نیروی </a:t>
            </a:r>
          </a:p>
          <a:p>
            <a:pPr eaLnBrk="1" hangingPunct="1">
              <a:buFontTx/>
              <a:buNone/>
            </a:pPr>
            <a:r>
              <a:rPr lang="fa-IR" sz="2000" smtClean="0">
                <a:latin typeface="Times New Roman" panose="02020603050405020304" pitchFamily="18" charset="0"/>
                <a:cs typeface="Times New Roman" panose="02020603050405020304" pitchFamily="18" charset="0"/>
              </a:rPr>
              <a:t>انسانی  </a:t>
            </a:r>
          </a:p>
          <a:p>
            <a:pPr eaLnBrk="1" hangingPunct="1">
              <a:buFontTx/>
              <a:buNone/>
            </a:pPr>
            <a:r>
              <a:rPr lang="fa-IR" sz="2000" smtClean="0">
                <a:latin typeface="Times New Roman" panose="02020603050405020304" pitchFamily="18" charset="0"/>
                <a:cs typeface="Times New Roman" panose="02020603050405020304" pitchFamily="18" charset="0"/>
              </a:rPr>
              <a:t>• افزایش سوددهی پروژه های ساختمانی بواسطه </a:t>
            </a:r>
          </a:p>
          <a:p>
            <a:pPr eaLnBrk="1" hangingPunct="1">
              <a:buFontTx/>
              <a:buNone/>
            </a:pPr>
            <a:r>
              <a:rPr lang="fa-IR" sz="2000" smtClean="0">
                <a:latin typeface="Times New Roman" panose="02020603050405020304" pitchFamily="18" charset="0"/>
                <a:cs typeface="Times New Roman" panose="02020603050405020304" pitchFamily="18" charset="0"/>
              </a:rPr>
              <a:t>افزایش تعداد پارکینگ ها</a:t>
            </a:r>
          </a:p>
          <a:p>
            <a:pPr eaLnBrk="1" hangingPunct="1">
              <a:buFontTx/>
              <a:buNone/>
            </a:pPr>
            <a:endParaRPr lang="fa-IR" sz="2000" smtClean="0">
              <a:latin typeface="Times New Roman" panose="02020603050405020304" pitchFamily="18" charset="0"/>
              <a:cs typeface="Times New Roman" panose="02020603050405020304" pitchFamily="18" charset="0"/>
            </a:endParaRPr>
          </a:p>
        </p:txBody>
      </p:sp>
      <p:pic>
        <p:nvPicPr>
          <p:cNvPr id="14339" name="Picture 6"/>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0" y="0"/>
            <a:ext cx="4495800" cy="6858000"/>
          </a:xfrm>
          <a:noFill/>
        </p:spPr>
      </p:pic>
      <p:sp>
        <p:nvSpPr>
          <p:cNvPr id="14340" name="WordArt 5"/>
          <p:cNvSpPr>
            <a:spLocks noChangeArrowheads="1" noChangeShapeType="1" noTextEdit="1"/>
          </p:cNvSpPr>
          <p:nvPr/>
        </p:nvSpPr>
        <p:spPr bwMode="auto">
          <a:xfrm>
            <a:off x="6858000" y="152400"/>
            <a:ext cx="1981200" cy="43815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rtl="1"/>
            <a:r>
              <a:rPr lang="fa-IR" sz="3600" kern="10">
                <a:solidFill>
                  <a:srgbClr val="3366CC"/>
                </a:solidFill>
                <a:effectLst>
                  <a:outerShdw dist="35921" dir="2700000" algn="ctr" rotWithShape="0">
                    <a:srgbClr val="C0C0C0">
                      <a:alpha val="79999"/>
                    </a:srgbClr>
                  </a:outerShdw>
                </a:effectLst>
              </a:rPr>
              <a:t>مزایای اقتصادی</a:t>
            </a:r>
          </a:p>
        </p:txBody>
      </p:sp>
    </p:spTree>
  </p:cSld>
  <p:clrMapOvr>
    <a:masterClrMapping/>
  </p:clrMapOvr>
  <p:transition spd="slow">
    <p:randomBar dir="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4820" name="Rectangle 4"/>
          <p:cNvSpPr>
            <a:spLocks noGrp="1" noChangeArrowheads="1"/>
          </p:cNvSpPr>
          <p:nvPr>
            <p:ph idx="1"/>
          </p:nvPr>
        </p:nvSpPr>
        <p:spPr>
          <a:xfrm>
            <a:off x="0" y="228600"/>
            <a:ext cx="8915400" cy="1524000"/>
          </a:xfrm>
        </p:spPr>
        <p:txBody>
          <a:bodyPr/>
          <a:lstStyle/>
          <a:p>
            <a:pPr eaLnBrk="1" hangingPunct="1">
              <a:buFontTx/>
              <a:buNone/>
            </a:pPr>
            <a:endParaRPr lang="fa-IR" sz="2000" smtClean="0">
              <a:latin typeface="Times New Roman" panose="02020603050405020304" pitchFamily="18" charset="0"/>
              <a:cs typeface="Times New Roman" panose="02020603050405020304" pitchFamily="18" charset="0"/>
            </a:endParaRPr>
          </a:p>
          <a:p>
            <a:pPr eaLnBrk="1" hangingPunct="1">
              <a:buFontTx/>
              <a:buNone/>
            </a:pPr>
            <a:r>
              <a:rPr lang="ar-SA" sz="2000" smtClean="0">
                <a:latin typeface="Times New Roman" panose="02020603050405020304" pitchFamily="18" charset="0"/>
                <a:cs typeface="Times New Roman" panose="02020603050405020304" pitchFamily="18" charset="0"/>
              </a:rPr>
              <a:t>اعمال نیروی پیش تنیدگی به دو روش پیش کشیده یا پس کشیده صورت  میگیرد.</a:t>
            </a:r>
            <a:endParaRPr lang="fa-IR" sz="2000" smtClean="0">
              <a:latin typeface="Times New Roman" panose="02020603050405020304" pitchFamily="18" charset="0"/>
              <a:cs typeface="Times New Roman" panose="02020603050405020304" pitchFamily="18" charset="0"/>
            </a:endParaRPr>
          </a:p>
          <a:p>
            <a:pPr eaLnBrk="1" hangingPunct="1">
              <a:buFontTx/>
              <a:buNone/>
            </a:pPr>
            <a:r>
              <a:rPr lang="ar-SA" sz="2000" smtClean="0">
                <a:latin typeface="Times New Roman" panose="02020603050405020304" pitchFamily="18" charset="0"/>
                <a:cs typeface="Times New Roman" panose="02020603050405020304" pitchFamily="18" charset="0"/>
              </a:rPr>
              <a:t> بدین معنی که عملیات کشش کابلها می تواند پیش از بتن ریزی یا پس از  بتن ریزی انجام شود</a:t>
            </a:r>
            <a:r>
              <a:rPr lang="ar-SA" sz="1800" smtClean="0">
                <a:latin typeface="Times New Roman" panose="02020603050405020304" pitchFamily="18" charset="0"/>
                <a:cs typeface="Times New Roman" panose="02020603050405020304" pitchFamily="18" charset="0"/>
              </a:rPr>
              <a:t>.</a:t>
            </a:r>
            <a:endParaRPr lang="en-US" sz="1800" smtClean="0">
              <a:latin typeface="Times New Roman" panose="02020603050405020304" pitchFamily="18" charset="0"/>
              <a:cs typeface="Times New Roman" panose="02020603050405020304" pitchFamily="18" charset="0"/>
            </a:endParaRPr>
          </a:p>
        </p:txBody>
      </p:sp>
      <p:sp>
        <p:nvSpPr>
          <p:cNvPr id="15363" name="Rectangle 5"/>
          <p:cNvSpPr>
            <a:spLocks noChangeArrowheads="1"/>
          </p:cNvSpPr>
          <p:nvPr/>
        </p:nvSpPr>
        <p:spPr bwMode="auto">
          <a:xfrm>
            <a:off x="457200" y="1455738"/>
            <a:ext cx="8458200" cy="4878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marL="342900" indent="-342900"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rtl="0" eaLnBrk="1" hangingPunct="1">
              <a:spcBef>
                <a:spcPct val="0"/>
              </a:spcBef>
              <a:buFontTx/>
              <a:buNone/>
            </a:pPr>
            <a:r>
              <a:rPr lang="ar-SA" sz="1800" b="1">
                <a:latin typeface="Times New Roman" panose="02020603050405020304" pitchFamily="18" charset="0"/>
                <a:cs typeface="Times New Roman" panose="02020603050405020304" pitchFamily="18" charset="0"/>
              </a:rPr>
              <a:t>1)روش پیش کشیدگی: </a:t>
            </a:r>
            <a:endParaRPr lang="en-US" sz="1800">
              <a:latin typeface="Times New Roman" panose="02020603050405020304" pitchFamily="18" charset="0"/>
              <a:cs typeface="Times New Roman" panose="02020603050405020304" pitchFamily="18" charset="0"/>
            </a:endParaRPr>
          </a:p>
          <a:p>
            <a:pPr rtl="0" eaLnBrk="1" hangingPunct="1">
              <a:spcBef>
                <a:spcPct val="0"/>
              </a:spcBef>
              <a:buFontTx/>
              <a:buNone/>
            </a:pPr>
            <a:r>
              <a:rPr lang="ar-SA" sz="2000">
                <a:latin typeface="Times New Roman" panose="02020603050405020304" pitchFamily="18" charset="0"/>
                <a:cs typeface="Times New Roman" panose="02020603050405020304" pitchFamily="18" charset="0"/>
              </a:rPr>
              <a:t>در اين روش در مرحله اول ابتدا کابلها روی بسترپیش ساخته  در حد فاصل دو انتها  کشیده می شوند. در مرحله دوم عضو مورد نظر بتن ريزي مي شود و سپس به مقاومت كافي مي رسد و در مرحله سوم کابل هاي پيش تنيدگي در دو انتهاي تير، بريده شده و نيروي پيش تنيدگي بصورت يك نيروي فشاري بر عضو اعمال ميشود. </a:t>
            </a:r>
            <a:endParaRPr lang="en-US" sz="2000">
              <a:latin typeface="Times New Roman" panose="02020603050405020304" pitchFamily="18" charset="0"/>
              <a:cs typeface="Times New Roman" panose="02020603050405020304" pitchFamily="18" charset="0"/>
            </a:endParaRPr>
          </a:p>
          <a:p>
            <a:pPr rtl="0" eaLnBrk="1" hangingPunct="1">
              <a:spcBef>
                <a:spcPct val="0"/>
              </a:spcBef>
              <a:buFontTx/>
              <a:buNone/>
            </a:pPr>
            <a:r>
              <a:rPr lang="ar-SA" sz="2000">
                <a:latin typeface="Times New Roman" panose="02020603050405020304" pitchFamily="18" charset="0"/>
                <a:cs typeface="Times New Roman" panose="02020603050405020304" pitchFamily="18" charset="0"/>
              </a:rPr>
              <a:t>این روش درسازه‌های پارکینگ ها، ساختمان ها(آپارتمانها) و در دفاتر کار، دالهای بتنی روی زمین، پلها و ورزشگاه ها، حفاری‌های سنگ و خاک، تانکهای ذخیره آب و مواد شیمیایی کارگاهها یا کارخانه های تولید قطعات بتنی مورد استفاده قرار گرفته و معمولامحصولات تولید شده بصورت پیش ساخته می باشد.</a:t>
            </a:r>
            <a:endParaRPr lang="en-US" sz="2000">
              <a:latin typeface="Times New Roman" panose="02020603050405020304" pitchFamily="18" charset="0"/>
              <a:cs typeface="Times New Roman" panose="02020603050405020304" pitchFamily="18" charset="0"/>
            </a:endParaRPr>
          </a:p>
          <a:p>
            <a:pPr rtl="0" eaLnBrk="1" hangingPunct="1">
              <a:spcBef>
                <a:spcPct val="0"/>
              </a:spcBef>
              <a:buFontTx/>
              <a:buNone/>
            </a:pPr>
            <a:r>
              <a:rPr lang="fa-IR" sz="1800">
                <a:latin typeface="Times New Roman" panose="02020603050405020304" pitchFamily="18" charset="0"/>
                <a:cs typeface="Times New Roman" panose="02020603050405020304" pitchFamily="18" charset="0"/>
              </a:rPr>
              <a:t/>
            </a:r>
            <a:br>
              <a:rPr lang="fa-IR" sz="1800">
                <a:latin typeface="Times New Roman" panose="02020603050405020304" pitchFamily="18" charset="0"/>
                <a:cs typeface="Times New Roman" panose="02020603050405020304" pitchFamily="18" charset="0"/>
              </a:rPr>
            </a:br>
            <a:r>
              <a:rPr lang="ar-SA" sz="1800" b="1">
                <a:latin typeface="Times New Roman" panose="02020603050405020304" pitchFamily="18" charset="0"/>
                <a:cs typeface="Times New Roman" panose="02020603050405020304" pitchFamily="18" charset="0"/>
              </a:rPr>
              <a:t>2)روش پس کشیدگی: </a:t>
            </a:r>
            <a:endParaRPr lang="en-US" sz="1800">
              <a:latin typeface="Times New Roman" panose="02020603050405020304" pitchFamily="18" charset="0"/>
              <a:cs typeface="Times New Roman" panose="02020603050405020304" pitchFamily="18" charset="0"/>
            </a:endParaRPr>
          </a:p>
          <a:p>
            <a:pPr rtl="0" eaLnBrk="1" hangingPunct="1">
              <a:spcBef>
                <a:spcPct val="0"/>
              </a:spcBef>
              <a:buFontTx/>
              <a:buNone/>
            </a:pPr>
            <a:r>
              <a:rPr lang="ar-SA" sz="2000">
                <a:latin typeface="Times New Roman" panose="02020603050405020304" pitchFamily="18" charset="0"/>
                <a:cs typeface="Times New Roman" panose="02020603050405020304" pitchFamily="18" charset="0"/>
              </a:rPr>
              <a:t>در اين روش در مسير عبور کابل های پيش تنيدگي ، غلافي تو خالي در بتن تعبيه مي گردد سپس كابل ها از درون غلاف ها عبور داده شده بطوریكيه دو سر آن از غلاف بيرون بوده و سپس عمليات بتن ريزي انجام مي شود.بعد از اينكه بتن به مقاومت مورد نظر رسيد کابل های توسط جك كشيده مي شوند و با مهار بند مهار می شوند.</a:t>
            </a:r>
            <a:endParaRPr lang="en-US" sz="2000">
              <a:latin typeface="Times New Roman" panose="02020603050405020304" pitchFamily="18" charset="0"/>
              <a:cs typeface="Times New Roman" panose="02020603050405020304" pitchFamily="18" charset="0"/>
            </a:endParaRPr>
          </a:p>
          <a:p>
            <a:pPr rtl="0" eaLnBrk="1" hangingPunct="1">
              <a:spcBef>
                <a:spcPct val="0"/>
              </a:spcBef>
              <a:buFontTx/>
              <a:buNone/>
            </a:pPr>
            <a:r>
              <a:rPr lang="ar-SA" sz="2000">
                <a:latin typeface="Times New Roman" panose="02020603050405020304" pitchFamily="18" charset="0"/>
                <a:cs typeface="Times New Roman" panose="02020603050405020304" pitchFamily="18" charset="0"/>
              </a:rPr>
              <a:t>این روش هم در ساخت قطعات پیش شاخته وهم برای اجرا در محل مورد استفاده  قرار می گیرد</a:t>
            </a:r>
            <a:r>
              <a:rPr lang="ar-SA" sz="1800">
                <a:latin typeface="Times New Roman" panose="02020603050405020304" pitchFamily="18" charset="0"/>
                <a:cs typeface="Times New Roman" panose="02020603050405020304" pitchFamily="18" charset="0"/>
              </a:rPr>
              <a:t>.</a:t>
            </a:r>
          </a:p>
        </p:txBody>
      </p:sp>
      <p:sp>
        <p:nvSpPr>
          <p:cNvPr id="15364" name="WordArt 5" descr="Narrow vertical"/>
          <p:cNvSpPr>
            <a:spLocks noChangeArrowheads="1" noChangeShapeType="1" noTextEdit="1"/>
          </p:cNvSpPr>
          <p:nvPr/>
        </p:nvSpPr>
        <p:spPr bwMode="auto">
          <a:xfrm>
            <a:off x="5257800" y="0"/>
            <a:ext cx="3419475" cy="533400"/>
          </a:xfrm>
          <a:prstGeom prst="rect">
            <a:avLst/>
          </a:prstGeom>
        </p:spPr>
        <p:txBody>
          <a:bodyPr wrap="none" fromWordArt="1">
            <a:prstTxWarp prst="textCurveUp">
              <a:avLst>
                <a:gd name="adj" fmla="val 40356"/>
              </a:avLst>
            </a:prstTxWarp>
          </a:bodyPr>
          <a:lstStyle/>
          <a:p>
            <a:pPr algn="ctr" rtl="1"/>
            <a:r>
              <a:rPr lang="fa-IR" sz="3600" kern="10">
                <a:ln w="12700">
                  <a:solidFill>
                    <a:srgbClr val="000000"/>
                  </a:solidFill>
                  <a:round/>
                  <a:headEnd/>
                  <a:tailEnd/>
                </a:ln>
                <a:pattFill prst="dashHorz">
                  <a:fgClr>
                    <a:srgbClr val="808080"/>
                  </a:fgClr>
                  <a:bgClr>
                    <a:srgbClr val="FFFF00"/>
                  </a:bgClr>
                </a:pattFill>
                <a:effectLst>
                  <a:outerShdw dist="45791" dir="2021404" algn="ctr" rotWithShape="0">
                    <a:srgbClr val="808080">
                      <a:alpha val="79999"/>
                    </a:srgbClr>
                  </a:outerShdw>
                </a:effectLst>
              </a:rPr>
              <a:t>*روش های پیش تنیدگی*</a:t>
            </a:r>
          </a:p>
        </p:txBody>
      </p:sp>
    </p:spTree>
  </p:cSld>
  <p:clrMapOvr>
    <a:masterClrMapping/>
  </p:clrMapOvr>
  <p:transition spd="slow">
    <p:wheel spokes="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34820">
                                            <p:txEl>
                                              <p:pRg st="1" end="1"/>
                                            </p:txEl>
                                          </p:spTgt>
                                        </p:tgtEl>
                                        <p:attrNameLst>
                                          <p:attrName>style.visibility</p:attrName>
                                        </p:attrNameLst>
                                      </p:cBhvr>
                                      <p:to>
                                        <p:strVal val="visible"/>
                                      </p:to>
                                    </p:set>
                                    <p:anim calcmode="lin" valueType="num">
                                      <p:cBhvr>
                                        <p:cTn id="7" dur="500" fill="hold"/>
                                        <p:tgtEl>
                                          <p:spTgt spid="34820">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4820">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4820">
                                            <p:txEl>
                                              <p:pRg st="1" end="1"/>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34820">
                                            <p:txEl>
                                              <p:pRg st="2" end="2"/>
                                            </p:txEl>
                                          </p:spTgt>
                                        </p:tgtEl>
                                        <p:attrNameLst>
                                          <p:attrName>style.visibility</p:attrName>
                                        </p:attrNameLst>
                                      </p:cBhvr>
                                      <p:to>
                                        <p:strVal val="visible"/>
                                      </p:to>
                                    </p:set>
                                    <p:anim calcmode="lin" valueType="num">
                                      <p:cBhvr>
                                        <p:cTn id="14" dur="500" fill="hold"/>
                                        <p:tgtEl>
                                          <p:spTgt spid="34820">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34820">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3482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0" grpId="0" build="p"/>
    </p:bldLst>
  </p:timing>
</p:sld>
</file>

<file path=ppt/slides/slide9.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5843" name="Rectangle 3"/>
          <p:cNvSpPr>
            <a:spLocks noGrp="1" noChangeArrowheads="1"/>
          </p:cNvSpPr>
          <p:nvPr>
            <p:ph idx="1"/>
          </p:nvPr>
        </p:nvSpPr>
        <p:spPr>
          <a:xfrm>
            <a:off x="381000" y="304800"/>
            <a:ext cx="8382000" cy="5821363"/>
          </a:xfrm>
        </p:spPr>
        <p:txBody>
          <a:bodyPr/>
          <a:lstStyle/>
          <a:p>
            <a:pPr eaLnBrk="1" hangingPunct="1">
              <a:lnSpc>
                <a:spcPct val="90000"/>
              </a:lnSpc>
              <a:buFontTx/>
              <a:buNone/>
            </a:pPr>
            <a:r>
              <a:rPr lang="fa-IR" sz="1800" smtClean="0">
                <a:latin typeface="Times New Roman" panose="02020603050405020304" pitchFamily="18" charset="0"/>
                <a:cs typeface="Times New Roman" panose="02020603050405020304" pitchFamily="18" charset="0"/>
              </a:rPr>
              <a:t> </a:t>
            </a:r>
            <a:r>
              <a:rPr lang="ar-SA" sz="1800" b="1" smtClean="0">
                <a:latin typeface="Times New Roman" panose="02020603050405020304" pitchFamily="18" charset="0"/>
                <a:cs typeface="Times New Roman" panose="02020603050405020304" pitchFamily="18" charset="0"/>
              </a:rPr>
              <a:t>*انواع روشهای پس کشیدگی*</a:t>
            </a:r>
            <a:endParaRPr lang="fa-IR" sz="1800" smtClean="0">
              <a:latin typeface="Times New Roman" panose="02020603050405020304" pitchFamily="18" charset="0"/>
              <a:cs typeface="Times New Roman" panose="02020603050405020304" pitchFamily="18" charset="0"/>
            </a:endParaRPr>
          </a:p>
          <a:p>
            <a:pPr eaLnBrk="1" hangingPunct="1">
              <a:lnSpc>
                <a:spcPct val="90000"/>
              </a:lnSpc>
              <a:buFontTx/>
              <a:buNone/>
            </a:pPr>
            <a:r>
              <a:rPr lang="ar-SA" sz="2000" smtClean="0">
                <a:latin typeface="Times New Roman" panose="02020603050405020304" pitchFamily="18" charset="0"/>
                <a:cs typeface="Times New Roman" panose="02020603050405020304" pitchFamily="18" charset="0"/>
              </a:rPr>
              <a:t>با توجه به تماس کابل ها به بتن روشهای پس کشیدگی شامل</a:t>
            </a:r>
            <a:r>
              <a:rPr lang="ar-SA" sz="1800" smtClean="0">
                <a:latin typeface="Times New Roman" panose="02020603050405020304" pitchFamily="18" charset="0"/>
                <a:cs typeface="Times New Roman" panose="02020603050405020304" pitchFamily="18" charset="0"/>
              </a:rPr>
              <a:t>:</a:t>
            </a:r>
            <a:endParaRPr lang="fa-IR" sz="1800" smtClean="0">
              <a:latin typeface="Times New Roman" panose="02020603050405020304" pitchFamily="18" charset="0"/>
              <a:cs typeface="Times New Roman" panose="02020603050405020304" pitchFamily="18" charset="0"/>
            </a:endParaRPr>
          </a:p>
          <a:p>
            <a:pPr eaLnBrk="1" hangingPunct="1">
              <a:lnSpc>
                <a:spcPct val="90000"/>
              </a:lnSpc>
              <a:buFontTx/>
              <a:buNone/>
            </a:pPr>
            <a:r>
              <a:rPr lang="fa-IR" sz="1800" smtClean="0">
                <a:latin typeface="Times New Roman" panose="02020603050405020304" pitchFamily="18" charset="0"/>
                <a:cs typeface="Times New Roman" panose="02020603050405020304" pitchFamily="18" charset="0"/>
              </a:rPr>
              <a:t/>
            </a:r>
            <a:br>
              <a:rPr lang="fa-IR" sz="1800" smtClean="0">
                <a:latin typeface="Times New Roman" panose="02020603050405020304" pitchFamily="18" charset="0"/>
                <a:cs typeface="Times New Roman" panose="02020603050405020304" pitchFamily="18" charset="0"/>
              </a:rPr>
            </a:br>
            <a:r>
              <a:rPr lang="ar-SA" sz="1800" b="1" smtClean="0">
                <a:latin typeface="Times New Roman" panose="02020603050405020304" pitchFamily="18" charset="0"/>
                <a:cs typeface="Times New Roman" panose="02020603050405020304" pitchFamily="18" charset="0"/>
              </a:rPr>
              <a:t>1) سیستم غیرچسبنده تک رشته</a:t>
            </a:r>
            <a:endParaRPr lang="fa-IR" sz="1800" smtClean="0">
              <a:latin typeface="Times New Roman" panose="02020603050405020304" pitchFamily="18" charset="0"/>
              <a:cs typeface="Times New Roman" panose="02020603050405020304" pitchFamily="18" charset="0"/>
            </a:endParaRPr>
          </a:p>
          <a:p>
            <a:pPr eaLnBrk="1" hangingPunct="1">
              <a:lnSpc>
                <a:spcPct val="90000"/>
              </a:lnSpc>
              <a:buFontTx/>
              <a:buNone/>
            </a:pPr>
            <a:endParaRPr lang="en-US" sz="1800" smtClean="0">
              <a:latin typeface="Times New Roman" panose="02020603050405020304" pitchFamily="18" charset="0"/>
              <a:cs typeface="Times New Roman" panose="02020603050405020304" pitchFamily="18" charset="0"/>
            </a:endParaRPr>
          </a:p>
        </p:txBody>
      </p:sp>
      <p:sp>
        <p:nvSpPr>
          <p:cNvPr id="16387" name="Rectangle 4"/>
          <p:cNvSpPr>
            <a:spLocks noChangeArrowheads="1"/>
          </p:cNvSpPr>
          <p:nvPr/>
        </p:nvSpPr>
        <p:spPr bwMode="auto">
          <a:xfrm>
            <a:off x="762000" y="1684338"/>
            <a:ext cx="7848600"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rtl="0" eaLnBrk="1" hangingPunct="1">
              <a:spcBef>
                <a:spcPct val="0"/>
              </a:spcBef>
              <a:buFontTx/>
              <a:buNone/>
            </a:pPr>
            <a:r>
              <a:rPr lang="ar-SA" sz="2000">
                <a:latin typeface="Times New Roman" panose="02020603050405020304" pitchFamily="18" charset="0"/>
                <a:cs typeface="Times New Roman" panose="02020603050405020304" pitchFamily="18" charset="0"/>
              </a:rPr>
              <a:t>بیشتر سیستم‌های غیر چسبنده به صورت تک رشته‌ای می‌باشند</a:t>
            </a:r>
            <a:r>
              <a:rPr lang="fa-IR" sz="2000">
                <a:latin typeface="Times New Roman" panose="02020603050405020304" pitchFamily="18" charset="0"/>
                <a:cs typeface="Times New Roman" panose="02020603050405020304" pitchFamily="18" charset="0"/>
              </a:rPr>
              <a:t>.</a:t>
            </a:r>
            <a:endParaRPr lang="en-US" sz="2000">
              <a:latin typeface="Times New Roman" panose="02020603050405020304" pitchFamily="18" charset="0"/>
              <a:cs typeface="Times New Roman" panose="02020603050405020304" pitchFamily="18" charset="0"/>
            </a:endParaRPr>
          </a:p>
          <a:p>
            <a:pPr rtl="0" eaLnBrk="1" hangingPunct="1">
              <a:spcBef>
                <a:spcPct val="0"/>
              </a:spcBef>
              <a:buFontTx/>
              <a:buNone/>
            </a:pPr>
            <a:r>
              <a:rPr lang="fa-IR" sz="2000">
                <a:latin typeface="Times New Roman" panose="02020603050405020304" pitchFamily="18" charset="0"/>
                <a:cs typeface="Times New Roman" panose="02020603050405020304" pitchFamily="18" charset="0"/>
              </a:rPr>
              <a:t>شرح:</a:t>
            </a:r>
            <a:r>
              <a:rPr lang="ar-SA" sz="2000">
                <a:latin typeface="Times New Roman" panose="02020603050405020304" pitchFamily="18" charset="0"/>
                <a:cs typeface="Times New Roman" panose="02020603050405020304" pitchFamily="18" charset="0"/>
              </a:rPr>
              <a:t>یک رشته کابل از هفت رشته سیم مفتول تشکیل می‌شود که با نوعی گریس جهت حفاظت خوردگی پوشیده می‌شود و کل مجموعه درون یک روکش پل یاتلین قرار گرفته است. در قسمت ابتدائی نیز از یک صفحه فولادی سوراخ دار به همراه گوه‌هایی فولادی دو تکه استفاده می‌شود و این گوه‌ها طوری طراحی شده اند که استرند</a:t>
            </a:r>
            <a:r>
              <a:rPr lang="fa-IR" sz="2000">
                <a:latin typeface="Times New Roman" panose="02020603050405020304" pitchFamily="18" charset="0"/>
                <a:cs typeface="Times New Roman" panose="02020603050405020304" pitchFamily="18" charset="0"/>
              </a:rPr>
              <a:t>(کابل)</a:t>
            </a:r>
            <a:r>
              <a:rPr lang="ar-SA" sz="2000">
                <a:latin typeface="Times New Roman" panose="02020603050405020304" pitchFamily="18" charset="0"/>
                <a:cs typeface="Times New Roman" panose="02020603050405020304" pitchFamily="18" charset="0"/>
              </a:rPr>
              <a:t> را درون خود محکم نگاه می‌دارد.</a:t>
            </a:r>
          </a:p>
        </p:txBody>
      </p:sp>
      <p:sp>
        <p:nvSpPr>
          <p:cNvPr id="16388" name="Rectangle 5"/>
          <p:cNvSpPr>
            <a:spLocks noChangeArrowheads="1"/>
          </p:cNvSpPr>
          <p:nvPr/>
        </p:nvSpPr>
        <p:spPr bwMode="auto">
          <a:xfrm>
            <a:off x="228600" y="3206750"/>
            <a:ext cx="8453438"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r>
              <a:rPr lang="ar-SA" sz="2000">
                <a:latin typeface="Times New Roman" panose="02020603050405020304" pitchFamily="18" charset="0"/>
                <a:cs typeface="Times New Roman" panose="02020603050405020304" pitchFamily="18" charset="0"/>
              </a:rPr>
              <a:t>در این روش هر کابل پیش تنیدگی </a:t>
            </a:r>
            <a:r>
              <a:rPr lang="fa-IR" sz="2000">
                <a:latin typeface="Times New Roman" panose="02020603050405020304" pitchFamily="18" charset="0"/>
                <a:cs typeface="Times New Roman" panose="02020603050405020304" pitchFamily="18" charset="0"/>
              </a:rPr>
              <a:t> </a:t>
            </a:r>
            <a:r>
              <a:rPr lang="ar-SA" sz="2000">
                <a:latin typeface="Times New Roman" panose="02020603050405020304" pitchFamily="18" charset="0"/>
                <a:cs typeface="Times New Roman" panose="02020603050405020304" pitchFamily="18" charset="0"/>
              </a:rPr>
              <a:t>داخل یک غلاف پلاستیکی قرار دارد.کابل قابلیت حرکت در داخل غلاف پلاستیکی را دارد و مستقیما توسط یک مهار نگه داشته می شود.پس از بتن ریزی وکسب مقاومت فشاری مورد نیاز کابلها کشیده می شود. در این روش نیروی فشاری از طریق مهارهای انتهایی به بتن منتقل می شودو کابل در طول خود پیوند وتماس مستقیمی با بتن ندارد. (تصویر1)</a:t>
            </a:r>
          </a:p>
        </p:txBody>
      </p:sp>
      <p:sp>
        <p:nvSpPr>
          <p:cNvPr id="16389" name="Rectangle 7"/>
          <p:cNvSpPr>
            <a:spLocks noChangeArrowheads="1"/>
          </p:cNvSpPr>
          <p:nvPr/>
        </p:nvSpPr>
        <p:spPr bwMode="auto">
          <a:xfrm>
            <a:off x="304800" y="4503738"/>
            <a:ext cx="8610600"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rtl="0" eaLnBrk="1" hangingPunct="1">
              <a:spcBef>
                <a:spcPct val="0"/>
              </a:spcBef>
              <a:buFontTx/>
              <a:buNone/>
            </a:pPr>
            <a:r>
              <a:rPr lang="ar-SA" sz="1800">
                <a:latin typeface="Times New Roman" panose="02020603050405020304" pitchFamily="18" charset="0"/>
                <a:cs typeface="Times New Roman" panose="02020603050405020304" pitchFamily="18" charset="0"/>
              </a:rPr>
              <a:t>(</a:t>
            </a:r>
            <a:r>
              <a:rPr lang="ar-SA" sz="2000">
                <a:latin typeface="Times New Roman" panose="02020603050405020304" pitchFamily="18" charset="0"/>
                <a:cs typeface="Times New Roman" panose="02020603050405020304" pitchFamily="18" charset="0"/>
              </a:rPr>
              <a:t>منظور از غیر چسبنده بودن، عدم تماس مستقیم فولاد کابل با بتن بواسطه پوشش پلی اتیلنی آن می باشد.)</a:t>
            </a:r>
            <a:endParaRPr lang="fa-IR" sz="2000">
              <a:latin typeface="Times New Roman" panose="02020603050405020304" pitchFamily="18" charset="0"/>
              <a:cs typeface="Times New Roman" panose="02020603050405020304" pitchFamily="18" charset="0"/>
            </a:endParaRPr>
          </a:p>
          <a:p>
            <a:pPr rtl="0" eaLnBrk="1" hangingPunct="1">
              <a:spcBef>
                <a:spcPct val="0"/>
              </a:spcBef>
              <a:buFontTx/>
              <a:buNone/>
            </a:pPr>
            <a:endParaRPr lang="en-US" sz="2000">
              <a:latin typeface="Times New Roman" panose="02020603050405020304" pitchFamily="18" charset="0"/>
              <a:cs typeface="Times New Roman" panose="02020603050405020304" pitchFamily="18" charset="0"/>
            </a:endParaRPr>
          </a:p>
          <a:p>
            <a:pPr rtl="0" eaLnBrk="1" hangingPunct="1">
              <a:spcBef>
                <a:spcPct val="0"/>
              </a:spcBef>
              <a:buFontTx/>
              <a:buNone/>
            </a:pPr>
            <a:r>
              <a:rPr lang="ar-SA" sz="2000">
                <a:latin typeface="Times New Roman" panose="02020603050405020304" pitchFamily="18" charset="0"/>
                <a:cs typeface="Times New Roman" panose="02020603050405020304" pitchFamily="18" charset="0"/>
              </a:rPr>
              <a:t>از آنجایی که   نیازی به تامین چسبندگی بین کابل و بتن وجود ندارد عملیات تزریق گروت در این سیستم حذف می شود.</a:t>
            </a:r>
            <a:r>
              <a:rPr lang="fa-IR" sz="2000">
                <a:latin typeface="Times New Roman" panose="02020603050405020304" pitchFamily="18" charset="0"/>
                <a:cs typeface="Times New Roman" panose="02020603050405020304" pitchFamily="18" charset="0"/>
              </a:rPr>
              <a:t>این </a:t>
            </a:r>
            <a:r>
              <a:rPr lang="ar-SA" sz="2000">
                <a:latin typeface="Times New Roman" panose="02020603050405020304" pitchFamily="18" charset="0"/>
                <a:cs typeface="Times New Roman" panose="02020603050405020304" pitchFamily="18" charset="0"/>
              </a:rPr>
              <a:t>روش بیشتر در مواردی استفاده می شود که اجزای بتن دارای ضخامت کمی هستندونصب مهارهای انتهایی بزرگتر امکانپذیر نباشد</a:t>
            </a:r>
            <a:r>
              <a:rPr lang="ar-SA" sz="1800">
                <a:latin typeface="Times New Roman" panose="02020603050405020304" pitchFamily="18" charset="0"/>
                <a:cs typeface="Times New Roman" panose="02020603050405020304" pitchFamily="18" charset="0"/>
              </a:rPr>
              <a:t>.</a:t>
            </a:r>
          </a:p>
        </p:txBody>
      </p:sp>
    </p:spTree>
  </p:cSld>
  <p:clrMapOvr>
    <a:masterClrMapping/>
  </p:clrMapOvr>
  <p:transition>
    <p:strips dir="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5843">
                                            <p:txEl>
                                              <p:pRg st="0" end="0"/>
                                            </p:txEl>
                                          </p:spTgt>
                                        </p:tgtEl>
                                        <p:attrNameLst>
                                          <p:attrName>style.visibility</p:attrName>
                                        </p:attrNameLst>
                                      </p:cBhvr>
                                      <p:to>
                                        <p:strVal val="visible"/>
                                      </p:to>
                                    </p:set>
                                    <p:anim calcmode="lin" valueType="num">
                                      <p:cBhvr>
                                        <p:cTn id="7" dur="500" fill="hold"/>
                                        <p:tgtEl>
                                          <p:spTgt spid="3584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584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35843">
                                            <p:txEl>
                                              <p:pRg st="1" end="1"/>
                                            </p:txEl>
                                          </p:spTgt>
                                        </p:tgtEl>
                                        <p:attrNameLst>
                                          <p:attrName>style.visibility</p:attrName>
                                        </p:attrNameLst>
                                      </p:cBhvr>
                                      <p:to>
                                        <p:strVal val="visible"/>
                                      </p:to>
                                    </p:set>
                                    <p:anim calcmode="lin" valueType="num">
                                      <p:cBhvr>
                                        <p:cTn id="13" dur="500" fill="hold"/>
                                        <p:tgtEl>
                                          <p:spTgt spid="35843">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35843">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35843">
                                            <p:txEl>
                                              <p:pRg st="2" end="2"/>
                                            </p:txEl>
                                          </p:spTgt>
                                        </p:tgtEl>
                                        <p:attrNameLst>
                                          <p:attrName>style.visibility</p:attrName>
                                        </p:attrNameLst>
                                      </p:cBhvr>
                                      <p:to>
                                        <p:strVal val="visible"/>
                                      </p:to>
                                    </p:set>
                                    <p:anim calcmode="lin" valueType="num">
                                      <p:cBhvr>
                                        <p:cTn id="19" dur="500" fill="hold"/>
                                        <p:tgtEl>
                                          <p:spTgt spid="35843">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35843">
                                            <p:txEl>
                                              <p:pRg st="2" end="2"/>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3" grpId="0" build="p"/>
    </p:bldLst>
  </p:timing>
</p:sld>
</file>

<file path=ppt/theme/theme1.xml><?xml version="1.0" encoding="utf-8"?>
<a:theme xmlns:a="http://schemas.openxmlformats.org/drawingml/2006/main" name="Office Theme">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586</TotalTime>
  <Words>3368</Words>
  <Application>Microsoft Office PowerPoint</Application>
  <PresentationFormat>On-screen Show (4:3)</PresentationFormat>
  <Paragraphs>287</Paragraphs>
  <Slides>34</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34</vt:i4>
      </vt:variant>
    </vt:vector>
  </HeadingPairs>
  <TitlesOfParts>
    <vt:vector size="42" baseType="lpstr">
      <vt:lpstr>宋体</vt:lpstr>
      <vt:lpstr>宋体</vt:lpstr>
      <vt:lpstr>Arial</vt:lpstr>
      <vt:lpstr>B Titr</vt:lpstr>
      <vt:lpstr>Calibri</vt:lpstr>
      <vt:lpstr>Tahoma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اگر تعدادی بلوک چوبی که درون آنها سوراخی اجرا شده است و از میان سوراخ نوار لاستیکی عبور داده شود و دو طرف انتهای نوار لاستیکی را نگاه داریم، بلوک‌ها از قسمت پایین از هم جدا می‌شوند.در این شرایط پیش تنیدگی توسط قرار دادن یک جفت مهره در دو انتهای نوار لاستیکی قابل شرح است بطوری که با پیچاندن مهره‌ها کم کم بلوکها در قسمت پایین به هم نزدیک شده و نهایتا به طور محکم به هم فشار خواهند آورد.در این حالت اگر از دو قسمت انتهایی مجموعه را بلند کنیم این بار مجموعه بلوک‌ها از هم جدا نمی‌شود و بطور مستقیم و در کنار هم موقعیت خود را حفظ می‌کنند.این نوار لاستیکی محکم شده در واقع  همان (Tendon) (فولادهای پس تنیدگی) در مقیاس واقعی می‌باشند که توسط وسایل مهاری گوه‌ای شکل در محل انتهایی بسته می‌شوند.</vt:lpstr>
      <vt:lpstr>  شیوه ساخت به این ترتیب است که ابتدا فولاد پیش تنیده بین فک های هیدرولیکی تحت کشش در  می آید سپس بتن ریزی انجام می شود و پس از رسیدن مقاومت بتن به حدی که توان تحمل فشار ناشی از پیش تنیدگی را داشته باشد، فک ها آزاد می شود. عضو پیش تنیده ساخته شده را به ابعاد مورد نیاز برش داده و به کارگاه منتقل مینمایند.</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atm</dc:creator>
  <cp:lastModifiedBy>kamal</cp:lastModifiedBy>
  <cp:revision>52</cp:revision>
  <dcterms:created xsi:type="dcterms:W3CDTF">2002-02-14T09:36:56Z</dcterms:created>
  <dcterms:modified xsi:type="dcterms:W3CDTF">2018-03-10T21:13:55Z</dcterms:modified>
</cp:coreProperties>
</file>