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8" r:id="rId1"/>
  </p:sldMasterIdLst>
  <p:notesMasterIdLst>
    <p:notesMasterId r:id="rId63"/>
  </p:notesMasterIdLst>
  <p:sldIdLst>
    <p:sldId id="256" r:id="rId2"/>
    <p:sldId id="418" r:id="rId3"/>
    <p:sldId id="465" r:id="rId4"/>
    <p:sldId id="466" r:id="rId5"/>
    <p:sldId id="467" r:id="rId6"/>
    <p:sldId id="295" r:id="rId7"/>
    <p:sldId id="297" r:id="rId8"/>
    <p:sldId id="296" r:id="rId9"/>
    <p:sldId id="298" r:id="rId10"/>
    <p:sldId id="299" r:id="rId11"/>
    <p:sldId id="300" r:id="rId12"/>
    <p:sldId id="301" r:id="rId13"/>
    <p:sldId id="302" r:id="rId14"/>
    <p:sldId id="303" r:id="rId15"/>
    <p:sldId id="304" r:id="rId16"/>
    <p:sldId id="305" r:id="rId17"/>
    <p:sldId id="306" r:id="rId18"/>
    <p:sldId id="307" r:id="rId19"/>
    <p:sldId id="308" r:id="rId20"/>
    <p:sldId id="309" r:id="rId21"/>
    <p:sldId id="310" r:id="rId22"/>
    <p:sldId id="311" r:id="rId23"/>
    <p:sldId id="315" r:id="rId24"/>
    <p:sldId id="468" r:id="rId25"/>
    <p:sldId id="469" r:id="rId26"/>
    <p:sldId id="470" r:id="rId27"/>
    <p:sldId id="472" r:id="rId28"/>
    <p:sldId id="327" r:id="rId29"/>
    <p:sldId id="328" r:id="rId30"/>
    <p:sldId id="330" r:id="rId31"/>
    <p:sldId id="331" r:id="rId32"/>
    <p:sldId id="332" r:id="rId33"/>
    <p:sldId id="333" r:id="rId34"/>
    <p:sldId id="334" r:id="rId35"/>
    <p:sldId id="335" r:id="rId36"/>
    <p:sldId id="336" r:id="rId37"/>
    <p:sldId id="337" r:id="rId38"/>
    <p:sldId id="338" r:id="rId39"/>
    <p:sldId id="329" r:id="rId40"/>
    <p:sldId id="420" r:id="rId41"/>
    <p:sldId id="421" r:id="rId42"/>
    <p:sldId id="422" r:id="rId43"/>
    <p:sldId id="423" r:id="rId44"/>
    <p:sldId id="424" r:id="rId45"/>
    <p:sldId id="425" r:id="rId46"/>
    <p:sldId id="426" r:id="rId47"/>
    <p:sldId id="427" r:id="rId48"/>
    <p:sldId id="429" r:id="rId49"/>
    <p:sldId id="431" r:id="rId50"/>
    <p:sldId id="433" r:id="rId51"/>
    <p:sldId id="434" r:id="rId52"/>
    <p:sldId id="435" r:id="rId53"/>
    <p:sldId id="437" r:id="rId54"/>
    <p:sldId id="438" r:id="rId55"/>
    <p:sldId id="473" r:id="rId56"/>
    <p:sldId id="444" r:id="rId57"/>
    <p:sldId id="441" r:id="rId58"/>
    <p:sldId id="440" r:id="rId59"/>
    <p:sldId id="442" r:id="rId60"/>
    <p:sldId id="445" r:id="rId61"/>
    <p:sldId id="443"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8" autoAdjust="0"/>
    <p:restoredTop sz="94576" autoAdjust="0"/>
  </p:normalViewPr>
  <p:slideViewPr>
    <p:cSldViewPr>
      <p:cViewPr varScale="1">
        <p:scale>
          <a:sx n="70" d="100"/>
          <a:sy n="70" d="100"/>
        </p:scale>
        <p:origin x="64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421CD5-8523-47DD-BDAE-7D60A4A173CF}" type="datetimeFigureOut">
              <a:rPr lang="en-US" smtClean="0"/>
              <a:pPr/>
              <a:t>3/11/2018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2C47D9-F4AA-4002-8E4B-B2B232D88587}" type="slidenum">
              <a:rPr lang="en-US" smtClean="0"/>
              <a:pPr/>
              <a:t>‹#›</a:t>
            </a:fld>
            <a:endParaRPr lang="en-US"/>
          </a:p>
        </p:txBody>
      </p:sp>
    </p:spTree>
    <p:extLst>
      <p:ext uri="{BB962C8B-B14F-4D97-AF65-F5344CB8AC3E}">
        <p14:creationId xmlns:p14="http://schemas.microsoft.com/office/powerpoint/2010/main" val="3419722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2C47D9-F4AA-4002-8E4B-B2B232D88587}" type="slidenum">
              <a:rPr lang="en-US" smtClean="0"/>
              <a:pPr/>
              <a:t>1</a:t>
            </a:fld>
            <a:endParaRPr lang="en-US"/>
          </a:p>
        </p:txBody>
      </p:sp>
    </p:spTree>
    <p:extLst>
      <p:ext uri="{BB962C8B-B14F-4D97-AF65-F5344CB8AC3E}">
        <p14:creationId xmlns:p14="http://schemas.microsoft.com/office/powerpoint/2010/main" val="2285214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2C47D9-F4AA-4002-8E4B-B2B232D88587}" type="slidenum">
              <a:rPr lang="en-US" smtClean="0"/>
              <a:pPr/>
              <a:t>14</a:t>
            </a:fld>
            <a:endParaRPr lang="en-US"/>
          </a:p>
        </p:txBody>
      </p:sp>
    </p:spTree>
    <p:extLst>
      <p:ext uri="{BB962C8B-B14F-4D97-AF65-F5344CB8AC3E}">
        <p14:creationId xmlns:p14="http://schemas.microsoft.com/office/powerpoint/2010/main" val="3333941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2C47D9-F4AA-4002-8E4B-B2B232D88587}" type="slidenum">
              <a:rPr lang="en-US" smtClean="0"/>
              <a:pPr/>
              <a:t>15</a:t>
            </a:fld>
            <a:endParaRPr lang="en-US"/>
          </a:p>
        </p:txBody>
      </p:sp>
    </p:spTree>
    <p:extLst>
      <p:ext uri="{BB962C8B-B14F-4D97-AF65-F5344CB8AC3E}">
        <p14:creationId xmlns:p14="http://schemas.microsoft.com/office/powerpoint/2010/main" val="2384834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2C47D9-F4AA-4002-8E4B-B2B232D88587}" type="slidenum">
              <a:rPr lang="en-US" smtClean="0"/>
              <a:pPr/>
              <a:t>16</a:t>
            </a:fld>
            <a:endParaRPr lang="en-US"/>
          </a:p>
        </p:txBody>
      </p:sp>
    </p:spTree>
    <p:extLst>
      <p:ext uri="{BB962C8B-B14F-4D97-AF65-F5344CB8AC3E}">
        <p14:creationId xmlns:p14="http://schemas.microsoft.com/office/powerpoint/2010/main" val="3346011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2C47D9-F4AA-4002-8E4B-B2B232D88587}" type="slidenum">
              <a:rPr lang="en-US" smtClean="0"/>
              <a:pPr/>
              <a:t>17</a:t>
            </a:fld>
            <a:endParaRPr lang="en-US"/>
          </a:p>
        </p:txBody>
      </p:sp>
    </p:spTree>
    <p:extLst>
      <p:ext uri="{BB962C8B-B14F-4D97-AF65-F5344CB8AC3E}">
        <p14:creationId xmlns:p14="http://schemas.microsoft.com/office/powerpoint/2010/main" val="1670274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2C47D9-F4AA-4002-8E4B-B2B232D88587}" type="slidenum">
              <a:rPr lang="en-US" smtClean="0"/>
              <a:pPr/>
              <a:t>18</a:t>
            </a:fld>
            <a:endParaRPr lang="en-US"/>
          </a:p>
        </p:txBody>
      </p:sp>
    </p:spTree>
    <p:extLst>
      <p:ext uri="{BB962C8B-B14F-4D97-AF65-F5344CB8AC3E}">
        <p14:creationId xmlns:p14="http://schemas.microsoft.com/office/powerpoint/2010/main" val="1663030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2C47D9-F4AA-4002-8E4B-B2B232D88587}" type="slidenum">
              <a:rPr lang="en-US" smtClean="0"/>
              <a:pPr/>
              <a:t>19</a:t>
            </a:fld>
            <a:endParaRPr lang="en-US"/>
          </a:p>
        </p:txBody>
      </p:sp>
    </p:spTree>
    <p:extLst>
      <p:ext uri="{BB962C8B-B14F-4D97-AF65-F5344CB8AC3E}">
        <p14:creationId xmlns:p14="http://schemas.microsoft.com/office/powerpoint/2010/main" val="3639349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2C47D9-F4AA-4002-8E4B-B2B232D88587}" type="slidenum">
              <a:rPr lang="en-US" smtClean="0"/>
              <a:pPr/>
              <a:t>20</a:t>
            </a:fld>
            <a:endParaRPr lang="en-US"/>
          </a:p>
        </p:txBody>
      </p:sp>
    </p:spTree>
    <p:extLst>
      <p:ext uri="{BB962C8B-B14F-4D97-AF65-F5344CB8AC3E}">
        <p14:creationId xmlns:p14="http://schemas.microsoft.com/office/powerpoint/2010/main" val="372292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2C47D9-F4AA-4002-8E4B-B2B232D88587}" type="slidenum">
              <a:rPr lang="en-US" smtClean="0"/>
              <a:pPr/>
              <a:t>21</a:t>
            </a:fld>
            <a:endParaRPr lang="en-US"/>
          </a:p>
        </p:txBody>
      </p:sp>
    </p:spTree>
    <p:extLst>
      <p:ext uri="{BB962C8B-B14F-4D97-AF65-F5344CB8AC3E}">
        <p14:creationId xmlns:p14="http://schemas.microsoft.com/office/powerpoint/2010/main" val="3383786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2C47D9-F4AA-4002-8E4B-B2B232D88587}" type="slidenum">
              <a:rPr lang="en-US" smtClean="0"/>
              <a:pPr/>
              <a:t>22</a:t>
            </a:fld>
            <a:endParaRPr lang="en-US"/>
          </a:p>
        </p:txBody>
      </p:sp>
    </p:spTree>
    <p:extLst>
      <p:ext uri="{BB962C8B-B14F-4D97-AF65-F5344CB8AC3E}">
        <p14:creationId xmlns:p14="http://schemas.microsoft.com/office/powerpoint/2010/main" val="380786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2C47D9-F4AA-4002-8E4B-B2B232D88587}" type="slidenum">
              <a:rPr lang="en-US" smtClean="0"/>
              <a:pPr/>
              <a:t>23</a:t>
            </a:fld>
            <a:endParaRPr lang="en-US"/>
          </a:p>
        </p:txBody>
      </p:sp>
    </p:spTree>
    <p:extLst>
      <p:ext uri="{BB962C8B-B14F-4D97-AF65-F5344CB8AC3E}">
        <p14:creationId xmlns:p14="http://schemas.microsoft.com/office/powerpoint/2010/main" val="3057367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2C47D9-F4AA-4002-8E4B-B2B232D88587}" type="slidenum">
              <a:rPr lang="en-US" smtClean="0"/>
              <a:pPr/>
              <a:t>6</a:t>
            </a:fld>
            <a:endParaRPr lang="en-US"/>
          </a:p>
        </p:txBody>
      </p:sp>
    </p:spTree>
    <p:extLst>
      <p:ext uri="{BB962C8B-B14F-4D97-AF65-F5344CB8AC3E}">
        <p14:creationId xmlns:p14="http://schemas.microsoft.com/office/powerpoint/2010/main" val="3659913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2C47D9-F4AA-4002-8E4B-B2B232D88587}" type="slidenum">
              <a:rPr lang="en-US" smtClean="0"/>
              <a:pPr/>
              <a:t>28</a:t>
            </a:fld>
            <a:endParaRPr lang="en-US"/>
          </a:p>
        </p:txBody>
      </p:sp>
    </p:spTree>
    <p:extLst>
      <p:ext uri="{BB962C8B-B14F-4D97-AF65-F5344CB8AC3E}">
        <p14:creationId xmlns:p14="http://schemas.microsoft.com/office/powerpoint/2010/main" val="1644534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2C47D9-F4AA-4002-8E4B-B2B232D88587}" type="slidenum">
              <a:rPr lang="en-US" smtClean="0"/>
              <a:pPr/>
              <a:t>29</a:t>
            </a:fld>
            <a:endParaRPr lang="en-US"/>
          </a:p>
        </p:txBody>
      </p:sp>
    </p:spTree>
    <p:extLst>
      <p:ext uri="{BB962C8B-B14F-4D97-AF65-F5344CB8AC3E}">
        <p14:creationId xmlns:p14="http://schemas.microsoft.com/office/powerpoint/2010/main" val="255174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2C47D9-F4AA-4002-8E4B-B2B232D88587}" type="slidenum">
              <a:rPr lang="en-US" smtClean="0"/>
              <a:pPr/>
              <a:t>30</a:t>
            </a:fld>
            <a:endParaRPr lang="en-US"/>
          </a:p>
        </p:txBody>
      </p:sp>
    </p:spTree>
    <p:extLst>
      <p:ext uri="{BB962C8B-B14F-4D97-AF65-F5344CB8AC3E}">
        <p14:creationId xmlns:p14="http://schemas.microsoft.com/office/powerpoint/2010/main" val="2791663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2C47D9-F4AA-4002-8E4B-B2B232D88587}" type="slidenum">
              <a:rPr lang="en-US" smtClean="0"/>
              <a:pPr/>
              <a:t>31</a:t>
            </a:fld>
            <a:endParaRPr lang="en-US"/>
          </a:p>
        </p:txBody>
      </p:sp>
    </p:spTree>
    <p:extLst>
      <p:ext uri="{BB962C8B-B14F-4D97-AF65-F5344CB8AC3E}">
        <p14:creationId xmlns:p14="http://schemas.microsoft.com/office/powerpoint/2010/main" val="4252335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2C47D9-F4AA-4002-8E4B-B2B232D88587}" type="slidenum">
              <a:rPr lang="en-US" smtClean="0"/>
              <a:pPr/>
              <a:t>32</a:t>
            </a:fld>
            <a:endParaRPr lang="en-US"/>
          </a:p>
        </p:txBody>
      </p:sp>
    </p:spTree>
    <p:extLst>
      <p:ext uri="{BB962C8B-B14F-4D97-AF65-F5344CB8AC3E}">
        <p14:creationId xmlns:p14="http://schemas.microsoft.com/office/powerpoint/2010/main" val="2015110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2C47D9-F4AA-4002-8E4B-B2B232D88587}" type="slidenum">
              <a:rPr lang="en-US" smtClean="0"/>
              <a:pPr/>
              <a:t>33</a:t>
            </a:fld>
            <a:endParaRPr lang="en-US"/>
          </a:p>
        </p:txBody>
      </p:sp>
    </p:spTree>
    <p:extLst>
      <p:ext uri="{BB962C8B-B14F-4D97-AF65-F5344CB8AC3E}">
        <p14:creationId xmlns:p14="http://schemas.microsoft.com/office/powerpoint/2010/main" val="617859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2C47D9-F4AA-4002-8E4B-B2B232D88587}" type="slidenum">
              <a:rPr lang="en-US" smtClean="0"/>
              <a:pPr/>
              <a:t>34</a:t>
            </a:fld>
            <a:endParaRPr lang="en-US"/>
          </a:p>
        </p:txBody>
      </p:sp>
    </p:spTree>
    <p:extLst>
      <p:ext uri="{BB962C8B-B14F-4D97-AF65-F5344CB8AC3E}">
        <p14:creationId xmlns:p14="http://schemas.microsoft.com/office/powerpoint/2010/main" val="29435930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2C47D9-F4AA-4002-8E4B-B2B232D88587}" type="slidenum">
              <a:rPr lang="en-US" smtClean="0"/>
              <a:pPr/>
              <a:t>35</a:t>
            </a:fld>
            <a:endParaRPr lang="en-US"/>
          </a:p>
        </p:txBody>
      </p:sp>
    </p:spTree>
    <p:extLst>
      <p:ext uri="{BB962C8B-B14F-4D97-AF65-F5344CB8AC3E}">
        <p14:creationId xmlns:p14="http://schemas.microsoft.com/office/powerpoint/2010/main" val="5234498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2C47D9-F4AA-4002-8E4B-B2B232D88587}" type="slidenum">
              <a:rPr lang="en-US" smtClean="0"/>
              <a:pPr/>
              <a:t>36</a:t>
            </a:fld>
            <a:endParaRPr lang="en-US"/>
          </a:p>
        </p:txBody>
      </p:sp>
    </p:spTree>
    <p:extLst>
      <p:ext uri="{BB962C8B-B14F-4D97-AF65-F5344CB8AC3E}">
        <p14:creationId xmlns:p14="http://schemas.microsoft.com/office/powerpoint/2010/main" val="1730421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2C47D9-F4AA-4002-8E4B-B2B232D88587}" type="slidenum">
              <a:rPr lang="en-US" smtClean="0"/>
              <a:pPr/>
              <a:t>37</a:t>
            </a:fld>
            <a:endParaRPr lang="en-US"/>
          </a:p>
        </p:txBody>
      </p:sp>
    </p:spTree>
    <p:extLst>
      <p:ext uri="{BB962C8B-B14F-4D97-AF65-F5344CB8AC3E}">
        <p14:creationId xmlns:p14="http://schemas.microsoft.com/office/powerpoint/2010/main" val="2710817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2C47D9-F4AA-4002-8E4B-B2B232D88587}" type="slidenum">
              <a:rPr lang="en-US" smtClean="0"/>
              <a:pPr/>
              <a:t>7</a:t>
            </a:fld>
            <a:endParaRPr lang="en-US"/>
          </a:p>
        </p:txBody>
      </p:sp>
    </p:spTree>
    <p:extLst>
      <p:ext uri="{BB962C8B-B14F-4D97-AF65-F5344CB8AC3E}">
        <p14:creationId xmlns:p14="http://schemas.microsoft.com/office/powerpoint/2010/main" val="19504594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2C47D9-F4AA-4002-8E4B-B2B232D88587}" type="slidenum">
              <a:rPr lang="en-US" smtClean="0"/>
              <a:pPr/>
              <a:t>38</a:t>
            </a:fld>
            <a:endParaRPr lang="en-US"/>
          </a:p>
        </p:txBody>
      </p:sp>
    </p:spTree>
    <p:extLst>
      <p:ext uri="{BB962C8B-B14F-4D97-AF65-F5344CB8AC3E}">
        <p14:creationId xmlns:p14="http://schemas.microsoft.com/office/powerpoint/2010/main" val="512541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2C47D9-F4AA-4002-8E4B-B2B232D88587}" type="slidenum">
              <a:rPr lang="en-US" smtClean="0"/>
              <a:pPr/>
              <a:t>39</a:t>
            </a:fld>
            <a:endParaRPr lang="en-US"/>
          </a:p>
        </p:txBody>
      </p:sp>
    </p:spTree>
    <p:extLst>
      <p:ext uri="{BB962C8B-B14F-4D97-AF65-F5344CB8AC3E}">
        <p14:creationId xmlns:p14="http://schemas.microsoft.com/office/powerpoint/2010/main" val="1648976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2C47D9-F4AA-4002-8E4B-B2B232D88587}" type="slidenum">
              <a:rPr lang="en-US" smtClean="0"/>
              <a:pPr/>
              <a:t>8</a:t>
            </a:fld>
            <a:endParaRPr lang="en-US"/>
          </a:p>
        </p:txBody>
      </p:sp>
    </p:spTree>
    <p:extLst>
      <p:ext uri="{BB962C8B-B14F-4D97-AF65-F5344CB8AC3E}">
        <p14:creationId xmlns:p14="http://schemas.microsoft.com/office/powerpoint/2010/main" val="1928360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2C47D9-F4AA-4002-8E4B-B2B232D88587}" type="slidenum">
              <a:rPr lang="en-US" smtClean="0"/>
              <a:pPr/>
              <a:t>9</a:t>
            </a:fld>
            <a:endParaRPr lang="en-US"/>
          </a:p>
        </p:txBody>
      </p:sp>
    </p:spTree>
    <p:extLst>
      <p:ext uri="{BB962C8B-B14F-4D97-AF65-F5344CB8AC3E}">
        <p14:creationId xmlns:p14="http://schemas.microsoft.com/office/powerpoint/2010/main" val="32139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2C47D9-F4AA-4002-8E4B-B2B232D88587}" type="slidenum">
              <a:rPr lang="en-US" smtClean="0"/>
              <a:pPr/>
              <a:t>10</a:t>
            </a:fld>
            <a:endParaRPr lang="en-US"/>
          </a:p>
        </p:txBody>
      </p:sp>
    </p:spTree>
    <p:extLst>
      <p:ext uri="{BB962C8B-B14F-4D97-AF65-F5344CB8AC3E}">
        <p14:creationId xmlns:p14="http://schemas.microsoft.com/office/powerpoint/2010/main" val="2345714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2C47D9-F4AA-4002-8E4B-B2B232D88587}" type="slidenum">
              <a:rPr lang="en-US" smtClean="0"/>
              <a:pPr/>
              <a:t>11</a:t>
            </a:fld>
            <a:endParaRPr lang="en-US"/>
          </a:p>
        </p:txBody>
      </p:sp>
    </p:spTree>
    <p:extLst>
      <p:ext uri="{BB962C8B-B14F-4D97-AF65-F5344CB8AC3E}">
        <p14:creationId xmlns:p14="http://schemas.microsoft.com/office/powerpoint/2010/main" val="2504196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2C47D9-F4AA-4002-8E4B-B2B232D88587}" type="slidenum">
              <a:rPr lang="en-US" smtClean="0"/>
              <a:pPr/>
              <a:t>12</a:t>
            </a:fld>
            <a:endParaRPr lang="en-US"/>
          </a:p>
        </p:txBody>
      </p:sp>
    </p:spTree>
    <p:extLst>
      <p:ext uri="{BB962C8B-B14F-4D97-AF65-F5344CB8AC3E}">
        <p14:creationId xmlns:p14="http://schemas.microsoft.com/office/powerpoint/2010/main" val="3962318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2C47D9-F4AA-4002-8E4B-B2B232D88587}" type="slidenum">
              <a:rPr lang="en-US" smtClean="0"/>
              <a:pPr/>
              <a:t>13</a:t>
            </a:fld>
            <a:endParaRPr lang="en-US"/>
          </a:p>
        </p:txBody>
      </p:sp>
    </p:spTree>
    <p:extLst>
      <p:ext uri="{BB962C8B-B14F-4D97-AF65-F5344CB8AC3E}">
        <p14:creationId xmlns:p14="http://schemas.microsoft.com/office/powerpoint/2010/main" val="209526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38149333-139D-421E-8184-DADDD7EEB431}" type="datetime1">
              <a:rPr lang="en-US" smtClean="0"/>
              <a:t>3/11/2018</a:t>
            </a:fld>
            <a:endParaRPr lang="en-US"/>
          </a:p>
        </p:txBody>
      </p:sp>
      <p:sp>
        <p:nvSpPr>
          <p:cNvPr id="19" name="Footer Placeholder 18"/>
          <p:cNvSpPr>
            <a:spLocks noGrp="1"/>
          </p:cNvSpPr>
          <p:nvPr>
            <p:ph type="ftr" sz="quarter" idx="11"/>
          </p:nvPr>
        </p:nvSpPr>
        <p:spPr/>
        <p:txBody>
          <a:bodyPr/>
          <a:lstStyle/>
          <a:p>
            <a:r>
              <a:rPr lang="en-US" smtClean="0"/>
              <a:t>www.SaberiMiT.Blogfa.Com </a:t>
            </a:r>
            <a:endParaRPr lang="en-US"/>
          </a:p>
        </p:txBody>
      </p:sp>
      <p:sp>
        <p:nvSpPr>
          <p:cNvPr id="27" name="Slide Number Placeholder 26"/>
          <p:cNvSpPr>
            <a:spLocks noGrp="1"/>
          </p:cNvSpPr>
          <p:nvPr>
            <p:ph type="sldNum" sz="quarter" idx="12"/>
          </p:nvPr>
        </p:nvSpPr>
        <p:spPr/>
        <p:txBody>
          <a:bodyPr/>
          <a:lstStyle/>
          <a:p>
            <a:fld id="{EADA5A5A-DD09-42E3-BA9E-039899A4FB82}"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821224D-C340-4E2B-B590-F5D5791F6887}" type="datetime1">
              <a:rPr lang="en-US" smtClean="0"/>
              <a:t>3/11/2018</a:t>
            </a:fld>
            <a:endParaRPr lang="en-US"/>
          </a:p>
        </p:txBody>
      </p:sp>
      <p:sp>
        <p:nvSpPr>
          <p:cNvPr id="5" name="Footer Placeholder 4"/>
          <p:cNvSpPr>
            <a:spLocks noGrp="1"/>
          </p:cNvSpPr>
          <p:nvPr>
            <p:ph type="ftr" sz="quarter" idx="11"/>
          </p:nvPr>
        </p:nvSpPr>
        <p:spPr/>
        <p:txBody>
          <a:bodyPr/>
          <a:lstStyle/>
          <a:p>
            <a:r>
              <a:rPr lang="en-US" smtClean="0"/>
              <a:t>www.SaberiMiT.Blogfa.Com </a:t>
            </a:r>
            <a:endParaRPr lang="en-US"/>
          </a:p>
        </p:txBody>
      </p:sp>
      <p:sp>
        <p:nvSpPr>
          <p:cNvPr id="6" name="Slide Number Placeholder 5"/>
          <p:cNvSpPr>
            <a:spLocks noGrp="1"/>
          </p:cNvSpPr>
          <p:nvPr>
            <p:ph type="sldNum" sz="quarter" idx="12"/>
          </p:nvPr>
        </p:nvSpPr>
        <p:spPr/>
        <p:txBody>
          <a:bodyPr/>
          <a:lstStyle/>
          <a:p>
            <a:fld id="{EADA5A5A-DD09-42E3-BA9E-039899A4FB8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367B34C-76E8-4F08-8B24-6B5E5EADF0E5}" type="datetime1">
              <a:rPr lang="en-US" smtClean="0"/>
              <a:t>3/11/2018</a:t>
            </a:fld>
            <a:endParaRPr lang="en-US"/>
          </a:p>
        </p:txBody>
      </p:sp>
      <p:sp>
        <p:nvSpPr>
          <p:cNvPr id="5" name="Footer Placeholder 4"/>
          <p:cNvSpPr>
            <a:spLocks noGrp="1"/>
          </p:cNvSpPr>
          <p:nvPr>
            <p:ph type="ftr" sz="quarter" idx="11"/>
          </p:nvPr>
        </p:nvSpPr>
        <p:spPr/>
        <p:txBody>
          <a:bodyPr/>
          <a:lstStyle/>
          <a:p>
            <a:r>
              <a:rPr lang="en-US" smtClean="0"/>
              <a:t>www.SaberiMiT.Blogfa.Com </a:t>
            </a:r>
            <a:endParaRPr lang="en-US"/>
          </a:p>
        </p:txBody>
      </p:sp>
      <p:sp>
        <p:nvSpPr>
          <p:cNvPr id="6" name="Slide Number Placeholder 5"/>
          <p:cNvSpPr>
            <a:spLocks noGrp="1"/>
          </p:cNvSpPr>
          <p:nvPr>
            <p:ph type="sldNum" sz="quarter" idx="12"/>
          </p:nvPr>
        </p:nvSpPr>
        <p:spPr/>
        <p:txBody>
          <a:bodyPr/>
          <a:lstStyle/>
          <a:p>
            <a:fld id="{EADA5A5A-DD09-42E3-BA9E-039899A4FB8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AF9196A-69A8-4FC6-B1B5-9637B7B27687}" type="datetime1">
              <a:rPr lang="en-US" smtClean="0"/>
              <a:t>3/11/2018</a:t>
            </a:fld>
            <a:endParaRPr lang="en-US"/>
          </a:p>
        </p:txBody>
      </p:sp>
      <p:sp>
        <p:nvSpPr>
          <p:cNvPr id="5" name="Footer Placeholder 4"/>
          <p:cNvSpPr>
            <a:spLocks noGrp="1"/>
          </p:cNvSpPr>
          <p:nvPr>
            <p:ph type="ftr" sz="quarter" idx="11"/>
          </p:nvPr>
        </p:nvSpPr>
        <p:spPr/>
        <p:txBody>
          <a:bodyPr/>
          <a:lstStyle/>
          <a:p>
            <a:r>
              <a:rPr lang="en-US" smtClean="0"/>
              <a:t>www.SaberiMiT.Blogfa.Com </a:t>
            </a:r>
            <a:endParaRPr lang="en-US"/>
          </a:p>
        </p:txBody>
      </p:sp>
      <p:sp>
        <p:nvSpPr>
          <p:cNvPr id="6" name="Slide Number Placeholder 5"/>
          <p:cNvSpPr>
            <a:spLocks noGrp="1"/>
          </p:cNvSpPr>
          <p:nvPr>
            <p:ph type="sldNum" sz="quarter" idx="12"/>
          </p:nvPr>
        </p:nvSpPr>
        <p:spPr/>
        <p:txBody>
          <a:bodyPr/>
          <a:lstStyle/>
          <a:p>
            <a:fld id="{EADA5A5A-DD09-42E3-BA9E-039899A4FB8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21F3FD2-036F-426C-8F7D-1CE57FDCFC02}" type="datetime1">
              <a:rPr lang="en-US" smtClean="0"/>
              <a:t>3/11/2018</a:t>
            </a:fld>
            <a:endParaRPr lang="en-US"/>
          </a:p>
        </p:txBody>
      </p:sp>
      <p:sp>
        <p:nvSpPr>
          <p:cNvPr id="5" name="Footer Placeholder 4"/>
          <p:cNvSpPr>
            <a:spLocks noGrp="1"/>
          </p:cNvSpPr>
          <p:nvPr>
            <p:ph type="ftr" sz="quarter" idx="11"/>
          </p:nvPr>
        </p:nvSpPr>
        <p:spPr/>
        <p:txBody>
          <a:bodyPr/>
          <a:lstStyle/>
          <a:p>
            <a:r>
              <a:rPr lang="en-US" smtClean="0"/>
              <a:t>www.SaberiMiT.Blogfa.Com </a:t>
            </a:r>
            <a:endParaRPr lang="en-US"/>
          </a:p>
        </p:txBody>
      </p:sp>
      <p:sp>
        <p:nvSpPr>
          <p:cNvPr id="6" name="Slide Number Placeholder 5"/>
          <p:cNvSpPr>
            <a:spLocks noGrp="1"/>
          </p:cNvSpPr>
          <p:nvPr>
            <p:ph type="sldNum" sz="quarter" idx="12"/>
          </p:nvPr>
        </p:nvSpPr>
        <p:spPr/>
        <p:txBody>
          <a:bodyPr/>
          <a:lstStyle/>
          <a:p>
            <a:fld id="{EADA5A5A-DD09-42E3-BA9E-039899A4FB82}"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436F583-9C4F-4BA1-B584-6FAED05309AF}" type="datetime1">
              <a:rPr lang="en-US" smtClean="0"/>
              <a:t>3/11/2018</a:t>
            </a:fld>
            <a:endParaRPr lang="en-US"/>
          </a:p>
        </p:txBody>
      </p:sp>
      <p:sp>
        <p:nvSpPr>
          <p:cNvPr id="6" name="Footer Placeholder 5"/>
          <p:cNvSpPr>
            <a:spLocks noGrp="1"/>
          </p:cNvSpPr>
          <p:nvPr>
            <p:ph type="ftr" sz="quarter" idx="11"/>
          </p:nvPr>
        </p:nvSpPr>
        <p:spPr/>
        <p:txBody>
          <a:bodyPr/>
          <a:lstStyle/>
          <a:p>
            <a:r>
              <a:rPr lang="en-US" smtClean="0"/>
              <a:t>www.SaberiMiT.Blogfa.Com </a:t>
            </a:r>
            <a:endParaRPr lang="en-US"/>
          </a:p>
        </p:txBody>
      </p:sp>
      <p:sp>
        <p:nvSpPr>
          <p:cNvPr id="7" name="Slide Number Placeholder 6"/>
          <p:cNvSpPr>
            <a:spLocks noGrp="1"/>
          </p:cNvSpPr>
          <p:nvPr>
            <p:ph type="sldNum" sz="quarter" idx="12"/>
          </p:nvPr>
        </p:nvSpPr>
        <p:spPr/>
        <p:txBody>
          <a:bodyPr/>
          <a:lstStyle/>
          <a:p>
            <a:fld id="{EADA5A5A-DD09-42E3-BA9E-039899A4FB8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0B09BCE-78A1-4777-B6EA-300DE38D649E}" type="datetime1">
              <a:rPr lang="en-US" smtClean="0"/>
              <a:t>3/11/2018</a:t>
            </a:fld>
            <a:endParaRPr lang="en-US"/>
          </a:p>
        </p:txBody>
      </p:sp>
      <p:sp>
        <p:nvSpPr>
          <p:cNvPr id="8" name="Footer Placeholder 7"/>
          <p:cNvSpPr>
            <a:spLocks noGrp="1"/>
          </p:cNvSpPr>
          <p:nvPr>
            <p:ph type="ftr" sz="quarter" idx="11"/>
          </p:nvPr>
        </p:nvSpPr>
        <p:spPr/>
        <p:txBody>
          <a:bodyPr/>
          <a:lstStyle/>
          <a:p>
            <a:r>
              <a:rPr lang="en-US" smtClean="0"/>
              <a:t>www.SaberiMiT.Blogfa.Com </a:t>
            </a:r>
            <a:endParaRPr lang="en-US"/>
          </a:p>
        </p:txBody>
      </p:sp>
      <p:sp>
        <p:nvSpPr>
          <p:cNvPr id="9" name="Slide Number Placeholder 8"/>
          <p:cNvSpPr>
            <a:spLocks noGrp="1"/>
          </p:cNvSpPr>
          <p:nvPr>
            <p:ph type="sldNum" sz="quarter" idx="12"/>
          </p:nvPr>
        </p:nvSpPr>
        <p:spPr/>
        <p:txBody>
          <a:bodyPr/>
          <a:lstStyle/>
          <a:p>
            <a:fld id="{EADA5A5A-DD09-42E3-BA9E-039899A4FB8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5BD86D9-0815-45E7-8589-873517E8EDD5}" type="datetime1">
              <a:rPr lang="en-US" smtClean="0"/>
              <a:t>3/11/2018</a:t>
            </a:fld>
            <a:endParaRPr lang="en-US"/>
          </a:p>
        </p:txBody>
      </p:sp>
      <p:sp>
        <p:nvSpPr>
          <p:cNvPr id="4" name="Footer Placeholder 3"/>
          <p:cNvSpPr>
            <a:spLocks noGrp="1"/>
          </p:cNvSpPr>
          <p:nvPr>
            <p:ph type="ftr" sz="quarter" idx="11"/>
          </p:nvPr>
        </p:nvSpPr>
        <p:spPr/>
        <p:txBody>
          <a:bodyPr/>
          <a:lstStyle/>
          <a:p>
            <a:r>
              <a:rPr lang="en-US" smtClean="0"/>
              <a:t>www.SaberiMiT.Blogfa.Com </a:t>
            </a:r>
            <a:endParaRPr lang="en-US"/>
          </a:p>
        </p:txBody>
      </p:sp>
      <p:sp>
        <p:nvSpPr>
          <p:cNvPr id="5" name="Slide Number Placeholder 4"/>
          <p:cNvSpPr>
            <a:spLocks noGrp="1"/>
          </p:cNvSpPr>
          <p:nvPr>
            <p:ph type="sldNum" sz="quarter" idx="12"/>
          </p:nvPr>
        </p:nvSpPr>
        <p:spPr/>
        <p:txBody>
          <a:bodyPr/>
          <a:lstStyle/>
          <a:p>
            <a:fld id="{EADA5A5A-DD09-42E3-BA9E-039899A4FB8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297DFA-C7A1-4F50-A6EF-629ED5BE5A0C}" type="datetime1">
              <a:rPr lang="en-US" smtClean="0"/>
              <a:t>3/11/2018</a:t>
            </a:fld>
            <a:endParaRPr lang="en-US"/>
          </a:p>
        </p:txBody>
      </p:sp>
      <p:sp>
        <p:nvSpPr>
          <p:cNvPr id="3" name="Footer Placeholder 2"/>
          <p:cNvSpPr>
            <a:spLocks noGrp="1"/>
          </p:cNvSpPr>
          <p:nvPr>
            <p:ph type="ftr" sz="quarter" idx="11"/>
          </p:nvPr>
        </p:nvSpPr>
        <p:spPr/>
        <p:txBody>
          <a:bodyPr/>
          <a:lstStyle/>
          <a:p>
            <a:r>
              <a:rPr lang="en-US" smtClean="0"/>
              <a:t>www.SaberiMiT.Blogfa.Com </a:t>
            </a:r>
            <a:endParaRPr lang="en-US"/>
          </a:p>
        </p:txBody>
      </p:sp>
      <p:sp>
        <p:nvSpPr>
          <p:cNvPr id="4" name="Slide Number Placeholder 3"/>
          <p:cNvSpPr>
            <a:spLocks noGrp="1"/>
          </p:cNvSpPr>
          <p:nvPr>
            <p:ph type="sldNum" sz="quarter" idx="12"/>
          </p:nvPr>
        </p:nvSpPr>
        <p:spPr/>
        <p:txBody>
          <a:bodyPr/>
          <a:lstStyle/>
          <a:p>
            <a:fld id="{EADA5A5A-DD09-42E3-BA9E-039899A4FB8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9941D69-7503-426A-920B-B3279E4B1C4A}" type="datetime1">
              <a:rPr lang="en-US" smtClean="0"/>
              <a:t>3/11/2018</a:t>
            </a:fld>
            <a:endParaRPr lang="en-US"/>
          </a:p>
        </p:txBody>
      </p:sp>
      <p:sp>
        <p:nvSpPr>
          <p:cNvPr id="6" name="Footer Placeholder 5"/>
          <p:cNvSpPr>
            <a:spLocks noGrp="1"/>
          </p:cNvSpPr>
          <p:nvPr>
            <p:ph type="ftr" sz="quarter" idx="11"/>
          </p:nvPr>
        </p:nvSpPr>
        <p:spPr/>
        <p:txBody>
          <a:bodyPr/>
          <a:lstStyle/>
          <a:p>
            <a:r>
              <a:rPr lang="en-US" smtClean="0"/>
              <a:t>www.SaberiMiT.Blogfa.Com </a:t>
            </a:r>
            <a:endParaRPr lang="en-US"/>
          </a:p>
        </p:txBody>
      </p:sp>
      <p:sp>
        <p:nvSpPr>
          <p:cNvPr id="7" name="Slide Number Placeholder 6"/>
          <p:cNvSpPr>
            <a:spLocks noGrp="1"/>
          </p:cNvSpPr>
          <p:nvPr>
            <p:ph type="sldNum" sz="quarter" idx="12"/>
          </p:nvPr>
        </p:nvSpPr>
        <p:spPr/>
        <p:txBody>
          <a:bodyPr/>
          <a:lstStyle/>
          <a:p>
            <a:fld id="{EADA5A5A-DD09-42E3-BA9E-039899A4FB8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7C92BFE-5E72-48E4-8BE6-F51A264A7721}" type="datetime1">
              <a:rPr lang="en-US" smtClean="0"/>
              <a:t>3/11/2018</a:t>
            </a:fld>
            <a:endParaRPr lang="en-US"/>
          </a:p>
        </p:txBody>
      </p:sp>
      <p:sp>
        <p:nvSpPr>
          <p:cNvPr id="6" name="Footer Placeholder 5"/>
          <p:cNvSpPr>
            <a:spLocks noGrp="1"/>
          </p:cNvSpPr>
          <p:nvPr>
            <p:ph type="ftr" sz="quarter" idx="11"/>
          </p:nvPr>
        </p:nvSpPr>
        <p:spPr/>
        <p:txBody>
          <a:bodyPr/>
          <a:lstStyle/>
          <a:p>
            <a:r>
              <a:rPr lang="en-US" smtClean="0"/>
              <a:t>www.SaberiMiT.Blogfa.Com </a:t>
            </a:r>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EADA5A5A-DD09-42E3-BA9E-039899A4FB82}"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ADD041D-B937-4188-96ED-D7E4670A02F9}" type="datetime1">
              <a:rPr lang="en-US" smtClean="0"/>
              <a:t>3/11/2018</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t>www.SaberiMiT.Blogfa.Com </a:t>
            </a: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ADA5A5A-DD09-42E3-BA9E-039899A4FB82}"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
        <p:nvSpPr>
          <p:cNvPr id="14" name="Rectangle 13"/>
          <p:cNvSpPr/>
          <p:nvPr userDrawn="1"/>
        </p:nvSpPr>
        <p:spPr>
          <a:xfrm>
            <a:off x="-200949" y="-14288"/>
            <a:ext cx="5357818" cy="461665"/>
          </a:xfrm>
          <a:prstGeom prst="rect">
            <a:avLst/>
          </a:prstGeom>
        </p:spPr>
        <p:txBody>
          <a:bodyPr wrap="square">
            <a:spAutoFit/>
          </a:bodyPr>
          <a:lstStyle/>
          <a:p>
            <a:pPr algn="ctr" rtl="0">
              <a:spcBef>
                <a:spcPct val="0"/>
              </a:spcBef>
              <a:buFontTx/>
              <a:buNone/>
            </a:pPr>
            <a:r>
              <a:rPr lang="en-US" altLang="fa-IR" sz="2400" b="1" dirty="0" smtClean="0">
                <a:solidFill>
                  <a:srgbClr val="FF0000"/>
                </a:solidFill>
                <a:latin typeface="Tahoma" panose="020B0604030504040204" pitchFamily="34" charset="0"/>
                <a:cs typeface="B Titr" panose="00000700000000000000" pitchFamily="2" charset="-78"/>
              </a:rPr>
              <a:t>@</a:t>
            </a:r>
            <a:r>
              <a:rPr lang="en-US" altLang="fa-IR" sz="2400" b="1" dirty="0" err="1" smtClean="0">
                <a:solidFill>
                  <a:srgbClr val="FF0000"/>
                </a:solidFill>
                <a:latin typeface="Tahoma" panose="020B0604030504040204" pitchFamily="34" charset="0"/>
                <a:cs typeface="B Titr" panose="00000700000000000000" pitchFamily="2" charset="-78"/>
              </a:rPr>
              <a:t>PptBank</a:t>
            </a:r>
            <a:r>
              <a:rPr lang="en-US" altLang="fa-IR" sz="2400" b="1" baseline="0" dirty="0" smtClean="0">
                <a:solidFill>
                  <a:srgbClr val="FF0000"/>
                </a:solidFill>
                <a:latin typeface="Tahoma" panose="020B0604030504040204" pitchFamily="34" charset="0"/>
                <a:cs typeface="B Titr" panose="00000700000000000000" pitchFamily="2" charset="-78"/>
              </a:rPr>
              <a:t> </a:t>
            </a:r>
            <a:r>
              <a:rPr lang="fa-IR" altLang="fa-IR" sz="2400" b="1" dirty="0" smtClean="0">
                <a:solidFill>
                  <a:srgbClr val="FF0000"/>
                </a:solidFill>
                <a:latin typeface="Tahoma" panose="020B0604030504040204" pitchFamily="34" charset="0"/>
                <a:cs typeface="B Titr" panose="00000700000000000000" pitchFamily="2" charset="-78"/>
              </a:rPr>
              <a:t> کانال تلگرامی بانک پاور پوینت</a:t>
            </a:r>
            <a:endParaRPr lang="en-US" altLang="fa-IR" sz="2400" b="1" dirty="0">
              <a:solidFill>
                <a:srgbClr val="FF0000"/>
              </a:solidFill>
              <a:latin typeface="Tahoma" panose="020B0604030504040204" pitchFamily="34" charset="0"/>
              <a:cs typeface="B Titr" panose="00000700000000000000" pitchFamily="2" charset="-78"/>
            </a:endParaRPr>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hf sldNum="0"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txBox="1">
            <a:spLocks/>
          </p:cNvSpPr>
          <p:nvPr/>
        </p:nvSpPr>
        <p:spPr>
          <a:xfrm>
            <a:off x="636494" y="990600"/>
            <a:ext cx="8229600" cy="1981200"/>
          </a:xfrm>
          <a:prstGeom prst="rect">
            <a:avLst/>
          </a:prstGeom>
          <a:effectLst>
            <a:glow rad="101600">
              <a:schemeClr val="accent1">
                <a:satMod val="175000"/>
                <a:alpha val="40000"/>
              </a:schemeClr>
            </a:glow>
            <a:outerShdw blurRad="57150" dist="38100" dir="5400000" algn="ctr" rotWithShape="0">
              <a:schemeClr val="accent1">
                <a:shade val="9000"/>
                <a:satMod val="105000"/>
                <a:alpha val="48000"/>
              </a:schemeClr>
            </a:outerShdw>
          </a:effectLst>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scene3d>
              <a:camera prst="orthographicFront"/>
              <a:lightRig rig="threePt" dir="t"/>
            </a:scene3d>
            <a:sp3d extrusionH="57150">
              <a:bevelT w="38100" h="38100" prst="slope"/>
            </a:sp3d>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fa-IR" sz="6000" dirty="0" smtClean="0">
                <a:effectLst>
                  <a:outerShdw blurRad="41275" dist="12700" dir="12000000" algn="tl" rotWithShape="0">
                    <a:srgbClr val="000000">
                      <a:alpha val="40000"/>
                    </a:srgbClr>
                  </a:outerShdw>
                  <a:reflection blurRad="6350" stA="50000" endA="300" endPos="50000" dist="29997" dir="5400000" sy="-100000" algn="bl" rotWithShape="0"/>
                </a:effectLst>
                <a:latin typeface="IranNastaliq" pitchFamily="18" charset="0"/>
                <a:cs typeface="B Titr" pitchFamily="2" charset="-78"/>
              </a:rPr>
              <a:t>انواع سقفهای  رایج  بتنی</a:t>
            </a:r>
            <a:endParaRPr kumimoji="0" lang="en-US" sz="6000" b="0" i="0" u="none" strike="noStrike" kern="1200" cap="none" spc="0" normalizeH="0" baseline="0" noProof="0" dirty="0">
              <a:ln>
                <a:noFill/>
              </a:ln>
              <a:solidFill>
                <a:schemeClr val="dk1"/>
              </a:solidFill>
              <a:effectLst>
                <a:outerShdw blurRad="41275" dist="12700" dir="12000000" algn="tl" rotWithShape="0">
                  <a:srgbClr val="000000">
                    <a:alpha val="40000"/>
                  </a:srgbClr>
                </a:outerShdw>
                <a:reflection blurRad="6350" stA="50000" endA="300" endPos="50000" dist="29997" dir="5400000" sy="-100000" algn="bl" rotWithShape="0"/>
              </a:effectLst>
              <a:uLnTx/>
              <a:uFillTx/>
              <a:latin typeface="IranNastaliq" pitchFamily="18" charset="0"/>
              <a:cs typeface="B Titr" pitchFamily="2" charset="-78"/>
            </a:endParaRPr>
          </a:p>
        </p:txBody>
      </p:sp>
      <p:sp>
        <p:nvSpPr>
          <p:cNvPr id="6" name="TextBox 5"/>
          <p:cNvSpPr txBox="1"/>
          <p:nvPr/>
        </p:nvSpPr>
        <p:spPr>
          <a:xfrm>
            <a:off x="636494" y="3352800"/>
            <a:ext cx="8229600" cy="646331"/>
          </a:xfrm>
          <a:prstGeom prst="rect">
            <a:avLst/>
          </a:prstGeom>
          <a:effectLst>
            <a:glow rad="101600">
              <a:schemeClr val="accent1">
                <a:satMod val="175000"/>
                <a:alpha val="40000"/>
              </a:schemeClr>
            </a:glow>
            <a:outerShdw blurRad="57150" dist="38100" dir="5400000" algn="ctr" rotWithShape="0">
              <a:schemeClr val="accent1">
                <a:shade val="9000"/>
                <a:satMod val="105000"/>
                <a:alpha val="48000"/>
              </a:scheme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rtl="1"/>
            <a:r>
              <a:rPr lang="fa-IR" sz="3600" dirty="0" smtClean="0">
                <a:latin typeface="_PDMS_Saleem_QuranFont" pitchFamily="2" charset="-78"/>
                <a:cs typeface="B Titr" pitchFamily="2" charset="-78"/>
              </a:rPr>
              <a:t>کرومیت –کمپوزیت-متال دک - کوبیاکس </a:t>
            </a:r>
            <a:endParaRPr lang="en-US" sz="3600" dirty="0">
              <a:latin typeface="_PDMS_Saleem_QuranFont" pitchFamily="2" charset="-78"/>
              <a:cs typeface="B Titr" pitchFamily="2" charset="-78"/>
            </a:endParaRPr>
          </a:p>
        </p:txBody>
      </p:sp>
    </p:spTree>
  </p:cSld>
  <p:clrMapOvr>
    <a:masterClrMapping/>
  </p:clrMapOvr>
  <p:transition advTm="8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8686800" cy="838200"/>
          </a:xfrm>
        </p:spPr>
        <p:txBody>
          <a:bodyPr>
            <a:noAutofit/>
          </a:bodyPr>
          <a:lstStyle/>
          <a:p>
            <a:pPr algn="r" rtl="1"/>
            <a:r>
              <a:rPr lang="fa-IR" sz="5400" dirty="0" smtClean="0">
                <a:effectLst>
                  <a:outerShdw blurRad="38100" dist="38100" dir="2700000" algn="tl">
                    <a:srgbClr val="000000">
                      <a:alpha val="43137"/>
                    </a:srgbClr>
                  </a:outerShdw>
                </a:effectLst>
                <a:latin typeface="IranNastaliq" pitchFamily="18" charset="0"/>
                <a:cs typeface="IranNastaliq" pitchFamily="18" charset="0"/>
              </a:rPr>
              <a:t>1) </a:t>
            </a:r>
            <a:r>
              <a:rPr lang="fa-IR" sz="5400" b="1" spc="-150" dirty="0" smtClean="0">
                <a:effectLst>
                  <a:outerShdw blurRad="38100" dist="38100" dir="2700000" algn="tl">
                    <a:srgbClr val="000000">
                      <a:alpha val="43137"/>
                    </a:srgbClr>
                  </a:outerShdw>
                </a:effectLst>
                <a:latin typeface="IranNastaliq" pitchFamily="18" charset="0"/>
                <a:cs typeface="IranNastaliq" pitchFamily="18" charset="0"/>
              </a:rPr>
              <a:t>تیرچه</a:t>
            </a:r>
            <a:r>
              <a:rPr lang="ar-SA" sz="5400" b="1" dirty="0" smtClean="0">
                <a:effectLst>
                  <a:outerShdw blurRad="38100" dist="38100" dir="2700000" algn="tl">
                    <a:srgbClr val="000000">
                      <a:alpha val="43137"/>
                    </a:srgbClr>
                  </a:outerShdw>
                </a:effectLst>
                <a:latin typeface="IranNastaliq" pitchFamily="18" charset="0"/>
                <a:cs typeface="IranNastaliq" pitchFamily="18" charset="0"/>
              </a:rPr>
              <a:t> </a:t>
            </a:r>
            <a:r>
              <a:rPr lang="ar-SA" sz="5400" b="1" spc="-150" dirty="0" smtClean="0">
                <a:effectLst>
                  <a:outerShdw blurRad="38100" dist="38100" dir="2700000" algn="tl">
                    <a:srgbClr val="000000">
                      <a:alpha val="43137"/>
                    </a:srgbClr>
                  </a:outerShdw>
                </a:effectLst>
                <a:latin typeface="IranNastaliq" pitchFamily="18" charset="0"/>
                <a:cs typeface="IranNastaliq" pitchFamily="18" charset="0"/>
              </a:rPr>
              <a:t>فولادي</a:t>
            </a:r>
            <a:r>
              <a:rPr lang="fa-IR" sz="5400" b="1" spc="-150" dirty="0" smtClean="0">
                <a:effectLst>
                  <a:outerShdw blurRad="38100" dist="38100" dir="2700000" algn="tl">
                    <a:srgbClr val="000000">
                      <a:alpha val="43137"/>
                    </a:srgbClr>
                  </a:outerShdw>
                </a:effectLst>
                <a:latin typeface="IranNastaliq" pitchFamily="18" charset="0"/>
                <a:cs typeface="IranNastaliq" pitchFamily="18" charset="0"/>
              </a:rPr>
              <a:t> </a:t>
            </a:r>
            <a:r>
              <a:rPr lang="ar-SA" sz="5400" b="1" spc="-150" dirty="0" smtClean="0">
                <a:effectLst>
                  <a:outerShdw blurRad="38100" dist="38100" dir="2700000" algn="tl">
                    <a:srgbClr val="000000">
                      <a:alpha val="43137"/>
                    </a:srgbClr>
                  </a:outerShdw>
                </a:effectLst>
                <a:latin typeface="IranNastaliq" pitchFamily="18" charset="0"/>
                <a:cs typeface="IranNastaliq" pitchFamily="18" charset="0"/>
              </a:rPr>
              <a:t>با جان</a:t>
            </a:r>
            <a:r>
              <a:rPr lang="fa-IR" sz="5400" b="1" spc="-150" dirty="0" smtClean="0">
                <a:effectLst>
                  <a:outerShdw blurRad="38100" dist="38100" dir="2700000" algn="tl">
                    <a:srgbClr val="000000">
                      <a:alpha val="43137"/>
                    </a:srgbClr>
                  </a:outerShdw>
                </a:effectLst>
                <a:latin typeface="IranNastaliq" pitchFamily="18" charset="0"/>
                <a:cs typeface="IranNastaliq" pitchFamily="18" charset="0"/>
              </a:rPr>
              <a:t> </a:t>
            </a:r>
            <a:r>
              <a:rPr lang="ar-SA" sz="5400" b="1" spc="-150" dirty="0" smtClean="0">
                <a:effectLst>
                  <a:outerShdw blurRad="38100" dist="38100" dir="2700000" algn="tl">
                    <a:srgbClr val="000000">
                      <a:alpha val="43137"/>
                    </a:srgbClr>
                  </a:outerShdw>
                </a:effectLst>
                <a:latin typeface="IranNastaliq" pitchFamily="18" charset="0"/>
                <a:cs typeface="IranNastaliq" pitchFamily="18" charset="0"/>
              </a:rPr>
              <a:t>باز </a:t>
            </a:r>
            <a:r>
              <a:rPr lang="fa-IR" sz="5400" b="1" spc="-150" dirty="0" smtClean="0">
                <a:effectLst>
                  <a:outerShdw blurRad="38100" dist="38100" dir="2700000" algn="tl">
                    <a:srgbClr val="000000">
                      <a:alpha val="43137"/>
                    </a:srgbClr>
                  </a:outerShdw>
                </a:effectLst>
                <a:latin typeface="IranNastaliq" pitchFamily="18" charset="0"/>
                <a:cs typeface="IranNastaliq" pitchFamily="18" charset="0"/>
              </a:rPr>
              <a:t>:</a:t>
            </a:r>
            <a:endParaRPr lang="en-US" sz="5400" b="1" spc="-150" dirty="0">
              <a:effectLst>
                <a:outerShdw blurRad="38100" dist="38100" dir="2700000" algn="tl">
                  <a:srgbClr val="000000">
                    <a:alpha val="43137"/>
                  </a:srgbClr>
                </a:outerShdw>
              </a:effectLst>
              <a:latin typeface="IranNastaliq" pitchFamily="18" charset="0"/>
              <a:cs typeface="IranNastaliq" pitchFamily="18" charset="0"/>
            </a:endParaRPr>
          </a:p>
        </p:txBody>
      </p:sp>
      <p:sp>
        <p:nvSpPr>
          <p:cNvPr id="3" name="Content Placeholder 2"/>
          <p:cNvSpPr>
            <a:spLocks noGrp="1"/>
          </p:cNvSpPr>
          <p:nvPr>
            <p:ph idx="1"/>
          </p:nvPr>
        </p:nvSpPr>
        <p:spPr>
          <a:xfrm>
            <a:off x="457200" y="1554162"/>
            <a:ext cx="8229600" cy="4525963"/>
          </a:xfrm>
        </p:spPr>
        <p:txBody>
          <a:bodyPr>
            <a:normAutofit/>
          </a:bodyPr>
          <a:lstStyle/>
          <a:p>
            <a:pPr marL="3175" indent="454025" algn="just" rtl="1">
              <a:buNone/>
            </a:pPr>
            <a:r>
              <a:rPr lang="ar-SA" sz="2800" dirty="0" smtClean="0">
                <a:cs typeface="2  Davat" pitchFamily="2" charset="-78"/>
              </a:rPr>
              <a:t>تيرچه فولادي با جان باز عضو پيش ساخته</a:t>
            </a:r>
            <a:r>
              <a:rPr lang="en-US" sz="2800" dirty="0" smtClean="0">
                <a:cs typeface="2  Davat" pitchFamily="2" charset="-78"/>
              </a:rPr>
              <a:t> </a:t>
            </a:r>
            <a:r>
              <a:rPr lang="ar-SA" sz="2800" dirty="0" smtClean="0">
                <a:cs typeface="2  Davat" pitchFamily="2" charset="-78"/>
              </a:rPr>
              <a:t>اي است كه به صورت خرپاهاي ويژه دوسر ساده اجرا مي‌شود. تيرچه فولادي با جان باز در دو مرحله تحت بارگذاري قرار مي</a:t>
            </a:r>
            <a:r>
              <a:rPr lang="en-US" sz="2800" dirty="0" smtClean="0">
                <a:cs typeface="2  Davat" pitchFamily="2" charset="-78"/>
              </a:rPr>
              <a:t> </a:t>
            </a:r>
            <a:r>
              <a:rPr lang="ar-SA" sz="2800" dirty="0" smtClean="0">
                <a:cs typeface="2  Davat" pitchFamily="2" charset="-78"/>
              </a:rPr>
              <a:t>گيرد.</a:t>
            </a:r>
            <a:endParaRPr lang="en-US" sz="2800" dirty="0" smtClean="0">
              <a:cs typeface="2  Davat" pitchFamily="2" charset="-78"/>
            </a:endParaRPr>
          </a:p>
          <a:p>
            <a:pPr marL="3175" indent="454025" algn="just" rtl="1">
              <a:buNone/>
            </a:pPr>
            <a:r>
              <a:rPr lang="ar-SA" sz="2800" dirty="0" smtClean="0">
                <a:cs typeface="2  Davat" pitchFamily="2" charset="-78"/>
              </a:rPr>
              <a:t>در مرحله اول باربري تيرچه هنگام حمل ونقل، بار ناشي از وزن خود را و در زمان اجراي سقف وقبل از گرفتن بتن  بار مرده سقف (شامل وزن سقف تيرچه بلوك، بتن درجا و</a:t>
            </a:r>
            <a:r>
              <a:rPr lang="en-US" sz="2800" dirty="0" smtClean="0">
                <a:cs typeface="2  Davat" pitchFamily="2" charset="-78"/>
              </a:rPr>
              <a:t> </a:t>
            </a:r>
            <a:r>
              <a:rPr lang="ar-SA" sz="2800" dirty="0" smtClean="0">
                <a:cs typeface="2  Davat" pitchFamily="2" charset="-78"/>
              </a:rPr>
              <a:t>قالب</a:t>
            </a:r>
            <a:r>
              <a:rPr lang="fa-IR" sz="2800" dirty="0" smtClean="0">
                <a:cs typeface="2  Davat" pitchFamily="2" charset="-78"/>
              </a:rPr>
              <a:t>‌ها</a:t>
            </a:r>
            <a:r>
              <a:rPr lang="ar-SA" sz="2800" dirty="0" smtClean="0">
                <a:cs typeface="2  Davat" pitchFamily="2" charset="-78"/>
              </a:rPr>
              <a:t>) و</a:t>
            </a:r>
            <a:r>
              <a:rPr lang="en-US" sz="2800" dirty="0" smtClean="0">
                <a:cs typeface="2  Davat" pitchFamily="2" charset="-78"/>
              </a:rPr>
              <a:t> </a:t>
            </a:r>
            <a:r>
              <a:rPr lang="ar-SA" sz="2800" dirty="0" smtClean="0">
                <a:cs typeface="2  Davat" pitchFamily="2" charset="-78"/>
              </a:rPr>
              <a:t>بار زنده عوامل اجرايي را در حد فاصل تكيه گاه</a:t>
            </a:r>
            <a:r>
              <a:rPr lang="fa-IR" sz="2800" dirty="0" smtClean="0">
                <a:cs typeface="2  Davat" pitchFamily="2" charset="-78"/>
              </a:rPr>
              <a:t>ها</a:t>
            </a:r>
            <a:r>
              <a:rPr lang="ar-SA" sz="2800" dirty="0" smtClean="0">
                <a:cs typeface="2  Davat" pitchFamily="2" charset="-78"/>
              </a:rPr>
              <a:t>ي تيرچه تحمل مي</a:t>
            </a:r>
            <a:r>
              <a:rPr lang="en-US" sz="2800" dirty="0" smtClean="0">
                <a:cs typeface="2  Davat" pitchFamily="2" charset="-78"/>
              </a:rPr>
              <a:t> </a:t>
            </a:r>
            <a:r>
              <a:rPr lang="ar-SA" sz="2800" dirty="0" smtClean="0">
                <a:cs typeface="2  Davat" pitchFamily="2" charset="-78"/>
              </a:rPr>
              <a:t>كند. </a:t>
            </a:r>
            <a:endParaRPr lang="en-US" sz="2800" dirty="0" smtClean="0">
              <a:cs typeface="2  Davat" pitchFamily="2" charset="-78"/>
            </a:endParaRPr>
          </a:p>
          <a:p>
            <a:pPr marL="3175" indent="454025" algn="just" rtl="1">
              <a:buNone/>
            </a:pPr>
            <a:r>
              <a:rPr lang="ar-SA" sz="2800" dirty="0" smtClean="0">
                <a:cs typeface="2  Davat" pitchFamily="2" charset="-78"/>
              </a:rPr>
              <a:t>در مرحله دوم باربري و</a:t>
            </a:r>
            <a:r>
              <a:rPr lang="en-US" sz="2800" dirty="0" smtClean="0">
                <a:cs typeface="2  Davat" pitchFamily="2" charset="-78"/>
              </a:rPr>
              <a:t> </a:t>
            </a:r>
            <a:r>
              <a:rPr lang="ar-SA" sz="2800" dirty="0" smtClean="0">
                <a:cs typeface="2  Davat" pitchFamily="2" charset="-78"/>
              </a:rPr>
              <a:t>پس از گرفتن بتن، مقطع مركب شامل تيرچه و</a:t>
            </a:r>
            <a:r>
              <a:rPr lang="en-US" sz="2800" dirty="0" smtClean="0">
                <a:cs typeface="2  Davat" pitchFamily="2" charset="-78"/>
              </a:rPr>
              <a:t> </a:t>
            </a:r>
            <a:r>
              <a:rPr lang="ar-SA" sz="2800" dirty="0" smtClean="0">
                <a:cs typeface="2  Davat" pitchFamily="2" charset="-78"/>
              </a:rPr>
              <a:t>بتن، تنش‌هاي ناشي از تمامي بارهاي وارده به سقف را تحمل مي</a:t>
            </a:r>
            <a:r>
              <a:rPr lang="en-US" sz="2800" dirty="0" smtClean="0">
                <a:cs typeface="2  Davat" pitchFamily="2" charset="-78"/>
              </a:rPr>
              <a:t> </a:t>
            </a:r>
            <a:r>
              <a:rPr lang="ar-SA" sz="2800" dirty="0" smtClean="0">
                <a:cs typeface="2  Davat" pitchFamily="2" charset="-78"/>
              </a:rPr>
              <a:t>كند</a:t>
            </a:r>
            <a:r>
              <a:rPr lang="ar-SA" sz="2800" dirty="0" smtClean="0">
                <a:cs typeface="B Nazanin" pitchFamily="2" charset="-78"/>
              </a:rPr>
              <a:t>.</a:t>
            </a:r>
            <a:endParaRPr lang="en-US" sz="2800" dirty="0" smtClean="0">
              <a:cs typeface="B Nazanin" pitchFamily="2" charset="-78"/>
            </a:endParaRPr>
          </a:p>
        </p:txBody>
      </p:sp>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8" presetClass="entr" presetSubtype="16"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amond(in)">
                                      <p:cBhvr>
                                        <p:cTn id="11" dur="3000"/>
                                        <p:tgtEl>
                                          <p:spTgt spid="3">
                                            <p:txEl>
                                              <p:pRg st="0" end="0"/>
                                            </p:txEl>
                                          </p:spTgt>
                                        </p:tgtEl>
                                      </p:cBhvr>
                                    </p:animEffect>
                                  </p:childTnLst>
                                </p:cTn>
                              </p:par>
                            </p:childTnLst>
                          </p:cTn>
                        </p:par>
                        <p:par>
                          <p:cTn id="12" fill="hold">
                            <p:stCondLst>
                              <p:cond delay="5000"/>
                            </p:stCondLst>
                            <p:childTnLst>
                              <p:par>
                                <p:cTn id="13" presetID="8" presetClass="entr" presetSubtype="16"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amond(in)">
                                      <p:cBhvr>
                                        <p:cTn id="15" dur="3000"/>
                                        <p:tgtEl>
                                          <p:spTgt spid="3">
                                            <p:txEl>
                                              <p:pRg st="1" end="1"/>
                                            </p:txEl>
                                          </p:spTgt>
                                        </p:tgtEl>
                                      </p:cBhvr>
                                    </p:animEffect>
                                  </p:childTnLst>
                                </p:cTn>
                              </p:par>
                            </p:childTnLst>
                          </p:cTn>
                        </p:par>
                        <p:par>
                          <p:cTn id="16" fill="hold">
                            <p:stCondLst>
                              <p:cond delay="8000"/>
                            </p:stCondLst>
                            <p:childTnLst>
                              <p:par>
                                <p:cTn id="17" presetID="8" presetClass="entr" presetSubtype="16"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diamond(in)">
                                      <p:cBhvr>
                                        <p:cTn id="19" dur="3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54163"/>
            <a:ext cx="8229600" cy="2789238"/>
          </a:xfrm>
        </p:spPr>
        <p:txBody>
          <a:bodyPr>
            <a:normAutofit/>
          </a:bodyPr>
          <a:lstStyle/>
          <a:p>
            <a:pPr marL="3175" indent="454025" algn="just" rtl="1">
              <a:buNone/>
            </a:pPr>
            <a:r>
              <a:rPr lang="ar-SA" sz="2800" dirty="0" smtClean="0">
                <a:cs typeface="2  Davat" pitchFamily="2" charset="-78"/>
              </a:rPr>
              <a:t>تیرچه فولادي با جان باز شامل بال تحتاني، اعضاي قطري و</a:t>
            </a:r>
            <a:r>
              <a:rPr lang="fa-IR" sz="2800" dirty="0" smtClean="0">
                <a:cs typeface="2  Davat" pitchFamily="2" charset="-78"/>
              </a:rPr>
              <a:t> </a:t>
            </a:r>
            <a:r>
              <a:rPr lang="ar-SA" sz="2800" dirty="0" smtClean="0">
                <a:cs typeface="2  Davat" pitchFamily="2" charset="-78"/>
              </a:rPr>
              <a:t>بال فوقاني مي باشد. ميلگردهاي فولادي مورد</a:t>
            </a:r>
            <a:r>
              <a:rPr lang="fa-IR" sz="2800" dirty="0" smtClean="0">
                <a:cs typeface="2  Davat" pitchFamily="2" charset="-78"/>
              </a:rPr>
              <a:t> </a:t>
            </a:r>
            <a:r>
              <a:rPr lang="ar-SA" sz="2800" dirty="0" smtClean="0">
                <a:cs typeface="2  Davat" pitchFamily="2" charset="-78"/>
              </a:rPr>
              <a:t>استفاده در تيرچه‌ها، بايد علاوه بر دارا بودن مدول ارتجاعي كافي، بايد جوش پذير و شكل پذير نيز باشند. و نيز بايد از</a:t>
            </a:r>
            <a:r>
              <a:rPr lang="fa-IR" sz="2800" dirty="0" smtClean="0">
                <a:cs typeface="2  Davat" pitchFamily="2" charset="-78"/>
              </a:rPr>
              <a:t> </a:t>
            </a:r>
            <a:r>
              <a:rPr lang="ar-SA" sz="2800" dirty="0" smtClean="0">
                <a:cs typeface="2  Davat" pitchFamily="2" charset="-78"/>
              </a:rPr>
              <a:t>حداقل مجاز تغييرات طول نسبي در</a:t>
            </a:r>
            <a:r>
              <a:rPr lang="fa-IR" sz="2800" dirty="0" smtClean="0">
                <a:cs typeface="2  Davat" pitchFamily="2" charset="-78"/>
              </a:rPr>
              <a:t> </a:t>
            </a:r>
            <a:r>
              <a:rPr lang="ar-SA" sz="2800" dirty="0" smtClean="0">
                <a:cs typeface="2  Davat" pitchFamily="2" charset="-78"/>
              </a:rPr>
              <a:t>مرحله گسيختگي را دارا باشند. اين ميلگردها مي توانند از نوعي ساده يا آجدار انتخاب شوند و</a:t>
            </a:r>
            <a:r>
              <a:rPr lang="fa-IR" sz="2800" dirty="0" smtClean="0">
                <a:cs typeface="2  Davat" pitchFamily="2" charset="-78"/>
              </a:rPr>
              <a:t> </a:t>
            </a:r>
            <a:r>
              <a:rPr lang="ar-SA" sz="2800" dirty="0" smtClean="0">
                <a:cs typeface="2  Davat" pitchFamily="2" charset="-78"/>
              </a:rPr>
              <a:t>بايد از فولاد نرم </a:t>
            </a:r>
            <a:r>
              <a:rPr lang="en-US" sz="2800" dirty="0" smtClean="0">
                <a:cs typeface="2  Davat" pitchFamily="2" charset="-78"/>
              </a:rPr>
              <a:t>AI</a:t>
            </a:r>
            <a:r>
              <a:rPr lang="ar-SA" sz="2800" dirty="0" smtClean="0">
                <a:cs typeface="2  Davat" pitchFamily="2" charset="-78"/>
              </a:rPr>
              <a:t>  يا فولاد نیمه سخت </a:t>
            </a:r>
            <a:r>
              <a:rPr lang="en-US" sz="2800" dirty="0" smtClean="0">
                <a:cs typeface="2  Davat" pitchFamily="2" charset="-78"/>
              </a:rPr>
              <a:t>AII</a:t>
            </a:r>
            <a:r>
              <a:rPr lang="ar-SA" sz="2800" dirty="0" smtClean="0">
                <a:cs typeface="2  Davat" pitchFamily="2" charset="-78"/>
              </a:rPr>
              <a:t> باشند.</a:t>
            </a:r>
            <a:endParaRPr lang="en-US" sz="2800" dirty="0" smtClean="0">
              <a:cs typeface="2  Davat" pitchFamily="2" charset="-78"/>
            </a:endParaRPr>
          </a:p>
          <a:p>
            <a:pPr marL="3175" indent="454025" algn="just" rtl="1">
              <a:buNone/>
            </a:pPr>
            <a:endParaRPr lang="en-US" sz="2800" b="1" dirty="0" smtClean="0">
              <a:cs typeface="B Nazanin" pitchFamily="2" charset="-78"/>
            </a:endParaRPr>
          </a:p>
        </p:txBody>
      </p:sp>
      <p:pic>
        <p:nvPicPr>
          <p:cNvPr id="1027" name="Picture 3" descr="C:\Documents and Settings\Reza\Desktop\Tir.bmp"/>
          <p:cNvPicPr>
            <a:picLocks noChangeAspect="1" noChangeArrowheads="1"/>
          </p:cNvPicPr>
          <p:nvPr/>
        </p:nvPicPr>
        <p:blipFill>
          <a:blip r:embed="rId3"/>
          <a:srcRect/>
          <a:stretch>
            <a:fillRect/>
          </a:stretch>
        </p:blipFill>
        <p:spPr bwMode="auto">
          <a:xfrm>
            <a:off x="2971800" y="4267200"/>
            <a:ext cx="5829300" cy="2209800"/>
          </a:xfrm>
          <a:prstGeom prst="rect">
            <a:avLst/>
          </a:prstGeom>
          <a:noFill/>
        </p:spPr>
      </p:pic>
      <p:pic>
        <p:nvPicPr>
          <p:cNvPr id="1028" name="Picture 4" descr="C:\Documents and Settings\Reza\Desktop\Tir2.bmp"/>
          <p:cNvPicPr>
            <a:picLocks noChangeAspect="1" noChangeArrowheads="1"/>
          </p:cNvPicPr>
          <p:nvPr/>
        </p:nvPicPr>
        <p:blipFill>
          <a:blip r:embed="rId4"/>
          <a:srcRect/>
          <a:stretch>
            <a:fillRect/>
          </a:stretch>
        </p:blipFill>
        <p:spPr bwMode="auto">
          <a:xfrm>
            <a:off x="762000" y="4114800"/>
            <a:ext cx="1848845" cy="2428875"/>
          </a:xfrm>
          <a:prstGeom prst="rect">
            <a:avLst/>
          </a:prstGeom>
          <a:noFill/>
        </p:spPr>
      </p:pic>
      <p:sp>
        <p:nvSpPr>
          <p:cNvPr id="8" name="Title 1"/>
          <p:cNvSpPr txBox="1">
            <a:spLocks/>
          </p:cNvSpPr>
          <p:nvPr/>
        </p:nvSpPr>
        <p:spPr>
          <a:xfrm>
            <a:off x="304800" y="762000"/>
            <a:ext cx="8686800" cy="83820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rtl="1"/>
            <a:r>
              <a:rPr lang="fa-IR" sz="5400" dirty="0" smtClean="0">
                <a:effectLst>
                  <a:outerShdw blurRad="38100" dist="38100" dir="2700000" algn="tl">
                    <a:srgbClr val="000000">
                      <a:alpha val="43137"/>
                    </a:srgbClr>
                  </a:outerShdw>
                </a:effectLst>
                <a:latin typeface="IranNastaliq" pitchFamily="18" charset="0"/>
                <a:cs typeface="IranNastaliq" pitchFamily="18" charset="0"/>
              </a:rPr>
              <a:t>1) </a:t>
            </a:r>
            <a:r>
              <a:rPr lang="fa-IR" sz="5400" b="1" spc="-150" dirty="0" smtClean="0">
                <a:effectLst>
                  <a:outerShdw blurRad="38100" dist="38100" dir="2700000" algn="tl">
                    <a:srgbClr val="000000">
                      <a:alpha val="43137"/>
                    </a:srgbClr>
                  </a:outerShdw>
                </a:effectLst>
                <a:latin typeface="IranNastaliq" pitchFamily="18" charset="0"/>
                <a:cs typeface="IranNastaliq" pitchFamily="18" charset="0"/>
              </a:rPr>
              <a:t>تیرچه</a:t>
            </a:r>
            <a:r>
              <a:rPr lang="ar-SA" sz="5400" b="1" dirty="0" smtClean="0">
                <a:effectLst>
                  <a:outerShdw blurRad="38100" dist="38100" dir="2700000" algn="tl">
                    <a:srgbClr val="000000">
                      <a:alpha val="43137"/>
                    </a:srgbClr>
                  </a:outerShdw>
                </a:effectLst>
                <a:latin typeface="IranNastaliq" pitchFamily="18" charset="0"/>
                <a:cs typeface="IranNastaliq" pitchFamily="18" charset="0"/>
              </a:rPr>
              <a:t> </a:t>
            </a:r>
            <a:r>
              <a:rPr lang="ar-SA" sz="5400" b="1" spc="-150" dirty="0" smtClean="0">
                <a:effectLst>
                  <a:outerShdw blurRad="38100" dist="38100" dir="2700000" algn="tl">
                    <a:srgbClr val="000000">
                      <a:alpha val="43137"/>
                    </a:srgbClr>
                  </a:outerShdw>
                </a:effectLst>
                <a:latin typeface="IranNastaliq" pitchFamily="18" charset="0"/>
                <a:cs typeface="IranNastaliq" pitchFamily="18" charset="0"/>
              </a:rPr>
              <a:t>فولادي</a:t>
            </a:r>
            <a:r>
              <a:rPr lang="fa-IR" sz="5400" b="1" spc="-150" dirty="0" smtClean="0">
                <a:effectLst>
                  <a:outerShdw blurRad="38100" dist="38100" dir="2700000" algn="tl">
                    <a:srgbClr val="000000">
                      <a:alpha val="43137"/>
                    </a:srgbClr>
                  </a:outerShdw>
                </a:effectLst>
                <a:latin typeface="IranNastaliq" pitchFamily="18" charset="0"/>
                <a:cs typeface="IranNastaliq" pitchFamily="18" charset="0"/>
              </a:rPr>
              <a:t> </a:t>
            </a:r>
            <a:r>
              <a:rPr lang="ar-SA" sz="5400" b="1" spc="-150" dirty="0" smtClean="0">
                <a:effectLst>
                  <a:outerShdw blurRad="38100" dist="38100" dir="2700000" algn="tl">
                    <a:srgbClr val="000000">
                      <a:alpha val="43137"/>
                    </a:srgbClr>
                  </a:outerShdw>
                </a:effectLst>
                <a:latin typeface="IranNastaliq" pitchFamily="18" charset="0"/>
                <a:cs typeface="IranNastaliq" pitchFamily="18" charset="0"/>
              </a:rPr>
              <a:t>با جان</a:t>
            </a:r>
            <a:r>
              <a:rPr lang="fa-IR" sz="5400" b="1" spc="-150" dirty="0" smtClean="0">
                <a:effectLst>
                  <a:outerShdw blurRad="38100" dist="38100" dir="2700000" algn="tl">
                    <a:srgbClr val="000000">
                      <a:alpha val="43137"/>
                    </a:srgbClr>
                  </a:outerShdw>
                </a:effectLst>
                <a:latin typeface="IranNastaliq" pitchFamily="18" charset="0"/>
                <a:cs typeface="IranNastaliq" pitchFamily="18" charset="0"/>
              </a:rPr>
              <a:t> </a:t>
            </a:r>
            <a:r>
              <a:rPr lang="ar-SA" sz="5400" b="1" spc="-150" dirty="0" smtClean="0">
                <a:effectLst>
                  <a:outerShdw blurRad="38100" dist="38100" dir="2700000" algn="tl">
                    <a:srgbClr val="000000">
                      <a:alpha val="43137"/>
                    </a:srgbClr>
                  </a:outerShdw>
                </a:effectLst>
                <a:latin typeface="IranNastaliq" pitchFamily="18" charset="0"/>
                <a:cs typeface="IranNastaliq" pitchFamily="18" charset="0"/>
              </a:rPr>
              <a:t>باز </a:t>
            </a:r>
            <a:r>
              <a:rPr lang="fa-IR" sz="5400" b="1" spc="-150" dirty="0" smtClean="0">
                <a:effectLst>
                  <a:outerShdw blurRad="38100" dist="38100" dir="2700000" algn="tl">
                    <a:srgbClr val="000000">
                      <a:alpha val="43137"/>
                    </a:srgbClr>
                  </a:outerShdw>
                </a:effectLst>
                <a:latin typeface="IranNastaliq" pitchFamily="18" charset="0"/>
                <a:cs typeface="IranNastaliq" pitchFamily="18" charset="0"/>
              </a:rPr>
              <a:t>:</a:t>
            </a:r>
            <a:endParaRPr lang="en-US" sz="5400" b="1" spc="-150" dirty="0">
              <a:effectLst>
                <a:outerShdw blurRad="38100" dist="38100" dir="2700000" algn="tl">
                  <a:srgbClr val="000000">
                    <a:alpha val="43137"/>
                  </a:srgbClr>
                </a:outerShdw>
              </a:effectLst>
              <a:latin typeface="IranNastaliq" pitchFamily="18" charset="0"/>
              <a:cs typeface="IranNastaliq" pitchFamily="18" charset="0"/>
            </a:endParaRPr>
          </a:p>
        </p:txBody>
      </p:sp>
      <p:sp>
        <p:nvSpPr>
          <p:cNvPr id="9"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3000"/>
                                        <p:tgtEl>
                                          <p:spTgt spid="3">
                                            <p:txEl>
                                              <p:pRg st="0" end="0"/>
                                            </p:txEl>
                                          </p:spTgt>
                                        </p:tgtEl>
                                      </p:cBhvr>
                                    </p:animEffect>
                                  </p:childTnLst>
                                </p:cTn>
                              </p:par>
                            </p:childTnLst>
                          </p:cTn>
                        </p:par>
                        <p:par>
                          <p:cTn id="8" fill="hold">
                            <p:stCondLst>
                              <p:cond delay="3000"/>
                            </p:stCondLst>
                            <p:childTnLst>
                              <p:par>
                                <p:cTn id="9" presetID="21" presetClass="entr" presetSubtype="4"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wheel(4)">
                                      <p:cBhvr>
                                        <p:cTn id="11" dur="2000"/>
                                        <p:tgtEl>
                                          <p:spTgt spid="1027"/>
                                        </p:tgtEl>
                                      </p:cBhvr>
                                    </p:animEffect>
                                  </p:childTnLst>
                                </p:cTn>
                              </p:par>
                            </p:childTnLst>
                          </p:cTn>
                        </p:par>
                        <p:par>
                          <p:cTn id="12" fill="hold">
                            <p:stCondLst>
                              <p:cond delay="5000"/>
                            </p:stCondLst>
                            <p:childTnLst>
                              <p:par>
                                <p:cTn id="13" presetID="21" presetClass="entr" presetSubtype="4"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wheel(4)">
                                      <p:cBhvr>
                                        <p:cTn id="15" dur="2000"/>
                                        <p:tgtEl>
                                          <p:spTgt spid="1028"/>
                                        </p:tgtEl>
                                      </p:cBhvr>
                                    </p:animEffect>
                                  </p:childTnLst>
                                </p:cTn>
                              </p:par>
                            </p:childTnLst>
                          </p:cTn>
                        </p:par>
                        <p:par>
                          <p:cTn id="16" fill="hold">
                            <p:stCondLst>
                              <p:cond delay="70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54162"/>
            <a:ext cx="8229600" cy="4525963"/>
          </a:xfrm>
        </p:spPr>
        <p:txBody>
          <a:bodyPr>
            <a:normAutofit/>
          </a:bodyPr>
          <a:lstStyle/>
          <a:p>
            <a:pPr marL="3175" indent="454025" algn="just" rtl="1">
              <a:buFont typeface="Wingdings" pitchFamily="2" charset="2"/>
              <a:buChar char="v"/>
            </a:pPr>
            <a:r>
              <a:rPr lang="ar-SA" sz="2800" b="1" dirty="0" smtClean="0">
                <a:cs typeface="2  Davat" pitchFamily="2" charset="-78"/>
              </a:rPr>
              <a:t>بال تحتاني </a:t>
            </a:r>
            <a:endParaRPr lang="en-US" sz="2800" b="1" dirty="0" smtClean="0">
              <a:cs typeface="2  Davat" pitchFamily="2" charset="-78"/>
            </a:endParaRPr>
          </a:p>
          <a:p>
            <a:pPr marL="3175" indent="454025" algn="just" rtl="1">
              <a:buNone/>
            </a:pPr>
            <a:r>
              <a:rPr lang="ar-SA" sz="2800" dirty="0" smtClean="0">
                <a:cs typeface="2  Davat" pitchFamily="2" charset="-78"/>
              </a:rPr>
              <a:t>بال تحتاني تيرچه كه از تسمه ساخته مي شود، ب</a:t>
            </a:r>
            <a:r>
              <a:rPr lang="fa-IR" sz="2800" dirty="0" smtClean="0">
                <a:cs typeface="2  Davat" pitchFamily="2" charset="-78"/>
              </a:rPr>
              <a:t>ه </a:t>
            </a:r>
            <a:r>
              <a:rPr lang="ar-SA" sz="2800" dirty="0" smtClean="0">
                <a:cs typeface="2  Davat" pitchFamily="2" charset="-78"/>
              </a:rPr>
              <a:t>عنوان عضو كششي خرپا عمل </a:t>
            </a:r>
            <a:r>
              <a:rPr lang="fa-IR" dirty="0" smtClean="0">
                <a:cs typeface="2  Davat" pitchFamily="2" charset="-78"/>
              </a:rPr>
              <a:t>میکند</a:t>
            </a:r>
            <a:endParaRPr lang="en-US" sz="2800" dirty="0" smtClean="0">
              <a:cs typeface="2  Davat" pitchFamily="2" charset="-78"/>
            </a:endParaRPr>
          </a:p>
          <a:p>
            <a:pPr marL="3175" indent="454025" algn="just" rtl="1">
              <a:buFont typeface="Wingdings" pitchFamily="2" charset="2"/>
              <a:buChar char="v"/>
            </a:pPr>
            <a:r>
              <a:rPr lang="ar-SA" sz="2800" b="1" dirty="0" smtClean="0">
                <a:cs typeface="2  Davat" pitchFamily="2" charset="-78"/>
              </a:rPr>
              <a:t>اعضاي قطري </a:t>
            </a:r>
            <a:endParaRPr lang="en-US" sz="2800" b="1" dirty="0" smtClean="0">
              <a:cs typeface="2  Davat" pitchFamily="2" charset="-78"/>
            </a:endParaRPr>
          </a:p>
          <a:p>
            <a:pPr marL="3175" indent="454025" algn="just" rtl="1">
              <a:buNone/>
            </a:pPr>
            <a:r>
              <a:rPr lang="ar-SA" sz="2800" dirty="0" smtClean="0">
                <a:cs typeface="2  Davat" pitchFamily="2" charset="-78"/>
              </a:rPr>
              <a:t>اعضاي قطري تيرچه كه معمولا از</a:t>
            </a:r>
            <a:r>
              <a:rPr lang="fa-IR" sz="2800" dirty="0" smtClean="0">
                <a:cs typeface="2  Davat" pitchFamily="2" charset="-78"/>
              </a:rPr>
              <a:t> </a:t>
            </a:r>
            <a:r>
              <a:rPr lang="ar-SA" sz="2800" dirty="0" smtClean="0">
                <a:cs typeface="2  Davat" pitchFamily="2" charset="-78"/>
              </a:rPr>
              <a:t>ميلگرد مي باشند به عنوان عضو مورب خرپا عمل نموده و به كمك اعضاي كششي و</a:t>
            </a:r>
            <a:r>
              <a:rPr lang="fa-IR" sz="2800" dirty="0" smtClean="0">
                <a:cs typeface="2  Davat" pitchFamily="2" charset="-78"/>
              </a:rPr>
              <a:t> </a:t>
            </a:r>
            <a:r>
              <a:rPr lang="ar-SA" sz="2800" dirty="0" smtClean="0">
                <a:cs typeface="2  Davat" pitchFamily="2" charset="-78"/>
              </a:rPr>
              <a:t>فشاري</a:t>
            </a:r>
            <a:r>
              <a:rPr lang="fa-IR" sz="2800" dirty="0" smtClean="0">
                <a:cs typeface="2  Davat" pitchFamily="2" charset="-78"/>
              </a:rPr>
              <a:t> بار وارده را تحمل میکند</a:t>
            </a:r>
            <a:endParaRPr lang="en-US" sz="2800" dirty="0" smtClean="0">
              <a:cs typeface="2  Davat" pitchFamily="2" charset="-78"/>
            </a:endParaRPr>
          </a:p>
          <a:p>
            <a:pPr marL="3175" indent="454025" algn="just" rtl="1">
              <a:buFont typeface="Wingdings" pitchFamily="2" charset="2"/>
              <a:buChar char="v"/>
            </a:pPr>
            <a:r>
              <a:rPr lang="ar-SA" sz="2800" b="1" dirty="0" smtClean="0">
                <a:cs typeface="2  Davat" pitchFamily="2" charset="-78"/>
              </a:rPr>
              <a:t>بال فوقاني </a:t>
            </a:r>
            <a:endParaRPr lang="en-US" sz="2800" b="1" dirty="0" smtClean="0">
              <a:cs typeface="2  Davat" pitchFamily="2" charset="-78"/>
            </a:endParaRPr>
          </a:p>
          <a:p>
            <a:pPr marL="3175" indent="454025" algn="just" rtl="1">
              <a:buNone/>
            </a:pPr>
            <a:r>
              <a:rPr lang="ar-SA" sz="2800" dirty="0" smtClean="0">
                <a:cs typeface="2  Davat" pitchFamily="2" charset="-78"/>
              </a:rPr>
              <a:t>بال فوقاني تيرچه، از</a:t>
            </a:r>
            <a:r>
              <a:rPr lang="fa-IR" sz="2800" dirty="0" smtClean="0">
                <a:cs typeface="2  Davat" pitchFamily="2" charset="-78"/>
              </a:rPr>
              <a:t> </a:t>
            </a:r>
            <a:r>
              <a:rPr lang="ar-SA" sz="2800" dirty="0" smtClean="0">
                <a:cs typeface="2  Davat" pitchFamily="2" charset="-78"/>
              </a:rPr>
              <a:t>نبشي، تسمه يا ناوداني ساخته شده و</a:t>
            </a:r>
            <a:r>
              <a:rPr lang="fa-IR" sz="2800" dirty="0" smtClean="0">
                <a:cs typeface="2  Davat" pitchFamily="2" charset="-78"/>
              </a:rPr>
              <a:t> </a:t>
            </a:r>
            <a:r>
              <a:rPr lang="ar-SA" sz="2800" dirty="0" smtClean="0">
                <a:cs typeface="2  Davat" pitchFamily="2" charset="-78"/>
              </a:rPr>
              <a:t>در</a:t>
            </a:r>
            <a:r>
              <a:rPr lang="fa-IR" sz="2800" dirty="0" smtClean="0">
                <a:cs typeface="2  Davat" pitchFamily="2" charset="-78"/>
              </a:rPr>
              <a:t> </a:t>
            </a:r>
            <a:r>
              <a:rPr lang="ar-SA" sz="2800" dirty="0" smtClean="0">
                <a:cs typeface="2  Davat" pitchFamily="2" charset="-78"/>
              </a:rPr>
              <a:t>داخل بتن پوششي قرار مي</a:t>
            </a:r>
            <a:r>
              <a:rPr lang="fa-IR" sz="2800" dirty="0" smtClean="0">
                <a:cs typeface="2  Davat" pitchFamily="2" charset="-78"/>
              </a:rPr>
              <a:t> </a:t>
            </a:r>
            <a:r>
              <a:rPr lang="ar-SA" sz="2800" dirty="0" smtClean="0">
                <a:cs typeface="2  Davat" pitchFamily="2" charset="-78"/>
              </a:rPr>
              <a:t>گيرد.</a:t>
            </a:r>
            <a:endParaRPr lang="en-US" sz="2800" dirty="0" smtClean="0">
              <a:cs typeface="2  Davat" pitchFamily="2" charset="-78"/>
            </a:endParaRPr>
          </a:p>
        </p:txBody>
      </p:sp>
      <p:sp>
        <p:nvSpPr>
          <p:cNvPr id="6" name="Title 1"/>
          <p:cNvSpPr>
            <a:spLocks noGrp="1"/>
          </p:cNvSpPr>
          <p:nvPr>
            <p:ph type="title"/>
          </p:nvPr>
        </p:nvSpPr>
        <p:spPr>
          <a:xfrm>
            <a:off x="304800" y="762000"/>
            <a:ext cx="8686800" cy="838200"/>
          </a:xfrm>
        </p:spPr>
        <p:txBody>
          <a:bodyPr>
            <a:noAutofit/>
          </a:bodyPr>
          <a:lstStyle/>
          <a:p>
            <a:pPr algn="r" rtl="1"/>
            <a:r>
              <a:rPr lang="fa-IR" sz="5400" dirty="0" smtClean="0">
                <a:effectLst>
                  <a:outerShdw blurRad="38100" dist="38100" dir="2700000" algn="tl">
                    <a:srgbClr val="000000">
                      <a:alpha val="43137"/>
                    </a:srgbClr>
                  </a:outerShdw>
                </a:effectLst>
                <a:latin typeface="IranNastaliq" pitchFamily="18" charset="0"/>
                <a:cs typeface="IranNastaliq" pitchFamily="18" charset="0"/>
              </a:rPr>
              <a:t>1) </a:t>
            </a:r>
            <a:r>
              <a:rPr lang="fa-IR" sz="5400" b="1" spc="-150" dirty="0" smtClean="0">
                <a:effectLst>
                  <a:outerShdw blurRad="38100" dist="38100" dir="2700000" algn="tl">
                    <a:srgbClr val="000000">
                      <a:alpha val="43137"/>
                    </a:srgbClr>
                  </a:outerShdw>
                </a:effectLst>
                <a:latin typeface="IranNastaliq" pitchFamily="18" charset="0"/>
                <a:cs typeface="IranNastaliq" pitchFamily="18" charset="0"/>
              </a:rPr>
              <a:t>تیرچه</a:t>
            </a:r>
            <a:r>
              <a:rPr lang="ar-SA" sz="5400" b="1" dirty="0" smtClean="0">
                <a:effectLst>
                  <a:outerShdw blurRad="38100" dist="38100" dir="2700000" algn="tl">
                    <a:srgbClr val="000000">
                      <a:alpha val="43137"/>
                    </a:srgbClr>
                  </a:outerShdw>
                </a:effectLst>
                <a:latin typeface="IranNastaliq" pitchFamily="18" charset="0"/>
                <a:cs typeface="IranNastaliq" pitchFamily="18" charset="0"/>
              </a:rPr>
              <a:t> </a:t>
            </a:r>
            <a:r>
              <a:rPr lang="ar-SA" sz="5400" b="1" spc="-150" dirty="0" smtClean="0">
                <a:effectLst>
                  <a:outerShdw blurRad="38100" dist="38100" dir="2700000" algn="tl">
                    <a:srgbClr val="000000">
                      <a:alpha val="43137"/>
                    </a:srgbClr>
                  </a:outerShdw>
                </a:effectLst>
                <a:latin typeface="IranNastaliq" pitchFamily="18" charset="0"/>
                <a:cs typeface="IranNastaliq" pitchFamily="18" charset="0"/>
              </a:rPr>
              <a:t>فولادي</a:t>
            </a:r>
            <a:r>
              <a:rPr lang="fa-IR" sz="5400" b="1" spc="-150" dirty="0" smtClean="0">
                <a:effectLst>
                  <a:outerShdw blurRad="38100" dist="38100" dir="2700000" algn="tl">
                    <a:srgbClr val="000000">
                      <a:alpha val="43137"/>
                    </a:srgbClr>
                  </a:outerShdw>
                </a:effectLst>
                <a:latin typeface="IranNastaliq" pitchFamily="18" charset="0"/>
                <a:cs typeface="IranNastaliq" pitchFamily="18" charset="0"/>
              </a:rPr>
              <a:t> </a:t>
            </a:r>
            <a:r>
              <a:rPr lang="ar-SA" sz="5400" b="1" spc="-150" dirty="0" smtClean="0">
                <a:effectLst>
                  <a:outerShdw blurRad="38100" dist="38100" dir="2700000" algn="tl">
                    <a:srgbClr val="000000">
                      <a:alpha val="43137"/>
                    </a:srgbClr>
                  </a:outerShdw>
                </a:effectLst>
                <a:latin typeface="IranNastaliq" pitchFamily="18" charset="0"/>
                <a:cs typeface="IranNastaliq" pitchFamily="18" charset="0"/>
              </a:rPr>
              <a:t>با جان</a:t>
            </a:r>
            <a:r>
              <a:rPr lang="fa-IR" sz="5400" b="1" spc="-150" dirty="0" smtClean="0">
                <a:effectLst>
                  <a:outerShdw blurRad="38100" dist="38100" dir="2700000" algn="tl">
                    <a:srgbClr val="000000">
                      <a:alpha val="43137"/>
                    </a:srgbClr>
                  </a:outerShdw>
                </a:effectLst>
                <a:latin typeface="IranNastaliq" pitchFamily="18" charset="0"/>
                <a:cs typeface="IranNastaliq" pitchFamily="18" charset="0"/>
              </a:rPr>
              <a:t> </a:t>
            </a:r>
            <a:r>
              <a:rPr lang="ar-SA" sz="5400" b="1" spc="-150" dirty="0" smtClean="0">
                <a:effectLst>
                  <a:outerShdw blurRad="38100" dist="38100" dir="2700000" algn="tl">
                    <a:srgbClr val="000000">
                      <a:alpha val="43137"/>
                    </a:srgbClr>
                  </a:outerShdw>
                </a:effectLst>
                <a:latin typeface="IranNastaliq" pitchFamily="18" charset="0"/>
                <a:cs typeface="IranNastaliq" pitchFamily="18" charset="0"/>
              </a:rPr>
              <a:t>باز </a:t>
            </a:r>
            <a:r>
              <a:rPr lang="fa-IR" sz="5400" b="1" spc="-150" dirty="0" smtClean="0">
                <a:effectLst>
                  <a:outerShdw blurRad="38100" dist="38100" dir="2700000" algn="tl">
                    <a:srgbClr val="000000">
                      <a:alpha val="43137"/>
                    </a:srgbClr>
                  </a:outerShdw>
                </a:effectLst>
                <a:latin typeface="IranNastaliq" pitchFamily="18" charset="0"/>
                <a:cs typeface="IranNastaliq" pitchFamily="18" charset="0"/>
              </a:rPr>
              <a:t>:</a:t>
            </a:r>
            <a:endParaRPr lang="en-US" sz="5400" b="1" spc="-150" dirty="0">
              <a:effectLst>
                <a:outerShdw blurRad="38100" dist="38100" dir="2700000" algn="tl">
                  <a:srgbClr val="000000">
                    <a:alpha val="43137"/>
                  </a:srgbClr>
                </a:outerShdw>
              </a:effectLst>
              <a:latin typeface="IranNastaliq" pitchFamily="18" charset="0"/>
              <a:cs typeface="IranNastaliq" pitchFamily="18" charset="0"/>
            </a:endParaRPr>
          </a:p>
        </p:txBody>
      </p:sp>
      <p:sp>
        <p:nvSpPr>
          <p:cNvPr id="7"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right)">
                                      <p:cBhvr>
                                        <p:cTn id="7" dur="3000"/>
                                        <p:tgtEl>
                                          <p:spTgt spid="3">
                                            <p:txEl>
                                              <p:pRg st="0" end="0"/>
                                            </p:txEl>
                                          </p:spTgt>
                                        </p:tgtEl>
                                      </p:cBhvr>
                                    </p:animEffect>
                                  </p:childTnLst>
                                </p:cTn>
                              </p:par>
                            </p:childTnLst>
                          </p:cTn>
                        </p:par>
                        <p:par>
                          <p:cTn id="8" fill="hold">
                            <p:stCondLst>
                              <p:cond delay="3000"/>
                            </p:stCondLst>
                            <p:childTnLst>
                              <p:par>
                                <p:cTn id="9" presetID="22" presetClass="entr" presetSubtype="2"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right)">
                                      <p:cBhvr>
                                        <p:cTn id="11" dur="3000"/>
                                        <p:tgtEl>
                                          <p:spTgt spid="3">
                                            <p:txEl>
                                              <p:pRg st="1" end="1"/>
                                            </p:txEl>
                                          </p:spTgt>
                                        </p:tgtEl>
                                      </p:cBhvr>
                                    </p:animEffect>
                                  </p:childTnLst>
                                </p:cTn>
                              </p:par>
                            </p:childTnLst>
                          </p:cTn>
                        </p:par>
                        <p:par>
                          <p:cTn id="12" fill="hold">
                            <p:stCondLst>
                              <p:cond delay="6000"/>
                            </p:stCondLst>
                            <p:childTnLst>
                              <p:par>
                                <p:cTn id="13" presetID="22" presetClass="entr" presetSubtype="2"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3000"/>
                                        <p:tgtEl>
                                          <p:spTgt spid="3">
                                            <p:txEl>
                                              <p:pRg st="2" end="2"/>
                                            </p:txEl>
                                          </p:spTgt>
                                        </p:tgtEl>
                                      </p:cBhvr>
                                    </p:animEffect>
                                  </p:childTnLst>
                                </p:cTn>
                              </p:par>
                            </p:childTnLst>
                          </p:cTn>
                        </p:par>
                        <p:par>
                          <p:cTn id="16" fill="hold">
                            <p:stCondLst>
                              <p:cond delay="9000"/>
                            </p:stCondLst>
                            <p:childTnLst>
                              <p:par>
                                <p:cTn id="17" presetID="22" presetClass="entr" presetSubtype="2"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right)">
                                      <p:cBhvr>
                                        <p:cTn id="19" dur="3000"/>
                                        <p:tgtEl>
                                          <p:spTgt spid="3">
                                            <p:txEl>
                                              <p:pRg st="3" end="3"/>
                                            </p:txEl>
                                          </p:spTgt>
                                        </p:tgtEl>
                                      </p:cBhvr>
                                    </p:animEffect>
                                  </p:childTnLst>
                                </p:cTn>
                              </p:par>
                            </p:childTnLst>
                          </p:cTn>
                        </p:par>
                        <p:par>
                          <p:cTn id="20" fill="hold">
                            <p:stCondLst>
                              <p:cond delay="12000"/>
                            </p:stCondLst>
                            <p:childTnLst>
                              <p:par>
                                <p:cTn id="21" presetID="22" presetClass="entr" presetSubtype="2"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right)">
                                      <p:cBhvr>
                                        <p:cTn id="23" dur="3000"/>
                                        <p:tgtEl>
                                          <p:spTgt spid="3">
                                            <p:txEl>
                                              <p:pRg st="4" end="4"/>
                                            </p:txEl>
                                          </p:spTgt>
                                        </p:tgtEl>
                                      </p:cBhvr>
                                    </p:animEffect>
                                  </p:childTnLst>
                                </p:cTn>
                              </p:par>
                            </p:childTnLst>
                          </p:cTn>
                        </p:par>
                        <p:par>
                          <p:cTn id="24" fill="hold">
                            <p:stCondLst>
                              <p:cond delay="15000"/>
                            </p:stCondLst>
                            <p:childTnLst>
                              <p:par>
                                <p:cTn id="25" presetID="22" presetClass="entr" presetSubtype="2"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right)">
                                      <p:cBhvr>
                                        <p:cTn id="27" dur="3000"/>
                                        <p:tgtEl>
                                          <p:spTgt spid="3">
                                            <p:txEl>
                                              <p:pRg st="5" end="5"/>
                                            </p:txEl>
                                          </p:spTgt>
                                        </p:tgtEl>
                                      </p:cBhvr>
                                    </p:animEffect>
                                  </p:childTnLst>
                                </p:cTn>
                              </p:par>
                            </p:childTnLst>
                          </p:cTn>
                        </p:par>
                        <p:par>
                          <p:cTn id="28" fill="hold">
                            <p:stCondLst>
                              <p:cond delay="180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90600"/>
            <a:ext cx="8686800" cy="838200"/>
          </a:xfrm>
        </p:spPr>
        <p:txBody>
          <a:bodyPr>
            <a:normAutofit/>
          </a:bodyPr>
          <a:lstStyle/>
          <a:p>
            <a:pPr algn="just" rtl="1"/>
            <a:r>
              <a:rPr lang="fa-IR" dirty="0" smtClean="0">
                <a:effectLst>
                  <a:outerShdw blurRad="38100" dist="38100" dir="2700000" algn="tl">
                    <a:srgbClr val="000000">
                      <a:alpha val="43137"/>
                    </a:srgbClr>
                  </a:outerShdw>
                </a:effectLst>
                <a:latin typeface="IranNastaliq" pitchFamily="18" charset="0"/>
                <a:cs typeface="IranNastaliq" pitchFamily="18" charset="0"/>
              </a:rPr>
              <a:t>2) </a:t>
            </a:r>
            <a:r>
              <a:rPr lang="ar-SA" dirty="0" smtClean="0">
                <a:effectLst>
                  <a:outerShdw blurRad="38100" dist="38100" dir="2700000" algn="tl">
                    <a:srgbClr val="000000">
                      <a:alpha val="43137"/>
                    </a:srgbClr>
                  </a:outerShdw>
                </a:effectLst>
                <a:latin typeface="IranNastaliq" pitchFamily="18" charset="0"/>
                <a:cs typeface="IranNastaliq" pitchFamily="18" charset="0"/>
              </a:rPr>
              <a:t>بلوك</a:t>
            </a:r>
            <a:r>
              <a:rPr lang="fa-IR" dirty="0" smtClean="0">
                <a:effectLst>
                  <a:outerShdw blurRad="38100" dist="38100" dir="2700000" algn="tl">
                    <a:srgbClr val="000000">
                      <a:alpha val="43137"/>
                    </a:srgbClr>
                  </a:outerShdw>
                </a:effectLst>
                <a:latin typeface="IranNastaliq" pitchFamily="18" charset="0"/>
                <a:cs typeface="IranNastaliq" pitchFamily="18" charset="0"/>
              </a:rPr>
              <a:t>		3) </a:t>
            </a:r>
            <a:r>
              <a:rPr lang="ar-SA" dirty="0" smtClean="0">
                <a:effectLst>
                  <a:outerShdw blurRad="38100" dist="38100" dir="2700000" algn="tl">
                    <a:srgbClr val="000000">
                      <a:alpha val="43137"/>
                    </a:srgbClr>
                  </a:outerShdw>
                </a:effectLst>
                <a:latin typeface="IranNastaliq" pitchFamily="18" charset="0"/>
                <a:cs typeface="IranNastaliq" pitchFamily="18" charset="0"/>
              </a:rPr>
              <a:t>ميلگرد افت و</a:t>
            </a:r>
            <a:r>
              <a:rPr lang="fa-IR" dirty="0" smtClean="0">
                <a:effectLst>
                  <a:outerShdw blurRad="38100" dist="38100" dir="2700000" algn="tl">
                    <a:srgbClr val="000000">
                      <a:alpha val="43137"/>
                    </a:srgbClr>
                  </a:outerShdw>
                </a:effectLst>
                <a:latin typeface="IranNastaliq" pitchFamily="18" charset="0"/>
                <a:cs typeface="IranNastaliq" pitchFamily="18" charset="0"/>
              </a:rPr>
              <a:t> </a:t>
            </a:r>
            <a:r>
              <a:rPr lang="ar-SA" dirty="0" smtClean="0">
                <a:effectLst>
                  <a:outerShdw blurRad="38100" dist="38100" dir="2700000" algn="tl">
                    <a:srgbClr val="000000">
                      <a:alpha val="43137"/>
                    </a:srgbClr>
                  </a:outerShdw>
                </a:effectLst>
                <a:latin typeface="IranNastaliq" pitchFamily="18" charset="0"/>
                <a:cs typeface="IranNastaliq" pitchFamily="18" charset="0"/>
              </a:rPr>
              <a:t>حرارت</a:t>
            </a:r>
            <a:endParaRPr lang="en-US" spc="-150" dirty="0">
              <a:effectLst>
                <a:outerShdw blurRad="38100" dist="38100" dir="2700000" algn="tl">
                  <a:srgbClr val="000000">
                    <a:alpha val="43137"/>
                  </a:srgbClr>
                </a:outerShdw>
              </a:effectLst>
              <a:latin typeface="IranNastaliq" pitchFamily="18" charset="0"/>
              <a:cs typeface="IranNastaliq" pitchFamily="18" charset="0"/>
            </a:endParaRPr>
          </a:p>
        </p:txBody>
      </p:sp>
      <p:sp>
        <p:nvSpPr>
          <p:cNvPr id="3" name="Content Placeholder 2"/>
          <p:cNvSpPr>
            <a:spLocks noGrp="1"/>
          </p:cNvSpPr>
          <p:nvPr>
            <p:ph idx="1"/>
          </p:nvPr>
        </p:nvSpPr>
        <p:spPr>
          <a:xfrm>
            <a:off x="533400" y="2133600"/>
            <a:ext cx="8229600" cy="4525963"/>
          </a:xfrm>
        </p:spPr>
        <p:txBody>
          <a:bodyPr>
            <a:normAutofit/>
          </a:bodyPr>
          <a:lstStyle/>
          <a:p>
            <a:pPr marL="3175" indent="454025" algn="just" rtl="1">
              <a:lnSpc>
                <a:spcPct val="150000"/>
              </a:lnSpc>
              <a:buNone/>
            </a:pPr>
            <a:r>
              <a:rPr lang="ar-SA" sz="2800" b="1" dirty="0" smtClean="0">
                <a:cs typeface="2  Davat" pitchFamily="2" charset="-78"/>
              </a:rPr>
              <a:t>ضوابط مربوط به بلوک</a:t>
            </a:r>
            <a:r>
              <a:rPr lang="fa-IR" sz="2800" b="1" dirty="0" smtClean="0">
                <a:cs typeface="2  Davat" pitchFamily="2" charset="-78"/>
              </a:rPr>
              <a:t>‌</a:t>
            </a:r>
            <a:r>
              <a:rPr lang="ar-SA" sz="2800" b="1" dirty="0" smtClean="0">
                <a:cs typeface="2  Davat" pitchFamily="2" charset="-78"/>
              </a:rPr>
              <a:t>ها و میلگردهای افت و حرارت</a:t>
            </a:r>
            <a:r>
              <a:rPr lang="fa-IR" sz="2800" b="1" dirty="0" smtClean="0">
                <a:cs typeface="2  Davat" pitchFamily="2" charset="-78"/>
              </a:rPr>
              <a:t>، </a:t>
            </a:r>
            <a:r>
              <a:rPr lang="ar-SA" sz="2800" b="1" dirty="0" smtClean="0">
                <a:cs typeface="2  Davat" pitchFamily="2" charset="-78"/>
              </a:rPr>
              <a:t>مانند سقف‌های تیرچه بلوک معمولی می‌باشد</a:t>
            </a:r>
            <a:r>
              <a:rPr lang="ar-SA" sz="2800" b="1" dirty="0" smtClean="0">
                <a:cs typeface="B Nazanin" pitchFamily="2" charset="-78"/>
              </a:rPr>
              <a:t>. </a:t>
            </a:r>
            <a:endParaRPr lang="en-US" sz="2800" dirty="0">
              <a:cs typeface="B Nazanin" pitchFamily="2" charset="-78"/>
            </a:endParaRPr>
          </a:p>
        </p:txBody>
      </p:sp>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8686800" cy="838200"/>
          </a:xfrm>
        </p:spPr>
        <p:txBody>
          <a:bodyPr>
            <a:normAutofit/>
          </a:bodyPr>
          <a:lstStyle/>
          <a:p>
            <a:pPr algn="just" rtl="1"/>
            <a:r>
              <a:rPr lang="fa-IR" dirty="0" smtClean="0">
                <a:effectLst>
                  <a:outerShdw blurRad="38100" dist="38100" dir="2700000" algn="tl">
                    <a:srgbClr val="000000">
                      <a:alpha val="43137"/>
                    </a:srgbClr>
                  </a:outerShdw>
                </a:effectLst>
                <a:latin typeface="IranNastaliq" pitchFamily="18" charset="0"/>
                <a:cs typeface="IranNastaliq" pitchFamily="18" charset="0"/>
              </a:rPr>
              <a:t>4) </a:t>
            </a:r>
            <a:r>
              <a:rPr lang="ar-SA" dirty="0" smtClean="0">
                <a:effectLst>
                  <a:outerShdw blurRad="38100" dist="38100" dir="2700000" algn="tl">
                    <a:srgbClr val="000000">
                      <a:alpha val="43137"/>
                    </a:srgbClr>
                  </a:outerShdw>
                </a:effectLst>
                <a:latin typeface="IranNastaliq" pitchFamily="18" charset="0"/>
                <a:cs typeface="IranNastaliq" pitchFamily="18" charset="0"/>
              </a:rPr>
              <a:t>كلاف عرضي </a:t>
            </a:r>
            <a:endParaRPr lang="en-US" dirty="0" smtClean="0">
              <a:effectLst>
                <a:outerShdw blurRad="38100" dist="38100" dir="2700000" algn="tl">
                  <a:srgbClr val="000000">
                    <a:alpha val="43137"/>
                  </a:srgbClr>
                </a:outerShdw>
              </a:effectLst>
              <a:latin typeface="IranNastaliq" pitchFamily="18" charset="0"/>
              <a:cs typeface="IranNastaliq" pitchFamily="18" charset="0"/>
            </a:endParaRPr>
          </a:p>
        </p:txBody>
      </p:sp>
      <p:sp>
        <p:nvSpPr>
          <p:cNvPr id="3" name="Content Placeholder 2"/>
          <p:cNvSpPr>
            <a:spLocks noGrp="1"/>
          </p:cNvSpPr>
          <p:nvPr>
            <p:ph idx="1"/>
          </p:nvPr>
        </p:nvSpPr>
        <p:spPr>
          <a:xfrm>
            <a:off x="457200" y="1554162"/>
            <a:ext cx="8229600" cy="4525963"/>
          </a:xfrm>
        </p:spPr>
        <p:txBody>
          <a:bodyPr>
            <a:normAutofit fontScale="92500" lnSpcReduction="10000"/>
          </a:bodyPr>
          <a:lstStyle/>
          <a:p>
            <a:pPr marL="3175" indent="454025" algn="just" rtl="1">
              <a:lnSpc>
                <a:spcPct val="150000"/>
              </a:lnSpc>
              <a:buNone/>
            </a:pPr>
            <a:r>
              <a:rPr lang="ar-SA" sz="2400" dirty="0" smtClean="0">
                <a:cs typeface="2  Davat" pitchFamily="2" charset="-78"/>
              </a:rPr>
              <a:t>استفاده از كلاف عرضي در سقف الزامي است. كلاف عرضي شامل دو ميلگرد به قطر حداقل 12 ميلي متر است. یك ميلگرد روي بال تحتاني و يك ميلگرد در زير يا روي بال فوقاني به موازات هم به صورت عمود بر تيرچه</a:t>
            </a:r>
            <a:r>
              <a:rPr lang="fa-IR" sz="2400" dirty="0" smtClean="0">
                <a:cs typeface="2  Davat" pitchFamily="2" charset="-78"/>
              </a:rPr>
              <a:t>‌</a:t>
            </a:r>
            <a:r>
              <a:rPr lang="ar-SA" sz="2400" dirty="0" smtClean="0">
                <a:cs typeface="2  Davat" pitchFamily="2" charset="-78"/>
              </a:rPr>
              <a:t>ها به آنها جوش مي</a:t>
            </a:r>
            <a:r>
              <a:rPr lang="fa-IR" sz="2400" dirty="0" smtClean="0">
                <a:cs typeface="2  Davat" pitchFamily="2" charset="-78"/>
              </a:rPr>
              <a:t>‌</a:t>
            </a:r>
            <a:r>
              <a:rPr lang="ar-SA" sz="2400" dirty="0" smtClean="0">
                <a:cs typeface="2  Davat" pitchFamily="2" charset="-78"/>
              </a:rPr>
              <a:t>شود. </a:t>
            </a:r>
            <a:endParaRPr lang="en-US" sz="2400" dirty="0" smtClean="0">
              <a:cs typeface="2  Davat" pitchFamily="2" charset="-78"/>
            </a:endParaRPr>
          </a:p>
          <a:p>
            <a:pPr marL="3175" indent="454025" algn="just" rtl="1">
              <a:lnSpc>
                <a:spcPct val="150000"/>
              </a:lnSpc>
              <a:buNone/>
            </a:pPr>
            <a:r>
              <a:rPr lang="ar-SA" sz="2400" dirty="0" smtClean="0">
                <a:cs typeface="2  Davat" pitchFamily="2" charset="-78"/>
              </a:rPr>
              <a:t>عرض كلاف نبايد كمتر از 10 سانتي متر اختيار شود.  </a:t>
            </a:r>
            <a:endParaRPr lang="en-US" sz="2400" dirty="0" smtClean="0">
              <a:cs typeface="2  Davat" pitchFamily="2" charset="-78"/>
            </a:endParaRPr>
          </a:p>
          <a:p>
            <a:pPr marL="3175" indent="454025" algn="just" rtl="1">
              <a:lnSpc>
                <a:spcPct val="150000"/>
              </a:lnSpc>
              <a:buNone/>
            </a:pPr>
            <a:r>
              <a:rPr lang="ar-SA" sz="2400" dirty="0" smtClean="0">
                <a:cs typeface="2  Davat" pitchFamily="2" charset="-78"/>
              </a:rPr>
              <a:t>كلاف عرضي بايد بال فوقاني تيرچه</a:t>
            </a:r>
            <a:r>
              <a:rPr lang="fa-IR" sz="2400" dirty="0" smtClean="0">
                <a:cs typeface="2  Davat" pitchFamily="2" charset="-78"/>
              </a:rPr>
              <a:t>‌</a:t>
            </a:r>
            <a:r>
              <a:rPr lang="ar-SA" sz="2400" dirty="0" smtClean="0">
                <a:cs typeface="2  Davat" pitchFamily="2" charset="-78"/>
              </a:rPr>
              <a:t>ها را در طول اجرا در مقابل تغيير شكل جانبي مهار نموده و تيرچه را در محل خود نگهداري كند.</a:t>
            </a:r>
            <a:endParaRPr lang="en-US" sz="2400" dirty="0" smtClean="0">
              <a:cs typeface="2  Davat" pitchFamily="2" charset="-78"/>
            </a:endParaRPr>
          </a:p>
          <a:p>
            <a:pPr marL="3175" indent="454025" algn="just" rtl="1">
              <a:lnSpc>
                <a:spcPct val="150000"/>
              </a:lnSpc>
              <a:buNone/>
            </a:pPr>
            <a:r>
              <a:rPr lang="ar-SA" sz="2400" dirty="0" smtClean="0">
                <a:cs typeface="2  Davat" pitchFamily="2" charset="-78"/>
              </a:rPr>
              <a:t>براي دهانه‌هاي كوچكتر از5</a:t>
            </a:r>
            <a:r>
              <a:rPr lang="fa-IR" sz="2400" dirty="0" smtClean="0">
                <a:cs typeface="2  Davat" pitchFamily="2" charset="-78"/>
              </a:rPr>
              <a:t>/</a:t>
            </a:r>
            <a:r>
              <a:rPr lang="ar-SA" sz="2400" dirty="0" smtClean="0">
                <a:cs typeface="2  Davat" pitchFamily="2" charset="-78"/>
              </a:rPr>
              <a:t>5 متر استفاده از حداقل يك كلاف عرضي الزامي است و براي دهانه‌هاي بزرگ تر، كلاف‌هاي عرضي بايد به نحوي انتخاب شو</a:t>
            </a:r>
            <a:r>
              <a:rPr lang="fa-IR" sz="2400" dirty="0" smtClean="0">
                <a:cs typeface="2  Davat" pitchFamily="2" charset="-78"/>
              </a:rPr>
              <a:t>ن</a:t>
            </a:r>
            <a:r>
              <a:rPr lang="ar-SA" sz="2400" dirty="0" smtClean="0">
                <a:cs typeface="2  Davat" pitchFamily="2" charset="-78"/>
              </a:rPr>
              <a:t>د كه فاصله دو كلاف عرضي مجاور هم، از 5/2 متر تجاوز نكند.</a:t>
            </a:r>
            <a:r>
              <a:rPr lang="fa-IR" sz="2400" dirty="0" smtClean="0">
                <a:cs typeface="2  Davat" pitchFamily="2" charset="-78"/>
              </a:rPr>
              <a:t> </a:t>
            </a:r>
            <a:endParaRPr lang="en-US" sz="2400" dirty="0" smtClean="0">
              <a:cs typeface="2  Davat" pitchFamily="2" charset="-78"/>
            </a:endParaRPr>
          </a:p>
        </p:txBody>
      </p:sp>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3" presetClass="entr" presetSubtype="1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3000"/>
                                        <p:tgtEl>
                                          <p:spTgt spid="3">
                                            <p:txEl>
                                              <p:pRg st="0" end="0"/>
                                            </p:txEl>
                                          </p:spTgt>
                                        </p:tgtEl>
                                      </p:cBhvr>
                                    </p:animEffect>
                                  </p:childTnLst>
                                </p:cTn>
                              </p:par>
                            </p:childTnLst>
                          </p:cTn>
                        </p:par>
                        <p:par>
                          <p:cTn id="12" fill="hold">
                            <p:stCondLst>
                              <p:cond delay="5000"/>
                            </p:stCondLst>
                            <p:childTnLst>
                              <p:par>
                                <p:cTn id="13" presetID="3" presetClass="entr" presetSubtype="1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linds(horizontal)">
                                      <p:cBhvr>
                                        <p:cTn id="15" dur="3000"/>
                                        <p:tgtEl>
                                          <p:spTgt spid="3">
                                            <p:txEl>
                                              <p:pRg st="1" end="1"/>
                                            </p:txEl>
                                          </p:spTgt>
                                        </p:tgtEl>
                                      </p:cBhvr>
                                    </p:animEffect>
                                  </p:childTnLst>
                                </p:cTn>
                              </p:par>
                            </p:childTnLst>
                          </p:cTn>
                        </p:par>
                        <p:par>
                          <p:cTn id="16" fill="hold">
                            <p:stCondLst>
                              <p:cond delay="8000"/>
                            </p:stCondLst>
                            <p:childTnLst>
                              <p:par>
                                <p:cTn id="17" presetID="3" presetClass="entr" presetSubtype="1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linds(horizontal)">
                                      <p:cBhvr>
                                        <p:cTn id="19" dur="3000"/>
                                        <p:tgtEl>
                                          <p:spTgt spid="3">
                                            <p:txEl>
                                              <p:pRg st="2" end="2"/>
                                            </p:txEl>
                                          </p:spTgt>
                                        </p:tgtEl>
                                      </p:cBhvr>
                                    </p:animEffect>
                                  </p:childTnLst>
                                </p:cTn>
                              </p:par>
                            </p:childTnLst>
                          </p:cTn>
                        </p:par>
                        <p:par>
                          <p:cTn id="20" fill="hold">
                            <p:stCondLst>
                              <p:cond delay="11000"/>
                            </p:stCondLst>
                            <p:childTnLst>
                              <p:par>
                                <p:cTn id="21" presetID="3" presetClass="entr" presetSubtype="1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linds(horizontal)">
                                      <p:cBhvr>
                                        <p:cTn id="23" dur="3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458200" cy="838200"/>
          </a:xfrm>
        </p:spPr>
        <p:txBody>
          <a:bodyPr>
            <a:noAutofit/>
          </a:bodyPr>
          <a:lstStyle/>
          <a:p>
            <a:pPr algn="just" rtl="1"/>
            <a:r>
              <a:rPr lang="ar-SA" sz="6000" dirty="0" smtClean="0">
                <a:effectLst>
                  <a:outerShdw blurRad="38100" dist="38100" dir="2700000" algn="tl">
                    <a:srgbClr val="000000">
                      <a:alpha val="43137"/>
                    </a:srgbClr>
                  </a:outerShdw>
                </a:effectLst>
                <a:latin typeface="IranNastaliq" pitchFamily="18" charset="0"/>
                <a:cs typeface="IranNastaliq" pitchFamily="18" charset="0"/>
              </a:rPr>
              <a:t>اجراي كلاف عرضي </a:t>
            </a:r>
            <a:endParaRPr lang="en-US" sz="6000" dirty="0" smtClean="0">
              <a:effectLst>
                <a:outerShdw blurRad="38100" dist="38100" dir="2700000" algn="tl">
                  <a:srgbClr val="000000">
                    <a:alpha val="43137"/>
                  </a:srgbClr>
                </a:outerShdw>
              </a:effectLst>
              <a:latin typeface="IranNastaliq" pitchFamily="18" charset="0"/>
              <a:cs typeface="IranNastaliq" pitchFamily="18" charset="0"/>
            </a:endParaRPr>
          </a:p>
        </p:txBody>
      </p:sp>
      <p:sp>
        <p:nvSpPr>
          <p:cNvPr id="3" name="Content Placeholder 2"/>
          <p:cNvSpPr>
            <a:spLocks noGrp="1"/>
          </p:cNvSpPr>
          <p:nvPr>
            <p:ph idx="1"/>
          </p:nvPr>
        </p:nvSpPr>
        <p:spPr>
          <a:xfrm>
            <a:off x="533400" y="2332037"/>
            <a:ext cx="8229600" cy="4525963"/>
          </a:xfrm>
        </p:spPr>
        <p:txBody>
          <a:bodyPr>
            <a:normAutofit/>
          </a:bodyPr>
          <a:lstStyle/>
          <a:p>
            <a:pPr marL="3175" indent="454025" algn="just" rtl="1">
              <a:lnSpc>
                <a:spcPct val="150000"/>
              </a:lnSpc>
              <a:buNone/>
            </a:pPr>
            <a:r>
              <a:rPr lang="ar-SA" sz="2800" b="1" dirty="0" smtClean="0">
                <a:cs typeface="2  Davat" pitchFamily="2" charset="-78"/>
              </a:rPr>
              <a:t>اجراي كلافهاي عرضي به دو صورت امكان پذير است.</a:t>
            </a:r>
            <a:endParaRPr lang="en-US" sz="2800" dirty="0" smtClean="0">
              <a:cs typeface="2  Davat" pitchFamily="2" charset="-78"/>
            </a:endParaRPr>
          </a:p>
          <a:p>
            <a:pPr marL="3175" indent="454025" algn="just" rtl="1">
              <a:lnSpc>
                <a:spcPct val="150000"/>
              </a:lnSpc>
              <a:buNone/>
            </a:pPr>
            <a:r>
              <a:rPr lang="ar-SA" sz="2800" b="1" dirty="0" smtClean="0">
                <a:cs typeface="2  Davat" pitchFamily="2" charset="-78"/>
              </a:rPr>
              <a:t>الف) </a:t>
            </a:r>
            <a:r>
              <a:rPr lang="ar-SA" sz="2800" dirty="0" smtClean="0">
                <a:cs typeface="2  Davat" pitchFamily="2" charset="-78"/>
              </a:rPr>
              <a:t>اجراي كلاف عرضي به صورت پیش ساخته</a:t>
            </a:r>
            <a:endParaRPr lang="en-US" sz="2800" dirty="0" smtClean="0">
              <a:cs typeface="2  Davat" pitchFamily="2" charset="-78"/>
            </a:endParaRPr>
          </a:p>
          <a:p>
            <a:pPr marL="3175" indent="454025" algn="just" rtl="1">
              <a:lnSpc>
                <a:spcPct val="150000"/>
              </a:lnSpc>
              <a:buNone/>
            </a:pPr>
            <a:r>
              <a:rPr lang="ar-SA" sz="2800" b="1" dirty="0" smtClean="0">
                <a:cs typeface="2  Davat" pitchFamily="2" charset="-78"/>
              </a:rPr>
              <a:t>ب) </a:t>
            </a:r>
            <a:r>
              <a:rPr lang="ar-SA" sz="2800" dirty="0" smtClean="0">
                <a:cs typeface="2  Davat" pitchFamily="2" charset="-78"/>
              </a:rPr>
              <a:t>اجراي كلاف عرضي به صورت درجا</a:t>
            </a:r>
            <a:endParaRPr lang="en-US" sz="2800" dirty="0" smtClean="0">
              <a:cs typeface="2  Davat" pitchFamily="2" charset="-78"/>
            </a:endParaRPr>
          </a:p>
        </p:txBody>
      </p:sp>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22" presetClass="entr" presetSubtype="2"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right)">
                                      <p:cBhvr>
                                        <p:cTn id="11" dur="3000"/>
                                        <p:tgtEl>
                                          <p:spTgt spid="3">
                                            <p:txEl>
                                              <p:pRg st="0" end="0"/>
                                            </p:txEl>
                                          </p:spTgt>
                                        </p:tgtEl>
                                      </p:cBhvr>
                                    </p:animEffect>
                                  </p:childTnLst>
                                </p:cTn>
                              </p:par>
                            </p:childTnLst>
                          </p:cTn>
                        </p:par>
                        <p:par>
                          <p:cTn id="12" fill="hold">
                            <p:stCondLst>
                              <p:cond delay="5000"/>
                            </p:stCondLst>
                            <p:childTnLst>
                              <p:par>
                                <p:cTn id="13" presetID="22" presetClass="entr" presetSubtype="2"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right)">
                                      <p:cBhvr>
                                        <p:cTn id="15" dur="3000"/>
                                        <p:tgtEl>
                                          <p:spTgt spid="3">
                                            <p:txEl>
                                              <p:pRg st="1" end="1"/>
                                            </p:txEl>
                                          </p:spTgt>
                                        </p:tgtEl>
                                      </p:cBhvr>
                                    </p:animEffect>
                                  </p:childTnLst>
                                </p:cTn>
                              </p:par>
                            </p:childTnLst>
                          </p:cTn>
                        </p:par>
                        <p:par>
                          <p:cTn id="16" fill="hold">
                            <p:stCondLst>
                              <p:cond delay="8000"/>
                            </p:stCondLst>
                            <p:childTnLst>
                              <p:par>
                                <p:cTn id="17" presetID="22" presetClass="entr" presetSubtype="2"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right)">
                                      <p:cBhvr>
                                        <p:cTn id="19" dur="3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04800"/>
            <a:ext cx="8686800" cy="841248"/>
          </a:xfrm>
        </p:spPr>
        <p:txBody>
          <a:bodyPr>
            <a:noAutofit/>
          </a:bodyPr>
          <a:lstStyle/>
          <a:p>
            <a:pPr marL="3175" indent="454025" algn="just" rtl="1"/>
            <a:r>
              <a:rPr lang="ar-SA" sz="4000" b="1" dirty="0" smtClean="0">
                <a:effectLst>
                  <a:outerShdw blurRad="38100" dist="38100" dir="2700000" algn="tl">
                    <a:srgbClr val="000000">
                      <a:alpha val="43137"/>
                    </a:srgbClr>
                  </a:outerShdw>
                </a:effectLst>
                <a:latin typeface="IranNastaliq" pitchFamily="18" charset="0"/>
                <a:cs typeface="IranNastaliq" pitchFamily="18" charset="0"/>
              </a:rPr>
              <a:t>الف) </a:t>
            </a:r>
            <a:r>
              <a:rPr lang="ar-SA" sz="4000" dirty="0" smtClean="0">
                <a:effectLst>
                  <a:outerShdw blurRad="38100" dist="38100" dir="2700000" algn="tl">
                    <a:srgbClr val="000000">
                      <a:alpha val="43137"/>
                    </a:srgbClr>
                  </a:outerShdw>
                </a:effectLst>
                <a:latin typeface="IranNastaliq" pitchFamily="18" charset="0"/>
                <a:cs typeface="IranNastaliq" pitchFamily="18" charset="0"/>
              </a:rPr>
              <a:t>اجراي كلاف عرضي به صورت پیش ساخته</a:t>
            </a:r>
            <a:endParaRPr lang="en-US" sz="4000" dirty="0" smtClean="0">
              <a:effectLst>
                <a:outerShdw blurRad="38100" dist="38100" dir="2700000" algn="tl">
                  <a:srgbClr val="000000">
                    <a:alpha val="43137"/>
                  </a:srgbClr>
                </a:outerShdw>
              </a:effectLst>
              <a:latin typeface="IranNastaliq" pitchFamily="18" charset="0"/>
              <a:cs typeface="IranNastaliq" pitchFamily="18" charset="0"/>
            </a:endParaRPr>
          </a:p>
        </p:txBody>
      </p:sp>
      <p:sp>
        <p:nvSpPr>
          <p:cNvPr id="3" name="Content Placeholder 2"/>
          <p:cNvSpPr>
            <a:spLocks noGrp="1"/>
          </p:cNvSpPr>
          <p:nvPr>
            <p:ph sz="half" idx="1"/>
          </p:nvPr>
        </p:nvSpPr>
        <p:spPr>
          <a:xfrm>
            <a:off x="5486400" y="1524000"/>
            <a:ext cx="3352800" cy="4724400"/>
          </a:xfrm>
        </p:spPr>
        <p:txBody>
          <a:bodyPr>
            <a:normAutofit fontScale="92500"/>
          </a:bodyPr>
          <a:lstStyle/>
          <a:p>
            <a:pPr marL="3175" indent="454025" algn="just" rtl="1">
              <a:lnSpc>
                <a:spcPct val="150000"/>
              </a:lnSpc>
              <a:buNone/>
            </a:pPr>
            <a:r>
              <a:rPr lang="ar-SA" sz="2400" dirty="0" smtClean="0">
                <a:cs typeface="2  Davat" pitchFamily="2" charset="-78"/>
              </a:rPr>
              <a:t>در اين روش از قالب</a:t>
            </a:r>
            <a:r>
              <a:rPr lang="fa-IR" sz="2400" dirty="0" smtClean="0">
                <a:cs typeface="2  Davat" pitchFamily="2" charset="-78"/>
              </a:rPr>
              <a:t>‌</a:t>
            </a:r>
            <a:r>
              <a:rPr lang="ar-SA" sz="2400" dirty="0" smtClean="0">
                <a:cs typeface="2  Davat" pitchFamily="2" charset="-78"/>
              </a:rPr>
              <a:t>هاي بتني آماده در قسمت تحتاني و</a:t>
            </a:r>
            <a:r>
              <a:rPr lang="fa-IR" sz="2400" dirty="0" smtClean="0">
                <a:cs typeface="2  Davat" pitchFamily="2" charset="-78"/>
              </a:rPr>
              <a:t> </a:t>
            </a:r>
            <a:r>
              <a:rPr lang="ar-SA" sz="2400" dirty="0" smtClean="0">
                <a:cs typeface="2  Davat" pitchFamily="2" charset="-78"/>
              </a:rPr>
              <a:t>يك ميلگرد به قطر حداقل 12 ميلي</a:t>
            </a:r>
            <a:r>
              <a:rPr lang="fa-IR" sz="2400" dirty="0" smtClean="0">
                <a:cs typeface="2  Davat" pitchFamily="2" charset="-78"/>
              </a:rPr>
              <a:t>‌</a:t>
            </a:r>
            <a:r>
              <a:rPr lang="ar-SA" sz="2400" dirty="0" smtClean="0">
                <a:cs typeface="2  Davat" pitchFamily="2" charset="-78"/>
              </a:rPr>
              <a:t>متر كه كاملاً مستقيم و بدون خم باشد و در قسمت فوقاني مطابق شكل استفاده مي‌شود.</a:t>
            </a:r>
            <a:endParaRPr lang="en-US" sz="2400" dirty="0" smtClean="0">
              <a:cs typeface="2  Davat" pitchFamily="2" charset="-78"/>
            </a:endParaRPr>
          </a:p>
          <a:p>
            <a:pPr marL="3175" indent="454025" algn="just" rtl="1">
              <a:lnSpc>
                <a:spcPct val="150000"/>
              </a:lnSpc>
              <a:buNone/>
            </a:pPr>
            <a:r>
              <a:rPr lang="ar-SA" sz="2400" dirty="0" smtClean="0">
                <a:cs typeface="2  Davat" pitchFamily="2" charset="-78"/>
              </a:rPr>
              <a:t>توجه شود كه ميلگرد‌هايي كه از</a:t>
            </a:r>
            <a:r>
              <a:rPr lang="fa-IR" sz="2400" dirty="0" smtClean="0">
                <a:cs typeface="2  Davat" pitchFamily="2" charset="-78"/>
              </a:rPr>
              <a:t> </a:t>
            </a:r>
            <a:r>
              <a:rPr lang="ar-SA" sz="2400" dirty="0" smtClean="0">
                <a:cs typeface="2  Davat" pitchFamily="2" charset="-78"/>
              </a:rPr>
              <a:t>قالب بتني كلاف عرضي خارج شده‌اند</a:t>
            </a:r>
            <a:r>
              <a:rPr lang="fa-IR" sz="2400" dirty="0" smtClean="0">
                <a:cs typeface="2  Davat" pitchFamily="2" charset="-78"/>
              </a:rPr>
              <a:t>، </a:t>
            </a:r>
            <a:r>
              <a:rPr lang="ar-SA" sz="2400" dirty="0" smtClean="0">
                <a:cs typeface="2  Davat" pitchFamily="2" charset="-78"/>
              </a:rPr>
              <a:t>بايد به بال تحتاني كاملاً جوش شوند</a:t>
            </a:r>
            <a:r>
              <a:rPr lang="fa-IR" sz="2400" dirty="0" smtClean="0">
                <a:cs typeface="2  Davat" pitchFamily="2" charset="-78"/>
              </a:rPr>
              <a:t>.</a:t>
            </a:r>
            <a:endParaRPr lang="en-US" sz="2400" dirty="0" smtClean="0">
              <a:cs typeface="2  Davat" pitchFamily="2" charset="-78"/>
            </a:endParaRPr>
          </a:p>
        </p:txBody>
      </p:sp>
      <p:pic>
        <p:nvPicPr>
          <p:cNvPr id="9" name="Picture 8" descr="C:\Documents and Settings\Reza\Desktop\gm.bmp"/>
          <p:cNvPicPr/>
          <p:nvPr/>
        </p:nvPicPr>
        <p:blipFill>
          <a:blip r:embed="rId3"/>
          <a:srcRect/>
          <a:stretch>
            <a:fillRect/>
          </a:stretch>
        </p:blipFill>
        <p:spPr bwMode="auto">
          <a:xfrm>
            <a:off x="533400" y="1524000"/>
            <a:ext cx="4648200" cy="1552575"/>
          </a:xfrm>
          <a:prstGeom prst="rect">
            <a:avLst/>
          </a:prstGeom>
          <a:noFill/>
          <a:ln w="9525">
            <a:noFill/>
            <a:miter lim="800000"/>
            <a:headEnd/>
            <a:tailEnd/>
          </a:ln>
        </p:spPr>
      </p:pic>
      <p:pic>
        <p:nvPicPr>
          <p:cNvPr id="11" name="Picture 10" descr="C:\Documents and Settings\Reza\Desktop\frg.bmp"/>
          <p:cNvPicPr/>
          <p:nvPr/>
        </p:nvPicPr>
        <p:blipFill>
          <a:blip r:embed="rId4"/>
          <a:srcRect/>
          <a:stretch>
            <a:fillRect/>
          </a:stretch>
        </p:blipFill>
        <p:spPr bwMode="auto">
          <a:xfrm>
            <a:off x="1419225" y="3190875"/>
            <a:ext cx="3152775" cy="3362325"/>
          </a:xfrm>
          <a:prstGeom prst="rect">
            <a:avLst/>
          </a:prstGeom>
          <a:noFill/>
          <a:ln w="9525">
            <a:noFill/>
            <a:miter lim="800000"/>
            <a:headEnd/>
            <a:tailEnd/>
          </a:ln>
        </p:spPr>
      </p:pic>
      <p:sp>
        <p:nvSpPr>
          <p:cNvPr id="7"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3000"/>
                                        <p:tgtEl>
                                          <p:spTgt spid="3">
                                            <p:txEl>
                                              <p:pRg st="0" end="0"/>
                                            </p:txEl>
                                          </p:spTgt>
                                        </p:tgtEl>
                                      </p:cBhvr>
                                    </p:animEffect>
                                  </p:childTnLst>
                                </p:cTn>
                              </p:par>
                            </p:childTnLst>
                          </p:cTn>
                        </p:par>
                        <p:par>
                          <p:cTn id="12" fill="hold">
                            <p:stCondLst>
                              <p:cond delay="5000"/>
                            </p:stCondLst>
                            <p:childTnLst>
                              <p:par>
                                <p:cTn id="13" presetID="22" presetClass="entr" presetSubtype="1"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3000"/>
                                        <p:tgtEl>
                                          <p:spTgt spid="3">
                                            <p:txEl>
                                              <p:pRg st="1" end="1"/>
                                            </p:txEl>
                                          </p:spTgt>
                                        </p:tgtEl>
                                      </p:cBhvr>
                                    </p:animEffect>
                                  </p:childTnLst>
                                </p:cTn>
                              </p:par>
                            </p:childTnLst>
                          </p:cTn>
                        </p:par>
                        <p:par>
                          <p:cTn id="16" fill="hold">
                            <p:stCondLst>
                              <p:cond delay="8000"/>
                            </p:stCondLst>
                            <p:childTnLst>
                              <p:par>
                                <p:cTn id="17" presetID="22" presetClass="entr" presetSubtype="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2000"/>
                                        <p:tgtEl>
                                          <p:spTgt spid="9"/>
                                        </p:tgtEl>
                                      </p:cBhvr>
                                    </p:animEffect>
                                  </p:childTnLst>
                                </p:cTn>
                              </p:par>
                            </p:childTnLst>
                          </p:cTn>
                        </p:par>
                        <p:par>
                          <p:cTn id="20" fill="hold">
                            <p:stCondLst>
                              <p:cond delay="10000"/>
                            </p:stCondLst>
                            <p:childTnLst>
                              <p:par>
                                <p:cTn id="21" presetID="22" presetClass="entr" presetSubtype="1"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686800" cy="838200"/>
          </a:xfrm>
        </p:spPr>
        <p:txBody>
          <a:bodyPr>
            <a:noAutofit/>
          </a:bodyPr>
          <a:lstStyle/>
          <a:p>
            <a:pPr marL="3175" indent="454025" algn="just" rtl="1"/>
            <a:r>
              <a:rPr lang="ar-SA" sz="4800" b="1" dirty="0" smtClean="0">
                <a:effectLst>
                  <a:outerShdw blurRad="38100" dist="38100" dir="2700000" algn="tl">
                    <a:srgbClr val="000000">
                      <a:alpha val="43137"/>
                    </a:srgbClr>
                  </a:outerShdw>
                </a:effectLst>
                <a:latin typeface="IranNastaliq" pitchFamily="18" charset="0"/>
                <a:cs typeface="IranNastaliq" pitchFamily="18" charset="0"/>
              </a:rPr>
              <a:t>ب) </a:t>
            </a:r>
            <a:r>
              <a:rPr lang="ar-SA" sz="4800" dirty="0" smtClean="0">
                <a:effectLst>
                  <a:outerShdw blurRad="38100" dist="38100" dir="2700000" algn="tl">
                    <a:srgbClr val="000000">
                      <a:alpha val="43137"/>
                    </a:srgbClr>
                  </a:outerShdw>
                </a:effectLst>
                <a:latin typeface="IranNastaliq" pitchFamily="18" charset="0"/>
                <a:cs typeface="IranNastaliq" pitchFamily="18" charset="0"/>
              </a:rPr>
              <a:t>اجراي كلاف عرضي به صورت درجا</a:t>
            </a:r>
            <a:endParaRPr lang="en-US" sz="4800" dirty="0" smtClean="0">
              <a:effectLst>
                <a:outerShdw blurRad="38100" dist="38100" dir="2700000" algn="tl">
                  <a:srgbClr val="000000">
                    <a:alpha val="43137"/>
                  </a:srgbClr>
                </a:outerShdw>
              </a:effectLst>
              <a:latin typeface="IranNastaliq" pitchFamily="18" charset="0"/>
              <a:cs typeface="IranNastaliq" pitchFamily="18" charset="0"/>
            </a:endParaRPr>
          </a:p>
        </p:txBody>
      </p:sp>
      <p:sp>
        <p:nvSpPr>
          <p:cNvPr id="3" name="Content Placeholder 2"/>
          <p:cNvSpPr>
            <a:spLocks noGrp="1"/>
          </p:cNvSpPr>
          <p:nvPr>
            <p:ph idx="1"/>
          </p:nvPr>
        </p:nvSpPr>
        <p:spPr>
          <a:xfrm>
            <a:off x="457200" y="1554163"/>
            <a:ext cx="8229600" cy="1646237"/>
          </a:xfrm>
        </p:spPr>
        <p:txBody>
          <a:bodyPr>
            <a:normAutofit/>
          </a:bodyPr>
          <a:lstStyle/>
          <a:p>
            <a:pPr marL="3175" indent="454025" algn="just" rtl="1">
              <a:lnSpc>
                <a:spcPct val="150000"/>
              </a:lnSpc>
              <a:buNone/>
            </a:pPr>
            <a:r>
              <a:rPr lang="ar-SA" sz="2400" dirty="0" smtClean="0">
                <a:cs typeface="2  Davat" pitchFamily="2" charset="-78"/>
              </a:rPr>
              <a:t>در</a:t>
            </a:r>
            <a:r>
              <a:rPr lang="fa-IR" sz="2400" dirty="0" smtClean="0">
                <a:cs typeface="2  Davat" pitchFamily="2" charset="-78"/>
              </a:rPr>
              <a:t> </a:t>
            </a:r>
            <a:r>
              <a:rPr lang="ar-SA" sz="2400" dirty="0" smtClean="0">
                <a:cs typeface="2  Davat" pitchFamily="2" charset="-78"/>
              </a:rPr>
              <a:t>اين روش از يك ميلگرد در قسمت پاييني استفاده شده </a:t>
            </a:r>
            <a:r>
              <a:rPr lang="fa-IR" sz="2400" dirty="0" smtClean="0">
                <a:cs typeface="2  Davat" pitchFamily="2" charset="-78"/>
              </a:rPr>
              <a:t>که </a:t>
            </a:r>
            <a:r>
              <a:rPr lang="ar-SA" sz="2400" dirty="0" smtClean="0">
                <a:cs typeface="2  Davat" pitchFamily="2" charset="-78"/>
              </a:rPr>
              <a:t>به بال تحتاني تيرچه</a:t>
            </a:r>
            <a:r>
              <a:rPr lang="fa-IR" sz="2400" dirty="0" smtClean="0">
                <a:cs typeface="2  Davat" pitchFamily="2" charset="-78"/>
              </a:rPr>
              <a:t>‌</a:t>
            </a:r>
            <a:r>
              <a:rPr lang="ar-SA" sz="2400" dirty="0" smtClean="0">
                <a:cs typeface="2  Davat" pitchFamily="2" charset="-78"/>
              </a:rPr>
              <a:t>ها جوش مي‌شود و ميلگرد فوقاني كلاف عرضي مانند روش </a:t>
            </a:r>
            <a:r>
              <a:rPr lang="fa-IR" sz="2400" dirty="0" smtClean="0">
                <a:cs typeface="2  Davat" pitchFamily="2" charset="-78"/>
              </a:rPr>
              <a:t>قبلی </a:t>
            </a:r>
            <a:r>
              <a:rPr lang="ar-SA" sz="2400" dirty="0" smtClean="0">
                <a:cs typeface="2  Davat" pitchFamily="2" charset="-78"/>
              </a:rPr>
              <a:t>به بال فوقاني جوش مي‌شود.</a:t>
            </a:r>
            <a:endParaRPr lang="en-US" sz="2400" dirty="0" smtClean="0">
              <a:cs typeface="2  Davat" pitchFamily="2" charset="-78"/>
            </a:endParaRPr>
          </a:p>
        </p:txBody>
      </p:sp>
      <p:pic>
        <p:nvPicPr>
          <p:cNvPr id="4" name="Picture 3" descr="bridging"/>
          <p:cNvPicPr/>
          <p:nvPr/>
        </p:nvPicPr>
        <p:blipFill>
          <a:blip r:embed="rId3"/>
          <a:srcRect b="16604"/>
          <a:stretch>
            <a:fillRect/>
          </a:stretch>
        </p:blipFill>
        <p:spPr bwMode="auto">
          <a:xfrm>
            <a:off x="1905000" y="3331527"/>
            <a:ext cx="5356662" cy="3297873"/>
          </a:xfrm>
          <a:prstGeom prst="rect">
            <a:avLst/>
          </a:prstGeom>
          <a:noFill/>
          <a:ln w="9525">
            <a:noFill/>
            <a:miter lim="800000"/>
            <a:headEnd/>
            <a:tailEnd/>
          </a:ln>
        </p:spPr>
      </p:pic>
      <p:sp>
        <p:nvSpPr>
          <p:cNvPr id="7"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3000"/>
                                        <p:tgtEl>
                                          <p:spTgt spid="3">
                                            <p:txEl>
                                              <p:pRg st="0" end="0"/>
                                            </p:txEl>
                                          </p:spTgt>
                                        </p:tgtEl>
                                      </p:cBhvr>
                                    </p:animEffect>
                                  </p:childTnLst>
                                </p:cTn>
                              </p:par>
                            </p:childTnLst>
                          </p:cTn>
                        </p:par>
                        <p:par>
                          <p:cTn id="12" fill="hold">
                            <p:stCondLst>
                              <p:cond delay="5000"/>
                            </p:stCondLst>
                            <p:childTnLst>
                              <p:par>
                                <p:cTn id="13" presetID="8" presetClass="entr" presetSubtype="16"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amond(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229600" cy="838200"/>
          </a:xfrm>
        </p:spPr>
        <p:txBody>
          <a:bodyPr>
            <a:normAutofit/>
          </a:bodyPr>
          <a:lstStyle/>
          <a:p>
            <a:pPr algn="r" rtl="1"/>
            <a:r>
              <a:rPr lang="fa-IR" dirty="0" smtClean="0">
                <a:effectLst>
                  <a:outerShdw blurRad="38100" dist="38100" dir="2700000" algn="tl">
                    <a:srgbClr val="000000">
                      <a:alpha val="43137"/>
                    </a:srgbClr>
                  </a:outerShdw>
                </a:effectLst>
                <a:latin typeface="IranNastaliq" pitchFamily="18" charset="0"/>
                <a:cs typeface="IranNastaliq" pitchFamily="18" charset="0"/>
              </a:rPr>
              <a:t>5) </a:t>
            </a:r>
            <a:r>
              <a:rPr lang="ar-SA" b="1" dirty="0" smtClean="0">
                <a:effectLst>
                  <a:outerShdw blurRad="38100" dist="38100" dir="2700000" algn="tl">
                    <a:srgbClr val="000000">
                      <a:alpha val="43137"/>
                    </a:srgbClr>
                  </a:outerShdw>
                </a:effectLst>
                <a:latin typeface="IranNastaliq" pitchFamily="18" charset="0"/>
                <a:cs typeface="IranNastaliq" pitchFamily="18" charset="0"/>
              </a:rPr>
              <a:t>بتن پوششي درجا</a:t>
            </a:r>
            <a:endParaRPr lang="en-US" b="1" spc="-150" dirty="0">
              <a:effectLst>
                <a:outerShdw blurRad="38100" dist="38100" dir="2700000" algn="tl">
                  <a:srgbClr val="000000">
                    <a:alpha val="43137"/>
                  </a:srgbClr>
                </a:outerShdw>
              </a:effectLst>
              <a:latin typeface="IranNastaliq" pitchFamily="18" charset="0"/>
              <a:cs typeface="IranNastaliq" pitchFamily="18" charset="0"/>
            </a:endParaRPr>
          </a:p>
        </p:txBody>
      </p:sp>
      <p:sp>
        <p:nvSpPr>
          <p:cNvPr id="3" name="Content Placeholder 2"/>
          <p:cNvSpPr>
            <a:spLocks noGrp="1"/>
          </p:cNvSpPr>
          <p:nvPr>
            <p:ph idx="1"/>
          </p:nvPr>
        </p:nvSpPr>
        <p:spPr>
          <a:xfrm>
            <a:off x="457200" y="1905000"/>
            <a:ext cx="8229600" cy="3870325"/>
          </a:xfrm>
        </p:spPr>
        <p:txBody>
          <a:bodyPr>
            <a:normAutofit/>
          </a:bodyPr>
          <a:lstStyle/>
          <a:p>
            <a:pPr marL="3175" indent="454025" algn="just" rtl="1">
              <a:lnSpc>
                <a:spcPct val="150000"/>
              </a:lnSpc>
              <a:buNone/>
            </a:pPr>
            <a:r>
              <a:rPr lang="fa-IR" sz="2800" dirty="0" smtClean="0">
                <a:cs typeface="2  Davat" pitchFamily="2" charset="-78"/>
              </a:rPr>
              <a:t>پس از جاگذاری تیرچه‌ها و بلوک‌ها، بتن پوششی اجرا می‌شود. طبق نشریه 151، ضخامت دال نباید از 5 سانتی‌متر و یک دوازدهم فاصله آزاد بین تیرچه‌ها کمتر باشد. در عمل این مورد کمتر رعایت شده و حتی ضخامت‌های 2 و 3 سانتی‌متر هم به چشم می‌خورد.</a:t>
            </a:r>
            <a:endParaRPr lang="en-US" sz="2800" dirty="0" smtClean="0">
              <a:cs typeface="2  Davat" pitchFamily="2" charset="-78"/>
            </a:endParaRPr>
          </a:p>
        </p:txBody>
      </p:sp>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686800" cy="838200"/>
          </a:xfrm>
        </p:spPr>
        <p:txBody>
          <a:bodyPr>
            <a:normAutofit/>
          </a:bodyPr>
          <a:lstStyle/>
          <a:p>
            <a:pPr algn="ctr" rtl="1"/>
            <a:r>
              <a:rPr lang="ar-SA" sz="4800" b="1" dirty="0" smtClean="0">
                <a:effectLst>
                  <a:outerShdw blurRad="38100" dist="38100" dir="2700000" algn="tl">
                    <a:srgbClr val="000000">
                      <a:alpha val="43137"/>
                    </a:srgbClr>
                  </a:outerShdw>
                </a:effectLst>
                <a:latin typeface="IranNastaliq" pitchFamily="18" charset="0"/>
                <a:cs typeface="IranNastaliq" pitchFamily="18" charset="0"/>
              </a:rPr>
              <a:t>اتصال تيرچه‌ها به تكيه‌گاه </a:t>
            </a:r>
            <a:endParaRPr lang="en-US" sz="4800" dirty="0">
              <a:effectLst>
                <a:outerShdw blurRad="38100" dist="38100" dir="2700000" algn="tl">
                  <a:srgbClr val="000000">
                    <a:alpha val="43137"/>
                  </a:srgbClr>
                </a:outerShdw>
              </a:effectLst>
              <a:latin typeface="IranNastaliq" pitchFamily="18" charset="0"/>
              <a:cs typeface="IranNastaliq" pitchFamily="18" charset="0"/>
            </a:endParaRPr>
          </a:p>
        </p:txBody>
      </p:sp>
      <p:sp>
        <p:nvSpPr>
          <p:cNvPr id="3" name="Content Placeholder 2"/>
          <p:cNvSpPr>
            <a:spLocks noGrp="1"/>
          </p:cNvSpPr>
          <p:nvPr>
            <p:ph idx="1"/>
          </p:nvPr>
        </p:nvSpPr>
        <p:spPr>
          <a:xfrm>
            <a:off x="381000" y="2057400"/>
            <a:ext cx="8382000" cy="4525963"/>
          </a:xfrm>
        </p:spPr>
        <p:txBody>
          <a:bodyPr>
            <a:normAutofit/>
          </a:bodyPr>
          <a:lstStyle/>
          <a:p>
            <a:pPr algn="just" rtl="1">
              <a:lnSpc>
                <a:spcPct val="150000"/>
              </a:lnSpc>
              <a:buNone/>
            </a:pPr>
            <a:r>
              <a:rPr lang="fa-IR" sz="3600" b="1" dirty="0" smtClean="0">
                <a:latin typeface="IranNastaliq" pitchFamily="18" charset="0"/>
                <a:cs typeface="2  Davat" pitchFamily="2" charset="-78"/>
              </a:rPr>
              <a:t>1) </a:t>
            </a:r>
            <a:r>
              <a:rPr lang="ar-SA" sz="3600" b="1" dirty="0" smtClean="0">
                <a:latin typeface="IranNastaliq" pitchFamily="18" charset="0"/>
                <a:cs typeface="2  Davat" pitchFamily="2" charset="-78"/>
              </a:rPr>
              <a:t>تكيه‌گاه با مصالح بنايي و بتن</a:t>
            </a:r>
            <a:endParaRPr lang="en-US" sz="3600" b="1" dirty="0" smtClean="0">
              <a:latin typeface="IranNastaliq" pitchFamily="18" charset="0"/>
              <a:cs typeface="2  Davat" pitchFamily="2" charset="-78"/>
            </a:endParaRPr>
          </a:p>
          <a:p>
            <a:pPr algn="just" rtl="1">
              <a:lnSpc>
                <a:spcPct val="150000"/>
              </a:lnSpc>
              <a:buNone/>
            </a:pPr>
            <a:r>
              <a:rPr lang="fa-IR" sz="3600" b="1" dirty="0" smtClean="0">
                <a:latin typeface="IranNastaliq" pitchFamily="18" charset="0"/>
                <a:cs typeface="2  Davat" pitchFamily="2" charset="-78"/>
              </a:rPr>
              <a:t>2) </a:t>
            </a:r>
            <a:r>
              <a:rPr lang="ar-SA" sz="3600" b="1" dirty="0" smtClean="0">
                <a:latin typeface="IranNastaliq" pitchFamily="18" charset="0"/>
                <a:cs typeface="2  Davat" pitchFamily="2" charset="-78"/>
              </a:rPr>
              <a:t>تكيه‌گاه فولادي</a:t>
            </a:r>
            <a:endParaRPr lang="en-US" sz="3600" b="1" dirty="0" smtClean="0">
              <a:latin typeface="IranNastaliq" pitchFamily="18" charset="0"/>
              <a:cs typeface="2  Davat" pitchFamily="2" charset="-78"/>
            </a:endParaRPr>
          </a:p>
        </p:txBody>
      </p:sp>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22" presetClass="entr" presetSubtype="2"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right)">
                                      <p:cBhvr>
                                        <p:cTn id="11" dur="3000"/>
                                        <p:tgtEl>
                                          <p:spTgt spid="3">
                                            <p:txEl>
                                              <p:pRg st="0" end="0"/>
                                            </p:txEl>
                                          </p:spTgt>
                                        </p:tgtEl>
                                      </p:cBhvr>
                                    </p:animEffect>
                                  </p:childTnLst>
                                </p:cTn>
                              </p:par>
                            </p:childTnLst>
                          </p:cTn>
                        </p:par>
                        <p:par>
                          <p:cTn id="12" fill="hold">
                            <p:stCondLst>
                              <p:cond delay="5000"/>
                            </p:stCondLst>
                            <p:childTnLst>
                              <p:par>
                                <p:cTn id="13" presetID="22" presetClass="entr" presetSubtype="2"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right)">
                                      <p:cBhvr>
                                        <p:cTn id="15" dur="3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r"/>
            <a:r>
              <a:rPr lang="fa-IR" sz="6600" dirty="0" smtClean="0">
                <a:effectLst>
                  <a:outerShdw blurRad="38100" dist="38100" dir="2700000" algn="tl">
                    <a:srgbClr val="000000">
                      <a:alpha val="43137"/>
                    </a:srgbClr>
                  </a:outerShdw>
                </a:effectLst>
                <a:latin typeface="IranNastaliq" pitchFamily="18" charset="0"/>
                <a:cs typeface="IranNastaliq" pitchFamily="18" charset="0"/>
              </a:rPr>
              <a:t>   سقف:</a:t>
            </a:r>
            <a:endParaRPr lang="en-US" sz="6600" dirty="0">
              <a:effectLst>
                <a:outerShdw blurRad="38100" dist="38100" dir="2700000" algn="tl">
                  <a:srgbClr val="000000">
                    <a:alpha val="43137"/>
                  </a:srgbClr>
                </a:outerShdw>
              </a:effectLst>
              <a:latin typeface="IranNastaliq" pitchFamily="18" charset="0"/>
              <a:cs typeface="IranNastaliq" pitchFamily="18" charset="0"/>
            </a:endParaRPr>
          </a:p>
        </p:txBody>
      </p:sp>
      <p:sp>
        <p:nvSpPr>
          <p:cNvPr id="2" name="Content Placeholder 1"/>
          <p:cNvSpPr>
            <a:spLocks noGrp="1"/>
          </p:cNvSpPr>
          <p:nvPr>
            <p:ph idx="1"/>
          </p:nvPr>
        </p:nvSpPr>
        <p:spPr>
          <a:xfrm>
            <a:off x="609600" y="2057400"/>
            <a:ext cx="8229600" cy="4525963"/>
          </a:xfrm>
        </p:spPr>
        <p:txBody>
          <a:bodyPr>
            <a:normAutofit/>
          </a:bodyPr>
          <a:lstStyle/>
          <a:p>
            <a:pPr marL="109728" lvl="0" indent="0" algn="r" rtl="1">
              <a:buClr>
                <a:srgbClr val="DDDDDD"/>
              </a:buClr>
              <a:buNone/>
            </a:pPr>
            <a:r>
              <a:rPr lang="ar-SA" sz="4000" dirty="0">
                <a:solidFill>
                  <a:prstClr val="black"/>
                </a:solidFill>
                <a:cs typeface="2  Davat" pitchFamily="2" charset="-78"/>
              </a:rPr>
              <a:t>يكي از اجزاي اصلي تشكيل‌دهند</a:t>
            </a:r>
            <a:r>
              <a:rPr lang="fa-IR" sz="4000" dirty="0">
                <a:solidFill>
                  <a:prstClr val="black"/>
                </a:solidFill>
                <a:cs typeface="2  Davat" pitchFamily="2" charset="-78"/>
              </a:rPr>
              <a:t>ه</a:t>
            </a:r>
            <a:r>
              <a:rPr lang="ar-SA" sz="4000" dirty="0">
                <a:solidFill>
                  <a:prstClr val="black"/>
                </a:solidFill>
                <a:cs typeface="2  Davat" pitchFamily="2" charset="-78"/>
              </a:rPr>
              <a:t> انواع ساختمان‌ها، سقفهاي بتني هستند كه نقش اساسي آنها انتقال نيـروهاي قائم و افقي ناشي از وزن مـرد</a:t>
            </a:r>
            <a:r>
              <a:rPr lang="fa-IR" sz="4000" dirty="0">
                <a:solidFill>
                  <a:prstClr val="black"/>
                </a:solidFill>
                <a:cs typeface="2  Davat" pitchFamily="2" charset="-78"/>
              </a:rPr>
              <a:t>ه </a:t>
            </a:r>
            <a:r>
              <a:rPr lang="ar-SA" sz="4000" dirty="0">
                <a:solidFill>
                  <a:prstClr val="black"/>
                </a:solidFill>
                <a:cs typeface="2  Davat" pitchFamily="2" charset="-78"/>
              </a:rPr>
              <a:t>سقف</a:t>
            </a:r>
            <a:r>
              <a:rPr lang="fa-IR" sz="4000" dirty="0">
                <a:solidFill>
                  <a:prstClr val="black"/>
                </a:solidFill>
                <a:cs typeface="2  Davat" pitchFamily="2" charset="-78"/>
              </a:rPr>
              <a:t> </a:t>
            </a:r>
            <a:r>
              <a:rPr lang="ar-SA" sz="4000" dirty="0">
                <a:solidFill>
                  <a:prstClr val="black"/>
                </a:solidFill>
                <a:cs typeface="2  Davat" pitchFamily="2" charset="-78"/>
              </a:rPr>
              <a:t>و نيروهاي </a:t>
            </a:r>
            <a:r>
              <a:rPr lang="fa-IR" sz="4000" dirty="0">
                <a:solidFill>
                  <a:prstClr val="black"/>
                </a:solidFill>
                <a:cs typeface="2  Davat" pitchFamily="2" charset="-78"/>
              </a:rPr>
              <a:t> باد </a:t>
            </a:r>
            <a:r>
              <a:rPr lang="ar-SA" sz="4000" dirty="0">
                <a:solidFill>
                  <a:prstClr val="black"/>
                </a:solidFill>
                <a:cs typeface="2  Davat" pitchFamily="2" charset="-78"/>
              </a:rPr>
              <a:t>و زلزله به تيرها و ستونها و ديوارهاي بابر است.</a:t>
            </a:r>
            <a:endParaRPr lang="en-US" sz="4000" dirty="0">
              <a:solidFill>
                <a:prstClr val="black"/>
              </a:solidFill>
              <a:cs typeface="2  Davat" pitchFamily="2" charset="-78"/>
            </a:endParaRPr>
          </a:p>
          <a:p>
            <a:pPr marL="109728" indent="0" algn="r" rtl="1">
              <a:buNone/>
            </a:pPr>
            <a:endParaRPr lang="en-US" sz="4000" dirty="0">
              <a:cs typeface="B Zar" pitchFamily="2" charset="-78"/>
            </a:endParaRPr>
          </a:p>
        </p:txBody>
      </p:sp>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extLst>
      <p:ext uri="{BB962C8B-B14F-4D97-AF65-F5344CB8AC3E}">
        <p14:creationId xmlns:p14="http://schemas.microsoft.com/office/powerpoint/2010/main" val="32927276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838200"/>
          </a:xfrm>
        </p:spPr>
        <p:txBody>
          <a:bodyPr>
            <a:normAutofit/>
          </a:bodyPr>
          <a:lstStyle/>
          <a:p>
            <a:pPr algn="r" rtl="1"/>
            <a:r>
              <a:rPr lang="fa-IR" dirty="0" smtClean="0">
                <a:effectLst>
                  <a:outerShdw blurRad="38100" dist="38100" dir="2700000" algn="tl">
                    <a:srgbClr val="000000">
                      <a:alpha val="43137"/>
                    </a:srgbClr>
                  </a:outerShdw>
                </a:effectLst>
                <a:latin typeface="IranNastaliq" pitchFamily="18" charset="0"/>
                <a:cs typeface="IranNastaliq" pitchFamily="18" charset="0"/>
              </a:rPr>
              <a:t>1) </a:t>
            </a:r>
            <a:r>
              <a:rPr lang="ar-SA" b="1" dirty="0" smtClean="0">
                <a:effectLst>
                  <a:outerShdw blurRad="38100" dist="38100" dir="2700000" algn="tl">
                    <a:srgbClr val="000000">
                      <a:alpha val="43137"/>
                    </a:srgbClr>
                  </a:outerShdw>
                </a:effectLst>
                <a:latin typeface="IranNastaliq" pitchFamily="18" charset="0"/>
                <a:cs typeface="IranNastaliq" pitchFamily="18" charset="0"/>
              </a:rPr>
              <a:t>تكيه‌گاه با مصالح بنايي و بتن</a:t>
            </a:r>
            <a:endParaRPr lang="en-US" b="1" spc="-150" dirty="0">
              <a:effectLst>
                <a:outerShdw blurRad="38100" dist="38100" dir="2700000" algn="tl">
                  <a:srgbClr val="000000">
                    <a:alpha val="43137"/>
                  </a:srgbClr>
                </a:outerShdw>
              </a:effectLst>
              <a:latin typeface="IranNastaliq" pitchFamily="18" charset="0"/>
              <a:cs typeface="IranNastaliq" pitchFamily="18" charset="0"/>
            </a:endParaRPr>
          </a:p>
        </p:txBody>
      </p:sp>
      <p:sp>
        <p:nvSpPr>
          <p:cNvPr id="3" name="Content Placeholder 2"/>
          <p:cNvSpPr>
            <a:spLocks noGrp="1"/>
          </p:cNvSpPr>
          <p:nvPr>
            <p:ph idx="1"/>
          </p:nvPr>
        </p:nvSpPr>
        <p:spPr>
          <a:xfrm>
            <a:off x="5181600" y="1554162"/>
            <a:ext cx="3505200" cy="4999038"/>
          </a:xfrm>
        </p:spPr>
        <p:txBody>
          <a:bodyPr>
            <a:normAutofit fontScale="70000" lnSpcReduction="20000"/>
          </a:bodyPr>
          <a:lstStyle/>
          <a:p>
            <a:pPr marL="3175" indent="454025" algn="just" rtl="1">
              <a:lnSpc>
                <a:spcPct val="160000"/>
              </a:lnSpc>
              <a:buNone/>
            </a:pPr>
            <a:r>
              <a:rPr lang="ar-SA" sz="2800" dirty="0" smtClean="0">
                <a:cs typeface="2  Davat" pitchFamily="2" charset="-78"/>
              </a:rPr>
              <a:t>در مواردي كه تيرچه روي تير يا شناژ بتني قرار مي‌گيرد</a:t>
            </a:r>
            <a:r>
              <a:rPr lang="fa-IR" sz="2800" dirty="0" smtClean="0">
                <a:cs typeface="2  Davat" pitchFamily="2" charset="-78"/>
              </a:rPr>
              <a:t>، </a:t>
            </a:r>
            <a:r>
              <a:rPr lang="ar-SA" sz="2800" dirty="0" smtClean="0">
                <a:cs typeface="2  Davat" pitchFamily="2" charset="-78"/>
              </a:rPr>
              <a:t>انتهاي تيرچه بايد حداقل به اندازه 10 سانتي</a:t>
            </a:r>
            <a:r>
              <a:rPr lang="fa-IR" sz="2800" dirty="0" smtClean="0">
                <a:cs typeface="2  Davat" pitchFamily="2" charset="-78"/>
              </a:rPr>
              <a:t>‌</a:t>
            </a:r>
            <a:r>
              <a:rPr lang="ar-SA" sz="2800" dirty="0" smtClean="0">
                <a:cs typeface="2  Davat" pitchFamily="2" charset="-78"/>
              </a:rPr>
              <a:t>متر داخل كلاف بتني افقي يا تير بتني قرار گيرد</a:t>
            </a:r>
            <a:r>
              <a:rPr lang="fa-IR" sz="2800" dirty="0" smtClean="0">
                <a:cs typeface="2  Davat" pitchFamily="2" charset="-78"/>
              </a:rPr>
              <a:t>. </a:t>
            </a:r>
            <a:r>
              <a:rPr lang="ar-SA" sz="2800" dirty="0" smtClean="0">
                <a:cs typeface="2  Davat" pitchFamily="2" charset="-78"/>
              </a:rPr>
              <a:t>در مورد تيرهای بتنی با ارتفاع بيشتر از تيرچه</a:t>
            </a:r>
            <a:r>
              <a:rPr lang="fa-IR" sz="2800" dirty="0" smtClean="0">
                <a:cs typeface="2  Davat" pitchFamily="2" charset="-78"/>
              </a:rPr>
              <a:t>، </a:t>
            </a:r>
            <a:r>
              <a:rPr lang="ar-SA" sz="2800" dirty="0" smtClean="0">
                <a:cs typeface="2  Davat" pitchFamily="2" charset="-78"/>
              </a:rPr>
              <a:t>نيز بايد تيرچه‌ها به داخل تير بتني امتداد يافته و روي لبه آويز قالب قرار گيرد. </a:t>
            </a:r>
            <a:r>
              <a:rPr lang="fa-IR" sz="2800" dirty="0" smtClean="0">
                <a:cs typeface="2  Davat" pitchFamily="2" charset="-78"/>
              </a:rPr>
              <a:t>(شکل پایینی)</a:t>
            </a:r>
            <a:endParaRPr lang="en-US" sz="2800" dirty="0" smtClean="0">
              <a:cs typeface="2  Davat" pitchFamily="2" charset="-78"/>
            </a:endParaRPr>
          </a:p>
          <a:p>
            <a:pPr marL="3175" indent="454025" algn="just" rtl="1">
              <a:lnSpc>
                <a:spcPct val="160000"/>
              </a:lnSpc>
              <a:buNone/>
            </a:pPr>
            <a:r>
              <a:rPr lang="ar-SA" sz="2800" dirty="0" smtClean="0">
                <a:cs typeface="2  Davat" pitchFamily="2" charset="-78"/>
              </a:rPr>
              <a:t>در تيرهاي بتني بايد كنترل لازم جهت انتقال برش انجام گرفته و</a:t>
            </a:r>
            <a:r>
              <a:rPr lang="fa-IR" sz="2800" dirty="0" smtClean="0">
                <a:cs typeface="2  Davat" pitchFamily="2" charset="-78"/>
              </a:rPr>
              <a:t> </a:t>
            </a:r>
            <a:r>
              <a:rPr lang="ar-SA" sz="2800" dirty="0" smtClean="0">
                <a:cs typeface="2  Davat" pitchFamily="2" charset="-78"/>
              </a:rPr>
              <a:t>بر اساس نيروهاي وارده از طريق تعبيه نبشي و</a:t>
            </a:r>
            <a:r>
              <a:rPr lang="fa-IR" sz="2800" dirty="0" smtClean="0">
                <a:cs typeface="2  Davat" pitchFamily="2" charset="-78"/>
              </a:rPr>
              <a:t> </a:t>
            </a:r>
            <a:r>
              <a:rPr lang="ar-SA" sz="2800" dirty="0" smtClean="0">
                <a:cs typeface="2  Davat" pitchFamily="2" charset="-78"/>
              </a:rPr>
              <a:t>ميلگرد برشي، مقاومت برشي لازم تامين گردد </a:t>
            </a:r>
            <a:r>
              <a:rPr lang="ar-SA" sz="2800" dirty="0" smtClean="0">
                <a:cs typeface="B Nazanin" pitchFamily="2" charset="-78"/>
              </a:rPr>
              <a:t>.</a:t>
            </a:r>
            <a:endParaRPr lang="en-US" sz="2800" dirty="0" smtClean="0">
              <a:cs typeface="B Nazanin" pitchFamily="2" charset="-78"/>
            </a:endParaRPr>
          </a:p>
        </p:txBody>
      </p:sp>
      <p:pic>
        <p:nvPicPr>
          <p:cNvPr id="4" name="Picture 3" descr="C:\Documents and Settings\Reza\My Documents\245ex3o.jpg"/>
          <p:cNvPicPr/>
          <p:nvPr/>
        </p:nvPicPr>
        <p:blipFill>
          <a:blip r:embed="rId3">
            <a:lum contrast="20000"/>
          </a:blip>
          <a:srcRect l="1166"/>
          <a:stretch>
            <a:fillRect/>
          </a:stretch>
        </p:blipFill>
        <p:spPr bwMode="auto">
          <a:xfrm>
            <a:off x="457200" y="1295400"/>
            <a:ext cx="4267200" cy="5029200"/>
          </a:xfrm>
          <a:prstGeom prst="rect">
            <a:avLst/>
          </a:prstGeom>
          <a:noFill/>
          <a:ln w="9525">
            <a:noFill/>
            <a:miter lim="800000"/>
            <a:headEnd/>
            <a:tailEnd/>
          </a:ln>
        </p:spPr>
      </p:pic>
      <p:cxnSp>
        <p:nvCxnSpPr>
          <p:cNvPr id="25" name="Straight Arrow Connector 24"/>
          <p:cNvCxnSpPr/>
          <p:nvPr/>
        </p:nvCxnSpPr>
        <p:spPr>
          <a:xfrm flipV="1">
            <a:off x="1752600" y="3733800"/>
            <a:ext cx="1295400" cy="914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 name="Straight Arrow Connector 26"/>
          <p:cNvCxnSpPr/>
          <p:nvPr/>
        </p:nvCxnSpPr>
        <p:spPr>
          <a:xfrm rot="5400000" flipH="1" flipV="1">
            <a:off x="2247900" y="4305300"/>
            <a:ext cx="1371600" cy="381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9" name="TextBox 28"/>
          <p:cNvSpPr txBox="1"/>
          <p:nvPr/>
        </p:nvSpPr>
        <p:spPr>
          <a:xfrm>
            <a:off x="2743200" y="3364468"/>
            <a:ext cx="1752600" cy="369332"/>
          </a:xfrm>
          <a:prstGeom prst="rect">
            <a:avLst/>
          </a:prstGeom>
          <a:noFill/>
        </p:spPr>
        <p:txBody>
          <a:bodyPr wrap="square" rtlCol="0">
            <a:spAutoFit/>
          </a:bodyPr>
          <a:lstStyle/>
          <a:p>
            <a:pPr algn="r" rtl="1"/>
            <a:r>
              <a:rPr lang="ar-SA" dirty="0" smtClean="0">
                <a:cs typeface="B Nazanin" pitchFamily="2" charset="-78"/>
              </a:rPr>
              <a:t>نبشي و</a:t>
            </a:r>
            <a:r>
              <a:rPr lang="fa-IR" dirty="0" smtClean="0">
                <a:cs typeface="B Nazanin" pitchFamily="2" charset="-78"/>
              </a:rPr>
              <a:t> </a:t>
            </a:r>
            <a:r>
              <a:rPr lang="ar-SA" dirty="0" smtClean="0">
                <a:cs typeface="B Nazanin" pitchFamily="2" charset="-78"/>
              </a:rPr>
              <a:t>ميلگرد</a:t>
            </a:r>
            <a:r>
              <a:rPr lang="fa-IR" dirty="0" smtClean="0">
                <a:cs typeface="B Nazanin" pitchFamily="2" charset="-78"/>
              </a:rPr>
              <a:t> </a:t>
            </a:r>
            <a:r>
              <a:rPr lang="ar-SA" dirty="0" smtClean="0">
                <a:cs typeface="B Nazanin" pitchFamily="2" charset="-78"/>
              </a:rPr>
              <a:t>برشي</a:t>
            </a:r>
            <a:endParaRPr lang="en-US" dirty="0"/>
          </a:p>
        </p:txBody>
      </p:sp>
      <p:sp>
        <p:nvSpPr>
          <p:cNvPr id="9"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3000"/>
                                        <p:tgtEl>
                                          <p:spTgt spid="3">
                                            <p:txEl>
                                              <p:pRg st="0" end="0"/>
                                            </p:txEl>
                                          </p:spTgt>
                                        </p:tgtEl>
                                      </p:cBhvr>
                                    </p:animEffect>
                                  </p:childTnLst>
                                </p:cTn>
                              </p:par>
                            </p:childTnLst>
                          </p:cTn>
                        </p:par>
                        <p:par>
                          <p:cTn id="12" fill="hold">
                            <p:stCondLst>
                              <p:cond delay="5000"/>
                            </p:stCondLst>
                            <p:childTnLst>
                              <p:par>
                                <p:cTn id="13" presetID="22" presetClass="entr" presetSubtype="1"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3000"/>
                                        <p:tgtEl>
                                          <p:spTgt spid="3">
                                            <p:txEl>
                                              <p:pRg st="1" end="1"/>
                                            </p:txEl>
                                          </p:spTgt>
                                        </p:tgtEl>
                                      </p:cBhvr>
                                    </p:animEffect>
                                  </p:childTnLst>
                                </p:cTn>
                              </p:par>
                            </p:childTnLst>
                          </p:cTn>
                        </p:par>
                        <p:par>
                          <p:cTn id="16" fill="hold">
                            <p:stCondLst>
                              <p:cond delay="8000"/>
                            </p:stCondLst>
                            <p:childTnLst>
                              <p:par>
                                <p:cTn id="17" presetID="6"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par>
                          <p:cTn id="20" fill="hold">
                            <p:stCondLst>
                              <p:cond delay="10000"/>
                            </p:stCondLst>
                            <p:childTnLst>
                              <p:par>
                                <p:cTn id="21" presetID="22" presetClass="entr" presetSubtype="4"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2000"/>
                                        <p:tgtEl>
                                          <p:spTgt spid="27"/>
                                        </p:tgtEl>
                                      </p:cBhvr>
                                    </p:animEffect>
                                  </p:childTnLst>
                                </p:cTn>
                              </p:par>
                              <p:par>
                                <p:cTn id="24" presetID="22" presetClass="entr" presetSubtype="4"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2000"/>
                                        <p:tgtEl>
                                          <p:spTgt spid="25"/>
                                        </p:tgtEl>
                                      </p:cBhvr>
                                    </p:animEffect>
                                  </p:childTnLst>
                                </p:cTn>
                              </p:par>
                            </p:childTnLst>
                          </p:cTn>
                        </p:par>
                        <p:par>
                          <p:cTn id="27" fill="hold">
                            <p:stCondLst>
                              <p:cond delay="12000"/>
                            </p:stCondLst>
                            <p:childTnLst>
                              <p:par>
                                <p:cTn id="28" presetID="22" presetClass="entr" presetSubtype="4"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838200"/>
          </a:xfrm>
        </p:spPr>
        <p:txBody>
          <a:bodyPr>
            <a:normAutofit/>
          </a:bodyPr>
          <a:lstStyle/>
          <a:p>
            <a:pPr algn="r" rtl="1"/>
            <a:r>
              <a:rPr lang="fa-IR" dirty="0" smtClean="0">
                <a:effectLst>
                  <a:outerShdw blurRad="38100" dist="38100" dir="2700000" algn="tl">
                    <a:srgbClr val="000000">
                      <a:alpha val="43137"/>
                    </a:srgbClr>
                  </a:outerShdw>
                </a:effectLst>
                <a:latin typeface="IranNastaliq" pitchFamily="18" charset="0"/>
                <a:cs typeface="IranNastaliq" pitchFamily="18" charset="0"/>
              </a:rPr>
              <a:t>2) </a:t>
            </a:r>
            <a:r>
              <a:rPr lang="ar-SA" b="1" dirty="0" smtClean="0">
                <a:effectLst>
                  <a:outerShdw blurRad="38100" dist="38100" dir="2700000" algn="tl">
                    <a:srgbClr val="000000">
                      <a:alpha val="43137"/>
                    </a:srgbClr>
                  </a:outerShdw>
                </a:effectLst>
                <a:latin typeface="IranNastaliq" pitchFamily="18" charset="0"/>
                <a:cs typeface="IranNastaliq" pitchFamily="18" charset="0"/>
              </a:rPr>
              <a:t>تكيه‌گاه </a:t>
            </a:r>
            <a:r>
              <a:rPr lang="fa-IR" b="1" dirty="0" smtClean="0">
                <a:effectLst>
                  <a:outerShdw blurRad="38100" dist="38100" dir="2700000" algn="tl">
                    <a:srgbClr val="000000">
                      <a:alpha val="43137"/>
                    </a:srgbClr>
                  </a:outerShdw>
                </a:effectLst>
                <a:latin typeface="IranNastaliq" pitchFamily="18" charset="0"/>
                <a:cs typeface="IranNastaliq" pitchFamily="18" charset="0"/>
              </a:rPr>
              <a:t>فولادی</a:t>
            </a:r>
            <a:endParaRPr lang="en-US" b="1" spc="-150" dirty="0">
              <a:effectLst>
                <a:outerShdw blurRad="38100" dist="38100" dir="2700000" algn="tl">
                  <a:srgbClr val="000000">
                    <a:alpha val="43137"/>
                  </a:srgbClr>
                </a:outerShdw>
              </a:effectLst>
              <a:latin typeface="IranNastaliq" pitchFamily="18" charset="0"/>
              <a:cs typeface="IranNastaliq" pitchFamily="18" charset="0"/>
            </a:endParaRPr>
          </a:p>
        </p:txBody>
      </p:sp>
      <p:sp>
        <p:nvSpPr>
          <p:cNvPr id="3" name="Content Placeholder 2"/>
          <p:cNvSpPr>
            <a:spLocks noGrp="1"/>
          </p:cNvSpPr>
          <p:nvPr>
            <p:ph idx="1"/>
          </p:nvPr>
        </p:nvSpPr>
        <p:spPr>
          <a:xfrm>
            <a:off x="4648200" y="1554162"/>
            <a:ext cx="4038600" cy="4846637"/>
          </a:xfrm>
        </p:spPr>
        <p:txBody>
          <a:bodyPr>
            <a:normAutofit/>
          </a:bodyPr>
          <a:lstStyle/>
          <a:p>
            <a:pPr marL="3175" indent="454025" algn="just" rtl="1">
              <a:lnSpc>
                <a:spcPct val="150000"/>
              </a:lnSpc>
              <a:buNone/>
            </a:pPr>
            <a:r>
              <a:rPr lang="ar-SA" sz="2400" dirty="0" smtClean="0">
                <a:cs typeface="2  Davat" pitchFamily="2" charset="-78"/>
              </a:rPr>
              <a:t>اندازه نشيمن تيرچه از لبه تكيه</a:t>
            </a:r>
            <a:r>
              <a:rPr lang="fa-IR" sz="2400" dirty="0" smtClean="0">
                <a:cs typeface="2  Davat" pitchFamily="2" charset="-78"/>
              </a:rPr>
              <a:t>‌</a:t>
            </a:r>
            <a:r>
              <a:rPr lang="ar-SA" sz="2400" dirty="0" smtClean="0">
                <a:cs typeface="2  Davat" pitchFamily="2" charset="-78"/>
              </a:rPr>
              <a:t>گاه فولادي به سمت داخل، بايد از طريق محاسبات تعيين شود</a:t>
            </a:r>
            <a:r>
              <a:rPr lang="fa-IR" sz="2400" dirty="0" smtClean="0">
                <a:cs typeface="2  Davat" pitchFamily="2" charset="-78"/>
              </a:rPr>
              <a:t>.</a:t>
            </a:r>
            <a:r>
              <a:rPr lang="ar-SA" sz="2400" dirty="0" smtClean="0">
                <a:cs typeface="2  Davat" pitchFamily="2" charset="-78"/>
              </a:rPr>
              <a:t> اما توصيه مي‌شود، در هيچ حالتي كمتر از </a:t>
            </a:r>
            <a:r>
              <a:rPr lang="fa-IR" sz="2400" dirty="0" smtClean="0">
                <a:cs typeface="2  Davat" pitchFamily="2" charset="-78"/>
              </a:rPr>
              <a:t>2 </a:t>
            </a:r>
            <a:r>
              <a:rPr lang="ar-SA" sz="2400" dirty="0" smtClean="0">
                <a:cs typeface="2  Davat" pitchFamily="2" charset="-78"/>
              </a:rPr>
              <a:t>سانتي</a:t>
            </a:r>
            <a:r>
              <a:rPr lang="fa-IR" sz="2400" dirty="0" smtClean="0">
                <a:cs typeface="2  Davat" pitchFamily="2" charset="-78"/>
              </a:rPr>
              <a:t>‌</a:t>
            </a:r>
            <a:r>
              <a:rPr lang="ar-SA" sz="2400" dirty="0" smtClean="0">
                <a:cs typeface="2  Davat" pitchFamily="2" charset="-78"/>
              </a:rPr>
              <a:t>متر نباشد. براي اطمينان در هنگام نصب و</a:t>
            </a:r>
            <a:r>
              <a:rPr lang="fa-IR" sz="2400" dirty="0" smtClean="0">
                <a:cs typeface="2  Davat" pitchFamily="2" charset="-78"/>
              </a:rPr>
              <a:t> </a:t>
            </a:r>
            <a:r>
              <a:rPr lang="ar-SA" sz="2400" dirty="0" smtClean="0">
                <a:cs typeface="2  Davat" pitchFamily="2" charset="-78"/>
              </a:rPr>
              <a:t>همچنين يكپارچگي سقف و</a:t>
            </a:r>
            <a:r>
              <a:rPr lang="fa-IR" sz="2400" dirty="0" smtClean="0">
                <a:cs typeface="2  Davat" pitchFamily="2" charset="-78"/>
              </a:rPr>
              <a:t> </a:t>
            </a:r>
            <a:r>
              <a:rPr lang="ar-SA" sz="2400" dirty="0" smtClean="0">
                <a:cs typeface="2  Davat" pitchFamily="2" charset="-78"/>
              </a:rPr>
              <a:t>اسكلت، انتهاي تيرچه بايد به تكيه گاه جوش شود . طول اين جوش حداقل 5 سانتي</a:t>
            </a:r>
            <a:r>
              <a:rPr lang="fa-IR" sz="2400" dirty="0" smtClean="0">
                <a:cs typeface="2  Davat" pitchFamily="2" charset="-78"/>
              </a:rPr>
              <a:t>‌متر</a:t>
            </a:r>
            <a:r>
              <a:rPr lang="ar-SA" sz="2400" dirty="0" smtClean="0">
                <a:cs typeface="2  Davat" pitchFamily="2" charset="-78"/>
              </a:rPr>
              <a:t> و</a:t>
            </a:r>
            <a:r>
              <a:rPr lang="fa-IR" sz="2400" dirty="0" smtClean="0">
                <a:cs typeface="2  Davat" pitchFamily="2" charset="-78"/>
              </a:rPr>
              <a:t> </a:t>
            </a:r>
            <a:r>
              <a:rPr lang="ar-SA" sz="2400" dirty="0" smtClean="0">
                <a:cs typeface="2  Davat" pitchFamily="2" charset="-78"/>
              </a:rPr>
              <a:t>ب</a:t>
            </a:r>
            <a:r>
              <a:rPr lang="fa-IR" sz="2400" dirty="0" smtClean="0">
                <a:cs typeface="2  Davat" pitchFamily="2" charset="-78"/>
              </a:rPr>
              <a:t>ُ</a:t>
            </a:r>
            <a:r>
              <a:rPr lang="ar-SA" sz="2400" dirty="0" smtClean="0">
                <a:cs typeface="2  Davat" pitchFamily="2" charset="-78"/>
              </a:rPr>
              <a:t>عد آن حداقل 3 ميلي متر است </a:t>
            </a:r>
            <a:r>
              <a:rPr lang="fa-IR" sz="2400" dirty="0" smtClean="0">
                <a:cs typeface="2  Davat" pitchFamily="2" charset="-78"/>
              </a:rPr>
              <a:t>. </a:t>
            </a:r>
            <a:endParaRPr lang="en-US" sz="2400" dirty="0">
              <a:cs typeface="2  Davat" pitchFamily="2" charset="-78"/>
            </a:endParaRPr>
          </a:p>
        </p:txBody>
      </p:sp>
      <p:pic>
        <p:nvPicPr>
          <p:cNvPr id="8" name="Picture 7" descr="C:\Documents and Settings\Reza\My Documents\30adi86.jpg"/>
          <p:cNvPicPr/>
          <p:nvPr/>
        </p:nvPicPr>
        <p:blipFill>
          <a:blip r:embed="rId3">
            <a:lum contrast="10000"/>
          </a:blip>
          <a:srcRect b="1154"/>
          <a:stretch>
            <a:fillRect/>
          </a:stretch>
        </p:blipFill>
        <p:spPr bwMode="auto">
          <a:xfrm>
            <a:off x="1143000" y="1295400"/>
            <a:ext cx="2638425" cy="1676400"/>
          </a:xfrm>
          <a:prstGeom prst="rect">
            <a:avLst/>
          </a:prstGeom>
          <a:noFill/>
          <a:ln w="9525">
            <a:noFill/>
            <a:miter lim="800000"/>
            <a:headEnd/>
            <a:tailEnd/>
          </a:ln>
        </p:spPr>
      </p:pic>
      <p:pic>
        <p:nvPicPr>
          <p:cNvPr id="9" name="Picture 8" descr="C:\Documents and Settings\Reza\My Documents\11ln91d.jpg"/>
          <p:cNvPicPr/>
          <p:nvPr/>
        </p:nvPicPr>
        <p:blipFill>
          <a:blip r:embed="rId4">
            <a:lum contrast="10000"/>
          </a:blip>
          <a:srcRect/>
          <a:stretch>
            <a:fillRect/>
          </a:stretch>
        </p:blipFill>
        <p:spPr bwMode="auto">
          <a:xfrm>
            <a:off x="914400" y="3200400"/>
            <a:ext cx="2971800" cy="3362325"/>
          </a:xfrm>
          <a:prstGeom prst="rect">
            <a:avLst/>
          </a:prstGeom>
          <a:noFill/>
          <a:ln w="9525">
            <a:noFill/>
            <a:miter lim="800000"/>
            <a:headEnd/>
            <a:tailEnd/>
          </a:ln>
        </p:spPr>
      </p:pic>
      <p:sp>
        <p:nvSpPr>
          <p:cNvPr id="7"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3000"/>
                                        <p:tgtEl>
                                          <p:spTgt spid="3">
                                            <p:txEl>
                                              <p:pRg st="0" end="0"/>
                                            </p:txEl>
                                          </p:spTgt>
                                        </p:tgtEl>
                                      </p:cBhvr>
                                    </p:animEffect>
                                  </p:childTnLst>
                                </p:cTn>
                              </p:par>
                            </p:childTnLst>
                          </p:cTn>
                        </p:par>
                        <p:par>
                          <p:cTn id="12" fill="hold">
                            <p:stCondLst>
                              <p:cond delay="5000"/>
                            </p:stCondLst>
                            <p:childTnLst>
                              <p:par>
                                <p:cTn id="13" presetID="6" presetClass="entr" presetSubtype="16"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par>
                          <p:cTn id="16" fill="hold">
                            <p:stCondLst>
                              <p:cond delay="7000"/>
                            </p:stCondLst>
                            <p:childTnLst>
                              <p:par>
                                <p:cTn id="17" presetID="6"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838200"/>
          </a:xfrm>
        </p:spPr>
        <p:txBody>
          <a:bodyPr>
            <a:noAutofit/>
          </a:bodyPr>
          <a:lstStyle/>
          <a:p>
            <a:pPr algn="ctr" rtl="1"/>
            <a:r>
              <a:rPr lang="ar-SA" sz="5400" b="1" dirty="0" smtClean="0">
                <a:latin typeface="IranNastaliq" pitchFamily="18" charset="0"/>
                <a:cs typeface="IranNastaliq" pitchFamily="18" charset="0"/>
              </a:rPr>
              <a:t>مزایای سقف کرمیت</a:t>
            </a:r>
            <a:endParaRPr lang="en-US" sz="5400" dirty="0">
              <a:latin typeface="IranNastaliq" pitchFamily="18" charset="0"/>
              <a:cs typeface="IranNastaliq" pitchFamily="18" charset="0"/>
            </a:endParaRPr>
          </a:p>
        </p:txBody>
      </p:sp>
      <p:sp>
        <p:nvSpPr>
          <p:cNvPr id="3" name="Content Placeholder 2"/>
          <p:cNvSpPr>
            <a:spLocks noGrp="1"/>
          </p:cNvSpPr>
          <p:nvPr>
            <p:ph idx="1"/>
          </p:nvPr>
        </p:nvSpPr>
        <p:spPr>
          <a:xfrm>
            <a:off x="457200" y="1554162"/>
            <a:ext cx="8229600" cy="4770438"/>
          </a:xfrm>
        </p:spPr>
        <p:txBody>
          <a:bodyPr>
            <a:noAutofit/>
          </a:bodyPr>
          <a:lstStyle/>
          <a:p>
            <a:pPr marL="3175" indent="454025" algn="just" rtl="1">
              <a:buNone/>
            </a:pPr>
            <a:r>
              <a:rPr lang="fa-IR" sz="2000" b="1" dirty="0" smtClean="0">
                <a:cs typeface="2  Davat" pitchFamily="2" charset="-78"/>
              </a:rPr>
              <a:t>1</a:t>
            </a:r>
            <a:r>
              <a:rPr lang="ar-SA" sz="2000" b="1" dirty="0" smtClean="0">
                <a:cs typeface="2  Davat" pitchFamily="2" charset="-78"/>
              </a:rPr>
              <a:t>-</a:t>
            </a:r>
            <a:r>
              <a:rPr lang="fa-IR" sz="2000" b="1" dirty="0" smtClean="0">
                <a:cs typeface="2  Davat" pitchFamily="2" charset="-78"/>
              </a:rPr>
              <a:t> </a:t>
            </a:r>
            <a:r>
              <a:rPr lang="ar-SA" sz="2000" b="1" dirty="0" smtClean="0">
                <a:cs typeface="2  Davat" pitchFamily="2" charset="-78"/>
              </a:rPr>
              <a:t>عدم نياز به شمع بندي</a:t>
            </a:r>
            <a:endParaRPr lang="en-US" sz="2000" b="1" dirty="0" smtClean="0">
              <a:cs typeface="2  Davat" pitchFamily="2" charset="-78"/>
            </a:endParaRPr>
          </a:p>
          <a:p>
            <a:pPr marL="3175" indent="454025" algn="just" rtl="1">
              <a:buNone/>
            </a:pPr>
            <a:r>
              <a:rPr lang="ar-SA" sz="2000" b="1" dirty="0" smtClean="0">
                <a:cs typeface="2  Davat" pitchFamily="2" charset="-78"/>
              </a:rPr>
              <a:t>2-</a:t>
            </a:r>
            <a:r>
              <a:rPr lang="fa-IR" sz="2000" b="1" dirty="0" smtClean="0">
                <a:cs typeface="2  Davat" pitchFamily="2" charset="-78"/>
              </a:rPr>
              <a:t> </a:t>
            </a:r>
            <a:r>
              <a:rPr lang="ar-SA" sz="2000" b="1" dirty="0" smtClean="0">
                <a:cs typeface="2  Davat" pitchFamily="2" charset="-78"/>
              </a:rPr>
              <a:t>سرعت و سهولت اجرا</a:t>
            </a:r>
            <a:endParaRPr lang="en-US" sz="2000" b="1" dirty="0" smtClean="0">
              <a:cs typeface="2  Davat" pitchFamily="2" charset="-78"/>
            </a:endParaRPr>
          </a:p>
          <a:p>
            <a:pPr marL="3175" indent="454025" algn="just" rtl="1">
              <a:buNone/>
            </a:pPr>
            <a:r>
              <a:rPr lang="fa-IR" sz="2000" b="1" dirty="0" smtClean="0">
                <a:cs typeface="2  Davat" pitchFamily="2" charset="-78"/>
              </a:rPr>
              <a:t>3</a:t>
            </a:r>
            <a:r>
              <a:rPr lang="ar-SA" sz="2000" b="1" dirty="0" smtClean="0">
                <a:cs typeface="2  Davat" pitchFamily="2" charset="-78"/>
              </a:rPr>
              <a:t>-</a:t>
            </a:r>
            <a:r>
              <a:rPr lang="fa-IR" sz="2000" b="1" dirty="0" smtClean="0">
                <a:cs typeface="2  Davat" pitchFamily="2" charset="-78"/>
              </a:rPr>
              <a:t> </a:t>
            </a:r>
            <a:r>
              <a:rPr lang="ar-SA" sz="2000" b="1" dirty="0" smtClean="0">
                <a:cs typeface="2  Davat" pitchFamily="2" charset="-78"/>
              </a:rPr>
              <a:t>امكان اجراي همزمان چند سقف</a:t>
            </a:r>
            <a:endParaRPr lang="en-US" sz="2000" b="1" dirty="0" smtClean="0">
              <a:cs typeface="2  Davat" pitchFamily="2" charset="-78"/>
            </a:endParaRPr>
          </a:p>
          <a:p>
            <a:pPr marL="3175" indent="454025" algn="just" rtl="1">
              <a:buNone/>
            </a:pPr>
            <a:r>
              <a:rPr lang="fa-IR" sz="2000" b="1" dirty="0" smtClean="0">
                <a:cs typeface="2  Davat" pitchFamily="2" charset="-78"/>
              </a:rPr>
              <a:t>4</a:t>
            </a:r>
            <a:r>
              <a:rPr lang="ar-SA" sz="2000" b="1" dirty="0" smtClean="0">
                <a:cs typeface="2  Davat" pitchFamily="2" charset="-78"/>
              </a:rPr>
              <a:t>- يکپارچگي سقف و اسكلت</a:t>
            </a:r>
            <a:endParaRPr lang="fa-IR" sz="2000" b="1" dirty="0" smtClean="0">
              <a:cs typeface="2  Davat" pitchFamily="2" charset="-78"/>
            </a:endParaRPr>
          </a:p>
          <a:p>
            <a:pPr marL="3175" indent="454025" algn="just" rtl="1">
              <a:buNone/>
            </a:pPr>
            <a:r>
              <a:rPr lang="ar-SA" sz="2000" b="1" dirty="0" smtClean="0">
                <a:cs typeface="2  Davat" pitchFamily="2" charset="-78"/>
              </a:rPr>
              <a:t>5- امکان حذف کش‌ها</a:t>
            </a:r>
            <a:endParaRPr lang="fa-IR" sz="2000" b="1" dirty="0" smtClean="0">
              <a:cs typeface="2  Davat" pitchFamily="2" charset="-78"/>
            </a:endParaRPr>
          </a:p>
          <a:p>
            <a:pPr marL="3175" lvl="0" indent="454025" algn="just" rtl="1">
              <a:buNone/>
            </a:pPr>
            <a:r>
              <a:rPr lang="ar-SA" sz="2000" b="1" dirty="0" smtClean="0">
                <a:cs typeface="2  Davat" pitchFamily="2" charset="-78"/>
              </a:rPr>
              <a:t>6- پايين بودن تنش در بتن</a:t>
            </a:r>
            <a:endParaRPr lang="fa-IR" sz="2000" b="1" dirty="0" smtClean="0">
              <a:cs typeface="2  Davat" pitchFamily="2" charset="-78"/>
            </a:endParaRPr>
          </a:p>
          <a:p>
            <a:pPr marL="3175" indent="454025" algn="just" rtl="1">
              <a:buNone/>
            </a:pPr>
            <a:r>
              <a:rPr lang="fa-IR" sz="2000" b="1" dirty="0" smtClean="0">
                <a:cs typeface="2  Davat" pitchFamily="2" charset="-78"/>
              </a:rPr>
              <a:t>7</a:t>
            </a:r>
            <a:r>
              <a:rPr lang="ar-SA" sz="2000" b="1" dirty="0" smtClean="0">
                <a:cs typeface="2  Davat" pitchFamily="2" charset="-78"/>
              </a:rPr>
              <a:t>- حذف رد فولاد زير سقف</a:t>
            </a:r>
            <a:endParaRPr lang="fa-IR" sz="2000" b="1" dirty="0" smtClean="0">
              <a:cs typeface="2  Davat" pitchFamily="2" charset="-78"/>
            </a:endParaRPr>
          </a:p>
          <a:p>
            <a:pPr marL="3175" indent="454025" algn="just" rtl="1">
              <a:buNone/>
            </a:pPr>
            <a:r>
              <a:rPr lang="ar-SA" sz="2000" b="1" dirty="0" smtClean="0">
                <a:cs typeface="2  Davat" pitchFamily="2" charset="-78"/>
              </a:rPr>
              <a:t>8- سهولت اجراي داکت (بازشو)</a:t>
            </a:r>
            <a:endParaRPr lang="fa-IR" sz="2000" b="1" dirty="0" smtClean="0">
              <a:cs typeface="2  Davat" pitchFamily="2" charset="-78"/>
            </a:endParaRPr>
          </a:p>
          <a:p>
            <a:pPr marL="3175" lvl="0" indent="454025" algn="just" rtl="1">
              <a:buNone/>
            </a:pPr>
            <a:r>
              <a:rPr lang="ar-SA" sz="2000" b="1" dirty="0" smtClean="0">
                <a:cs typeface="2  Davat" pitchFamily="2" charset="-78"/>
              </a:rPr>
              <a:t>9-كاهش مصرف بتن</a:t>
            </a:r>
            <a:endParaRPr lang="fa-IR" sz="2000" b="1" dirty="0" smtClean="0">
              <a:cs typeface="2  Davat" pitchFamily="2" charset="-78"/>
            </a:endParaRPr>
          </a:p>
          <a:p>
            <a:pPr marL="3175" indent="454025" algn="just" rtl="1">
              <a:buNone/>
            </a:pPr>
            <a:r>
              <a:rPr lang="fa-IR" sz="2000" b="1" dirty="0" smtClean="0">
                <a:cs typeface="2  Davat" pitchFamily="2" charset="-78"/>
              </a:rPr>
              <a:t>10-</a:t>
            </a:r>
            <a:r>
              <a:rPr lang="ar-SA" sz="2000" b="1" dirty="0" smtClean="0">
                <a:cs typeface="2  Davat" pitchFamily="2" charset="-78"/>
              </a:rPr>
              <a:t> مقاومت نهايي و</a:t>
            </a:r>
            <a:r>
              <a:rPr lang="fa-IR" sz="2000" b="1" dirty="0" smtClean="0">
                <a:cs typeface="2  Davat" pitchFamily="2" charset="-78"/>
              </a:rPr>
              <a:t> </a:t>
            </a:r>
            <a:r>
              <a:rPr lang="ar-SA" sz="2000" b="1" dirty="0" smtClean="0">
                <a:cs typeface="2  Davat" pitchFamily="2" charset="-78"/>
              </a:rPr>
              <a:t>شكل پذيري بالا</a:t>
            </a:r>
            <a:endParaRPr lang="fa-IR" sz="2000" b="1" dirty="0" smtClean="0">
              <a:cs typeface="2  Davat" pitchFamily="2" charset="-78"/>
            </a:endParaRPr>
          </a:p>
          <a:p>
            <a:pPr marL="3175" indent="454025" algn="just" rtl="1">
              <a:buNone/>
            </a:pPr>
            <a:r>
              <a:rPr lang="ar-SA" sz="2000" b="1" dirty="0" smtClean="0">
                <a:cs typeface="2  Davat" pitchFamily="2" charset="-78"/>
              </a:rPr>
              <a:t>11- امكان طراحي و</a:t>
            </a:r>
            <a:r>
              <a:rPr lang="fa-IR" sz="2000" b="1" dirty="0" smtClean="0">
                <a:cs typeface="2  Davat" pitchFamily="2" charset="-78"/>
              </a:rPr>
              <a:t> </a:t>
            </a:r>
            <a:r>
              <a:rPr lang="ar-SA" sz="2000" b="1" dirty="0" smtClean="0">
                <a:cs typeface="2  Davat" pitchFamily="2" charset="-78"/>
              </a:rPr>
              <a:t>اجراي سقف با دهانه</a:t>
            </a:r>
            <a:r>
              <a:rPr lang="fa-IR" sz="2000" b="1" dirty="0" smtClean="0">
                <a:cs typeface="2  Davat" pitchFamily="2" charset="-78"/>
              </a:rPr>
              <a:t>‌</a:t>
            </a:r>
            <a:r>
              <a:rPr lang="ar-SA" sz="2000" b="1" dirty="0" smtClean="0">
                <a:cs typeface="2  Davat" pitchFamily="2" charset="-78"/>
              </a:rPr>
              <a:t>ها و</a:t>
            </a:r>
            <a:r>
              <a:rPr lang="fa-IR" sz="2000" b="1" dirty="0" smtClean="0">
                <a:cs typeface="2  Davat" pitchFamily="2" charset="-78"/>
              </a:rPr>
              <a:t> </a:t>
            </a:r>
            <a:r>
              <a:rPr lang="ar-SA" sz="2000" b="1" dirty="0" smtClean="0">
                <a:cs typeface="2  Davat" pitchFamily="2" charset="-78"/>
              </a:rPr>
              <a:t>باربري</a:t>
            </a:r>
            <a:r>
              <a:rPr lang="fa-IR" sz="2000" b="1" dirty="0" smtClean="0">
                <a:cs typeface="2  Davat" pitchFamily="2" charset="-78"/>
              </a:rPr>
              <a:t>‌</a:t>
            </a:r>
            <a:r>
              <a:rPr lang="ar-SA" sz="2000" b="1" dirty="0" smtClean="0">
                <a:cs typeface="2  Davat" pitchFamily="2" charset="-78"/>
              </a:rPr>
              <a:t>هاي خاص</a:t>
            </a:r>
            <a:endParaRPr lang="en-US" sz="2000" b="1" dirty="0" smtClean="0">
              <a:cs typeface="2  Davat" pitchFamily="2" charset="-78"/>
            </a:endParaRPr>
          </a:p>
          <a:p>
            <a:pPr marL="3175" indent="454025" algn="just" rtl="1">
              <a:buNone/>
            </a:pPr>
            <a:endParaRPr lang="en-US" sz="2000" dirty="0" smtClean="0">
              <a:solidFill>
                <a:prstClr val="black"/>
              </a:solidFill>
              <a:cs typeface="2  Davat" pitchFamily="2" charset="-78"/>
            </a:endParaRPr>
          </a:p>
          <a:p>
            <a:pPr marL="3175" lvl="0" indent="454025" algn="just" rtl="1">
              <a:buNone/>
            </a:pPr>
            <a:endParaRPr lang="en-US" sz="2000" b="1" dirty="0" smtClean="0">
              <a:solidFill>
                <a:prstClr val="black"/>
              </a:solidFill>
              <a:cs typeface="B Nazanin" pitchFamily="2" charset="-78"/>
            </a:endParaRPr>
          </a:p>
          <a:p>
            <a:pPr marL="3175" indent="454025" algn="just" rtl="1">
              <a:buNone/>
            </a:pPr>
            <a:endParaRPr lang="en-US" sz="2000" b="1" dirty="0" smtClean="0">
              <a:cs typeface="B Nazanin" pitchFamily="2" charset="-78"/>
            </a:endParaRPr>
          </a:p>
          <a:p>
            <a:pPr marL="3175" indent="454025" algn="just" rtl="1">
              <a:buNone/>
            </a:pPr>
            <a:endParaRPr lang="en-US" sz="2000" b="1" dirty="0" smtClean="0">
              <a:cs typeface="B Nazanin" pitchFamily="2" charset="-78"/>
            </a:endParaRPr>
          </a:p>
          <a:p>
            <a:pPr marL="3175" lvl="0" indent="454025" algn="just" rtl="1">
              <a:buNone/>
            </a:pPr>
            <a:endParaRPr lang="en-US" sz="2000" b="1" dirty="0" smtClean="0">
              <a:solidFill>
                <a:prstClr val="black"/>
              </a:solidFill>
              <a:cs typeface="B Nazanin" pitchFamily="2" charset="-78"/>
            </a:endParaRPr>
          </a:p>
          <a:p>
            <a:pPr marL="3175" indent="454025" algn="just" rtl="1">
              <a:buNone/>
            </a:pPr>
            <a:endParaRPr lang="en-US" sz="2000" b="1" dirty="0" smtClean="0">
              <a:cs typeface="B Nazanin" pitchFamily="2" charset="-78"/>
            </a:endParaRPr>
          </a:p>
          <a:p>
            <a:pPr marL="3175" indent="454025" algn="just" rtl="1">
              <a:buNone/>
            </a:pPr>
            <a:endParaRPr lang="en-US" sz="2000" b="1" dirty="0" smtClean="0">
              <a:cs typeface="B Nazanin" pitchFamily="2" charset="-78"/>
            </a:endParaRPr>
          </a:p>
          <a:p>
            <a:pPr marL="3175" indent="454025" algn="just" rtl="1">
              <a:buNone/>
            </a:pPr>
            <a:endParaRPr lang="en-US" sz="2000" b="1" dirty="0" smtClean="0">
              <a:cs typeface="B Nazanin" pitchFamily="2" charset="-78"/>
            </a:endParaRPr>
          </a:p>
        </p:txBody>
      </p:sp>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3000"/>
                                        <p:tgtEl>
                                          <p:spTgt spid="3">
                                            <p:txEl>
                                              <p:pRg st="0" end="0"/>
                                            </p:txEl>
                                          </p:spTgt>
                                        </p:tgtEl>
                                      </p:cBhvr>
                                    </p:animEffect>
                                  </p:childTnLst>
                                </p:cTn>
                              </p:par>
                            </p:childTnLst>
                          </p:cTn>
                        </p:par>
                        <p:par>
                          <p:cTn id="12" fill="hold">
                            <p:stCondLst>
                              <p:cond delay="5000"/>
                            </p:stCondLst>
                            <p:childTnLst>
                              <p:par>
                                <p:cTn id="13" presetID="22" presetClass="entr" presetSubtype="1"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3000"/>
                                        <p:tgtEl>
                                          <p:spTgt spid="3">
                                            <p:txEl>
                                              <p:pRg st="1" end="1"/>
                                            </p:txEl>
                                          </p:spTgt>
                                        </p:tgtEl>
                                      </p:cBhvr>
                                    </p:animEffect>
                                  </p:childTnLst>
                                </p:cTn>
                              </p:par>
                            </p:childTnLst>
                          </p:cTn>
                        </p:par>
                        <p:par>
                          <p:cTn id="16" fill="hold">
                            <p:stCondLst>
                              <p:cond delay="8000"/>
                            </p:stCondLst>
                            <p:childTnLst>
                              <p:par>
                                <p:cTn id="17" presetID="22" presetClass="entr" presetSubtype="1"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up)">
                                      <p:cBhvr>
                                        <p:cTn id="19" dur="3000"/>
                                        <p:tgtEl>
                                          <p:spTgt spid="3">
                                            <p:txEl>
                                              <p:pRg st="2" end="2"/>
                                            </p:txEl>
                                          </p:spTgt>
                                        </p:tgtEl>
                                      </p:cBhvr>
                                    </p:animEffect>
                                  </p:childTnLst>
                                </p:cTn>
                              </p:par>
                            </p:childTnLst>
                          </p:cTn>
                        </p:par>
                        <p:par>
                          <p:cTn id="20" fill="hold">
                            <p:stCondLst>
                              <p:cond delay="11000"/>
                            </p:stCondLst>
                            <p:childTnLst>
                              <p:par>
                                <p:cTn id="21" presetID="22" presetClass="entr" presetSubtype="1"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up)">
                                      <p:cBhvr>
                                        <p:cTn id="23" dur="3000"/>
                                        <p:tgtEl>
                                          <p:spTgt spid="3">
                                            <p:txEl>
                                              <p:pRg st="3" end="3"/>
                                            </p:txEl>
                                          </p:spTgt>
                                        </p:tgtEl>
                                      </p:cBhvr>
                                    </p:animEffect>
                                  </p:childTnLst>
                                </p:cTn>
                              </p:par>
                            </p:childTnLst>
                          </p:cTn>
                        </p:par>
                        <p:par>
                          <p:cTn id="24" fill="hold">
                            <p:stCondLst>
                              <p:cond delay="14000"/>
                            </p:stCondLst>
                            <p:childTnLst>
                              <p:par>
                                <p:cTn id="25" presetID="22" presetClass="entr" presetSubtype="1"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3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3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up)">
                                      <p:cBhvr>
                                        <p:cTn id="37" dur="3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up)">
                                      <p:cBhvr>
                                        <p:cTn id="42" dur="3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up)">
                                      <p:cBhvr>
                                        <p:cTn id="47" dur="3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up)">
                                      <p:cBhvr>
                                        <p:cTn id="52" dur="30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wipe(up)">
                                      <p:cBhvr>
                                        <p:cTn id="57" dur="3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686800" cy="838200"/>
          </a:xfrm>
        </p:spPr>
        <p:txBody>
          <a:bodyPr>
            <a:normAutofit/>
          </a:bodyPr>
          <a:lstStyle/>
          <a:p>
            <a:pPr algn="ctr" rtl="1"/>
            <a:r>
              <a:rPr lang="ar-SA" sz="4400" b="1" dirty="0" smtClean="0">
                <a:effectLst>
                  <a:outerShdw blurRad="38100" dist="38100" dir="2700000" algn="tl">
                    <a:srgbClr val="000000">
                      <a:alpha val="43137"/>
                    </a:srgbClr>
                  </a:outerShdw>
                </a:effectLst>
                <a:latin typeface="IranNastaliq" pitchFamily="18" charset="0"/>
                <a:cs typeface="IranNastaliq" pitchFamily="18" charset="0"/>
              </a:rPr>
              <a:t>انواع سقف کرمیت</a:t>
            </a:r>
            <a:endParaRPr lang="en-US" sz="4400" dirty="0">
              <a:effectLst>
                <a:outerShdw blurRad="38100" dist="38100" dir="2700000" algn="tl">
                  <a:srgbClr val="000000">
                    <a:alpha val="43137"/>
                  </a:srgbClr>
                </a:outerShdw>
              </a:effectLst>
              <a:latin typeface="IranNastaliq" pitchFamily="18" charset="0"/>
              <a:cs typeface="IranNastaliq" pitchFamily="18" charset="0"/>
            </a:endParaRPr>
          </a:p>
        </p:txBody>
      </p:sp>
      <p:sp>
        <p:nvSpPr>
          <p:cNvPr id="3" name="Content Placeholder 2"/>
          <p:cNvSpPr>
            <a:spLocks noGrp="1"/>
          </p:cNvSpPr>
          <p:nvPr>
            <p:ph idx="1"/>
          </p:nvPr>
        </p:nvSpPr>
        <p:spPr>
          <a:xfrm>
            <a:off x="304800" y="1554162"/>
            <a:ext cx="8382000" cy="4525963"/>
          </a:xfrm>
        </p:spPr>
        <p:txBody>
          <a:bodyPr>
            <a:normAutofit/>
          </a:bodyPr>
          <a:lstStyle/>
          <a:p>
            <a:pPr algn="just" rtl="1">
              <a:lnSpc>
                <a:spcPct val="150000"/>
              </a:lnSpc>
              <a:buNone/>
            </a:pPr>
            <a:r>
              <a:rPr lang="fa-IR" sz="3600" b="1" dirty="0" smtClean="0">
                <a:cs typeface="2  Davat" pitchFamily="2" charset="-78"/>
              </a:rPr>
              <a:t>1) </a:t>
            </a:r>
            <a:r>
              <a:rPr lang="ar-SA" sz="3600" b="1" dirty="0" smtClean="0">
                <a:cs typeface="2  Davat" pitchFamily="2" charset="-78"/>
              </a:rPr>
              <a:t>تیرچه و بلوک کرمیت</a:t>
            </a:r>
            <a:endParaRPr lang="en-US" sz="3600" b="1" dirty="0" smtClean="0">
              <a:cs typeface="2  Davat" pitchFamily="2" charset="-78"/>
            </a:endParaRPr>
          </a:p>
          <a:p>
            <a:pPr algn="just" rtl="1">
              <a:lnSpc>
                <a:spcPct val="150000"/>
              </a:lnSpc>
              <a:buNone/>
            </a:pPr>
            <a:r>
              <a:rPr lang="fa-IR" sz="3600" b="1" dirty="0" smtClean="0">
                <a:cs typeface="2  Davat" pitchFamily="2" charset="-78"/>
              </a:rPr>
              <a:t>2) </a:t>
            </a:r>
            <a:r>
              <a:rPr lang="ar-SA" sz="3600" b="1" dirty="0" smtClean="0">
                <a:cs typeface="2  Davat" pitchFamily="2" charset="-78"/>
              </a:rPr>
              <a:t>کامپوزیت کرمیت</a:t>
            </a:r>
            <a:endParaRPr lang="fa-IR" sz="3600" b="1" dirty="0" smtClean="0">
              <a:cs typeface="2  Davat" pitchFamily="2" charset="-78"/>
            </a:endParaRPr>
          </a:p>
          <a:p>
            <a:pPr algn="just" rtl="1">
              <a:lnSpc>
                <a:spcPct val="150000"/>
              </a:lnSpc>
              <a:buNone/>
            </a:pPr>
            <a:r>
              <a:rPr lang="fa-IR" sz="3600" b="1" dirty="0" smtClean="0">
                <a:cs typeface="2  Davat" pitchFamily="2" charset="-78"/>
              </a:rPr>
              <a:t>3) </a:t>
            </a:r>
            <a:r>
              <a:rPr lang="ar-SA" sz="3600" b="1" dirty="0" smtClean="0">
                <a:cs typeface="2  Davat" pitchFamily="2" charset="-78"/>
              </a:rPr>
              <a:t>پلیمری کرمیت</a:t>
            </a:r>
            <a:endParaRPr lang="fa-IR" sz="3600" b="1" dirty="0" smtClean="0">
              <a:cs typeface="2  Davat" pitchFamily="2" charset="-78"/>
            </a:endParaRPr>
          </a:p>
          <a:p>
            <a:pPr algn="just" rtl="1">
              <a:lnSpc>
                <a:spcPct val="150000"/>
              </a:lnSpc>
              <a:buNone/>
            </a:pPr>
            <a:r>
              <a:rPr lang="fa-IR" sz="3600" b="1" dirty="0" smtClean="0">
                <a:cs typeface="2  Davat" pitchFamily="2" charset="-78"/>
              </a:rPr>
              <a:t>4) </a:t>
            </a:r>
            <a:r>
              <a:rPr lang="ar-SA" sz="3600" b="1" dirty="0" smtClean="0">
                <a:cs typeface="2  Davat" pitchFamily="2" charset="-78"/>
              </a:rPr>
              <a:t>ضربی کرمیت</a:t>
            </a:r>
            <a:endParaRPr lang="en-US" sz="3600" b="1" dirty="0" smtClean="0">
              <a:cs typeface="2  Davat" pitchFamily="2" charset="-78"/>
            </a:endParaRPr>
          </a:p>
        </p:txBody>
      </p:sp>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22" presetClass="entr" presetSubtype="2"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right)">
                                      <p:cBhvr>
                                        <p:cTn id="11" dur="2000"/>
                                        <p:tgtEl>
                                          <p:spTgt spid="3">
                                            <p:txEl>
                                              <p:pRg st="0" end="0"/>
                                            </p:txEl>
                                          </p:spTgt>
                                        </p:tgtEl>
                                      </p:cBhvr>
                                    </p:animEffect>
                                  </p:childTnLst>
                                </p:cTn>
                              </p:par>
                            </p:childTnLst>
                          </p:cTn>
                        </p:par>
                        <p:par>
                          <p:cTn id="12" fill="hold">
                            <p:stCondLst>
                              <p:cond delay="4000"/>
                            </p:stCondLst>
                            <p:childTnLst>
                              <p:par>
                                <p:cTn id="13" presetID="22" presetClass="entr" presetSubtype="2"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right)">
                                      <p:cBhvr>
                                        <p:cTn id="15" dur="2000"/>
                                        <p:tgtEl>
                                          <p:spTgt spid="3">
                                            <p:txEl>
                                              <p:pRg st="1" end="1"/>
                                            </p:txEl>
                                          </p:spTgt>
                                        </p:tgtEl>
                                      </p:cBhvr>
                                    </p:animEffect>
                                  </p:childTnLst>
                                </p:cTn>
                              </p:par>
                            </p:childTnLst>
                          </p:cTn>
                        </p:par>
                        <p:par>
                          <p:cTn id="16" fill="hold">
                            <p:stCondLst>
                              <p:cond delay="6000"/>
                            </p:stCondLst>
                            <p:childTnLst>
                              <p:par>
                                <p:cTn id="17" presetID="22" presetClass="entr" presetSubtype="2"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right)">
                                      <p:cBhvr>
                                        <p:cTn id="19" dur="2000"/>
                                        <p:tgtEl>
                                          <p:spTgt spid="3">
                                            <p:txEl>
                                              <p:pRg st="2" end="2"/>
                                            </p:txEl>
                                          </p:spTgt>
                                        </p:tgtEl>
                                      </p:cBhvr>
                                    </p:animEffect>
                                  </p:childTnLst>
                                </p:cTn>
                              </p:par>
                            </p:childTnLst>
                          </p:cTn>
                        </p:par>
                        <p:par>
                          <p:cTn id="20" fill="hold">
                            <p:stCondLst>
                              <p:cond delay="8000"/>
                            </p:stCondLst>
                            <p:childTnLst>
                              <p:par>
                                <p:cTn id="21" presetID="22" presetClass="entr" presetSubtype="2"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right)">
                                      <p:cBhvr>
                                        <p:cTn id="23"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8194" name="Picture 2" descr="D:\narm afzar\darsi\term4\پروژه سقف\New folder\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28599"/>
            <a:ext cx="8682327" cy="6511953"/>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2"/>
          <p:cNvSpPr>
            <a:spLocks noGrp="1"/>
          </p:cNvSpPr>
          <p:nvPr>
            <p:ph type="ftr" sz="quarter" idx="11"/>
          </p:nvPr>
        </p:nvSpPr>
        <p:spPr>
          <a:xfrm>
            <a:off x="7456394" y="6477000"/>
            <a:ext cx="1687606" cy="381000"/>
          </a:xfrm>
        </p:spPr>
        <p:txBody>
          <a:bodyPr/>
          <a:lstStyle/>
          <a:p>
            <a:endParaRPr lang="en-US" sz="1800" dirty="0">
              <a:solidFill>
                <a:srgbClr val="00B050"/>
              </a:solidFill>
              <a:latin typeface="20th Century Font" pitchFamily="2" charset="0"/>
            </a:endParaRPr>
          </a:p>
        </p:txBody>
      </p:sp>
    </p:spTree>
    <p:extLst>
      <p:ext uri="{BB962C8B-B14F-4D97-AF65-F5344CB8AC3E}">
        <p14:creationId xmlns:p14="http://schemas.microsoft.com/office/powerpoint/2010/main" val="14697097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9218" name="Picture 2" descr="D:\narm afzar\darsi\term4\پروژه سقف\New folder\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8747667" cy="656096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extLst>
      <p:ext uri="{BB962C8B-B14F-4D97-AF65-F5344CB8AC3E}">
        <p14:creationId xmlns:p14="http://schemas.microsoft.com/office/powerpoint/2010/main" val="24580228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10242" name="Picture 2" descr="D:\narm afzar\darsi\term4\پروژه سقف\New folder\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399"/>
            <a:ext cx="8758557" cy="6569127"/>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extLst>
      <p:ext uri="{BB962C8B-B14F-4D97-AF65-F5344CB8AC3E}">
        <p14:creationId xmlns:p14="http://schemas.microsoft.com/office/powerpoint/2010/main" val="18256561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11266" name="Picture 2" descr="D:\narm afzar\darsi\term4\پروژه سقف\New folder\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450" y="152400"/>
            <a:ext cx="8737320" cy="655320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extLst>
      <p:ext uri="{BB962C8B-B14F-4D97-AF65-F5344CB8AC3E}">
        <p14:creationId xmlns:p14="http://schemas.microsoft.com/office/powerpoint/2010/main" val="197113085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8686800" cy="1219201"/>
          </a:xfrm>
        </p:spPr>
        <p:txBody>
          <a:bodyPr>
            <a:normAutofit/>
          </a:bodyPr>
          <a:lstStyle/>
          <a:p>
            <a:pPr algn="ctr" rtl="1">
              <a:buNone/>
            </a:pPr>
            <a:r>
              <a:rPr lang="fa-IR" sz="6600" dirty="0" smtClean="0">
                <a:latin typeface="IranNastaliq" pitchFamily="18" charset="0"/>
                <a:cs typeface="IranNastaliq" pitchFamily="18" charset="0"/>
              </a:rPr>
              <a:t>سقف کامپوزیت</a:t>
            </a:r>
          </a:p>
          <a:p>
            <a:pPr algn="ctr" rtl="1">
              <a:buNone/>
            </a:pPr>
            <a:endParaRPr lang="en-US" sz="6600" dirty="0">
              <a:latin typeface="IranNastaliq" pitchFamily="18" charset="0"/>
              <a:cs typeface="IranNastaliq" pitchFamily="18" charset="0"/>
            </a:endParaRPr>
          </a:p>
        </p:txBody>
      </p:sp>
      <p:pic>
        <p:nvPicPr>
          <p:cNvPr id="1026" name="Picture 2" descr="E:\Word\Saeb\مقالات\عناصر و جزییات-سقف-\کمپوزیت\Photo\DSC01004.JPG"/>
          <p:cNvPicPr>
            <a:picLocks noChangeAspect="1" noChangeArrowheads="1"/>
          </p:cNvPicPr>
          <p:nvPr/>
        </p:nvPicPr>
        <p:blipFill>
          <a:blip r:embed="rId3"/>
          <a:srcRect/>
          <a:stretch>
            <a:fillRect/>
          </a:stretch>
        </p:blipFill>
        <p:spPr bwMode="auto">
          <a:xfrm>
            <a:off x="1771501" y="2392708"/>
            <a:ext cx="5619899" cy="4084292"/>
          </a:xfrm>
          <a:prstGeom prst="rect">
            <a:avLst/>
          </a:prstGeom>
          <a:noFill/>
        </p:spPr>
      </p:pic>
      <p:sp>
        <p:nvSpPr>
          <p:cNvPr id="5"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childTnLst>
                          </p:cTn>
                        </p:par>
                        <p:par>
                          <p:cTn id="10" fill="hold">
                            <p:stCondLst>
                              <p:cond delay="480"/>
                            </p:stCondLst>
                            <p:childTnLst>
                              <p:par>
                                <p:cTn id="11" presetID="22" presetClass="entr" presetSubtype="1"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up)">
                                      <p:cBhvr>
                                        <p:cTn id="13"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838200"/>
          </a:xfrm>
        </p:spPr>
        <p:txBody>
          <a:bodyPr>
            <a:noAutofit/>
          </a:bodyPr>
          <a:lstStyle/>
          <a:p>
            <a:pPr algn="r" rtl="1"/>
            <a:r>
              <a:rPr lang="fa-IR" sz="6000" dirty="0" smtClean="0">
                <a:effectLst>
                  <a:outerShdw blurRad="38100" dist="38100" dir="2700000" algn="tl">
                    <a:srgbClr val="000000">
                      <a:alpha val="43137"/>
                    </a:srgbClr>
                  </a:outerShdw>
                  <a:reflection blurRad="6350" stA="55000" endA="300" endPos="45500" dir="5400000" sy="-100000" algn="bl" rotWithShape="0"/>
                </a:effectLst>
                <a:latin typeface="IranNastaliq" pitchFamily="18" charset="0"/>
                <a:cs typeface="IranNastaliq" pitchFamily="18" charset="0"/>
              </a:rPr>
              <a:t>مقدمه</a:t>
            </a:r>
            <a:r>
              <a:rPr lang="fa-IR" sz="6000" dirty="0" smtClean="0">
                <a:effectLst>
                  <a:outerShdw blurRad="38100" dist="38100" dir="2700000" algn="tl">
                    <a:srgbClr val="000000">
                      <a:alpha val="43137"/>
                    </a:srgbClr>
                  </a:outerShdw>
                </a:effectLst>
                <a:latin typeface="IranNastaliq" pitchFamily="18" charset="0"/>
                <a:cs typeface="IranNastaliq" pitchFamily="18" charset="0"/>
              </a:rPr>
              <a:t>:</a:t>
            </a:r>
            <a:endParaRPr lang="en-US" sz="6000" dirty="0">
              <a:effectLst>
                <a:outerShdw blurRad="38100" dist="38100" dir="2700000" algn="tl">
                  <a:srgbClr val="000000">
                    <a:alpha val="43137"/>
                  </a:srgbClr>
                </a:outerShdw>
              </a:effectLst>
              <a:latin typeface="IranNastaliq" pitchFamily="18" charset="0"/>
              <a:cs typeface="IranNastaliq" pitchFamily="18" charset="0"/>
            </a:endParaRPr>
          </a:p>
        </p:txBody>
      </p:sp>
      <p:sp>
        <p:nvSpPr>
          <p:cNvPr id="3" name="Content Placeholder 2"/>
          <p:cNvSpPr>
            <a:spLocks noGrp="1"/>
          </p:cNvSpPr>
          <p:nvPr>
            <p:ph idx="1"/>
          </p:nvPr>
        </p:nvSpPr>
        <p:spPr>
          <a:xfrm>
            <a:off x="457200" y="1295400"/>
            <a:ext cx="8229600" cy="1828800"/>
          </a:xfrm>
        </p:spPr>
        <p:txBody>
          <a:bodyPr>
            <a:noAutofit/>
          </a:bodyPr>
          <a:lstStyle/>
          <a:p>
            <a:pPr marL="0" indent="457200" algn="just" rtl="1">
              <a:lnSpc>
                <a:spcPct val="115000"/>
              </a:lnSpc>
              <a:spcAft>
                <a:spcPts val="1000"/>
              </a:spcAft>
              <a:buNone/>
            </a:pPr>
            <a:r>
              <a:rPr lang="ar-SA" sz="2400" dirty="0" smtClean="0">
                <a:latin typeface="Calibri"/>
                <a:ea typeface="Times New Roman"/>
                <a:cs typeface="2  Davat" pitchFamily="2" charset="-78"/>
              </a:rPr>
              <a:t>سقف‌های کامپوزیت در سازه</a:t>
            </a:r>
            <a:r>
              <a:rPr lang="fa-IR" sz="2400" dirty="0" smtClean="0">
                <a:latin typeface="Calibri"/>
                <a:ea typeface="Times New Roman"/>
                <a:cs typeface="2  Davat" pitchFamily="2" charset="-78"/>
              </a:rPr>
              <a:t>‌</a:t>
            </a:r>
            <a:r>
              <a:rPr lang="ar-SA" sz="2400" dirty="0" smtClean="0">
                <a:latin typeface="Calibri"/>
                <a:ea typeface="Times New Roman"/>
                <a:cs typeface="2  Davat" pitchFamily="2" charset="-78"/>
              </a:rPr>
              <a:t>های فلزی</a:t>
            </a:r>
            <a:r>
              <a:rPr lang="en-US" sz="2400" dirty="0" smtClean="0">
                <a:latin typeface="Calibri"/>
                <a:ea typeface="Times New Roman"/>
                <a:cs typeface="2  Davat" pitchFamily="2" charset="-78"/>
              </a:rPr>
              <a:t> </a:t>
            </a:r>
            <a:r>
              <a:rPr lang="ar-SA" sz="2400" dirty="0" smtClean="0">
                <a:latin typeface="Calibri"/>
                <a:ea typeface="Times New Roman"/>
                <a:cs typeface="2  Davat" pitchFamily="2" charset="-78"/>
              </a:rPr>
              <a:t>سقف‌هایی هستند که ترکیبی از فولاد و بتن بوده و در آن از بلوک‌ها به عنوان پرکننده استفاده نشده است. برای ایجاد یکپارچگی این سقف، از برشگیر (نبشی) استفاده می‌شود که این نبشی‌ها باعث درگیری تیرآهن با سقف و در نتیجه یکپارچگی سقف می‌شوند.</a:t>
            </a:r>
            <a:endParaRPr lang="en-US" sz="1800" dirty="0" smtClean="0">
              <a:latin typeface="Calibri"/>
              <a:ea typeface="Times New Roman"/>
              <a:cs typeface="2  Davat" pitchFamily="2" charset="-78"/>
            </a:endParaRPr>
          </a:p>
        </p:txBody>
      </p:sp>
      <p:pic>
        <p:nvPicPr>
          <p:cNvPr id="1026" name="Picture 2" descr="E:\Word\Saeb\مقالات\عناصر و جزییات-سقف-\کمپوزیت\Photo\P2210001.JPG"/>
          <p:cNvPicPr>
            <a:picLocks noChangeAspect="1" noChangeArrowheads="1"/>
          </p:cNvPicPr>
          <p:nvPr/>
        </p:nvPicPr>
        <p:blipFill>
          <a:blip r:embed="rId3" cstate="print"/>
          <a:srcRect b="28957"/>
          <a:stretch>
            <a:fillRect/>
          </a:stretch>
        </p:blipFill>
        <p:spPr bwMode="auto">
          <a:xfrm>
            <a:off x="1600200" y="3276600"/>
            <a:ext cx="5964237" cy="3178175"/>
          </a:xfrm>
          <a:prstGeom prst="rect">
            <a:avLst/>
          </a:prstGeom>
          <a:noFill/>
        </p:spPr>
      </p:pic>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3000"/>
                                        <p:tgtEl>
                                          <p:spTgt spid="3">
                                            <p:txEl>
                                              <p:pRg st="0" end="0"/>
                                            </p:txEl>
                                          </p:spTgt>
                                        </p:tgtEl>
                                      </p:cBhvr>
                                    </p:animEffect>
                                  </p:childTnLst>
                                </p:cTn>
                              </p:par>
                            </p:childTnLst>
                          </p:cTn>
                        </p:par>
                        <p:par>
                          <p:cTn id="12" fill="hold">
                            <p:stCondLst>
                              <p:cond delay="5000"/>
                            </p:stCondLst>
                            <p:childTnLst>
                              <p:par>
                                <p:cTn id="13" presetID="6" presetClass="entr" presetSubtype="32"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out)">
                                      <p:cBhvr>
                                        <p:cTn id="15"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122" name="Picture 2" descr="D:\narm afzar\darsi\term4\پروژه سقف\New folder\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882" y="152400"/>
            <a:ext cx="8773706" cy="655320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2"/>
          <p:cNvSpPr>
            <a:spLocks noGrp="1"/>
          </p:cNvSpPr>
          <p:nvPr>
            <p:ph type="ftr" sz="quarter" idx="11"/>
          </p:nvPr>
        </p:nvSpPr>
        <p:spPr>
          <a:xfrm>
            <a:off x="7456394" y="6477000"/>
            <a:ext cx="1687606" cy="381000"/>
          </a:xfrm>
        </p:spPr>
        <p:txBody>
          <a:bodyPr/>
          <a:lstStyle/>
          <a:p>
            <a:endParaRPr lang="en-US" sz="1800" dirty="0">
              <a:solidFill>
                <a:srgbClr val="00B050"/>
              </a:solidFill>
              <a:latin typeface="20th Century Font" pitchFamily="2" charset="0"/>
            </a:endParaRPr>
          </a:p>
        </p:txBody>
      </p:sp>
    </p:spTree>
    <p:extLst>
      <p:ext uri="{BB962C8B-B14F-4D97-AF65-F5344CB8AC3E}">
        <p14:creationId xmlns:p14="http://schemas.microsoft.com/office/powerpoint/2010/main" val="35562026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838200"/>
          </a:xfrm>
        </p:spPr>
        <p:txBody>
          <a:bodyPr>
            <a:noAutofit/>
          </a:bodyPr>
          <a:lstStyle/>
          <a:p>
            <a:pPr algn="just" rtl="1"/>
            <a:r>
              <a:rPr lang="fa-IR" sz="3600" b="1" dirty="0" smtClean="0">
                <a:effectLst>
                  <a:outerShdw blurRad="38100" dist="38100" dir="2700000" algn="tl">
                    <a:srgbClr val="000000">
                      <a:alpha val="43137"/>
                    </a:srgbClr>
                  </a:outerShdw>
                  <a:reflection blurRad="6350" stA="50000" endA="300" endPos="50000" dist="60007" dir="5400000" sy="-100000" algn="bl" rotWithShape="0"/>
                </a:effectLst>
                <a:latin typeface="IranNastaliq" pitchFamily="18" charset="0"/>
                <a:cs typeface="IranNastaliq" pitchFamily="18" charset="0"/>
              </a:rPr>
              <a:t>روش اجرای سقف کامپوزیت بر روی سازه‌های فولادی</a:t>
            </a:r>
            <a:endParaRPr lang="en-US" sz="3600" b="1" dirty="0">
              <a:effectLst>
                <a:outerShdw blurRad="38100" dist="38100" dir="2700000" algn="tl">
                  <a:srgbClr val="000000">
                    <a:alpha val="43137"/>
                  </a:srgbClr>
                </a:outerShdw>
                <a:reflection blurRad="6350" stA="50000" endA="300" endPos="50000" dist="60007" dir="5400000" sy="-100000" algn="bl" rotWithShape="0"/>
              </a:effectLst>
              <a:latin typeface="IranNastaliq" pitchFamily="18" charset="0"/>
              <a:cs typeface="IranNastaliq" pitchFamily="18" charset="0"/>
            </a:endParaRPr>
          </a:p>
        </p:txBody>
      </p:sp>
      <p:sp>
        <p:nvSpPr>
          <p:cNvPr id="3" name="Content Placeholder 2"/>
          <p:cNvSpPr>
            <a:spLocks noGrp="1"/>
          </p:cNvSpPr>
          <p:nvPr>
            <p:ph idx="1"/>
          </p:nvPr>
        </p:nvSpPr>
        <p:spPr>
          <a:xfrm>
            <a:off x="457200" y="1295400"/>
            <a:ext cx="8229600" cy="1676400"/>
          </a:xfrm>
        </p:spPr>
        <p:txBody>
          <a:bodyPr>
            <a:noAutofit/>
          </a:bodyPr>
          <a:lstStyle/>
          <a:p>
            <a:pPr marL="0" indent="457200" algn="just" rtl="1">
              <a:lnSpc>
                <a:spcPct val="115000"/>
              </a:lnSpc>
              <a:spcAft>
                <a:spcPts val="1000"/>
              </a:spcAft>
              <a:buNone/>
            </a:pPr>
            <a:r>
              <a:rPr lang="fa-IR" sz="2200" dirty="0" smtClean="0">
                <a:cs typeface="2  Davat" pitchFamily="2" charset="-78"/>
              </a:rPr>
              <a:t>در سازه فولادی، پس از نصب پل‌ها (</a:t>
            </a:r>
            <a:r>
              <a:rPr lang="en-US" sz="2200" dirty="0" smtClean="0">
                <a:cs typeface="2  Davat" pitchFamily="2" charset="-78"/>
              </a:rPr>
              <a:t>Girder</a:t>
            </a:r>
            <a:r>
              <a:rPr lang="fa-IR" sz="2200" dirty="0" smtClean="0">
                <a:cs typeface="2  Davat" pitchFamily="2" charset="-78"/>
              </a:rPr>
              <a:t>)، تیرهای فرعی سقف به فواصل حداکثر  </a:t>
            </a:r>
            <a:r>
              <a:rPr lang="en-US" sz="2200" dirty="0" smtClean="0">
                <a:cs typeface="2  Davat" pitchFamily="2" charset="-78"/>
              </a:rPr>
              <a:t>cm</a:t>
            </a:r>
            <a:r>
              <a:rPr lang="fa-IR" sz="2200" dirty="0" smtClean="0">
                <a:cs typeface="2  Davat" pitchFamily="2" charset="-78"/>
              </a:rPr>
              <a:t>130 در داخل جان تیرهای حمال اتصال می‌یابند.</a:t>
            </a:r>
          </a:p>
          <a:p>
            <a:pPr marL="0" indent="457200" algn="just" rtl="1">
              <a:lnSpc>
                <a:spcPct val="115000"/>
              </a:lnSpc>
              <a:spcAft>
                <a:spcPts val="1000"/>
              </a:spcAft>
              <a:buNone/>
            </a:pPr>
            <a:r>
              <a:rPr lang="fa-IR" sz="2200" dirty="0" smtClean="0">
                <a:cs typeface="2  Davat" pitchFamily="2" charset="-78"/>
              </a:rPr>
              <a:t>تیرهای فرعی ممکن است، لانه زنبوری (</a:t>
            </a:r>
            <a:r>
              <a:rPr lang="en-US" sz="2200" dirty="0" smtClean="0">
                <a:cs typeface="2  Davat" pitchFamily="2" charset="-78"/>
              </a:rPr>
              <a:t>CIPE</a:t>
            </a:r>
            <a:r>
              <a:rPr lang="fa-IR" sz="2200" dirty="0" smtClean="0">
                <a:cs typeface="2  Davat" pitchFamily="2" charset="-78"/>
              </a:rPr>
              <a:t>) طراحی و اجرا می‌شوند.</a:t>
            </a:r>
            <a:endParaRPr lang="en-US" sz="2200" dirty="0" smtClean="0">
              <a:cs typeface="2  Davat" pitchFamily="2" charset="-78"/>
            </a:endParaRPr>
          </a:p>
        </p:txBody>
      </p:sp>
      <p:pic>
        <p:nvPicPr>
          <p:cNvPr id="4" name="Picture 2" descr="E:\Word\Saeb\مقالات\عناصر و جزییات-سقف-\کمپوزیت\Photo\DSCN4951(2).JPG"/>
          <p:cNvPicPr>
            <a:picLocks noChangeAspect="1" noChangeArrowheads="1"/>
          </p:cNvPicPr>
          <p:nvPr/>
        </p:nvPicPr>
        <p:blipFill>
          <a:blip r:embed="rId3"/>
          <a:srcRect b="314"/>
          <a:stretch>
            <a:fillRect/>
          </a:stretch>
        </p:blipFill>
        <p:spPr bwMode="auto">
          <a:xfrm>
            <a:off x="2169991" y="3048000"/>
            <a:ext cx="4840409" cy="3352503"/>
          </a:xfrm>
          <a:prstGeom prst="rect">
            <a:avLst/>
          </a:prstGeom>
          <a:noFill/>
        </p:spPr>
      </p:pic>
      <p:sp>
        <p:nvSpPr>
          <p:cNvPr id="7"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22" presetClass="entr" presetSubtype="2"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right)">
                                      <p:cBhvr>
                                        <p:cTn id="11" dur="3000"/>
                                        <p:tgtEl>
                                          <p:spTgt spid="3">
                                            <p:txEl>
                                              <p:pRg st="0" end="0"/>
                                            </p:txEl>
                                          </p:spTgt>
                                        </p:tgtEl>
                                      </p:cBhvr>
                                    </p:animEffect>
                                  </p:childTnLst>
                                </p:cTn>
                              </p:par>
                            </p:childTnLst>
                          </p:cTn>
                        </p:par>
                        <p:par>
                          <p:cTn id="12" fill="hold">
                            <p:stCondLst>
                              <p:cond delay="5000"/>
                            </p:stCondLst>
                            <p:childTnLst>
                              <p:par>
                                <p:cTn id="13" presetID="22" presetClass="entr" presetSubtype="2"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right)">
                                      <p:cBhvr>
                                        <p:cTn id="15" dur="3000"/>
                                        <p:tgtEl>
                                          <p:spTgt spid="3">
                                            <p:txEl>
                                              <p:pRg st="1" end="1"/>
                                            </p:txEl>
                                          </p:spTgt>
                                        </p:tgtEl>
                                      </p:cBhvr>
                                    </p:animEffect>
                                  </p:childTnLst>
                                </p:cTn>
                              </p:par>
                            </p:childTnLst>
                          </p:cTn>
                        </p:par>
                        <p:par>
                          <p:cTn id="16" fill="hold">
                            <p:stCondLst>
                              <p:cond delay="8000"/>
                            </p:stCondLst>
                            <p:childTnLst>
                              <p:par>
                                <p:cTn id="17" presetID="8"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amond(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838200"/>
          </a:xfrm>
        </p:spPr>
        <p:txBody>
          <a:bodyPr>
            <a:noAutofit/>
          </a:bodyPr>
          <a:lstStyle/>
          <a:p>
            <a:pPr algn="just" rtl="1"/>
            <a:r>
              <a:rPr lang="fa-IR" sz="5400" dirty="0" smtClean="0">
                <a:effectLst>
                  <a:outerShdw blurRad="38100" dist="38100" dir="2700000" algn="tl">
                    <a:srgbClr val="000000">
                      <a:alpha val="43137"/>
                    </a:srgbClr>
                  </a:outerShdw>
                  <a:reflection blurRad="6350" stA="50000" endA="300" endPos="50000" dist="60007" dir="5400000" sy="-100000" algn="bl" rotWithShape="0"/>
                </a:effectLst>
                <a:latin typeface="IranNastaliq" pitchFamily="18" charset="0"/>
                <a:cs typeface="IranNastaliq" pitchFamily="18" charset="0"/>
              </a:rPr>
              <a:t>قالب بندی</a:t>
            </a:r>
            <a:endParaRPr lang="en-US" sz="5400" dirty="0">
              <a:effectLst>
                <a:outerShdw blurRad="38100" dist="38100" dir="2700000" algn="tl">
                  <a:srgbClr val="000000">
                    <a:alpha val="43137"/>
                  </a:srgbClr>
                </a:outerShdw>
                <a:reflection blurRad="6350" stA="50000" endA="300" endPos="50000" dist="60007" dir="5400000" sy="-100000" algn="bl" rotWithShape="0"/>
              </a:effectLst>
              <a:latin typeface="IranNastaliq" pitchFamily="18" charset="0"/>
              <a:cs typeface="IranNastaliq" pitchFamily="18" charset="0"/>
            </a:endParaRPr>
          </a:p>
        </p:txBody>
      </p:sp>
      <p:sp>
        <p:nvSpPr>
          <p:cNvPr id="3" name="Content Placeholder 2"/>
          <p:cNvSpPr>
            <a:spLocks noGrp="1"/>
          </p:cNvSpPr>
          <p:nvPr>
            <p:ph idx="1"/>
          </p:nvPr>
        </p:nvSpPr>
        <p:spPr>
          <a:xfrm>
            <a:off x="457200" y="1295400"/>
            <a:ext cx="8229600" cy="914400"/>
          </a:xfrm>
        </p:spPr>
        <p:txBody>
          <a:bodyPr>
            <a:noAutofit/>
          </a:bodyPr>
          <a:lstStyle/>
          <a:p>
            <a:pPr marL="0" indent="457200" algn="just" rtl="1">
              <a:buNone/>
            </a:pPr>
            <a:r>
              <a:rPr lang="ar-SA" sz="2400" dirty="0" smtClean="0">
                <a:latin typeface="IranNastaliq" pitchFamily="18" charset="0"/>
                <a:cs typeface="2  Davat" pitchFamily="2" charset="-78"/>
              </a:rPr>
              <a:t>در قالب بندی این سقف</a:t>
            </a:r>
            <a:r>
              <a:rPr lang="fa-IR" sz="2400" dirty="0" smtClean="0">
                <a:latin typeface="IranNastaliq" pitchFamily="18" charset="0"/>
                <a:cs typeface="2  Davat" pitchFamily="2" charset="-78"/>
              </a:rPr>
              <a:t>‌</a:t>
            </a:r>
            <a:r>
              <a:rPr lang="ar-SA" sz="2400" dirty="0" smtClean="0">
                <a:latin typeface="IranNastaliq" pitchFamily="18" charset="0"/>
                <a:cs typeface="2  Davat" pitchFamily="2" charset="-78"/>
              </a:rPr>
              <a:t>ها معمولا از تخته کوبی استفاده می‌شود و بعد از اتمام بتن ریزی نایلون باعث راحت جدا شدن تخته‌ها می‌شود</a:t>
            </a:r>
            <a:r>
              <a:rPr lang="fa-IR" sz="2400" dirty="0" smtClean="0">
                <a:latin typeface="IranNastaliq" pitchFamily="18" charset="0"/>
                <a:cs typeface="2  Davat" pitchFamily="2" charset="-78"/>
              </a:rPr>
              <a:t>.</a:t>
            </a:r>
          </a:p>
        </p:txBody>
      </p:sp>
      <p:pic>
        <p:nvPicPr>
          <p:cNvPr id="2050" name="Picture 2" descr="E:\Word\Saeb\مقالات\عناصر و جزییات-سقف-\کمپوزیت\Photo\Picture 005.jpg"/>
          <p:cNvPicPr>
            <a:picLocks noChangeAspect="1" noChangeArrowheads="1"/>
          </p:cNvPicPr>
          <p:nvPr/>
        </p:nvPicPr>
        <p:blipFill>
          <a:blip r:embed="rId3"/>
          <a:srcRect/>
          <a:stretch>
            <a:fillRect/>
          </a:stretch>
        </p:blipFill>
        <p:spPr bwMode="auto">
          <a:xfrm>
            <a:off x="762000" y="3124200"/>
            <a:ext cx="3429000"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1" name="Picture 3" descr="E:\Word\Saeb\مقالات\عناصر و جزییات-سقف-\کمپوزیت\Photo\Picture 025.jpg"/>
          <p:cNvPicPr>
            <a:picLocks noChangeAspect="1" noChangeArrowheads="1"/>
          </p:cNvPicPr>
          <p:nvPr/>
        </p:nvPicPr>
        <p:blipFill>
          <a:blip r:embed="rId4"/>
          <a:srcRect/>
          <a:stretch>
            <a:fillRect/>
          </a:stretch>
        </p:blipFill>
        <p:spPr bwMode="auto">
          <a:xfrm>
            <a:off x="4953000" y="3124200"/>
            <a:ext cx="3429000"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3000"/>
                                        <p:tgtEl>
                                          <p:spTgt spid="3">
                                            <p:txEl>
                                              <p:pRg st="0" end="0"/>
                                            </p:txEl>
                                          </p:spTgt>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wipe(up)">
                                      <p:cBhvr>
                                        <p:cTn id="15" dur="2000"/>
                                        <p:tgtEl>
                                          <p:spTgt spid="2051"/>
                                        </p:tgtEl>
                                      </p:cBhvr>
                                    </p:animEffect>
                                  </p:childTnLst>
                                </p:cTn>
                              </p:par>
                            </p:childTnLst>
                          </p:cTn>
                        </p:par>
                        <p:par>
                          <p:cTn id="16" fill="hold">
                            <p:stCondLst>
                              <p:cond delay="7000"/>
                            </p:stCondLst>
                            <p:childTnLst>
                              <p:par>
                                <p:cTn id="17" presetID="22" presetClass="entr" presetSubtype="1" fill="hold" nodeType="after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wipe(up)">
                                      <p:cBhvr>
                                        <p:cTn id="19"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838200"/>
          </a:xfrm>
        </p:spPr>
        <p:txBody>
          <a:bodyPr>
            <a:noAutofit/>
          </a:bodyPr>
          <a:lstStyle/>
          <a:p>
            <a:pPr algn="just" rtl="1"/>
            <a:r>
              <a:rPr lang="fa-IR" sz="5400" dirty="0" smtClean="0">
                <a:effectLst>
                  <a:outerShdw blurRad="38100" dist="38100" dir="2700000" algn="tl">
                    <a:srgbClr val="000000">
                      <a:alpha val="43137"/>
                    </a:srgbClr>
                  </a:outerShdw>
                  <a:reflection blurRad="6350" stA="50000" endA="300" endPos="50000" dist="60007" dir="5400000" sy="-100000" algn="bl" rotWithShape="0"/>
                </a:effectLst>
                <a:latin typeface="IranNastaliq" pitchFamily="18" charset="0"/>
                <a:cs typeface="IranNastaliq" pitchFamily="18" charset="0"/>
              </a:rPr>
              <a:t>قالب بندی</a:t>
            </a:r>
            <a:endParaRPr lang="en-US" sz="5400" dirty="0">
              <a:effectLst>
                <a:outerShdw blurRad="38100" dist="38100" dir="2700000" algn="tl">
                  <a:srgbClr val="000000">
                    <a:alpha val="43137"/>
                  </a:srgbClr>
                </a:outerShdw>
                <a:reflection blurRad="6350" stA="50000" endA="300" endPos="50000" dist="60007" dir="5400000" sy="-100000" algn="bl" rotWithShape="0"/>
              </a:effectLst>
              <a:latin typeface="IranNastaliq" pitchFamily="18" charset="0"/>
              <a:cs typeface="IranNastaliq" pitchFamily="18" charset="0"/>
            </a:endParaRPr>
          </a:p>
        </p:txBody>
      </p:sp>
      <p:sp>
        <p:nvSpPr>
          <p:cNvPr id="3" name="Content Placeholder 2"/>
          <p:cNvSpPr>
            <a:spLocks noGrp="1"/>
          </p:cNvSpPr>
          <p:nvPr>
            <p:ph idx="1"/>
          </p:nvPr>
        </p:nvSpPr>
        <p:spPr>
          <a:xfrm>
            <a:off x="457200" y="1295400"/>
            <a:ext cx="8229600" cy="1295400"/>
          </a:xfrm>
        </p:spPr>
        <p:txBody>
          <a:bodyPr>
            <a:noAutofit/>
          </a:bodyPr>
          <a:lstStyle/>
          <a:p>
            <a:pPr marL="0" indent="457200" algn="just" rtl="1">
              <a:buNone/>
            </a:pPr>
            <a:r>
              <a:rPr lang="fa-IR" sz="2400" dirty="0" smtClean="0">
                <a:latin typeface="Calibri"/>
                <a:ea typeface="Times New Roman"/>
                <a:cs typeface="2  Davat" pitchFamily="2" charset="-78"/>
              </a:rPr>
              <a:t>در این روش قالب بندی نیازی به شمع بندی نمی‌باشد. به منظور انجام عملیات قالب بندی در ناحیه زیر سقف، قالب‌های چوبی به کمک چهارتراش و گوه‌های چوبی که در داخل جان تیرهای اصلی و فرعی جاسازی و به زیر بال بالایی تیرها مهار می‌شوند</a:t>
            </a:r>
            <a:r>
              <a:rPr lang="fa-IR" sz="2400" dirty="0" smtClean="0">
                <a:latin typeface="Calibri"/>
                <a:ea typeface="Times New Roman"/>
                <a:cs typeface="B Nazanin"/>
              </a:rPr>
              <a:t>.</a:t>
            </a:r>
            <a:endParaRPr lang="fa-IR" sz="2400" dirty="0" smtClean="0">
              <a:cs typeface="B Nazanin" pitchFamily="2" charset="-78"/>
            </a:endParaRPr>
          </a:p>
        </p:txBody>
      </p:sp>
      <p:pic>
        <p:nvPicPr>
          <p:cNvPr id="4" name="Picture 2" descr="E:\Word\Saeb\مقالات\عناصر و جزییات-سقف-\کمپوزیت\Photo\DSCN4951(2).JPG"/>
          <p:cNvPicPr>
            <a:picLocks noChangeAspect="1" noChangeArrowheads="1"/>
          </p:cNvPicPr>
          <p:nvPr/>
        </p:nvPicPr>
        <p:blipFill>
          <a:blip r:embed="rId3"/>
          <a:srcRect l="3819" b="39436"/>
          <a:stretch>
            <a:fillRect/>
          </a:stretch>
        </p:blipFill>
        <p:spPr bwMode="auto">
          <a:xfrm>
            <a:off x="576943" y="2886075"/>
            <a:ext cx="8033657" cy="3514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3000"/>
                                        <p:tgtEl>
                                          <p:spTgt spid="3">
                                            <p:txEl>
                                              <p:pRg st="0" end="0"/>
                                            </p:txEl>
                                          </p:spTgt>
                                        </p:tgtEl>
                                      </p:cBhvr>
                                    </p:animEffect>
                                  </p:childTnLst>
                                </p:cTn>
                              </p:par>
                            </p:childTnLst>
                          </p:cTn>
                        </p:par>
                        <p:par>
                          <p:cTn id="12" fill="hold">
                            <p:stCondLst>
                              <p:cond delay="5000"/>
                            </p:stCondLst>
                            <p:childTnLst>
                              <p:par>
                                <p:cTn id="13" presetID="3" presetClass="entr" presetSubtype="1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DSC00979.JPG"/>
          <p:cNvPicPr>
            <a:picLocks noChangeAspect="1"/>
          </p:cNvPicPr>
          <p:nvPr/>
        </p:nvPicPr>
        <p:blipFill>
          <a:blip r:embed="rId3"/>
          <a:srcRect t="8144" b="5511"/>
          <a:stretch>
            <a:fillRect/>
          </a:stretch>
        </p:blipFill>
        <p:spPr>
          <a:xfrm>
            <a:off x="1112692" y="2209800"/>
            <a:ext cx="6735908" cy="4572000"/>
          </a:xfrm>
          <a:prstGeom prst="rect">
            <a:avLst/>
          </a:prstGeom>
        </p:spPr>
      </p:pic>
      <p:sp>
        <p:nvSpPr>
          <p:cNvPr id="2" name="Title 1"/>
          <p:cNvSpPr>
            <a:spLocks noGrp="1"/>
          </p:cNvSpPr>
          <p:nvPr>
            <p:ph type="title"/>
          </p:nvPr>
        </p:nvSpPr>
        <p:spPr>
          <a:xfrm>
            <a:off x="304800" y="304800"/>
            <a:ext cx="8686800" cy="838200"/>
          </a:xfrm>
        </p:spPr>
        <p:txBody>
          <a:bodyPr>
            <a:noAutofit/>
          </a:bodyPr>
          <a:lstStyle/>
          <a:p>
            <a:pPr algn="just" rtl="1"/>
            <a:r>
              <a:rPr lang="fa-IR" sz="6000" dirty="0" smtClean="0">
                <a:effectLst>
                  <a:outerShdw blurRad="38100" dist="38100" dir="2700000" algn="tl">
                    <a:srgbClr val="000000">
                      <a:alpha val="43137"/>
                    </a:srgbClr>
                  </a:outerShdw>
                  <a:reflection blurRad="6350" stA="50000" endA="300" endPos="50000" dist="60007" dir="5400000" sy="-100000" algn="bl" rotWithShape="0"/>
                </a:effectLst>
                <a:latin typeface="IranNastaliq" pitchFamily="18" charset="0"/>
                <a:cs typeface="IranNastaliq" pitchFamily="18" charset="0"/>
              </a:rPr>
              <a:t>آرماتوربندی :</a:t>
            </a:r>
            <a:endParaRPr lang="en-US" sz="6000" dirty="0">
              <a:effectLst>
                <a:outerShdw blurRad="38100" dist="38100" dir="2700000" algn="tl">
                  <a:srgbClr val="000000">
                    <a:alpha val="43137"/>
                  </a:srgbClr>
                </a:outerShdw>
                <a:reflection blurRad="6350" stA="50000" endA="300" endPos="50000" dist="60007" dir="5400000" sy="-100000" algn="bl" rotWithShape="0"/>
              </a:effectLst>
              <a:latin typeface="IranNastaliq" pitchFamily="18" charset="0"/>
              <a:cs typeface="IranNastaliq" pitchFamily="18" charset="0"/>
            </a:endParaRPr>
          </a:p>
        </p:txBody>
      </p:sp>
      <p:sp>
        <p:nvSpPr>
          <p:cNvPr id="3" name="Content Placeholder 2"/>
          <p:cNvSpPr>
            <a:spLocks noGrp="1"/>
          </p:cNvSpPr>
          <p:nvPr>
            <p:ph idx="1"/>
          </p:nvPr>
        </p:nvSpPr>
        <p:spPr>
          <a:xfrm>
            <a:off x="533400" y="1295400"/>
            <a:ext cx="8229600" cy="990600"/>
          </a:xfrm>
        </p:spPr>
        <p:txBody>
          <a:bodyPr>
            <a:noAutofit/>
          </a:bodyPr>
          <a:lstStyle/>
          <a:p>
            <a:pPr marL="0" indent="457200" algn="just" rtl="1">
              <a:buNone/>
            </a:pPr>
            <a:r>
              <a:rPr lang="fa-IR" sz="2000" dirty="0" smtClean="0">
                <a:cs typeface="2  Davat" pitchFamily="2" charset="-78"/>
              </a:rPr>
              <a:t>پروفیل ناودانی (</a:t>
            </a:r>
            <a:r>
              <a:rPr lang="en-US" sz="1600" dirty="0" smtClean="0">
                <a:cs typeface="2  Davat" pitchFamily="2" charset="-78"/>
              </a:rPr>
              <a:t>UNP</a:t>
            </a:r>
            <a:r>
              <a:rPr lang="fa-IR" sz="2000" dirty="0" smtClean="0">
                <a:cs typeface="2  Davat" pitchFamily="2" charset="-78"/>
              </a:rPr>
              <a:t>) به فواصل حداکثر </a:t>
            </a:r>
            <a:r>
              <a:rPr lang="en-US" sz="1600" dirty="0" smtClean="0">
                <a:cs typeface="2  Davat" pitchFamily="2" charset="-78"/>
              </a:rPr>
              <a:t>CM </a:t>
            </a:r>
            <a:r>
              <a:rPr lang="fa-IR" sz="1600" dirty="0" smtClean="0">
                <a:cs typeface="2  Davat" pitchFamily="2" charset="-78"/>
              </a:rPr>
              <a:t> </a:t>
            </a:r>
            <a:r>
              <a:rPr lang="fa-IR" sz="2000" dirty="0" smtClean="0">
                <a:cs typeface="2  Davat" pitchFamily="2" charset="-78"/>
              </a:rPr>
              <a:t>50 و با طول هر ناودانی </a:t>
            </a:r>
            <a:r>
              <a:rPr lang="en-US" sz="1600" dirty="0" smtClean="0">
                <a:cs typeface="2  Davat" pitchFamily="2" charset="-78"/>
              </a:rPr>
              <a:t>CM </a:t>
            </a:r>
            <a:r>
              <a:rPr lang="fa-IR" sz="1600" dirty="0" smtClean="0">
                <a:cs typeface="2  Davat" pitchFamily="2" charset="-78"/>
              </a:rPr>
              <a:t> </a:t>
            </a:r>
            <a:r>
              <a:rPr lang="fa-IR" sz="2000" dirty="0" smtClean="0">
                <a:cs typeface="2  Davat" pitchFamily="2" charset="-78"/>
              </a:rPr>
              <a:t>5 روی بال فوقانی پل‌ها (باربر) جوش می‌شود که اتصال شبکه میلگرد (که معمولا پیش‌ساخته است) بر روی این ناودانی‌ها صورت می‌پذیرد.</a:t>
            </a:r>
            <a:endParaRPr lang="en-US" sz="2000" dirty="0" smtClean="0">
              <a:cs typeface="2  Davat" pitchFamily="2" charset="-78"/>
            </a:endParaRPr>
          </a:p>
        </p:txBody>
      </p:sp>
      <p:sp>
        <p:nvSpPr>
          <p:cNvPr id="7"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3000"/>
                                        <p:tgtEl>
                                          <p:spTgt spid="3">
                                            <p:txEl>
                                              <p:pRg st="0" end="0"/>
                                            </p:txEl>
                                          </p:spTgt>
                                        </p:tgtEl>
                                      </p:cBhvr>
                                    </p:animEffect>
                                  </p:childTnLst>
                                </p:cTn>
                              </p:par>
                            </p:childTnLst>
                          </p:cTn>
                        </p:par>
                        <p:par>
                          <p:cTn id="12" fill="hold">
                            <p:stCondLst>
                              <p:cond delay="5000"/>
                            </p:stCondLst>
                            <p:childTnLst>
                              <p:par>
                                <p:cTn id="13" presetID="6" presetClass="entr" presetSubtype="32"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out)">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838200"/>
          </a:xfrm>
        </p:spPr>
        <p:txBody>
          <a:bodyPr>
            <a:noAutofit/>
          </a:bodyPr>
          <a:lstStyle/>
          <a:p>
            <a:pPr algn="just" rtl="1"/>
            <a:r>
              <a:rPr lang="fa-IR" sz="6000" dirty="0" smtClean="0">
                <a:effectLst>
                  <a:outerShdw blurRad="38100" dist="38100" dir="2700000" algn="tl">
                    <a:srgbClr val="000000">
                      <a:alpha val="43137"/>
                    </a:srgbClr>
                  </a:outerShdw>
                  <a:reflection blurRad="6350" stA="50000" endA="300" endPos="50000" dist="60007" dir="5400000" sy="-100000" algn="bl" rotWithShape="0"/>
                </a:effectLst>
                <a:latin typeface="IranNastaliq" pitchFamily="18" charset="0"/>
                <a:cs typeface="IranNastaliq" pitchFamily="18" charset="0"/>
              </a:rPr>
              <a:t>آرماتوربندی :</a:t>
            </a:r>
            <a:endParaRPr lang="en-US" sz="6000" dirty="0">
              <a:effectLst>
                <a:outerShdw blurRad="38100" dist="38100" dir="2700000" algn="tl">
                  <a:srgbClr val="000000">
                    <a:alpha val="43137"/>
                  </a:srgbClr>
                </a:outerShdw>
                <a:reflection blurRad="6350" stA="50000" endA="300" endPos="50000" dist="60007" dir="5400000" sy="-100000" algn="bl" rotWithShape="0"/>
              </a:effectLst>
              <a:latin typeface="IranNastaliq" pitchFamily="18" charset="0"/>
              <a:cs typeface="IranNastaliq" pitchFamily="18" charset="0"/>
            </a:endParaRPr>
          </a:p>
        </p:txBody>
      </p:sp>
      <p:sp>
        <p:nvSpPr>
          <p:cNvPr id="3" name="Content Placeholder 2"/>
          <p:cNvSpPr>
            <a:spLocks noGrp="1"/>
          </p:cNvSpPr>
          <p:nvPr>
            <p:ph idx="1"/>
          </p:nvPr>
        </p:nvSpPr>
        <p:spPr>
          <a:xfrm>
            <a:off x="457200" y="1295400"/>
            <a:ext cx="8229600" cy="1676400"/>
          </a:xfrm>
        </p:spPr>
        <p:txBody>
          <a:bodyPr>
            <a:noAutofit/>
          </a:bodyPr>
          <a:lstStyle/>
          <a:p>
            <a:pPr marL="0" indent="457200" algn="just" rtl="1">
              <a:buNone/>
            </a:pPr>
            <a:r>
              <a:rPr lang="fa-IR" sz="2400" dirty="0" smtClean="0">
                <a:cs typeface="2  Davat" pitchFamily="2" charset="-78"/>
              </a:rPr>
              <a:t>شبکه‌های میلگرد این سقف امروزه بصورت پیش ساخته به بازار عرضه می‌شوند. ساخت شبکه در کارخانه با استفاده از جوش نقطه‌ای توسط ماشین آلات اتوماتیک به جای جوشکاری دستی ساخته می‌شود. قطر میلگرد شبکه پیش ساخته حداقل </a:t>
            </a:r>
            <a:r>
              <a:rPr lang="en-US" sz="2000" dirty="0" smtClean="0">
                <a:cs typeface="2  Davat" pitchFamily="2" charset="-78"/>
              </a:rPr>
              <a:t>mm</a:t>
            </a:r>
            <a:r>
              <a:rPr lang="fa-IR" sz="2000" dirty="0" smtClean="0">
                <a:cs typeface="2  Davat" pitchFamily="2" charset="-78"/>
              </a:rPr>
              <a:t> </a:t>
            </a:r>
            <a:r>
              <a:rPr lang="fa-IR" sz="2400" dirty="0" smtClean="0">
                <a:cs typeface="2  Davat" pitchFamily="2" charset="-78"/>
              </a:rPr>
              <a:t>10 در نظر گرفته می‌شود .</a:t>
            </a:r>
            <a:endParaRPr lang="en-US" sz="2400" dirty="0" smtClean="0">
              <a:cs typeface="2  Davat" pitchFamily="2" charset="-78"/>
            </a:endParaRPr>
          </a:p>
        </p:txBody>
      </p:sp>
      <p:pic>
        <p:nvPicPr>
          <p:cNvPr id="4098" name="Picture 2" descr="E:\Word\Saeb\مقالات\عناصر و جزییات-سقف-\کمپوزیت\Photo\DSC00980.JPG"/>
          <p:cNvPicPr>
            <a:picLocks noChangeAspect="1" noChangeArrowheads="1"/>
          </p:cNvPicPr>
          <p:nvPr/>
        </p:nvPicPr>
        <p:blipFill>
          <a:blip r:embed="rId3"/>
          <a:srcRect r="61739"/>
          <a:stretch>
            <a:fillRect/>
          </a:stretch>
        </p:blipFill>
        <p:spPr bwMode="auto">
          <a:xfrm>
            <a:off x="990600" y="3429000"/>
            <a:ext cx="3352800" cy="2643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E:\Word\Saeb\مقالات\عناصر و جزییات-سقف-\کمپوزیت\Photo\DSC00980.JPG"/>
          <p:cNvPicPr>
            <a:picLocks noChangeAspect="1" noChangeArrowheads="1"/>
          </p:cNvPicPr>
          <p:nvPr/>
        </p:nvPicPr>
        <p:blipFill>
          <a:blip r:embed="rId3"/>
          <a:srcRect l="66087"/>
          <a:stretch>
            <a:fillRect/>
          </a:stretch>
        </p:blipFill>
        <p:spPr bwMode="auto">
          <a:xfrm>
            <a:off x="5257800" y="3429000"/>
            <a:ext cx="2971800" cy="2643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3000"/>
                                        <p:tgtEl>
                                          <p:spTgt spid="3">
                                            <p:txEl>
                                              <p:pRg st="0" end="0"/>
                                            </p:txEl>
                                          </p:spTgt>
                                        </p:tgtEl>
                                      </p:cBhvr>
                                    </p:animEffect>
                                  </p:childTnLst>
                                </p:cTn>
                              </p:par>
                            </p:childTnLst>
                          </p:cTn>
                        </p:par>
                        <p:par>
                          <p:cTn id="12" fill="hold">
                            <p:stCondLst>
                              <p:cond delay="5000"/>
                            </p:stCondLst>
                            <p:childTnLst>
                              <p:par>
                                <p:cTn id="13" presetID="6" presetClass="entr" presetSubtype="32"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out)">
                                      <p:cBhvr>
                                        <p:cTn id="15" dur="2000"/>
                                        <p:tgtEl>
                                          <p:spTgt spid="7"/>
                                        </p:tgtEl>
                                      </p:cBhvr>
                                    </p:animEffect>
                                  </p:childTnLst>
                                </p:cTn>
                              </p:par>
                            </p:childTnLst>
                          </p:cTn>
                        </p:par>
                        <p:par>
                          <p:cTn id="16" fill="hold">
                            <p:stCondLst>
                              <p:cond delay="7000"/>
                            </p:stCondLst>
                            <p:childTnLst>
                              <p:par>
                                <p:cTn id="17" presetID="6" presetClass="entr" presetSubtype="32" fill="hold" nodeType="after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circle(out)">
                                      <p:cBhvr>
                                        <p:cTn id="19"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838200"/>
          </a:xfrm>
        </p:spPr>
        <p:txBody>
          <a:bodyPr>
            <a:noAutofit/>
          </a:bodyPr>
          <a:lstStyle/>
          <a:p>
            <a:pPr algn="just" rtl="1"/>
            <a:r>
              <a:rPr lang="fa-IR" sz="4800" dirty="0" smtClean="0">
                <a:effectLst>
                  <a:outerShdw blurRad="38100" dist="38100" dir="2700000" algn="tl">
                    <a:srgbClr val="000000">
                      <a:alpha val="43137"/>
                    </a:srgbClr>
                  </a:outerShdw>
                  <a:reflection blurRad="6350" stA="50000" endA="300" endPos="50000" dist="60007" dir="5400000" sy="-100000" algn="bl" rotWithShape="0"/>
                </a:effectLst>
                <a:latin typeface="IranNastaliq" pitchFamily="18" charset="0"/>
                <a:cs typeface="IranNastaliq" pitchFamily="18" charset="0"/>
              </a:rPr>
              <a:t>آرماتوربندی :</a:t>
            </a:r>
            <a:endParaRPr lang="en-US" sz="4800" dirty="0">
              <a:effectLst>
                <a:outerShdw blurRad="38100" dist="38100" dir="2700000" algn="tl">
                  <a:srgbClr val="000000">
                    <a:alpha val="43137"/>
                  </a:srgbClr>
                </a:outerShdw>
                <a:reflection blurRad="6350" stA="50000" endA="300" endPos="50000" dist="60007" dir="5400000" sy="-100000" algn="bl" rotWithShape="0"/>
              </a:effectLst>
              <a:latin typeface="IranNastaliq" pitchFamily="18" charset="0"/>
              <a:cs typeface="IranNastaliq" pitchFamily="18" charset="0"/>
            </a:endParaRPr>
          </a:p>
        </p:txBody>
      </p:sp>
      <p:sp>
        <p:nvSpPr>
          <p:cNvPr id="3" name="Content Placeholder 2"/>
          <p:cNvSpPr>
            <a:spLocks noGrp="1"/>
          </p:cNvSpPr>
          <p:nvPr>
            <p:ph idx="1"/>
          </p:nvPr>
        </p:nvSpPr>
        <p:spPr>
          <a:xfrm>
            <a:off x="457200" y="1295400"/>
            <a:ext cx="8229600" cy="1600200"/>
          </a:xfrm>
        </p:spPr>
        <p:txBody>
          <a:bodyPr>
            <a:noAutofit/>
          </a:bodyPr>
          <a:lstStyle/>
          <a:p>
            <a:pPr marL="0" indent="457200" algn="just" rtl="1">
              <a:buNone/>
            </a:pPr>
            <a:r>
              <a:rPr lang="fa-IR" sz="2400" dirty="0" smtClean="0">
                <a:cs typeface="2  Davat" pitchFamily="2" charset="-78"/>
              </a:rPr>
              <a:t>پس از اجرای کامل شبکه روی سقف و کنترل اتصالات شبکه عمل بتن ریزی روی سقف آغاز می‌گردد. بتن مورد استفاده، با عیار </a:t>
            </a:r>
            <a:r>
              <a:rPr lang="en-US" sz="2000" dirty="0" smtClean="0">
                <a:cs typeface="2  Davat" pitchFamily="2" charset="-78"/>
              </a:rPr>
              <a:t>kg/m</a:t>
            </a:r>
            <a:r>
              <a:rPr lang="en-US" sz="2000" baseline="30000" dirty="0" smtClean="0">
                <a:cs typeface="2  Davat" pitchFamily="2" charset="-78"/>
              </a:rPr>
              <a:t>3</a:t>
            </a:r>
            <a:r>
              <a:rPr lang="fa-IR" sz="2000" dirty="0" smtClean="0">
                <a:cs typeface="2  Davat" pitchFamily="2" charset="-78"/>
              </a:rPr>
              <a:t> </a:t>
            </a:r>
            <a:r>
              <a:rPr lang="fa-IR" sz="2400" dirty="0" smtClean="0">
                <a:cs typeface="2  Davat" pitchFamily="2" charset="-78"/>
              </a:rPr>
              <a:t>350 می‌باشد، حداقل ضخامت بتن پوشش سقف </a:t>
            </a:r>
            <a:r>
              <a:rPr lang="en-US" sz="2000" dirty="0" smtClean="0">
                <a:cs typeface="2  Davat" pitchFamily="2" charset="-78"/>
              </a:rPr>
              <a:t>cm </a:t>
            </a:r>
            <a:r>
              <a:rPr lang="fa-IR" sz="2000" dirty="0" smtClean="0">
                <a:cs typeface="2  Davat" pitchFamily="2" charset="-78"/>
              </a:rPr>
              <a:t> </a:t>
            </a:r>
            <a:r>
              <a:rPr lang="fa-IR" sz="2400" dirty="0" smtClean="0">
                <a:cs typeface="2  Davat" pitchFamily="2" charset="-78"/>
              </a:rPr>
              <a:t>8 می‌باشد. </a:t>
            </a:r>
            <a:endParaRPr lang="en-US" sz="2400" dirty="0" smtClean="0">
              <a:cs typeface="2  Davat" pitchFamily="2" charset="-78"/>
            </a:endParaRPr>
          </a:p>
        </p:txBody>
      </p:sp>
      <p:pic>
        <p:nvPicPr>
          <p:cNvPr id="5" name="Picture 4" descr="DSC00978.JPG"/>
          <p:cNvPicPr>
            <a:picLocks noChangeAspect="1"/>
          </p:cNvPicPr>
          <p:nvPr/>
        </p:nvPicPr>
        <p:blipFill>
          <a:blip r:embed="rId3"/>
          <a:srcRect b="13736"/>
          <a:stretch>
            <a:fillRect/>
          </a:stretch>
        </p:blipFill>
        <p:spPr>
          <a:xfrm>
            <a:off x="1509727" y="2876254"/>
            <a:ext cx="5805473" cy="3753146"/>
          </a:xfrm>
          <a:prstGeom prst="rect">
            <a:avLst/>
          </a:prstGeom>
          <a:ln>
            <a:noFill/>
          </a:ln>
          <a:effectLst>
            <a:softEdge rad="112500"/>
          </a:effectLst>
        </p:spPr>
      </p:pic>
      <p:sp>
        <p:nvSpPr>
          <p:cNvPr id="7"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3000"/>
                                        <p:tgtEl>
                                          <p:spTgt spid="3">
                                            <p:txEl>
                                              <p:pRg st="0" end="0"/>
                                            </p:txEl>
                                          </p:spTgt>
                                        </p:tgtEl>
                                      </p:cBhvr>
                                    </p:animEffect>
                                  </p:childTnLst>
                                </p:cTn>
                              </p:par>
                            </p:childTnLst>
                          </p:cTn>
                        </p:par>
                        <p:par>
                          <p:cTn id="12" fill="hold">
                            <p:stCondLst>
                              <p:cond delay="5000"/>
                            </p:stCondLst>
                            <p:childTnLst>
                              <p:par>
                                <p:cTn id="13" presetID="8" presetClass="entr" presetSubtype="32"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amond(out)">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838200"/>
          </a:xfrm>
        </p:spPr>
        <p:txBody>
          <a:bodyPr>
            <a:noAutofit/>
          </a:bodyPr>
          <a:lstStyle/>
          <a:p>
            <a:pPr algn="just" rtl="1"/>
            <a:r>
              <a:rPr lang="fa-IR" sz="5400" dirty="0" smtClean="0">
                <a:effectLst>
                  <a:outerShdw blurRad="38100" dist="38100" dir="2700000" algn="tl">
                    <a:srgbClr val="000000">
                      <a:alpha val="43137"/>
                    </a:srgbClr>
                  </a:outerShdw>
                  <a:reflection blurRad="6350" stA="50000" endA="300" endPos="50000" dist="60007" dir="5400000" sy="-100000" algn="bl" rotWithShape="0"/>
                </a:effectLst>
                <a:latin typeface="IranNastaliq" pitchFamily="18" charset="0"/>
                <a:cs typeface="IranNastaliq" pitchFamily="18" charset="0"/>
              </a:rPr>
              <a:t>قالب برداری :</a:t>
            </a:r>
            <a:endParaRPr lang="en-US" sz="5400" dirty="0">
              <a:effectLst>
                <a:outerShdw blurRad="38100" dist="38100" dir="2700000" algn="tl">
                  <a:srgbClr val="000000">
                    <a:alpha val="43137"/>
                  </a:srgbClr>
                </a:outerShdw>
                <a:reflection blurRad="6350" stA="50000" endA="300" endPos="50000" dist="60007" dir="5400000" sy="-100000" algn="bl" rotWithShape="0"/>
              </a:effectLst>
              <a:latin typeface="IranNastaliq" pitchFamily="18" charset="0"/>
              <a:cs typeface="IranNastaliq" pitchFamily="18" charset="0"/>
            </a:endParaRPr>
          </a:p>
        </p:txBody>
      </p:sp>
      <p:sp>
        <p:nvSpPr>
          <p:cNvPr id="3" name="Content Placeholder 2"/>
          <p:cNvSpPr>
            <a:spLocks noGrp="1"/>
          </p:cNvSpPr>
          <p:nvPr>
            <p:ph idx="1"/>
          </p:nvPr>
        </p:nvSpPr>
        <p:spPr>
          <a:xfrm>
            <a:off x="457200" y="1295400"/>
            <a:ext cx="8229600" cy="1219200"/>
          </a:xfrm>
        </p:spPr>
        <p:txBody>
          <a:bodyPr>
            <a:noAutofit/>
          </a:bodyPr>
          <a:lstStyle/>
          <a:p>
            <a:pPr marL="0" indent="457200" algn="just" rtl="1">
              <a:buNone/>
            </a:pPr>
            <a:r>
              <a:rPr lang="fa-IR" sz="2400" dirty="0" smtClean="0">
                <a:cs typeface="2  Davat" pitchFamily="2" charset="-78"/>
              </a:rPr>
              <a:t>عمل باز نمودن قالب‌ها پس از گیرش بتن روی سقف با نظر دستگاه نظارت صورت می‌گیرد. به دلیل نمایان بودن تیرهای فرعی پوشش زیر سقف از، سقف کاذب به منظور ایجاد سقفی مسطح استفاده می‌گردد.</a:t>
            </a:r>
            <a:endParaRPr lang="en-US" sz="2400" dirty="0" smtClean="0">
              <a:cs typeface="2  Davat" pitchFamily="2" charset="-78"/>
            </a:endParaRPr>
          </a:p>
        </p:txBody>
      </p:sp>
      <p:pic>
        <p:nvPicPr>
          <p:cNvPr id="6" name="Picture 5" descr="Picture 068.jpg"/>
          <p:cNvPicPr>
            <a:picLocks noChangeAspect="1"/>
          </p:cNvPicPr>
          <p:nvPr/>
        </p:nvPicPr>
        <p:blipFill>
          <a:blip r:embed="rId3" cstate="print"/>
          <a:srcRect b="16667"/>
          <a:stretch>
            <a:fillRect/>
          </a:stretch>
        </p:blipFill>
        <p:spPr>
          <a:xfrm>
            <a:off x="1371600" y="2590800"/>
            <a:ext cx="6339840" cy="396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3000"/>
                                        <p:tgtEl>
                                          <p:spTgt spid="3">
                                            <p:txEl>
                                              <p:pRg st="0" end="0"/>
                                            </p:txEl>
                                          </p:spTgt>
                                        </p:tgtEl>
                                      </p:cBhvr>
                                    </p:animEffect>
                                  </p:childTnLst>
                                </p:cTn>
                              </p:par>
                            </p:childTnLst>
                          </p:cTn>
                        </p:par>
                        <p:par>
                          <p:cTn id="12" fill="hold">
                            <p:stCondLst>
                              <p:cond delay="5000"/>
                            </p:stCondLst>
                            <p:childTnLst>
                              <p:par>
                                <p:cTn id="13" presetID="8"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382000" cy="838200"/>
          </a:xfrm>
        </p:spPr>
        <p:txBody>
          <a:bodyPr>
            <a:noAutofit/>
          </a:bodyPr>
          <a:lstStyle/>
          <a:p>
            <a:pPr algn="just" rtl="1"/>
            <a:r>
              <a:rPr lang="fa-IR" sz="5400" dirty="0" smtClean="0">
                <a:effectLst>
                  <a:outerShdw blurRad="38100" dist="38100" dir="2700000" algn="tl">
                    <a:srgbClr val="000000">
                      <a:alpha val="43137"/>
                    </a:srgbClr>
                  </a:outerShdw>
                  <a:reflection blurRad="6350" stA="50000" endA="300" endPos="50000" dist="60007" dir="5400000" sy="-100000" algn="bl" rotWithShape="0"/>
                </a:effectLst>
                <a:latin typeface="IranNastaliq" pitchFamily="18" charset="0"/>
                <a:cs typeface="IranNastaliq" pitchFamily="18" charset="0"/>
              </a:rPr>
              <a:t>محاسن :</a:t>
            </a:r>
            <a:endParaRPr lang="en-US" sz="5400" dirty="0">
              <a:effectLst>
                <a:outerShdw blurRad="38100" dist="38100" dir="2700000" algn="tl">
                  <a:srgbClr val="000000">
                    <a:alpha val="43137"/>
                  </a:srgbClr>
                </a:outerShdw>
                <a:reflection blurRad="6350" stA="50000" endA="300" endPos="50000" dist="60007" dir="5400000" sy="-100000" algn="bl" rotWithShape="0"/>
              </a:effectLst>
              <a:latin typeface="IranNastaliq" pitchFamily="18" charset="0"/>
              <a:cs typeface="IranNastaliq" pitchFamily="18" charset="0"/>
            </a:endParaRPr>
          </a:p>
        </p:txBody>
      </p:sp>
      <p:sp>
        <p:nvSpPr>
          <p:cNvPr id="3" name="Content Placeholder 2"/>
          <p:cNvSpPr>
            <a:spLocks noGrp="1"/>
          </p:cNvSpPr>
          <p:nvPr>
            <p:ph idx="1"/>
          </p:nvPr>
        </p:nvSpPr>
        <p:spPr>
          <a:xfrm>
            <a:off x="609600" y="1905000"/>
            <a:ext cx="8229600" cy="2438400"/>
          </a:xfrm>
        </p:spPr>
        <p:txBody>
          <a:bodyPr>
            <a:noAutofit/>
          </a:bodyPr>
          <a:lstStyle/>
          <a:p>
            <a:pPr marL="0" indent="457200" algn="just" rtl="1">
              <a:lnSpc>
                <a:spcPct val="150000"/>
              </a:lnSpc>
              <a:buNone/>
            </a:pPr>
            <a:r>
              <a:rPr lang="ar-SA" sz="2800" dirty="0" smtClean="0">
                <a:cs typeface="2  Davat" pitchFamily="2" charset="-78"/>
              </a:rPr>
              <a:t>1- عموماً سقف‌های كامپوزيت</a:t>
            </a:r>
            <a:r>
              <a:rPr lang="fa-IR" sz="2800" dirty="0" smtClean="0">
                <a:cs typeface="2  Davat" pitchFamily="2" charset="-78"/>
              </a:rPr>
              <a:t>، </a:t>
            </a:r>
            <a:r>
              <a:rPr lang="ar-SA" sz="2800" dirty="0" smtClean="0">
                <a:cs typeface="2  Davat" pitchFamily="2" charset="-78"/>
              </a:rPr>
              <a:t>وزنی سبك يا نسبتاً سبك دارند.</a:t>
            </a:r>
            <a:endParaRPr lang="en-US" sz="2800" dirty="0" smtClean="0">
              <a:cs typeface="2  Davat" pitchFamily="2" charset="-78"/>
            </a:endParaRPr>
          </a:p>
          <a:p>
            <a:pPr marL="0" indent="457200" algn="just" rtl="1">
              <a:lnSpc>
                <a:spcPct val="150000"/>
              </a:lnSpc>
              <a:buNone/>
            </a:pPr>
            <a:r>
              <a:rPr lang="ar-SA" sz="2800" dirty="0" smtClean="0">
                <a:cs typeface="2  Davat" pitchFamily="2" charset="-78"/>
              </a:rPr>
              <a:t>2- سقف‌های كامپوزيت سرعت اجرای بالاتری نسبت به سقف‌های با تيرچه </a:t>
            </a:r>
            <a:r>
              <a:rPr lang="fa-IR" sz="2800" dirty="0" smtClean="0">
                <a:cs typeface="2  Davat" pitchFamily="2" charset="-78"/>
              </a:rPr>
              <a:t>                 </a:t>
            </a:r>
            <a:r>
              <a:rPr lang="ar-SA" sz="2800" dirty="0" smtClean="0">
                <a:cs typeface="2  Davat" pitchFamily="2" charset="-78"/>
              </a:rPr>
              <a:t>بتنی و كروميت دارند.</a:t>
            </a:r>
            <a:endParaRPr lang="en-US" sz="2800" dirty="0">
              <a:cs typeface="2  Davat" pitchFamily="2" charset="-78"/>
            </a:endParaRPr>
          </a:p>
        </p:txBody>
      </p:sp>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22" presetClass="entr" presetSubtype="2"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right)">
                                      <p:cBhvr>
                                        <p:cTn id="11" dur="3000"/>
                                        <p:tgtEl>
                                          <p:spTgt spid="3">
                                            <p:txEl>
                                              <p:pRg st="0" end="0"/>
                                            </p:txEl>
                                          </p:spTgt>
                                        </p:tgtEl>
                                      </p:cBhvr>
                                    </p:animEffect>
                                  </p:childTnLst>
                                </p:cTn>
                              </p:par>
                            </p:childTnLst>
                          </p:cTn>
                        </p:par>
                        <p:par>
                          <p:cTn id="12" fill="hold">
                            <p:stCondLst>
                              <p:cond delay="5000"/>
                            </p:stCondLst>
                            <p:childTnLst>
                              <p:par>
                                <p:cTn id="13" presetID="22" presetClass="entr" presetSubtype="2"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right)">
                                      <p:cBhvr>
                                        <p:cTn id="15" dur="3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382000" cy="838200"/>
          </a:xfrm>
        </p:spPr>
        <p:txBody>
          <a:bodyPr>
            <a:noAutofit/>
          </a:bodyPr>
          <a:lstStyle/>
          <a:p>
            <a:pPr algn="just" rtl="1"/>
            <a:r>
              <a:rPr lang="fa-IR" sz="5400" dirty="0" smtClean="0">
                <a:effectLst>
                  <a:outerShdw blurRad="38100" dist="38100" dir="2700000" algn="tl">
                    <a:srgbClr val="000000">
                      <a:alpha val="43137"/>
                    </a:srgbClr>
                  </a:outerShdw>
                  <a:reflection blurRad="6350" stA="55000" endA="50" endPos="85000" dist="29997" dir="5400000" sy="-100000" algn="bl" rotWithShape="0"/>
                </a:effectLst>
                <a:latin typeface="IranNastaliq" pitchFamily="18" charset="0"/>
                <a:cs typeface="IranNastaliq" pitchFamily="18" charset="0"/>
              </a:rPr>
              <a:t>نقاط ضعف احتمالی :</a:t>
            </a:r>
            <a:endParaRPr lang="en-US" sz="5400" dirty="0">
              <a:effectLst>
                <a:outerShdw blurRad="38100" dist="38100" dir="2700000" algn="tl">
                  <a:srgbClr val="000000">
                    <a:alpha val="43137"/>
                  </a:srgbClr>
                </a:outerShdw>
                <a:reflection blurRad="6350" stA="55000" endA="50" endPos="85000" dist="29997" dir="5400000" sy="-100000" algn="bl" rotWithShape="0"/>
              </a:effectLst>
              <a:latin typeface="IranNastaliq" pitchFamily="18" charset="0"/>
              <a:cs typeface="IranNastaliq" pitchFamily="18" charset="0"/>
            </a:endParaRPr>
          </a:p>
        </p:txBody>
      </p:sp>
      <p:sp>
        <p:nvSpPr>
          <p:cNvPr id="3" name="Content Placeholder 2"/>
          <p:cNvSpPr>
            <a:spLocks noGrp="1"/>
          </p:cNvSpPr>
          <p:nvPr>
            <p:ph idx="1"/>
          </p:nvPr>
        </p:nvSpPr>
        <p:spPr>
          <a:xfrm>
            <a:off x="457200" y="1295400"/>
            <a:ext cx="8229600" cy="5105400"/>
          </a:xfrm>
        </p:spPr>
        <p:txBody>
          <a:bodyPr>
            <a:noAutofit/>
          </a:bodyPr>
          <a:lstStyle/>
          <a:p>
            <a:pPr marL="60325" indent="396875" algn="just" rtl="1">
              <a:lnSpc>
                <a:spcPct val="150000"/>
              </a:lnSpc>
              <a:buNone/>
            </a:pPr>
            <a:r>
              <a:rPr lang="fa-IR" sz="2800" dirty="0" smtClean="0">
                <a:cs typeface="2  Davat" pitchFamily="2" charset="-78"/>
              </a:rPr>
              <a:t>1</a:t>
            </a:r>
            <a:r>
              <a:rPr lang="ar-SA" sz="2800" dirty="0" smtClean="0">
                <a:cs typeface="2  Davat" pitchFamily="2" charset="-78"/>
              </a:rPr>
              <a:t>- سقف كامپوزيت بدليل هزينه كاذب كاری سنگين از عموم سقف‌های تيرچه و بلوك و كروميت هزينه تمام شده بيشتری دارد.</a:t>
            </a:r>
            <a:endParaRPr lang="en-US" sz="2800" dirty="0" smtClean="0">
              <a:cs typeface="2  Davat" pitchFamily="2" charset="-78"/>
            </a:endParaRPr>
          </a:p>
          <a:p>
            <a:pPr marL="60325" indent="396875" algn="just" rtl="1">
              <a:lnSpc>
                <a:spcPct val="150000"/>
              </a:lnSpc>
              <a:buNone/>
            </a:pPr>
            <a:r>
              <a:rPr lang="ar-SA" sz="2800" dirty="0" smtClean="0">
                <a:cs typeface="2  Davat" pitchFamily="2" charset="-78"/>
              </a:rPr>
              <a:t>2- هرچند سرعت اجرايی سقف‌های كامپوزيت نسبت به سقف</a:t>
            </a:r>
            <a:r>
              <a:rPr lang="fa-IR" sz="2800" dirty="0" smtClean="0">
                <a:cs typeface="2  Davat" pitchFamily="2" charset="-78"/>
              </a:rPr>
              <a:t>‌</a:t>
            </a:r>
            <a:r>
              <a:rPr lang="ar-SA" sz="2800" dirty="0" smtClean="0">
                <a:cs typeface="2  Davat" pitchFamily="2" charset="-78"/>
              </a:rPr>
              <a:t>هاي تيرچه و بلوك و كروميت بيشتر است اما بدليل كاذب كاری سنگين و نياز به نبشی كشی، در مجموع اجراي پروژه زمان بيشتری طول خواهد كشيد.</a:t>
            </a:r>
            <a:endParaRPr lang="en-US" sz="2800" dirty="0" smtClean="0">
              <a:cs typeface="2  Davat" pitchFamily="2" charset="-78"/>
            </a:endParaRPr>
          </a:p>
          <a:p>
            <a:pPr marL="60325" indent="396875" algn="just" rtl="1">
              <a:lnSpc>
                <a:spcPct val="150000"/>
              </a:lnSpc>
              <a:buNone/>
            </a:pPr>
            <a:r>
              <a:rPr lang="ar-SA" sz="2800" dirty="0" smtClean="0">
                <a:cs typeface="2  Davat" pitchFamily="2" charset="-78"/>
              </a:rPr>
              <a:t>3- سقف</a:t>
            </a:r>
            <a:r>
              <a:rPr lang="fa-IR" sz="2800" dirty="0" smtClean="0">
                <a:cs typeface="2  Davat" pitchFamily="2" charset="-78"/>
              </a:rPr>
              <a:t>‌</a:t>
            </a:r>
            <a:r>
              <a:rPr lang="ar-SA" sz="2800" dirty="0" smtClean="0">
                <a:cs typeface="2  Davat" pitchFamily="2" charset="-78"/>
              </a:rPr>
              <a:t>هاي كامپوزيت بدليل داشتن لرزش، گزينه مناسبی برای سقف پروژه‌های مسكونی نمی‌باشد</a:t>
            </a:r>
            <a:r>
              <a:rPr lang="en-US" sz="2800" dirty="0" smtClean="0">
                <a:cs typeface="2  Davat" pitchFamily="2" charset="-78"/>
              </a:rPr>
              <a:t>.</a:t>
            </a:r>
            <a:endParaRPr lang="en-US" sz="2800" dirty="0">
              <a:cs typeface="2  Davat" pitchFamily="2" charset="-78"/>
            </a:endParaRPr>
          </a:p>
        </p:txBody>
      </p:sp>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3000"/>
                                        <p:tgtEl>
                                          <p:spTgt spid="3">
                                            <p:txEl>
                                              <p:pRg st="0" end="0"/>
                                            </p:txEl>
                                          </p:spTgt>
                                        </p:tgtEl>
                                      </p:cBhvr>
                                    </p:animEffect>
                                  </p:childTnLst>
                                </p:cTn>
                              </p:par>
                            </p:childTnLst>
                          </p:cTn>
                        </p:par>
                        <p:par>
                          <p:cTn id="12" fill="hold">
                            <p:stCondLst>
                              <p:cond delay="5000"/>
                            </p:stCondLst>
                            <p:childTnLst>
                              <p:par>
                                <p:cTn id="13" presetID="22" presetClass="entr" presetSubtype="1"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3000"/>
                                        <p:tgtEl>
                                          <p:spTgt spid="3">
                                            <p:txEl>
                                              <p:pRg st="1" end="1"/>
                                            </p:txEl>
                                          </p:spTgt>
                                        </p:tgtEl>
                                      </p:cBhvr>
                                    </p:animEffect>
                                  </p:childTnLst>
                                </p:cTn>
                              </p:par>
                            </p:childTnLst>
                          </p:cTn>
                        </p:par>
                        <p:par>
                          <p:cTn id="16" fill="hold">
                            <p:stCondLst>
                              <p:cond delay="8000"/>
                            </p:stCondLst>
                            <p:childTnLst>
                              <p:par>
                                <p:cTn id="17" presetID="22" presetClass="entr" presetSubtype="1"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up)">
                                      <p:cBhvr>
                                        <p:cTn id="19" dur="3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305800" cy="838200"/>
          </a:xfrm>
        </p:spPr>
        <p:txBody>
          <a:bodyPr>
            <a:noAutofit/>
          </a:bodyPr>
          <a:lstStyle/>
          <a:p>
            <a:pPr algn="r" rtl="1"/>
            <a:r>
              <a:rPr lang="fa-IR" sz="5400" dirty="0" smtClean="0">
                <a:effectLst>
                  <a:outerShdw blurRad="38100" dist="38100" dir="2700000" algn="tl">
                    <a:srgbClr val="000000">
                      <a:alpha val="43137"/>
                    </a:srgbClr>
                  </a:outerShdw>
                  <a:reflection blurRad="6350" stA="60000" endA="900" endPos="58000" dir="5400000" sy="-100000" algn="bl" rotWithShape="0"/>
                </a:effectLst>
                <a:latin typeface="IranNastaliq" pitchFamily="18" charset="0"/>
                <a:cs typeface="IranNastaliq" pitchFamily="18" charset="0"/>
              </a:rPr>
              <a:t>نقاط ضعف احتمالی</a:t>
            </a:r>
            <a:endParaRPr lang="en-US" sz="5400" dirty="0">
              <a:effectLst>
                <a:outerShdw blurRad="38100" dist="38100" dir="2700000" algn="tl">
                  <a:srgbClr val="000000">
                    <a:alpha val="43137"/>
                  </a:srgbClr>
                </a:outerShdw>
                <a:reflection blurRad="6350" stA="60000" endA="900" endPos="58000" dir="5400000" sy="-100000" algn="bl" rotWithShape="0"/>
              </a:effectLst>
              <a:latin typeface="IranNastaliq" pitchFamily="18" charset="0"/>
              <a:cs typeface="IranNastaliq" pitchFamily="18" charset="0"/>
            </a:endParaRPr>
          </a:p>
        </p:txBody>
      </p:sp>
      <p:sp>
        <p:nvSpPr>
          <p:cNvPr id="3" name="Content Placeholder 2"/>
          <p:cNvSpPr>
            <a:spLocks noGrp="1"/>
          </p:cNvSpPr>
          <p:nvPr>
            <p:ph idx="1"/>
          </p:nvPr>
        </p:nvSpPr>
        <p:spPr>
          <a:xfrm>
            <a:off x="457200" y="1295400"/>
            <a:ext cx="8229600" cy="1676400"/>
          </a:xfrm>
        </p:spPr>
        <p:txBody>
          <a:bodyPr>
            <a:noAutofit/>
          </a:bodyPr>
          <a:lstStyle/>
          <a:p>
            <a:pPr marL="0" indent="457200" algn="just" rtl="1">
              <a:lnSpc>
                <a:spcPct val="115000"/>
              </a:lnSpc>
              <a:spcAft>
                <a:spcPts val="1000"/>
              </a:spcAft>
              <a:buNone/>
            </a:pPr>
            <a:r>
              <a:rPr lang="ar-SA" sz="2400" b="1" dirty="0" smtClean="0">
                <a:cs typeface="2  Davat" pitchFamily="2" charset="-78"/>
              </a:rPr>
              <a:t>نكته مهم : </a:t>
            </a:r>
            <a:r>
              <a:rPr lang="ar-SA" sz="2400" dirty="0" smtClean="0">
                <a:cs typeface="2  Davat" pitchFamily="2" charset="-78"/>
              </a:rPr>
              <a:t>همانطور كه ملاحظه می</a:t>
            </a:r>
            <a:r>
              <a:rPr lang="fa-IR" sz="2400" dirty="0" smtClean="0">
                <a:cs typeface="2  Davat" pitchFamily="2" charset="-78"/>
              </a:rPr>
              <a:t>‌</a:t>
            </a:r>
            <a:r>
              <a:rPr lang="ar-SA" sz="2400" dirty="0" smtClean="0">
                <a:cs typeface="2  Davat" pitchFamily="2" charset="-78"/>
              </a:rPr>
              <a:t>شود</a:t>
            </a:r>
            <a:r>
              <a:rPr lang="fa-IR" sz="2400" dirty="0" smtClean="0">
                <a:cs typeface="2  Davat" pitchFamily="2" charset="-78"/>
              </a:rPr>
              <a:t>، </a:t>
            </a:r>
            <a:r>
              <a:rPr lang="ar-SA" sz="2400" dirty="0" smtClean="0">
                <a:cs typeface="2  Davat" pitchFamily="2" charset="-78"/>
              </a:rPr>
              <a:t>سقف‌های كامپوزيت از برخی سقف‌های تيرچه و بلوك سبكتر و از برخی سنگين‌تر هستند</a:t>
            </a:r>
            <a:r>
              <a:rPr lang="fa-IR" sz="2400" dirty="0" smtClean="0">
                <a:cs typeface="2  Davat" pitchFamily="2" charset="-78"/>
              </a:rPr>
              <a:t>.</a:t>
            </a:r>
            <a:r>
              <a:rPr lang="ar-SA" sz="2400" dirty="0" smtClean="0">
                <a:cs typeface="2  Davat" pitchFamily="2" charset="-78"/>
              </a:rPr>
              <a:t> بنابراين اين تصور كه كليه سقف‌های كامپوزيت سبكتر از كليه سقف‌های تيرچه و بلوك و كروميت هستند غلط است.</a:t>
            </a:r>
            <a:endParaRPr lang="en-US" sz="2400" dirty="0" smtClean="0">
              <a:latin typeface="Calibri"/>
              <a:ea typeface="Times New Roman"/>
              <a:cs typeface="2  Davat" pitchFamily="2" charset="-78"/>
            </a:endParaRPr>
          </a:p>
        </p:txBody>
      </p:sp>
      <p:graphicFrame>
        <p:nvGraphicFramePr>
          <p:cNvPr id="7" name="Table 6"/>
          <p:cNvGraphicFramePr>
            <a:graphicFrameLocks noGrp="1"/>
          </p:cNvGraphicFramePr>
          <p:nvPr/>
        </p:nvGraphicFramePr>
        <p:xfrm>
          <a:off x="914400" y="3316456"/>
          <a:ext cx="7239000" cy="2398544"/>
        </p:xfrm>
        <a:graphic>
          <a:graphicData uri="http://schemas.openxmlformats.org/drawingml/2006/table">
            <a:tbl>
              <a:tblPr>
                <a:tableStyleId>{3C2FFA5D-87B4-456A-9821-1D502468CF0F}</a:tableStyleId>
              </a:tblPr>
              <a:tblGrid>
                <a:gridCol w="769736">
                  <a:extLst>
                    <a:ext uri="{9D8B030D-6E8A-4147-A177-3AD203B41FA5}">
                      <a16:colId xmlns="" xmlns:a16="http://schemas.microsoft.com/office/drawing/2014/main" val="20000"/>
                    </a:ext>
                  </a:extLst>
                </a:gridCol>
                <a:gridCol w="782615">
                  <a:extLst>
                    <a:ext uri="{9D8B030D-6E8A-4147-A177-3AD203B41FA5}">
                      <a16:colId xmlns="" xmlns:a16="http://schemas.microsoft.com/office/drawing/2014/main" val="20001"/>
                    </a:ext>
                  </a:extLst>
                </a:gridCol>
                <a:gridCol w="782615">
                  <a:extLst>
                    <a:ext uri="{9D8B030D-6E8A-4147-A177-3AD203B41FA5}">
                      <a16:colId xmlns="" xmlns:a16="http://schemas.microsoft.com/office/drawing/2014/main" val="20002"/>
                    </a:ext>
                  </a:extLst>
                </a:gridCol>
                <a:gridCol w="782615">
                  <a:extLst>
                    <a:ext uri="{9D8B030D-6E8A-4147-A177-3AD203B41FA5}">
                      <a16:colId xmlns="" xmlns:a16="http://schemas.microsoft.com/office/drawing/2014/main" val="20003"/>
                    </a:ext>
                  </a:extLst>
                </a:gridCol>
                <a:gridCol w="782615">
                  <a:extLst>
                    <a:ext uri="{9D8B030D-6E8A-4147-A177-3AD203B41FA5}">
                      <a16:colId xmlns="" xmlns:a16="http://schemas.microsoft.com/office/drawing/2014/main" val="20004"/>
                    </a:ext>
                  </a:extLst>
                </a:gridCol>
                <a:gridCol w="808374">
                  <a:extLst>
                    <a:ext uri="{9D8B030D-6E8A-4147-A177-3AD203B41FA5}">
                      <a16:colId xmlns="" xmlns:a16="http://schemas.microsoft.com/office/drawing/2014/main" val="20005"/>
                    </a:ext>
                  </a:extLst>
                </a:gridCol>
                <a:gridCol w="730340">
                  <a:extLst>
                    <a:ext uri="{9D8B030D-6E8A-4147-A177-3AD203B41FA5}">
                      <a16:colId xmlns="" xmlns:a16="http://schemas.microsoft.com/office/drawing/2014/main" val="20006"/>
                    </a:ext>
                  </a:extLst>
                </a:gridCol>
                <a:gridCol w="1800090">
                  <a:extLst>
                    <a:ext uri="{9D8B030D-6E8A-4147-A177-3AD203B41FA5}">
                      <a16:colId xmlns="" xmlns:a16="http://schemas.microsoft.com/office/drawing/2014/main" val="20007"/>
                    </a:ext>
                  </a:extLst>
                </a:gridCol>
              </a:tblGrid>
              <a:tr h="667519">
                <a:tc>
                  <a:txBody>
                    <a:bodyPr/>
                    <a:lstStyle/>
                    <a:p>
                      <a:pPr algn="ctr">
                        <a:lnSpc>
                          <a:spcPct val="115000"/>
                        </a:lnSpc>
                      </a:pPr>
                      <a:r>
                        <a:rPr lang="en-US" sz="1400" b="1" dirty="0"/>
                        <a:t>24</a:t>
                      </a:r>
                      <a:endParaRPr lang="en-US" sz="1800" b="1" dirty="0">
                        <a:latin typeface="Calibri"/>
                        <a:ea typeface="Times New Roman"/>
                      </a:endParaRPr>
                    </a:p>
                  </a:txBody>
                  <a:tcPr marL="18614" marR="18614" marT="18614" marB="18614" anchor="ctr"/>
                </a:tc>
                <a:tc>
                  <a:txBody>
                    <a:bodyPr/>
                    <a:lstStyle/>
                    <a:p>
                      <a:pPr algn="ctr">
                        <a:lnSpc>
                          <a:spcPct val="115000"/>
                        </a:lnSpc>
                      </a:pPr>
                      <a:r>
                        <a:rPr lang="en-US" sz="1400" b="1"/>
                        <a:t>22</a:t>
                      </a:r>
                      <a:endParaRPr lang="en-US" sz="1800" b="1">
                        <a:latin typeface="Calibri"/>
                        <a:ea typeface="Times New Roman"/>
                      </a:endParaRPr>
                    </a:p>
                  </a:txBody>
                  <a:tcPr marL="18614" marR="18614" marT="18614" marB="18614" anchor="ctr"/>
                </a:tc>
                <a:tc>
                  <a:txBody>
                    <a:bodyPr/>
                    <a:lstStyle/>
                    <a:p>
                      <a:pPr algn="ctr">
                        <a:lnSpc>
                          <a:spcPct val="115000"/>
                        </a:lnSpc>
                      </a:pPr>
                      <a:r>
                        <a:rPr lang="en-US" sz="1400" b="1"/>
                        <a:t>20</a:t>
                      </a:r>
                      <a:endParaRPr lang="en-US" sz="1800" b="1">
                        <a:latin typeface="Calibri"/>
                        <a:ea typeface="Times New Roman"/>
                      </a:endParaRPr>
                    </a:p>
                  </a:txBody>
                  <a:tcPr marL="18614" marR="18614" marT="18614" marB="18614" anchor="ctr"/>
                </a:tc>
                <a:tc>
                  <a:txBody>
                    <a:bodyPr/>
                    <a:lstStyle/>
                    <a:p>
                      <a:pPr algn="ctr">
                        <a:lnSpc>
                          <a:spcPct val="115000"/>
                        </a:lnSpc>
                      </a:pPr>
                      <a:r>
                        <a:rPr lang="en-US" sz="1400" b="1"/>
                        <a:t>18</a:t>
                      </a:r>
                      <a:endParaRPr lang="en-US" sz="1800" b="1">
                        <a:latin typeface="Calibri"/>
                        <a:ea typeface="Times New Roman"/>
                      </a:endParaRPr>
                    </a:p>
                  </a:txBody>
                  <a:tcPr marL="18614" marR="18614" marT="18614" marB="18614" anchor="ctr"/>
                </a:tc>
                <a:tc>
                  <a:txBody>
                    <a:bodyPr/>
                    <a:lstStyle/>
                    <a:p>
                      <a:pPr algn="ctr">
                        <a:lnSpc>
                          <a:spcPct val="115000"/>
                        </a:lnSpc>
                      </a:pPr>
                      <a:r>
                        <a:rPr lang="en-US" sz="1400" b="1"/>
                        <a:t>16</a:t>
                      </a:r>
                      <a:endParaRPr lang="en-US" sz="1800" b="1">
                        <a:latin typeface="Calibri"/>
                        <a:ea typeface="Times New Roman"/>
                      </a:endParaRPr>
                    </a:p>
                  </a:txBody>
                  <a:tcPr marL="18614" marR="18614" marT="18614" marB="18614" anchor="ctr"/>
                </a:tc>
                <a:tc>
                  <a:txBody>
                    <a:bodyPr/>
                    <a:lstStyle/>
                    <a:p>
                      <a:pPr algn="ctr">
                        <a:lnSpc>
                          <a:spcPct val="115000"/>
                        </a:lnSpc>
                      </a:pPr>
                      <a:r>
                        <a:rPr lang="en-US" sz="1400" b="1" dirty="0"/>
                        <a:t>14</a:t>
                      </a:r>
                      <a:endParaRPr lang="en-US" sz="1800" b="1" dirty="0">
                        <a:latin typeface="Calibri"/>
                        <a:ea typeface="Times New Roman"/>
                      </a:endParaRPr>
                    </a:p>
                  </a:txBody>
                  <a:tcPr marL="18614" marR="18614" marT="18614" marB="18614" anchor="ctr"/>
                </a:tc>
                <a:tc>
                  <a:txBody>
                    <a:bodyPr/>
                    <a:lstStyle/>
                    <a:p>
                      <a:pPr algn="ctr">
                        <a:lnSpc>
                          <a:spcPct val="115000"/>
                        </a:lnSpc>
                      </a:pPr>
                      <a:r>
                        <a:rPr lang="en-US" sz="1400" b="1" dirty="0"/>
                        <a:t>12</a:t>
                      </a:r>
                      <a:endParaRPr lang="en-US" sz="1800" b="1" dirty="0">
                        <a:latin typeface="Calibri"/>
                        <a:ea typeface="Times New Roman"/>
                      </a:endParaRPr>
                    </a:p>
                  </a:txBody>
                  <a:tcPr marL="18614" marR="18614" marT="18614" marB="18614" anchor="ctr"/>
                </a:tc>
                <a:tc>
                  <a:txBody>
                    <a:bodyPr/>
                    <a:lstStyle/>
                    <a:p>
                      <a:pPr marL="0" marR="0" indent="0" algn="l" defTabSz="914400" rtl="1" eaLnBrk="1" fontAlgn="auto" latinLnBrk="0" hangingPunct="1">
                        <a:lnSpc>
                          <a:spcPct val="115000"/>
                        </a:lnSpc>
                        <a:spcBef>
                          <a:spcPts val="0"/>
                        </a:spcBef>
                        <a:spcAft>
                          <a:spcPts val="0"/>
                        </a:spcAft>
                        <a:buClrTx/>
                        <a:buSzTx/>
                        <a:buFontTx/>
                        <a:buNone/>
                        <a:tabLst/>
                        <a:defRPr/>
                      </a:pPr>
                      <a:r>
                        <a:rPr kumimoji="0" lang="ar-SA" sz="1800" b="1" kern="1200" dirty="0" smtClean="0">
                          <a:solidFill>
                            <a:schemeClr val="dk1"/>
                          </a:solidFill>
                          <a:latin typeface="+mn-lt"/>
                          <a:ea typeface="+mn-ea"/>
                          <a:cs typeface="B Nazanin" pitchFamily="2" charset="-78"/>
                        </a:rPr>
                        <a:t>نمره تیر آهن‌های فرعی</a:t>
                      </a:r>
                      <a:endParaRPr kumimoji="0" lang="en-US" sz="1800" b="1" kern="1200" dirty="0" smtClean="0">
                        <a:solidFill>
                          <a:schemeClr val="dk1"/>
                        </a:solidFill>
                        <a:latin typeface="+mn-lt"/>
                        <a:ea typeface="+mn-ea"/>
                        <a:cs typeface="B Nazanin" pitchFamily="2" charset="-78"/>
                      </a:endParaRPr>
                    </a:p>
                    <a:p>
                      <a:pPr algn="r" rtl="1">
                        <a:lnSpc>
                          <a:spcPct val="115000"/>
                        </a:lnSpc>
                      </a:pPr>
                      <a:r>
                        <a:rPr lang="ar-SA" sz="1800" b="1" dirty="0" smtClean="0">
                          <a:cs typeface="B Nazanin" pitchFamily="2" charset="-78"/>
                        </a:rPr>
                        <a:t>ضخامت </a:t>
                      </a:r>
                      <a:r>
                        <a:rPr lang="ar-SA" sz="1800" b="1" dirty="0">
                          <a:cs typeface="B Nazanin" pitchFamily="2" charset="-78"/>
                        </a:rPr>
                        <a:t>بتن </a:t>
                      </a:r>
                      <a:endParaRPr lang="fa-IR" sz="1800" b="1" dirty="0" smtClean="0">
                        <a:cs typeface="B Nazanin" pitchFamily="2" charset="-78"/>
                      </a:endParaRPr>
                    </a:p>
                    <a:p>
                      <a:pPr algn="r" rtl="1">
                        <a:lnSpc>
                          <a:spcPct val="115000"/>
                        </a:lnSpc>
                      </a:pPr>
                      <a:r>
                        <a:rPr lang="ar-SA" sz="1800" b="1" dirty="0" smtClean="0">
                          <a:cs typeface="B Nazanin" pitchFamily="2" charset="-78"/>
                        </a:rPr>
                        <a:t>(</a:t>
                      </a:r>
                      <a:r>
                        <a:rPr lang="en-US" sz="1800" b="1" dirty="0">
                          <a:cs typeface="B Nazanin" pitchFamily="2" charset="-78"/>
                        </a:rPr>
                        <a:t>cm</a:t>
                      </a:r>
                      <a:r>
                        <a:rPr lang="ar-SA" sz="1800" b="1" dirty="0">
                          <a:cs typeface="B Nazanin" pitchFamily="2" charset="-78"/>
                        </a:rPr>
                        <a:t>)</a:t>
                      </a:r>
                      <a:endParaRPr lang="en-US" sz="2400" b="1" dirty="0">
                        <a:latin typeface="Calibri"/>
                        <a:ea typeface="Times New Roman"/>
                        <a:cs typeface="B Nazanin" pitchFamily="2" charset="-78"/>
                      </a:endParaRPr>
                    </a:p>
                  </a:txBody>
                  <a:tcPr marL="18614" marR="18614" marT="18614" marB="18614" anchor="ctr">
                    <a:lnBlToTr w="12700" cap="flat" cmpd="sng" algn="ctr">
                      <a:solidFill>
                        <a:schemeClr val="tx1"/>
                      </a:solidFill>
                      <a:prstDash val="solid"/>
                      <a:round/>
                      <a:headEnd type="none" w="med" len="med"/>
                      <a:tailEnd type="none" w="med" len="med"/>
                    </a:lnBlToTr>
                  </a:tcPr>
                </a:tc>
                <a:extLst>
                  <a:ext uri="{0D108BD9-81ED-4DB2-BD59-A6C34878D82A}">
                    <a16:rowId xmlns="" xmlns:a16="http://schemas.microsoft.com/office/drawing/2014/main" val="10000"/>
                  </a:ext>
                </a:extLst>
              </a:tr>
              <a:tr h="530089">
                <a:tc>
                  <a:txBody>
                    <a:bodyPr/>
                    <a:lstStyle/>
                    <a:p>
                      <a:pPr algn="ctr">
                        <a:lnSpc>
                          <a:spcPct val="115000"/>
                        </a:lnSpc>
                      </a:pPr>
                      <a:r>
                        <a:rPr lang="en-US" sz="1400"/>
                        <a:t>215</a:t>
                      </a:r>
                      <a:endParaRPr lang="en-US" sz="1800">
                        <a:latin typeface="Calibri"/>
                        <a:ea typeface="Times New Roman"/>
                      </a:endParaRPr>
                    </a:p>
                  </a:txBody>
                  <a:tcPr marL="18614" marR="18614" marT="18614" marB="18614" anchor="ctr"/>
                </a:tc>
                <a:tc>
                  <a:txBody>
                    <a:bodyPr/>
                    <a:lstStyle/>
                    <a:p>
                      <a:pPr algn="ctr">
                        <a:lnSpc>
                          <a:spcPct val="115000"/>
                        </a:lnSpc>
                      </a:pPr>
                      <a:r>
                        <a:rPr lang="en-US" sz="1400"/>
                        <a:t>211</a:t>
                      </a:r>
                      <a:endParaRPr lang="en-US" sz="1800">
                        <a:latin typeface="Calibri"/>
                        <a:ea typeface="Times New Roman"/>
                      </a:endParaRPr>
                    </a:p>
                  </a:txBody>
                  <a:tcPr marL="18614" marR="18614" marT="18614" marB="18614" anchor="ctr"/>
                </a:tc>
                <a:tc>
                  <a:txBody>
                    <a:bodyPr/>
                    <a:lstStyle/>
                    <a:p>
                      <a:pPr algn="ctr">
                        <a:lnSpc>
                          <a:spcPct val="115000"/>
                        </a:lnSpc>
                      </a:pPr>
                      <a:r>
                        <a:rPr lang="en-US" sz="1400"/>
                        <a:t>208</a:t>
                      </a:r>
                      <a:endParaRPr lang="en-US" sz="1800">
                        <a:latin typeface="Calibri"/>
                        <a:ea typeface="Times New Roman"/>
                      </a:endParaRPr>
                    </a:p>
                  </a:txBody>
                  <a:tcPr marL="18614" marR="18614" marT="18614" marB="18614" anchor="ctr"/>
                </a:tc>
                <a:tc>
                  <a:txBody>
                    <a:bodyPr/>
                    <a:lstStyle/>
                    <a:p>
                      <a:pPr algn="ctr">
                        <a:lnSpc>
                          <a:spcPct val="115000"/>
                        </a:lnSpc>
                      </a:pPr>
                      <a:r>
                        <a:rPr lang="en-US" sz="1400" dirty="0"/>
                        <a:t>205</a:t>
                      </a:r>
                      <a:endParaRPr lang="en-US" sz="1800" dirty="0">
                        <a:latin typeface="Calibri"/>
                        <a:ea typeface="Times New Roman"/>
                      </a:endParaRPr>
                    </a:p>
                  </a:txBody>
                  <a:tcPr marL="18614" marR="18614" marT="18614" marB="18614" anchor="ctr"/>
                </a:tc>
                <a:tc>
                  <a:txBody>
                    <a:bodyPr/>
                    <a:lstStyle/>
                    <a:p>
                      <a:pPr algn="ctr">
                        <a:lnSpc>
                          <a:spcPct val="115000"/>
                        </a:lnSpc>
                      </a:pPr>
                      <a:r>
                        <a:rPr lang="en-US" sz="1400"/>
                        <a:t>202</a:t>
                      </a:r>
                      <a:endParaRPr lang="en-US" sz="1800">
                        <a:latin typeface="Calibri"/>
                        <a:ea typeface="Times New Roman"/>
                      </a:endParaRPr>
                    </a:p>
                  </a:txBody>
                  <a:tcPr marL="18614" marR="18614" marT="18614" marB="18614" anchor="ctr"/>
                </a:tc>
                <a:tc>
                  <a:txBody>
                    <a:bodyPr/>
                    <a:lstStyle/>
                    <a:p>
                      <a:pPr algn="ctr">
                        <a:lnSpc>
                          <a:spcPct val="115000"/>
                        </a:lnSpc>
                      </a:pPr>
                      <a:r>
                        <a:rPr lang="en-US" sz="1400" dirty="0"/>
                        <a:t>200</a:t>
                      </a:r>
                      <a:endParaRPr lang="en-US" sz="1800" dirty="0">
                        <a:latin typeface="Calibri"/>
                        <a:ea typeface="Times New Roman"/>
                      </a:endParaRPr>
                    </a:p>
                  </a:txBody>
                  <a:tcPr marL="18614" marR="18614" marT="18614" marB="18614" anchor="ctr"/>
                </a:tc>
                <a:tc>
                  <a:txBody>
                    <a:bodyPr/>
                    <a:lstStyle/>
                    <a:p>
                      <a:pPr algn="ctr">
                        <a:lnSpc>
                          <a:spcPct val="115000"/>
                        </a:lnSpc>
                      </a:pPr>
                      <a:r>
                        <a:rPr lang="en-US" sz="1400" dirty="0"/>
                        <a:t>198</a:t>
                      </a:r>
                      <a:endParaRPr lang="en-US" sz="1800" dirty="0">
                        <a:latin typeface="Calibri"/>
                        <a:ea typeface="Times New Roman"/>
                      </a:endParaRPr>
                    </a:p>
                  </a:txBody>
                  <a:tcPr marL="18614" marR="18614" marT="18614" marB="18614" anchor="ctr"/>
                </a:tc>
                <a:tc>
                  <a:txBody>
                    <a:bodyPr/>
                    <a:lstStyle/>
                    <a:p>
                      <a:pPr algn="ctr">
                        <a:lnSpc>
                          <a:spcPct val="115000"/>
                        </a:lnSpc>
                      </a:pPr>
                      <a:r>
                        <a:rPr lang="en-US" sz="1400" b="1" dirty="0"/>
                        <a:t>8</a:t>
                      </a:r>
                      <a:endParaRPr lang="en-US" sz="1800" b="1" dirty="0">
                        <a:latin typeface="Calibri"/>
                        <a:ea typeface="Times New Roman"/>
                      </a:endParaRPr>
                    </a:p>
                  </a:txBody>
                  <a:tcPr marL="18614" marR="18614" marT="18614" marB="18614" anchor="ctr"/>
                </a:tc>
                <a:extLst>
                  <a:ext uri="{0D108BD9-81ED-4DB2-BD59-A6C34878D82A}">
                    <a16:rowId xmlns="" xmlns:a16="http://schemas.microsoft.com/office/drawing/2014/main" val="10001"/>
                  </a:ext>
                </a:extLst>
              </a:tr>
              <a:tr h="569355">
                <a:tc>
                  <a:txBody>
                    <a:bodyPr/>
                    <a:lstStyle/>
                    <a:p>
                      <a:pPr algn="ctr">
                        <a:lnSpc>
                          <a:spcPct val="115000"/>
                        </a:lnSpc>
                      </a:pPr>
                      <a:r>
                        <a:rPr lang="en-US" sz="1400"/>
                        <a:t>262</a:t>
                      </a:r>
                      <a:endParaRPr lang="en-US" sz="1800">
                        <a:latin typeface="Calibri"/>
                        <a:ea typeface="Times New Roman"/>
                      </a:endParaRPr>
                    </a:p>
                  </a:txBody>
                  <a:tcPr marL="18614" marR="18614" marT="18614" marB="18614" anchor="ctr"/>
                </a:tc>
                <a:tc>
                  <a:txBody>
                    <a:bodyPr/>
                    <a:lstStyle/>
                    <a:p>
                      <a:pPr algn="ctr">
                        <a:lnSpc>
                          <a:spcPct val="115000"/>
                        </a:lnSpc>
                      </a:pPr>
                      <a:r>
                        <a:rPr lang="en-US" sz="1400"/>
                        <a:t>258</a:t>
                      </a:r>
                      <a:endParaRPr lang="en-US" sz="1800">
                        <a:latin typeface="Calibri"/>
                        <a:ea typeface="Times New Roman"/>
                      </a:endParaRPr>
                    </a:p>
                  </a:txBody>
                  <a:tcPr marL="18614" marR="18614" marT="18614" marB="18614" anchor="ctr"/>
                </a:tc>
                <a:tc>
                  <a:txBody>
                    <a:bodyPr/>
                    <a:lstStyle/>
                    <a:p>
                      <a:pPr algn="ctr">
                        <a:lnSpc>
                          <a:spcPct val="115000"/>
                        </a:lnSpc>
                      </a:pPr>
                      <a:r>
                        <a:rPr lang="en-US" sz="1400"/>
                        <a:t>255</a:t>
                      </a:r>
                      <a:endParaRPr lang="en-US" sz="1800">
                        <a:latin typeface="Calibri"/>
                        <a:ea typeface="Times New Roman"/>
                      </a:endParaRPr>
                    </a:p>
                  </a:txBody>
                  <a:tcPr marL="18614" marR="18614" marT="18614" marB="18614" anchor="ctr"/>
                </a:tc>
                <a:tc>
                  <a:txBody>
                    <a:bodyPr/>
                    <a:lstStyle/>
                    <a:p>
                      <a:pPr algn="ctr">
                        <a:lnSpc>
                          <a:spcPct val="115000"/>
                        </a:lnSpc>
                      </a:pPr>
                      <a:r>
                        <a:rPr lang="en-US" sz="1400"/>
                        <a:t>252</a:t>
                      </a:r>
                      <a:endParaRPr lang="en-US" sz="1800">
                        <a:latin typeface="Calibri"/>
                        <a:ea typeface="Times New Roman"/>
                      </a:endParaRPr>
                    </a:p>
                  </a:txBody>
                  <a:tcPr marL="18614" marR="18614" marT="18614" marB="18614" anchor="ctr"/>
                </a:tc>
                <a:tc>
                  <a:txBody>
                    <a:bodyPr/>
                    <a:lstStyle/>
                    <a:p>
                      <a:pPr algn="ctr">
                        <a:lnSpc>
                          <a:spcPct val="115000"/>
                        </a:lnSpc>
                      </a:pPr>
                      <a:r>
                        <a:rPr lang="en-US" sz="1400"/>
                        <a:t>249</a:t>
                      </a:r>
                      <a:endParaRPr lang="en-US" sz="1800">
                        <a:latin typeface="Calibri"/>
                        <a:ea typeface="Times New Roman"/>
                      </a:endParaRPr>
                    </a:p>
                  </a:txBody>
                  <a:tcPr marL="18614" marR="18614" marT="18614" marB="18614" anchor="ctr"/>
                </a:tc>
                <a:tc>
                  <a:txBody>
                    <a:bodyPr/>
                    <a:lstStyle/>
                    <a:p>
                      <a:pPr algn="ctr">
                        <a:lnSpc>
                          <a:spcPct val="115000"/>
                        </a:lnSpc>
                      </a:pPr>
                      <a:r>
                        <a:rPr lang="en-US" sz="1400"/>
                        <a:t>247</a:t>
                      </a:r>
                      <a:endParaRPr lang="en-US" sz="1800">
                        <a:latin typeface="Calibri"/>
                        <a:ea typeface="Times New Roman"/>
                      </a:endParaRPr>
                    </a:p>
                  </a:txBody>
                  <a:tcPr marL="18614" marR="18614" marT="18614" marB="18614" anchor="ctr"/>
                </a:tc>
                <a:tc>
                  <a:txBody>
                    <a:bodyPr/>
                    <a:lstStyle/>
                    <a:p>
                      <a:pPr algn="ctr">
                        <a:lnSpc>
                          <a:spcPct val="115000"/>
                        </a:lnSpc>
                      </a:pPr>
                      <a:r>
                        <a:rPr lang="en-US" sz="1400" dirty="0"/>
                        <a:t>245</a:t>
                      </a:r>
                      <a:endParaRPr lang="en-US" sz="1800" dirty="0">
                        <a:latin typeface="Calibri"/>
                        <a:ea typeface="Times New Roman"/>
                      </a:endParaRPr>
                    </a:p>
                  </a:txBody>
                  <a:tcPr marL="18614" marR="18614" marT="18614" marB="18614" anchor="ctr"/>
                </a:tc>
                <a:tc>
                  <a:txBody>
                    <a:bodyPr/>
                    <a:lstStyle/>
                    <a:p>
                      <a:pPr algn="ctr">
                        <a:lnSpc>
                          <a:spcPct val="115000"/>
                        </a:lnSpc>
                      </a:pPr>
                      <a:r>
                        <a:rPr lang="en-US" sz="1400" b="1" dirty="0"/>
                        <a:t>10</a:t>
                      </a:r>
                      <a:endParaRPr lang="en-US" sz="1800" b="1" dirty="0">
                        <a:latin typeface="Calibri"/>
                        <a:ea typeface="Times New Roman"/>
                      </a:endParaRPr>
                    </a:p>
                  </a:txBody>
                  <a:tcPr marL="18614" marR="18614" marT="18614" marB="18614" anchor="ctr"/>
                </a:tc>
                <a:extLst>
                  <a:ext uri="{0D108BD9-81ED-4DB2-BD59-A6C34878D82A}">
                    <a16:rowId xmlns="" xmlns:a16="http://schemas.microsoft.com/office/drawing/2014/main" val="10002"/>
                  </a:ext>
                </a:extLst>
              </a:tr>
            </a:tbl>
          </a:graphicData>
        </a:graphic>
      </p:graphicFrame>
      <p:sp>
        <p:nvSpPr>
          <p:cNvPr id="5" name="Content Placeholder 2"/>
          <p:cNvSpPr txBox="1">
            <a:spLocks/>
          </p:cNvSpPr>
          <p:nvPr/>
        </p:nvSpPr>
        <p:spPr>
          <a:xfrm>
            <a:off x="304800" y="5867400"/>
            <a:ext cx="8229600" cy="609600"/>
          </a:xfrm>
          <a:prstGeom prst="rect">
            <a:avLst/>
          </a:prstGeom>
        </p:spPr>
        <p:txBody>
          <a:bodyPr vert="horz">
            <a:noAutofit/>
          </a:bodyPr>
          <a:lstStyle/>
          <a:p>
            <a:pPr marL="342900" marR="0" lvl="0" indent="-342900" algn="ctr" defTabSz="914400" rtl="1" eaLnBrk="1" fontAlgn="auto" latinLnBrk="0" hangingPunct="1">
              <a:lnSpc>
                <a:spcPct val="115000"/>
              </a:lnSpc>
              <a:spcBef>
                <a:spcPct val="20000"/>
              </a:spcBef>
              <a:spcAft>
                <a:spcPts val="1000"/>
              </a:spcAft>
              <a:buClr>
                <a:schemeClr val="accent1"/>
              </a:buClr>
              <a:buSzPct val="70000"/>
              <a:buFont typeface="Wingdings 2"/>
              <a:buNone/>
              <a:tabLst/>
              <a:defRPr/>
            </a:pPr>
            <a:r>
              <a:rPr kumimoji="0" lang="ar-SA" sz="1800" b="0" i="0" u="none" strike="noStrike" kern="1200" cap="none" spc="0" normalizeH="0" baseline="0" noProof="0" dirty="0" smtClean="0">
                <a:ln>
                  <a:noFill/>
                </a:ln>
                <a:solidFill>
                  <a:schemeClr val="tx2"/>
                </a:solidFill>
                <a:effectLst/>
                <a:uLnTx/>
                <a:uFillTx/>
                <a:latin typeface="Calibri"/>
                <a:ea typeface="Times New Roman"/>
                <a:cs typeface="B Titr"/>
              </a:rPr>
              <a:t>جدول وزن هر متر مربع سقف‌های كامپوزيت (</a:t>
            </a:r>
            <a:r>
              <a:rPr kumimoji="0" lang="en-US" sz="1800" b="1" i="0" u="none" strike="noStrike" kern="1200" cap="none" spc="0" normalizeH="0" baseline="0" noProof="0" dirty="0" smtClean="0">
                <a:ln>
                  <a:noFill/>
                </a:ln>
                <a:solidFill>
                  <a:schemeClr val="tx2"/>
                </a:solidFill>
                <a:effectLst/>
                <a:uLnTx/>
                <a:uFillTx/>
                <a:latin typeface="Calibri"/>
                <a:ea typeface="Times New Roman"/>
                <a:cs typeface="B Titr"/>
              </a:rPr>
              <a:t>Kg</a:t>
            </a:r>
            <a:r>
              <a:rPr kumimoji="0" lang="ar-SA" sz="1800" b="0" i="0" u="none" strike="noStrike" kern="1200" cap="none" spc="0" normalizeH="0" baseline="0" noProof="0" dirty="0" smtClean="0">
                <a:ln>
                  <a:noFill/>
                </a:ln>
                <a:solidFill>
                  <a:schemeClr val="tx2"/>
                </a:solidFill>
                <a:effectLst/>
                <a:uLnTx/>
                <a:uFillTx/>
                <a:latin typeface="Calibri"/>
                <a:ea typeface="Times New Roman"/>
                <a:cs typeface="B Titr"/>
              </a:rPr>
              <a:t>)</a:t>
            </a:r>
            <a:endParaRPr kumimoji="0" lang="en-US" sz="1200" b="0" i="0" u="none" strike="noStrike" kern="1200" cap="none" spc="0" normalizeH="0" baseline="0" noProof="0" dirty="0" smtClean="0">
              <a:ln>
                <a:noFill/>
              </a:ln>
              <a:solidFill>
                <a:schemeClr val="tx2"/>
              </a:solidFill>
              <a:effectLst/>
              <a:uLnTx/>
              <a:uFillTx/>
              <a:latin typeface="Calibri"/>
              <a:ea typeface="Times New Roman"/>
              <a:cs typeface="Arial"/>
            </a:endParaRPr>
          </a:p>
          <a:p>
            <a:pPr marL="0" marR="0" lvl="0" indent="457200" algn="just" defTabSz="914400" rtl="1" eaLnBrk="1" fontAlgn="auto" latinLnBrk="0" hangingPunct="1">
              <a:lnSpc>
                <a:spcPct val="115000"/>
              </a:lnSpc>
              <a:spcBef>
                <a:spcPct val="20000"/>
              </a:spcBef>
              <a:spcAft>
                <a:spcPts val="1000"/>
              </a:spcAft>
              <a:buClr>
                <a:schemeClr val="accent1"/>
              </a:buClr>
              <a:buSzPct val="70000"/>
              <a:buFont typeface="Wingdings 2"/>
              <a:buNone/>
              <a:tabLst/>
              <a:defRPr/>
            </a:pPr>
            <a:endParaRPr kumimoji="0" lang="en-US" sz="1800" b="0" i="0" u="none" strike="noStrike" kern="1200" cap="none" spc="0" normalizeH="0" baseline="0" noProof="0" dirty="0" smtClean="0">
              <a:ln>
                <a:noFill/>
              </a:ln>
              <a:solidFill>
                <a:schemeClr val="tx2"/>
              </a:solidFill>
              <a:effectLst/>
              <a:uLnTx/>
              <a:uFillTx/>
              <a:latin typeface="Calibri"/>
              <a:ea typeface="Times New Roman"/>
              <a:cs typeface="B Nazanin" pitchFamily="2" charset="-78"/>
            </a:endParaRPr>
          </a:p>
        </p:txBody>
      </p:sp>
      <p:sp>
        <p:nvSpPr>
          <p:cNvPr id="8"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3000"/>
                                        <p:tgtEl>
                                          <p:spTgt spid="3">
                                            <p:txEl>
                                              <p:pRg st="0" end="0"/>
                                            </p:txEl>
                                          </p:spTgt>
                                        </p:tgtEl>
                                      </p:cBhvr>
                                    </p:animEffect>
                                  </p:childTnLst>
                                </p:cTn>
                              </p:par>
                            </p:childTnLst>
                          </p:cTn>
                        </p:par>
                        <p:par>
                          <p:cTn id="12" fill="hold">
                            <p:stCondLst>
                              <p:cond delay="5000"/>
                            </p:stCondLst>
                            <p:childTnLst>
                              <p:par>
                                <p:cTn id="13" presetID="8"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amond(in)">
                                      <p:cBhvr>
                                        <p:cTn id="15" dur="2000"/>
                                        <p:tgtEl>
                                          <p:spTgt spid="7"/>
                                        </p:tgtEl>
                                      </p:cBhvr>
                                    </p:animEffect>
                                  </p:childTnLst>
                                </p:cTn>
                              </p:par>
                            </p:childTnLst>
                          </p:cTn>
                        </p:par>
                        <p:par>
                          <p:cTn id="16" fill="hold">
                            <p:stCondLst>
                              <p:cond delay="7000"/>
                            </p:stCondLst>
                            <p:childTnLst>
                              <p:par>
                                <p:cTn id="17" presetID="8"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amond(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6146" name="Picture 2" descr="D:\narm afzar\darsi\term4\پروژه سقف\New folder\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788" y="152400"/>
            <a:ext cx="8671686" cy="647700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extLst>
      <p:ext uri="{BB962C8B-B14F-4D97-AF65-F5344CB8AC3E}">
        <p14:creationId xmlns:p14="http://schemas.microsoft.com/office/powerpoint/2010/main" val="15006358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fa-IR" sz="6600" b="0" dirty="0" smtClean="0">
                <a:effectLst>
                  <a:outerShdw blurRad="38100" dist="38100" dir="2700000" algn="tl">
                    <a:srgbClr val="000000">
                      <a:alpha val="43137"/>
                    </a:srgbClr>
                  </a:outerShdw>
                </a:effectLst>
                <a:latin typeface="IranNastaliq" pitchFamily="18" charset="0"/>
                <a:cs typeface="IranNastaliq" pitchFamily="18" charset="0"/>
              </a:rPr>
              <a:t>سقف عرشه فولادی (متال دک)</a:t>
            </a:r>
            <a:endParaRPr lang="en-US" sz="6600" b="0" dirty="0">
              <a:effectLst>
                <a:outerShdw blurRad="38100" dist="38100" dir="2700000" algn="tl">
                  <a:srgbClr val="000000">
                    <a:alpha val="43137"/>
                  </a:srgbClr>
                </a:outerShdw>
              </a:effectLst>
              <a:latin typeface="IranNastaliq" pitchFamily="18" charset="0"/>
              <a:cs typeface="IranNastaliq"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752600"/>
            <a:ext cx="6575425" cy="45877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extLst>
      <p:ext uri="{BB962C8B-B14F-4D97-AF65-F5344CB8AC3E}">
        <p14:creationId xmlns:p14="http://schemas.microsoft.com/office/powerpoint/2010/main" val="103709668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rtl="1"/>
            <a:r>
              <a:rPr lang="fa-IR" dirty="0" smtClean="0">
                <a:effectLst>
                  <a:outerShdw blurRad="38100" dist="38100" dir="2700000" algn="tl">
                    <a:srgbClr val="000000">
                      <a:alpha val="43137"/>
                    </a:srgbClr>
                  </a:outerShdw>
                  <a:reflection blurRad="6350" stA="55000" endA="300" endPos="45500" dir="5400000" sy="-100000" algn="bl" rotWithShape="0"/>
                </a:effectLst>
                <a:latin typeface="IranNastaliq" pitchFamily="18" charset="0"/>
                <a:cs typeface="IranNastaliq" pitchFamily="18" charset="0"/>
              </a:rPr>
              <a:t>مقدمه</a:t>
            </a:r>
            <a:r>
              <a:rPr lang="fa-IR" dirty="0" smtClean="0">
                <a:effectLst>
                  <a:reflection blurRad="6350" stA="55000" endA="300" endPos="45500" dir="5400000" sy="-100000" algn="bl" rotWithShape="0"/>
                </a:effectLst>
                <a:latin typeface="IranNastaliq" pitchFamily="18" charset="0"/>
                <a:cs typeface="IranNastaliq" pitchFamily="18" charset="0"/>
              </a:rPr>
              <a:t> :</a:t>
            </a:r>
            <a:endParaRPr lang="en-US" dirty="0">
              <a:effectLst>
                <a:reflection blurRad="6350" stA="55000" endA="300" endPos="45500" dir="5400000" sy="-100000" algn="bl" rotWithShape="0"/>
              </a:effectLst>
              <a:latin typeface="IranNastaliq" pitchFamily="18" charset="0"/>
              <a:cs typeface="IranNastaliq" pitchFamily="18" charset="0"/>
            </a:endParaRPr>
          </a:p>
        </p:txBody>
      </p:sp>
      <p:sp>
        <p:nvSpPr>
          <p:cNvPr id="2" name="Content Placeholder 1"/>
          <p:cNvSpPr>
            <a:spLocks noGrp="1"/>
          </p:cNvSpPr>
          <p:nvPr>
            <p:ph idx="1"/>
          </p:nvPr>
        </p:nvSpPr>
        <p:spPr/>
        <p:txBody>
          <a:bodyPr>
            <a:noAutofit/>
          </a:bodyPr>
          <a:lstStyle/>
          <a:p>
            <a:pPr marL="109728" indent="0" algn="r" rtl="1">
              <a:buNone/>
            </a:pPr>
            <a:r>
              <a:rPr lang="ar-SA" sz="2800" dirty="0">
                <a:latin typeface="Calibri"/>
                <a:ea typeface="Calibri"/>
                <a:cs typeface="2  Davat" pitchFamily="2" charset="-78"/>
              </a:rPr>
              <a:t>سقف کامپوزیت عرشه فولادی یکی از روش های نوین هجرای سازه می باشد که امروزه طرفداران بسیار زیادی در دنیا دارد</a:t>
            </a:r>
            <a:r>
              <a:rPr lang="en-US" sz="2800" dirty="0" smtClean="0">
                <a:latin typeface="Calibri"/>
                <a:ea typeface="Calibri"/>
                <a:cs typeface="2  Davat" pitchFamily="2" charset="-78"/>
              </a:rPr>
              <a:t>.</a:t>
            </a:r>
            <a:endParaRPr lang="fa-IR" sz="2800" dirty="0" smtClean="0">
              <a:latin typeface="Calibri"/>
              <a:ea typeface="Calibri"/>
              <a:cs typeface="2  Davat" pitchFamily="2" charset="-78"/>
            </a:endParaRPr>
          </a:p>
          <a:p>
            <a:pPr marL="109728" indent="0" algn="r" rtl="1">
              <a:buNone/>
            </a:pPr>
            <a:endParaRPr lang="fa-IR" sz="2800" dirty="0" smtClean="0">
              <a:latin typeface="Calibri"/>
              <a:ea typeface="Calibri"/>
              <a:cs typeface="2  Davat" pitchFamily="2" charset="-78"/>
            </a:endParaRPr>
          </a:p>
          <a:p>
            <a:pPr marL="109728" indent="0" algn="r" rtl="1">
              <a:buNone/>
            </a:pPr>
            <a:r>
              <a:rPr lang="fa-IR" sz="2800" dirty="0" smtClean="0">
                <a:latin typeface="Calibri"/>
                <a:ea typeface="Calibri"/>
                <a:cs typeface="2  Davat" pitchFamily="2" charset="-78"/>
              </a:rPr>
              <a:t>س</a:t>
            </a:r>
            <a:r>
              <a:rPr lang="ar-SA" sz="2800" dirty="0" smtClean="0">
                <a:latin typeface="Calibri"/>
                <a:ea typeface="Calibri"/>
                <a:cs typeface="2  Davat" pitchFamily="2" charset="-78"/>
              </a:rPr>
              <a:t>قف </a:t>
            </a:r>
            <a:r>
              <a:rPr lang="ar-SA" sz="2800" dirty="0">
                <a:latin typeface="Calibri"/>
                <a:ea typeface="Calibri"/>
                <a:cs typeface="2  Davat" pitchFamily="2" charset="-78"/>
              </a:rPr>
              <a:t>عرشه فولادی با ورق های گالوانیزه ذوزنقه ای شکل آجدار بدون استفاده از میلگرد و حذف قالب بندی اجرا می شود.وزن این سقف نسبت به سقف های مشابه </a:t>
            </a:r>
            <a:r>
              <a:rPr lang="ar-SA" sz="2800" dirty="0" smtClean="0">
                <a:latin typeface="Calibri"/>
                <a:ea typeface="Calibri"/>
                <a:cs typeface="2  Davat" pitchFamily="2" charset="-78"/>
              </a:rPr>
              <a:t>حدود30</a:t>
            </a:r>
            <a:r>
              <a:rPr lang="fa-IR" sz="2800" dirty="0" smtClean="0">
                <a:latin typeface="Calibri"/>
                <a:ea typeface="Calibri"/>
                <a:cs typeface="2  Davat" pitchFamily="2" charset="-78"/>
              </a:rPr>
              <a:t> </a:t>
            </a:r>
            <a:r>
              <a:rPr lang="ar-SA" sz="2800" dirty="0" smtClean="0">
                <a:latin typeface="Calibri"/>
                <a:ea typeface="Calibri"/>
                <a:cs typeface="2  Davat" pitchFamily="2" charset="-78"/>
              </a:rPr>
              <a:t> </a:t>
            </a:r>
            <a:r>
              <a:rPr lang="ar-SA" sz="2800" dirty="0">
                <a:latin typeface="Calibri"/>
                <a:ea typeface="Calibri"/>
                <a:cs typeface="2  Davat" pitchFamily="2" charset="-78"/>
              </a:rPr>
              <a:t>تا 60 درصدکمتر می باشد و سرعت اجرای این سقف حدود12 برابر بیشتر از سقف های معمولی مانند دال بتنی و تیرچه بلوک می </a:t>
            </a:r>
            <a:r>
              <a:rPr lang="ar-SA" sz="2800" dirty="0" smtClean="0">
                <a:latin typeface="Calibri"/>
                <a:ea typeface="Calibri"/>
                <a:cs typeface="2  Davat" pitchFamily="2" charset="-78"/>
              </a:rPr>
              <a:t>باشد</a:t>
            </a:r>
            <a:r>
              <a:rPr lang="fa-IR" sz="2800" dirty="0" smtClean="0">
                <a:latin typeface="Calibri"/>
                <a:ea typeface="Calibri"/>
                <a:cs typeface="2  Davat" pitchFamily="2" charset="-78"/>
              </a:rPr>
              <a:t>.</a:t>
            </a:r>
            <a:endParaRPr lang="en-US" sz="2800" dirty="0">
              <a:cs typeface="2  Davat" pitchFamily="2" charset="-78"/>
            </a:endParaRPr>
          </a:p>
        </p:txBody>
      </p:sp>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extLst>
      <p:ext uri="{BB962C8B-B14F-4D97-AF65-F5344CB8AC3E}">
        <p14:creationId xmlns:p14="http://schemas.microsoft.com/office/powerpoint/2010/main" val="2706994882"/>
      </p:ext>
    </p:extLst>
  </p:cSld>
  <p:clrMapOvr>
    <a:masterClrMapping/>
  </p:clrMapOvr>
  <p:transition spd="slow">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rtl="1"/>
            <a:r>
              <a:rPr lang="fa-IR" dirty="0" smtClean="0">
                <a:effectLst>
                  <a:outerShdw blurRad="38100" dist="38100" dir="2700000" algn="tl">
                    <a:srgbClr val="000000">
                      <a:alpha val="43137"/>
                    </a:srgbClr>
                  </a:outerShdw>
                  <a:reflection blurRad="6350" stA="60000" endA="900" endPos="60000" dist="29997" dir="5400000" sy="-100000" algn="bl" rotWithShape="0"/>
                </a:effectLst>
                <a:latin typeface="IranNastaliq" pitchFamily="18" charset="0"/>
                <a:cs typeface="IranNastaliq" pitchFamily="18" charset="0"/>
              </a:rPr>
              <a:t>ویژگی های سقف متال دک :</a:t>
            </a:r>
            <a:endParaRPr lang="en-US" dirty="0">
              <a:effectLst>
                <a:outerShdw blurRad="38100" dist="38100" dir="2700000" algn="tl">
                  <a:srgbClr val="000000">
                    <a:alpha val="43137"/>
                  </a:srgbClr>
                </a:outerShdw>
                <a:reflection blurRad="6350" stA="60000" endA="900" endPos="60000" dist="29997" dir="5400000" sy="-100000" algn="bl" rotWithShape="0"/>
              </a:effectLst>
              <a:latin typeface="IranNastaliq" pitchFamily="18" charset="0"/>
              <a:cs typeface="IranNastaliq" pitchFamily="18" charset="0"/>
            </a:endParaRPr>
          </a:p>
        </p:txBody>
      </p:sp>
      <p:sp>
        <p:nvSpPr>
          <p:cNvPr id="2" name="Content Placeholder 1"/>
          <p:cNvSpPr>
            <a:spLocks noGrp="1"/>
          </p:cNvSpPr>
          <p:nvPr>
            <p:ph idx="1"/>
          </p:nvPr>
        </p:nvSpPr>
        <p:spPr/>
        <p:txBody>
          <a:bodyPr>
            <a:noAutofit/>
          </a:bodyPr>
          <a:lstStyle/>
          <a:p>
            <a:pPr marL="0" marR="0" indent="0" algn="r" rtl="1">
              <a:lnSpc>
                <a:spcPct val="115000"/>
              </a:lnSpc>
              <a:spcBef>
                <a:spcPts val="0"/>
              </a:spcBef>
              <a:spcAft>
                <a:spcPts val="1000"/>
              </a:spcAft>
              <a:buNone/>
            </a:pPr>
            <a:r>
              <a:rPr lang="en-US" sz="2400" b="1" dirty="0">
                <a:latin typeface="Calibri"/>
                <a:ea typeface="Calibri"/>
                <a:cs typeface="2  Davat" pitchFamily="2" charset="-78"/>
              </a:rPr>
              <a:t>-</a:t>
            </a:r>
            <a:r>
              <a:rPr lang="ar-SA" sz="2400" b="1" dirty="0">
                <a:latin typeface="Calibri"/>
                <a:ea typeface="Calibri"/>
                <a:cs typeface="2  Davat" pitchFamily="2" charset="-78"/>
              </a:rPr>
              <a:t>بتن ریزی در این سقف از سطح بسیار صاف ویکپارچه برخوردارست که پس از آن نیاز به کف سازی و پوکه ریزی نمی باشد وبا سرعت بالا آماده عملیات نازک کاری می باشد</a:t>
            </a:r>
            <a:r>
              <a:rPr lang="en-US" sz="2400" b="1" dirty="0">
                <a:latin typeface="Calibri"/>
                <a:ea typeface="Calibri"/>
                <a:cs typeface="2  Davat" pitchFamily="2" charset="-78"/>
              </a:rPr>
              <a:t>.</a:t>
            </a:r>
            <a:endParaRPr lang="en-US" sz="2400" dirty="0">
              <a:latin typeface="Calibri"/>
              <a:ea typeface="Calibri"/>
              <a:cs typeface="2  Davat" pitchFamily="2" charset="-78"/>
            </a:endParaRPr>
          </a:p>
          <a:p>
            <a:pPr marL="109728" indent="0" algn="r" rtl="1">
              <a:buNone/>
            </a:pPr>
            <a:r>
              <a:rPr lang="en-US" sz="2400" b="1" dirty="0">
                <a:latin typeface="Calibri"/>
                <a:ea typeface="Calibri"/>
                <a:cs typeface="2  Davat" pitchFamily="2" charset="-78"/>
              </a:rPr>
              <a:t>-</a:t>
            </a:r>
            <a:r>
              <a:rPr lang="ar-SA" sz="2400" b="1" dirty="0">
                <a:latin typeface="Calibri"/>
                <a:ea typeface="Calibri"/>
                <a:cs typeface="2  Davat" pitchFamily="2" charset="-78"/>
              </a:rPr>
              <a:t>در این سیستم،قالب بندی که یکی از مشکلات اجرایی ساختمان می باشد،حذف گردیده و اجرای سقف را با سرعت بالا عملی می کند و این امکان وجود دارد که بعد از تکمیل شبکه های تاسیساتی به صورت یکجا نسبت به بتن ریزی تمام سقف وطبقات اقدام نمود</a:t>
            </a:r>
            <a:r>
              <a:rPr lang="en-US" sz="2400" b="1" dirty="0">
                <a:latin typeface="Calibri"/>
                <a:ea typeface="Calibri"/>
                <a:cs typeface="2  Davat" pitchFamily="2" charset="-78"/>
              </a:rPr>
              <a:t>. </a:t>
            </a:r>
            <a:br>
              <a:rPr lang="en-US" sz="2400" b="1" dirty="0">
                <a:latin typeface="Calibri"/>
                <a:ea typeface="Calibri"/>
                <a:cs typeface="2  Davat" pitchFamily="2" charset="-78"/>
              </a:rPr>
            </a:br>
            <a:r>
              <a:rPr lang="en-US" sz="2400" b="1" dirty="0">
                <a:latin typeface="Calibri"/>
                <a:ea typeface="Calibri"/>
                <a:cs typeface="2  Davat" pitchFamily="2" charset="-78"/>
              </a:rPr>
              <a:t/>
            </a:r>
            <a:br>
              <a:rPr lang="en-US" sz="2400" b="1" dirty="0">
                <a:latin typeface="Calibri"/>
                <a:ea typeface="Calibri"/>
                <a:cs typeface="2  Davat" pitchFamily="2" charset="-78"/>
              </a:rPr>
            </a:br>
            <a:r>
              <a:rPr lang="en-US" sz="2400" b="1" dirty="0">
                <a:latin typeface="Calibri"/>
                <a:ea typeface="Calibri"/>
                <a:cs typeface="2  Davat" pitchFamily="2" charset="-78"/>
              </a:rPr>
              <a:t>-</a:t>
            </a:r>
            <a:r>
              <a:rPr lang="ar-SA" sz="2400" b="1" dirty="0">
                <a:latin typeface="Calibri"/>
                <a:ea typeface="Calibri"/>
                <a:cs typeface="2  Davat" pitchFamily="2" charset="-78"/>
              </a:rPr>
              <a:t>نصب ورقه ها بدون جوشکاری و فقط بامیخ های فولادی انجام می شود</a:t>
            </a:r>
            <a:r>
              <a:rPr lang="en-US" sz="2400" b="1" dirty="0">
                <a:latin typeface="Calibri"/>
                <a:ea typeface="Calibri"/>
                <a:cs typeface="2  Davat" pitchFamily="2" charset="-78"/>
              </a:rPr>
              <a:t>. </a:t>
            </a:r>
            <a:br>
              <a:rPr lang="en-US" sz="2400" b="1" dirty="0">
                <a:latin typeface="Calibri"/>
                <a:ea typeface="Calibri"/>
                <a:cs typeface="2  Davat" pitchFamily="2" charset="-78"/>
              </a:rPr>
            </a:br>
            <a:r>
              <a:rPr lang="en-US" sz="2400" b="1" dirty="0">
                <a:latin typeface="Calibri"/>
                <a:ea typeface="Calibri"/>
                <a:cs typeface="2  Davat" pitchFamily="2" charset="-78"/>
              </a:rPr>
              <a:t>-</a:t>
            </a:r>
            <a:r>
              <a:rPr lang="ar-SA" sz="2400" b="1" dirty="0">
                <a:latin typeface="Calibri"/>
                <a:ea typeface="Calibri"/>
                <a:cs typeface="2  Davat" pitchFamily="2" charset="-78"/>
              </a:rPr>
              <a:t>در این سیستم امکان اجرای سقف و بتن ریزی در کلیه طبقات ساختمان های چند طبقه در یک زمان قابل انجام می باشد</a:t>
            </a:r>
            <a:r>
              <a:rPr lang="en-US" sz="2400" b="1" dirty="0">
                <a:latin typeface="Calibri"/>
                <a:ea typeface="Calibri"/>
                <a:cs typeface="2  Davat" pitchFamily="2" charset="-78"/>
              </a:rPr>
              <a:t>. </a:t>
            </a:r>
            <a:endParaRPr lang="en-US" sz="2400" dirty="0">
              <a:cs typeface="2  Davat" pitchFamily="2" charset="-78"/>
            </a:endParaRPr>
          </a:p>
        </p:txBody>
      </p:sp>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extLst>
      <p:ext uri="{BB962C8B-B14F-4D97-AF65-F5344CB8AC3E}">
        <p14:creationId xmlns:p14="http://schemas.microsoft.com/office/powerpoint/2010/main" val="3631619590"/>
      </p:ext>
    </p:extLst>
  </p:cSld>
  <p:clrMapOvr>
    <a:masterClrMapping/>
  </p:clrMapOvr>
  <p:transition spd="slow">
    <p:pull/>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r"/>
            <a:r>
              <a:rPr lang="fa-IR" dirty="0" smtClean="0">
                <a:effectLst>
                  <a:outerShdw blurRad="38100" dist="38100" dir="2700000" algn="tl">
                    <a:srgbClr val="000000">
                      <a:alpha val="43137"/>
                    </a:srgbClr>
                  </a:outerShdw>
                  <a:reflection blurRad="6350" stA="60000" endA="900" endPos="60000" dist="60007" dir="5400000" sy="-100000" algn="bl" rotWithShape="0"/>
                </a:effectLst>
                <a:latin typeface="IranNastaliq" pitchFamily="18" charset="0"/>
                <a:cs typeface="IranNastaliq" pitchFamily="18" charset="0"/>
              </a:rPr>
              <a:t>اجزای تشکیل دهنده سقف متال دک</a:t>
            </a:r>
            <a:endParaRPr lang="en-US" dirty="0">
              <a:effectLst>
                <a:outerShdw blurRad="38100" dist="38100" dir="2700000" algn="tl">
                  <a:srgbClr val="000000">
                    <a:alpha val="43137"/>
                  </a:srgbClr>
                </a:outerShdw>
                <a:reflection blurRad="6350" stA="60000" endA="900" endPos="60000" dist="60007" dir="5400000" sy="-100000" algn="bl" rotWithShape="0"/>
              </a:effectLst>
              <a:latin typeface="IranNastaliq" pitchFamily="18" charset="0"/>
              <a:cs typeface="IranNastaliq" pitchFamily="18" charset="0"/>
            </a:endParaRPr>
          </a:p>
        </p:txBody>
      </p:sp>
      <p:sp>
        <p:nvSpPr>
          <p:cNvPr id="2" name="Content Placeholder 1"/>
          <p:cNvSpPr>
            <a:spLocks noGrp="1"/>
          </p:cNvSpPr>
          <p:nvPr>
            <p:ph idx="1"/>
          </p:nvPr>
        </p:nvSpPr>
        <p:spPr/>
        <p:txBody>
          <a:bodyPr/>
          <a:lstStyle/>
          <a:p>
            <a:pPr marL="0" marR="0" indent="0" algn="r" rtl="1">
              <a:lnSpc>
                <a:spcPct val="115000"/>
              </a:lnSpc>
              <a:spcBef>
                <a:spcPts val="0"/>
              </a:spcBef>
              <a:spcAft>
                <a:spcPts val="1000"/>
              </a:spcAft>
              <a:buNone/>
            </a:pPr>
            <a:r>
              <a:rPr lang="en-US" sz="2800" dirty="0">
                <a:latin typeface="Calibri"/>
                <a:ea typeface="Calibri"/>
                <a:cs typeface="Arial"/>
              </a:rPr>
              <a:t> </a:t>
            </a:r>
          </a:p>
          <a:p>
            <a:pPr marL="109728" indent="0" algn="r" rtl="1">
              <a:buNone/>
            </a:pPr>
            <a:r>
              <a:rPr lang="fa-IR" sz="2800" b="1" dirty="0" smtClean="0">
                <a:latin typeface="Calibri"/>
                <a:ea typeface="Calibri"/>
                <a:cs typeface="2  Davat" pitchFamily="2" charset="-78"/>
              </a:rPr>
              <a:t>ا</a:t>
            </a:r>
            <a:r>
              <a:rPr lang="ar-SA" sz="2800" b="1" dirty="0" smtClean="0">
                <a:latin typeface="Calibri"/>
                <a:ea typeface="Calibri"/>
                <a:cs typeface="2  Davat" pitchFamily="2" charset="-78"/>
              </a:rPr>
              <a:t>لف</a:t>
            </a:r>
            <a:r>
              <a:rPr lang="ar-SA" sz="2800" b="1" dirty="0">
                <a:latin typeface="Calibri"/>
                <a:ea typeface="Calibri"/>
                <a:cs typeface="2  Davat" pitchFamily="2" charset="-78"/>
              </a:rPr>
              <a:t>) ورق فولادی </a:t>
            </a:r>
            <a:endParaRPr lang="fa-IR" sz="2800" b="1" dirty="0" smtClean="0">
              <a:latin typeface="Calibri"/>
              <a:ea typeface="Calibri"/>
              <a:cs typeface="2  Davat" pitchFamily="2" charset="-78"/>
            </a:endParaRPr>
          </a:p>
          <a:p>
            <a:pPr marL="109728" indent="0" algn="r" rtl="1">
              <a:buNone/>
            </a:pPr>
            <a:r>
              <a:rPr lang="ar-SA" sz="2800" b="1" dirty="0">
                <a:latin typeface="Calibri"/>
                <a:ea typeface="Calibri"/>
                <a:cs typeface="2  Davat" pitchFamily="2" charset="-78"/>
              </a:rPr>
              <a:t>  </a:t>
            </a:r>
            <a:endParaRPr lang="fa-IR" sz="2800" b="1" dirty="0" smtClean="0">
              <a:latin typeface="Calibri"/>
              <a:ea typeface="Calibri"/>
              <a:cs typeface="2  Davat" pitchFamily="2" charset="-78"/>
            </a:endParaRPr>
          </a:p>
          <a:p>
            <a:pPr marL="109728" indent="0" algn="r" rtl="1">
              <a:buNone/>
            </a:pPr>
            <a:r>
              <a:rPr lang="fa-IR" sz="2800" b="1" dirty="0" smtClean="0">
                <a:latin typeface="Calibri"/>
                <a:ea typeface="Calibri"/>
                <a:cs typeface="2  Davat" pitchFamily="2" charset="-78"/>
              </a:rPr>
              <a:t> </a:t>
            </a:r>
            <a:r>
              <a:rPr lang="ar-SA" sz="2800" b="1" dirty="0" smtClean="0">
                <a:latin typeface="Calibri"/>
                <a:ea typeface="Calibri"/>
                <a:cs typeface="2  Davat" pitchFamily="2" charset="-78"/>
              </a:rPr>
              <a:t>ب</a:t>
            </a:r>
            <a:r>
              <a:rPr lang="ar-SA" sz="2800" b="1" dirty="0">
                <a:latin typeface="Calibri"/>
                <a:ea typeface="Calibri"/>
                <a:cs typeface="2  Davat" pitchFamily="2" charset="-78"/>
              </a:rPr>
              <a:t>) برشگیر  </a:t>
            </a:r>
            <a:endParaRPr lang="fa-IR" sz="2800" b="1" dirty="0" smtClean="0">
              <a:latin typeface="Calibri"/>
              <a:ea typeface="Calibri"/>
              <a:cs typeface="2  Davat" pitchFamily="2" charset="-78"/>
            </a:endParaRPr>
          </a:p>
          <a:p>
            <a:pPr marL="109728" indent="0" algn="r" rtl="1">
              <a:buNone/>
            </a:pPr>
            <a:endParaRPr lang="fa-IR" sz="2800" b="1" dirty="0" smtClean="0">
              <a:latin typeface="Calibri"/>
              <a:ea typeface="Calibri"/>
              <a:cs typeface="2  Davat" pitchFamily="2" charset="-78"/>
            </a:endParaRPr>
          </a:p>
          <a:p>
            <a:pPr marL="109728" indent="0" algn="r" rtl="1">
              <a:buNone/>
            </a:pPr>
            <a:r>
              <a:rPr lang="ar-SA" sz="2800" b="1" dirty="0">
                <a:latin typeface="Calibri"/>
                <a:ea typeface="Calibri"/>
                <a:cs typeface="2  Davat" pitchFamily="2" charset="-78"/>
              </a:rPr>
              <a:t> </a:t>
            </a:r>
            <a:r>
              <a:rPr lang="ar-SA" sz="2800" b="1" dirty="0" smtClean="0">
                <a:latin typeface="Calibri"/>
                <a:ea typeface="Calibri"/>
                <a:cs typeface="2  Davat" pitchFamily="2" charset="-78"/>
              </a:rPr>
              <a:t>ج</a:t>
            </a:r>
            <a:r>
              <a:rPr lang="ar-SA" sz="2800" b="1" dirty="0">
                <a:latin typeface="Calibri"/>
                <a:ea typeface="Calibri"/>
                <a:cs typeface="2  Davat" pitchFamily="2" charset="-78"/>
              </a:rPr>
              <a:t>) آرماتور </a:t>
            </a:r>
            <a:endParaRPr lang="fa-IR" sz="2800" b="1" dirty="0" smtClean="0">
              <a:latin typeface="Calibri"/>
              <a:ea typeface="Calibri"/>
              <a:cs typeface="2  Davat" pitchFamily="2" charset="-78"/>
            </a:endParaRPr>
          </a:p>
          <a:p>
            <a:pPr marL="109728" indent="0" algn="r" rtl="1">
              <a:buNone/>
            </a:pPr>
            <a:r>
              <a:rPr lang="ar-SA" sz="2800" b="1" dirty="0">
                <a:latin typeface="Calibri"/>
                <a:ea typeface="Calibri"/>
                <a:cs typeface="2  Davat" pitchFamily="2" charset="-78"/>
              </a:rPr>
              <a:t>  </a:t>
            </a:r>
            <a:endParaRPr lang="fa-IR" sz="2800" b="1" dirty="0" smtClean="0">
              <a:latin typeface="Calibri"/>
              <a:ea typeface="Calibri"/>
              <a:cs typeface="2  Davat" pitchFamily="2" charset="-78"/>
            </a:endParaRPr>
          </a:p>
          <a:p>
            <a:pPr marL="109728" indent="0" algn="r" rtl="1">
              <a:buNone/>
            </a:pPr>
            <a:r>
              <a:rPr lang="fa-IR" sz="2800" b="1" dirty="0" smtClean="0">
                <a:latin typeface="Calibri"/>
                <a:ea typeface="Calibri"/>
                <a:cs typeface="2  Davat" pitchFamily="2" charset="-78"/>
              </a:rPr>
              <a:t> </a:t>
            </a:r>
            <a:r>
              <a:rPr lang="ar-SA" sz="2800" b="1" dirty="0" smtClean="0">
                <a:latin typeface="Calibri"/>
                <a:ea typeface="Calibri"/>
                <a:cs typeface="2  Davat" pitchFamily="2" charset="-78"/>
              </a:rPr>
              <a:t>د</a:t>
            </a:r>
            <a:r>
              <a:rPr lang="ar-SA" sz="2800" b="1" dirty="0">
                <a:latin typeface="Calibri"/>
                <a:ea typeface="Calibri"/>
                <a:cs typeface="2  Davat" pitchFamily="2" charset="-78"/>
              </a:rPr>
              <a:t>) بتن</a:t>
            </a:r>
            <a:endParaRPr lang="en-US" dirty="0">
              <a:cs typeface="2  Davat" pitchFamily="2" charset="-78"/>
            </a:endParaRPr>
          </a:p>
        </p:txBody>
      </p:sp>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extLst>
      <p:ext uri="{BB962C8B-B14F-4D97-AF65-F5344CB8AC3E}">
        <p14:creationId xmlns:p14="http://schemas.microsoft.com/office/powerpoint/2010/main" val="981590341"/>
      </p:ext>
    </p:extLst>
  </p:cSld>
  <p:clrMapOvr>
    <a:masterClrMapping/>
  </p:clrMapOvr>
  <p:transition spd="slow">
    <p:pul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1524000"/>
            <a:ext cx="8229600" cy="838200"/>
          </a:xfrm>
        </p:spPr>
        <p:txBody>
          <a:bodyPr>
            <a:normAutofit fontScale="90000"/>
          </a:bodyPr>
          <a:lstStyle/>
          <a:p>
            <a:pPr marL="0" marR="0" algn="r" rtl="1">
              <a:lnSpc>
                <a:spcPct val="115000"/>
              </a:lnSpc>
              <a:spcBef>
                <a:spcPts val="0"/>
              </a:spcBef>
              <a:spcAft>
                <a:spcPts val="1000"/>
              </a:spcAft>
            </a:pPr>
            <a:r>
              <a:rPr lang="ar-SA" sz="4400" dirty="0">
                <a:effectLst>
                  <a:outerShdw blurRad="38100" dist="38100" dir="2700000" algn="tl">
                    <a:srgbClr val="000000">
                      <a:alpha val="43137"/>
                    </a:srgbClr>
                  </a:outerShdw>
                  <a:reflection blurRad="6350" stA="60000" endA="900" endPos="60000" dist="60007" dir="5400000" sy="-100000" algn="bl" rotWithShape="0"/>
                </a:effectLst>
                <a:latin typeface="IranNastaliq" pitchFamily="18" charset="0"/>
                <a:ea typeface="Calibri"/>
                <a:cs typeface="IranNastaliq" pitchFamily="18" charset="0"/>
              </a:rPr>
              <a:t>الف) ورق فولادی </a:t>
            </a:r>
            <a:r>
              <a:rPr lang="en-US" sz="4400" dirty="0" smtClean="0">
                <a:effectLst>
                  <a:outerShdw blurRad="38100" dist="38100" dir="2700000" algn="tl">
                    <a:srgbClr val="000000">
                      <a:alpha val="43137"/>
                    </a:srgbClr>
                  </a:outerShdw>
                  <a:reflection blurRad="6350" stA="60000" endA="900" endPos="60000" dist="60007" dir="5400000" sy="-100000" algn="bl" rotWithShape="0"/>
                </a:effectLst>
                <a:latin typeface="IranNastaliq" pitchFamily="18" charset="0"/>
                <a:ea typeface="Calibri"/>
                <a:cs typeface="IranNastaliq" pitchFamily="18" charset="0"/>
              </a:rPr>
              <a:t/>
            </a:r>
            <a:br>
              <a:rPr lang="en-US" sz="4400" dirty="0" smtClean="0">
                <a:effectLst>
                  <a:outerShdw blurRad="38100" dist="38100" dir="2700000" algn="tl">
                    <a:srgbClr val="000000">
                      <a:alpha val="43137"/>
                    </a:srgbClr>
                  </a:outerShdw>
                  <a:reflection blurRad="6350" stA="60000" endA="900" endPos="60000" dist="60007" dir="5400000" sy="-100000" algn="bl" rotWithShape="0"/>
                </a:effectLst>
                <a:latin typeface="IranNastaliq" pitchFamily="18" charset="0"/>
                <a:ea typeface="Calibri"/>
                <a:cs typeface="IranNastaliq" pitchFamily="18" charset="0"/>
              </a:rPr>
            </a:br>
            <a:endParaRPr lang="en-US" dirty="0">
              <a:effectLst>
                <a:outerShdw blurRad="38100" dist="38100" dir="2700000" algn="tl">
                  <a:srgbClr val="000000">
                    <a:alpha val="43137"/>
                  </a:srgbClr>
                </a:outerShdw>
                <a:reflection blurRad="6350" stA="60000" endA="900" endPos="60000" dist="60007" dir="5400000" sy="-100000" algn="bl" rotWithShape="0"/>
              </a:effectLst>
              <a:latin typeface="IranNastaliq" pitchFamily="18" charset="0"/>
              <a:cs typeface="IranNastaliq" pitchFamily="18" charset="0"/>
            </a:endParaRPr>
          </a:p>
        </p:txBody>
      </p:sp>
      <p:sp>
        <p:nvSpPr>
          <p:cNvPr id="5" name="Content Placeholder 4"/>
          <p:cNvSpPr>
            <a:spLocks noGrp="1"/>
          </p:cNvSpPr>
          <p:nvPr>
            <p:ph idx="1"/>
          </p:nvPr>
        </p:nvSpPr>
        <p:spPr>
          <a:xfrm>
            <a:off x="71438" y="1752600"/>
            <a:ext cx="9072562" cy="2209800"/>
          </a:xfrm>
        </p:spPr>
        <p:txBody>
          <a:bodyPr>
            <a:noAutofit/>
          </a:bodyPr>
          <a:lstStyle/>
          <a:p>
            <a:pPr marL="0" marR="0" algn="r" rtl="1">
              <a:lnSpc>
                <a:spcPct val="115000"/>
              </a:lnSpc>
              <a:spcBef>
                <a:spcPts val="0"/>
              </a:spcBef>
              <a:spcAft>
                <a:spcPts val="1000"/>
              </a:spcAft>
            </a:pPr>
            <a:r>
              <a:rPr lang="ar-SA" sz="2000" dirty="0">
                <a:latin typeface="Calibri"/>
                <a:ea typeface="Calibri"/>
                <a:cs typeface="2  Davat" pitchFamily="2" charset="-78"/>
              </a:rPr>
              <a:t>ورق فولادی شاخص‌ترین مصالح این نوع سقف می‌باشد که برای ساخت آن ورق فولادی گالوانیزه (هر دو طرف) با ضخامت‌های </a:t>
            </a:r>
            <a:r>
              <a:rPr lang="fa-IR" sz="2000" dirty="0">
                <a:latin typeface="Calibri"/>
                <a:ea typeface="Calibri"/>
                <a:cs typeface="2  Davat" pitchFamily="2" charset="-78"/>
              </a:rPr>
              <a:t>۸/۰</a:t>
            </a:r>
            <a:r>
              <a:rPr lang="ar-SA" sz="2000" dirty="0">
                <a:latin typeface="Calibri"/>
                <a:ea typeface="Calibri"/>
                <a:cs typeface="2  Davat" pitchFamily="2" charset="-78"/>
              </a:rPr>
              <a:t> تا </a:t>
            </a:r>
            <a:r>
              <a:rPr lang="fa-IR" sz="2000" dirty="0">
                <a:latin typeface="Calibri"/>
                <a:ea typeface="Calibri"/>
                <a:cs typeface="2  Davat" pitchFamily="2" charset="-78"/>
              </a:rPr>
              <a:t>۲/۱</a:t>
            </a:r>
            <a:r>
              <a:rPr lang="ar-SA" sz="2000" dirty="0">
                <a:latin typeface="Calibri"/>
                <a:ea typeface="Calibri"/>
                <a:cs typeface="2  Davat" pitchFamily="2" charset="-78"/>
              </a:rPr>
              <a:t> میلیمتر را به وسیله دستگاه‌های </a:t>
            </a:r>
            <a:r>
              <a:rPr lang="en-US" sz="2000" dirty="0" err="1">
                <a:latin typeface="Calibri"/>
                <a:ea typeface="Calibri"/>
                <a:cs typeface="2  Davat" pitchFamily="2" charset="-78"/>
              </a:rPr>
              <a:t>Rol</a:t>
            </a:r>
            <a:r>
              <a:rPr lang="en-US" sz="2000" dirty="0">
                <a:latin typeface="Calibri"/>
                <a:ea typeface="Calibri"/>
                <a:cs typeface="2  Davat" pitchFamily="2" charset="-78"/>
              </a:rPr>
              <a:t> Forming</a:t>
            </a:r>
            <a:r>
              <a:rPr lang="ar-SA" sz="2000" dirty="0">
                <a:latin typeface="Calibri"/>
                <a:ea typeface="Calibri"/>
                <a:cs typeface="2  Davat" pitchFamily="2" charset="-78"/>
              </a:rPr>
              <a:t> به روش نورد سرد (</a:t>
            </a:r>
            <a:r>
              <a:rPr lang="en-US" sz="2000" dirty="0">
                <a:latin typeface="Calibri"/>
                <a:ea typeface="Calibri"/>
                <a:cs typeface="2  Davat" pitchFamily="2" charset="-78"/>
              </a:rPr>
              <a:t>Cold Forming</a:t>
            </a:r>
            <a:r>
              <a:rPr lang="ar-SA" sz="2000" dirty="0">
                <a:latin typeface="Calibri"/>
                <a:ea typeface="Calibri"/>
                <a:cs typeface="2  Davat" pitchFamily="2" charset="-78"/>
              </a:rPr>
              <a:t>) به حالت موجدار شکل دهی می‌کنند به صورتی که در مقطع ورق حاصله هر موج به شکل یک ذوزنقه دیده می‌شود. برای محاسبه مشخصات هندسی مقطع می‌بایست از ضخامت پوشش گالوانیزه (</a:t>
            </a:r>
            <a:r>
              <a:rPr lang="en-US" sz="2000" dirty="0">
                <a:latin typeface="Calibri"/>
                <a:ea typeface="Calibri"/>
                <a:cs typeface="2  Davat" pitchFamily="2" charset="-78"/>
              </a:rPr>
              <a:t>Zinc Coating</a:t>
            </a:r>
            <a:r>
              <a:rPr lang="ar-SA" sz="2000" dirty="0">
                <a:latin typeface="Calibri"/>
                <a:ea typeface="Calibri"/>
                <a:cs typeface="2  Davat" pitchFamily="2" charset="-78"/>
              </a:rPr>
              <a:t>) صرف نظر نمود ارتفاع ذوزنقه‌ها (عمق کنگره) حداکثر </a:t>
            </a:r>
            <a:r>
              <a:rPr lang="fa-IR" sz="2000" dirty="0">
                <a:latin typeface="Calibri"/>
                <a:ea typeface="Calibri"/>
                <a:cs typeface="2  Davat" pitchFamily="2" charset="-78"/>
              </a:rPr>
              <a:t>۷۵</a:t>
            </a:r>
            <a:r>
              <a:rPr lang="ar-SA" sz="2000" dirty="0">
                <a:latin typeface="Calibri"/>
                <a:ea typeface="Calibri"/>
                <a:cs typeface="2  Davat" pitchFamily="2" charset="-78"/>
              </a:rPr>
              <a:t> میلیمتر می‌باشد همچنین عرض متوسط کنگره‌های پرشده با بتن نمی‌بایست کمتر از </a:t>
            </a:r>
            <a:r>
              <a:rPr lang="fa-IR" sz="2000" dirty="0">
                <a:latin typeface="Calibri"/>
                <a:ea typeface="Calibri"/>
                <a:cs typeface="2  Davat" pitchFamily="2" charset="-78"/>
              </a:rPr>
              <a:t>۵۰</a:t>
            </a:r>
            <a:r>
              <a:rPr lang="ar-SA" sz="2000" dirty="0">
                <a:latin typeface="Calibri"/>
                <a:ea typeface="Calibri"/>
                <a:cs typeface="2  Davat" pitchFamily="2" charset="-78"/>
              </a:rPr>
              <a:t> میلیمتر باشد</a:t>
            </a:r>
            <a:r>
              <a:rPr lang="ar-SA" sz="2000" dirty="0" smtClean="0">
                <a:latin typeface="Calibri"/>
                <a:ea typeface="Calibri"/>
                <a:cs typeface="2  Davat" pitchFamily="2" charset="-78"/>
              </a:rPr>
              <a:t>.</a:t>
            </a:r>
            <a:endParaRPr lang="en-US" sz="2000" dirty="0">
              <a:cs typeface="2  Davat" pitchFamily="2" charset="-78"/>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733800"/>
            <a:ext cx="3505200" cy="2895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extLst>
      <p:ext uri="{BB962C8B-B14F-4D97-AF65-F5344CB8AC3E}">
        <p14:creationId xmlns:p14="http://schemas.microsoft.com/office/powerpoint/2010/main" val="526904418"/>
      </p:ext>
    </p:extLst>
  </p:cSld>
  <p:clrMapOvr>
    <a:masterClrMapping/>
  </p:clrMapOvr>
  <p:transition spd="slow">
    <p:pul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990600" y="304800"/>
            <a:ext cx="10134600" cy="1143000"/>
          </a:xfrm>
        </p:spPr>
        <p:txBody>
          <a:bodyPr/>
          <a:lstStyle/>
          <a:p>
            <a:pPr algn="r" rtl="1"/>
            <a:r>
              <a:rPr lang="ar-SA" sz="4400" dirty="0">
                <a:effectLst>
                  <a:outerShdw blurRad="38100" dist="38100" dir="2700000" algn="tl">
                    <a:srgbClr val="000000">
                      <a:alpha val="43137"/>
                    </a:srgbClr>
                  </a:outerShdw>
                  <a:reflection blurRad="6350" stA="60000" endA="900" endPos="60000" dist="60007" dir="5400000" sy="-100000" algn="bl" rotWithShape="0"/>
                </a:effectLst>
                <a:latin typeface="IranNastaliq" pitchFamily="18" charset="0"/>
                <a:ea typeface="Calibri"/>
                <a:cs typeface="IranNastaliq" pitchFamily="18" charset="0"/>
              </a:rPr>
              <a:t>ب) برشگیر </a:t>
            </a:r>
            <a:endParaRPr lang="en-US" dirty="0">
              <a:effectLst>
                <a:outerShdw blurRad="38100" dist="38100" dir="2700000" algn="tl">
                  <a:srgbClr val="000000">
                    <a:alpha val="43137"/>
                  </a:srgbClr>
                </a:outerShdw>
                <a:reflection blurRad="6350" stA="60000" endA="900" endPos="60000" dist="60007" dir="5400000" sy="-100000" algn="bl" rotWithShape="0"/>
              </a:effectLst>
              <a:latin typeface="IranNastaliq" pitchFamily="18" charset="0"/>
              <a:cs typeface="IranNastaliq" pitchFamily="18" charset="0"/>
            </a:endParaRPr>
          </a:p>
        </p:txBody>
      </p:sp>
      <p:sp>
        <p:nvSpPr>
          <p:cNvPr id="2" name="Content Placeholder 1"/>
          <p:cNvSpPr>
            <a:spLocks noGrp="1"/>
          </p:cNvSpPr>
          <p:nvPr>
            <p:ph idx="1"/>
          </p:nvPr>
        </p:nvSpPr>
        <p:spPr>
          <a:xfrm>
            <a:off x="2971800" y="1524000"/>
            <a:ext cx="5943600" cy="4648200"/>
          </a:xfrm>
        </p:spPr>
        <p:txBody>
          <a:bodyPr>
            <a:normAutofit/>
          </a:bodyPr>
          <a:lstStyle/>
          <a:p>
            <a:pPr marL="0" marR="0" indent="0" algn="r" rtl="1">
              <a:lnSpc>
                <a:spcPct val="115000"/>
              </a:lnSpc>
              <a:spcBef>
                <a:spcPts val="0"/>
              </a:spcBef>
              <a:spcAft>
                <a:spcPts val="1000"/>
              </a:spcAft>
              <a:buNone/>
            </a:pPr>
            <a:endParaRPr lang="fa-IR" sz="2000" dirty="0" smtClean="0">
              <a:latin typeface="Calibri"/>
              <a:ea typeface="Calibri"/>
              <a:cs typeface="2  Davat" pitchFamily="2" charset="-78"/>
            </a:endParaRPr>
          </a:p>
          <a:p>
            <a:pPr marL="0" marR="0" indent="0" algn="r" rtl="1">
              <a:lnSpc>
                <a:spcPct val="115000"/>
              </a:lnSpc>
              <a:spcBef>
                <a:spcPts val="0"/>
              </a:spcBef>
              <a:spcAft>
                <a:spcPts val="1000"/>
              </a:spcAft>
              <a:buNone/>
            </a:pPr>
            <a:endParaRPr lang="fa-IR" sz="2000" dirty="0" smtClean="0">
              <a:latin typeface="Calibri"/>
              <a:ea typeface="Calibri"/>
              <a:cs typeface="2  Davat" pitchFamily="2" charset="-78"/>
            </a:endParaRPr>
          </a:p>
          <a:p>
            <a:pPr marL="0" marR="0" indent="0" algn="r" rtl="1">
              <a:lnSpc>
                <a:spcPct val="115000"/>
              </a:lnSpc>
              <a:spcBef>
                <a:spcPts val="0"/>
              </a:spcBef>
              <a:spcAft>
                <a:spcPts val="1000"/>
              </a:spcAft>
              <a:buNone/>
            </a:pPr>
            <a:endParaRPr lang="fa-IR" sz="2000" dirty="0" smtClean="0">
              <a:latin typeface="Calibri"/>
              <a:ea typeface="Calibri"/>
              <a:cs typeface="2  Davat" pitchFamily="2" charset="-78"/>
            </a:endParaRPr>
          </a:p>
          <a:p>
            <a:pPr marL="0" marR="0" indent="0" algn="r" rtl="1">
              <a:lnSpc>
                <a:spcPct val="115000"/>
              </a:lnSpc>
              <a:spcBef>
                <a:spcPts val="0"/>
              </a:spcBef>
              <a:spcAft>
                <a:spcPts val="1000"/>
              </a:spcAft>
              <a:buNone/>
            </a:pPr>
            <a:r>
              <a:rPr lang="ar-SA" sz="2000" dirty="0" smtClean="0">
                <a:latin typeface="Calibri"/>
                <a:ea typeface="Calibri"/>
                <a:cs typeface="2  Davat" pitchFamily="2" charset="-78"/>
              </a:rPr>
              <a:t>برشگیرها </a:t>
            </a:r>
            <a:r>
              <a:rPr lang="ar-SA" sz="2000" dirty="0">
                <a:latin typeface="Calibri"/>
                <a:ea typeface="Calibri"/>
                <a:cs typeface="2  Davat" pitchFamily="2" charset="-78"/>
              </a:rPr>
              <a:t>یا گل میخ‌های خاصی که در این نوع سقف استفاده می‌شود به جهت نوع مصالح و روش خاص اجرا، یکی دیگر نقاط قوت این نوع سقف محسوب می‌شود. قطر این برشگیرها حداکثر </a:t>
            </a:r>
            <a:r>
              <a:rPr lang="fa-IR" sz="2000" dirty="0">
                <a:latin typeface="Calibri"/>
                <a:ea typeface="Calibri"/>
                <a:cs typeface="2  Davat" pitchFamily="2" charset="-78"/>
              </a:rPr>
              <a:t>۲۰</a:t>
            </a:r>
            <a:r>
              <a:rPr lang="ar-SA" sz="2000" dirty="0">
                <a:latin typeface="Calibri"/>
                <a:ea typeface="Calibri"/>
                <a:cs typeface="2  Davat" pitchFamily="2" charset="-78"/>
              </a:rPr>
              <a:t> میلیمتر و ارتفاع آنها بسته به شکل ورق فولادی متغییر می‌باشد و در نهایت حداقل ارتفاع گل میخ بعد از نصب که از بالای ورق زوزنقه‌ای اندازه‌گیری می‌شود نباید کمتر از </a:t>
            </a:r>
            <a:r>
              <a:rPr lang="fa-IR" sz="2000" dirty="0">
                <a:latin typeface="Calibri"/>
                <a:ea typeface="Calibri"/>
                <a:cs typeface="2  Davat" pitchFamily="2" charset="-78"/>
              </a:rPr>
              <a:t>۴۰</a:t>
            </a:r>
            <a:r>
              <a:rPr lang="ar-SA" sz="2000" dirty="0">
                <a:latin typeface="Calibri"/>
                <a:ea typeface="Calibri"/>
                <a:cs typeface="2  Davat" pitchFamily="2" charset="-78"/>
              </a:rPr>
              <a:t> میلیمتر باشد</a:t>
            </a:r>
            <a:r>
              <a:rPr lang="ar-SA" sz="2000" dirty="0" smtClean="0">
                <a:latin typeface="Calibri"/>
                <a:ea typeface="Calibri"/>
                <a:cs typeface="2  Davat" pitchFamily="2" charset="-78"/>
              </a:rPr>
              <a:t>. این گل میخ‌ها به وسیله دستگاه جوش قوس الکتریکی خاصی که </a:t>
            </a:r>
            <a:r>
              <a:rPr lang="en-US" sz="2000" dirty="0" smtClean="0">
                <a:latin typeface="Calibri"/>
                <a:ea typeface="Calibri"/>
                <a:cs typeface="2  Davat" pitchFamily="2" charset="-78"/>
              </a:rPr>
              <a:t>Stud Welder</a:t>
            </a:r>
            <a:r>
              <a:rPr lang="ar-SA" sz="2000" dirty="0" smtClean="0">
                <a:latin typeface="Calibri"/>
                <a:ea typeface="Calibri"/>
                <a:cs typeface="2  Davat" pitchFamily="2" charset="-78"/>
              </a:rPr>
              <a:t> خوانده می‌شود به بال تیرهای سازه‌ای جوش می‌شود. </a:t>
            </a:r>
            <a:endParaRPr lang="en-US" sz="2000" dirty="0">
              <a:latin typeface="Calibri"/>
              <a:ea typeface="Calibri"/>
              <a:cs typeface="2  Davat" pitchFamily="2" charset="-78"/>
            </a:endParaRPr>
          </a:p>
          <a:p>
            <a:pPr marL="109728" indent="0" algn="r" rtl="1">
              <a:buNone/>
            </a:pPr>
            <a:endParaRPr lang="en-US" sz="2000" dirty="0">
              <a:cs typeface="B Nazanin" pitchFamily="2" charset="-78"/>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6" y="1600200"/>
            <a:ext cx="2995613" cy="4279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extLst>
      <p:ext uri="{BB962C8B-B14F-4D97-AF65-F5344CB8AC3E}">
        <p14:creationId xmlns:p14="http://schemas.microsoft.com/office/powerpoint/2010/main" val="72168495"/>
      </p:ext>
    </p:extLst>
  </p:cSld>
  <p:clrMapOvr>
    <a:masterClrMapping/>
  </p:clrMapOvr>
  <p:transition spd="slow">
    <p:pull/>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marL="0" marR="0" algn="r" rtl="1">
              <a:lnSpc>
                <a:spcPct val="115000"/>
              </a:lnSpc>
              <a:spcBef>
                <a:spcPts val="0"/>
              </a:spcBef>
              <a:spcAft>
                <a:spcPts val="1000"/>
              </a:spcAft>
            </a:pPr>
            <a:r>
              <a:rPr lang="ar-SA" sz="4400" dirty="0">
                <a:effectLst>
                  <a:outerShdw blurRad="38100" dist="38100" dir="2700000" algn="tl">
                    <a:srgbClr val="000000">
                      <a:alpha val="43137"/>
                    </a:srgbClr>
                  </a:outerShdw>
                  <a:reflection blurRad="6350" stA="60000" endA="900" endPos="60000" dist="60007" dir="5400000" sy="-100000" algn="bl" rotWithShape="0"/>
                </a:effectLst>
                <a:latin typeface="IranNastaliq" pitchFamily="18" charset="0"/>
                <a:ea typeface="Calibri"/>
                <a:cs typeface="IranNastaliq" pitchFamily="18" charset="0"/>
              </a:rPr>
              <a:t>ج) آرماتور </a:t>
            </a:r>
            <a:r>
              <a:rPr lang="en-US" sz="4400" dirty="0" smtClean="0">
                <a:effectLst>
                  <a:outerShdw blurRad="38100" dist="38100" dir="2700000" algn="tl">
                    <a:srgbClr val="000000">
                      <a:alpha val="43137"/>
                    </a:srgbClr>
                  </a:outerShdw>
                  <a:reflection blurRad="6350" stA="60000" endA="900" endPos="60000" dist="60007" dir="5400000" sy="-100000" algn="bl" rotWithShape="0"/>
                </a:effectLst>
                <a:latin typeface="IranNastaliq" pitchFamily="18" charset="0"/>
                <a:ea typeface="Calibri"/>
                <a:cs typeface="IranNastaliq" pitchFamily="18" charset="0"/>
              </a:rPr>
              <a:t/>
            </a:r>
            <a:br>
              <a:rPr lang="en-US" sz="4400" dirty="0" smtClean="0">
                <a:effectLst>
                  <a:outerShdw blurRad="38100" dist="38100" dir="2700000" algn="tl">
                    <a:srgbClr val="000000">
                      <a:alpha val="43137"/>
                    </a:srgbClr>
                  </a:outerShdw>
                  <a:reflection blurRad="6350" stA="60000" endA="900" endPos="60000" dist="60007" dir="5400000" sy="-100000" algn="bl" rotWithShape="0"/>
                </a:effectLst>
                <a:latin typeface="IranNastaliq" pitchFamily="18" charset="0"/>
                <a:ea typeface="Calibri"/>
                <a:cs typeface="IranNastaliq" pitchFamily="18" charset="0"/>
              </a:rPr>
            </a:br>
            <a:endParaRPr lang="en-US" dirty="0">
              <a:effectLst>
                <a:outerShdw blurRad="38100" dist="38100" dir="2700000" algn="tl">
                  <a:srgbClr val="000000">
                    <a:alpha val="43137"/>
                  </a:srgbClr>
                </a:outerShdw>
                <a:reflection blurRad="6350" stA="60000" endA="900" endPos="60000" dist="60007" dir="5400000" sy="-100000" algn="bl" rotWithShape="0"/>
              </a:effectLst>
              <a:latin typeface="IranNastaliq" pitchFamily="18" charset="0"/>
              <a:cs typeface="IranNastaliq" pitchFamily="18" charset="0"/>
            </a:endParaRPr>
          </a:p>
        </p:txBody>
      </p:sp>
      <p:sp>
        <p:nvSpPr>
          <p:cNvPr id="2" name="Content Placeholder 1"/>
          <p:cNvSpPr>
            <a:spLocks noGrp="1"/>
          </p:cNvSpPr>
          <p:nvPr>
            <p:ph idx="1"/>
          </p:nvPr>
        </p:nvSpPr>
        <p:spPr>
          <a:xfrm>
            <a:off x="3028949" y="1143000"/>
            <a:ext cx="5943600" cy="5257800"/>
          </a:xfrm>
        </p:spPr>
        <p:txBody>
          <a:bodyPr>
            <a:normAutofit/>
          </a:bodyPr>
          <a:lstStyle/>
          <a:p>
            <a:pPr marL="0" marR="0" indent="0" algn="r" rtl="1">
              <a:lnSpc>
                <a:spcPct val="115000"/>
              </a:lnSpc>
              <a:spcBef>
                <a:spcPts val="0"/>
              </a:spcBef>
              <a:spcAft>
                <a:spcPts val="1000"/>
              </a:spcAft>
              <a:buNone/>
            </a:pPr>
            <a:r>
              <a:rPr lang="ar-SA" sz="2800" dirty="0">
                <a:latin typeface="Calibri"/>
                <a:ea typeface="Calibri"/>
                <a:cs typeface="2  Davat" pitchFamily="2" charset="-78"/>
              </a:rPr>
              <a:t>آرماتوربندی در چهار مورد زیر می‌بایست اجرا گردد:</a:t>
            </a:r>
            <a:endParaRPr lang="en-US" sz="2800" dirty="0">
              <a:latin typeface="Calibri"/>
              <a:ea typeface="Calibri"/>
              <a:cs typeface="2  Davat" pitchFamily="2" charset="-78"/>
            </a:endParaRPr>
          </a:p>
          <a:p>
            <a:pPr marL="0" marR="0" algn="r" rtl="1">
              <a:lnSpc>
                <a:spcPct val="115000"/>
              </a:lnSpc>
              <a:spcBef>
                <a:spcPts val="0"/>
              </a:spcBef>
              <a:spcAft>
                <a:spcPts val="1000"/>
              </a:spcAft>
            </a:pPr>
            <a:r>
              <a:rPr lang="fa-IR" sz="2800" dirty="0">
                <a:latin typeface="Calibri"/>
                <a:ea typeface="Calibri"/>
                <a:cs typeface="2  Davat" pitchFamily="2" charset="-78"/>
              </a:rPr>
              <a:t>۱-   </a:t>
            </a:r>
            <a:r>
              <a:rPr lang="ar-SA" sz="2800" dirty="0">
                <a:latin typeface="Calibri"/>
                <a:ea typeface="Calibri"/>
                <a:cs typeface="2  Davat" pitchFamily="2" charset="-78"/>
              </a:rPr>
              <a:t>مقاومت در برابر لنگر منفی در دهانه‌های ممتد </a:t>
            </a:r>
            <a:r>
              <a:rPr lang="ar-SA" sz="2800" dirty="0" smtClean="0">
                <a:latin typeface="Calibri"/>
                <a:ea typeface="Calibri"/>
                <a:cs typeface="2  Davat" pitchFamily="2" charset="-78"/>
              </a:rPr>
              <a:t>و</a:t>
            </a:r>
            <a:r>
              <a:rPr lang="fa-IR" sz="2800" dirty="0" smtClean="0">
                <a:latin typeface="Calibri"/>
                <a:ea typeface="Calibri"/>
                <a:cs typeface="2  Davat" pitchFamily="2" charset="-78"/>
              </a:rPr>
              <a:t>  </a:t>
            </a:r>
            <a:r>
              <a:rPr lang="ar-SA" sz="2800" dirty="0" smtClean="0">
                <a:latin typeface="Calibri"/>
                <a:ea typeface="Calibri"/>
                <a:cs typeface="2  Davat" pitchFamily="2" charset="-78"/>
              </a:rPr>
              <a:t> </a:t>
            </a:r>
            <a:r>
              <a:rPr lang="fa-IR" sz="2800" dirty="0" smtClean="0">
                <a:latin typeface="Calibri"/>
                <a:ea typeface="Calibri"/>
                <a:cs typeface="2  Davat" pitchFamily="2" charset="-78"/>
              </a:rPr>
              <a:t>    </a:t>
            </a:r>
            <a:r>
              <a:rPr lang="ar-SA" sz="2800" dirty="0" smtClean="0">
                <a:latin typeface="Calibri"/>
                <a:ea typeface="Calibri"/>
                <a:cs typeface="2  Davat" pitchFamily="2" charset="-78"/>
              </a:rPr>
              <a:t>کنسول </a:t>
            </a:r>
            <a:r>
              <a:rPr lang="ar-SA" sz="2800" dirty="0">
                <a:latin typeface="Calibri"/>
                <a:ea typeface="Calibri"/>
                <a:cs typeface="2  Davat" pitchFamily="2" charset="-78"/>
              </a:rPr>
              <a:t>ها</a:t>
            </a:r>
            <a:endParaRPr lang="en-US" sz="2800" dirty="0">
              <a:latin typeface="Calibri"/>
              <a:ea typeface="Calibri"/>
              <a:cs typeface="2  Davat" pitchFamily="2" charset="-78"/>
            </a:endParaRPr>
          </a:p>
          <a:p>
            <a:pPr marL="0" marR="0" algn="r" rtl="1">
              <a:lnSpc>
                <a:spcPct val="115000"/>
              </a:lnSpc>
              <a:spcBef>
                <a:spcPts val="0"/>
              </a:spcBef>
              <a:spcAft>
                <a:spcPts val="1000"/>
              </a:spcAft>
            </a:pPr>
            <a:r>
              <a:rPr lang="fa-IR" sz="2800" dirty="0">
                <a:latin typeface="Calibri"/>
                <a:ea typeface="Calibri"/>
                <a:cs typeface="2  Davat" pitchFamily="2" charset="-78"/>
              </a:rPr>
              <a:t>۲-   </a:t>
            </a:r>
            <a:r>
              <a:rPr lang="ar-SA" sz="2800" dirty="0">
                <a:latin typeface="Calibri"/>
                <a:ea typeface="Calibri"/>
                <a:cs typeface="2  Davat" pitchFamily="2" charset="-78"/>
              </a:rPr>
              <a:t>بارهای متمرکز یا بازشوها</a:t>
            </a:r>
            <a:endParaRPr lang="en-US" sz="2800" dirty="0">
              <a:latin typeface="Calibri"/>
              <a:ea typeface="Calibri"/>
              <a:cs typeface="2  Davat" pitchFamily="2" charset="-78"/>
            </a:endParaRPr>
          </a:p>
          <a:p>
            <a:pPr marL="0" marR="0" algn="r" rtl="1">
              <a:lnSpc>
                <a:spcPct val="115000"/>
              </a:lnSpc>
              <a:spcBef>
                <a:spcPts val="0"/>
              </a:spcBef>
              <a:spcAft>
                <a:spcPts val="1000"/>
              </a:spcAft>
            </a:pPr>
            <a:r>
              <a:rPr lang="fa-IR" sz="2800" dirty="0">
                <a:latin typeface="Calibri"/>
                <a:ea typeface="Calibri"/>
                <a:cs typeface="2  Davat" pitchFamily="2" charset="-78"/>
              </a:rPr>
              <a:t>۳-   </a:t>
            </a:r>
            <a:r>
              <a:rPr lang="ar-SA" sz="2800" dirty="0">
                <a:latin typeface="Calibri"/>
                <a:ea typeface="Calibri"/>
                <a:cs typeface="2  Davat" pitchFamily="2" charset="-78"/>
              </a:rPr>
              <a:t>آرماتور حرارتی</a:t>
            </a:r>
            <a:endParaRPr lang="en-US" sz="2800" dirty="0">
              <a:latin typeface="Calibri"/>
              <a:ea typeface="Calibri"/>
              <a:cs typeface="2  Davat" pitchFamily="2" charset="-78"/>
            </a:endParaRPr>
          </a:p>
          <a:p>
            <a:pPr marL="0" marR="0" algn="r" rtl="1">
              <a:lnSpc>
                <a:spcPct val="115000"/>
              </a:lnSpc>
              <a:spcBef>
                <a:spcPts val="0"/>
              </a:spcBef>
              <a:spcAft>
                <a:spcPts val="1000"/>
              </a:spcAft>
            </a:pPr>
            <a:r>
              <a:rPr lang="fa-IR" sz="2800" dirty="0">
                <a:latin typeface="Calibri"/>
                <a:ea typeface="Calibri"/>
                <a:cs typeface="2  Davat" pitchFamily="2" charset="-78"/>
              </a:rPr>
              <a:t>۴-   </a:t>
            </a:r>
            <a:r>
              <a:rPr lang="ar-SA" sz="2800" dirty="0">
                <a:latin typeface="Calibri"/>
                <a:ea typeface="Calibri"/>
                <a:cs typeface="2  Davat" pitchFamily="2" charset="-78"/>
              </a:rPr>
              <a:t>مقاومت در برابر لنگر مثبت در صورتی که از عملکرد کششی ورق فولادی صرف‌نظر شود.</a:t>
            </a:r>
            <a:endParaRPr lang="en-US" sz="2800" dirty="0">
              <a:latin typeface="Calibri"/>
              <a:ea typeface="Calibri"/>
              <a:cs typeface="2  Davat" pitchFamily="2" charset="-78"/>
            </a:endParaRPr>
          </a:p>
          <a:p>
            <a:pPr marL="109728" indent="0" algn="r" rtl="1">
              <a:buNone/>
            </a:pPr>
            <a:endParaRPr lang="en-US" dirty="0">
              <a:cs typeface="B Nazanin" pitchFamily="2" charset="-78"/>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24200"/>
            <a:ext cx="3352800" cy="342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extLst>
      <p:ext uri="{BB962C8B-B14F-4D97-AF65-F5344CB8AC3E}">
        <p14:creationId xmlns:p14="http://schemas.microsoft.com/office/powerpoint/2010/main" val="1422597067"/>
      </p:ext>
    </p:extLst>
  </p:cSld>
  <p:clrMapOvr>
    <a:masterClrMapping/>
  </p:clrMapOvr>
  <p:transition spd="slow">
    <p:pull/>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marL="0" marR="0" algn="r" rtl="1">
              <a:lnSpc>
                <a:spcPct val="115000"/>
              </a:lnSpc>
              <a:spcBef>
                <a:spcPts val="0"/>
              </a:spcBef>
              <a:spcAft>
                <a:spcPts val="1000"/>
              </a:spcAft>
            </a:pPr>
            <a:r>
              <a:rPr lang="ar-SA" sz="4400" dirty="0">
                <a:effectLst>
                  <a:outerShdw blurRad="38100" dist="38100" dir="2700000" algn="tl">
                    <a:srgbClr val="000000">
                      <a:alpha val="43137"/>
                    </a:srgbClr>
                  </a:outerShdw>
                  <a:reflection blurRad="6350" stA="60000" endA="900" endPos="60000" dist="60007" dir="5400000" sy="-100000" algn="bl" rotWithShape="0"/>
                </a:effectLst>
                <a:latin typeface="IranNastaliq" pitchFamily="18" charset="0"/>
                <a:ea typeface="Calibri"/>
                <a:cs typeface="IranNastaliq" pitchFamily="18" charset="0"/>
              </a:rPr>
              <a:t>د</a:t>
            </a:r>
            <a:r>
              <a:rPr lang="ar-SA" sz="4400" dirty="0" smtClean="0">
                <a:effectLst>
                  <a:outerShdw blurRad="38100" dist="38100" dir="2700000" algn="tl">
                    <a:srgbClr val="000000">
                      <a:alpha val="43137"/>
                    </a:srgbClr>
                  </a:outerShdw>
                  <a:reflection blurRad="6350" stA="60000" endA="900" endPos="60000" dist="60007" dir="5400000" sy="-100000" algn="bl" rotWithShape="0"/>
                </a:effectLst>
                <a:latin typeface="IranNastaliq" pitchFamily="18" charset="0"/>
                <a:ea typeface="Calibri"/>
                <a:cs typeface="IranNastaliq" pitchFamily="18" charset="0"/>
              </a:rPr>
              <a:t>) بتن</a:t>
            </a:r>
            <a:r>
              <a:rPr lang="en-US" sz="4400" dirty="0">
                <a:effectLst>
                  <a:outerShdw blurRad="38100" dist="38100" dir="2700000" algn="tl">
                    <a:srgbClr val="000000">
                      <a:alpha val="43137"/>
                    </a:srgbClr>
                  </a:outerShdw>
                  <a:reflection blurRad="6350" stA="60000" endA="900" endPos="60000" dist="60007" dir="5400000" sy="-100000" algn="bl" rotWithShape="0"/>
                </a:effectLst>
                <a:latin typeface="IranNastaliq" pitchFamily="18" charset="0"/>
                <a:ea typeface="Calibri"/>
                <a:cs typeface="IranNastaliq" pitchFamily="18" charset="0"/>
              </a:rPr>
              <a:t/>
            </a:r>
            <a:br>
              <a:rPr lang="en-US" sz="4400" dirty="0">
                <a:effectLst>
                  <a:outerShdw blurRad="38100" dist="38100" dir="2700000" algn="tl">
                    <a:srgbClr val="000000">
                      <a:alpha val="43137"/>
                    </a:srgbClr>
                  </a:outerShdw>
                  <a:reflection blurRad="6350" stA="60000" endA="900" endPos="60000" dist="60007" dir="5400000" sy="-100000" algn="bl" rotWithShape="0"/>
                </a:effectLst>
                <a:latin typeface="IranNastaliq" pitchFamily="18" charset="0"/>
                <a:ea typeface="Calibri"/>
                <a:cs typeface="IranNastaliq" pitchFamily="18" charset="0"/>
              </a:rPr>
            </a:br>
            <a:endParaRPr lang="en-US" dirty="0">
              <a:effectLst>
                <a:outerShdw blurRad="38100" dist="38100" dir="2700000" algn="tl">
                  <a:srgbClr val="000000">
                    <a:alpha val="43137"/>
                  </a:srgbClr>
                </a:outerShdw>
                <a:reflection blurRad="6350" stA="60000" endA="900" endPos="60000" dist="60007" dir="5400000" sy="-100000" algn="bl" rotWithShape="0"/>
              </a:effectLst>
              <a:latin typeface="IranNastaliq" pitchFamily="18" charset="0"/>
              <a:cs typeface="IranNastaliq" pitchFamily="18" charset="0"/>
            </a:endParaRPr>
          </a:p>
        </p:txBody>
      </p:sp>
      <p:sp>
        <p:nvSpPr>
          <p:cNvPr id="2" name="Content Placeholder 1"/>
          <p:cNvSpPr>
            <a:spLocks noGrp="1"/>
          </p:cNvSpPr>
          <p:nvPr>
            <p:ph idx="1"/>
          </p:nvPr>
        </p:nvSpPr>
        <p:spPr>
          <a:xfrm>
            <a:off x="0" y="1447801"/>
            <a:ext cx="9067800" cy="2133600"/>
          </a:xfrm>
        </p:spPr>
        <p:txBody>
          <a:bodyPr>
            <a:normAutofit/>
          </a:bodyPr>
          <a:lstStyle/>
          <a:p>
            <a:pPr marL="0" marR="0" indent="0" algn="r" rtl="1">
              <a:lnSpc>
                <a:spcPct val="115000"/>
              </a:lnSpc>
              <a:spcBef>
                <a:spcPts val="0"/>
              </a:spcBef>
              <a:spcAft>
                <a:spcPts val="1000"/>
              </a:spcAft>
              <a:buNone/>
            </a:pPr>
            <a:r>
              <a:rPr lang="ar-SA" sz="2800" dirty="0">
                <a:latin typeface="IranNastaliq" pitchFamily="18" charset="0"/>
                <a:ea typeface="Calibri"/>
                <a:cs typeface="2  Davat" pitchFamily="2" charset="-78"/>
              </a:rPr>
              <a:t>مقاومت فشاری بتن مورد استفاده با توجه به اینکه از بتن سبک یا بتن معمولی استفاده شود می‌توانداز </a:t>
            </a:r>
            <a:r>
              <a:rPr lang="fa-IR" sz="2800" dirty="0">
                <a:latin typeface="IranNastaliq" pitchFamily="18" charset="0"/>
                <a:ea typeface="Calibri"/>
                <a:cs typeface="2  Davat" pitchFamily="2" charset="-78"/>
              </a:rPr>
              <a:t>۲۰۰</a:t>
            </a:r>
            <a:r>
              <a:rPr lang="ar-SA" sz="2800" dirty="0">
                <a:latin typeface="IranNastaliq" pitchFamily="18" charset="0"/>
                <a:ea typeface="Calibri"/>
                <a:cs typeface="2  Davat" pitchFamily="2" charset="-78"/>
              </a:rPr>
              <a:t> تا </a:t>
            </a:r>
            <a:r>
              <a:rPr lang="fa-IR" sz="2800" dirty="0">
                <a:latin typeface="IranNastaliq" pitchFamily="18" charset="0"/>
                <a:ea typeface="Calibri"/>
                <a:cs typeface="2  Davat" pitchFamily="2" charset="-78"/>
              </a:rPr>
              <a:t>۳۰۰</a:t>
            </a:r>
            <a:r>
              <a:rPr lang="ar-SA" sz="2800" dirty="0">
                <a:latin typeface="IranNastaliq" pitchFamily="18" charset="0"/>
                <a:ea typeface="Calibri"/>
                <a:cs typeface="2  Davat" pitchFamily="2" charset="-78"/>
              </a:rPr>
              <a:t> کیلوگرم بر سانتی‌متر مربع متغیر باشد که با توجه به نوع بارگذاری و مشخصات دهانه تعیین خواهد شد.</a:t>
            </a:r>
            <a:endParaRPr lang="en-US" sz="2800" dirty="0">
              <a:latin typeface="IranNastaliq" pitchFamily="18" charset="0"/>
              <a:ea typeface="Calibri"/>
              <a:cs typeface="2  Davat" pitchFamily="2" charset="-78"/>
            </a:endParaRPr>
          </a:p>
          <a:p>
            <a:pPr marL="109728" indent="0" algn="r" rtl="1">
              <a:buNone/>
            </a:pPr>
            <a:endParaRPr lang="en-US" dirty="0">
              <a:cs typeface="B Nazanin" pitchFamily="2" charset="-78"/>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52800"/>
            <a:ext cx="5105400" cy="3081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extLst>
      <p:ext uri="{BB962C8B-B14F-4D97-AF65-F5344CB8AC3E}">
        <p14:creationId xmlns:p14="http://schemas.microsoft.com/office/powerpoint/2010/main" val="1113413761"/>
      </p:ext>
    </p:extLst>
  </p:cSld>
  <p:clrMapOvr>
    <a:masterClrMapping/>
  </p:clrMapOvr>
  <p:transition spd="slow">
    <p:pull/>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57200"/>
            <a:ext cx="8229600" cy="990600"/>
          </a:xfrm>
        </p:spPr>
        <p:txBody>
          <a:bodyPr/>
          <a:lstStyle/>
          <a:p>
            <a:pPr algn="r" rtl="1"/>
            <a:r>
              <a:rPr lang="fa-IR" dirty="0" smtClean="0">
                <a:effectLst>
                  <a:outerShdw blurRad="38100" dist="38100" dir="2700000" algn="tl">
                    <a:srgbClr val="000000">
                      <a:alpha val="43137"/>
                    </a:srgbClr>
                  </a:outerShdw>
                  <a:reflection blurRad="6350" stA="60000" endA="900" endPos="60000" dist="60007" dir="5400000" sy="-100000" algn="bl" rotWithShape="0"/>
                </a:effectLst>
                <a:latin typeface="IranNastaliq" pitchFamily="18" charset="0"/>
                <a:cs typeface="IranNastaliq" pitchFamily="18" charset="0"/>
              </a:rPr>
              <a:t>مزایا سقف متال دک</a:t>
            </a:r>
            <a:endParaRPr lang="en-US" dirty="0">
              <a:effectLst>
                <a:outerShdw blurRad="38100" dist="38100" dir="2700000" algn="tl">
                  <a:srgbClr val="000000">
                    <a:alpha val="43137"/>
                  </a:srgbClr>
                </a:outerShdw>
                <a:reflection blurRad="6350" stA="60000" endA="900" endPos="60000" dist="60007" dir="5400000" sy="-100000" algn="bl" rotWithShape="0"/>
              </a:effectLst>
              <a:latin typeface="IranNastaliq" pitchFamily="18" charset="0"/>
              <a:cs typeface="IranNastaliq" pitchFamily="18" charset="0"/>
            </a:endParaRPr>
          </a:p>
        </p:txBody>
      </p:sp>
      <p:sp>
        <p:nvSpPr>
          <p:cNvPr id="2" name="Content Placeholder 1"/>
          <p:cNvSpPr>
            <a:spLocks noGrp="1"/>
          </p:cNvSpPr>
          <p:nvPr>
            <p:ph idx="1"/>
          </p:nvPr>
        </p:nvSpPr>
        <p:spPr>
          <a:xfrm>
            <a:off x="304800" y="1524000"/>
            <a:ext cx="8458200" cy="4572000"/>
          </a:xfrm>
        </p:spPr>
        <p:txBody>
          <a:bodyPr>
            <a:noAutofit/>
          </a:bodyPr>
          <a:lstStyle/>
          <a:p>
            <a:pPr marL="342900" indent="-342900" algn="r" rtl="1">
              <a:lnSpc>
                <a:spcPct val="115000"/>
              </a:lnSpc>
              <a:spcBef>
                <a:spcPts val="0"/>
              </a:spcBef>
              <a:spcAft>
                <a:spcPts val="1000"/>
              </a:spcAft>
            </a:pPr>
            <a:r>
              <a:rPr lang="fa-IR" sz="2000" b="1" dirty="0" smtClean="0">
                <a:latin typeface="Calibri"/>
                <a:ea typeface="Calibri"/>
                <a:cs typeface="2  Davat" pitchFamily="2" charset="-78"/>
              </a:rPr>
              <a:t>1.</a:t>
            </a:r>
            <a:r>
              <a:rPr lang="ar-SA" sz="2000" b="1" dirty="0" smtClean="0">
                <a:latin typeface="Calibri"/>
                <a:ea typeface="Calibri"/>
                <a:cs typeface="2  Davat" pitchFamily="2" charset="-78"/>
              </a:rPr>
              <a:t>سرعت </a:t>
            </a:r>
            <a:r>
              <a:rPr lang="ar-SA" sz="2000" b="1" dirty="0">
                <a:latin typeface="Calibri"/>
                <a:ea typeface="Calibri"/>
                <a:cs typeface="2  Davat" pitchFamily="2" charset="-78"/>
              </a:rPr>
              <a:t>اجرای بسیار بالا حداکثر 500 تا 1000 متر در روز آماده بتن ریزی </a:t>
            </a:r>
            <a:endParaRPr lang="en-US" sz="2000" dirty="0">
              <a:latin typeface="Calibri"/>
              <a:ea typeface="Calibri"/>
              <a:cs typeface="2  Davat" pitchFamily="2" charset="-78"/>
            </a:endParaRPr>
          </a:p>
          <a:p>
            <a:pPr marL="342900" indent="-342900" algn="r" rtl="1">
              <a:lnSpc>
                <a:spcPct val="115000"/>
              </a:lnSpc>
              <a:spcBef>
                <a:spcPts val="0"/>
              </a:spcBef>
              <a:spcAft>
                <a:spcPts val="1000"/>
              </a:spcAft>
            </a:pPr>
            <a:r>
              <a:rPr lang="fa-IR" sz="2000" b="1" dirty="0" smtClean="0">
                <a:latin typeface="Calibri"/>
                <a:ea typeface="Calibri"/>
                <a:cs typeface="2  Davat" pitchFamily="2" charset="-78"/>
              </a:rPr>
              <a:t>2.</a:t>
            </a:r>
            <a:r>
              <a:rPr lang="ar-SA" sz="2000" b="1" dirty="0" smtClean="0">
                <a:latin typeface="Calibri"/>
                <a:ea typeface="Calibri"/>
                <a:cs typeface="2  Davat" pitchFamily="2" charset="-78"/>
              </a:rPr>
              <a:t>افزایش </a:t>
            </a:r>
            <a:r>
              <a:rPr lang="ar-SA" sz="2000" b="1" dirty="0">
                <a:latin typeface="Calibri"/>
                <a:ea typeface="Calibri"/>
                <a:cs typeface="2  Davat" pitchFamily="2" charset="-78"/>
              </a:rPr>
              <a:t>فواصل تیرریزی بین 3 تا 5 متر بدون شمع بندی </a:t>
            </a:r>
            <a:endParaRPr lang="en-US" sz="2000" dirty="0">
              <a:latin typeface="Calibri"/>
              <a:ea typeface="Calibri"/>
              <a:cs typeface="2  Davat" pitchFamily="2" charset="-78"/>
            </a:endParaRPr>
          </a:p>
          <a:p>
            <a:pPr marL="342900" indent="-342900" algn="r" rtl="1">
              <a:lnSpc>
                <a:spcPct val="115000"/>
              </a:lnSpc>
              <a:spcBef>
                <a:spcPts val="0"/>
              </a:spcBef>
              <a:spcAft>
                <a:spcPts val="1000"/>
              </a:spcAft>
            </a:pPr>
            <a:r>
              <a:rPr lang="fa-IR" sz="2000" b="1" dirty="0" smtClean="0">
                <a:latin typeface="Calibri"/>
                <a:ea typeface="Calibri"/>
                <a:cs typeface="2  Davat" pitchFamily="2" charset="-78"/>
              </a:rPr>
              <a:t>3.</a:t>
            </a:r>
            <a:r>
              <a:rPr lang="ar-SA" sz="2000" b="1" dirty="0" smtClean="0">
                <a:latin typeface="Calibri"/>
                <a:ea typeface="Calibri"/>
                <a:cs typeface="2  Davat" pitchFamily="2" charset="-78"/>
              </a:rPr>
              <a:t>سرعت </a:t>
            </a:r>
            <a:r>
              <a:rPr lang="ar-SA" sz="2000" b="1" dirty="0">
                <a:latin typeface="Calibri"/>
                <a:ea typeface="Calibri"/>
                <a:cs typeface="2  Davat" pitchFamily="2" charset="-78"/>
              </a:rPr>
              <a:t>اجرا 11 برابر اجرای سقف دال بتنی و سقف کامپوزیت سنتی </a:t>
            </a:r>
            <a:endParaRPr lang="en-US" sz="2000" dirty="0">
              <a:latin typeface="Calibri"/>
              <a:ea typeface="Calibri"/>
              <a:cs typeface="2  Davat" pitchFamily="2" charset="-78"/>
            </a:endParaRPr>
          </a:p>
          <a:p>
            <a:pPr marL="342900" indent="-342900" algn="r" rtl="1">
              <a:lnSpc>
                <a:spcPct val="115000"/>
              </a:lnSpc>
              <a:spcBef>
                <a:spcPts val="0"/>
              </a:spcBef>
              <a:spcAft>
                <a:spcPts val="1000"/>
              </a:spcAft>
            </a:pPr>
            <a:r>
              <a:rPr lang="fa-IR" sz="2000" b="1" dirty="0" smtClean="0">
                <a:latin typeface="Calibri"/>
                <a:ea typeface="Calibri"/>
                <a:cs typeface="2  Davat" pitchFamily="2" charset="-78"/>
              </a:rPr>
              <a:t>4.</a:t>
            </a:r>
            <a:r>
              <a:rPr lang="ar-SA" sz="2000" b="1" dirty="0" smtClean="0">
                <a:latin typeface="Calibri"/>
                <a:ea typeface="Calibri"/>
                <a:cs typeface="2  Davat" pitchFamily="2" charset="-78"/>
              </a:rPr>
              <a:t>حذف </a:t>
            </a:r>
            <a:r>
              <a:rPr lang="ar-SA" sz="2000" b="1" dirty="0">
                <a:latin typeface="Calibri"/>
                <a:ea typeface="Calibri"/>
                <a:cs typeface="2  Davat" pitchFamily="2" charset="-78"/>
              </a:rPr>
              <a:t>قالب بندی </a:t>
            </a:r>
            <a:endParaRPr lang="en-US" sz="2000" dirty="0">
              <a:latin typeface="Calibri"/>
              <a:ea typeface="Calibri"/>
              <a:cs typeface="2  Davat" pitchFamily="2" charset="-78"/>
            </a:endParaRPr>
          </a:p>
          <a:p>
            <a:pPr marL="342900" indent="-342900" algn="r" rtl="1">
              <a:lnSpc>
                <a:spcPct val="115000"/>
              </a:lnSpc>
              <a:spcBef>
                <a:spcPts val="0"/>
              </a:spcBef>
              <a:spcAft>
                <a:spcPts val="1000"/>
              </a:spcAft>
            </a:pPr>
            <a:r>
              <a:rPr lang="fa-IR" sz="2000" b="1" dirty="0" smtClean="0">
                <a:latin typeface="Calibri"/>
                <a:ea typeface="Calibri"/>
                <a:cs typeface="2  Davat" pitchFamily="2" charset="-78"/>
              </a:rPr>
              <a:t>5.</a:t>
            </a:r>
            <a:r>
              <a:rPr lang="ar-SA" sz="2000" b="1" dirty="0" smtClean="0">
                <a:latin typeface="Calibri"/>
                <a:ea typeface="Calibri"/>
                <a:cs typeface="2  Davat" pitchFamily="2" charset="-78"/>
              </a:rPr>
              <a:t>امکان </a:t>
            </a:r>
            <a:r>
              <a:rPr lang="ar-SA" sz="2000" b="1" dirty="0">
                <a:latin typeface="Calibri"/>
                <a:ea typeface="Calibri"/>
                <a:cs typeface="2  Davat" pitchFamily="2" charset="-78"/>
              </a:rPr>
              <a:t>بتن ریزی کلیه سقف ها در یک زمان </a:t>
            </a:r>
            <a:endParaRPr lang="en-US" sz="2000" dirty="0">
              <a:latin typeface="Calibri"/>
              <a:ea typeface="Calibri"/>
              <a:cs typeface="2  Davat" pitchFamily="2" charset="-78"/>
            </a:endParaRPr>
          </a:p>
          <a:p>
            <a:pPr marL="342900" indent="-342900" algn="r" rtl="1">
              <a:lnSpc>
                <a:spcPct val="115000"/>
              </a:lnSpc>
              <a:spcBef>
                <a:spcPts val="0"/>
              </a:spcBef>
              <a:spcAft>
                <a:spcPts val="1000"/>
              </a:spcAft>
            </a:pPr>
            <a:r>
              <a:rPr lang="fa-IR" sz="2000" b="1" dirty="0" smtClean="0">
                <a:latin typeface="Calibri"/>
                <a:ea typeface="Calibri"/>
                <a:cs typeface="2  Davat" pitchFamily="2" charset="-78"/>
              </a:rPr>
              <a:t>6.</a:t>
            </a:r>
            <a:r>
              <a:rPr lang="ar-SA" sz="2000" b="1" dirty="0" smtClean="0">
                <a:latin typeface="Calibri"/>
                <a:ea typeface="Calibri"/>
                <a:cs typeface="2  Davat" pitchFamily="2" charset="-78"/>
              </a:rPr>
              <a:t>کاهش </a:t>
            </a:r>
            <a:r>
              <a:rPr lang="ar-SA" sz="2000" b="1" dirty="0">
                <a:latin typeface="Calibri"/>
                <a:ea typeface="Calibri"/>
                <a:cs typeface="2  Davat" pitchFamily="2" charset="-78"/>
              </a:rPr>
              <a:t>وزن مرده سقف و سبک شدن سازه </a:t>
            </a:r>
            <a:endParaRPr lang="en-US" sz="2000" dirty="0">
              <a:latin typeface="Calibri"/>
              <a:ea typeface="Calibri"/>
              <a:cs typeface="2  Davat" pitchFamily="2" charset="-78"/>
            </a:endParaRPr>
          </a:p>
          <a:p>
            <a:pPr marL="342900" indent="-342900" algn="r" rtl="1">
              <a:lnSpc>
                <a:spcPct val="115000"/>
              </a:lnSpc>
              <a:spcBef>
                <a:spcPts val="0"/>
              </a:spcBef>
              <a:spcAft>
                <a:spcPts val="1000"/>
              </a:spcAft>
            </a:pPr>
            <a:r>
              <a:rPr lang="en-US" sz="2000" dirty="0">
                <a:latin typeface="Calibri"/>
                <a:ea typeface="Calibri"/>
                <a:cs typeface="2  Davat" pitchFamily="2" charset="-78"/>
              </a:rPr>
              <a:t> </a:t>
            </a:r>
            <a:r>
              <a:rPr lang="fa-IR" sz="2000" dirty="0" smtClean="0">
                <a:latin typeface="Calibri"/>
                <a:ea typeface="Calibri"/>
                <a:cs typeface="2  Davat" pitchFamily="2" charset="-78"/>
              </a:rPr>
              <a:t>7.</a:t>
            </a:r>
            <a:r>
              <a:rPr lang="en-US" sz="2000" b="1" dirty="0" smtClean="0">
                <a:latin typeface="Calibri"/>
                <a:ea typeface="Calibri"/>
                <a:cs typeface="2  Davat" pitchFamily="2" charset="-78"/>
              </a:rPr>
              <a:t>20% </a:t>
            </a:r>
            <a:r>
              <a:rPr lang="ar-SA" sz="2000" b="1" dirty="0">
                <a:latin typeface="Calibri"/>
                <a:ea typeface="Calibri"/>
                <a:cs typeface="2  Davat" pitchFamily="2" charset="-78"/>
              </a:rPr>
              <a:t>تا </a:t>
            </a:r>
            <a:r>
              <a:rPr lang="en-US" sz="2000" b="1" dirty="0" smtClean="0">
                <a:latin typeface="Calibri"/>
                <a:ea typeface="Calibri"/>
                <a:cs typeface="2  Davat" pitchFamily="2" charset="-78"/>
              </a:rPr>
              <a:t>30</a:t>
            </a:r>
            <a:r>
              <a:rPr lang="ar-SA" sz="2000" b="1" dirty="0" smtClean="0">
                <a:latin typeface="Calibri"/>
                <a:ea typeface="Calibri"/>
                <a:cs typeface="2  Davat" pitchFamily="2" charset="-78"/>
              </a:rPr>
              <a:t>% </a:t>
            </a:r>
            <a:r>
              <a:rPr lang="ar-SA" sz="2000" b="1" dirty="0">
                <a:latin typeface="Calibri"/>
                <a:ea typeface="Calibri"/>
                <a:cs typeface="2  Davat" pitchFamily="2" charset="-78"/>
              </a:rPr>
              <a:t>صرفه جویی در مصرف فولاد اسکلت سازه </a:t>
            </a:r>
            <a:endParaRPr lang="en-US" sz="2000" dirty="0">
              <a:latin typeface="Calibri"/>
              <a:ea typeface="Calibri"/>
              <a:cs typeface="2  Davat" pitchFamily="2" charset="-78"/>
            </a:endParaRPr>
          </a:p>
          <a:p>
            <a:pPr marL="342900" indent="-342900" algn="r" rtl="1">
              <a:lnSpc>
                <a:spcPct val="115000"/>
              </a:lnSpc>
              <a:spcBef>
                <a:spcPts val="0"/>
              </a:spcBef>
              <a:spcAft>
                <a:spcPts val="1000"/>
              </a:spcAft>
            </a:pPr>
            <a:r>
              <a:rPr lang="en-US" sz="2000" dirty="0">
                <a:latin typeface="Calibri"/>
                <a:ea typeface="Calibri"/>
                <a:cs typeface="2  Davat" pitchFamily="2" charset="-78"/>
              </a:rPr>
              <a:t> </a:t>
            </a:r>
            <a:r>
              <a:rPr lang="fa-IR" sz="2000" dirty="0" smtClean="0">
                <a:latin typeface="Calibri"/>
                <a:ea typeface="Calibri"/>
                <a:cs typeface="2  Davat" pitchFamily="2" charset="-78"/>
              </a:rPr>
              <a:t>8.</a:t>
            </a:r>
            <a:r>
              <a:rPr lang="en-US" sz="2000" b="1" dirty="0" smtClean="0">
                <a:latin typeface="Calibri"/>
                <a:ea typeface="Calibri"/>
                <a:cs typeface="2  Davat" pitchFamily="2" charset="-78"/>
              </a:rPr>
              <a:t>60</a:t>
            </a:r>
            <a:r>
              <a:rPr lang="en-US" sz="2000" b="1" dirty="0">
                <a:latin typeface="Calibri"/>
                <a:ea typeface="Calibri"/>
                <a:cs typeface="2  Davat" pitchFamily="2" charset="-78"/>
              </a:rPr>
              <a:t>% </a:t>
            </a:r>
            <a:r>
              <a:rPr lang="ar-SA" sz="2000" b="1" dirty="0">
                <a:latin typeface="Calibri"/>
                <a:ea typeface="Calibri"/>
                <a:cs typeface="2  Davat" pitchFamily="2" charset="-78"/>
              </a:rPr>
              <a:t>تا </a:t>
            </a:r>
            <a:r>
              <a:rPr lang="en-US" sz="2000" b="1" dirty="0" smtClean="0">
                <a:latin typeface="Calibri"/>
                <a:ea typeface="Calibri"/>
                <a:cs typeface="2  Davat" pitchFamily="2" charset="-78"/>
              </a:rPr>
              <a:t>70</a:t>
            </a:r>
            <a:r>
              <a:rPr lang="ar-SA" sz="2000" b="1" dirty="0" smtClean="0">
                <a:latin typeface="Calibri"/>
                <a:ea typeface="Calibri"/>
                <a:cs typeface="2  Davat" pitchFamily="2" charset="-78"/>
              </a:rPr>
              <a:t>% </a:t>
            </a:r>
            <a:r>
              <a:rPr lang="ar-SA" sz="2000" b="1" dirty="0">
                <a:latin typeface="Calibri"/>
                <a:ea typeface="Calibri"/>
                <a:cs typeface="2  Davat" pitchFamily="2" charset="-78"/>
              </a:rPr>
              <a:t>صرفه جویی در مصرف میلگرد سقف </a:t>
            </a:r>
            <a:endParaRPr lang="en-US" sz="2000" dirty="0">
              <a:latin typeface="Calibri"/>
              <a:ea typeface="Calibri"/>
              <a:cs typeface="2  Davat" pitchFamily="2" charset="-78"/>
            </a:endParaRPr>
          </a:p>
          <a:p>
            <a:pPr marL="342900" indent="-342900" algn="r" rtl="1">
              <a:lnSpc>
                <a:spcPct val="115000"/>
              </a:lnSpc>
              <a:spcBef>
                <a:spcPts val="0"/>
              </a:spcBef>
              <a:spcAft>
                <a:spcPts val="1000"/>
              </a:spcAft>
            </a:pPr>
            <a:r>
              <a:rPr lang="fa-IR" sz="2000" b="1" dirty="0" smtClean="0">
                <a:latin typeface="Calibri"/>
                <a:ea typeface="Calibri"/>
                <a:cs typeface="2  Davat" pitchFamily="2" charset="-78"/>
              </a:rPr>
              <a:t>9.</a:t>
            </a:r>
            <a:r>
              <a:rPr lang="en-US" sz="2000" b="1" dirty="0" smtClean="0">
                <a:latin typeface="Calibri"/>
                <a:ea typeface="Calibri"/>
                <a:cs typeface="2  Davat" pitchFamily="2" charset="-78"/>
              </a:rPr>
              <a:t>15% </a:t>
            </a:r>
            <a:r>
              <a:rPr lang="ar-SA" sz="2000" b="1" dirty="0">
                <a:latin typeface="Calibri"/>
                <a:ea typeface="Calibri"/>
                <a:cs typeface="2  Davat" pitchFamily="2" charset="-78"/>
              </a:rPr>
              <a:t>تا </a:t>
            </a:r>
            <a:r>
              <a:rPr lang="en-US" sz="2000" b="1" dirty="0" smtClean="0">
                <a:latin typeface="Calibri"/>
                <a:ea typeface="Calibri"/>
                <a:cs typeface="2  Davat" pitchFamily="2" charset="-78"/>
              </a:rPr>
              <a:t>20</a:t>
            </a:r>
            <a:r>
              <a:rPr lang="ar-SA" sz="2000" b="1" dirty="0" smtClean="0">
                <a:latin typeface="Calibri"/>
                <a:ea typeface="Calibri"/>
                <a:cs typeface="2  Davat" pitchFamily="2" charset="-78"/>
              </a:rPr>
              <a:t>% </a:t>
            </a:r>
            <a:r>
              <a:rPr lang="ar-SA" sz="2000" b="1" dirty="0">
                <a:latin typeface="Calibri"/>
                <a:ea typeface="Calibri"/>
                <a:cs typeface="2  Davat" pitchFamily="2" charset="-78"/>
              </a:rPr>
              <a:t>صرفه جویی در مصرف بتن سقف </a:t>
            </a:r>
            <a:r>
              <a:rPr lang="en-US" sz="2000" b="1" dirty="0">
                <a:latin typeface="Calibri"/>
                <a:ea typeface="Calibri"/>
                <a:cs typeface="2  Davat" pitchFamily="2" charset="-78"/>
              </a:rPr>
              <a:t/>
            </a:r>
            <a:br>
              <a:rPr lang="en-US" sz="2000" b="1" dirty="0">
                <a:latin typeface="Calibri"/>
                <a:ea typeface="Calibri"/>
                <a:cs typeface="2  Davat" pitchFamily="2" charset="-78"/>
              </a:rPr>
            </a:br>
            <a:endParaRPr lang="en-US" sz="2000" dirty="0">
              <a:cs typeface="2  Davat" pitchFamily="2" charset="-78"/>
            </a:endParaRPr>
          </a:p>
        </p:txBody>
      </p:sp>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extLst>
      <p:ext uri="{BB962C8B-B14F-4D97-AF65-F5344CB8AC3E}">
        <p14:creationId xmlns:p14="http://schemas.microsoft.com/office/powerpoint/2010/main" val="1144606718"/>
      </p:ext>
    </p:extLst>
  </p:cSld>
  <p:clrMapOvr>
    <a:masterClrMapping/>
  </p:clrMapOvr>
  <p:transition spd="slow">
    <p:pull/>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13314" name="Picture 2" descr="D:\narm afzar\darsi\term4\پروژه سقف\New folder\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192" y="152400"/>
            <a:ext cx="8635725" cy="647700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extLst>
      <p:ext uri="{BB962C8B-B14F-4D97-AF65-F5344CB8AC3E}">
        <p14:creationId xmlns:p14="http://schemas.microsoft.com/office/powerpoint/2010/main" val="35464292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7170" name="Picture 2" descr="D:\narm afzar\darsi\term4\پروژه سقف\New folder\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28600"/>
            <a:ext cx="8763000" cy="647700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extLst>
      <p:ext uri="{BB962C8B-B14F-4D97-AF65-F5344CB8AC3E}">
        <p14:creationId xmlns:p14="http://schemas.microsoft.com/office/powerpoint/2010/main" val="40040211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762000"/>
            <a:ext cx="8229600" cy="1143000"/>
          </a:xfrm>
        </p:spPr>
        <p:txBody>
          <a:bodyPr>
            <a:normAutofit/>
          </a:bodyPr>
          <a:lstStyle/>
          <a:p>
            <a:pPr algn="ctr" rtl="1"/>
            <a:r>
              <a:rPr lang="fa-IR" sz="6600" dirty="0" smtClean="0">
                <a:latin typeface="IranNastaliq" pitchFamily="18" charset="0"/>
                <a:cs typeface="IranNastaliq" pitchFamily="18" charset="0"/>
              </a:rPr>
              <a:t>سقف کوبیاکس</a:t>
            </a:r>
            <a:endParaRPr lang="en-US" sz="6600" dirty="0">
              <a:latin typeface="IranNastaliq" pitchFamily="18" charset="0"/>
              <a:cs typeface="IranNastaliq" pitchFamily="18" charset="0"/>
            </a:endParaRPr>
          </a:p>
        </p:txBody>
      </p:sp>
      <p:pic>
        <p:nvPicPr>
          <p:cNvPr id="15362" name="Picture 2" descr="D:\narm afzar\darsi\term4\پروژه سقف\کوبیاکس\092866312271802394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133600"/>
            <a:ext cx="7398327" cy="40386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extLst>
      <p:ext uri="{BB962C8B-B14F-4D97-AF65-F5344CB8AC3E}">
        <p14:creationId xmlns:p14="http://schemas.microsoft.com/office/powerpoint/2010/main" val="12157019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pPr algn="r" rtl="1"/>
            <a:r>
              <a:rPr lang="fa-IR" dirty="0" smtClean="0">
                <a:effectLst>
                  <a:outerShdw blurRad="38100" dist="38100" dir="2700000" algn="tl">
                    <a:srgbClr val="000000">
                      <a:alpha val="43137"/>
                    </a:srgbClr>
                  </a:outerShdw>
                  <a:reflection blurRad="6350" stA="55000" endA="300" endPos="45500" dir="5400000" sy="-100000" algn="bl" rotWithShape="0"/>
                </a:effectLst>
                <a:latin typeface="IranNastaliq" pitchFamily="18" charset="0"/>
                <a:cs typeface="IranNastaliq" pitchFamily="18" charset="0"/>
              </a:rPr>
              <a:t>مقدمه :</a:t>
            </a:r>
            <a:endParaRPr lang="en-US" dirty="0">
              <a:effectLst>
                <a:outerShdw blurRad="38100" dist="38100" dir="2700000" algn="tl">
                  <a:srgbClr val="000000">
                    <a:alpha val="43137"/>
                  </a:srgbClr>
                </a:outerShdw>
                <a:reflection blurRad="6350" stA="55000" endA="300" endPos="45500" dir="5400000" sy="-100000" algn="bl" rotWithShape="0"/>
              </a:effectLst>
              <a:latin typeface="IranNastaliq" pitchFamily="18" charset="0"/>
              <a:cs typeface="IranNastaliq" pitchFamily="18" charset="0"/>
            </a:endParaRPr>
          </a:p>
        </p:txBody>
      </p:sp>
      <p:sp>
        <p:nvSpPr>
          <p:cNvPr id="2" name="Content Placeholder 1"/>
          <p:cNvSpPr>
            <a:spLocks noGrp="1"/>
          </p:cNvSpPr>
          <p:nvPr>
            <p:ph idx="1"/>
          </p:nvPr>
        </p:nvSpPr>
        <p:spPr>
          <a:xfrm>
            <a:off x="457200" y="990600"/>
            <a:ext cx="8229600" cy="2286000"/>
          </a:xfrm>
        </p:spPr>
        <p:txBody>
          <a:bodyPr>
            <a:normAutofit/>
          </a:bodyPr>
          <a:lstStyle/>
          <a:p>
            <a:pPr marL="109728" lvl="0" indent="0" algn="r" rtl="1">
              <a:buClr>
                <a:srgbClr val="DDDDDD"/>
              </a:buClr>
              <a:buNone/>
            </a:pPr>
            <a:r>
              <a:rPr lang="fa-IR" sz="2400" dirty="0">
                <a:solidFill>
                  <a:prstClr val="black"/>
                </a:solidFill>
                <a:latin typeface="IranNastaliq" pitchFamily="18" charset="0"/>
                <a:cs typeface="2  Davat" pitchFamily="2" charset="-78"/>
              </a:rPr>
              <a:t>در سیستم  </a:t>
            </a:r>
            <a:r>
              <a:rPr lang="en-US" sz="2400" dirty="0" err="1">
                <a:solidFill>
                  <a:prstClr val="black"/>
                </a:solidFill>
                <a:latin typeface="IranNastaliq" pitchFamily="18" charset="0"/>
                <a:cs typeface="2  Davat" pitchFamily="2" charset="-78"/>
              </a:rPr>
              <a:t>Cobiax</a:t>
            </a:r>
            <a:r>
              <a:rPr lang="en-US" sz="2400" dirty="0">
                <a:solidFill>
                  <a:prstClr val="black"/>
                </a:solidFill>
                <a:latin typeface="IranNastaliq" pitchFamily="18" charset="0"/>
                <a:cs typeface="2  Davat" pitchFamily="2" charset="-78"/>
              </a:rPr>
              <a:t> </a:t>
            </a:r>
            <a:r>
              <a:rPr lang="fa-IR" sz="2400" dirty="0">
                <a:solidFill>
                  <a:prstClr val="black"/>
                </a:solidFill>
                <a:latin typeface="IranNastaliq" pitchFamily="18" charset="0"/>
                <a:cs typeface="2  Davat" pitchFamily="2" charset="-78"/>
              </a:rPr>
              <a:t> اعضای دال سقف شامل بتن، آرماتور، توپی های توخالی پلاستیکی، و قفسه مسلح می باشد. توپی های توخالی در هسته مرکزی قفسه مسلح قرار گرفته و یک قفسه مدولار مسلح ایجاد می کند. این کیج مسلح مابین ۲ لایه آرماتور زیرین و رویین دال قرار گرفته و با حذف بتن غیرباربر از درون دال موجب سبک سازی آن می </a:t>
            </a:r>
            <a:r>
              <a:rPr lang="fa-IR" sz="2400" dirty="0" smtClean="0">
                <a:solidFill>
                  <a:prstClr val="black"/>
                </a:solidFill>
                <a:latin typeface="IranNastaliq" pitchFamily="18" charset="0"/>
                <a:cs typeface="2  Davat" pitchFamily="2" charset="-78"/>
              </a:rPr>
              <a:t>شود.در </a:t>
            </a:r>
            <a:r>
              <a:rPr lang="fa-IR" sz="2400" dirty="0">
                <a:solidFill>
                  <a:prstClr val="black"/>
                </a:solidFill>
                <a:latin typeface="IranNastaliq" pitchFamily="18" charset="0"/>
                <a:cs typeface="2  Davat" pitchFamily="2" charset="-78"/>
              </a:rPr>
              <a:t>این سازه سیستم مقاوم در برابر نیروهای جانبی سازه شامل ترکیب دال و  ستون (تقریباً قاب ساده) و دیوار برشی بتنی با شکل پذیری متوسط می باشد.</a:t>
            </a:r>
            <a:endParaRPr lang="en-US" sz="2400" dirty="0">
              <a:solidFill>
                <a:prstClr val="black"/>
              </a:solidFill>
              <a:latin typeface="IranNastaliq" pitchFamily="18" charset="0"/>
              <a:cs typeface="2  Davat" pitchFamily="2" charset="-78"/>
            </a:endParaRPr>
          </a:p>
          <a:p>
            <a:pPr marL="109728" indent="0" algn="r" rtl="1">
              <a:buNone/>
            </a:pPr>
            <a:endParaRPr lang="en-US" dirty="0"/>
          </a:p>
        </p:txBody>
      </p:sp>
      <p:pic>
        <p:nvPicPr>
          <p:cNvPr id="4" name="Picture 3" descr="4.jpg"/>
          <p:cNvPicPr>
            <a:picLocks noChangeAspect="1"/>
          </p:cNvPicPr>
          <p:nvPr/>
        </p:nvPicPr>
        <p:blipFill>
          <a:blip r:embed="rId2"/>
          <a:stretch>
            <a:fillRect/>
          </a:stretch>
        </p:blipFill>
        <p:spPr>
          <a:xfrm>
            <a:off x="533400" y="3322890"/>
            <a:ext cx="8229600" cy="3230310"/>
          </a:xfrm>
          <a:prstGeom prst="rect">
            <a:avLst/>
          </a:prstGeom>
        </p:spPr>
      </p:pic>
      <p:sp>
        <p:nvSpPr>
          <p:cNvPr id="7"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extLst>
      <p:ext uri="{BB962C8B-B14F-4D97-AF65-F5344CB8AC3E}">
        <p14:creationId xmlns:p14="http://schemas.microsoft.com/office/powerpoint/2010/main" val="14620122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rtl="1"/>
            <a:r>
              <a:rPr lang="fa-IR" dirty="0" smtClean="0">
                <a:effectLst>
                  <a:outerShdw blurRad="38100" dist="38100" dir="2700000" algn="tl">
                    <a:srgbClr val="000000">
                      <a:alpha val="43137"/>
                    </a:srgbClr>
                  </a:outerShdw>
                  <a:reflection blurRad="6350" stA="60000" endA="900" endPos="60000" dist="60007" dir="5400000" sy="-100000" algn="bl" rotWithShape="0"/>
                </a:effectLst>
                <a:latin typeface="IranNastaliq" pitchFamily="18" charset="0"/>
                <a:cs typeface="IranNastaliq" pitchFamily="18" charset="0"/>
              </a:rPr>
              <a:t>اجزای تشکیل دهنده</a:t>
            </a:r>
            <a:endParaRPr lang="en-US" dirty="0">
              <a:effectLst>
                <a:outerShdw blurRad="38100" dist="38100" dir="2700000" algn="tl">
                  <a:srgbClr val="000000">
                    <a:alpha val="43137"/>
                  </a:srgbClr>
                </a:outerShdw>
                <a:reflection blurRad="6350" stA="60000" endA="900" endPos="60000" dist="60007" dir="5400000" sy="-100000" algn="bl" rotWithShape="0"/>
              </a:effectLst>
              <a:latin typeface="IranNastaliq" pitchFamily="18" charset="0"/>
              <a:cs typeface="IranNastaliq" pitchFamily="18" charset="0"/>
            </a:endParaRPr>
          </a:p>
        </p:txBody>
      </p:sp>
      <p:sp>
        <p:nvSpPr>
          <p:cNvPr id="2" name="Content Placeholder 1"/>
          <p:cNvSpPr>
            <a:spLocks noGrp="1"/>
          </p:cNvSpPr>
          <p:nvPr>
            <p:ph idx="1"/>
          </p:nvPr>
        </p:nvSpPr>
        <p:spPr/>
        <p:txBody>
          <a:bodyPr/>
          <a:lstStyle/>
          <a:p>
            <a:pPr marL="0" marR="0" indent="0" algn="r">
              <a:lnSpc>
                <a:spcPct val="115000"/>
              </a:lnSpc>
              <a:spcBef>
                <a:spcPts val="0"/>
              </a:spcBef>
              <a:spcAft>
                <a:spcPts val="1000"/>
              </a:spcAft>
              <a:buNone/>
            </a:pPr>
            <a:r>
              <a:rPr lang="ar-SA" sz="2800" dirty="0">
                <a:latin typeface="Calibri"/>
                <a:ea typeface="Calibri"/>
                <a:cs typeface="2  Davat" pitchFamily="2" charset="-78"/>
              </a:rPr>
              <a:t>مدول قفسه ای (گوی های پلاستیکی به همراه خرپای فولادی)</a:t>
            </a:r>
            <a:endParaRPr lang="en-US" sz="2800" dirty="0">
              <a:latin typeface="Calibri"/>
              <a:ea typeface="Calibri"/>
              <a:cs typeface="2  Davat" pitchFamily="2" charset="-78"/>
            </a:endParaRPr>
          </a:p>
          <a:p>
            <a:pPr marL="0" marR="0" indent="0" algn="r">
              <a:lnSpc>
                <a:spcPct val="115000"/>
              </a:lnSpc>
              <a:spcBef>
                <a:spcPts val="0"/>
              </a:spcBef>
              <a:spcAft>
                <a:spcPts val="1000"/>
              </a:spcAft>
              <a:buNone/>
            </a:pPr>
            <a:r>
              <a:rPr lang="ar-SA" sz="2800" dirty="0">
                <a:latin typeface="Calibri"/>
                <a:ea typeface="Calibri"/>
                <a:cs typeface="2  Davat" pitchFamily="2" charset="-78"/>
              </a:rPr>
              <a:t>دال بتن آرمه</a:t>
            </a:r>
            <a:endParaRPr lang="en-US" sz="2800" dirty="0">
              <a:latin typeface="Calibri"/>
              <a:ea typeface="Calibri"/>
              <a:cs typeface="2  Davat" pitchFamily="2" charset="-78"/>
            </a:endParaRPr>
          </a:p>
          <a:p>
            <a:pPr marL="109728" indent="0" algn="r" rtl="1">
              <a:buNone/>
            </a:pPr>
            <a:r>
              <a:rPr lang="ar-SA" sz="2800" b="1" dirty="0">
                <a:latin typeface="Calibri"/>
                <a:ea typeface="Calibri"/>
                <a:cs typeface="2  Davat" pitchFamily="2" charset="-78"/>
              </a:rPr>
              <a:t> انواع کیج ماژول :</a:t>
            </a:r>
            <a:r>
              <a:rPr lang="ar-SA" sz="2800" dirty="0">
                <a:latin typeface="Calibri"/>
                <a:ea typeface="Calibri"/>
                <a:cs typeface="2  Davat" pitchFamily="2" charset="-78"/>
              </a:rPr>
              <a:t/>
            </a:r>
            <a:br>
              <a:rPr lang="ar-SA" sz="2800" dirty="0">
                <a:latin typeface="Calibri"/>
                <a:ea typeface="Calibri"/>
                <a:cs typeface="2  Davat" pitchFamily="2" charset="-78"/>
              </a:rPr>
            </a:br>
            <a:endParaRPr lang="en-US" dirty="0">
              <a:cs typeface="2  Davat" pitchFamily="2" charset="-78"/>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733800"/>
            <a:ext cx="3886200" cy="2638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extLst>
      <p:ext uri="{BB962C8B-B14F-4D97-AF65-F5344CB8AC3E}">
        <p14:creationId xmlns:p14="http://schemas.microsoft.com/office/powerpoint/2010/main" val="27235089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990600"/>
            <a:ext cx="8229600" cy="1143000"/>
          </a:xfrm>
        </p:spPr>
        <p:txBody>
          <a:bodyPr>
            <a:normAutofit fontScale="90000"/>
          </a:bodyPr>
          <a:lstStyle/>
          <a:p>
            <a:pPr algn="r" rtl="1"/>
            <a:r>
              <a:rPr lang="ar-SA" dirty="0">
                <a:effectLst>
                  <a:outerShdw blurRad="38100" dist="38100" dir="2700000" algn="tl">
                    <a:srgbClr val="000000">
                      <a:alpha val="43137"/>
                    </a:srgbClr>
                  </a:outerShdw>
                  <a:reflection blurRad="6350" stA="60000" endA="900" endPos="60000" dist="60007" dir="5400000" sy="-100000" algn="bl" rotWithShape="0"/>
                </a:effectLst>
                <a:latin typeface="IranNastaliq" pitchFamily="18" charset="0"/>
                <a:ea typeface="Calibri"/>
                <a:cs typeface="IranNastaliq" pitchFamily="18" charset="0"/>
              </a:rPr>
              <a:t> مزایای معماری سیستم کوبیاکس عبارتند از:</a:t>
            </a:r>
            <a:br>
              <a:rPr lang="ar-SA" dirty="0">
                <a:effectLst>
                  <a:outerShdw blurRad="38100" dist="38100" dir="2700000" algn="tl">
                    <a:srgbClr val="000000">
                      <a:alpha val="43137"/>
                    </a:srgbClr>
                  </a:outerShdw>
                  <a:reflection blurRad="6350" stA="60000" endA="900" endPos="60000" dist="60007" dir="5400000" sy="-100000" algn="bl" rotWithShape="0"/>
                </a:effectLst>
                <a:latin typeface="IranNastaliq" pitchFamily="18" charset="0"/>
                <a:ea typeface="Calibri"/>
                <a:cs typeface="IranNastaliq" pitchFamily="18" charset="0"/>
              </a:rPr>
            </a:br>
            <a:endParaRPr lang="en-US" dirty="0">
              <a:effectLst>
                <a:outerShdw blurRad="38100" dist="38100" dir="2700000" algn="tl">
                  <a:srgbClr val="000000">
                    <a:alpha val="43137"/>
                  </a:srgbClr>
                </a:outerShdw>
                <a:reflection blurRad="6350" stA="60000" endA="900" endPos="60000" dist="60007" dir="5400000" sy="-100000" algn="bl" rotWithShape="0"/>
              </a:effectLst>
              <a:latin typeface="IranNastaliq" pitchFamily="18" charset="0"/>
              <a:cs typeface="IranNastaliq" pitchFamily="18" charset="0"/>
            </a:endParaRPr>
          </a:p>
        </p:txBody>
      </p:sp>
      <p:sp>
        <p:nvSpPr>
          <p:cNvPr id="2" name="Content Placeholder 1"/>
          <p:cNvSpPr>
            <a:spLocks noGrp="1"/>
          </p:cNvSpPr>
          <p:nvPr>
            <p:ph idx="1"/>
          </p:nvPr>
        </p:nvSpPr>
        <p:spPr/>
        <p:txBody>
          <a:bodyPr>
            <a:normAutofit lnSpcReduction="10000"/>
          </a:bodyPr>
          <a:lstStyle/>
          <a:p>
            <a:pPr marL="109728" indent="0" algn="r" rtl="1">
              <a:buNone/>
            </a:pPr>
            <a:r>
              <a:rPr lang="ar-SA" sz="2400" dirty="0">
                <a:latin typeface="Calibri"/>
                <a:ea typeface="Calibri"/>
                <a:cs typeface="2  Davat" pitchFamily="2" charset="-78"/>
              </a:rPr>
              <a:t>•انعطاف پذیری در پلان معماری (کاهش عددی ستون ها</a:t>
            </a:r>
            <a:r>
              <a:rPr lang="ar-SA" sz="2400" dirty="0" smtClean="0">
                <a:latin typeface="Calibri"/>
                <a:ea typeface="Calibri"/>
                <a:cs typeface="2  Davat" pitchFamily="2" charset="-78"/>
              </a:rPr>
              <a:t>)</a:t>
            </a:r>
            <a:endParaRPr lang="fa-IR" sz="2400" dirty="0" smtClean="0">
              <a:latin typeface="Calibri"/>
              <a:ea typeface="Calibri"/>
              <a:cs typeface="2  Davat" pitchFamily="2" charset="-78"/>
            </a:endParaRPr>
          </a:p>
          <a:p>
            <a:pPr marL="109728" indent="0" algn="r" rtl="1">
              <a:buNone/>
            </a:pPr>
            <a:r>
              <a:rPr lang="ar-SA" sz="2400" dirty="0">
                <a:latin typeface="Calibri"/>
                <a:ea typeface="Calibri"/>
                <a:cs typeface="2  Davat" pitchFamily="2" charset="-78"/>
              </a:rPr>
              <a:t/>
            </a:r>
            <a:br>
              <a:rPr lang="ar-SA" sz="2400" dirty="0">
                <a:latin typeface="Calibri"/>
                <a:ea typeface="Calibri"/>
                <a:cs typeface="2  Davat" pitchFamily="2" charset="-78"/>
              </a:rPr>
            </a:br>
            <a:r>
              <a:rPr lang="ar-SA" sz="2400" dirty="0">
                <a:latin typeface="Calibri"/>
                <a:ea typeface="Calibri"/>
                <a:cs typeface="2  Davat" pitchFamily="2" charset="-78"/>
              </a:rPr>
              <a:t>•قابلیت پذیرش کاربری های </a:t>
            </a:r>
            <a:r>
              <a:rPr lang="ar-SA" sz="2400" dirty="0" smtClean="0">
                <a:latin typeface="Calibri"/>
                <a:ea typeface="Calibri"/>
                <a:cs typeface="2  Davat" pitchFamily="2" charset="-78"/>
              </a:rPr>
              <a:t>گوناگون</a:t>
            </a:r>
            <a:endParaRPr lang="fa-IR" sz="2400" dirty="0" smtClean="0">
              <a:latin typeface="Calibri"/>
              <a:ea typeface="Calibri"/>
              <a:cs typeface="2  Davat" pitchFamily="2" charset="-78"/>
            </a:endParaRPr>
          </a:p>
          <a:p>
            <a:pPr marL="109728" indent="0" algn="r" rtl="1">
              <a:buNone/>
            </a:pPr>
            <a:r>
              <a:rPr lang="ar-SA" sz="2400" dirty="0">
                <a:latin typeface="Calibri"/>
                <a:ea typeface="Calibri"/>
                <a:cs typeface="2  Davat" pitchFamily="2" charset="-78"/>
              </a:rPr>
              <a:t/>
            </a:r>
            <a:br>
              <a:rPr lang="ar-SA" sz="2400" dirty="0">
                <a:latin typeface="Calibri"/>
                <a:ea typeface="Calibri"/>
                <a:cs typeface="2  Davat" pitchFamily="2" charset="-78"/>
              </a:rPr>
            </a:br>
            <a:r>
              <a:rPr lang="ar-SA" sz="2400" dirty="0">
                <a:latin typeface="Calibri"/>
                <a:ea typeface="Calibri"/>
                <a:cs typeface="2  Davat" pitchFamily="2" charset="-78"/>
              </a:rPr>
              <a:t>•سهولت تغییر کاربری افقی و </a:t>
            </a:r>
            <a:r>
              <a:rPr lang="ar-SA" sz="2400" dirty="0" smtClean="0">
                <a:latin typeface="Calibri"/>
                <a:ea typeface="Calibri"/>
                <a:cs typeface="2  Davat" pitchFamily="2" charset="-78"/>
              </a:rPr>
              <a:t>عمودی</a:t>
            </a:r>
            <a:endParaRPr lang="fa-IR" sz="2400" dirty="0" smtClean="0">
              <a:latin typeface="Calibri"/>
              <a:ea typeface="Calibri"/>
              <a:cs typeface="2  Davat" pitchFamily="2" charset="-78"/>
            </a:endParaRPr>
          </a:p>
          <a:p>
            <a:pPr marL="109728" indent="0" algn="r" rtl="1">
              <a:buNone/>
            </a:pPr>
            <a:r>
              <a:rPr lang="ar-SA" sz="2400" dirty="0">
                <a:latin typeface="Calibri"/>
                <a:ea typeface="Calibri"/>
                <a:cs typeface="2  Davat" pitchFamily="2" charset="-78"/>
              </a:rPr>
              <a:t/>
            </a:r>
            <a:br>
              <a:rPr lang="ar-SA" sz="2400" dirty="0">
                <a:latin typeface="Calibri"/>
                <a:ea typeface="Calibri"/>
                <a:cs typeface="2  Davat" pitchFamily="2" charset="-78"/>
              </a:rPr>
            </a:br>
            <a:r>
              <a:rPr lang="ar-SA" sz="2400" dirty="0">
                <a:latin typeface="Calibri"/>
                <a:ea typeface="Calibri"/>
                <a:cs typeface="2  Davat" pitchFamily="2" charset="-78"/>
              </a:rPr>
              <a:t>•امکان اجرای کنسول تا </a:t>
            </a:r>
            <a:r>
              <a:rPr lang="fa-IR" sz="2400" dirty="0">
                <a:latin typeface="Calibri"/>
                <a:ea typeface="Calibri"/>
                <a:cs typeface="2  Davat" pitchFamily="2" charset="-78"/>
              </a:rPr>
              <a:t>۷</a:t>
            </a:r>
            <a:r>
              <a:rPr lang="ar-SA" sz="2400" dirty="0">
                <a:latin typeface="Calibri"/>
                <a:ea typeface="Calibri"/>
                <a:cs typeface="2  Davat" pitchFamily="2" charset="-78"/>
              </a:rPr>
              <a:t> </a:t>
            </a:r>
            <a:r>
              <a:rPr lang="ar-SA" sz="2400" dirty="0" smtClean="0">
                <a:latin typeface="Calibri"/>
                <a:ea typeface="Calibri"/>
                <a:cs typeface="2  Davat" pitchFamily="2" charset="-78"/>
              </a:rPr>
              <a:t>متر</a:t>
            </a:r>
            <a:endParaRPr lang="fa-IR" sz="2400" dirty="0" smtClean="0">
              <a:latin typeface="Calibri"/>
              <a:ea typeface="Calibri"/>
              <a:cs typeface="2  Davat" pitchFamily="2" charset="-78"/>
            </a:endParaRPr>
          </a:p>
          <a:p>
            <a:pPr marL="109728" indent="0" algn="r" rtl="1">
              <a:buNone/>
            </a:pPr>
            <a:r>
              <a:rPr lang="ar-SA" sz="2400" dirty="0">
                <a:latin typeface="Calibri"/>
                <a:ea typeface="Calibri"/>
                <a:cs typeface="2  Davat" pitchFamily="2" charset="-78"/>
              </a:rPr>
              <a:t/>
            </a:r>
            <a:br>
              <a:rPr lang="ar-SA" sz="2400" dirty="0">
                <a:latin typeface="Calibri"/>
                <a:ea typeface="Calibri"/>
                <a:cs typeface="2  Davat" pitchFamily="2" charset="-78"/>
              </a:rPr>
            </a:br>
            <a:r>
              <a:rPr lang="ar-SA" sz="2400" dirty="0">
                <a:latin typeface="Calibri"/>
                <a:ea typeface="Calibri"/>
                <a:cs typeface="2  Davat" pitchFamily="2" charset="-78"/>
              </a:rPr>
              <a:t>•امکان ایجاد بازشو در هر شکل و اندازه در </a:t>
            </a:r>
            <a:r>
              <a:rPr lang="ar-SA" sz="2400" dirty="0" smtClean="0">
                <a:latin typeface="Calibri"/>
                <a:ea typeface="Calibri"/>
                <a:cs typeface="2  Davat" pitchFamily="2" charset="-78"/>
              </a:rPr>
              <a:t>سقف</a:t>
            </a:r>
            <a:endParaRPr lang="fa-IR" sz="2400" dirty="0" smtClean="0">
              <a:latin typeface="Calibri"/>
              <a:ea typeface="Calibri"/>
              <a:cs typeface="2  Davat" pitchFamily="2" charset="-78"/>
            </a:endParaRPr>
          </a:p>
          <a:p>
            <a:pPr marL="109728" indent="0" algn="r" rtl="1">
              <a:buNone/>
            </a:pPr>
            <a:r>
              <a:rPr lang="ar-SA" sz="2400" dirty="0">
                <a:latin typeface="Calibri"/>
                <a:ea typeface="Calibri"/>
                <a:cs typeface="2  Davat" pitchFamily="2" charset="-78"/>
              </a:rPr>
              <a:t/>
            </a:r>
            <a:br>
              <a:rPr lang="ar-SA" sz="2400" dirty="0">
                <a:latin typeface="Calibri"/>
                <a:ea typeface="Calibri"/>
                <a:cs typeface="2  Davat" pitchFamily="2" charset="-78"/>
              </a:rPr>
            </a:br>
            <a:r>
              <a:rPr lang="ar-SA" sz="2400" dirty="0">
                <a:latin typeface="Calibri"/>
                <a:ea typeface="Calibri"/>
                <a:cs typeface="2  Davat" pitchFamily="2" charset="-78"/>
              </a:rPr>
              <a:t>•افزایش فضای مفید (قابلیت اجرای دهانه تا </a:t>
            </a:r>
            <a:r>
              <a:rPr lang="fa-IR" sz="2400" dirty="0">
                <a:latin typeface="Calibri"/>
                <a:ea typeface="Calibri"/>
                <a:cs typeface="2  Davat" pitchFamily="2" charset="-78"/>
              </a:rPr>
              <a:t>۱۸</a:t>
            </a:r>
            <a:r>
              <a:rPr lang="ar-SA" sz="2400" dirty="0">
                <a:latin typeface="Calibri"/>
                <a:ea typeface="Calibri"/>
                <a:cs typeface="2  Davat" pitchFamily="2" charset="-78"/>
              </a:rPr>
              <a:t> متر بدون اجرای ستون</a:t>
            </a:r>
            <a:endParaRPr lang="en-US" sz="2400" dirty="0">
              <a:cs typeface="2  Davat" pitchFamily="2" charset="-78"/>
            </a:endParaRPr>
          </a:p>
        </p:txBody>
      </p:sp>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extLst>
      <p:ext uri="{BB962C8B-B14F-4D97-AF65-F5344CB8AC3E}">
        <p14:creationId xmlns:p14="http://schemas.microsoft.com/office/powerpoint/2010/main" val="29817338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r" rtl="1"/>
            <a:r>
              <a:rPr lang="ar-SA" dirty="0">
                <a:effectLst>
                  <a:outerShdw blurRad="38100" dist="38100" dir="2700000" algn="tl">
                    <a:srgbClr val="000000">
                      <a:alpha val="43137"/>
                    </a:srgbClr>
                  </a:outerShdw>
                  <a:reflection blurRad="6350" stA="60000" endA="900" endPos="60000" dist="29997" dir="5400000" sy="-100000" algn="bl" rotWithShape="0"/>
                </a:effectLst>
                <a:latin typeface="IranNastaliq" pitchFamily="18" charset="0"/>
                <a:ea typeface="Calibri"/>
                <a:cs typeface="IranNastaliq" pitchFamily="18" charset="0"/>
              </a:rPr>
              <a:t>مزایای اقتصادی سیستم کوبیاکس عبارتند از:</a:t>
            </a:r>
            <a:endParaRPr lang="en-US" dirty="0">
              <a:effectLst>
                <a:outerShdw blurRad="38100" dist="38100" dir="2700000" algn="tl">
                  <a:srgbClr val="000000">
                    <a:alpha val="43137"/>
                  </a:srgbClr>
                </a:outerShdw>
                <a:reflection blurRad="6350" stA="60000" endA="900" endPos="60000" dist="29997" dir="5400000" sy="-100000" algn="bl" rotWithShape="0"/>
              </a:effectLst>
              <a:latin typeface="IranNastaliq" pitchFamily="18" charset="0"/>
              <a:cs typeface="IranNastaliq" pitchFamily="18" charset="0"/>
            </a:endParaRPr>
          </a:p>
        </p:txBody>
      </p:sp>
      <p:sp>
        <p:nvSpPr>
          <p:cNvPr id="2" name="Content Placeholder 1"/>
          <p:cNvSpPr>
            <a:spLocks noGrp="1"/>
          </p:cNvSpPr>
          <p:nvPr>
            <p:ph idx="1"/>
          </p:nvPr>
        </p:nvSpPr>
        <p:spPr/>
        <p:txBody>
          <a:bodyPr>
            <a:normAutofit lnSpcReduction="10000"/>
          </a:bodyPr>
          <a:lstStyle/>
          <a:p>
            <a:pPr marL="109728" indent="0" algn="r" rtl="1">
              <a:buNone/>
            </a:pPr>
            <a:r>
              <a:rPr lang="ar-SA" sz="2400" dirty="0">
                <a:latin typeface="Calibri"/>
                <a:ea typeface="Calibri"/>
                <a:cs typeface="2  Davat" pitchFamily="2" charset="-78"/>
              </a:rPr>
              <a:t>•کاهش مصرف </a:t>
            </a:r>
            <a:r>
              <a:rPr lang="ar-SA" sz="2400" dirty="0" smtClean="0">
                <a:latin typeface="Calibri"/>
                <a:ea typeface="Calibri"/>
                <a:cs typeface="2  Davat" pitchFamily="2" charset="-78"/>
              </a:rPr>
              <a:t>بتن</a:t>
            </a:r>
            <a:endParaRPr lang="fa-IR" sz="2400" dirty="0" smtClean="0">
              <a:latin typeface="Calibri"/>
              <a:ea typeface="Calibri"/>
              <a:cs typeface="2  Davat" pitchFamily="2" charset="-78"/>
            </a:endParaRPr>
          </a:p>
          <a:p>
            <a:pPr marL="109728" indent="0" algn="r" rtl="1">
              <a:buNone/>
            </a:pPr>
            <a:r>
              <a:rPr lang="ar-SA" sz="2400" dirty="0">
                <a:latin typeface="Calibri"/>
                <a:ea typeface="Calibri"/>
                <a:cs typeface="2  Davat" pitchFamily="2" charset="-78"/>
              </a:rPr>
              <a:t/>
            </a:r>
            <a:br>
              <a:rPr lang="ar-SA" sz="2400" dirty="0">
                <a:latin typeface="Calibri"/>
                <a:ea typeface="Calibri"/>
                <a:cs typeface="2  Davat" pitchFamily="2" charset="-78"/>
              </a:rPr>
            </a:br>
            <a:r>
              <a:rPr lang="ar-SA" sz="2400" dirty="0">
                <a:latin typeface="Calibri"/>
                <a:ea typeface="Calibri"/>
                <a:cs typeface="2  Davat" pitchFamily="2" charset="-78"/>
              </a:rPr>
              <a:t>•کاهش المان های سازه </a:t>
            </a:r>
            <a:r>
              <a:rPr lang="ar-SA" sz="2400" dirty="0" smtClean="0">
                <a:latin typeface="Calibri"/>
                <a:ea typeface="Calibri"/>
                <a:cs typeface="2  Davat" pitchFamily="2" charset="-78"/>
              </a:rPr>
              <a:t>ای</a:t>
            </a:r>
            <a:endParaRPr lang="fa-IR" sz="2400" dirty="0" smtClean="0">
              <a:latin typeface="Calibri"/>
              <a:ea typeface="Calibri"/>
              <a:cs typeface="2  Davat" pitchFamily="2" charset="-78"/>
            </a:endParaRPr>
          </a:p>
          <a:p>
            <a:pPr marL="109728" indent="0" algn="r" rtl="1">
              <a:buNone/>
            </a:pPr>
            <a:r>
              <a:rPr lang="ar-SA" sz="2400" dirty="0">
                <a:latin typeface="Calibri"/>
                <a:ea typeface="Calibri"/>
                <a:cs typeface="2  Davat" pitchFamily="2" charset="-78"/>
              </a:rPr>
              <a:t/>
            </a:r>
            <a:br>
              <a:rPr lang="ar-SA" sz="2400" dirty="0">
                <a:latin typeface="Calibri"/>
                <a:ea typeface="Calibri"/>
                <a:cs typeface="2  Davat" pitchFamily="2" charset="-78"/>
              </a:rPr>
            </a:br>
            <a:r>
              <a:rPr lang="ar-SA" sz="2400" dirty="0">
                <a:latin typeface="Calibri"/>
                <a:ea typeface="Calibri"/>
                <a:cs typeface="2  Davat" pitchFamily="2" charset="-78"/>
              </a:rPr>
              <a:t>•کاهش مصرف </a:t>
            </a:r>
            <a:r>
              <a:rPr lang="ar-SA" sz="2400" dirty="0" smtClean="0">
                <a:latin typeface="Calibri"/>
                <a:ea typeface="Calibri"/>
                <a:cs typeface="2  Davat" pitchFamily="2" charset="-78"/>
              </a:rPr>
              <a:t>آرماتور</a:t>
            </a:r>
            <a:endParaRPr lang="fa-IR" sz="2400" dirty="0" smtClean="0">
              <a:latin typeface="Calibri"/>
              <a:ea typeface="Calibri"/>
              <a:cs typeface="2  Davat" pitchFamily="2" charset="-78"/>
            </a:endParaRPr>
          </a:p>
          <a:p>
            <a:pPr marL="109728" indent="0" algn="r" rtl="1">
              <a:buNone/>
            </a:pPr>
            <a:r>
              <a:rPr lang="ar-SA" sz="2400" dirty="0">
                <a:latin typeface="Calibri"/>
                <a:ea typeface="Calibri"/>
                <a:cs typeface="2  Davat" pitchFamily="2" charset="-78"/>
              </a:rPr>
              <a:t/>
            </a:r>
            <a:br>
              <a:rPr lang="ar-SA" sz="2400" dirty="0">
                <a:latin typeface="Calibri"/>
                <a:ea typeface="Calibri"/>
                <a:cs typeface="2  Davat" pitchFamily="2" charset="-78"/>
              </a:rPr>
            </a:br>
            <a:r>
              <a:rPr lang="ar-SA" sz="2400" dirty="0">
                <a:latin typeface="Calibri"/>
                <a:ea typeface="Calibri"/>
                <a:cs typeface="2  Davat" pitchFamily="2" charset="-78"/>
              </a:rPr>
              <a:t>•کاهش زمان </a:t>
            </a:r>
            <a:r>
              <a:rPr lang="ar-SA" sz="2400" dirty="0" smtClean="0">
                <a:latin typeface="Calibri"/>
                <a:ea typeface="Calibri"/>
                <a:cs typeface="2  Davat" pitchFamily="2" charset="-78"/>
              </a:rPr>
              <a:t>ساخت</a:t>
            </a:r>
            <a:endParaRPr lang="fa-IR" sz="2400" dirty="0" smtClean="0">
              <a:latin typeface="Calibri"/>
              <a:ea typeface="Calibri"/>
              <a:cs typeface="2  Davat" pitchFamily="2" charset="-78"/>
            </a:endParaRPr>
          </a:p>
          <a:p>
            <a:pPr marL="109728" indent="0" algn="r" rtl="1">
              <a:buNone/>
            </a:pPr>
            <a:r>
              <a:rPr lang="ar-SA" sz="2400" dirty="0">
                <a:latin typeface="Calibri"/>
                <a:ea typeface="Calibri"/>
                <a:cs typeface="2  Davat" pitchFamily="2" charset="-78"/>
              </a:rPr>
              <a:t/>
            </a:r>
            <a:br>
              <a:rPr lang="ar-SA" sz="2400" dirty="0">
                <a:latin typeface="Calibri"/>
                <a:ea typeface="Calibri"/>
                <a:cs typeface="2  Davat" pitchFamily="2" charset="-78"/>
              </a:rPr>
            </a:br>
            <a:r>
              <a:rPr lang="ar-SA" sz="2400" dirty="0">
                <a:latin typeface="Calibri"/>
                <a:ea typeface="Calibri"/>
                <a:cs typeface="2  Davat" pitchFamily="2" charset="-78"/>
              </a:rPr>
              <a:t>•کاهش هزینه های اجرای تأسیسات (حذف تیرها و مشکلات ناشی از آویز </a:t>
            </a:r>
            <a:r>
              <a:rPr lang="ar-SA" sz="2400" dirty="0" smtClean="0">
                <a:latin typeface="Calibri"/>
                <a:ea typeface="Calibri"/>
                <a:cs typeface="2  Davat" pitchFamily="2" charset="-78"/>
              </a:rPr>
              <a:t>تیرها)</a:t>
            </a:r>
            <a:endParaRPr lang="fa-IR" sz="2400" dirty="0" smtClean="0">
              <a:latin typeface="Calibri"/>
              <a:ea typeface="Calibri"/>
              <a:cs typeface="2  Davat" pitchFamily="2" charset="-78"/>
            </a:endParaRPr>
          </a:p>
          <a:p>
            <a:pPr marL="109728" indent="0" algn="r" rtl="1">
              <a:buNone/>
            </a:pPr>
            <a:r>
              <a:rPr lang="ar-SA" sz="2400" dirty="0">
                <a:latin typeface="Calibri"/>
                <a:ea typeface="Calibri"/>
                <a:cs typeface="2  Davat" pitchFamily="2" charset="-78"/>
              </a:rPr>
              <a:t/>
            </a:r>
            <a:br>
              <a:rPr lang="ar-SA" sz="2400" dirty="0">
                <a:latin typeface="Calibri"/>
                <a:ea typeface="Calibri"/>
                <a:cs typeface="2  Davat" pitchFamily="2" charset="-78"/>
              </a:rPr>
            </a:br>
            <a:r>
              <a:rPr lang="ar-SA" sz="2400" dirty="0">
                <a:latin typeface="Calibri"/>
                <a:ea typeface="Calibri"/>
                <a:cs typeface="2  Davat" pitchFamily="2" charset="-78"/>
              </a:rPr>
              <a:t>•کاهش ارتفاع کلی سازه به دلیل بهینه سازی ارتفاع سقف</a:t>
            </a:r>
            <a:endParaRPr lang="en-US" sz="2400" dirty="0">
              <a:cs typeface="2  Davat" pitchFamily="2" charset="-78"/>
            </a:endParaRPr>
          </a:p>
        </p:txBody>
      </p:sp>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extLst>
      <p:ext uri="{BB962C8B-B14F-4D97-AF65-F5344CB8AC3E}">
        <p14:creationId xmlns:p14="http://schemas.microsoft.com/office/powerpoint/2010/main" val="403235757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2438400"/>
            <a:ext cx="8229600" cy="2633472"/>
          </a:xfrm>
        </p:spPr>
        <p:txBody>
          <a:bodyPr>
            <a:normAutofit fontScale="92500" lnSpcReduction="10000"/>
          </a:bodyPr>
          <a:lstStyle/>
          <a:p>
            <a:pPr marL="109728" indent="0" algn="ctr" rtl="1">
              <a:buNone/>
            </a:pPr>
            <a:r>
              <a:rPr lang="fa-IR" sz="9600" dirty="0" smtClean="0">
                <a:effectLst>
                  <a:reflection blurRad="6350" stA="60000" endA="900" endPos="58000" dir="5400000" sy="-100000" algn="bl" rotWithShape="0"/>
                </a:effectLst>
                <a:latin typeface="IranNastaliq" pitchFamily="18" charset="0"/>
                <a:cs typeface="IranNastaliq" pitchFamily="18" charset="0"/>
              </a:rPr>
              <a:t>نحوه اجرای سقف کوبیاکس</a:t>
            </a:r>
            <a:endParaRPr lang="en-US" sz="9600" dirty="0">
              <a:effectLst>
                <a:reflection blurRad="6350" stA="60000" endA="900" endPos="58000" dir="5400000" sy="-100000" algn="bl" rotWithShape="0"/>
              </a:effectLst>
              <a:latin typeface="IranNastaliq" pitchFamily="18" charset="0"/>
              <a:cs typeface="IranNastaliq" pitchFamily="18" charset="0"/>
            </a:endParaRPr>
          </a:p>
        </p:txBody>
      </p:sp>
      <p:sp>
        <p:nvSpPr>
          <p:cNvPr id="5"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extLst>
      <p:ext uri="{BB962C8B-B14F-4D97-AF65-F5344CB8AC3E}">
        <p14:creationId xmlns:p14="http://schemas.microsoft.com/office/powerpoint/2010/main" val="14366303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 Diagonal Corner Rectangle 3"/>
          <p:cNvSpPr/>
          <p:nvPr/>
        </p:nvSpPr>
        <p:spPr>
          <a:xfrm>
            <a:off x="5029200" y="457200"/>
            <a:ext cx="6096000" cy="685800"/>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600" dirty="0" smtClean="0">
                <a:solidFill>
                  <a:schemeClr val="tx1">
                    <a:lumMod val="95000"/>
                    <a:lumOff val="5000"/>
                  </a:schemeClr>
                </a:solidFill>
                <a:latin typeface="_PDMS_Saleem_QuranFont" pitchFamily="2" charset="-78"/>
                <a:cs typeface="2  Davat" pitchFamily="2" charset="-78"/>
              </a:rPr>
              <a:t>قالبندی</a:t>
            </a:r>
            <a:endParaRPr lang="en-US" sz="3600" dirty="0">
              <a:solidFill>
                <a:schemeClr val="tx1">
                  <a:lumMod val="95000"/>
                  <a:lumOff val="5000"/>
                </a:schemeClr>
              </a:solidFill>
              <a:latin typeface="_PDMS_Saleem_QuranFont" pitchFamily="2" charset="-78"/>
              <a:cs typeface="2  Davat" pitchFamily="2" charset="-78"/>
            </a:endParaRPr>
          </a:p>
        </p:txBody>
      </p:sp>
      <p:pic>
        <p:nvPicPr>
          <p:cNvPr id="5" name="Picture 4" descr="20140219_123120.jpg"/>
          <p:cNvPicPr>
            <a:picLocks noChangeAspect="1"/>
          </p:cNvPicPr>
          <p:nvPr/>
        </p:nvPicPr>
        <p:blipFill>
          <a:blip r:embed="rId2" cstate="print"/>
          <a:stretch>
            <a:fillRect/>
          </a:stretch>
        </p:blipFill>
        <p:spPr>
          <a:xfrm>
            <a:off x="838200" y="1143000"/>
            <a:ext cx="7620000" cy="5715000"/>
          </a:xfrm>
          <a:prstGeom prst="rect">
            <a:avLst/>
          </a:prstGeom>
        </p:spPr>
      </p:pic>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extLst>
      <p:ext uri="{BB962C8B-B14F-4D97-AF65-F5344CB8AC3E}">
        <p14:creationId xmlns:p14="http://schemas.microsoft.com/office/powerpoint/2010/main" val="12469968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 Diagonal Corner Rectangle 3"/>
          <p:cNvSpPr/>
          <p:nvPr/>
        </p:nvSpPr>
        <p:spPr>
          <a:xfrm>
            <a:off x="1600200" y="457200"/>
            <a:ext cx="6096000" cy="539664"/>
          </a:xfrm>
          <a:prstGeom prst="round2Diag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rtl="1"/>
            <a:r>
              <a:rPr lang="fa-IR" sz="3600" dirty="0" smtClean="0">
                <a:solidFill>
                  <a:schemeClr val="tx1">
                    <a:lumMod val="95000"/>
                    <a:lumOff val="5000"/>
                  </a:schemeClr>
                </a:solidFill>
                <a:latin typeface="_PDMS_Saleem_QuranFont" pitchFamily="2" charset="-78"/>
                <a:cs typeface="2  Davat" pitchFamily="2" charset="-78"/>
              </a:rPr>
              <a:t>نصب شَبکه زیرین و قراردادن کیج ها</a:t>
            </a:r>
            <a:endParaRPr lang="en-US" sz="3600" dirty="0">
              <a:solidFill>
                <a:schemeClr val="tx1">
                  <a:lumMod val="95000"/>
                  <a:lumOff val="5000"/>
                </a:schemeClr>
              </a:solidFill>
              <a:latin typeface="_PDMS_Saleem_QuranFont" pitchFamily="2" charset="-78"/>
              <a:cs typeface="2  Davat" pitchFamily="2" charset="-78"/>
            </a:endParaRPr>
          </a:p>
        </p:txBody>
      </p:sp>
      <p:pic>
        <p:nvPicPr>
          <p:cNvPr id="5" name="Picture 4" descr="20140219_123354.jpg"/>
          <p:cNvPicPr>
            <a:picLocks noChangeAspect="1"/>
          </p:cNvPicPr>
          <p:nvPr/>
        </p:nvPicPr>
        <p:blipFill>
          <a:blip r:embed="rId2" cstate="print"/>
          <a:stretch>
            <a:fillRect/>
          </a:stretch>
        </p:blipFill>
        <p:spPr>
          <a:xfrm>
            <a:off x="457200" y="1066800"/>
            <a:ext cx="8305800" cy="5486400"/>
          </a:xfrm>
          <a:prstGeom prst="rect">
            <a:avLst/>
          </a:prstGeom>
        </p:spPr>
      </p:pic>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extLst>
      <p:ext uri="{BB962C8B-B14F-4D97-AF65-F5344CB8AC3E}">
        <p14:creationId xmlns:p14="http://schemas.microsoft.com/office/powerpoint/2010/main" val="42655829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ound Diagonal Corner Rectangle 5"/>
          <p:cNvSpPr/>
          <p:nvPr/>
        </p:nvSpPr>
        <p:spPr>
          <a:xfrm>
            <a:off x="1524000" y="228600"/>
            <a:ext cx="6096000" cy="685800"/>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600" dirty="0" smtClean="0">
                <a:solidFill>
                  <a:schemeClr val="tx1">
                    <a:lumMod val="95000"/>
                    <a:lumOff val="5000"/>
                  </a:schemeClr>
                </a:solidFill>
                <a:latin typeface="_PDMS_Saleem_QuranFont" pitchFamily="2" charset="-78"/>
                <a:cs typeface="2  Davat" pitchFamily="2" charset="-78"/>
              </a:rPr>
              <a:t>نصب شبکه فوقانی</a:t>
            </a:r>
            <a:endParaRPr lang="en-US" sz="3600" dirty="0">
              <a:solidFill>
                <a:schemeClr val="tx1">
                  <a:lumMod val="95000"/>
                  <a:lumOff val="5000"/>
                </a:schemeClr>
              </a:solidFill>
              <a:latin typeface="_PDMS_Saleem_QuranFont" pitchFamily="2" charset="-78"/>
              <a:cs typeface="2  Davat" pitchFamily="2" charset="-78"/>
            </a:endParaRPr>
          </a:p>
        </p:txBody>
      </p:sp>
      <p:pic>
        <p:nvPicPr>
          <p:cNvPr id="4" name="Picture 3" descr="20140219_123414.jpg"/>
          <p:cNvPicPr>
            <a:picLocks noChangeAspect="1"/>
          </p:cNvPicPr>
          <p:nvPr/>
        </p:nvPicPr>
        <p:blipFill>
          <a:blip r:embed="rId2" cstate="print"/>
          <a:stretch>
            <a:fillRect/>
          </a:stretch>
        </p:blipFill>
        <p:spPr>
          <a:xfrm>
            <a:off x="609600" y="857250"/>
            <a:ext cx="8001000" cy="6000750"/>
          </a:xfrm>
          <a:prstGeom prst="rect">
            <a:avLst/>
          </a:prstGeom>
        </p:spPr>
      </p:pic>
      <p:sp>
        <p:nvSpPr>
          <p:cNvPr id="5" name="Footer Placeholder 2"/>
          <p:cNvSpPr>
            <a:spLocks noGrp="1"/>
          </p:cNvSpPr>
          <p:nvPr>
            <p:ph type="ftr" sz="quarter" idx="11"/>
          </p:nvPr>
        </p:nvSpPr>
        <p:spPr>
          <a:xfrm>
            <a:off x="7456394" y="6477000"/>
            <a:ext cx="1687606" cy="381000"/>
          </a:xfrm>
        </p:spPr>
        <p:txBody>
          <a:bodyPr/>
          <a:lstStyle/>
          <a:p>
            <a:endParaRPr lang="en-US" sz="1800" dirty="0">
              <a:solidFill>
                <a:srgbClr val="00B050"/>
              </a:solidFill>
              <a:latin typeface="20th Century Font" pitchFamily="2" charset="0"/>
            </a:endParaRPr>
          </a:p>
        </p:txBody>
      </p:sp>
    </p:spTree>
    <p:extLst>
      <p:ext uri="{BB962C8B-B14F-4D97-AF65-F5344CB8AC3E}">
        <p14:creationId xmlns:p14="http://schemas.microsoft.com/office/powerpoint/2010/main" val="17101044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277" y="990600"/>
            <a:ext cx="8161338" cy="5522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 Diagonal Corner Rectangle 4"/>
          <p:cNvSpPr/>
          <p:nvPr/>
        </p:nvSpPr>
        <p:spPr>
          <a:xfrm>
            <a:off x="1524000" y="381000"/>
            <a:ext cx="6096000" cy="685800"/>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4000" dirty="0" smtClean="0">
                <a:solidFill>
                  <a:schemeClr val="tx1">
                    <a:lumMod val="95000"/>
                    <a:lumOff val="5000"/>
                  </a:schemeClr>
                </a:solidFill>
                <a:latin typeface="_PDMS_Saleem_QuranFont" pitchFamily="2" charset="-78"/>
                <a:cs typeface="2  Davat" pitchFamily="2" charset="-78"/>
              </a:rPr>
              <a:t>بتن ریزی و عملیات تراکم</a:t>
            </a:r>
            <a:endParaRPr lang="en-US" sz="4000" dirty="0">
              <a:solidFill>
                <a:schemeClr val="tx1">
                  <a:lumMod val="95000"/>
                  <a:lumOff val="5000"/>
                </a:schemeClr>
              </a:solidFill>
              <a:latin typeface="_PDMS_Saleem_QuranFont" pitchFamily="2" charset="-78"/>
              <a:cs typeface="2  Davat" pitchFamily="2" charset="-78"/>
            </a:endParaRPr>
          </a:p>
        </p:txBody>
      </p:sp>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extLst>
      <p:ext uri="{BB962C8B-B14F-4D97-AF65-F5344CB8AC3E}">
        <p14:creationId xmlns:p14="http://schemas.microsoft.com/office/powerpoint/2010/main" val="19899687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007291"/>
          </a:xfrm>
        </p:spPr>
        <p:txBody>
          <a:bodyPr>
            <a:normAutofit/>
          </a:bodyPr>
          <a:lstStyle/>
          <a:p>
            <a:pPr algn="ctr" rtl="1">
              <a:buNone/>
            </a:pPr>
            <a:endParaRPr lang="fa-IR" sz="6600" b="1" dirty="0" smtClean="0">
              <a:latin typeface="IranNastaliq" pitchFamily="18" charset="0"/>
              <a:cs typeface="IranNastaliq" pitchFamily="18" charset="0"/>
            </a:endParaRPr>
          </a:p>
          <a:p>
            <a:pPr algn="ctr" rtl="1">
              <a:buNone/>
            </a:pPr>
            <a:r>
              <a:rPr lang="fa-IR" sz="6600" dirty="0" smtClean="0">
                <a:latin typeface="IranNastaliq" pitchFamily="18" charset="0"/>
                <a:cs typeface="IranNastaliq" pitchFamily="18" charset="0"/>
              </a:rPr>
              <a:t>سقف</a:t>
            </a:r>
            <a:r>
              <a:rPr lang="fa-IR" sz="6600" b="1" dirty="0" smtClean="0">
                <a:latin typeface="IranNastaliq" pitchFamily="18" charset="0"/>
                <a:cs typeface="IranNastaliq" pitchFamily="18" charset="0"/>
              </a:rPr>
              <a:t> </a:t>
            </a:r>
            <a:r>
              <a:rPr lang="fa-IR" sz="6600" dirty="0" smtClean="0">
                <a:latin typeface="IranNastaliq" pitchFamily="18" charset="0"/>
                <a:cs typeface="IranNastaliq" pitchFamily="18" charset="0"/>
              </a:rPr>
              <a:t>کرومیت</a:t>
            </a:r>
          </a:p>
          <a:p>
            <a:pPr algn="ctr" rtl="1">
              <a:buNone/>
            </a:pPr>
            <a:endParaRPr lang="en-US" sz="6000" b="1" dirty="0">
              <a:cs typeface="B Nazanin" pitchFamily="2" charset="-78"/>
            </a:endParaRPr>
          </a:p>
        </p:txBody>
      </p:sp>
      <p:pic>
        <p:nvPicPr>
          <p:cNvPr id="5" name="Picture 4" descr="E:\Word\Saeb\مقالات\عناصر و جزییات-سقف-\كرميت\Pic\IMG00_0002.JPG"/>
          <p:cNvPicPr/>
          <p:nvPr/>
        </p:nvPicPr>
        <p:blipFill>
          <a:blip r:embed="rId3"/>
          <a:srcRect r="9211"/>
          <a:stretch>
            <a:fillRect/>
          </a:stretch>
        </p:blipFill>
        <p:spPr bwMode="auto">
          <a:xfrm>
            <a:off x="1905000" y="2514600"/>
            <a:ext cx="5257800" cy="3886200"/>
          </a:xfrm>
          <a:prstGeom prst="rect">
            <a:avLst/>
          </a:prstGeom>
          <a:noFill/>
          <a:ln w="9525">
            <a:noFill/>
            <a:miter lim="800000"/>
            <a:headEnd/>
            <a:tailEnd/>
          </a:ln>
        </p:spPr>
      </p:pic>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
                                            <p:txEl>
                                              <p:pRg st="1" end="1"/>
                                            </p:txEl>
                                          </p:spTgt>
                                        </p:tgtEl>
                                        <p:attrNameLst>
                                          <p:attrName>style.visibility</p:attrName>
                                        </p:attrNameLst>
                                      </p:cBhvr>
                                      <p:to>
                                        <p:strVal val="visible"/>
                                      </p:to>
                                    </p:set>
                                    <p:anim calcmode="discrete" valueType="clr">
                                      <p:cBhvr override="childStyle">
                                        <p:cTn id="7" dur="80"/>
                                        <p:tgtEl>
                                          <p:spTgt spid="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1" end="1"/>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1" end="1"/>
                                            </p:txEl>
                                          </p:spTgt>
                                        </p:tgtEl>
                                        <p:attrNameLst>
                                          <p:attrName>fill.type</p:attrName>
                                        </p:attrNameLst>
                                      </p:cBhvr>
                                      <p:to>
                                        <p:strVal val="solid"/>
                                      </p:to>
                                    </p:set>
                                  </p:childTnLst>
                                </p:cTn>
                              </p:par>
                            </p:childTnLst>
                          </p:cTn>
                        </p:par>
                        <p:par>
                          <p:cTn id="10" fill="hold">
                            <p:stCondLst>
                              <p:cond delay="4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633727"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 Diagonal Corner Rectangle 5"/>
          <p:cNvSpPr/>
          <p:nvPr/>
        </p:nvSpPr>
        <p:spPr>
          <a:xfrm>
            <a:off x="1600200" y="609600"/>
            <a:ext cx="6096000" cy="685800"/>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4000" dirty="0" smtClean="0">
                <a:solidFill>
                  <a:schemeClr val="tx1">
                    <a:lumMod val="95000"/>
                    <a:lumOff val="5000"/>
                  </a:schemeClr>
                </a:solidFill>
                <a:latin typeface="_PDMS_Saleem_QuranFont" pitchFamily="2" charset="-78"/>
                <a:cs typeface="2  Davat" pitchFamily="2" charset="-78"/>
              </a:rPr>
              <a:t>بتن ریزی و عملیات تراکم</a:t>
            </a:r>
            <a:endParaRPr lang="en-US" sz="4000" dirty="0">
              <a:solidFill>
                <a:schemeClr val="tx1">
                  <a:lumMod val="95000"/>
                  <a:lumOff val="5000"/>
                </a:schemeClr>
              </a:solidFill>
              <a:latin typeface="_PDMS_Saleem_QuranFont" pitchFamily="2" charset="-78"/>
              <a:cs typeface="2  Davat" pitchFamily="2" charset="-78"/>
            </a:endParaRPr>
          </a:p>
        </p:txBody>
      </p:sp>
      <p:sp>
        <p:nvSpPr>
          <p:cNvPr id="5"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extLst>
      <p:ext uri="{BB962C8B-B14F-4D97-AF65-F5344CB8AC3E}">
        <p14:creationId xmlns:p14="http://schemas.microsoft.com/office/powerpoint/2010/main" val="27421764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 Diagonal Corner Rectangle 4"/>
          <p:cNvSpPr/>
          <p:nvPr/>
        </p:nvSpPr>
        <p:spPr>
          <a:xfrm>
            <a:off x="1524000" y="228600"/>
            <a:ext cx="6096000" cy="685800"/>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4800" dirty="0" smtClean="0">
                <a:solidFill>
                  <a:schemeClr val="tx1">
                    <a:lumMod val="95000"/>
                    <a:lumOff val="5000"/>
                  </a:schemeClr>
                </a:solidFill>
                <a:latin typeface="_PDMS_Saleem_QuranFont" pitchFamily="2" charset="-78"/>
                <a:cs typeface="2  Davat" pitchFamily="2" charset="-78"/>
              </a:rPr>
              <a:t>توپی های مربوط این نوع سقف</a:t>
            </a:r>
            <a:endParaRPr lang="en-US" sz="4800" dirty="0">
              <a:solidFill>
                <a:schemeClr val="tx1">
                  <a:lumMod val="95000"/>
                  <a:lumOff val="5000"/>
                </a:schemeClr>
              </a:solidFill>
              <a:latin typeface="_PDMS_Saleem_QuranFont" pitchFamily="2" charset="-78"/>
              <a:cs typeface="2  Davat" pitchFamily="2" charset="-78"/>
            </a:endParaRPr>
          </a:p>
        </p:txBody>
      </p:sp>
      <p:pic>
        <p:nvPicPr>
          <p:cNvPr id="4" name="Picture 3" descr="20140219_122913.jpg"/>
          <p:cNvPicPr>
            <a:picLocks noChangeAspect="1"/>
          </p:cNvPicPr>
          <p:nvPr/>
        </p:nvPicPr>
        <p:blipFill>
          <a:blip r:embed="rId2" cstate="print"/>
          <a:stretch>
            <a:fillRect/>
          </a:stretch>
        </p:blipFill>
        <p:spPr>
          <a:xfrm>
            <a:off x="533400" y="914400"/>
            <a:ext cx="7924800" cy="5943600"/>
          </a:xfrm>
          <a:prstGeom prst="rect">
            <a:avLst/>
          </a:prstGeom>
        </p:spPr>
      </p:pic>
      <p:sp>
        <p:nvSpPr>
          <p:cNvPr id="6" name="Footer Placeholder 2"/>
          <p:cNvSpPr>
            <a:spLocks noGrp="1"/>
          </p:cNvSpPr>
          <p:nvPr>
            <p:ph type="ftr" sz="quarter" idx="11"/>
          </p:nvPr>
        </p:nvSpPr>
        <p:spPr>
          <a:xfrm>
            <a:off x="7456394" y="6477000"/>
            <a:ext cx="1687606" cy="381000"/>
          </a:xfrm>
        </p:spPr>
        <p:txBody>
          <a:bodyPr/>
          <a:lstStyle/>
          <a:p>
            <a:endParaRPr lang="en-US" sz="1800" dirty="0">
              <a:solidFill>
                <a:srgbClr val="00B050"/>
              </a:solidFill>
              <a:latin typeface="20th Century Font" pitchFamily="2" charset="0"/>
            </a:endParaRPr>
          </a:p>
        </p:txBody>
      </p:sp>
    </p:spTree>
    <p:extLst>
      <p:ext uri="{BB962C8B-B14F-4D97-AF65-F5344CB8AC3E}">
        <p14:creationId xmlns:p14="http://schemas.microsoft.com/office/powerpoint/2010/main" val="4030785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686800" cy="838200"/>
          </a:xfrm>
        </p:spPr>
        <p:txBody>
          <a:bodyPr>
            <a:noAutofit/>
          </a:bodyPr>
          <a:lstStyle/>
          <a:p>
            <a:pPr algn="r" rtl="1"/>
            <a:r>
              <a:rPr lang="fa-IR" sz="5400" dirty="0" smtClean="0">
                <a:effectLst>
                  <a:outerShdw blurRad="38100" dist="38100" dir="2700000" algn="tl">
                    <a:srgbClr val="000000">
                      <a:alpha val="43137"/>
                    </a:srgbClr>
                  </a:outerShdw>
                </a:effectLst>
                <a:latin typeface="IranNastaliq" pitchFamily="18" charset="0"/>
                <a:cs typeface="IranNastaliq" pitchFamily="18" charset="0"/>
              </a:rPr>
              <a:t>                 مقدمه :</a:t>
            </a:r>
            <a:endParaRPr lang="en-US" sz="5400" dirty="0">
              <a:effectLst>
                <a:outerShdw blurRad="38100" dist="38100" dir="2700000" algn="tl">
                  <a:srgbClr val="000000">
                    <a:alpha val="43137"/>
                  </a:srgbClr>
                </a:outerShdw>
              </a:effectLst>
              <a:latin typeface="IranNastaliq" pitchFamily="18" charset="0"/>
              <a:cs typeface="IranNastaliq" pitchFamily="18" charset="0"/>
            </a:endParaRPr>
          </a:p>
        </p:txBody>
      </p:sp>
      <p:sp>
        <p:nvSpPr>
          <p:cNvPr id="3" name="Content Placeholder 2"/>
          <p:cNvSpPr>
            <a:spLocks noGrp="1"/>
          </p:cNvSpPr>
          <p:nvPr>
            <p:ph idx="1"/>
          </p:nvPr>
        </p:nvSpPr>
        <p:spPr>
          <a:xfrm>
            <a:off x="457200" y="1295400"/>
            <a:ext cx="8229600" cy="5105400"/>
          </a:xfrm>
        </p:spPr>
        <p:txBody>
          <a:bodyPr>
            <a:noAutofit/>
          </a:bodyPr>
          <a:lstStyle/>
          <a:p>
            <a:pPr marL="3175" indent="454025" algn="just" rtl="1">
              <a:lnSpc>
                <a:spcPct val="150000"/>
              </a:lnSpc>
              <a:buNone/>
            </a:pPr>
            <a:r>
              <a:rPr lang="ar-SA" sz="2000" dirty="0" smtClean="0">
                <a:cs typeface="2  Davat" pitchFamily="2" charset="-78"/>
              </a:rPr>
              <a:t>در سیستم سقف کُرمیت از تیرچه‌های فولادی با جان باز در ترکیب با بتن استفاده می</a:t>
            </a:r>
            <a:r>
              <a:rPr lang="fa-IR" sz="2000" dirty="0" smtClean="0">
                <a:cs typeface="2  Davat" pitchFamily="2" charset="-78"/>
              </a:rPr>
              <a:t>‌</a:t>
            </a:r>
            <a:r>
              <a:rPr lang="ar-SA" sz="2000" dirty="0" smtClean="0">
                <a:cs typeface="2  Davat" pitchFamily="2" charset="-78"/>
              </a:rPr>
              <a:t>شود. در ساخت تیرچه‌های مذکور از یک تسمه، در بال تحتانی و نیز یک میلگرد خم شده در جان استفاده می‌شود. برای پرکردن فضای خالی بین تیرچه‌ها از قالب‌های ثابت مانند بلوک‌های سیمانی، پلی استایرن، طاق ضربی، قالب‌های موقت فولادی (کامپوزیت ) و یا هر پرکننده سبک استفاده می‌شود. فواصل تیرچه‌ها بسته به نوع قالب از 73 سانتی تا 100 سانتی متر متغیراست، روی سقف نیز با 4 الی 10 سانتی متر بتن پوشانده می‌شود. </a:t>
            </a:r>
            <a:endParaRPr lang="en-US" sz="2000" dirty="0" smtClean="0">
              <a:cs typeface="2  Davat" pitchFamily="2" charset="-78"/>
            </a:endParaRPr>
          </a:p>
          <a:p>
            <a:pPr marL="3175" indent="454025" algn="just" rtl="1">
              <a:lnSpc>
                <a:spcPct val="150000"/>
              </a:lnSpc>
              <a:buNone/>
            </a:pPr>
            <a:r>
              <a:rPr lang="ar-SA" sz="2000" dirty="0" smtClean="0">
                <a:cs typeface="2  Davat" pitchFamily="2" charset="-78"/>
              </a:rPr>
              <a:t>تیرچه‌ها از نوع خود ایستا بوده و به همین علت هیچ نوع شمع بندی در زیر سقف مورد نیاز نمی‌باشد</a:t>
            </a:r>
            <a:r>
              <a:rPr lang="en-US" sz="2000" dirty="0" smtClean="0">
                <a:cs typeface="2  Davat" pitchFamily="2" charset="-78"/>
              </a:rPr>
              <a:t> </a:t>
            </a:r>
            <a:r>
              <a:rPr lang="ar-SA" sz="2000" dirty="0" smtClean="0">
                <a:cs typeface="2  Davat" pitchFamily="2" charset="-78"/>
              </a:rPr>
              <a:t>و تیرچه‌ها به نحوی طراحی می‌شوند که بتوانند وزن بتن خیس، قالب‌ها و عوامل اجرایی سقف را به تنهایی تحمل کنند.</a:t>
            </a:r>
            <a:endParaRPr lang="en-US" sz="2000" dirty="0" smtClean="0">
              <a:cs typeface="2  Davat" pitchFamily="2" charset="-78"/>
            </a:endParaRPr>
          </a:p>
          <a:p>
            <a:pPr marL="3175" indent="454025" algn="just" rtl="1">
              <a:lnSpc>
                <a:spcPct val="150000"/>
              </a:lnSpc>
              <a:buNone/>
            </a:pPr>
            <a:r>
              <a:rPr lang="ar-SA" sz="2000" dirty="0" smtClean="0">
                <a:cs typeface="2  Davat" pitchFamily="2" charset="-78"/>
              </a:rPr>
              <a:t>پس ازاین که بتن به 75% مقاومت مشخصه خود می‌رسد، تیرچه‌های فولادی با بتن به صورت یک مقطع مختلط وارد عمل شده و بارهای مرده و زنده سقف را تحمل می‌کنند.</a:t>
            </a:r>
            <a:endParaRPr lang="en-US" sz="2000" dirty="0">
              <a:cs typeface="2  Davat" pitchFamily="2" charset="-78"/>
            </a:endParaRPr>
          </a:p>
        </p:txBody>
      </p:sp>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3000"/>
                                        <p:tgtEl>
                                          <p:spTgt spid="3">
                                            <p:txEl>
                                              <p:pRg st="0" end="0"/>
                                            </p:txEl>
                                          </p:spTgt>
                                        </p:tgtEl>
                                      </p:cBhvr>
                                    </p:animEffect>
                                  </p:childTnLst>
                                </p:cTn>
                              </p:par>
                            </p:childTnLst>
                          </p:cTn>
                        </p:par>
                        <p:par>
                          <p:cTn id="12" fill="hold">
                            <p:stCondLst>
                              <p:cond delay="5000"/>
                            </p:stCondLst>
                            <p:childTnLst>
                              <p:par>
                                <p:cTn id="13" presetID="22" presetClass="entr" presetSubtype="1"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3000"/>
                                        <p:tgtEl>
                                          <p:spTgt spid="3">
                                            <p:txEl>
                                              <p:pRg st="1" end="1"/>
                                            </p:txEl>
                                          </p:spTgt>
                                        </p:tgtEl>
                                      </p:cBhvr>
                                    </p:animEffect>
                                  </p:childTnLst>
                                </p:cTn>
                              </p:par>
                            </p:childTnLst>
                          </p:cTn>
                        </p:par>
                        <p:par>
                          <p:cTn id="16" fill="hold">
                            <p:stCondLst>
                              <p:cond delay="8000"/>
                            </p:stCondLst>
                            <p:childTnLst>
                              <p:par>
                                <p:cTn id="17" presetID="22" presetClass="entr" presetSubtype="1"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up)">
                                      <p:cBhvr>
                                        <p:cTn id="19" dur="3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86800" cy="838200"/>
          </a:xfrm>
        </p:spPr>
        <p:txBody>
          <a:bodyPr>
            <a:noAutofit/>
          </a:bodyPr>
          <a:lstStyle/>
          <a:p>
            <a:pPr algn="r" rtl="1"/>
            <a:r>
              <a:rPr lang="fa-IR" sz="6000" dirty="0" smtClean="0">
                <a:effectLst>
                  <a:outerShdw blurRad="38100" dist="38100" dir="2700000" algn="tl">
                    <a:srgbClr val="000000">
                      <a:alpha val="43137"/>
                    </a:srgbClr>
                  </a:outerShdw>
                </a:effectLst>
                <a:latin typeface="IranNastaliq" pitchFamily="18" charset="0"/>
                <a:cs typeface="IranNastaliq" pitchFamily="18" charset="0"/>
              </a:rPr>
              <a:t>تاریخچه :</a:t>
            </a:r>
            <a:endParaRPr lang="en-US" sz="6000" dirty="0">
              <a:effectLst>
                <a:outerShdw blurRad="38100" dist="38100" dir="2700000" algn="tl">
                  <a:srgbClr val="000000">
                    <a:alpha val="43137"/>
                  </a:srgbClr>
                </a:outerShdw>
              </a:effectLst>
              <a:latin typeface="IranNastaliq" pitchFamily="18" charset="0"/>
              <a:cs typeface="IranNastaliq" pitchFamily="18" charset="0"/>
            </a:endParaRPr>
          </a:p>
        </p:txBody>
      </p:sp>
      <p:sp>
        <p:nvSpPr>
          <p:cNvPr id="3" name="Content Placeholder 2"/>
          <p:cNvSpPr>
            <a:spLocks noGrp="1"/>
          </p:cNvSpPr>
          <p:nvPr>
            <p:ph idx="1"/>
          </p:nvPr>
        </p:nvSpPr>
        <p:spPr>
          <a:xfrm>
            <a:off x="457200" y="1295400"/>
            <a:ext cx="8229600" cy="2819400"/>
          </a:xfrm>
        </p:spPr>
        <p:txBody>
          <a:bodyPr>
            <a:noAutofit/>
          </a:bodyPr>
          <a:lstStyle/>
          <a:p>
            <a:pPr marL="3175" indent="454025" algn="just" rtl="1">
              <a:lnSpc>
                <a:spcPct val="150000"/>
              </a:lnSpc>
              <a:buNone/>
            </a:pPr>
            <a:r>
              <a:rPr lang="ar-SA" sz="2000" dirty="0" smtClean="0">
                <a:cs typeface="2  Davat" pitchFamily="2" charset="-78"/>
              </a:rPr>
              <a:t>اين سقف در سال 1362، توسط آقاي مهندس محمد جعفر كرمي، ‌ثبت اختراع شده و در سال 1375، آئين نامه جزئيات اجرايي سقف كرميت توسط ايشان منتشر شده است، علاوه برآن بروشورها و كاتالوگ‌هاي فني و تبليغاتي مختلفي دراين زمينه، توسط شركت كروميت پارس به چاپ رسيده است. و سرانجام در سال 1381، نشريه شماره 151 سازمان مديريت وبرنامه ريزي كشور، تحت عنوان «راهنماي طراحي و اجراي سقف تيرچه‌هاي فولادي با جان باز در تركيب با بتن» منتشر شده است، تا حداقل ضوابط و معيارهاي لازم براي طراحي و اجراي اين گونه سقف‌هاي خود ايستا را بيان نمايد.</a:t>
            </a:r>
            <a:endParaRPr lang="fa-IR" sz="2000" dirty="0" smtClean="0">
              <a:cs typeface="2  Davat" pitchFamily="2" charset="-78"/>
            </a:endParaRPr>
          </a:p>
        </p:txBody>
      </p:sp>
      <p:pic>
        <p:nvPicPr>
          <p:cNvPr id="5" name="Picture 4" descr="C:\Documents and Settings\Reza\My Documents\rt01zk.jpg"/>
          <p:cNvPicPr/>
          <p:nvPr/>
        </p:nvPicPr>
        <p:blipFill>
          <a:blip r:embed="rId3"/>
          <a:srcRect/>
          <a:stretch>
            <a:fillRect/>
          </a:stretch>
        </p:blipFill>
        <p:spPr bwMode="auto">
          <a:xfrm>
            <a:off x="5143500" y="4191000"/>
            <a:ext cx="3086100" cy="2438400"/>
          </a:xfrm>
          <a:prstGeom prst="rect">
            <a:avLst/>
          </a:prstGeom>
          <a:noFill/>
          <a:ln w="9525">
            <a:noFill/>
            <a:miter lim="800000"/>
            <a:headEnd/>
            <a:tailEnd/>
          </a:ln>
        </p:spPr>
      </p:pic>
      <p:pic>
        <p:nvPicPr>
          <p:cNvPr id="6" name="Picture 5" descr="http://i32.tinypic.com/bfks90.jpg"/>
          <p:cNvPicPr/>
          <p:nvPr/>
        </p:nvPicPr>
        <p:blipFill>
          <a:blip r:embed="rId4"/>
          <a:srcRect/>
          <a:stretch>
            <a:fillRect/>
          </a:stretch>
        </p:blipFill>
        <p:spPr bwMode="auto">
          <a:xfrm>
            <a:off x="990600" y="4191000"/>
            <a:ext cx="3276600" cy="2438400"/>
          </a:xfrm>
          <a:prstGeom prst="rect">
            <a:avLst/>
          </a:prstGeom>
          <a:noFill/>
          <a:ln w="9525">
            <a:noFill/>
            <a:miter lim="800000"/>
            <a:headEnd/>
            <a:tailEnd/>
          </a:ln>
        </p:spPr>
      </p:pic>
      <p:sp>
        <p:nvSpPr>
          <p:cNvPr id="8"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8" presetClass="entr" presetSubtype="16"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amond(in)">
                                      <p:cBhvr>
                                        <p:cTn id="11" dur="2000"/>
                                        <p:tgtEl>
                                          <p:spTgt spid="3">
                                            <p:txEl>
                                              <p:pRg st="0" end="0"/>
                                            </p:txEl>
                                          </p:spTgt>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2000"/>
                                        <p:tgtEl>
                                          <p:spTgt spid="5"/>
                                        </p:tgtEl>
                                      </p:cBhvr>
                                    </p:animEffect>
                                  </p:childTnLst>
                                </p:cTn>
                              </p:par>
                            </p:childTnLst>
                          </p:cTn>
                        </p:par>
                        <p:par>
                          <p:cTn id="16" fill="hold">
                            <p:stCondLst>
                              <p:cond delay="60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0"/>
            <a:ext cx="8686800" cy="838200"/>
          </a:xfrm>
        </p:spPr>
        <p:txBody>
          <a:bodyPr>
            <a:normAutofit/>
          </a:bodyPr>
          <a:lstStyle/>
          <a:p>
            <a:pPr algn="just" rtl="1"/>
            <a:r>
              <a:rPr lang="fa-IR" sz="4400" dirty="0" smtClean="0">
                <a:effectLst>
                  <a:outerShdw blurRad="38100" dist="38100" dir="2700000" algn="tl">
                    <a:srgbClr val="000000">
                      <a:alpha val="43137"/>
                    </a:srgbClr>
                  </a:outerShdw>
                </a:effectLst>
                <a:latin typeface="IranNastaliq" pitchFamily="18" charset="0"/>
                <a:cs typeface="IranNastaliq" pitchFamily="18" charset="0"/>
              </a:rPr>
              <a:t>اجزای تشکیل دهنده سقف کرومیت :</a:t>
            </a:r>
            <a:endParaRPr lang="en-US" sz="4400" dirty="0">
              <a:effectLst>
                <a:outerShdw blurRad="38100" dist="38100" dir="2700000" algn="tl">
                  <a:srgbClr val="000000">
                    <a:alpha val="43137"/>
                  </a:srgbClr>
                </a:outerShdw>
              </a:effectLst>
              <a:latin typeface="IranNastaliq" pitchFamily="18" charset="0"/>
              <a:cs typeface="IranNastaliq" pitchFamily="18" charset="0"/>
            </a:endParaRPr>
          </a:p>
        </p:txBody>
      </p:sp>
      <p:sp>
        <p:nvSpPr>
          <p:cNvPr id="3" name="Content Placeholder 2"/>
          <p:cNvSpPr>
            <a:spLocks noGrp="1"/>
          </p:cNvSpPr>
          <p:nvPr>
            <p:ph idx="1"/>
          </p:nvPr>
        </p:nvSpPr>
        <p:spPr>
          <a:xfrm>
            <a:off x="304800" y="1554162"/>
            <a:ext cx="8382000" cy="4525963"/>
          </a:xfrm>
        </p:spPr>
        <p:txBody>
          <a:bodyPr>
            <a:normAutofit lnSpcReduction="10000"/>
          </a:bodyPr>
          <a:lstStyle/>
          <a:p>
            <a:pPr algn="just" rtl="1">
              <a:lnSpc>
                <a:spcPct val="150000"/>
              </a:lnSpc>
              <a:buNone/>
            </a:pPr>
            <a:r>
              <a:rPr lang="fa-IR" sz="3600" b="1" dirty="0" smtClean="0">
                <a:cs typeface="2  Davat" pitchFamily="2" charset="-78"/>
              </a:rPr>
              <a:t>1) </a:t>
            </a:r>
            <a:r>
              <a:rPr lang="ar-SA" sz="3600" b="1" dirty="0" smtClean="0">
                <a:cs typeface="2  Davat" pitchFamily="2" charset="-78"/>
              </a:rPr>
              <a:t>تيرچه فولادي با جان باز </a:t>
            </a:r>
            <a:endParaRPr lang="en-US" sz="3600" b="1" dirty="0" smtClean="0">
              <a:cs typeface="2  Davat" pitchFamily="2" charset="-78"/>
            </a:endParaRPr>
          </a:p>
          <a:p>
            <a:pPr algn="just" rtl="1">
              <a:lnSpc>
                <a:spcPct val="150000"/>
              </a:lnSpc>
              <a:buNone/>
            </a:pPr>
            <a:r>
              <a:rPr lang="fa-IR" sz="3600" b="1" dirty="0" smtClean="0">
                <a:cs typeface="2  Davat" pitchFamily="2" charset="-78"/>
              </a:rPr>
              <a:t>2) </a:t>
            </a:r>
            <a:r>
              <a:rPr lang="ar-SA" sz="3600" b="1" dirty="0" smtClean="0">
                <a:cs typeface="2  Davat" pitchFamily="2" charset="-78"/>
              </a:rPr>
              <a:t>بلوك </a:t>
            </a:r>
            <a:endParaRPr lang="en-US" sz="3600" b="1" dirty="0" smtClean="0">
              <a:cs typeface="2  Davat" pitchFamily="2" charset="-78"/>
            </a:endParaRPr>
          </a:p>
          <a:p>
            <a:pPr algn="just" rtl="1">
              <a:lnSpc>
                <a:spcPct val="150000"/>
              </a:lnSpc>
              <a:buNone/>
            </a:pPr>
            <a:r>
              <a:rPr lang="fa-IR" sz="3600" b="1" dirty="0" smtClean="0">
                <a:cs typeface="2  Davat" pitchFamily="2" charset="-78"/>
              </a:rPr>
              <a:t>3) </a:t>
            </a:r>
            <a:r>
              <a:rPr lang="ar-SA" sz="3600" b="1" dirty="0" smtClean="0">
                <a:cs typeface="2  Davat" pitchFamily="2" charset="-78"/>
              </a:rPr>
              <a:t>ميلگرد افت وحرارت </a:t>
            </a:r>
            <a:endParaRPr lang="en-US" sz="3600" b="1" dirty="0" smtClean="0">
              <a:cs typeface="2  Davat" pitchFamily="2" charset="-78"/>
            </a:endParaRPr>
          </a:p>
          <a:p>
            <a:pPr algn="just" rtl="1">
              <a:lnSpc>
                <a:spcPct val="150000"/>
              </a:lnSpc>
              <a:buNone/>
            </a:pPr>
            <a:r>
              <a:rPr lang="fa-IR" sz="3600" b="1" dirty="0" smtClean="0">
                <a:cs typeface="2  Davat" pitchFamily="2" charset="-78"/>
              </a:rPr>
              <a:t>4) </a:t>
            </a:r>
            <a:r>
              <a:rPr lang="ar-SA" sz="3600" b="1" dirty="0" smtClean="0">
                <a:cs typeface="2  Davat" pitchFamily="2" charset="-78"/>
              </a:rPr>
              <a:t>كلاف عرضي </a:t>
            </a:r>
            <a:endParaRPr lang="en-US" sz="3600" b="1" dirty="0" smtClean="0">
              <a:cs typeface="2  Davat" pitchFamily="2" charset="-78"/>
            </a:endParaRPr>
          </a:p>
          <a:p>
            <a:pPr algn="just" rtl="1">
              <a:lnSpc>
                <a:spcPct val="150000"/>
              </a:lnSpc>
              <a:buNone/>
            </a:pPr>
            <a:r>
              <a:rPr lang="fa-IR" sz="3600" b="1" dirty="0" smtClean="0">
                <a:cs typeface="2  Davat" pitchFamily="2" charset="-78"/>
              </a:rPr>
              <a:t>5) </a:t>
            </a:r>
            <a:r>
              <a:rPr lang="ar-SA" sz="3600" b="1" dirty="0" smtClean="0">
                <a:cs typeface="2  Davat" pitchFamily="2" charset="-78"/>
              </a:rPr>
              <a:t>بتن پوششي در جا</a:t>
            </a:r>
            <a:endParaRPr lang="fa-IR" sz="3600" b="1" spc="-150" dirty="0" smtClean="0">
              <a:cs typeface="2  Davat" pitchFamily="2" charset="-78"/>
            </a:endParaRPr>
          </a:p>
        </p:txBody>
      </p:sp>
      <p:sp>
        <p:nvSpPr>
          <p:cNvPr id="6" name="Footer Placeholder 2"/>
          <p:cNvSpPr>
            <a:spLocks noGrp="1"/>
          </p:cNvSpPr>
          <p:nvPr>
            <p:ph type="ftr" sz="quarter" idx="11"/>
          </p:nvPr>
        </p:nvSpPr>
        <p:spPr>
          <a:xfrm>
            <a:off x="7456394" y="6477000"/>
            <a:ext cx="1687606" cy="381000"/>
          </a:xfrm>
        </p:spPr>
        <p:txBody>
          <a:bodyPr/>
          <a:lstStyle/>
          <a:p>
            <a:endParaRPr lang="en-US" sz="1800" dirty="0">
              <a:latin typeface="20th Century Font"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22" presetClass="entr" presetSubtype="2"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right)">
                                      <p:cBhvr>
                                        <p:cTn id="11" dur="2000"/>
                                        <p:tgtEl>
                                          <p:spTgt spid="3">
                                            <p:txEl>
                                              <p:pRg st="0" end="0"/>
                                            </p:txEl>
                                          </p:spTgt>
                                        </p:tgtEl>
                                      </p:cBhvr>
                                    </p:animEffect>
                                  </p:childTnLst>
                                </p:cTn>
                              </p:par>
                            </p:childTnLst>
                          </p:cTn>
                        </p:par>
                        <p:par>
                          <p:cTn id="12" fill="hold">
                            <p:stCondLst>
                              <p:cond delay="4000"/>
                            </p:stCondLst>
                            <p:childTnLst>
                              <p:par>
                                <p:cTn id="13" presetID="22" presetClass="entr" presetSubtype="2"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right)">
                                      <p:cBhvr>
                                        <p:cTn id="15" dur="2000"/>
                                        <p:tgtEl>
                                          <p:spTgt spid="3">
                                            <p:txEl>
                                              <p:pRg st="1" end="1"/>
                                            </p:txEl>
                                          </p:spTgt>
                                        </p:tgtEl>
                                      </p:cBhvr>
                                    </p:animEffect>
                                  </p:childTnLst>
                                </p:cTn>
                              </p:par>
                            </p:childTnLst>
                          </p:cTn>
                        </p:par>
                        <p:par>
                          <p:cTn id="16" fill="hold">
                            <p:stCondLst>
                              <p:cond delay="6000"/>
                            </p:stCondLst>
                            <p:childTnLst>
                              <p:par>
                                <p:cTn id="17" presetID="22" presetClass="entr" presetSubtype="2"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right)">
                                      <p:cBhvr>
                                        <p:cTn id="19" dur="2000"/>
                                        <p:tgtEl>
                                          <p:spTgt spid="3">
                                            <p:txEl>
                                              <p:pRg st="2" end="2"/>
                                            </p:txEl>
                                          </p:spTgt>
                                        </p:tgtEl>
                                      </p:cBhvr>
                                    </p:animEffect>
                                  </p:childTnLst>
                                </p:cTn>
                              </p:par>
                            </p:childTnLst>
                          </p:cTn>
                        </p:par>
                        <p:par>
                          <p:cTn id="20" fill="hold">
                            <p:stCondLst>
                              <p:cond delay="8000"/>
                            </p:stCondLst>
                            <p:childTnLst>
                              <p:par>
                                <p:cTn id="21" presetID="22" presetClass="entr" presetSubtype="2"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right)">
                                      <p:cBhvr>
                                        <p:cTn id="23" dur="2000"/>
                                        <p:tgtEl>
                                          <p:spTgt spid="3">
                                            <p:txEl>
                                              <p:pRg st="3" end="3"/>
                                            </p:txEl>
                                          </p:spTgt>
                                        </p:tgtEl>
                                      </p:cBhvr>
                                    </p:animEffect>
                                  </p:childTnLst>
                                </p:cTn>
                              </p:par>
                            </p:childTnLst>
                          </p:cTn>
                        </p:par>
                        <p:par>
                          <p:cTn id="24" fill="hold">
                            <p:stCondLst>
                              <p:cond delay="10000"/>
                            </p:stCondLst>
                            <p:childTnLst>
                              <p:par>
                                <p:cTn id="25" presetID="22" presetClass="entr" presetSubtype="2"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right)">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2412</TotalTime>
  <Words>2337</Words>
  <Application>Microsoft Office PowerPoint</Application>
  <PresentationFormat>On-screen Show (4:3)</PresentationFormat>
  <Paragraphs>236</Paragraphs>
  <Slides>61</Slides>
  <Notes>31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61</vt:i4>
      </vt:variant>
    </vt:vector>
  </HeadingPairs>
  <TitlesOfParts>
    <vt:vector size="76" baseType="lpstr">
      <vt:lpstr>_PDMS_Saleem_QuranFont</vt:lpstr>
      <vt:lpstr>2  Davat</vt:lpstr>
      <vt:lpstr>20th Century Font</vt:lpstr>
      <vt:lpstr>Arial</vt:lpstr>
      <vt:lpstr>B Nazanin</vt:lpstr>
      <vt:lpstr>B Titr</vt:lpstr>
      <vt:lpstr>B Zar</vt:lpstr>
      <vt:lpstr>Calibri</vt:lpstr>
      <vt:lpstr>Constantia</vt:lpstr>
      <vt:lpstr>IranNastaliq</vt:lpstr>
      <vt:lpstr>Tahoma</vt:lpstr>
      <vt:lpstr>Times New Roman</vt:lpstr>
      <vt:lpstr>Wingdings</vt:lpstr>
      <vt:lpstr>Wingdings 2</vt:lpstr>
      <vt:lpstr>Flow</vt:lpstr>
      <vt:lpstr>PowerPoint Presentation</vt:lpstr>
      <vt:lpstr>   سقف:</vt:lpstr>
      <vt:lpstr>PowerPoint Presentation</vt:lpstr>
      <vt:lpstr>PowerPoint Presentation</vt:lpstr>
      <vt:lpstr>PowerPoint Presentation</vt:lpstr>
      <vt:lpstr>PowerPoint Presentation</vt:lpstr>
      <vt:lpstr>                 مقدمه :</vt:lpstr>
      <vt:lpstr>تاریخچه :</vt:lpstr>
      <vt:lpstr>اجزای تشکیل دهنده سقف کرومیت :</vt:lpstr>
      <vt:lpstr>1) تیرچه فولادي با جان باز :</vt:lpstr>
      <vt:lpstr>PowerPoint Presentation</vt:lpstr>
      <vt:lpstr>1) تیرچه فولادي با جان باز :</vt:lpstr>
      <vt:lpstr>2) بلوك  3) ميلگرد افت و حرارت</vt:lpstr>
      <vt:lpstr>4) كلاف عرضي </vt:lpstr>
      <vt:lpstr>اجراي كلاف عرضي </vt:lpstr>
      <vt:lpstr>الف) اجراي كلاف عرضي به صورت پیش ساخته</vt:lpstr>
      <vt:lpstr>ب) اجراي كلاف عرضي به صورت درجا</vt:lpstr>
      <vt:lpstr>5) بتن پوششي درجا</vt:lpstr>
      <vt:lpstr>اتصال تيرچه‌ها به تكيه‌گاه </vt:lpstr>
      <vt:lpstr>1) تكيه‌گاه با مصالح بنايي و بتن</vt:lpstr>
      <vt:lpstr>2) تكيه‌گاه فولادی</vt:lpstr>
      <vt:lpstr>مزایای سقف کرمیت</vt:lpstr>
      <vt:lpstr>انواع سقف کرمیت</vt:lpstr>
      <vt:lpstr>PowerPoint Presentation</vt:lpstr>
      <vt:lpstr>PowerPoint Presentation</vt:lpstr>
      <vt:lpstr>PowerPoint Presentation</vt:lpstr>
      <vt:lpstr>PowerPoint Presentation</vt:lpstr>
      <vt:lpstr>PowerPoint Presentation</vt:lpstr>
      <vt:lpstr>مقدمه:</vt:lpstr>
      <vt:lpstr>روش اجرای سقف کامپوزیت بر روی سازه‌های فولادی</vt:lpstr>
      <vt:lpstr>قالب بندی</vt:lpstr>
      <vt:lpstr>قالب بندی</vt:lpstr>
      <vt:lpstr>آرماتوربندی :</vt:lpstr>
      <vt:lpstr>آرماتوربندی :</vt:lpstr>
      <vt:lpstr>آرماتوربندی :</vt:lpstr>
      <vt:lpstr>قالب برداری :</vt:lpstr>
      <vt:lpstr>محاسن :</vt:lpstr>
      <vt:lpstr>نقاط ضعف احتمالی :</vt:lpstr>
      <vt:lpstr>نقاط ضعف احتمالی</vt:lpstr>
      <vt:lpstr>سقف عرشه فولادی (متال دک)</vt:lpstr>
      <vt:lpstr>مقدمه :</vt:lpstr>
      <vt:lpstr>ویژگی های سقف متال دک :</vt:lpstr>
      <vt:lpstr>اجزای تشکیل دهنده سقف متال دک</vt:lpstr>
      <vt:lpstr>الف) ورق فولادی  </vt:lpstr>
      <vt:lpstr>ب) برشگیر </vt:lpstr>
      <vt:lpstr>ج) آرماتور  </vt:lpstr>
      <vt:lpstr>د) بتن </vt:lpstr>
      <vt:lpstr>مزایا سقف متال دک</vt:lpstr>
      <vt:lpstr>PowerPoint Presentation</vt:lpstr>
      <vt:lpstr>سقف کوبیاکس</vt:lpstr>
      <vt:lpstr>مقدمه :</vt:lpstr>
      <vt:lpstr>اجزای تشکیل دهنده</vt:lpstr>
      <vt:lpstr> مزایای معماری سیستم کوبیاکس عبارتند از: </vt:lpstr>
      <vt:lpstr>مزایای اقتصادی سیستم کوبیاکس عبارتند از:</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Reza</dc:creator>
  <cp:lastModifiedBy>kamal</cp:lastModifiedBy>
  <cp:revision>389</cp:revision>
  <dcterms:created xsi:type="dcterms:W3CDTF">2008-11-28T06:43:06Z</dcterms:created>
  <dcterms:modified xsi:type="dcterms:W3CDTF">2018-03-10T21:33:52Z</dcterms:modified>
</cp:coreProperties>
</file>