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sldIdLst>
    <p:sldId id="270" r:id="rId2"/>
    <p:sldId id="271" r:id="rId3"/>
    <p:sldId id="272" r:id="rId4"/>
    <p:sldId id="273" r:id="rId5"/>
    <p:sldId id="274" r:id="rId6"/>
    <p:sldId id="278"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434" autoAdjust="0"/>
  </p:normalViewPr>
  <p:slideViewPr>
    <p:cSldViewPr snapToGrid="0">
      <p:cViewPr varScale="1">
        <p:scale>
          <a:sx n="67" d="100"/>
          <a:sy n="67" d="100"/>
        </p:scale>
        <p:origin x="8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46AB3-A5BB-408A-98BA-E8F6CD130FF5}" type="datetimeFigureOut">
              <a:rPr lang="en-US" smtClean="0"/>
              <a:t>8/29/2015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785FB-2519-48A7-A275-21E50EDAB680}" type="slidenum">
              <a:rPr lang="en-US" smtClean="0"/>
              <a:t>‹#›</a:t>
            </a:fld>
            <a:endParaRPr lang="en-US"/>
          </a:p>
        </p:txBody>
      </p:sp>
    </p:spTree>
    <p:extLst>
      <p:ext uri="{BB962C8B-B14F-4D97-AF65-F5344CB8AC3E}">
        <p14:creationId xmlns:p14="http://schemas.microsoft.com/office/powerpoint/2010/main" val="231530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785FB-2519-48A7-A275-21E50EDAB680}" type="slidenum">
              <a:rPr lang="en-US" smtClean="0"/>
              <a:t>7</a:t>
            </a:fld>
            <a:endParaRPr lang="en-US"/>
          </a:p>
        </p:txBody>
      </p:sp>
    </p:spTree>
    <p:extLst>
      <p:ext uri="{BB962C8B-B14F-4D97-AF65-F5344CB8AC3E}">
        <p14:creationId xmlns:p14="http://schemas.microsoft.com/office/powerpoint/2010/main" val="10316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6933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734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4232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0622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9256-BB9D-4EE1-978B-903609A03B5E}"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609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9256-BB9D-4EE1-978B-903609A03B5E}"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25097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9256-BB9D-4EE1-978B-903609A03B5E}" type="datetimeFigureOut">
              <a:rPr lang="en-US" smtClean="0"/>
              <a:t>8/29/2015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71173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9256-BB9D-4EE1-978B-903609A03B5E}" type="datetimeFigureOut">
              <a:rPr lang="en-US" smtClean="0"/>
              <a:t>8/29/2015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31128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9256-BB9D-4EE1-978B-903609A03B5E}" type="datetimeFigureOut">
              <a:rPr lang="en-US" smtClean="0"/>
              <a:t>8/29/2015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0900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41048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t>‹#›</a:t>
            </a:fld>
            <a:endParaRPr lang="en-US"/>
          </a:p>
        </p:txBody>
      </p:sp>
    </p:spTree>
    <p:extLst>
      <p:ext uri="{BB962C8B-B14F-4D97-AF65-F5344CB8AC3E}">
        <p14:creationId xmlns:p14="http://schemas.microsoft.com/office/powerpoint/2010/main" val="18930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9256-BB9D-4EE1-978B-903609A03B5E}" type="datetimeFigureOut">
              <a:rPr lang="en-US" smtClean="0"/>
              <a:t>8/29/2015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791C-0A8C-41CF-A358-0882E33B6A3D}" type="slidenum">
              <a:rPr lang="en-US" smtClean="0"/>
              <a:t>‹#›</a:t>
            </a:fld>
            <a:endParaRPr lang="en-US"/>
          </a:p>
        </p:txBody>
      </p:sp>
    </p:spTree>
    <p:extLst>
      <p:ext uri="{BB962C8B-B14F-4D97-AF65-F5344CB8AC3E}">
        <p14:creationId xmlns:p14="http://schemas.microsoft.com/office/powerpoint/2010/main" val="23598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5725" t="33044" r="21069" b="42508"/>
          <a:stretch/>
        </p:blipFill>
        <p:spPr>
          <a:xfrm>
            <a:off x="3560440" y="3507475"/>
            <a:ext cx="8135691" cy="2101755"/>
          </a:xfrm>
          <a:prstGeom prst="rect">
            <a:avLst/>
          </a:prstGeom>
        </p:spPr>
      </p:pic>
      <p:pic>
        <p:nvPicPr>
          <p:cNvPr id="5" name="Content Placeholder 3"/>
          <p:cNvPicPr>
            <a:picLocks noChangeAspect="1"/>
          </p:cNvPicPr>
          <p:nvPr/>
        </p:nvPicPr>
        <p:blipFill rotWithShape="1">
          <a:blip r:embed="rId2"/>
          <a:srcRect l="25724" t="19833" r="16965" b="67741"/>
          <a:stretch/>
        </p:blipFill>
        <p:spPr>
          <a:xfrm>
            <a:off x="1501903" y="790576"/>
            <a:ext cx="7383926" cy="900112"/>
          </a:xfrm>
          <a:prstGeom prst="rect">
            <a:avLst/>
          </a:prstGeom>
        </p:spPr>
      </p:pic>
    </p:spTree>
    <p:extLst>
      <p:ext uri="{BB962C8B-B14F-4D97-AF65-F5344CB8AC3E}">
        <p14:creationId xmlns:p14="http://schemas.microsoft.com/office/powerpoint/2010/main" val="3185240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42448"/>
            <a:ext cx="11987284" cy="4442149"/>
          </a:xfrm>
          <a:prstGeom prst="rect">
            <a:avLst/>
          </a:prstGeom>
          <a:noFill/>
        </p:spPr>
        <p:txBody>
          <a:bodyPr wrap="square" rtlCol="0">
            <a:spAutoFit/>
          </a:bodyPr>
          <a:lstStyle/>
          <a:p>
            <a:pPr algn="r" rtl="1">
              <a:lnSpc>
                <a:spcPct val="200000"/>
              </a:lnSpc>
            </a:pPr>
            <a:r>
              <a:rPr lang="fa-IR" sz="2800" b="1" dirty="0" smtClean="0">
                <a:solidFill>
                  <a:srgbClr val="C00000"/>
                </a:solidFill>
                <a:cs typeface="B Titr" panose="00000700000000000000" pitchFamily="2" charset="-78"/>
              </a:rPr>
              <a:t>عشق به مردم</a:t>
            </a:r>
          </a:p>
          <a:p>
            <a:pPr algn="r" rtl="1">
              <a:lnSpc>
                <a:spcPct val="200000"/>
              </a:lnSpc>
            </a:pPr>
            <a:r>
              <a:rPr lang="fa-IR" sz="2800" b="1" dirty="0" smtClean="0">
                <a:cs typeface="B Nazanin" panose="00000400000000000000" pitchFamily="2" charset="-78"/>
              </a:rPr>
              <a:t>در یکی از جمعه های اردیبهشت ماه سال 1360 همراه شهید رجایی رئیس جمهور وقت، به قم رفتیم. نخست برای زیارت حرم مطهر حضرت معصومه (س) دم در صحن از اتومبیل پیاده شدیم.</a:t>
            </a:r>
          </a:p>
          <a:p>
            <a:pPr algn="r" rtl="1">
              <a:lnSpc>
                <a:spcPct val="200000"/>
              </a:lnSpc>
            </a:pPr>
            <a:r>
              <a:rPr lang="fa-IR" sz="2800" b="1" dirty="0" smtClean="0">
                <a:cs typeface="B Nazanin" panose="00000400000000000000" pitchFamily="2" charset="-78"/>
              </a:rPr>
              <a:t>تازه از در داخل شده بودیم که یک باره موج جمعیت، رجایی را از جا کند و برد و برد و ما به دنبال او، نزدیک بود زیر دست و پا بمانیم.</a:t>
            </a:r>
          </a:p>
        </p:txBody>
      </p:sp>
      <p:cxnSp>
        <p:nvCxnSpPr>
          <p:cNvPr id="3" name="Straight Connector 2"/>
          <p:cNvCxnSpPr/>
          <p:nvPr/>
        </p:nvCxnSpPr>
        <p:spPr>
          <a:xfrm>
            <a:off x="3243263" y="3629025"/>
            <a:ext cx="614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172700" y="4443413"/>
            <a:ext cx="766762"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539038" y="4476750"/>
            <a:ext cx="614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4238" y="4443413"/>
            <a:ext cx="614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67588" y="5281613"/>
            <a:ext cx="919162"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53101" y="5281613"/>
            <a:ext cx="1319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67638" y="6167438"/>
            <a:ext cx="776287" cy="476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86025" y="2657477"/>
            <a:ext cx="2314575" cy="400110"/>
          </a:xfrm>
          <a:prstGeom prst="rect">
            <a:avLst/>
          </a:prstGeom>
          <a:noFill/>
        </p:spPr>
        <p:txBody>
          <a:bodyPr wrap="square" rtlCol="0">
            <a:spAutoFit/>
          </a:bodyPr>
          <a:lstStyle/>
          <a:p>
            <a:r>
              <a:rPr lang="fa-IR" sz="2000" b="1" dirty="0" smtClean="0">
                <a:solidFill>
                  <a:schemeClr val="accent6">
                    <a:lumMod val="75000"/>
                  </a:schemeClr>
                </a:solidFill>
              </a:rPr>
              <a:t>هم خانواده ریاست رئوس</a:t>
            </a:r>
            <a:endParaRPr lang="en-US" sz="2000" b="1" dirty="0">
              <a:solidFill>
                <a:schemeClr val="accent6">
                  <a:lumMod val="75000"/>
                </a:schemeClr>
              </a:solidFill>
            </a:endParaRPr>
          </a:p>
        </p:txBody>
      </p:sp>
      <p:sp>
        <p:nvSpPr>
          <p:cNvPr id="17" name="TextBox 16"/>
          <p:cNvSpPr txBox="1"/>
          <p:nvPr/>
        </p:nvSpPr>
        <p:spPr>
          <a:xfrm>
            <a:off x="10329863" y="3586161"/>
            <a:ext cx="609599" cy="400110"/>
          </a:xfrm>
          <a:prstGeom prst="rect">
            <a:avLst/>
          </a:prstGeom>
          <a:noFill/>
        </p:spPr>
        <p:txBody>
          <a:bodyPr wrap="square" rtlCol="0">
            <a:spAutoFit/>
          </a:bodyPr>
          <a:lstStyle/>
          <a:p>
            <a:r>
              <a:rPr lang="fa-IR" sz="2000" b="1" dirty="0" smtClean="0">
                <a:solidFill>
                  <a:schemeClr val="accent6">
                    <a:lumMod val="75000"/>
                  </a:schemeClr>
                </a:solidFill>
              </a:rPr>
              <a:t>ابتدا</a:t>
            </a:r>
            <a:endParaRPr lang="en-US" sz="2000" b="1" dirty="0">
              <a:solidFill>
                <a:schemeClr val="accent6">
                  <a:lumMod val="75000"/>
                </a:schemeClr>
              </a:solidFill>
            </a:endParaRPr>
          </a:p>
        </p:txBody>
      </p:sp>
      <p:sp>
        <p:nvSpPr>
          <p:cNvPr id="18" name="TextBox 17"/>
          <p:cNvSpPr txBox="1"/>
          <p:nvPr/>
        </p:nvSpPr>
        <p:spPr>
          <a:xfrm>
            <a:off x="6500809" y="3535680"/>
            <a:ext cx="2509838" cy="400110"/>
          </a:xfrm>
          <a:prstGeom prst="rect">
            <a:avLst/>
          </a:prstGeom>
          <a:noFill/>
        </p:spPr>
        <p:txBody>
          <a:bodyPr wrap="square" rtlCol="0">
            <a:spAutoFit/>
          </a:bodyPr>
          <a:lstStyle/>
          <a:p>
            <a:r>
              <a:rPr lang="fa-IR" sz="2000" b="1" dirty="0" smtClean="0">
                <a:solidFill>
                  <a:schemeClr val="accent6">
                    <a:lumMod val="75000"/>
                  </a:schemeClr>
                </a:solidFill>
              </a:rPr>
              <a:t>پاک هم خانواده طاهر مطهر</a:t>
            </a:r>
            <a:endParaRPr lang="en-US" sz="2000" b="1" dirty="0">
              <a:solidFill>
                <a:schemeClr val="accent6">
                  <a:lumMod val="75000"/>
                </a:schemeClr>
              </a:solidFill>
            </a:endParaRPr>
          </a:p>
        </p:txBody>
      </p:sp>
      <p:sp>
        <p:nvSpPr>
          <p:cNvPr id="19" name="TextBox 18"/>
          <p:cNvSpPr txBox="1"/>
          <p:nvPr/>
        </p:nvSpPr>
        <p:spPr>
          <a:xfrm>
            <a:off x="2707480" y="3578626"/>
            <a:ext cx="2231232" cy="400110"/>
          </a:xfrm>
          <a:prstGeom prst="rect">
            <a:avLst/>
          </a:prstGeom>
          <a:noFill/>
        </p:spPr>
        <p:txBody>
          <a:bodyPr wrap="square" rtlCol="0">
            <a:spAutoFit/>
          </a:bodyPr>
          <a:lstStyle/>
          <a:p>
            <a:r>
              <a:rPr lang="fa-IR" sz="2000" b="1" dirty="0" smtClean="0">
                <a:solidFill>
                  <a:schemeClr val="accent6">
                    <a:lumMod val="75000"/>
                  </a:schemeClr>
                </a:solidFill>
              </a:rPr>
              <a:t>فضای بیرونی ، حیاط</a:t>
            </a:r>
            <a:endParaRPr lang="en-US" sz="2000" b="1" dirty="0">
              <a:solidFill>
                <a:schemeClr val="accent6">
                  <a:lumMod val="75000"/>
                </a:schemeClr>
              </a:solidFill>
            </a:endParaRPr>
          </a:p>
        </p:txBody>
      </p:sp>
      <p:sp>
        <p:nvSpPr>
          <p:cNvPr id="20" name="TextBox 19"/>
          <p:cNvSpPr txBox="1"/>
          <p:nvPr/>
        </p:nvSpPr>
        <p:spPr>
          <a:xfrm>
            <a:off x="7300906" y="4468333"/>
            <a:ext cx="1047748" cy="400110"/>
          </a:xfrm>
          <a:prstGeom prst="rect">
            <a:avLst/>
          </a:prstGeom>
          <a:noFill/>
        </p:spPr>
        <p:txBody>
          <a:bodyPr wrap="square" rtlCol="0">
            <a:spAutoFit/>
          </a:bodyPr>
          <a:lstStyle/>
          <a:p>
            <a:r>
              <a:rPr lang="fa-IR" sz="2000" b="1" dirty="0" smtClean="0">
                <a:solidFill>
                  <a:schemeClr val="accent6">
                    <a:lumMod val="75000"/>
                  </a:schemeClr>
                </a:solidFill>
              </a:rPr>
              <a:t>یک دفعه </a:t>
            </a:r>
            <a:endParaRPr lang="en-US" sz="2000" b="1" dirty="0">
              <a:solidFill>
                <a:schemeClr val="accent6">
                  <a:lumMod val="75000"/>
                </a:schemeClr>
              </a:solidFill>
            </a:endParaRPr>
          </a:p>
        </p:txBody>
      </p:sp>
      <p:sp>
        <p:nvSpPr>
          <p:cNvPr id="21" name="TextBox 20"/>
          <p:cNvSpPr txBox="1"/>
          <p:nvPr/>
        </p:nvSpPr>
        <p:spPr>
          <a:xfrm>
            <a:off x="5800727" y="4455319"/>
            <a:ext cx="1623940" cy="400110"/>
          </a:xfrm>
          <a:prstGeom prst="rect">
            <a:avLst/>
          </a:prstGeom>
          <a:noFill/>
        </p:spPr>
        <p:txBody>
          <a:bodyPr wrap="square" rtlCol="0">
            <a:spAutoFit/>
          </a:bodyPr>
          <a:lstStyle/>
          <a:p>
            <a:r>
              <a:rPr lang="fa-IR" sz="2000" b="1" dirty="0" smtClean="0">
                <a:solidFill>
                  <a:schemeClr val="accent6">
                    <a:lumMod val="75000"/>
                  </a:schemeClr>
                </a:solidFill>
              </a:rPr>
              <a:t>اضافه تشبیهی</a:t>
            </a:r>
            <a:endParaRPr lang="en-US" sz="2000" b="1" dirty="0">
              <a:solidFill>
                <a:schemeClr val="accent6">
                  <a:lumMod val="75000"/>
                </a:schemeClr>
              </a:solidFill>
            </a:endParaRPr>
          </a:p>
        </p:txBody>
      </p:sp>
      <p:sp>
        <p:nvSpPr>
          <p:cNvPr id="22" name="TextBox 21"/>
          <p:cNvSpPr txBox="1"/>
          <p:nvPr/>
        </p:nvSpPr>
        <p:spPr>
          <a:xfrm>
            <a:off x="7358066" y="5329295"/>
            <a:ext cx="1747836" cy="400110"/>
          </a:xfrm>
          <a:prstGeom prst="rect">
            <a:avLst/>
          </a:prstGeom>
          <a:noFill/>
        </p:spPr>
        <p:txBody>
          <a:bodyPr wrap="square" rtlCol="0">
            <a:spAutoFit/>
          </a:bodyPr>
          <a:lstStyle/>
          <a:p>
            <a:r>
              <a:rPr lang="fa-IR" sz="2000" b="1" dirty="0" smtClean="0">
                <a:solidFill>
                  <a:schemeClr val="accent6">
                    <a:lumMod val="75000"/>
                  </a:schemeClr>
                </a:solidFill>
              </a:rPr>
              <a:t>اول شخص جمع</a:t>
            </a:r>
            <a:endParaRPr lang="en-US" sz="2000" b="1" dirty="0">
              <a:solidFill>
                <a:schemeClr val="accent6">
                  <a:lumMod val="75000"/>
                </a:schemeClr>
              </a:solidFill>
            </a:endParaRPr>
          </a:p>
        </p:txBody>
      </p:sp>
    </p:spTree>
    <p:extLst>
      <p:ext uri="{BB962C8B-B14F-4D97-AF65-F5344CB8AC3E}">
        <p14:creationId xmlns:p14="http://schemas.microsoft.com/office/powerpoint/2010/main" val="1331303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42448"/>
            <a:ext cx="11987284" cy="2677656"/>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وقتی رجایی به داخل ماشین آمد، عرق کرده و خسته بود. به او گفتیم: (اگر این وضع ادامه پیدا کند، دست و پای سالم برایتان باقی نخواهد ماند). همان طور که نفس نفس می زد، گفت: </a:t>
            </a:r>
          </a:p>
          <a:p>
            <a:pPr algn="r" rtl="1">
              <a:lnSpc>
                <a:spcPct val="200000"/>
              </a:lnSpc>
            </a:pPr>
            <a:r>
              <a:rPr lang="fa-IR" sz="2800" b="1" dirty="0" smtClean="0">
                <a:cs typeface="B Nazanin" panose="00000400000000000000" pitchFamily="2" charset="-78"/>
              </a:rPr>
              <a:t>(بی دست هم می شود زندگی کرد ولی بی مردم نمی شود).</a:t>
            </a:r>
          </a:p>
        </p:txBody>
      </p:sp>
      <p:cxnSp>
        <p:nvCxnSpPr>
          <p:cNvPr id="3" name="Straight Connector 2"/>
          <p:cNvCxnSpPr/>
          <p:nvPr/>
        </p:nvCxnSpPr>
        <p:spPr>
          <a:xfrm>
            <a:off x="5157786" y="2757486"/>
            <a:ext cx="4286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81532" y="1871024"/>
            <a:ext cx="1719265" cy="400110"/>
          </a:xfrm>
          <a:prstGeom prst="rect">
            <a:avLst/>
          </a:prstGeom>
          <a:noFill/>
        </p:spPr>
        <p:txBody>
          <a:bodyPr wrap="square" rtlCol="0">
            <a:spAutoFit/>
          </a:bodyPr>
          <a:lstStyle/>
          <a:p>
            <a:r>
              <a:rPr lang="fa-IR" sz="2000" b="1" dirty="0" smtClean="0">
                <a:solidFill>
                  <a:schemeClr val="accent6">
                    <a:lumMod val="75000"/>
                  </a:schemeClr>
                </a:solidFill>
              </a:rPr>
              <a:t>سوم شخص مفرد</a:t>
            </a:r>
            <a:endParaRPr lang="en-US" sz="2000" b="1" dirty="0">
              <a:solidFill>
                <a:schemeClr val="accent6">
                  <a:lumMod val="75000"/>
                </a:schemeClr>
              </a:solidFill>
            </a:endParaRPr>
          </a:p>
        </p:txBody>
      </p:sp>
      <p:cxnSp>
        <p:nvCxnSpPr>
          <p:cNvPr id="6" name="Straight Connector 5"/>
          <p:cNvCxnSpPr/>
          <p:nvPr/>
        </p:nvCxnSpPr>
        <p:spPr>
          <a:xfrm>
            <a:off x="3638545" y="2752722"/>
            <a:ext cx="819152" cy="4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10386" y="3586161"/>
            <a:ext cx="13335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852857" y="3667760"/>
            <a:ext cx="1116811" cy="11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95511" y="3586161"/>
            <a:ext cx="547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10184" y="4472477"/>
            <a:ext cx="6391279" cy="47627"/>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14671" y="1841061"/>
            <a:ext cx="1795457" cy="400110"/>
          </a:xfrm>
          <a:prstGeom prst="rect">
            <a:avLst/>
          </a:prstGeom>
          <a:noFill/>
        </p:spPr>
        <p:txBody>
          <a:bodyPr wrap="square" rtlCol="0">
            <a:spAutoFit/>
          </a:bodyPr>
          <a:lstStyle/>
          <a:p>
            <a:r>
              <a:rPr lang="fa-IR" sz="2000" b="1" dirty="0" smtClean="0">
                <a:solidFill>
                  <a:schemeClr val="accent6">
                    <a:lumMod val="75000"/>
                  </a:schemeClr>
                </a:solidFill>
              </a:rPr>
              <a:t>اول شخص جمع</a:t>
            </a:r>
            <a:endParaRPr lang="en-US" sz="2000" b="1" dirty="0">
              <a:solidFill>
                <a:schemeClr val="accent6">
                  <a:lumMod val="75000"/>
                </a:schemeClr>
              </a:solidFill>
            </a:endParaRPr>
          </a:p>
        </p:txBody>
      </p:sp>
      <p:sp>
        <p:nvSpPr>
          <p:cNvPr id="18" name="TextBox 17"/>
          <p:cNvSpPr txBox="1"/>
          <p:nvPr/>
        </p:nvSpPr>
        <p:spPr>
          <a:xfrm>
            <a:off x="7022337" y="2700418"/>
            <a:ext cx="1514433" cy="400110"/>
          </a:xfrm>
          <a:prstGeom prst="rect">
            <a:avLst/>
          </a:prstGeom>
          <a:noFill/>
        </p:spPr>
        <p:txBody>
          <a:bodyPr wrap="square" rtlCol="0">
            <a:spAutoFit/>
          </a:bodyPr>
          <a:lstStyle/>
          <a:p>
            <a:r>
              <a:rPr lang="fa-IR" sz="2000" b="1" dirty="0" smtClean="0">
                <a:solidFill>
                  <a:schemeClr val="accent6">
                    <a:lumMod val="75000"/>
                  </a:schemeClr>
                </a:solidFill>
              </a:rPr>
              <a:t>فعل مستقل</a:t>
            </a:r>
            <a:endParaRPr lang="en-US" sz="2000" b="1" dirty="0">
              <a:solidFill>
                <a:schemeClr val="accent6">
                  <a:lumMod val="75000"/>
                </a:schemeClr>
              </a:solidFill>
            </a:endParaRPr>
          </a:p>
        </p:txBody>
      </p:sp>
      <p:sp>
        <p:nvSpPr>
          <p:cNvPr id="19" name="TextBox 18"/>
          <p:cNvSpPr txBox="1"/>
          <p:nvPr/>
        </p:nvSpPr>
        <p:spPr>
          <a:xfrm>
            <a:off x="3852855" y="2798746"/>
            <a:ext cx="1433514" cy="400110"/>
          </a:xfrm>
          <a:prstGeom prst="rect">
            <a:avLst/>
          </a:prstGeom>
          <a:noFill/>
        </p:spPr>
        <p:txBody>
          <a:bodyPr wrap="square" rtlCol="0">
            <a:spAutoFit/>
          </a:bodyPr>
          <a:lstStyle/>
          <a:p>
            <a:r>
              <a:rPr lang="fa-IR" sz="2000" b="1" dirty="0" smtClean="0">
                <a:solidFill>
                  <a:schemeClr val="accent6">
                    <a:lumMod val="75000"/>
                  </a:schemeClr>
                </a:solidFill>
              </a:rPr>
              <a:t>قید حالت </a:t>
            </a:r>
            <a:endParaRPr lang="en-US" sz="2000" b="1" dirty="0">
              <a:solidFill>
                <a:schemeClr val="accent6">
                  <a:lumMod val="75000"/>
                </a:schemeClr>
              </a:solidFill>
            </a:endParaRPr>
          </a:p>
        </p:txBody>
      </p:sp>
      <p:sp>
        <p:nvSpPr>
          <p:cNvPr id="20" name="TextBox 19"/>
          <p:cNvSpPr txBox="1"/>
          <p:nvPr/>
        </p:nvSpPr>
        <p:spPr>
          <a:xfrm>
            <a:off x="2014538" y="2700418"/>
            <a:ext cx="869155" cy="400110"/>
          </a:xfrm>
          <a:prstGeom prst="rect">
            <a:avLst/>
          </a:prstGeom>
          <a:noFill/>
        </p:spPr>
        <p:txBody>
          <a:bodyPr wrap="square" rtlCol="0">
            <a:spAutoFit/>
          </a:bodyPr>
          <a:lstStyle/>
          <a:p>
            <a:r>
              <a:rPr lang="fa-IR" sz="2000" b="1" dirty="0" smtClean="0">
                <a:solidFill>
                  <a:schemeClr val="accent6">
                    <a:lumMod val="75000"/>
                  </a:schemeClr>
                </a:solidFill>
              </a:rPr>
              <a:t>تضمین </a:t>
            </a:r>
            <a:endParaRPr lang="en-US" sz="2000" b="1" dirty="0">
              <a:solidFill>
                <a:schemeClr val="accent6">
                  <a:lumMod val="75000"/>
                </a:schemeClr>
              </a:solidFill>
            </a:endParaRPr>
          </a:p>
        </p:txBody>
      </p:sp>
    </p:spTree>
    <p:extLst>
      <p:ext uri="{BB962C8B-B14F-4D97-AF65-F5344CB8AC3E}">
        <p14:creationId xmlns:p14="http://schemas.microsoft.com/office/powerpoint/2010/main" val="1736018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830" y="1815152"/>
            <a:ext cx="11864453" cy="5262979"/>
          </a:xfrm>
          <a:prstGeom prst="rect">
            <a:avLst/>
          </a:prstGeom>
          <a:noFill/>
        </p:spPr>
        <p:txBody>
          <a:bodyPr wrap="square" rtlCol="0">
            <a:spAutoFit/>
          </a:bodyPr>
          <a:lstStyle/>
          <a:p>
            <a:pPr algn="ctr" rtl="1">
              <a:lnSpc>
                <a:spcPct val="200000"/>
              </a:lnSpc>
            </a:pPr>
            <a:r>
              <a:rPr lang="fa-IR" sz="2800" b="1" dirty="0" smtClean="0">
                <a:solidFill>
                  <a:srgbClr val="C00000"/>
                </a:solidFill>
                <a:cs typeface="B Titr" panose="00000700000000000000" pitchFamily="2" charset="-78"/>
              </a:rPr>
              <a:t>رفتار بهشتی</a:t>
            </a:r>
          </a:p>
          <a:p>
            <a:pPr algn="r" rtl="1">
              <a:lnSpc>
                <a:spcPct val="200000"/>
              </a:lnSpc>
            </a:pPr>
            <a:r>
              <a:rPr lang="fa-IR" sz="2800" b="1" dirty="0" smtClean="0">
                <a:cs typeface="B Nazanin" panose="00000400000000000000" pitchFamily="2" charset="-78"/>
              </a:rPr>
              <a:t>شهید رجایی، فرد بسیار منظمی بود و برنامه هایش به هم ریخته نبود. سر ساعت به جلسه می آمد.</a:t>
            </a:r>
          </a:p>
          <a:p>
            <a:pPr algn="r" rtl="1">
              <a:lnSpc>
                <a:spcPct val="200000"/>
              </a:lnSpc>
            </a:pPr>
            <a:r>
              <a:rPr lang="fa-IR" sz="2800" b="1" dirty="0" smtClean="0">
                <a:cs typeface="B Nazanin" panose="00000400000000000000" pitchFamily="2" charset="-78"/>
              </a:rPr>
              <a:t>برنامه ی ورزش، خوراک، مطالعه و خواب او ساعت دقیق و معینی داشت و دقیقه ای عوض نمی شد.</a:t>
            </a:r>
          </a:p>
          <a:p>
            <a:pPr algn="r" rtl="1">
              <a:lnSpc>
                <a:spcPct val="200000"/>
              </a:lnSpc>
            </a:pPr>
            <a:r>
              <a:rPr lang="fa-IR" sz="2800" b="1" dirty="0" smtClean="0">
                <a:cs typeface="B Nazanin" panose="00000400000000000000" pitchFamily="2" charset="-78"/>
              </a:rPr>
              <a:t>وقتی از پیدایش این خصلت در ایشان از او سوال می شد، می گفت: (من این نظم را از آقای بهشتی، یاد گرفته ام).</a:t>
            </a:r>
          </a:p>
          <a:p>
            <a:pPr algn="r" rtl="1">
              <a:lnSpc>
                <a:spcPct val="200000"/>
              </a:lnSpc>
            </a:pPr>
            <a:endParaRPr lang="fa-IR" sz="2800" b="1" dirty="0" smtClean="0">
              <a:cs typeface="B Nazanin" panose="00000400000000000000" pitchFamily="2" charset="-78"/>
            </a:endParaRPr>
          </a:p>
        </p:txBody>
      </p:sp>
      <p:cxnSp>
        <p:nvCxnSpPr>
          <p:cNvPr id="3" name="Straight Connector 2"/>
          <p:cNvCxnSpPr/>
          <p:nvPr/>
        </p:nvCxnSpPr>
        <p:spPr>
          <a:xfrm>
            <a:off x="8201025" y="3614738"/>
            <a:ext cx="7286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324350" y="4481513"/>
            <a:ext cx="156210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067925" y="5295901"/>
            <a:ext cx="890588"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08220" y="5233989"/>
            <a:ext cx="750093" cy="6191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00975" y="2557467"/>
            <a:ext cx="1671638" cy="461665"/>
          </a:xfrm>
          <a:prstGeom prst="rect">
            <a:avLst/>
          </a:prstGeom>
          <a:noFill/>
        </p:spPr>
        <p:txBody>
          <a:bodyPr wrap="square" rtlCol="0">
            <a:spAutoFit/>
          </a:bodyPr>
          <a:lstStyle/>
          <a:p>
            <a:r>
              <a:rPr lang="fa-IR" sz="2400" b="1" dirty="0" smtClean="0">
                <a:solidFill>
                  <a:schemeClr val="accent6">
                    <a:lumMod val="75000"/>
                  </a:schemeClr>
                </a:solidFill>
              </a:rPr>
              <a:t>با نظم و ترتیب</a:t>
            </a:r>
            <a:endParaRPr lang="en-US" sz="2400" b="1" dirty="0">
              <a:solidFill>
                <a:schemeClr val="accent6">
                  <a:lumMod val="75000"/>
                </a:schemeClr>
              </a:solidFill>
            </a:endParaRPr>
          </a:p>
        </p:txBody>
      </p:sp>
      <p:sp>
        <p:nvSpPr>
          <p:cNvPr id="13" name="TextBox 12"/>
          <p:cNvSpPr txBox="1"/>
          <p:nvPr/>
        </p:nvSpPr>
        <p:spPr>
          <a:xfrm>
            <a:off x="4307611" y="3512497"/>
            <a:ext cx="1671638" cy="461665"/>
          </a:xfrm>
          <a:prstGeom prst="rect">
            <a:avLst/>
          </a:prstGeom>
          <a:noFill/>
        </p:spPr>
        <p:txBody>
          <a:bodyPr wrap="square" rtlCol="0">
            <a:spAutoFit/>
          </a:bodyPr>
          <a:lstStyle/>
          <a:p>
            <a:r>
              <a:rPr lang="fa-IR" sz="2400" b="1" dirty="0" smtClean="0">
                <a:solidFill>
                  <a:schemeClr val="accent6">
                    <a:lumMod val="75000"/>
                  </a:schemeClr>
                </a:solidFill>
              </a:rPr>
              <a:t>با نظم و ترتیب</a:t>
            </a:r>
            <a:endParaRPr lang="en-US" sz="2400" b="1" dirty="0">
              <a:solidFill>
                <a:schemeClr val="accent6">
                  <a:lumMod val="75000"/>
                </a:schemeClr>
              </a:solidFill>
            </a:endParaRPr>
          </a:p>
        </p:txBody>
      </p:sp>
      <p:sp>
        <p:nvSpPr>
          <p:cNvPr id="14" name="TextBox 13"/>
          <p:cNvSpPr txBox="1"/>
          <p:nvPr/>
        </p:nvSpPr>
        <p:spPr>
          <a:xfrm>
            <a:off x="9929812" y="4389493"/>
            <a:ext cx="1419225" cy="461665"/>
          </a:xfrm>
          <a:prstGeom prst="rect">
            <a:avLst/>
          </a:prstGeom>
          <a:noFill/>
        </p:spPr>
        <p:txBody>
          <a:bodyPr wrap="square" rtlCol="0">
            <a:spAutoFit/>
          </a:bodyPr>
          <a:lstStyle/>
          <a:p>
            <a:r>
              <a:rPr lang="fa-IR" sz="2400" b="1" dirty="0" smtClean="0">
                <a:solidFill>
                  <a:schemeClr val="accent6">
                    <a:lumMod val="75000"/>
                  </a:schemeClr>
                </a:solidFill>
              </a:rPr>
              <a:t>ایجاد شدن</a:t>
            </a:r>
            <a:endParaRPr lang="en-US" sz="2400" b="1" dirty="0">
              <a:solidFill>
                <a:schemeClr val="accent6">
                  <a:lumMod val="75000"/>
                </a:schemeClr>
              </a:solidFill>
            </a:endParaRPr>
          </a:p>
        </p:txBody>
      </p:sp>
      <p:sp>
        <p:nvSpPr>
          <p:cNvPr id="15" name="TextBox 14"/>
          <p:cNvSpPr txBox="1"/>
          <p:nvPr/>
        </p:nvSpPr>
        <p:spPr>
          <a:xfrm>
            <a:off x="8608220" y="4322353"/>
            <a:ext cx="1069180" cy="461665"/>
          </a:xfrm>
          <a:prstGeom prst="rect">
            <a:avLst/>
          </a:prstGeom>
          <a:noFill/>
        </p:spPr>
        <p:txBody>
          <a:bodyPr wrap="square" rtlCol="0">
            <a:spAutoFit/>
          </a:bodyPr>
          <a:lstStyle/>
          <a:p>
            <a:r>
              <a:rPr lang="fa-IR" sz="2400" b="1" dirty="0" smtClean="0">
                <a:solidFill>
                  <a:schemeClr val="accent6">
                    <a:lumMod val="75000"/>
                  </a:schemeClr>
                </a:solidFill>
              </a:rPr>
              <a:t>ویژگی</a:t>
            </a:r>
            <a:endParaRPr lang="en-US" sz="2400" b="1" dirty="0">
              <a:solidFill>
                <a:schemeClr val="accent6">
                  <a:lumMod val="75000"/>
                </a:schemeClr>
              </a:solidFill>
            </a:endParaRPr>
          </a:p>
        </p:txBody>
      </p:sp>
    </p:spTree>
    <p:extLst>
      <p:ext uri="{BB962C8B-B14F-4D97-AF65-F5344CB8AC3E}">
        <p14:creationId xmlns:p14="http://schemas.microsoft.com/office/powerpoint/2010/main" val="1769125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716" y="1555845"/>
            <a:ext cx="11782567" cy="5302155"/>
          </a:xfrm>
          <a:prstGeom prst="rect">
            <a:avLst/>
          </a:prstGeom>
          <a:noFill/>
        </p:spPr>
        <p:txBody>
          <a:bodyPr wrap="square" rtlCol="0">
            <a:spAutoFit/>
          </a:bodyPr>
          <a:lstStyle/>
          <a:p>
            <a:pPr algn="r" rtl="1">
              <a:lnSpc>
                <a:spcPct val="200000"/>
              </a:lnSpc>
            </a:pPr>
            <a:r>
              <a:rPr lang="fa-IR" sz="2800" b="1" dirty="0" smtClean="0">
                <a:solidFill>
                  <a:srgbClr val="C00000"/>
                </a:solidFill>
                <a:cs typeface="B Titr" panose="00000700000000000000" pitchFamily="2" charset="-78"/>
              </a:rPr>
              <a:t>گرمای محبت</a:t>
            </a:r>
          </a:p>
          <a:p>
            <a:pPr algn="r" rtl="1">
              <a:lnSpc>
                <a:spcPct val="200000"/>
              </a:lnSpc>
            </a:pPr>
            <a:r>
              <a:rPr lang="fa-IR" sz="2800" b="1" dirty="0" smtClean="0">
                <a:cs typeface="B Nazanin" panose="00000400000000000000" pitchFamily="2" charset="-78"/>
              </a:rPr>
              <a:t>کوچه خلوت تر از همیشه بود. باد سردی می وزید. مصطفی چمران مثل هر روز از خانه بیرون آمده بود تا به مدرسه برود. هوا سردتر از روزهای پیش بود اما مصطفی مجبور بود، راه خانه تا مدرسه را پیاده برود. برای آنکه گرم شود، دست هایش را داخل جیبش فرو برد. دستش به سکه های پول، خورد. مدت ها بود پول هایش را برای خرید یک جفت دستکش جمع می کرد. سکه ها را داخل جیبش تکان داد.</a:t>
            </a:r>
          </a:p>
        </p:txBody>
      </p:sp>
      <p:cxnSp>
        <p:nvCxnSpPr>
          <p:cNvPr id="3" name="Straight Connector 2"/>
          <p:cNvCxnSpPr/>
          <p:nvPr/>
        </p:nvCxnSpPr>
        <p:spPr>
          <a:xfrm>
            <a:off x="10186988" y="2514600"/>
            <a:ext cx="18002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1401425" y="3381375"/>
            <a:ext cx="585858" cy="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972550" y="3381375"/>
            <a:ext cx="2267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71862" y="4129083"/>
            <a:ext cx="809695"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00200" y="4135487"/>
            <a:ext cx="25717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329861" y="1427253"/>
            <a:ext cx="1643133" cy="461665"/>
          </a:xfrm>
          <a:prstGeom prst="rect">
            <a:avLst/>
          </a:prstGeom>
          <a:noFill/>
        </p:spPr>
        <p:txBody>
          <a:bodyPr wrap="square" rtlCol="0">
            <a:spAutoFit/>
          </a:bodyPr>
          <a:lstStyle/>
          <a:p>
            <a:r>
              <a:rPr lang="fa-IR" sz="2400" b="1" dirty="0" smtClean="0">
                <a:solidFill>
                  <a:schemeClr val="accent6">
                    <a:lumMod val="75000"/>
                  </a:schemeClr>
                </a:solidFill>
              </a:rPr>
              <a:t>ترکیب اضافی</a:t>
            </a:r>
            <a:endParaRPr lang="en-US" sz="2400" b="1" dirty="0">
              <a:solidFill>
                <a:schemeClr val="accent6">
                  <a:lumMod val="75000"/>
                </a:schemeClr>
              </a:solidFill>
            </a:endParaRPr>
          </a:p>
        </p:txBody>
      </p:sp>
      <p:sp>
        <p:nvSpPr>
          <p:cNvPr id="18" name="TextBox 17"/>
          <p:cNvSpPr txBox="1"/>
          <p:nvPr/>
        </p:nvSpPr>
        <p:spPr>
          <a:xfrm>
            <a:off x="11329988" y="2460418"/>
            <a:ext cx="700088" cy="461665"/>
          </a:xfrm>
          <a:prstGeom prst="rect">
            <a:avLst/>
          </a:prstGeom>
          <a:noFill/>
        </p:spPr>
        <p:txBody>
          <a:bodyPr wrap="square" rtlCol="0">
            <a:spAutoFit/>
          </a:bodyPr>
          <a:lstStyle/>
          <a:p>
            <a:r>
              <a:rPr lang="fa-IR" sz="2400" b="1" dirty="0" smtClean="0">
                <a:solidFill>
                  <a:schemeClr val="accent6">
                    <a:lumMod val="75000"/>
                  </a:schemeClr>
                </a:solidFill>
              </a:rPr>
              <a:t>نهاد</a:t>
            </a:r>
            <a:endParaRPr lang="en-US" sz="2400" b="1" dirty="0">
              <a:solidFill>
                <a:schemeClr val="accent6">
                  <a:lumMod val="75000"/>
                </a:schemeClr>
              </a:solidFill>
            </a:endParaRPr>
          </a:p>
        </p:txBody>
      </p:sp>
      <p:sp>
        <p:nvSpPr>
          <p:cNvPr id="19" name="TextBox 18"/>
          <p:cNvSpPr txBox="1"/>
          <p:nvPr/>
        </p:nvSpPr>
        <p:spPr>
          <a:xfrm>
            <a:off x="9708356" y="2453563"/>
            <a:ext cx="700088" cy="461665"/>
          </a:xfrm>
          <a:prstGeom prst="rect">
            <a:avLst/>
          </a:prstGeom>
          <a:noFill/>
        </p:spPr>
        <p:txBody>
          <a:bodyPr wrap="square" rtlCol="0">
            <a:spAutoFit/>
          </a:bodyPr>
          <a:lstStyle/>
          <a:p>
            <a:r>
              <a:rPr lang="fa-IR" sz="2400" b="1" dirty="0" smtClean="0">
                <a:solidFill>
                  <a:schemeClr val="accent6">
                    <a:lumMod val="75000"/>
                  </a:schemeClr>
                </a:solidFill>
              </a:rPr>
              <a:t>مسند</a:t>
            </a:r>
            <a:endParaRPr lang="en-US" sz="2400" b="1" dirty="0">
              <a:solidFill>
                <a:schemeClr val="accent6">
                  <a:lumMod val="75000"/>
                </a:schemeClr>
              </a:solidFill>
            </a:endParaRPr>
          </a:p>
        </p:txBody>
      </p:sp>
      <p:sp>
        <p:nvSpPr>
          <p:cNvPr id="20" name="TextBox 19"/>
          <p:cNvSpPr txBox="1"/>
          <p:nvPr/>
        </p:nvSpPr>
        <p:spPr>
          <a:xfrm>
            <a:off x="2828923" y="3250558"/>
            <a:ext cx="2600324" cy="461665"/>
          </a:xfrm>
          <a:prstGeom prst="rect">
            <a:avLst/>
          </a:prstGeom>
          <a:noFill/>
        </p:spPr>
        <p:txBody>
          <a:bodyPr wrap="square" rtlCol="0">
            <a:spAutoFit/>
          </a:bodyPr>
          <a:lstStyle/>
          <a:p>
            <a:r>
              <a:rPr lang="fa-IR" sz="2400" b="1" dirty="0" smtClean="0">
                <a:solidFill>
                  <a:schemeClr val="accent6">
                    <a:lumMod val="75000"/>
                  </a:schemeClr>
                </a:solidFill>
              </a:rPr>
              <a:t>هم خانواده :اجبار جبر</a:t>
            </a:r>
            <a:endParaRPr lang="en-US" sz="2400" b="1" dirty="0">
              <a:solidFill>
                <a:schemeClr val="accent6">
                  <a:lumMod val="75000"/>
                </a:schemeClr>
              </a:solidFill>
            </a:endParaRPr>
          </a:p>
        </p:txBody>
      </p:sp>
      <p:sp>
        <p:nvSpPr>
          <p:cNvPr id="21" name="TextBox 20"/>
          <p:cNvSpPr txBox="1"/>
          <p:nvPr/>
        </p:nvSpPr>
        <p:spPr>
          <a:xfrm>
            <a:off x="1085851" y="3229417"/>
            <a:ext cx="1214438" cy="400110"/>
          </a:xfrm>
          <a:prstGeom prst="rect">
            <a:avLst/>
          </a:prstGeom>
          <a:noFill/>
        </p:spPr>
        <p:txBody>
          <a:bodyPr wrap="square" rtlCol="0">
            <a:spAutoFit/>
          </a:bodyPr>
          <a:lstStyle/>
          <a:p>
            <a:r>
              <a:rPr lang="fa-IR" sz="2000" b="1" dirty="0" smtClean="0">
                <a:solidFill>
                  <a:schemeClr val="accent6">
                    <a:lumMod val="75000"/>
                  </a:schemeClr>
                </a:solidFill>
              </a:rPr>
              <a:t>حرف اضافه</a:t>
            </a:r>
            <a:endParaRPr lang="en-US" sz="2000" b="1" dirty="0">
              <a:solidFill>
                <a:schemeClr val="accent6">
                  <a:lumMod val="75000"/>
                </a:schemeClr>
              </a:solidFill>
            </a:endParaRPr>
          </a:p>
        </p:txBody>
      </p:sp>
    </p:spTree>
    <p:extLst>
      <p:ext uri="{BB962C8B-B14F-4D97-AF65-F5344CB8AC3E}">
        <p14:creationId xmlns:p14="http://schemas.microsoft.com/office/powerpoint/2010/main" val="3067062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068" y="1842449"/>
            <a:ext cx="12246590"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لبخندی زد و با خودش گفت: (فکر می کنم امروز بتوانم دستکشی را که میخواهم بخرم). این فکر به سرعتش افزود تا زودتر به مدرسه برسد.</a:t>
            </a:r>
          </a:p>
          <a:p>
            <a:pPr algn="r" rtl="1">
              <a:lnSpc>
                <a:spcPct val="200000"/>
              </a:lnSpc>
            </a:pPr>
            <a:r>
              <a:rPr lang="fa-IR" sz="2800" b="1" dirty="0" smtClean="0">
                <a:cs typeface="B Nazanin" panose="00000400000000000000" pitchFamily="2" charset="-78"/>
              </a:rPr>
              <a:t>از کوچه گذشت و وارد خیابان شد. خیابان سردتر از کوچه بود و باد با سرعت بیشتری می وزید. مصطفی خودش را کنار دیوار کشاند تا از هجوم باد در امان باشد. دست هایش را از جیب بیرون آورد؛ یقه ی لباسش را بالاتر کشید؛ کمی احساس گرما کرد. حالا سرمای کمتری به صورتش می خورد.</a:t>
            </a:r>
          </a:p>
        </p:txBody>
      </p:sp>
      <p:sp>
        <p:nvSpPr>
          <p:cNvPr id="3" name="TextBox 2"/>
          <p:cNvSpPr txBox="1"/>
          <p:nvPr/>
        </p:nvSpPr>
        <p:spPr>
          <a:xfrm>
            <a:off x="6157906" y="4335197"/>
            <a:ext cx="2814644" cy="400110"/>
          </a:xfrm>
          <a:prstGeom prst="rect">
            <a:avLst/>
          </a:prstGeom>
          <a:noFill/>
        </p:spPr>
        <p:txBody>
          <a:bodyPr wrap="square" rtlCol="0">
            <a:spAutoFit/>
          </a:bodyPr>
          <a:lstStyle/>
          <a:p>
            <a:r>
              <a:rPr lang="fa-IR" sz="2000" b="1" dirty="0" smtClean="0">
                <a:solidFill>
                  <a:schemeClr val="accent6">
                    <a:lumMod val="75000"/>
                  </a:schemeClr>
                </a:solidFill>
              </a:rPr>
              <a:t>حمله.هم خانواده:مهاجم،تهاجم</a:t>
            </a:r>
            <a:endParaRPr lang="en-US" sz="2000" b="1" dirty="0">
              <a:solidFill>
                <a:schemeClr val="accent6">
                  <a:lumMod val="75000"/>
                </a:schemeClr>
              </a:solidFill>
            </a:endParaRPr>
          </a:p>
        </p:txBody>
      </p:sp>
      <p:cxnSp>
        <p:nvCxnSpPr>
          <p:cNvPr id="5" name="Straight Connector 4"/>
          <p:cNvCxnSpPr/>
          <p:nvPr/>
        </p:nvCxnSpPr>
        <p:spPr>
          <a:xfrm>
            <a:off x="6986588" y="2800350"/>
            <a:ext cx="132873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72261" y="1785297"/>
            <a:ext cx="1957388" cy="461665"/>
          </a:xfrm>
          <a:prstGeom prst="rect">
            <a:avLst/>
          </a:prstGeom>
          <a:noFill/>
        </p:spPr>
        <p:txBody>
          <a:bodyPr wrap="square" rtlCol="0">
            <a:spAutoFit/>
          </a:bodyPr>
          <a:lstStyle/>
          <a:p>
            <a:r>
              <a:rPr lang="fa-IR" sz="2400" b="1" dirty="0" smtClean="0">
                <a:solidFill>
                  <a:schemeClr val="accent6">
                    <a:lumMod val="75000"/>
                  </a:schemeClr>
                </a:solidFill>
              </a:rPr>
              <a:t>اول شخص مفرد</a:t>
            </a:r>
            <a:endParaRPr lang="en-US" sz="2400" b="1" dirty="0">
              <a:solidFill>
                <a:schemeClr val="accent6">
                  <a:lumMod val="75000"/>
                </a:schemeClr>
              </a:solidFill>
            </a:endParaRPr>
          </a:p>
        </p:txBody>
      </p:sp>
      <p:cxnSp>
        <p:nvCxnSpPr>
          <p:cNvPr id="7" name="Straight Connector 6"/>
          <p:cNvCxnSpPr/>
          <p:nvPr/>
        </p:nvCxnSpPr>
        <p:spPr>
          <a:xfrm flipV="1">
            <a:off x="6322219" y="5329238"/>
            <a:ext cx="778669"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045869" y="5353050"/>
            <a:ext cx="583406" cy="2381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60775" y="4363772"/>
            <a:ext cx="2742460" cy="400110"/>
          </a:xfrm>
          <a:prstGeom prst="rect">
            <a:avLst/>
          </a:prstGeom>
          <a:noFill/>
        </p:spPr>
        <p:txBody>
          <a:bodyPr wrap="square" rtlCol="0">
            <a:spAutoFit/>
          </a:bodyPr>
          <a:lstStyle/>
          <a:p>
            <a:r>
              <a:rPr lang="fa-IR" sz="2000" b="1" dirty="0" smtClean="0">
                <a:solidFill>
                  <a:schemeClr val="accent6">
                    <a:lumMod val="75000"/>
                  </a:schemeClr>
                </a:solidFill>
              </a:rPr>
              <a:t>هم خانواده:امنیت، مآمن</a:t>
            </a:r>
            <a:endParaRPr lang="en-US" sz="2000" b="1" dirty="0">
              <a:solidFill>
                <a:schemeClr val="accent6">
                  <a:lumMod val="75000"/>
                </a:schemeClr>
              </a:solidFill>
            </a:endParaRPr>
          </a:p>
        </p:txBody>
      </p:sp>
    </p:spTree>
    <p:extLst>
      <p:ext uri="{BB962C8B-B14F-4D97-AF65-F5344CB8AC3E}">
        <p14:creationId xmlns:p14="http://schemas.microsoft.com/office/powerpoint/2010/main" val="832583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364" y="2402008"/>
            <a:ext cx="12246590" cy="353943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بعد دست هایش را دوباره داخل جیب هایش فرو برد. (امروز خیلی سرد است اما عیبی ندارد، تحمل می کنم. فردا حتما دستکش می خرم. آن وقت، موقعی که به مدرسه می روم، دست هایم از سرما خشک نمی شود.)</a:t>
            </a:r>
          </a:p>
          <a:p>
            <a:pPr algn="r" rtl="1">
              <a:lnSpc>
                <a:spcPct val="200000"/>
              </a:lnSpc>
            </a:pPr>
            <a:endParaRPr lang="fa-IR" sz="2800" b="1" dirty="0" smtClean="0">
              <a:cs typeface="B Nazanin" panose="00000400000000000000" pitchFamily="2" charset="-78"/>
            </a:endParaRPr>
          </a:p>
        </p:txBody>
      </p:sp>
      <p:cxnSp>
        <p:nvCxnSpPr>
          <p:cNvPr id="3" name="Straight Connector 2"/>
          <p:cNvCxnSpPr/>
          <p:nvPr/>
        </p:nvCxnSpPr>
        <p:spPr>
          <a:xfrm flipV="1">
            <a:off x="1664494" y="3314701"/>
            <a:ext cx="778669" cy="23812"/>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85820" y="2328342"/>
            <a:ext cx="3028949" cy="461665"/>
          </a:xfrm>
          <a:prstGeom prst="rect">
            <a:avLst/>
          </a:prstGeom>
          <a:noFill/>
        </p:spPr>
        <p:txBody>
          <a:bodyPr wrap="square" rtlCol="0">
            <a:spAutoFit/>
          </a:bodyPr>
          <a:lstStyle/>
          <a:p>
            <a:r>
              <a:rPr lang="fa-IR" sz="2400" b="1" dirty="0" smtClean="0">
                <a:solidFill>
                  <a:schemeClr val="accent6">
                    <a:lumMod val="75000"/>
                  </a:schemeClr>
                </a:solidFill>
              </a:rPr>
              <a:t>هم خانواده : عیوب ، معایب</a:t>
            </a:r>
            <a:endParaRPr lang="en-US" sz="2400" b="1" dirty="0">
              <a:solidFill>
                <a:schemeClr val="accent6">
                  <a:lumMod val="75000"/>
                </a:schemeClr>
              </a:solidFill>
            </a:endParaRPr>
          </a:p>
        </p:txBody>
      </p:sp>
      <p:cxnSp>
        <p:nvCxnSpPr>
          <p:cNvPr id="6" name="Straight Connector 5"/>
          <p:cNvCxnSpPr/>
          <p:nvPr/>
        </p:nvCxnSpPr>
        <p:spPr>
          <a:xfrm flipV="1">
            <a:off x="9532144" y="4147911"/>
            <a:ext cx="778669"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646194" y="4216818"/>
            <a:ext cx="778669" cy="23812"/>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53571" y="3193407"/>
            <a:ext cx="1019174" cy="461665"/>
          </a:xfrm>
          <a:prstGeom prst="rect">
            <a:avLst/>
          </a:prstGeom>
          <a:noFill/>
        </p:spPr>
        <p:txBody>
          <a:bodyPr wrap="square" rtlCol="0">
            <a:spAutoFit/>
          </a:bodyPr>
          <a:lstStyle/>
          <a:p>
            <a:r>
              <a:rPr lang="fa-IR" sz="2400" b="1" dirty="0" smtClean="0">
                <a:solidFill>
                  <a:schemeClr val="accent6">
                    <a:lumMod val="75000"/>
                  </a:schemeClr>
                </a:solidFill>
              </a:rPr>
              <a:t>قید تاکید</a:t>
            </a:r>
            <a:endParaRPr lang="en-US" sz="2400" b="1" dirty="0">
              <a:solidFill>
                <a:schemeClr val="accent6">
                  <a:lumMod val="75000"/>
                </a:schemeClr>
              </a:solidFill>
            </a:endParaRPr>
          </a:p>
        </p:txBody>
      </p:sp>
      <p:sp>
        <p:nvSpPr>
          <p:cNvPr id="9" name="TextBox 8"/>
          <p:cNvSpPr txBox="1"/>
          <p:nvPr/>
        </p:nvSpPr>
        <p:spPr>
          <a:xfrm>
            <a:off x="7046111" y="3236270"/>
            <a:ext cx="1978813" cy="461665"/>
          </a:xfrm>
          <a:prstGeom prst="rect">
            <a:avLst/>
          </a:prstGeom>
          <a:noFill/>
        </p:spPr>
        <p:txBody>
          <a:bodyPr wrap="square" rtlCol="0">
            <a:spAutoFit/>
          </a:bodyPr>
          <a:lstStyle/>
          <a:p>
            <a:r>
              <a:rPr lang="fa-IR" sz="2400" b="1" dirty="0" smtClean="0">
                <a:solidFill>
                  <a:schemeClr val="accent6">
                    <a:lumMod val="75000"/>
                  </a:schemeClr>
                </a:solidFill>
              </a:rPr>
              <a:t>اول شخص مفرد</a:t>
            </a:r>
            <a:endParaRPr lang="en-US" sz="2400" b="1" dirty="0">
              <a:solidFill>
                <a:schemeClr val="accent6">
                  <a:lumMod val="75000"/>
                </a:schemeClr>
              </a:solidFill>
            </a:endParaRPr>
          </a:p>
        </p:txBody>
      </p:sp>
    </p:spTree>
    <p:extLst>
      <p:ext uri="{BB962C8B-B14F-4D97-AF65-F5344CB8AC3E}">
        <p14:creationId xmlns:p14="http://schemas.microsoft.com/office/powerpoint/2010/main" val="3651510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069" y="2470246"/>
            <a:ext cx="12246590" cy="353943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سرما بیشتر شده بود و راه، طولانی تر به نظر می آمد. چند قدمی که جلوتر رفت، ناگهان صدایی شنید، صدا آرام و ضعیف و بیشتر به ناله شباهت داشت . ایستاد و به اطرافش نگاه کرد. کمی دورتر، پیرمردی به درخت کهن سالی تکیه داده بود و در حالی که دستانش را به طرف مردم دراز کرده بود، </a:t>
            </a:r>
          </a:p>
          <a:p>
            <a:pPr algn="r" rtl="1">
              <a:lnSpc>
                <a:spcPct val="200000"/>
              </a:lnSpc>
            </a:pPr>
            <a:r>
              <a:rPr lang="fa-IR" sz="2800" b="1" dirty="0" smtClean="0">
                <a:cs typeface="B Nazanin" panose="00000400000000000000" pitchFamily="2" charset="-78"/>
              </a:rPr>
              <a:t>از آنها کمک می خواست.</a:t>
            </a:r>
          </a:p>
        </p:txBody>
      </p:sp>
      <p:cxnSp>
        <p:nvCxnSpPr>
          <p:cNvPr id="3" name="Straight Connector 2"/>
          <p:cNvCxnSpPr/>
          <p:nvPr/>
        </p:nvCxnSpPr>
        <p:spPr>
          <a:xfrm flipV="1">
            <a:off x="10673948" y="3404961"/>
            <a:ext cx="778669" cy="23812"/>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325090" y="2379760"/>
            <a:ext cx="1638306" cy="461665"/>
          </a:xfrm>
          <a:prstGeom prst="rect">
            <a:avLst/>
          </a:prstGeom>
          <a:noFill/>
        </p:spPr>
        <p:txBody>
          <a:bodyPr wrap="square" rtlCol="0">
            <a:spAutoFit/>
          </a:bodyPr>
          <a:lstStyle/>
          <a:p>
            <a:r>
              <a:rPr lang="fa-IR" sz="2400" b="1" dirty="0" smtClean="0">
                <a:solidFill>
                  <a:schemeClr val="accent6">
                    <a:lumMod val="75000"/>
                  </a:schemeClr>
                </a:solidFill>
              </a:rPr>
              <a:t>صفت تفضیلی</a:t>
            </a:r>
            <a:endParaRPr lang="en-US" sz="2400" b="1" dirty="0">
              <a:solidFill>
                <a:schemeClr val="accent6">
                  <a:lumMod val="75000"/>
                </a:schemeClr>
              </a:solidFill>
            </a:endParaRPr>
          </a:p>
        </p:txBody>
      </p:sp>
      <p:cxnSp>
        <p:nvCxnSpPr>
          <p:cNvPr id="7" name="Straight Connector 6"/>
          <p:cNvCxnSpPr/>
          <p:nvPr/>
        </p:nvCxnSpPr>
        <p:spPr>
          <a:xfrm flipV="1">
            <a:off x="7558088" y="3356441"/>
            <a:ext cx="1109652"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340073" y="4216149"/>
            <a:ext cx="778669"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115425" y="5071836"/>
            <a:ext cx="1438271" cy="2880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15045" y="3356441"/>
            <a:ext cx="1423981" cy="461665"/>
          </a:xfrm>
          <a:prstGeom prst="rect">
            <a:avLst/>
          </a:prstGeom>
          <a:noFill/>
        </p:spPr>
        <p:txBody>
          <a:bodyPr wrap="square" rtlCol="0">
            <a:spAutoFit/>
          </a:bodyPr>
          <a:lstStyle/>
          <a:p>
            <a:r>
              <a:rPr lang="fa-IR" sz="2400" b="1" dirty="0" smtClean="0">
                <a:solidFill>
                  <a:schemeClr val="accent6">
                    <a:lumMod val="75000"/>
                  </a:schemeClr>
                </a:solidFill>
              </a:rPr>
              <a:t>مثل و مانند</a:t>
            </a:r>
            <a:endParaRPr lang="en-US" sz="2400" b="1" dirty="0">
              <a:solidFill>
                <a:schemeClr val="accent6">
                  <a:lumMod val="75000"/>
                </a:schemeClr>
              </a:solidFill>
            </a:endParaRPr>
          </a:p>
        </p:txBody>
      </p:sp>
      <p:sp>
        <p:nvSpPr>
          <p:cNvPr id="14" name="TextBox 13"/>
          <p:cNvSpPr txBox="1"/>
          <p:nvPr/>
        </p:nvSpPr>
        <p:spPr>
          <a:xfrm>
            <a:off x="9115424" y="4161010"/>
            <a:ext cx="1558524" cy="461665"/>
          </a:xfrm>
          <a:prstGeom prst="rect">
            <a:avLst/>
          </a:prstGeom>
          <a:noFill/>
        </p:spPr>
        <p:txBody>
          <a:bodyPr wrap="square" rtlCol="0">
            <a:spAutoFit/>
          </a:bodyPr>
          <a:lstStyle/>
          <a:p>
            <a:r>
              <a:rPr lang="fa-IR" sz="2400" b="1" dirty="0" smtClean="0">
                <a:solidFill>
                  <a:schemeClr val="accent6">
                    <a:lumMod val="75000"/>
                  </a:schemeClr>
                </a:solidFill>
              </a:rPr>
              <a:t>ترکیب وصفی</a:t>
            </a:r>
            <a:endParaRPr lang="en-US" sz="2400" b="1" dirty="0">
              <a:solidFill>
                <a:schemeClr val="accent6">
                  <a:lumMod val="75000"/>
                </a:schemeClr>
              </a:solidFill>
            </a:endParaRPr>
          </a:p>
        </p:txBody>
      </p:sp>
      <p:sp>
        <p:nvSpPr>
          <p:cNvPr id="15" name="TextBox 14"/>
          <p:cNvSpPr txBox="1"/>
          <p:nvPr/>
        </p:nvSpPr>
        <p:spPr>
          <a:xfrm>
            <a:off x="7324722" y="2379760"/>
            <a:ext cx="1638306" cy="461665"/>
          </a:xfrm>
          <a:prstGeom prst="rect">
            <a:avLst/>
          </a:prstGeom>
          <a:noFill/>
        </p:spPr>
        <p:txBody>
          <a:bodyPr wrap="square" rtlCol="0">
            <a:spAutoFit/>
          </a:bodyPr>
          <a:lstStyle/>
          <a:p>
            <a:r>
              <a:rPr lang="fa-IR" sz="2400" b="1" dirty="0" smtClean="0">
                <a:solidFill>
                  <a:schemeClr val="accent6">
                    <a:lumMod val="75000"/>
                  </a:schemeClr>
                </a:solidFill>
              </a:rPr>
              <a:t>صفت تفضیلی</a:t>
            </a:r>
            <a:endParaRPr lang="en-US" sz="2400" b="1" dirty="0">
              <a:solidFill>
                <a:schemeClr val="accent6">
                  <a:lumMod val="75000"/>
                </a:schemeClr>
              </a:solidFill>
            </a:endParaRPr>
          </a:p>
        </p:txBody>
      </p:sp>
      <p:cxnSp>
        <p:nvCxnSpPr>
          <p:cNvPr id="17" name="Straight Arrow Connector 16"/>
          <p:cNvCxnSpPr/>
          <p:nvPr/>
        </p:nvCxnSpPr>
        <p:spPr>
          <a:xfrm flipH="1">
            <a:off x="8772525" y="4943475"/>
            <a:ext cx="628651"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72438" y="5179213"/>
            <a:ext cx="838198" cy="461665"/>
          </a:xfrm>
          <a:prstGeom prst="rect">
            <a:avLst/>
          </a:prstGeom>
          <a:noFill/>
        </p:spPr>
        <p:txBody>
          <a:bodyPr wrap="square" rtlCol="0">
            <a:spAutoFit/>
          </a:bodyPr>
          <a:lstStyle/>
          <a:p>
            <a:r>
              <a:rPr lang="fa-IR" sz="2400" b="1" dirty="0" smtClean="0">
                <a:solidFill>
                  <a:schemeClr val="accent6">
                    <a:lumMod val="75000"/>
                  </a:schemeClr>
                </a:solidFill>
              </a:rPr>
              <a:t>قدیمی</a:t>
            </a:r>
            <a:endParaRPr lang="en-US" sz="2400" b="1" dirty="0">
              <a:solidFill>
                <a:schemeClr val="accent6">
                  <a:lumMod val="75000"/>
                </a:schemeClr>
              </a:solidFill>
            </a:endParaRPr>
          </a:p>
        </p:txBody>
      </p:sp>
    </p:spTree>
    <p:extLst>
      <p:ext uri="{BB962C8B-B14F-4D97-AF65-F5344CB8AC3E}">
        <p14:creationId xmlns:p14="http://schemas.microsoft.com/office/powerpoint/2010/main" val="1980928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772" y="2197290"/>
            <a:ext cx="11809863"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مصطفی سرما را فراموش کرد و با کنجکاوی به طرف پیر مرد رفت. هر چه جلوتر می رفت، صدای او را بهتر می شنید. پیر مرد حال خوبی نداشت. دست هایش در آن هوای سرد پاییزی سرخ شده بود و حرکتی نمی کرد. پیرمرد کمک می خواست اما عابران بی توجه به او، در حالی که سعی می کردن زودتر خود را به جای گرمی برسانند، از کنارش می گذشتند صدای پیرمرد در میان زوزه ی باد، گم شده بود.</a:t>
            </a:r>
          </a:p>
        </p:txBody>
      </p:sp>
      <p:sp>
        <p:nvSpPr>
          <p:cNvPr id="3" name="TextBox 2"/>
          <p:cNvSpPr txBox="1"/>
          <p:nvPr/>
        </p:nvSpPr>
        <p:spPr>
          <a:xfrm>
            <a:off x="6704401" y="2037897"/>
            <a:ext cx="1468041" cy="461665"/>
          </a:xfrm>
          <a:prstGeom prst="rect">
            <a:avLst/>
          </a:prstGeom>
          <a:noFill/>
        </p:spPr>
        <p:txBody>
          <a:bodyPr wrap="square" rtlCol="0">
            <a:spAutoFit/>
          </a:bodyPr>
          <a:lstStyle/>
          <a:p>
            <a:r>
              <a:rPr lang="fa-IR" sz="2400" b="1" dirty="0" smtClean="0">
                <a:solidFill>
                  <a:schemeClr val="accent6">
                    <a:lumMod val="75000"/>
                  </a:schemeClr>
                </a:solidFill>
              </a:rPr>
              <a:t>جستجوکردن</a:t>
            </a:r>
            <a:endParaRPr lang="en-US" sz="2400" b="1" dirty="0">
              <a:solidFill>
                <a:schemeClr val="accent6">
                  <a:lumMod val="75000"/>
                </a:schemeClr>
              </a:solidFill>
            </a:endParaRPr>
          </a:p>
        </p:txBody>
      </p:sp>
      <p:cxnSp>
        <p:nvCxnSpPr>
          <p:cNvPr id="5" name="Straight Connector 4"/>
          <p:cNvCxnSpPr/>
          <p:nvPr/>
        </p:nvCxnSpPr>
        <p:spPr>
          <a:xfrm flipV="1">
            <a:off x="6815138" y="3133498"/>
            <a:ext cx="1084657" cy="9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72038" y="3143250"/>
            <a:ext cx="879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769643" y="4865997"/>
            <a:ext cx="982264" cy="975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89053" y="2051045"/>
            <a:ext cx="2326017" cy="461665"/>
          </a:xfrm>
          <a:prstGeom prst="rect">
            <a:avLst/>
          </a:prstGeom>
          <a:noFill/>
        </p:spPr>
        <p:txBody>
          <a:bodyPr wrap="square" rtlCol="0">
            <a:spAutoFit/>
          </a:bodyPr>
          <a:lstStyle/>
          <a:p>
            <a:r>
              <a:rPr lang="fa-IR" sz="2400" b="1" dirty="0" smtClean="0">
                <a:solidFill>
                  <a:schemeClr val="accent6">
                    <a:lumMod val="75000"/>
                  </a:schemeClr>
                </a:solidFill>
              </a:rPr>
              <a:t>ترکیب وصفی مقلوب</a:t>
            </a:r>
            <a:endParaRPr lang="en-US" sz="2400" b="1" dirty="0">
              <a:solidFill>
                <a:schemeClr val="accent6">
                  <a:lumMod val="75000"/>
                </a:schemeClr>
              </a:solidFill>
            </a:endParaRPr>
          </a:p>
        </p:txBody>
      </p:sp>
      <p:sp>
        <p:nvSpPr>
          <p:cNvPr id="12" name="TextBox 11"/>
          <p:cNvSpPr txBox="1"/>
          <p:nvPr/>
        </p:nvSpPr>
        <p:spPr>
          <a:xfrm>
            <a:off x="3414720" y="3858378"/>
            <a:ext cx="3786180" cy="461665"/>
          </a:xfrm>
          <a:prstGeom prst="rect">
            <a:avLst/>
          </a:prstGeom>
          <a:noFill/>
        </p:spPr>
        <p:txBody>
          <a:bodyPr wrap="square" rtlCol="0">
            <a:spAutoFit/>
          </a:bodyPr>
          <a:lstStyle/>
          <a:p>
            <a:r>
              <a:rPr lang="fa-IR" sz="2400" b="1" dirty="0" smtClean="0">
                <a:solidFill>
                  <a:schemeClr val="accent6">
                    <a:lumMod val="75000"/>
                  </a:schemeClr>
                </a:solidFill>
              </a:rPr>
              <a:t>رهگذران .هم خانواده:معابر .عبور</a:t>
            </a:r>
            <a:endParaRPr lang="en-US" sz="2400" b="1" dirty="0">
              <a:solidFill>
                <a:schemeClr val="accent6">
                  <a:lumMod val="75000"/>
                </a:schemeClr>
              </a:solidFill>
            </a:endParaRPr>
          </a:p>
        </p:txBody>
      </p:sp>
    </p:spTree>
    <p:extLst>
      <p:ext uri="{BB962C8B-B14F-4D97-AF65-F5344CB8AC3E}">
        <p14:creationId xmlns:p14="http://schemas.microsoft.com/office/powerpoint/2010/main" val="289036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477" y="2306472"/>
            <a:ext cx="11809863"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مصطفی ناراحت شد. </a:t>
            </a:r>
            <a:r>
              <a:rPr lang="fa-IR" sz="2800" b="1" dirty="0" smtClean="0">
                <a:cs typeface="B Nazanin" panose="00000400000000000000" pitchFamily="2" charset="-78"/>
              </a:rPr>
              <a:t>  اصلاً </a:t>
            </a:r>
            <a:r>
              <a:rPr lang="fa-IR" sz="2800" b="1" dirty="0" smtClean="0">
                <a:cs typeface="B Nazanin" panose="00000400000000000000" pitchFamily="2" charset="-78"/>
              </a:rPr>
              <a:t>فکر نمی کرد کسی فقیرتر ازخود او هم پیدا شود. با خودش گفت:</a:t>
            </a:r>
          </a:p>
          <a:p>
            <a:pPr algn="r" rtl="1">
              <a:lnSpc>
                <a:spcPct val="200000"/>
              </a:lnSpc>
            </a:pPr>
            <a:r>
              <a:rPr lang="fa-IR" sz="2800" b="1" dirty="0" smtClean="0">
                <a:cs typeface="B Nazanin" panose="00000400000000000000" pitchFamily="2" charset="-78"/>
              </a:rPr>
              <a:t>(حتما خیلی نیازمند است که گدایی می کند). بعد دستش را در جیب کرد. احساس کرد صدای به هم خوردن سکه ها را می شنود. کمی مکث کرد. انگار کسی به او می گفت: (مصطفی، این کار را نکن. خودت بیشتر به این پول نیاز داری. فکرش را بکن، اگر دستکش بخری، دیگر مجبور نیستی دست هایت را را به هم بمالی تا گرم شوند).</a:t>
            </a:r>
          </a:p>
        </p:txBody>
      </p:sp>
      <p:cxnSp>
        <p:nvCxnSpPr>
          <p:cNvPr id="3" name="Straight Connector 2"/>
          <p:cNvCxnSpPr/>
          <p:nvPr/>
        </p:nvCxnSpPr>
        <p:spPr>
          <a:xfrm flipV="1">
            <a:off x="11018405" y="3164278"/>
            <a:ext cx="982264" cy="9752"/>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241058" y="2199082"/>
            <a:ext cx="734020" cy="461665"/>
          </a:xfrm>
          <a:prstGeom prst="rect">
            <a:avLst/>
          </a:prstGeom>
          <a:noFill/>
        </p:spPr>
        <p:txBody>
          <a:bodyPr wrap="square" rtlCol="0">
            <a:spAutoFit/>
          </a:bodyPr>
          <a:lstStyle/>
          <a:p>
            <a:r>
              <a:rPr lang="fa-IR" sz="2400" b="1" dirty="0" smtClean="0">
                <a:solidFill>
                  <a:schemeClr val="accent6">
                    <a:lumMod val="75000"/>
                  </a:schemeClr>
                </a:solidFill>
              </a:rPr>
              <a:t>مسند</a:t>
            </a:r>
            <a:endParaRPr lang="en-US" sz="2400" b="1" dirty="0">
              <a:solidFill>
                <a:schemeClr val="accent6">
                  <a:lumMod val="75000"/>
                </a:schemeClr>
              </a:solidFill>
            </a:endParaRPr>
          </a:p>
        </p:txBody>
      </p:sp>
      <p:sp>
        <p:nvSpPr>
          <p:cNvPr id="6" name="TextBox 5"/>
          <p:cNvSpPr txBox="1"/>
          <p:nvPr/>
        </p:nvSpPr>
        <p:spPr>
          <a:xfrm>
            <a:off x="11186659" y="2199083"/>
            <a:ext cx="617161" cy="461665"/>
          </a:xfrm>
          <a:prstGeom prst="rect">
            <a:avLst/>
          </a:prstGeom>
          <a:noFill/>
        </p:spPr>
        <p:txBody>
          <a:bodyPr wrap="square" rtlCol="0">
            <a:spAutoFit/>
          </a:bodyPr>
          <a:lstStyle/>
          <a:p>
            <a:r>
              <a:rPr lang="fa-IR" sz="2400" b="1" dirty="0" smtClean="0">
                <a:solidFill>
                  <a:schemeClr val="accent6">
                    <a:lumMod val="75000"/>
                  </a:schemeClr>
                </a:solidFill>
              </a:rPr>
              <a:t>نهاد</a:t>
            </a:r>
            <a:endParaRPr lang="en-US" sz="2400" b="1" dirty="0">
              <a:solidFill>
                <a:schemeClr val="accent6">
                  <a:lumMod val="75000"/>
                </a:schemeClr>
              </a:solidFill>
            </a:endParaRPr>
          </a:p>
        </p:txBody>
      </p:sp>
      <p:cxnSp>
        <p:nvCxnSpPr>
          <p:cNvPr id="7" name="Straight Connector 6"/>
          <p:cNvCxnSpPr/>
          <p:nvPr/>
        </p:nvCxnSpPr>
        <p:spPr>
          <a:xfrm>
            <a:off x="10169618" y="3164278"/>
            <a:ext cx="640165" cy="9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420796" y="3136867"/>
            <a:ext cx="640165" cy="9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620899" y="3132331"/>
            <a:ext cx="640165" cy="9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189454" y="4052503"/>
            <a:ext cx="640165" cy="9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29493" y="4908859"/>
            <a:ext cx="640165" cy="975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01141" y="2260004"/>
            <a:ext cx="1153691" cy="400110"/>
          </a:xfrm>
          <a:prstGeom prst="rect">
            <a:avLst/>
          </a:prstGeom>
          <a:noFill/>
        </p:spPr>
        <p:txBody>
          <a:bodyPr wrap="square" rtlCol="0">
            <a:spAutoFit/>
          </a:bodyPr>
          <a:lstStyle/>
          <a:p>
            <a:r>
              <a:rPr lang="fa-IR" sz="2000" b="1" dirty="0" smtClean="0">
                <a:solidFill>
                  <a:schemeClr val="accent6">
                    <a:lumMod val="75000"/>
                  </a:schemeClr>
                </a:solidFill>
              </a:rPr>
              <a:t>فعل اسنادی</a:t>
            </a:r>
            <a:endParaRPr lang="en-US" sz="2000" b="1" dirty="0">
              <a:solidFill>
                <a:schemeClr val="accent6">
                  <a:lumMod val="75000"/>
                </a:schemeClr>
              </a:solidFill>
            </a:endParaRPr>
          </a:p>
        </p:txBody>
      </p:sp>
      <p:sp>
        <p:nvSpPr>
          <p:cNvPr id="14" name="TextBox 13"/>
          <p:cNvSpPr txBox="1"/>
          <p:nvPr/>
        </p:nvSpPr>
        <p:spPr>
          <a:xfrm>
            <a:off x="8301043" y="2257736"/>
            <a:ext cx="1117189" cy="400110"/>
          </a:xfrm>
          <a:prstGeom prst="rect">
            <a:avLst/>
          </a:prstGeom>
          <a:noFill/>
        </p:spPr>
        <p:txBody>
          <a:bodyPr wrap="square" rtlCol="0">
            <a:spAutoFit/>
          </a:bodyPr>
          <a:lstStyle/>
          <a:p>
            <a:r>
              <a:rPr lang="fa-IR" sz="2000" b="1" dirty="0" smtClean="0">
                <a:solidFill>
                  <a:schemeClr val="accent6">
                    <a:lumMod val="75000"/>
                  </a:schemeClr>
                </a:solidFill>
              </a:rPr>
              <a:t>قید تاکید</a:t>
            </a:r>
            <a:endParaRPr lang="en-US" sz="2000" b="1" dirty="0">
              <a:solidFill>
                <a:schemeClr val="accent6">
                  <a:lumMod val="75000"/>
                </a:schemeClr>
              </a:solidFill>
            </a:endParaRPr>
          </a:p>
        </p:txBody>
      </p:sp>
      <p:sp>
        <p:nvSpPr>
          <p:cNvPr id="15" name="TextBox 14"/>
          <p:cNvSpPr txBox="1"/>
          <p:nvPr/>
        </p:nvSpPr>
        <p:spPr>
          <a:xfrm>
            <a:off x="10975078" y="3213156"/>
            <a:ext cx="1117189" cy="400110"/>
          </a:xfrm>
          <a:prstGeom prst="rect">
            <a:avLst/>
          </a:prstGeom>
          <a:noFill/>
        </p:spPr>
        <p:txBody>
          <a:bodyPr wrap="square" rtlCol="0">
            <a:spAutoFit/>
          </a:bodyPr>
          <a:lstStyle/>
          <a:p>
            <a:r>
              <a:rPr lang="fa-IR" sz="2000" b="1" dirty="0" smtClean="0">
                <a:solidFill>
                  <a:schemeClr val="accent6">
                    <a:lumMod val="75000"/>
                  </a:schemeClr>
                </a:solidFill>
              </a:rPr>
              <a:t>قید تاکید</a:t>
            </a:r>
            <a:endParaRPr lang="en-US" sz="2000" b="1" dirty="0">
              <a:solidFill>
                <a:schemeClr val="accent6">
                  <a:lumMod val="75000"/>
                </a:schemeClr>
              </a:solidFill>
            </a:endParaRPr>
          </a:p>
        </p:txBody>
      </p:sp>
      <p:sp>
        <p:nvSpPr>
          <p:cNvPr id="16" name="TextBox 15"/>
          <p:cNvSpPr txBox="1"/>
          <p:nvPr/>
        </p:nvSpPr>
        <p:spPr>
          <a:xfrm>
            <a:off x="6467476" y="3995351"/>
            <a:ext cx="1276345" cy="400110"/>
          </a:xfrm>
          <a:prstGeom prst="rect">
            <a:avLst/>
          </a:prstGeom>
          <a:noFill/>
        </p:spPr>
        <p:txBody>
          <a:bodyPr wrap="square" rtlCol="0">
            <a:spAutoFit/>
          </a:bodyPr>
          <a:lstStyle/>
          <a:p>
            <a:r>
              <a:rPr lang="fa-IR" sz="2000" b="1" dirty="0" smtClean="0">
                <a:solidFill>
                  <a:schemeClr val="accent6">
                    <a:lumMod val="75000"/>
                  </a:schemeClr>
                </a:solidFill>
              </a:rPr>
              <a:t>صبر . درنگ</a:t>
            </a:r>
            <a:endParaRPr lang="en-US" sz="2000" b="1" dirty="0">
              <a:solidFill>
                <a:schemeClr val="accent6">
                  <a:lumMod val="75000"/>
                </a:schemeClr>
              </a:solidFill>
            </a:endParaRPr>
          </a:p>
        </p:txBody>
      </p:sp>
    </p:spTree>
    <p:extLst>
      <p:ext uri="{BB962C8B-B14F-4D97-AF65-F5344CB8AC3E}">
        <p14:creationId xmlns:p14="http://schemas.microsoft.com/office/powerpoint/2010/main" val="2599689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477" y="2306472"/>
            <a:ext cx="11809863"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مصطفی برگشت و به پشت سرش نگاه کرد. کسی را ندید. لبخندی زد و گفت: ( نه! اگر من به این پیرمرد کمک کنم، خدا هم به من کمک خواهد کرد).</a:t>
            </a:r>
          </a:p>
          <a:p>
            <a:pPr algn="r" rtl="1">
              <a:lnSpc>
                <a:spcPct val="200000"/>
              </a:lnSpc>
            </a:pPr>
            <a:r>
              <a:rPr lang="fa-IR" sz="2800" b="1" dirty="0" smtClean="0">
                <a:cs typeface="B Nazanin" panose="00000400000000000000" pitchFamily="2" charset="-78"/>
              </a:rPr>
              <a:t>سپس دست هایش را که مشت شده بود، بیرون آوردو به طرف پیرمرد، دراز کرد. پیرمرد به او نگاه کرد. مصطفی دستانش را بالای دست های پیرمرد گرفت. وقتی مشت مصطفی باز شد، سکه ها غلتیدند و داخل دست پیرمرد قرار گرفتند. لبخند شادی، روی لب های پیرمرد نشست.</a:t>
            </a:r>
          </a:p>
        </p:txBody>
      </p:sp>
      <p:cxnSp>
        <p:nvCxnSpPr>
          <p:cNvPr id="3" name="Straight Connector 2"/>
          <p:cNvCxnSpPr/>
          <p:nvPr/>
        </p:nvCxnSpPr>
        <p:spPr>
          <a:xfrm flipV="1">
            <a:off x="2219900" y="3171825"/>
            <a:ext cx="380429" cy="7904"/>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43603" y="3171825"/>
            <a:ext cx="1564079" cy="461665"/>
          </a:xfrm>
          <a:prstGeom prst="rect">
            <a:avLst/>
          </a:prstGeom>
          <a:noFill/>
        </p:spPr>
        <p:txBody>
          <a:bodyPr wrap="square" rtlCol="0">
            <a:spAutoFit/>
          </a:bodyPr>
          <a:lstStyle/>
          <a:p>
            <a:r>
              <a:rPr lang="fa-IR" sz="2400" b="1" dirty="0" smtClean="0">
                <a:solidFill>
                  <a:schemeClr val="accent6">
                    <a:lumMod val="75000"/>
                  </a:schemeClr>
                </a:solidFill>
              </a:rPr>
              <a:t>فعل مستقل</a:t>
            </a:r>
            <a:endParaRPr lang="en-US" sz="2400" b="1" dirty="0">
              <a:solidFill>
                <a:schemeClr val="accent6">
                  <a:lumMod val="75000"/>
                </a:schemeClr>
              </a:solidFill>
            </a:endParaRPr>
          </a:p>
        </p:txBody>
      </p:sp>
      <p:sp>
        <p:nvSpPr>
          <p:cNvPr id="6" name="TextBox 5"/>
          <p:cNvSpPr txBox="1"/>
          <p:nvPr/>
        </p:nvSpPr>
        <p:spPr>
          <a:xfrm>
            <a:off x="1901503" y="2199082"/>
            <a:ext cx="1162766" cy="461665"/>
          </a:xfrm>
          <a:prstGeom prst="rect">
            <a:avLst/>
          </a:prstGeom>
          <a:noFill/>
        </p:spPr>
        <p:txBody>
          <a:bodyPr wrap="square" rtlCol="0">
            <a:spAutoFit/>
          </a:bodyPr>
          <a:lstStyle/>
          <a:p>
            <a:r>
              <a:rPr lang="fa-IR" sz="2400" b="1" dirty="0" smtClean="0">
                <a:solidFill>
                  <a:schemeClr val="accent6">
                    <a:lumMod val="75000"/>
                  </a:schemeClr>
                </a:solidFill>
              </a:rPr>
              <a:t>شبه جمله</a:t>
            </a:r>
            <a:endParaRPr lang="en-US" sz="2400" b="1" dirty="0">
              <a:solidFill>
                <a:schemeClr val="accent6">
                  <a:lumMod val="75000"/>
                </a:schemeClr>
              </a:solidFill>
            </a:endParaRPr>
          </a:p>
        </p:txBody>
      </p:sp>
      <p:cxnSp>
        <p:nvCxnSpPr>
          <p:cNvPr id="7" name="Straight Connector 6"/>
          <p:cNvCxnSpPr/>
          <p:nvPr/>
        </p:nvCxnSpPr>
        <p:spPr>
          <a:xfrm flipV="1">
            <a:off x="5851193" y="4071938"/>
            <a:ext cx="1392570" cy="3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0806230" y="6500813"/>
            <a:ext cx="997590" cy="17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281139" y="6500813"/>
            <a:ext cx="1376836" cy="17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44001" y="6518241"/>
            <a:ext cx="485199" cy="22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18694" y="6540433"/>
            <a:ext cx="1606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43063" y="6518241"/>
            <a:ext cx="867478" cy="714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734458" y="5716223"/>
            <a:ext cx="1307781" cy="461665"/>
          </a:xfrm>
          <a:prstGeom prst="rect">
            <a:avLst/>
          </a:prstGeom>
          <a:noFill/>
        </p:spPr>
        <p:txBody>
          <a:bodyPr wrap="square" rtlCol="0">
            <a:spAutoFit/>
          </a:bodyPr>
          <a:lstStyle/>
          <a:p>
            <a:r>
              <a:rPr lang="fa-IR" sz="2400" b="1" dirty="0" smtClean="0">
                <a:solidFill>
                  <a:schemeClr val="accent6">
                    <a:lumMod val="75000"/>
                  </a:schemeClr>
                </a:solidFill>
              </a:rPr>
              <a:t>غل خوردند</a:t>
            </a:r>
            <a:endParaRPr lang="en-US" sz="2400" b="1" dirty="0">
              <a:solidFill>
                <a:schemeClr val="accent6">
                  <a:lumMod val="75000"/>
                </a:schemeClr>
              </a:solidFill>
            </a:endParaRPr>
          </a:p>
        </p:txBody>
      </p:sp>
      <p:sp>
        <p:nvSpPr>
          <p:cNvPr id="20" name="TextBox 19"/>
          <p:cNvSpPr txBox="1"/>
          <p:nvPr/>
        </p:nvSpPr>
        <p:spPr>
          <a:xfrm>
            <a:off x="5730432" y="5716222"/>
            <a:ext cx="617161" cy="461665"/>
          </a:xfrm>
          <a:prstGeom prst="rect">
            <a:avLst/>
          </a:prstGeom>
          <a:noFill/>
        </p:spPr>
        <p:txBody>
          <a:bodyPr wrap="square" rtlCol="0">
            <a:spAutoFit/>
          </a:bodyPr>
          <a:lstStyle/>
          <a:p>
            <a:r>
              <a:rPr lang="fa-IR" sz="2400" b="1" dirty="0" smtClean="0">
                <a:solidFill>
                  <a:schemeClr val="accent6">
                    <a:lumMod val="75000"/>
                  </a:schemeClr>
                </a:solidFill>
              </a:rPr>
              <a:t>نهاد</a:t>
            </a:r>
            <a:endParaRPr lang="en-US" sz="2400" b="1" dirty="0">
              <a:solidFill>
                <a:schemeClr val="accent6">
                  <a:lumMod val="75000"/>
                </a:schemeClr>
              </a:solidFill>
            </a:endParaRPr>
          </a:p>
        </p:txBody>
      </p:sp>
      <p:sp>
        <p:nvSpPr>
          <p:cNvPr id="21" name="TextBox 20"/>
          <p:cNvSpPr txBox="1"/>
          <p:nvPr/>
        </p:nvSpPr>
        <p:spPr>
          <a:xfrm>
            <a:off x="4281843" y="5763551"/>
            <a:ext cx="1309826" cy="400110"/>
          </a:xfrm>
          <a:prstGeom prst="rect">
            <a:avLst/>
          </a:prstGeom>
          <a:noFill/>
        </p:spPr>
        <p:txBody>
          <a:bodyPr wrap="square" rtlCol="0">
            <a:spAutoFit/>
          </a:bodyPr>
          <a:lstStyle/>
          <a:p>
            <a:r>
              <a:rPr lang="fa-IR" sz="2000" b="1" dirty="0" smtClean="0">
                <a:solidFill>
                  <a:schemeClr val="accent6">
                    <a:lumMod val="75000"/>
                  </a:schemeClr>
                </a:solidFill>
              </a:rPr>
              <a:t>حرف اضافه</a:t>
            </a:r>
            <a:endParaRPr lang="en-US" sz="2000" b="1" dirty="0">
              <a:solidFill>
                <a:schemeClr val="accent6">
                  <a:lumMod val="75000"/>
                </a:schemeClr>
              </a:solidFill>
            </a:endParaRPr>
          </a:p>
        </p:txBody>
      </p:sp>
      <p:sp>
        <p:nvSpPr>
          <p:cNvPr id="22" name="TextBox 21"/>
          <p:cNvSpPr txBox="1"/>
          <p:nvPr/>
        </p:nvSpPr>
        <p:spPr>
          <a:xfrm>
            <a:off x="3064269" y="5716222"/>
            <a:ext cx="817191" cy="461665"/>
          </a:xfrm>
          <a:prstGeom prst="rect">
            <a:avLst/>
          </a:prstGeom>
          <a:noFill/>
        </p:spPr>
        <p:txBody>
          <a:bodyPr wrap="square" rtlCol="0">
            <a:spAutoFit/>
          </a:bodyPr>
          <a:lstStyle/>
          <a:p>
            <a:r>
              <a:rPr lang="fa-IR" sz="2400" b="1" dirty="0" smtClean="0">
                <a:solidFill>
                  <a:schemeClr val="accent6">
                    <a:lumMod val="75000"/>
                  </a:schemeClr>
                </a:solidFill>
              </a:rPr>
              <a:t>متمم</a:t>
            </a:r>
            <a:endParaRPr lang="en-US" sz="2400" b="1" dirty="0">
              <a:solidFill>
                <a:schemeClr val="accent6">
                  <a:lumMod val="75000"/>
                </a:schemeClr>
              </a:solidFill>
            </a:endParaRPr>
          </a:p>
        </p:txBody>
      </p:sp>
      <p:sp>
        <p:nvSpPr>
          <p:cNvPr id="23" name="TextBox 22"/>
          <p:cNvSpPr txBox="1"/>
          <p:nvPr/>
        </p:nvSpPr>
        <p:spPr>
          <a:xfrm>
            <a:off x="1157294" y="5681113"/>
            <a:ext cx="1668300" cy="461665"/>
          </a:xfrm>
          <a:prstGeom prst="rect">
            <a:avLst/>
          </a:prstGeom>
          <a:noFill/>
        </p:spPr>
        <p:txBody>
          <a:bodyPr wrap="square" rtlCol="0">
            <a:spAutoFit/>
          </a:bodyPr>
          <a:lstStyle/>
          <a:p>
            <a:r>
              <a:rPr lang="fa-IR" sz="2400" b="1" dirty="0" smtClean="0">
                <a:solidFill>
                  <a:schemeClr val="accent6">
                    <a:lumMod val="75000"/>
                  </a:schemeClr>
                </a:solidFill>
              </a:rPr>
              <a:t>فعل غیر ربطی</a:t>
            </a:r>
            <a:endParaRPr lang="en-US" sz="2400" b="1" dirty="0">
              <a:solidFill>
                <a:schemeClr val="accent6">
                  <a:lumMod val="75000"/>
                </a:schemeClr>
              </a:solidFill>
            </a:endParaRPr>
          </a:p>
        </p:txBody>
      </p:sp>
    </p:spTree>
    <p:extLst>
      <p:ext uri="{BB962C8B-B14F-4D97-AF65-F5344CB8AC3E}">
        <p14:creationId xmlns:p14="http://schemas.microsoft.com/office/powerpoint/2010/main" val="106096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0703" y="791571"/>
            <a:ext cx="5144017" cy="1072202"/>
          </a:xfrm>
          <a:prstGeom prst="rect">
            <a:avLst/>
          </a:prstGeom>
        </p:spPr>
      </p:pic>
      <p:pic>
        <p:nvPicPr>
          <p:cNvPr id="5" name="Picture 4"/>
          <p:cNvPicPr>
            <a:picLocks noChangeAspect="1"/>
          </p:cNvPicPr>
          <p:nvPr/>
        </p:nvPicPr>
        <p:blipFill>
          <a:blip r:embed="rId3"/>
          <a:stretch>
            <a:fillRect/>
          </a:stretch>
        </p:blipFill>
        <p:spPr>
          <a:xfrm>
            <a:off x="6810234" y="2270095"/>
            <a:ext cx="5036024" cy="4147951"/>
          </a:xfrm>
          <a:prstGeom prst="rect">
            <a:avLst/>
          </a:prstGeom>
        </p:spPr>
      </p:pic>
    </p:spTree>
    <p:extLst>
      <p:ext uri="{BB962C8B-B14F-4D97-AF65-F5344CB8AC3E}">
        <p14:creationId xmlns:p14="http://schemas.microsoft.com/office/powerpoint/2010/main" val="389034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477" y="2306472"/>
            <a:ext cx="11809863" cy="2677656"/>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مصطفی می توانست برق خوشحالی را در چهره ی او ببیند. سپس بی آنکه چیزی بگوید یامنتظر شنیدن چیزی شود، به طرف مدرسه به راه افتاد. باد سرد پاییزی همچنان در کوچه می وزید اما مصطفی دیگر سردش نبود. او خوشحال بود و همین احساس، او را گرم می کرد.</a:t>
            </a:r>
          </a:p>
        </p:txBody>
      </p:sp>
      <p:cxnSp>
        <p:nvCxnSpPr>
          <p:cNvPr id="3" name="Straight Connector 2"/>
          <p:cNvCxnSpPr/>
          <p:nvPr/>
        </p:nvCxnSpPr>
        <p:spPr>
          <a:xfrm>
            <a:off x="7686675" y="3314700"/>
            <a:ext cx="1743075" cy="1"/>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757993" y="2163596"/>
            <a:ext cx="3114675" cy="461665"/>
          </a:xfrm>
          <a:prstGeom prst="rect">
            <a:avLst/>
          </a:prstGeom>
          <a:noFill/>
        </p:spPr>
        <p:txBody>
          <a:bodyPr wrap="square" rtlCol="0">
            <a:spAutoFit/>
          </a:bodyPr>
          <a:lstStyle/>
          <a:p>
            <a:r>
              <a:rPr lang="fa-IR" sz="2400" b="1" dirty="0" smtClean="0">
                <a:solidFill>
                  <a:schemeClr val="accent6">
                    <a:lumMod val="75000"/>
                  </a:schemeClr>
                </a:solidFill>
              </a:rPr>
              <a:t>کنایه از خوشحالی خیلی زیاد</a:t>
            </a:r>
            <a:endParaRPr lang="en-US" sz="2400" b="1" dirty="0">
              <a:solidFill>
                <a:schemeClr val="accent6">
                  <a:lumMod val="75000"/>
                </a:schemeClr>
              </a:solidFill>
            </a:endParaRPr>
          </a:p>
        </p:txBody>
      </p:sp>
    </p:spTree>
    <p:extLst>
      <p:ext uri="{BB962C8B-B14F-4D97-AF65-F5344CB8AC3E}">
        <p14:creationId xmlns:p14="http://schemas.microsoft.com/office/powerpoint/2010/main" val="82122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r="4066"/>
          <a:stretch/>
        </p:blipFill>
        <p:spPr>
          <a:xfrm>
            <a:off x="1160059" y="2373993"/>
            <a:ext cx="10590663" cy="4094278"/>
          </a:xfrm>
          <a:prstGeom prst="rect">
            <a:avLst/>
          </a:prstGeom>
        </p:spPr>
      </p:pic>
    </p:spTree>
    <p:extLst>
      <p:ext uri="{BB962C8B-B14F-4D97-AF65-F5344CB8AC3E}">
        <p14:creationId xmlns:p14="http://schemas.microsoft.com/office/powerpoint/2010/main" val="855803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69166" y="1526915"/>
            <a:ext cx="6871530" cy="2313764"/>
          </a:xfrm>
          <a:prstGeom prst="rect">
            <a:avLst/>
          </a:prstGeom>
        </p:spPr>
      </p:pic>
      <p:pic>
        <p:nvPicPr>
          <p:cNvPr id="5" name="Picture 4"/>
          <p:cNvPicPr>
            <a:picLocks noChangeAspect="1"/>
          </p:cNvPicPr>
          <p:nvPr/>
        </p:nvPicPr>
        <p:blipFill>
          <a:blip r:embed="rId3"/>
          <a:stretch>
            <a:fillRect/>
          </a:stretch>
        </p:blipFill>
        <p:spPr>
          <a:xfrm>
            <a:off x="1464183" y="4004452"/>
            <a:ext cx="10443724" cy="2505530"/>
          </a:xfrm>
          <a:prstGeom prst="rect">
            <a:avLst/>
          </a:prstGeom>
        </p:spPr>
      </p:pic>
    </p:spTree>
    <p:extLst>
      <p:ext uri="{BB962C8B-B14F-4D97-AF65-F5344CB8AC3E}">
        <p14:creationId xmlns:p14="http://schemas.microsoft.com/office/powerpoint/2010/main" val="2419893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95295" y="538577"/>
            <a:ext cx="5220907" cy="2579302"/>
          </a:xfrm>
          <a:prstGeom prst="rect">
            <a:avLst/>
          </a:prstGeom>
        </p:spPr>
      </p:pic>
      <p:pic>
        <p:nvPicPr>
          <p:cNvPr id="5" name="Picture 4"/>
          <p:cNvPicPr>
            <a:picLocks noChangeAspect="1"/>
          </p:cNvPicPr>
          <p:nvPr/>
        </p:nvPicPr>
        <p:blipFill>
          <a:blip r:embed="rId3"/>
          <a:stretch>
            <a:fillRect/>
          </a:stretch>
        </p:blipFill>
        <p:spPr>
          <a:xfrm>
            <a:off x="1656222" y="3291331"/>
            <a:ext cx="9425224" cy="3224123"/>
          </a:xfrm>
          <a:prstGeom prst="rect">
            <a:avLst/>
          </a:prstGeom>
        </p:spPr>
      </p:pic>
    </p:spTree>
    <p:extLst>
      <p:ext uri="{BB962C8B-B14F-4D97-AF65-F5344CB8AC3E}">
        <p14:creationId xmlns:p14="http://schemas.microsoft.com/office/powerpoint/2010/main" val="3856952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909799" y="858328"/>
            <a:ext cx="3771900" cy="990600"/>
          </a:xfrm>
          <a:prstGeom prst="rect">
            <a:avLst/>
          </a:prstGeom>
        </p:spPr>
      </p:pic>
      <p:pic>
        <p:nvPicPr>
          <p:cNvPr id="5" name="Picture 4"/>
          <p:cNvPicPr>
            <a:picLocks noChangeAspect="1"/>
          </p:cNvPicPr>
          <p:nvPr/>
        </p:nvPicPr>
        <p:blipFill>
          <a:blip r:embed="rId3"/>
          <a:stretch>
            <a:fillRect/>
          </a:stretch>
        </p:blipFill>
        <p:spPr>
          <a:xfrm>
            <a:off x="1389298" y="3253143"/>
            <a:ext cx="10392302" cy="2533508"/>
          </a:xfrm>
          <a:prstGeom prst="rect">
            <a:avLst/>
          </a:prstGeom>
        </p:spPr>
      </p:pic>
    </p:spTree>
    <p:extLst>
      <p:ext uri="{BB962C8B-B14F-4D97-AF65-F5344CB8AC3E}">
        <p14:creationId xmlns:p14="http://schemas.microsoft.com/office/powerpoint/2010/main" val="2595437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7149"/>
            <a:ext cx="11832609" cy="6017032"/>
          </a:xfrm>
          <a:prstGeom prst="rect">
            <a:avLst/>
          </a:prstGeom>
          <a:noFill/>
        </p:spPr>
        <p:txBody>
          <a:bodyPr wrap="square" rtlCol="0">
            <a:spAutoFit/>
          </a:bodyPr>
          <a:lstStyle/>
          <a:p>
            <a:pPr algn="ctr" rtl="1">
              <a:lnSpc>
                <a:spcPct val="200000"/>
              </a:lnSpc>
            </a:pPr>
            <a:r>
              <a:rPr lang="fa-IR" sz="2800" b="1" dirty="0" smtClean="0">
                <a:solidFill>
                  <a:srgbClr val="C00000"/>
                </a:solidFill>
                <a:cs typeface="B Titr" panose="00000700000000000000" pitchFamily="2" charset="-78"/>
              </a:rPr>
              <a:t>عهد و پیمان</a:t>
            </a:r>
          </a:p>
          <a:p>
            <a:pPr algn="r" rtl="1">
              <a:lnSpc>
                <a:spcPct val="200000"/>
              </a:lnSpc>
            </a:pPr>
            <a:r>
              <a:rPr lang="fa-IR" sz="2800" b="1" dirty="0" smtClean="0">
                <a:cs typeface="B Nazanin" panose="00000400000000000000" pitchFamily="2" charset="-78"/>
              </a:rPr>
              <a:t>شهید رجایی، معلمی متواضع و صمیمی و در کارش بسیار دقیق و منظم و جدی بود.</a:t>
            </a:r>
          </a:p>
          <a:p>
            <a:pPr algn="r" rtl="1">
              <a:lnSpc>
                <a:spcPct val="200000"/>
              </a:lnSpc>
            </a:pPr>
            <a:r>
              <a:rPr lang="fa-IR" sz="2800" b="1" dirty="0" smtClean="0">
                <a:cs typeface="B Nazanin" panose="00000400000000000000" pitchFamily="2" charset="-78"/>
              </a:rPr>
              <a:t>دانش آموزان دوستش داشتند؛ همان گونه که وقتی رئیس جمهور هم شد مردم او را دوست داشتند.</a:t>
            </a:r>
          </a:p>
          <a:p>
            <a:pPr algn="r" rtl="1">
              <a:lnSpc>
                <a:spcPct val="200000"/>
              </a:lnSpc>
            </a:pPr>
            <a:r>
              <a:rPr lang="fa-IR" sz="2800" b="1" dirty="0" smtClean="0">
                <a:cs typeface="B Nazanin" panose="00000400000000000000" pitchFamily="2" charset="-78"/>
              </a:rPr>
              <a:t>او زنگ تفریح میان دانش آموزان می رفت و با آنان گفت و گو می کرد. رفتار او با دانش آموزان چنان بود که بعد از دانش آموختگی، رشته ی دوستی را قطع نمی کردند. شهید رجایی به معلمی عشق می ورزید. </a:t>
            </a:r>
            <a:endParaRPr lang="en-US" sz="2800" b="1" dirty="0">
              <a:cs typeface="B Nazanin" panose="00000400000000000000" pitchFamily="2" charset="-78"/>
            </a:endParaRPr>
          </a:p>
        </p:txBody>
      </p:sp>
      <p:sp>
        <p:nvSpPr>
          <p:cNvPr id="3" name="TextBox 2"/>
          <p:cNvSpPr txBox="1"/>
          <p:nvPr/>
        </p:nvSpPr>
        <p:spPr>
          <a:xfrm>
            <a:off x="4500566" y="751424"/>
            <a:ext cx="1843087" cy="461665"/>
          </a:xfrm>
          <a:prstGeom prst="rect">
            <a:avLst/>
          </a:prstGeom>
          <a:noFill/>
        </p:spPr>
        <p:txBody>
          <a:bodyPr wrap="square" rtlCol="0">
            <a:spAutoFit/>
          </a:bodyPr>
          <a:lstStyle/>
          <a:p>
            <a:pPr algn="r" rtl="1"/>
            <a:r>
              <a:rPr lang="fa-IR" sz="2400" b="1" dirty="0" smtClean="0">
                <a:solidFill>
                  <a:schemeClr val="accent6">
                    <a:lumMod val="75000"/>
                  </a:schemeClr>
                </a:solidFill>
              </a:rPr>
              <a:t>مترادف </a:t>
            </a:r>
            <a:endParaRPr lang="en-US" sz="2400" b="1" dirty="0">
              <a:solidFill>
                <a:schemeClr val="accent6">
                  <a:lumMod val="75000"/>
                </a:schemeClr>
              </a:solidFill>
            </a:endParaRPr>
          </a:p>
        </p:txBody>
      </p:sp>
      <p:cxnSp>
        <p:nvCxnSpPr>
          <p:cNvPr id="6" name="Straight Connector 5"/>
          <p:cNvCxnSpPr/>
          <p:nvPr/>
        </p:nvCxnSpPr>
        <p:spPr>
          <a:xfrm>
            <a:off x="4800600" y="1800225"/>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43909" y="1729863"/>
            <a:ext cx="1114424" cy="461665"/>
          </a:xfrm>
          <a:prstGeom prst="rect">
            <a:avLst/>
          </a:prstGeom>
          <a:noFill/>
        </p:spPr>
        <p:txBody>
          <a:bodyPr wrap="square" rtlCol="0">
            <a:spAutoFit/>
          </a:bodyPr>
          <a:lstStyle/>
          <a:p>
            <a:r>
              <a:rPr lang="fa-IR" sz="2400" b="1" dirty="0" smtClean="0">
                <a:solidFill>
                  <a:schemeClr val="accent6">
                    <a:lumMod val="75000"/>
                  </a:schemeClr>
                </a:solidFill>
              </a:rPr>
              <a:t>فروتن </a:t>
            </a:r>
            <a:endParaRPr lang="en-US" sz="2400" b="1" dirty="0">
              <a:solidFill>
                <a:schemeClr val="accent6">
                  <a:lumMod val="75000"/>
                </a:schemeClr>
              </a:solidFill>
            </a:endParaRPr>
          </a:p>
        </p:txBody>
      </p:sp>
      <p:sp>
        <p:nvSpPr>
          <p:cNvPr id="9" name="TextBox 8"/>
          <p:cNvSpPr txBox="1"/>
          <p:nvPr/>
        </p:nvSpPr>
        <p:spPr>
          <a:xfrm>
            <a:off x="5857867" y="1760663"/>
            <a:ext cx="2271776" cy="461665"/>
          </a:xfrm>
          <a:prstGeom prst="rect">
            <a:avLst/>
          </a:prstGeom>
          <a:noFill/>
        </p:spPr>
        <p:txBody>
          <a:bodyPr wrap="none" rtlCol="0">
            <a:spAutoFit/>
          </a:bodyPr>
          <a:lstStyle/>
          <a:p>
            <a:r>
              <a:rPr lang="fa-IR" sz="2400" b="1" dirty="0" smtClean="0">
                <a:solidFill>
                  <a:schemeClr val="accent6">
                    <a:lumMod val="75000"/>
                  </a:schemeClr>
                </a:solidFill>
              </a:rPr>
              <a:t>گرم و دوستی عمیق </a:t>
            </a:r>
            <a:endParaRPr lang="en-US" sz="2400" b="1" dirty="0">
              <a:solidFill>
                <a:schemeClr val="accent6">
                  <a:lumMod val="75000"/>
                </a:schemeClr>
              </a:solidFill>
            </a:endParaRPr>
          </a:p>
        </p:txBody>
      </p:sp>
      <p:sp>
        <p:nvSpPr>
          <p:cNvPr id="10" name="TextBox 9"/>
          <p:cNvSpPr txBox="1"/>
          <p:nvPr/>
        </p:nvSpPr>
        <p:spPr>
          <a:xfrm>
            <a:off x="2812076" y="1569392"/>
            <a:ext cx="2085978" cy="461665"/>
          </a:xfrm>
          <a:prstGeom prst="rect">
            <a:avLst/>
          </a:prstGeom>
          <a:noFill/>
        </p:spPr>
        <p:txBody>
          <a:bodyPr wrap="square" rtlCol="0">
            <a:spAutoFit/>
          </a:bodyPr>
          <a:lstStyle/>
          <a:p>
            <a:r>
              <a:rPr lang="fa-IR" sz="2400" b="1" dirty="0" smtClean="0">
                <a:solidFill>
                  <a:schemeClr val="accent6">
                    <a:lumMod val="75000"/>
                  </a:schemeClr>
                </a:solidFill>
              </a:rPr>
              <a:t>مراعات النظیر</a:t>
            </a:r>
            <a:endParaRPr lang="en-US" sz="2400" b="1" dirty="0">
              <a:solidFill>
                <a:schemeClr val="accent6">
                  <a:lumMod val="75000"/>
                </a:schemeClr>
              </a:solidFill>
            </a:endParaRPr>
          </a:p>
        </p:txBody>
      </p:sp>
      <p:cxnSp>
        <p:nvCxnSpPr>
          <p:cNvPr id="12" name="Straight Connector 11"/>
          <p:cNvCxnSpPr/>
          <p:nvPr/>
        </p:nvCxnSpPr>
        <p:spPr>
          <a:xfrm flipV="1">
            <a:off x="2426324" y="2514600"/>
            <a:ext cx="2471730" cy="28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86613" y="2565227"/>
            <a:ext cx="9072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43909" y="2569877"/>
            <a:ext cx="9072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122494" y="3420715"/>
            <a:ext cx="9072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58000" y="3432002"/>
            <a:ext cx="9072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57538" y="3420715"/>
            <a:ext cx="4500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593865" y="6115050"/>
            <a:ext cx="1864468" cy="3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36401" y="6115050"/>
            <a:ext cx="1750212" cy="26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382579" y="6113177"/>
            <a:ext cx="1571613" cy="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9739313" y="6700838"/>
            <a:ext cx="2276475" cy="17289"/>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08189" y="2614615"/>
            <a:ext cx="1843087" cy="400110"/>
          </a:xfrm>
          <a:prstGeom prst="rect">
            <a:avLst/>
          </a:prstGeom>
          <a:noFill/>
        </p:spPr>
        <p:txBody>
          <a:bodyPr wrap="square" rtlCol="0">
            <a:spAutoFit/>
          </a:bodyPr>
          <a:lstStyle/>
          <a:p>
            <a:pPr algn="r" rtl="1"/>
            <a:r>
              <a:rPr lang="fa-IR" sz="2000" b="1" dirty="0" smtClean="0">
                <a:solidFill>
                  <a:schemeClr val="accent6">
                    <a:lumMod val="75000"/>
                  </a:schemeClr>
                </a:solidFill>
              </a:rPr>
              <a:t>سوم شخص جمع</a:t>
            </a:r>
            <a:endParaRPr lang="en-US" sz="2000" b="1" dirty="0">
              <a:solidFill>
                <a:schemeClr val="accent6">
                  <a:lumMod val="75000"/>
                </a:schemeClr>
              </a:solidFill>
            </a:endParaRPr>
          </a:p>
        </p:txBody>
      </p:sp>
      <p:sp>
        <p:nvSpPr>
          <p:cNvPr id="32" name="TextBox 31"/>
          <p:cNvSpPr txBox="1"/>
          <p:nvPr/>
        </p:nvSpPr>
        <p:spPr>
          <a:xfrm>
            <a:off x="6343653" y="2574467"/>
            <a:ext cx="1478749" cy="400110"/>
          </a:xfrm>
          <a:prstGeom prst="rect">
            <a:avLst/>
          </a:prstGeom>
          <a:noFill/>
        </p:spPr>
        <p:txBody>
          <a:bodyPr wrap="square" rtlCol="0">
            <a:spAutoFit/>
          </a:bodyPr>
          <a:lstStyle/>
          <a:p>
            <a:pPr algn="r" rtl="1"/>
            <a:r>
              <a:rPr lang="fa-IR" sz="2000" b="1" dirty="0" smtClean="0">
                <a:solidFill>
                  <a:schemeClr val="accent6">
                    <a:lumMod val="75000"/>
                  </a:schemeClr>
                </a:solidFill>
              </a:rPr>
              <a:t>به همان شکل</a:t>
            </a:r>
            <a:endParaRPr lang="en-US" sz="2000" b="1" dirty="0">
              <a:solidFill>
                <a:schemeClr val="accent6">
                  <a:lumMod val="75000"/>
                </a:schemeClr>
              </a:solidFill>
            </a:endParaRPr>
          </a:p>
        </p:txBody>
      </p:sp>
      <p:sp>
        <p:nvSpPr>
          <p:cNvPr id="33" name="TextBox 32"/>
          <p:cNvSpPr txBox="1"/>
          <p:nvPr/>
        </p:nvSpPr>
        <p:spPr>
          <a:xfrm>
            <a:off x="2676339" y="2610212"/>
            <a:ext cx="1824227" cy="400110"/>
          </a:xfrm>
          <a:prstGeom prst="rect">
            <a:avLst/>
          </a:prstGeom>
          <a:noFill/>
        </p:spPr>
        <p:txBody>
          <a:bodyPr wrap="square" rtlCol="0">
            <a:spAutoFit/>
          </a:bodyPr>
          <a:lstStyle/>
          <a:p>
            <a:r>
              <a:rPr lang="fa-IR" sz="2000" b="1" dirty="0" smtClean="0">
                <a:solidFill>
                  <a:schemeClr val="accent6">
                    <a:lumMod val="75000"/>
                  </a:schemeClr>
                </a:solidFill>
              </a:rPr>
              <a:t>سوم شخص مفرد</a:t>
            </a:r>
            <a:endParaRPr lang="en-US" sz="2000" b="1" dirty="0">
              <a:solidFill>
                <a:schemeClr val="accent6">
                  <a:lumMod val="75000"/>
                </a:schemeClr>
              </a:solidFill>
            </a:endParaRPr>
          </a:p>
        </p:txBody>
      </p:sp>
      <p:sp>
        <p:nvSpPr>
          <p:cNvPr id="34" name="TextBox 33"/>
          <p:cNvSpPr txBox="1"/>
          <p:nvPr/>
        </p:nvSpPr>
        <p:spPr>
          <a:xfrm>
            <a:off x="7458080" y="5077726"/>
            <a:ext cx="2381250" cy="461665"/>
          </a:xfrm>
          <a:prstGeom prst="rect">
            <a:avLst/>
          </a:prstGeom>
          <a:noFill/>
        </p:spPr>
        <p:txBody>
          <a:bodyPr wrap="square" rtlCol="0">
            <a:spAutoFit/>
          </a:bodyPr>
          <a:lstStyle/>
          <a:p>
            <a:r>
              <a:rPr lang="fa-IR" sz="2400" b="1" dirty="0" smtClean="0">
                <a:solidFill>
                  <a:schemeClr val="accent6">
                    <a:lumMod val="75000"/>
                  </a:schemeClr>
                </a:solidFill>
              </a:rPr>
              <a:t>کسب علم و دانش</a:t>
            </a:r>
            <a:endParaRPr lang="en-US" sz="2400" b="1" dirty="0">
              <a:solidFill>
                <a:schemeClr val="accent6">
                  <a:lumMod val="75000"/>
                </a:schemeClr>
              </a:solidFill>
            </a:endParaRPr>
          </a:p>
        </p:txBody>
      </p:sp>
      <p:sp>
        <p:nvSpPr>
          <p:cNvPr id="35" name="TextBox 34"/>
          <p:cNvSpPr txBox="1"/>
          <p:nvPr/>
        </p:nvSpPr>
        <p:spPr>
          <a:xfrm>
            <a:off x="5557838" y="5137685"/>
            <a:ext cx="1628775" cy="400110"/>
          </a:xfrm>
          <a:prstGeom prst="rect">
            <a:avLst/>
          </a:prstGeom>
          <a:noFill/>
        </p:spPr>
        <p:txBody>
          <a:bodyPr wrap="square" rtlCol="0">
            <a:spAutoFit/>
          </a:bodyPr>
          <a:lstStyle/>
          <a:p>
            <a:r>
              <a:rPr lang="fa-IR" sz="2000" b="1" dirty="0" smtClean="0">
                <a:solidFill>
                  <a:schemeClr val="accent6">
                    <a:lumMod val="75000"/>
                  </a:schemeClr>
                </a:solidFill>
              </a:rPr>
              <a:t>اضافه تشبیهی </a:t>
            </a:r>
            <a:endParaRPr lang="en-US" sz="2000" b="1" dirty="0">
              <a:solidFill>
                <a:schemeClr val="accent6">
                  <a:lumMod val="75000"/>
                </a:schemeClr>
              </a:solidFill>
            </a:endParaRPr>
          </a:p>
        </p:txBody>
      </p:sp>
      <p:sp>
        <p:nvSpPr>
          <p:cNvPr id="36" name="TextBox 35"/>
          <p:cNvSpPr txBox="1"/>
          <p:nvPr/>
        </p:nvSpPr>
        <p:spPr>
          <a:xfrm>
            <a:off x="3093071" y="5125930"/>
            <a:ext cx="1628775" cy="400110"/>
          </a:xfrm>
          <a:prstGeom prst="rect">
            <a:avLst/>
          </a:prstGeom>
          <a:noFill/>
        </p:spPr>
        <p:txBody>
          <a:bodyPr wrap="square" rtlCol="0">
            <a:spAutoFit/>
          </a:bodyPr>
          <a:lstStyle/>
          <a:p>
            <a:pPr algn="r"/>
            <a:r>
              <a:rPr lang="fa-IR" sz="2000" b="1" dirty="0" smtClean="0">
                <a:solidFill>
                  <a:schemeClr val="accent6">
                    <a:lumMod val="75000"/>
                  </a:schemeClr>
                </a:solidFill>
              </a:rPr>
              <a:t>نمی بریدند</a:t>
            </a:r>
            <a:endParaRPr lang="en-US" sz="2000" b="1" dirty="0">
              <a:solidFill>
                <a:schemeClr val="accent6">
                  <a:lumMod val="75000"/>
                </a:schemeClr>
              </a:solidFill>
            </a:endParaRPr>
          </a:p>
        </p:txBody>
      </p:sp>
      <p:sp>
        <p:nvSpPr>
          <p:cNvPr id="37" name="TextBox 36"/>
          <p:cNvSpPr txBox="1"/>
          <p:nvPr/>
        </p:nvSpPr>
        <p:spPr>
          <a:xfrm>
            <a:off x="9725025" y="5996731"/>
            <a:ext cx="1628775" cy="400110"/>
          </a:xfrm>
          <a:prstGeom prst="rect">
            <a:avLst/>
          </a:prstGeom>
          <a:noFill/>
        </p:spPr>
        <p:txBody>
          <a:bodyPr wrap="square" rtlCol="0">
            <a:spAutoFit/>
          </a:bodyPr>
          <a:lstStyle/>
          <a:p>
            <a:pPr algn="r"/>
            <a:r>
              <a:rPr lang="fa-IR" sz="2000" b="1" dirty="0" smtClean="0">
                <a:solidFill>
                  <a:schemeClr val="accent6">
                    <a:lumMod val="75000"/>
                  </a:schemeClr>
                </a:solidFill>
              </a:rPr>
              <a:t>علاقه داشت </a:t>
            </a:r>
            <a:endParaRPr lang="en-US" sz="2000" b="1" dirty="0">
              <a:solidFill>
                <a:schemeClr val="accent6">
                  <a:lumMod val="75000"/>
                </a:schemeClr>
              </a:solidFill>
            </a:endParaRPr>
          </a:p>
        </p:txBody>
      </p:sp>
    </p:spTree>
    <p:extLst>
      <p:ext uri="{BB962C8B-B14F-4D97-AF65-F5344CB8AC3E}">
        <p14:creationId xmlns:p14="http://schemas.microsoft.com/office/powerpoint/2010/main" val="4167157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534" y="2006221"/>
            <a:ext cx="11891749" cy="4387558"/>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در آغاز سال تحصیلی با شاگردانش عهد و پیمانی داشت که تا آخر سال، هم خود وهم شاگردانش در حد توان به آنها پای بند می ماندند. به شاگردانش می گفت:</a:t>
            </a:r>
          </a:p>
          <a:p>
            <a:pPr algn="r" rtl="1">
              <a:lnSpc>
                <a:spcPct val="200000"/>
              </a:lnSpc>
            </a:pPr>
            <a:r>
              <a:rPr lang="fa-IR" sz="2800" b="1" dirty="0" smtClean="0">
                <a:cs typeface="B Nazanin" panose="00000400000000000000" pitchFamily="2" charset="-78"/>
              </a:rPr>
              <a:t>من دیر نمی آیم، شما هم نیایید.</a:t>
            </a:r>
          </a:p>
          <a:p>
            <a:pPr algn="r" rtl="1">
              <a:lnSpc>
                <a:spcPct val="200000"/>
              </a:lnSpc>
            </a:pPr>
            <a:r>
              <a:rPr lang="fa-IR" sz="2800" b="1" dirty="0" smtClean="0">
                <a:cs typeface="B Nazanin" panose="00000400000000000000" pitchFamily="2" charset="-78"/>
              </a:rPr>
              <a:t>من غیبت نمی کنم، شما هم غیبت نکنید.</a:t>
            </a:r>
          </a:p>
          <a:p>
            <a:pPr algn="r" rtl="1">
              <a:lnSpc>
                <a:spcPct val="200000"/>
              </a:lnSpc>
            </a:pPr>
            <a:r>
              <a:rPr lang="fa-IR" sz="2800" b="1" dirty="0" smtClean="0">
                <a:cs typeface="B Nazanin" panose="00000400000000000000" pitchFamily="2" charset="-78"/>
              </a:rPr>
              <a:t>من به شما دروغ نمی گویم، شما هم به من دروغ نگویید.</a:t>
            </a:r>
            <a:endParaRPr lang="en-US" sz="2800" b="1" dirty="0">
              <a:cs typeface="B Nazanin" panose="00000400000000000000" pitchFamily="2" charset="-78"/>
            </a:endParaRPr>
          </a:p>
        </p:txBody>
      </p:sp>
      <p:cxnSp>
        <p:nvCxnSpPr>
          <p:cNvPr id="3" name="Straight Connector 2"/>
          <p:cNvCxnSpPr/>
          <p:nvPr/>
        </p:nvCxnSpPr>
        <p:spPr>
          <a:xfrm>
            <a:off x="11101388" y="2871788"/>
            <a:ext cx="457245" cy="6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322644" y="2871788"/>
            <a:ext cx="9072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207969" y="2871788"/>
            <a:ext cx="1464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558463" y="3737356"/>
            <a:ext cx="54292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65316" y="3737355"/>
            <a:ext cx="9072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4837" y="4632783"/>
            <a:ext cx="9072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08194" y="4632783"/>
            <a:ext cx="907252" cy="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829925" y="1843088"/>
            <a:ext cx="1014413" cy="461665"/>
          </a:xfrm>
          <a:prstGeom prst="rect">
            <a:avLst/>
          </a:prstGeom>
          <a:noFill/>
        </p:spPr>
        <p:txBody>
          <a:bodyPr wrap="square" rtlCol="0">
            <a:spAutoFit/>
          </a:bodyPr>
          <a:lstStyle/>
          <a:p>
            <a:pPr algn="r"/>
            <a:r>
              <a:rPr lang="fa-IR" sz="2400" b="1" dirty="0" smtClean="0">
                <a:solidFill>
                  <a:schemeClr val="accent6">
                    <a:lumMod val="75000"/>
                  </a:schemeClr>
                </a:solidFill>
              </a:rPr>
              <a:t>شروع </a:t>
            </a:r>
            <a:endParaRPr lang="en-US" b="1" dirty="0">
              <a:solidFill>
                <a:schemeClr val="accent6">
                  <a:lumMod val="75000"/>
                </a:schemeClr>
              </a:solidFill>
            </a:endParaRPr>
          </a:p>
        </p:txBody>
      </p:sp>
      <p:sp>
        <p:nvSpPr>
          <p:cNvPr id="16" name="TextBox 15"/>
          <p:cNvSpPr txBox="1"/>
          <p:nvPr/>
        </p:nvSpPr>
        <p:spPr>
          <a:xfrm>
            <a:off x="8969027" y="1947785"/>
            <a:ext cx="1260870" cy="461665"/>
          </a:xfrm>
          <a:prstGeom prst="rect">
            <a:avLst/>
          </a:prstGeom>
          <a:noFill/>
        </p:spPr>
        <p:txBody>
          <a:bodyPr wrap="square" rtlCol="0">
            <a:spAutoFit/>
          </a:bodyPr>
          <a:lstStyle/>
          <a:p>
            <a:pPr algn="r"/>
            <a:r>
              <a:rPr lang="fa-IR" sz="2400" b="1" dirty="0" smtClean="0">
                <a:solidFill>
                  <a:schemeClr val="accent6">
                    <a:lumMod val="75000"/>
                  </a:schemeClr>
                </a:solidFill>
              </a:rPr>
              <a:t>کسب علم </a:t>
            </a:r>
            <a:endParaRPr lang="en-US" b="1" dirty="0">
              <a:solidFill>
                <a:schemeClr val="accent6">
                  <a:lumMod val="75000"/>
                </a:schemeClr>
              </a:solidFill>
            </a:endParaRPr>
          </a:p>
        </p:txBody>
      </p:sp>
      <p:sp>
        <p:nvSpPr>
          <p:cNvPr id="17" name="TextBox 16"/>
          <p:cNvSpPr txBox="1"/>
          <p:nvPr/>
        </p:nvSpPr>
        <p:spPr>
          <a:xfrm>
            <a:off x="6250902" y="1837645"/>
            <a:ext cx="1014413" cy="461665"/>
          </a:xfrm>
          <a:prstGeom prst="rect">
            <a:avLst/>
          </a:prstGeom>
          <a:noFill/>
        </p:spPr>
        <p:txBody>
          <a:bodyPr wrap="square" rtlCol="0">
            <a:spAutoFit/>
          </a:bodyPr>
          <a:lstStyle/>
          <a:p>
            <a:pPr algn="r"/>
            <a:r>
              <a:rPr lang="fa-IR" sz="2400" b="1" dirty="0" smtClean="0">
                <a:solidFill>
                  <a:schemeClr val="accent6">
                    <a:lumMod val="75000"/>
                  </a:schemeClr>
                </a:solidFill>
              </a:rPr>
              <a:t>مترادف</a:t>
            </a:r>
            <a:endParaRPr lang="en-US" b="1" dirty="0">
              <a:solidFill>
                <a:schemeClr val="accent6">
                  <a:lumMod val="75000"/>
                </a:schemeClr>
              </a:solidFill>
            </a:endParaRPr>
          </a:p>
        </p:txBody>
      </p:sp>
      <p:sp>
        <p:nvSpPr>
          <p:cNvPr id="18" name="TextBox 17"/>
          <p:cNvSpPr txBox="1"/>
          <p:nvPr/>
        </p:nvSpPr>
        <p:spPr>
          <a:xfrm>
            <a:off x="10229896" y="2853342"/>
            <a:ext cx="1014413" cy="461665"/>
          </a:xfrm>
          <a:prstGeom prst="rect">
            <a:avLst/>
          </a:prstGeom>
          <a:noFill/>
        </p:spPr>
        <p:txBody>
          <a:bodyPr wrap="square" rtlCol="0">
            <a:spAutoFit/>
          </a:bodyPr>
          <a:lstStyle/>
          <a:p>
            <a:pPr algn="r"/>
            <a:r>
              <a:rPr lang="fa-IR" sz="2400" b="1" dirty="0" smtClean="0">
                <a:solidFill>
                  <a:schemeClr val="accent6">
                    <a:lumMod val="75000"/>
                  </a:schemeClr>
                </a:solidFill>
              </a:rPr>
              <a:t>نیرو</a:t>
            </a:r>
            <a:endParaRPr lang="en-US" b="1" dirty="0">
              <a:solidFill>
                <a:schemeClr val="accent6">
                  <a:lumMod val="75000"/>
                </a:schemeClr>
              </a:solidFill>
            </a:endParaRPr>
          </a:p>
        </p:txBody>
      </p:sp>
      <p:sp>
        <p:nvSpPr>
          <p:cNvPr id="19" name="TextBox 18"/>
          <p:cNvSpPr txBox="1"/>
          <p:nvPr/>
        </p:nvSpPr>
        <p:spPr>
          <a:xfrm>
            <a:off x="8558168" y="2871788"/>
            <a:ext cx="1014413" cy="461665"/>
          </a:xfrm>
          <a:prstGeom prst="rect">
            <a:avLst/>
          </a:prstGeom>
          <a:noFill/>
        </p:spPr>
        <p:txBody>
          <a:bodyPr wrap="square" rtlCol="0">
            <a:spAutoFit/>
          </a:bodyPr>
          <a:lstStyle/>
          <a:p>
            <a:pPr algn="r"/>
            <a:r>
              <a:rPr lang="fa-IR" sz="2400" b="1" dirty="0" smtClean="0">
                <a:solidFill>
                  <a:schemeClr val="accent6">
                    <a:lumMod val="75000"/>
                  </a:schemeClr>
                </a:solidFill>
              </a:rPr>
              <a:t>مقید</a:t>
            </a:r>
            <a:endParaRPr lang="en-US" b="1" dirty="0">
              <a:solidFill>
                <a:schemeClr val="accent6">
                  <a:lumMod val="75000"/>
                </a:schemeClr>
              </a:solidFill>
            </a:endParaRPr>
          </a:p>
        </p:txBody>
      </p:sp>
      <p:sp>
        <p:nvSpPr>
          <p:cNvPr id="20" name="TextBox 19"/>
          <p:cNvSpPr txBox="1"/>
          <p:nvPr/>
        </p:nvSpPr>
        <p:spPr>
          <a:xfrm>
            <a:off x="9472659" y="3742496"/>
            <a:ext cx="2039493" cy="461665"/>
          </a:xfrm>
          <a:prstGeom prst="rect">
            <a:avLst/>
          </a:prstGeom>
          <a:noFill/>
        </p:spPr>
        <p:txBody>
          <a:bodyPr wrap="square" rtlCol="0">
            <a:spAutoFit/>
          </a:bodyPr>
          <a:lstStyle/>
          <a:p>
            <a:pPr algn="r"/>
            <a:r>
              <a:rPr lang="fa-IR" sz="2400" b="1" dirty="0" smtClean="0">
                <a:solidFill>
                  <a:schemeClr val="accent6">
                    <a:lumMod val="75000"/>
                  </a:schemeClr>
                </a:solidFill>
              </a:rPr>
              <a:t>اول شخص مفرد</a:t>
            </a:r>
            <a:endParaRPr lang="en-US" b="1" dirty="0">
              <a:solidFill>
                <a:schemeClr val="accent6">
                  <a:lumMod val="75000"/>
                </a:schemeClr>
              </a:solidFill>
            </a:endParaRPr>
          </a:p>
        </p:txBody>
      </p:sp>
      <p:sp>
        <p:nvSpPr>
          <p:cNvPr id="21" name="TextBox 20"/>
          <p:cNvSpPr txBox="1"/>
          <p:nvPr/>
        </p:nvSpPr>
        <p:spPr>
          <a:xfrm>
            <a:off x="7243673" y="3699632"/>
            <a:ext cx="1811082" cy="461665"/>
          </a:xfrm>
          <a:prstGeom prst="rect">
            <a:avLst/>
          </a:prstGeom>
          <a:noFill/>
        </p:spPr>
        <p:txBody>
          <a:bodyPr wrap="square" rtlCol="0">
            <a:spAutoFit/>
          </a:bodyPr>
          <a:lstStyle/>
          <a:p>
            <a:pPr algn="r"/>
            <a:r>
              <a:rPr lang="fa-IR" sz="2400" b="1" dirty="0" smtClean="0">
                <a:solidFill>
                  <a:schemeClr val="accent6">
                    <a:lumMod val="75000"/>
                  </a:schemeClr>
                </a:solidFill>
              </a:rPr>
              <a:t>دوم شخص جمع</a:t>
            </a:r>
            <a:endParaRPr lang="en-US" b="1" dirty="0">
              <a:solidFill>
                <a:schemeClr val="accent6">
                  <a:lumMod val="75000"/>
                </a:schemeClr>
              </a:solidFill>
            </a:endParaRPr>
          </a:p>
        </p:txBody>
      </p:sp>
    </p:spTree>
    <p:extLst>
      <p:ext uri="{BB962C8B-B14F-4D97-AF65-F5344CB8AC3E}">
        <p14:creationId xmlns:p14="http://schemas.microsoft.com/office/powerpoint/2010/main" val="278311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82" y="2402006"/>
            <a:ext cx="11891749" cy="2677656"/>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من به هر قولی که به شما بدهم وفا می کنم، شما هم به هر قولی که به من می دهید، وفا کنید. من خودم را موظف می دانم که برای خیر و صلاح شما تلاش کنم، شما هم خودتان را موظف بدانید که به توصیه های من عمل کنید و تکالیف تعیین شده را به انجام برسانید.</a:t>
            </a:r>
            <a:endParaRPr lang="en-US" sz="2800" b="1" dirty="0">
              <a:cs typeface="B Nazanin" panose="00000400000000000000" pitchFamily="2" charset="-78"/>
            </a:endParaRPr>
          </a:p>
        </p:txBody>
      </p:sp>
      <p:cxnSp>
        <p:nvCxnSpPr>
          <p:cNvPr id="3" name="Straight Connector 2"/>
          <p:cNvCxnSpPr/>
          <p:nvPr/>
        </p:nvCxnSpPr>
        <p:spPr>
          <a:xfrm>
            <a:off x="10179900" y="3332621"/>
            <a:ext cx="664318" cy="10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07457" y="3332620"/>
            <a:ext cx="112151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194188" y="4168604"/>
            <a:ext cx="6643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36594" y="4168603"/>
            <a:ext cx="135011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679956" y="4993934"/>
            <a:ext cx="9072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22544" y="4993933"/>
            <a:ext cx="122153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11653" y="4993932"/>
            <a:ext cx="9072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2968" y="5017492"/>
            <a:ext cx="9072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607644" y="4993932"/>
            <a:ext cx="2064494" cy="8071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901238" y="2402006"/>
            <a:ext cx="1685970" cy="461665"/>
          </a:xfrm>
          <a:prstGeom prst="rect">
            <a:avLst/>
          </a:prstGeom>
          <a:noFill/>
        </p:spPr>
        <p:txBody>
          <a:bodyPr wrap="square" rtlCol="0">
            <a:spAutoFit/>
          </a:bodyPr>
          <a:lstStyle/>
          <a:p>
            <a:r>
              <a:rPr lang="fa-IR" sz="2400" b="1" dirty="0" smtClean="0">
                <a:solidFill>
                  <a:schemeClr val="accent6">
                    <a:lumMod val="75000"/>
                  </a:schemeClr>
                </a:solidFill>
              </a:rPr>
              <a:t>گفته و سخن</a:t>
            </a:r>
            <a:endParaRPr lang="en-US" sz="2400" b="1" dirty="0">
              <a:solidFill>
                <a:schemeClr val="accent6">
                  <a:lumMod val="75000"/>
                </a:schemeClr>
              </a:solidFill>
            </a:endParaRPr>
          </a:p>
        </p:txBody>
      </p:sp>
      <p:sp>
        <p:nvSpPr>
          <p:cNvPr id="20" name="TextBox 19"/>
          <p:cNvSpPr txBox="1"/>
          <p:nvPr/>
        </p:nvSpPr>
        <p:spPr>
          <a:xfrm>
            <a:off x="1921674" y="2396986"/>
            <a:ext cx="1685970" cy="400110"/>
          </a:xfrm>
          <a:prstGeom prst="rect">
            <a:avLst/>
          </a:prstGeom>
          <a:noFill/>
        </p:spPr>
        <p:txBody>
          <a:bodyPr wrap="square" rtlCol="0">
            <a:spAutoFit/>
          </a:bodyPr>
          <a:lstStyle/>
          <a:p>
            <a:r>
              <a:rPr lang="fa-IR" sz="2000" b="1" dirty="0" smtClean="0">
                <a:solidFill>
                  <a:schemeClr val="accent6">
                    <a:lumMod val="75000"/>
                  </a:schemeClr>
                </a:solidFill>
              </a:rPr>
              <a:t>دوم شخص </a:t>
            </a:r>
            <a:r>
              <a:rPr lang="fa-IR" b="1" dirty="0" smtClean="0">
                <a:solidFill>
                  <a:schemeClr val="accent6">
                    <a:lumMod val="75000"/>
                  </a:schemeClr>
                </a:solidFill>
              </a:rPr>
              <a:t>جمع</a:t>
            </a:r>
            <a:endParaRPr lang="en-US" b="1" dirty="0">
              <a:solidFill>
                <a:schemeClr val="accent6">
                  <a:lumMod val="75000"/>
                </a:schemeClr>
              </a:solidFill>
            </a:endParaRPr>
          </a:p>
        </p:txBody>
      </p:sp>
      <p:sp>
        <p:nvSpPr>
          <p:cNvPr id="21" name="TextBox 20"/>
          <p:cNvSpPr txBox="1"/>
          <p:nvPr/>
        </p:nvSpPr>
        <p:spPr>
          <a:xfrm>
            <a:off x="9709925" y="3356745"/>
            <a:ext cx="2333870" cy="369332"/>
          </a:xfrm>
          <a:prstGeom prst="rect">
            <a:avLst/>
          </a:prstGeom>
          <a:noFill/>
        </p:spPr>
        <p:txBody>
          <a:bodyPr wrap="square" rtlCol="0">
            <a:spAutoFit/>
          </a:bodyPr>
          <a:lstStyle/>
          <a:p>
            <a:r>
              <a:rPr lang="fa-IR" b="1" dirty="0" smtClean="0">
                <a:solidFill>
                  <a:schemeClr val="accent6">
                    <a:lumMod val="75000"/>
                  </a:schemeClr>
                </a:solidFill>
              </a:rPr>
              <a:t>هم خانواده :وظیفه ، وظایف</a:t>
            </a:r>
            <a:endParaRPr lang="en-US" b="1" dirty="0">
              <a:solidFill>
                <a:schemeClr val="accent6">
                  <a:lumMod val="75000"/>
                </a:schemeClr>
              </a:solidFill>
            </a:endParaRPr>
          </a:p>
        </p:txBody>
      </p:sp>
      <p:sp>
        <p:nvSpPr>
          <p:cNvPr id="22" name="TextBox 21"/>
          <p:cNvSpPr txBox="1"/>
          <p:nvPr/>
        </p:nvSpPr>
        <p:spPr>
          <a:xfrm>
            <a:off x="6090068" y="3265698"/>
            <a:ext cx="1685970" cy="461665"/>
          </a:xfrm>
          <a:prstGeom prst="rect">
            <a:avLst/>
          </a:prstGeom>
          <a:noFill/>
        </p:spPr>
        <p:txBody>
          <a:bodyPr wrap="square" rtlCol="0">
            <a:spAutoFit/>
          </a:bodyPr>
          <a:lstStyle/>
          <a:p>
            <a:pPr algn="r"/>
            <a:r>
              <a:rPr lang="fa-IR" sz="2400" b="1" dirty="0" smtClean="0">
                <a:solidFill>
                  <a:schemeClr val="accent6">
                    <a:lumMod val="75000"/>
                  </a:schemeClr>
                </a:solidFill>
              </a:rPr>
              <a:t>مترادف</a:t>
            </a:r>
            <a:endParaRPr lang="en-US" sz="2400" b="1" dirty="0">
              <a:solidFill>
                <a:schemeClr val="accent6">
                  <a:lumMod val="75000"/>
                </a:schemeClr>
              </a:solidFill>
            </a:endParaRPr>
          </a:p>
        </p:txBody>
      </p:sp>
      <p:sp>
        <p:nvSpPr>
          <p:cNvPr id="23" name="TextBox 22"/>
          <p:cNvSpPr txBox="1"/>
          <p:nvPr/>
        </p:nvSpPr>
        <p:spPr>
          <a:xfrm>
            <a:off x="10001233" y="4219151"/>
            <a:ext cx="1685970" cy="461665"/>
          </a:xfrm>
          <a:prstGeom prst="rect">
            <a:avLst/>
          </a:prstGeom>
          <a:noFill/>
        </p:spPr>
        <p:txBody>
          <a:bodyPr wrap="square" rtlCol="0">
            <a:spAutoFit/>
          </a:bodyPr>
          <a:lstStyle/>
          <a:p>
            <a:pPr algn="r"/>
            <a:r>
              <a:rPr lang="fa-IR" sz="2400" b="1" dirty="0" smtClean="0">
                <a:solidFill>
                  <a:schemeClr val="accent6">
                    <a:lumMod val="75000"/>
                  </a:schemeClr>
                </a:solidFill>
              </a:rPr>
              <a:t>سفارش</a:t>
            </a:r>
            <a:endParaRPr lang="en-US" sz="2400" b="1" dirty="0">
              <a:solidFill>
                <a:schemeClr val="accent6">
                  <a:lumMod val="75000"/>
                </a:schemeClr>
              </a:solidFill>
            </a:endParaRPr>
          </a:p>
        </p:txBody>
      </p:sp>
      <p:sp>
        <p:nvSpPr>
          <p:cNvPr id="24" name="TextBox 23"/>
          <p:cNvSpPr txBox="1"/>
          <p:nvPr/>
        </p:nvSpPr>
        <p:spPr>
          <a:xfrm>
            <a:off x="8550793" y="4189047"/>
            <a:ext cx="1685970" cy="369332"/>
          </a:xfrm>
          <a:prstGeom prst="rect">
            <a:avLst/>
          </a:prstGeom>
          <a:noFill/>
        </p:spPr>
        <p:txBody>
          <a:bodyPr wrap="square" rtlCol="0">
            <a:spAutoFit/>
          </a:bodyPr>
          <a:lstStyle/>
          <a:p>
            <a:r>
              <a:rPr lang="fa-IR" b="1" dirty="0" smtClean="0">
                <a:solidFill>
                  <a:schemeClr val="accent6">
                    <a:lumMod val="75000"/>
                  </a:schemeClr>
                </a:solidFill>
              </a:rPr>
              <a:t>دوم شخص جمع</a:t>
            </a:r>
            <a:endParaRPr lang="en-US" b="1" dirty="0">
              <a:solidFill>
                <a:schemeClr val="accent6">
                  <a:lumMod val="75000"/>
                </a:schemeClr>
              </a:solidFill>
            </a:endParaRPr>
          </a:p>
        </p:txBody>
      </p:sp>
      <p:sp>
        <p:nvSpPr>
          <p:cNvPr id="25" name="TextBox 24"/>
          <p:cNvSpPr txBox="1"/>
          <p:nvPr/>
        </p:nvSpPr>
        <p:spPr>
          <a:xfrm>
            <a:off x="7308400" y="4155883"/>
            <a:ext cx="1428464" cy="400110"/>
          </a:xfrm>
          <a:prstGeom prst="rect">
            <a:avLst/>
          </a:prstGeom>
          <a:noFill/>
        </p:spPr>
        <p:txBody>
          <a:bodyPr wrap="square" rtlCol="0">
            <a:spAutoFit/>
          </a:bodyPr>
          <a:lstStyle/>
          <a:p>
            <a:r>
              <a:rPr lang="fa-IR" sz="2000" b="1" dirty="0" smtClean="0">
                <a:solidFill>
                  <a:schemeClr val="accent6">
                    <a:lumMod val="75000"/>
                  </a:schemeClr>
                </a:solidFill>
              </a:rPr>
              <a:t>جمع تکلیف</a:t>
            </a:r>
            <a:endParaRPr lang="en-US" sz="2000" b="1" dirty="0">
              <a:solidFill>
                <a:schemeClr val="accent6">
                  <a:lumMod val="75000"/>
                </a:schemeClr>
              </a:solidFill>
            </a:endParaRPr>
          </a:p>
        </p:txBody>
      </p:sp>
      <p:sp>
        <p:nvSpPr>
          <p:cNvPr id="26" name="TextBox 25"/>
          <p:cNvSpPr txBox="1"/>
          <p:nvPr/>
        </p:nvSpPr>
        <p:spPr>
          <a:xfrm>
            <a:off x="5961984" y="4187366"/>
            <a:ext cx="1428464" cy="400110"/>
          </a:xfrm>
          <a:prstGeom prst="rect">
            <a:avLst/>
          </a:prstGeom>
          <a:noFill/>
        </p:spPr>
        <p:txBody>
          <a:bodyPr wrap="square" rtlCol="0">
            <a:spAutoFit/>
          </a:bodyPr>
          <a:lstStyle/>
          <a:p>
            <a:r>
              <a:rPr lang="fa-IR" sz="2000" b="1" dirty="0" smtClean="0">
                <a:solidFill>
                  <a:schemeClr val="accent6">
                    <a:lumMod val="75000"/>
                  </a:schemeClr>
                </a:solidFill>
              </a:rPr>
              <a:t>مشخص شده</a:t>
            </a:r>
            <a:endParaRPr lang="en-US" sz="2000" b="1" dirty="0">
              <a:solidFill>
                <a:schemeClr val="accent6">
                  <a:lumMod val="75000"/>
                </a:schemeClr>
              </a:solidFill>
            </a:endParaRPr>
          </a:p>
        </p:txBody>
      </p:sp>
      <p:sp>
        <p:nvSpPr>
          <p:cNvPr id="27" name="TextBox 26"/>
          <p:cNvSpPr txBox="1"/>
          <p:nvPr/>
        </p:nvSpPr>
        <p:spPr>
          <a:xfrm>
            <a:off x="3814763" y="4130116"/>
            <a:ext cx="1736768" cy="400110"/>
          </a:xfrm>
          <a:prstGeom prst="rect">
            <a:avLst/>
          </a:prstGeom>
          <a:noFill/>
        </p:spPr>
        <p:txBody>
          <a:bodyPr wrap="square" rtlCol="0">
            <a:spAutoFit/>
          </a:bodyPr>
          <a:lstStyle/>
          <a:p>
            <a:r>
              <a:rPr lang="fa-IR" sz="2000" b="1" dirty="0" smtClean="0">
                <a:solidFill>
                  <a:schemeClr val="accent6">
                    <a:lumMod val="75000"/>
                  </a:schemeClr>
                </a:solidFill>
              </a:rPr>
              <a:t>دوم شخص جمع</a:t>
            </a:r>
            <a:endParaRPr lang="en-US" sz="2000" b="1" dirty="0">
              <a:solidFill>
                <a:schemeClr val="accent6">
                  <a:lumMod val="75000"/>
                </a:schemeClr>
              </a:solidFill>
            </a:endParaRPr>
          </a:p>
        </p:txBody>
      </p:sp>
    </p:spTree>
    <p:extLst>
      <p:ext uri="{BB962C8B-B14F-4D97-AF65-F5344CB8AC3E}">
        <p14:creationId xmlns:p14="http://schemas.microsoft.com/office/powerpoint/2010/main" val="3308975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1261</TotalTime>
  <Words>1255</Words>
  <Application>Microsoft Office PowerPoint</Application>
  <PresentationFormat>Widescreen</PresentationFormat>
  <Paragraphs>108</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 Nazanin</vt:lpstr>
      <vt:lpstr>B Titr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Alireza Golestan</cp:lastModifiedBy>
  <cp:revision>134</cp:revision>
  <dcterms:created xsi:type="dcterms:W3CDTF">2015-07-06T05:06:21Z</dcterms:created>
  <dcterms:modified xsi:type="dcterms:W3CDTF">2015-08-29T11:59:20Z</dcterms:modified>
</cp:coreProperties>
</file>