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BEB1-E6C1-4E92-B07A-2CA6741202F2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B304-00CB-4C81-A60C-D49E372E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00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BEB1-E6C1-4E92-B07A-2CA6741202F2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B304-00CB-4C81-A60C-D49E372E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75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BEB1-E6C1-4E92-B07A-2CA6741202F2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B304-00CB-4C81-A60C-D49E372E116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3106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BEB1-E6C1-4E92-B07A-2CA6741202F2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B304-00CB-4C81-A60C-D49E372E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6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BEB1-E6C1-4E92-B07A-2CA6741202F2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B304-00CB-4C81-A60C-D49E372E116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3727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BEB1-E6C1-4E92-B07A-2CA6741202F2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B304-00CB-4C81-A60C-D49E372E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0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BEB1-E6C1-4E92-B07A-2CA6741202F2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B304-00CB-4C81-A60C-D49E372E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92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BEB1-E6C1-4E92-B07A-2CA6741202F2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B304-00CB-4C81-A60C-D49E372E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53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BEB1-E6C1-4E92-B07A-2CA6741202F2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B304-00CB-4C81-A60C-D49E372E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63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BEB1-E6C1-4E92-B07A-2CA6741202F2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B304-00CB-4C81-A60C-D49E372E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04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BEB1-E6C1-4E92-B07A-2CA6741202F2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B304-00CB-4C81-A60C-D49E372E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71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BEB1-E6C1-4E92-B07A-2CA6741202F2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B304-00CB-4C81-A60C-D49E372E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83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BEB1-E6C1-4E92-B07A-2CA6741202F2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B304-00CB-4C81-A60C-D49E372E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5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BEB1-E6C1-4E92-B07A-2CA6741202F2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B304-00CB-4C81-A60C-D49E372E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9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BEB1-E6C1-4E92-B07A-2CA6741202F2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B304-00CB-4C81-A60C-D49E372E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2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BEB1-E6C1-4E92-B07A-2CA6741202F2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B304-00CB-4C81-A60C-D49E372E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6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6BEB1-E6C1-4E92-B07A-2CA6741202F2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F04B304-00CB-4C81-A60C-D49E372E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2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817" y="-296562"/>
            <a:ext cx="7766936" cy="1646302"/>
          </a:xfrm>
        </p:spPr>
        <p:txBody>
          <a:bodyPr/>
          <a:lstStyle/>
          <a:p>
            <a:r>
              <a:rPr lang="en-US" sz="8800" dirty="0" smtClean="0">
                <a:latin typeface="Parchment" panose="03040602040708040804" pitchFamily="66" charset="0"/>
              </a:rPr>
              <a:t>Land Scape Design</a:t>
            </a:r>
            <a:endParaRPr lang="en-US" sz="8800" dirty="0">
              <a:latin typeface="Parchment" panose="030406020407080408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8614257">
            <a:off x="8194151" y="5018376"/>
            <a:ext cx="4100228" cy="109689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Elephant" panose="02020904090505020303" pitchFamily="18" charset="0"/>
              </a:rPr>
              <a:t>By </a:t>
            </a:r>
            <a:r>
              <a:rPr lang="en-US" sz="2400" dirty="0" err="1" smtClean="0">
                <a:solidFill>
                  <a:schemeClr val="tx1"/>
                </a:solidFill>
                <a:latin typeface="Elephant" panose="02020904090505020303" pitchFamily="18" charset="0"/>
              </a:rPr>
              <a:t>Hasan</a:t>
            </a:r>
            <a:r>
              <a:rPr lang="en-US" sz="2400" dirty="0" smtClean="0">
                <a:solidFill>
                  <a:schemeClr val="tx1"/>
                </a:solidFill>
                <a:latin typeface="Elephant" panose="02020904090505020303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Elephant" panose="02020904090505020303" pitchFamily="18" charset="0"/>
              </a:rPr>
              <a:t>DehghanPooR</a:t>
            </a:r>
            <a:endParaRPr lang="en-US" sz="2400" dirty="0">
              <a:solidFill>
                <a:schemeClr val="tx1"/>
              </a:solidFill>
              <a:latin typeface="Elephant" panose="020209040905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3883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Master: </a:t>
            </a:r>
            <a:r>
              <a:rPr lang="en-US" dirty="0" err="1" smtClean="0"/>
              <a:t>Mrs</a:t>
            </a:r>
            <a:r>
              <a:rPr lang="en-US" dirty="0" smtClean="0"/>
              <a:t> </a:t>
            </a:r>
            <a:r>
              <a:rPr lang="en-US" dirty="0" err="1" smtClean="0"/>
              <a:t>Karimzadeh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95136" y="1858085"/>
            <a:ext cx="4885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How To Design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LandSacpe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67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365" y="17172"/>
            <a:ext cx="8596668" cy="1013138"/>
          </a:xfrm>
        </p:spPr>
        <p:txBody>
          <a:bodyPr/>
          <a:lstStyle/>
          <a:p>
            <a:pPr algn="r"/>
            <a:r>
              <a:rPr lang="fa-IR" dirty="0" smtClean="0"/>
              <a:t>دایره های هم مرکز شعاعی: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1369"/>
            <a:ext cx="9274002" cy="5229993"/>
          </a:xfrm>
        </p:spPr>
        <p:txBody>
          <a:bodyPr/>
          <a:lstStyle/>
          <a:p>
            <a:pPr algn="r"/>
            <a:r>
              <a:rPr lang="fa-IR" dirty="0" smtClean="0"/>
              <a:t>دستیابی به این الگو از طریق وصل کردن شعاع به دایره های هم مرکز/ ایجاد یک شبکه تار عنکبوتی( می توان خطوط ترسیم شده روی این شبکه را به صورت تلفیقی از خطوط شکسته و خطوط شعاعی و کمانها در نظر گرفت.)</a:t>
            </a:r>
          </a:p>
          <a:p>
            <a:pPr algn="r"/>
            <a:r>
              <a:rPr lang="fa-IR" dirty="0" smtClean="0"/>
              <a:t>موارد کاربردی: ایجاد حس مرکزیت/جهت یابی قوی/حداکثراستفاده از منظره اطراف/ بهترین ارتباط با فضاهای حرکتی بدون دغدغه هندسی (امکان ورود به هر مسیر با هر زاویه به آن)</a:t>
            </a:r>
          </a:p>
          <a:p>
            <a:pPr algn="r"/>
            <a:r>
              <a:rPr lang="fa-IR" dirty="0" smtClean="0"/>
              <a:t>طراحی فضاهای حرکتی موازی با محیط الگو/تداعی فضای مکث در قسمت مرکزی</a:t>
            </a:r>
          </a:p>
          <a:p>
            <a:pPr algn="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318" y="2965361"/>
            <a:ext cx="48768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 rot="17936276">
            <a:off x="9153785" y="4905710"/>
            <a:ext cx="4058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Follow me in : www.architect-zone.ir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566825"/>
            <a:ext cx="469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Telegram:@</a:t>
            </a:r>
            <a:r>
              <a:rPr lang="en-US" dirty="0" err="1" smtClean="0"/>
              <a:t>architect_zone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2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/>
          <a:lstStyle/>
          <a:p>
            <a:pPr algn="r"/>
            <a:r>
              <a:rPr lang="fa-IR" dirty="0" smtClean="0"/>
              <a:t>الگوی دارای پیچ و خم: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721217"/>
            <a:ext cx="10315977" cy="5320145"/>
          </a:xfrm>
        </p:spPr>
        <p:txBody>
          <a:bodyPr/>
          <a:lstStyle/>
          <a:p>
            <a:pPr marL="0" indent="0" algn="r">
              <a:buNone/>
            </a:pPr>
            <a:r>
              <a:rPr lang="fa-IR" dirty="0" smtClean="0"/>
              <a:t>دستیابی به این الگو عبور از یک الگوی خمیده به خمیدگی دیگر بدون هیچ خط مستقیم مانند فرم یک رود</a:t>
            </a:r>
          </a:p>
          <a:p>
            <a:pPr marL="0" indent="0" algn="r">
              <a:buNone/>
            </a:pPr>
            <a:r>
              <a:rPr lang="fa-IR" dirty="0" smtClean="0"/>
              <a:t>موارد کاربردی:1: القای حس مرموز و اسرار آمیز/ ایجاد حس حرکتی ملایم که در نهایت پشت انبوهی عنصر ناپدید میشود،2:ایجاد تنوع،3: ایجاد ریتم، 4: ایجاد جو و محیط غیر رسمی و آرام بخش</a:t>
            </a:r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880315"/>
            <a:ext cx="8289701" cy="4977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 rot="17958671">
            <a:off x="9140905" y="4940723"/>
            <a:ext cx="4058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Follow me in : www.architect-zone.ir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566825"/>
            <a:ext cx="469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Telegram:@</a:t>
            </a:r>
            <a:r>
              <a:rPr lang="en-US" dirty="0" err="1" smtClean="0"/>
              <a:t>architect_zone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20815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/>
          <a:lstStyle/>
          <a:p>
            <a:pPr algn="r"/>
            <a:r>
              <a:rPr lang="fa-IR" dirty="0" smtClean="0"/>
              <a:t>الگو های آمیبی(غیر هندسی):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52" y="850007"/>
            <a:ext cx="10264462" cy="5191356"/>
          </a:xfrm>
        </p:spPr>
        <p:txBody>
          <a:bodyPr/>
          <a:lstStyle/>
          <a:p>
            <a:pPr algn="r"/>
            <a:r>
              <a:rPr lang="fa-IR" dirty="0" smtClean="0"/>
              <a:t>دستیابی به این الگو با توجه به مشابهت با الگوی شکلی موجود تک سلولی آمیب دارای فرم طبیعیست.</a:t>
            </a:r>
          </a:p>
          <a:p>
            <a:pPr algn="r"/>
            <a:r>
              <a:rPr lang="fa-IR" dirty="0" smtClean="0"/>
              <a:t>موارد کاربردی: استفاده از شرایط موجود عناصر مکان، تاحد ممکن به همان شکل طبیعی استقرار در سایت/ نزدیک شدن به طبیعت/ عدم نیاز یا خواست تشکیل فرم های هندسی/ کنترل شرایط موجود مکان و کنترل آن در جهت استفاده(کاربری)بهینه.</a:t>
            </a:r>
          </a:p>
          <a:p>
            <a:pPr algn="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54" y="2170807"/>
            <a:ext cx="6929194" cy="4585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 rot="17961469">
            <a:off x="9097610" y="4951534"/>
            <a:ext cx="4058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Follow me in : www.architect-zone.ir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566825"/>
            <a:ext cx="469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Telegram:@</a:t>
            </a:r>
            <a:r>
              <a:rPr lang="en-US" dirty="0" err="1" smtClean="0"/>
              <a:t>architect_zone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8434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/>
          <a:lstStyle/>
          <a:p>
            <a:pPr algn="r"/>
            <a:r>
              <a:rPr lang="fa-IR" dirty="0" smtClean="0"/>
              <a:t>الگوی خطوط نامنظم: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721217"/>
            <a:ext cx="10097036" cy="5320145"/>
          </a:xfrm>
        </p:spPr>
        <p:txBody>
          <a:bodyPr/>
          <a:lstStyle/>
          <a:p>
            <a:pPr algn="r"/>
            <a:r>
              <a:rPr lang="fa-IR" dirty="0" smtClean="0"/>
              <a:t>دستیابی به این الگو به وسیله ی طراحی نامنظم یا تصادفی از خطوط طولی متفاوت و ایجاد تغییر در زوایای خطوط، مثال: خطوط ترک خورده در سنگ های گرانیت دارای ویژگی های اساسی خط نامنظم طبیعی، سازماندهی چندظلعی ها در یک بافت خطی(ممتد)، ایجاد جاپاها یا گذرگاه نیمه هندسی برای عبور و مرور، وجود فرمی چندظلعی های نامنظم در طبیعت مثل ورقه های پوست درختان، طرح شکستگی یا زمین لرزه در برخی مکان ها.</a:t>
            </a:r>
          </a:p>
          <a:p>
            <a:pPr algn="r"/>
            <a:r>
              <a:rPr lang="fa-IR" dirty="0" smtClean="0"/>
              <a:t>موارد کاربردی: 1: مناسب مسیر های دارای حرکت و سکون متداخل، 2: ایجاد فضاهای مکث مناسب و غیر منتظره، 3: جلوگیری از یکنواختی مسیرهای حرکتی</a:t>
            </a:r>
          </a:p>
          <a:p>
            <a:pPr algn="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13" y="2916420"/>
            <a:ext cx="6225862" cy="3735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 rot="18076332">
            <a:off x="9140905" y="5027008"/>
            <a:ext cx="4058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Follow me in : www.architect-zone.ir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566825"/>
            <a:ext cx="469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Telegram:@</a:t>
            </a:r>
            <a:r>
              <a:rPr lang="en-US" dirty="0" err="1" smtClean="0"/>
              <a:t>architect_zone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45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2930"/>
            <a:ext cx="8596668" cy="1320800"/>
          </a:xfrm>
        </p:spPr>
        <p:txBody>
          <a:bodyPr/>
          <a:lstStyle/>
          <a:p>
            <a:pPr algn="r"/>
            <a:r>
              <a:rPr lang="fa-IR" dirty="0" smtClean="0"/>
              <a:t>خوشه بندی و پراکندگی: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759855"/>
            <a:ext cx="10019762" cy="5281508"/>
          </a:xfrm>
        </p:spPr>
        <p:txBody>
          <a:bodyPr/>
          <a:lstStyle/>
          <a:p>
            <a:pPr algn="r"/>
            <a:r>
              <a:rPr lang="fa-IR" dirty="0" smtClean="0"/>
              <a:t>دستیابی به این الگو به بی قاعدگی در یک کلیت وحدت آفرین / ایجاد دوگانگی در الگو یعنی ایجاد وحدت و کثرت.</a:t>
            </a:r>
          </a:p>
          <a:p>
            <a:pPr algn="r"/>
            <a:r>
              <a:rPr lang="fa-IR" dirty="0" smtClean="0"/>
              <a:t>موارد کاربردی: ایجاد کنجکاوی برای کاربران، چشم را در محیط به حرکت درمی آورد و تداعی یک مسیر حرکتی را دارد، تاکید بر روی بعضی از نقاط ویژه طراحی و جلب توجه ناظر به آن نقطه،</a:t>
            </a:r>
          </a:p>
          <a:p>
            <a:pPr algn="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13" y="2154688"/>
            <a:ext cx="7066746" cy="4703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 rot="17920293">
            <a:off x="9126083" y="4920156"/>
            <a:ext cx="4058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Follow me in : www.architect-zone.ir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566825"/>
            <a:ext cx="469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Telegram:@</a:t>
            </a:r>
            <a:r>
              <a:rPr lang="en-US" dirty="0" err="1" smtClean="0"/>
              <a:t>architect_zone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38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22" y="579550"/>
            <a:ext cx="9286965" cy="5462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 rot="17996254">
            <a:off x="9137810" y="4822584"/>
            <a:ext cx="4058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Follow me in : www.architect-zone.ir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566825"/>
            <a:ext cx="469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Telegram:@</a:t>
            </a:r>
            <a:r>
              <a:rPr lang="en-US" dirty="0" err="1" smtClean="0"/>
              <a:t>architect_zone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6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1" y="515155"/>
            <a:ext cx="8939324" cy="5520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 rot="17940017">
            <a:off x="9073417" y="4918725"/>
            <a:ext cx="4058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Follow me in : www.architect-zone.ir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566825"/>
            <a:ext cx="469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Telegram:@</a:t>
            </a:r>
            <a:r>
              <a:rPr lang="en-US" dirty="0" err="1" smtClean="0"/>
              <a:t>architect_zone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25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3" y="386367"/>
            <a:ext cx="8643955" cy="5604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 rot="17960265">
            <a:off x="9128028" y="4970100"/>
            <a:ext cx="4058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Follow me in : www.architect-zone.ir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566825"/>
            <a:ext cx="469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Telegram:@</a:t>
            </a:r>
            <a:r>
              <a:rPr lang="en-US" dirty="0" err="1" smtClean="0"/>
              <a:t>architect_zone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1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7" y="566670"/>
            <a:ext cx="9182636" cy="5475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 rot="18031651">
            <a:off x="9112377" y="4961552"/>
            <a:ext cx="4058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Follow me in : www.architect-zone.ir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566825"/>
            <a:ext cx="469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Telegram:@</a:t>
            </a:r>
            <a:r>
              <a:rPr lang="en-US" dirty="0" err="1" smtClean="0"/>
              <a:t>architect_zone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63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6" y="373488"/>
            <a:ext cx="8641724" cy="6233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 rot="17989281">
            <a:off x="9155988" y="4820860"/>
            <a:ext cx="4058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Follow me in : www.architect-zone.ir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566825"/>
            <a:ext cx="469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Telegram:@</a:t>
            </a:r>
            <a:r>
              <a:rPr lang="en-US" dirty="0" err="1" smtClean="0"/>
              <a:t>architect_zone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83403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97" y="82378"/>
            <a:ext cx="8596668" cy="659027"/>
          </a:xfrm>
        </p:spPr>
        <p:txBody>
          <a:bodyPr/>
          <a:lstStyle/>
          <a:p>
            <a:r>
              <a:rPr lang="en-US" dirty="0" smtClean="0">
                <a:latin typeface="Elephant" panose="02020904090505020303" pitchFamily="18" charset="0"/>
              </a:rPr>
              <a:t>Short history:</a:t>
            </a:r>
            <a:endParaRPr lang="en-US" dirty="0">
              <a:latin typeface="Elephant" panose="0202090409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058" y="1691033"/>
            <a:ext cx="8596668" cy="3880773"/>
          </a:xfrm>
        </p:spPr>
        <p:txBody>
          <a:bodyPr/>
          <a:lstStyle/>
          <a:p>
            <a:pPr marL="0" indent="0" algn="r">
              <a:buNone/>
            </a:pPr>
            <a:r>
              <a:rPr lang="fa-I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fa-IR" dirty="0">
                <a:solidFill>
                  <a:schemeClr val="tx1"/>
                </a:solidFill>
              </a:rPr>
              <a:t>است.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LandScape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fa-IR" dirty="0"/>
              <a:t>واژه های معادل معماری منظر در زبان انگلیسی</a:t>
            </a:r>
            <a:endParaRPr lang="en-US" dirty="0"/>
          </a:p>
          <a:p>
            <a:pPr marL="0" indent="0" algn="r">
              <a:buNone/>
            </a:pPr>
            <a:r>
              <a:rPr lang="fa-I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fa-IR" dirty="0" smtClean="0">
                <a:solidFill>
                  <a:schemeClr val="tx1"/>
                </a:solidFill>
              </a:rPr>
              <a:t>واژه آنگلاساکسون به معنای سرزمین </a:t>
            </a:r>
            <a:r>
              <a:rPr lang="fa-IR" dirty="0">
                <a:solidFill>
                  <a:schemeClr val="tx1"/>
                </a:solidFill>
              </a:rPr>
              <a:t>و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Land </a:t>
            </a:r>
            <a:endParaRPr lang="fa-IR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 algn="r">
              <a:buNone/>
            </a:pPr>
            <a:r>
              <a:rPr lang="fa-I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fa-IR" dirty="0" smtClean="0">
                <a:solidFill>
                  <a:schemeClr val="tx1"/>
                </a:solidFill>
              </a:rPr>
              <a:t>واژه لاتین به معنای نگاه به دور است.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Scape</a:t>
            </a:r>
            <a:endParaRPr lang="fa-IR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 algn="r">
              <a:buNone/>
            </a:pPr>
            <a:r>
              <a:rPr lang="fa-IR" dirty="0">
                <a:solidFill>
                  <a:schemeClr val="tx1"/>
                </a:solidFill>
              </a:rPr>
              <a:t>یا سرزمینی که از دور دست در برابر دید </a:t>
            </a:r>
            <a:r>
              <a:rPr lang="fa-IR" dirty="0" smtClean="0">
                <a:solidFill>
                  <a:schemeClr val="tx1"/>
                </a:solidFill>
              </a:rPr>
              <a:t>قرار میگیرد که در فارسی ما به آن چشم انداز میگوییم اما </a:t>
            </a:r>
            <a:r>
              <a:rPr lang="fa-I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منظر </a:t>
            </a:r>
            <a:r>
              <a:rPr lang="fa-IR" dirty="0" smtClean="0">
                <a:solidFill>
                  <a:schemeClr val="tx1"/>
                </a:solidFill>
              </a:rPr>
              <a:t>مصطلح شده است.</a:t>
            </a:r>
            <a:endParaRPr lang="fa-I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7987904">
            <a:off x="9140907" y="4940742"/>
            <a:ext cx="4058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Follow me in : www.architect-zone.ir</a:t>
            </a:r>
          </a:p>
        </p:txBody>
      </p:sp>
    </p:spTree>
    <p:extLst>
      <p:ext uri="{BB962C8B-B14F-4D97-AF65-F5344CB8AC3E}">
        <p14:creationId xmlns:p14="http://schemas.microsoft.com/office/powerpoint/2010/main" val="184125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3" y="360608"/>
            <a:ext cx="9221273" cy="5681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 rot="17988116">
            <a:off x="9119893" y="4869414"/>
            <a:ext cx="4058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Follow me in : www.architect-zone.ir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566825"/>
            <a:ext cx="469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Telegram:@</a:t>
            </a:r>
            <a:r>
              <a:rPr lang="en-US" dirty="0" err="1" smtClean="0"/>
              <a:t>architect_zone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285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7" y="206375"/>
            <a:ext cx="8753475" cy="583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18186" y="6042025"/>
            <a:ext cx="7547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Vivaldi" panose="03020602050506090804" pitchFamily="66" charset="0"/>
              </a:rPr>
              <a:t>The End</a:t>
            </a:r>
            <a:endParaRPr lang="en-US" sz="5400" dirty="0">
              <a:solidFill>
                <a:schemeClr val="accent1">
                  <a:lumMod val="50000"/>
                </a:schemeClr>
              </a:solidFill>
              <a:latin typeface="Vivaldi" panose="030206020505060908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 rot="18067207">
            <a:off x="9119895" y="4840578"/>
            <a:ext cx="4058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Follow me in : www.architect-zone.ir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566825"/>
            <a:ext cx="469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Telegram:@</a:t>
            </a:r>
            <a:r>
              <a:rPr lang="en-US" dirty="0" err="1" smtClean="0"/>
              <a:t>architect_zone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82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236" y="0"/>
            <a:ext cx="8596668" cy="1320800"/>
          </a:xfrm>
        </p:spPr>
        <p:txBody>
          <a:bodyPr>
            <a:normAutofit/>
          </a:bodyPr>
          <a:lstStyle/>
          <a:p>
            <a:pPr algn="r"/>
            <a:r>
              <a:rPr lang="fa-IR" sz="6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ادراک منظر:</a:t>
            </a:r>
            <a:endParaRPr lang="en-US" sz="6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14617"/>
            <a:ext cx="8596668" cy="4426746"/>
          </a:xfrm>
        </p:spPr>
        <p:txBody>
          <a:bodyPr/>
          <a:lstStyle/>
          <a:p>
            <a:pPr marL="0" indent="0" algn="r">
              <a:buNone/>
            </a:pPr>
            <a:r>
              <a:rPr lang="fa-IR" dirty="0" smtClean="0"/>
              <a:t>ادراک منظر دو مرحله دارد:</a:t>
            </a:r>
          </a:p>
          <a:p>
            <a:pPr marL="0" indent="0" algn="r">
              <a:buNone/>
            </a:pPr>
            <a:r>
              <a:rPr lang="fa-IR" dirty="0" smtClean="0"/>
              <a:t>1: ادراکی بی واسطه و کاملا حسی</a:t>
            </a:r>
          </a:p>
          <a:p>
            <a:pPr marL="0" indent="0" algn="r">
              <a:buNone/>
            </a:pPr>
            <a:r>
              <a:rPr lang="fa-IR" dirty="0" smtClean="0"/>
              <a:t>2: ادراک معقولی است که از طریق رمز گشایی عناصر منظر رخ می دهد.</a:t>
            </a:r>
          </a:p>
          <a:p>
            <a:pPr marL="0" indent="0" algn="r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8031702">
            <a:off x="9112053" y="4947976"/>
            <a:ext cx="4058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Follow me in : www.architect-zone.ir</a:t>
            </a:r>
          </a:p>
        </p:txBody>
      </p:sp>
    </p:spTree>
    <p:extLst>
      <p:ext uri="{BB962C8B-B14F-4D97-AF65-F5344CB8AC3E}">
        <p14:creationId xmlns:p14="http://schemas.microsoft.com/office/powerpoint/2010/main" val="38155766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236" y="0"/>
            <a:ext cx="8596668" cy="1320800"/>
          </a:xfrm>
        </p:spPr>
        <p:txBody>
          <a:bodyPr>
            <a:normAutofit/>
          </a:bodyPr>
          <a:lstStyle/>
          <a:p>
            <a:pPr algn="r"/>
            <a:r>
              <a:rPr lang="fa-IR" sz="4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اهداف معماری منظر:</a:t>
            </a:r>
            <a:endParaRPr lang="en-US" sz="4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087395"/>
            <a:ext cx="8596668" cy="4953967"/>
          </a:xfrm>
        </p:spPr>
        <p:txBody>
          <a:bodyPr/>
          <a:lstStyle/>
          <a:p>
            <a:pPr algn="r"/>
            <a:r>
              <a:rPr lang="fa-IR" dirty="0" smtClean="0"/>
              <a:t>معماری منظر با هدف ساماندهی مطبوع محیط، به طراحی عرصه های باز و فضاهای بیرونی می پردازد.</a:t>
            </a:r>
          </a:p>
          <a:p>
            <a:pPr algn="r"/>
            <a:r>
              <a:rPr lang="fa-IR" dirty="0" smtClean="0"/>
              <a:t>طبیعت، شکل دهنده به معماری منظر است و به عنوان محیطی به منظور ایجاد آرامش در زندگی روحی انسان ها طراحی میگردد. به طور کلی اهداف معماری منظر عبارت اند از:</a:t>
            </a:r>
          </a:p>
          <a:p>
            <a:pPr algn="r"/>
            <a:r>
              <a:rPr lang="fa-IR" dirty="0" smtClean="0"/>
              <a:t>1: زیبا سازی فضا</a:t>
            </a:r>
          </a:p>
          <a:p>
            <a:pPr algn="r"/>
            <a:r>
              <a:rPr lang="fa-IR" dirty="0" smtClean="0"/>
              <a:t>2: آرام بخشی فضا</a:t>
            </a:r>
          </a:p>
          <a:p>
            <a:pPr algn="r"/>
            <a:r>
              <a:rPr lang="fa-IR" dirty="0" smtClean="0"/>
              <a:t>3: خوانایی منظر</a:t>
            </a:r>
          </a:p>
          <a:p>
            <a:pPr algn="r"/>
            <a:r>
              <a:rPr lang="fa-IR" dirty="0" smtClean="0"/>
              <a:t>4: اهداف عملکردی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8016049">
            <a:off x="9140905" y="4970103"/>
            <a:ext cx="4058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Follow me in : www.architect-zone.ir</a:t>
            </a:r>
          </a:p>
        </p:txBody>
      </p:sp>
    </p:spTree>
    <p:extLst>
      <p:ext uri="{BB962C8B-B14F-4D97-AF65-F5344CB8AC3E}">
        <p14:creationId xmlns:p14="http://schemas.microsoft.com/office/powerpoint/2010/main" val="143403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94445"/>
            <a:ext cx="8596668" cy="871470"/>
          </a:xfrm>
        </p:spPr>
        <p:txBody>
          <a:bodyPr/>
          <a:lstStyle/>
          <a:p>
            <a:pPr algn="r"/>
            <a:r>
              <a:rPr lang="fa-IR" dirty="0" smtClean="0"/>
              <a:t>الگوهای زاویه دار: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2" y="965915"/>
            <a:ext cx="8952030" cy="5075447"/>
          </a:xfrm>
        </p:spPr>
        <p:txBody>
          <a:bodyPr/>
          <a:lstStyle/>
          <a:p>
            <a:pPr algn="r"/>
            <a:r>
              <a:rPr lang="fa-IR" dirty="0" smtClean="0"/>
              <a:t>دستیابی آسان به هندسه مسیر ها در فضاهای دارای چندین آکس با زوایای غیر قایم/خلاقیت در خلق فضاها/ایجاد حس حرکت،جابه جایی(الگوهای زاویه دار پویا هستند)</a:t>
            </a:r>
          </a:p>
          <a:p>
            <a:pPr algn="r"/>
            <a:r>
              <a:rPr lang="fa-IR" dirty="0" smtClean="0"/>
              <a:t>جهت یابی نسبتا قوی/جایگذاری فضاهای غیرقابل استفاده(در گوشه های تیزفرم ها)</a:t>
            </a:r>
          </a:p>
          <a:p>
            <a:pPr algn="r"/>
            <a:r>
              <a:rPr lang="fa-IR" dirty="0" smtClean="0"/>
              <a:t>ترکیب آسان و راحت فرمها با یکدیگر(فرمهای مثلثی به راحتی با فرم های دیگر ترکیب میشوند)</a:t>
            </a:r>
          </a:p>
          <a:p>
            <a:pPr algn="r"/>
            <a:endParaRPr lang="fa-I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837" y="2441275"/>
            <a:ext cx="6447095" cy="431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 rot="18000877">
            <a:off x="9130168" y="4946589"/>
            <a:ext cx="4058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Follow me in : www.architect-zone.ir</a:t>
            </a:r>
          </a:p>
        </p:txBody>
      </p:sp>
    </p:spTree>
    <p:extLst>
      <p:ext uri="{BB962C8B-B14F-4D97-AF65-F5344CB8AC3E}">
        <p14:creationId xmlns:p14="http://schemas.microsoft.com/office/powerpoint/2010/main" val="226297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/>
          <a:lstStyle/>
          <a:p>
            <a:pPr algn="r"/>
            <a:r>
              <a:rPr lang="fa-IR" dirty="0" smtClean="0"/>
              <a:t>تقارن: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20801"/>
            <a:ext cx="8596668" cy="4720562"/>
          </a:xfrm>
        </p:spPr>
        <p:txBody>
          <a:bodyPr/>
          <a:lstStyle/>
          <a:p>
            <a:pPr algn="r"/>
            <a:r>
              <a:rPr lang="fa-IR" dirty="0" smtClean="0"/>
              <a:t>ساده ترین و مفید ترین فرم با تقارن محوری انجام میشود.</a:t>
            </a:r>
          </a:p>
          <a:p>
            <a:pPr algn="r"/>
            <a:r>
              <a:rPr lang="fa-IR" dirty="0" smtClean="0"/>
              <a:t>سراسر محیط ساخت به علت فرم سازی آسان/ در فضاهای بیرونی و غیر رسمی، دیوارها، سقف ها و حتی مبلمان سایت/ مجاور ابنیه کاملا هندسی مثل بناها یا باغ های قدیمی.</a:t>
            </a:r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860" y="2488512"/>
            <a:ext cx="5724219" cy="4369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 rot="17959463">
            <a:off x="9140907" y="4931468"/>
            <a:ext cx="4058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Follow me in : www.architect-zone.ir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566825"/>
            <a:ext cx="469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Telegram:@</a:t>
            </a:r>
            <a:r>
              <a:rPr lang="en-US" dirty="0" err="1" smtClean="0"/>
              <a:t>architect_zone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98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50" y="0"/>
            <a:ext cx="8596668" cy="1320800"/>
          </a:xfrm>
        </p:spPr>
        <p:txBody>
          <a:bodyPr/>
          <a:lstStyle/>
          <a:p>
            <a:pPr algn="r"/>
            <a:r>
              <a:rPr lang="fa-IR" dirty="0" smtClean="0"/>
              <a:t>الگوی شبکه ای همگرا: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1606"/>
            <a:ext cx="10277341" cy="4405745"/>
          </a:xfrm>
        </p:spPr>
        <p:txBody>
          <a:bodyPr/>
          <a:lstStyle/>
          <a:p>
            <a:pPr marL="0" indent="0" algn="r">
              <a:buNone/>
            </a:pPr>
            <a:r>
              <a:rPr lang="fa-IR" dirty="0" smtClean="0"/>
              <a:t>این الگو برای فضاهای حرکتی مفید است.</a:t>
            </a:r>
          </a:p>
          <a:p>
            <a:pPr marL="0" indent="0" algn="r">
              <a:buNone/>
            </a:pPr>
            <a:r>
              <a:rPr lang="fa-IR" dirty="0" smtClean="0"/>
              <a:t>همگرا شدن شبکه به طور یکنواخت در آن یکپارچگی ایجاد میکند و از آن اغتشاش بصری جلوگیری می نماید</a:t>
            </a:r>
          </a:p>
          <a:p>
            <a:pPr marL="0" indent="0" algn="r">
              <a:buNone/>
            </a:pPr>
            <a:r>
              <a:rPr lang="fa-IR" dirty="0" smtClean="0"/>
              <a:t>ایجاد حس عمق در فضا</a:t>
            </a:r>
          </a:p>
          <a:p>
            <a:pPr marL="0" indent="0" algn="r">
              <a:buNone/>
            </a:pPr>
            <a:r>
              <a:rPr lang="fa-IR" dirty="0" smtClean="0"/>
              <a:t>تداعی تحرک و ریتم</a:t>
            </a:r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50" y="1976192"/>
            <a:ext cx="6881519" cy="4585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 rot="18053569">
            <a:off x="9128028" y="4970985"/>
            <a:ext cx="4058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Follow me in : www.architect-zone.ir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566825"/>
            <a:ext cx="469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Telegram:@</a:t>
            </a:r>
            <a:r>
              <a:rPr lang="en-US" dirty="0" err="1" smtClean="0"/>
              <a:t>architect_zone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83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/>
          <a:lstStyle/>
          <a:p>
            <a:pPr algn="r"/>
            <a:r>
              <a:rPr lang="fa-IR" dirty="0" smtClean="0"/>
              <a:t>الگو دایره: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98491"/>
            <a:ext cx="9736428" cy="5011052"/>
          </a:xfrm>
        </p:spPr>
        <p:txBody>
          <a:bodyPr/>
          <a:lstStyle/>
          <a:p>
            <a:pPr algn="r"/>
            <a:r>
              <a:rPr lang="fa-IR" dirty="0" smtClean="0"/>
              <a:t>فرم دایره ای دارای: سادگی/یکپارچگی/مرکزیت/انسجام/انعطاف است.</a:t>
            </a:r>
          </a:p>
          <a:p>
            <a:pPr algn="r"/>
            <a:r>
              <a:rPr lang="fa-IR" dirty="0" smtClean="0"/>
              <a:t>فرم دایره مظهر دوگانگی است: حرکت و سکون</a:t>
            </a:r>
          </a:p>
          <a:p>
            <a:pPr algn="r"/>
            <a:r>
              <a:rPr lang="fa-IR" dirty="0" smtClean="0"/>
              <a:t>موارد کاربرد: به منظور تامین امکان اتصال فرم ها و مسیر های ارتباطی اتفاقی و ناهمگون/در مجاورت بدنه های ارگانیک دایره خود را به بدنه ها وقف داده  و دارای تناسب با این لبه ها میشود.</a:t>
            </a:r>
          </a:p>
          <a:p>
            <a:pPr algn="r"/>
            <a:endParaRPr lang="fa-I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82" y="2460670"/>
            <a:ext cx="7573636" cy="4260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 rot="18020518">
            <a:off x="9103402" y="4964036"/>
            <a:ext cx="4058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Follow me in : www.architect-zone.ir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566825"/>
            <a:ext cx="469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Telegram:@</a:t>
            </a:r>
            <a:r>
              <a:rPr lang="en-US" dirty="0" err="1" smtClean="0"/>
              <a:t>architect_zone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058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517" y="0"/>
            <a:ext cx="8596668" cy="1320800"/>
          </a:xfrm>
        </p:spPr>
        <p:txBody>
          <a:bodyPr/>
          <a:lstStyle/>
          <a:p>
            <a:pPr algn="r"/>
            <a:r>
              <a:rPr lang="fa-IR" dirty="0" smtClean="0"/>
              <a:t>دایره بر دایره ها: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5765"/>
            <a:ext cx="9467185" cy="5152720"/>
          </a:xfrm>
        </p:spPr>
        <p:txBody>
          <a:bodyPr/>
          <a:lstStyle/>
          <a:p>
            <a:pPr algn="r"/>
            <a:r>
              <a:rPr lang="fa-IR" dirty="0" smtClean="0"/>
              <a:t>به منظور ایجاد این الگو دایره ها با اندازه های متفاوت در درون همدیگر قرار میگیرند.</a:t>
            </a:r>
          </a:p>
          <a:p>
            <a:pPr algn="r"/>
            <a:r>
              <a:rPr lang="fa-IR" dirty="0"/>
              <a:t>دارای همپوشانی </a:t>
            </a:r>
            <a:r>
              <a:rPr lang="fa-IR" dirty="0" smtClean="0"/>
              <a:t>میشوند.</a:t>
            </a:r>
          </a:p>
          <a:p>
            <a:pPr algn="r"/>
            <a:r>
              <a:rPr lang="fa-IR" dirty="0" smtClean="0"/>
              <a:t>موارد کاربردی: فضاهای مستلزم حس مرکزیت و مکث</a:t>
            </a:r>
          </a:p>
          <a:p>
            <a:pPr algn="r"/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123" y="2196565"/>
            <a:ext cx="6647119" cy="4427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 rot="18051524">
            <a:off x="9081398" y="4957225"/>
            <a:ext cx="4058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Follow me in : www.architect-zone.ir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566825"/>
            <a:ext cx="469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Telegram:@</a:t>
            </a:r>
            <a:r>
              <a:rPr lang="en-US" dirty="0" err="1" smtClean="0"/>
              <a:t>architect_zone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98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5770</TotalTime>
  <Words>986</Words>
  <Application>Microsoft Office PowerPoint</Application>
  <PresentationFormat>Widescreen</PresentationFormat>
  <Paragraphs>93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Arabic Typesetting</vt:lpstr>
      <vt:lpstr>Arial</vt:lpstr>
      <vt:lpstr>Elephant</vt:lpstr>
      <vt:lpstr>Impact</vt:lpstr>
      <vt:lpstr>Parchment</vt:lpstr>
      <vt:lpstr>Tahoma</vt:lpstr>
      <vt:lpstr>Trebuchet MS</vt:lpstr>
      <vt:lpstr>Vivaldi</vt:lpstr>
      <vt:lpstr>Wingdings 3</vt:lpstr>
      <vt:lpstr>Facet</vt:lpstr>
      <vt:lpstr>Land Scape Design</vt:lpstr>
      <vt:lpstr>Short history:</vt:lpstr>
      <vt:lpstr>ادراک منظر:</vt:lpstr>
      <vt:lpstr>اهداف معماری منظر:</vt:lpstr>
      <vt:lpstr>الگوهای زاویه دار:</vt:lpstr>
      <vt:lpstr>تقارن:</vt:lpstr>
      <vt:lpstr>الگوی شبکه ای همگرا:</vt:lpstr>
      <vt:lpstr>الگو دایره:</vt:lpstr>
      <vt:lpstr>دایره بر دایره ها:</vt:lpstr>
      <vt:lpstr>دایره های هم مرکز شعاعی:</vt:lpstr>
      <vt:lpstr>الگوی دارای پیچ و خم:</vt:lpstr>
      <vt:lpstr>الگو های آمیبی(غیر هندسی):</vt:lpstr>
      <vt:lpstr>الگوی خطوط نامنظم:</vt:lpstr>
      <vt:lpstr>خوشه بندی و پراکندگی: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 Scape Design</dc:title>
  <dc:creator>jd</dc:creator>
  <cp:lastModifiedBy>kamal</cp:lastModifiedBy>
  <cp:revision>19</cp:revision>
  <dcterms:created xsi:type="dcterms:W3CDTF">2014-12-10T03:43:31Z</dcterms:created>
  <dcterms:modified xsi:type="dcterms:W3CDTF">2018-03-10T23:17:05Z</dcterms:modified>
</cp:coreProperties>
</file>