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8" r:id="rId2"/>
    <p:sldId id="256" r:id="rId3"/>
    <p:sldId id="257" r:id="rId4"/>
    <p:sldId id="258" r:id="rId5"/>
    <p:sldId id="259" r:id="rId6"/>
    <p:sldId id="262" r:id="rId7"/>
    <p:sldId id="260" r:id="rId8"/>
    <p:sldId id="261" r:id="rId9"/>
    <p:sldId id="263" r:id="rId10"/>
    <p:sldId id="264" r:id="rId11"/>
    <p:sldId id="266" r:id="rId12"/>
    <p:sldId id="267" r:id="rId13"/>
    <p:sldId id="276" r:id="rId14"/>
    <p:sldId id="277" r:id="rId15"/>
    <p:sldId id="268" r:id="rId16"/>
    <p:sldId id="269" r:id="rId17"/>
    <p:sldId id="270" r:id="rId18"/>
    <p:sldId id="271" r:id="rId19"/>
    <p:sldId id="272" r:id="rId20"/>
    <p:sldId id="273" r:id="rId21"/>
    <p:sldId id="274" r:id="rId22"/>
    <p:sldId id="275"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7EDA84-51FD-4154-851F-C81CC475BCF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EDA84-51FD-4154-851F-C81CC475BC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67EDA84-51FD-4154-851F-C81CC475BCF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67EDA84-51FD-4154-851F-C81CC475BCF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7EDA84-51FD-4154-851F-C81CC475BCF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E078DC2-4FC1-4AE0-8243-DF103635933B}"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EDA84-51FD-4154-851F-C81CC475BCF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67EDA84-51FD-4154-851F-C81CC475BCF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67EDA84-51FD-4154-851F-C81CC475BC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67EDA84-51FD-4154-851F-C81CC475BC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67EDA84-51FD-4154-851F-C81CC475BCF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E078DC2-4FC1-4AE0-8243-DF103635933B}" type="datetimeFigureOut">
              <a:rPr lang="en-US" smtClean="0"/>
              <a:pPr/>
              <a:t>11/12/2017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67EDA84-51FD-4154-851F-C81CC475BCF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E078DC2-4FC1-4AE0-8243-DF103635933B}" type="datetimeFigureOut">
              <a:rPr lang="en-US" smtClean="0"/>
              <a:pPr/>
              <a:t>11/12/2017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E078DC2-4FC1-4AE0-8243-DF103635933B}" type="datetimeFigureOut">
              <a:rPr lang="en-US" smtClean="0"/>
              <a:pPr/>
              <a:t>11/12/2017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67EDA84-51FD-4154-851F-C81CC475BCF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a.wikipedia.org/wiki/%DA%AF%D9%84_%D8%B3%D8%B1%D8%AE" TargetMode="External"/><Relationship Id="rId2" Type="http://schemas.openxmlformats.org/officeDocument/2006/relationships/hyperlink" Target="http://fa.wikipedia.org/w/index.php?title=%D9%86%D9%87%D8%A7%D9%86%E2%80%8C%D8%AF%D8%A7%D9%86%D9%87&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hyperlink" Target="http://fa.wikipedia.org/wiki/%D8%AC%D9%86%DA%AF%D9%84" TargetMode="External"/><Relationship Id="rId2" Type="http://schemas.openxmlformats.org/officeDocument/2006/relationships/hyperlink" Target="http://fa.wikipedia.org/wiki/%D9%81%D8%B1%D8%A7%D9%86%D8%B3%D9%87"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fa.wikipedia.org/wiki/%D8%A7%DB%8C%D8%B1%D8%A7%D9%86"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381000"/>
            <a:ext cx="7772400" cy="5476892"/>
          </a:xfrm>
        </p:spPr>
        <p:txBody>
          <a:bodyPr>
            <a:normAutofit fontScale="90000"/>
          </a:bodyPr>
          <a:lstStyle/>
          <a:p>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t>
            </a:r>
            <a:br>
              <a:rPr lang="fa-IR" dirty="0" smtClean="0"/>
            </a:br>
            <a:r>
              <a:rPr lang="fa-IR" dirty="0" smtClean="0"/>
              <a:t>انسان.طبیعت.معماری </a:t>
            </a:r>
            <a:br>
              <a:rPr lang="fa-IR" dirty="0" smtClean="0"/>
            </a:br>
            <a:r>
              <a:rPr lang="fa-IR" dirty="0" smtClean="0"/>
              <a:t/>
            </a:r>
            <a:br>
              <a:rPr lang="fa-IR" dirty="0" smtClean="0"/>
            </a:br>
            <a:r>
              <a:rPr lang="fa-IR" dirty="0" smtClean="0"/>
              <a:t/>
            </a:r>
            <a:br>
              <a:rPr lang="fa-IR" dirty="0" smtClean="0"/>
            </a:br>
            <a:r>
              <a:rPr lang="fa-IR" sz="3600" dirty="0" smtClean="0">
                <a:solidFill>
                  <a:schemeClr val="tx1"/>
                </a:solidFill>
              </a:rPr>
              <a:t>عنوان:توت فرنگی</a:t>
            </a:r>
            <a:br>
              <a:rPr lang="fa-IR" sz="3600" dirty="0" smtClean="0">
                <a:solidFill>
                  <a:schemeClr val="tx1"/>
                </a:solidFill>
              </a:rPr>
            </a:br>
            <a:r>
              <a:rPr lang="fa-IR" sz="3600" dirty="0" smtClean="0">
                <a:solidFill>
                  <a:schemeClr val="tx1"/>
                </a:solidFill>
              </a:rPr>
              <a:t/>
            </a:r>
            <a:br>
              <a:rPr lang="fa-IR" sz="3600" dirty="0" smtClean="0">
                <a:solidFill>
                  <a:schemeClr val="tx1"/>
                </a:solidFill>
              </a:rPr>
            </a:br>
            <a:r>
              <a:rPr lang="fa-IR" sz="3600" dirty="0" smtClean="0">
                <a:solidFill>
                  <a:schemeClr val="tx1"/>
                </a:solidFill>
              </a:rPr>
              <a:t/>
            </a:r>
            <a:br>
              <a:rPr lang="fa-IR" sz="3600" dirty="0" smtClean="0">
                <a:solidFill>
                  <a:schemeClr val="tx1"/>
                </a:solidFill>
              </a:rPr>
            </a:br>
            <a:r>
              <a:rPr lang="fa-IR" sz="3600" dirty="0" smtClean="0">
                <a:solidFill>
                  <a:schemeClr val="tx1"/>
                </a:solidFill>
              </a:rPr>
              <a:t/>
            </a:r>
            <a:br>
              <a:rPr lang="fa-IR" sz="3600" dirty="0" smtClean="0">
                <a:solidFill>
                  <a:schemeClr val="tx1"/>
                </a:solidFill>
              </a:rPr>
            </a:br>
            <a:r>
              <a:rPr lang="fa-IR" sz="3600" dirty="0" smtClean="0">
                <a:solidFill>
                  <a:schemeClr val="tx1"/>
                </a:solidFill>
              </a:rPr>
              <a:t/>
            </a:r>
            <a:br>
              <a:rPr lang="fa-IR" sz="3600" dirty="0" smtClean="0">
                <a:solidFill>
                  <a:schemeClr val="tx1"/>
                </a:solidFill>
              </a:rPr>
            </a:br>
            <a:endParaRPr lang="en-US" sz="3600" dirty="0">
              <a:solidFill>
                <a:schemeClr val="tx1"/>
              </a:solidFill>
            </a:endParaRPr>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ساختار میوه</a:t>
            </a:r>
            <a:endParaRPr lang="en-US" b="1" dirty="0"/>
          </a:p>
        </p:txBody>
      </p:sp>
      <p:sp>
        <p:nvSpPr>
          <p:cNvPr id="3" name="Content Placeholder 2"/>
          <p:cNvSpPr>
            <a:spLocks noGrp="1"/>
          </p:cNvSpPr>
          <p:nvPr>
            <p:ph sz="quarter" idx="1"/>
          </p:nvPr>
        </p:nvSpPr>
        <p:spPr/>
        <p:txBody>
          <a:bodyPr/>
          <a:lstStyle/>
          <a:p>
            <a:pPr algn="r"/>
            <a:r>
              <a:rPr lang="fa-IR" sz="2000" dirty="0" smtClean="0"/>
              <a:t>بافت آوندی تاج گیاه، شبکه مارپیچی درهم پیچیده‌‌ای تشکیل می‌دهد که در دو جهت مخالف ادامه می‌یابند. از این رو از بین رفتن ریشه‌های یک طرف بوته بر تمام گیاه اثر می‌گذارد</a:t>
            </a:r>
            <a:endParaRPr lang="en-US" sz="2000" dirty="0"/>
          </a:p>
        </p:txBody>
      </p:sp>
      <p:pic>
        <p:nvPicPr>
          <p:cNvPr id="18434" name="Picture 2" descr="C:\Users\almas_r_m\Desktop\New folder (4)\توت فرنگی\ددد.jpg"/>
          <p:cNvPicPr>
            <a:picLocks noChangeAspect="1" noChangeArrowheads="1"/>
          </p:cNvPicPr>
          <p:nvPr/>
        </p:nvPicPr>
        <p:blipFill>
          <a:blip r:embed="rId2" cstate="print"/>
          <a:srcRect/>
          <a:stretch>
            <a:fillRect/>
          </a:stretch>
        </p:blipFill>
        <p:spPr bwMode="auto">
          <a:xfrm>
            <a:off x="2643174" y="2786058"/>
            <a:ext cx="4422900" cy="294323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box(in)">
                                      <p:cBhvr>
                                        <p:cTn id="7"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ایده هایی از فرم توت فرنگی در معماری</a:t>
            </a:r>
            <a:endParaRPr lang="en-US" b="1" dirty="0"/>
          </a:p>
        </p:txBody>
      </p:sp>
      <p:pic>
        <p:nvPicPr>
          <p:cNvPr id="5122" name="Picture 2" descr="C:\Users\almas_r_m\Desktop\New folder (4)\توت فرنگی\K.jpg"/>
          <p:cNvPicPr>
            <a:picLocks noGrp="1" noChangeAspect="1" noChangeArrowheads="1"/>
          </p:cNvPicPr>
          <p:nvPr>
            <p:ph sz="quarter" idx="1"/>
          </p:nvPr>
        </p:nvPicPr>
        <p:blipFill>
          <a:blip r:embed="rId2" cstate="print"/>
          <a:srcRect/>
          <a:stretch>
            <a:fillRect/>
          </a:stretch>
        </p:blipFill>
        <p:spPr bwMode="auto">
          <a:xfrm>
            <a:off x="2000232" y="1714488"/>
            <a:ext cx="5286412" cy="400052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Users\almas_r_m\Desktop\New folder (4)\توت فرنگی\QQ.jpg"/>
          <p:cNvPicPr>
            <a:picLocks noGrp="1" noChangeAspect="1" noChangeArrowheads="1"/>
          </p:cNvPicPr>
          <p:nvPr>
            <p:ph sz="quarter" idx="1"/>
          </p:nvPr>
        </p:nvPicPr>
        <p:blipFill>
          <a:blip r:embed="rId2" cstate="print"/>
          <a:srcRect/>
          <a:stretch>
            <a:fillRect/>
          </a:stretch>
        </p:blipFill>
        <p:spPr bwMode="auto">
          <a:xfrm>
            <a:off x="1357290" y="1500175"/>
            <a:ext cx="6341017" cy="466417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blinds(horizontal)">
                                      <p:cBhvr>
                                        <p:cTn id="7"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ایستگاه اتوبوس با ایده از توت فرنگی</a:t>
            </a:r>
            <a:endParaRPr lang="en-US" b="1" dirty="0"/>
          </a:p>
        </p:txBody>
      </p:sp>
      <p:pic>
        <p:nvPicPr>
          <p:cNvPr id="16386" name="Picture 2" descr="C:\Users\almas_r_m\Desktop\New folder (4)\توت فرنگی\42267-450x-a_42.jpg"/>
          <p:cNvPicPr>
            <a:picLocks noGrp="1" noChangeAspect="1" noChangeArrowheads="1"/>
          </p:cNvPicPr>
          <p:nvPr>
            <p:ph sz="quarter" idx="1"/>
          </p:nvPr>
        </p:nvPicPr>
        <p:blipFill>
          <a:blip r:embed="rId2" cstate="print"/>
          <a:srcRect/>
          <a:stretch>
            <a:fillRect/>
          </a:stretch>
        </p:blipFill>
        <p:spPr bwMode="auto">
          <a:xfrm>
            <a:off x="1569415" y="1571612"/>
            <a:ext cx="6074419" cy="456256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ایستگاه اتوبوس با ایده از توت فرنگی</a:t>
            </a:r>
            <a:endParaRPr lang="en-US" b="1" dirty="0"/>
          </a:p>
        </p:txBody>
      </p:sp>
      <p:pic>
        <p:nvPicPr>
          <p:cNvPr id="17410" name="Picture 2" descr="C:\Users\almas_r_m\Desktop\New folder (4)\توت فرنگی\Bus and Urban Element.jpg"/>
          <p:cNvPicPr>
            <a:picLocks noGrp="1" noChangeAspect="1" noChangeArrowheads="1"/>
          </p:cNvPicPr>
          <p:nvPr>
            <p:ph sz="quarter" idx="1"/>
          </p:nvPr>
        </p:nvPicPr>
        <p:blipFill>
          <a:blip r:embed="rId2" cstate="print"/>
          <a:srcRect/>
          <a:stretch>
            <a:fillRect/>
          </a:stretch>
        </p:blipFill>
        <p:spPr bwMode="auto">
          <a:xfrm>
            <a:off x="1475543" y="1571612"/>
            <a:ext cx="6180391" cy="4500593"/>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C:\Users\almas_r_m\Desktop\New folder (4)\توت فرنگی\H.jpg"/>
          <p:cNvPicPr>
            <a:picLocks noGrp="1" noChangeAspect="1" noChangeArrowheads="1"/>
          </p:cNvPicPr>
          <p:nvPr>
            <p:ph sz="quarter" idx="1"/>
          </p:nvPr>
        </p:nvPicPr>
        <p:blipFill>
          <a:blip r:embed="rId2" cstate="print"/>
          <a:srcRect/>
          <a:stretch>
            <a:fillRect/>
          </a:stretch>
        </p:blipFill>
        <p:spPr bwMode="auto">
          <a:xfrm>
            <a:off x="1643042" y="1630148"/>
            <a:ext cx="6017994" cy="451349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box(in)">
                                      <p:cBhvr>
                                        <p:cTn id="7"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C:\Users\almas_r_m\Desktop\New folder (4)\توت فرنگی\imagesCAQL4CG1.jpg"/>
          <p:cNvPicPr>
            <a:picLocks noGrp="1" noChangeAspect="1" noChangeArrowheads="1"/>
          </p:cNvPicPr>
          <p:nvPr>
            <p:ph sz="quarter" idx="1"/>
          </p:nvPr>
        </p:nvPicPr>
        <p:blipFill>
          <a:blip r:embed="rId2" cstate="print"/>
          <a:srcRect/>
          <a:stretch>
            <a:fillRect/>
          </a:stretch>
        </p:blipFill>
        <p:spPr bwMode="auto">
          <a:xfrm>
            <a:off x="2643174" y="1499840"/>
            <a:ext cx="3643337" cy="4864043"/>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checkerboard(across)">
                                      <p:cBhvr>
                                        <p:cTn id="7" dur="5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descr="C:\Users\almas_r_m\Desktop\New folder (4)\توت فرنگی\thCA4I2AY0.jpg"/>
          <p:cNvPicPr>
            <a:picLocks noGrp="1" noChangeAspect="1" noChangeArrowheads="1"/>
          </p:cNvPicPr>
          <p:nvPr>
            <p:ph sz="quarter" idx="1"/>
          </p:nvPr>
        </p:nvPicPr>
        <p:blipFill>
          <a:blip r:embed="rId2" cstate="print"/>
          <a:srcRect/>
          <a:stretch>
            <a:fillRect/>
          </a:stretch>
        </p:blipFill>
        <p:spPr bwMode="auto">
          <a:xfrm>
            <a:off x="2500298" y="1397356"/>
            <a:ext cx="4034344" cy="474628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کاغذ دیواری با طرح توت فرنگی</a:t>
            </a:r>
            <a:endParaRPr lang="en-US" b="1" dirty="0"/>
          </a:p>
        </p:txBody>
      </p:sp>
      <p:pic>
        <p:nvPicPr>
          <p:cNvPr id="10242" name="Picture 2" descr="C:\Users\almas_r_m\Desktop\New folder (4)\توت فرنگی\217.jpg"/>
          <p:cNvPicPr>
            <a:picLocks noGrp="1" noChangeAspect="1" noChangeArrowheads="1"/>
          </p:cNvPicPr>
          <p:nvPr>
            <p:ph sz="quarter" idx="1"/>
          </p:nvPr>
        </p:nvPicPr>
        <p:blipFill>
          <a:blip r:embed="rId2" cstate="print"/>
          <a:srcRect/>
          <a:stretch>
            <a:fillRect/>
          </a:stretch>
        </p:blipFill>
        <p:spPr bwMode="auto">
          <a:xfrm>
            <a:off x="2786051" y="1527175"/>
            <a:ext cx="3786214" cy="4572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linds(horizontal)">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057524"/>
          </a:xfrm>
        </p:spPr>
        <p:txBody>
          <a:bodyPr/>
          <a:lstStyle/>
          <a:p>
            <a:r>
              <a:rPr lang="fa-IR" b="1" dirty="0" smtClean="0"/>
              <a:t>استفاده از حفره های پوسته توت فرنگی در معماری</a:t>
            </a:r>
            <a:endParaRPr lang="en-US" b="1" dirty="0"/>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t>توت فرنگی</a:t>
            </a:r>
            <a:endParaRPr lang="en-US" b="1" dirty="0"/>
          </a:p>
        </p:txBody>
      </p:sp>
      <p:pic>
        <p:nvPicPr>
          <p:cNvPr id="19458" name="Picture 2" descr="C:\Users\almas_r_m\Desktop\New folder (4)\توت فرنگی\imaص.jpg"/>
          <p:cNvPicPr>
            <a:picLocks noChangeAspect="1" noChangeArrowheads="1"/>
          </p:cNvPicPr>
          <p:nvPr/>
        </p:nvPicPr>
        <p:blipFill>
          <a:blip r:embed="rId2" cstate="print"/>
          <a:srcRect/>
          <a:stretch>
            <a:fillRect/>
          </a:stretch>
        </p:blipFill>
        <p:spPr bwMode="auto">
          <a:xfrm>
            <a:off x="928662" y="357166"/>
            <a:ext cx="2409825" cy="18954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9459" name="Picture 3" descr="C:\Users\almas_r_m\Desktop\New folder (4)\توت فرنگی\م.jpg"/>
          <p:cNvPicPr>
            <a:picLocks noChangeAspect="1" noChangeArrowheads="1"/>
          </p:cNvPicPr>
          <p:nvPr/>
        </p:nvPicPr>
        <p:blipFill>
          <a:blip r:embed="rId3" cstate="print"/>
          <a:srcRect/>
          <a:stretch>
            <a:fillRect/>
          </a:stretch>
        </p:blipFill>
        <p:spPr bwMode="auto">
          <a:xfrm>
            <a:off x="6286512" y="261968"/>
            <a:ext cx="1785950" cy="200498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 name="Picture 2" descr="C:\Users\almas_r_m\Desktop\New folder (4)\توت فرنگی\ک.jpg"/>
          <p:cNvPicPr>
            <a:picLocks noChangeAspect="1" noChangeArrowheads="1"/>
          </p:cNvPicPr>
          <p:nvPr/>
        </p:nvPicPr>
        <p:blipFill>
          <a:blip r:embed="rId4" cstate="print"/>
          <a:srcRect/>
          <a:stretch>
            <a:fillRect/>
          </a:stretch>
        </p:blipFill>
        <p:spPr bwMode="auto">
          <a:xfrm>
            <a:off x="2857488" y="3071810"/>
            <a:ext cx="3517368" cy="256223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ppt_x"/>
                                          </p:val>
                                        </p:tav>
                                        <p:tav tm="100000">
                                          <p:val>
                                            <p:strVal val="#ppt_x"/>
                                          </p:val>
                                        </p:tav>
                                      </p:tavLst>
                                    </p:anim>
                                    <p:anim calcmode="lin" valueType="num">
                                      <p:cBhvr additive="base">
                                        <p:cTn id="8" dur="500" fill="hold"/>
                                        <p:tgtEl>
                                          <p:spTgt spid="1945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458"/>
                                        </p:tgtEl>
                                        <p:attrNameLst>
                                          <p:attrName>style.visibility</p:attrName>
                                        </p:attrNameLst>
                                      </p:cBhvr>
                                      <p:to>
                                        <p:strVal val="visible"/>
                                      </p:to>
                                    </p:set>
                                    <p:anim calcmode="lin" valueType="num">
                                      <p:cBhvr additive="base">
                                        <p:cTn id="11" dur="500" fill="hold"/>
                                        <p:tgtEl>
                                          <p:spTgt spid="19458"/>
                                        </p:tgtEl>
                                        <p:attrNameLst>
                                          <p:attrName>ppt_x</p:attrName>
                                        </p:attrNameLst>
                                      </p:cBhvr>
                                      <p:tavLst>
                                        <p:tav tm="0">
                                          <p:val>
                                            <p:strVal val="#ppt_x"/>
                                          </p:val>
                                        </p:tav>
                                        <p:tav tm="100000">
                                          <p:val>
                                            <p:strVal val="#ppt_x"/>
                                          </p:val>
                                        </p:tav>
                                      </p:tavLst>
                                    </p:anim>
                                    <p:anim calcmode="lin" valueType="num">
                                      <p:cBhvr additive="base">
                                        <p:cTn id="12"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lmas_r_m\Desktop\New folder (4)\توت فرنگی\[.jpg"/>
          <p:cNvPicPr>
            <a:picLocks noGrp="1" noChangeAspect="1" noChangeArrowheads="1"/>
          </p:cNvPicPr>
          <p:nvPr>
            <p:ph sz="quarter" idx="1"/>
          </p:nvPr>
        </p:nvPicPr>
        <p:blipFill>
          <a:blip r:embed="rId2" cstate="print"/>
          <a:srcRect/>
          <a:stretch>
            <a:fillRect/>
          </a:stretch>
        </p:blipFill>
        <p:spPr bwMode="auto">
          <a:xfrm>
            <a:off x="1214414" y="2000240"/>
            <a:ext cx="2966007" cy="328614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1027" name="Picture 3" descr="C:\Users\almas_r_m\Desktop\New folder (4)\توت فرنگی\thCAIVLO8J.jpg"/>
          <p:cNvPicPr>
            <a:picLocks noChangeAspect="1" noChangeArrowheads="1"/>
          </p:cNvPicPr>
          <p:nvPr/>
        </p:nvPicPr>
        <p:blipFill>
          <a:blip r:embed="rId3" cstate="print"/>
          <a:srcRect/>
          <a:stretch>
            <a:fillRect/>
          </a:stretch>
        </p:blipFill>
        <p:spPr bwMode="auto">
          <a:xfrm>
            <a:off x="5072066" y="1928802"/>
            <a:ext cx="3000382" cy="3367771"/>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amond(in)">
                                      <p:cBhvr>
                                        <p:cTn id="7" dur="20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diamond(in)">
                                      <p:cBhvr>
                                        <p:cTn id="12"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lmas_r_m\Desktop\New folder (4)\توت فرنگی\ض.jpg"/>
          <p:cNvPicPr>
            <a:picLocks noGrp="1" noChangeAspect="1" noChangeArrowheads="1"/>
          </p:cNvPicPr>
          <p:nvPr>
            <p:ph sz="quarter" idx="1"/>
          </p:nvPr>
        </p:nvPicPr>
        <p:blipFill>
          <a:blip r:embed="rId2" cstate="print"/>
          <a:srcRect/>
          <a:stretch>
            <a:fillRect/>
          </a:stretch>
        </p:blipFill>
        <p:spPr bwMode="auto">
          <a:xfrm>
            <a:off x="1214414" y="1857364"/>
            <a:ext cx="3714776" cy="37147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315" name="Picture 3" descr="C:\Users\almas_r_m\Desktop\New folder (4)\توت فرنگی\1826_528.jpg"/>
          <p:cNvPicPr>
            <a:picLocks noChangeAspect="1" noChangeArrowheads="1"/>
          </p:cNvPicPr>
          <p:nvPr/>
        </p:nvPicPr>
        <p:blipFill>
          <a:blip r:embed="rId3" cstate="print"/>
          <a:srcRect/>
          <a:stretch>
            <a:fillRect/>
          </a:stretch>
        </p:blipFill>
        <p:spPr bwMode="auto">
          <a:xfrm>
            <a:off x="5091124" y="1928802"/>
            <a:ext cx="3789354" cy="3571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ppt_x"/>
                                          </p:val>
                                        </p:tav>
                                        <p:tav tm="100000">
                                          <p:val>
                                            <p:strVal val="#ppt_x"/>
                                          </p:val>
                                        </p:tav>
                                      </p:tavLst>
                                    </p:anim>
                                    <p:anim calcmode="lin" valueType="num">
                                      <p:cBhvr additive="base">
                                        <p:cTn id="8" dur="500" fill="hold"/>
                                        <p:tgtEl>
                                          <p:spTgt spid="1331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314"/>
                                        </p:tgtEl>
                                        <p:attrNameLst>
                                          <p:attrName>style.visibility</p:attrName>
                                        </p:attrNameLst>
                                      </p:cBhvr>
                                      <p:to>
                                        <p:strVal val="visible"/>
                                      </p:to>
                                    </p:set>
                                    <p:anim calcmode="lin" valueType="num">
                                      <p:cBhvr additive="base">
                                        <p:cTn id="11" dur="500" fill="hold"/>
                                        <p:tgtEl>
                                          <p:spTgt spid="13314"/>
                                        </p:tgtEl>
                                        <p:attrNameLst>
                                          <p:attrName>ppt_x</p:attrName>
                                        </p:attrNameLst>
                                      </p:cBhvr>
                                      <p:tavLst>
                                        <p:tav tm="0">
                                          <p:val>
                                            <p:strVal val="#ppt_x"/>
                                          </p:val>
                                        </p:tav>
                                        <p:tav tm="100000">
                                          <p:val>
                                            <p:strVal val="#ppt_x"/>
                                          </p:val>
                                        </p:tav>
                                      </p:tavLst>
                                    </p:anim>
                                    <p:anim calcmode="lin" valueType="num">
                                      <p:cBhvr additive="base">
                                        <p:cTn id="12"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4" name="Picture 8" descr="C:\Users\almas_r_m\Desktop\New folder (4)\توت فرنگی\09.jpg"/>
          <p:cNvPicPr>
            <a:picLocks noGrp="1" noChangeAspect="1" noChangeArrowheads="1"/>
          </p:cNvPicPr>
          <p:nvPr>
            <p:ph sz="quarter" idx="1"/>
          </p:nvPr>
        </p:nvPicPr>
        <p:blipFill>
          <a:blip r:embed="rId2" cstate="print"/>
          <a:srcRect/>
          <a:stretch>
            <a:fillRect/>
          </a:stretch>
        </p:blipFill>
        <p:spPr bwMode="auto">
          <a:xfrm>
            <a:off x="402353" y="2000240"/>
            <a:ext cx="4082172" cy="314327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4345" name="Picture 9" descr="C:\Users\almas_r_m\Desktop\New folder (4)\توت فرنگی\[.jpg"/>
          <p:cNvPicPr>
            <a:picLocks noChangeAspect="1" noChangeArrowheads="1"/>
          </p:cNvPicPr>
          <p:nvPr/>
        </p:nvPicPr>
        <p:blipFill>
          <a:blip r:embed="rId3" cstate="print"/>
          <a:srcRect/>
          <a:stretch>
            <a:fillRect/>
          </a:stretch>
        </p:blipFill>
        <p:spPr bwMode="auto">
          <a:xfrm>
            <a:off x="4572000" y="2000240"/>
            <a:ext cx="3524241" cy="307183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4345"/>
                                        </p:tgtEl>
                                        <p:attrNameLst>
                                          <p:attrName>style.visibility</p:attrName>
                                        </p:attrNameLst>
                                      </p:cBhvr>
                                      <p:to>
                                        <p:strVal val="visible"/>
                                      </p:to>
                                    </p:set>
                                    <p:animEffect transition="in" filter="checkerboard(across)">
                                      <p:cBhvr>
                                        <p:cTn id="7" dur="500"/>
                                        <p:tgtEl>
                                          <p:spTgt spid="14345"/>
                                        </p:tgtEl>
                                      </p:cBhvr>
                                    </p:animEffect>
                                  </p:childTnLst>
                                </p:cTn>
                              </p:par>
                              <p:par>
                                <p:cTn id="8" presetID="5" presetClass="entr" presetSubtype="10" fill="hold" nodeType="withEffect">
                                  <p:stCondLst>
                                    <p:cond delay="0"/>
                                  </p:stCondLst>
                                  <p:childTnLst>
                                    <p:set>
                                      <p:cBhvr>
                                        <p:cTn id="9" dur="1" fill="hold">
                                          <p:stCondLst>
                                            <p:cond delay="0"/>
                                          </p:stCondLst>
                                        </p:cTn>
                                        <p:tgtEl>
                                          <p:spTgt spid="14344"/>
                                        </p:tgtEl>
                                        <p:attrNameLst>
                                          <p:attrName>style.visibility</p:attrName>
                                        </p:attrNameLst>
                                      </p:cBhvr>
                                      <p:to>
                                        <p:strVal val="visible"/>
                                      </p:to>
                                    </p:set>
                                    <p:animEffect transition="in" filter="checkerboard(across)">
                                      <p:cBhvr>
                                        <p:cTn id="10"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2066" y="2071678"/>
            <a:ext cx="2643206" cy="1500198"/>
          </a:xfrm>
        </p:spPr>
        <p:txBody>
          <a:bodyPr>
            <a:prstTxWarp prst="textPlain">
              <a:avLst/>
            </a:prstTxWarp>
            <a:normAutofit/>
          </a:bodyPr>
          <a:lstStyle/>
          <a:p>
            <a:r>
              <a:rPr lang="fa-IR" sz="5400" b="1" dirty="0" smtClean="0">
                <a:effectLst>
                  <a:glow rad="139700">
                    <a:schemeClr val="accent2">
                      <a:satMod val="175000"/>
                      <a:alpha val="40000"/>
                    </a:schemeClr>
                  </a:glow>
                </a:effectLst>
              </a:rPr>
              <a:t>پایان</a:t>
            </a:r>
            <a:r>
              <a:rPr lang="fa-IR" sz="5400" b="1" dirty="0" smtClean="0"/>
              <a:t> </a:t>
            </a:r>
            <a:endParaRPr lang="en-US" sz="5400" b="1" dirty="0"/>
          </a:p>
        </p:txBody>
      </p:sp>
      <p:pic>
        <p:nvPicPr>
          <p:cNvPr id="1026" name="Picture 2" descr="C:\Users\almas_r_m\Desktop\New folder (4)\توت فرنگی\thCAXBSD49.jpg"/>
          <p:cNvPicPr>
            <a:picLocks noGrp="1" noChangeAspect="1" noChangeArrowheads="1"/>
          </p:cNvPicPr>
          <p:nvPr>
            <p:ph sz="quarter" idx="1"/>
          </p:nvPr>
        </p:nvPicPr>
        <p:blipFill>
          <a:blip r:embed="rId2" cstate="print"/>
          <a:srcRect/>
          <a:stretch>
            <a:fillRect/>
          </a:stretch>
        </p:blipFill>
        <p:spPr bwMode="auto">
          <a:xfrm>
            <a:off x="1357290" y="2214554"/>
            <a:ext cx="3357586" cy="18573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نام و معرفی</a:t>
            </a:r>
            <a:r>
              <a:rPr lang="fa-IR" dirty="0" smtClean="0"/>
              <a:t> </a:t>
            </a:r>
            <a:endParaRPr lang="en-US" dirty="0"/>
          </a:p>
        </p:txBody>
      </p:sp>
      <p:sp>
        <p:nvSpPr>
          <p:cNvPr id="3" name="Content Placeholder 2"/>
          <p:cNvSpPr>
            <a:spLocks noGrp="1"/>
          </p:cNvSpPr>
          <p:nvPr>
            <p:ph sz="quarter" idx="1"/>
          </p:nvPr>
        </p:nvSpPr>
        <p:spPr>
          <a:effectLst>
            <a:reflection blurRad="6350" stA="50000" endA="300" endPos="38500" dist="50800" dir="5400000" sy="-100000" algn="bl" rotWithShape="0"/>
          </a:effectLst>
        </p:spPr>
        <p:txBody>
          <a:bodyPr>
            <a:normAutofit/>
          </a:bodyPr>
          <a:lstStyle/>
          <a:p>
            <a:pPr algn="r"/>
            <a:r>
              <a:rPr lang="fa-IR" sz="2000" b="1" dirty="0" smtClean="0"/>
              <a:t>توت‌فرنگی</a:t>
            </a:r>
            <a:r>
              <a:rPr lang="fa-IR" sz="2000" dirty="0" smtClean="0"/>
              <a:t> </a:t>
            </a:r>
            <a:r>
              <a:rPr lang="fa-IR" sz="2000" dirty="0"/>
              <a:t>(با نام‌های: </a:t>
            </a:r>
            <a:r>
              <a:rPr lang="fa-IR" sz="2000" b="1" dirty="0"/>
              <a:t>چیلک</a:t>
            </a:r>
            <a:r>
              <a:rPr lang="fa-IR" sz="2000" dirty="0"/>
              <a:t> یا </a:t>
            </a:r>
            <a:r>
              <a:rPr lang="fa-IR" sz="2000" b="1" dirty="0"/>
              <a:t>چیالک جنگلی</a:t>
            </a:r>
            <a:r>
              <a:rPr lang="fa-IR" sz="2000" dirty="0"/>
              <a:t>، </a:t>
            </a:r>
            <a:r>
              <a:rPr lang="fa-IR" sz="2000" b="1" dirty="0"/>
              <a:t>چَلَم</a:t>
            </a:r>
            <a:r>
              <a:rPr lang="fa-IR" sz="2000" dirty="0"/>
              <a:t> و </a:t>
            </a:r>
            <a:r>
              <a:rPr lang="fa-IR" sz="2000" b="1" dirty="0"/>
              <a:t>شالکَه</a:t>
            </a:r>
            <a:r>
              <a:rPr lang="fa-IR" sz="2000" dirty="0"/>
              <a:t>) گیاهی </a:t>
            </a:r>
            <a:r>
              <a:rPr lang="fa-IR" sz="2000" dirty="0">
                <a:hlinkClick r:id="rId2" tooltip="نهان‌دانه (صفحه وجود ندارد)"/>
              </a:rPr>
              <a:t>نهان‌دانه</a:t>
            </a:r>
            <a:r>
              <a:rPr lang="fa-IR" sz="2000" dirty="0"/>
              <a:t> از تیرهٔ </a:t>
            </a:r>
            <a:r>
              <a:rPr lang="fa-IR" sz="2000" dirty="0">
                <a:hlinkClick r:id="rId3" tooltip="گل سرخ"/>
              </a:rPr>
              <a:t>گل سرخ</a:t>
            </a:r>
            <a:r>
              <a:rPr lang="fa-IR" sz="2000" dirty="0"/>
              <a:t> </a:t>
            </a:r>
            <a:r>
              <a:rPr lang="fa-IR" sz="2000" dirty="0" smtClean="0"/>
              <a:t>است و بومی جنگلهای اروپاست رشد </a:t>
            </a:r>
            <a:r>
              <a:rPr lang="fa-IR" sz="2000" dirty="0"/>
              <a:t>این گیاه علفی پایا در آب و هوای معتدل گرم </a:t>
            </a:r>
            <a:r>
              <a:rPr lang="fa-IR" sz="2000" dirty="0" smtClean="0"/>
              <a:t>بسیار </a:t>
            </a:r>
            <a:r>
              <a:rPr lang="fa-IR" sz="2000" dirty="0"/>
              <a:t>خوب است. </a:t>
            </a:r>
            <a:endParaRPr lang="en-US" sz="2000" dirty="0"/>
          </a:p>
          <a:p>
            <a:pPr algn="r"/>
            <a:r>
              <a:rPr lang="ar-SA" sz="2000" dirty="0" smtClean="0"/>
              <a:t>توت فرنگی، میوه ای شبیه توت است ولی كمی درشت تر، رنگش قرمز و طعم آن ترش و مطبوع است. بوته اش كوتاه و دارای برگهایی درشت و ساقه هایی باریك و خزنده است كه </a:t>
            </a:r>
            <a:endParaRPr lang="fa-IR" sz="2000" dirty="0" smtClean="0"/>
          </a:p>
          <a:p>
            <a:pPr algn="r"/>
            <a:r>
              <a:rPr lang="fa-IR" sz="2000" dirty="0" smtClean="0"/>
              <a:t>ر</a:t>
            </a:r>
            <a:r>
              <a:rPr lang="ar-SA" sz="2000" dirty="0" smtClean="0"/>
              <a:t>وی زمین می خوابد و ریشه می دوان</a:t>
            </a:r>
            <a:r>
              <a:rPr lang="fa-IR" sz="2000" dirty="0" smtClean="0"/>
              <a:t>د.</a:t>
            </a:r>
          </a:p>
          <a:p>
            <a:pPr algn="r"/>
            <a:endParaRPr lang="fa-IR" sz="2000" dirty="0" smtClean="0"/>
          </a:p>
        </p:txBody>
      </p:sp>
      <p:pic>
        <p:nvPicPr>
          <p:cNvPr id="1027" name="Picture 3" descr="C:\Users\almas_r_m\Desktop\New folder (4)\توت فرنگی\imک.jpg"/>
          <p:cNvPicPr>
            <a:picLocks noChangeAspect="1" noChangeArrowheads="1"/>
          </p:cNvPicPr>
          <p:nvPr/>
        </p:nvPicPr>
        <p:blipFill>
          <a:blip r:embed="rId4" cstate="print"/>
          <a:srcRect/>
          <a:stretch>
            <a:fillRect/>
          </a:stretch>
        </p:blipFill>
        <p:spPr bwMode="auto">
          <a:xfrm>
            <a:off x="1071538" y="3571876"/>
            <a:ext cx="4071966" cy="242889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blinds(horizontal)">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00136"/>
          </a:xfrm>
        </p:spPr>
        <p:txBody>
          <a:bodyPr>
            <a:normAutofit/>
          </a:bodyPr>
          <a:lstStyle/>
          <a:p>
            <a:r>
              <a:rPr lang="fa-IR" b="1" dirty="0" smtClean="0"/>
              <a:t>تاریخچه توت‌فرنگی</a:t>
            </a:r>
            <a:r>
              <a:rPr lang="en-US" b="1" dirty="0" smtClean="0"/>
              <a:t/>
            </a:r>
            <a:br>
              <a:rPr lang="en-US" b="1" dirty="0" smtClean="0"/>
            </a:br>
            <a:endParaRPr lang="en-US" b="1" dirty="0"/>
          </a:p>
        </p:txBody>
      </p:sp>
      <p:sp>
        <p:nvSpPr>
          <p:cNvPr id="3" name="Content Placeholder 2"/>
          <p:cNvSpPr>
            <a:spLocks noGrp="1"/>
          </p:cNvSpPr>
          <p:nvPr>
            <p:ph sz="quarter" idx="1"/>
          </p:nvPr>
        </p:nvSpPr>
        <p:spPr/>
        <p:txBody>
          <a:bodyPr/>
          <a:lstStyle/>
          <a:p>
            <a:pPr algn="r" rtl="1"/>
            <a:r>
              <a:rPr lang="fa-IR" sz="2000" dirty="0" smtClean="0"/>
              <a:t>توت‌فرنگی میوه‌ای نسبتاً جدید است که تا ۲۵۰-۳۰۰ سال قبل به این شکل امروزی وجود نداشت و بیشتر موارد استفاده دارویی داشته است. در قرن چهاردهم در </a:t>
            </a:r>
            <a:r>
              <a:rPr lang="fa-IR" sz="2000" dirty="0" smtClean="0">
                <a:hlinkClick r:id="rId2" tooltip="فرانسه"/>
              </a:rPr>
              <a:t>فرانسه</a:t>
            </a:r>
            <a:r>
              <a:rPr lang="fa-IR" sz="2000" dirty="0" smtClean="0"/>
              <a:t> توت فرنگی‌های وحشی از جنگل به زمین زراعتی منتقل شد و از نظر خواص دارویی مورد توجه قرار گرفت. در </a:t>
            </a:r>
            <a:r>
              <a:rPr lang="fa-IR" sz="2000" dirty="0" smtClean="0">
                <a:hlinkClick r:id="rId3" tooltip="جنگل"/>
              </a:rPr>
              <a:t>جنگل‌های</a:t>
            </a:r>
            <a:r>
              <a:rPr lang="fa-IR" sz="2000" dirty="0" smtClean="0"/>
              <a:t> شمال </a:t>
            </a:r>
            <a:r>
              <a:rPr lang="fa-IR" sz="2000" dirty="0" smtClean="0">
                <a:hlinkClick r:id="rId4" tooltip="ایران"/>
              </a:rPr>
              <a:t>ایران</a:t>
            </a:r>
            <a:r>
              <a:rPr lang="fa-IR" sz="2000" dirty="0" smtClean="0"/>
              <a:t> توت فرنگی وحشی به طور فراوان یافت می‌شود. به‌نظر می‌رسد که اولین رقم اصلاح شده در زمان صدارت اتابک اعظم از </a:t>
            </a:r>
            <a:r>
              <a:rPr lang="fa-IR" sz="2000" dirty="0" smtClean="0">
                <a:hlinkClick r:id="rId2" tooltip="فرانسه"/>
              </a:rPr>
              <a:t>فرانسه</a:t>
            </a:r>
            <a:r>
              <a:rPr lang="fa-IR" sz="2000" dirty="0" smtClean="0"/>
              <a:t> به </a:t>
            </a:r>
            <a:r>
              <a:rPr lang="fa-IR" sz="2000" dirty="0" smtClean="0">
                <a:hlinkClick r:id="rId4" tooltip="ایران"/>
              </a:rPr>
              <a:t>ایران</a:t>
            </a:r>
            <a:r>
              <a:rPr lang="fa-IR" sz="2000" dirty="0" smtClean="0"/>
              <a:t> آمد و به نام اتابکی خوانده شد.</a:t>
            </a:r>
          </a:p>
          <a:p>
            <a:pPr algn="r" rtl="1"/>
            <a:endParaRPr lang="en-US" sz="2000" dirty="0" smtClean="0"/>
          </a:p>
        </p:txBody>
      </p:sp>
      <p:pic>
        <p:nvPicPr>
          <p:cNvPr id="2050" name="Picture 2" descr="C:\Users\almas_r_m\Desktop\New folder (4)\توت فرنگی\imaص.jpg"/>
          <p:cNvPicPr>
            <a:picLocks noChangeAspect="1" noChangeArrowheads="1"/>
          </p:cNvPicPr>
          <p:nvPr/>
        </p:nvPicPr>
        <p:blipFill>
          <a:blip r:embed="rId5" cstate="print"/>
          <a:srcRect/>
          <a:stretch>
            <a:fillRect/>
          </a:stretch>
        </p:blipFill>
        <p:spPr bwMode="auto">
          <a:xfrm>
            <a:off x="2500298" y="3714752"/>
            <a:ext cx="3643338" cy="2181227"/>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 شرایط آب و هوایی و فصل رویش</a:t>
            </a:r>
            <a:endParaRPr lang="en-US" b="1" dirty="0"/>
          </a:p>
        </p:txBody>
      </p:sp>
      <p:sp>
        <p:nvSpPr>
          <p:cNvPr id="3" name="Content Placeholder 2"/>
          <p:cNvSpPr>
            <a:spLocks noGrp="1"/>
          </p:cNvSpPr>
          <p:nvPr>
            <p:ph sz="quarter" idx="1"/>
          </p:nvPr>
        </p:nvSpPr>
        <p:spPr/>
        <p:txBody>
          <a:bodyPr/>
          <a:lstStyle/>
          <a:p>
            <a:pPr algn="r"/>
            <a:r>
              <a:rPr lang="fa-IR" dirty="0" smtClean="0"/>
              <a:t>این میوه در آب و هوای معتدل گرم رشد میکند وفصل رویش این گیاه ازماه اریبهشت آغاز میشود و تا اواخر مرداد ادامه میابد. </a:t>
            </a:r>
          </a:p>
          <a:p>
            <a:pPr algn="r"/>
            <a:r>
              <a:rPr lang="fa-IR" dirty="0" smtClean="0"/>
              <a:t> مناسب برای توت فرنگی 5/5 تا 5/6 است</a:t>
            </a:r>
            <a:r>
              <a:rPr lang="en-US" dirty="0" smtClean="0"/>
              <a:t>ph</a:t>
            </a:r>
            <a:r>
              <a:rPr lang="fa-IR" dirty="0" smtClean="0"/>
              <a:t> بهترین </a:t>
            </a:r>
            <a:endParaRPr lang="en-US" dirty="0"/>
          </a:p>
        </p:txBody>
      </p:sp>
      <p:pic>
        <p:nvPicPr>
          <p:cNvPr id="3074" name="Picture 2" descr="C:\Users\almas_r_m\Desktop\New folder (4)\توت فرنگی\شش.jpg"/>
          <p:cNvPicPr>
            <a:picLocks noChangeAspect="1" noChangeArrowheads="1"/>
          </p:cNvPicPr>
          <p:nvPr/>
        </p:nvPicPr>
        <p:blipFill>
          <a:blip r:embed="rId2" cstate="print"/>
          <a:srcRect/>
          <a:stretch>
            <a:fillRect/>
          </a:stretch>
        </p:blipFill>
        <p:spPr bwMode="auto">
          <a:xfrm>
            <a:off x="2357422" y="3000372"/>
            <a:ext cx="3643338" cy="242889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07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شرایط خاک برای رویش</a:t>
            </a:r>
            <a:endParaRPr lang="en-US" b="1" dirty="0"/>
          </a:p>
        </p:txBody>
      </p:sp>
      <p:sp>
        <p:nvSpPr>
          <p:cNvPr id="3" name="Content Placeholder 2"/>
          <p:cNvSpPr>
            <a:spLocks noGrp="1"/>
          </p:cNvSpPr>
          <p:nvPr>
            <p:ph sz="quarter" idx="1"/>
          </p:nvPr>
        </p:nvSpPr>
        <p:spPr/>
        <p:txBody>
          <a:bodyPr>
            <a:normAutofit/>
          </a:bodyPr>
          <a:lstStyle/>
          <a:p>
            <a:pPr algn="r"/>
            <a:r>
              <a:rPr lang="fa-IR" sz="2000" dirty="0" smtClean="0"/>
              <a:t>خاک مورد نیاز برای این میوه خاکهای عمیق نرم با بافت شنی رسی و در بستر غنی از گیاخاک و خاک اسیدی با مواد غذایی فراوان و زهکشی خوب است.</a:t>
            </a:r>
          </a:p>
          <a:p>
            <a:pPr algn="r"/>
            <a:r>
              <a:rPr lang="fa-IR" sz="2000" dirty="0" smtClean="0"/>
              <a:t>زمین مورد استفاده برای کاشت توت فرنگی باید رو به جنوب باشد چون زودتر گرم میشود.گیاه توت فرنگی باید در جایی کاشته شود که رد معرض سرما قرار نگیرد.</a:t>
            </a:r>
            <a:endParaRPr lang="en-US" sz="2000" dirty="0"/>
          </a:p>
        </p:txBody>
      </p:sp>
      <p:pic>
        <p:nvPicPr>
          <p:cNvPr id="15362" name="Picture 2" descr="C:\Users\almas_r_m\Desktop\New folder (4)\توت فرنگی\زب.jpg"/>
          <p:cNvPicPr>
            <a:picLocks noChangeAspect="1" noChangeArrowheads="1"/>
          </p:cNvPicPr>
          <p:nvPr/>
        </p:nvPicPr>
        <p:blipFill>
          <a:blip r:embed="rId2" cstate="print"/>
          <a:srcRect/>
          <a:stretch>
            <a:fillRect/>
          </a:stretch>
        </p:blipFill>
        <p:spPr bwMode="auto">
          <a:xfrm>
            <a:off x="1438580" y="3286124"/>
            <a:ext cx="2957190" cy="264320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checkerboard(across)">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خواص دارویی</a:t>
            </a:r>
            <a:endParaRPr lang="en-US" b="1" dirty="0"/>
          </a:p>
        </p:txBody>
      </p:sp>
      <p:sp>
        <p:nvSpPr>
          <p:cNvPr id="3" name="Content Placeholder 2"/>
          <p:cNvSpPr>
            <a:spLocks noGrp="1"/>
          </p:cNvSpPr>
          <p:nvPr>
            <p:ph sz="quarter" idx="1"/>
          </p:nvPr>
        </p:nvSpPr>
        <p:spPr/>
        <p:txBody>
          <a:bodyPr>
            <a:normAutofit/>
          </a:bodyPr>
          <a:lstStyle/>
          <a:p>
            <a:pPr algn="r"/>
            <a:r>
              <a:rPr lang="fa-IR" sz="2200" dirty="0" smtClean="0"/>
              <a:t>1_</a:t>
            </a:r>
            <a:r>
              <a:rPr lang="ar-SA" sz="2200" dirty="0" smtClean="0"/>
              <a:t>مصرف این میوه علاوه بر وجود انواع ویتامین، املاح و آب كه هر كدام اثرات خود را بر بدن اعمال می  كنند دارای خاصیت تقویت كننده، ملین و خنك كننده نیز می باش</a:t>
            </a:r>
            <a:r>
              <a:rPr lang="fa-IR" sz="2200" dirty="0" smtClean="0"/>
              <a:t>د.</a:t>
            </a:r>
          </a:p>
          <a:p>
            <a:pPr algn="r"/>
            <a:endParaRPr lang="fa-IR" sz="2200" dirty="0" smtClean="0"/>
          </a:p>
          <a:p>
            <a:pPr algn="r"/>
            <a:r>
              <a:rPr lang="en-US" sz="2200" dirty="0" smtClean="0"/>
              <a:t>- </a:t>
            </a:r>
            <a:r>
              <a:rPr lang="ar-SA" sz="2200" dirty="0" smtClean="0"/>
              <a:t>توت فرنگی از تصلب شرائین جلوگیری می نماید</a:t>
            </a:r>
            <a:r>
              <a:rPr lang="en-US" sz="2200" dirty="0" smtClean="0"/>
              <a:t>.</a:t>
            </a:r>
            <a:r>
              <a:rPr lang="fa-IR" sz="2200" dirty="0" smtClean="0"/>
              <a:t>2_</a:t>
            </a:r>
            <a:endParaRPr lang="en-US" sz="2200" dirty="0" smtClean="0"/>
          </a:p>
          <a:p>
            <a:pPr algn="r"/>
            <a:endParaRPr lang="fa-IR" sz="2200" dirty="0" smtClean="0"/>
          </a:p>
          <a:p>
            <a:pPr algn="r"/>
            <a:r>
              <a:rPr lang="fa-IR" sz="2200" dirty="0" smtClean="0"/>
              <a:t>3_ت</a:t>
            </a:r>
            <a:r>
              <a:rPr lang="ar-SA" sz="2200" dirty="0" smtClean="0"/>
              <a:t>وت فرنگی اشتها آور است و ادرار را زیاد می كن</a:t>
            </a:r>
            <a:r>
              <a:rPr lang="fa-IR" sz="2200" dirty="0" smtClean="0"/>
              <a:t>د.</a:t>
            </a:r>
          </a:p>
          <a:p>
            <a:pPr algn="r"/>
            <a:endParaRPr lang="fa-IR" sz="2200" dirty="0" smtClean="0"/>
          </a:p>
          <a:p>
            <a:pPr algn="r"/>
            <a:r>
              <a:rPr lang="en-US" sz="2200" dirty="0" smtClean="0"/>
              <a:t>- </a:t>
            </a:r>
            <a:r>
              <a:rPr lang="fa-IR" sz="2200" dirty="0" smtClean="0"/>
              <a:t>4_</a:t>
            </a:r>
            <a:r>
              <a:rPr lang="ar-SA" sz="2200" dirty="0" smtClean="0"/>
              <a:t>دم كرده برگ توت فرنگی یا میوه توت فرنگی می تواند نقرس و سنگ های مثانه را </a:t>
            </a:r>
            <a:endParaRPr lang="fa-IR" sz="2200" dirty="0" smtClean="0"/>
          </a:p>
          <a:p>
            <a:pPr algn="r"/>
            <a:r>
              <a:rPr lang="fa-IR" sz="2200" dirty="0" smtClean="0"/>
              <a:t>.مع</a:t>
            </a:r>
            <a:r>
              <a:rPr lang="ar-SA" sz="2200" dirty="0" smtClean="0"/>
              <a:t>الجه كن</a:t>
            </a:r>
            <a:r>
              <a:rPr lang="fa-IR" sz="2200" dirty="0" smtClean="0"/>
              <a:t>د.</a:t>
            </a:r>
          </a:p>
          <a:p>
            <a:pPr algn="r"/>
            <a:endParaRPr lang="fa-IR" sz="2000" dirty="0" smtClean="0"/>
          </a:p>
          <a:p>
            <a:pPr algn="r"/>
            <a:r>
              <a:rPr lang="ar-SA" sz="2000" dirty="0" smtClean="0"/>
              <a:t>توت فرنگی مانند سایر توت ها مثلشاه توت، توت سفید، تمشك و... پاك كننده روده و مثانه است</a:t>
            </a:r>
            <a:r>
              <a:rPr lang="en-US" sz="2000" dirty="0" smtClean="0"/>
              <a:t>.</a:t>
            </a:r>
            <a:r>
              <a:rPr lang="fa-IR" sz="2000" dirty="0" smtClean="0"/>
              <a:t>5_</a:t>
            </a:r>
            <a:endParaRPr lang="en-US" sz="2000" dirty="0" smtClean="0"/>
          </a:p>
          <a:p>
            <a:pPr algn="r"/>
            <a:endParaRPr lang="en-US" sz="2200" dirty="0"/>
          </a:p>
        </p:txBody>
      </p:sp>
    </p:spTree>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ارقام توت فرنگی</a:t>
            </a:r>
            <a:endParaRPr lang="en-US" b="1" dirty="0"/>
          </a:p>
        </p:txBody>
      </p:sp>
      <p:sp>
        <p:nvSpPr>
          <p:cNvPr id="5" name="Rectangle 4"/>
          <p:cNvSpPr/>
          <p:nvPr/>
        </p:nvSpPr>
        <p:spPr>
          <a:xfrm>
            <a:off x="1214414" y="928670"/>
            <a:ext cx="7500990" cy="3416320"/>
          </a:xfrm>
          <a:prstGeom prst="rect">
            <a:avLst/>
          </a:prstGeom>
        </p:spPr>
        <p:txBody>
          <a:bodyPr wrap="square">
            <a:spAutoFit/>
          </a:bodyPr>
          <a:lstStyle/>
          <a:p>
            <a:pPr algn="r"/>
            <a:r>
              <a:rPr lang="en-US" dirty="0"/>
              <a:t/>
            </a:r>
            <a:br>
              <a:rPr lang="en-US" dirty="0"/>
            </a:br>
            <a:r>
              <a:rPr lang="en-US" dirty="0" smtClean="0"/>
              <a:t> </a:t>
            </a:r>
            <a:r>
              <a:rPr lang="en-US" sz="2000" dirty="0"/>
              <a:t/>
            </a:r>
            <a:br>
              <a:rPr lang="en-US" sz="2000" dirty="0"/>
            </a:br>
            <a:r>
              <a:rPr lang="en-US" sz="2000" b="1" dirty="0" smtClean="0"/>
              <a:t> </a:t>
            </a:r>
            <a:r>
              <a:rPr lang="fa-IR" sz="2000" b="1" dirty="0" smtClean="0"/>
              <a:t>1_</a:t>
            </a:r>
            <a:r>
              <a:rPr lang="ar-SA" sz="2000" b="1" dirty="0" smtClean="0"/>
              <a:t>ارقام بهاره </a:t>
            </a:r>
            <a:endParaRPr lang="fa-IR" sz="2000" b="1" dirty="0" smtClean="0"/>
          </a:p>
          <a:p>
            <a:pPr algn="r"/>
            <a:r>
              <a:rPr lang="ar-SA" sz="2000" dirty="0" smtClean="0"/>
              <a:t>يعني </a:t>
            </a:r>
            <a:r>
              <a:rPr lang="ar-SA" sz="2000" dirty="0"/>
              <a:t>بوته‌هايي که در سال يکبار ميوه مي‌دهند.مهمترين ارقام بهاره عبارتند از گورلا ، </a:t>
            </a:r>
            <a:r>
              <a:rPr lang="ar-SA" sz="2000" dirty="0" smtClean="0"/>
              <a:t>آليسو </a:t>
            </a:r>
            <a:r>
              <a:rPr lang="ar-SA" sz="2000" dirty="0"/>
              <a:t>، تيوگو ، رد گانتلت ، اسيتا ، کاتس کيل ، فرسنا</a:t>
            </a:r>
            <a:r>
              <a:rPr lang="en-US" sz="2000" dirty="0"/>
              <a:t>. </a:t>
            </a:r>
            <a:br>
              <a:rPr lang="en-US" sz="2000" dirty="0"/>
            </a:br>
            <a:endParaRPr lang="en-US" sz="2000" b="1" dirty="0" smtClean="0"/>
          </a:p>
          <a:p>
            <a:pPr algn="r"/>
            <a:r>
              <a:rPr lang="fa-IR" sz="2000" b="1" dirty="0" smtClean="0"/>
              <a:t>2_</a:t>
            </a:r>
            <a:r>
              <a:rPr lang="ar-SA" sz="2000" b="1" dirty="0" smtClean="0"/>
              <a:t>ارقام </a:t>
            </a:r>
            <a:r>
              <a:rPr lang="ar-SA" sz="2000" b="1" dirty="0"/>
              <a:t>چهار فصله </a:t>
            </a:r>
            <a:endParaRPr lang="fa-IR" sz="2000" b="1" dirty="0" smtClean="0"/>
          </a:p>
          <a:p>
            <a:pPr algn="r"/>
            <a:r>
              <a:rPr lang="ar-SA" sz="2000" dirty="0" smtClean="0"/>
              <a:t>که </a:t>
            </a:r>
            <a:r>
              <a:rPr lang="ar-SA" sz="2000" dirty="0"/>
              <a:t>در سال بيش از يکبار ميوه مي‌دهند، تقسيم مي‌گردند. ارقام چهار فصله بسيار قوي‌الرشد و خزنده بوده و از اواخر ارديبهشت تا اواخر تابستان و گاهي اوايل پاييز ميوه مي‌دهند. ميوه‌ها ريز و به تعداد زيادتري در هر بوته توليد مي‌شوند. ارقام چهار فصله مانند: استرا و هومي جنتو مي‌باشد</a:t>
            </a:r>
            <a:endParaRPr lang="en-US" sz="2000" dirty="0"/>
          </a:p>
        </p:txBody>
      </p:sp>
    </p:spTree>
  </p:cSld>
  <p:clrMapOvr>
    <a:masterClrMapping/>
  </p:clrMapOvr>
  <p:transition>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ریشه گیاه</a:t>
            </a:r>
            <a:endParaRPr lang="en-US" b="1" dirty="0"/>
          </a:p>
        </p:txBody>
      </p:sp>
      <p:sp>
        <p:nvSpPr>
          <p:cNvPr id="3" name="Content Placeholder 2"/>
          <p:cNvSpPr>
            <a:spLocks noGrp="1"/>
          </p:cNvSpPr>
          <p:nvPr>
            <p:ph sz="quarter" idx="1"/>
          </p:nvPr>
        </p:nvSpPr>
        <p:spPr/>
        <p:txBody>
          <a:bodyPr>
            <a:normAutofit/>
          </a:bodyPr>
          <a:lstStyle/>
          <a:p>
            <a:pPr algn="r"/>
            <a:r>
              <a:rPr lang="fa-IR" sz="2000" dirty="0" smtClean="0"/>
              <a:t>ریشه توت فرنگی افشان , ظریف و سطحی است و بیشتر در عمق 20 تا 30 سانتی متر خاک فعالیت می کند.</a:t>
            </a:r>
          </a:p>
          <a:p>
            <a:pPr algn="r"/>
            <a:r>
              <a:rPr lang="fa-IR" sz="2000" dirty="0" smtClean="0"/>
              <a:t>توت فرنگی از جمله گیاهانی است که با ایجاد ساقه های رونده تولیدمثل میکند.</a:t>
            </a:r>
          </a:p>
          <a:p>
            <a:pPr algn="r"/>
            <a:r>
              <a:rPr lang="fa-IR" sz="2000" dirty="0" smtClean="0"/>
              <a:t>این گیاه در ارتفاع 400 تا 800 متری از سطح دریا میتواند رشد مناسبی داشته باشد. </a:t>
            </a:r>
            <a:endParaRPr lang="en-US" sz="2000" dirty="0"/>
          </a:p>
        </p:txBody>
      </p:sp>
      <p:pic>
        <p:nvPicPr>
          <p:cNvPr id="4099" name="Picture 3" descr="C:\Users\almas_r_m\Desktop\New folder (4)\توت فرنگی\301.jpg"/>
          <p:cNvPicPr>
            <a:picLocks noChangeAspect="1" noChangeArrowheads="1"/>
          </p:cNvPicPr>
          <p:nvPr/>
        </p:nvPicPr>
        <p:blipFill>
          <a:blip r:embed="rId2" cstate="print"/>
          <a:srcRect/>
          <a:stretch>
            <a:fillRect/>
          </a:stretch>
        </p:blipFill>
        <p:spPr bwMode="auto">
          <a:xfrm>
            <a:off x="3214678" y="3143248"/>
            <a:ext cx="2180943" cy="3452788"/>
          </a:xfrm>
          <a:prstGeom prst="rect">
            <a:avLst/>
          </a:prstGeom>
          <a:ln>
            <a:noFill/>
          </a:ln>
          <a:effectLst>
            <a:softEdge rad="112500"/>
          </a:effec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checkerboard(across)">
                                      <p:cBhvr>
                                        <p:cTn id="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353</TotalTime>
  <Words>450</Words>
  <Application>Microsoft Office PowerPoint</Application>
  <PresentationFormat>On-screen Show (4:3)</PresentationFormat>
  <Paragraphs>42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           انسان.طبیعت.معماری    عنوان:توت فرنگی     </vt:lpstr>
      <vt:lpstr>توت فرنگی</vt:lpstr>
      <vt:lpstr>نام و معرفی </vt:lpstr>
      <vt:lpstr>تاریخچه توت‌فرنگی </vt:lpstr>
      <vt:lpstr> شرایط آب و هوایی و فصل رویش</vt:lpstr>
      <vt:lpstr>شرایط خاک برای رویش</vt:lpstr>
      <vt:lpstr>خواص دارویی</vt:lpstr>
      <vt:lpstr>ارقام توت فرنگی</vt:lpstr>
      <vt:lpstr>ریشه گیاه</vt:lpstr>
      <vt:lpstr>ساختار میوه</vt:lpstr>
      <vt:lpstr>ایده هایی از فرم توت فرنگی در معماری</vt:lpstr>
      <vt:lpstr>Slide 12</vt:lpstr>
      <vt:lpstr>ایستگاه اتوبوس با ایده از توت فرنگی</vt:lpstr>
      <vt:lpstr>ایستگاه اتوبوس با ایده از توت فرنگی</vt:lpstr>
      <vt:lpstr>Slide 15</vt:lpstr>
      <vt:lpstr>Slide 16</vt:lpstr>
      <vt:lpstr>Slide 17</vt:lpstr>
      <vt:lpstr>کاغذ دیواری با طرح توت فرنگی</vt:lpstr>
      <vt:lpstr>استفاده از حفره های پوسته توت فرنگی در معماری</vt:lpstr>
      <vt:lpstr>Slide 20</vt:lpstr>
      <vt:lpstr>Slide 21</vt:lpstr>
      <vt:lpstr>Slide 22</vt:lpstr>
      <vt:lpstr>پایان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توت فرنگی</dc:title>
  <dc:creator>almas_r_m</dc:creator>
  <cp:lastModifiedBy>User</cp:lastModifiedBy>
  <cp:revision>42</cp:revision>
  <dcterms:created xsi:type="dcterms:W3CDTF">2014-04-12T18:51:18Z</dcterms:created>
  <dcterms:modified xsi:type="dcterms:W3CDTF">2017-11-11T20:39:18Z</dcterms:modified>
</cp:coreProperties>
</file>