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70" r:id="rId5"/>
    <p:sldId id="287" r:id="rId6"/>
    <p:sldId id="283" r:id="rId7"/>
    <p:sldId id="285" r:id="rId8"/>
    <p:sldId id="297" r:id="rId9"/>
    <p:sldId id="286" r:id="rId10"/>
    <p:sldId id="282" r:id="rId11"/>
    <p:sldId id="289" r:id="rId12"/>
    <p:sldId id="284" r:id="rId13"/>
    <p:sldId id="275" r:id="rId14"/>
    <p:sldId id="300" r:id="rId15"/>
    <p:sldId id="266" r:id="rId16"/>
    <p:sldId id="301" r:id="rId17"/>
    <p:sldId id="302" r:id="rId18"/>
    <p:sldId id="263" r:id="rId19"/>
    <p:sldId id="298" r:id="rId20"/>
    <p:sldId id="273" r:id="rId21"/>
    <p:sldId id="278" r:id="rId22"/>
    <p:sldId id="303" r:id="rId23"/>
    <p:sldId id="299" r:id="rId24"/>
    <p:sldId id="274" r:id="rId25"/>
    <p:sldId id="291" r:id="rId26"/>
    <p:sldId id="292" r:id="rId27"/>
    <p:sldId id="304" r:id="rId28"/>
    <p:sldId id="305" r:id="rId29"/>
    <p:sldId id="272" r:id="rId30"/>
    <p:sldId id="306" r:id="rId31"/>
    <p:sldId id="276" r:id="rId32"/>
    <p:sldId id="277" r:id="rId33"/>
    <p:sldId id="316" r:id="rId34"/>
    <p:sldId id="267" r:id="rId35"/>
    <p:sldId id="288" r:id="rId36"/>
    <p:sldId id="290" r:id="rId37"/>
    <p:sldId id="313" r:id="rId38"/>
    <p:sldId id="308" r:id="rId39"/>
    <p:sldId id="309" r:id="rId40"/>
    <p:sldId id="312" r:id="rId41"/>
    <p:sldId id="310" r:id="rId42"/>
    <p:sldId id="314" r:id="rId43"/>
    <p:sldId id="315" r:id="rId44"/>
    <p:sldId id="317" r:id="rId4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7" d="100"/>
          <a:sy n="57"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6479C90-00EA-4FE4-A671-2C89602BCE1C}" type="datetimeFigureOut">
              <a:rPr lang="fa-IR" smtClean="0"/>
              <a:pPr/>
              <a:t>22/02/1439</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3F7C22D-76FF-4734-9002-861B20B863B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79C90-00EA-4FE4-A671-2C89602BCE1C}"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3F7C22D-76FF-4734-9002-861B20B863B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79C90-00EA-4FE4-A671-2C89602BCE1C}"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3F7C22D-76FF-4734-9002-861B20B863B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6479C90-00EA-4FE4-A671-2C89602BCE1C}" type="datetimeFigureOut">
              <a:rPr lang="fa-IR" smtClean="0"/>
              <a:pPr/>
              <a:t>22/02/1439</a:t>
            </a:fld>
            <a:endParaRPr lang="fa-IR"/>
          </a:p>
        </p:txBody>
      </p:sp>
      <p:sp>
        <p:nvSpPr>
          <p:cNvPr id="9" name="Slide Number Placeholder 8"/>
          <p:cNvSpPr>
            <a:spLocks noGrp="1"/>
          </p:cNvSpPr>
          <p:nvPr>
            <p:ph type="sldNum" sz="quarter" idx="15"/>
          </p:nvPr>
        </p:nvSpPr>
        <p:spPr/>
        <p:txBody>
          <a:bodyPr rtlCol="0"/>
          <a:lstStyle/>
          <a:p>
            <a:fld id="{63F7C22D-76FF-4734-9002-861B20B863B9}"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6479C90-00EA-4FE4-A671-2C89602BCE1C}" type="datetimeFigureOut">
              <a:rPr lang="fa-IR" smtClean="0"/>
              <a:pPr/>
              <a:t>22/02/1439</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3F7C22D-76FF-4734-9002-861B20B863B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479C90-00EA-4FE4-A671-2C89602BCE1C}" type="datetimeFigureOut">
              <a:rPr lang="fa-IR" smtClean="0"/>
              <a:pPr/>
              <a:t>22/02/1439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3F7C22D-76FF-4734-9002-861B20B863B9}"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6479C90-00EA-4FE4-A671-2C89602BCE1C}" type="datetimeFigureOut">
              <a:rPr lang="fa-IR" smtClean="0"/>
              <a:pPr/>
              <a:t>22/02/1439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3F7C22D-76FF-4734-9002-861B20B863B9}"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6479C90-00EA-4FE4-A671-2C89602BCE1C}" type="datetimeFigureOut">
              <a:rPr lang="fa-IR" smtClean="0"/>
              <a:pPr/>
              <a:t>22/02/1439</a:t>
            </a:fld>
            <a:endParaRPr lang="fa-IR"/>
          </a:p>
        </p:txBody>
      </p:sp>
      <p:sp>
        <p:nvSpPr>
          <p:cNvPr id="7" name="Slide Number Placeholder 6"/>
          <p:cNvSpPr>
            <a:spLocks noGrp="1"/>
          </p:cNvSpPr>
          <p:nvPr>
            <p:ph type="sldNum" sz="quarter" idx="11"/>
          </p:nvPr>
        </p:nvSpPr>
        <p:spPr/>
        <p:txBody>
          <a:bodyPr rtlCol="0"/>
          <a:lstStyle/>
          <a:p>
            <a:fld id="{63F7C22D-76FF-4734-9002-861B20B863B9}"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79C90-00EA-4FE4-A671-2C89602BCE1C}" type="datetimeFigureOut">
              <a:rPr lang="fa-IR" smtClean="0"/>
              <a:pPr/>
              <a:t>22/02/1439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3F7C22D-76FF-4734-9002-861B20B863B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6479C90-00EA-4FE4-A671-2C89602BCE1C}" type="datetimeFigureOut">
              <a:rPr lang="fa-IR" smtClean="0"/>
              <a:pPr/>
              <a:t>22/02/1439</a:t>
            </a:fld>
            <a:endParaRPr lang="fa-IR"/>
          </a:p>
        </p:txBody>
      </p:sp>
      <p:sp>
        <p:nvSpPr>
          <p:cNvPr id="22" name="Slide Number Placeholder 21"/>
          <p:cNvSpPr>
            <a:spLocks noGrp="1"/>
          </p:cNvSpPr>
          <p:nvPr>
            <p:ph type="sldNum" sz="quarter" idx="15"/>
          </p:nvPr>
        </p:nvSpPr>
        <p:spPr/>
        <p:txBody>
          <a:bodyPr rtlCol="0"/>
          <a:lstStyle/>
          <a:p>
            <a:fld id="{63F7C22D-76FF-4734-9002-861B20B863B9}"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6479C90-00EA-4FE4-A671-2C89602BCE1C}" type="datetimeFigureOut">
              <a:rPr lang="fa-IR" smtClean="0"/>
              <a:pPr/>
              <a:t>22/02/1439</a:t>
            </a:fld>
            <a:endParaRPr lang="fa-IR"/>
          </a:p>
        </p:txBody>
      </p:sp>
      <p:sp>
        <p:nvSpPr>
          <p:cNvPr id="18" name="Slide Number Placeholder 17"/>
          <p:cNvSpPr>
            <a:spLocks noGrp="1"/>
          </p:cNvSpPr>
          <p:nvPr>
            <p:ph type="sldNum" sz="quarter" idx="11"/>
          </p:nvPr>
        </p:nvSpPr>
        <p:spPr/>
        <p:txBody>
          <a:bodyPr rtlCol="0"/>
          <a:lstStyle/>
          <a:p>
            <a:fld id="{63F7C22D-76FF-4734-9002-861B20B863B9}"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6479C90-00EA-4FE4-A671-2C89602BCE1C}" type="datetimeFigureOut">
              <a:rPr lang="fa-IR" smtClean="0"/>
              <a:pPr/>
              <a:t>22/02/1439</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3F7C22D-76FF-4734-9002-861B20B863B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a-IR" b="0" dirty="0" smtClean="0"/>
              <a:t>به نام خدا</a:t>
            </a:r>
            <a:br>
              <a:rPr lang="fa-IR" b="0" dirty="0" smtClean="0"/>
            </a:br>
            <a:r>
              <a:rPr lang="fa-IR" b="0" dirty="0" smtClean="0"/>
              <a:t/>
            </a:r>
            <a:br>
              <a:rPr lang="fa-IR" b="0" dirty="0" smtClean="0"/>
            </a:br>
            <a:r>
              <a:rPr lang="fa-IR" b="0" dirty="0" smtClean="0"/>
              <a:t/>
            </a:r>
            <a:br>
              <a:rPr lang="fa-IR" b="0" dirty="0" smtClean="0"/>
            </a:br>
            <a:r>
              <a:rPr lang="fa-IR" b="0" dirty="0" smtClean="0"/>
              <a:t>پروژه سازه فلزی</a:t>
            </a:r>
            <a:br>
              <a:rPr lang="fa-IR" b="0" dirty="0" smtClean="0"/>
            </a:br>
            <a:r>
              <a:rPr lang="fa-IR" b="0" dirty="0" smtClean="0"/>
              <a:t>موضوع : پروفیل های ساختمانی</a:t>
            </a:r>
            <a:br>
              <a:rPr lang="fa-IR" b="0" dirty="0" smtClean="0"/>
            </a:br>
            <a:endParaRPr lang="fa-IR" b="0" dirty="0"/>
          </a:p>
        </p:txBody>
      </p:sp>
      <p:sp>
        <p:nvSpPr>
          <p:cNvPr id="3" name="Subtitle 2"/>
          <p:cNvSpPr>
            <a:spLocks noGrp="1"/>
          </p:cNvSpPr>
          <p:nvPr>
            <p:ph type="subTitle" idx="1"/>
          </p:nvPr>
        </p:nvSpPr>
        <p:spPr>
          <a:xfrm>
            <a:off x="2286000" y="5661248"/>
            <a:ext cx="6172200" cy="713674"/>
          </a:xfrm>
        </p:spPr>
        <p:txBody>
          <a:bodyPr/>
          <a:lstStyle/>
          <a:p>
            <a:r>
              <a:rPr lang="fa-IR" dirty="0" smtClean="0"/>
              <a:t>بهار94</a:t>
            </a:r>
          </a:p>
          <a:p>
            <a:endParaRPr lang="fa-I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smtClean="0"/>
              <a:t>سپری</a:t>
            </a:r>
            <a:endParaRPr lang="fa-IR" b="1" dirty="0"/>
          </a:p>
        </p:txBody>
      </p:sp>
      <p:pic>
        <p:nvPicPr>
          <p:cNvPr id="6" name="Content Placeholder 5" descr="Se%20Pari.jpg"/>
          <p:cNvPicPr>
            <a:picLocks noGrp="1" noChangeAspect="1"/>
          </p:cNvPicPr>
          <p:nvPr>
            <p:ph sz="quarter" idx="1"/>
          </p:nvPr>
        </p:nvPicPr>
        <p:blipFill>
          <a:blip r:embed="rId2" cstate="print"/>
          <a:stretch>
            <a:fillRect/>
          </a:stretch>
        </p:blipFill>
        <p:spPr>
          <a:xfrm>
            <a:off x="971600" y="2492896"/>
            <a:ext cx="7133120" cy="31683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ntitled.png"/>
          <p:cNvPicPr>
            <a:picLocks noGrp="1" noChangeAspect="1"/>
          </p:cNvPicPr>
          <p:nvPr>
            <p:ph sz="quarter" idx="1"/>
          </p:nvPr>
        </p:nvPicPr>
        <p:blipFill>
          <a:blip r:embed="rId2" cstate="print"/>
          <a:stretch>
            <a:fillRect/>
          </a:stretch>
        </p:blipFill>
        <p:spPr>
          <a:xfrm>
            <a:off x="683568" y="3501008"/>
            <a:ext cx="3766561" cy="2821285"/>
          </a:xfrm>
        </p:spPr>
      </p:pic>
      <p:pic>
        <p:nvPicPr>
          <p:cNvPr id="8" name="Content Placeholder 7" descr="2.png"/>
          <p:cNvPicPr>
            <a:picLocks noGrp="1" noChangeAspect="1"/>
          </p:cNvPicPr>
          <p:nvPr>
            <p:ph sz="quarter" idx="2"/>
          </p:nvPr>
        </p:nvPicPr>
        <p:blipFill>
          <a:blip r:embed="rId3" cstate="print"/>
          <a:stretch>
            <a:fillRect/>
          </a:stretch>
        </p:blipFill>
        <p:spPr>
          <a:xfrm>
            <a:off x="3923928" y="548680"/>
            <a:ext cx="4575735" cy="3033911"/>
          </a:xfrm>
        </p:spPr>
      </p:pic>
      <p:sp>
        <p:nvSpPr>
          <p:cNvPr id="9" name="Rectangle 8"/>
          <p:cNvSpPr/>
          <p:nvPr/>
        </p:nvSpPr>
        <p:spPr>
          <a:xfrm>
            <a:off x="1115616" y="1628800"/>
            <a:ext cx="1959013" cy="523220"/>
          </a:xfrm>
          <a:prstGeom prst="rect">
            <a:avLst/>
          </a:prstGeom>
        </p:spPr>
        <p:txBody>
          <a:bodyPr wrap="square">
            <a:spAutoFit/>
          </a:bodyPr>
          <a:lstStyle/>
          <a:p>
            <a:pPr algn="ctr"/>
            <a:r>
              <a:rPr lang="fa-IR" sz="2800" b="1" dirty="0" smtClean="0"/>
              <a:t>تسمه ورق</a:t>
            </a:r>
            <a:endParaRPr lang="fa-IR"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052736"/>
            <a:ext cx="8229600" cy="1143000"/>
          </a:xfrm>
        </p:spPr>
        <p:txBody>
          <a:bodyPr>
            <a:normAutofit fontScale="90000"/>
          </a:bodyPr>
          <a:lstStyle/>
          <a:p>
            <a:pPr algn="ctr"/>
            <a:r>
              <a:rPr lang="fa-IR" b="1" dirty="0" smtClean="0"/>
              <a:t>میلگرد</a:t>
            </a:r>
            <a:r>
              <a:rPr lang="fa-IR" dirty="0" smtClean="0"/>
              <a:t/>
            </a:r>
            <a:br>
              <a:rPr lang="fa-IR" dirty="0" smtClean="0"/>
            </a:br>
            <a:r>
              <a:rPr lang="fa-IR" dirty="0" smtClean="0"/>
              <a:t/>
            </a:r>
            <a:br>
              <a:rPr lang="fa-IR" dirty="0" smtClean="0"/>
            </a:br>
            <a:r>
              <a:rPr lang="fa-IR" sz="2200" dirty="0" smtClean="0"/>
              <a:t>پروفیل با سطح مقطع دایره توپر که معمولا دارای آج می باشند. کاربرد اصلی میلگرد در ساختمانهای اسکلت بتنی می باشد که به عنوان آرماتور در بتن مسلح (بتن آرمه) قرار می گیرد </a:t>
            </a:r>
            <a:r>
              <a:rPr lang="fa-IR" dirty="0" smtClean="0"/>
              <a:t/>
            </a:r>
            <a:br>
              <a:rPr lang="fa-IR" dirty="0" smtClean="0"/>
            </a:br>
            <a:endParaRPr lang="fa-IR" dirty="0"/>
          </a:p>
        </p:txBody>
      </p:sp>
      <p:pic>
        <p:nvPicPr>
          <p:cNvPr id="6" name="Content Placeholder 5" descr="untitled.png"/>
          <p:cNvPicPr>
            <a:picLocks noGrp="1" noChangeAspect="1"/>
          </p:cNvPicPr>
          <p:nvPr>
            <p:ph sz="quarter" idx="1"/>
          </p:nvPr>
        </p:nvPicPr>
        <p:blipFill>
          <a:blip r:embed="rId2" cstate="print"/>
          <a:stretch>
            <a:fillRect/>
          </a:stretch>
        </p:blipFill>
        <p:spPr>
          <a:xfrm>
            <a:off x="2339752" y="2060848"/>
            <a:ext cx="3968087" cy="39958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83568" y="332656"/>
            <a:ext cx="79208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پروفیل های سرد :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Calibri"/>
                <a:ea typeface="Times New Roman" pitchFamily="18" charset="0"/>
                <a:cs typeface="+mj-cs"/>
              </a:rPr>
              <a:t> </a:t>
            </a:r>
            <a:endParaRPr kumimoji="0" lang="en-US" sz="2800" b="0" i="0" u="none" strike="noStrike" cap="none" normalizeH="0" baseline="0" dirty="0" smtClean="0">
              <a:ln>
                <a:noFill/>
              </a:ln>
              <a:solidFill>
                <a:schemeClr val="tx1"/>
              </a:solidFill>
              <a:effectLst/>
              <a:latin typeface="Arial" pitchFamily="34" charset="0"/>
              <a:cs typeface="+mj-cs"/>
            </a:endParaRP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Calibri"/>
                <a:ea typeface="Times New Roman" pitchFamily="18" charset="0"/>
                <a:cs typeface="+mj-cs"/>
              </a:rPr>
              <a:t>ناودانی</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en-US" sz="2800" b="0" i="0" u="none" strike="noStrike" cap="none" normalizeH="0" baseline="0" dirty="0" smtClean="0">
                <a:ln>
                  <a:noFill/>
                </a:ln>
                <a:solidFill>
                  <a:srgbClr val="2C2C29"/>
                </a:solidFill>
                <a:effectLst/>
                <a:latin typeface="Tahoma" pitchFamily="34" charset="0"/>
                <a:ea typeface="Times New Roman" pitchFamily="18" charset="0"/>
                <a:cs typeface="+mj-cs"/>
              </a:rPr>
              <a:t>Z</a:t>
            </a: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 شکل</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نبشی</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کلاهی (</a:t>
            </a:r>
            <a:r>
              <a:rPr kumimoji="0" lang="en-US" sz="2800" b="0" i="0" u="none" strike="noStrike" cap="none" normalizeH="0" baseline="0" dirty="0" smtClean="0">
                <a:ln>
                  <a:noFill/>
                </a:ln>
                <a:solidFill>
                  <a:srgbClr val="2C2C29"/>
                </a:solidFill>
                <a:effectLst/>
                <a:latin typeface="Tahoma" pitchFamily="34" charset="0"/>
                <a:ea typeface="Times New Roman" pitchFamily="18" charset="0"/>
                <a:cs typeface="+mj-cs"/>
              </a:rPr>
              <a:t>hat</a:t>
            </a: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چارچوب در</a:t>
            </a:r>
          </a:p>
        </p:txBody>
      </p:sp>
      <p:sp>
        <p:nvSpPr>
          <p:cNvPr id="6" name="TextBox 5"/>
          <p:cNvSpPr txBox="1"/>
          <p:nvPr/>
        </p:nvSpPr>
        <p:spPr>
          <a:xfrm>
            <a:off x="611560" y="3861048"/>
            <a:ext cx="7844223" cy="1384995"/>
          </a:xfrm>
          <a:prstGeom prst="rect">
            <a:avLst/>
          </a:prstGeom>
          <a:noFill/>
        </p:spPr>
        <p:txBody>
          <a:bodyPr wrap="square" rtlCol="1">
            <a:spAutoFit/>
          </a:bodyPr>
          <a:lstStyle/>
          <a:p>
            <a:r>
              <a:rPr lang="fa-IR" sz="2800" dirty="0" smtClean="0"/>
              <a:t>از پروفیل های نورد سرد که در کارهای سبک استفاده می شوند.   </a:t>
            </a:r>
          </a:p>
          <a:p>
            <a:r>
              <a:rPr lang="fa-IR" sz="2800" dirty="0" smtClean="0"/>
              <a:t>مانند: لاپه ها، ناودانی، تیرهای تکیه گاهی سقف کاذب و چارچوب درب های ساختمان.</a:t>
            </a:r>
            <a:endParaRPr lang="fa-I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620688"/>
            <a:ext cx="3322712" cy="1143000"/>
          </a:xfrm>
        </p:spPr>
        <p:txBody>
          <a:bodyPr>
            <a:normAutofit/>
          </a:bodyPr>
          <a:lstStyle/>
          <a:p>
            <a:pPr algn="ctr"/>
            <a:r>
              <a:rPr lang="en-US" sz="4000" b="1" dirty="0" smtClean="0"/>
              <a:t>Z</a:t>
            </a:r>
            <a:r>
              <a:rPr lang="fa-IR" sz="4000" b="1" dirty="0" smtClean="0"/>
              <a:t> شکل</a:t>
            </a:r>
            <a:endParaRPr lang="fa-IR" sz="4000" b="1" dirty="0"/>
          </a:p>
        </p:txBody>
      </p:sp>
      <p:pic>
        <p:nvPicPr>
          <p:cNvPr id="5" name="Content Placeholder 4" descr="8.png"/>
          <p:cNvPicPr>
            <a:picLocks noGrp="1" noChangeAspect="1"/>
          </p:cNvPicPr>
          <p:nvPr>
            <p:ph sz="quarter" idx="1"/>
          </p:nvPr>
        </p:nvPicPr>
        <p:blipFill>
          <a:blip r:embed="rId2" cstate="print"/>
          <a:stretch>
            <a:fillRect/>
          </a:stretch>
        </p:blipFill>
        <p:spPr>
          <a:xfrm>
            <a:off x="1457325" y="2971800"/>
            <a:ext cx="1657350" cy="1828800"/>
          </a:xfrm>
        </p:spPr>
      </p:pic>
      <p:pic>
        <p:nvPicPr>
          <p:cNvPr id="6" name="Content Placeholder 5" descr="88.png"/>
          <p:cNvPicPr>
            <a:picLocks noGrp="1" noChangeAspect="1"/>
          </p:cNvPicPr>
          <p:nvPr>
            <p:ph sz="quarter" idx="2"/>
          </p:nvPr>
        </p:nvPicPr>
        <p:blipFill>
          <a:blip r:embed="rId3" cstate="print"/>
          <a:stretch>
            <a:fillRect/>
          </a:stretch>
        </p:blipFill>
        <p:spPr>
          <a:xfrm>
            <a:off x="4499992" y="2276872"/>
            <a:ext cx="4128568" cy="348138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bshi.jpg"/>
          <p:cNvPicPr>
            <a:picLocks noChangeAspect="1"/>
          </p:cNvPicPr>
          <p:nvPr/>
        </p:nvPicPr>
        <p:blipFill>
          <a:blip r:embed="rId2" cstate="print"/>
          <a:stretch>
            <a:fillRect/>
          </a:stretch>
        </p:blipFill>
        <p:spPr>
          <a:xfrm>
            <a:off x="467544" y="1772816"/>
            <a:ext cx="5040560" cy="4754164"/>
          </a:xfrm>
          <a:prstGeom prst="rect">
            <a:avLst/>
          </a:prstGeom>
        </p:spPr>
      </p:pic>
      <p:sp>
        <p:nvSpPr>
          <p:cNvPr id="5" name="Title 4"/>
          <p:cNvSpPr>
            <a:spLocks noGrp="1"/>
          </p:cNvSpPr>
          <p:nvPr>
            <p:ph type="title"/>
          </p:nvPr>
        </p:nvSpPr>
        <p:spPr>
          <a:xfrm>
            <a:off x="395536" y="476672"/>
            <a:ext cx="7467600" cy="1143000"/>
          </a:xfrm>
        </p:spPr>
        <p:txBody>
          <a:bodyPr>
            <a:normAutofit fontScale="90000"/>
          </a:bodyPr>
          <a:lstStyle/>
          <a:p>
            <a:pPr algn="ctr"/>
            <a:r>
              <a:rPr lang="fa-IR" b="1" dirty="0" smtClean="0"/>
              <a:t>نبشی</a:t>
            </a:r>
            <a:r>
              <a:rPr lang="fa-IR" dirty="0" smtClean="0"/>
              <a:t/>
            </a:r>
            <a:br>
              <a:rPr lang="fa-IR" dirty="0" smtClean="0"/>
            </a:br>
            <a:r>
              <a:rPr lang="fa-IR" dirty="0" smtClean="0"/>
              <a:t/>
            </a:r>
            <a:br>
              <a:rPr lang="fa-IR" dirty="0" smtClean="0"/>
            </a:br>
            <a:r>
              <a:rPr lang="fa-IR" dirty="0" smtClean="0"/>
              <a:t> </a:t>
            </a:r>
            <a:r>
              <a:rPr lang="fa-IR" sz="2200" dirty="0" smtClean="0"/>
              <a:t>پروفیل با سطح مقطع 2 ضلع عمود بر هم.</a:t>
            </a:r>
            <a:endParaRPr lang="fa-IR" sz="2200" dirty="0"/>
          </a:p>
        </p:txBody>
      </p:sp>
      <p:sp>
        <p:nvSpPr>
          <p:cNvPr id="7" name="TextBox 6"/>
          <p:cNvSpPr txBox="1"/>
          <p:nvPr/>
        </p:nvSpPr>
        <p:spPr>
          <a:xfrm>
            <a:off x="5796136" y="2348880"/>
            <a:ext cx="2550698" cy="1569660"/>
          </a:xfrm>
          <a:prstGeom prst="rect">
            <a:avLst/>
          </a:prstGeom>
          <a:noFill/>
        </p:spPr>
        <p:txBody>
          <a:bodyPr wrap="square" rtlCol="1">
            <a:spAutoFit/>
          </a:bodyPr>
          <a:lstStyle/>
          <a:p>
            <a:r>
              <a:rPr lang="fa-IR" sz="2400" dirty="0" smtClean="0"/>
              <a:t>پروفیل نبشی با طول دو ساق </a:t>
            </a:r>
          </a:p>
          <a:p>
            <a:r>
              <a:rPr lang="fa-IR" sz="2400" dirty="0" smtClean="0"/>
              <a:t>و ضخامت آن معرفی می شود. </a:t>
            </a:r>
            <a:endParaRPr lang="fa-I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777.png"/>
          <p:cNvPicPr>
            <a:picLocks noChangeAspect="1"/>
          </p:cNvPicPr>
          <p:nvPr/>
        </p:nvPicPr>
        <p:blipFill>
          <a:blip r:embed="rId2" cstate="print"/>
          <a:stretch>
            <a:fillRect/>
          </a:stretch>
        </p:blipFill>
        <p:spPr>
          <a:xfrm>
            <a:off x="251520" y="3284984"/>
            <a:ext cx="4887100" cy="3240360"/>
          </a:xfrm>
          <a:prstGeom prst="rect">
            <a:avLst/>
          </a:prstGeom>
        </p:spPr>
      </p:pic>
      <p:pic>
        <p:nvPicPr>
          <p:cNvPr id="4" name="Picture 3" descr="777.png"/>
          <p:cNvPicPr>
            <a:picLocks noChangeAspect="1"/>
          </p:cNvPicPr>
          <p:nvPr/>
        </p:nvPicPr>
        <p:blipFill>
          <a:blip r:embed="rId3" cstate="print"/>
          <a:stretch>
            <a:fillRect/>
          </a:stretch>
        </p:blipFill>
        <p:spPr>
          <a:xfrm>
            <a:off x="4211960" y="404664"/>
            <a:ext cx="4631403" cy="4052478"/>
          </a:xfrm>
          <a:prstGeom prst="rect">
            <a:avLst/>
          </a:prstGeom>
        </p:spPr>
      </p:pic>
      <p:sp>
        <p:nvSpPr>
          <p:cNvPr id="7" name="Rectangle 6"/>
          <p:cNvSpPr/>
          <p:nvPr/>
        </p:nvSpPr>
        <p:spPr>
          <a:xfrm>
            <a:off x="1619672" y="1196752"/>
            <a:ext cx="1721369" cy="584775"/>
          </a:xfrm>
          <a:prstGeom prst="rect">
            <a:avLst/>
          </a:prstGeom>
        </p:spPr>
        <p:txBody>
          <a:bodyPr wrap="none">
            <a:spAutoFit/>
          </a:bodyPr>
          <a:lstStyle/>
          <a:p>
            <a:r>
              <a:rPr lang="fa-IR" sz="3200" dirty="0" smtClean="0"/>
              <a:t>کلاهی </a:t>
            </a:r>
            <a:r>
              <a:rPr lang="en-US" sz="3200" dirty="0" smtClean="0"/>
              <a:t>Hat</a:t>
            </a:r>
            <a:endParaRPr lang="fa-I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77777.png"/>
          <p:cNvPicPr>
            <a:picLocks noGrp="1" noChangeAspect="1"/>
          </p:cNvPicPr>
          <p:nvPr>
            <p:ph sz="quarter" idx="1"/>
          </p:nvPr>
        </p:nvPicPr>
        <p:blipFill>
          <a:blip r:embed="rId2" cstate="print"/>
          <a:stretch>
            <a:fillRect/>
          </a:stretch>
        </p:blipFill>
        <p:spPr>
          <a:xfrm>
            <a:off x="457200" y="3310128"/>
            <a:ext cx="3657600" cy="1152144"/>
          </a:xfrm>
        </p:spPr>
      </p:pic>
      <p:pic>
        <p:nvPicPr>
          <p:cNvPr id="6" name="Content Placeholder 5" descr="7.png"/>
          <p:cNvPicPr>
            <a:picLocks noGrp="1" noChangeAspect="1"/>
          </p:cNvPicPr>
          <p:nvPr>
            <p:ph sz="quarter" idx="2"/>
          </p:nvPr>
        </p:nvPicPr>
        <p:blipFill>
          <a:blip r:embed="rId3" cstate="print"/>
          <a:stretch>
            <a:fillRect/>
          </a:stretch>
        </p:blipFill>
        <p:spPr>
          <a:xfrm>
            <a:off x="2843808" y="476672"/>
            <a:ext cx="3800276" cy="34154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lstStyle/>
          <a:p>
            <a:pPr algn="ctr"/>
            <a:r>
              <a:rPr lang="fa-IR" dirty="0" smtClean="0"/>
              <a:t>پروفیل درب و پنجره</a:t>
            </a:r>
            <a:endParaRPr lang="fa-IR" dirty="0"/>
          </a:p>
        </p:txBody>
      </p:sp>
      <p:pic>
        <p:nvPicPr>
          <p:cNvPr id="4" name="Picture 3" descr="Profil%20Dar%20Va%20Panjere.jpg"/>
          <p:cNvPicPr>
            <a:picLocks noChangeAspect="1"/>
          </p:cNvPicPr>
          <p:nvPr/>
        </p:nvPicPr>
        <p:blipFill>
          <a:blip r:embed="rId2" cstate="print"/>
          <a:stretch>
            <a:fillRect/>
          </a:stretch>
        </p:blipFill>
        <p:spPr>
          <a:xfrm>
            <a:off x="990525" y="3290812"/>
            <a:ext cx="7253883" cy="14763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10.jpg"/>
          <p:cNvPicPr>
            <a:picLocks noGrp="1" noChangeAspect="1"/>
          </p:cNvPicPr>
          <p:nvPr>
            <p:ph sz="quarter" idx="1"/>
          </p:nvPr>
        </p:nvPicPr>
        <p:blipFill>
          <a:blip r:embed="rId2" cstate="print"/>
          <a:stretch>
            <a:fillRect/>
          </a:stretch>
        </p:blipFill>
        <p:spPr>
          <a:xfrm>
            <a:off x="1115616" y="639522"/>
            <a:ext cx="6779096" cy="506865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548680"/>
            <a:ext cx="7992888" cy="2677656"/>
          </a:xfrm>
          <a:prstGeom prst="rect">
            <a:avLst/>
          </a:prstGeom>
        </p:spPr>
        <p:txBody>
          <a:bodyPr wrap="square">
            <a:spAutoFit/>
          </a:bodyPr>
          <a:lstStyle/>
          <a:p>
            <a:pPr algn="ctr"/>
            <a:r>
              <a:rPr lang="fa-IR" sz="2800" b="1" dirty="0" smtClean="0"/>
              <a:t>پروفیل چیست ؟</a:t>
            </a:r>
            <a:br>
              <a:rPr lang="fa-IR" sz="2800" b="1" dirty="0" smtClean="0"/>
            </a:br>
            <a:r>
              <a:rPr lang="fa-IR" sz="2800" b="1" dirty="0" smtClean="0"/>
              <a:t/>
            </a:r>
            <a:br>
              <a:rPr lang="fa-IR" sz="2800" b="1" dirty="0" smtClean="0"/>
            </a:br>
            <a:r>
              <a:rPr lang="fa-IR" sz="2800" dirty="0" smtClean="0"/>
              <a:t>پروفیل به قطعات با مقطع ثابت گفته می شود که با توجه به جنس و استحکام آنها کاربرد بسیاری در صنایع دارد.پروفیل ها در حالت کلی به 2 دسته پروفیل های </a:t>
            </a:r>
            <a:r>
              <a:rPr lang="fa-IR" sz="2800" b="1" dirty="0" smtClean="0"/>
              <a:t>توپر</a:t>
            </a:r>
            <a:r>
              <a:rPr lang="fa-IR" sz="2800" dirty="0" smtClean="0"/>
              <a:t> و </a:t>
            </a:r>
            <a:r>
              <a:rPr lang="fa-IR" sz="2800" b="1" dirty="0" smtClean="0"/>
              <a:t>توخالی </a:t>
            </a:r>
            <a:r>
              <a:rPr lang="fa-IR" sz="2800" dirty="0" smtClean="0"/>
              <a:t>طبقه بندی می شوند.</a:t>
            </a:r>
            <a:br>
              <a:rPr lang="fa-IR" sz="2800" dirty="0" smtClean="0"/>
            </a:br>
            <a:endParaRPr lang="fa-IR" sz="2800" dirty="0"/>
          </a:p>
        </p:txBody>
      </p:sp>
      <p:pic>
        <p:nvPicPr>
          <p:cNvPr id="6" name="Picture 5" descr="images (7).jpg"/>
          <p:cNvPicPr>
            <a:picLocks noChangeAspect="1"/>
          </p:cNvPicPr>
          <p:nvPr/>
        </p:nvPicPr>
        <p:blipFill>
          <a:blip r:embed="rId2" cstate="print"/>
          <a:stretch>
            <a:fillRect/>
          </a:stretch>
        </p:blipFill>
        <p:spPr>
          <a:xfrm>
            <a:off x="2123728" y="2852936"/>
            <a:ext cx="5421620" cy="36078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11560" y="260648"/>
            <a:ext cx="763284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پروفیل های مرکب: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Calibri"/>
                <a:ea typeface="Times New Roman" pitchFamily="18" charset="0"/>
                <a:cs typeface="+mj-cs"/>
              </a:rPr>
              <a:t> </a:t>
            </a:r>
            <a:endParaRPr kumimoji="0" lang="en-US" sz="2800" b="0" i="0" u="none" strike="noStrike" cap="none" normalizeH="0" baseline="0" dirty="0" smtClean="0">
              <a:ln>
                <a:noFill/>
              </a:ln>
              <a:solidFill>
                <a:schemeClr val="tx1"/>
              </a:solidFill>
              <a:effectLst/>
              <a:latin typeface="Arial" pitchFamily="34" charset="0"/>
              <a:cs typeface="+mj-cs"/>
            </a:endParaRP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2</a:t>
            </a:r>
            <a:r>
              <a:rPr kumimoji="0" lang="en-US" sz="2800" b="0" i="0" u="none" strike="noStrike" cap="none" normalizeH="0" baseline="0" dirty="0" smtClean="0">
                <a:ln>
                  <a:noFill/>
                </a:ln>
                <a:solidFill>
                  <a:srgbClr val="2C2C29"/>
                </a:solidFill>
                <a:effectLst/>
                <a:latin typeface="Tahoma" pitchFamily="34" charset="0"/>
                <a:ea typeface="Times New Roman" pitchFamily="18" charset="0"/>
                <a:cs typeface="+mj-cs"/>
              </a:rPr>
              <a:t>IPE</a:t>
            </a: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 دوبل شده</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endPar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endParaRP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نبشی دوبل</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endPar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endParaRP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ناودانی دوبل</a:t>
            </a:r>
          </a:p>
          <a:p>
            <a:pPr marL="514350" marR="0" lvl="0" indent="-514350" algn="r" defTabSz="914400" rtl="1" eaLnBrk="0" fontAlgn="base" latinLnBrk="0" hangingPunct="0">
              <a:lnSpc>
                <a:spcPct val="100000"/>
              </a:lnSpc>
              <a:spcBef>
                <a:spcPct val="0"/>
              </a:spcBef>
              <a:spcAft>
                <a:spcPct val="0"/>
              </a:spcAft>
              <a:buClrTx/>
              <a:buSzTx/>
              <a:tabLst/>
            </a:pPr>
            <a:endPar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endParaRPr>
          </a:p>
          <a:p>
            <a:pPr marL="514350" marR="0" lvl="0" indent="-514350" algn="r" defTabSz="914400" rtl="1" eaLnBrk="0" fontAlgn="base" latinLnBrk="0" hangingPunct="0">
              <a:lnSpc>
                <a:spcPct val="100000"/>
              </a:lnSpc>
              <a:spcBef>
                <a:spcPct val="0"/>
              </a:spcBef>
              <a:spcAft>
                <a:spcPct val="0"/>
              </a:spcAft>
              <a:buClrTx/>
              <a:buSzTx/>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4. </a:t>
            </a:r>
            <a:r>
              <a:rPr kumimoji="0" lang="en-US" sz="2800" b="0" i="0" u="none" strike="noStrike" cap="none" normalizeH="0" baseline="0" dirty="0" smtClean="0">
                <a:ln>
                  <a:noFill/>
                </a:ln>
                <a:solidFill>
                  <a:srgbClr val="2C2C29"/>
                </a:solidFill>
                <a:effectLst/>
                <a:latin typeface="Tahoma" pitchFamily="34" charset="0"/>
                <a:ea typeface="Times New Roman" pitchFamily="18" charset="0"/>
                <a:cs typeface="+mj-cs"/>
              </a:rPr>
              <a:t>I</a:t>
            </a: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 تقویت شده</a:t>
            </a:r>
            <a:r>
              <a:rPr lang="fa-IR" sz="2800" dirty="0">
                <a:latin typeface="Arial" pitchFamily="34" charset="0"/>
                <a:cs typeface="+mj-cs"/>
              </a:rPr>
              <a:t> </a:t>
            </a:r>
            <a:r>
              <a:rPr kumimoji="0" lang="fa-IR" sz="2800" b="0" i="0" u="none" strike="noStrike" cap="none" normalizeH="0" baseline="0" dirty="0" smtClean="0">
                <a:ln>
                  <a:noFill/>
                </a:ln>
                <a:solidFill>
                  <a:srgbClr val="2C2C29"/>
                </a:solidFill>
                <a:effectLst/>
                <a:latin typeface="Calibri"/>
                <a:ea typeface="Times New Roman" pitchFamily="18" charset="0"/>
                <a:cs typeface="+mj-cs"/>
              </a:rPr>
              <a:t>با ورق های متصل به بالها                       </a:t>
            </a:r>
            <a:endParaRPr kumimoji="0" lang="fa-IR"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528" y="792143"/>
            <a:ext cx="8064896"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lang="fa-IR" sz="2800" dirty="0">
              <a:solidFill>
                <a:srgbClr val="2C2C29"/>
              </a:solidFill>
              <a:latin typeface="Tahoma" pitchFamily="34" charset="0"/>
              <a:ea typeface="Times New Roman" pitchFamily="18" charset="0"/>
              <a:cs typeface="+mj-cs"/>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000" b="0" i="0" u="none" strike="noStrike" cap="none" normalizeH="0" baseline="0" dirty="0" smtClean="0">
                <a:ln>
                  <a:noFill/>
                </a:ln>
                <a:solidFill>
                  <a:srgbClr val="2C2C29"/>
                </a:solidFill>
                <a:effectLst/>
                <a:latin typeface="Tahoma" pitchFamily="34" charset="0"/>
                <a:ea typeface="Times New Roman" pitchFamily="18" charset="0"/>
                <a:cs typeface="+mj-cs"/>
              </a:rPr>
              <a:t>دلایل استفاده از مقاطع مرکب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1.   کافی بنودن مقاطع استاندارد برای نیروهای موجود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2.   تنظیم ممان اینرسی و شعاع ژیراسیون با استفاده از مقاطع مرکب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3.   همسان سازی مقاطع داده شده با استفاده از مقاطع مرکب و استفاده از ورق های تقویتی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4.   کاهش پرت آهن آلات با هماهنگ سازی مقا طع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5.   تدارکات مناسبتر وراحتر در هماهنگ سازی مقاطع </a:t>
            </a:r>
            <a:endParaRPr kumimoji="0" lang="fa-IR"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png"/>
          <p:cNvPicPr>
            <a:picLocks noGrp="1" noChangeAspect="1"/>
          </p:cNvPicPr>
          <p:nvPr>
            <p:ph sz="quarter" idx="1"/>
          </p:nvPr>
        </p:nvPicPr>
        <p:blipFill>
          <a:blip r:embed="rId2" cstate="print"/>
          <a:stretch>
            <a:fillRect/>
          </a:stretch>
        </p:blipFill>
        <p:spPr>
          <a:xfrm>
            <a:off x="2411760" y="1988840"/>
            <a:ext cx="4914886" cy="4023072"/>
          </a:xfrm>
        </p:spPr>
      </p:pic>
      <p:sp>
        <p:nvSpPr>
          <p:cNvPr id="5" name="Rectangle 4"/>
          <p:cNvSpPr/>
          <p:nvPr/>
        </p:nvSpPr>
        <p:spPr>
          <a:xfrm>
            <a:off x="3286950" y="836712"/>
            <a:ext cx="2387192" cy="523220"/>
          </a:xfrm>
          <a:prstGeom prst="rect">
            <a:avLst/>
          </a:prstGeom>
        </p:spPr>
        <p:txBody>
          <a:bodyPr wrap="none">
            <a:spAutoFit/>
          </a:bodyPr>
          <a:lstStyle/>
          <a:p>
            <a:r>
              <a:rPr lang="en-US" sz="2800" b="1" dirty="0" smtClean="0"/>
              <a:t>IPE2 </a:t>
            </a:r>
            <a:r>
              <a:rPr lang="fa-IR" sz="2800" b="1" dirty="0" smtClean="0"/>
              <a:t> دوبل شده</a:t>
            </a:r>
            <a:endParaRPr lang="fa-IR"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kumimoji="0" lang="fa-IR" sz="3200" b="1" i="0" u="none" strike="noStrike" cap="none" normalizeH="0" baseline="0" dirty="0" smtClean="0">
                <a:ln>
                  <a:noFill/>
                </a:ln>
                <a:solidFill>
                  <a:srgbClr val="2C2C29"/>
                </a:solidFill>
                <a:effectLst/>
                <a:latin typeface="Tahoma" pitchFamily="34" charset="0"/>
                <a:ea typeface="Times New Roman" pitchFamily="18" charset="0"/>
              </a:rPr>
              <a:t>. </a:t>
            </a:r>
            <a:r>
              <a:rPr kumimoji="0" lang="en-US" sz="3200" b="1" i="0" u="none" strike="noStrike" cap="none" normalizeH="0" baseline="0" dirty="0" smtClean="0">
                <a:ln>
                  <a:noFill/>
                </a:ln>
                <a:solidFill>
                  <a:srgbClr val="2C2C29"/>
                </a:solidFill>
                <a:effectLst/>
                <a:latin typeface="Tahoma" pitchFamily="34" charset="0"/>
                <a:ea typeface="Times New Roman" pitchFamily="18" charset="0"/>
              </a:rPr>
              <a:t>I</a:t>
            </a:r>
            <a:r>
              <a:rPr kumimoji="0" lang="fa-IR" sz="3200" b="1" i="0" u="none" strike="noStrike" cap="none" normalizeH="0" baseline="0" dirty="0" smtClean="0">
                <a:ln>
                  <a:noFill/>
                </a:ln>
                <a:solidFill>
                  <a:srgbClr val="2C2C29"/>
                </a:solidFill>
                <a:effectLst/>
                <a:latin typeface="Tahoma" pitchFamily="34" charset="0"/>
                <a:ea typeface="Times New Roman" pitchFamily="18" charset="0"/>
              </a:rPr>
              <a:t> تقویت شده</a:t>
            </a:r>
            <a:r>
              <a:rPr lang="fa-IR" sz="3200" b="1" dirty="0" smtClean="0">
                <a:latin typeface="Arial" pitchFamily="34" charset="0"/>
              </a:rPr>
              <a:t> </a:t>
            </a:r>
            <a:r>
              <a:rPr lang="fa-IR" sz="3200" b="1" dirty="0">
                <a:solidFill>
                  <a:srgbClr val="2C2C29"/>
                </a:solidFill>
                <a:ea typeface="Times New Roman" pitchFamily="18" charset="0"/>
              </a:rPr>
              <a:t>با ورق های متصل به بالها</a:t>
            </a:r>
            <a:endParaRPr lang="fa-IR" sz="3200" b="1" dirty="0"/>
          </a:p>
        </p:txBody>
      </p:sp>
      <p:pic>
        <p:nvPicPr>
          <p:cNvPr id="5" name="Content Placeholder 4" descr="6.png"/>
          <p:cNvPicPr>
            <a:picLocks noGrp="1" noChangeAspect="1"/>
          </p:cNvPicPr>
          <p:nvPr>
            <p:ph sz="quarter" idx="1"/>
          </p:nvPr>
        </p:nvPicPr>
        <p:blipFill>
          <a:blip r:embed="rId2" cstate="print"/>
          <a:stretch>
            <a:fillRect/>
          </a:stretch>
        </p:blipFill>
        <p:spPr>
          <a:xfrm>
            <a:off x="827584" y="1844824"/>
            <a:ext cx="2776605" cy="3706911"/>
          </a:xfrm>
        </p:spPr>
      </p:pic>
      <p:pic>
        <p:nvPicPr>
          <p:cNvPr id="8" name="Content Placeholder 7" descr="66.png"/>
          <p:cNvPicPr>
            <a:picLocks noGrp="1" noChangeAspect="1"/>
          </p:cNvPicPr>
          <p:nvPr>
            <p:ph sz="quarter" idx="2"/>
          </p:nvPr>
        </p:nvPicPr>
        <p:blipFill>
          <a:blip r:embed="rId3" cstate="print"/>
          <a:stretch>
            <a:fillRect/>
          </a:stretch>
        </p:blipFill>
        <p:spPr>
          <a:xfrm>
            <a:off x="3995936" y="1988840"/>
            <a:ext cx="4439502" cy="332534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04664"/>
            <a:ext cx="7848872" cy="5262979"/>
          </a:xfrm>
          <a:prstGeom prst="rect">
            <a:avLst/>
          </a:prstGeom>
        </p:spPr>
        <p:txBody>
          <a:bodyPr wrap="square">
            <a:spAutoFit/>
          </a:bodyPr>
          <a:lstStyle/>
          <a:p>
            <a:r>
              <a:rPr lang="fa-IR" sz="3000" dirty="0" smtClean="0"/>
              <a:t>نکاتی دربارۀ پروفیل ها:</a:t>
            </a:r>
          </a:p>
          <a:p>
            <a:endParaRPr lang="fa-IR" sz="2800" dirty="0"/>
          </a:p>
          <a:p>
            <a:r>
              <a:rPr lang="fa-IR" sz="2800" dirty="0" smtClean="0"/>
              <a:t>1. از پروفیل های نورد سرد که در کارهای سبک استفاده می شوند. مانند: لاپه ها،ناودانی،تیرهای تکیه گاهی سقف کاذب و چارچوب درهای ساختمان.</a:t>
            </a:r>
          </a:p>
          <a:p>
            <a:endParaRPr lang="fa-IR" sz="2800" dirty="0" smtClean="0"/>
          </a:p>
          <a:p>
            <a:r>
              <a:rPr lang="fa-IR" sz="2800" dirty="0" smtClean="0"/>
              <a:t>2. پروفیل  (</a:t>
            </a:r>
            <a:r>
              <a:rPr lang="en-US" sz="2800" dirty="0" smtClean="0"/>
              <a:t>IPE</a:t>
            </a:r>
            <a:r>
              <a:rPr lang="fa-IR" sz="2800" dirty="0" smtClean="0"/>
              <a:t>) شکل برای اعضا خمشی، مانند تیرهای ساختمانی و (</a:t>
            </a:r>
            <a:r>
              <a:rPr lang="en-US" sz="2800" dirty="0" smtClean="0"/>
              <a:t>IPB</a:t>
            </a:r>
            <a:r>
              <a:rPr lang="fa-IR" sz="2800" dirty="0" smtClean="0"/>
              <a:t>) شکل بال پهن برای اعضا فشاری مانند ستون ها، میلگرد برای اعضا مهاری کششی و نیمرخ سپری و ناودانی برای مهاربندی ها و بادبندی ها مناسب هستند.</a:t>
            </a:r>
          </a:p>
          <a:p>
            <a:endParaRPr lang="fa-IR" sz="2800" dirty="0"/>
          </a:p>
          <a:p>
            <a:endParaRPr lang="fa-I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lennium08.jpg"/>
          <p:cNvPicPr>
            <a:picLocks noChangeAspect="1"/>
          </p:cNvPicPr>
          <p:nvPr/>
        </p:nvPicPr>
        <p:blipFill>
          <a:blip r:embed="rId2" cstate="print"/>
          <a:stretch>
            <a:fillRect/>
          </a:stretch>
        </p:blipFill>
        <p:spPr>
          <a:xfrm>
            <a:off x="1691680" y="1052736"/>
            <a:ext cx="5976664" cy="476294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36varbqy5zm942aorwz.jpg"/>
          <p:cNvPicPr>
            <a:picLocks noChangeAspect="1"/>
          </p:cNvPicPr>
          <p:nvPr/>
        </p:nvPicPr>
        <p:blipFill>
          <a:blip r:embed="rId2" cstate="print"/>
          <a:stretch>
            <a:fillRect/>
          </a:stretch>
        </p:blipFill>
        <p:spPr>
          <a:xfrm>
            <a:off x="2843808" y="260648"/>
            <a:ext cx="6048375" cy="4572000"/>
          </a:xfrm>
          <a:prstGeom prst="rect">
            <a:avLst/>
          </a:prstGeom>
        </p:spPr>
      </p:pic>
      <p:pic>
        <p:nvPicPr>
          <p:cNvPr id="4" name="Picture 3" descr="Millennium15.jpg"/>
          <p:cNvPicPr>
            <a:picLocks noChangeAspect="1"/>
          </p:cNvPicPr>
          <p:nvPr/>
        </p:nvPicPr>
        <p:blipFill>
          <a:blip r:embed="rId3" cstate="print"/>
          <a:stretch>
            <a:fillRect/>
          </a:stretch>
        </p:blipFill>
        <p:spPr>
          <a:xfrm>
            <a:off x="395536" y="3933056"/>
            <a:ext cx="3234986" cy="25780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t>لاپه هم معمولا نبشی یا ناودانی های کوچکی هست که برای نصب کردن </a:t>
            </a:r>
            <a:r>
              <a:rPr lang="fa-IR" sz="2800" dirty="0" smtClean="0"/>
              <a:t>ایرانیت </a:t>
            </a:r>
            <a:r>
              <a:rPr lang="fa-IR" sz="2800" dirty="0"/>
              <a:t>و یا سقف کارگذاری </a:t>
            </a:r>
            <a:r>
              <a:rPr lang="fa-IR" sz="2800" dirty="0" smtClean="0"/>
              <a:t>می شود.</a:t>
            </a:r>
            <a:endParaRPr lang="fa-IR" sz="2800" dirty="0"/>
          </a:p>
        </p:txBody>
      </p:sp>
      <p:pic>
        <p:nvPicPr>
          <p:cNvPr id="5" name="Content Placeholder 4" descr="t2bt1sfmxadxcmxcn6lo.gif"/>
          <p:cNvPicPr>
            <a:picLocks noGrp="1" noChangeAspect="1"/>
          </p:cNvPicPr>
          <p:nvPr>
            <p:ph sz="quarter" idx="1"/>
          </p:nvPr>
        </p:nvPicPr>
        <p:blipFill>
          <a:blip r:embed="rId2" cstate="print"/>
          <a:stretch>
            <a:fillRect/>
          </a:stretch>
        </p:blipFill>
        <p:spPr>
          <a:xfrm>
            <a:off x="1043608" y="2132856"/>
            <a:ext cx="6405289" cy="376417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dirty="0"/>
              <a:t>کل پوشش سقف کاذب، در مساحتی برابر با ۱۸۰ مترمربع، به صورتی طراحی و اجرا شده است که تکیه‌گاهی از پائین یا دیوارها ندارد و به صورت معلق دیده می‌شود.</a:t>
            </a:r>
          </a:p>
        </p:txBody>
      </p:sp>
      <p:pic>
        <p:nvPicPr>
          <p:cNvPr id="5" name="Content Placeholder 4" descr="یل.jpg"/>
          <p:cNvPicPr>
            <a:picLocks noGrp="1" noChangeAspect="1"/>
          </p:cNvPicPr>
          <p:nvPr>
            <p:ph sz="quarter" idx="1"/>
          </p:nvPr>
        </p:nvPicPr>
        <p:blipFill>
          <a:blip r:embed="rId2" cstate="print"/>
          <a:stretch>
            <a:fillRect/>
          </a:stretch>
        </p:blipFill>
        <p:spPr>
          <a:xfrm>
            <a:off x="964783" y="1600200"/>
            <a:ext cx="2642434" cy="4572000"/>
          </a:xfrm>
        </p:spPr>
      </p:pic>
      <p:pic>
        <p:nvPicPr>
          <p:cNvPr id="6" name="Content Placeholder 5" descr="memarinews-11-13-04-500.jpg"/>
          <p:cNvPicPr>
            <a:picLocks noGrp="1" noChangeAspect="1"/>
          </p:cNvPicPr>
          <p:nvPr>
            <p:ph sz="quarter" idx="2"/>
          </p:nvPr>
        </p:nvPicPr>
        <p:blipFill>
          <a:blip r:embed="rId3" cstate="print"/>
          <a:stretch>
            <a:fillRect/>
          </a:stretch>
        </p:blipFill>
        <p:spPr>
          <a:xfrm>
            <a:off x="4139952" y="2564904"/>
            <a:ext cx="4495800" cy="29972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20688"/>
            <a:ext cx="8208912" cy="5693866"/>
          </a:xfrm>
          <a:prstGeom prst="rect">
            <a:avLst/>
          </a:prstGeom>
        </p:spPr>
        <p:txBody>
          <a:bodyPr wrap="square">
            <a:spAutoFit/>
          </a:bodyPr>
          <a:lstStyle/>
          <a:p>
            <a:r>
              <a:rPr lang="fa-IR" sz="2800" dirty="0" smtClean="0"/>
              <a:t>3. پروفیل های </a:t>
            </a:r>
            <a:r>
              <a:rPr lang="en-US" sz="2800" dirty="0" smtClean="0"/>
              <a:t>UNP</a:t>
            </a:r>
            <a:r>
              <a:rPr lang="fa-IR" sz="2800" dirty="0" smtClean="0"/>
              <a:t> (ناودانی)،</a:t>
            </a:r>
            <a:r>
              <a:rPr lang="en-US" sz="2800" dirty="0" smtClean="0"/>
              <a:t>IPE</a:t>
            </a:r>
            <a:r>
              <a:rPr lang="fa-IR" sz="2800" dirty="0" smtClean="0"/>
              <a:t> و </a:t>
            </a:r>
            <a:r>
              <a:rPr lang="en-US" sz="2800" dirty="0" smtClean="0"/>
              <a:t>IPB</a:t>
            </a:r>
            <a:r>
              <a:rPr lang="fa-IR" sz="2800" dirty="0" smtClean="0"/>
              <a:t> با ارتفاع کل مقطع معرفی می شود. مثلا: </a:t>
            </a:r>
            <a:endParaRPr lang="en-US" sz="2800" dirty="0" smtClean="0"/>
          </a:p>
          <a:p>
            <a:r>
              <a:rPr lang="fa-IR" sz="2800" dirty="0" smtClean="0"/>
              <a:t>  در مقطع </a:t>
            </a:r>
            <a:r>
              <a:rPr lang="en-US" sz="2800" dirty="0" smtClean="0"/>
              <a:t>IPE</a:t>
            </a:r>
            <a:r>
              <a:rPr lang="fa-IR" sz="2800" dirty="0" smtClean="0"/>
              <a:t> عرض بال نصف ارتفاع کل مقطع است.    </a:t>
            </a:r>
            <a:endParaRPr lang="en-US" sz="2800" dirty="0" smtClean="0"/>
          </a:p>
          <a:p>
            <a:r>
              <a:rPr lang="fa-IR" sz="2800" dirty="0" smtClean="0"/>
              <a:t>  درمقطع </a:t>
            </a:r>
            <a:r>
              <a:rPr lang="en-US" sz="2800" dirty="0" smtClean="0"/>
              <a:t>IPB</a:t>
            </a:r>
            <a:r>
              <a:rPr lang="fa-IR" sz="2800" dirty="0" smtClean="0"/>
              <a:t> عرض بال برابر با ارتفاع کل مقطع است.</a:t>
            </a:r>
          </a:p>
          <a:p>
            <a:endParaRPr lang="fa-IR" sz="2800" dirty="0"/>
          </a:p>
          <a:p>
            <a:r>
              <a:rPr lang="fa-IR" sz="2800" dirty="0" smtClean="0"/>
              <a:t>4. </a:t>
            </a:r>
            <a:r>
              <a:rPr lang="fa-IR" sz="2800" dirty="0"/>
              <a:t>پروفیل نبشی با طول دو ساق و ضخامت آن معرفی می شود. </a:t>
            </a:r>
            <a:endParaRPr lang="fa-IR" sz="2800" dirty="0" smtClean="0"/>
          </a:p>
          <a:p>
            <a:endParaRPr lang="fa-IR" sz="2800" dirty="0"/>
          </a:p>
          <a:p>
            <a:r>
              <a:rPr lang="fa-IR" sz="2800" dirty="0" smtClean="0"/>
              <a:t>5. </a:t>
            </a:r>
            <a:r>
              <a:rPr lang="fa-IR" sz="2800" dirty="0"/>
              <a:t>ورق ها و تسمه ها با عرض و ضخامت معرفی می شود. </a:t>
            </a:r>
            <a:endParaRPr lang="fa-IR" sz="2800" dirty="0" smtClean="0"/>
          </a:p>
          <a:p>
            <a:endParaRPr lang="fa-IR" sz="2800" dirty="0"/>
          </a:p>
          <a:p>
            <a:r>
              <a:rPr lang="fa-IR" sz="2800" dirty="0" smtClean="0"/>
              <a:t>6. </a:t>
            </a:r>
            <a:r>
              <a:rPr lang="fa-IR" sz="2800" dirty="0"/>
              <a:t>عرض تسمه ها از </a:t>
            </a:r>
            <a:r>
              <a:rPr lang="en-US" sz="2800" dirty="0"/>
              <a:t>cm20</a:t>
            </a:r>
            <a:r>
              <a:rPr lang="fa-IR" sz="2800" dirty="0"/>
              <a:t> کمتر است</a:t>
            </a:r>
            <a:r>
              <a:rPr lang="fa-IR" sz="2800" dirty="0" smtClean="0"/>
              <a:t>.</a:t>
            </a:r>
          </a:p>
          <a:p>
            <a:endParaRPr lang="fa-IR" sz="2800" dirty="0"/>
          </a:p>
          <a:p>
            <a:r>
              <a:rPr lang="fa-IR" sz="2800" dirty="0" smtClean="0"/>
              <a:t>7.</a:t>
            </a:r>
            <a:r>
              <a:rPr lang="fa-IR" sz="2800" dirty="0"/>
              <a:t> مرکز سطح پروفیل های نبشی و ناودانی بیرون از پروفیل واقع هستند.(مجازی هستند)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476672"/>
            <a:ext cx="7920880" cy="5940088"/>
          </a:xfrm>
          <a:prstGeom prst="rect">
            <a:avLst/>
          </a:prstGeom>
        </p:spPr>
        <p:txBody>
          <a:bodyPr wrap="square">
            <a:spAutoFit/>
          </a:bodyPr>
          <a:lstStyle/>
          <a:p>
            <a:pPr algn="ctr"/>
            <a:r>
              <a:rPr lang="fa-IR" sz="4400" dirty="0" smtClean="0"/>
              <a:t>انواع پروفیل های ساختمانی:</a:t>
            </a:r>
          </a:p>
          <a:p>
            <a:endParaRPr lang="fa-IR" sz="2800" dirty="0"/>
          </a:p>
          <a:p>
            <a:pPr marL="342900" indent="-342900">
              <a:buFont typeface="+mj-lt"/>
              <a:buAutoNum type="arabicPeriod"/>
            </a:pPr>
            <a:r>
              <a:rPr lang="fa-IR" sz="2800" dirty="0" smtClean="0"/>
              <a:t>نورد گرم : </a:t>
            </a:r>
            <a:r>
              <a:rPr lang="fa-IR" sz="2800" dirty="0"/>
              <a:t>از نورد گرم شمش فولادی ساخته می شود</a:t>
            </a:r>
            <a:r>
              <a:rPr lang="fa-IR" sz="2800" dirty="0" smtClean="0"/>
              <a:t>.</a:t>
            </a:r>
          </a:p>
          <a:p>
            <a:pPr marL="342900" indent="-342900">
              <a:buFont typeface="+mj-lt"/>
              <a:buAutoNum type="arabicPeriod"/>
            </a:pPr>
            <a:endParaRPr lang="fa-IR" sz="2800" dirty="0" smtClean="0"/>
          </a:p>
          <a:p>
            <a:pPr marL="342900" indent="-342900">
              <a:buFont typeface="+mj-lt"/>
              <a:buAutoNum type="arabicPeriod"/>
            </a:pPr>
            <a:r>
              <a:rPr lang="fa-IR" sz="2800" dirty="0" smtClean="0"/>
              <a:t>نورد سرد : </a:t>
            </a:r>
            <a:r>
              <a:rPr lang="fa-IR" sz="2800" dirty="0"/>
              <a:t>از شکل دادن ورق های فولادی از طریق خم کردن و پرس ایجاد می شود</a:t>
            </a:r>
            <a:r>
              <a:rPr lang="fa-IR" sz="2800" dirty="0" smtClean="0"/>
              <a:t>.</a:t>
            </a:r>
          </a:p>
          <a:p>
            <a:pPr marL="342900" indent="-342900"/>
            <a:endParaRPr lang="fa-IR" sz="2800" dirty="0" smtClean="0"/>
          </a:p>
          <a:p>
            <a:pPr marL="342900" indent="-342900"/>
            <a:r>
              <a:rPr lang="fa-IR" sz="2800" dirty="0" smtClean="0"/>
              <a:t>3. مرکب : </a:t>
            </a:r>
            <a:r>
              <a:rPr lang="fa-IR" sz="2800" dirty="0"/>
              <a:t>از اتصال چند پروفیل گرم و سرد ایجاد می شود.</a:t>
            </a:r>
            <a:endParaRPr lang="fa-IR" sz="2800" dirty="0" smtClean="0"/>
          </a:p>
          <a:p>
            <a:pPr algn="ctr"/>
            <a:endParaRPr lang="fa-IR" sz="2800" dirty="0"/>
          </a:p>
          <a:p>
            <a:pPr algn="ctr"/>
            <a:endParaRPr lang="fa-IR" sz="2800" dirty="0" smtClean="0"/>
          </a:p>
          <a:p>
            <a:pPr algn="ctr"/>
            <a:endParaRPr lang="fa-IR" sz="2800" dirty="0"/>
          </a:p>
          <a:p>
            <a:pPr algn="ctr"/>
            <a:endParaRPr lang="fa-IR" sz="2800" dirty="0" smtClean="0"/>
          </a:p>
          <a:p>
            <a:pPr algn="ctr"/>
            <a:endParaRPr lang="fa-I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8229600" cy="1143000"/>
          </a:xfrm>
        </p:spPr>
        <p:txBody>
          <a:bodyPr>
            <a:noAutofit/>
          </a:bodyPr>
          <a:lstStyle/>
          <a:p>
            <a:pPr algn="ctr"/>
            <a:r>
              <a:rPr lang="fa-IR" sz="3200" dirty="0" smtClean="0"/>
              <a:t/>
            </a:r>
            <a:br>
              <a:rPr lang="fa-IR" sz="3200" dirty="0" smtClean="0"/>
            </a:br>
            <a:r>
              <a:rPr kumimoji="0" lang="fa-IR" sz="3200" b="0" i="0" u="none" strike="noStrike" cap="none" normalizeH="0" baseline="0" dirty="0" smtClean="0">
                <a:ln>
                  <a:noFill/>
                </a:ln>
                <a:solidFill>
                  <a:srgbClr val="2C2C29"/>
                </a:solidFill>
                <a:effectLst/>
                <a:latin typeface="Tahoma" pitchFamily="34" charset="0"/>
                <a:ea typeface="Times New Roman" pitchFamily="18" charset="0"/>
              </a:rPr>
              <a:t> </a:t>
            </a:r>
            <a:r>
              <a:rPr kumimoji="0" lang="fa-IR" sz="3200" b="1" i="0" u="none" strike="noStrike" cap="none" normalizeH="0" baseline="0" dirty="0" smtClean="0">
                <a:ln>
                  <a:noFill/>
                </a:ln>
                <a:solidFill>
                  <a:srgbClr val="2C2C29"/>
                </a:solidFill>
                <a:effectLst/>
                <a:latin typeface="Tahoma" pitchFamily="34" charset="0"/>
                <a:ea typeface="Times New Roman" pitchFamily="18" charset="0"/>
              </a:rPr>
              <a:t>پروفیل های کامپوزیتی </a:t>
            </a:r>
            <a:r>
              <a:rPr kumimoji="0" lang="en-US" sz="3200" b="1" i="0" u="none" strike="noStrike" cap="none" normalizeH="0" baseline="0" dirty="0" smtClean="0">
                <a:ln>
                  <a:noFill/>
                </a:ln>
                <a:solidFill>
                  <a:srgbClr val="2C2C29"/>
                </a:solidFill>
                <a:effectLst/>
                <a:latin typeface="Tahoma" pitchFamily="34" charset="0"/>
                <a:ea typeface="Times New Roman" pitchFamily="18" charset="0"/>
              </a:rPr>
              <a:t>FRP</a:t>
            </a:r>
            <a:r>
              <a:rPr kumimoji="0" lang="fa-IR" sz="3200" b="0" i="0" u="none" strike="noStrike" cap="none" normalizeH="0" baseline="0" dirty="0" smtClean="0">
                <a:ln>
                  <a:noFill/>
                </a:ln>
                <a:solidFill>
                  <a:srgbClr val="2C2C29"/>
                </a:solidFill>
                <a:effectLst/>
                <a:latin typeface="Tahoma" pitchFamily="34" charset="0"/>
                <a:ea typeface="Times New Roman" pitchFamily="18" charset="0"/>
              </a:rPr>
              <a:t> </a:t>
            </a:r>
            <a:br>
              <a:rPr kumimoji="0" lang="fa-IR" sz="3200" b="0" i="0" u="none" strike="noStrike" cap="none" normalizeH="0" baseline="0" dirty="0" smtClean="0">
                <a:ln>
                  <a:noFill/>
                </a:ln>
                <a:solidFill>
                  <a:srgbClr val="2C2C29"/>
                </a:solidFill>
                <a:effectLst/>
                <a:latin typeface="Tahoma" pitchFamily="34" charset="0"/>
                <a:ea typeface="Times New Roman" pitchFamily="18" charset="0"/>
              </a:rPr>
            </a:br>
            <a:r>
              <a:rPr lang="fa-IR" sz="3200" dirty="0" smtClean="0"/>
              <a:t/>
            </a:r>
            <a:br>
              <a:rPr lang="fa-IR" sz="3200" dirty="0" smtClean="0"/>
            </a:br>
            <a:r>
              <a:rPr lang="fa-IR" sz="2800" dirty="0" smtClean="0"/>
              <a:t>بكارگیری </a:t>
            </a:r>
            <a:r>
              <a:rPr lang="fa-IR" sz="2800" dirty="0"/>
              <a:t>پروفیل های </a:t>
            </a:r>
            <a:r>
              <a:rPr lang="en-US" sz="2800" dirty="0"/>
              <a:t>FRP </a:t>
            </a:r>
            <a:r>
              <a:rPr lang="fa-IR" sz="2800" dirty="0"/>
              <a:t>به جای فلزی، بطور قابل ملاحظه ای از زیانهای ناشی از بروز خوردگی جلوگیری می كند.</a:t>
            </a:r>
          </a:p>
        </p:txBody>
      </p:sp>
      <p:pic>
        <p:nvPicPr>
          <p:cNvPr id="5" name="Content Placeholder 4" descr="36068_1266043672.jpg"/>
          <p:cNvPicPr>
            <a:picLocks noGrp="1" noChangeAspect="1"/>
          </p:cNvPicPr>
          <p:nvPr>
            <p:ph sz="quarter" idx="1"/>
          </p:nvPr>
        </p:nvPicPr>
        <p:blipFill>
          <a:blip r:embed="rId2" cstate="print"/>
          <a:stretch>
            <a:fillRect/>
          </a:stretch>
        </p:blipFill>
        <p:spPr>
          <a:xfrm>
            <a:off x="539552" y="2492896"/>
            <a:ext cx="3534494" cy="3051969"/>
          </a:xfrm>
        </p:spPr>
      </p:pic>
      <p:pic>
        <p:nvPicPr>
          <p:cNvPr id="6" name="Content Placeholder 5" descr="پروفیل%20کامپوزیتی.jpg"/>
          <p:cNvPicPr>
            <a:picLocks noGrp="1" noChangeAspect="1"/>
          </p:cNvPicPr>
          <p:nvPr>
            <p:ph sz="quarter" idx="2"/>
          </p:nvPr>
        </p:nvPicPr>
        <p:blipFill>
          <a:blip r:embed="rId3" cstate="print"/>
          <a:stretch>
            <a:fillRect/>
          </a:stretch>
        </p:blipFill>
        <p:spPr>
          <a:xfrm>
            <a:off x="4427984" y="2564904"/>
            <a:ext cx="4038600" cy="30289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39552" y="363914"/>
            <a:ext cx="813690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مزایای پروفیل های کامپوزیتی </a:t>
            </a:r>
            <a:r>
              <a:rPr kumimoji="0" lang="en-US" sz="2800" b="0" i="0" u="none" strike="noStrike" cap="none" normalizeH="0" baseline="0" dirty="0" smtClean="0">
                <a:ln>
                  <a:noFill/>
                </a:ln>
                <a:solidFill>
                  <a:srgbClr val="2C2C29"/>
                </a:solidFill>
                <a:effectLst/>
                <a:latin typeface="Tahoma" pitchFamily="34" charset="0"/>
                <a:ea typeface="Times New Roman" pitchFamily="18" charset="0"/>
                <a:cs typeface="+mj-cs"/>
              </a:rPr>
              <a:t>FRP</a:t>
            </a: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 در صنعت ساختمان:</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بزرگترین سهم بازار مصرف مواد مرکب (کامپوزیت) در اختیار صنعت ساختمان است. در این میان پروفیلهای کامپوزیتی به میزان وسیعی در ساختمان سازی بویژه احداث بناهای ساحلی و یا سازه‌های مستقر شده در شرایط اقلیمی خورنده کاربرد یافته اند.</a:t>
            </a:r>
            <a:b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b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دلیل عمده استفاده از پروفیل های </a:t>
            </a:r>
            <a:r>
              <a:rPr kumimoji="0" lang="en-US" sz="2800" b="0" i="0" u="none" strike="noStrike" cap="none" normalizeH="0" baseline="0" dirty="0" smtClean="0">
                <a:ln>
                  <a:noFill/>
                </a:ln>
                <a:solidFill>
                  <a:srgbClr val="2C2C29"/>
                </a:solidFill>
                <a:effectLst/>
                <a:latin typeface="Tahoma" pitchFamily="34" charset="0"/>
                <a:ea typeface="Times New Roman" pitchFamily="18" charset="0"/>
                <a:cs typeface="+mj-cs"/>
              </a:rPr>
              <a:t>FRP</a:t>
            </a: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 در داخل بتن، جلوگیری از پدیده خوردگی و افزایش عمر سازه در برابر ارتعاش می باشد. هرچند که استفاده از پروفیل های </a:t>
            </a:r>
            <a:r>
              <a:rPr kumimoji="0" lang="en-US" sz="2800" b="0" i="0" u="none" strike="noStrike" cap="none" normalizeH="0" baseline="0" dirty="0" smtClean="0">
                <a:ln>
                  <a:noFill/>
                </a:ln>
                <a:solidFill>
                  <a:srgbClr val="2C2C29"/>
                </a:solidFill>
                <a:effectLst/>
                <a:latin typeface="Tahoma" pitchFamily="34" charset="0"/>
                <a:ea typeface="Times New Roman" pitchFamily="18" charset="0"/>
                <a:cs typeface="+mj-cs"/>
              </a:rPr>
              <a:t>FRP</a:t>
            </a: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 به جای نمونه های فلزی سبب کاهش وزن بنا نیز خواهد شد، اما در استفاده از این پروفیلها، مساله کاهش وزن اهمیت ناچیزی دارد. دلیل بالا بودن عمر کامپوزیت ها، خواص غیر کشسان آنهاست. بنابراین مواد کامپوزیتی در برابر ارتعاشات زلزله عملکرد بهتری خواهند داشت و بهترین گزینه جهت مقاومت سازه در برابر لرزه خواهند بود.</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Calibri"/>
                <a:ea typeface="Times New Roman" pitchFamily="18" charset="0"/>
                <a:cs typeface="+mj-cs"/>
              </a:rPr>
              <a:t> </a:t>
            </a:r>
            <a:endParaRPr kumimoji="0" lang="fa-IR"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064896" cy="5262979"/>
          </a:xfrm>
          <a:prstGeom prst="rect">
            <a:avLst/>
          </a:prstGeom>
        </p:spPr>
        <p:txBody>
          <a:bodyPr wrap="square">
            <a:spAutoFit/>
          </a:bodyPr>
          <a:lstStyle/>
          <a:p>
            <a:pPr lvl="0" eaLnBrk="0" fontAlgn="base" hangingPunct="0">
              <a:spcBef>
                <a:spcPct val="0"/>
              </a:spcBef>
              <a:spcAft>
                <a:spcPct val="0"/>
              </a:spcAft>
            </a:pPr>
            <a:r>
              <a:rPr kumimoji="0" lang="fa-IR" sz="2800" b="0" i="0" u="none" strike="noStrike" cap="none" normalizeH="0" baseline="0" dirty="0" smtClean="0">
                <a:ln>
                  <a:noFill/>
                </a:ln>
                <a:solidFill>
                  <a:srgbClr val="2C2C29"/>
                </a:solidFill>
                <a:effectLst/>
                <a:latin typeface="Swis721 BlkCn BT" pitchFamily="34" charset="0"/>
                <a:ea typeface="Times New Roman" pitchFamily="18" charset="0"/>
                <a:cs typeface="+mj-cs"/>
              </a:rPr>
              <a:t>بکارگیری پروفیل های </a:t>
            </a:r>
            <a:r>
              <a:rPr kumimoji="0" lang="en-US" sz="2800" b="0" i="0" u="none" strike="noStrike" cap="none" normalizeH="0" baseline="0" dirty="0" smtClean="0">
                <a:ln>
                  <a:noFill/>
                </a:ln>
                <a:solidFill>
                  <a:srgbClr val="2C2C29"/>
                </a:solidFill>
                <a:effectLst/>
                <a:latin typeface="Swis721 BlkCn BT" pitchFamily="34" charset="0"/>
                <a:ea typeface="Times New Roman" pitchFamily="18" charset="0"/>
                <a:cs typeface="+mj-cs"/>
              </a:rPr>
              <a:t>FRP</a:t>
            </a:r>
            <a:r>
              <a:rPr kumimoji="0" lang="fa-IR" sz="2800" b="0" i="0" u="none" strike="noStrike" cap="none" normalizeH="0" baseline="0" dirty="0" smtClean="0">
                <a:ln>
                  <a:noFill/>
                </a:ln>
                <a:solidFill>
                  <a:srgbClr val="2C2C29"/>
                </a:solidFill>
                <a:effectLst/>
                <a:latin typeface="Swis721 BlkCn BT" pitchFamily="34" charset="0"/>
                <a:ea typeface="Times New Roman" pitchFamily="18" charset="0"/>
                <a:cs typeface="+mj-cs"/>
              </a:rPr>
              <a:t> به جای فلزی، بطور قابل ملاحظه ای از زیانهای ناشی از بروز خوردگی جلوگیری می کند. ظهور تخریب ناشی از پدیده خوردگی در بتن مسلح شده با پروفیل فلزی بدین گونه است که نخست میله های فلزی داخل بتن دچار زنگ زدگی شده و اکسید می شوند. سپس این اکسیدها به سمت سطح بیرونی بتن شروع به مهاجرت کرده و با انتشار در داخل بتن باعث از بین رفتن آن می شوند. بدین ترتیب با خورده شدن دو جزء فلزی و بتن سازه، زمینه تخریب کامل سازه بتنی فراهم می گردد. </a:t>
            </a:r>
          </a:p>
          <a:p>
            <a:pPr lvl="0" eaLnBrk="0" fontAlgn="base" hangingPunct="0">
              <a:spcBef>
                <a:spcPct val="0"/>
              </a:spcBef>
              <a:spcAft>
                <a:spcPct val="0"/>
              </a:spcAft>
            </a:pPr>
            <a:r>
              <a:rPr lang="fa-IR" sz="2800" dirty="0">
                <a:solidFill>
                  <a:srgbClr val="2C2C29"/>
                </a:solidFill>
                <a:latin typeface="Swis721 BlkCn BT" pitchFamily="34" charset="0"/>
                <a:ea typeface="Times New Roman" pitchFamily="18" charset="0"/>
                <a:cs typeface="+mj-cs"/>
              </a:rPr>
              <a:t>روشهای سنتی گذشته مانند چسباندن صفحات فلزی بر روی سازه یا اضافه کردن ضخامت بتن جهت مقابله با پدیده خوردگی ضمن آنکه مشکل خوردگی فلز را مرتفع نخواهد نمود، سبب افزایش وزن سازه و آسیب پذیرتر شدن آن در برابر زلزله نیز خواهد شد.</a:t>
            </a:r>
            <a:endParaRPr kumimoji="0" lang="en-US" sz="2800" b="0" i="0" u="none" strike="noStrike" cap="none" normalizeH="0" baseline="0" dirty="0" smtClean="0">
              <a:ln>
                <a:noFill/>
              </a:ln>
              <a:solidFill>
                <a:schemeClr val="tx1"/>
              </a:solidFill>
              <a:effectLst/>
              <a:latin typeface="Swis721 BlkCn BT" pitchFamily="34" charset="0"/>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335846"/>
            <a:ext cx="7632848" cy="5262979"/>
          </a:xfrm>
          <a:prstGeom prst="rect">
            <a:avLst/>
          </a:prstGeom>
        </p:spPr>
        <p:txBody>
          <a:bodyPr wrap="square">
            <a:spAutoFit/>
          </a:bodyPr>
          <a:lstStyle/>
          <a:p>
            <a:r>
              <a:rPr kumimoji="0" lang="fa-IR" sz="2800" b="0" i="0" u="none" strike="noStrike" cap="none" normalizeH="0" baseline="0" dirty="0" smtClean="0">
                <a:ln>
                  <a:noFill/>
                </a:ln>
                <a:solidFill>
                  <a:srgbClr val="2C2C29"/>
                </a:solidFill>
                <a:effectLst/>
                <a:latin typeface="Swis721 BlkCn BT" pitchFamily="34" charset="0"/>
                <a:ea typeface="Times New Roman" pitchFamily="18" charset="0"/>
                <a:cs typeface="+mj-cs"/>
              </a:rPr>
              <a:t>جهت جلوگیری از این امر می توان با تقویت سطح خارجی سازه بتنی توسط مواد مرکب و استفاده از پروفیل های </a:t>
            </a:r>
            <a:r>
              <a:rPr kumimoji="0" lang="en-US" sz="2800" b="0" i="0" u="none" strike="noStrike" cap="none" normalizeH="0" baseline="0" dirty="0" smtClean="0">
                <a:ln>
                  <a:noFill/>
                </a:ln>
                <a:solidFill>
                  <a:srgbClr val="2C2C29"/>
                </a:solidFill>
                <a:effectLst/>
                <a:latin typeface="Swis721 BlkCn BT" pitchFamily="34" charset="0"/>
                <a:ea typeface="Times New Roman" pitchFamily="18" charset="0"/>
                <a:cs typeface="+mj-cs"/>
              </a:rPr>
              <a:t>FRP</a:t>
            </a:r>
            <a:r>
              <a:rPr kumimoji="0" lang="fa-IR" sz="2800" b="0" i="0" u="none" strike="noStrike" cap="none" normalizeH="0" baseline="0" dirty="0" smtClean="0">
                <a:ln>
                  <a:noFill/>
                </a:ln>
                <a:solidFill>
                  <a:srgbClr val="2C2C29"/>
                </a:solidFill>
                <a:effectLst/>
                <a:latin typeface="Swis721 BlkCn BT" pitchFamily="34" charset="0"/>
                <a:ea typeface="Times New Roman" pitchFamily="18" charset="0"/>
                <a:cs typeface="+mj-cs"/>
              </a:rPr>
              <a:t> در داخل بتن، هم مشکل خوردگی فلز داخل سازه را حل نمود و هم جلوی مختل شدن کارایی سازه در صورت خورده شدن بتن را گرفت که این بهترین روش مقابله با پدیده خوردگی در یک سازه بتنی می باشد. </a:t>
            </a:r>
            <a:br>
              <a:rPr kumimoji="0" lang="fa-IR" sz="2800" b="0" i="0" u="none" strike="noStrike" cap="none" normalizeH="0" baseline="0" dirty="0" smtClean="0">
                <a:ln>
                  <a:noFill/>
                </a:ln>
                <a:solidFill>
                  <a:srgbClr val="2C2C29"/>
                </a:solidFill>
                <a:effectLst/>
                <a:latin typeface="Swis721 BlkCn BT" pitchFamily="34" charset="0"/>
                <a:ea typeface="Times New Roman" pitchFamily="18" charset="0"/>
                <a:cs typeface="+mj-cs"/>
              </a:rPr>
            </a:br>
            <a:r>
              <a:rPr kumimoji="0" lang="fa-IR" sz="2800" b="0" i="0" u="none" strike="noStrike" cap="none" normalizeH="0" baseline="0" dirty="0" smtClean="0">
                <a:ln>
                  <a:noFill/>
                </a:ln>
                <a:solidFill>
                  <a:srgbClr val="2C2C29"/>
                </a:solidFill>
                <a:effectLst/>
                <a:latin typeface="Swis721 BlkCn BT" pitchFamily="34" charset="0"/>
                <a:ea typeface="Times New Roman" pitchFamily="18" charset="0"/>
                <a:cs typeface="+mj-cs"/>
              </a:rPr>
              <a:t>کشور ما نیاز بسیار گسترده ای به استفاده از کامپوزیت ها در قالب پروفیلهای کامپوزیتی دارد. هم اکنون بسیاری از سازه های بنا شده در محیط های خورنده مناطق مختلف کشور همچون پل های دریاچه ارومیه و یا ساختمان های جنوب کشور دچار معضل خوردگی هستند که استفاده از کامپوزیت ها می تواند پاسخگوی مشکل این قبیل سازه ها باشد.</a:t>
            </a:r>
            <a:endParaRPr lang="fa-IR" sz="2800" dirty="0">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48680"/>
            <a:ext cx="7920880" cy="954107"/>
          </a:xfrm>
          <a:prstGeom prst="rect">
            <a:avLst/>
          </a:prstGeom>
        </p:spPr>
        <p:txBody>
          <a:bodyPr wrap="square">
            <a:spAutoFit/>
          </a:bodyPr>
          <a:lstStyle/>
          <a:p>
            <a:r>
              <a:rPr lang="fa-IR" sz="2800" dirty="0" smtClean="0"/>
              <a:t>لازم به ذکر است در ایران منظور از پروفیل ، پروفیل قوطی می باشد و سایر پروفیل ها با نام خود شان تلقی می شوند.</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39552" y="764123"/>
            <a:ext cx="80648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i="0" u="none" strike="noStrike" cap="none" normalizeH="0" baseline="0" dirty="0" smtClean="0">
                <a:ln>
                  <a:noFill/>
                </a:ln>
                <a:solidFill>
                  <a:srgbClr val="2C2C29"/>
                </a:solidFill>
                <a:effectLst/>
                <a:latin typeface="Tahoma" pitchFamily="34" charset="0"/>
                <a:ea typeface="Times New Roman" pitchFamily="18" charset="0"/>
                <a:cs typeface="+mj-cs"/>
              </a:rPr>
              <a:t>تعریف تیرهای لانه زنبوری</a:t>
            </a:r>
            <a:r>
              <a:rPr lang="fa-IR" sz="2800" dirty="0">
                <a:solidFill>
                  <a:srgbClr val="2C2C29"/>
                </a:solidFill>
                <a:latin typeface="Tahoma" pitchFamily="34" charset="0"/>
                <a:ea typeface="Times New Roman" pitchFamily="18" charset="0"/>
                <a:cs typeface="+mj-cs"/>
              </a:rPr>
              <a:t>:</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Calibri"/>
                <a:ea typeface="Times New Roman" pitchFamily="18" charset="0"/>
                <a:cs typeface="+mj-cs"/>
              </a:rPr>
              <a:t>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cs typeface="+mj-cs"/>
              </a:rPr>
              <a:t>دلیل نامگذاری تیرهای لانه زنبوری ، شکل گیری این تیرها پس از عملیات ( بریدن و دوباره جوش دادن ) و تکمیل پروفیل است . اینگونه تیرها در طول خود دارای حفره های توخالی (در جان) هستند که به لانه زنبور شبثه است ؛ به همین سبب به اینگونه تیرها لانه زنبوری می گویند.</a:t>
            </a:r>
            <a:endParaRPr kumimoji="0" lang="fa-IR"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atopbouw.gif"/>
          <p:cNvPicPr>
            <a:picLocks noChangeAspect="1"/>
          </p:cNvPicPr>
          <p:nvPr/>
        </p:nvPicPr>
        <p:blipFill>
          <a:blip r:embed="rId2" cstate="print"/>
          <a:stretch>
            <a:fillRect/>
          </a:stretch>
        </p:blipFill>
        <p:spPr>
          <a:xfrm>
            <a:off x="1000125" y="319087"/>
            <a:ext cx="7143750" cy="62198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پروفیل </a:t>
            </a:r>
            <a:r>
              <a:rPr lang="en-US" dirty="0" smtClean="0"/>
              <a:t>MDF</a:t>
            </a:r>
            <a:endParaRPr lang="fa-IR" dirty="0"/>
          </a:p>
        </p:txBody>
      </p:sp>
      <p:pic>
        <p:nvPicPr>
          <p:cNvPr id="5" name="Content Placeholder 4" descr="mdf-profile-1.jpg"/>
          <p:cNvPicPr>
            <a:picLocks noGrp="1" noChangeAspect="1"/>
          </p:cNvPicPr>
          <p:nvPr>
            <p:ph sz="quarter" idx="1"/>
          </p:nvPr>
        </p:nvPicPr>
        <p:blipFill>
          <a:blip r:embed="rId2" cstate="print"/>
          <a:stretch>
            <a:fillRect/>
          </a:stretch>
        </p:blipFill>
        <p:spPr>
          <a:xfrm>
            <a:off x="395536" y="3429000"/>
            <a:ext cx="4680520" cy="2764705"/>
          </a:xfrm>
        </p:spPr>
      </p:pic>
      <p:sp>
        <p:nvSpPr>
          <p:cNvPr id="4" name="Content Placeholder 3"/>
          <p:cNvSpPr>
            <a:spLocks noGrp="1"/>
          </p:cNvSpPr>
          <p:nvPr>
            <p:ph sz="quarter" idx="2"/>
          </p:nvPr>
        </p:nvSpPr>
        <p:spPr>
          <a:xfrm>
            <a:off x="539552" y="1412776"/>
            <a:ext cx="8050088" cy="4572000"/>
          </a:xfrm>
        </p:spPr>
        <p:txBody>
          <a:bodyPr>
            <a:normAutofit/>
          </a:bodyPr>
          <a:lstStyle/>
          <a:p>
            <a:r>
              <a:rPr lang="fa-IR" sz="2800" dirty="0" smtClean="0">
                <a:cs typeface="+mj-cs"/>
              </a:rPr>
              <a:t>انعطاف پذيري روكش هاي </a:t>
            </a:r>
            <a:r>
              <a:rPr lang="en-US" sz="2800" dirty="0" smtClean="0">
                <a:cs typeface="+mj-cs"/>
              </a:rPr>
              <a:t>HPL </a:t>
            </a:r>
            <a:r>
              <a:rPr lang="fa-IR" sz="2800" dirty="0" smtClean="0">
                <a:cs typeface="+mj-cs"/>
              </a:rPr>
              <a:t>بدليل سختي و استخواني بودن بسیار كم مي باشد، از این رو، اين تكنولوژي با استفاده از روكش هاي </a:t>
            </a:r>
            <a:r>
              <a:rPr lang="en-US" sz="2800" dirty="0" smtClean="0">
                <a:cs typeface="+mj-cs"/>
              </a:rPr>
              <a:t>P.V.C </a:t>
            </a:r>
            <a:r>
              <a:rPr lang="fa-IR" sz="2800" dirty="0" smtClean="0">
                <a:cs typeface="+mj-cs"/>
              </a:rPr>
              <a:t>طي فرآيند روكش چسباني جلوه خاصي به شاخه هاي ابزار خورده </a:t>
            </a:r>
            <a:r>
              <a:rPr lang="en-US" sz="2800" dirty="0" err="1" smtClean="0">
                <a:cs typeface="+mj-cs"/>
              </a:rPr>
              <a:t>mdf</a:t>
            </a:r>
            <a:r>
              <a:rPr lang="en-US" sz="2800" dirty="0" smtClean="0">
                <a:cs typeface="+mj-cs"/>
              </a:rPr>
              <a:t> </a:t>
            </a:r>
            <a:r>
              <a:rPr lang="fa-IR" sz="2800" dirty="0" smtClean="0">
                <a:cs typeface="+mj-cs"/>
              </a:rPr>
              <a:t>بخشيده كه حاصل اين فرايند پروفيل ناميده مي شود </a:t>
            </a:r>
            <a:r>
              <a:rPr lang="fa-IR" dirty="0" smtClean="0"/>
              <a:t>.</a:t>
            </a:r>
            <a:endParaRPr lang="fa-I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fa-IR" sz="2800" dirty="0" smtClean="0"/>
              <a:t/>
            </a:r>
            <a:br>
              <a:rPr lang="fa-IR" sz="2800" dirty="0" smtClean="0"/>
            </a:br>
            <a:r>
              <a:rPr lang="fa-IR" sz="2800" dirty="0" smtClean="0"/>
              <a:t>معمولا </a:t>
            </a:r>
            <a:r>
              <a:rPr lang="fa-IR" sz="2800" dirty="0"/>
              <a:t>پروفيل ام دی اف را پيش از روکش کردن توسط دستگاه هاي سي ان سي برش داده، سوراخ کرده يا شيار </a:t>
            </a:r>
            <a:r>
              <a:rPr lang="fa-IR" sz="2800" dirty="0" smtClean="0"/>
              <a:t>ميدهند.</a:t>
            </a:r>
            <a:endParaRPr lang="fa-IR" sz="2800" dirty="0"/>
          </a:p>
        </p:txBody>
      </p:sp>
      <p:pic>
        <p:nvPicPr>
          <p:cNvPr id="5" name="Content Placeholder 4" descr="سی.png"/>
          <p:cNvPicPr>
            <a:picLocks noGrp="1" noChangeAspect="1"/>
          </p:cNvPicPr>
          <p:nvPr>
            <p:ph sz="quarter" idx="1"/>
          </p:nvPr>
        </p:nvPicPr>
        <p:blipFill>
          <a:blip r:embed="rId2" cstate="print"/>
          <a:stretch>
            <a:fillRect/>
          </a:stretch>
        </p:blipFill>
        <p:spPr>
          <a:xfrm>
            <a:off x="323528" y="1700808"/>
            <a:ext cx="4063338" cy="2438003"/>
          </a:xfrm>
        </p:spPr>
      </p:pic>
      <p:pic>
        <p:nvPicPr>
          <p:cNvPr id="6" name="Content Placeholder 5" descr="صث.png"/>
          <p:cNvPicPr>
            <a:picLocks noGrp="1" noChangeAspect="1"/>
          </p:cNvPicPr>
          <p:nvPr>
            <p:ph sz="quarter" idx="2"/>
          </p:nvPr>
        </p:nvPicPr>
        <p:blipFill>
          <a:blip r:embed="rId3" cstate="print"/>
          <a:stretch>
            <a:fillRect/>
          </a:stretch>
        </p:blipFill>
        <p:spPr>
          <a:xfrm>
            <a:off x="5220072" y="1700808"/>
            <a:ext cx="3034341" cy="2863577"/>
          </a:xfrm>
        </p:spPr>
      </p:pic>
      <p:pic>
        <p:nvPicPr>
          <p:cNvPr id="7" name="Picture 6" descr="untitled.pngبل.png"/>
          <p:cNvPicPr>
            <a:picLocks noChangeAspect="1"/>
          </p:cNvPicPr>
          <p:nvPr/>
        </p:nvPicPr>
        <p:blipFill>
          <a:blip r:embed="rId4" cstate="print"/>
          <a:stretch>
            <a:fillRect/>
          </a:stretch>
        </p:blipFill>
        <p:spPr>
          <a:xfrm>
            <a:off x="2123728" y="4293096"/>
            <a:ext cx="3456384" cy="228985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پروفیل آلومینیومی</a:t>
            </a:r>
            <a:endParaRPr lang="fa-IR" b="1" dirty="0"/>
          </a:p>
        </p:txBody>
      </p:sp>
      <p:pic>
        <p:nvPicPr>
          <p:cNvPr id="5" name="Content Placeholder 4" descr="bj11371749fi33280061.jpg"/>
          <p:cNvPicPr>
            <a:picLocks noGrp="1" noChangeAspect="1"/>
          </p:cNvPicPr>
          <p:nvPr>
            <p:ph sz="quarter" idx="1"/>
          </p:nvPr>
        </p:nvPicPr>
        <p:blipFill>
          <a:blip r:embed="rId2" cstate="print"/>
          <a:stretch>
            <a:fillRect/>
          </a:stretch>
        </p:blipFill>
        <p:spPr>
          <a:xfrm>
            <a:off x="457200" y="2424288"/>
            <a:ext cx="3657600" cy="2923823"/>
          </a:xfrm>
        </p:spPr>
      </p:pic>
      <p:pic>
        <p:nvPicPr>
          <p:cNvPr id="6" name="Content Placeholder 5" descr="لاا.png"/>
          <p:cNvPicPr>
            <a:picLocks noGrp="1" noChangeAspect="1"/>
          </p:cNvPicPr>
          <p:nvPr>
            <p:ph sz="quarter" idx="2"/>
          </p:nvPr>
        </p:nvPicPr>
        <p:blipFill>
          <a:blip r:embed="rId3" cstate="print"/>
          <a:stretch>
            <a:fillRect/>
          </a:stretch>
        </p:blipFill>
        <p:spPr>
          <a:xfrm>
            <a:off x="4211961" y="2636912"/>
            <a:ext cx="4299162" cy="225283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559847"/>
            <a:ext cx="799288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پروفیل های گرم: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Calibri"/>
                <a:ea typeface="Times New Roman" pitchFamily="18" charset="0"/>
              </a:rPr>
              <a:t>لوله</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Calibri"/>
                <a:ea typeface="Times New Roman" pitchFamily="18" charset="0"/>
              </a:rPr>
              <a:t>قوطی</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Calibri"/>
                <a:ea typeface="Times New Roman" pitchFamily="18" charset="0"/>
              </a:rPr>
              <a:t> (</a:t>
            </a:r>
            <a:r>
              <a:rPr kumimoji="0" lang="en-US" sz="2800" b="0" i="0" u="none" strike="noStrike" cap="none" normalizeH="0" baseline="0" dirty="0" smtClean="0">
                <a:ln>
                  <a:noFill/>
                </a:ln>
                <a:solidFill>
                  <a:srgbClr val="2C2C29"/>
                </a:solidFill>
                <a:effectLst/>
                <a:latin typeface="Tahoma" pitchFamily="34" charset="0"/>
                <a:ea typeface="Times New Roman" pitchFamily="18" charset="0"/>
              </a:rPr>
              <a:t>I</a:t>
            </a: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 شکل معمولی)</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 (</a:t>
            </a:r>
            <a:r>
              <a:rPr kumimoji="0" lang="en-US" sz="2800" b="0" i="0" u="none" strike="noStrike" cap="none" normalizeH="0" baseline="0" dirty="0" smtClean="0">
                <a:ln>
                  <a:noFill/>
                </a:ln>
                <a:solidFill>
                  <a:srgbClr val="2C2C29"/>
                </a:solidFill>
                <a:effectLst/>
                <a:latin typeface="Tahoma" pitchFamily="34" charset="0"/>
                <a:ea typeface="Times New Roman" pitchFamily="18" charset="0"/>
              </a:rPr>
              <a:t>I</a:t>
            </a: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 شکل بال پهن )</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 ناودانی</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سپری</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تسمه ورق</a:t>
            </a:r>
          </a:p>
          <a:p>
            <a:pPr marL="514350" marR="0" lvl="0" indent="-514350" algn="r" defTabSz="914400" rtl="1" eaLnBrk="0" fontAlgn="base" latinLnBrk="0" hangingPunct="0">
              <a:lnSpc>
                <a:spcPct val="100000"/>
              </a:lnSpc>
              <a:spcBef>
                <a:spcPct val="0"/>
              </a:spcBef>
              <a:spcAft>
                <a:spcPct val="0"/>
              </a:spcAft>
              <a:buClrTx/>
              <a:buSzTx/>
              <a:buFontTx/>
              <a:buAutoNum type="arabicPeriod"/>
              <a:tabLst/>
            </a:pPr>
            <a:r>
              <a:rPr kumimoji="0" lang="fa-IR" sz="2800" b="0" i="0" u="none" strike="noStrike" cap="none" normalizeH="0" baseline="0" dirty="0" smtClean="0">
                <a:ln>
                  <a:noFill/>
                </a:ln>
                <a:solidFill>
                  <a:srgbClr val="2C2C29"/>
                </a:solidFill>
                <a:effectLst/>
                <a:latin typeface="Tahoma" pitchFamily="34" charset="0"/>
                <a:ea typeface="Times New Roman" pitchFamily="18" charset="0"/>
              </a:rPr>
              <a:t>میلگرد</a:t>
            </a:r>
            <a:endParaRPr kumimoji="0" lang="fa-IR"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پروفیل </a:t>
            </a:r>
            <a:r>
              <a:rPr lang="en-US" dirty="0" smtClean="0"/>
              <a:t>UPVC</a:t>
            </a:r>
            <a:endParaRPr lang="fa-IR" dirty="0"/>
          </a:p>
        </p:txBody>
      </p:sp>
      <p:pic>
        <p:nvPicPr>
          <p:cNvPr id="5" name="Content Placeholder 4" descr="پروفیل-یو-پی-وی-سی.jpg"/>
          <p:cNvPicPr>
            <a:picLocks noGrp="1" noChangeAspect="1"/>
          </p:cNvPicPr>
          <p:nvPr>
            <p:ph sz="quarter" idx="1"/>
          </p:nvPr>
        </p:nvPicPr>
        <p:blipFill>
          <a:blip r:embed="rId2" cstate="print"/>
          <a:stretch>
            <a:fillRect/>
          </a:stretch>
        </p:blipFill>
        <p:spPr>
          <a:xfrm>
            <a:off x="611560" y="1628800"/>
            <a:ext cx="2788920" cy="4389120"/>
          </a:xfrm>
        </p:spPr>
      </p:pic>
      <p:sp>
        <p:nvSpPr>
          <p:cNvPr id="4" name="Content Placeholder 3"/>
          <p:cNvSpPr>
            <a:spLocks noGrp="1"/>
          </p:cNvSpPr>
          <p:nvPr>
            <p:ph sz="quarter" idx="2"/>
          </p:nvPr>
        </p:nvSpPr>
        <p:spPr>
          <a:xfrm>
            <a:off x="3707904" y="1600200"/>
            <a:ext cx="4978896" cy="4525963"/>
          </a:xfrm>
        </p:spPr>
        <p:txBody>
          <a:bodyPr>
            <a:noAutofit/>
          </a:bodyPr>
          <a:lstStyle/>
          <a:p>
            <a:r>
              <a:rPr lang="fa-IR" sz="2400" dirty="0" smtClean="0"/>
              <a:t>پروفیل </a:t>
            </a:r>
            <a:r>
              <a:rPr lang="en-US" sz="2400" dirty="0" smtClean="0"/>
              <a:t>UPVC </a:t>
            </a:r>
            <a:r>
              <a:rPr lang="fa-IR" sz="2400" dirty="0" smtClean="0"/>
              <a:t>یکی از مطمئن ترین و پر مصرف ترین مواد اولیه در ساخت درب و پنجره های ساختمان بوده و مشخصه اصلی آن زیبایی و استحکام می باشد.</a:t>
            </a:r>
            <a:br>
              <a:rPr lang="fa-IR" sz="2400" dirty="0" smtClean="0"/>
            </a:br>
            <a:r>
              <a:rPr lang="fa-IR" sz="2400" dirty="0" smtClean="0"/>
              <a:t>سبکی وزن، خمش پذیری، عدم اشتعال، عایق بودن در مقابل حرارت و الکتریسیته، مقاومت در برابر مواد شیمیایی و بیولوژیک، قابلیت تبدیل به سطوح سیقلی، قابلیت تلفیق با مواد افزودنی مختلف و بالاخره انعطاف پذیری در به کاربردن طرح های متعدد، پلیمر مزبور را به مناسب ترین جایگزین برای آلیاژهای فلزی و غیر فلزی در صنعت در و پنجره سازی تبدیل نموده است.</a:t>
            </a:r>
            <a:endParaRPr lang="fa-I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پروفیل چوبی </a:t>
            </a:r>
            <a:r>
              <a:rPr lang="en-US" dirty="0" err="1" smtClean="0"/>
              <a:t>wpc</a:t>
            </a:r>
            <a:r>
              <a:rPr lang="en-US" dirty="0" smtClean="0"/>
              <a:t> </a:t>
            </a:r>
            <a:r>
              <a:rPr lang="fa-IR" dirty="0" smtClean="0"/>
              <a:t/>
            </a:r>
            <a:br>
              <a:rPr lang="fa-IR" dirty="0" smtClean="0"/>
            </a:br>
            <a:r>
              <a:rPr lang="fa-IR" b="1" dirty="0" smtClean="0"/>
              <a:t/>
            </a:r>
            <a:br>
              <a:rPr lang="fa-IR" b="1" dirty="0" smtClean="0"/>
            </a:br>
            <a:r>
              <a:rPr lang="fa-IR" sz="3600" dirty="0" smtClean="0"/>
              <a:t>کاربرد چوب پلاست</a:t>
            </a:r>
            <a:endParaRPr lang="fa-IR" sz="3600" dirty="0"/>
          </a:p>
        </p:txBody>
      </p:sp>
      <p:pic>
        <p:nvPicPr>
          <p:cNvPr id="5" name="Content Placeholder 4" descr="51617-MedPic.jpg"/>
          <p:cNvPicPr>
            <a:picLocks noGrp="1" noChangeAspect="1"/>
          </p:cNvPicPr>
          <p:nvPr>
            <p:ph sz="quarter" idx="1"/>
          </p:nvPr>
        </p:nvPicPr>
        <p:blipFill>
          <a:blip r:embed="rId2" cstate="print"/>
          <a:stretch>
            <a:fillRect/>
          </a:stretch>
        </p:blipFill>
        <p:spPr>
          <a:xfrm>
            <a:off x="827584" y="2204864"/>
            <a:ext cx="3757850" cy="2348656"/>
          </a:xfrm>
        </p:spPr>
      </p:pic>
      <p:sp>
        <p:nvSpPr>
          <p:cNvPr id="4" name="Content Placeholder 3"/>
          <p:cNvSpPr>
            <a:spLocks noGrp="1"/>
          </p:cNvSpPr>
          <p:nvPr>
            <p:ph sz="quarter" idx="2"/>
          </p:nvPr>
        </p:nvSpPr>
        <p:spPr>
          <a:xfrm>
            <a:off x="4572000" y="1988840"/>
            <a:ext cx="4038600" cy="4525963"/>
          </a:xfrm>
        </p:spPr>
        <p:txBody>
          <a:bodyPr/>
          <a:lstStyle/>
          <a:p>
            <a:r>
              <a:rPr lang="fa-IR" dirty="0" smtClean="0"/>
              <a:t>کاربرد در نمای ساختمان</a:t>
            </a:r>
          </a:p>
          <a:p>
            <a:r>
              <a:rPr lang="fa-IR" dirty="0" smtClean="0"/>
              <a:t>چوب پلاست در محوطه سازی</a:t>
            </a:r>
          </a:p>
          <a:p>
            <a:r>
              <a:rPr lang="fa-IR" dirty="0" smtClean="0"/>
              <a:t>چوب پلاست در باغبام (روف گاردن)</a:t>
            </a:r>
          </a:p>
          <a:p>
            <a:r>
              <a:rPr lang="fa-IR" dirty="0" smtClean="0"/>
              <a:t>چوب پلاست در محوطه استخر</a:t>
            </a:r>
          </a:p>
          <a:p>
            <a:r>
              <a:rPr lang="fa-IR" dirty="0" smtClean="0"/>
              <a:t>به عنوان سقف پوش، دیوارپوش و تراس</a:t>
            </a:r>
          </a:p>
          <a:p>
            <a:endParaRPr lang="fa-I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955.png"/>
          <p:cNvPicPr>
            <a:picLocks noGrp="1" noChangeAspect="1"/>
          </p:cNvPicPr>
          <p:nvPr>
            <p:ph sz="quarter" idx="1"/>
          </p:nvPr>
        </p:nvPicPr>
        <p:blipFill>
          <a:blip r:embed="rId2" cstate="print"/>
          <a:stretch>
            <a:fillRect/>
          </a:stretch>
        </p:blipFill>
        <p:spPr>
          <a:xfrm>
            <a:off x="1835696" y="3212976"/>
            <a:ext cx="4578311" cy="2943200"/>
          </a:xfrm>
        </p:spPr>
      </p:pic>
      <p:sp>
        <p:nvSpPr>
          <p:cNvPr id="4" name="Content Placeholder 3"/>
          <p:cNvSpPr>
            <a:spLocks noGrp="1"/>
          </p:cNvSpPr>
          <p:nvPr>
            <p:ph sz="quarter" idx="2"/>
          </p:nvPr>
        </p:nvSpPr>
        <p:spPr>
          <a:xfrm>
            <a:off x="539552" y="548680"/>
            <a:ext cx="7388296" cy="4572000"/>
          </a:xfrm>
        </p:spPr>
        <p:txBody>
          <a:bodyPr>
            <a:normAutofit/>
          </a:bodyPr>
          <a:lstStyle/>
          <a:p>
            <a:r>
              <a:rPr lang="fa-IR" sz="2800" dirty="0" smtClean="0"/>
              <a:t>وود پلاست ترکیبی از یک پلیمر طبیعی و یک پلیمر مصنوعی می باشد که به دلیل مقاومت بسیار زیاد و تنوع رنگی محصول و همچنین سبکی وزن آن کاربرد کنونی آن بیشتر به مواردی همچون تزئین کردن، روکش کاری کف حیاط، نمای ساختمانی و باغ بام (روف گاردن) مربوط می شود.</a:t>
            </a:r>
            <a:endParaRPr lang="fa-I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965.png"/>
          <p:cNvPicPr>
            <a:picLocks noGrp="1" noChangeAspect="1"/>
          </p:cNvPicPr>
          <p:nvPr>
            <p:ph sz="quarter" idx="1"/>
          </p:nvPr>
        </p:nvPicPr>
        <p:blipFill>
          <a:blip r:embed="rId2" cstate="print"/>
          <a:stretch>
            <a:fillRect/>
          </a:stretch>
        </p:blipFill>
        <p:spPr>
          <a:xfrm>
            <a:off x="323528" y="1556792"/>
            <a:ext cx="3600400" cy="3337710"/>
          </a:xfrm>
        </p:spPr>
      </p:pic>
      <p:sp>
        <p:nvSpPr>
          <p:cNvPr id="4" name="Content Placeholder 3"/>
          <p:cNvSpPr>
            <a:spLocks noGrp="1"/>
          </p:cNvSpPr>
          <p:nvPr>
            <p:ph sz="quarter" idx="2"/>
          </p:nvPr>
        </p:nvSpPr>
        <p:spPr>
          <a:xfrm>
            <a:off x="4139952" y="620688"/>
            <a:ext cx="4762872" cy="5505475"/>
          </a:xfrm>
        </p:spPr>
        <p:txBody>
          <a:bodyPr>
            <a:normAutofit/>
          </a:bodyPr>
          <a:lstStyle/>
          <a:p>
            <a:pPr>
              <a:buNone/>
            </a:pPr>
            <a:r>
              <a:rPr lang="fa-IR" dirty="0"/>
              <a:t> </a:t>
            </a:r>
            <a:r>
              <a:rPr lang="fa-IR" dirty="0" smtClean="0"/>
              <a:t>  خواص مورد نظر مصرف کننده از قبیل مقاومت در برابر آتش (عدم اشتعال و اصطکاک)، عایق صوتی مناسب، استحکام و عدم شکنندگی آن به سهولت، مقاومت بالا در برابر اشعه ماوراء بنفش (عدم رنگ پریدگی)، مقاومت بسیار بالا در برابر شرایط مختلف آب و هوایی، قابلیت میخکوبی و اره کاری، مقاوم در برابر ترک و شکاف، مقاوم در برابر جوندگان موذی و همچنین جلبک، قارچ، انگل، ضد خوردگی و پوسیدگی و از همه مهم تر نصب راحت و آسان اشاره نمود. بنابراین چوب پلاست را میتوان جایگزین مناسبی برای چوب دانست.</a:t>
            </a:r>
            <a:endParaRPr lang="fa-I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96752"/>
            <a:ext cx="10455424" cy="3087216"/>
          </a:xfrm>
        </p:spPr>
        <p:txBody>
          <a:bodyPr>
            <a:noAutofit/>
          </a:bodyPr>
          <a:lstStyle/>
          <a:p>
            <a:r>
              <a:rPr lang="fa-IR" sz="11500" b="1" dirty="0" smtClean="0">
                <a:solidFill>
                  <a:schemeClr val="tx1"/>
                </a:solidFill>
              </a:rPr>
              <a:t>پایان</a:t>
            </a:r>
            <a:endParaRPr lang="fa-IR" sz="115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pPr algn="ctr"/>
            <a:r>
              <a:rPr lang="fa-IR" dirty="0" smtClean="0"/>
              <a:t>لوله</a:t>
            </a:r>
            <a:r>
              <a:rPr lang="fa-IR" b="0" dirty="0" smtClean="0"/>
              <a:t/>
            </a:r>
            <a:br>
              <a:rPr lang="fa-IR" b="0" dirty="0" smtClean="0"/>
            </a:br>
            <a:r>
              <a:rPr lang="fa-IR" b="0" dirty="0" smtClean="0"/>
              <a:t/>
            </a:r>
            <a:br>
              <a:rPr lang="fa-IR" b="0" dirty="0" smtClean="0"/>
            </a:br>
            <a:r>
              <a:rPr lang="fa-IR" sz="2200" b="0" dirty="0" smtClean="0"/>
              <a:t>پروفیل با سطح مقطع دایره توخالی .</a:t>
            </a:r>
            <a:endParaRPr lang="fa-IR" b="0" dirty="0"/>
          </a:p>
        </p:txBody>
      </p:sp>
      <p:pic>
        <p:nvPicPr>
          <p:cNvPr id="4" name="Picture 3" descr="Lule.jpg"/>
          <p:cNvPicPr>
            <a:picLocks noChangeAspect="1"/>
          </p:cNvPicPr>
          <p:nvPr/>
        </p:nvPicPr>
        <p:blipFill>
          <a:blip r:embed="rId2" cstate="print"/>
          <a:stretch>
            <a:fillRect/>
          </a:stretch>
        </p:blipFill>
        <p:spPr>
          <a:xfrm>
            <a:off x="2915816" y="2132856"/>
            <a:ext cx="3933800" cy="3933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fa-IR" dirty="0" smtClean="0"/>
              <a:t>قوطی</a:t>
            </a:r>
            <a:br>
              <a:rPr lang="fa-IR" dirty="0" smtClean="0"/>
            </a:br>
            <a:r>
              <a:rPr lang="fa-IR" dirty="0" smtClean="0"/>
              <a:t/>
            </a:r>
            <a:br>
              <a:rPr lang="fa-IR" dirty="0" smtClean="0"/>
            </a:br>
            <a:r>
              <a:rPr lang="fa-IR" sz="2200" dirty="0" smtClean="0"/>
              <a:t> پروفیل با سطح مقطع مستطیل یا مربع توخالی.</a:t>
            </a:r>
            <a:endParaRPr lang="fa-IR" sz="2200" dirty="0"/>
          </a:p>
        </p:txBody>
      </p:sp>
      <p:pic>
        <p:nvPicPr>
          <p:cNvPr id="6" name="Content Placeholder 5" descr="2.png"/>
          <p:cNvPicPr>
            <a:picLocks noGrp="1" noChangeAspect="1"/>
          </p:cNvPicPr>
          <p:nvPr>
            <p:ph sz="quarter" idx="1"/>
          </p:nvPr>
        </p:nvPicPr>
        <p:blipFill>
          <a:blip r:embed="rId2" cstate="print"/>
          <a:stretch>
            <a:fillRect/>
          </a:stretch>
        </p:blipFill>
        <p:spPr>
          <a:xfrm>
            <a:off x="2267744" y="1844824"/>
            <a:ext cx="4293840" cy="451341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rahan.jpg"/>
          <p:cNvPicPr>
            <a:picLocks noChangeAspect="1"/>
          </p:cNvPicPr>
          <p:nvPr/>
        </p:nvPicPr>
        <p:blipFill>
          <a:blip r:embed="rId2" cstate="print"/>
          <a:stretch>
            <a:fillRect/>
          </a:stretch>
        </p:blipFill>
        <p:spPr>
          <a:xfrm>
            <a:off x="1979712" y="1772816"/>
            <a:ext cx="5689600" cy="4546600"/>
          </a:xfrm>
          <a:prstGeom prst="rect">
            <a:avLst/>
          </a:prstGeom>
        </p:spPr>
      </p:pic>
      <p:sp>
        <p:nvSpPr>
          <p:cNvPr id="5" name="Title 4"/>
          <p:cNvSpPr>
            <a:spLocks noGrp="1"/>
          </p:cNvSpPr>
          <p:nvPr>
            <p:ph type="title"/>
          </p:nvPr>
        </p:nvSpPr>
        <p:spPr>
          <a:xfrm>
            <a:off x="467544" y="620688"/>
            <a:ext cx="7467600" cy="1143000"/>
          </a:xfrm>
        </p:spPr>
        <p:txBody>
          <a:bodyPr>
            <a:normAutofit fontScale="90000"/>
          </a:bodyPr>
          <a:lstStyle/>
          <a:p>
            <a:pPr algn="ctr"/>
            <a:r>
              <a:rPr lang="fa-IR" b="1" dirty="0" smtClean="0"/>
              <a:t>تیرآهن</a:t>
            </a:r>
            <a:r>
              <a:rPr lang="fa-IR" dirty="0" smtClean="0"/>
              <a:t/>
            </a:r>
            <a:br>
              <a:rPr lang="fa-IR" dirty="0" smtClean="0"/>
            </a:br>
            <a:r>
              <a:rPr lang="fa-IR" b="1" dirty="0" smtClean="0"/>
              <a:t/>
            </a:r>
            <a:br>
              <a:rPr lang="fa-IR" b="1" dirty="0" smtClean="0"/>
            </a:br>
            <a:r>
              <a:rPr lang="fa-IR" sz="2200" dirty="0" smtClean="0"/>
              <a:t>پروفیل با سطح مقطع </a:t>
            </a:r>
            <a:r>
              <a:rPr lang="en-US" sz="2200" dirty="0" smtClean="0"/>
              <a:t>H </a:t>
            </a:r>
            <a:r>
              <a:rPr lang="fa-IR" sz="2200" dirty="0" smtClean="0"/>
              <a:t> که کاربرد اصلی آنها در ساختمان های اسکلت فلزی می باشد.</a:t>
            </a:r>
            <a:r>
              <a:rPr lang="fa-IR" dirty="0" smtClean="0"/>
              <a:t/>
            </a:r>
            <a:br>
              <a:rPr lang="fa-IR" dirty="0" smtClean="0"/>
            </a:br>
            <a:endParaRPr lang="fa-I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png"/>
          <p:cNvPicPr>
            <a:picLocks noGrp="1" noChangeAspect="1"/>
          </p:cNvPicPr>
          <p:nvPr>
            <p:ph sz="quarter" idx="1"/>
          </p:nvPr>
        </p:nvPicPr>
        <p:blipFill>
          <a:blip r:embed="rId2" cstate="print"/>
          <a:stretch>
            <a:fillRect/>
          </a:stretch>
        </p:blipFill>
        <p:spPr>
          <a:xfrm>
            <a:off x="827584" y="548680"/>
            <a:ext cx="3909903" cy="2601863"/>
          </a:xfrm>
        </p:spPr>
      </p:pic>
      <p:pic>
        <p:nvPicPr>
          <p:cNvPr id="8" name="Content Placeholder 7" descr="untitled.png"/>
          <p:cNvPicPr>
            <a:picLocks noGrp="1" noChangeAspect="1"/>
          </p:cNvPicPr>
          <p:nvPr>
            <p:ph sz="quarter" idx="2"/>
          </p:nvPr>
        </p:nvPicPr>
        <p:blipFill>
          <a:blip r:embed="rId3" cstate="print"/>
          <a:stretch>
            <a:fillRect/>
          </a:stretch>
        </p:blipFill>
        <p:spPr>
          <a:xfrm>
            <a:off x="4932041" y="2060848"/>
            <a:ext cx="3379494" cy="3744416"/>
          </a:xfrm>
        </p:spPr>
      </p:pic>
      <p:pic>
        <p:nvPicPr>
          <p:cNvPr id="9" name="Picture 8" descr="3.png"/>
          <p:cNvPicPr>
            <a:picLocks noChangeAspect="1"/>
          </p:cNvPicPr>
          <p:nvPr/>
        </p:nvPicPr>
        <p:blipFill>
          <a:blip r:embed="rId4" cstate="print"/>
          <a:stretch>
            <a:fillRect/>
          </a:stretch>
        </p:blipFill>
        <p:spPr>
          <a:xfrm>
            <a:off x="899592" y="3501008"/>
            <a:ext cx="3816424" cy="3024336"/>
          </a:xfrm>
          <a:prstGeom prst="rect">
            <a:avLst/>
          </a:prstGeom>
        </p:spPr>
      </p:pic>
      <p:sp>
        <p:nvSpPr>
          <p:cNvPr id="10" name="Rectangle 9"/>
          <p:cNvSpPr/>
          <p:nvPr/>
        </p:nvSpPr>
        <p:spPr>
          <a:xfrm>
            <a:off x="5836084" y="1196752"/>
            <a:ext cx="1960793" cy="523220"/>
          </a:xfrm>
          <a:prstGeom prst="rect">
            <a:avLst/>
          </a:prstGeom>
        </p:spPr>
        <p:txBody>
          <a:bodyPr wrap="none">
            <a:spAutoFit/>
          </a:bodyPr>
          <a:lstStyle/>
          <a:p>
            <a:r>
              <a:rPr lang="fa-IR" sz="2800" b="1" dirty="0" smtClean="0"/>
              <a:t>تیرآهن بال پهن</a:t>
            </a:r>
            <a:endParaRPr lang="fa-IR"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20688"/>
            <a:ext cx="7772400" cy="1470025"/>
          </a:xfrm>
        </p:spPr>
        <p:txBody>
          <a:bodyPr/>
          <a:lstStyle/>
          <a:p>
            <a:pPr algn="ctr"/>
            <a:r>
              <a:rPr lang="fa-IR" dirty="0" smtClean="0"/>
              <a:t>ناودانی</a:t>
            </a:r>
            <a:r>
              <a:rPr lang="fa-IR" b="0" dirty="0" smtClean="0"/>
              <a:t/>
            </a:r>
            <a:br>
              <a:rPr lang="fa-IR" b="0" dirty="0" smtClean="0"/>
            </a:br>
            <a:r>
              <a:rPr lang="fa-IR" b="0" dirty="0" smtClean="0"/>
              <a:t/>
            </a:r>
            <a:br>
              <a:rPr lang="fa-IR" b="0" dirty="0" smtClean="0"/>
            </a:br>
            <a:r>
              <a:rPr lang="fa-IR" sz="2000" b="0" dirty="0" smtClean="0"/>
              <a:t>پروفیل با سطح مقطع </a:t>
            </a:r>
            <a:r>
              <a:rPr lang="en-US" sz="2000" b="0" dirty="0" smtClean="0"/>
              <a:t>U </a:t>
            </a:r>
            <a:r>
              <a:rPr lang="fa-IR" sz="2000" b="0" dirty="0" smtClean="0"/>
              <a:t> شکل</a:t>
            </a:r>
            <a:endParaRPr lang="fa-IR" sz="2000" b="0" dirty="0"/>
          </a:p>
        </p:txBody>
      </p:sp>
      <p:pic>
        <p:nvPicPr>
          <p:cNvPr id="4" name="Picture 3" descr="3.png"/>
          <p:cNvPicPr>
            <a:picLocks noChangeAspect="1"/>
          </p:cNvPicPr>
          <p:nvPr/>
        </p:nvPicPr>
        <p:blipFill>
          <a:blip r:embed="rId2" cstate="print"/>
          <a:stretch>
            <a:fillRect/>
          </a:stretch>
        </p:blipFill>
        <p:spPr>
          <a:xfrm>
            <a:off x="1835696" y="2276872"/>
            <a:ext cx="4824536" cy="390557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266</TotalTime>
  <Words>862</Words>
  <Application>Microsoft Office PowerPoint</Application>
  <PresentationFormat>On-screen Show (4:3)</PresentationFormat>
  <Paragraphs>110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به نام خدا   پروژه سازه فلزی موضوع : پروفیل های ساختمانی </vt:lpstr>
      <vt:lpstr>Slide 2</vt:lpstr>
      <vt:lpstr>Slide 3</vt:lpstr>
      <vt:lpstr>Slide 4</vt:lpstr>
      <vt:lpstr>لوله  پروفیل با سطح مقطع دایره توخالی .</vt:lpstr>
      <vt:lpstr>قوطی   پروفیل با سطح مقطع مستطیل یا مربع توخالی.</vt:lpstr>
      <vt:lpstr>تیرآهن  پروفیل با سطح مقطع H  که کاربرد اصلی آنها در ساختمان های اسکلت فلزی می باشد. </vt:lpstr>
      <vt:lpstr>Slide 8</vt:lpstr>
      <vt:lpstr>ناودانی  پروفیل با سطح مقطع U  شکل</vt:lpstr>
      <vt:lpstr>سپری</vt:lpstr>
      <vt:lpstr>Slide 11</vt:lpstr>
      <vt:lpstr>میلگرد  پروفیل با سطح مقطع دایره توپر که معمولا دارای آج می باشند. کاربرد اصلی میلگرد در ساختمانهای اسکلت بتنی می باشد که به عنوان آرماتور در بتن مسلح (بتن آرمه) قرار می گیرد  </vt:lpstr>
      <vt:lpstr>Slide 13</vt:lpstr>
      <vt:lpstr>Z شکل</vt:lpstr>
      <vt:lpstr>نبشی   پروفیل با سطح مقطع 2 ضلع عمود بر هم.</vt:lpstr>
      <vt:lpstr>Slide 16</vt:lpstr>
      <vt:lpstr>Slide 17</vt:lpstr>
      <vt:lpstr>پروفیل درب و پنجره</vt:lpstr>
      <vt:lpstr>Slide 19</vt:lpstr>
      <vt:lpstr>Slide 20</vt:lpstr>
      <vt:lpstr>Slide 21</vt:lpstr>
      <vt:lpstr>Slide 22</vt:lpstr>
      <vt:lpstr>. I تقویت شده با ورق های متصل به بالها</vt:lpstr>
      <vt:lpstr>Slide 24</vt:lpstr>
      <vt:lpstr>Slide 25</vt:lpstr>
      <vt:lpstr>Slide 26</vt:lpstr>
      <vt:lpstr>لاپه هم معمولا نبشی یا ناودانی های کوچکی هست که برای نصب کردن ایرانیت و یا سقف کارگذاری می شود.</vt:lpstr>
      <vt:lpstr>کل پوشش سقف کاذب، در مساحتی برابر با ۱۸۰ مترمربع، به صورتی طراحی و اجرا شده است که تکیه‌گاهی از پائین یا دیوارها ندارد و به صورت معلق دیده می‌شود.</vt:lpstr>
      <vt:lpstr>Slide 29</vt:lpstr>
      <vt:lpstr>  پروفیل های کامپوزیتی FRP   بكارگیری پروفیل های FRP به جای فلزی، بطور قابل ملاحظه ای از زیانهای ناشی از بروز خوردگی جلوگیری می كند.</vt:lpstr>
      <vt:lpstr>Slide 31</vt:lpstr>
      <vt:lpstr>Slide 32</vt:lpstr>
      <vt:lpstr>Slide 33</vt:lpstr>
      <vt:lpstr>Slide 34</vt:lpstr>
      <vt:lpstr>Slide 35</vt:lpstr>
      <vt:lpstr>Slide 36</vt:lpstr>
      <vt:lpstr>پروفیل MDF</vt:lpstr>
      <vt:lpstr> معمولا پروفيل ام دی اف را پيش از روکش کردن توسط دستگاه هاي سي ان سي برش داده، سوراخ کرده يا شيار ميدهند.</vt:lpstr>
      <vt:lpstr>پروفیل آلومینیومی</vt:lpstr>
      <vt:lpstr>پروفیل UPVC</vt:lpstr>
      <vt:lpstr>پروفیل چوبی wpc   کاربرد چوب پلاست</vt:lpstr>
      <vt:lpstr>Slide 42</vt:lpstr>
      <vt:lpstr>Slide 43</vt:lpstr>
      <vt:lpstr>پایان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User</dc:creator>
  <cp:lastModifiedBy>User</cp:lastModifiedBy>
  <cp:revision>31</cp:revision>
  <dcterms:created xsi:type="dcterms:W3CDTF">2015-12-18T18:12:38Z</dcterms:created>
  <dcterms:modified xsi:type="dcterms:W3CDTF">2017-11-11T19:43:45Z</dcterms:modified>
</cp:coreProperties>
</file>