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7" r:id="rId5"/>
    <p:sldId id="271" r:id="rId6"/>
    <p:sldId id="273" r:id="rId7"/>
    <p:sldId id="269" r:id="rId8"/>
    <p:sldId id="272" r:id="rId9"/>
    <p:sldId id="262" r:id="rId10"/>
    <p:sldId id="270" r:id="rId11"/>
    <p:sldId id="265" r:id="rId12"/>
    <p:sldId id="268" r:id="rId13"/>
    <p:sldId id="261" r:id="rId14"/>
    <p:sldId id="258" r:id="rId15"/>
    <p:sldId id="274" r:id="rId16"/>
    <p:sldId id="275" r:id="rId17"/>
    <p:sldId id="276" r:id="rId18"/>
    <p:sldId id="277" r:id="rId19"/>
    <p:sldId id="279" r:id="rId20"/>
    <p:sldId id="278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0000DB"/>
    <a:srgbClr val="FF822D"/>
    <a:srgbClr val="EAF2FA"/>
    <a:srgbClr val="C59EE2"/>
    <a:srgbClr val="BC8FDD"/>
    <a:srgbClr val="9999FF"/>
    <a:srgbClr val="CC99FF"/>
    <a:srgbClr val="CCCCFF"/>
    <a:srgbClr val="C9A6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33" autoAdjust="0"/>
    <p:restoredTop sz="94660"/>
  </p:normalViewPr>
  <p:slideViewPr>
    <p:cSldViewPr snapToGrid="0">
      <p:cViewPr varScale="1">
        <p:scale>
          <a:sx n="78" d="100"/>
          <a:sy n="78" d="100"/>
        </p:scale>
        <p:origin x="-23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8C8D-1B8C-4833-8F80-89BA14BAE65E}" type="datetimeFigureOut">
              <a:rPr lang="en-GB" smtClean="0"/>
              <a:pPr/>
              <a:t>05/05/2019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D70B-130A-4B77-9058-EE15F45DEA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02626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8C8D-1B8C-4833-8F80-89BA14BAE65E}" type="datetimeFigureOut">
              <a:rPr lang="en-GB" smtClean="0"/>
              <a:pPr/>
              <a:t>05/05/2019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D70B-130A-4B77-9058-EE15F45DEA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6215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8C8D-1B8C-4833-8F80-89BA14BAE65E}" type="datetimeFigureOut">
              <a:rPr lang="en-GB" smtClean="0"/>
              <a:pPr/>
              <a:t>05/05/2019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D70B-130A-4B77-9058-EE15F45DEA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68006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8C8D-1B8C-4833-8F80-89BA14BAE65E}" type="datetimeFigureOut">
              <a:rPr lang="en-GB" smtClean="0"/>
              <a:pPr/>
              <a:t>05/05/2019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D70B-130A-4B77-9058-EE15F45DEA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3715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8C8D-1B8C-4833-8F80-89BA14BAE65E}" type="datetimeFigureOut">
              <a:rPr lang="en-GB" smtClean="0"/>
              <a:pPr/>
              <a:t>05/05/2019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D70B-130A-4B77-9058-EE15F45DEA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9800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8C8D-1B8C-4833-8F80-89BA14BAE65E}" type="datetimeFigureOut">
              <a:rPr lang="en-GB" smtClean="0"/>
              <a:pPr/>
              <a:t>05/05/2019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D70B-130A-4B77-9058-EE15F45DEA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1199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8C8D-1B8C-4833-8F80-89BA14BAE65E}" type="datetimeFigureOut">
              <a:rPr lang="en-GB" smtClean="0"/>
              <a:pPr/>
              <a:t>05/05/2019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D70B-130A-4B77-9058-EE15F45DEA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732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8C8D-1B8C-4833-8F80-89BA14BAE65E}" type="datetimeFigureOut">
              <a:rPr lang="en-GB" smtClean="0"/>
              <a:pPr/>
              <a:t>05/05/2019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D70B-130A-4B77-9058-EE15F45DEA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54214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8C8D-1B8C-4833-8F80-89BA14BAE65E}" type="datetimeFigureOut">
              <a:rPr lang="en-GB" smtClean="0"/>
              <a:pPr/>
              <a:t>05/05/2019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D70B-130A-4B77-9058-EE15F45DEA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40005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8C8D-1B8C-4833-8F80-89BA14BAE65E}" type="datetimeFigureOut">
              <a:rPr lang="en-GB" smtClean="0"/>
              <a:pPr/>
              <a:t>05/05/2019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D70B-130A-4B77-9058-EE15F45DEA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1637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8C8D-1B8C-4833-8F80-89BA14BAE65E}" type="datetimeFigureOut">
              <a:rPr lang="en-GB" smtClean="0"/>
              <a:pPr/>
              <a:t>05/05/2019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D70B-130A-4B77-9058-EE15F45DEA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2824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98C8D-1B8C-4833-8F80-89BA14BAE65E}" type="datetimeFigureOut">
              <a:rPr lang="en-GB" smtClean="0"/>
              <a:pPr/>
              <a:t>05/05/2019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1D70B-130A-4B77-9058-EE15F45DEA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8477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0501" y="804672"/>
            <a:ext cx="10780176" cy="2962656"/>
          </a:xfrm>
        </p:spPr>
        <p:txBody>
          <a:bodyPr>
            <a:noAutofit/>
          </a:bodyPr>
          <a:lstStyle/>
          <a:p>
            <a:endParaRPr lang="en-GB" sz="28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r>
              <a:rPr lang="fa-IR" sz="2800" b="1" dirty="0" smtClean="0">
                <a:solidFill>
                  <a:srgbClr val="002060"/>
                </a:solidFill>
                <a:cs typeface="B Nazanin" pitchFamily="2" charset="-78"/>
              </a:rPr>
              <a:t>روز </a:t>
            </a:r>
            <a:r>
              <a:rPr lang="fa-IR" sz="2800" b="1" dirty="0" smtClean="0">
                <a:solidFill>
                  <a:srgbClr val="002060"/>
                </a:solidFill>
                <a:cs typeface="B Nazanin" pitchFamily="2" charset="-78"/>
              </a:rPr>
              <a:t>جهانی پیشگیری از خودکشی</a:t>
            </a:r>
          </a:p>
          <a:p>
            <a:pPr rtl="1"/>
            <a:r>
              <a:rPr lang="fa-IR" sz="2800" b="1" dirty="0" smtClean="0">
                <a:solidFill>
                  <a:srgbClr val="002060"/>
                </a:solidFill>
                <a:cs typeface="B Nazanin" pitchFamily="2" charset="-78"/>
              </a:rPr>
              <a:t>10 </a:t>
            </a:r>
            <a:r>
              <a:rPr lang="fa-IR" sz="2800" b="1" dirty="0" smtClean="0">
                <a:solidFill>
                  <a:srgbClr val="002060"/>
                </a:solidFill>
                <a:cs typeface="B Nazanin" pitchFamily="2" charset="-78"/>
              </a:rPr>
              <a:t>سپتامبر </a:t>
            </a:r>
            <a:r>
              <a:rPr lang="fa-IR" sz="2800" b="1" dirty="0" smtClean="0">
                <a:solidFill>
                  <a:srgbClr val="002060"/>
                </a:solidFill>
                <a:cs typeface="B Nazanin" pitchFamily="2" charset="-78"/>
              </a:rPr>
              <a:t>201</a:t>
            </a:r>
            <a:r>
              <a:rPr lang="fa-IR" sz="2800" b="1" dirty="0" smtClean="0">
                <a:solidFill>
                  <a:srgbClr val="002060"/>
                </a:solidFill>
                <a:cs typeface="B Nazanin" pitchFamily="2" charset="-78"/>
              </a:rPr>
              <a:t>9</a:t>
            </a:r>
            <a:r>
              <a:rPr lang="fa-IR" sz="2800" b="1" dirty="0" smtClean="0">
                <a:solidFill>
                  <a:srgbClr val="002060"/>
                </a:solidFill>
                <a:cs typeface="B Nazanin" pitchFamily="2" charset="-78"/>
              </a:rPr>
              <a:t>/ </a:t>
            </a:r>
            <a:r>
              <a:rPr lang="fa-IR" sz="2800" b="1" dirty="0" smtClean="0">
                <a:solidFill>
                  <a:srgbClr val="002060"/>
                </a:solidFill>
                <a:cs typeface="B Nazanin" pitchFamily="2" charset="-78"/>
              </a:rPr>
              <a:t>19 شهریور </a:t>
            </a:r>
            <a:r>
              <a:rPr lang="fa-IR" sz="2800" b="1" dirty="0" smtClean="0">
                <a:solidFill>
                  <a:srgbClr val="002060"/>
                </a:solidFill>
                <a:cs typeface="B Nazanin" pitchFamily="2" charset="-78"/>
              </a:rPr>
              <a:t>1398</a:t>
            </a:r>
          </a:p>
          <a:p>
            <a:r>
              <a:rPr lang="en-GB" sz="2800" b="1" dirty="0" smtClean="0">
                <a:solidFill>
                  <a:srgbClr val="002060"/>
                </a:solidFill>
              </a:rPr>
              <a:t>World Suicide Prevention Day</a:t>
            </a:r>
            <a:endParaRPr lang="fa-IR" sz="2800" b="1" dirty="0" smtClean="0">
              <a:solidFill>
                <a:srgbClr val="002060"/>
              </a:solidFill>
            </a:endParaRPr>
          </a:p>
          <a:p>
            <a:r>
              <a:rPr lang="en-GB" sz="2800" b="1" dirty="0" smtClean="0">
                <a:solidFill>
                  <a:srgbClr val="002060"/>
                </a:solidFill>
              </a:rPr>
              <a:t>September 10</a:t>
            </a:r>
            <a:r>
              <a:rPr lang="en-GB" sz="2800" b="1" baseline="30000" dirty="0" smtClean="0">
                <a:solidFill>
                  <a:srgbClr val="002060"/>
                </a:solidFill>
              </a:rPr>
              <a:t>th</a:t>
            </a:r>
            <a:r>
              <a:rPr lang="en-GB" sz="2800" b="1" dirty="0" smtClean="0">
                <a:solidFill>
                  <a:srgbClr val="002060"/>
                </a:solidFill>
              </a:rPr>
              <a:t> 201</a:t>
            </a:r>
            <a:r>
              <a:rPr lang="en-US" sz="2800" b="1" dirty="0" smtClean="0">
                <a:solidFill>
                  <a:srgbClr val="002060"/>
                </a:solidFill>
              </a:rPr>
              <a:t>9</a:t>
            </a:r>
            <a:endParaRPr lang="fa-IR" sz="2800" b="1" dirty="0" smtClean="0">
              <a:solidFill>
                <a:srgbClr val="002060"/>
              </a:solidFill>
            </a:endParaRPr>
          </a:p>
          <a:p>
            <a:pPr rtl="1"/>
            <a:endParaRPr lang="en-GB" sz="2800" b="1" dirty="0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57856" y="3364992"/>
            <a:ext cx="7022592" cy="2062103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endParaRPr lang="fa-IR" sz="3200" i="1" dirty="0" smtClean="0">
              <a:solidFill>
                <a:schemeClr val="bg1"/>
              </a:solidFill>
            </a:endParaRPr>
          </a:p>
          <a:p>
            <a:pPr algn="ctr"/>
            <a:r>
              <a:rPr lang="fa-IR" sz="3200" b="1" i="1" dirty="0" smtClean="0">
                <a:solidFill>
                  <a:schemeClr val="bg1"/>
                </a:solidFill>
                <a:cs typeface="B Nazanin" pitchFamily="2" charset="-78"/>
              </a:rPr>
              <a:t>همه با هم براي پيشگيري از </a:t>
            </a:r>
            <a:r>
              <a:rPr lang="fa-IR" sz="3200" b="1" i="1" dirty="0" smtClean="0">
                <a:solidFill>
                  <a:schemeClr val="bg1"/>
                </a:solidFill>
                <a:cs typeface="B Nazanin" pitchFamily="2" charset="-78"/>
              </a:rPr>
              <a:t>خودكشي</a:t>
            </a:r>
            <a:endParaRPr lang="fa-IR" sz="3200" i="1" dirty="0" smtClean="0">
              <a:solidFill>
                <a:schemeClr val="bg1"/>
              </a:solidFill>
            </a:endParaRPr>
          </a:p>
          <a:p>
            <a:pPr algn="ctr"/>
            <a:r>
              <a:rPr lang="en-GB" sz="3200" i="1" dirty="0" smtClean="0">
                <a:solidFill>
                  <a:schemeClr val="bg1"/>
                </a:solidFill>
              </a:rPr>
              <a:t>Working Together to Prevent Suicide</a:t>
            </a:r>
            <a:endParaRPr lang="fa-IR" sz="3200" i="1" dirty="0" smtClean="0">
              <a:solidFill>
                <a:schemeClr val="bg1"/>
              </a:solidFill>
            </a:endParaRPr>
          </a:p>
          <a:p>
            <a:pPr algn="ctr"/>
            <a:endParaRPr lang="fa-IR" sz="3200" i="1" dirty="0" smtClean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0192" y="5636604"/>
            <a:ext cx="2744806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Facts and Figures</a:t>
            </a:r>
          </a:p>
        </p:txBody>
      </p:sp>
    </p:spTree>
    <p:extLst>
      <p:ext uri="{BB962C8B-B14F-4D97-AF65-F5344CB8AC3E}">
        <p14:creationId xmlns:p14="http://schemas.microsoft.com/office/powerpoint/2010/main" xmlns="" val="760172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7630" y="2035496"/>
            <a:ext cx="8361618" cy="4351338"/>
          </a:xfrm>
        </p:spPr>
        <p:txBody>
          <a:bodyPr>
            <a:normAutofit lnSpcReduction="10000"/>
          </a:bodyPr>
          <a:lstStyle/>
          <a:p>
            <a:pPr algn="just" rtl="1">
              <a:lnSpc>
                <a:spcPct val="100000"/>
              </a:lnSpc>
            </a:pP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هر فوت ناشی از خودکشی، 135 نفر را تحت تاثیر خود قرار </a:t>
            </a: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می‌دهد</a:t>
            </a: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. </a:t>
            </a:r>
            <a:endParaRPr lang="fa-IR" b="1" dirty="0" smtClean="0">
              <a:solidFill>
                <a:schemeClr val="tx2"/>
              </a:solidFill>
              <a:cs typeface="B Nazanin" pitchFamily="2" charset="-78"/>
            </a:endParaRPr>
          </a:p>
          <a:p>
            <a:pPr algn="r" rtl="1">
              <a:buNone/>
            </a:pPr>
            <a:endParaRPr lang="fa-IR" b="1" dirty="0" smtClean="0">
              <a:solidFill>
                <a:srgbClr val="FF6600"/>
              </a:solidFill>
            </a:endParaRPr>
          </a:p>
          <a:p>
            <a:r>
              <a:rPr lang="en-GB" sz="2600" b="1" dirty="0" smtClean="0">
                <a:solidFill>
                  <a:srgbClr val="FF6600"/>
                </a:solidFill>
              </a:rPr>
              <a:t>135 </a:t>
            </a:r>
            <a:r>
              <a:rPr lang="en-GB" sz="2600" b="1" dirty="0">
                <a:solidFill>
                  <a:srgbClr val="FF6600"/>
                </a:solidFill>
              </a:rPr>
              <a:t>people </a:t>
            </a:r>
            <a:r>
              <a:rPr lang="en-GB" sz="2600" b="1" dirty="0">
                <a:solidFill>
                  <a:schemeClr val="tx2"/>
                </a:solidFill>
              </a:rPr>
              <a:t>are affected by each suicide </a:t>
            </a:r>
            <a:r>
              <a:rPr lang="en-GB" sz="2600" b="1" dirty="0" smtClean="0">
                <a:solidFill>
                  <a:schemeClr val="tx2"/>
                </a:solidFill>
              </a:rPr>
              <a:t>death</a:t>
            </a:r>
            <a:endParaRPr lang="fa-IR" sz="2600" b="1" dirty="0" smtClean="0">
              <a:solidFill>
                <a:schemeClr val="tx2"/>
              </a:solidFill>
            </a:endParaRPr>
          </a:p>
          <a:p>
            <a:endParaRPr lang="fa-IR" dirty="0" smtClean="0">
              <a:solidFill>
                <a:schemeClr val="tx2"/>
              </a:solidFill>
            </a:endParaRPr>
          </a:p>
          <a:p>
            <a:pPr algn="just" rtl="1"/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بر اساس این آمار، سالانه 108 میلیون نفر تحت تاثیر سوگ ناشی از خودکشی </a:t>
            </a: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قرار می‌گیرند</a:t>
            </a: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. </a:t>
            </a:r>
            <a:endParaRPr lang="fa-IR" b="1" dirty="0" smtClean="0">
              <a:solidFill>
                <a:schemeClr val="tx2"/>
              </a:solidFill>
              <a:cs typeface="B Nazanin" pitchFamily="2" charset="-78"/>
            </a:endParaRPr>
          </a:p>
          <a:p>
            <a:endParaRPr lang="fa-IR" dirty="0">
              <a:solidFill>
                <a:schemeClr val="tx2"/>
              </a:solidFill>
            </a:endParaRPr>
          </a:p>
          <a:p>
            <a:r>
              <a:rPr lang="en-GB" sz="2600" b="1" dirty="0" smtClean="0">
                <a:solidFill>
                  <a:schemeClr val="tx2"/>
                </a:solidFill>
              </a:rPr>
              <a:t>This </a:t>
            </a:r>
            <a:r>
              <a:rPr lang="en-GB" sz="2600" b="1" dirty="0">
                <a:solidFill>
                  <a:schemeClr val="tx2"/>
                </a:solidFill>
              </a:rPr>
              <a:t>equates to </a:t>
            </a:r>
            <a:r>
              <a:rPr lang="en-GB" sz="2600" b="1" dirty="0">
                <a:solidFill>
                  <a:srgbClr val="FF6600"/>
                </a:solidFill>
              </a:rPr>
              <a:t>108 million </a:t>
            </a:r>
            <a:r>
              <a:rPr lang="en-GB" sz="2600" b="1" dirty="0" smtClean="0">
                <a:solidFill>
                  <a:schemeClr val="tx2"/>
                </a:solidFill>
              </a:rPr>
              <a:t>people </a:t>
            </a:r>
            <a:r>
              <a:rPr lang="en-GB" sz="2600" b="1" dirty="0">
                <a:solidFill>
                  <a:schemeClr val="tx2"/>
                </a:solidFill>
              </a:rPr>
              <a:t>bereaved by suicide worldwide every </a:t>
            </a:r>
            <a:r>
              <a:rPr lang="en-GB" sz="2600" b="1" dirty="0" smtClean="0">
                <a:solidFill>
                  <a:schemeClr val="tx2"/>
                </a:solidFill>
              </a:rPr>
              <a:t>year</a:t>
            </a:r>
            <a:endParaRPr lang="fa-IR" sz="2600" b="1" dirty="0" smtClean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2192000" cy="1838131"/>
          </a:xfrm>
          <a:prstGeom prst="rect">
            <a:avLst/>
          </a:prstGeom>
          <a:solidFill>
            <a:srgbClr val="FF822D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8196" name="Picture 4" descr="Image result for grief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92" r="3213"/>
          <a:stretch/>
        </p:blipFill>
        <p:spPr bwMode="auto">
          <a:xfrm>
            <a:off x="269764" y="2994598"/>
            <a:ext cx="2646218" cy="231793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A19D7D-7343-4409-A692-42749CDB58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8440" y="245044"/>
            <a:ext cx="6675120" cy="13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2072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327" y="1938528"/>
            <a:ext cx="11360728" cy="4681727"/>
          </a:xfrm>
        </p:spPr>
        <p:txBody>
          <a:bodyPr>
            <a:normAutofit fontScale="47500" lnSpcReduction="20000"/>
          </a:bodyPr>
          <a:lstStyle/>
          <a:p>
            <a:pPr marL="0" indent="0" algn="just" rtl="1">
              <a:buNone/>
            </a:pPr>
            <a:r>
              <a:rPr lang="fa-IR" sz="4400" b="1" dirty="0" smtClean="0">
                <a:solidFill>
                  <a:schemeClr val="tx2"/>
                </a:solidFill>
                <a:cs typeface="B Nazanin" pitchFamily="2" charset="-78"/>
              </a:rPr>
              <a:t>بستگان و دوستان نزدیک افرادی که بر اثر خودکشی </a:t>
            </a:r>
            <a:r>
              <a:rPr lang="fa-IR" sz="4400" b="1" dirty="0" smtClean="0">
                <a:solidFill>
                  <a:schemeClr val="tx2"/>
                </a:solidFill>
                <a:cs typeface="B Nazanin" pitchFamily="2" charset="-78"/>
              </a:rPr>
              <a:t>می‌میرند</a:t>
            </a:r>
            <a:r>
              <a:rPr lang="fa-IR" sz="4400" b="1" dirty="0" smtClean="0">
                <a:solidFill>
                  <a:schemeClr val="tx2"/>
                </a:solidFill>
                <a:cs typeface="B Nazanin" pitchFamily="2" charset="-78"/>
              </a:rPr>
              <a:t>، به دلایل زیر در معرض خطر بالای خودکشی قرار دارند: </a:t>
            </a:r>
            <a:endParaRPr lang="en-GB" sz="4400" b="1" dirty="0" smtClean="0">
              <a:solidFill>
                <a:schemeClr val="tx2"/>
              </a:solidFill>
              <a:cs typeface="B Nazanin" pitchFamily="2" charset="-78"/>
            </a:endParaRPr>
          </a:p>
          <a:p>
            <a:pPr marL="0" indent="0" algn="r" rtl="1">
              <a:buNone/>
            </a:pPr>
            <a:endParaRPr lang="fa-IR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2900" b="1" dirty="0" smtClean="0">
                <a:solidFill>
                  <a:schemeClr val="tx2"/>
                </a:solidFill>
              </a:rPr>
              <a:t>Relatives </a:t>
            </a:r>
            <a:r>
              <a:rPr lang="en-GB" sz="2900" b="1" dirty="0">
                <a:solidFill>
                  <a:schemeClr val="tx2"/>
                </a:solidFill>
              </a:rPr>
              <a:t>and close friends of people who die by suicide are a </a:t>
            </a:r>
            <a:r>
              <a:rPr lang="en-GB" sz="2900" b="1" dirty="0">
                <a:solidFill>
                  <a:srgbClr val="FF6600"/>
                </a:solidFill>
              </a:rPr>
              <a:t>high-risk group </a:t>
            </a:r>
            <a:r>
              <a:rPr lang="en-GB" sz="2900" b="1" dirty="0">
                <a:solidFill>
                  <a:schemeClr val="tx2"/>
                </a:solidFill>
              </a:rPr>
              <a:t>for suicide, due to</a:t>
            </a:r>
            <a:r>
              <a:rPr lang="en-GB" sz="2900" b="1" dirty="0" smtClean="0">
                <a:solidFill>
                  <a:schemeClr val="tx2"/>
                </a:solidFill>
              </a:rPr>
              <a:t>:</a:t>
            </a:r>
            <a:endParaRPr lang="fa-IR" sz="2900" b="1" dirty="0" smtClean="0">
              <a:solidFill>
                <a:schemeClr val="tx2"/>
              </a:solidFill>
            </a:endParaRPr>
          </a:p>
          <a:p>
            <a:pPr marL="0" indent="0" algn="just" rtl="1"/>
            <a:r>
              <a:rPr lang="fa-IR" sz="4400" b="1" dirty="0" smtClean="0">
                <a:solidFill>
                  <a:schemeClr val="tx2"/>
                </a:solidFill>
                <a:cs typeface="B Nazanin" pitchFamily="2" charset="-78"/>
              </a:rPr>
              <a:t>آسیب روانی ناشی از سوگ </a:t>
            </a:r>
            <a:endParaRPr lang="en-GB" sz="4400" b="1" dirty="0" smtClean="0">
              <a:solidFill>
                <a:schemeClr val="tx2"/>
              </a:solidFill>
              <a:cs typeface="B Nazanin" pitchFamily="2" charset="-78"/>
            </a:endParaRPr>
          </a:p>
          <a:p>
            <a:pPr marL="0" indent="0" algn="r" rtl="1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r>
              <a:rPr lang="en-GB" sz="2900" b="1" dirty="0" smtClean="0">
                <a:solidFill>
                  <a:schemeClr val="tx2"/>
                </a:solidFill>
              </a:rPr>
              <a:t>The </a:t>
            </a:r>
            <a:r>
              <a:rPr lang="en-GB" sz="2900" b="1" dirty="0">
                <a:solidFill>
                  <a:schemeClr val="tx2"/>
                </a:solidFill>
              </a:rPr>
              <a:t>psychological trauma of a suicide </a:t>
            </a:r>
            <a:r>
              <a:rPr lang="en-GB" sz="2900" b="1" dirty="0" smtClean="0">
                <a:solidFill>
                  <a:schemeClr val="tx2"/>
                </a:solidFill>
              </a:rPr>
              <a:t>loss</a:t>
            </a:r>
            <a:endParaRPr lang="fa-IR" sz="2900" b="1" dirty="0" smtClean="0">
              <a:solidFill>
                <a:schemeClr val="tx2"/>
              </a:solidFill>
            </a:endParaRPr>
          </a:p>
          <a:p>
            <a:pPr marL="0" indent="0" algn="just" rtl="1"/>
            <a:r>
              <a:rPr lang="fa-IR" sz="4400" b="1" dirty="0" smtClean="0">
                <a:solidFill>
                  <a:schemeClr val="tx2"/>
                </a:solidFill>
                <a:cs typeface="B Nazanin" pitchFamily="2" charset="-78"/>
              </a:rPr>
              <a:t>عوامل مشترک خطر بالقوه خانوادگی و محیطی </a:t>
            </a:r>
          </a:p>
          <a:p>
            <a:pPr algn="r" rtl="1">
              <a:buClr>
                <a:srgbClr val="FFC000"/>
              </a:buClr>
              <a:buNone/>
            </a:pPr>
            <a:endParaRPr lang="fa-IR" dirty="0" smtClean="0">
              <a:solidFill>
                <a:schemeClr val="tx2"/>
              </a:solidFill>
            </a:endParaRPr>
          </a:p>
          <a:p>
            <a:r>
              <a:rPr lang="en-GB" sz="2900" b="1" dirty="0" smtClean="0">
                <a:solidFill>
                  <a:schemeClr val="tx2"/>
                </a:solidFill>
              </a:rPr>
              <a:t>Potential </a:t>
            </a:r>
            <a:r>
              <a:rPr lang="en-GB" sz="2900" b="1" dirty="0">
                <a:solidFill>
                  <a:schemeClr val="tx2"/>
                </a:solidFill>
              </a:rPr>
              <a:t>shared familial and environmental </a:t>
            </a:r>
            <a:r>
              <a:rPr lang="en-GB" sz="2900" b="1" dirty="0" smtClean="0">
                <a:solidFill>
                  <a:schemeClr val="tx2"/>
                </a:solidFill>
              </a:rPr>
              <a:t>risk</a:t>
            </a:r>
            <a:endParaRPr lang="fa-IR" sz="2900" b="1" dirty="0" smtClean="0">
              <a:solidFill>
                <a:schemeClr val="tx2"/>
              </a:solidFill>
            </a:endParaRPr>
          </a:p>
          <a:p>
            <a:pPr marL="0" indent="0" algn="just" rtl="1"/>
            <a:r>
              <a:rPr lang="fa-IR" sz="4400" b="1" dirty="0" smtClean="0">
                <a:solidFill>
                  <a:schemeClr val="tx2"/>
                </a:solidFill>
                <a:cs typeface="B Nazanin" pitchFamily="2" charset="-78"/>
              </a:rPr>
              <a:t>سرایت رفتار خودکشی از طریق </a:t>
            </a:r>
            <a:r>
              <a:rPr lang="fa-IR" sz="4400" b="1" dirty="0" smtClean="0">
                <a:solidFill>
                  <a:schemeClr val="tx2"/>
                </a:solidFill>
                <a:cs typeface="B Nazanin" pitchFamily="2" charset="-78"/>
              </a:rPr>
              <a:t>مدل‌سازی </a:t>
            </a:r>
            <a:r>
              <a:rPr lang="fa-IR" sz="4400" b="1" dirty="0" smtClean="0">
                <a:solidFill>
                  <a:schemeClr val="tx2"/>
                </a:solidFill>
                <a:cs typeface="B Nazanin" pitchFamily="2" charset="-78"/>
              </a:rPr>
              <a:t>اجتماعی</a:t>
            </a:r>
          </a:p>
          <a:p>
            <a:pPr algn="r" rtl="1">
              <a:buClr>
                <a:srgbClr val="FFC000"/>
              </a:buClr>
              <a:buNone/>
            </a:pPr>
            <a:endParaRPr lang="fa-IR" dirty="0" smtClean="0">
              <a:solidFill>
                <a:schemeClr val="tx2"/>
              </a:solidFill>
            </a:endParaRPr>
          </a:p>
          <a:p>
            <a:pPr algn="l"/>
            <a:r>
              <a:rPr lang="en-GB" sz="2900" b="1" dirty="0" smtClean="0">
                <a:solidFill>
                  <a:schemeClr val="tx2"/>
                </a:solidFill>
              </a:rPr>
              <a:t>Suicide </a:t>
            </a:r>
            <a:r>
              <a:rPr lang="en-GB" sz="2900" b="1" dirty="0" smtClean="0">
                <a:solidFill>
                  <a:schemeClr val="tx2"/>
                </a:solidFill>
              </a:rPr>
              <a:t>contagion through the process of social modelling </a:t>
            </a:r>
            <a:endParaRPr lang="fa-IR" sz="2900" b="1" dirty="0" smtClean="0">
              <a:solidFill>
                <a:schemeClr val="tx2"/>
              </a:solidFill>
            </a:endParaRPr>
          </a:p>
          <a:p>
            <a:pPr marL="0" indent="0" algn="just" rtl="1"/>
            <a:r>
              <a:rPr lang="fa-IR" sz="4400" b="1" dirty="0" smtClean="0">
                <a:solidFill>
                  <a:schemeClr val="tx2"/>
                </a:solidFill>
                <a:cs typeface="B Nazanin" pitchFamily="2" charset="-78"/>
              </a:rPr>
              <a:t>بار انگ مرتبط با این فقدان</a:t>
            </a:r>
            <a:endParaRPr lang="en-GB" sz="4400" b="1" dirty="0" smtClean="0">
              <a:solidFill>
                <a:schemeClr val="tx2"/>
              </a:solidFill>
              <a:cs typeface="B Nazanin" pitchFamily="2" charset="-78"/>
            </a:endParaRPr>
          </a:p>
          <a:p>
            <a:pPr algn="r" rtl="1">
              <a:buClr>
                <a:srgbClr val="FFC000"/>
              </a:buClr>
              <a:buNone/>
            </a:pPr>
            <a:endParaRPr lang="fa-IR" dirty="0" smtClean="0">
              <a:solidFill>
                <a:schemeClr val="tx2"/>
              </a:solidFill>
            </a:endParaRPr>
          </a:p>
          <a:p>
            <a:r>
              <a:rPr lang="en-GB" sz="2900" b="1" dirty="0" smtClean="0">
                <a:solidFill>
                  <a:schemeClr val="tx2"/>
                </a:solidFill>
              </a:rPr>
              <a:t>The </a:t>
            </a:r>
            <a:r>
              <a:rPr lang="en-GB" sz="2900" b="1" dirty="0">
                <a:solidFill>
                  <a:schemeClr val="tx2"/>
                </a:solidFill>
              </a:rPr>
              <a:t>burden of stigma associated with this </a:t>
            </a:r>
            <a:r>
              <a:rPr lang="en-GB" sz="2900" b="1" dirty="0" smtClean="0">
                <a:solidFill>
                  <a:schemeClr val="tx2"/>
                </a:solidFill>
              </a:rPr>
              <a:t>loss</a:t>
            </a:r>
            <a:endParaRPr lang="fa-IR" sz="2900" b="1" dirty="0" smtClean="0">
              <a:solidFill>
                <a:schemeClr val="tx2"/>
              </a:solidFill>
            </a:endParaRPr>
          </a:p>
          <a:p>
            <a:pPr algn="r" rtl="1">
              <a:buClr>
                <a:srgbClr val="FFC000"/>
              </a:buClr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2192000" cy="1838131"/>
          </a:xfrm>
          <a:prstGeom prst="rect">
            <a:avLst/>
          </a:prstGeom>
          <a:solidFill>
            <a:srgbClr val="FF822D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1A19D7D-7343-4409-A692-42749CDB58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8440" y="245044"/>
            <a:ext cx="6675120" cy="13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4362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8" y="1938528"/>
            <a:ext cx="9412224" cy="4754880"/>
          </a:xfrm>
        </p:spPr>
        <p:txBody>
          <a:bodyPr>
            <a:normAutofit fontScale="25000" lnSpcReduction="20000"/>
          </a:bodyPr>
          <a:lstStyle/>
          <a:p>
            <a:pPr marL="0" indent="0" algn="r" rtl="1">
              <a:buNone/>
            </a:pPr>
            <a:r>
              <a:rPr lang="fa-IR" sz="6400" b="1" dirty="0" smtClean="0">
                <a:solidFill>
                  <a:schemeClr val="tx2"/>
                </a:solidFill>
                <a:cs typeface="B Nazanin" pitchFamily="2" charset="-78"/>
              </a:rPr>
              <a:t>هدف </a:t>
            </a:r>
            <a:r>
              <a:rPr lang="fa-IR" sz="6400" b="1" dirty="0" smtClean="0">
                <a:solidFill>
                  <a:schemeClr val="tx2"/>
                </a:solidFill>
                <a:cs typeface="B Nazanin" pitchFamily="2" charset="-78"/>
              </a:rPr>
              <a:t>استراتژی‌های </a:t>
            </a:r>
            <a:r>
              <a:rPr lang="fa-IR" sz="6400" b="1" dirty="0" smtClean="0">
                <a:solidFill>
                  <a:schemeClr val="tx2"/>
                </a:solidFill>
                <a:cs typeface="B Nazanin" pitchFamily="2" charset="-78"/>
              </a:rPr>
              <a:t>پیشگیرانه، </a:t>
            </a:r>
            <a:r>
              <a:rPr lang="fa-IR" sz="6400" b="1" dirty="0" smtClean="0">
                <a:solidFill>
                  <a:schemeClr val="tx2"/>
                </a:solidFill>
                <a:cs typeface="B Nazanin" pitchFamily="2" charset="-78"/>
              </a:rPr>
              <a:t>پیشگیری </a:t>
            </a:r>
            <a:r>
              <a:rPr lang="fa-IR" sz="6400" b="1" dirty="0" smtClean="0">
                <a:solidFill>
                  <a:schemeClr val="tx2"/>
                </a:solidFill>
                <a:cs typeface="B Nazanin" pitchFamily="2" charset="-78"/>
              </a:rPr>
              <a:t>از خودکشی در میان </a:t>
            </a:r>
            <a:r>
              <a:rPr lang="fa-IR" sz="6400" b="1" dirty="0" smtClean="0">
                <a:solidFill>
                  <a:schemeClr val="tx2"/>
                </a:solidFill>
                <a:cs typeface="B Nazanin" pitchFamily="2" charset="-78"/>
              </a:rPr>
              <a:t>گروه‌های </a:t>
            </a:r>
            <a:r>
              <a:rPr lang="fa-IR" sz="6400" b="1" dirty="0" smtClean="0">
                <a:solidFill>
                  <a:schemeClr val="tx2"/>
                </a:solidFill>
                <a:cs typeface="B Nazanin" pitchFamily="2" charset="-78"/>
              </a:rPr>
              <a:t>در معرض خطر و همچنین در سطح جهانی است</a:t>
            </a:r>
            <a:r>
              <a:rPr lang="fa-IR" sz="6400" b="1" dirty="0" smtClean="0">
                <a:solidFill>
                  <a:schemeClr val="tx2"/>
                </a:solidFill>
                <a:cs typeface="B Nazanin" pitchFamily="2" charset="-78"/>
              </a:rPr>
              <a:t>.</a:t>
            </a:r>
            <a:endParaRPr lang="fa-IR" sz="64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5600" b="1" dirty="0" smtClean="0">
                <a:solidFill>
                  <a:schemeClr val="tx2"/>
                </a:solidFill>
                <a:cs typeface="B Nazanin" pitchFamily="2" charset="-78"/>
              </a:rPr>
              <a:t>Suicide </a:t>
            </a:r>
            <a:r>
              <a:rPr lang="en-GB" sz="5600" b="1" dirty="0">
                <a:solidFill>
                  <a:schemeClr val="tx2"/>
                </a:solidFill>
                <a:cs typeface="B Nazanin" pitchFamily="2" charset="-78"/>
              </a:rPr>
              <a:t>prevention strategies aim to prevent suicide among targeted high-risk groups but also at a universal </a:t>
            </a:r>
            <a:r>
              <a:rPr lang="en-GB" sz="5600" b="1" dirty="0" smtClean="0">
                <a:solidFill>
                  <a:schemeClr val="tx2"/>
                </a:solidFill>
                <a:cs typeface="B Nazanin" pitchFamily="2" charset="-78"/>
              </a:rPr>
              <a:t>level</a:t>
            </a:r>
            <a:endParaRPr lang="fa-IR" sz="5600" b="1" dirty="0" smtClean="0">
              <a:solidFill>
                <a:schemeClr val="tx2"/>
              </a:solidFill>
              <a:cs typeface="B Nazanin" pitchFamily="2" charset="-78"/>
            </a:endParaRPr>
          </a:p>
          <a:p>
            <a:pPr marL="0" indent="0">
              <a:buNone/>
            </a:pPr>
            <a:endParaRPr lang="fa-IR" dirty="0" smtClean="0">
              <a:solidFill>
                <a:schemeClr val="tx2"/>
              </a:solidFill>
            </a:endParaRPr>
          </a:p>
          <a:p>
            <a:pPr marL="0" indent="0" algn="r" rtl="1">
              <a:buNone/>
            </a:pPr>
            <a:r>
              <a:rPr lang="fa-IR" sz="6400" b="1" dirty="0" smtClean="0">
                <a:solidFill>
                  <a:schemeClr val="tx2"/>
                </a:solidFill>
                <a:cs typeface="B Nazanin" pitchFamily="2" charset="-78"/>
              </a:rPr>
              <a:t>استراتژی‌های </a:t>
            </a:r>
            <a:r>
              <a:rPr lang="fa-IR" sz="6400" b="1" dirty="0" smtClean="0">
                <a:solidFill>
                  <a:schemeClr val="tx2"/>
                </a:solidFill>
                <a:cs typeface="B Nazanin" pitchFamily="2" charset="-78"/>
              </a:rPr>
              <a:t>اثر بخش در پیشگیری از خودکشی، باید شامل </a:t>
            </a:r>
            <a:r>
              <a:rPr lang="fa-IR" sz="6400" b="1" dirty="0" smtClean="0">
                <a:solidFill>
                  <a:schemeClr val="tx2"/>
                </a:solidFill>
                <a:cs typeface="B Nazanin" pitchFamily="2" charset="-78"/>
              </a:rPr>
              <a:t>سیاست‌های </a:t>
            </a:r>
            <a:r>
              <a:rPr lang="fa-IR" sz="6400" b="1" dirty="0" smtClean="0">
                <a:solidFill>
                  <a:schemeClr val="tx2"/>
                </a:solidFill>
                <a:cs typeface="B Nazanin" pitchFamily="2" charset="-78"/>
              </a:rPr>
              <a:t>سلامت عمومی و راهبردهای </a:t>
            </a:r>
            <a:r>
              <a:rPr lang="fa-IR" sz="6400" b="1" dirty="0" smtClean="0">
                <a:solidFill>
                  <a:schemeClr val="tx2"/>
                </a:solidFill>
                <a:cs typeface="B Nazanin" pitchFamily="2" charset="-78"/>
              </a:rPr>
              <a:t>مراقبت‌های </a:t>
            </a:r>
            <a:r>
              <a:rPr lang="fa-IR" sz="6400" b="1" dirty="0" smtClean="0">
                <a:solidFill>
                  <a:schemeClr val="tx2"/>
                </a:solidFill>
                <a:cs typeface="B Nazanin" pitchFamily="2" charset="-78"/>
              </a:rPr>
              <a:t>بهداشتی بوده و اثر بخشی </a:t>
            </a:r>
            <a:r>
              <a:rPr lang="fa-IR" sz="6400" b="1" dirty="0" smtClean="0">
                <a:solidFill>
                  <a:schemeClr val="tx2"/>
                </a:solidFill>
                <a:cs typeface="B Nazanin" pitchFamily="2" charset="-78"/>
              </a:rPr>
              <a:t>آن‌ها </a:t>
            </a:r>
            <a:r>
              <a:rPr lang="fa-IR" sz="6400" b="1" dirty="0" smtClean="0">
                <a:solidFill>
                  <a:schemeClr val="tx2"/>
                </a:solidFill>
                <a:cs typeface="B Nazanin" pitchFamily="2" charset="-78"/>
              </a:rPr>
              <a:t>با </a:t>
            </a:r>
            <a:r>
              <a:rPr lang="fa-IR" sz="6400" b="1" dirty="0" smtClean="0">
                <a:solidFill>
                  <a:schemeClr val="tx2"/>
                </a:solidFill>
                <a:cs typeface="B Nazanin" pitchFamily="2" charset="-78"/>
              </a:rPr>
              <a:t>قوی‌ترین </a:t>
            </a:r>
            <a:r>
              <a:rPr lang="fa-IR" sz="6400" b="1" dirty="0" smtClean="0">
                <a:solidFill>
                  <a:schemeClr val="tx2"/>
                </a:solidFill>
                <a:cs typeface="B Nazanin" pitchFamily="2" charset="-78"/>
              </a:rPr>
              <a:t>شواهد اثربخشی قابل </a:t>
            </a:r>
            <a:r>
              <a:rPr lang="fa-IR" sz="6400" b="1" dirty="0" smtClean="0">
                <a:solidFill>
                  <a:schemeClr val="tx2"/>
                </a:solidFill>
                <a:cs typeface="B Nazanin" pitchFamily="2" charset="-78"/>
              </a:rPr>
              <a:t>اندازه‌گیری </a:t>
            </a:r>
            <a:r>
              <a:rPr lang="fa-IR" sz="6400" b="1" dirty="0" smtClean="0">
                <a:solidFill>
                  <a:schemeClr val="tx2"/>
                </a:solidFill>
                <a:cs typeface="B Nazanin" pitchFamily="2" charset="-78"/>
              </a:rPr>
              <a:t>باشند. نمونه این </a:t>
            </a:r>
            <a:r>
              <a:rPr lang="fa-IR" sz="6400" b="1" dirty="0" smtClean="0">
                <a:solidFill>
                  <a:schemeClr val="tx2"/>
                </a:solidFill>
                <a:cs typeface="B Nazanin" pitchFamily="2" charset="-78"/>
              </a:rPr>
              <a:t>استراتژی‌ها </a:t>
            </a:r>
            <a:r>
              <a:rPr lang="fa-IR" sz="6400" b="1" dirty="0" smtClean="0">
                <a:solidFill>
                  <a:schemeClr val="tx2"/>
                </a:solidFill>
                <a:cs typeface="B Nazanin" pitchFamily="2" charset="-78"/>
              </a:rPr>
              <a:t>عبارتند از</a:t>
            </a:r>
            <a:r>
              <a:rPr lang="fa-IR" sz="6400" b="1" dirty="0" smtClean="0">
                <a:solidFill>
                  <a:schemeClr val="tx2"/>
                </a:solidFill>
                <a:cs typeface="B Nazanin" pitchFamily="2" charset="-78"/>
              </a:rPr>
              <a:t>:</a:t>
            </a:r>
            <a:endParaRPr lang="en-GB" sz="6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5600" b="1" dirty="0" smtClean="0">
                <a:solidFill>
                  <a:schemeClr val="tx2"/>
                </a:solidFill>
                <a:cs typeface="B Nazanin" pitchFamily="2" charset="-78"/>
              </a:rPr>
              <a:t>Effective </a:t>
            </a:r>
            <a:r>
              <a:rPr lang="en-GB" sz="5600" b="1" dirty="0">
                <a:solidFill>
                  <a:schemeClr val="tx2"/>
                </a:solidFill>
                <a:cs typeface="B Nazanin" pitchFamily="2" charset="-78"/>
              </a:rPr>
              <a:t>suicide prevention strategies need to incorporate public health policy strategies and healthcare strategies, incorporating measure with the </a:t>
            </a:r>
            <a:r>
              <a:rPr lang="en-GB" sz="5600" b="1" dirty="0">
                <a:solidFill>
                  <a:srgbClr val="FF6600"/>
                </a:solidFill>
                <a:cs typeface="B Nazanin" pitchFamily="2" charset="-78"/>
              </a:rPr>
              <a:t>strongest evidence of efficacy </a:t>
            </a:r>
            <a:r>
              <a:rPr lang="en-GB" sz="5600" b="1" dirty="0">
                <a:solidFill>
                  <a:schemeClr val="tx2"/>
                </a:solidFill>
                <a:cs typeface="B Nazanin" pitchFamily="2" charset="-78"/>
              </a:rPr>
              <a:t>such as</a:t>
            </a:r>
            <a:r>
              <a:rPr lang="en-GB" sz="5600" b="1" dirty="0" smtClean="0">
                <a:solidFill>
                  <a:schemeClr val="tx2"/>
                </a:solidFill>
                <a:cs typeface="B Nazanin" pitchFamily="2" charset="-78"/>
              </a:rPr>
              <a:t>:</a:t>
            </a:r>
            <a:endParaRPr lang="fa-IR" sz="5600" b="1" dirty="0" smtClean="0">
              <a:solidFill>
                <a:schemeClr val="tx2"/>
              </a:solidFill>
              <a:cs typeface="B Nazanin" pitchFamily="2" charset="-78"/>
            </a:endParaRPr>
          </a:p>
          <a:p>
            <a:pPr marL="0" indent="0" algn="r" rtl="1"/>
            <a:r>
              <a:rPr lang="fa-IR" sz="6400" b="1" dirty="0" smtClean="0">
                <a:solidFill>
                  <a:schemeClr val="tx2"/>
                </a:solidFill>
                <a:cs typeface="B Nazanin" pitchFamily="2" charset="-78"/>
              </a:rPr>
              <a:t>محدودیت دسترسی به وسایل کشنده</a:t>
            </a:r>
            <a:endParaRPr lang="en-GB" sz="6400" b="1" dirty="0" smtClean="0">
              <a:solidFill>
                <a:schemeClr val="tx2"/>
              </a:solidFill>
              <a:cs typeface="B Nazanin" pitchFamily="2" charset="-78"/>
            </a:endParaRPr>
          </a:p>
          <a:p>
            <a:pPr marL="0" indent="0" algn="r" rtl="1"/>
            <a:endParaRPr lang="en-GB" dirty="0">
              <a:solidFill>
                <a:schemeClr val="tx2"/>
              </a:solidFill>
            </a:endParaRPr>
          </a:p>
          <a:p>
            <a:r>
              <a:rPr lang="en-GB" sz="5600" b="1" dirty="0" smtClean="0">
                <a:solidFill>
                  <a:schemeClr val="tx2"/>
                </a:solidFill>
              </a:rPr>
              <a:t>Restriction </a:t>
            </a:r>
            <a:r>
              <a:rPr lang="en-GB" sz="5600" b="1" dirty="0">
                <a:solidFill>
                  <a:schemeClr val="tx2"/>
                </a:solidFill>
              </a:rPr>
              <a:t>of access to lethal </a:t>
            </a:r>
            <a:r>
              <a:rPr lang="en-GB" sz="5600" b="1" dirty="0" smtClean="0">
                <a:solidFill>
                  <a:schemeClr val="tx2"/>
                </a:solidFill>
              </a:rPr>
              <a:t>means</a:t>
            </a:r>
            <a:endParaRPr lang="fa-IR" sz="5600" b="1" dirty="0" smtClean="0">
              <a:solidFill>
                <a:schemeClr val="tx2"/>
              </a:solidFill>
            </a:endParaRPr>
          </a:p>
          <a:p>
            <a:pPr marL="0" indent="0" algn="r" rtl="1"/>
            <a:r>
              <a:rPr lang="fa-IR" sz="6400" b="1" dirty="0" smtClean="0">
                <a:solidFill>
                  <a:schemeClr val="tx2"/>
                </a:solidFill>
                <a:cs typeface="B Nazanin" pitchFamily="2" charset="-78"/>
              </a:rPr>
              <a:t>درمان افسردگی</a:t>
            </a:r>
            <a:endParaRPr lang="en-GB" sz="6400" b="1" dirty="0" smtClean="0">
              <a:solidFill>
                <a:schemeClr val="tx2"/>
              </a:solidFill>
              <a:cs typeface="B Nazanin" pitchFamily="2" charset="-78"/>
            </a:endParaRPr>
          </a:p>
          <a:p>
            <a:pPr algn="r" rtl="1">
              <a:buClr>
                <a:srgbClr val="FFC000"/>
              </a:buClr>
            </a:pPr>
            <a:endParaRPr lang="fa-IR" dirty="0">
              <a:solidFill>
                <a:schemeClr val="tx2"/>
              </a:solidFill>
            </a:endParaRPr>
          </a:p>
          <a:p>
            <a:r>
              <a:rPr lang="en-GB" sz="5600" b="1" dirty="0" smtClean="0">
                <a:solidFill>
                  <a:schemeClr val="tx2"/>
                </a:solidFill>
              </a:rPr>
              <a:t>Treatment </a:t>
            </a:r>
            <a:r>
              <a:rPr lang="en-GB" sz="5600" b="1" dirty="0">
                <a:solidFill>
                  <a:schemeClr val="tx2"/>
                </a:solidFill>
              </a:rPr>
              <a:t>of </a:t>
            </a:r>
            <a:r>
              <a:rPr lang="en-GB" sz="5600" b="1" dirty="0" smtClean="0">
                <a:solidFill>
                  <a:schemeClr val="tx2"/>
                </a:solidFill>
              </a:rPr>
              <a:t>depression</a:t>
            </a:r>
            <a:endParaRPr lang="fa-IR" sz="6400" b="1" dirty="0" smtClean="0">
              <a:solidFill>
                <a:schemeClr val="tx2"/>
              </a:solidFill>
            </a:endParaRPr>
          </a:p>
          <a:p>
            <a:pPr marL="0" indent="0" algn="r" rtl="1"/>
            <a:r>
              <a:rPr lang="fa-IR" sz="6400" b="1" dirty="0" smtClean="0">
                <a:solidFill>
                  <a:schemeClr val="tx2"/>
                </a:solidFill>
                <a:cs typeface="B Nazanin" pitchFamily="2" charset="-78"/>
              </a:rPr>
              <a:t>اطمینان از زنجیره مراقبت</a:t>
            </a:r>
          </a:p>
          <a:p>
            <a:pPr algn="r" rtl="1">
              <a:buClr>
                <a:srgbClr val="FFC000"/>
              </a:buClr>
            </a:pPr>
            <a:endParaRPr lang="fa-IR" dirty="0" smtClean="0">
              <a:solidFill>
                <a:schemeClr val="tx2"/>
              </a:solidFill>
            </a:endParaRPr>
          </a:p>
          <a:p>
            <a:r>
              <a:rPr lang="en-GB" sz="5600" b="1" dirty="0" smtClean="0">
                <a:solidFill>
                  <a:schemeClr val="tx2"/>
                </a:solidFill>
              </a:rPr>
              <a:t>Ensuring </a:t>
            </a:r>
            <a:r>
              <a:rPr lang="en-GB" sz="5600" b="1" dirty="0">
                <a:solidFill>
                  <a:schemeClr val="tx2"/>
                </a:solidFill>
              </a:rPr>
              <a:t>chain of </a:t>
            </a:r>
            <a:r>
              <a:rPr lang="en-GB" sz="5600" b="1" dirty="0" smtClean="0">
                <a:solidFill>
                  <a:schemeClr val="tx2"/>
                </a:solidFill>
              </a:rPr>
              <a:t>care</a:t>
            </a:r>
            <a:endParaRPr lang="fa-IR" sz="6400" b="1" dirty="0" smtClean="0">
              <a:solidFill>
                <a:schemeClr val="tx2"/>
              </a:solidFill>
            </a:endParaRPr>
          </a:p>
          <a:p>
            <a:pPr marL="0" indent="0" algn="r" rtl="1"/>
            <a:r>
              <a:rPr lang="fa-IR" sz="6400" b="1" dirty="0" smtClean="0">
                <a:solidFill>
                  <a:schemeClr val="tx2"/>
                </a:solidFill>
                <a:cs typeface="B Nazanin" pitchFamily="2" charset="-78"/>
              </a:rPr>
              <a:t>پیشگیری مدرسه محور</a:t>
            </a:r>
          </a:p>
          <a:p>
            <a:r>
              <a:rPr lang="en-GB" sz="5600" b="1" dirty="0" smtClean="0">
                <a:solidFill>
                  <a:schemeClr val="tx2"/>
                </a:solidFill>
              </a:rPr>
              <a:t>School-based </a:t>
            </a:r>
            <a:r>
              <a:rPr lang="en-GB" sz="5600" b="1" dirty="0">
                <a:solidFill>
                  <a:schemeClr val="tx2"/>
                </a:solidFill>
              </a:rPr>
              <a:t>universal </a:t>
            </a:r>
            <a:r>
              <a:rPr lang="en-GB" sz="5600" b="1" dirty="0" smtClean="0">
                <a:solidFill>
                  <a:schemeClr val="tx2"/>
                </a:solidFill>
              </a:rPr>
              <a:t>prevention</a:t>
            </a:r>
            <a:endParaRPr lang="fa-IR" sz="5600" b="1" dirty="0" smtClean="0">
              <a:solidFill>
                <a:schemeClr val="tx2"/>
              </a:solidFill>
            </a:endParaRPr>
          </a:p>
          <a:p>
            <a:pPr>
              <a:buClr>
                <a:srgbClr val="FFC000"/>
              </a:buClr>
              <a:buNone/>
            </a:pPr>
            <a:r>
              <a:rPr lang="fa-IR" sz="5600" b="1" dirty="0" smtClean="0">
                <a:solidFill>
                  <a:schemeClr val="tx2"/>
                </a:solidFill>
              </a:rPr>
              <a:t> </a:t>
            </a:r>
            <a:endParaRPr lang="en-GB" sz="5600" b="1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2192000" cy="1838131"/>
          </a:xfrm>
          <a:prstGeom prst="rect">
            <a:avLst/>
          </a:prstGeom>
          <a:solidFill>
            <a:srgbClr val="FF822D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A19D7D-7343-4409-A692-42749CDB58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8440" y="245044"/>
            <a:ext cx="6675120" cy="1341120"/>
          </a:xfrm>
          <a:prstGeom prst="rect">
            <a:avLst/>
          </a:prstGeom>
        </p:spPr>
      </p:pic>
      <p:pic>
        <p:nvPicPr>
          <p:cNvPr id="11" name="Picture 2" descr="Image result for suicide prevention strateg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2" t="2761" r="28969" b="7601"/>
          <a:stretch/>
        </p:blipFill>
        <p:spPr bwMode="auto">
          <a:xfrm>
            <a:off x="9814559" y="3382576"/>
            <a:ext cx="2061315" cy="217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1537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832" y="1914144"/>
            <a:ext cx="10863072" cy="4706112"/>
          </a:xfrm>
        </p:spPr>
        <p:txBody>
          <a:bodyPr>
            <a:normAutofit fontScale="25000" lnSpcReduction="20000"/>
          </a:bodyPr>
          <a:lstStyle/>
          <a:p>
            <a:pPr marL="0" indent="0" algn="r" rtl="1">
              <a:buNone/>
            </a:pPr>
            <a:r>
              <a:rPr lang="fa-IR" sz="6400" b="1" dirty="0" smtClean="0">
                <a:solidFill>
                  <a:schemeClr val="tx2"/>
                </a:solidFill>
                <a:cs typeface="B Nazanin" pitchFamily="2" charset="-78"/>
              </a:rPr>
              <a:t>برنامه‌های </a:t>
            </a:r>
            <a:r>
              <a:rPr lang="fa-IR" sz="6400" b="1" dirty="0" smtClean="0">
                <a:solidFill>
                  <a:schemeClr val="tx2"/>
                </a:solidFill>
                <a:cs typeface="B Nazanin" pitchFamily="2" charset="-78"/>
              </a:rPr>
              <a:t>پیشگیری از خودکشی با </a:t>
            </a:r>
            <a:r>
              <a:rPr lang="fa-IR" sz="6400" b="1" dirty="0" smtClean="0">
                <a:solidFill>
                  <a:schemeClr val="tx2"/>
                </a:solidFill>
                <a:cs typeface="B Nazanin" pitchFamily="2" charset="-78"/>
              </a:rPr>
              <a:t>چالش‌های </a:t>
            </a:r>
            <a:r>
              <a:rPr lang="fa-IR" sz="6400" b="1" dirty="0" smtClean="0">
                <a:solidFill>
                  <a:schemeClr val="tx2"/>
                </a:solidFill>
                <a:cs typeface="B Nazanin" pitchFamily="2" charset="-78"/>
              </a:rPr>
              <a:t>پیش رو روبرو هستند:</a:t>
            </a:r>
          </a:p>
          <a:p>
            <a:pPr marL="0" indent="0" algn="r" rtl="1">
              <a:buNone/>
            </a:pPr>
            <a:endParaRPr lang="fa-IR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5600" b="1" dirty="0" smtClean="0">
                <a:solidFill>
                  <a:schemeClr val="tx2"/>
                </a:solidFill>
              </a:rPr>
              <a:t>Suicide </a:t>
            </a:r>
            <a:r>
              <a:rPr lang="en-GB" sz="5600" b="1" dirty="0">
                <a:solidFill>
                  <a:schemeClr val="tx2"/>
                </a:solidFill>
              </a:rPr>
              <a:t>prevention programmes face ongoing challenges including</a:t>
            </a:r>
            <a:r>
              <a:rPr lang="en-GB" sz="5600" b="1" dirty="0" smtClean="0">
                <a:solidFill>
                  <a:schemeClr val="tx2"/>
                </a:solidFill>
              </a:rPr>
              <a:t>:</a:t>
            </a:r>
            <a:endParaRPr lang="fa-IR" sz="5600" b="1" dirty="0" smtClean="0">
              <a:solidFill>
                <a:schemeClr val="tx2"/>
              </a:solidFill>
            </a:endParaRPr>
          </a:p>
          <a:p>
            <a:pPr marL="0" indent="0" algn="r" rtl="1"/>
            <a:r>
              <a:rPr lang="fa-IR" sz="6400" b="1" dirty="0" smtClean="0">
                <a:solidFill>
                  <a:schemeClr val="tx2"/>
                </a:solidFill>
                <a:cs typeface="B Nazanin" pitchFamily="2" charset="-78"/>
              </a:rPr>
              <a:t>   منابع </a:t>
            </a:r>
            <a:r>
              <a:rPr lang="fa-IR" sz="6400" b="1" dirty="0" smtClean="0">
                <a:solidFill>
                  <a:schemeClr val="tx2"/>
                </a:solidFill>
                <a:cs typeface="B Nazanin" pitchFamily="2" charset="-78"/>
              </a:rPr>
              <a:t>ناکافی</a:t>
            </a:r>
            <a:endParaRPr lang="en-GB" sz="6400" b="1" dirty="0" smtClean="0">
              <a:solidFill>
                <a:schemeClr val="tx2"/>
              </a:solidFill>
              <a:cs typeface="B Nazanin" pitchFamily="2" charset="-78"/>
            </a:endParaRPr>
          </a:p>
          <a:p>
            <a:pPr marL="0" indent="0" algn="r" rtl="1">
              <a:buNone/>
            </a:pPr>
            <a:endParaRPr lang="en-GB" sz="5600" dirty="0">
              <a:solidFill>
                <a:schemeClr val="tx2"/>
              </a:solidFill>
            </a:endParaRPr>
          </a:p>
          <a:p>
            <a:r>
              <a:rPr lang="en-GB" sz="5600" b="1" dirty="0" smtClean="0">
                <a:solidFill>
                  <a:schemeClr val="tx2"/>
                </a:solidFill>
              </a:rPr>
              <a:t>Insufficient resources</a:t>
            </a:r>
            <a:endParaRPr lang="fa-IR" sz="5600" b="1" dirty="0" smtClean="0">
              <a:solidFill>
                <a:schemeClr val="tx2"/>
              </a:solidFill>
              <a:cs typeface="B Nazanin" pitchFamily="2" charset="-78"/>
            </a:endParaRPr>
          </a:p>
          <a:p>
            <a:pPr algn="r" rtl="1"/>
            <a:r>
              <a:rPr lang="fa-IR" sz="6400" b="1" dirty="0" smtClean="0">
                <a:solidFill>
                  <a:schemeClr val="tx2"/>
                </a:solidFill>
                <a:cs typeface="B Nazanin" pitchFamily="2" charset="-78"/>
              </a:rPr>
              <a:t>هماهنگی نامناسب</a:t>
            </a:r>
            <a:endParaRPr lang="en-GB" sz="6400" b="1" dirty="0" smtClean="0">
              <a:solidFill>
                <a:schemeClr val="tx2"/>
              </a:solidFill>
              <a:cs typeface="B Nazanin" pitchFamily="2" charset="-78"/>
            </a:endParaRPr>
          </a:p>
          <a:p>
            <a:pPr algn="r" rtl="1"/>
            <a:endParaRPr lang="en-GB" dirty="0" smtClean="0">
              <a:solidFill>
                <a:schemeClr val="tx2"/>
              </a:solidFill>
            </a:endParaRPr>
          </a:p>
          <a:p>
            <a:r>
              <a:rPr lang="en-GB" sz="5600" b="1" dirty="0" smtClean="0">
                <a:solidFill>
                  <a:schemeClr val="tx2"/>
                </a:solidFill>
              </a:rPr>
              <a:t>Ineffective coordination</a:t>
            </a:r>
            <a:endParaRPr lang="fa-IR" sz="5600" b="1" dirty="0" smtClean="0">
              <a:solidFill>
                <a:schemeClr val="tx2"/>
              </a:solidFill>
            </a:endParaRPr>
          </a:p>
          <a:p>
            <a:pPr algn="r" rtl="1"/>
            <a:r>
              <a:rPr lang="fa-IR" sz="6400" b="1" dirty="0" smtClean="0">
                <a:solidFill>
                  <a:schemeClr val="tx2"/>
                </a:solidFill>
                <a:cs typeface="B Nazanin" pitchFamily="2" charset="-78"/>
              </a:rPr>
              <a:t>دسترسی محدود به اطلاعات نظارت بر خودکشی و آسیب به خود</a:t>
            </a:r>
          </a:p>
          <a:p>
            <a:pPr algn="r" rtl="1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r>
              <a:rPr lang="en-GB" sz="5600" b="1" dirty="0" smtClean="0">
                <a:solidFill>
                  <a:schemeClr val="tx2"/>
                </a:solidFill>
              </a:rPr>
              <a:t>Limited </a:t>
            </a:r>
            <a:r>
              <a:rPr lang="en-GB" sz="5600" b="1" dirty="0">
                <a:solidFill>
                  <a:schemeClr val="tx2"/>
                </a:solidFill>
              </a:rPr>
              <a:t>access to surveillance data on suicide and </a:t>
            </a:r>
            <a:r>
              <a:rPr lang="en-GB" sz="5600" b="1" dirty="0" smtClean="0">
                <a:solidFill>
                  <a:schemeClr val="tx2"/>
                </a:solidFill>
              </a:rPr>
              <a:t>self-harm</a:t>
            </a:r>
            <a:endParaRPr lang="fa-IR" sz="5600" b="1" dirty="0" smtClean="0">
              <a:solidFill>
                <a:schemeClr val="tx2"/>
              </a:solidFill>
            </a:endParaRPr>
          </a:p>
          <a:p>
            <a:pPr algn="r" rtl="1"/>
            <a:r>
              <a:rPr lang="fa-IR" sz="6400" b="1" dirty="0" smtClean="0">
                <a:solidFill>
                  <a:schemeClr val="tx2"/>
                </a:solidFill>
                <a:cs typeface="B Nazanin" pitchFamily="2" charset="-78"/>
              </a:rPr>
              <a:t>فقدان </a:t>
            </a:r>
            <a:r>
              <a:rPr lang="fa-IR" sz="6400" b="1" dirty="0" smtClean="0">
                <a:solidFill>
                  <a:schemeClr val="tx2"/>
                </a:solidFill>
                <a:cs typeface="B Nazanin" pitchFamily="2" charset="-78"/>
              </a:rPr>
              <a:t>دستورالعمل‌های </a:t>
            </a:r>
            <a:r>
              <a:rPr lang="fa-IR" sz="6400" b="1" dirty="0" smtClean="0">
                <a:solidFill>
                  <a:schemeClr val="tx2"/>
                </a:solidFill>
                <a:cs typeface="B Nazanin" pitchFamily="2" charset="-78"/>
              </a:rPr>
              <a:t>اجرایی</a:t>
            </a:r>
            <a:endParaRPr lang="en-GB" sz="6400" b="1" dirty="0" smtClean="0">
              <a:solidFill>
                <a:schemeClr val="tx2"/>
              </a:solidFill>
              <a:cs typeface="B Nazanin" pitchFamily="2" charset="-78"/>
            </a:endParaRPr>
          </a:p>
          <a:p>
            <a:pPr algn="r" rtl="1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 algn="r" rtl="1"/>
            <a:endParaRPr lang="en-GB" dirty="0">
              <a:solidFill>
                <a:schemeClr val="tx2"/>
              </a:solidFill>
            </a:endParaRPr>
          </a:p>
          <a:p>
            <a:r>
              <a:rPr lang="en-GB" sz="5600" b="1" dirty="0">
                <a:solidFill>
                  <a:schemeClr val="tx2"/>
                </a:solidFill>
              </a:rPr>
              <a:t>Lack of enforced </a:t>
            </a:r>
            <a:r>
              <a:rPr lang="en-GB" sz="5600" b="1" dirty="0" smtClean="0">
                <a:solidFill>
                  <a:schemeClr val="tx2"/>
                </a:solidFill>
              </a:rPr>
              <a:t>guidelines</a:t>
            </a:r>
            <a:endParaRPr lang="fa-IR" sz="5600" b="1" dirty="0" smtClean="0">
              <a:solidFill>
                <a:schemeClr val="tx2"/>
              </a:solidFill>
            </a:endParaRPr>
          </a:p>
          <a:p>
            <a:pPr algn="r" rtl="1"/>
            <a:r>
              <a:rPr lang="fa-IR" sz="6400" b="1" dirty="0" smtClean="0">
                <a:solidFill>
                  <a:schemeClr val="tx2"/>
                </a:solidFill>
                <a:cs typeface="B Nazanin" pitchFamily="2" charset="-78"/>
              </a:rPr>
              <a:t>عدم ارزیابی مستقل و منظم</a:t>
            </a:r>
            <a:endParaRPr lang="en-GB" sz="6400" b="1" dirty="0" smtClean="0">
              <a:solidFill>
                <a:schemeClr val="tx2"/>
              </a:solidFill>
              <a:cs typeface="B Nazanin" pitchFamily="2" charset="-78"/>
            </a:endParaRPr>
          </a:p>
          <a:p>
            <a:pPr algn="r" rtl="1">
              <a:buClr>
                <a:srgbClr val="FFC000"/>
              </a:buClr>
              <a:buNone/>
            </a:pPr>
            <a:endParaRPr lang="fa-IR" dirty="0">
              <a:solidFill>
                <a:schemeClr val="tx2"/>
              </a:solidFill>
            </a:endParaRPr>
          </a:p>
          <a:p>
            <a:r>
              <a:rPr lang="en-GB" sz="5600" b="1" dirty="0" smtClean="0">
                <a:solidFill>
                  <a:schemeClr val="tx2"/>
                </a:solidFill>
              </a:rPr>
              <a:t>Lack </a:t>
            </a:r>
            <a:r>
              <a:rPr lang="en-GB" sz="5600" b="1" dirty="0">
                <a:solidFill>
                  <a:schemeClr val="tx2"/>
                </a:solidFill>
              </a:rPr>
              <a:t>of independent and systematic </a:t>
            </a:r>
            <a:r>
              <a:rPr lang="en-GB" sz="5600" b="1" dirty="0" smtClean="0">
                <a:solidFill>
                  <a:schemeClr val="tx2"/>
                </a:solidFill>
              </a:rPr>
              <a:t>evaluation</a:t>
            </a:r>
          </a:p>
          <a:p>
            <a:pPr algn="r" rtl="1">
              <a:buClr>
                <a:srgbClr val="FFC000"/>
              </a:buClr>
            </a:pPr>
            <a:endParaRPr lang="en-GB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2192000" cy="1838131"/>
          </a:xfrm>
          <a:prstGeom prst="rect">
            <a:avLst/>
          </a:prstGeom>
          <a:solidFill>
            <a:srgbClr val="FF822D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1A19D7D-7343-4409-A692-42749CDB58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8440" y="245044"/>
            <a:ext cx="6675120" cy="13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5180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048" y="1999488"/>
            <a:ext cx="8049815" cy="4389120"/>
          </a:xfrm>
        </p:spPr>
        <p:txBody>
          <a:bodyPr>
            <a:normAutofit fontScale="77500" lnSpcReduction="20000"/>
          </a:bodyPr>
          <a:lstStyle/>
          <a:p>
            <a:pPr algn="just" rtl="1">
              <a:lnSpc>
                <a:spcPct val="120000"/>
              </a:lnSpc>
            </a:pP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از سال 2014، ثبت </a:t>
            </a: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آمار جهانی </a:t>
            </a: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خودکشی توسط سازمان جهانی بهداشت با هدف پیشگیری به ویژه در کشورهایی که تا کنون هیچ گزارشی از اقدامات به خودکشی در </a:t>
            </a: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آن‌ها </a:t>
            </a: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وجود نداشت، مانند گویان، سورینام و بوتان در حال انجام است. </a:t>
            </a:r>
            <a:endParaRPr lang="en-GB" sz="2400" b="1" dirty="0" smtClean="0">
              <a:solidFill>
                <a:schemeClr val="tx2"/>
              </a:solidFill>
              <a:cs typeface="B Nazanin" pitchFamily="2" charset="-78"/>
            </a:endParaRPr>
          </a:p>
          <a:p>
            <a:pPr algn="r" rtl="1">
              <a:lnSpc>
                <a:spcPct val="120000"/>
              </a:lnSpc>
              <a:buNone/>
            </a:pPr>
            <a:endParaRPr lang="fa-IR" sz="2100" b="1" dirty="0" smtClean="0">
              <a:solidFill>
                <a:schemeClr val="tx2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GB" sz="2100" b="1" dirty="0" smtClean="0">
                <a:solidFill>
                  <a:schemeClr val="tx2"/>
                </a:solidFill>
              </a:rPr>
              <a:t>Since </a:t>
            </a:r>
            <a:r>
              <a:rPr lang="en-GB" sz="2100" b="1" dirty="0">
                <a:solidFill>
                  <a:schemeClr val="tx2"/>
                </a:solidFill>
              </a:rPr>
              <a:t>the 2014 WHO Global Report Preventing Suicide, </a:t>
            </a:r>
            <a:r>
              <a:rPr lang="en-GB" sz="2100" b="1" dirty="0">
                <a:solidFill>
                  <a:srgbClr val="FF6600"/>
                </a:solidFill>
              </a:rPr>
              <a:t>progress in suicide prevention is ongoing</a:t>
            </a:r>
            <a:r>
              <a:rPr lang="en-GB" sz="2100" b="1" dirty="0">
                <a:solidFill>
                  <a:schemeClr val="tx2"/>
                </a:solidFill>
              </a:rPr>
              <a:t>, particularly in countries where no suicide initiatives were active, such as Guyana, Suriname and </a:t>
            </a:r>
            <a:r>
              <a:rPr lang="en-GB" sz="2100" b="1" dirty="0" smtClean="0">
                <a:solidFill>
                  <a:schemeClr val="tx2"/>
                </a:solidFill>
              </a:rPr>
              <a:t>Bhutan</a:t>
            </a:r>
            <a:endParaRPr lang="fa-IR" sz="2100" b="1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fa-IR" sz="2400" dirty="0" smtClean="0">
              <a:solidFill>
                <a:schemeClr val="tx2"/>
              </a:solidFill>
            </a:endParaRPr>
          </a:p>
          <a:p>
            <a:pPr algn="just" rtl="1">
              <a:lnSpc>
                <a:spcPct val="120000"/>
              </a:lnSpc>
            </a:pP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بسیاری از کشورها از جمله اسکاتلند، انگلستان، ایرلند و ایالات متحده، برنامه دوم پیشگیری از خودکشی خود را آغاز </a:t>
            </a: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کرده‌اند</a:t>
            </a:r>
            <a:r>
              <a:rPr lang="en-US" sz="2400" b="1" dirty="0" smtClean="0">
                <a:solidFill>
                  <a:schemeClr val="tx2"/>
                </a:solidFill>
                <a:cs typeface="B Nazanin" pitchFamily="2" charset="-78"/>
              </a:rPr>
              <a:t>.</a:t>
            </a:r>
            <a:endParaRPr lang="en-GB" sz="2400" b="1" dirty="0" smtClean="0">
              <a:solidFill>
                <a:schemeClr val="tx2"/>
              </a:solidFill>
              <a:cs typeface="B Nazanin" pitchFamily="2" charset="-78"/>
            </a:endParaRPr>
          </a:p>
          <a:p>
            <a:pPr>
              <a:buNone/>
            </a:pPr>
            <a:endParaRPr lang="en-GB" sz="2400" dirty="0">
              <a:solidFill>
                <a:schemeClr val="tx2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GB" sz="2100" b="1" dirty="0" smtClean="0">
                <a:solidFill>
                  <a:schemeClr val="tx2"/>
                </a:solidFill>
              </a:rPr>
              <a:t>Many </a:t>
            </a:r>
            <a:r>
              <a:rPr lang="en-GB" sz="2100" b="1" dirty="0">
                <a:solidFill>
                  <a:schemeClr val="tx2"/>
                </a:solidFill>
              </a:rPr>
              <a:t>countries have initiated their 2nd national suicide prevention programme, including: Scotland, England, Ireland and the United </a:t>
            </a:r>
            <a:r>
              <a:rPr lang="en-GB" sz="2100" b="1" dirty="0" smtClean="0">
                <a:solidFill>
                  <a:schemeClr val="tx2"/>
                </a:solidFill>
              </a:rPr>
              <a:t>States</a:t>
            </a:r>
          </a:p>
          <a:p>
            <a:pPr algn="r" rtl="1"/>
            <a:endParaRPr lang="en-GB" sz="2400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5766" y="2143737"/>
            <a:ext cx="1384587" cy="1878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-1"/>
            <a:ext cx="12192000" cy="1838131"/>
          </a:xfrm>
          <a:prstGeom prst="rect">
            <a:avLst/>
          </a:prstGeom>
          <a:solidFill>
            <a:srgbClr val="FF822D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220" name="Picture 4" descr="Image result for suicide preventi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8681" y="4227602"/>
            <a:ext cx="2301765" cy="230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7487" y="247551"/>
            <a:ext cx="6677025" cy="1343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A19D7D-7343-4409-A692-42749CDB58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8440" y="245044"/>
            <a:ext cx="6675120" cy="13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5465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/>
            </a:r>
            <a:br>
              <a:rPr lang="en-GB" dirty="0"/>
            </a:br>
            <a:r>
              <a:rPr lang="en-GB" dirty="0"/>
              <a:t>Take a minute, change a life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840" y="2080164"/>
            <a:ext cx="8539942" cy="4351338"/>
          </a:xfrm>
        </p:spPr>
        <p:txBody>
          <a:bodyPr>
            <a:normAutofit/>
          </a:bodyPr>
          <a:lstStyle/>
          <a:p>
            <a:endParaRPr lang="fa-IR" dirty="0" smtClean="0">
              <a:solidFill>
                <a:schemeClr val="tx2"/>
              </a:solidFill>
            </a:endParaRPr>
          </a:p>
          <a:p>
            <a:pPr algn="just" rtl="1"/>
            <a:r>
              <a:rPr lang="fa-IR" b="1" dirty="0" smtClean="0">
                <a:solidFill>
                  <a:srgbClr val="FF6600"/>
                </a:solidFill>
                <a:cs typeface="B Nazanin" pitchFamily="2" charset="-78"/>
              </a:rPr>
              <a:t>صرف یک دقیقه، در روز جهانی پیشگیری از خودکشی و یا هر روز دیگر، برای رسیدگی به یک نفر(یک غریبه، یک عضو خانواده </a:t>
            </a:r>
            <a:r>
              <a:rPr lang="fa-IR" b="1" dirty="0" smtClean="0">
                <a:solidFill>
                  <a:srgbClr val="FF6600"/>
                </a:solidFill>
                <a:cs typeface="B Nazanin" pitchFamily="2" charset="-78"/>
              </a:rPr>
              <a:t>نزدیک </a:t>
            </a:r>
            <a:r>
              <a:rPr lang="fa-IR" b="1" dirty="0" smtClean="0">
                <a:solidFill>
                  <a:srgbClr val="FF6600"/>
                </a:solidFill>
                <a:cs typeface="B Nazanin" pitchFamily="2" charset="-78"/>
              </a:rPr>
              <a:t>یا یک دوست) </a:t>
            </a:r>
            <a:r>
              <a:rPr lang="fa-IR" b="1" dirty="0" smtClean="0">
                <a:solidFill>
                  <a:srgbClr val="FF6600"/>
                </a:solidFill>
                <a:cs typeface="B Nazanin" pitchFamily="2" charset="-78"/>
              </a:rPr>
              <a:t>می‌تواند </a:t>
            </a:r>
            <a:r>
              <a:rPr lang="fa-IR" b="1" dirty="0" smtClean="0">
                <a:solidFill>
                  <a:srgbClr val="FF6600"/>
                </a:solidFill>
                <a:cs typeface="B Nazanin" pitchFamily="2" charset="-78"/>
              </a:rPr>
              <a:t>یک زندگی را تغییر دهد</a:t>
            </a:r>
            <a:r>
              <a:rPr lang="en-US" b="1" dirty="0" smtClean="0">
                <a:solidFill>
                  <a:srgbClr val="FF6600"/>
                </a:solidFill>
                <a:cs typeface="B Nazanin" pitchFamily="2" charset="-78"/>
              </a:rPr>
              <a:t>.</a:t>
            </a:r>
            <a:endParaRPr lang="en-GB" b="1" dirty="0" smtClean="0">
              <a:solidFill>
                <a:srgbClr val="FF6600"/>
              </a:solidFill>
              <a:cs typeface="B Nazanin" pitchFamily="2" charset="-78"/>
            </a:endParaRPr>
          </a:p>
          <a:p>
            <a:pPr>
              <a:buNone/>
            </a:pPr>
            <a:endParaRPr lang="fa-IR" dirty="0" smtClean="0">
              <a:solidFill>
                <a:schemeClr val="tx2"/>
              </a:solidFill>
            </a:endParaRPr>
          </a:p>
          <a:p>
            <a:pPr algn="just"/>
            <a:r>
              <a:rPr lang="en-GB" sz="2400" b="1" dirty="0" smtClean="0">
                <a:solidFill>
                  <a:schemeClr val="tx2"/>
                </a:solidFill>
              </a:rPr>
              <a:t>This </a:t>
            </a:r>
            <a:r>
              <a:rPr lang="en-GB" sz="2400" b="1" dirty="0">
                <a:solidFill>
                  <a:schemeClr val="tx2"/>
                </a:solidFill>
              </a:rPr>
              <a:t>World Suicide Prevention Day and everyday </a:t>
            </a:r>
            <a:r>
              <a:rPr lang="en-GB" sz="2400" b="1" dirty="0">
                <a:solidFill>
                  <a:srgbClr val="FF6600"/>
                </a:solidFill>
              </a:rPr>
              <a:t>take a </a:t>
            </a:r>
            <a:r>
              <a:rPr lang="en-GB" sz="2400" b="1" dirty="0" smtClean="0">
                <a:solidFill>
                  <a:srgbClr val="FF6600"/>
                </a:solidFill>
              </a:rPr>
              <a:t>minute </a:t>
            </a:r>
            <a:r>
              <a:rPr lang="en-GB" sz="2400" b="1" dirty="0">
                <a:solidFill>
                  <a:schemeClr val="tx2"/>
                </a:solidFill>
              </a:rPr>
              <a:t>to reach out to someone - a complete stranger, close family member or friend - this can </a:t>
            </a:r>
            <a:r>
              <a:rPr lang="en-GB" sz="2400" b="1" dirty="0">
                <a:solidFill>
                  <a:srgbClr val="FF6600"/>
                </a:solidFill>
              </a:rPr>
              <a:t>change a </a:t>
            </a:r>
            <a:r>
              <a:rPr lang="en-GB" sz="2400" b="1" dirty="0" smtClean="0">
                <a:solidFill>
                  <a:srgbClr val="FF6600"/>
                </a:solidFill>
              </a:rPr>
              <a:t>life</a:t>
            </a:r>
            <a:r>
              <a:rPr lang="fa-IR" sz="2400" b="1" dirty="0" smtClean="0">
                <a:solidFill>
                  <a:srgbClr val="FF6600"/>
                </a:solidFill>
              </a:rPr>
              <a:t>.</a:t>
            </a:r>
            <a:endParaRPr lang="en-GB" sz="2400" b="1" dirty="0" smtClean="0">
              <a:solidFill>
                <a:srgbClr val="FF6600"/>
              </a:solidFill>
            </a:endParaRPr>
          </a:p>
          <a:p>
            <a:pPr algn="r" rtl="1">
              <a:buNone/>
            </a:pPr>
            <a:endParaRPr lang="en-GB" b="1" dirty="0">
              <a:solidFill>
                <a:srgbClr val="FF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2192000" cy="1838131"/>
          </a:xfrm>
          <a:prstGeom prst="rect">
            <a:avLst/>
          </a:prstGeom>
          <a:solidFill>
            <a:srgbClr val="FF822D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1266" name="Picture 2" descr="Image result for reaching ou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036" y="3084576"/>
            <a:ext cx="2958460" cy="18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7486" y="247551"/>
            <a:ext cx="6677025" cy="1343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A19D7D-7343-4409-A692-42749CDB58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8440" y="245044"/>
            <a:ext cx="6675120" cy="13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8292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915786"/>
            <a:ext cx="8839200" cy="476543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2600" b="1" dirty="0" smtClean="0">
                <a:solidFill>
                  <a:srgbClr val="FF6600"/>
                </a:solidFill>
                <a:cs typeface="B Nazanin" pitchFamily="2" charset="-78"/>
              </a:rPr>
              <a:t>اهمیت </a:t>
            </a:r>
            <a:r>
              <a:rPr lang="fa-IR" sz="2600" b="1" dirty="0" smtClean="0">
                <a:solidFill>
                  <a:srgbClr val="FF6600"/>
                </a:solidFill>
                <a:cs typeface="B Nazanin" pitchFamily="2" charset="-78"/>
              </a:rPr>
              <a:t>اجتماع</a:t>
            </a:r>
            <a:endParaRPr lang="fa-IR" sz="2600" b="1" i="1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GB" sz="2600" b="1" dirty="0" smtClean="0">
                <a:solidFill>
                  <a:srgbClr val="FF6600"/>
                </a:solidFill>
              </a:rPr>
              <a:t>The </a:t>
            </a:r>
            <a:r>
              <a:rPr lang="en-GB" sz="2600" b="1" dirty="0">
                <a:solidFill>
                  <a:srgbClr val="FF6600"/>
                </a:solidFill>
              </a:rPr>
              <a:t>importance of </a:t>
            </a:r>
            <a:r>
              <a:rPr lang="en-GB" sz="2600" b="1" dirty="0" smtClean="0">
                <a:solidFill>
                  <a:srgbClr val="FF6600"/>
                </a:solidFill>
              </a:rPr>
              <a:t>community</a:t>
            </a:r>
            <a:endParaRPr lang="fa-IR" sz="2600" b="1" dirty="0" smtClean="0">
              <a:solidFill>
                <a:srgbClr val="FF6600"/>
              </a:solidFill>
            </a:endParaRPr>
          </a:p>
          <a:p>
            <a:pPr algn="r" rtl="1">
              <a:lnSpc>
                <a:spcPct val="100000"/>
              </a:lnSpc>
              <a:buClr>
                <a:srgbClr val="FFC000"/>
              </a:buClr>
            </a:pP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ما </a:t>
            </a:r>
            <a:r>
              <a:rPr lang="fa-IR" sz="2400" b="1" dirty="0">
                <a:solidFill>
                  <a:schemeClr val="tx2"/>
                </a:solidFill>
                <a:cs typeface="B Nazanin" pitchFamily="2" charset="-78"/>
              </a:rPr>
              <a:t>همه بخشی از یک جامعه </a:t>
            </a: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هستیم که با خانواده</a:t>
            </a:r>
            <a:r>
              <a:rPr lang="fa-IR" sz="2400" b="1" dirty="0">
                <a:solidFill>
                  <a:schemeClr val="tx2"/>
                </a:solidFill>
                <a:cs typeface="B Nazanin" pitchFamily="2" charset="-78"/>
              </a:rPr>
              <a:t>، دوستان، </a:t>
            </a: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همکاران، </a:t>
            </a:r>
            <a:r>
              <a:rPr lang="fa-IR" sz="2400" b="1" dirty="0">
                <a:solidFill>
                  <a:schemeClr val="tx2"/>
                </a:solidFill>
                <a:cs typeface="B Nazanin" pitchFamily="2" charset="-78"/>
              </a:rPr>
              <a:t>همسایگان یا </a:t>
            </a: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سایر </a:t>
            </a: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گروه‌ها </a:t>
            </a: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در ارتباطیم</a:t>
            </a: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.</a:t>
            </a:r>
            <a:endParaRPr lang="fa-IR" sz="1600" b="1" dirty="0" smtClean="0">
              <a:solidFill>
                <a:schemeClr val="tx2"/>
              </a:solidFill>
              <a:cs typeface="B Nazanin" pitchFamily="2" charset="-78"/>
            </a:endParaRPr>
          </a:p>
          <a:p>
            <a:r>
              <a:rPr lang="en-GB" sz="1600" b="1" dirty="0" smtClean="0">
                <a:solidFill>
                  <a:schemeClr val="tx2"/>
                </a:solidFill>
              </a:rPr>
              <a:t>We are all part of a community, linked to family, friends, work colleagues, neighbours or teams. </a:t>
            </a:r>
          </a:p>
          <a:p>
            <a:pPr algn="r" rtl="1">
              <a:lnSpc>
                <a:spcPct val="100000"/>
              </a:lnSpc>
              <a:buClr>
                <a:srgbClr val="FFC000"/>
              </a:buClr>
            </a:pP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گاهی اوقات ارتباط ما با جامعه قطع شده </a:t>
            </a: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و منزوی می‌شویم</a:t>
            </a: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. </a:t>
            </a:r>
          </a:p>
          <a:p>
            <a:pPr algn="r" rtl="1">
              <a:buClr>
                <a:srgbClr val="FFC000"/>
              </a:buClr>
            </a:pPr>
            <a:endParaRPr lang="fa-IR" sz="1600" b="1" dirty="0">
              <a:solidFill>
                <a:schemeClr val="tx2"/>
              </a:solidFill>
            </a:endParaRPr>
          </a:p>
          <a:p>
            <a:r>
              <a:rPr lang="en-GB" sz="1600" b="1" dirty="0" smtClean="0">
                <a:solidFill>
                  <a:schemeClr val="tx2"/>
                </a:solidFill>
              </a:rPr>
              <a:t>Sometimes </a:t>
            </a:r>
            <a:r>
              <a:rPr lang="en-GB" sz="1600" b="1" dirty="0">
                <a:solidFill>
                  <a:schemeClr val="tx2"/>
                </a:solidFill>
              </a:rPr>
              <a:t>we become isolated and disconnected from our communities. </a:t>
            </a:r>
            <a:endParaRPr lang="fa-IR" sz="1600" b="1" dirty="0" smtClean="0">
              <a:solidFill>
                <a:schemeClr val="tx2"/>
              </a:solidFill>
            </a:endParaRPr>
          </a:p>
          <a:p>
            <a:pPr algn="r" rtl="1">
              <a:lnSpc>
                <a:spcPct val="100000"/>
              </a:lnSpc>
              <a:buClr>
                <a:srgbClr val="FFC000"/>
              </a:buClr>
            </a:pP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ما</a:t>
            </a:r>
            <a:r>
              <a:rPr lang="fa-IR" sz="2400" b="1" dirty="0" smtClean="0">
                <a:solidFill>
                  <a:schemeClr val="tx2"/>
                </a:solidFill>
              </a:rPr>
              <a:t> </a:t>
            </a: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مسئول حمایت و توانمند کردن افراد </a:t>
            </a: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آسیب‌پذیر </a:t>
            </a: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هستیم. </a:t>
            </a:r>
            <a:endParaRPr lang="en-GB" sz="2400" b="1" dirty="0" smtClean="0">
              <a:solidFill>
                <a:schemeClr val="tx2"/>
              </a:solidFill>
              <a:cs typeface="B Nazanin" pitchFamily="2" charset="-78"/>
            </a:endParaRPr>
          </a:p>
          <a:p>
            <a:pPr algn="r" rtl="1">
              <a:buClr>
                <a:srgbClr val="FFC000"/>
              </a:buClr>
              <a:buNone/>
            </a:pPr>
            <a:endParaRPr lang="en-GB" sz="1600" dirty="0" smtClean="0">
              <a:solidFill>
                <a:schemeClr val="tx2"/>
              </a:solidFill>
            </a:endParaRPr>
          </a:p>
          <a:p>
            <a:r>
              <a:rPr lang="en-GB" sz="1600" b="1" dirty="0" smtClean="0">
                <a:solidFill>
                  <a:schemeClr val="tx2"/>
                </a:solidFill>
              </a:rPr>
              <a:t>We </a:t>
            </a:r>
            <a:r>
              <a:rPr lang="en-GB" sz="1600" b="1" dirty="0">
                <a:solidFill>
                  <a:schemeClr val="tx2"/>
                </a:solidFill>
              </a:rPr>
              <a:t>have the responsibility to support and empower those who become vulnerable in our communities</a:t>
            </a:r>
            <a:r>
              <a:rPr lang="en-GB" sz="1600" b="1" dirty="0" smtClean="0">
                <a:solidFill>
                  <a:schemeClr val="tx2"/>
                </a:solidFill>
              </a:rPr>
              <a:t>.</a:t>
            </a:r>
          </a:p>
          <a:p>
            <a:pPr algn="r" rtl="1">
              <a:buClr>
                <a:srgbClr val="FFC000"/>
              </a:buClr>
            </a:pP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2192000" cy="1838131"/>
          </a:xfrm>
          <a:prstGeom prst="rect">
            <a:avLst/>
          </a:prstGeom>
          <a:solidFill>
            <a:srgbClr val="FF822D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2292" name="Picture 4" descr="Image result for connected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4511" y="3247600"/>
            <a:ext cx="243649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7486" y="247551"/>
            <a:ext cx="6677025" cy="1343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1A19D7D-7343-4409-A692-42749CDB58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8440" y="245044"/>
            <a:ext cx="6675120" cy="13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9403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4894" y="2035127"/>
            <a:ext cx="8020241" cy="4351338"/>
          </a:xfrm>
        </p:spPr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fa-IR" sz="2400" b="1" dirty="0" smtClean="0">
                <a:solidFill>
                  <a:srgbClr val="FF6600"/>
                </a:solidFill>
                <a:cs typeface="B Nazanin" pitchFamily="2" charset="-78"/>
              </a:rPr>
              <a:t>دسترسی </a:t>
            </a:r>
            <a:r>
              <a:rPr lang="fa-IR" sz="2400" b="1" dirty="0" smtClean="0">
                <a:solidFill>
                  <a:srgbClr val="FF6600"/>
                </a:solidFill>
                <a:cs typeface="B Nazanin" pitchFamily="2" charset="-78"/>
              </a:rPr>
              <a:t>به </a:t>
            </a:r>
            <a:r>
              <a:rPr lang="fa-IR" sz="2400" b="1" dirty="0">
                <a:solidFill>
                  <a:srgbClr val="FF6600"/>
                </a:solidFill>
                <a:cs typeface="B Nazanin" pitchFamily="2" charset="-78"/>
              </a:rPr>
              <a:t>کسانی که در جامعه </a:t>
            </a:r>
            <a:r>
              <a:rPr lang="fa-IR" sz="2400" b="1" dirty="0" smtClean="0">
                <a:solidFill>
                  <a:srgbClr val="FF6600"/>
                </a:solidFill>
                <a:cs typeface="B Nazanin" pitchFamily="2" charset="-78"/>
              </a:rPr>
              <a:t>هستند</a:t>
            </a:r>
          </a:p>
          <a:p>
            <a:pPr marL="0" indent="0" algn="l">
              <a:buNone/>
            </a:pPr>
            <a:r>
              <a:rPr lang="en-GB" sz="2600" b="1" dirty="0" smtClean="0">
                <a:solidFill>
                  <a:srgbClr val="FF6600"/>
                </a:solidFill>
              </a:rPr>
              <a:t>Reaching out to those in the community</a:t>
            </a:r>
          </a:p>
          <a:p>
            <a:pPr marL="0" indent="0" algn="r" rtl="1"/>
            <a:r>
              <a:rPr lang="fa-IR" sz="2000" b="1" dirty="0" smtClean="0">
                <a:solidFill>
                  <a:schemeClr val="tx2"/>
                </a:solidFill>
                <a:cs typeface="B Nazanin" pitchFamily="2" charset="-78"/>
              </a:rPr>
              <a:t> </a:t>
            </a: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 اگر </a:t>
            </a: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درباره کسی نگران هستید، با او ارتباط برقرار کرده و از حالش جویا شوید.</a:t>
            </a:r>
          </a:p>
          <a:p>
            <a:pPr marL="0" indent="0" algn="r" rtl="1">
              <a:buNone/>
            </a:pPr>
            <a:endParaRPr lang="en-GB" sz="1200" b="1" i="1" dirty="0">
              <a:solidFill>
                <a:srgbClr val="FF6600"/>
              </a:solidFill>
            </a:endParaRPr>
          </a:p>
          <a:p>
            <a:r>
              <a:rPr lang="en-GB" sz="2000" b="1" dirty="0">
                <a:solidFill>
                  <a:schemeClr val="tx2"/>
                </a:solidFill>
              </a:rPr>
              <a:t>If you are worried about someone in your community reach out and ask them “are you okay?” </a:t>
            </a:r>
            <a:endParaRPr lang="fa-IR" sz="20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fa-IR" sz="2000" b="1" dirty="0" smtClean="0">
              <a:solidFill>
                <a:schemeClr val="tx2"/>
              </a:solidFill>
            </a:endParaRPr>
          </a:p>
          <a:p>
            <a:pPr algn="r" rtl="1"/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با یک احوالپرسی ساده و ارائه حمایت بدون پیش داوری، </a:t>
            </a: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می‌توانید </a:t>
            </a: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تفاوت ایجاد کنید</a:t>
            </a: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.</a:t>
            </a:r>
          </a:p>
          <a:p>
            <a:pPr algn="r" rtl="1">
              <a:buClr>
                <a:srgbClr val="FFC000"/>
              </a:buClr>
              <a:buNone/>
            </a:pPr>
            <a:endParaRPr lang="en-GB" sz="2400" b="1" dirty="0">
              <a:solidFill>
                <a:schemeClr val="tx2"/>
              </a:solidFill>
            </a:endParaRPr>
          </a:p>
          <a:p>
            <a:pPr algn="l"/>
            <a:r>
              <a:rPr lang="en-GB" sz="2000" b="1" dirty="0" smtClean="0">
                <a:solidFill>
                  <a:schemeClr val="tx2"/>
                </a:solidFill>
              </a:rPr>
              <a:t>By </a:t>
            </a:r>
            <a:r>
              <a:rPr lang="en-GB" sz="2000" b="1" dirty="0">
                <a:solidFill>
                  <a:schemeClr val="tx2"/>
                </a:solidFill>
              </a:rPr>
              <a:t>simply checking in with them and offering </a:t>
            </a:r>
            <a:r>
              <a:rPr lang="en-GB" sz="2000" b="1" dirty="0" smtClean="0">
                <a:solidFill>
                  <a:schemeClr val="tx2"/>
                </a:solidFill>
              </a:rPr>
              <a:t>non-judgemental</a:t>
            </a:r>
            <a:r>
              <a:rPr lang="fa-IR" sz="2000" b="1" dirty="0">
                <a:solidFill>
                  <a:schemeClr val="tx2"/>
                </a:solidFill>
              </a:rPr>
              <a:t> </a:t>
            </a:r>
            <a:r>
              <a:rPr lang="en-GB" sz="2000" b="1" dirty="0" smtClean="0">
                <a:solidFill>
                  <a:schemeClr val="tx2"/>
                </a:solidFill>
              </a:rPr>
              <a:t>support you can make a difference. </a:t>
            </a:r>
            <a:endParaRPr lang="fa-IR" sz="2000" b="1" dirty="0" smtClean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2192000" cy="1838131"/>
          </a:xfrm>
          <a:prstGeom prst="rect">
            <a:avLst/>
          </a:prstGeom>
          <a:solidFill>
            <a:srgbClr val="FF822D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4338" name="Picture 2" descr="Image result for eng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1" y="3226247"/>
            <a:ext cx="2816352" cy="190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7487" y="247551"/>
            <a:ext cx="6677025" cy="1343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1A19D7D-7343-4409-A692-42749CDB58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8440" y="245044"/>
            <a:ext cx="6675120" cy="13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562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9648" y="1932362"/>
            <a:ext cx="7490272" cy="435133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600" b="1" dirty="0" smtClean="0">
                <a:solidFill>
                  <a:srgbClr val="FF6600"/>
                </a:solidFill>
                <a:cs typeface="B Nazanin" pitchFamily="2" charset="-78"/>
              </a:rPr>
              <a:t>توانمند سازی </a:t>
            </a:r>
            <a:r>
              <a:rPr lang="fa-IR" sz="2600" b="1" dirty="0" smtClean="0">
                <a:solidFill>
                  <a:srgbClr val="FF6600"/>
                </a:solidFill>
                <a:cs typeface="B Nazanin" pitchFamily="2" charset="-78"/>
              </a:rPr>
              <a:t>جامعه</a:t>
            </a:r>
            <a:endParaRPr lang="fa-IR" sz="2600" b="1" i="1" dirty="0" smtClean="0">
              <a:solidFill>
                <a:srgbClr val="FF6600"/>
              </a:solidFill>
              <a:cs typeface="B Nazanin" pitchFamily="2" charset="-78"/>
            </a:endParaRPr>
          </a:p>
          <a:p>
            <a:pPr marL="0" indent="0">
              <a:buNone/>
            </a:pPr>
            <a:r>
              <a:rPr lang="en-GB" sz="2600" b="1" dirty="0" smtClean="0">
                <a:solidFill>
                  <a:srgbClr val="FF6600"/>
                </a:solidFill>
              </a:rPr>
              <a:t>Empowering </a:t>
            </a:r>
            <a:r>
              <a:rPr lang="en-GB" sz="2600" b="1" dirty="0">
                <a:solidFill>
                  <a:srgbClr val="FF6600"/>
                </a:solidFill>
              </a:rPr>
              <a:t>our </a:t>
            </a:r>
            <a:r>
              <a:rPr lang="en-GB" sz="2600" b="1" dirty="0" smtClean="0">
                <a:solidFill>
                  <a:srgbClr val="FF6600"/>
                </a:solidFill>
              </a:rPr>
              <a:t>community</a:t>
            </a:r>
            <a:endParaRPr lang="fa-IR" sz="2600" b="1" dirty="0" smtClean="0">
              <a:solidFill>
                <a:srgbClr val="FF6600"/>
              </a:solidFill>
            </a:endParaRPr>
          </a:p>
          <a:p>
            <a:pPr marL="0" indent="0" algn="r" rtl="1"/>
            <a:r>
              <a:rPr lang="fa-IR" sz="2000" dirty="0" smtClean="0">
                <a:solidFill>
                  <a:schemeClr val="tx2"/>
                </a:solidFill>
                <a:cs typeface="B Nazanin" pitchFamily="2" charset="-78"/>
              </a:rPr>
              <a:t> </a:t>
            </a:r>
            <a:r>
              <a:rPr lang="fa-IR" sz="2000" b="1" dirty="0" smtClean="0">
                <a:solidFill>
                  <a:schemeClr val="tx2"/>
                </a:solidFill>
                <a:cs typeface="B Nazanin" pitchFamily="2" charset="-78"/>
              </a:rPr>
              <a:t>افرادی </a:t>
            </a:r>
            <a:r>
              <a:rPr lang="fa-IR" sz="2000" b="1" dirty="0" smtClean="0">
                <a:solidFill>
                  <a:schemeClr val="tx2"/>
                </a:solidFill>
                <a:cs typeface="B Nazanin" pitchFamily="2" charset="-78"/>
              </a:rPr>
              <a:t>که دچار تشویشند را تشویق کنید به شیوه خود با شما سخن بگویند. </a:t>
            </a:r>
          </a:p>
          <a:p>
            <a:pPr marL="0" indent="0" algn="r" rtl="1">
              <a:buNone/>
            </a:pPr>
            <a:endParaRPr lang="en-GB" sz="1200" b="1" i="1" dirty="0">
              <a:solidFill>
                <a:srgbClr val="FF6600"/>
              </a:solidFill>
            </a:endParaRPr>
          </a:p>
          <a:p>
            <a:pPr>
              <a:buClr>
                <a:srgbClr val="FFC000"/>
              </a:buClr>
            </a:pPr>
            <a:r>
              <a:rPr lang="en-GB" sz="2000" b="1" dirty="0">
                <a:solidFill>
                  <a:schemeClr val="tx2"/>
                </a:solidFill>
              </a:rPr>
              <a:t>Encourage those in distress to tell their own story in their way and at their pace. </a:t>
            </a:r>
            <a:endParaRPr lang="fa-IR" sz="2000" b="1" dirty="0" smtClean="0">
              <a:solidFill>
                <a:schemeClr val="tx2"/>
              </a:solidFill>
            </a:endParaRPr>
          </a:p>
          <a:p>
            <a:pPr marL="0" indent="0" algn="just" rtl="1"/>
            <a:r>
              <a:rPr lang="fa-IR" sz="2000" b="1" dirty="0" smtClean="0">
                <a:solidFill>
                  <a:schemeClr val="tx2"/>
                </a:solidFill>
                <a:cs typeface="B Nazanin" pitchFamily="2" charset="-78"/>
              </a:rPr>
              <a:t> با </a:t>
            </a:r>
            <a:r>
              <a:rPr lang="fa-IR" sz="2000" b="1" dirty="0" smtClean="0">
                <a:solidFill>
                  <a:schemeClr val="tx2"/>
                </a:solidFill>
                <a:cs typeface="B Nazanin" pitchFamily="2" charset="-78"/>
              </a:rPr>
              <a:t>مشارکت در گوش دادن فعال و رسیدگی به افراد </a:t>
            </a:r>
            <a:r>
              <a:rPr lang="fa-IR" sz="2000" b="1" dirty="0" smtClean="0">
                <a:solidFill>
                  <a:schemeClr val="tx2"/>
                </a:solidFill>
                <a:cs typeface="B Nazanin" pitchFamily="2" charset="-78"/>
              </a:rPr>
              <a:t>آسیب‌پذیر جامعه</a:t>
            </a:r>
            <a:r>
              <a:rPr lang="fa-IR" sz="2000" b="1" dirty="0" smtClean="0">
                <a:solidFill>
                  <a:schemeClr val="tx2"/>
                </a:solidFill>
                <a:cs typeface="B Nazanin" pitchFamily="2" charset="-78"/>
              </a:rPr>
              <a:t>، </a:t>
            </a:r>
            <a:r>
              <a:rPr lang="fa-IR" sz="2000" b="1" dirty="0" smtClean="0">
                <a:solidFill>
                  <a:schemeClr val="tx2"/>
                </a:solidFill>
                <a:cs typeface="B Nazanin" pitchFamily="2" charset="-78"/>
              </a:rPr>
              <a:t>می‌توانیم </a:t>
            </a:r>
            <a:r>
              <a:rPr lang="fa-IR" sz="2000" b="1" dirty="0" smtClean="0">
                <a:solidFill>
                  <a:schemeClr val="tx2"/>
                </a:solidFill>
                <a:cs typeface="B Nazanin" pitchFamily="2" charset="-78"/>
              </a:rPr>
              <a:t>جوامع </a:t>
            </a:r>
            <a:r>
              <a:rPr lang="fa-IR" sz="2000" b="1" dirty="0" smtClean="0">
                <a:solidFill>
                  <a:schemeClr val="tx2"/>
                </a:solidFill>
                <a:cs typeface="B Nazanin" pitchFamily="2" charset="-78"/>
              </a:rPr>
              <a:t>انعطاف‌پذیر </a:t>
            </a:r>
            <a:r>
              <a:rPr lang="fa-IR" sz="2000" b="1" dirty="0" smtClean="0">
                <a:solidFill>
                  <a:schemeClr val="tx2"/>
                </a:solidFill>
                <a:cs typeface="B Nazanin" pitchFamily="2" charset="-78"/>
              </a:rPr>
              <a:t>و قوی را ایجاد کنیم.</a:t>
            </a:r>
            <a:endParaRPr lang="en-GB" sz="2000" b="1" dirty="0" smtClean="0">
              <a:solidFill>
                <a:schemeClr val="tx2"/>
              </a:solidFill>
              <a:cs typeface="B Nazanin" pitchFamily="2" charset="-78"/>
            </a:endParaRPr>
          </a:p>
          <a:p>
            <a:pPr algn="r" rtl="1">
              <a:buClr>
                <a:srgbClr val="FFC000"/>
              </a:buClr>
            </a:pPr>
            <a:endParaRPr lang="fa-IR" sz="1200" dirty="0">
              <a:solidFill>
                <a:schemeClr val="tx2"/>
              </a:solidFill>
            </a:endParaRPr>
          </a:p>
          <a:p>
            <a:pPr>
              <a:buClr>
                <a:srgbClr val="FFC000"/>
              </a:buClr>
            </a:pPr>
            <a:r>
              <a:rPr lang="en-GB" sz="2000" b="1" dirty="0" smtClean="0">
                <a:solidFill>
                  <a:schemeClr val="tx2"/>
                </a:solidFill>
              </a:rPr>
              <a:t>By </a:t>
            </a:r>
            <a:r>
              <a:rPr lang="en-GB" sz="2000" b="1" dirty="0">
                <a:solidFill>
                  <a:schemeClr val="tx2"/>
                </a:solidFill>
              </a:rPr>
              <a:t>engaging in active listening and reaching out to those who are vulnerable in the community together we can build resilient and strong </a:t>
            </a:r>
            <a:r>
              <a:rPr lang="en-GB" sz="2000" b="1" dirty="0" smtClean="0">
                <a:solidFill>
                  <a:schemeClr val="tx2"/>
                </a:solidFill>
              </a:rPr>
              <a:t>communities</a:t>
            </a:r>
            <a:endParaRPr lang="fa-IR" sz="2000" b="1" dirty="0" smtClean="0">
              <a:solidFill>
                <a:schemeClr val="tx2"/>
              </a:solidFill>
            </a:endParaRPr>
          </a:p>
          <a:p>
            <a:pPr algn="r" rtl="1">
              <a:buClr>
                <a:srgbClr val="FFC000"/>
              </a:buClr>
            </a:pP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2192000" cy="1838131"/>
          </a:xfrm>
          <a:prstGeom prst="rect">
            <a:avLst/>
          </a:prstGeom>
          <a:solidFill>
            <a:srgbClr val="FF822D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5362" name="Picture 2" descr="Image result for eng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185" y="3199192"/>
            <a:ext cx="2694432" cy="188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7486" y="247551"/>
            <a:ext cx="6677025" cy="1343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A19D7D-7343-4409-A692-42749CDB58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8440" y="245044"/>
            <a:ext cx="6675120" cy="13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0785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92" y="1878624"/>
            <a:ext cx="9239319" cy="4668480"/>
          </a:xfrm>
        </p:spPr>
        <p:txBody>
          <a:bodyPr>
            <a:normAutofit fontScale="25000" lnSpcReduction="20000"/>
          </a:bodyPr>
          <a:lstStyle/>
          <a:p>
            <a:pPr marL="0" indent="0" algn="r" rtl="1">
              <a:buNone/>
            </a:pPr>
            <a:r>
              <a:rPr lang="fa-IR" sz="8000" b="1" dirty="0" smtClean="0">
                <a:solidFill>
                  <a:srgbClr val="FF6600"/>
                </a:solidFill>
                <a:cs typeface="B Nazanin" pitchFamily="2" charset="-78"/>
              </a:rPr>
              <a:t>هیچکس همه پاسخ‌ها را </a:t>
            </a:r>
            <a:r>
              <a:rPr lang="fa-IR" sz="8000" b="1" dirty="0" smtClean="0">
                <a:solidFill>
                  <a:srgbClr val="FF6600"/>
                </a:solidFill>
                <a:cs typeface="B Nazanin" pitchFamily="2" charset="-78"/>
              </a:rPr>
              <a:t>ندارد</a:t>
            </a:r>
            <a:endParaRPr lang="fa-IR" sz="8000" b="1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GB" sz="8000" b="1" dirty="0" smtClean="0">
                <a:solidFill>
                  <a:srgbClr val="FF6600"/>
                </a:solidFill>
              </a:rPr>
              <a:t>No </a:t>
            </a:r>
            <a:r>
              <a:rPr lang="en-GB" sz="8000" b="1" dirty="0">
                <a:solidFill>
                  <a:srgbClr val="FF6600"/>
                </a:solidFill>
              </a:rPr>
              <a:t>one has all of the </a:t>
            </a:r>
            <a:r>
              <a:rPr lang="en-GB" sz="8000" b="1" dirty="0" smtClean="0">
                <a:solidFill>
                  <a:srgbClr val="FF6600"/>
                </a:solidFill>
              </a:rPr>
              <a:t>answers</a:t>
            </a:r>
            <a:endParaRPr lang="fa-IR" sz="8000" b="1" dirty="0" smtClean="0">
              <a:solidFill>
                <a:srgbClr val="FF6600"/>
              </a:solidFill>
            </a:endParaRPr>
          </a:p>
          <a:p>
            <a:pPr marL="0" indent="0" algn="just" rtl="1">
              <a:lnSpc>
                <a:spcPct val="120000"/>
              </a:lnSpc>
            </a:pPr>
            <a:r>
              <a:rPr lang="fa-IR" sz="7200" b="1" dirty="0" smtClean="0">
                <a:solidFill>
                  <a:srgbClr val="FF6600"/>
                </a:solidFill>
                <a:cs typeface="B Nazanin" pitchFamily="2" charset="-78"/>
              </a:rPr>
              <a:t>    مردم اغلب  وقتی تمایل </a:t>
            </a:r>
            <a:r>
              <a:rPr lang="fa-IR" sz="7200" b="1" dirty="0" smtClean="0">
                <a:solidFill>
                  <a:srgbClr val="FF6600"/>
                </a:solidFill>
                <a:cs typeface="B Nazanin" pitchFamily="2" charset="-78"/>
              </a:rPr>
              <a:t>به مداخله دارند که  که نگران دیگران باشند.</a:t>
            </a:r>
            <a:endParaRPr lang="fa-IR" sz="7200" b="1" i="1" dirty="0">
              <a:solidFill>
                <a:srgbClr val="FF6600"/>
              </a:solidFill>
              <a:cs typeface="B Nazanin" pitchFamily="2" charset="-78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4900" b="1" i="1" dirty="0">
              <a:solidFill>
                <a:srgbClr val="FF660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GB" sz="5600" b="1" dirty="0">
                <a:solidFill>
                  <a:schemeClr val="tx2"/>
                </a:solidFill>
              </a:rPr>
              <a:t>People are often reluctant to intervene when they are worried for others</a:t>
            </a:r>
            <a:r>
              <a:rPr lang="en-GB" sz="5600" b="1" dirty="0" smtClean="0">
                <a:solidFill>
                  <a:schemeClr val="tx2"/>
                </a:solidFill>
              </a:rPr>
              <a:t>.</a:t>
            </a:r>
            <a:endParaRPr lang="fa-IR" sz="5600" b="1" dirty="0" smtClean="0">
              <a:solidFill>
                <a:schemeClr val="tx2"/>
              </a:solidFill>
            </a:endParaRPr>
          </a:p>
          <a:p>
            <a:pPr>
              <a:buClr>
                <a:srgbClr val="FFC000"/>
              </a:buClr>
              <a:buNone/>
            </a:pPr>
            <a:endParaRPr lang="fa-IR" sz="2400" dirty="0" smtClean="0">
              <a:solidFill>
                <a:schemeClr val="tx2"/>
              </a:solidFill>
            </a:endParaRPr>
          </a:p>
          <a:p>
            <a:pPr algn="just" rtl="1">
              <a:lnSpc>
                <a:spcPct val="120000"/>
              </a:lnSpc>
              <a:buClr>
                <a:srgbClr val="FF6600"/>
              </a:buClr>
            </a:pPr>
            <a:r>
              <a:rPr lang="en-GB" sz="7200" b="1" dirty="0" smtClean="0">
                <a:solidFill>
                  <a:srgbClr val="FF6600"/>
                </a:solidFill>
                <a:cs typeface="B Nazanin" pitchFamily="2" charset="-78"/>
              </a:rPr>
              <a:t> </a:t>
            </a:r>
            <a:r>
              <a:rPr lang="fa-IR" sz="7200" b="1" dirty="0" smtClean="0">
                <a:solidFill>
                  <a:srgbClr val="FF6600"/>
                </a:solidFill>
                <a:cs typeface="B Nazanin" pitchFamily="2" charset="-78"/>
              </a:rPr>
              <a:t>آنها ممکن است احساس </a:t>
            </a:r>
            <a:r>
              <a:rPr lang="fa-IR" sz="7200" b="1" dirty="0" smtClean="0">
                <a:solidFill>
                  <a:srgbClr val="FF6600"/>
                </a:solidFill>
                <a:cs typeface="B Nazanin" pitchFamily="2" charset="-78"/>
              </a:rPr>
              <a:t>کنند اطلاعات کافی در این مورد ندارند و یا برای این کار مناسب نیستند.</a:t>
            </a:r>
          </a:p>
          <a:p>
            <a:pPr algn="r" rtl="1">
              <a:buClr>
                <a:srgbClr val="FFC000"/>
              </a:buClr>
            </a:pPr>
            <a:endParaRPr lang="en-GB" sz="2400" dirty="0">
              <a:solidFill>
                <a:schemeClr val="tx2"/>
              </a:solidFill>
            </a:endParaRPr>
          </a:p>
          <a:p>
            <a:pPr>
              <a:buClr>
                <a:srgbClr val="FFC000"/>
              </a:buClr>
            </a:pPr>
            <a:endParaRPr lang="en-GB" sz="5600" dirty="0">
              <a:solidFill>
                <a:schemeClr val="tx2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GB" sz="5600" b="1" dirty="0">
                <a:solidFill>
                  <a:schemeClr val="tx2"/>
                </a:solidFill>
              </a:rPr>
              <a:t>They may not feel knowledgeable enough or may not feel like the right </a:t>
            </a:r>
            <a:r>
              <a:rPr lang="en-GB" sz="5600" b="1" dirty="0" smtClean="0">
                <a:solidFill>
                  <a:schemeClr val="tx2"/>
                </a:solidFill>
              </a:rPr>
              <a:t>person</a:t>
            </a:r>
            <a:r>
              <a:rPr lang="en-GB" sz="5600" b="1" dirty="0" smtClean="0">
                <a:solidFill>
                  <a:schemeClr val="tx2"/>
                </a:solidFill>
              </a:rPr>
              <a:t>.</a:t>
            </a:r>
            <a:endParaRPr lang="fa-IR" sz="5600" b="1" dirty="0" smtClean="0">
              <a:solidFill>
                <a:schemeClr val="tx2"/>
              </a:solidFill>
            </a:endParaRPr>
          </a:p>
          <a:p>
            <a:pPr>
              <a:buClr>
                <a:srgbClr val="FFC000"/>
              </a:buClr>
              <a:buNone/>
            </a:pPr>
            <a:endParaRPr lang="fa-IR" sz="7200" dirty="0" smtClean="0">
              <a:solidFill>
                <a:schemeClr val="tx2"/>
              </a:solidFill>
            </a:endParaRPr>
          </a:p>
          <a:p>
            <a:pPr algn="just" rtl="1">
              <a:lnSpc>
                <a:spcPct val="120000"/>
              </a:lnSpc>
              <a:buClr>
                <a:srgbClr val="FF6600"/>
              </a:buClr>
            </a:pPr>
            <a:r>
              <a:rPr lang="fa-IR" sz="7200" b="1" dirty="0" smtClean="0">
                <a:solidFill>
                  <a:srgbClr val="FF6600"/>
                </a:solidFill>
                <a:cs typeface="B Nazanin" pitchFamily="2" charset="-78"/>
              </a:rPr>
              <a:t>مهم است بدانیم که افرادی که دچار آشفتگی هستند، اغلب به دنبال مشاوره خاص نیستند، بلکه تنها به دنبال شنیده شدن با  شفقت و همدلی هستند</a:t>
            </a:r>
            <a:r>
              <a:rPr lang="fa-IR" sz="7200" b="1" dirty="0" smtClean="0">
                <a:solidFill>
                  <a:srgbClr val="FF6600"/>
                </a:solidFill>
                <a:cs typeface="B Nazanin" pitchFamily="2" charset="-78"/>
              </a:rPr>
              <a:t>.</a:t>
            </a:r>
          </a:p>
          <a:p>
            <a:pPr algn="just" rtl="1">
              <a:buClr>
                <a:srgbClr val="FF6600"/>
              </a:buClr>
            </a:pPr>
            <a:endParaRPr lang="en-GB" sz="3200" b="1" dirty="0">
              <a:solidFill>
                <a:schemeClr val="tx2"/>
              </a:solidFill>
              <a:cs typeface="B Nazanin" pitchFamily="2" charset="-78"/>
            </a:endParaRPr>
          </a:p>
          <a:p>
            <a:pPr algn="just">
              <a:lnSpc>
                <a:spcPct val="120000"/>
              </a:lnSpc>
            </a:pPr>
            <a:r>
              <a:rPr lang="en-GB" sz="5600" b="1" dirty="0">
                <a:solidFill>
                  <a:schemeClr val="tx2"/>
                </a:solidFill>
              </a:rPr>
              <a:t>It is important to know that people in distress are often not looking for specific advice, but merely to be listened to with compassion and empathy</a:t>
            </a:r>
            <a:r>
              <a:rPr lang="en-GB" sz="5600" b="1" dirty="0" smtClean="0">
                <a:solidFill>
                  <a:schemeClr val="tx2"/>
                </a:solidFill>
              </a:rPr>
              <a:t>.</a:t>
            </a:r>
            <a:endParaRPr lang="fa-IR" sz="5600" b="1" dirty="0" smtClean="0">
              <a:solidFill>
                <a:schemeClr val="tx2"/>
              </a:solidFill>
            </a:endParaRPr>
          </a:p>
          <a:p>
            <a:pPr algn="r" rtl="1">
              <a:buClr>
                <a:srgbClr val="FFC000"/>
              </a:buClr>
            </a:pP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2192000" cy="1838131"/>
          </a:xfrm>
          <a:prstGeom prst="rect">
            <a:avLst/>
          </a:prstGeom>
          <a:solidFill>
            <a:srgbClr val="FF822D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3320" name="Picture 8" descr="Image result for listeni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1193" y="3373757"/>
            <a:ext cx="19526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7486" y="247551"/>
            <a:ext cx="6677025" cy="1343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A19D7D-7343-4409-A692-42749CDB58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8440" y="245044"/>
            <a:ext cx="6675120" cy="13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9373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846" y="2501461"/>
            <a:ext cx="10034954" cy="3675501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3200" dirty="0" smtClean="0">
                <a:solidFill>
                  <a:schemeClr val="tx2"/>
                </a:solidFill>
                <a:cs typeface="B Nazanin" pitchFamily="2" charset="-78"/>
              </a:rPr>
              <a:t>سالانه </a:t>
            </a:r>
            <a:r>
              <a:rPr lang="fa-IR" sz="3200" dirty="0" smtClean="0">
                <a:solidFill>
                  <a:schemeClr val="tx2"/>
                </a:solidFill>
                <a:cs typeface="B Nazanin" pitchFamily="2" charset="-78"/>
              </a:rPr>
              <a:t>بیش از 800 هزار نفر، یا به عبارتی 1 نفر در هر 40 ثانیه، بر اثر </a:t>
            </a:r>
            <a:r>
              <a:rPr lang="fa-IR" sz="3200" dirty="0" smtClean="0">
                <a:solidFill>
                  <a:schemeClr val="tx2"/>
                </a:solidFill>
                <a:cs typeface="B Nazanin" pitchFamily="2" charset="-78"/>
              </a:rPr>
              <a:t>خودکشی </a:t>
            </a:r>
            <a:r>
              <a:rPr lang="fa-IR" sz="3200" dirty="0" smtClean="0">
                <a:solidFill>
                  <a:schemeClr val="tx2"/>
                </a:solidFill>
                <a:cs typeface="B Nazanin" pitchFamily="2" charset="-78"/>
              </a:rPr>
              <a:t>جان خود را از دست </a:t>
            </a:r>
            <a:r>
              <a:rPr lang="fa-IR" sz="3200" dirty="0" smtClean="0">
                <a:solidFill>
                  <a:schemeClr val="tx2"/>
                </a:solidFill>
                <a:cs typeface="B Nazanin" pitchFamily="2" charset="-78"/>
              </a:rPr>
              <a:t>می‌دهند.</a:t>
            </a:r>
            <a:endParaRPr lang="fa-IR" sz="3200" dirty="0" smtClean="0">
              <a:solidFill>
                <a:schemeClr val="tx2"/>
              </a:solidFill>
              <a:cs typeface="B Nazanin" pitchFamily="2" charset="-78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Over</a:t>
            </a:r>
            <a:r>
              <a:rPr lang="en-GB" b="1" dirty="0" smtClean="0">
                <a:solidFill>
                  <a:srgbClr val="FF6600"/>
                </a:solidFill>
              </a:rPr>
              <a:t> </a:t>
            </a:r>
            <a:r>
              <a:rPr lang="en-GB" b="1" dirty="0">
                <a:solidFill>
                  <a:srgbClr val="FF6600"/>
                </a:solidFill>
              </a:rPr>
              <a:t>800,000 </a:t>
            </a:r>
            <a:r>
              <a:rPr lang="en-GB" dirty="0">
                <a:solidFill>
                  <a:schemeClr val="tx2"/>
                </a:solidFill>
              </a:rPr>
              <a:t>people die by suicide </a:t>
            </a:r>
            <a:r>
              <a:rPr lang="en-GB" dirty="0" smtClean="0">
                <a:solidFill>
                  <a:schemeClr val="tx2"/>
                </a:solidFill>
              </a:rPr>
              <a:t>annually,</a:t>
            </a:r>
            <a:r>
              <a:rPr lang="fa-IR" dirty="0" smtClean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chemeClr val="tx2"/>
                </a:solidFill>
              </a:rPr>
              <a:t>representing </a:t>
            </a:r>
            <a:r>
              <a:rPr lang="en-GB" dirty="0">
                <a:solidFill>
                  <a:schemeClr val="tx2"/>
                </a:solidFill>
              </a:rPr>
              <a:t>1 person every 40 </a:t>
            </a:r>
            <a:r>
              <a:rPr lang="en-GB" dirty="0" smtClean="0">
                <a:solidFill>
                  <a:schemeClr val="tx2"/>
                </a:solidFill>
              </a:rPr>
              <a:t>seconds</a:t>
            </a:r>
            <a:r>
              <a:rPr lang="fa-IR" dirty="0" smtClean="0">
                <a:solidFill>
                  <a:schemeClr val="tx2"/>
                </a:solidFill>
              </a:rPr>
              <a:t>.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12192000" cy="1838131"/>
          </a:xfrm>
          <a:prstGeom prst="rect">
            <a:avLst/>
          </a:prstGeom>
          <a:solidFill>
            <a:srgbClr val="FF822D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26" name="Picture 2" descr="Image result for abstract image clock fac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8823" y="4613564"/>
            <a:ext cx="4983480" cy="19279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1A19D7D-7343-4409-A692-42749CDB58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8440" y="245044"/>
            <a:ext cx="6675120" cy="13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7364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928986"/>
            <a:ext cx="8546592" cy="4691270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20000"/>
              </a:lnSpc>
              <a:buNone/>
            </a:pPr>
            <a:r>
              <a:rPr lang="fa-IR" sz="1800" b="1" dirty="0" smtClean="0">
                <a:solidFill>
                  <a:srgbClr val="FF6600"/>
                </a:solidFill>
                <a:cs typeface="B Nazanin" pitchFamily="2" charset="-78"/>
              </a:rPr>
              <a:t>از کسانی </a:t>
            </a:r>
            <a:r>
              <a:rPr lang="fa-IR" sz="1800" b="1" dirty="0" smtClean="0">
                <a:solidFill>
                  <a:srgbClr val="FF6600"/>
                </a:solidFill>
                <a:cs typeface="B Nazanin" pitchFamily="2" charset="-78"/>
              </a:rPr>
              <a:t>که به آن‌ها دسترسی پیدا می‌کنید یاد بگیرید</a:t>
            </a:r>
            <a:r>
              <a:rPr lang="fa-IR" sz="1800" b="1" dirty="0" smtClean="0">
                <a:solidFill>
                  <a:srgbClr val="FF6600"/>
                </a:solidFill>
                <a:cs typeface="B Nazanin" pitchFamily="2" charset="-78"/>
              </a:rPr>
              <a:t>.</a:t>
            </a:r>
            <a:endParaRPr lang="fa-IR" sz="1800" b="1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GB" sz="1800" b="1" dirty="0" smtClean="0">
                <a:solidFill>
                  <a:srgbClr val="FF6600"/>
                </a:solidFill>
              </a:rPr>
              <a:t>Learn </a:t>
            </a:r>
            <a:r>
              <a:rPr lang="en-GB" sz="1800" b="1" dirty="0">
                <a:solidFill>
                  <a:srgbClr val="FF6600"/>
                </a:solidFill>
              </a:rPr>
              <a:t>from people who reach out</a:t>
            </a:r>
          </a:p>
          <a:p>
            <a:pPr marL="0" indent="0" algn="r" rtl="1">
              <a:buNone/>
            </a:pPr>
            <a:endParaRPr lang="fa-IR" sz="1800" b="1" dirty="0" smtClean="0">
              <a:solidFill>
                <a:srgbClr val="FF6600"/>
              </a:solidFill>
              <a:cs typeface="B Nazanin" pitchFamily="2" charset="-78"/>
            </a:endParaRPr>
          </a:p>
          <a:p>
            <a:pPr marL="0" indent="0" algn="r" rtl="1">
              <a:lnSpc>
                <a:spcPct val="120000"/>
              </a:lnSpc>
            </a:pPr>
            <a:r>
              <a:rPr lang="fa-IR" sz="1800" b="1" dirty="0" smtClean="0">
                <a:solidFill>
                  <a:srgbClr val="FF6600"/>
                </a:solidFill>
                <a:cs typeface="B Nazanin" pitchFamily="2" charset="-78"/>
              </a:rPr>
              <a:t>  تجربه </a:t>
            </a:r>
            <a:r>
              <a:rPr lang="fa-IR" sz="1800" b="1" dirty="0" smtClean="0">
                <a:solidFill>
                  <a:srgbClr val="FF6600"/>
                </a:solidFill>
                <a:cs typeface="B Nazanin" pitchFamily="2" charset="-78"/>
              </a:rPr>
              <a:t>افرادی که تجربه رفتار خودکشی یا سوگ ناشی از خودکشی را دارند، برای ما بسیار مفید است.</a:t>
            </a:r>
          </a:p>
          <a:p>
            <a:pPr marL="0" indent="0" algn="r" rtl="1">
              <a:buNone/>
            </a:pPr>
            <a:endParaRPr lang="fa-IR" sz="1800" b="1" dirty="0">
              <a:solidFill>
                <a:srgbClr val="FF6600"/>
              </a:solidFill>
              <a:cs typeface="B Nazanin" pitchFamily="2" charset="-78"/>
            </a:endParaRPr>
          </a:p>
          <a:p>
            <a:pPr algn="just"/>
            <a:r>
              <a:rPr lang="en-GB" sz="1800" b="1" dirty="0" smtClean="0">
                <a:solidFill>
                  <a:schemeClr val="tx2"/>
                </a:solidFill>
              </a:rPr>
              <a:t>People </a:t>
            </a:r>
            <a:r>
              <a:rPr lang="en-GB" sz="1800" b="1" dirty="0">
                <a:solidFill>
                  <a:schemeClr val="tx2"/>
                </a:solidFill>
              </a:rPr>
              <a:t>with lived experience of suicidal behaviour or suicide bereavement have a lot to teach us. </a:t>
            </a:r>
            <a:endParaRPr lang="fa-IR" sz="1800" b="1" dirty="0" smtClean="0">
              <a:solidFill>
                <a:schemeClr val="tx2"/>
              </a:solidFill>
            </a:endParaRPr>
          </a:p>
          <a:p>
            <a:pPr algn="just"/>
            <a:endParaRPr lang="fa-IR" sz="1800" dirty="0" smtClean="0">
              <a:solidFill>
                <a:schemeClr val="tx2"/>
              </a:solidFill>
            </a:endParaRPr>
          </a:p>
          <a:p>
            <a:pPr algn="r" rtl="1">
              <a:lnSpc>
                <a:spcPct val="120000"/>
              </a:lnSpc>
            </a:pPr>
            <a:r>
              <a:rPr lang="fa-IR" sz="1800" b="1" dirty="0" smtClean="0">
                <a:solidFill>
                  <a:srgbClr val="FF6600"/>
                </a:solidFill>
                <a:cs typeface="B Nazanin" pitchFamily="2" charset="-78"/>
              </a:rPr>
              <a:t>با گوش دادن به این افراد اغلب الهام‌بخش، ما می‌آموزیم وآن‌ها نیز ممکن است در جستجوی کمک برآیند. </a:t>
            </a:r>
            <a:endParaRPr lang="en-GB" sz="1800" b="1" dirty="0" smtClean="0">
              <a:solidFill>
                <a:srgbClr val="FF6600"/>
              </a:solidFill>
              <a:cs typeface="B Nazanin" pitchFamily="2" charset="-78"/>
            </a:endParaRPr>
          </a:p>
          <a:p>
            <a:pPr marL="0" indent="0" algn="just">
              <a:buClr>
                <a:srgbClr val="FFC000"/>
              </a:buClr>
              <a:buNone/>
            </a:pPr>
            <a:endParaRPr lang="en-GB" sz="1800" b="1" dirty="0">
              <a:solidFill>
                <a:schemeClr val="tx2"/>
              </a:solidFill>
            </a:endParaRPr>
          </a:p>
          <a:p>
            <a:pPr algn="just"/>
            <a:r>
              <a:rPr lang="en-GB" sz="1800" b="1" dirty="0">
                <a:solidFill>
                  <a:schemeClr val="tx2"/>
                </a:solidFill>
              </a:rPr>
              <a:t>By listening to these often inspiring individuals we are learning and they may become empowered to seek help. </a:t>
            </a:r>
            <a:endParaRPr lang="fa-IR" sz="1800" b="1" dirty="0" smtClean="0">
              <a:solidFill>
                <a:schemeClr val="tx2"/>
              </a:solidFill>
              <a:cs typeface="B Nazanin" pitchFamily="2" charset="-78"/>
            </a:endParaRPr>
          </a:p>
          <a:p>
            <a:pPr algn="r" rtl="1">
              <a:buClr>
                <a:srgbClr val="FFC000"/>
              </a:buClr>
            </a:pP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2192000" cy="1838131"/>
          </a:xfrm>
          <a:prstGeom prst="rect">
            <a:avLst/>
          </a:prstGeom>
          <a:solidFill>
            <a:srgbClr val="FF822D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6386" name="Picture 2" descr="Image result for learni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6027" y="2623999"/>
            <a:ext cx="2955973" cy="300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7486" y="247551"/>
            <a:ext cx="6677025" cy="1343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A19D7D-7343-4409-A692-42749CDB58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8440" y="245044"/>
            <a:ext cx="6675120" cy="13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095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41750" y="841249"/>
            <a:ext cx="7334249" cy="255454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براي اطلاعات بيشتر به لينك زير مراجعه كنيد</a:t>
            </a:r>
          </a:p>
          <a:p>
            <a:pPr algn="ctr" rtl="1"/>
            <a:endParaRPr lang="fa-IR" sz="3200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To </a:t>
            </a:r>
            <a:r>
              <a:rPr lang="en-GB" sz="2800" dirty="0" smtClean="0">
                <a:solidFill>
                  <a:schemeClr val="bg1"/>
                </a:solidFill>
              </a:rPr>
              <a:t>find out more visit our WSPD </a:t>
            </a:r>
            <a:r>
              <a:rPr lang="en-GB" sz="2800" dirty="0" smtClean="0">
                <a:solidFill>
                  <a:schemeClr val="bg1"/>
                </a:solidFill>
              </a:rPr>
              <a:t>webpage </a:t>
            </a:r>
            <a:r>
              <a:rPr lang="en-GB" sz="2800" dirty="0" smtClean="0">
                <a:solidFill>
                  <a:schemeClr val="bg1"/>
                </a:solidFill>
              </a:rPr>
              <a:t>at: </a:t>
            </a:r>
            <a:r>
              <a:rPr lang="en-GB" sz="2800" b="1" dirty="0" smtClean="0">
                <a:solidFill>
                  <a:schemeClr val="bg1"/>
                </a:solidFill>
              </a:rPr>
              <a:t>https://iasp.info/wspd2019</a:t>
            </a:r>
            <a:r>
              <a:rPr lang="en-GB" sz="3600" b="1" dirty="0" smtClean="0">
                <a:solidFill>
                  <a:schemeClr val="bg1"/>
                </a:solidFill>
              </a:rPr>
              <a:t>/</a:t>
            </a:r>
          </a:p>
          <a:p>
            <a:pPr algn="ctr"/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83130" y="5529902"/>
            <a:ext cx="7223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References:</a:t>
            </a:r>
          </a:p>
          <a:p>
            <a:r>
              <a:rPr lang="en-GB" dirty="0">
                <a:solidFill>
                  <a:schemeClr val="bg1"/>
                </a:solidFill>
              </a:rPr>
              <a:t>WHO, 2014; Mishara &amp; </a:t>
            </a:r>
            <a:r>
              <a:rPr lang="en-GB" dirty="0" err="1">
                <a:solidFill>
                  <a:schemeClr val="bg1"/>
                </a:solidFill>
              </a:rPr>
              <a:t>Weisstub</a:t>
            </a:r>
            <a:r>
              <a:rPr lang="en-GB" dirty="0">
                <a:solidFill>
                  <a:schemeClr val="bg1"/>
                </a:solidFill>
              </a:rPr>
              <a:t> 2016; </a:t>
            </a:r>
            <a:r>
              <a:rPr lang="fr-FR" dirty="0">
                <a:solidFill>
                  <a:schemeClr val="bg1"/>
                </a:solidFill>
              </a:rPr>
              <a:t>Arsenault-Lapierre </a:t>
            </a:r>
            <a:r>
              <a:rPr lang="fr-FR" i="1" dirty="0">
                <a:solidFill>
                  <a:schemeClr val="bg1"/>
                </a:solidFill>
              </a:rPr>
              <a:t>et al., </a:t>
            </a:r>
            <a:r>
              <a:rPr lang="fr-FR" dirty="0">
                <a:solidFill>
                  <a:schemeClr val="bg1"/>
                </a:solidFill>
              </a:rPr>
              <a:t>2004; </a:t>
            </a:r>
            <a:r>
              <a:rPr lang="fr-FR" dirty="0" err="1">
                <a:solidFill>
                  <a:schemeClr val="bg1"/>
                </a:solidFill>
              </a:rPr>
              <a:t>Cavanagh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i="1" dirty="0">
                <a:solidFill>
                  <a:schemeClr val="bg1"/>
                </a:solidFill>
              </a:rPr>
              <a:t>et al., </a:t>
            </a:r>
            <a:r>
              <a:rPr lang="fr-FR" dirty="0">
                <a:solidFill>
                  <a:schemeClr val="bg1"/>
                </a:solidFill>
              </a:rPr>
              <a:t>2003; </a:t>
            </a:r>
            <a:r>
              <a:rPr lang="fr-FR" dirty="0" err="1">
                <a:solidFill>
                  <a:schemeClr val="bg1"/>
                </a:solidFill>
              </a:rPr>
              <a:t>Pitman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i="1" dirty="0">
                <a:solidFill>
                  <a:schemeClr val="bg1"/>
                </a:solidFill>
              </a:rPr>
              <a:t>et al., </a:t>
            </a:r>
            <a:r>
              <a:rPr lang="fr-FR" dirty="0">
                <a:solidFill>
                  <a:schemeClr val="bg1"/>
                </a:solidFill>
              </a:rPr>
              <a:t>2016; </a:t>
            </a:r>
            <a:r>
              <a:rPr lang="fr-FR" dirty="0" err="1">
                <a:solidFill>
                  <a:schemeClr val="bg1"/>
                </a:solidFill>
              </a:rPr>
              <a:t>Zalsman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i="1" dirty="0">
                <a:solidFill>
                  <a:schemeClr val="bg1"/>
                </a:solidFill>
              </a:rPr>
              <a:t>et al., </a:t>
            </a:r>
            <a:r>
              <a:rPr lang="fr-FR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2168" y="3564776"/>
            <a:ext cx="9486900" cy="1938992"/>
          </a:xfrm>
          <a:prstGeom prst="rect">
            <a:avLst/>
          </a:prstGeom>
          <a:solidFill>
            <a:srgbClr val="0000DB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sz="4000" b="1" dirty="0" smtClean="0">
                <a:solidFill>
                  <a:schemeClr val="bg1"/>
                </a:solidFill>
                <a:cs typeface="B Nazanin" pitchFamily="2" charset="-78"/>
              </a:rPr>
              <a:t>با همکاری هم از خودکشی پیشگیری </a:t>
            </a:r>
            <a:r>
              <a:rPr lang="fa-IR" sz="4000" b="1" dirty="0" smtClean="0">
                <a:solidFill>
                  <a:schemeClr val="bg1"/>
                </a:solidFill>
                <a:cs typeface="B Nazanin" pitchFamily="2" charset="-78"/>
              </a:rPr>
              <a:t>کنیم</a:t>
            </a:r>
          </a:p>
          <a:p>
            <a:pPr algn="ctr" rtl="1"/>
            <a:r>
              <a:rPr lang="en-GB" sz="3600" b="1" dirty="0" smtClean="0">
                <a:solidFill>
                  <a:schemeClr val="bg1"/>
                </a:solidFill>
              </a:rPr>
              <a:t>Working Together to Prevent Suicide</a:t>
            </a:r>
          </a:p>
          <a:p>
            <a:pPr algn="ctr" rtl="1"/>
            <a:endParaRPr lang="en-GB" sz="4400" i="1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9155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5104" y="2029940"/>
            <a:ext cx="8239799" cy="4351338"/>
          </a:xfrm>
        </p:spPr>
        <p:txBody>
          <a:bodyPr>
            <a:normAutofit/>
          </a:bodyPr>
          <a:lstStyle/>
          <a:p>
            <a:pPr algn="r" rtl="1"/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خودکشی </a:t>
            </a: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پانزدهمین </a:t>
            </a: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علت </a:t>
            </a: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مرگ در دنیا </a:t>
            </a: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است (1/4 </a:t>
            </a: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درصد از كل موارد مرگ). </a:t>
            </a:r>
            <a:endParaRPr lang="fa-IR" sz="2400" b="1" dirty="0" smtClean="0">
              <a:solidFill>
                <a:schemeClr val="tx2"/>
              </a:solidFill>
              <a:cs typeface="B Nazanin" pitchFamily="2" charset="-78"/>
            </a:endParaRPr>
          </a:p>
          <a:p>
            <a:r>
              <a:rPr lang="en-GB" sz="2400" dirty="0" smtClean="0">
                <a:solidFill>
                  <a:schemeClr val="tx2"/>
                </a:solidFill>
              </a:rPr>
              <a:t>Suicide is the </a:t>
            </a:r>
            <a:r>
              <a:rPr lang="en-GB" sz="2400" b="1" dirty="0" smtClean="0">
                <a:solidFill>
                  <a:srgbClr val="FF6600"/>
                </a:solidFill>
              </a:rPr>
              <a:t>15th leading cause of death </a:t>
            </a:r>
            <a:r>
              <a:rPr lang="en-GB" sz="2400" dirty="0" smtClean="0">
                <a:solidFill>
                  <a:schemeClr val="tx2"/>
                </a:solidFill>
              </a:rPr>
              <a:t>globally, account for 1.4% of all deaths and </a:t>
            </a:r>
          </a:p>
          <a:p>
            <a:pPr marL="0" indent="0" algn="r" rtl="1"/>
            <a:r>
              <a:rPr lang="fa-IR" dirty="0" smtClean="0">
                <a:solidFill>
                  <a:schemeClr val="tx2"/>
                </a:solidFill>
                <a:cs typeface="B Nazanin" pitchFamily="2" charset="-78"/>
              </a:rPr>
              <a:t> </a:t>
            </a: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نرخ خودکشی 11/4 در هر 100 هزار نفر است. </a:t>
            </a:r>
            <a:endParaRPr lang="en-GB" sz="2400" b="1" dirty="0">
              <a:solidFill>
                <a:schemeClr val="tx2"/>
              </a:solidFill>
              <a:cs typeface="B Nazanin" pitchFamily="2" charset="-78"/>
            </a:endParaRPr>
          </a:p>
          <a:p>
            <a:r>
              <a:rPr lang="en-GB" sz="2400" dirty="0">
                <a:solidFill>
                  <a:schemeClr val="tx2"/>
                </a:solidFill>
              </a:rPr>
              <a:t>The global suicide rate is </a:t>
            </a:r>
            <a:r>
              <a:rPr lang="en-GB" b="1" dirty="0">
                <a:solidFill>
                  <a:srgbClr val="FF6600"/>
                </a:solidFill>
              </a:rPr>
              <a:t>11.4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sz="2400" dirty="0">
                <a:solidFill>
                  <a:schemeClr val="tx2"/>
                </a:solidFill>
              </a:rPr>
              <a:t>per 100 000 </a:t>
            </a:r>
            <a:r>
              <a:rPr lang="en-GB" sz="2400" dirty="0" smtClean="0">
                <a:solidFill>
                  <a:schemeClr val="tx2"/>
                </a:solidFill>
              </a:rPr>
              <a:t>population</a:t>
            </a:r>
            <a:endParaRPr lang="fa-IR" sz="2400" dirty="0" smtClean="0">
              <a:solidFill>
                <a:schemeClr val="tx2"/>
              </a:solidFill>
            </a:endParaRPr>
          </a:p>
          <a:p>
            <a:endParaRPr lang="fa-IR" sz="2400" dirty="0" smtClean="0">
              <a:solidFill>
                <a:schemeClr val="tx2"/>
              </a:solidFill>
            </a:endParaRPr>
          </a:p>
          <a:p>
            <a:pPr algn="ctr" rtl="1">
              <a:buNone/>
            </a:pPr>
            <a:r>
              <a:rPr lang="fa-IR" sz="2000" b="1" dirty="0" smtClean="0">
                <a:cs typeface="B Nazanin" pitchFamily="2" charset="-78"/>
              </a:rPr>
              <a:t>0/8 </a:t>
            </a:r>
            <a:r>
              <a:rPr lang="fa-IR" sz="2000" b="1" dirty="0" smtClean="0">
                <a:cs typeface="B Nazanin" pitchFamily="2" charset="-78"/>
              </a:rPr>
              <a:t>در صد هزار در </a:t>
            </a:r>
            <a:r>
              <a:rPr lang="fa-IR" sz="2000" b="1" dirty="0" smtClean="0">
                <a:cs typeface="B Nazanin" pitchFamily="2" charset="-78"/>
              </a:rPr>
              <a:t>زنان                       15 </a:t>
            </a:r>
            <a:r>
              <a:rPr lang="fa-IR" sz="2000" b="1" dirty="0" smtClean="0">
                <a:cs typeface="B Nazanin" pitchFamily="2" charset="-78"/>
              </a:rPr>
              <a:t>در صدهزار در مردان</a:t>
            </a:r>
            <a:endParaRPr lang="en-GB" sz="2000" b="1" dirty="0" smtClean="0">
              <a:cs typeface="B Nazanin" pitchFamily="2" charset="-78"/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tx2"/>
                </a:solidFill>
              </a:rPr>
              <a:t>           15.0/100 000 for males                8.0/100 000 for </a:t>
            </a:r>
            <a:r>
              <a:rPr lang="en-GB" sz="2400" dirty="0" smtClean="0">
                <a:solidFill>
                  <a:schemeClr val="tx2"/>
                </a:solidFill>
              </a:rPr>
              <a:t>females</a:t>
            </a:r>
            <a:endParaRPr lang="fa-IR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tx2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2192000" cy="1838131"/>
          </a:xfrm>
          <a:prstGeom prst="rect">
            <a:avLst/>
          </a:prstGeom>
          <a:solidFill>
            <a:srgbClr val="FF822D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duotone>
              <a:srgbClr val="0BD0D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086" b="50400"/>
          <a:stretch/>
        </p:blipFill>
        <p:spPr>
          <a:xfrm>
            <a:off x="6105381" y="5060203"/>
            <a:ext cx="572510" cy="1262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081" r="91722"/>
          <a:stretch/>
        </p:blipFill>
        <p:spPr>
          <a:xfrm>
            <a:off x="2373991" y="4949366"/>
            <a:ext cx="388756" cy="12624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1A19D7D-7343-4409-A692-42749CDB58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8440" y="245044"/>
            <a:ext cx="6675120" cy="13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688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146" y="1999488"/>
            <a:ext cx="9467557" cy="4437888"/>
          </a:xfrm>
        </p:spPr>
        <p:txBody>
          <a:bodyPr>
            <a:normAutofit fontScale="85000" lnSpcReduction="10000"/>
          </a:bodyPr>
          <a:lstStyle/>
          <a:p>
            <a:pPr algn="r" rtl="1"/>
            <a:r>
              <a:rPr lang="fa-IR" sz="2600" b="1" dirty="0" smtClean="0">
                <a:solidFill>
                  <a:schemeClr val="tx2"/>
                </a:solidFill>
                <a:cs typeface="B Nazanin" pitchFamily="2" charset="-78"/>
              </a:rPr>
              <a:t>خودکشی نخستین علت مرگ </a:t>
            </a:r>
            <a:r>
              <a:rPr lang="fa-IR" sz="2600" b="1" dirty="0" smtClean="0">
                <a:solidFill>
                  <a:schemeClr val="tx2"/>
                </a:solidFill>
                <a:cs typeface="B Nazanin" pitchFamily="2" charset="-78"/>
              </a:rPr>
              <a:t>در سنین </a:t>
            </a:r>
            <a:r>
              <a:rPr lang="fa-IR" sz="2600" b="1" dirty="0" smtClean="0">
                <a:solidFill>
                  <a:schemeClr val="tx2"/>
                </a:solidFill>
                <a:cs typeface="B Nazanin" pitchFamily="2" charset="-78"/>
              </a:rPr>
              <a:t>24-15 سال در بیشتر کشورهای اروپایی بشمار </a:t>
            </a:r>
            <a:r>
              <a:rPr lang="fa-IR" sz="2600" b="1" dirty="0" smtClean="0">
                <a:solidFill>
                  <a:schemeClr val="tx2"/>
                </a:solidFill>
                <a:cs typeface="B Nazanin" pitchFamily="2" charset="-78"/>
              </a:rPr>
              <a:t>می‌رود</a:t>
            </a:r>
            <a:r>
              <a:rPr lang="fa-IR" sz="2600" b="1" dirty="0" smtClean="0">
                <a:solidFill>
                  <a:schemeClr val="tx2"/>
                </a:solidFill>
                <a:cs typeface="B Nazanin" pitchFamily="2" charset="-78"/>
              </a:rPr>
              <a:t>.</a:t>
            </a:r>
            <a:r>
              <a:rPr lang="fa-IR" sz="2600" dirty="0" smtClean="0">
                <a:solidFill>
                  <a:schemeClr val="tx2"/>
                </a:solidFill>
                <a:cs typeface="B Nazanin" pitchFamily="2" charset="-78"/>
              </a:rPr>
              <a:t> </a:t>
            </a:r>
            <a:endParaRPr lang="en-GB" sz="2600" dirty="0" smtClean="0">
              <a:solidFill>
                <a:schemeClr val="tx2"/>
              </a:solidFill>
              <a:cs typeface="B Nazanin" pitchFamily="2" charset="-78"/>
            </a:endParaRPr>
          </a:p>
          <a:p>
            <a:pPr algn="r" rtl="1">
              <a:buNone/>
            </a:pPr>
            <a:endParaRPr lang="fa-IR" sz="2000" dirty="0" smtClean="0">
              <a:solidFill>
                <a:schemeClr val="tx2"/>
              </a:solidFill>
            </a:endParaRPr>
          </a:p>
          <a:p>
            <a:r>
              <a:rPr lang="en-GB" sz="2000" b="1" dirty="0" smtClean="0">
                <a:solidFill>
                  <a:schemeClr val="tx2"/>
                </a:solidFill>
              </a:rPr>
              <a:t>Suicide </a:t>
            </a:r>
            <a:r>
              <a:rPr lang="en-GB" sz="2000" b="1" dirty="0">
                <a:solidFill>
                  <a:schemeClr val="tx2"/>
                </a:solidFill>
              </a:rPr>
              <a:t>is the leading cause of death in </a:t>
            </a:r>
            <a:r>
              <a:rPr lang="en-GB" sz="2000" b="1" dirty="0">
                <a:solidFill>
                  <a:srgbClr val="FF6600"/>
                </a:solidFill>
              </a:rPr>
              <a:t>people aged 15-24 </a:t>
            </a:r>
            <a:r>
              <a:rPr lang="en-GB" sz="2000" b="1" dirty="0">
                <a:solidFill>
                  <a:schemeClr val="tx2"/>
                </a:solidFill>
              </a:rPr>
              <a:t>in many European countries </a:t>
            </a:r>
            <a:endParaRPr lang="fa-IR" sz="20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fa-IR" sz="2000" dirty="0" smtClean="0">
              <a:solidFill>
                <a:schemeClr val="tx2"/>
              </a:solidFill>
            </a:endParaRPr>
          </a:p>
          <a:p>
            <a:pPr marL="0" indent="0" algn="r" rtl="1"/>
            <a:r>
              <a:rPr lang="fa-IR" sz="2600" dirty="0" smtClean="0">
                <a:solidFill>
                  <a:schemeClr val="tx2"/>
                </a:solidFill>
                <a:cs typeface="B Nazanin" pitchFamily="2" charset="-78"/>
              </a:rPr>
              <a:t> </a:t>
            </a:r>
            <a:r>
              <a:rPr lang="fa-IR" sz="2600" b="1" dirty="0" smtClean="0">
                <a:solidFill>
                  <a:schemeClr val="tx2"/>
                </a:solidFill>
                <a:cs typeface="B Nazanin" pitchFamily="2" charset="-78"/>
              </a:rPr>
              <a:t>نرخ </a:t>
            </a:r>
            <a:r>
              <a:rPr lang="fa-IR" sz="2600" b="1" dirty="0" smtClean="0">
                <a:solidFill>
                  <a:schemeClr val="tx2"/>
                </a:solidFill>
                <a:cs typeface="B Nazanin" pitchFamily="2" charset="-78"/>
              </a:rPr>
              <a:t>جهانی خودکشی در این گروه سنی در مردان بیش از زنان است.</a:t>
            </a:r>
            <a:endParaRPr lang="en-GB" sz="2600" b="1" dirty="0" smtClean="0">
              <a:solidFill>
                <a:schemeClr val="tx2"/>
              </a:solidFill>
              <a:cs typeface="B Nazanin" pitchFamily="2" charset="-78"/>
            </a:endParaRPr>
          </a:p>
          <a:p>
            <a:pPr marL="0" indent="0" algn="r" rtl="1">
              <a:buNone/>
            </a:pPr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b="1" dirty="0">
                <a:solidFill>
                  <a:schemeClr val="tx2"/>
                </a:solidFill>
              </a:rPr>
              <a:t> Globally suicide rates among this age group are </a:t>
            </a:r>
            <a:r>
              <a:rPr lang="en-GB" sz="2000" b="1" dirty="0">
                <a:solidFill>
                  <a:srgbClr val="FF6600"/>
                </a:solidFill>
              </a:rPr>
              <a:t>higher in males </a:t>
            </a:r>
            <a:r>
              <a:rPr lang="en-GB" sz="2000" b="1" dirty="0">
                <a:solidFill>
                  <a:schemeClr val="tx2"/>
                </a:solidFill>
              </a:rPr>
              <a:t>than </a:t>
            </a:r>
            <a:r>
              <a:rPr lang="en-GB" sz="2000" b="1" dirty="0" smtClean="0">
                <a:solidFill>
                  <a:schemeClr val="tx2"/>
                </a:solidFill>
              </a:rPr>
              <a:t>females</a:t>
            </a:r>
            <a:endParaRPr lang="fa-IR" sz="20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fa-IR" sz="2000" dirty="0" smtClean="0">
              <a:solidFill>
                <a:schemeClr val="tx2"/>
              </a:solidFill>
            </a:endParaRPr>
          </a:p>
          <a:p>
            <a:pPr algn="r" rtl="1"/>
            <a:r>
              <a:rPr lang="fa-IR" sz="2600" b="1" dirty="0" smtClean="0">
                <a:solidFill>
                  <a:srgbClr val="FF6600"/>
                </a:solidFill>
                <a:cs typeface="B Nazanin" pitchFamily="2" charset="-78"/>
              </a:rPr>
              <a:t>به طور عمده، آسیب به خود در بین نوجوانان بزرگسال </a:t>
            </a:r>
            <a:r>
              <a:rPr lang="fa-IR" sz="2600" b="1" dirty="0" smtClean="0">
                <a:solidFill>
                  <a:srgbClr val="FF6600"/>
                </a:solidFill>
                <a:cs typeface="B Nazanin" pitchFamily="2" charset="-78"/>
              </a:rPr>
              <a:t>شایع‌تر </a:t>
            </a:r>
            <a:r>
              <a:rPr lang="fa-IR" sz="2600" b="1" dirty="0" smtClean="0">
                <a:solidFill>
                  <a:srgbClr val="FF6600"/>
                </a:solidFill>
                <a:cs typeface="B Nazanin" pitchFamily="2" charset="-78"/>
              </a:rPr>
              <a:t>بوده و دومین علت مرگ در دختران نوجوان است. </a:t>
            </a:r>
            <a:endParaRPr lang="en-GB" sz="2600" b="1" dirty="0" smtClean="0">
              <a:solidFill>
                <a:srgbClr val="FF6600"/>
              </a:solidFill>
              <a:cs typeface="B Nazanin" pitchFamily="2" charset="-78"/>
            </a:endParaRPr>
          </a:p>
          <a:p>
            <a:pPr algn="r" rtl="1">
              <a:buNone/>
            </a:pPr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b="1" dirty="0">
                <a:solidFill>
                  <a:schemeClr val="tx2"/>
                </a:solidFill>
              </a:rPr>
              <a:t>Self-harm largely occurs among older adolescents, and globally is the </a:t>
            </a:r>
            <a:r>
              <a:rPr lang="en-GB" sz="2000" b="1" dirty="0">
                <a:solidFill>
                  <a:srgbClr val="FF6600"/>
                </a:solidFill>
              </a:rPr>
              <a:t>2nd leading cause of death for older adolescent </a:t>
            </a:r>
            <a:r>
              <a:rPr lang="en-GB" sz="2000" b="1" dirty="0" smtClean="0">
                <a:solidFill>
                  <a:srgbClr val="FF6600"/>
                </a:solidFill>
              </a:rPr>
              <a:t>girls</a:t>
            </a:r>
            <a:endParaRPr lang="fa-IR" sz="2000" b="1" dirty="0" smtClean="0">
              <a:solidFill>
                <a:srgbClr val="FF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2192000" cy="1838131"/>
          </a:xfrm>
          <a:prstGeom prst="rect">
            <a:avLst/>
          </a:prstGeom>
          <a:solidFill>
            <a:srgbClr val="FF822D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1A19D7D-7343-4409-A692-42749CDB58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8440" y="245044"/>
            <a:ext cx="6675120" cy="13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743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515" y="2110154"/>
            <a:ext cx="10571285" cy="4296997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solidFill>
                  <a:schemeClr val="tx2"/>
                </a:solidFill>
              </a:rPr>
              <a:t> </a:t>
            </a: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در سال 2012، 76 درصد </a:t>
            </a: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خودکشی‌ها </a:t>
            </a: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در جهان در کشورهای با درآمد اقتصادی پایین و متوسط و 39 درصد در منطقه جنوب شرقی آسیا وقوع یافته است</a:t>
            </a: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.</a:t>
            </a:r>
          </a:p>
          <a:p>
            <a:pPr algn="r" rtl="1"/>
            <a:endParaRPr lang="fa-IR" sz="2400" b="1" dirty="0" smtClean="0">
              <a:solidFill>
                <a:schemeClr val="tx2"/>
              </a:solidFill>
              <a:cs typeface="B Nazanin" pitchFamily="2" charset="-78"/>
            </a:endParaRPr>
          </a:p>
          <a:p>
            <a:r>
              <a:rPr lang="en-GB" sz="2400" dirty="0" smtClean="0">
                <a:solidFill>
                  <a:schemeClr val="tx2"/>
                </a:solidFill>
              </a:rPr>
              <a:t>In </a:t>
            </a:r>
            <a:r>
              <a:rPr lang="en-GB" sz="2400" dirty="0">
                <a:solidFill>
                  <a:schemeClr val="tx2"/>
                </a:solidFill>
              </a:rPr>
              <a:t>2012, </a:t>
            </a:r>
            <a:r>
              <a:rPr lang="en-GB" sz="2400" b="1" dirty="0">
                <a:solidFill>
                  <a:srgbClr val="FF6600"/>
                </a:solidFill>
              </a:rPr>
              <a:t>76%</a:t>
            </a:r>
            <a:r>
              <a:rPr lang="en-GB" sz="2400" dirty="0">
                <a:solidFill>
                  <a:schemeClr val="tx2"/>
                </a:solidFill>
              </a:rPr>
              <a:t> of global suicide occurred in low- and middle-income countries 39% of which occurred in the South-East Asia </a:t>
            </a:r>
            <a:r>
              <a:rPr lang="en-GB" sz="2400" dirty="0" smtClean="0">
                <a:solidFill>
                  <a:schemeClr val="tx2"/>
                </a:solidFill>
              </a:rPr>
              <a:t>Region</a:t>
            </a:r>
            <a:endParaRPr lang="fa-IR" sz="2400" dirty="0" smtClean="0">
              <a:solidFill>
                <a:schemeClr val="tx2"/>
              </a:solidFill>
            </a:endParaRPr>
          </a:p>
          <a:p>
            <a:pPr marL="0" indent="0" algn="r" rtl="1">
              <a:buNone/>
            </a:pPr>
            <a:r>
              <a:rPr lang="fa-IR" sz="2400" dirty="0" smtClean="0">
                <a:solidFill>
                  <a:schemeClr val="tx2"/>
                </a:solidFill>
              </a:rPr>
              <a:t>                                                                                                 </a:t>
            </a:r>
            <a:endParaRPr lang="fa-IR" sz="2400" dirty="0" smtClean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2192000" cy="1838131"/>
          </a:xfrm>
          <a:prstGeom prst="rect">
            <a:avLst/>
          </a:prstGeom>
          <a:solidFill>
            <a:srgbClr val="FF822D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074" name="Picture 2" descr="Image result for abstract world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3169" y="4235057"/>
            <a:ext cx="4291584" cy="21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1A19D7D-7343-4409-A692-42749CDB58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8440" y="245044"/>
            <a:ext cx="6675120" cy="13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6515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265" y="2238425"/>
            <a:ext cx="7059167" cy="4351338"/>
          </a:xfrm>
        </p:spPr>
        <p:txBody>
          <a:bodyPr>
            <a:normAutofit fontScale="92500" lnSpcReduction="10000"/>
          </a:bodyPr>
          <a:lstStyle/>
          <a:p>
            <a:pPr algn="just" rtl="1"/>
            <a:r>
              <a:rPr lang="fa-IR" sz="2600" b="1" dirty="0" smtClean="0">
                <a:solidFill>
                  <a:schemeClr val="tx2"/>
                </a:solidFill>
                <a:cs typeface="B Nazanin" pitchFamily="2" charset="-78"/>
              </a:rPr>
              <a:t>خودکشی در 25 کشور (شامل کشورهای عضو سازمان جهانی بهداشت) جرم محسوب </a:t>
            </a:r>
            <a:r>
              <a:rPr lang="fa-IR" sz="2600" b="1" dirty="0" smtClean="0">
                <a:solidFill>
                  <a:schemeClr val="tx2"/>
                </a:solidFill>
                <a:cs typeface="B Nazanin" pitchFamily="2" charset="-78"/>
              </a:rPr>
              <a:t>می‌شود</a:t>
            </a:r>
            <a:r>
              <a:rPr lang="fa-IR" sz="2600" b="1" dirty="0" smtClean="0">
                <a:solidFill>
                  <a:schemeClr val="tx2"/>
                </a:solidFill>
                <a:cs typeface="B Nazanin" pitchFamily="2" charset="-78"/>
              </a:rPr>
              <a:t>.</a:t>
            </a:r>
            <a:endParaRPr lang="en-GB" sz="2600" b="1" dirty="0" smtClean="0">
              <a:solidFill>
                <a:schemeClr val="tx2"/>
              </a:solidFill>
              <a:cs typeface="B Nazanin" pitchFamily="2" charset="-78"/>
            </a:endParaRPr>
          </a:p>
          <a:p>
            <a:pPr algn="r" rtl="1">
              <a:buNone/>
            </a:pPr>
            <a:endParaRPr lang="fa-IR" dirty="0" smtClean="0">
              <a:solidFill>
                <a:schemeClr val="tx2"/>
              </a:solidFill>
            </a:endParaRPr>
          </a:p>
          <a:p>
            <a:r>
              <a:rPr lang="en-GB" sz="2600" dirty="0" smtClean="0">
                <a:solidFill>
                  <a:schemeClr val="tx2"/>
                </a:solidFill>
              </a:rPr>
              <a:t>In </a:t>
            </a:r>
            <a:r>
              <a:rPr lang="en-GB" sz="2600" b="1" dirty="0">
                <a:solidFill>
                  <a:srgbClr val="FF6600"/>
                </a:solidFill>
              </a:rPr>
              <a:t>25 countries </a:t>
            </a:r>
            <a:r>
              <a:rPr lang="en-GB" sz="2600" dirty="0">
                <a:solidFill>
                  <a:schemeClr val="tx2"/>
                </a:solidFill>
              </a:rPr>
              <a:t>(within WHO member states) suicide is currently still </a:t>
            </a:r>
            <a:r>
              <a:rPr lang="en-GB" sz="2600" dirty="0" smtClean="0">
                <a:solidFill>
                  <a:schemeClr val="tx2"/>
                </a:solidFill>
              </a:rPr>
              <a:t>criminalized</a:t>
            </a:r>
            <a:endParaRPr lang="fa-IR" sz="2600" dirty="0" smtClean="0">
              <a:solidFill>
                <a:schemeClr val="tx2"/>
              </a:solidFill>
            </a:endParaRPr>
          </a:p>
          <a:p>
            <a:pPr algn="just" rtl="1"/>
            <a:r>
              <a:rPr lang="fa-IR" sz="2600" b="1" dirty="0" smtClean="0">
                <a:solidFill>
                  <a:schemeClr val="tx2"/>
                </a:solidFill>
                <a:cs typeface="B Nazanin" pitchFamily="2" charset="-78"/>
              </a:rPr>
              <a:t>علاوه بر این، در 20 کشور اقدام کنندگان به خودکشی ممکن است محکوم به حبس در زندان شوند. </a:t>
            </a:r>
            <a:endParaRPr lang="en-GB" sz="2600" b="1" dirty="0" smtClean="0">
              <a:solidFill>
                <a:schemeClr val="tx2"/>
              </a:solidFill>
              <a:cs typeface="B Nazanin" pitchFamily="2" charset="-78"/>
            </a:endParaRPr>
          </a:p>
          <a:p>
            <a:pPr algn="r" rtl="1">
              <a:buNone/>
            </a:pPr>
            <a:endParaRPr lang="fa-IR" dirty="0" smtClean="0">
              <a:solidFill>
                <a:schemeClr val="tx2"/>
              </a:solidFill>
            </a:endParaRPr>
          </a:p>
          <a:p>
            <a:pPr algn="just"/>
            <a:r>
              <a:rPr lang="en-GB" sz="2600" dirty="0" smtClean="0">
                <a:solidFill>
                  <a:schemeClr val="tx2"/>
                </a:solidFill>
              </a:rPr>
              <a:t>In </a:t>
            </a:r>
            <a:r>
              <a:rPr lang="en-GB" sz="2600" dirty="0">
                <a:solidFill>
                  <a:schemeClr val="tx2"/>
                </a:solidFill>
              </a:rPr>
              <a:t>an additional </a:t>
            </a:r>
            <a:r>
              <a:rPr lang="en-GB" sz="2600" b="1" dirty="0">
                <a:solidFill>
                  <a:srgbClr val="FF6600"/>
                </a:solidFill>
              </a:rPr>
              <a:t>20 countries </a:t>
            </a:r>
            <a:r>
              <a:rPr lang="en-GB" sz="2600" dirty="0">
                <a:solidFill>
                  <a:schemeClr val="tx2"/>
                </a:solidFill>
              </a:rPr>
              <a:t>suicide attempters may be punished with jail sentences,</a:t>
            </a:r>
            <a:r>
              <a:rPr lang="en-GB" sz="2600" b="1" dirty="0">
                <a:solidFill>
                  <a:srgbClr val="FF6600"/>
                </a:solidFill>
              </a:rPr>
              <a:t> </a:t>
            </a:r>
            <a:r>
              <a:rPr lang="en-GB" sz="2600" dirty="0">
                <a:solidFill>
                  <a:schemeClr val="tx2"/>
                </a:solidFill>
              </a:rPr>
              <a:t>according to </a:t>
            </a:r>
            <a:r>
              <a:rPr lang="en-GB" sz="2600" dirty="0" err="1">
                <a:solidFill>
                  <a:schemeClr val="tx2"/>
                </a:solidFill>
              </a:rPr>
              <a:t>Sharia</a:t>
            </a:r>
            <a:r>
              <a:rPr lang="en-GB" sz="2600" dirty="0">
                <a:solidFill>
                  <a:schemeClr val="tx2"/>
                </a:solidFill>
              </a:rPr>
              <a:t> </a:t>
            </a:r>
            <a:r>
              <a:rPr lang="en-GB" sz="2600" dirty="0" smtClean="0">
                <a:solidFill>
                  <a:schemeClr val="tx2"/>
                </a:solidFill>
              </a:rPr>
              <a:t>law</a:t>
            </a:r>
            <a:endParaRPr lang="fa-IR" sz="2600" dirty="0" smtClean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2192000" cy="1838131"/>
          </a:xfrm>
          <a:prstGeom prst="rect">
            <a:avLst/>
          </a:prstGeom>
          <a:solidFill>
            <a:srgbClr val="FF822D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098" name="Picture 2" descr="Image result for jail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2881" y="3578130"/>
            <a:ext cx="2379247" cy="158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A19D7D-7343-4409-A692-42749CDB58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8440" y="245044"/>
            <a:ext cx="6675120" cy="13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1626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0" y="2116261"/>
            <a:ext cx="7374108" cy="4351338"/>
          </a:xfrm>
        </p:spPr>
        <p:txBody>
          <a:bodyPr>
            <a:normAutofit/>
          </a:bodyPr>
          <a:lstStyle/>
          <a:p>
            <a:pPr algn="just" rtl="1"/>
            <a:r>
              <a:rPr lang="fa-IR" dirty="0" smtClean="0">
                <a:solidFill>
                  <a:schemeClr val="tx2"/>
                </a:solidFill>
              </a:rPr>
              <a:t> </a:t>
            </a: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خودکشی نتیجه همگرایی عوامل خطر است، اما تنها به عوامل ژنتیکی، روانی، اجتماعی و فرهنگی </a:t>
            </a: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محدود نمی‌شود</a:t>
            </a: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، خودکشی گاهی اوقات همراه با تجربه های </a:t>
            </a: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آسیب‌های روانی </a:t>
            </a: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و سوگ اتفاق </a:t>
            </a: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می‌افتد</a:t>
            </a: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.</a:t>
            </a:r>
            <a:endParaRPr lang="en-GB" sz="2400" b="1" dirty="0" smtClean="0">
              <a:solidFill>
                <a:schemeClr val="tx2"/>
              </a:solidFill>
              <a:cs typeface="B Nazanin" pitchFamily="2" charset="-78"/>
            </a:endParaRPr>
          </a:p>
          <a:p>
            <a:pPr>
              <a:buNone/>
            </a:pPr>
            <a:endParaRPr lang="fa-IR" dirty="0" smtClean="0">
              <a:solidFill>
                <a:schemeClr val="tx2"/>
              </a:solidFill>
            </a:endParaRPr>
          </a:p>
          <a:p>
            <a:r>
              <a:rPr lang="en-GB" sz="2400" b="1" dirty="0" smtClean="0">
                <a:solidFill>
                  <a:schemeClr val="tx2"/>
                </a:solidFill>
              </a:rPr>
              <a:t>Suicide </a:t>
            </a:r>
            <a:r>
              <a:rPr lang="en-GB" sz="2400" b="1" dirty="0">
                <a:solidFill>
                  <a:schemeClr val="tx2"/>
                </a:solidFill>
              </a:rPr>
              <a:t>is the result of a </a:t>
            </a:r>
            <a:r>
              <a:rPr lang="en-GB" sz="2400" b="1" dirty="0">
                <a:solidFill>
                  <a:srgbClr val="FF6600"/>
                </a:solidFill>
              </a:rPr>
              <a:t>convergence of risk factors</a:t>
            </a:r>
            <a:r>
              <a:rPr lang="en-GB" sz="2400" b="1" dirty="0">
                <a:solidFill>
                  <a:schemeClr val="tx2"/>
                </a:solidFill>
              </a:rPr>
              <a:t> including but not limited to genetic, psychological, social and cultural risk factors, sometimes combined with experiences of trauma and </a:t>
            </a:r>
            <a:r>
              <a:rPr lang="en-GB" sz="2400" b="1" dirty="0" smtClean="0">
                <a:solidFill>
                  <a:schemeClr val="tx2"/>
                </a:solidFill>
              </a:rPr>
              <a:t>loss</a:t>
            </a:r>
            <a:endParaRPr lang="fa-IR" sz="2400" b="1" dirty="0" smtClean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2192000" cy="1838131"/>
          </a:xfrm>
          <a:prstGeom prst="rect">
            <a:avLst/>
          </a:prstGeom>
          <a:solidFill>
            <a:srgbClr val="FF822D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124" name="Picture 4" descr="Image result for risk factors suicid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68668" y="3091780"/>
            <a:ext cx="24003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A19D7D-7343-4409-A692-42749CDB58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8440" y="245044"/>
            <a:ext cx="6675120" cy="13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2410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1242" y="2133600"/>
            <a:ext cx="7440930" cy="4421303"/>
          </a:xfrm>
        </p:spPr>
        <p:txBody>
          <a:bodyPr>
            <a:normAutofit fontScale="92500" lnSpcReduction="20000"/>
          </a:bodyPr>
          <a:lstStyle/>
          <a:p>
            <a:pPr algn="just" rtl="1"/>
            <a:r>
              <a:rPr lang="fa-IR" sz="2600" b="1" dirty="0" smtClean="0">
                <a:solidFill>
                  <a:schemeClr val="tx2"/>
                </a:solidFill>
                <a:cs typeface="B Nazanin" pitchFamily="2" charset="-78"/>
              </a:rPr>
              <a:t>«افسردگی» </a:t>
            </a:r>
            <a:r>
              <a:rPr lang="fa-IR" sz="2600" b="1" dirty="0" smtClean="0">
                <a:solidFill>
                  <a:schemeClr val="tx2"/>
                </a:solidFill>
                <a:cs typeface="B Nazanin" pitchFamily="2" charset="-78"/>
              </a:rPr>
              <a:t>شایع‌ترین </a:t>
            </a:r>
            <a:r>
              <a:rPr lang="fa-IR" sz="2600" b="1" dirty="0" smtClean="0">
                <a:solidFill>
                  <a:schemeClr val="tx2"/>
                </a:solidFill>
                <a:cs typeface="B Nazanin" pitchFamily="2" charset="-78"/>
              </a:rPr>
              <a:t>اختلال روانپزشکی در بین افرادی است که بر اثر خودکشی جان خود را از دست </a:t>
            </a:r>
            <a:r>
              <a:rPr lang="fa-IR" sz="2600" b="1" dirty="0" smtClean="0">
                <a:solidFill>
                  <a:schemeClr val="tx2"/>
                </a:solidFill>
                <a:cs typeface="B Nazanin" pitchFamily="2" charset="-78"/>
              </a:rPr>
              <a:t>می‌دهند</a:t>
            </a:r>
            <a:r>
              <a:rPr lang="fa-IR" sz="2600" b="1" dirty="0" smtClean="0">
                <a:solidFill>
                  <a:schemeClr val="tx2"/>
                </a:solidFill>
                <a:cs typeface="B Nazanin" pitchFamily="2" charset="-78"/>
              </a:rPr>
              <a:t>. </a:t>
            </a:r>
            <a:endParaRPr lang="fa-IR" sz="2600" b="1" dirty="0" smtClean="0">
              <a:solidFill>
                <a:schemeClr val="tx2"/>
              </a:solidFill>
              <a:cs typeface="B Nazanin" pitchFamily="2" charset="-78"/>
            </a:endParaRPr>
          </a:p>
          <a:p>
            <a:pPr algn="r" rtl="1">
              <a:buNone/>
            </a:pPr>
            <a:endParaRPr lang="fa-IR" b="1" dirty="0" smtClean="0">
              <a:solidFill>
                <a:srgbClr val="FF6600"/>
              </a:solidFill>
            </a:endParaRPr>
          </a:p>
          <a:p>
            <a:r>
              <a:rPr lang="en-GB" sz="2600" b="1" dirty="0" smtClean="0">
                <a:solidFill>
                  <a:srgbClr val="FF6600"/>
                </a:solidFill>
              </a:rPr>
              <a:t>Depression</a:t>
            </a:r>
            <a:r>
              <a:rPr lang="en-GB" sz="2600" dirty="0" smtClean="0">
                <a:solidFill>
                  <a:schemeClr val="tx2"/>
                </a:solidFill>
              </a:rPr>
              <a:t> </a:t>
            </a:r>
            <a:r>
              <a:rPr lang="en-GB" sz="2600" dirty="0">
                <a:solidFill>
                  <a:schemeClr val="tx2"/>
                </a:solidFill>
              </a:rPr>
              <a:t>is the most common psychiatric disorder in people who die by </a:t>
            </a:r>
            <a:r>
              <a:rPr lang="en-GB" sz="2600" dirty="0" smtClean="0">
                <a:solidFill>
                  <a:schemeClr val="tx2"/>
                </a:solidFill>
              </a:rPr>
              <a:t>suicide</a:t>
            </a:r>
            <a:endParaRPr lang="fa-IR" sz="2600" dirty="0" smtClean="0">
              <a:solidFill>
                <a:schemeClr val="tx2"/>
              </a:solidFill>
            </a:endParaRPr>
          </a:p>
          <a:p>
            <a:endParaRPr lang="fa-IR" dirty="0" smtClean="0">
              <a:solidFill>
                <a:schemeClr val="tx2"/>
              </a:solidFill>
            </a:endParaRPr>
          </a:p>
          <a:p>
            <a:pPr algn="just" rtl="1"/>
            <a:r>
              <a:rPr lang="fa-IR" sz="2600" b="1" dirty="0" smtClean="0">
                <a:solidFill>
                  <a:schemeClr val="tx2"/>
                </a:solidFill>
                <a:cs typeface="B Nazanin" pitchFamily="2" charset="-78"/>
              </a:rPr>
              <a:t>50 درصد افراد در کشورهای با درآمد بالا در زمان فوت بر اثر خودکشی از بیماری افسردگی اساسی رنج </a:t>
            </a:r>
            <a:r>
              <a:rPr lang="fa-IR" sz="2600" b="1" dirty="0" smtClean="0">
                <a:solidFill>
                  <a:schemeClr val="tx2"/>
                </a:solidFill>
                <a:cs typeface="B Nazanin" pitchFamily="2" charset="-78"/>
              </a:rPr>
              <a:t>می‌برند</a:t>
            </a:r>
            <a:r>
              <a:rPr lang="fa-IR" sz="2600" b="1" dirty="0" smtClean="0">
                <a:solidFill>
                  <a:schemeClr val="tx2"/>
                </a:solidFill>
                <a:cs typeface="B Nazanin" pitchFamily="2" charset="-78"/>
              </a:rPr>
              <a:t>. </a:t>
            </a:r>
            <a:endParaRPr lang="en-GB" sz="2600" b="1" dirty="0" smtClean="0">
              <a:solidFill>
                <a:schemeClr val="tx2"/>
              </a:solidFill>
              <a:cs typeface="B Nazanin" pitchFamily="2" charset="-78"/>
            </a:endParaRPr>
          </a:p>
          <a:p>
            <a:pPr algn="r" rtl="1">
              <a:buNone/>
            </a:pPr>
            <a:endParaRPr lang="fa-IR" dirty="0" smtClean="0">
              <a:solidFill>
                <a:schemeClr val="tx2"/>
              </a:solidFill>
            </a:endParaRPr>
          </a:p>
          <a:p>
            <a:r>
              <a:rPr lang="en-GB" sz="2600" b="1" dirty="0" smtClean="0">
                <a:solidFill>
                  <a:srgbClr val="FF6600"/>
                </a:solidFill>
              </a:rPr>
              <a:t>50</a:t>
            </a:r>
            <a:r>
              <a:rPr lang="en-GB" sz="2600" b="1" dirty="0">
                <a:solidFill>
                  <a:srgbClr val="FF6600"/>
                </a:solidFill>
              </a:rPr>
              <a:t>% </a:t>
            </a:r>
            <a:r>
              <a:rPr lang="en-GB" sz="2600" dirty="0">
                <a:solidFill>
                  <a:schemeClr val="tx2"/>
                </a:solidFill>
              </a:rPr>
              <a:t>of individuals in high income countries who die by suicide have major depressive disorder at their time of </a:t>
            </a:r>
            <a:r>
              <a:rPr lang="en-GB" sz="2600" dirty="0" smtClean="0">
                <a:solidFill>
                  <a:schemeClr val="tx2"/>
                </a:solidFill>
              </a:rPr>
              <a:t>death</a:t>
            </a:r>
            <a:endParaRPr lang="fa-IR" sz="2600" dirty="0" smtClean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2192000" cy="1838131"/>
          </a:xfrm>
          <a:prstGeom prst="rect">
            <a:avLst/>
          </a:prstGeom>
          <a:solidFill>
            <a:srgbClr val="FF822D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146" name="Picture 2" descr="Image result for depress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62" y="3268306"/>
            <a:ext cx="2384076" cy="176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A19D7D-7343-4409-A692-42749CDB58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8440" y="245044"/>
            <a:ext cx="6675120" cy="13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75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944" y="2032568"/>
            <a:ext cx="10936224" cy="4351338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 smtClean="0">
                <a:solidFill>
                  <a:schemeClr val="tx2"/>
                </a:solidFill>
                <a:cs typeface="B Nazanin" pitchFamily="2" charset="-78"/>
              </a:rPr>
              <a:t> </a:t>
            </a:r>
            <a:r>
              <a:rPr lang="fa-IR" sz="3200" b="1" dirty="0" smtClean="0">
                <a:solidFill>
                  <a:schemeClr val="tx2"/>
                </a:solidFill>
                <a:cs typeface="B Nazanin" pitchFamily="2" charset="-78"/>
              </a:rPr>
              <a:t>در مقابل هر خودکشی منجر به فوت، 25 اقدام به خودکشی صورت </a:t>
            </a:r>
            <a:r>
              <a:rPr lang="fa-IR" sz="3200" b="1" dirty="0" smtClean="0">
                <a:solidFill>
                  <a:schemeClr val="tx2"/>
                </a:solidFill>
                <a:cs typeface="B Nazanin" pitchFamily="2" charset="-78"/>
              </a:rPr>
              <a:t>می‌گیرد</a:t>
            </a:r>
            <a:r>
              <a:rPr lang="fa-IR" sz="3200" b="1" dirty="0" smtClean="0">
                <a:solidFill>
                  <a:schemeClr val="tx2"/>
                </a:solidFill>
                <a:cs typeface="B Nazanin" pitchFamily="2" charset="-78"/>
              </a:rPr>
              <a:t>. </a:t>
            </a:r>
            <a:endParaRPr lang="fa-IR" sz="3200" b="1" dirty="0" smtClean="0">
              <a:solidFill>
                <a:schemeClr val="tx2"/>
              </a:solidFill>
              <a:cs typeface="B Nazanin" pitchFamily="2" charset="-78"/>
            </a:endParaRPr>
          </a:p>
          <a:p>
            <a:pPr algn="r" rtl="1">
              <a:buNone/>
            </a:pPr>
            <a:endParaRPr lang="fa-IR" sz="3200" b="1" dirty="0" smtClean="0">
              <a:solidFill>
                <a:schemeClr val="tx2"/>
              </a:solidFill>
              <a:cs typeface="B Nazanin" pitchFamily="2" charset="-78"/>
            </a:endParaRPr>
          </a:p>
          <a:p>
            <a:r>
              <a:rPr lang="en-GB" sz="3200" b="1" dirty="0" smtClean="0">
                <a:solidFill>
                  <a:schemeClr val="tx2"/>
                </a:solidFill>
              </a:rPr>
              <a:t>For </a:t>
            </a:r>
            <a:r>
              <a:rPr lang="en-GB" sz="3200" b="1" dirty="0">
                <a:solidFill>
                  <a:schemeClr val="tx2"/>
                </a:solidFill>
              </a:rPr>
              <a:t>every 1 suicide </a:t>
            </a:r>
            <a:r>
              <a:rPr lang="en-GB" sz="3200" b="1" dirty="0">
                <a:solidFill>
                  <a:srgbClr val="FF6600"/>
                </a:solidFill>
              </a:rPr>
              <a:t>25</a:t>
            </a:r>
            <a:r>
              <a:rPr lang="en-GB" sz="3200" b="1" dirty="0">
                <a:solidFill>
                  <a:schemeClr val="tx2"/>
                </a:solidFill>
              </a:rPr>
              <a:t> people make a suicide </a:t>
            </a:r>
            <a:r>
              <a:rPr lang="en-GB" sz="3200" b="1" dirty="0" smtClean="0">
                <a:solidFill>
                  <a:schemeClr val="tx2"/>
                </a:solidFill>
              </a:rPr>
              <a:t>attempt</a:t>
            </a:r>
            <a:endParaRPr lang="fa-IR" sz="3200" b="1" dirty="0" smtClean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2192000" cy="1838131"/>
          </a:xfrm>
          <a:prstGeom prst="rect">
            <a:avLst/>
          </a:prstGeom>
          <a:solidFill>
            <a:srgbClr val="FF822D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170" name="Picture 2" descr="Image result for ratio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279"/>
          <a:stretch/>
        </p:blipFill>
        <p:spPr bwMode="auto">
          <a:xfrm>
            <a:off x="7345265" y="4208257"/>
            <a:ext cx="2308860" cy="151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ratio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3069"/>
          <a:stretch/>
        </p:blipFill>
        <p:spPr bwMode="auto">
          <a:xfrm>
            <a:off x="4867933" y="4208256"/>
            <a:ext cx="2248731" cy="151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ratio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289" r="27446"/>
          <a:stretch/>
        </p:blipFill>
        <p:spPr bwMode="auto">
          <a:xfrm>
            <a:off x="2554249" y="4972050"/>
            <a:ext cx="2248731" cy="75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rati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958"/>
          <a:stretch/>
        </p:blipFill>
        <p:spPr bwMode="auto">
          <a:xfrm>
            <a:off x="9741564" y="4121387"/>
            <a:ext cx="975739" cy="151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1A19D7D-7343-4409-A692-42749CDB58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8440" y="245044"/>
            <a:ext cx="6675120" cy="13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9045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3417</TotalTime>
  <Words>1643</Words>
  <Application>Microsoft Office PowerPoint</Application>
  <PresentationFormat>Custom</PresentationFormat>
  <Paragraphs>181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 Take a minute, change a life </vt:lpstr>
      <vt:lpstr>Slide 16</vt:lpstr>
      <vt:lpstr>Slide 17</vt:lpstr>
      <vt:lpstr>Slide 18</vt:lpstr>
      <vt:lpstr>Slide 19</vt:lpstr>
      <vt:lpstr>Slide 20</vt:lpstr>
      <vt:lpstr>Slide 21</vt:lpstr>
    </vt:vector>
  </TitlesOfParts>
  <Company>University College Cork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Daly</dc:creator>
  <cp:lastModifiedBy>Ida</cp:lastModifiedBy>
  <cp:revision>132</cp:revision>
  <dcterms:created xsi:type="dcterms:W3CDTF">2017-07-05T10:40:01Z</dcterms:created>
  <dcterms:modified xsi:type="dcterms:W3CDTF">2019-05-05T09:59:51Z</dcterms:modified>
</cp:coreProperties>
</file>