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323"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8"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66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0E54F9-58CC-4480-87D6-E78EF9A8F128}" type="datetimeFigureOut">
              <a:rPr lang="en-US" smtClean="0"/>
              <a:pPr/>
              <a:t>3/11/2018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E88881-56BC-4BB6-983A-8945ACF5BFF4}" type="slidenum">
              <a:rPr lang="en-US" smtClean="0"/>
              <a:pPr/>
              <a:t>‹#›</a:t>
            </a:fld>
            <a:endParaRPr lang="en-US"/>
          </a:p>
        </p:txBody>
      </p:sp>
    </p:spTree>
    <p:extLst>
      <p:ext uri="{BB962C8B-B14F-4D97-AF65-F5344CB8AC3E}">
        <p14:creationId xmlns:p14="http://schemas.microsoft.com/office/powerpoint/2010/main" val="154156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9C9BA072-C3A4-4145-9F1E-CBA8DFA6F828}" type="slidenum">
              <a:rPr lang="ar-SA" smtClean="0">
                <a:latin typeface="Arial" charset="0"/>
                <a:cs typeface="Arial" charset="0"/>
              </a:rPr>
              <a:pPr eaLnBrk="1" hangingPunct="1"/>
              <a:t>27</a:t>
            </a:fld>
            <a:endParaRPr lang="en-US" smtClean="0">
              <a:latin typeface="Arial" charset="0"/>
              <a:cs typeface="Arial" charset="0"/>
            </a:endParaRPr>
          </a:p>
        </p:txBody>
      </p:sp>
      <p:sp>
        <p:nvSpPr>
          <p:cNvPr id="45059" name="Slide Image Placeholder 1"/>
          <p:cNvSpPr>
            <a:spLocks noGrp="1" noRot="1" noChangeAspect="1" noTextEdit="1"/>
          </p:cNvSpPr>
          <p:nvPr>
            <p:ph type="sldImg"/>
          </p:nvPr>
        </p:nvSpPr>
        <p:spPr>
          <a:ln/>
        </p:spPr>
      </p:sp>
      <p:sp>
        <p:nvSpPr>
          <p:cNvPr id="450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4506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506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11708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AFFB683B-D887-4A69-9B50-A7F0DE59E8FF}" type="slidenum">
              <a:rPr lang="ar-SA" smtClean="0">
                <a:latin typeface="Arial" charset="0"/>
                <a:cs typeface="Arial" charset="0"/>
              </a:rPr>
              <a:pPr eaLnBrk="1" hangingPunct="1"/>
              <a:t>40</a:t>
            </a:fld>
            <a:endParaRPr lang="en-US" smtClean="0">
              <a:latin typeface="Arial" charset="0"/>
              <a:cs typeface="Arial" charset="0"/>
            </a:endParaRPr>
          </a:p>
        </p:txBody>
      </p:sp>
      <p:sp>
        <p:nvSpPr>
          <p:cNvPr id="54275" name="Slide Image Placeholder 1"/>
          <p:cNvSpPr>
            <a:spLocks noGrp="1" noRot="1" noChangeAspect="1" noTextEdit="1"/>
          </p:cNvSpPr>
          <p:nvPr>
            <p:ph type="sldImg"/>
          </p:nvPr>
        </p:nvSpPr>
        <p:spPr>
          <a:ln/>
        </p:spPr>
      </p:sp>
      <p:sp>
        <p:nvSpPr>
          <p:cNvPr id="5427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3732"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3733"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90688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12853279-6880-4F4D-80A4-3F06CB91F019}" type="slidenum">
              <a:rPr lang="ar-SA" smtClean="0">
                <a:latin typeface="Arial" charset="0"/>
                <a:cs typeface="Arial" charset="0"/>
              </a:rPr>
              <a:pPr eaLnBrk="1" hangingPunct="1"/>
              <a:t>41</a:t>
            </a:fld>
            <a:endParaRPr lang="en-US" smtClean="0">
              <a:latin typeface="Arial" charset="0"/>
              <a:cs typeface="Arial" charset="0"/>
            </a:endParaRPr>
          </a:p>
        </p:txBody>
      </p:sp>
      <p:sp>
        <p:nvSpPr>
          <p:cNvPr id="57347"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5734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735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96453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FAF3BAFD-FD46-4F25-950C-F18C31BBF1F5}" type="slidenum">
              <a:rPr lang="ar-SA" smtClean="0">
                <a:latin typeface="Arial" charset="0"/>
                <a:cs typeface="Arial" charset="0"/>
              </a:rPr>
              <a:pPr eaLnBrk="1" hangingPunct="1"/>
              <a:t>42</a:t>
            </a:fld>
            <a:endParaRPr lang="en-US" smtClean="0">
              <a:latin typeface="Arial" charset="0"/>
              <a:cs typeface="Arial" charset="0"/>
            </a:endParaRPr>
          </a:p>
        </p:txBody>
      </p:sp>
      <p:sp>
        <p:nvSpPr>
          <p:cNvPr id="59395" name="Slide Image Placeholder 1"/>
          <p:cNvSpPr>
            <a:spLocks noGrp="1" noRot="1" noChangeAspect="1" noTextEdit="1"/>
          </p:cNvSpPr>
          <p:nvPr>
            <p:ph type="sldImg"/>
          </p:nvPr>
        </p:nvSpPr>
        <p:spPr>
          <a:ln/>
        </p:spPr>
      </p:sp>
      <p:sp>
        <p:nvSpPr>
          <p:cNvPr id="5939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76657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AFB67C89-9DFC-4532-B15D-A4337871145C}" type="slidenum">
              <a:rPr lang="ar-SA" smtClean="0">
                <a:latin typeface="Arial" charset="0"/>
                <a:cs typeface="Arial" charset="0"/>
              </a:rPr>
              <a:pPr eaLnBrk="1" hangingPunct="1"/>
              <a:t>44</a:t>
            </a:fld>
            <a:endParaRPr lang="en-US" smtClean="0">
              <a:latin typeface="Arial" charset="0"/>
              <a:cs typeface="Arial" charset="0"/>
            </a:endParaRPr>
          </a:p>
        </p:txBody>
      </p:sp>
      <p:sp>
        <p:nvSpPr>
          <p:cNvPr id="60419" name="Slide Image Placeholder 1"/>
          <p:cNvSpPr>
            <a:spLocks noGrp="1" noRot="1" noChangeAspect="1" noTextEdit="1"/>
          </p:cNvSpPr>
          <p:nvPr>
            <p:ph type="sldImg"/>
          </p:nvPr>
        </p:nvSpPr>
        <p:spPr>
          <a:ln/>
        </p:spPr>
      </p:sp>
      <p:sp>
        <p:nvSpPr>
          <p:cNvPr id="6042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6042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042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15704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E14330D5-E572-4555-8028-F6C94DA16BF7}" type="slidenum">
              <a:rPr lang="ar-SA" smtClean="0">
                <a:latin typeface="Arial" charset="0"/>
                <a:cs typeface="Arial" charset="0"/>
              </a:rPr>
              <a:pPr eaLnBrk="1" hangingPunct="1"/>
              <a:t>45</a:t>
            </a:fld>
            <a:endParaRPr lang="en-US" smtClean="0">
              <a:latin typeface="Arial" charset="0"/>
              <a:cs typeface="Arial" charset="0"/>
            </a:endParaRPr>
          </a:p>
        </p:txBody>
      </p:sp>
      <p:sp>
        <p:nvSpPr>
          <p:cNvPr id="61443" name="Slide Image Placeholder 1"/>
          <p:cNvSpPr>
            <a:spLocks noGrp="1" noRot="1" noChangeAspect="1" noTextEdit="1"/>
          </p:cNvSpPr>
          <p:nvPr>
            <p:ph type="sldImg"/>
          </p:nvPr>
        </p:nvSpPr>
        <p:spPr>
          <a:ln/>
        </p:spPr>
      </p:sp>
      <p:sp>
        <p:nvSpPr>
          <p:cNvPr id="6144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61445"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1446"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53235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D4D6740D-3E73-4138-815B-19454633F7D5}" type="slidenum">
              <a:rPr lang="ar-SA" smtClean="0">
                <a:latin typeface="Arial" charset="0"/>
                <a:cs typeface="Arial" charset="0"/>
              </a:rPr>
              <a:pPr eaLnBrk="1" hangingPunct="1"/>
              <a:t>47</a:t>
            </a:fld>
            <a:endParaRPr lang="en-US" smtClean="0">
              <a:latin typeface="Arial" charset="0"/>
              <a:cs typeface="Arial" charset="0"/>
            </a:endParaRPr>
          </a:p>
        </p:txBody>
      </p:sp>
      <p:sp>
        <p:nvSpPr>
          <p:cNvPr id="62467" name="Slide Image Placeholder 1"/>
          <p:cNvSpPr>
            <a:spLocks noGrp="1" noRot="1" noChangeAspect="1" noTextEdit="1"/>
          </p:cNvSpPr>
          <p:nvPr>
            <p:ph type="sldImg"/>
          </p:nvPr>
        </p:nvSpPr>
        <p:spPr>
          <a:ln/>
        </p:spPr>
      </p:sp>
      <p:sp>
        <p:nvSpPr>
          <p:cNvPr id="624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6246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247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8513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8B60C4E2-D6A2-4792-A9B7-140CB1AA6D74}" type="slidenum">
              <a:rPr lang="ar-SA" smtClean="0">
                <a:latin typeface="Arial" charset="0"/>
                <a:cs typeface="Arial" charset="0"/>
              </a:rPr>
              <a:pPr eaLnBrk="1" hangingPunct="1"/>
              <a:t>48</a:t>
            </a:fld>
            <a:endParaRPr lang="en-US" smtClean="0">
              <a:latin typeface="Arial" charset="0"/>
              <a:cs typeface="Arial" charset="0"/>
            </a:endParaRPr>
          </a:p>
        </p:txBody>
      </p:sp>
      <p:sp>
        <p:nvSpPr>
          <p:cNvPr id="63491" name="Slide Image Placeholder 1"/>
          <p:cNvSpPr>
            <a:spLocks noGrp="1" noRot="1" noChangeAspect="1" noTextEdit="1"/>
          </p:cNvSpPr>
          <p:nvPr>
            <p:ph type="sldImg"/>
          </p:nvPr>
        </p:nvSpPr>
        <p:spPr>
          <a:ln/>
        </p:spPr>
      </p:sp>
      <p:sp>
        <p:nvSpPr>
          <p:cNvPr id="634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635078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9E3398E6-9896-4ACA-BF08-828642FFFE46}" type="slidenum">
              <a:rPr lang="ar-SA" smtClean="0">
                <a:latin typeface="Arial" charset="0"/>
                <a:cs typeface="Arial" charset="0"/>
              </a:rPr>
              <a:pPr eaLnBrk="1" hangingPunct="1"/>
              <a:t>49</a:t>
            </a:fld>
            <a:endParaRPr lang="en-US" smtClean="0">
              <a:latin typeface="Arial" charset="0"/>
              <a:cs typeface="Arial" charset="0"/>
            </a:endParaRPr>
          </a:p>
        </p:txBody>
      </p:sp>
      <p:sp>
        <p:nvSpPr>
          <p:cNvPr id="64515" name="Slide Image Placeholder 1"/>
          <p:cNvSpPr>
            <a:spLocks noGrp="1" noRot="1" noChangeAspect="1" noTextEdit="1"/>
          </p:cNvSpPr>
          <p:nvPr>
            <p:ph type="sldImg"/>
          </p:nvPr>
        </p:nvSpPr>
        <p:spPr>
          <a:ln/>
        </p:spPr>
      </p:sp>
      <p:sp>
        <p:nvSpPr>
          <p:cNvPr id="6451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115162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9CF4F7F-3157-40C0-B19B-E84AE74570D0}" type="slidenum">
              <a:rPr lang="ar-SA" smtClean="0">
                <a:latin typeface="Arial" charset="0"/>
                <a:cs typeface="Arial" charset="0"/>
              </a:rPr>
              <a:pPr eaLnBrk="1" hangingPunct="1"/>
              <a:t>50</a:t>
            </a:fld>
            <a:endParaRPr lang="en-US" smtClean="0">
              <a:latin typeface="Arial" charset="0"/>
              <a:cs typeface="Arial" charset="0"/>
            </a:endParaRPr>
          </a:p>
        </p:txBody>
      </p:sp>
      <p:sp>
        <p:nvSpPr>
          <p:cNvPr id="65539" name="Slide Image Placeholder 1"/>
          <p:cNvSpPr>
            <a:spLocks noGrp="1" noRot="1" noChangeAspect="1" noTextEdit="1"/>
          </p:cNvSpPr>
          <p:nvPr>
            <p:ph type="sldImg"/>
          </p:nvPr>
        </p:nvSpPr>
        <p:spPr>
          <a:ln/>
        </p:spPr>
      </p:sp>
      <p:sp>
        <p:nvSpPr>
          <p:cNvPr id="6554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6554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554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834474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00D4456D-914D-475E-BC88-8ED04B20D996}" type="slidenum">
              <a:rPr lang="ar-SA" smtClean="0">
                <a:latin typeface="Arial" charset="0"/>
                <a:cs typeface="Arial" charset="0"/>
              </a:rPr>
              <a:pPr eaLnBrk="1" hangingPunct="1"/>
              <a:t>51</a:t>
            </a:fld>
            <a:endParaRPr lang="en-US" smtClean="0">
              <a:latin typeface="Arial" charset="0"/>
              <a:cs typeface="Arial" charset="0"/>
            </a:endParaRPr>
          </a:p>
        </p:txBody>
      </p:sp>
      <p:sp>
        <p:nvSpPr>
          <p:cNvPr id="66563" name="Slide Image Placeholder 1"/>
          <p:cNvSpPr>
            <a:spLocks noGrp="1" noRot="1" noChangeAspect="1" noTextEdit="1"/>
          </p:cNvSpPr>
          <p:nvPr>
            <p:ph type="sldImg"/>
          </p:nvPr>
        </p:nvSpPr>
        <p:spPr>
          <a:ln/>
        </p:spPr>
      </p:sp>
      <p:sp>
        <p:nvSpPr>
          <p:cNvPr id="665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46940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E59732AF-E11E-4CF2-94CD-3D3440C5F056}" type="slidenum">
              <a:rPr lang="ar-SA" smtClean="0">
                <a:latin typeface="Arial" charset="0"/>
                <a:cs typeface="Arial" charset="0"/>
              </a:rPr>
              <a:pPr eaLnBrk="1" hangingPunct="1"/>
              <a:t>28</a:t>
            </a:fld>
            <a:endParaRPr lang="en-US" smtClean="0">
              <a:latin typeface="Arial" charset="0"/>
              <a:cs typeface="Arial" charset="0"/>
            </a:endParaRPr>
          </a:p>
        </p:txBody>
      </p:sp>
      <p:sp>
        <p:nvSpPr>
          <p:cNvPr id="46083" name="Slide Image Placeholder 1"/>
          <p:cNvSpPr>
            <a:spLocks noGrp="1" noRot="1" noChangeAspect="1" noTextEdit="1"/>
          </p:cNvSpPr>
          <p:nvPr>
            <p:ph type="sldImg"/>
          </p:nvPr>
        </p:nvSpPr>
        <p:spPr>
          <a:ln/>
        </p:spPr>
      </p:sp>
      <p:sp>
        <p:nvSpPr>
          <p:cNvPr id="4608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46085"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6086"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478059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FA55700F-D6CC-425A-9EE0-5B467A3F9DF6}" type="slidenum">
              <a:rPr lang="ar-SA" smtClean="0">
                <a:latin typeface="Arial" charset="0"/>
                <a:cs typeface="Arial" charset="0"/>
              </a:rPr>
              <a:pPr eaLnBrk="1" hangingPunct="1"/>
              <a:t>52</a:t>
            </a:fld>
            <a:endParaRPr lang="en-US" smtClean="0">
              <a:latin typeface="Arial" charset="0"/>
              <a:cs typeface="Arial" charset="0"/>
            </a:endParaRPr>
          </a:p>
        </p:txBody>
      </p:sp>
      <p:sp>
        <p:nvSpPr>
          <p:cNvPr id="67587" name="Slide Image Placeholder 1"/>
          <p:cNvSpPr>
            <a:spLocks noGrp="1" noRot="1" noChangeAspect="1" noTextEdit="1"/>
          </p:cNvSpPr>
          <p:nvPr>
            <p:ph type="sldImg"/>
          </p:nvPr>
        </p:nvSpPr>
        <p:spPr>
          <a:ln/>
        </p:spPr>
      </p:sp>
      <p:sp>
        <p:nvSpPr>
          <p:cNvPr id="675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756735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DD04D68B-0F91-44CB-B363-9B119BC72DF6}" type="slidenum">
              <a:rPr lang="ar-SA" smtClean="0">
                <a:latin typeface="Arial" charset="0"/>
                <a:cs typeface="Arial" charset="0"/>
              </a:rPr>
              <a:pPr eaLnBrk="1" hangingPunct="1"/>
              <a:t>53</a:t>
            </a:fld>
            <a:endParaRPr lang="en-US" smtClean="0">
              <a:latin typeface="Arial" charset="0"/>
              <a:cs typeface="Arial" charset="0"/>
            </a:endParaRPr>
          </a:p>
        </p:txBody>
      </p:sp>
      <p:sp>
        <p:nvSpPr>
          <p:cNvPr id="68611" name="Slide Image Placeholder 1"/>
          <p:cNvSpPr>
            <a:spLocks noGrp="1" noRot="1" noChangeAspect="1" noTextEdit="1"/>
          </p:cNvSpPr>
          <p:nvPr>
            <p:ph type="sldImg"/>
          </p:nvPr>
        </p:nvSpPr>
        <p:spPr>
          <a:ln/>
        </p:spPr>
      </p:sp>
      <p:sp>
        <p:nvSpPr>
          <p:cNvPr id="686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595140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0865FC94-B809-4599-AAFB-58866585ABE9}" type="slidenum">
              <a:rPr lang="ar-SA" smtClean="0">
                <a:latin typeface="Arial" charset="0"/>
                <a:cs typeface="Arial" charset="0"/>
              </a:rPr>
              <a:pPr eaLnBrk="1" hangingPunct="1"/>
              <a:t>54</a:t>
            </a:fld>
            <a:endParaRPr lang="en-US" smtClean="0">
              <a:latin typeface="Arial" charset="0"/>
              <a:cs typeface="Arial" charset="0"/>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825246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9C266B0-8D34-4A5B-88E1-489072863E32}" type="slidenum">
              <a:rPr lang="ar-SA" smtClean="0">
                <a:latin typeface="Arial" charset="0"/>
                <a:cs typeface="Arial" charset="0"/>
              </a:rPr>
              <a:pPr eaLnBrk="1" hangingPunct="1"/>
              <a:t>55</a:t>
            </a:fld>
            <a:endParaRPr lang="en-US" smtClean="0">
              <a:latin typeface="Arial" charset="0"/>
              <a:cs typeface="Arial" charset="0"/>
            </a:endParaRPr>
          </a:p>
        </p:txBody>
      </p:sp>
      <p:sp>
        <p:nvSpPr>
          <p:cNvPr id="70659" name="Slide Image Placeholder 1"/>
          <p:cNvSpPr>
            <a:spLocks noGrp="1" noRot="1" noChangeAspect="1" noTextEdit="1"/>
          </p:cNvSpPr>
          <p:nvPr>
            <p:ph type="sldImg"/>
          </p:nvPr>
        </p:nvSpPr>
        <p:spPr>
          <a:ln/>
        </p:spPr>
      </p:sp>
      <p:sp>
        <p:nvSpPr>
          <p:cNvPr id="706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10568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79D77912-AE82-4A7F-A222-48AA96FCA2E4}" type="slidenum">
              <a:rPr lang="ar-SA" smtClean="0">
                <a:latin typeface="Arial" charset="0"/>
                <a:cs typeface="Arial" charset="0"/>
              </a:rPr>
              <a:pPr eaLnBrk="1" hangingPunct="1"/>
              <a:t>59</a:t>
            </a:fld>
            <a:endParaRPr lang="en-US" smtClean="0">
              <a:latin typeface="Arial" charset="0"/>
              <a:cs typeface="Arial" charset="0"/>
            </a:endParaRPr>
          </a:p>
        </p:txBody>
      </p:sp>
      <p:sp>
        <p:nvSpPr>
          <p:cNvPr id="71683" name="Slide Image Placeholder 1"/>
          <p:cNvSpPr>
            <a:spLocks noGrp="1" noRot="1" noChangeAspect="1" noTextEdit="1"/>
          </p:cNvSpPr>
          <p:nvPr>
            <p:ph type="sldImg"/>
          </p:nvPr>
        </p:nvSpPr>
        <p:spPr>
          <a:ln/>
        </p:spPr>
      </p:sp>
      <p:sp>
        <p:nvSpPr>
          <p:cNvPr id="7168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49283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8AC6913-D075-4218-A6C0-AAA7EBD57E9B}" type="slidenum">
              <a:rPr lang="ar-SA" smtClean="0">
                <a:latin typeface="Arial" charset="0"/>
                <a:cs typeface="Arial" charset="0"/>
              </a:rPr>
              <a:pPr eaLnBrk="1" hangingPunct="1"/>
              <a:t>30</a:t>
            </a:fld>
            <a:endParaRPr lang="en-US" smtClean="0">
              <a:latin typeface="Arial" charset="0"/>
              <a:cs typeface="Arial" charset="0"/>
            </a:endParaRPr>
          </a:p>
        </p:txBody>
      </p:sp>
      <p:sp>
        <p:nvSpPr>
          <p:cNvPr id="47107" name="Slide Image Placeholder 1"/>
          <p:cNvSpPr>
            <a:spLocks noGrp="1" noRot="1" noChangeAspect="1" noTextEdit="1"/>
          </p:cNvSpPr>
          <p:nvPr>
            <p:ph type="sldImg"/>
          </p:nvPr>
        </p:nvSpPr>
        <p:spPr>
          <a:ln/>
        </p:spPr>
      </p:sp>
      <p:sp>
        <p:nvSpPr>
          <p:cNvPr id="471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4710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711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404184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C2F97663-A539-4C41-A53B-AC68E31AF695}" type="slidenum">
              <a:rPr lang="ar-SA" smtClean="0">
                <a:latin typeface="Arial" charset="0"/>
                <a:cs typeface="Arial" charset="0"/>
              </a:rPr>
              <a:pPr eaLnBrk="1" hangingPunct="1"/>
              <a:t>31</a:t>
            </a:fld>
            <a:endParaRPr lang="en-US" smtClean="0">
              <a:latin typeface="Arial" charset="0"/>
              <a:cs typeface="Arial" charset="0"/>
            </a:endParaRPr>
          </a:p>
        </p:txBody>
      </p:sp>
      <p:sp>
        <p:nvSpPr>
          <p:cNvPr id="48131" name="Slide Image Placeholder 1"/>
          <p:cNvSpPr>
            <a:spLocks noGrp="1" noRot="1" noChangeAspect="1" noTextEdit="1"/>
          </p:cNvSpPr>
          <p:nvPr>
            <p:ph type="sldImg"/>
          </p:nvPr>
        </p:nvSpPr>
        <p:spPr>
          <a:ln/>
        </p:spPr>
      </p:sp>
      <p:sp>
        <p:nvSpPr>
          <p:cNvPr id="4813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48133"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8134"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75091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0184FF73-C886-4BED-B9E7-C4E3D1D60DF0}" type="slidenum">
              <a:rPr lang="ar-SA" smtClean="0">
                <a:latin typeface="Arial" charset="0"/>
                <a:cs typeface="Arial" charset="0"/>
              </a:rPr>
              <a:pPr eaLnBrk="1" hangingPunct="1"/>
              <a:t>32</a:t>
            </a:fld>
            <a:endParaRPr lang="en-US" smtClean="0">
              <a:latin typeface="Arial" charset="0"/>
              <a:cs typeface="Arial" charset="0"/>
            </a:endParaRPr>
          </a:p>
        </p:txBody>
      </p:sp>
      <p:sp>
        <p:nvSpPr>
          <p:cNvPr id="49155" name="Slide Image Placeholder 1"/>
          <p:cNvSpPr>
            <a:spLocks noGrp="1" noRot="1" noChangeAspect="1" noTextEdit="1"/>
          </p:cNvSpPr>
          <p:nvPr>
            <p:ph type="sldImg"/>
          </p:nvPr>
        </p:nvSpPr>
        <p:spPr>
          <a:ln/>
        </p:spPr>
      </p:sp>
      <p:sp>
        <p:nvSpPr>
          <p:cNvPr id="4915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49157"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9158"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47896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32B185AC-27D8-46CC-9472-D17AF66A7B5E}" type="slidenum">
              <a:rPr lang="ar-SA" smtClean="0">
                <a:latin typeface="Arial" charset="0"/>
                <a:cs typeface="Arial" charset="0"/>
              </a:rPr>
              <a:pPr eaLnBrk="1" hangingPunct="1"/>
              <a:t>33</a:t>
            </a:fld>
            <a:endParaRPr lang="en-US" smtClean="0">
              <a:latin typeface="Arial" charset="0"/>
              <a:cs typeface="Arial" charset="0"/>
            </a:endParaRPr>
          </a:p>
        </p:txBody>
      </p:sp>
      <p:sp>
        <p:nvSpPr>
          <p:cNvPr id="50179" name="Slide Image Placeholder 1"/>
          <p:cNvSpPr>
            <a:spLocks noGrp="1" noRot="1" noChangeAspect="1" noTextEdit="1"/>
          </p:cNvSpPr>
          <p:nvPr>
            <p:ph type="sldImg"/>
          </p:nvPr>
        </p:nvSpPr>
        <p:spPr>
          <a:ln/>
        </p:spPr>
      </p:sp>
      <p:sp>
        <p:nvSpPr>
          <p:cNvPr id="5018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5018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018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270584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8405866D-3996-468E-AD14-8717CE671C8F}" type="slidenum">
              <a:rPr lang="ar-SA" smtClean="0">
                <a:latin typeface="Arial" charset="0"/>
                <a:cs typeface="Arial" charset="0"/>
              </a:rPr>
              <a:pPr eaLnBrk="1" hangingPunct="1"/>
              <a:t>34</a:t>
            </a:fld>
            <a:endParaRPr lang="en-US" smtClean="0">
              <a:latin typeface="Arial" charset="0"/>
              <a:cs typeface="Arial" charset="0"/>
            </a:endParaRPr>
          </a:p>
        </p:txBody>
      </p:sp>
      <p:sp>
        <p:nvSpPr>
          <p:cNvPr id="51203" name="Slide Image Placeholder 1"/>
          <p:cNvSpPr>
            <a:spLocks noGrp="1" noRot="1" noChangeAspect="1" noTextEdit="1"/>
          </p:cNvSpPr>
          <p:nvPr>
            <p:ph type="sldImg"/>
          </p:nvPr>
        </p:nvSpPr>
        <p:spPr>
          <a:ln/>
        </p:spPr>
      </p:sp>
      <p:sp>
        <p:nvSpPr>
          <p:cNvPr id="5120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51205"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1206"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220942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72FB608-DC94-4AC2-9856-9B92204E6938}" type="slidenum">
              <a:rPr lang="ar-SA" smtClean="0">
                <a:latin typeface="Arial" charset="0"/>
                <a:cs typeface="Arial" charset="0"/>
              </a:rPr>
              <a:pPr eaLnBrk="1" hangingPunct="1"/>
              <a:t>38</a:t>
            </a:fld>
            <a:endParaRPr lang="en-US" smtClean="0">
              <a:latin typeface="Arial" charset="0"/>
              <a:cs typeface="Arial" charset="0"/>
            </a:endParaRPr>
          </a:p>
        </p:txBody>
      </p:sp>
      <p:sp>
        <p:nvSpPr>
          <p:cNvPr id="52227" name="Slide Image Placeholder 1"/>
          <p:cNvSpPr>
            <a:spLocks noGrp="1" noRot="1" noChangeAspect="1" noTextEdit="1"/>
          </p:cNvSpPr>
          <p:nvPr>
            <p:ph type="sldImg"/>
          </p:nvPr>
        </p:nvSpPr>
        <p:spPr>
          <a:ln/>
        </p:spPr>
      </p:sp>
      <p:sp>
        <p:nvSpPr>
          <p:cNvPr id="5222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5222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223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80645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AE2EA95A-4182-4CD1-8AA2-FCCC934F7D1D}" type="slidenum">
              <a:rPr lang="ar-SA" smtClean="0">
                <a:latin typeface="Arial" charset="0"/>
                <a:cs typeface="Arial" charset="0"/>
              </a:rPr>
              <a:pPr eaLnBrk="1" hangingPunct="1"/>
              <a:t>39</a:t>
            </a:fld>
            <a:endParaRPr lang="en-US" smtClean="0">
              <a:latin typeface="Arial" charset="0"/>
              <a:cs typeface="Arial" charset="0"/>
            </a:endParaRPr>
          </a:p>
        </p:txBody>
      </p:sp>
      <p:sp>
        <p:nvSpPr>
          <p:cNvPr id="53251" name="Slide Image Placeholder 1"/>
          <p:cNvSpPr>
            <a:spLocks noGrp="1" noRot="1" noChangeAspect="1" noTextEdit="1"/>
          </p:cNvSpPr>
          <p:nvPr>
            <p:ph type="sldImg"/>
          </p:nvPr>
        </p:nvSpPr>
        <p:spPr>
          <a:ln/>
        </p:spPr>
      </p:sp>
      <p:sp>
        <p:nvSpPr>
          <p:cNvPr id="5325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smtClean="0">
              <a:latin typeface="Arial" charset="0"/>
              <a:cs typeface="Arial" charset="0"/>
            </a:endParaRPr>
          </a:p>
        </p:txBody>
      </p:sp>
      <p:sp>
        <p:nvSpPr>
          <p:cNvPr id="73732"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3733"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53424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3/11/2018</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11" name="Rectangle 4"/>
          <p:cNvSpPr>
            <a:spLocks noChangeArrowheads="1"/>
          </p:cNvSpPr>
          <p:nvPr userDrawn="1"/>
        </p:nvSpPr>
        <p:spPr bwMode="auto">
          <a:xfrm>
            <a:off x="877824" y="-47078"/>
            <a:ext cx="4357686" cy="400110"/>
          </a:xfrm>
          <a:prstGeom prst="rect">
            <a:avLst/>
          </a:prstGeom>
          <a:noFill/>
          <a:ln w="9525">
            <a:noFill/>
            <a:miter lim="800000"/>
            <a:headEnd/>
            <a:tailEnd/>
          </a:ln>
        </p:spPr>
        <p:txBody>
          <a:bodyPr wrap="square">
            <a:spAutoFit/>
          </a:bodyPr>
          <a:lstStyle/>
          <a:p>
            <a:pPr algn="ctr" defTabSz="685800" rtl="1"/>
            <a:r>
              <a:rPr lang="fa-IR" altLang="fa-IR" sz="2000" dirty="0">
                <a:solidFill>
                  <a:srgbClr val="FF0000"/>
                </a:solidFill>
                <a:latin typeface="Tahoma" pitchFamily="34" charset="0"/>
                <a:cs typeface="B Titr" pitchFamily="2" charset="-78"/>
              </a:rPr>
              <a:t>کانال تلگرامی بانک پاور </a:t>
            </a:r>
            <a:r>
              <a:rPr lang="fa-IR" altLang="fa-IR" sz="2000" dirty="0" smtClean="0">
                <a:solidFill>
                  <a:srgbClr val="FF0000"/>
                </a:solidFill>
                <a:latin typeface="Tahoma" pitchFamily="34" charset="0"/>
                <a:cs typeface="B Titr" pitchFamily="2" charset="-78"/>
              </a:rPr>
              <a:t>پوینت</a:t>
            </a:r>
            <a:r>
              <a:rPr lang="fa-IR" altLang="fa-IR" sz="2000" baseline="0" dirty="0" smtClean="0">
                <a:solidFill>
                  <a:srgbClr val="FF0000"/>
                </a:solidFill>
                <a:latin typeface="Tahoma" pitchFamily="34" charset="0"/>
                <a:cs typeface="B Titr" pitchFamily="2" charset="-78"/>
              </a:rPr>
              <a:t>  </a:t>
            </a:r>
            <a:r>
              <a:rPr lang="en-US" altLang="fa-IR" sz="2000" dirty="0" smtClean="0">
                <a:solidFill>
                  <a:srgbClr val="FF0000"/>
                </a:solidFill>
                <a:latin typeface="Tahoma" pitchFamily="34" charset="0"/>
                <a:cs typeface="B Titr" pitchFamily="2" charset="-78"/>
              </a:rPr>
              <a:t>@</a:t>
            </a:r>
            <a:r>
              <a:rPr lang="en-US" altLang="fa-IR" sz="2000" dirty="0" err="1" smtClean="0">
                <a:solidFill>
                  <a:srgbClr val="FF0000"/>
                </a:solidFill>
                <a:latin typeface="Tahoma" pitchFamily="34" charset="0"/>
                <a:cs typeface="B Titr" pitchFamily="2" charset="-78"/>
              </a:rPr>
              <a:t>PptBank</a:t>
            </a:r>
            <a:endParaRPr lang="en-US" altLang="fa-IR" sz="2000" dirty="0">
              <a:solidFill>
                <a:srgbClr val="FF0000"/>
              </a:solidFill>
              <a:latin typeface="Tahoma" pitchFamily="34" charset="0"/>
              <a:cs typeface="B Titr" pitchFamily="2" charset="-7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1D8BD707-D9CF-40AE-B4C6-C98DA3205C09}" type="datetimeFigureOut">
              <a:rPr lang="en-US" smtClean="0"/>
              <a:pPr/>
              <a:t>3/11/2018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3/11/2018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4"/>
          <p:cNvSpPr>
            <a:spLocks noChangeArrowheads="1"/>
          </p:cNvSpPr>
          <p:nvPr userDrawn="1"/>
        </p:nvSpPr>
        <p:spPr bwMode="auto">
          <a:xfrm>
            <a:off x="780288" y="-47078"/>
            <a:ext cx="4357686" cy="400110"/>
          </a:xfrm>
          <a:prstGeom prst="rect">
            <a:avLst/>
          </a:prstGeom>
          <a:noFill/>
          <a:ln w="9525">
            <a:noFill/>
            <a:miter lim="800000"/>
            <a:headEnd/>
            <a:tailEnd/>
          </a:ln>
        </p:spPr>
        <p:txBody>
          <a:bodyPr wrap="square">
            <a:spAutoFit/>
          </a:bodyPr>
          <a:lstStyle/>
          <a:p>
            <a:pPr algn="ctr" defTabSz="685800" rtl="1"/>
            <a:r>
              <a:rPr lang="fa-IR" altLang="fa-IR" sz="2000" dirty="0">
                <a:solidFill>
                  <a:srgbClr val="FF0000"/>
                </a:solidFill>
                <a:latin typeface="Tahoma" pitchFamily="34" charset="0"/>
                <a:cs typeface="B Titr" pitchFamily="2" charset="-78"/>
              </a:rPr>
              <a:t>کانال تلگرامی بانک پاور </a:t>
            </a:r>
            <a:r>
              <a:rPr lang="fa-IR" altLang="fa-IR" sz="2000" dirty="0" smtClean="0">
                <a:solidFill>
                  <a:srgbClr val="FF0000"/>
                </a:solidFill>
                <a:latin typeface="Tahoma" pitchFamily="34" charset="0"/>
                <a:cs typeface="B Titr" pitchFamily="2" charset="-78"/>
              </a:rPr>
              <a:t>پوینت</a:t>
            </a:r>
            <a:r>
              <a:rPr lang="fa-IR" altLang="fa-IR" sz="2000" baseline="0" dirty="0" smtClean="0">
                <a:solidFill>
                  <a:srgbClr val="FF0000"/>
                </a:solidFill>
                <a:latin typeface="Tahoma" pitchFamily="34" charset="0"/>
                <a:cs typeface="B Titr" pitchFamily="2" charset="-78"/>
              </a:rPr>
              <a:t>  </a:t>
            </a:r>
            <a:r>
              <a:rPr lang="en-US" altLang="fa-IR" sz="2000" dirty="0" smtClean="0">
                <a:solidFill>
                  <a:srgbClr val="FF0000"/>
                </a:solidFill>
                <a:latin typeface="Tahoma" pitchFamily="34" charset="0"/>
                <a:cs typeface="B Titr" pitchFamily="2" charset="-78"/>
              </a:rPr>
              <a:t>@</a:t>
            </a:r>
            <a:r>
              <a:rPr lang="en-US" altLang="fa-IR" sz="2000" dirty="0" err="1" smtClean="0">
                <a:solidFill>
                  <a:srgbClr val="FF0000"/>
                </a:solidFill>
                <a:latin typeface="Tahoma" pitchFamily="34" charset="0"/>
                <a:cs typeface="B Titr" pitchFamily="2" charset="-78"/>
              </a:rPr>
              <a:t>PptBank</a:t>
            </a:r>
            <a:endParaRPr lang="en-US" altLang="fa-IR" sz="2000" dirty="0">
              <a:solidFill>
                <a:srgbClr val="FF0000"/>
              </a:solidFill>
              <a:latin typeface="Tahoma" pitchFamily="34" charset="0"/>
              <a:cs typeface="B Titr" pitchFamily="2" charset="-7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3.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15.jpeg"/></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8.pn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5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29.jpeg"/><Relationship Id="rId4" Type="http://schemas.openxmlformats.org/officeDocument/2006/relationships/image" Target="../media/image128.jpeg"/></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3.jpeg"/><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7.jpeg"/><Relationship Id="rId4" Type="http://schemas.openxmlformats.org/officeDocument/2006/relationships/image" Target="../media/image136.jpeg"/></Relationships>
</file>

<file path=ppt/slides/_rels/slide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76200"/>
            <a:ext cx="3200400" cy="54062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fa-IR" dirty="0" smtClean="0">
                <a:cs typeface="B Esfehan" pitchFamily="2" charset="-78"/>
              </a:rPr>
              <a:t>به نام آنکه جان را فکرت آموخت</a:t>
            </a:r>
            <a:endParaRPr lang="en-US" dirty="0">
              <a:cs typeface="B Esfehan" pitchFamily="2" charset="-78"/>
            </a:endParaRPr>
          </a:p>
        </p:txBody>
      </p:sp>
      <p:sp>
        <p:nvSpPr>
          <p:cNvPr id="3" name="Text Placeholder 2"/>
          <p:cNvSpPr>
            <a:spLocks noGrp="1"/>
          </p:cNvSpPr>
          <p:nvPr>
            <p:ph type="body" idx="2"/>
          </p:nvPr>
        </p:nvSpPr>
        <p:spPr>
          <a:xfrm>
            <a:off x="304800" y="533400"/>
            <a:ext cx="8305800" cy="1371600"/>
          </a:xfrm>
        </p:spPr>
        <p:txBody>
          <a:bodyPr>
            <a:noAutofit/>
          </a:bodyPr>
          <a:lstStyle/>
          <a:p>
            <a:pPr algn="ctr"/>
            <a:r>
              <a:rPr lang="fa-IR" sz="4000" dirty="0" smtClean="0">
                <a:solidFill>
                  <a:schemeClr val="tx2"/>
                </a:solidFill>
                <a:cs typeface="B Mahsa" pitchFamily="2" charset="-78"/>
              </a:rPr>
              <a:t>پروژه درس شناخت فضای شهری</a:t>
            </a:r>
          </a:p>
          <a:p>
            <a:pPr algn="ctr"/>
            <a:r>
              <a:rPr lang="fa-IR" sz="4000" dirty="0" smtClean="0">
                <a:solidFill>
                  <a:schemeClr val="tx2"/>
                </a:solidFill>
                <a:cs typeface="B Mahsa" pitchFamily="2" charset="-78"/>
              </a:rPr>
              <a:t>شهر مورد بررسی : همدان</a:t>
            </a:r>
            <a:endParaRPr lang="en-US" sz="4000" dirty="0">
              <a:solidFill>
                <a:schemeClr val="tx2"/>
              </a:solidFill>
              <a:cs typeface="B Mahsa" pitchFamily="2" charset="-78"/>
            </a:endParaRPr>
          </a:p>
        </p:txBody>
      </p:sp>
      <p:pic>
        <p:nvPicPr>
          <p:cNvPr id="2050" name="Picture 2" descr="D:\Temp\264952_101779823304710_175871900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553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1600200" y="5181600"/>
            <a:ext cx="6096000" cy="1261884"/>
          </a:xfrm>
          <a:prstGeom prst="rect">
            <a:avLst/>
          </a:prstGeom>
          <a:noFill/>
        </p:spPr>
        <p:txBody>
          <a:bodyPr wrap="square" rtlCol="0">
            <a:spAutoFit/>
          </a:bodyPr>
          <a:lstStyle/>
          <a:p>
            <a:pPr algn="ctr"/>
            <a:r>
              <a:rPr lang="fa-IR" sz="2800" dirty="0" smtClean="0">
                <a:solidFill>
                  <a:schemeClr val="tx2"/>
                </a:solidFill>
                <a:cs typeface="B Mahsa" pitchFamily="2" charset="-78"/>
              </a:rPr>
              <a:t>تهیه کننده : مهندس میلاد مبارکی نوین</a:t>
            </a:r>
          </a:p>
          <a:p>
            <a:pPr algn="ctr"/>
            <a:r>
              <a:rPr lang="fa-IR" sz="2800" dirty="0" smtClean="0">
                <a:solidFill>
                  <a:schemeClr val="tx2"/>
                </a:solidFill>
                <a:cs typeface="B Mahsa" pitchFamily="2" charset="-78"/>
              </a:rPr>
              <a:t>مدرس و مشاور کنکور ارشد</a:t>
            </a:r>
          </a:p>
          <a:p>
            <a:pPr algn="ctr"/>
            <a:endParaRPr lang="fa-IR" sz="2000" dirty="0" smtClean="0">
              <a:solidFill>
                <a:schemeClr val="tx2"/>
              </a:solidFill>
              <a:cs typeface="B Mahsa" pitchFamily="2" charset="-78"/>
            </a:endParaRPr>
          </a:p>
        </p:txBody>
      </p:sp>
    </p:spTree>
    <p:extLst>
      <p:ext uri="{BB962C8B-B14F-4D97-AF65-F5344CB8AC3E}">
        <p14:creationId xmlns:p14="http://schemas.microsoft.com/office/powerpoint/2010/main" val="128667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8305800" y="76200"/>
            <a:ext cx="697992" cy="381000"/>
          </a:xfrm>
        </p:spPr>
        <p:txBody>
          <a:bodyPr>
            <a:normAutofit fontScale="90000"/>
          </a:bodyPr>
          <a:lstStyle/>
          <a:p>
            <a:r>
              <a:rPr lang="fa-IR" sz="2000" dirty="0" smtClean="0"/>
              <a:t>ادامه</a:t>
            </a:r>
            <a:endParaRPr lang="en-US" sz="2000" dirty="0"/>
          </a:p>
        </p:txBody>
      </p:sp>
      <p:sp>
        <p:nvSpPr>
          <p:cNvPr id="5" name="TextBox 4"/>
          <p:cNvSpPr txBox="1"/>
          <p:nvPr/>
        </p:nvSpPr>
        <p:spPr>
          <a:xfrm>
            <a:off x="1295400" y="685800"/>
            <a:ext cx="7467600" cy="1938992"/>
          </a:xfrm>
          <a:prstGeom prst="rect">
            <a:avLst/>
          </a:prstGeom>
          <a:noFill/>
        </p:spPr>
        <p:txBody>
          <a:bodyPr wrap="square" rtlCol="0">
            <a:spAutoFit/>
          </a:bodyPr>
          <a:lstStyle/>
          <a:p>
            <a:pPr algn="justLow" rtl="1"/>
            <a:r>
              <a:rPr lang="fa-IR" sz="2400" dirty="0" smtClean="0">
                <a:solidFill>
                  <a:srgbClr val="FF0000"/>
                </a:solidFill>
                <a:cs typeface="B Nazanin" pitchFamily="2" charset="-78"/>
              </a:rPr>
              <a:t>مسر(خیابان):</a:t>
            </a:r>
            <a:r>
              <a:rPr lang="fa-IR" sz="2400" dirty="0" smtClean="0">
                <a:cs typeface="B Nazanin" pitchFamily="2" charset="-78"/>
              </a:rPr>
              <a:t> خیابان ها از مهمترین فضا های شهری هستند که ساکنین شهر در آن در بالاترین سطح روابط اجتماعی را دارند.این خیابان ها و مسیر ها می توانند که به صورت پیاده راه باشند و در این صورت میزان روابط اجتماعی به بالاترین سطح خود قرار می گیرد.مسیر های شهری شریان های اصلی انتقال افراد در شهر هستند.</a:t>
            </a:r>
            <a:endParaRPr lang="en-US" sz="2400" dirty="0">
              <a:solidFill>
                <a:srgbClr val="FF0000"/>
              </a:solidFill>
              <a:cs typeface="B Nazanin" pitchFamily="2" charset="-78"/>
            </a:endParaRPr>
          </a:p>
        </p:txBody>
      </p:sp>
      <p:pic>
        <p:nvPicPr>
          <p:cNvPr id="1026" name="Picture 2" descr="E:\Picture\New pic.omran\SHAHR\0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693" y="2209800"/>
            <a:ext cx="3440112" cy="4586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60268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76200"/>
            <a:ext cx="2526792" cy="350520"/>
          </a:xfrm>
        </p:spPr>
        <p:txBody>
          <a:bodyPr>
            <a:normAutofit fontScale="90000"/>
          </a:bodyPr>
          <a:lstStyle/>
          <a:p>
            <a:r>
              <a:rPr lang="fa-IR" sz="2400" dirty="0" smtClean="0">
                <a:cs typeface="B Nazanin" pitchFamily="2" charset="-78"/>
              </a:rPr>
              <a:t>ورودی ها در شهر همدان</a:t>
            </a:r>
            <a:endParaRPr lang="en-US" sz="2400" dirty="0">
              <a:cs typeface="B Nazanin" pitchFamily="2" charset="-78"/>
            </a:endParaRPr>
          </a:p>
        </p:txBody>
      </p:sp>
      <p:sp>
        <p:nvSpPr>
          <p:cNvPr id="3" name="TextBox 2"/>
          <p:cNvSpPr txBox="1"/>
          <p:nvPr/>
        </p:nvSpPr>
        <p:spPr>
          <a:xfrm>
            <a:off x="1143000" y="533400"/>
            <a:ext cx="7620000" cy="2862322"/>
          </a:xfrm>
          <a:prstGeom prst="rect">
            <a:avLst/>
          </a:prstGeom>
          <a:noFill/>
        </p:spPr>
        <p:txBody>
          <a:bodyPr wrap="square" rtlCol="0">
            <a:spAutoFit/>
          </a:bodyPr>
          <a:lstStyle/>
          <a:p>
            <a:pPr algn="justLow" rtl="1"/>
            <a:r>
              <a:rPr lang="fa-IR" sz="2000" dirty="0" smtClean="0">
                <a:cs typeface="B Nazanin" pitchFamily="2" charset="-78"/>
              </a:rPr>
              <a:t>شهر همدان دارای ورودی های مختلف می باشد که مهمترین آنها به شرح زیر می باشد.</a:t>
            </a:r>
          </a:p>
          <a:p>
            <a:pPr algn="justLow" rtl="1"/>
            <a:endParaRPr lang="fa-IR" sz="2000" dirty="0">
              <a:cs typeface="B Nazanin" pitchFamily="2" charset="-78"/>
            </a:endParaRPr>
          </a:p>
          <a:p>
            <a:pPr algn="justLow" rtl="1"/>
            <a:r>
              <a:rPr lang="fa-IR" sz="2000" dirty="0" smtClean="0">
                <a:solidFill>
                  <a:srgbClr val="FF0000"/>
                </a:solidFill>
                <a:cs typeface="B Nazanin" pitchFamily="2" charset="-78"/>
              </a:rPr>
              <a:t>ورودی از جاده تهران به همدان: </a:t>
            </a:r>
            <a:r>
              <a:rPr lang="fa-IR" sz="2000" dirty="0" smtClean="0">
                <a:cs typeface="B Nazanin" pitchFamily="2" charset="-78"/>
              </a:rPr>
              <a:t>این ورودی به نوعی مهمترین ورودی شهر همدان می باشد که چرا که بیشترین تردد را دارد.این ورودی در سطح بسیار ضعیفی عمل می کند چرا که هیچ گونه فکر و تدبیری برای آن نشده است.به هنگام ورود به شهر همدان با در نزدیکی شهر جورقان با بوی بسیار نامطبوعی مواجه می شویم که به علت نزدیکی مسیر ورودی با محل جمع آوری زباله ایجاد شده است.همانطور که گفتیم </a:t>
            </a:r>
            <a:r>
              <a:rPr lang="fa-IR" altLang="zh-CN" sz="2000" dirty="0">
                <a:solidFill>
                  <a:srgbClr val="000000"/>
                </a:solidFill>
                <a:latin typeface="Times New Roman" pitchFamily="18" charset="0"/>
                <a:ea typeface="宋体" charset="-122"/>
                <a:cs typeface="B Mitra" pitchFamily="2" charset="-78"/>
              </a:rPr>
              <a:t>ورودي شخصيت مستقل دارد . ورودي مكاني است كه مي بايد  ويترين نمايش </a:t>
            </a:r>
            <a:r>
              <a:rPr lang="fa-IR" altLang="zh-CN" sz="2000" dirty="0">
                <a:latin typeface="Times New Roman" pitchFamily="18" charset="0"/>
                <a:ea typeface="宋体" charset="-122"/>
                <a:cs typeface="B Mitra" pitchFamily="2" charset="-78"/>
              </a:rPr>
              <a:t>هويت شهر و ارزش هاي نهفته در آن </a:t>
            </a:r>
            <a:r>
              <a:rPr lang="fa-IR" altLang="zh-CN" sz="2000" dirty="0" smtClean="0">
                <a:solidFill>
                  <a:srgbClr val="000000"/>
                </a:solidFill>
                <a:latin typeface="Times New Roman" pitchFamily="18" charset="0"/>
                <a:ea typeface="宋体" charset="-122"/>
                <a:cs typeface="B Mitra" pitchFamily="2" charset="-78"/>
              </a:rPr>
              <a:t>باشد.با این تفاسیر افرادی که از این ورودی به همدان نزدیک می شوند با این بوی نامطبوع روربه شده و یک تصویر بدی از شهر همدان در ذهن خود مجسم خواهد کرد.</a:t>
            </a:r>
            <a:endParaRPr lang="en-US" sz="2000" dirty="0">
              <a:solidFill>
                <a:srgbClr val="FF0000"/>
              </a:solidFill>
              <a:cs typeface="B Nazanin" pitchFamily="2" charset="-78"/>
            </a:endParaRPr>
          </a:p>
        </p:txBody>
      </p:sp>
      <p:pic>
        <p:nvPicPr>
          <p:cNvPr id="2050" name="Picture 2" descr="C:\Users\SAMA\Desktop\احمدسع~1\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0"/>
          <a:stretch/>
        </p:blipFill>
        <p:spPr bwMode="auto">
          <a:xfrm>
            <a:off x="1828800" y="3276600"/>
            <a:ext cx="5334000" cy="34049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724400" y="3395722"/>
            <a:ext cx="685800" cy="5666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6" name="Elbow Connector 5"/>
          <p:cNvCxnSpPr>
            <a:endCxn id="9" idx="1"/>
          </p:cNvCxnSpPr>
          <p:nvPr/>
        </p:nvCxnSpPr>
        <p:spPr>
          <a:xfrm>
            <a:off x="5073650" y="3740150"/>
            <a:ext cx="2393950" cy="1441450"/>
          </a:xfrm>
          <a:prstGeom prst="bentConnector3">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9" name="TextBox 8"/>
          <p:cNvSpPr txBox="1"/>
          <p:nvPr/>
        </p:nvSpPr>
        <p:spPr>
          <a:xfrm>
            <a:off x="7467600" y="5027711"/>
            <a:ext cx="16002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a-IR" sz="1400" dirty="0" smtClean="0">
                <a:cs typeface="B Nazanin" pitchFamily="2" charset="-78"/>
              </a:rPr>
              <a:t>ورودی تهران به همدان</a:t>
            </a:r>
            <a:endParaRPr lang="en-US" sz="1400" dirty="0">
              <a:cs typeface="B Nazanin" pitchFamily="2" charset="-78"/>
            </a:endParaRPr>
          </a:p>
        </p:txBody>
      </p:sp>
    </p:spTree>
    <p:extLst>
      <p:ext uri="{BB962C8B-B14F-4D97-AF65-F5344CB8AC3E}">
        <p14:creationId xmlns:p14="http://schemas.microsoft.com/office/powerpoint/2010/main" val="3677666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6477000" y="76200"/>
            <a:ext cx="2526792" cy="350520"/>
          </a:xfrm>
        </p:spPr>
        <p:txBody>
          <a:bodyPr>
            <a:normAutofit fontScale="90000"/>
          </a:bodyPr>
          <a:lstStyle/>
          <a:p>
            <a:r>
              <a:rPr lang="fa-IR" sz="2400" dirty="0" smtClean="0">
                <a:cs typeface="B Nazanin" pitchFamily="2" charset="-78"/>
              </a:rPr>
              <a:t>ورودی ها در شهر همدان</a:t>
            </a:r>
            <a:endParaRPr lang="en-US" sz="2400" dirty="0">
              <a:cs typeface="B Nazanin" pitchFamily="2" charset="-78"/>
            </a:endParaRPr>
          </a:p>
        </p:txBody>
      </p:sp>
      <p:sp>
        <p:nvSpPr>
          <p:cNvPr id="4" name="TextBox 3"/>
          <p:cNvSpPr txBox="1"/>
          <p:nvPr/>
        </p:nvSpPr>
        <p:spPr>
          <a:xfrm>
            <a:off x="1295400" y="609600"/>
            <a:ext cx="7543800" cy="1477328"/>
          </a:xfrm>
          <a:prstGeom prst="rect">
            <a:avLst/>
          </a:prstGeom>
          <a:noFill/>
        </p:spPr>
        <p:txBody>
          <a:bodyPr wrap="square" rtlCol="0">
            <a:spAutoFit/>
          </a:bodyPr>
          <a:lstStyle/>
          <a:p>
            <a:pPr algn="justLow" rtl="1"/>
            <a:r>
              <a:rPr lang="fa-IR" dirty="0" smtClean="0">
                <a:solidFill>
                  <a:srgbClr val="FF0000"/>
                </a:solidFill>
                <a:cs typeface="B Nazanin" pitchFamily="2" charset="-78"/>
              </a:rPr>
              <a:t>ورودی از جاده کرمانشاه به همدان:</a:t>
            </a:r>
            <a:r>
              <a:rPr lang="fa-IR" dirty="0" smtClean="0">
                <a:cs typeface="B Nazanin" pitchFamily="2" charset="-78"/>
              </a:rPr>
              <a:t>این ورودی یکی از مناسب ترین ورودی ها در شهر همدان می باشد که به محض ورود با یک بازار مبل و مصنوعات چوبی رو به رو می شویم.این بازار به علت استقبال همه روزه مردم همدان، حس نشاط و شور را القا می کند و این خود از نکات مثبت این ورودی است.بعداز این مکان به ابتدای شهرک الوند می رسیم که می توان گفت مناسب است اما بعداز شهرک الوند این ورودی به شدت افت می کند و با خیل عظیمی از زشتی ها روبه رو می شود.</a:t>
            </a:r>
            <a:endParaRPr lang="en-US" dirty="0">
              <a:solidFill>
                <a:srgbClr val="FF0000"/>
              </a:solidFill>
              <a:cs typeface="B Nazanin" pitchFamily="2" charset="-78"/>
            </a:endParaRPr>
          </a:p>
        </p:txBody>
      </p:sp>
      <p:pic>
        <p:nvPicPr>
          <p:cNvPr id="3074" name="Picture 2" descr="C:\Users\SAMA\Desktop\احمدسع~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15503"/>
            <a:ext cx="8305800" cy="459009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953000" y="4648200"/>
            <a:ext cx="2895600" cy="5334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Right Arrow 6"/>
          <p:cNvSpPr/>
          <p:nvPr/>
        </p:nvSpPr>
        <p:spPr>
          <a:xfrm rot="10800000">
            <a:off x="4267199" y="4725292"/>
            <a:ext cx="800100" cy="4589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TextBox 5"/>
          <p:cNvSpPr txBox="1"/>
          <p:nvPr/>
        </p:nvSpPr>
        <p:spPr>
          <a:xfrm>
            <a:off x="5257800" y="4724400"/>
            <a:ext cx="2286000" cy="369332"/>
          </a:xfrm>
          <a:prstGeom prst="rect">
            <a:avLst/>
          </a:prstGeom>
          <a:noFill/>
        </p:spPr>
        <p:txBody>
          <a:bodyPr wrap="square" rtlCol="0">
            <a:spAutoFit/>
          </a:bodyPr>
          <a:lstStyle/>
          <a:p>
            <a:pPr algn="ctr"/>
            <a:r>
              <a:rPr lang="fa-IR" dirty="0" smtClean="0">
                <a:cs typeface="B Nazanin" pitchFamily="2" charset="-78"/>
              </a:rPr>
              <a:t>ورودی کرمانشاه به همدان</a:t>
            </a:r>
            <a:endParaRPr lang="en-US" dirty="0">
              <a:cs typeface="B Nazanin" pitchFamily="2" charset="-78"/>
            </a:endParaRPr>
          </a:p>
        </p:txBody>
      </p:sp>
    </p:spTree>
    <p:extLst>
      <p:ext uri="{BB962C8B-B14F-4D97-AF65-F5344CB8AC3E}">
        <p14:creationId xmlns:p14="http://schemas.microsoft.com/office/powerpoint/2010/main" val="3548344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6477000" y="76200"/>
            <a:ext cx="2526792" cy="350520"/>
          </a:xfrm>
        </p:spPr>
        <p:txBody>
          <a:bodyPr>
            <a:normAutofit fontScale="90000"/>
          </a:bodyPr>
          <a:lstStyle/>
          <a:p>
            <a:r>
              <a:rPr lang="fa-IR" sz="2400" dirty="0" smtClean="0">
                <a:cs typeface="B Nazanin" pitchFamily="2" charset="-78"/>
              </a:rPr>
              <a:t>ورودی ها در شهر همدان</a:t>
            </a:r>
            <a:endParaRPr lang="en-US" sz="2400" dirty="0">
              <a:cs typeface="B Nazanin" pitchFamily="2" charset="-78"/>
            </a:endParaRPr>
          </a:p>
        </p:txBody>
      </p:sp>
      <p:sp>
        <p:nvSpPr>
          <p:cNvPr id="4" name="TextBox 3"/>
          <p:cNvSpPr txBox="1"/>
          <p:nvPr/>
        </p:nvSpPr>
        <p:spPr>
          <a:xfrm>
            <a:off x="1247775" y="381000"/>
            <a:ext cx="7543800" cy="1631216"/>
          </a:xfrm>
          <a:prstGeom prst="rect">
            <a:avLst/>
          </a:prstGeom>
          <a:noFill/>
        </p:spPr>
        <p:txBody>
          <a:bodyPr wrap="square" rtlCol="0">
            <a:spAutoFit/>
          </a:bodyPr>
          <a:lstStyle/>
          <a:p>
            <a:pPr algn="justLow" rtl="1"/>
            <a:r>
              <a:rPr lang="fa-IR" sz="2000" dirty="0" smtClean="0">
                <a:solidFill>
                  <a:srgbClr val="FF0000"/>
                </a:solidFill>
                <a:cs typeface="B Nazanin" pitchFamily="2" charset="-78"/>
              </a:rPr>
              <a:t>ورودی از ملایر به همدان:</a:t>
            </a:r>
            <a:r>
              <a:rPr lang="fa-IR" sz="2000" dirty="0" smtClean="0">
                <a:cs typeface="B Nazanin" pitchFamily="2" charset="-78"/>
              </a:rPr>
              <a:t>این ورودی نیز همانند ورودی تهران بسیار در وضعیت بدی قرار دارد.چرا که در نزدیکی گورستان قرار دارد و از هنگام شب در بدترین وضعیت نورپردازی قرار دارد و مسافرین ورودی به شهر از این ورودی ابتدا با ترس وارد شهر می شوند که همین امر باعث کاهش حس امنیت در شهر ذهن افراد شده و تصویری ذهنی بدی از همدان به جا خواهد گذاشت.</a:t>
            </a:r>
            <a:endParaRPr lang="en-US" sz="2000" dirty="0">
              <a:solidFill>
                <a:srgbClr val="FF0000"/>
              </a:solidFill>
              <a:cs typeface="B Nazanin" pitchFamily="2" charset="-78"/>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28600" y="1600200"/>
            <a:ext cx="4267200" cy="2168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SAMA\Desktop\احمدسع~1\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a:stretch/>
        </p:blipFill>
        <p:spPr bwMode="auto">
          <a:xfrm>
            <a:off x="3505200" y="3276600"/>
            <a:ext cx="5334000" cy="340491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315200" y="4495800"/>
            <a:ext cx="7620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 name="Elbow Connector 8"/>
          <p:cNvCxnSpPr/>
          <p:nvPr/>
        </p:nvCxnSpPr>
        <p:spPr>
          <a:xfrm rot="10800000" flipV="1">
            <a:off x="3124200" y="4648200"/>
            <a:ext cx="4191000" cy="762000"/>
          </a:xfrm>
          <a:prstGeom prst="bentConnector3">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12" name="TextBox 11"/>
          <p:cNvSpPr txBox="1"/>
          <p:nvPr/>
        </p:nvSpPr>
        <p:spPr>
          <a:xfrm>
            <a:off x="933450" y="5225535"/>
            <a:ext cx="20574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a-IR" dirty="0">
                <a:solidFill>
                  <a:schemeClr val="bg1"/>
                </a:solidFill>
                <a:cs typeface="B Nazanin" pitchFamily="2" charset="-78"/>
              </a:rPr>
              <a:t>ورودی از ملایر به همدان</a:t>
            </a:r>
            <a:endParaRPr lang="en-US" dirty="0">
              <a:solidFill>
                <a:schemeClr val="bg1"/>
              </a:solidFill>
            </a:endParaRPr>
          </a:p>
        </p:txBody>
      </p:sp>
    </p:spTree>
    <p:extLst>
      <p:ext uri="{BB962C8B-B14F-4D97-AF65-F5344CB8AC3E}">
        <p14:creationId xmlns:p14="http://schemas.microsoft.com/office/powerpoint/2010/main" val="682824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6477000" y="76200"/>
            <a:ext cx="2526792" cy="350520"/>
          </a:xfrm>
        </p:spPr>
        <p:txBody>
          <a:bodyPr>
            <a:normAutofit fontScale="90000"/>
          </a:bodyPr>
          <a:lstStyle/>
          <a:p>
            <a:r>
              <a:rPr lang="fa-IR" sz="2400" dirty="0" smtClean="0">
                <a:cs typeface="B Nazanin" pitchFamily="2" charset="-78"/>
              </a:rPr>
              <a:t>ورودی ها در شهر همدان</a:t>
            </a:r>
            <a:endParaRPr lang="en-US" sz="2400" dirty="0">
              <a:cs typeface="B Nazanin" pitchFamily="2" charset="-78"/>
            </a:endParaRPr>
          </a:p>
        </p:txBody>
      </p:sp>
      <p:sp>
        <p:nvSpPr>
          <p:cNvPr id="4" name="TextBox 3"/>
          <p:cNvSpPr txBox="1"/>
          <p:nvPr/>
        </p:nvSpPr>
        <p:spPr>
          <a:xfrm>
            <a:off x="1295400" y="514320"/>
            <a:ext cx="7543800" cy="1015663"/>
          </a:xfrm>
          <a:prstGeom prst="rect">
            <a:avLst/>
          </a:prstGeom>
          <a:noFill/>
        </p:spPr>
        <p:txBody>
          <a:bodyPr wrap="square" rtlCol="0">
            <a:spAutoFit/>
          </a:bodyPr>
          <a:lstStyle/>
          <a:p>
            <a:pPr algn="justLow" rtl="1"/>
            <a:r>
              <a:rPr lang="fa-IR" sz="2000" dirty="0" smtClean="0">
                <a:solidFill>
                  <a:srgbClr val="FF0000"/>
                </a:solidFill>
                <a:cs typeface="B Nazanin" pitchFamily="2" charset="-78"/>
              </a:rPr>
              <a:t>ورودی از تویسرکان به همدان:</a:t>
            </a:r>
            <a:r>
              <a:rPr lang="fa-IR" sz="2000" dirty="0" smtClean="0">
                <a:cs typeface="B Nazanin" pitchFamily="2" charset="-78"/>
              </a:rPr>
              <a:t>این ورودی یکی از خطرناک ترین ورودی های شهر همدان می باشد.چرا که جاده ای بسیار غیر استاندارد دارد و در نصف ایام سال مسدود می باشد و کمتر کسی از این معبر عبور می کند.</a:t>
            </a:r>
            <a:endParaRPr lang="en-US" sz="2000" dirty="0">
              <a:solidFill>
                <a:srgbClr val="FF0000"/>
              </a:solidFill>
              <a:cs typeface="B Nazanin" pitchFamily="2" charset="-78"/>
            </a:endParaRPr>
          </a:p>
        </p:txBody>
      </p:sp>
      <p:pic>
        <p:nvPicPr>
          <p:cNvPr id="4098" name="Picture 2" descr="C:\Users\SAMA\Desktop\احمدسع~1\hamedan\1\joi ab\DSCN23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89" r="15158"/>
          <a:stretch/>
        </p:blipFill>
        <p:spPr bwMode="auto">
          <a:xfrm>
            <a:off x="304800" y="1295401"/>
            <a:ext cx="4267200" cy="3428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2" descr="C:\Users\SAMA\Desktop\احمدسع~1\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a:stretch/>
        </p:blipFill>
        <p:spPr bwMode="auto">
          <a:xfrm>
            <a:off x="3790950" y="3124200"/>
            <a:ext cx="5334000" cy="340491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038600" y="5257800"/>
            <a:ext cx="14478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8" name="Elbow Connector 7"/>
          <p:cNvCxnSpPr/>
          <p:nvPr/>
        </p:nvCxnSpPr>
        <p:spPr>
          <a:xfrm rot="10800000" flipV="1">
            <a:off x="2438400" y="5562600"/>
            <a:ext cx="1524000" cy="685800"/>
          </a:xfrm>
          <a:prstGeom prst="bentConnector3">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9" name="TextBox 8"/>
          <p:cNvSpPr txBox="1"/>
          <p:nvPr/>
        </p:nvSpPr>
        <p:spPr>
          <a:xfrm>
            <a:off x="152400" y="6172200"/>
            <a:ext cx="2133600"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a-IR" sz="1600" dirty="0">
                <a:solidFill>
                  <a:schemeClr val="bg1"/>
                </a:solidFill>
                <a:cs typeface="B Nazanin" pitchFamily="2" charset="-78"/>
              </a:rPr>
              <a:t>ورودی از تویسرکان به همدان</a:t>
            </a:r>
            <a:endParaRPr lang="en-US" sz="1600" dirty="0">
              <a:solidFill>
                <a:schemeClr val="bg1"/>
              </a:solidFill>
            </a:endParaRPr>
          </a:p>
        </p:txBody>
      </p:sp>
    </p:spTree>
    <p:extLst>
      <p:ext uri="{BB962C8B-B14F-4D97-AF65-F5344CB8AC3E}">
        <p14:creationId xmlns:p14="http://schemas.microsoft.com/office/powerpoint/2010/main" val="930995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9" y="76200"/>
            <a:ext cx="3019425" cy="411480"/>
          </a:xfrm>
        </p:spPr>
        <p:txBody>
          <a:bodyPr>
            <a:noAutofit/>
          </a:bodyPr>
          <a:lstStyle/>
          <a:p>
            <a:pPr algn="r"/>
            <a:r>
              <a:rPr lang="fa-IR" sz="2800" dirty="0" smtClean="0">
                <a:cs typeface="B Nazanin" pitchFamily="2" charset="-78"/>
              </a:rPr>
              <a:t>لبه آب در شهر همدان</a:t>
            </a:r>
            <a:endParaRPr lang="en-US" sz="2800" dirty="0">
              <a:cs typeface="B Nazanin" pitchFamily="2" charset="-78"/>
            </a:endParaRPr>
          </a:p>
        </p:txBody>
      </p:sp>
      <p:sp>
        <p:nvSpPr>
          <p:cNvPr id="3" name="TextBox 2"/>
          <p:cNvSpPr txBox="1"/>
          <p:nvPr/>
        </p:nvSpPr>
        <p:spPr>
          <a:xfrm>
            <a:off x="1143000" y="457200"/>
            <a:ext cx="7848600" cy="2031325"/>
          </a:xfrm>
          <a:prstGeom prst="rect">
            <a:avLst/>
          </a:prstGeom>
          <a:noFill/>
        </p:spPr>
        <p:txBody>
          <a:bodyPr wrap="square" rtlCol="0">
            <a:spAutoFit/>
          </a:bodyPr>
          <a:lstStyle/>
          <a:p>
            <a:pPr algn="justLow" rtl="1"/>
            <a:r>
              <a:rPr lang="fa-IR" dirty="0" smtClean="0">
                <a:cs typeface="B Nazanin" pitchFamily="2" charset="-78"/>
              </a:rPr>
              <a:t>در شهر همدان لبه آب بسیار وجود دارد که به مهمترین آن ها می پردازیم.</a:t>
            </a:r>
          </a:p>
          <a:p>
            <a:pPr algn="justLow" rtl="1"/>
            <a:endParaRPr lang="fa-IR" dirty="0">
              <a:cs typeface="B Nazanin" pitchFamily="2" charset="-78"/>
            </a:endParaRPr>
          </a:p>
          <a:p>
            <a:pPr algn="justLow" rtl="1"/>
            <a:r>
              <a:rPr lang="fa-IR" dirty="0" smtClean="0">
                <a:solidFill>
                  <a:srgbClr val="FF0000"/>
                </a:solidFill>
                <a:cs typeface="B Nazanin" pitchFamily="2" charset="-78"/>
              </a:rPr>
              <a:t>لبه آب خیابان بوعلی:</a:t>
            </a:r>
            <a:r>
              <a:rPr lang="fa-IR" dirty="0" smtClean="0">
                <a:cs typeface="B Nazanin" pitchFamily="2" charset="-78"/>
              </a:rPr>
              <a:t>این لبه دو مسیر رفت و برگشت را به میدان امام خمینی(ره) از یکدیگر جدا می کند.این لبه از قسمتی از خیابان بوعلی که بیشترین ارتفاع دارد یعنی ورودی از میدان بوعلی سینا شروع می شود.در بیشتر از مواقع سال دارای آب است و در فصول سرد که دما زیر صفر درجه است دچار یخ زدگی می شود که این مهمترین نقص این لبه آب است.از دیگر مشکلات این لبه آب می توان به کم بودن پل های عبوری از روی لبه برای عابرین می باشد که عابرین پیاده را دچار مشکل می کند.در عکس های زیر کاملا مشخص و معلوم است.</a:t>
            </a:r>
            <a:endParaRPr lang="en-US" dirty="0">
              <a:solidFill>
                <a:srgbClr val="FF0000"/>
              </a:solidFill>
              <a:cs typeface="B Nazanin" pitchFamily="2" charset="-78"/>
            </a:endParaRPr>
          </a:p>
        </p:txBody>
      </p:sp>
      <p:pic>
        <p:nvPicPr>
          <p:cNvPr id="5122" name="Picture 2" descr="C:\Users\SAMA\Desktop\29lepvr.jpg"/>
          <p:cNvPicPr>
            <a:picLocks noChangeAspect="1" noChangeArrowheads="1"/>
          </p:cNvPicPr>
          <p:nvPr/>
        </p:nvPicPr>
        <p:blipFill rotWithShape="1">
          <a:blip r:embed="rId2">
            <a:extLst>
              <a:ext uri="{28A0092B-C50C-407E-A947-70E740481C1C}">
                <a14:useLocalDpi xmlns:a14="http://schemas.microsoft.com/office/drawing/2010/main" val="0"/>
              </a:ext>
            </a:extLst>
          </a:blip>
          <a:srcRect t="8407" r="7258" b="7689"/>
          <a:stretch/>
        </p:blipFill>
        <p:spPr bwMode="auto">
          <a:xfrm>
            <a:off x="685800" y="2381250"/>
            <a:ext cx="4572000" cy="2466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descr="C:\Users\SAMA\Desktop\dn0hfk.jpg"/>
          <p:cNvPicPr>
            <a:picLocks noChangeAspect="1" noChangeArrowheads="1"/>
          </p:cNvPicPr>
          <p:nvPr/>
        </p:nvPicPr>
        <p:blipFill rotWithShape="1">
          <a:blip r:embed="rId3">
            <a:extLst>
              <a:ext uri="{28A0092B-C50C-407E-A947-70E740481C1C}">
                <a14:useLocalDpi xmlns:a14="http://schemas.microsoft.com/office/drawing/2010/main" val="0"/>
              </a:ext>
            </a:extLst>
          </a:blip>
          <a:srcRect l="6607" r="4323" b="7681"/>
          <a:stretch/>
        </p:blipFill>
        <p:spPr bwMode="auto">
          <a:xfrm>
            <a:off x="5524500" y="2362200"/>
            <a:ext cx="3467100" cy="333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C:\Users\SAMA\Desktop\jax9n5.jpg"/>
          <p:cNvPicPr>
            <a:picLocks noChangeAspect="1" noChangeArrowheads="1"/>
          </p:cNvPicPr>
          <p:nvPr/>
        </p:nvPicPr>
        <p:blipFill rotWithShape="1">
          <a:blip r:embed="rId4">
            <a:extLst>
              <a:ext uri="{28A0092B-C50C-407E-A947-70E740481C1C}">
                <a14:useLocalDpi xmlns:a14="http://schemas.microsoft.com/office/drawing/2010/main" val="0"/>
              </a:ext>
            </a:extLst>
          </a:blip>
          <a:srcRect l="4721" t="11177" r="5538"/>
          <a:stretch/>
        </p:blipFill>
        <p:spPr bwMode="auto">
          <a:xfrm>
            <a:off x="276225" y="4872037"/>
            <a:ext cx="3914775"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371302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6095999" y="76200"/>
            <a:ext cx="3019425" cy="411480"/>
          </a:xfrm>
        </p:spPr>
        <p:txBody>
          <a:bodyPr>
            <a:noAutofit/>
          </a:bodyPr>
          <a:lstStyle/>
          <a:p>
            <a:pPr algn="r"/>
            <a:r>
              <a:rPr lang="fa-IR" sz="2800" dirty="0" smtClean="0">
                <a:cs typeface="B Nazanin" pitchFamily="2" charset="-78"/>
              </a:rPr>
              <a:t>لبه آب در شهر همدان</a:t>
            </a:r>
            <a:endParaRPr lang="en-US" sz="2800" dirty="0">
              <a:cs typeface="B Nazanin" pitchFamily="2" charset="-78"/>
            </a:endParaRPr>
          </a:p>
        </p:txBody>
      </p:sp>
      <p:sp>
        <p:nvSpPr>
          <p:cNvPr id="4" name="TextBox 3"/>
          <p:cNvSpPr txBox="1"/>
          <p:nvPr/>
        </p:nvSpPr>
        <p:spPr>
          <a:xfrm>
            <a:off x="1295400" y="685800"/>
            <a:ext cx="7696200" cy="923330"/>
          </a:xfrm>
          <a:prstGeom prst="rect">
            <a:avLst/>
          </a:prstGeom>
          <a:noFill/>
        </p:spPr>
        <p:txBody>
          <a:bodyPr wrap="square" rtlCol="0">
            <a:spAutoFit/>
          </a:bodyPr>
          <a:lstStyle/>
          <a:p>
            <a:pPr algn="r"/>
            <a:r>
              <a:rPr lang="fa-IR" dirty="0" smtClean="0">
                <a:solidFill>
                  <a:srgbClr val="FF0000"/>
                </a:solidFill>
                <a:cs typeface="B Nazanin" pitchFamily="2" charset="-78"/>
              </a:rPr>
              <a:t>لبه آب گنجنامه:</a:t>
            </a:r>
            <a:r>
              <a:rPr lang="fa-IR" dirty="0" smtClean="0">
                <a:cs typeface="B Nazanin" pitchFamily="2" charset="-78"/>
              </a:rPr>
              <a:t>این لبه آب از مهمترین مکان های توریستی شهر همدان است.که همه ساله تعداد زیادی از افراد از آنجا بازدید می کنند.چرا که آبشار بزرگ گنجنامه و کتیبه های دست نوشته در آنجه وجود دارند.این لبه بسیار زیبا بوده و با سنگ فرش بسیار مناسب،محلی عالی برای جذب گردشگران است</a:t>
            </a:r>
            <a:endParaRPr lang="en-US" dirty="0">
              <a:solidFill>
                <a:srgbClr val="FF0000"/>
              </a:solidFill>
              <a:cs typeface="B Nazanin" pitchFamily="2" charset="-78"/>
            </a:endParaRPr>
          </a:p>
        </p:txBody>
      </p:sp>
      <p:pic>
        <p:nvPicPr>
          <p:cNvPr id="6146" name="Picture 2" descr="C:\Users\SAMA\Desktop\احمدسع~1\hamedan\3- rosta abas abad- tarik dareh\abas abad\DSCN66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752600"/>
            <a:ext cx="6400800" cy="486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89249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53812" y="76200"/>
            <a:ext cx="3752088" cy="335280"/>
          </a:xfrm>
        </p:spPr>
        <p:txBody>
          <a:bodyPr>
            <a:noAutofit/>
          </a:bodyPr>
          <a:lstStyle/>
          <a:p>
            <a:pPr algn="r"/>
            <a:r>
              <a:rPr lang="fa-IR" sz="2800" dirty="0" smtClean="0">
                <a:cs typeface="B Nazanin" pitchFamily="2" charset="-78"/>
              </a:rPr>
              <a:t>گره و یا میدان ها در شهر همدان</a:t>
            </a:r>
            <a:endParaRPr lang="en-US" sz="2800" dirty="0">
              <a:cs typeface="B Nazanin" pitchFamily="2" charset="-78"/>
            </a:endParaRPr>
          </a:p>
        </p:txBody>
      </p:sp>
      <p:sp>
        <p:nvSpPr>
          <p:cNvPr id="3" name="TextBox 2"/>
          <p:cNvSpPr txBox="1"/>
          <p:nvPr/>
        </p:nvSpPr>
        <p:spPr>
          <a:xfrm>
            <a:off x="1143000" y="609600"/>
            <a:ext cx="7772400" cy="2585323"/>
          </a:xfrm>
          <a:prstGeom prst="rect">
            <a:avLst/>
          </a:prstGeom>
          <a:noFill/>
        </p:spPr>
        <p:txBody>
          <a:bodyPr wrap="square" rtlCol="0">
            <a:spAutoFit/>
          </a:bodyPr>
          <a:lstStyle/>
          <a:p>
            <a:pPr algn="justLow" rtl="1"/>
            <a:r>
              <a:rPr lang="fa-IR" dirty="0" smtClean="0">
                <a:cs typeface="B Nazanin" pitchFamily="2" charset="-78"/>
              </a:rPr>
              <a:t>شهر همدان دارای میادین بسیار مهمی است.چرا که به علت طرح شعاعی شهر همدان،میدانین نقش بسیار مهمی را در ایجاد فضاهای شهری ایفا می کنند.همانطور که گفتیم </a:t>
            </a:r>
            <a:r>
              <a:rPr lang="fa-IR" altLang="zh-CN" dirty="0">
                <a:solidFill>
                  <a:srgbClr val="000000"/>
                </a:solidFill>
                <a:latin typeface="Times New Roman" pitchFamily="18" charset="0"/>
                <a:ea typeface="宋体" charset="-122"/>
                <a:cs typeface="B Nazanin" pitchFamily="2" charset="-78"/>
              </a:rPr>
              <a:t>براي شهروندان ميدان هميشه عبارت بود از فضایی وسیع كه براي حضور و تجمع شهروندان طراحي شده است. ميدان هميشه مثل يك گره اجتماعي عمل كرده و انواع كاربري هاي مقياس محله يا شهر و انواع اتفاقات سالانه اعم از جشنها و عزاداري ها و ... در آن اتفاق افتاده است هم چنین ميدان محل تبادل اطلاعات و اخبار روز نيز بوده است . اما امروز میدانی که بیشتر به چشم می خورد چیزی بیش از فلکه نیست. فلكه عبارت است از گشودگي تقاطع محورها و جزيره اي در وسط اين گشودگي ها ، ‌داراي پوشش گياهي ، آب نما فواره و بعضاً مجسمه اي كه عملكرد غالب آن توزيع حركت سواره هاست .</a:t>
            </a:r>
            <a:r>
              <a:rPr lang="fa-IR" altLang="zh-CN" dirty="0">
                <a:ea typeface="宋体" charset="-122"/>
                <a:cs typeface="B Nazanin" pitchFamily="2" charset="-78"/>
              </a:rPr>
              <a:t> </a:t>
            </a:r>
            <a:endParaRPr lang="en-US" dirty="0">
              <a:ea typeface="宋体" charset="-122"/>
              <a:cs typeface="B Nazanin" pitchFamily="2" charset="-78"/>
            </a:endParaRPr>
          </a:p>
          <a:p>
            <a:pPr algn="justLow" rtl="1"/>
            <a:endParaRPr lang="en-US" dirty="0">
              <a:cs typeface="B Nazanin" pitchFamily="2" charset="-78"/>
            </a:endParaRPr>
          </a:p>
        </p:txBody>
      </p:sp>
      <p:pic>
        <p:nvPicPr>
          <p:cNvPr id="4" name="Picture 7"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 y="2971800"/>
            <a:ext cx="8534400" cy="3126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524000" y="6131867"/>
            <a:ext cx="62484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smtClean="0">
                <a:solidFill>
                  <a:srgbClr val="FF0000"/>
                </a:solidFill>
                <a:cs typeface="B Nazanin" pitchFamily="2" charset="-78"/>
              </a:rPr>
              <a:t>میدان حضرت امام خمینی (ره)</a:t>
            </a:r>
            <a:endParaRPr lang="en-US" sz="2400" dirty="0">
              <a:solidFill>
                <a:srgbClr val="FF0000"/>
              </a:solidFill>
              <a:cs typeface="B Nazanin"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72800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smtClean="0">
                <a:cs typeface="B Nazanin" pitchFamily="2" charset="-78"/>
              </a:rPr>
              <a:t>گره و یا میدان ها در شهر همدان</a:t>
            </a:r>
            <a:endParaRPr lang="en-US" sz="2800" dirty="0">
              <a:cs typeface="B Nazanin" pitchFamily="2" charset="-78"/>
            </a:endParaRPr>
          </a:p>
        </p:txBody>
      </p:sp>
      <p:sp>
        <p:nvSpPr>
          <p:cNvPr id="4" name="TextBox 3"/>
          <p:cNvSpPr txBox="1"/>
          <p:nvPr/>
        </p:nvSpPr>
        <p:spPr>
          <a:xfrm>
            <a:off x="1143000" y="609600"/>
            <a:ext cx="7848600" cy="1643527"/>
          </a:xfrm>
          <a:prstGeom prst="rect">
            <a:avLst/>
          </a:prstGeom>
          <a:noFill/>
        </p:spPr>
        <p:txBody>
          <a:bodyPr wrap="square" rtlCol="0">
            <a:spAutoFit/>
          </a:bodyPr>
          <a:lstStyle/>
          <a:p>
            <a:pPr algn="justLow" rtl="1">
              <a:lnSpc>
                <a:spcPct val="80000"/>
              </a:lnSpc>
            </a:pPr>
            <a:r>
              <a:rPr lang="fa-IR" dirty="0" smtClean="0">
                <a:cs typeface="B Nazanin" pitchFamily="2" charset="-78"/>
              </a:rPr>
              <a:t>مهمترین میدان یا گره در شهر همدان،</a:t>
            </a:r>
            <a:r>
              <a:rPr lang="fa-IR" dirty="0" smtClean="0">
                <a:solidFill>
                  <a:srgbClr val="FF0000"/>
                </a:solidFill>
                <a:cs typeface="B Nazanin" pitchFamily="2" charset="-78"/>
              </a:rPr>
              <a:t>میدان امام خمینی(ره) </a:t>
            </a:r>
            <a:r>
              <a:rPr lang="fa-IR" dirty="0" smtClean="0">
                <a:cs typeface="B Nazanin" pitchFamily="2" charset="-78"/>
              </a:rPr>
              <a:t>است.این میدان هسته اصلی شهر نیز تلقی می شود.این میدان دارای یک المان نیز هست که </a:t>
            </a:r>
            <a:r>
              <a:rPr lang="fa-IR" altLang="zh-CN" dirty="0">
                <a:latin typeface="Times New Roman" pitchFamily="18" charset="0"/>
                <a:ea typeface="宋体" charset="-122"/>
                <a:cs typeface="B Nazanin" pitchFamily="2" charset="-78"/>
              </a:rPr>
              <a:t>مسير سنتي ارائه نگرش انقلابي-تاريخي </a:t>
            </a:r>
            <a:r>
              <a:rPr lang="fa-IR" altLang="zh-CN" dirty="0" smtClean="0">
                <a:latin typeface="Times New Roman" pitchFamily="18" charset="0"/>
                <a:ea typeface="宋体" charset="-122"/>
                <a:cs typeface="B Nazanin" pitchFamily="2" charset="-78"/>
              </a:rPr>
              <a:t>است.هنرمند </a:t>
            </a:r>
            <a:r>
              <a:rPr lang="fa-IR" altLang="zh-CN" dirty="0">
                <a:latin typeface="Times New Roman" pitchFamily="18" charset="0"/>
                <a:ea typeface="宋体" charset="-122"/>
                <a:cs typeface="B Nazanin" pitchFamily="2" charset="-78"/>
              </a:rPr>
              <a:t>در اينجا نقش نوعي مفسّر را براي اذهان مردم داشته است . اين اثر در جلب توجهات مردم و همچنين افزودن ارزش به مكاني مهم با هويت بسيار ، توفيق نداشته است </a:t>
            </a:r>
            <a:r>
              <a:rPr lang="fa-IR" altLang="zh-CN" dirty="0" smtClean="0">
                <a:latin typeface="Times New Roman" pitchFamily="18" charset="0"/>
                <a:ea typeface="宋体" charset="-122"/>
                <a:cs typeface="B Nazanin" pitchFamily="2" charset="-78"/>
              </a:rPr>
              <a:t>.سازنده </a:t>
            </a:r>
            <a:r>
              <a:rPr lang="fa-IR" altLang="zh-CN" dirty="0">
                <a:latin typeface="Times New Roman" pitchFamily="18" charset="0"/>
                <a:ea typeface="宋体" charset="-122"/>
                <a:cs typeface="B Nazanin" pitchFamily="2" charset="-78"/>
              </a:rPr>
              <a:t>آن به تخيّل مردم ونيز لزوم يافتن معنا در زندگي تكيه نكرده است. اثر مذكور به علت نوع مصالح، به آساني دچار فرسایش می شود. </a:t>
            </a:r>
            <a:r>
              <a:rPr lang="fa-IR" altLang="zh-CN" dirty="0" smtClean="0">
                <a:cs typeface="B Nazanin" pitchFamily="2" charset="-78"/>
              </a:rPr>
              <a:t>بافت اطراف میدان امام نیز به صورت متقارن و متوازن ساخته شده و در حالی که تمام اطراف میدان را محصور کرده اما هیچ گونه حس محصوریت به افراد دست نمی دهد و یک فضای شهری بسیار دل باز است.</a:t>
            </a:r>
            <a:endParaRPr lang="fa-IR" altLang="zh-CN" dirty="0">
              <a:latin typeface="Times New Roman" pitchFamily="18" charset="0"/>
              <a:ea typeface="宋体" charset="-122"/>
              <a:cs typeface="B Nazanin" pitchFamily="2" charset="-78"/>
            </a:endParaRPr>
          </a:p>
        </p:txBody>
      </p:sp>
      <p:pic>
        <p:nvPicPr>
          <p:cNvPr id="5"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23825" y="1981200"/>
            <a:ext cx="2895600"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081337" y="2438399"/>
            <a:ext cx="3471863" cy="2886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86850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47800" y="381000"/>
            <a:ext cx="6705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smtClean="0">
                <a:solidFill>
                  <a:srgbClr val="FF0000"/>
                </a:solidFill>
                <a:cs typeface="B Nazanin" pitchFamily="2" charset="-78"/>
              </a:rPr>
              <a:t>میدان حضرت امام خمینی (ره)</a:t>
            </a:r>
            <a:endParaRPr lang="en-US" sz="2400" dirty="0">
              <a:solidFill>
                <a:srgbClr val="FF0000"/>
              </a:solidFill>
              <a:cs typeface="B Nazanin" pitchFamily="2" charset="-78"/>
            </a:endParaRPr>
          </a:p>
        </p:txBody>
      </p:sp>
      <p:pic>
        <p:nvPicPr>
          <p:cNvPr id="8194" name="Picture 2" descr="G:\Last Windows Files\Documents\Documents\New folder (3)\101MSDCF\DSC083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19200"/>
            <a:ext cx="67056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69733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498080" cy="411480"/>
          </a:xfrm>
        </p:spPr>
        <p:txBody>
          <a:bodyPr>
            <a:normAutofit fontScale="90000"/>
          </a:bodyPr>
          <a:lstStyle/>
          <a:p>
            <a:pPr algn="r"/>
            <a:r>
              <a:rPr lang="fa-IR" sz="4000" dirty="0" smtClean="0"/>
              <a:t>مقدمه</a:t>
            </a:r>
            <a:endParaRPr lang="en-US" sz="4000" dirty="0"/>
          </a:p>
        </p:txBody>
      </p:sp>
      <p:sp>
        <p:nvSpPr>
          <p:cNvPr id="3" name="TextBox 2"/>
          <p:cNvSpPr txBox="1"/>
          <p:nvPr/>
        </p:nvSpPr>
        <p:spPr>
          <a:xfrm>
            <a:off x="1066800" y="457200"/>
            <a:ext cx="7772400" cy="2862322"/>
          </a:xfrm>
          <a:prstGeom prst="rect">
            <a:avLst/>
          </a:prstGeom>
          <a:noFill/>
        </p:spPr>
        <p:txBody>
          <a:bodyPr wrap="square" rtlCol="0">
            <a:spAutoFit/>
          </a:bodyPr>
          <a:lstStyle/>
          <a:p>
            <a:pPr algn="justLow" rtl="1"/>
            <a:r>
              <a:rPr lang="ar-SA" sz="2000" dirty="0">
                <a:cs typeface="B Nazanin" pitchFamily="2" charset="-78"/>
              </a:rPr>
              <a:t>فضا در مفهوم موجود خویش به تنهایی هیچ ویژگی خاصی را مطرح نمی کند. ولی به محض آنکه یک گروه انسانی فعالیتی را در مكانی مطرح کنند معنای نمادین فضا پدیدار می شود. از این پس فضا بستری برای فعالیت رفتارهای انسانی می گردد ، محلی برای تخیل و واقعیت.</a:t>
            </a:r>
            <a:endParaRPr lang="en-US" sz="2000" dirty="0">
              <a:cs typeface="B Nazanin" pitchFamily="2" charset="-78"/>
            </a:endParaRPr>
          </a:p>
          <a:p>
            <a:pPr algn="justLow" rtl="1"/>
            <a:r>
              <a:rPr lang="ar-SA" sz="2000" dirty="0">
                <a:cs typeface="B Nazanin" pitchFamily="2" charset="-78"/>
              </a:rPr>
              <a:t>مطلب اصلی نهفته در این زمینه این است که ما در جامعه ی مدرن خود دیدگاه درک سنت فضای شهری را از دست داده ایم.باید برای ما روشن شود و دریابیم که واژه فضای شهری و معنای آن چه نقشی در درون سازه های شهری دارد.</a:t>
            </a:r>
            <a:endParaRPr lang="en-US" sz="2000" dirty="0">
              <a:cs typeface="B Nazanin" pitchFamily="2" charset="-78"/>
            </a:endParaRPr>
          </a:p>
          <a:p>
            <a:pPr algn="justLow" rtl="1"/>
            <a:r>
              <a:rPr lang="ar-SA" sz="2000" dirty="0">
                <a:cs typeface="B Nazanin" pitchFamily="2" charset="-78"/>
              </a:rPr>
              <a:t>لذا امروزه توجه به فضاهای شهری به عنوان یک ضرورت اساسی در برنامه های توسعه شهری مطرح گشته و دست اندرکاران حرفه شهرسازی را به خود جلب کرده </a:t>
            </a:r>
            <a:r>
              <a:rPr lang="ar-SA" sz="2000" dirty="0" smtClean="0">
                <a:cs typeface="B Nazanin" pitchFamily="2" charset="-78"/>
              </a:rPr>
              <a:t>است</a:t>
            </a:r>
            <a:r>
              <a:rPr lang="ar-SA" sz="2000" dirty="0">
                <a:cs typeface="B Nazanin" pitchFamily="2" charset="-78"/>
              </a:rPr>
              <a:t>( هدمن و یازورسکی 1381 ص 67).</a:t>
            </a:r>
            <a:endParaRPr lang="en-US" sz="2000" dirty="0">
              <a:cs typeface="B Nazanin" pitchFamily="2" charset="-78"/>
            </a:endParaRPr>
          </a:p>
        </p:txBody>
      </p:sp>
      <p:pic>
        <p:nvPicPr>
          <p:cNvPr id="3074" name="Picture 2" descr="D:\Temp\Parand 2007 W (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1800"/>
            <a:ext cx="53340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72791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smtClean="0">
                <a:cs typeface="B Nazanin" pitchFamily="2" charset="-78"/>
              </a:rPr>
              <a:t>گره و یا میدان ها در شهر همدان</a:t>
            </a:r>
            <a:endParaRPr lang="en-US" sz="2800" dirty="0">
              <a:cs typeface="B Nazanin" pitchFamily="2" charset="-78"/>
            </a:endParaRPr>
          </a:p>
        </p:txBody>
      </p:sp>
      <p:sp>
        <p:nvSpPr>
          <p:cNvPr id="4" name="TextBox 3"/>
          <p:cNvSpPr txBox="1"/>
          <p:nvPr/>
        </p:nvSpPr>
        <p:spPr>
          <a:xfrm>
            <a:off x="1174376" y="501134"/>
            <a:ext cx="7848600" cy="2031325"/>
          </a:xfrm>
          <a:prstGeom prst="rect">
            <a:avLst/>
          </a:prstGeom>
          <a:noFill/>
        </p:spPr>
        <p:txBody>
          <a:bodyPr wrap="square" rtlCol="0">
            <a:spAutoFit/>
          </a:bodyPr>
          <a:lstStyle/>
          <a:p>
            <a:pPr algn="r"/>
            <a:r>
              <a:rPr lang="fa-IR" dirty="0" smtClean="0">
                <a:cs typeface="B Nazanin" pitchFamily="2" charset="-78"/>
              </a:rPr>
              <a:t>یکی دیگر از مهمترین میادین شهر همدان، </a:t>
            </a:r>
            <a:r>
              <a:rPr lang="fa-IR" dirty="0" smtClean="0">
                <a:solidFill>
                  <a:srgbClr val="FF0000"/>
                </a:solidFill>
                <a:cs typeface="B Nazanin" pitchFamily="2" charset="-78"/>
              </a:rPr>
              <a:t>میدان</a:t>
            </a:r>
            <a:r>
              <a:rPr lang="fa-IR" dirty="0" smtClean="0">
                <a:cs typeface="B Nazanin" pitchFamily="2" charset="-78"/>
              </a:rPr>
              <a:t> </a:t>
            </a:r>
            <a:r>
              <a:rPr lang="fa-IR" dirty="0" smtClean="0">
                <a:solidFill>
                  <a:srgbClr val="FF0000"/>
                </a:solidFill>
                <a:cs typeface="B Nazanin" pitchFamily="2" charset="-78"/>
              </a:rPr>
              <a:t>بوعلی سینای </a:t>
            </a:r>
            <a:r>
              <a:rPr lang="fa-IR" dirty="0" smtClean="0">
                <a:cs typeface="B Nazanin" pitchFamily="2" charset="-78"/>
              </a:rPr>
              <a:t>این شهر می باشد.این میدان به علت وجود مقبره ابوعلی سینا شهرت جهان دارد.این میدان از نوع میادین هسته ای است چرا که مقبره بوعلی سینا هسته اصلی اسن میدان می باشد.اگر شخصی در یک طرف میدان قرار بگیرد آنطرف میدان غیر قابل رویت است.چند فضای شهر توسط این میدان کاملا از یکدیگر جدا شده اند.این میدان به علت داشتن مکانی شبیه آمفی تئاتر و وجود درختان بلند و متعدد،مکان مناسب برای مکس افراد در شهر ایجاد می کند.اما باید گفت که ورود به داخل این میدان فقط به صورت پیاده میسر می باشد و همین امر به علت عبور از خیابان با امنیت کمی صورت می گیرد.</a:t>
            </a:r>
            <a:endParaRPr lang="en-US" dirty="0">
              <a:cs typeface="B Nazanin" pitchFamily="2" charset="-78"/>
            </a:endParaRPr>
          </a:p>
        </p:txBody>
      </p:sp>
      <p:pic>
        <p:nvPicPr>
          <p:cNvPr id="9218" name="Picture 2" descr="F:\shahrsazi\12\ok\aks\DSC077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394" b="17890"/>
          <a:stretch/>
        </p:blipFill>
        <p:spPr bwMode="auto">
          <a:xfrm>
            <a:off x="381000" y="2286000"/>
            <a:ext cx="3405828" cy="2666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219" name="Picture 3" descr="D:\Temp\533075_406079406122511_154852776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20925"/>
            <a:ext cx="4156942" cy="286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ounded Rectangle 4"/>
          <p:cNvSpPr/>
          <p:nvPr/>
        </p:nvSpPr>
        <p:spPr>
          <a:xfrm>
            <a:off x="4648200" y="4572000"/>
            <a:ext cx="60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100" dirty="0" smtClean="0">
                <a:solidFill>
                  <a:srgbClr val="FF0000"/>
                </a:solidFill>
              </a:rPr>
              <a:t>بوعلی سینا</a:t>
            </a:r>
            <a:endParaRPr lang="en-US" sz="1100" dirty="0">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499776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47800" y="381000"/>
            <a:ext cx="6705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smtClean="0">
                <a:solidFill>
                  <a:srgbClr val="FF0000"/>
                </a:solidFill>
                <a:cs typeface="B Nazanin" pitchFamily="2" charset="-78"/>
              </a:rPr>
              <a:t>میدان بوعلی سینای همدان</a:t>
            </a:r>
            <a:endParaRPr lang="en-US" sz="2400" dirty="0">
              <a:solidFill>
                <a:srgbClr val="FF0000"/>
              </a:solidFill>
              <a:cs typeface="B Nazanin" pitchFamily="2" charset="-78"/>
            </a:endParaRPr>
          </a:p>
        </p:txBody>
      </p:sp>
      <p:pic>
        <p:nvPicPr>
          <p:cNvPr id="10242" name="Picture 2" descr="J:\103___05\IMG_05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350931"/>
            <a:ext cx="6629400" cy="451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834537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smtClean="0">
                <a:cs typeface="B Nazanin" pitchFamily="2" charset="-78"/>
              </a:rPr>
              <a:t>گره و یا میدان ها در شهر همدان</a:t>
            </a:r>
            <a:endParaRPr lang="en-US" sz="2800" dirty="0">
              <a:cs typeface="B Nazanin" pitchFamily="2" charset="-78"/>
            </a:endParaRPr>
          </a:p>
        </p:txBody>
      </p:sp>
      <p:sp>
        <p:nvSpPr>
          <p:cNvPr id="5" name="TextBox 4"/>
          <p:cNvSpPr txBox="1"/>
          <p:nvPr/>
        </p:nvSpPr>
        <p:spPr>
          <a:xfrm>
            <a:off x="1295400" y="609600"/>
            <a:ext cx="7696200" cy="1477328"/>
          </a:xfrm>
          <a:prstGeom prst="rect">
            <a:avLst/>
          </a:prstGeom>
          <a:noFill/>
        </p:spPr>
        <p:txBody>
          <a:bodyPr wrap="square" rtlCol="0">
            <a:spAutoFit/>
          </a:bodyPr>
          <a:lstStyle/>
          <a:p>
            <a:pPr algn="r"/>
            <a:r>
              <a:rPr lang="fa-IR" dirty="0" smtClean="0">
                <a:cs typeface="B Nazanin" pitchFamily="2" charset="-78"/>
              </a:rPr>
              <a:t>از دیگر میادین مهم شهر همدان میتوان به </a:t>
            </a:r>
            <a:r>
              <a:rPr lang="fa-IR" dirty="0" smtClean="0">
                <a:solidFill>
                  <a:srgbClr val="FF0000"/>
                </a:solidFill>
                <a:cs typeface="B Nazanin" pitchFamily="2" charset="-78"/>
              </a:rPr>
              <a:t>میدان باباطاهر </a:t>
            </a:r>
            <a:r>
              <a:rPr lang="fa-IR" dirty="0" smtClean="0">
                <a:cs typeface="B Nazanin" pitchFamily="2" charset="-78"/>
              </a:rPr>
              <a:t>اشاره کرد.این میدان نیز همانند میدان بوعلی سینا شهرت جهانی دارد و همه ساله تعداد زیادی از گردشگران از سرایر کشور و حتی جهان برای بازدید این مکان به همدان مسافرت می کنند.این میدان وسعت بسیاز زیادی دارد به طوری که اگر در یکی طرف میدان قرار بگیریم فضای آنطرف میدان غیر قابل رویت است.این میدان دارای فضای سبز زیاد و همچنین شهر بازیس کوچکی نیز می باشد که در مجموع این میدان نیز از نوع میدانین هسته ای است.</a:t>
            </a:r>
            <a:endParaRPr lang="en-US" dirty="0">
              <a:cs typeface="B Nazanin" pitchFamily="2" charset="-78"/>
            </a:endParaRPr>
          </a:p>
        </p:txBody>
      </p:sp>
      <p:pic>
        <p:nvPicPr>
          <p:cNvPr id="11266" name="Picture 2" descr="C:\Users\SAMA\Desktop\e52e252b-aba9-4944-885a-b0c5bfc50dcd.jpg"/>
          <p:cNvPicPr>
            <a:picLocks noChangeAspect="1" noChangeArrowheads="1"/>
          </p:cNvPicPr>
          <p:nvPr/>
        </p:nvPicPr>
        <p:blipFill rotWithShape="1">
          <a:blip r:embed="rId2">
            <a:extLst>
              <a:ext uri="{28A0092B-C50C-407E-A947-70E740481C1C}">
                <a14:useLocalDpi xmlns:a14="http://schemas.microsoft.com/office/drawing/2010/main" val="0"/>
              </a:ext>
            </a:extLst>
          </a:blip>
          <a:srcRect b="16908"/>
          <a:stretch/>
        </p:blipFill>
        <p:spPr bwMode="auto">
          <a:xfrm>
            <a:off x="228600" y="2286001"/>
            <a:ext cx="4267200" cy="2908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267" name="Picture 3" descr="C:\Users\SAMA\Desktop\80598949-3834264.jpg"/>
          <p:cNvPicPr>
            <a:picLocks noChangeAspect="1" noChangeArrowheads="1"/>
          </p:cNvPicPr>
          <p:nvPr/>
        </p:nvPicPr>
        <p:blipFill rotWithShape="1">
          <a:blip r:embed="rId3">
            <a:extLst>
              <a:ext uri="{28A0092B-C50C-407E-A947-70E740481C1C}">
                <a14:useLocalDpi xmlns:a14="http://schemas.microsoft.com/office/drawing/2010/main" val="0"/>
              </a:ext>
            </a:extLst>
          </a:blip>
          <a:srcRect b="5491"/>
          <a:stretch/>
        </p:blipFill>
        <p:spPr bwMode="auto">
          <a:xfrm>
            <a:off x="4648200" y="2286001"/>
            <a:ext cx="4419600" cy="2908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07114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47800" y="381000"/>
            <a:ext cx="6705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smtClean="0">
                <a:solidFill>
                  <a:srgbClr val="FF0000"/>
                </a:solidFill>
                <a:cs typeface="B Nazanin" pitchFamily="2" charset="-78"/>
              </a:rPr>
              <a:t>میدان باباطاهر همدان</a:t>
            </a:r>
            <a:endParaRPr lang="en-US" sz="2400" dirty="0">
              <a:solidFill>
                <a:srgbClr val="FF0000"/>
              </a:solidFill>
              <a:cs typeface="B Nazanin" pitchFamily="2" charset="-78"/>
            </a:endParaRPr>
          </a:p>
        </p:txBody>
      </p:sp>
      <p:pic>
        <p:nvPicPr>
          <p:cNvPr id="12290" name="Picture 2" descr="J:\103___05\IMG_05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19200"/>
            <a:ext cx="67056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1335755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76200"/>
            <a:ext cx="563880" cy="335280"/>
          </a:xfrm>
        </p:spPr>
        <p:txBody>
          <a:bodyPr>
            <a:noAutofit/>
          </a:bodyPr>
          <a:lstStyle/>
          <a:p>
            <a:pPr algn="r"/>
            <a:r>
              <a:rPr lang="fa-IR" sz="3200" dirty="0" smtClean="0">
                <a:cs typeface="B Nazanin" pitchFamily="2" charset="-78"/>
              </a:rPr>
              <a:t>پله</a:t>
            </a:r>
            <a:endParaRPr lang="en-US" sz="3200" dirty="0">
              <a:cs typeface="B Nazanin" pitchFamily="2" charset="-78"/>
            </a:endParaRPr>
          </a:p>
        </p:txBody>
      </p:sp>
      <p:sp>
        <p:nvSpPr>
          <p:cNvPr id="4" name="TextBox 3"/>
          <p:cNvSpPr txBox="1"/>
          <p:nvPr/>
        </p:nvSpPr>
        <p:spPr>
          <a:xfrm>
            <a:off x="1219200" y="609600"/>
            <a:ext cx="7696200" cy="923330"/>
          </a:xfrm>
          <a:prstGeom prst="rect">
            <a:avLst/>
          </a:prstGeom>
          <a:noFill/>
        </p:spPr>
        <p:txBody>
          <a:bodyPr wrap="square" rtlCol="0">
            <a:spAutoFit/>
          </a:bodyPr>
          <a:lstStyle/>
          <a:p>
            <a:pPr algn="r"/>
            <a:r>
              <a:rPr lang="fa-IR" dirty="0" smtClean="0"/>
              <a:t>پله ها در شهر همدان به وفور یافت می شوند.این پله ها بیشتر به علت وجود اختلاف سطح ایجاد شده و اط طرفی عبور افراد معلول را دچار مشکل می کند که باید در کنار احداث پله فکری به حال افراد معلول نیز کرد.این پله ها در بیشتر پارک ها و فضا های تورسیتی دید می شود.</a:t>
            </a:r>
            <a:endParaRPr lang="en-US" dirty="0"/>
          </a:p>
        </p:txBody>
      </p:sp>
      <p:pic>
        <p:nvPicPr>
          <p:cNvPr id="13314" name="Picture 2" descr="C:\Users\SAMA\Desktop\naghsheh\mobleman\mobleman\New Folder\ax\Photo07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52600"/>
            <a:ext cx="3870326"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652670" y="4686300"/>
            <a:ext cx="3581400" cy="381000"/>
          </a:xfrm>
          <a:prstGeom prst="rect">
            <a:avLst/>
          </a:prstGeom>
          <a:noFill/>
        </p:spPr>
        <p:txBody>
          <a:bodyPr wrap="square" rtlCol="0">
            <a:spAutoFit/>
          </a:bodyPr>
          <a:lstStyle/>
          <a:p>
            <a:pPr algn="ctr"/>
            <a:r>
              <a:rPr lang="fa-IR" dirty="0" smtClean="0">
                <a:solidFill>
                  <a:srgbClr val="FF0000"/>
                </a:solidFill>
                <a:cs typeface="B Nazanin" pitchFamily="2" charset="-78"/>
              </a:rPr>
              <a:t>پارک شبنم</a:t>
            </a:r>
            <a:endParaRPr lang="en-US" dirty="0">
              <a:solidFill>
                <a:srgbClr val="FF0000"/>
              </a:solidFill>
              <a:cs typeface="B Nazanin" pitchFamily="2" charset="-78"/>
            </a:endParaRPr>
          </a:p>
        </p:txBody>
      </p:sp>
      <p:pic>
        <p:nvPicPr>
          <p:cNvPr id="13315" name="Picture 3" descr="C:\Users\SAMA\Desktop\hamedan2.jpg"/>
          <p:cNvPicPr>
            <a:picLocks noChangeAspect="1" noChangeArrowheads="1"/>
          </p:cNvPicPr>
          <p:nvPr/>
        </p:nvPicPr>
        <p:blipFill rotWithShape="1">
          <a:blip r:embed="rId3">
            <a:extLst>
              <a:ext uri="{28A0092B-C50C-407E-A947-70E740481C1C}">
                <a14:useLocalDpi xmlns:a14="http://schemas.microsoft.com/office/drawing/2010/main" val="0"/>
              </a:ext>
            </a:extLst>
          </a:blip>
          <a:srcRect b="8754"/>
          <a:stretch/>
        </p:blipFill>
        <p:spPr bwMode="auto">
          <a:xfrm>
            <a:off x="4634948" y="1847022"/>
            <a:ext cx="4267200" cy="272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5181600" y="4686300"/>
            <a:ext cx="3429000" cy="369332"/>
          </a:xfrm>
          <a:prstGeom prst="rect">
            <a:avLst/>
          </a:prstGeom>
          <a:noFill/>
        </p:spPr>
        <p:txBody>
          <a:bodyPr wrap="square" rtlCol="0">
            <a:spAutoFit/>
          </a:bodyPr>
          <a:lstStyle/>
          <a:p>
            <a:pPr algn="ctr"/>
            <a:r>
              <a:rPr lang="fa-IR" dirty="0" smtClean="0">
                <a:solidFill>
                  <a:srgbClr val="FF0000"/>
                </a:solidFill>
                <a:cs typeface="B Nazanin" pitchFamily="2" charset="-78"/>
              </a:rPr>
              <a:t>مجتمع تفریحی عباس آباد</a:t>
            </a:r>
            <a:endParaRPr lang="en-US" dirty="0">
              <a:solidFill>
                <a:srgbClr val="FF0000"/>
              </a:solidFill>
              <a:cs typeface="B Nazanin"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046672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4" descr="IMG_2010"/>
          <p:cNvPicPr>
            <a:picLocks noChangeAspect="1" noChangeArrowheads="1"/>
          </p:cNvPicPr>
          <p:nvPr/>
        </p:nvPicPr>
        <p:blipFill>
          <a:blip r:embed="rId2"/>
          <a:srcRect/>
          <a:stretch>
            <a:fillRect/>
          </a:stretch>
        </p:blipFill>
        <p:spPr bwMode="auto">
          <a:xfrm>
            <a:off x="2445026" y="606011"/>
            <a:ext cx="4724400" cy="528678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64806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smtClean="0">
                <a:cs typeface="B Nazanin" pitchFamily="2" charset="-78"/>
              </a:rPr>
              <a:t>مسیر</a:t>
            </a:r>
            <a:endParaRPr lang="en-US" sz="2800" dirty="0">
              <a:cs typeface="B Nazanin" pitchFamily="2" charset="-78"/>
            </a:endParaRPr>
          </a:p>
        </p:txBody>
      </p:sp>
      <p:sp>
        <p:nvSpPr>
          <p:cNvPr id="4" name="TextBox 3"/>
          <p:cNvSpPr txBox="1"/>
          <p:nvPr/>
        </p:nvSpPr>
        <p:spPr>
          <a:xfrm>
            <a:off x="1172817" y="463826"/>
            <a:ext cx="7848600" cy="923330"/>
          </a:xfrm>
          <a:prstGeom prst="rect">
            <a:avLst/>
          </a:prstGeom>
          <a:noFill/>
        </p:spPr>
        <p:txBody>
          <a:bodyPr wrap="square" rtlCol="0">
            <a:spAutoFit/>
          </a:bodyPr>
          <a:lstStyle/>
          <a:p>
            <a:pPr algn="r"/>
            <a:r>
              <a:rPr lang="fa-IR" dirty="0" smtClean="0">
                <a:cs typeface="B Nazanin" pitchFamily="2" charset="-78"/>
              </a:rPr>
              <a:t>در این بخش به بررسی کامل  و طراحی هر 6 خیابان منتهی به میدان امام شهر همدان پرداخته ایم.همچنین   مطالعاتی در زمینه طراحی خیابان های منتهی به میدان امام خمینی(ره) انجام شده که به تفصیل به </a:t>
            </a:r>
            <a:r>
              <a:rPr lang="fa-IR" smtClean="0">
                <a:cs typeface="B Nazanin" pitchFamily="2" charset="-78"/>
              </a:rPr>
              <a:t>آن پرداخته ایم.</a:t>
            </a:r>
            <a:endParaRPr lang="en-US" dirty="0">
              <a:cs typeface="B Nazanin" pitchFamily="2" charset="-78"/>
            </a:endParaRPr>
          </a:p>
        </p:txBody>
      </p:sp>
      <p:pic>
        <p:nvPicPr>
          <p:cNvPr id="5" name="Picture 5" descr="tafsili-hamedan-Model"/>
          <p:cNvPicPr>
            <a:picLocks noChangeAspect="1" noChangeArrowheads="1"/>
          </p:cNvPicPr>
          <p:nvPr/>
        </p:nvPicPr>
        <p:blipFill>
          <a:blip r:embed="rId2" cstate="print">
            <a:extLst>
              <a:ext uri="{28A0092B-C50C-407E-A947-70E740481C1C}">
                <a14:useLocalDpi xmlns:a14="http://schemas.microsoft.com/office/drawing/2010/main" val="0"/>
              </a:ext>
            </a:extLst>
          </a:blip>
          <a:srcRect t="1326" b="2417"/>
          <a:stretch>
            <a:fillRect/>
          </a:stretch>
        </p:blipFill>
        <p:spPr bwMode="auto">
          <a:xfrm>
            <a:off x="2667000" y="1828800"/>
            <a:ext cx="4630738" cy="465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721838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8" descr="kaf-2-"/>
          <p:cNvPicPr>
            <a:picLocks noChangeAspect="1" noChangeArrowheads="1"/>
          </p:cNvPicPr>
          <p:nvPr/>
        </p:nvPicPr>
        <p:blipFill>
          <a:blip r:embed="rId3">
            <a:clrChange>
              <a:clrFrom>
                <a:srgbClr val="FFFFFF"/>
              </a:clrFrom>
              <a:clrTo>
                <a:srgbClr val="FFFFFF">
                  <a:alpha val="0"/>
                </a:srgbClr>
              </a:clrTo>
            </a:clrChange>
            <a:lum bright="-6000" contrast="18000"/>
          </a:blip>
          <a:srcRect l="14813" t="59722" r="30643" b="13624"/>
          <a:stretch>
            <a:fillRect/>
          </a:stretch>
        </p:blipFill>
        <p:spPr bwMode="auto">
          <a:xfrm>
            <a:off x="571500" y="4786313"/>
            <a:ext cx="3214688" cy="1214437"/>
          </a:xfrm>
          <a:prstGeom prst="rect">
            <a:avLst/>
          </a:prstGeom>
          <a:solidFill>
            <a:srgbClr val="F7EFE1"/>
          </a:solidFill>
          <a:ln w="9525">
            <a:solidFill>
              <a:srgbClr val="D6D0D5"/>
            </a:solidFill>
            <a:miter lim="800000"/>
            <a:headEnd/>
            <a:tailEnd/>
          </a:ln>
          <a:effectLst>
            <a:outerShdw dist="12700" dir="2700000" algn="ctr" rotWithShape="0">
              <a:srgbClr val="533F4C"/>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4546600" y="673100"/>
            <a:ext cx="3600450" cy="684213"/>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ar-SA" sz="2000" b="1" dirty="0">
                <a:ln w="25400">
                  <a:noFill/>
                </a:ln>
                <a:effectLst>
                  <a:outerShdw blurRad="25400" dist="25400" dir="2700000" algn="t" rotWithShape="0">
                    <a:schemeClr val="bg1">
                      <a:lumMod val="95000"/>
                      <a:alpha val="98000"/>
                    </a:schemeClr>
                  </a:outerShdw>
                </a:effectLst>
                <a:cs typeface="B Mitra" pitchFamily="2" charset="-78"/>
              </a:rPr>
              <a:t>طراحي </a:t>
            </a:r>
            <a:r>
              <a:rPr lang="fa-IR" sz="2000" b="1" dirty="0">
                <a:ln w="25400">
                  <a:noFill/>
                </a:ln>
                <a:effectLst>
                  <a:outerShdw blurRad="25400" dist="25400" dir="2700000" algn="t" rotWithShape="0">
                    <a:schemeClr val="bg1">
                      <a:lumMod val="95000"/>
                      <a:alpha val="98000"/>
                    </a:schemeClr>
                  </a:outerShdw>
                </a:effectLst>
                <a:cs typeface="B Mitra" pitchFamily="2" charset="-78"/>
              </a:rPr>
              <a:t>شهری میدان مرکزی شهر همدان</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15716" name="Rectangle 4"/>
          <p:cNvSpPr>
            <a:spLocks noChangeArrowheads="1"/>
          </p:cNvSpPr>
          <p:nvPr/>
        </p:nvSpPr>
        <p:spPr bwMode="auto">
          <a:xfrm>
            <a:off x="7294563" y="180975"/>
            <a:ext cx="1849437" cy="461963"/>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200" b="1" dirty="0">
                <a:effectLst>
                  <a:outerShdw blurRad="25400" dist="25400" dir="5400000" algn="t" rotWithShape="0">
                    <a:schemeClr val="bg1">
                      <a:alpha val="97000"/>
                    </a:schemeClr>
                  </a:outerShdw>
                </a:effectLst>
                <a:cs typeface="B Mitra" pitchFamily="2" charset="-78"/>
              </a:rPr>
              <a:t>مرحــــله اول   </a:t>
            </a:r>
            <a:r>
              <a:rPr lang="fa-IR" sz="2400" b="1" dirty="0">
                <a:effectLst>
                  <a:outerShdw blurRad="38100" dist="38100" dir="2700000" algn="tl">
                    <a:srgbClr val="C0C0C0"/>
                  </a:outerShdw>
                </a:effectLst>
                <a:cs typeface="B Mitra" pitchFamily="2" charset="-78"/>
              </a:rPr>
              <a:t>:</a:t>
            </a:r>
          </a:p>
        </p:txBody>
      </p:sp>
      <p:sp>
        <p:nvSpPr>
          <p:cNvPr id="8" name="Shape 3"/>
          <p:cNvSpPr txBox="1">
            <a:spLocks noChangeArrowheads="1"/>
          </p:cNvSpPr>
          <p:nvPr/>
        </p:nvSpPr>
        <p:spPr bwMode="auto">
          <a:xfrm>
            <a:off x="4543425" y="1925638"/>
            <a:ext cx="3600450" cy="503237"/>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سنجش وضع موجود</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9" name="Rectangle 7"/>
          <p:cNvSpPr>
            <a:spLocks noChangeArrowheads="1"/>
          </p:cNvSpPr>
          <p:nvPr/>
        </p:nvSpPr>
        <p:spPr bwMode="auto">
          <a:xfrm>
            <a:off x="6221413" y="1498600"/>
            <a:ext cx="2922587" cy="430213"/>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marL="342900" indent="-342900">
              <a:spcBef>
                <a:spcPct val="0"/>
              </a:spcBef>
              <a:buFont typeface="Calibri" pitchFamily="34" charset="0"/>
              <a:buNone/>
              <a:defRPr/>
            </a:pPr>
            <a:r>
              <a:rPr lang="fa-IR" sz="2200" b="1" dirty="0">
                <a:effectLst>
                  <a:outerShdw blurRad="25400" dist="25400" dir="5400000" algn="t" rotWithShape="0">
                    <a:schemeClr val="bg1">
                      <a:alpha val="97000"/>
                    </a:schemeClr>
                  </a:outerShdw>
                </a:effectLst>
                <a:cs typeface="B Mitra" pitchFamily="2" charset="-78"/>
              </a:rPr>
              <a:t>مرحــــله دوم / بخش اول :</a:t>
            </a:r>
          </a:p>
        </p:txBody>
      </p:sp>
      <p:sp>
        <p:nvSpPr>
          <p:cNvPr id="10" name="Shape 3"/>
          <p:cNvSpPr txBox="1">
            <a:spLocks noChangeArrowheads="1"/>
          </p:cNvSpPr>
          <p:nvPr/>
        </p:nvSpPr>
        <p:spPr bwMode="auto">
          <a:xfrm>
            <a:off x="4530725" y="2640013"/>
            <a:ext cx="3600450" cy="503237"/>
          </a:xfrm>
          <a:prstGeom prst="rect">
            <a:avLst/>
          </a:prstGeom>
          <a:solidFill>
            <a:srgbClr val="FFC165"/>
          </a:solidFill>
          <a:ln w="9525">
            <a:noFill/>
            <a:miter lim="800000"/>
            <a:headEnd/>
            <a:tailEnd/>
          </a:ln>
          <a:effectLst>
            <a:outerShdw dist="45791" dir="2021404" algn="ctr" rotWithShape="0">
              <a:srgbClr val="505568"/>
            </a:outerShdw>
          </a:effectLst>
        </p:spPr>
        <p:txBody>
          <a:bodyPr anchor="ctr"/>
          <a:lstStyle/>
          <a:p>
            <a:pPr algn="ctr">
              <a:spcBef>
                <a:spcPct val="0"/>
              </a:spcBef>
              <a:buFontTx/>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تحلیل و ارزیابی مطالعات</a:t>
            </a:r>
            <a:endParaRPr lang="en-US" sz="2000"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2" name="Shape 3"/>
          <p:cNvSpPr txBox="1">
            <a:spLocks noChangeArrowheads="1"/>
          </p:cNvSpPr>
          <p:nvPr/>
        </p:nvSpPr>
        <p:spPr bwMode="auto">
          <a:xfrm>
            <a:off x="4541838" y="3340100"/>
            <a:ext cx="3600450" cy="503238"/>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تدوین اهداف و معیار های طراحی</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4" name="Shape 3"/>
          <p:cNvSpPr txBox="1">
            <a:spLocks noChangeArrowheads="1"/>
          </p:cNvSpPr>
          <p:nvPr/>
        </p:nvSpPr>
        <p:spPr bwMode="auto">
          <a:xfrm>
            <a:off x="4557713" y="4000500"/>
            <a:ext cx="3600450" cy="503238"/>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ارائـــه طـــرح پیشنــــهادی</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6" name="Shape 3"/>
          <p:cNvSpPr txBox="1">
            <a:spLocks noChangeArrowheads="1"/>
          </p:cNvSpPr>
          <p:nvPr/>
        </p:nvSpPr>
        <p:spPr bwMode="auto">
          <a:xfrm>
            <a:off x="4572000" y="5286375"/>
            <a:ext cx="3600450" cy="684213"/>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طرح اجرایی محور های شش گانه و معابر پیاده حوزه تفصیلی</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7" name="Rectangle 4"/>
          <p:cNvSpPr>
            <a:spLocks noChangeArrowheads="1"/>
          </p:cNvSpPr>
          <p:nvPr/>
        </p:nvSpPr>
        <p:spPr bwMode="auto">
          <a:xfrm>
            <a:off x="5719763" y="4786313"/>
            <a:ext cx="3424237" cy="430212"/>
          </a:xfrm>
          <a:prstGeom prst="rect">
            <a:avLst/>
          </a:prstGeom>
          <a:noFill/>
          <a:ln w="9525" algn="ctr">
            <a:noFill/>
            <a:miter lim="800000"/>
            <a:headEnd/>
            <a:tailEnd/>
          </a:ln>
          <a:effectLst/>
        </p:spPr>
        <p:txBody>
          <a:bodyPr wrap="none">
            <a:spAutoFit/>
          </a:bodyPr>
          <a:lstStyle/>
          <a:p>
            <a:pPr marL="342900" indent="-342900">
              <a:spcBef>
                <a:spcPct val="0"/>
              </a:spcBef>
              <a:buFontTx/>
              <a:buNone/>
              <a:defRPr/>
            </a:pPr>
            <a:r>
              <a:rPr lang="fa-IR" sz="2200" b="1" dirty="0">
                <a:effectLst>
                  <a:outerShdw blurRad="25400" dist="25400" dir="5400000" algn="t" rotWithShape="0">
                    <a:schemeClr val="bg1">
                      <a:alpha val="97000"/>
                    </a:schemeClr>
                  </a:outerShdw>
                </a:effectLst>
                <a:cs typeface="B Mitra" pitchFamily="2" charset="-78"/>
              </a:rPr>
              <a:t>مرحــــله دوم / بخــــش دوم :</a:t>
            </a:r>
          </a:p>
        </p:txBody>
      </p:sp>
      <p:pic>
        <p:nvPicPr>
          <p:cNvPr id="19" name="Picture 16" descr="C:\Documents and Settings\ur7\Desktop\raster-hamedan\011.jpg"/>
          <p:cNvPicPr>
            <a:picLocks noChangeAspect="1" noChangeArrowheads="1"/>
          </p:cNvPicPr>
          <p:nvPr/>
        </p:nvPicPr>
        <p:blipFill>
          <a:blip r:embed="rId4">
            <a:clrChange>
              <a:clrFrom>
                <a:srgbClr val="FFFFFF"/>
              </a:clrFrom>
              <a:clrTo>
                <a:srgbClr val="FFFFFF">
                  <a:alpha val="0"/>
                </a:srgbClr>
              </a:clrTo>
            </a:clrChange>
          </a:blip>
          <a:srcRect r="5770"/>
          <a:stretch>
            <a:fillRect/>
          </a:stretch>
        </p:blipFill>
        <p:spPr bwMode="auto">
          <a:xfrm>
            <a:off x="571500" y="642938"/>
            <a:ext cx="3143250" cy="1412875"/>
          </a:xfrm>
          <a:prstGeom prst="rect">
            <a:avLst/>
          </a:prstGeom>
          <a:solidFill>
            <a:srgbClr val="F7EFE1"/>
          </a:solidFill>
          <a:ln w="9525">
            <a:solidFill>
              <a:srgbClr val="D6D0D5"/>
            </a:solidFill>
            <a:miter lim="800000"/>
            <a:headEnd/>
            <a:tailEnd/>
          </a:ln>
          <a:effectLst>
            <a:outerShdw dist="12700" dir="2700000" algn="ctr" rotWithShape="0">
              <a:srgbClr val="533F4C"/>
            </a:outerShdw>
          </a:effectLst>
        </p:spPr>
      </p:pic>
      <p:pic>
        <p:nvPicPr>
          <p:cNvPr id="20" name="Picture 9" descr="C:\Documents and Settings\ur7\Desktop\raster-hamedan\Picture48.jpg"/>
          <p:cNvPicPr>
            <a:picLocks noChangeAspect="1" noChangeArrowheads="1"/>
          </p:cNvPicPr>
          <p:nvPr/>
        </p:nvPicPr>
        <p:blipFill>
          <a:blip r:embed="rId5">
            <a:clrChange>
              <a:clrFrom>
                <a:srgbClr val="FFFFFF"/>
              </a:clrFrom>
              <a:clrTo>
                <a:srgbClr val="FFFFFF">
                  <a:alpha val="0"/>
                </a:srgbClr>
              </a:clrTo>
            </a:clrChange>
          </a:blip>
          <a:srcRect t="10328"/>
          <a:stretch>
            <a:fillRect/>
          </a:stretch>
        </p:blipFill>
        <p:spPr bwMode="auto">
          <a:xfrm>
            <a:off x="500063" y="2214563"/>
            <a:ext cx="3246437" cy="957262"/>
          </a:xfrm>
          <a:prstGeom prst="rect">
            <a:avLst/>
          </a:prstGeom>
          <a:solidFill>
            <a:srgbClr val="F7EFE1"/>
          </a:solidFill>
          <a:ln w="9525">
            <a:solidFill>
              <a:srgbClr val="D6D0D5"/>
            </a:solidFill>
            <a:miter lim="800000"/>
            <a:headEnd/>
            <a:tailEnd/>
          </a:ln>
          <a:effectLst>
            <a:outerShdw dist="12700" dir="2700000" algn="ctr" rotWithShape="0">
              <a:srgbClr val="533F4C"/>
            </a:outerShdw>
          </a:effectLst>
        </p:spPr>
      </p:pic>
      <p:pic>
        <p:nvPicPr>
          <p:cNvPr id="3087" name="Picture 13" descr="e"/>
          <p:cNvPicPr>
            <a:picLocks noChangeAspect="1" noChangeArrowheads="1"/>
          </p:cNvPicPr>
          <p:nvPr/>
        </p:nvPicPr>
        <p:blipFill>
          <a:blip r:embed="rId6">
            <a:extLst>
              <a:ext uri="{28A0092B-C50C-407E-A947-70E740481C1C}">
                <a14:useLocalDpi xmlns:a14="http://schemas.microsoft.com/office/drawing/2010/main" val="0"/>
              </a:ext>
            </a:extLst>
          </a:blip>
          <a:srcRect l="5911" r="48933"/>
          <a:stretch>
            <a:fillRect/>
          </a:stretch>
        </p:blipFill>
        <p:spPr bwMode="auto">
          <a:xfrm>
            <a:off x="500063" y="3359150"/>
            <a:ext cx="3286125" cy="12128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17183496"/>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ar-SA" sz="2500" b="1">
                <a:effectLst>
                  <a:outerShdw blurRad="38100" dist="38100" dir="2700000" algn="tl">
                    <a:srgbClr val="FFFFFF"/>
                  </a:outerShdw>
                </a:effectLst>
                <a:cs typeface="B Mitra" pitchFamily="2" charset="-78"/>
              </a:rPr>
              <a:t>طراحي </a:t>
            </a:r>
            <a:r>
              <a:rPr lang="fa-IR" sz="2500" b="1">
                <a:effectLst>
                  <a:outerShdw blurRad="38100" dist="38100" dir="2700000" algn="tl">
                    <a:srgbClr val="FFFFFF"/>
                  </a:outerShdw>
                </a:effectLst>
                <a:cs typeface="B Mitra" pitchFamily="2" charset="-78"/>
              </a:rPr>
              <a:t>شهری میدان مرکزی شهر همدان </a:t>
            </a:r>
          </a:p>
          <a:p>
            <a:pPr>
              <a:spcBef>
                <a:spcPct val="0"/>
              </a:spcBef>
              <a:buFontTx/>
              <a:buNone/>
              <a:defRPr/>
            </a:pPr>
            <a:r>
              <a:rPr lang="fa-IR" sz="2500" b="1">
                <a:effectLst>
                  <a:outerShdw blurRad="38100" dist="38100" dir="2700000" algn="tl">
                    <a:srgbClr val="FFFFFF"/>
                  </a:outerShdw>
                </a:effectLst>
                <a:cs typeface="B Mitra" pitchFamily="2" charset="-78"/>
              </a:rPr>
              <a:t>                         و محورهای شش گانه منتهی به</a:t>
            </a:r>
            <a:r>
              <a:rPr lang="ar-SA" sz="2500" b="1">
                <a:effectLst>
                  <a:outerShdw blurRad="38100" dist="38100" dir="2700000" algn="tl">
                    <a:srgbClr val="FFFFFF"/>
                  </a:outerShdw>
                </a:effectLst>
                <a:cs typeface="B Mitra" pitchFamily="2" charset="-78"/>
              </a:rPr>
              <a:t> </a:t>
            </a:r>
            <a:r>
              <a:rPr lang="fa-IR" sz="2500" b="1">
                <a:effectLst>
                  <a:outerShdw blurRad="38100" dist="38100" dir="2700000" algn="tl">
                    <a:srgbClr val="FFFFFF"/>
                  </a:outerShdw>
                </a:effectLst>
                <a:cs typeface="B Mitra" pitchFamily="2" charset="-78"/>
              </a:rPr>
              <a:t>آن</a:t>
            </a:r>
            <a:endParaRPr lang="en-US" sz="2500">
              <a:cs typeface="B Mitra" pitchFamily="2" charset="-78"/>
            </a:endParaRPr>
          </a:p>
        </p:txBody>
      </p:sp>
      <p:sp>
        <p:nvSpPr>
          <p:cNvPr id="115716" name="Rectangle 4"/>
          <p:cNvSpPr>
            <a:spLocks noChangeArrowheads="1"/>
          </p:cNvSpPr>
          <p:nvPr/>
        </p:nvSpPr>
        <p:spPr bwMode="auto">
          <a:xfrm>
            <a:off x="7162800" y="4232275"/>
            <a:ext cx="198120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اول   :</a:t>
            </a:r>
          </a:p>
        </p:txBody>
      </p:sp>
      <p:pic>
        <p:nvPicPr>
          <p:cNvPr id="115717" name="Picture 5" descr="DSC07618"/>
          <p:cNvPicPr>
            <a:picLocks noChangeAspect="1" noChangeArrowheads="1"/>
          </p:cNvPicPr>
          <p:nvPr/>
        </p:nvPicPr>
        <p:blipFill>
          <a:blip r:embed="rId3">
            <a:lum bright="18000" contrast="6000"/>
          </a:blip>
          <a:srcRect/>
          <a:stretch>
            <a:fillRect/>
          </a:stretch>
        </p:blipFill>
        <p:spPr bwMode="auto">
          <a:xfrm>
            <a:off x="3371850" y="549275"/>
            <a:ext cx="2400300" cy="1800225"/>
          </a:xfrm>
          <a:prstGeom prst="rect">
            <a:avLst/>
          </a:prstGeom>
          <a:noFill/>
          <a:ln w="9525" algn="ctr">
            <a:noFill/>
            <a:miter lim="800000"/>
            <a:headEnd/>
            <a:tailEnd/>
          </a:ln>
          <a:effectLst>
            <a:outerShdw dist="63500" dir="3187806" algn="ctr" rotWithShape="0">
              <a:srgbClr val="554151"/>
            </a:outerShdw>
          </a:effectLst>
        </p:spPr>
      </p:pic>
      <p:pic>
        <p:nvPicPr>
          <p:cNvPr id="115718" name="Picture 6" descr="DSC07771"/>
          <p:cNvPicPr>
            <a:picLocks noChangeAspect="1" noChangeArrowheads="1"/>
          </p:cNvPicPr>
          <p:nvPr/>
        </p:nvPicPr>
        <p:blipFill>
          <a:blip r:embed="rId4">
            <a:lum bright="18000" contrast="6000"/>
          </a:blip>
          <a:srcRect/>
          <a:stretch>
            <a:fillRect/>
          </a:stretch>
        </p:blipFill>
        <p:spPr bwMode="auto">
          <a:xfrm>
            <a:off x="611188" y="333375"/>
            <a:ext cx="2400300" cy="1800225"/>
          </a:xfrm>
          <a:prstGeom prst="rect">
            <a:avLst/>
          </a:prstGeom>
          <a:noFill/>
          <a:effectLst>
            <a:outerShdw dist="63500" dir="3187806" algn="ctr" rotWithShape="0">
              <a:srgbClr val="554151"/>
            </a:outerShdw>
          </a:effectLst>
        </p:spPr>
      </p:pic>
      <p:pic>
        <p:nvPicPr>
          <p:cNvPr id="115719" name="Picture 7" descr="DSC07772"/>
          <p:cNvPicPr>
            <a:picLocks noChangeAspect="1" noChangeArrowheads="1"/>
          </p:cNvPicPr>
          <p:nvPr/>
        </p:nvPicPr>
        <p:blipFill>
          <a:blip r:embed="rId5">
            <a:lum bright="18000" contrast="6000"/>
          </a:blip>
          <a:srcRect/>
          <a:stretch>
            <a:fillRect/>
          </a:stretch>
        </p:blipFill>
        <p:spPr bwMode="auto">
          <a:xfrm>
            <a:off x="611188" y="2349500"/>
            <a:ext cx="2400300" cy="1800225"/>
          </a:xfrm>
          <a:prstGeom prst="rect">
            <a:avLst/>
          </a:prstGeom>
          <a:noFill/>
          <a:ln w="9525" algn="ctr">
            <a:noFill/>
            <a:miter lim="800000"/>
            <a:headEnd/>
            <a:tailEnd/>
          </a:ln>
          <a:effectLst>
            <a:outerShdw dist="63500" dir="3187806" algn="ctr" rotWithShape="0">
              <a:srgbClr val="554151"/>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986228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7" name="Shape 3"/>
          <p:cNvSpPr txBox="1">
            <a:spLocks noChangeArrowheads="1"/>
          </p:cNvSpPr>
          <p:nvPr/>
        </p:nvSpPr>
        <p:spPr>
          <a:xfrm>
            <a:off x="0" y="785813"/>
            <a:ext cx="2928938"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dirty="0">
                <a:solidFill>
                  <a:srgbClr val="262626"/>
                </a:solidFill>
                <a:cs typeface="B Mitra" pitchFamily="2" charset="-78"/>
              </a:rPr>
              <a:t> کاربری </a:t>
            </a:r>
            <a:r>
              <a:rPr lang="fa-IR" sz="1600" b="1" dirty="0">
                <a:solidFill>
                  <a:srgbClr val="4A452A"/>
                </a:solidFill>
                <a:cs typeface="B Mitra" pitchFamily="2" charset="-78"/>
              </a:rPr>
              <a:t>اراضی</a:t>
            </a:r>
            <a:endParaRPr lang="fa-IR" sz="1600" b="1" dirty="0">
              <a:solidFill>
                <a:srgbClr val="262626"/>
              </a:solidFill>
              <a:cs typeface="B Mitra" pitchFamily="2" charset="-78"/>
            </a:endParaRPr>
          </a:p>
        </p:txBody>
      </p:sp>
      <p:pic>
        <p:nvPicPr>
          <p:cNvPr id="5125" name="Picture 5" descr="tafsili-hamedan-Model"/>
          <p:cNvPicPr>
            <a:picLocks noChangeAspect="1" noChangeArrowheads="1"/>
          </p:cNvPicPr>
          <p:nvPr/>
        </p:nvPicPr>
        <p:blipFill>
          <a:blip r:embed="rId2">
            <a:extLst>
              <a:ext uri="{28A0092B-C50C-407E-A947-70E740481C1C}">
                <a14:useLocalDpi xmlns:a14="http://schemas.microsoft.com/office/drawing/2010/main" val="0"/>
              </a:ext>
            </a:extLst>
          </a:blip>
          <a:srcRect t="1326" b="2417"/>
          <a:stretch>
            <a:fillRect/>
          </a:stretch>
        </p:blipFill>
        <p:spPr bwMode="auto">
          <a:xfrm>
            <a:off x="4333875" y="836613"/>
            <a:ext cx="46307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857" b="3407"/>
          <a:stretch>
            <a:fillRect/>
          </a:stretch>
        </p:blipFill>
        <p:spPr bwMode="auto">
          <a:xfrm>
            <a:off x="107950" y="1412875"/>
            <a:ext cx="21558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4068"/>
          <a:stretch>
            <a:fillRect/>
          </a:stretch>
        </p:blipFill>
        <p:spPr bwMode="auto">
          <a:xfrm>
            <a:off x="2200275" y="1268413"/>
            <a:ext cx="21558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86945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498080" cy="259080"/>
          </a:xfrm>
        </p:spPr>
        <p:txBody>
          <a:bodyPr>
            <a:normAutofit fontScale="90000"/>
          </a:bodyPr>
          <a:lstStyle/>
          <a:p>
            <a:pPr algn="r"/>
            <a:r>
              <a:rPr lang="fa-IR" dirty="0" smtClean="0"/>
              <a:t>تعاریف مقدماتی</a:t>
            </a:r>
            <a:endParaRPr lang="en-US" dirty="0"/>
          </a:p>
        </p:txBody>
      </p:sp>
      <p:sp>
        <p:nvSpPr>
          <p:cNvPr id="3" name="TextBox 2"/>
          <p:cNvSpPr txBox="1"/>
          <p:nvPr/>
        </p:nvSpPr>
        <p:spPr>
          <a:xfrm>
            <a:off x="990600" y="609600"/>
            <a:ext cx="7924800" cy="3785652"/>
          </a:xfrm>
          <a:prstGeom prst="rect">
            <a:avLst/>
          </a:prstGeom>
          <a:noFill/>
        </p:spPr>
        <p:txBody>
          <a:bodyPr wrap="square" rtlCol="0">
            <a:spAutoFit/>
          </a:bodyPr>
          <a:lstStyle/>
          <a:p>
            <a:pPr algn="justLow" rtl="1"/>
            <a:r>
              <a:rPr lang="ar-SA" sz="2000" b="1" dirty="0">
                <a:cs typeface="B Nazanin" pitchFamily="2" charset="-78"/>
              </a:rPr>
              <a:t>فضا چیست ؟</a:t>
            </a:r>
            <a:endParaRPr lang="en-US" sz="2000" dirty="0">
              <a:cs typeface="B Nazanin" pitchFamily="2" charset="-78"/>
            </a:endParaRPr>
          </a:p>
          <a:p>
            <a:pPr algn="justLow" rtl="1"/>
            <a:r>
              <a:rPr lang="ar-SA" sz="2000" dirty="0">
                <a:cs typeface="B Nazanin" pitchFamily="2" charset="-78"/>
              </a:rPr>
              <a:t>فضا تمام جهان را پر می کند. و ما را در تمام طول زندگی احاطه کرده است( خلاصه مقالات ، 1383، ص 8).فضا یک مقوله بسیار عام است. فضا می تواند چنان نازک و وسیع به نظر آید که احساس وجود از بین برود و یا چنان مملو از وجود سه بعدی می باشد که به هر چیز در حیطه خود مفهومی خاص بخشد ( هدمن و یازورسکی 1381 ص 67).</a:t>
            </a:r>
            <a:endParaRPr lang="en-US" sz="2000" dirty="0">
              <a:cs typeface="B Nazanin" pitchFamily="2" charset="-78"/>
            </a:endParaRPr>
          </a:p>
          <a:p>
            <a:pPr algn="justLow" rtl="1"/>
            <a:r>
              <a:rPr lang="ar-SA" sz="2000" dirty="0">
                <a:cs typeface="B Nazanin" pitchFamily="2" charset="-78"/>
              </a:rPr>
              <a:t> </a:t>
            </a:r>
            <a:r>
              <a:rPr lang="ar-SA" sz="2000" b="1" dirty="0">
                <a:cs typeface="B Nazanin" pitchFamily="2" charset="-78"/>
              </a:rPr>
              <a:t>فضای شهری چیست؟</a:t>
            </a:r>
            <a:endParaRPr lang="en-US" sz="2000" dirty="0">
              <a:cs typeface="B Nazanin" pitchFamily="2" charset="-78"/>
            </a:endParaRPr>
          </a:p>
          <a:p>
            <a:pPr algn="justLow" rtl="1"/>
            <a:r>
              <a:rPr lang="ar-SA" sz="2000" dirty="0">
                <a:cs typeface="B Nazanin" pitchFamily="2" charset="-78"/>
              </a:rPr>
              <a:t>فضای شهری یک نمونه از فضای جغرافیایی است و بخشی از سطح زمین است که شامل کلیه سازه های شهری از جمله میادین ،  خیابانها ، ساختمانها ، آبنماها و سایر عناصر شهری که به همراه درونمایه مادی ، اجتماعی و فرهنگی به وجود می آید. ( شماعی و پور احمد ، 1384 ص 89).فضای شهری صحنه ای است که داستان زندگی جمعی در آن گشوده می شود ( پاکزاد 1385 ، ص 81).</a:t>
            </a:r>
            <a:endParaRPr lang="en-US" sz="2000" dirty="0">
              <a:cs typeface="B Nazanin" pitchFamily="2" charset="-78"/>
            </a:endParaRPr>
          </a:p>
          <a:p>
            <a:pPr algn="justLow" rtl="1"/>
            <a:r>
              <a:rPr lang="ar-SA" sz="2000" dirty="0">
                <a:cs typeface="B Nazanin" pitchFamily="2" charset="-78"/>
              </a:rPr>
              <a:t>فضای شهری چیزی نیست جز فضای زندگی روزمره شهروندان که به صورت آگاهانه یا ناآگاهانه در طول روز ادراک می شود.( خلاصه مقالات شهرسازی ص 8 ).</a:t>
            </a:r>
            <a:endParaRPr lang="en-US" sz="2000" dirty="0">
              <a:cs typeface="B Nazanin" pitchFamily="2" charset="-78"/>
            </a:endParaRPr>
          </a:p>
        </p:txBody>
      </p:sp>
      <p:pic>
        <p:nvPicPr>
          <p:cNvPr id="4098" name="Picture 2" descr="E:\Picture\New pic.omran\SHAHR\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38100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9148881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6147" name="Picture 3" descr="2-legl.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 y="3421063"/>
            <a:ext cx="28575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Model.jpg"/>
          <p:cNvPicPr>
            <a:picLocks noChangeAspect="1"/>
          </p:cNvPicPr>
          <p:nvPr/>
        </p:nvPicPr>
        <p:blipFill>
          <a:blip r:embed="rId4">
            <a:clrChange>
              <a:clrFrom>
                <a:srgbClr val="FFFFFF"/>
              </a:clrFrom>
              <a:clrTo>
                <a:srgbClr val="FFFFFF">
                  <a:alpha val="0"/>
                </a:srgbClr>
              </a:clrTo>
            </a:clrChange>
            <a:lum bright="2000" contrast="8000"/>
          </a:blip>
          <a:srcRect r="13004"/>
          <a:stretch>
            <a:fillRect/>
          </a:stretch>
        </p:blipFill>
        <p:spPr bwMode="auto">
          <a:xfrm>
            <a:off x="3643313" y="785813"/>
            <a:ext cx="5278437" cy="5356225"/>
          </a:xfrm>
          <a:prstGeom prst="rect">
            <a:avLst/>
          </a:prstGeom>
          <a:noFill/>
          <a:ln w="9525" algn="ctr">
            <a:solidFill>
              <a:srgbClr val="816175">
                <a:alpha val="88000"/>
              </a:srgbClr>
            </a:solidFill>
            <a:miter lim="800000"/>
            <a:headEnd/>
            <a:tailEnd/>
          </a:ln>
          <a:effectLst>
            <a:outerShdw blurRad="12700" dist="12700" dir="6600000" algn="tl" rotWithShape="0">
              <a:srgbClr val="3B2D36">
                <a:alpha val="74000"/>
              </a:srgbClr>
            </a:outerShdw>
          </a:effectLst>
        </p:spPr>
      </p:pic>
      <p:sp>
        <p:nvSpPr>
          <p:cNvPr id="7" name="TextBox 6"/>
          <p:cNvSpPr txBox="1"/>
          <p:nvPr/>
        </p:nvSpPr>
        <p:spPr>
          <a:xfrm>
            <a:off x="0" y="857250"/>
            <a:ext cx="2428875" cy="357188"/>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نظام منظرشهری</a:t>
            </a:r>
          </a:p>
        </p:txBody>
      </p:sp>
      <p:sp>
        <p:nvSpPr>
          <p:cNvPr id="11" name="TextBox 10"/>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24948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2"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7171" name="TextBox 269318"/>
          <p:cNvSpPr txBox="1">
            <a:spLocks noChangeArrowheads="1"/>
          </p:cNvSpPr>
          <p:nvPr/>
        </p:nvSpPr>
        <p:spPr bwMode="auto">
          <a:xfrm>
            <a:off x="3492500" y="1406525"/>
            <a:ext cx="5507038"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tabLst>
                <a:tab pos="34925" algn="l"/>
              </a:tabLst>
              <a:defRPr sz="1200">
                <a:solidFill>
                  <a:schemeClr val="tx1"/>
                </a:solidFill>
                <a:latin typeface="Calibri" pitchFamily="34" charset="0"/>
                <a:cs typeface="B Nazanin" pitchFamily="2" charset="-78"/>
              </a:defRPr>
            </a:lvl1pPr>
            <a:lvl2pPr marL="742950" indent="-285750" eaLnBrk="0" hangingPunct="0">
              <a:tabLst>
                <a:tab pos="34925" algn="l"/>
              </a:tabLst>
              <a:defRPr sz="1200">
                <a:solidFill>
                  <a:schemeClr val="tx1"/>
                </a:solidFill>
                <a:latin typeface="Calibri" pitchFamily="34" charset="0"/>
                <a:cs typeface="B Nazanin" pitchFamily="2" charset="-78"/>
              </a:defRPr>
            </a:lvl2pPr>
            <a:lvl3pPr marL="1143000" indent="-228600" eaLnBrk="0" hangingPunct="0">
              <a:tabLst>
                <a:tab pos="34925" algn="l"/>
              </a:tabLst>
              <a:defRPr sz="1200">
                <a:solidFill>
                  <a:schemeClr val="tx1"/>
                </a:solidFill>
                <a:latin typeface="Calibri" pitchFamily="34" charset="0"/>
                <a:cs typeface="B Nazanin" pitchFamily="2" charset="-78"/>
              </a:defRPr>
            </a:lvl3pPr>
            <a:lvl4pPr marL="1600200" indent="-228600" eaLnBrk="0" hangingPunct="0">
              <a:tabLst>
                <a:tab pos="34925" algn="l"/>
              </a:tabLst>
              <a:defRPr sz="1200">
                <a:solidFill>
                  <a:schemeClr val="tx1"/>
                </a:solidFill>
                <a:latin typeface="Calibri" pitchFamily="34" charset="0"/>
                <a:cs typeface="B Nazanin" pitchFamily="2" charset="-78"/>
              </a:defRPr>
            </a:lvl4pPr>
            <a:lvl5pPr marL="2057400" indent="-228600" eaLnBrk="0" hangingPunct="0">
              <a:tabLst>
                <a:tab pos="34925" algn="l"/>
              </a:tabLst>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9pPr>
          </a:lstStyle>
          <a:p>
            <a:pPr eaLnBrk="1" hangingPunct="1">
              <a:lnSpc>
                <a:spcPct val="150000"/>
              </a:lnSpc>
              <a:spcBef>
                <a:spcPct val="0"/>
              </a:spcBef>
              <a:buFontTx/>
              <a:buNone/>
            </a:pPr>
            <a:r>
              <a:rPr lang="ar-SA" sz="1700" b="1">
                <a:cs typeface="B Mitra" pitchFamily="2" charset="-78"/>
              </a:rPr>
              <a:t>1- روان سازي عبور و مرور در مركز شهر بويژه براي پياده</a:t>
            </a:r>
          </a:p>
          <a:p>
            <a:pPr eaLnBrk="1" hangingPunct="1">
              <a:lnSpc>
                <a:spcPct val="150000"/>
              </a:lnSpc>
              <a:spcBef>
                <a:spcPct val="0"/>
              </a:spcBef>
              <a:buFontTx/>
              <a:buNone/>
            </a:pPr>
            <a:r>
              <a:rPr lang="ar-SA" sz="1700" b="1">
                <a:cs typeface="B Mitra" pitchFamily="2" charset="-78"/>
              </a:rPr>
              <a:t>2-  ايجاد ايمني و امنيت ترافيكي و محيطي</a:t>
            </a:r>
          </a:p>
          <a:p>
            <a:pPr eaLnBrk="1" hangingPunct="1">
              <a:lnSpc>
                <a:spcPct val="150000"/>
              </a:lnSpc>
              <a:spcBef>
                <a:spcPct val="0"/>
              </a:spcBef>
              <a:buFontTx/>
              <a:buNone/>
            </a:pPr>
            <a:r>
              <a:rPr lang="ar-SA" sz="1700" b="1">
                <a:cs typeface="B Mitra" pitchFamily="2" charset="-78"/>
              </a:rPr>
              <a:t>3- كاهش آلودگي‌هاي صوتي، هوا و بصري</a:t>
            </a:r>
          </a:p>
          <a:p>
            <a:pPr eaLnBrk="1" hangingPunct="1">
              <a:lnSpc>
                <a:spcPct val="150000"/>
              </a:lnSpc>
              <a:spcBef>
                <a:spcPct val="0"/>
              </a:spcBef>
              <a:buFontTx/>
              <a:buNone/>
            </a:pPr>
            <a:r>
              <a:rPr lang="ar-SA" sz="1700" b="1">
                <a:cs typeface="B Mitra" pitchFamily="2" charset="-78"/>
              </a:rPr>
              <a:t>4- تاكيد و احياء ارزش‌هاي تاريخي فرهنگي هويتي</a:t>
            </a:r>
          </a:p>
          <a:p>
            <a:pPr eaLnBrk="1" hangingPunct="1">
              <a:lnSpc>
                <a:spcPct val="150000"/>
              </a:lnSpc>
              <a:spcBef>
                <a:spcPct val="0"/>
              </a:spcBef>
              <a:buFontTx/>
              <a:buNone/>
            </a:pPr>
            <a:r>
              <a:rPr lang="ar-SA" sz="1700" b="1">
                <a:cs typeface="B Mitra" pitchFamily="2" charset="-78"/>
              </a:rPr>
              <a:t>5- ارتقاء  تعامل‌هاي اجتماعي از طريق ايجاد فضاهاي شهري</a:t>
            </a:r>
            <a:endParaRPr lang="fa-IR" sz="1700" b="1">
              <a:cs typeface="B Mitra" pitchFamily="2" charset="-78"/>
            </a:endParaRPr>
          </a:p>
          <a:p>
            <a:pPr eaLnBrk="1" hangingPunct="1">
              <a:lnSpc>
                <a:spcPct val="150000"/>
              </a:lnSpc>
              <a:spcBef>
                <a:spcPct val="0"/>
              </a:spcBef>
              <a:buFontTx/>
              <a:buNone/>
            </a:pPr>
            <a:r>
              <a:rPr lang="ar-SA" sz="1700" b="1">
                <a:cs typeface="B Mitra" pitchFamily="2" charset="-78"/>
              </a:rPr>
              <a:t> مناسب و سازنده براي</a:t>
            </a:r>
            <a:r>
              <a:rPr lang="fa-IR" sz="1700" b="1">
                <a:cs typeface="B Mitra" pitchFamily="2" charset="-78"/>
              </a:rPr>
              <a:t> </a:t>
            </a:r>
            <a:r>
              <a:rPr lang="ar-SA" sz="1700" b="1">
                <a:cs typeface="B Mitra" pitchFamily="2" charset="-78"/>
              </a:rPr>
              <a:t>حضور شهروندان و فعاليت‌هاي</a:t>
            </a:r>
            <a:r>
              <a:rPr lang="fa-IR" sz="1700" b="1">
                <a:cs typeface="B Mitra" pitchFamily="2" charset="-78"/>
              </a:rPr>
              <a:t> </a:t>
            </a:r>
            <a:r>
              <a:rPr lang="ar-SA" sz="1700" b="1">
                <a:latin typeface="Arial" charset="0"/>
                <a:cs typeface="B Mitra" pitchFamily="2" charset="-78"/>
              </a:rPr>
              <a:t>شهروندي</a:t>
            </a:r>
            <a:endParaRPr lang="fa-IR" sz="1700" b="1">
              <a:cs typeface="B Mitra" pitchFamily="2" charset="-78"/>
            </a:endParaRPr>
          </a:p>
          <a:p>
            <a:pPr eaLnBrk="1" hangingPunct="1">
              <a:lnSpc>
                <a:spcPct val="150000"/>
              </a:lnSpc>
              <a:spcBef>
                <a:spcPct val="0"/>
              </a:spcBef>
              <a:buFontTx/>
              <a:buNone/>
            </a:pPr>
            <a:r>
              <a:rPr lang="ar-SA" sz="1700" b="1">
                <a:cs typeface="B Mitra" pitchFamily="2" charset="-78"/>
              </a:rPr>
              <a:t> 6- انتظام بخشي فضايي و بصري و كالبدي</a:t>
            </a:r>
          </a:p>
          <a:p>
            <a:pPr eaLnBrk="1" hangingPunct="1">
              <a:lnSpc>
                <a:spcPct val="150000"/>
              </a:lnSpc>
              <a:spcBef>
                <a:spcPct val="0"/>
              </a:spcBef>
              <a:buFontTx/>
              <a:buNone/>
            </a:pPr>
            <a:r>
              <a:rPr lang="ar-SA" sz="1700" b="1">
                <a:cs typeface="B Mitra" pitchFamily="2" charset="-78"/>
              </a:rPr>
              <a:t>7- استقرار فعاليت و عملكردها متناسب زيست </a:t>
            </a:r>
            <a:r>
              <a:rPr lang="fa-IR" sz="1700" b="1">
                <a:cs typeface="B Mitra" pitchFamily="2" charset="-78"/>
              </a:rPr>
              <a:t> محیطی	</a:t>
            </a:r>
            <a:endParaRPr lang="ar-SA" sz="1700" b="1">
              <a:cs typeface="B Mitra" pitchFamily="2" charset="-78"/>
            </a:endParaRPr>
          </a:p>
          <a:p>
            <a:pPr eaLnBrk="1" hangingPunct="1">
              <a:lnSpc>
                <a:spcPct val="150000"/>
              </a:lnSpc>
              <a:spcBef>
                <a:spcPct val="0"/>
              </a:spcBef>
              <a:buFontTx/>
              <a:buNone/>
            </a:pPr>
            <a:r>
              <a:rPr lang="ar-SA" sz="1700" b="1">
                <a:cs typeface="B Mitra" pitchFamily="2" charset="-78"/>
              </a:rPr>
              <a:t>8-  بازپيرايي جداره‌ها و مناسب سازي سيماي زمين و خط</a:t>
            </a:r>
            <a:r>
              <a:rPr lang="fa-IR" sz="1700" b="1">
                <a:cs typeface="B Mitra" pitchFamily="2" charset="-78"/>
              </a:rPr>
              <a:t> آسمان.</a:t>
            </a:r>
          </a:p>
          <a:p>
            <a:pPr eaLnBrk="1" hangingPunct="1">
              <a:lnSpc>
                <a:spcPct val="150000"/>
              </a:lnSpc>
              <a:spcBef>
                <a:spcPct val="0"/>
              </a:spcBef>
              <a:buFontTx/>
              <a:buNone/>
            </a:pPr>
            <a:r>
              <a:rPr lang="en-US" sz="1700" b="1">
                <a:cs typeface="B Mitra" pitchFamily="2" charset="-78"/>
              </a:rPr>
              <a:t/>
            </a:r>
            <a:br>
              <a:rPr lang="en-US" sz="1700" b="1">
                <a:cs typeface="B Mitra" pitchFamily="2" charset="-78"/>
              </a:rPr>
            </a:br>
            <a:endParaRPr lang="en-US" sz="1700" b="1">
              <a:cs typeface="B Mitra" pitchFamily="2" charset="-78"/>
            </a:endParaRPr>
          </a:p>
        </p:txBody>
      </p:sp>
      <p:sp>
        <p:nvSpPr>
          <p:cNvPr id="8" name="TextBox 7"/>
          <p:cNvSpPr txBox="1"/>
          <p:nvPr/>
        </p:nvSpPr>
        <p:spPr>
          <a:xfrm>
            <a:off x="0" y="857250"/>
            <a:ext cx="2428875" cy="357188"/>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اهداف کلان</a:t>
            </a:r>
          </a:p>
        </p:txBody>
      </p:sp>
      <p:sp>
        <p:nvSpPr>
          <p:cNvPr id="10" name="TextBox 9"/>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 : تدوین چشم انداز</a:t>
            </a:r>
          </a:p>
        </p:txBody>
      </p:sp>
      <p:pic>
        <p:nvPicPr>
          <p:cNvPr id="130055" name="Picture 7" descr="C:\Documents and Settings\ur7\Desktop\raster-hamedan\Picture3.jpg"/>
          <p:cNvPicPr>
            <a:picLocks noChangeAspect="1" noChangeArrowheads="1"/>
          </p:cNvPicPr>
          <p:nvPr/>
        </p:nvPicPr>
        <p:blipFill>
          <a:blip r:embed="rId3"/>
          <a:srcRect/>
          <a:stretch>
            <a:fillRect/>
          </a:stretch>
        </p:blipFill>
        <p:spPr bwMode="auto">
          <a:xfrm>
            <a:off x="357188" y="3571875"/>
            <a:ext cx="3268662" cy="2441575"/>
          </a:xfrm>
          <a:prstGeom prst="rect">
            <a:avLst/>
          </a:prstGeom>
          <a:noFill/>
          <a:effectLst>
            <a:outerShdw blurRad="50800" dist="38100" dir="4140000" sx="102000" sy="102000" algn="t" rotWithShape="0">
              <a:schemeClr val="tx1">
                <a:lumMod val="85000"/>
                <a:lumOff val="15000"/>
                <a:alpha val="86000"/>
              </a:scheme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5067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54" name="Picture 10" descr="C:\Documents and Settings\ur7\Desktop\raster-hamedan\Picture4.jpg"/>
          <p:cNvPicPr>
            <a:picLocks noChangeAspect="1" noChangeArrowheads="1"/>
          </p:cNvPicPr>
          <p:nvPr/>
        </p:nvPicPr>
        <p:blipFill>
          <a:blip r:embed="rId3"/>
          <a:srcRect l="854" t="1974" r="885"/>
          <a:stretch>
            <a:fillRect/>
          </a:stretch>
        </p:blipFill>
        <p:spPr bwMode="auto">
          <a:xfrm>
            <a:off x="4000500" y="1143000"/>
            <a:ext cx="4929188" cy="4651375"/>
          </a:xfrm>
          <a:prstGeom prst="rect">
            <a:avLst/>
          </a:prstGeom>
          <a:noFill/>
          <a:ln w="9525">
            <a:solidFill>
              <a:srgbClr val="816175"/>
            </a:solidFill>
            <a:miter lim="800000"/>
            <a:headEnd/>
            <a:tailEnd/>
          </a:ln>
          <a:effectLst>
            <a:outerShdw dist="12700" dir="2700000" algn="ctr" rotWithShape="0">
              <a:srgbClr val="533F4C"/>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  : ارائه راهبــــرد</a:t>
            </a:r>
          </a:p>
        </p:txBody>
      </p:sp>
      <p:sp>
        <p:nvSpPr>
          <p:cNvPr id="5" name="Shape 4"/>
          <p:cNvSpPr txBox="1">
            <a:spLocks noChangeArrowheads="1"/>
          </p:cNvSpPr>
          <p:nvPr/>
        </p:nvSpPr>
        <p:spPr>
          <a:xfrm>
            <a:off x="0" y="785813"/>
            <a:ext cx="3943350"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fontAlgn="auto">
              <a:spcBef>
                <a:spcPct val="0"/>
              </a:spcBef>
              <a:spcAft>
                <a:spcPts val="0"/>
              </a:spcAft>
              <a:buFont typeface="Wingdings" pitchFamily="2" charset="2"/>
              <a:buChar char="§"/>
              <a:defRPr/>
            </a:pPr>
            <a:r>
              <a:rPr lang="ar-SA" sz="1600" b="1" dirty="0">
                <a:ln w="18415" cmpd="sng">
                  <a:noFill/>
                  <a:prstDash val="solid"/>
                </a:ln>
                <a:solidFill>
                  <a:schemeClr val="tx1">
                    <a:lumMod val="85000"/>
                    <a:lumOff val="15000"/>
                  </a:schemeClr>
                </a:solidFill>
                <a:effectLst>
                  <a:outerShdw blurRad="50800" dist="25400" dir="4200000" sx="101000" sy="101000" algn="bl" rotWithShape="0">
                    <a:schemeClr val="tx1">
                      <a:lumMod val="95000"/>
                      <a:lumOff val="5000"/>
                      <a:alpha val="40000"/>
                    </a:schemeClr>
                  </a:outerShdw>
                </a:effectLst>
                <a:latin typeface="+mn-lt"/>
                <a:cs typeface="+mn-cs"/>
              </a:rPr>
              <a:t>گزينه‌هاي پيشنهادي و انتخاب گزينه برتر </a:t>
            </a:r>
            <a:br>
              <a:rPr lang="ar-SA" sz="1600" b="1" dirty="0">
                <a:ln w="18415" cmpd="sng">
                  <a:noFill/>
                  <a:prstDash val="solid"/>
                </a:ln>
                <a:solidFill>
                  <a:schemeClr val="tx1">
                    <a:lumMod val="85000"/>
                    <a:lumOff val="15000"/>
                  </a:schemeClr>
                </a:solidFill>
                <a:effectLst>
                  <a:outerShdw blurRad="50800" dist="25400" dir="4200000" sx="101000" sy="101000" algn="bl" rotWithShape="0">
                    <a:schemeClr val="tx1">
                      <a:lumMod val="95000"/>
                      <a:lumOff val="5000"/>
                      <a:alpha val="40000"/>
                    </a:schemeClr>
                  </a:outerShdw>
                </a:effectLst>
                <a:latin typeface="+mn-lt"/>
                <a:cs typeface="+mn-cs"/>
              </a:rPr>
            </a:br>
            <a:endParaRPr lang="en-US" sz="1600" b="1" dirty="0">
              <a:ln w="18415" cmpd="sng">
                <a:noFill/>
                <a:prstDash val="solid"/>
              </a:ln>
              <a:solidFill>
                <a:schemeClr val="tx1">
                  <a:lumMod val="85000"/>
                  <a:lumOff val="15000"/>
                </a:schemeClr>
              </a:solidFill>
              <a:effectLst>
                <a:outerShdw blurRad="50800" dist="25400" dir="4200000" sx="101000" sy="101000" algn="bl" rotWithShape="0">
                  <a:schemeClr val="tx1">
                    <a:lumMod val="95000"/>
                    <a:lumOff val="5000"/>
                    <a:alpha val="40000"/>
                  </a:schemeClr>
                </a:outerShdw>
              </a:effectLst>
              <a:latin typeface="+mn-lt"/>
              <a:cs typeface="+mn-cs"/>
            </a:endParaRPr>
          </a:p>
        </p:txBody>
      </p:sp>
      <p:sp>
        <p:nvSpPr>
          <p:cNvPr id="8198" name="TextBox 199684"/>
          <p:cNvSpPr txBox="1">
            <a:spLocks noChangeArrowheads="1"/>
          </p:cNvSpPr>
          <p:nvPr/>
        </p:nvSpPr>
        <p:spPr bwMode="auto">
          <a:xfrm>
            <a:off x="0" y="1928813"/>
            <a:ext cx="4143375"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algn="r" rtl="1" eaLnBrk="1" hangingPunct="1">
              <a:spcBef>
                <a:spcPct val="0"/>
              </a:spcBef>
              <a:buFontTx/>
              <a:buNone/>
            </a:pPr>
            <a:endParaRPr lang="en-US" sz="1800" b="1" i="1" dirty="0">
              <a:latin typeface="Times New Roman" pitchFamily="18" charset="0"/>
              <a:cs typeface="Arial" charset="0"/>
            </a:endParaRPr>
          </a:p>
          <a:p>
            <a:pPr lvl="1" algn="r" rtl="1" eaLnBrk="1" hangingPunct="1">
              <a:lnSpc>
                <a:spcPct val="150000"/>
              </a:lnSpc>
              <a:spcBef>
                <a:spcPct val="0"/>
              </a:spcBef>
              <a:buFont typeface="Courier New" pitchFamily="49" charset="0"/>
              <a:buChar char="o"/>
            </a:pPr>
            <a:r>
              <a:rPr lang="en-US" sz="1800" b="1" dirty="0">
                <a:latin typeface="Times New Roman" pitchFamily="18" charset="0"/>
                <a:cs typeface="B Mitra" pitchFamily="2" charset="-78"/>
              </a:rPr>
              <a:t> </a:t>
            </a:r>
            <a:r>
              <a:rPr lang="ar-SA" sz="1800" b="1" i="1" dirty="0">
                <a:latin typeface="Times New Roman" pitchFamily="18" charset="0"/>
                <a:cs typeface="B Mitra" pitchFamily="2" charset="-78"/>
              </a:rPr>
              <a:t>گزينه اول</a:t>
            </a:r>
            <a:r>
              <a:rPr lang="ar-SA" sz="1800" b="1" dirty="0">
                <a:latin typeface="Times New Roman" pitchFamily="18" charset="0"/>
                <a:cs typeface="B Mitra" pitchFamily="2" charset="-78"/>
              </a:rPr>
              <a:t> </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600" b="1" dirty="0">
                <a:latin typeface="Times New Roman" pitchFamily="18" charset="0"/>
                <a:cs typeface="B Mitra" pitchFamily="2" charset="-78"/>
              </a:rPr>
              <a:t>ساماندهي هم سطح پياده و سواره</a:t>
            </a:r>
            <a:endParaRPr lang="fa-IR"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en-US" sz="1800" b="1" dirty="0">
                <a:latin typeface="Times New Roman" pitchFamily="18" charset="0"/>
                <a:cs typeface="B Mitra" pitchFamily="2" charset="-78"/>
              </a:rPr>
              <a:t> </a:t>
            </a:r>
            <a:r>
              <a:rPr lang="ar-SA" sz="1800" b="1" dirty="0">
                <a:latin typeface="Times New Roman" pitchFamily="18" charset="0"/>
                <a:cs typeface="B Mitra" pitchFamily="2" charset="-78"/>
              </a:rPr>
              <a:t>گزينه </a:t>
            </a:r>
            <a:r>
              <a:rPr lang="ar-SA" sz="2000" b="1" dirty="0">
                <a:latin typeface="Times New Roman" pitchFamily="18" charset="0"/>
                <a:cs typeface="B Mitra" pitchFamily="2" charset="-78"/>
              </a:rPr>
              <a:t>دوم</a:t>
            </a:r>
            <a:r>
              <a:rPr lang="en-US" sz="2000" b="1" dirty="0">
                <a:latin typeface="Times New Roman" pitchFamily="18" charset="0"/>
                <a:cs typeface="B Mitra" pitchFamily="2" charset="-78"/>
              </a:rPr>
              <a:t>  </a:t>
            </a:r>
            <a:r>
              <a:rPr lang="fa-IR" sz="20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600" b="1" dirty="0">
                <a:latin typeface="Times New Roman" pitchFamily="18" charset="0"/>
                <a:cs typeface="B Mitra" pitchFamily="2" charset="-78"/>
              </a:rPr>
              <a:t>ساماندهي غير همسطح پياده و سواره</a:t>
            </a:r>
            <a:r>
              <a:rPr lang="en-US" sz="1600" b="1" dirty="0">
                <a:latin typeface="Times New Roman" pitchFamily="18" charset="0"/>
                <a:cs typeface="B Mitra" pitchFamily="2" charset="-78"/>
              </a:rPr>
              <a:t> </a:t>
            </a:r>
            <a:r>
              <a:rPr lang="fa-IR" sz="1600" b="1" dirty="0">
                <a:latin typeface="Times New Roman" pitchFamily="18" charset="0"/>
                <a:cs typeface="B Mitra" pitchFamily="2" charset="-78"/>
              </a:rPr>
              <a:t>ـ</a:t>
            </a:r>
            <a:r>
              <a:rPr lang="en-US" sz="1600" b="1" dirty="0">
                <a:latin typeface="Times New Roman" pitchFamily="18" charset="0"/>
                <a:cs typeface="B Mitra" pitchFamily="2" charset="-78"/>
              </a:rPr>
              <a:t> </a:t>
            </a:r>
            <a:r>
              <a:rPr lang="ar-SA" sz="1600" b="1" i="1" dirty="0">
                <a:latin typeface="Times New Roman" pitchFamily="18" charset="0"/>
                <a:cs typeface="B Mitra" pitchFamily="2" charset="-78"/>
              </a:rPr>
              <a:t>پياده زيرگذر</a:t>
            </a:r>
            <a:endParaRPr lang="fa-IR" sz="1800" b="1" i="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en-US" sz="1800" b="1" dirty="0">
                <a:latin typeface="Times New Roman" pitchFamily="18" charset="0"/>
                <a:cs typeface="B Mitra" pitchFamily="2" charset="-78"/>
              </a:rPr>
              <a:t> </a:t>
            </a:r>
            <a:r>
              <a:rPr lang="ar-SA" sz="1800" b="1" i="1" dirty="0">
                <a:latin typeface="Times New Roman" pitchFamily="18" charset="0"/>
                <a:cs typeface="B Mitra" pitchFamily="2" charset="-78"/>
              </a:rPr>
              <a:t>گزينه سوم</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600" b="1" dirty="0">
                <a:latin typeface="Times New Roman" pitchFamily="18" charset="0"/>
                <a:cs typeface="B Mitra" pitchFamily="2" charset="-78"/>
              </a:rPr>
              <a:t>ساماندهي غير همسطح پياده و سواره، زيرگذر</a:t>
            </a:r>
            <a:endParaRPr lang="fa-IR"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en-US" sz="1800" b="1" i="1" dirty="0">
                <a:latin typeface="Times New Roman" pitchFamily="18" charset="0"/>
                <a:cs typeface="B Mitra" pitchFamily="2" charset="-78"/>
              </a:rPr>
              <a:t> </a:t>
            </a:r>
            <a:r>
              <a:rPr lang="ar-SA" sz="1800" b="1" i="1" dirty="0">
                <a:latin typeface="Times New Roman" pitchFamily="18" charset="0"/>
                <a:cs typeface="B Mitra" pitchFamily="2" charset="-78"/>
              </a:rPr>
              <a:t>گزينه چهارم</a:t>
            </a:r>
            <a:r>
              <a:rPr lang="en-US" sz="1800" b="1" i="1" dirty="0">
                <a:latin typeface="Times New Roman" pitchFamily="18" charset="0"/>
                <a:cs typeface="B Mitra" pitchFamily="2" charset="-78"/>
              </a:rPr>
              <a:t> </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ar-SA" sz="1800" b="1" dirty="0">
                <a:latin typeface="Times New Roman" pitchFamily="18" charset="0"/>
                <a:cs typeface="B Mitra" pitchFamily="2" charset="-78"/>
              </a:rPr>
              <a:t> </a:t>
            </a:r>
            <a:r>
              <a:rPr lang="ar-SA" sz="1600" b="1" dirty="0">
                <a:latin typeface="Times New Roman" pitchFamily="18" charset="0"/>
                <a:cs typeface="B Mitra" pitchFamily="2" charset="-78"/>
              </a:rPr>
              <a:t>ممنوعيت حركت سواره، عبور پياده همسطح</a:t>
            </a:r>
            <a:endParaRPr lang="fa-IR"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ar-SA" sz="1800" b="1" i="1" dirty="0">
                <a:latin typeface="Times New Roman" pitchFamily="18" charset="0"/>
                <a:cs typeface="B Mitra" pitchFamily="2" charset="-78"/>
              </a:rPr>
              <a:t>گزينه پنجم</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800" b="1" i="1" dirty="0">
                <a:latin typeface="Times New Roman" pitchFamily="18" charset="0"/>
                <a:cs typeface="B Mitra" pitchFamily="2" charset="-78"/>
              </a:rPr>
              <a:t> </a:t>
            </a:r>
            <a:r>
              <a:rPr lang="ar-SA" sz="1600" b="1" dirty="0">
                <a:latin typeface="Times New Roman" pitchFamily="18" charset="0"/>
                <a:cs typeface="B Mitra" pitchFamily="2" charset="-78"/>
              </a:rPr>
              <a:t>ميدان در قالب يك فضاي باز شــهري</a:t>
            </a:r>
            <a:endParaRPr lang="en-US"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endParaRPr lang="en-US" sz="1800" dirty="0">
              <a:cs typeface="B Mitra" pitchFamily="2" charset="-78"/>
            </a:endParaRPr>
          </a:p>
        </p:txBody>
      </p:sp>
      <p:sp>
        <p:nvSpPr>
          <p:cNvPr id="12" name="Rectangle 11"/>
          <p:cNvSpPr/>
          <p:nvPr/>
        </p:nvSpPr>
        <p:spPr>
          <a:xfrm>
            <a:off x="3981450" y="5837238"/>
            <a:ext cx="5019675" cy="306387"/>
          </a:xfrm>
          <a:prstGeom prst="rect">
            <a:avLst/>
          </a:prstGeom>
          <a:solidFill>
            <a:srgbClr val="EDD89D"/>
          </a:solidFill>
          <a:effectLst>
            <a:outerShdw blurRad="50800" dist="38100" dir="2700000" algn="tl" rotWithShape="0">
              <a:prstClr val="black">
                <a:alpha val="44000"/>
              </a:prstClr>
            </a:outerShdw>
          </a:effectLst>
        </p:spPr>
        <p:txBody>
          <a:bodyPr/>
          <a:lstStyle/>
          <a:p>
            <a:pPr algn="ctr" fontAlgn="auto">
              <a:spcBef>
                <a:spcPct val="0"/>
              </a:spcBef>
              <a:spcAft>
                <a:spcPts val="0"/>
              </a:spcAft>
              <a:buFont typeface="Wingdings" pitchFamily="2" charset="2"/>
              <a:buChar char="§"/>
              <a:defRPr/>
            </a:pPr>
            <a:r>
              <a:rPr lang="ar-SA" sz="1400" b="1" dirty="0">
                <a:ln w="18415" cmpd="sng">
                  <a:noFill/>
                  <a:prstDash val="solid"/>
                </a:ln>
                <a:solidFill>
                  <a:schemeClr val="tx1">
                    <a:lumMod val="85000"/>
                    <a:lumOff val="15000"/>
                  </a:schemeClr>
                </a:solidFill>
                <a:latin typeface="+mn-lt"/>
                <a:cs typeface="+mn-cs"/>
              </a:rPr>
              <a:t>گزينه پنجم،</a:t>
            </a:r>
            <a:r>
              <a:rPr lang="fa-IR" sz="1400" b="1" dirty="0">
                <a:ln w="18415" cmpd="sng">
                  <a:noFill/>
                  <a:prstDash val="solid"/>
                </a:ln>
                <a:solidFill>
                  <a:schemeClr val="tx1">
                    <a:lumMod val="85000"/>
                    <a:lumOff val="15000"/>
                  </a:schemeClr>
                </a:solidFill>
                <a:latin typeface="+mn-lt"/>
                <a:cs typeface="+mn-cs"/>
              </a:rPr>
              <a:t> </a:t>
            </a:r>
            <a:r>
              <a:rPr lang="ar-SA" sz="1400" b="1" dirty="0">
                <a:ln w="18415" cmpd="sng">
                  <a:noFill/>
                  <a:prstDash val="solid"/>
                </a:ln>
                <a:solidFill>
                  <a:schemeClr val="tx1">
                    <a:lumMod val="85000"/>
                    <a:lumOff val="15000"/>
                  </a:schemeClr>
                </a:solidFill>
                <a:latin typeface="+mn-lt"/>
                <a:cs typeface="+mn-cs"/>
              </a:rPr>
              <a:t> ميدان در قالب يك فضاي باز شــهري</a:t>
            </a:r>
            <a:endParaRPr lang="en-US" sz="1400" b="1" dirty="0">
              <a:ln w="18415" cmpd="sng">
                <a:noFill/>
                <a:prstDash val="solid"/>
              </a:ln>
              <a:solidFill>
                <a:schemeClr val="tx1">
                  <a:lumMod val="85000"/>
                  <a:lumOff val="15000"/>
                </a:schemeClr>
              </a:solidFill>
              <a:latin typeface="+mn-lt"/>
              <a:cs typeface="+mn-cs"/>
            </a:endParaRPr>
          </a:p>
        </p:txBody>
      </p:sp>
      <p:pic>
        <p:nvPicPr>
          <p:cNvPr id="8" name="Rectangle 196615"/>
          <p:cNvPicPr>
            <a:picLocks noChangeAspect="1" noChangeArrowheads="1"/>
          </p:cNvPicPr>
          <p:nvPr/>
        </p:nvPicPr>
        <p:blipFill>
          <a:blip r:embed="rId4"/>
          <a:srcRect/>
          <a:stretch>
            <a:fillRect/>
          </a:stretch>
        </p:blipFill>
        <p:spPr bwMode="auto">
          <a:xfrm>
            <a:off x="4000500" y="857250"/>
            <a:ext cx="5006975" cy="5006975"/>
          </a:xfrm>
          <a:prstGeom prst="rect">
            <a:avLst/>
          </a:prstGeom>
          <a:noFill/>
          <a:ln w="9525">
            <a:solidFill>
              <a:srgbClr val="816175"/>
            </a:solidFill>
            <a:miter lim="800000"/>
            <a:headEnd/>
            <a:tailEnd/>
          </a:ln>
          <a:effectLst>
            <a:outerShdw dist="12700" dir="2700000" algn="ctr" rotWithShape="0">
              <a:srgbClr val="533F4C"/>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65598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38243" name="TextBox 231435"/>
          <p:cNvSpPr txBox="1">
            <a:spLocks noChangeArrowheads="1"/>
          </p:cNvSpPr>
          <p:nvPr/>
        </p:nvSpPr>
        <p:spPr bwMode="auto">
          <a:xfrm>
            <a:off x="179388" y="1341438"/>
            <a:ext cx="8686800" cy="431800"/>
          </a:xfrm>
          <a:prstGeom prst="rect">
            <a:avLst/>
          </a:prstGeom>
          <a:solidFill>
            <a:srgbClr val="DEDADE"/>
          </a:solidFill>
          <a:ln w="19050" algn="ctr">
            <a:noFill/>
            <a:miter lim="800000"/>
            <a:headEnd/>
            <a:tailEnd/>
          </a:ln>
          <a:effectLst>
            <a:outerShdw dist="53882" dir="2700000" algn="ctr" rotWithShape="0">
              <a:srgbClr val="554151"/>
            </a:outerShdw>
          </a:effectLst>
        </p:spPr>
        <p:txBody>
          <a:bodyPr/>
          <a:lstStyle/>
          <a:p>
            <a:pPr>
              <a:lnSpc>
                <a:spcPct val="140000"/>
              </a:lnSpc>
              <a:spcBef>
                <a:spcPct val="0"/>
              </a:spcBef>
              <a:buFontTx/>
              <a:buNone/>
              <a:defRPr/>
            </a:pPr>
            <a:r>
              <a:rPr lang="fa-IR" sz="1600" b="1">
                <a:latin typeface="Times New Roman" pitchFamily="18" charset="0"/>
                <a:cs typeface="B Mitra" pitchFamily="2" charset="-78"/>
              </a:rPr>
              <a:t>حدفاصل خیابان های تختی و شهدا ( نمای جداره شماره 3          حد فاصل خیابان های تختی و بوعلی (نمای جداره شماره 4</a:t>
            </a:r>
            <a:r>
              <a:rPr lang="en-US" sz="1600" b="1">
                <a:latin typeface="Times New Roman" pitchFamily="18" charset="0"/>
                <a:cs typeface="B Mitra" pitchFamily="2" charset="-78"/>
              </a:rPr>
              <a:t> </a:t>
            </a:r>
            <a:endParaRPr lang="en-US" sz="1600" b="1">
              <a:cs typeface="B Mitra" pitchFamily="2" charset="-78"/>
            </a:endParaRPr>
          </a:p>
        </p:txBody>
      </p:sp>
      <p:pic>
        <p:nvPicPr>
          <p:cNvPr id="138244" name="Rectangle 231436"/>
          <p:cNvPicPr>
            <a:picLocks noChangeAspect="1" noChangeArrowheads="1"/>
          </p:cNvPicPr>
          <p:nvPr/>
        </p:nvPicPr>
        <p:blipFill>
          <a:blip r:embed="rId3">
            <a:lum bright="-6000" contrast="6000"/>
          </a:blip>
          <a:srcRect/>
          <a:stretch>
            <a:fillRect/>
          </a:stretch>
        </p:blipFill>
        <p:spPr bwMode="auto">
          <a:xfrm>
            <a:off x="4643438" y="2060575"/>
            <a:ext cx="4232275" cy="3935413"/>
          </a:xfrm>
          <a:prstGeom prst="rect">
            <a:avLst/>
          </a:prstGeom>
          <a:solidFill>
            <a:srgbClr val="DEDADE"/>
          </a:solidFill>
          <a:ln w="19050" algn="ctr">
            <a:noFill/>
            <a:miter lim="800000"/>
            <a:headEnd/>
            <a:tailEnd/>
          </a:ln>
          <a:effectLst>
            <a:outerShdw dist="53882" dir="2700000" algn="ctr" rotWithShape="0">
              <a:srgbClr val="554151"/>
            </a:outerShdw>
          </a:effectLst>
        </p:spPr>
      </p:pic>
      <p:pic>
        <p:nvPicPr>
          <p:cNvPr id="138245" name="Rectangle 231437"/>
          <p:cNvPicPr>
            <a:picLocks noChangeAspect="1" noChangeArrowheads="1"/>
          </p:cNvPicPr>
          <p:nvPr/>
        </p:nvPicPr>
        <p:blipFill>
          <a:blip r:embed="rId4">
            <a:lum bright="-6000" contrast="6000"/>
          </a:blip>
          <a:srcRect/>
          <a:stretch>
            <a:fillRect/>
          </a:stretch>
        </p:blipFill>
        <p:spPr bwMode="auto">
          <a:xfrm>
            <a:off x="198438" y="2060575"/>
            <a:ext cx="4232275" cy="3935413"/>
          </a:xfrm>
          <a:prstGeom prst="rect">
            <a:avLst/>
          </a:prstGeom>
          <a:solidFill>
            <a:srgbClr val="DEDADE"/>
          </a:solidFill>
          <a:ln w="19050" algn="ctr">
            <a:noFill/>
            <a:miter lim="800000"/>
            <a:headEnd/>
            <a:tailEnd/>
          </a:ln>
          <a:effectLst>
            <a:outerShdw dist="53882" dir="2700000" algn="ctr" rotWithShape="0">
              <a:srgbClr val="554151"/>
            </a:outerShdw>
          </a:effectLst>
        </p:spPr>
      </p:pic>
      <p:sp>
        <p:nvSpPr>
          <p:cNvPr id="10" name="Shape 3"/>
          <p:cNvSpPr txBox="1">
            <a:spLocks noChangeArrowheads="1"/>
          </p:cNvSpPr>
          <p:nvPr/>
        </p:nvSpPr>
        <p:spPr>
          <a:xfrm>
            <a:off x="0" y="785813"/>
            <a:ext cx="3786188"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وضع موجود جداره های میدان</a:t>
            </a:r>
            <a:endParaRPr lang="en-US" sz="1600" b="1">
              <a:solidFill>
                <a:srgbClr val="262626"/>
              </a:solidFill>
              <a:cs typeface="B Mitra" pitchFamily="2" charset="-78"/>
            </a:endParaRPr>
          </a:p>
        </p:txBody>
      </p:sp>
      <p:sp>
        <p:nvSpPr>
          <p:cNvPr id="11" name="TextBox 10"/>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  /بخش دوم : سنجش وضعیت</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23500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ar-SA" sz="2500" b="1" dirty="0">
                <a:effectLst>
                  <a:outerShdw blurRad="38100" dist="38100" dir="2700000" algn="tl">
                    <a:srgbClr val="FFFFFF"/>
                  </a:outerShdw>
                </a:effectLst>
                <a:cs typeface="B Mitra" pitchFamily="2" charset="-78"/>
              </a:rPr>
              <a:t>طراحي </a:t>
            </a:r>
            <a:r>
              <a:rPr lang="fa-IR" sz="2500" b="1" dirty="0">
                <a:effectLst>
                  <a:outerShdw blurRad="38100" dist="38100" dir="2700000" algn="tl">
                    <a:srgbClr val="FFFFFF"/>
                  </a:outerShdw>
                </a:effectLst>
                <a:cs typeface="B Mitra" pitchFamily="2" charset="-78"/>
              </a:rPr>
              <a:t>شهری </a:t>
            </a:r>
            <a:r>
              <a:rPr lang="ar-SA" sz="2500" b="1" dirty="0">
                <a:effectLst>
                  <a:outerShdw blurRad="38100" dist="38100" dir="2700000" algn="tl">
                    <a:srgbClr val="FFFFFF"/>
                  </a:outerShdw>
                </a:effectLst>
                <a:cs typeface="B Mitra" pitchFamily="2" charset="-78"/>
              </a:rPr>
              <a:t>م</a:t>
            </a:r>
            <a:r>
              <a:rPr lang="fa-IR" sz="2500" b="1" dirty="0">
                <a:effectLst>
                  <a:outerShdw blurRad="38100" dist="38100" dir="2700000" algn="tl">
                    <a:srgbClr val="FFFFFF"/>
                  </a:outerShdw>
                </a:effectLst>
                <a:cs typeface="B Mitra" pitchFamily="2" charset="-78"/>
              </a:rPr>
              <a:t>حورهای شش گانه </a:t>
            </a:r>
            <a:r>
              <a:rPr lang="ar-SA" sz="2500" b="1" dirty="0">
                <a:effectLst>
                  <a:outerShdw blurRad="38100" dist="38100" dir="2700000" algn="tl">
                    <a:srgbClr val="FFFFFF"/>
                  </a:outerShdw>
                </a:effectLst>
                <a:cs typeface="B Mitra" pitchFamily="2" charset="-78"/>
              </a:rPr>
              <a:t> </a:t>
            </a:r>
            <a:endParaRPr lang="fa-IR" sz="2500" b="1" dirty="0">
              <a:effectLst>
                <a:outerShdw blurRad="38100" dist="38100" dir="2700000" algn="tl">
                  <a:srgbClr val="FFFFFF"/>
                </a:outerShdw>
              </a:effectLst>
              <a:cs typeface="B Mitra" pitchFamily="2" charset="-78"/>
            </a:endParaRPr>
          </a:p>
          <a:p>
            <a:pPr>
              <a:spcBef>
                <a:spcPct val="0"/>
              </a:spcBef>
              <a:buFontTx/>
              <a:buNone/>
              <a:defRPr/>
            </a:pPr>
            <a:r>
              <a:rPr lang="fa-IR" sz="2500" b="1" dirty="0">
                <a:effectLst>
                  <a:outerShdw blurRad="38100" dist="38100" dir="2700000" algn="tl">
                    <a:srgbClr val="FFFFFF"/>
                  </a:outerShdw>
                </a:effectLst>
                <a:cs typeface="B Mitra" pitchFamily="2" charset="-78"/>
              </a:rPr>
              <a:t>                               سنجش وضع موجود</a:t>
            </a:r>
            <a:endParaRPr lang="en-US" sz="2500" dirty="0">
              <a:cs typeface="B Mitra" pitchFamily="2" charset="-78"/>
            </a:endParaRPr>
          </a:p>
        </p:txBody>
      </p:sp>
      <p:sp>
        <p:nvSpPr>
          <p:cNvPr id="144391" name="Rectangle 7"/>
          <p:cNvSpPr>
            <a:spLocks noChangeArrowheads="1"/>
          </p:cNvSpPr>
          <p:nvPr/>
        </p:nvSpPr>
        <p:spPr bwMode="auto">
          <a:xfrm>
            <a:off x="5997575" y="4232275"/>
            <a:ext cx="3146425"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 بخش اول :</a:t>
            </a:r>
          </a:p>
        </p:txBody>
      </p:sp>
      <p:pic>
        <p:nvPicPr>
          <p:cNvPr id="144392" name="Picture 8" descr="C:\Documents and Settings\ur7\Desktop\raster-hamedan\Picture6.jpg"/>
          <p:cNvPicPr>
            <a:picLocks noChangeAspect="1" noChangeArrowheads="1"/>
          </p:cNvPicPr>
          <p:nvPr/>
        </p:nvPicPr>
        <p:blipFill>
          <a:blip r:embed="rId3">
            <a:lum bright="6000" contrast="6000"/>
          </a:blip>
          <a:srcRect/>
          <a:stretch>
            <a:fillRect/>
          </a:stretch>
        </p:blipFill>
        <p:spPr bwMode="auto">
          <a:xfrm>
            <a:off x="657225" y="2300288"/>
            <a:ext cx="2374900" cy="1785937"/>
          </a:xfrm>
          <a:prstGeom prst="rect">
            <a:avLst/>
          </a:prstGeom>
          <a:noFill/>
          <a:ln w="9525" algn="ctr">
            <a:noFill/>
            <a:miter lim="800000"/>
            <a:headEnd/>
            <a:tailEnd/>
          </a:ln>
          <a:effectLst>
            <a:outerShdw dist="53882" dir="2700000" algn="ctr" rotWithShape="0">
              <a:srgbClr val="4E3C49"/>
            </a:outerShdw>
          </a:effectLst>
        </p:spPr>
      </p:pic>
      <p:pic>
        <p:nvPicPr>
          <p:cNvPr id="144393" name="Picture 9" descr="C:\Documents and Settings\ur7\Desktop\raster-hamedan\Picture7.jpg"/>
          <p:cNvPicPr>
            <a:picLocks noChangeAspect="1" noChangeArrowheads="1"/>
          </p:cNvPicPr>
          <p:nvPr/>
        </p:nvPicPr>
        <p:blipFill>
          <a:blip r:embed="rId4">
            <a:lum bright="6000" contrast="6000"/>
          </a:blip>
          <a:srcRect/>
          <a:stretch>
            <a:fillRect/>
          </a:stretch>
        </p:blipFill>
        <p:spPr bwMode="auto">
          <a:xfrm>
            <a:off x="3124200" y="762000"/>
            <a:ext cx="2357437" cy="1765300"/>
          </a:xfrm>
          <a:prstGeom prst="rect">
            <a:avLst/>
          </a:prstGeom>
          <a:noFill/>
          <a:ln w="9525" algn="ctr">
            <a:noFill/>
            <a:miter lim="800000"/>
            <a:headEnd/>
            <a:tailEnd/>
          </a:ln>
          <a:effectLst>
            <a:outerShdw dist="53882" dir="2700000" algn="ctr" rotWithShape="0">
              <a:srgbClr val="4E3C49"/>
            </a:outerShdw>
          </a:effectLst>
        </p:spPr>
      </p:pic>
      <p:pic>
        <p:nvPicPr>
          <p:cNvPr id="144395" name="Picture 11" descr="C:\Documents and Settings\ur7\Desktop\raster-hamedan\Picture5.jpg"/>
          <p:cNvPicPr>
            <a:picLocks noChangeAspect="1" noChangeArrowheads="1"/>
          </p:cNvPicPr>
          <p:nvPr/>
        </p:nvPicPr>
        <p:blipFill>
          <a:blip r:embed="rId5">
            <a:lum bright="6000" contrast="6000"/>
          </a:blip>
          <a:srcRect/>
          <a:stretch>
            <a:fillRect/>
          </a:stretch>
        </p:blipFill>
        <p:spPr bwMode="auto">
          <a:xfrm>
            <a:off x="642938" y="285750"/>
            <a:ext cx="2376487" cy="1785938"/>
          </a:xfrm>
          <a:prstGeom prst="rect">
            <a:avLst/>
          </a:prstGeom>
          <a:noFill/>
          <a:effectLst>
            <a:outerShdw dist="53882" dir="2700000" algn="ctr" rotWithShape="0">
              <a:srgbClr val="4E3C49"/>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91493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34194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2" name="TextBox 11"/>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150532" name="Text Box 4"/>
          <p:cNvSpPr txBox="1">
            <a:spLocks noChangeArrowheads="1"/>
          </p:cNvSpPr>
          <p:nvPr/>
        </p:nvSpPr>
        <p:spPr bwMode="auto">
          <a:xfrm>
            <a:off x="7885113" y="981075"/>
            <a:ext cx="1223962"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شهدا</a:t>
            </a:r>
            <a:endParaRPr lang="en-US" sz="1400" b="1">
              <a:cs typeface="B Mitra" pitchFamily="2" charset="-78"/>
            </a:endParaRPr>
          </a:p>
        </p:txBody>
      </p:sp>
      <p:sp>
        <p:nvSpPr>
          <p:cNvPr id="150533" name="Text Box 5"/>
          <p:cNvSpPr txBox="1">
            <a:spLocks noChangeArrowheads="1"/>
          </p:cNvSpPr>
          <p:nvPr/>
        </p:nvSpPr>
        <p:spPr bwMode="auto">
          <a:xfrm>
            <a:off x="7885113" y="3411538"/>
            <a:ext cx="1223962"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تختی</a:t>
            </a:r>
            <a:endParaRPr lang="en-US" sz="1400" b="1">
              <a:cs typeface="B Mitra" pitchFamily="2" charset="-78"/>
            </a:endParaRPr>
          </a:p>
        </p:txBody>
      </p:sp>
      <p:sp>
        <p:nvSpPr>
          <p:cNvPr id="8" name="TextBox 7"/>
          <p:cNvSpPr txBox="1"/>
          <p:nvPr/>
        </p:nvSpPr>
        <p:spPr>
          <a:xfrm>
            <a:off x="0" y="836613"/>
            <a:ext cx="2857500" cy="360362"/>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a:latin typeface="Arial" pitchFamily="34" charset="0"/>
                <a:cs typeface="B Mitra" pitchFamily="2" charset="-78"/>
              </a:rPr>
              <a:t>   </a:t>
            </a:r>
            <a:r>
              <a:rPr lang="fa-IR" sz="1600" b="1">
                <a:solidFill>
                  <a:srgbClr val="262626"/>
                </a:solidFill>
                <a:latin typeface="Arial" pitchFamily="34" charset="0"/>
                <a:cs typeface="B Mitra" pitchFamily="2" charset="-78"/>
              </a:rPr>
              <a:t>شناخت / نظام کاربری زمین</a:t>
            </a:r>
          </a:p>
        </p:txBody>
      </p:sp>
      <p:pic>
        <p:nvPicPr>
          <p:cNvPr id="150538" name="Picture 10" descr="C:\Documents and Settings\ur7\Desktop\raster-hamedan\Picture19.jpg"/>
          <p:cNvPicPr>
            <a:picLocks noChangeAspect="1" noChangeArrowheads="1"/>
          </p:cNvPicPr>
          <p:nvPr/>
        </p:nvPicPr>
        <p:blipFill>
          <a:blip r:embed="rId2">
            <a:clrChange>
              <a:clrFrom>
                <a:srgbClr val="FDFDFD"/>
              </a:clrFrom>
              <a:clrTo>
                <a:srgbClr val="FDFDFD">
                  <a:alpha val="0"/>
                </a:srgbClr>
              </a:clrTo>
            </a:clrChange>
          </a:blip>
          <a:srcRect/>
          <a:stretch>
            <a:fillRect/>
          </a:stretch>
        </p:blipFill>
        <p:spPr bwMode="auto">
          <a:xfrm>
            <a:off x="2193925" y="1428750"/>
            <a:ext cx="6786563" cy="1928813"/>
          </a:xfrm>
          <a:prstGeom prst="rect">
            <a:avLst/>
          </a:prstGeom>
          <a:noFill/>
          <a:ln w="9525" cap="rnd">
            <a:solidFill>
              <a:schemeClr val="bg2">
                <a:lumMod val="75000"/>
              </a:schemeClr>
            </a:solidFill>
            <a:bevel/>
            <a:headEnd/>
            <a:tailEnd/>
          </a:ln>
          <a:effectLst>
            <a:outerShdw blurRad="50800" dist="12700" dir="5400000" algn="t" rotWithShape="0">
              <a:prstClr val="black">
                <a:alpha val="40000"/>
              </a:prstClr>
            </a:outerShdw>
          </a:effectLst>
        </p:spPr>
      </p:pic>
      <p:pic>
        <p:nvPicPr>
          <p:cNvPr id="150539" name="Picture 11" descr="C:\Documents and Settings\ur7\Desktop\raster-hamedan\Picture20.jpg"/>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2058988" y="4000500"/>
            <a:ext cx="6992937" cy="1946275"/>
          </a:xfrm>
          <a:prstGeom prst="rect">
            <a:avLst/>
          </a:prstGeom>
          <a:noFill/>
          <a:ln w="9525" cap="rnd">
            <a:solidFill>
              <a:schemeClr val="bg2">
                <a:lumMod val="75000"/>
              </a:schemeClr>
            </a:solidFill>
            <a:bevel/>
            <a:headEnd/>
            <a:tailEnd/>
          </a:ln>
          <a:effectLst>
            <a:outerShdw blurRad="50800" dist="12700" dir="5400000" algn="t" rotWithShape="0">
              <a:prstClr val="black">
                <a:alpha val="40000"/>
              </a:prstClr>
            </a:outerShdw>
          </a:effectLst>
        </p:spPr>
      </p:pic>
      <p:pic>
        <p:nvPicPr>
          <p:cNvPr id="150540" name="Picture 12" descr="C:\Documents and Settings\ur7\Desktop\raster-hamedan\Picture21.jpg"/>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71438" y="3071813"/>
            <a:ext cx="1857375" cy="2930525"/>
          </a:xfrm>
          <a:prstGeom prst="rect">
            <a:avLst/>
          </a:prstGeom>
          <a:noFill/>
          <a:ln w="9525" cap="rnd">
            <a:solidFill>
              <a:schemeClr val="bg2">
                <a:lumMod val="75000"/>
              </a:schemeClr>
            </a:solidFill>
            <a:bevel/>
            <a:headEnd/>
            <a:tailEnd/>
          </a:ln>
          <a:effectLst>
            <a:outerShdw blurRad="50800" dist="12700" dir="5400000" algn="t"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875622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pic>
        <p:nvPicPr>
          <p:cNvPr id="12292" name="Picture 5" descr="babataher1-Mod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09" r="5539" b="16521"/>
          <a:stretch>
            <a:fillRect/>
          </a:stretch>
        </p:blipFill>
        <p:spPr bwMode="auto">
          <a:xfrm>
            <a:off x="468313" y="4211638"/>
            <a:ext cx="2087562" cy="1954212"/>
          </a:xfrm>
          <a:prstGeom prst="rect">
            <a:avLst/>
          </a:prstGeom>
          <a:noFill/>
          <a:ln w="3175">
            <a:solidFill>
              <a:srgbClr val="D6D0D5"/>
            </a:solidFill>
            <a:miter lim="800000"/>
            <a:headEnd/>
            <a:tailEnd/>
          </a:ln>
          <a:extLst>
            <a:ext uri="{909E8E84-426E-40DD-AFC4-6F175D3DCCD1}">
              <a14:hiddenFill xmlns:a14="http://schemas.microsoft.com/office/drawing/2010/main">
                <a:solidFill>
                  <a:srgbClr val="FFFFFF"/>
                </a:solidFill>
              </a14:hiddenFill>
            </a:ext>
          </a:extLst>
        </p:spPr>
      </p:pic>
      <p:sp>
        <p:nvSpPr>
          <p:cNvPr id="154631" name="Text Box 7"/>
          <p:cNvSpPr txBox="1">
            <a:spLocks noChangeArrowheads="1"/>
          </p:cNvSpPr>
          <p:nvPr/>
        </p:nvSpPr>
        <p:spPr bwMode="auto">
          <a:xfrm>
            <a:off x="7451725" y="820738"/>
            <a:ext cx="1223963"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اکباتان</a:t>
            </a:r>
            <a:endParaRPr lang="en-US" sz="1400" b="1">
              <a:cs typeface="B Mitra" pitchFamily="2" charset="-78"/>
            </a:endParaRPr>
          </a:p>
        </p:txBody>
      </p:sp>
      <p:sp>
        <p:nvSpPr>
          <p:cNvPr id="8" name="TextBox 7"/>
          <p:cNvSpPr txBox="1"/>
          <p:nvPr/>
        </p:nvSpPr>
        <p:spPr>
          <a:xfrm>
            <a:off x="0" y="836613"/>
            <a:ext cx="2857500" cy="360362"/>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a:latin typeface="Arial" pitchFamily="34" charset="0"/>
                <a:cs typeface="B Mitra" pitchFamily="2" charset="-78"/>
              </a:rPr>
              <a:t> </a:t>
            </a:r>
            <a:r>
              <a:rPr lang="fa-IR" sz="1600" b="1">
                <a:solidFill>
                  <a:srgbClr val="262626"/>
                </a:solidFill>
                <a:latin typeface="Arial" pitchFamily="34" charset="0"/>
                <a:cs typeface="B Mitra" pitchFamily="2" charset="-78"/>
              </a:rPr>
              <a:t>شناخت / نظام منظر شهری</a:t>
            </a:r>
          </a:p>
        </p:txBody>
      </p:sp>
      <p:pic>
        <p:nvPicPr>
          <p:cNvPr id="12295" name="Picture 9" descr="C:\Documents and Settings\ur7\Desktop\raster-hamedan\Picture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4429125"/>
            <a:ext cx="6357938"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4" name="Picture 10" descr="C:\Documents and Settings\ur7\Desktop\raster-hamedan\Picture31.jpg"/>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1071563" y="1357313"/>
            <a:ext cx="7669212" cy="2876550"/>
          </a:xfrm>
          <a:prstGeom prst="rect">
            <a:avLst/>
          </a:prstGeom>
          <a:noFill/>
          <a:ln w="9525" cap="rnd">
            <a:solidFill>
              <a:schemeClr val="bg2">
                <a:lumMod val="75000"/>
              </a:schemeClr>
            </a:solidFill>
            <a:bevel/>
            <a:headEnd/>
            <a:tailEnd/>
          </a:ln>
          <a:effectLst>
            <a:outerShdw blurRad="50800" dist="12700" dir="5400000" algn="t" rotWithShape="0">
              <a:schemeClr val="bg1">
                <a:lumMod val="95000"/>
                <a:alpha val="4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986972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pic>
        <p:nvPicPr>
          <p:cNvPr id="13316" name="Picture 4" descr="babataher2-Mod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835"/>
          <a:stretch>
            <a:fillRect/>
          </a:stretch>
        </p:blipFill>
        <p:spPr bwMode="auto">
          <a:xfrm>
            <a:off x="250825" y="4233863"/>
            <a:ext cx="2376488" cy="2052637"/>
          </a:xfrm>
          <a:prstGeom prst="rect">
            <a:avLst/>
          </a:prstGeom>
          <a:noFill/>
          <a:ln w="9525">
            <a:solidFill>
              <a:srgbClr val="D6D0D5"/>
            </a:solidFill>
            <a:miter lim="800000"/>
            <a:headEnd/>
            <a:tailEnd/>
          </a:ln>
          <a:extLst>
            <a:ext uri="{909E8E84-426E-40DD-AFC4-6F175D3DCCD1}">
              <a14:hiddenFill xmlns:a14="http://schemas.microsoft.com/office/drawing/2010/main">
                <a:solidFill>
                  <a:srgbClr val="FFFFFF"/>
                </a:solidFill>
              </a14:hiddenFill>
            </a:ext>
          </a:extLst>
        </p:spPr>
      </p:pic>
      <p:sp>
        <p:nvSpPr>
          <p:cNvPr id="7" name="Shape 3"/>
          <p:cNvSpPr txBox="1">
            <a:spLocks noChangeArrowheads="1"/>
          </p:cNvSpPr>
          <p:nvPr/>
        </p:nvSpPr>
        <p:spPr>
          <a:xfrm>
            <a:off x="0" y="785813"/>
            <a:ext cx="3419475" cy="3397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a:solidFill>
                  <a:srgbClr val="262626"/>
                </a:solidFill>
                <a:effectLst>
                  <a:outerShdw blurRad="38100" dist="38100" dir="2700000" algn="tl">
                    <a:srgbClr val="000000"/>
                  </a:outerShdw>
                </a:effectLst>
                <a:cs typeface="B Mitra" pitchFamily="2" charset="-78"/>
              </a:rPr>
              <a:t> </a:t>
            </a:r>
            <a:r>
              <a:rPr lang="fa-IR" sz="1600" b="1">
                <a:solidFill>
                  <a:srgbClr val="262626"/>
                </a:solidFill>
                <a:cs typeface="B Mitra" pitchFamily="2" charset="-78"/>
              </a:rPr>
              <a:t>شناخت / نظام استخوانبندی فضاهای همگانی</a:t>
            </a:r>
          </a:p>
        </p:txBody>
      </p:sp>
      <p:sp>
        <p:nvSpPr>
          <p:cNvPr id="159754" name="Text Box 10"/>
          <p:cNvSpPr txBox="1">
            <a:spLocks noChangeArrowheads="1"/>
          </p:cNvSpPr>
          <p:nvPr/>
        </p:nvSpPr>
        <p:spPr bwMode="auto">
          <a:xfrm>
            <a:off x="7451725" y="820738"/>
            <a:ext cx="1223963"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تختی</a:t>
            </a:r>
            <a:endParaRPr lang="en-US" sz="1400" b="1">
              <a:cs typeface="B Mitra" pitchFamily="2" charset="-78"/>
            </a:endParaRPr>
          </a:p>
        </p:txBody>
      </p:sp>
      <p:pic>
        <p:nvPicPr>
          <p:cNvPr id="159755" name="Picture 11" descr="C:\Documents and Settings\ur7\Desktop\raster-hamedan\Picture36.jpg"/>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1497013" y="1266825"/>
            <a:ext cx="7218362" cy="2876550"/>
          </a:xfrm>
          <a:prstGeom prst="rect">
            <a:avLst/>
          </a:prstGeom>
          <a:noFill/>
          <a:ln w="9525" cap="rnd">
            <a:solidFill>
              <a:schemeClr val="bg2">
                <a:lumMod val="75000"/>
              </a:schemeClr>
            </a:solidFill>
            <a:bevel/>
            <a:headEnd/>
            <a:tailEnd/>
          </a:ln>
          <a:effectLst>
            <a:outerShdw blurRad="50800" dist="12700" dir="5400000" algn="t" rotWithShape="0">
              <a:schemeClr val="bg1">
                <a:lumMod val="95000"/>
                <a:alpha val="40000"/>
              </a:schemeClr>
            </a:outerShdw>
          </a:effectLst>
        </p:spPr>
      </p:pic>
      <p:pic>
        <p:nvPicPr>
          <p:cNvPr id="13320" name="Picture 12" descr="C:\Documents and Settings\ur7\Desktop\raster-hamedan\Picture36000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4429125"/>
            <a:ext cx="630713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939814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بخــــش اول </a:t>
            </a:r>
            <a:r>
              <a:rPr lang="ar-SA" sz="2500" b="1">
                <a:effectLst>
                  <a:outerShdw blurRad="38100" dist="38100" dir="2700000" algn="tl">
                    <a:srgbClr val="FFFFFF"/>
                  </a:outerShdw>
                </a:effectLst>
                <a:cs typeface="B Mitra" pitchFamily="2" charset="-78"/>
              </a:rPr>
              <a:t> </a:t>
            </a:r>
            <a:endParaRPr lang="fa-IR" sz="2500" b="1">
              <a:effectLst>
                <a:outerShdw blurRad="38100" dist="38100" dir="2700000" algn="tl">
                  <a:srgbClr val="FFFFFF"/>
                </a:outerShdw>
              </a:effectLst>
              <a:cs typeface="B Mitra" pitchFamily="2" charset="-78"/>
            </a:endParaRPr>
          </a:p>
          <a:p>
            <a:pPr>
              <a:spcBef>
                <a:spcPct val="0"/>
              </a:spcBef>
              <a:buFontTx/>
              <a:buNone/>
              <a:defRPr/>
            </a:pPr>
            <a:r>
              <a:rPr lang="fa-IR" sz="2500" b="1">
                <a:effectLst>
                  <a:outerShdw blurRad="38100" dist="38100" dir="2700000" algn="tl">
                    <a:srgbClr val="FFFFFF"/>
                  </a:outerShdw>
                </a:effectLst>
                <a:cs typeface="B Mitra" pitchFamily="2" charset="-78"/>
              </a:rPr>
              <a:t>            تحلیل و ارزیابی مطالعات</a:t>
            </a:r>
            <a:endParaRPr lang="en-US" sz="2500">
              <a:cs typeface="B Mitra" pitchFamily="2" charset="-78"/>
            </a:endParaRPr>
          </a:p>
        </p:txBody>
      </p:sp>
      <p:pic>
        <p:nvPicPr>
          <p:cNvPr id="71695" name="Picture 15" descr="C:\Documents and Settings\ur7\Desktop\raster-hamedan\00.jpg"/>
          <p:cNvPicPr>
            <a:picLocks noChangeAspect="1" noChangeArrowheads="1"/>
          </p:cNvPicPr>
          <p:nvPr/>
        </p:nvPicPr>
        <p:blipFill>
          <a:blip r:embed="rId3">
            <a:clrChange>
              <a:clrFrom>
                <a:srgbClr val="FFFFFF"/>
              </a:clrFrom>
              <a:clrTo>
                <a:srgbClr val="FFFFFF">
                  <a:alpha val="0"/>
                </a:srgbClr>
              </a:clrTo>
            </a:clrChange>
          </a:blip>
          <a:srcRect r="3922"/>
          <a:stretch>
            <a:fillRect/>
          </a:stretch>
        </p:blipFill>
        <p:spPr bwMode="auto">
          <a:xfrm>
            <a:off x="3810000" y="228600"/>
            <a:ext cx="3500438" cy="1571625"/>
          </a:xfrm>
          <a:prstGeom prst="rect">
            <a:avLst/>
          </a:prstGeom>
          <a:solidFill>
            <a:srgbClr val="F7EFE1"/>
          </a:solidFill>
          <a:ln w="9525" algn="ctr">
            <a:solidFill>
              <a:srgbClr val="D6D0D5"/>
            </a:solidFill>
            <a:miter lim="800000"/>
            <a:headEnd/>
            <a:tailEnd/>
          </a:ln>
          <a:effectLst>
            <a:outerShdw dist="53882" dir="2700000" algn="ctr" rotWithShape="0">
              <a:srgbClr val="533F4C"/>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71684" name="Rectangle 4"/>
          <p:cNvSpPr>
            <a:spLocks noChangeArrowheads="1"/>
          </p:cNvSpPr>
          <p:nvPr/>
        </p:nvSpPr>
        <p:spPr bwMode="auto">
          <a:xfrm>
            <a:off x="7181850" y="4221163"/>
            <a:ext cx="196215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a:t>
            </a:r>
          </a:p>
        </p:txBody>
      </p:sp>
      <p:pic>
        <p:nvPicPr>
          <p:cNvPr id="71696" name="Picture 16" descr="C:\Documents and Settings\ur7\Desktop\raster-hamedan\011.jpg"/>
          <p:cNvPicPr>
            <a:picLocks noChangeAspect="1" noChangeArrowheads="1"/>
          </p:cNvPicPr>
          <p:nvPr/>
        </p:nvPicPr>
        <p:blipFill>
          <a:blip r:embed="rId4">
            <a:clrChange>
              <a:clrFrom>
                <a:srgbClr val="FFFFFF"/>
              </a:clrFrom>
              <a:clrTo>
                <a:srgbClr val="FFFFFF">
                  <a:alpha val="0"/>
                </a:srgbClr>
              </a:clrTo>
            </a:clrChange>
          </a:blip>
          <a:srcRect r="5770"/>
          <a:stretch>
            <a:fillRect/>
          </a:stretch>
        </p:blipFill>
        <p:spPr bwMode="auto">
          <a:xfrm>
            <a:off x="0" y="2286000"/>
            <a:ext cx="3500438" cy="1573213"/>
          </a:xfrm>
          <a:prstGeom prst="rect">
            <a:avLst/>
          </a:prstGeom>
          <a:solidFill>
            <a:srgbClr val="F7EFE1"/>
          </a:solidFill>
          <a:ln w="9525">
            <a:solidFill>
              <a:srgbClr val="D6D0D5"/>
            </a:solidFill>
            <a:miter lim="800000"/>
            <a:headEnd/>
            <a:tailEnd/>
          </a:ln>
          <a:effectLst>
            <a:outerShdw dist="53882" dir="2700000" algn="ctr" rotWithShape="0">
              <a:srgbClr val="533F4C"/>
            </a:outerShdw>
          </a:effectLst>
        </p:spPr>
      </p:pic>
      <p:pic>
        <p:nvPicPr>
          <p:cNvPr id="71697" name="Picture 17" descr="C:\Documents and Settings\ur7\Desktop\raster-hamedan\012.jpg"/>
          <p:cNvPicPr>
            <a:picLocks noChangeAspect="1" noChangeArrowheads="1"/>
          </p:cNvPicPr>
          <p:nvPr/>
        </p:nvPicPr>
        <p:blipFill>
          <a:blip r:embed="rId5">
            <a:clrChange>
              <a:clrFrom>
                <a:srgbClr val="FFFFFF"/>
              </a:clrFrom>
              <a:clrTo>
                <a:srgbClr val="FFFFFF">
                  <a:alpha val="0"/>
                </a:srgbClr>
              </a:clrTo>
            </a:clrChange>
          </a:blip>
          <a:srcRect t="8000"/>
          <a:stretch>
            <a:fillRect/>
          </a:stretch>
        </p:blipFill>
        <p:spPr bwMode="auto">
          <a:xfrm>
            <a:off x="0" y="357188"/>
            <a:ext cx="3494088" cy="1643062"/>
          </a:xfrm>
          <a:prstGeom prst="rect">
            <a:avLst/>
          </a:prstGeom>
          <a:solidFill>
            <a:srgbClr val="F7EFE1"/>
          </a:solidFill>
          <a:ln w="9525">
            <a:solidFill>
              <a:srgbClr val="D6D0D5"/>
            </a:solidFill>
            <a:miter lim="800000"/>
            <a:headEnd/>
            <a:tailEnd/>
          </a:ln>
          <a:effectLst>
            <a:outerShdw dist="53882" dir="2700000" algn="ctr" rotWithShape="0">
              <a:srgbClr val="533F4C"/>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1236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34194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2" name="TextBox 11"/>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pic>
        <p:nvPicPr>
          <p:cNvPr id="81924" name="Picture 4" descr="1"/>
          <p:cNvPicPr>
            <a:picLocks noChangeAspect="1" noChangeArrowheads="1"/>
          </p:cNvPicPr>
          <p:nvPr/>
        </p:nvPicPr>
        <p:blipFill>
          <a:blip r:embed="rId3">
            <a:clrChange>
              <a:clrFrom>
                <a:srgbClr val="FFFFFF"/>
              </a:clrFrom>
              <a:clrTo>
                <a:srgbClr val="FFFFFF">
                  <a:alpha val="0"/>
                </a:srgbClr>
              </a:clrTo>
            </a:clrChange>
          </a:blip>
          <a:srcRect l="1219" t="12605" b="11205"/>
          <a:stretch>
            <a:fillRect/>
          </a:stretch>
        </p:blipFill>
        <p:spPr bwMode="auto">
          <a:xfrm>
            <a:off x="107950" y="1268413"/>
            <a:ext cx="8743950" cy="431800"/>
          </a:xfrm>
          <a:prstGeom prst="rect">
            <a:avLst/>
          </a:prstGeom>
          <a:noFill/>
          <a:ln w="9525">
            <a:solidFill>
              <a:srgbClr val="D6D0D5"/>
            </a:solidFill>
            <a:miter lim="800000"/>
            <a:headEnd/>
            <a:tailEnd/>
          </a:ln>
          <a:effectLst>
            <a:outerShdw dist="35921" dir="2700000" algn="ctr" rotWithShape="0">
              <a:srgbClr val="808080"/>
            </a:outerShdw>
          </a:effectLst>
        </p:spPr>
      </p:pic>
      <p:pic>
        <p:nvPicPr>
          <p:cNvPr id="81925" name="Picture 5" descr="2-"/>
          <p:cNvPicPr>
            <a:picLocks noChangeAspect="1" noChangeArrowheads="1"/>
          </p:cNvPicPr>
          <p:nvPr/>
        </p:nvPicPr>
        <p:blipFill>
          <a:blip r:embed="rId4">
            <a:clrChange>
              <a:clrFrom>
                <a:srgbClr val="FFFFFF"/>
              </a:clrFrom>
              <a:clrTo>
                <a:srgbClr val="FFFFFF">
                  <a:alpha val="0"/>
                </a:srgbClr>
              </a:clrTo>
            </a:clrChange>
          </a:blip>
          <a:srcRect l="928" t="5806" b="70981"/>
          <a:stretch>
            <a:fillRect/>
          </a:stretch>
        </p:blipFill>
        <p:spPr bwMode="auto">
          <a:xfrm>
            <a:off x="107950" y="1773238"/>
            <a:ext cx="8742363" cy="863600"/>
          </a:xfrm>
          <a:prstGeom prst="rect">
            <a:avLst/>
          </a:prstGeom>
          <a:noFill/>
          <a:ln w="9525">
            <a:solidFill>
              <a:srgbClr val="D6D0D5"/>
            </a:solidFill>
            <a:miter lim="800000"/>
            <a:headEnd/>
            <a:tailEnd/>
          </a:ln>
          <a:effectLst>
            <a:outerShdw dist="35921" dir="2700000" algn="ctr" rotWithShape="0">
              <a:srgbClr val="808080"/>
            </a:outerShdw>
          </a:effectLst>
        </p:spPr>
      </p:pic>
      <p:pic>
        <p:nvPicPr>
          <p:cNvPr id="81926" name="Picture 6" descr="2-"/>
          <p:cNvPicPr>
            <a:picLocks noChangeAspect="1" noChangeArrowheads="1"/>
          </p:cNvPicPr>
          <p:nvPr/>
        </p:nvPicPr>
        <p:blipFill>
          <a:blip r:embed="rId5">
            <a:clrChange>
              <a:clrFrom>
                <a:srgbClr val="FFFFFF"/>
              </a:clrFrom>
              <a:clrTo>
                <a:srgbClr val="FFFFFF">
                  <a:alpha val="0"/>
                </a:srgbClr>
              </a:clrTo>
            </a:clrChange>
          </a:blip>
          <a:srcRect t="44344"/>
          <a:stretch>
            <a:fillRect/>
          </a:stretch>
        </p:blipFill>
        <p:spPr bwMode="auto">
          <a:xfrm>
            <a:off x="107950" y="2708275"/>
            <a:ext cx="8723313" cy="2046288"/>
          </a:xfrm>
          <a:prstGeom prst="rect">
            <a:avLst/>
          </a:prstGeom>
          <a:solidFill>
            <a:srgbClr val="F7EFE1"/>
          </a:solidFill>
          <a:ln w="9525">
            <a:solidFill>
              <a:srgbClr val="D6D0D5"/>
            </a:solidFill>
            <a:miter lim="800000"/>
            <a:headEnd/>
            <a:tailEnd/>
          </a:ln>
          <a:effectLst>
            <a:outerShdw dist="35921" dir="2700000" algn="ctr" rotWithShape="0">
              <a:srgbClr val="808080"/>
            </a:outerShdw>
          </a:effectLst>
        </p:spPr>
      </p:pic>
      <p:sp>
        <p:nvSpPr>
          <p:cNvPr id="81928" name="Text Box 8"/>
          <p:cNvSpPr txBox="1">
            <a:spLocks noChangeArrowheads="1"/>
          </p:cNvSpPr>
          <p:nvPr/>
        </p:nvSpPr>
        <p:spPr bwMode="auto">
          <a:xfrm>
            <a:off x="6300788" y="820738"/>
            <a:ext cx="26638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شهدا – جداره شمال غربی </a:t>
            </a:r>
          </a:p>
        </p:txBody>
      </p:sp>
      <p:sp>
        <p:nvSpPr>
          <p:cNvPr id="81931" name="Text Box 11"/>
          <p:cNvSpPr txBox="1">
            <a:spLocks noChangeArrowheads="1"/>
          </p:cNvSpPr>
          <p:nvPr/>
        </p:nvSpPr>
        <p:spPr bwMode="auto">
          <a:xfrm>
            <a:off x="3286125" y="4868863"/>
            <a:ext cx="5545138" cy="1246187"/>
          </a:xfrm>
          <a:prstGeom prst="rect">
            <a:avLst/>
          </a:prstGeom>
          <a:solidFill>
            <a:schemeClr val="bg2">
              <a:lumMod val="60000"/>
              <a:lumOff val="40000"/>
            </a:schemeClr>
          </a:solidFill>
          <a:ln w="9525" algn="ctr">
            <a:solidFill>
              <a:srgbClr val="D6D0D5"/>
            </a:solidFill>
            <a:miter lim="800000"/>
            <a:headEnd/>
            <a:tailEnd/>
          </a:ln>
          <a:effectLst>
            <a:outerShdw blurRad="50800" dist="38100" dir="5400000" algn="t" rotWithShape="0">
              <a:prstClr val="black">
                <a:alpha val="40000"/>
              </a:prstClr>
            </a:outerShdw>
          </a:effectLst>
        </p:spPr>
        <p:txBody>
          <a:bodyPr>
            <a:spAutoFit/>
          </a:bodyPr>
          <a:lstStyle/>
          <a:p>
            <a:pPr>
              <a:buFont typeface="Calibri" pitchFamily="34" charset="0"/>
              <a:buNone/>
              <a:defRPr/>
            </a:pPr>
            <a:r>
              <a:rPr lang="fa-IR" sz="1500" dirty="0"/>
              <a:t>اغتشاش در نصب تابلوهای تبلیغاتی و عدم هماهنگی بناهای مجاور با هم و با بنا های با ارزش  </a:t>
            </a:r>
          </a:p>
          <a:p>
            <a:pPr>
              <a:buFont typeface="Calibri" pitchFamily="34" charset="0"/>
              <a:buNone/>
              <a:defRPr/>
            </a:pPr>
            <a:r>
              <a:rPr lang="fa-IR" sz="1500" dirty="0"/>
              <a:t>کیفیت بصری را در طول جداره کم رنگ نموده است.</a:t>
            </a:r>
          </a:p>
          <a:p>
            <a:pPr>
              <a:buFont typeface="Calibri" pitchFamily="34" charset="0"/>
              <a:buNone/>
              <a:defRPr/>
            </a:pPr>
            <a:r>
              <a:rPr lang="fa-IR" sz="1500" dirty="0">
                <a:cs typeface="B Mitra" pitchFamily="2" charset="-78"/>
              </a:rPr>
              <a:t> در طول جداره یکنواختی در خط آسمان و از سوی دیگر اغتشاش در خط آسمان به شدت به چشم می خورد. </a:t>
            </a:r>
            <a:endParaRPr lang="en-US" sz="1500" dirty="0">
              <a:cs typeface="B Mitra" pitchFamily="2" charset="-78"/>
            </a:endParaRPr>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ارزیابی سیمای جداره</a:t>
            </a:r>
          </a:p>
        </p:txBody>
      </p:sp>
      <p:pic>
        <p:nvPicPr>
          <p:cNvPr id="15370" name="Picture 16" descr="C:\Documents and Settings\ur7\Desktop\raster-hamedan\Picture45.jpg"/>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714500" y="4857750"/>
            <a:ext cx="142875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7" descr="C:\Documents and Settings\ur7\Desktop\raster-hamedan\Picture450.jpg"/>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3350" y="4857750"/>
            <a:ext cx="150971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58902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498080" cy="487680"/>
          </a:xfrm>
        </p:spPr>
        <p:txBody>
          <a:bodyPr>
            <a:normAutofit fontScale="90000"/>
          </a:bodyPr>
          <a:lstStyle/>
          <a:p>
            <a:pPr algn="r"/>
            <a:r>
              <a:rPr lang="ar-SA" b="1" dirty="0">
                <a:effectLst/>
              </a:rPr>
              <a:t>انوع فضاهای شهری</a:t>
            </a:r>
            <a:endParaRPr lang="en-US" dirty="0"/>
          </a:p>
        </p:txBody>
      </p:sp>
      <p:sp>
        <p:nvSpPr>
          <p:cNvPr id="3" name="TextBox 2"/>
          <p:cNvSpPr txBox="1"/>
          <p:nvPr/>
        </p:nvSpPr>
        <p:spPr>
          <a:xfrm>
            <a:off x="1292441" y="838200"/>
            <a:ext cx="7620000" cy="5016758"/>
          </a:xfrm>
          <a:prstGeom prst="rect">
            <a:avLst/>
          </a:prstGeom>
          <a:noFill/>
        </p:spPr>
        <p:txBody>
          <a:bodyPr wrap="square" rtlCol="0">
            <a:spAutoFit/>
          </a:bodyPr>
          <a:lstStyle/>
          <a:p>
            <a:pPr algn="justLow" rtl="1"/>
            <a:r>
              <a:rPr lang="ar-SA" sz="2000" dirty="0">
                <a:cs typeface="B Nazanin" pitchFamily="2" charset="-78"/>
              </a:rPr>
              <a:t>فضاهای شهری آن دسته از فضاهای باز عمومی موجود در شهر هستند که بستر تعاملات اجتماعی می باشند، و با پذیرفتن سه شاخص اصلی برای تشخیص فضاهای شهری :</a:t>
            </a:r>
            <a:endParaRPr lang="en-US" sz="2000" dirty="0">
              <a:cs typeface="B Nazanin" pitchFamily="2" charset="-78"/>
            </a:endParaRPr>
          </a:p>
          <a:p>
            <a:pPr algn="justLow" rtl="1"/>
            <a:r>
              <a:rPr lang="ar-SA" sz="2000" dirty="0" smtClean="0">
                <a:solidFill>
                  <a:srgbClr val="0070C0"/>
                </a:solidFill>
                <a:cs typeface="B Nazanin" pitchFamily="2" charset="-78"/>
              </a:rPr>
              <a:t>1)  عمومی بودن فضا</a:t>
            </a:r>
            <a:endParaRPr lang="en-US" sz="2000" dirty="0" smtClean="0">
              <a:solidFill>
                <a:srgbClr val="0070C0"/>
              </a:solidFill>
              <a:cs typeface="B Nazanin" pitchFamily="2" charset="-78"/>
            </a:endParaRPr>
          </a:p>
          <a:p>
            <a:pPr algn="justLow" rtl="1"/>
            <a:r>
              <a:rPr lang="ar-SA" sz="2000" dirty="0" smtClean="0">
                <a:solidFill>
                  <a:srgbClr val="0070C0"/>
                </a:solidFill>
                <a:cs typeface="B Nazanin" pitchFamily="2" charset="-78"/>
              </a:rPr>
              <a:t>2)  باز بودن فضا</a:t>
            </a:r>
            <a:endParaRPr lang="en-US" sz="2000" dirty="0" smtClean="0">
              <a:solidFill>
                <a:srgbClr val="0070C0"/>
              </a:solidFill>
              <a:cs typeface="B Nazanin" pitchFamily="2" charset="-78"/>
            </a:endParaRPr>
          </a:p>
          <a:p>
            <a:pPr algn="justLow" rtl="1"/>
            <a:r>
              <a:rPr lang="ar-SA" sz="2000" dirty="0" smtClean="0">
                <a:solidFill>
                  <a:srgbClr val="0070C0"/>
                </a:solidFill>
                <a:cs typeface="B Nazanin" pitchFamily="2" charset="-78"/>
              </a:rPr>
              <a:t>3)  برقراری تعاملات اجتماعی</a:t>
            </a:r>
            <a:endParaRPr lang="en-US" sz="2000" dirty="0" smtClean="0">
              <a:solidFill>
                <a:srgbClr val="0070C0"/>
              </a:solidFill>
              <a:cs typeface="B Nazanin" pitchFamily="2" charset="-78"/>
            </a:endParaRPr>
          </a:p>
          <a:p>
            <a:pPr algn="justLow" rtl="1"/>
            <a:r>
              <a:rPr lang="ar-SA" sz="2000" dirty="0" smtClean="0">
                <a:cs typeface="B Nazanin" pitchFamily="2" charset="-78"/>
              </a:rPr>
              <a:t>برای ما مشخص می گردد و آنچه به عنوان فضای شهری در عرصه عمومی شهرهای ما باقی می ماند . به پنج دسته کلی تقسیم می گردد.</a:t>
            </a:r>
            <a:endParaRPr lang="en-US" sz="2000" dirty="0" smtClean="0">
              <a:cs typeface="B Nazanin" pitchFamily="2" charset="-78"/>
            </a:endParaRPr>
          </a:p>
          <a:p>
            <a:pPr algn="justLow" rtl="1"/>
            <a:r>
              <a:rPr lang="ar-SA" sz="2000" dirty="0" smtClean="0">
                <a:solidFill>
                  <a:srgbClr val="FF0000"/>
                </a:solidFill>
                <a:cs typeface="B Nazanin" pitchFamily="2" charset="-78"/>
              </a:rPr>
              <a:t>1</a:t>
            </a:r>
            <a:r>
              <a:rPr lang="ar-SA" sz="2000" dirty="0">
                <a:solidFill>
                  <a:srgbClr val="FF0000"/>
                </a:solidFill>
                <a:cs typeface="B Nazanin" pitchFamily="2" charset="-78"/>
              </a:rPr>
              <a:t>)  ورودی ها</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2)  </a:t>
            </a:r>
            <a:r>
              <a:rPr lang="ar-SA" sz="2000" dirty="0" smtClean="0">
                <a:solidFill>
                  <a:srgbClr val="FF0000"/>
                </a:solidFill>
                <a:cs typeface="B Nazanin" pitchFamily="2" charset="-78"/>
              </a:rPr>
              <a:t>گره</a:t>
            </a:r>
            <a:r>
              <a:rPr lang="fa-IR" sz="2000" dirty="0" smtClean="0">
                <a:solidFill>
                  <a:srgbClr val="FF0000"/>
                </a:solidFill>
                <a:cs typeface="B Nazanin" pitchFamily="2" charset="-78"/>
              </a:rPr>
              <a:t>(میدان)</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3)  مسیرها</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4)  لبه آب</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5)  پله </a:t>
            </a:r>
            <a:r>
              <a:rPr lang="ar-SA" sz="2000" dirty="0">
                <a:cs typeface="B Nazanin" pitchFamily="2" charset="-78"/>
              </a:rPr>
              <a:t>( پاکزاد 1385 ص </a:t>
            </a:r>
            <a:r>
              <a:rPr lang="ar-SA" sz="2000" dirty="0" smtClean="0">
                <a:cs typeface="B Nazanin" pitchFamily="2" charset="-78"/>
              </a:rPr>
              <a:t>88-84</a:t>
            </a:r>
            <a:r>
              <a:rPr lang="fa-IR" sz="2000" dirty="0" smtClean="0">
                <a:cs typeface="B Nazanin" pitchFamily="2" charset="-78"/>
              </a:rPr>
              <a:t>)</a:t>
            </a:r>
          </a:p>
          <a:p>
            <a:pPr algn="justLow" rtl="1"/>
            <a:endParaRPr lang="fa-IR" sz="2000" dirty="0">
              <a:cs typeface="B Nazanin" pitchFamily="2" charset="-78"/>
            </a:endParaRPr>
          </a:p>
          <a:p>
            <a:pPr algn="justLow" rtl="1"/>
            <a:r>
              <a:rPr lang="fa-IR" sz="2000" dirty="0" smtClean="0">
                <a:cs typeface="B Nazanin" pitchFamily="2" charset="-78"/>
              </a:rPr>
              <a:t>حال بعداز آشنایی با این مفاهیم مهم،ابتدا به شناخت کلی از فضای شهری همدان پرداخته و سپس به شناخت </a:t>
            </a:r>
            <a:r>
              <a:rPr lang="fa-IR" sz="2000" dirty="0" smtClean="0">
                <a:solidFill>
                  <a:srgbClr val="FF0000"/>
                </a:solidFill>
                <a:cs typeface="B Nazanin" pitchFamily="2" charset="-78"/>
              </a:rPr>
              <a:t>5 </a:t>
            </a:r>
            <a:r>
              <a:rPr lang="fa-IR" sz="2000" dirty="0" smtClean="0">
                <a:cs typeface="B Nazanin" pitchFamily="2" charset="-78"/>
              </a:rPr>
              <a:t>آیتم فوق در شهر مورد مطالعه،شهر همدان می پردازیم.</a:t>
            </a:r>
            <a:endParaRPr lang="en-US" sz="2000" dirty="0">
              <a:cs typeface="B Nazanin" pitchFamily="2" charset="-78"/>
            </a:endParaRPr>
          </a:p>
          <a:p>
            <a:pPr algn="justLow"/>
            <a:endParaRPr lang="en-US" sz="2000" dirty="0">
              <a:cs typeface="B Nazanin" pitchFamily="2" charset="-78"/>
            </a:endParaRPr>
          </a:p>
        </p:txBody>
      </p:sp>
    </p:spTree>
    <p:extLst>
      <p:ext uri="{BB962C8B-B14F-4D97-AF65-F5344CB8AC3E}">
        <p14:creationId xmlns:p14="http://schemas.microsoft.com/office/powerpoint/2010/main" val="798497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34194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2" name="TextBox 11"/>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88069" name="Text Box 5"/>
          <p:cNvSpPr txBox="1">
            <a:spLocks noChangeArrowheads="1"/>
          </p:cNvSpPr>
          <p:nvPr/>
        </p:nvSpPr>
        <p:spPr bwMode="auto">
          <a:xfrm>
            <a:off x="6300788" y="820738"/>
            <a:ext cx="26638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 جداره جنوب غربی</a:t>
            </a:r>
          </a:p>
        </p:txBody>
      </p:sp>
      <p:pic>
        <p:nvPicPr>
          <p:cNvPr id="88070" name="Picture 6" descr="3-"/>
          <p:cNvPicPr>
            <a:picLocks noChangeAspect="1" noChangeArrowheads="1"/>
          </p:cNvPicPr>
          <p:nvPr/>
        </p:nvPicPr>
        <p:blipFill>
          <a:blip r:embed="rId3">
            <a:clrChange>
              <a:clrFrom>
                <a:srgbClr val="FFFFFF"/>
              </a:clrFrom>
              <a:clrTo>
                <a:srgbClr val="FFFFFF">
                  <a:alpha val="0"/>
                </a:srgbClr>
              </a:clrTo>
            </a:clrChange>
          </a:blip>
          <a:srcRect l="3514" t="22333" r="2739" b="-1241"/>
          <a:stretch>
            <a:fillRect/>
          </a:stretch>
        </p:blipFill>
        <p:spPr bwMode="auto">
          <a:xfrm>
            <a:off x="323850" y="1411288"/>
            <a:ext cx="8640763" cy="504825"/>
          </a:xfrm>
          <a:prstGeom prst="rect">
            <a:avLst/>
          </a:prstGeom>
          <a:noFill/>
          <a:ln w="9525">
            <a:solidFill>
              <a:srgbClr val="D6D0D5"/>
            </a:solidFill>
            <a:miter lim="800000"/>
            <a:headEnd/>
            <a:tailEnd/>
          </a:ln>
          <a:effectLst>
            <a:outerShdw dist="35921" dir="2700000" algn="ctr" rotWithShape="0">
              <a:srgbClr val="808080"/>
            </a:outerShdw>
          </a:effectLst>
        </p:spPr>
      </p:pic>
      <p:pic>
        <p:nvPicPr>
          <p:cNvPr id="88072" name="Picture 8" descr="4"/>
          <p:cNvPicPr>
            <a:picLocks noChangeAspect="1" noChangeArrowheads="1"/>
          </p:cNvPicPr>
          <p:nvPr/>
        </p:nvPicPr>
        <p:blipFill>
          <a:blip r:embed="rId4">
            <a:clrChange>
              <a:clrFrom>
                <a:srgbClr val="FFFFFF"/>
              </a:clrFrom>
              <a:clrTo>
                <a:srgbClr val="FFFFFF">
                  <a:alpha val="0"/>
                </a:srgbClr>
              </a:clrTo>
            </a:clrChange>
          </a:blip>
          <a:srcRect l="1772" t="47144" r="15417" b="5768"/>
          <a:stretch>
            <a:fillRect/>
          </a:stretch>
        </p:blipFill>
        <p:spPr bwMode="auto">
          <a:xfrm>
            <a:off x="142875" y="2895600"/>
            <a:ext cx="8782050" cy="1604963"/>
          </a:xfrm>
          <a:prstGeom prst="rect">
            <a:avLst/>
          </a:prstGeom>
          <a:solidFill>
            <a:srgbClr val="F7EFE1"/>
          </a:solidFill>
          <a:ln w="9525">
            <a:solidFill>
              <a:srgbClr val="D6D0D5"/>
            </a:solidFill>
            <a:miter lim="800000"/>
            <a:headEnd/>
            <a:tailEnd/>
          </a:ln>
          <a:effectLst>
            <a:outerShdw dist="35921" dir="2700000" algn="ctr" rotWithShape="0">
              <a:srgbClr val="808080"/>
            </a:outerShdw>
          </a:effectLst>
        </p:spPr>
      </p:pic>
      <p:sp>
        <p:nvSpPr>
          <p:cNvPr id="88075" name="Text Box 11"/>
          <p:cNvSpPr txBox="1">
            <a:spLocks noChangeArrowheads="1"/>
          </p:cNvSpPr>
          <p:nvPr/>
        </p:nvSpPr>
        <p:spPr bwMode="auto">
          <a:xfrm>
            <a:off x="4143375" y="4786313"/>
            <a:ext cx="4786313" cy="1362075"/>
          </a:xfrm>
          <a:prstGeom prst="rect">
            <a:avLst/>
          </a:prstGeom>
          <a:solidFill>
            <a:schemeClr val="bg2">
              <a:lumMod val="60000"/>
              <a:lumOff val="40000"/>
            </a:schemeClr>
          </a:solidFill>
          <a:ln w="9525" algn="ctr">
            <a:solidFill>
              <a:srgbClr val="D6D0D5"/>
            </a:solidFill>
            <a:miter lim="800000"/>
            <a:headEnd/>
            <a:tailEnd/>
          </a:ln>
          <a:effectLst>
            <a:outerShdw blurRad="50800" dist="38100" dir="5400000" algn="t" rotWithShape="0">
              <a:prstClr val="black">
                <a:alpha val="40000"/>
              </a:prstClr>
            </a:outerShdw>
          </a:effectLst>
        </p:spPr>
        <p:txBody>
          <a:bodyPr>
            <a:spAutoFit/>
          </a:bodyPr>
          <a:lstStyle/>
          <a:p>
            <a:pPr>
              <a:buFont typeface="Calibri" pitchFamily="34" charset="0"/>
              <a:buNone/>
              <a:defRPr/>
            </a:pPr>
            <a:r>
              <a:rPr lang="fa-IR" sz="1500" dirty="0"/>
              <a:t>اغتشاش و گسستگی در خط آسمان ، عقب نشینی در جداره و اغتشاش در نصب تابلوهای تبلیغاتی در این جداره به کرات مشاهده می گردد. </a:t>
            </a:r>
          </a:p>
          <a:p>
            <a:pPr>
              <a:buFont typeface="Calibri" pitchFamily="34" charset="0"/>
              <a:buNone/>
              <a:defRPr/>
            </a:pPr>
            <a:r>
              <a:rPr lang="fa-IR" sz="1500" dirty="0"/>
              <a:t>در طراحی جداره استفاده از ساختمان های باارزش به عنوان قالب ارجاع مورد توجه قرار گرفته است . تا علاوه بر هماهنگی بناهای مجاور انطباق با زمینه را هم  در طول محور داشته باشیم .</a:t>
            </a:r>
            <a:endParaRPr lang="en-US" sz="1500" dirty="0"/>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ارزیابی سیمای جداره</a:t>
            </a:r>
          </a:p>
        </p:txBody>
      </p:sp>
      <p:pic>
        <p:nvPicPr>
          <p:cNvPr id="16393" name="Picture 16" descr="C:\Documents and Settings\ur7\Desktop\raster-hamedan\Picture45.jpg"/>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214563" y="4786313"/>
            <a:ext cx="14287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7" descr="C:\Documents and Settings\ur7\Desktop\raster-hamedan\Picture450.jpg"/>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71500" y="4808538"/>
            <a:ext cx="150971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2-"/>
          <p:cNvPicPr>
            <a:picLocks noChangeAspect="1" noChangeArrowheads="1"/>
          </p:cNvPicPr>
          <p:nvPr/>
        </p:nvPicPr>
        <p:blipFill>
          <a:blip r:embed="rId7">
            <a:clrChange>
              <a:clrFrom>
                <a:srgbClr val="FFFFFF"/>
              </a:clrFrom>
              <a:clrTo>
                <a:srgbClr val="FFFFFF">
                  <a:alpha val="0"/>
                </a:srgbClr>
              </a:clrTo>
            </a:clrChange>
          </a:blip>
          <a:srcRect r="3824" b="68298"/>
          <a:stretch>
            <a:fillRect/>
          </a:stretch>
        </p:blipFill>
        <p:spPr bwMode="auto">
          <a:xfrm>
            <a:off x="465138" y="2000250"/>
            <a:ext cx="8035925" cy="823913"/>
          </a:xfrm>
          <a:prstGeom prst="rect">
            <a:avLst/>
          </a:prstGeom>
          <a:noFill/>
          <a:ln w="9525">
            <a:solidFill>
              <a:srgbClr val="D6D0D5"/>
            </a:solidFill>
            <a:miter lim="800000"/>
            <a:headEnd/>
            <a:tailEnd/>
          </a:ln>
          <a:effectLst>
            <a:outerShdw dist="35921" dir="2700000" algn="ctr" rotWithShape="0">
              <a:srgbClr val="808080"/>
            </a:outerShdw>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114300"/>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7526066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بخــــش اول </a:t>
            </a:r>
            <a:r>
              <a:rPr lang="ar-SA" sz="2500" b="1">
                <a:effectLst>
                  <a:outerShdw blurRad="38100" dist="38100" dir="2700000" algn="tl">
                    <a:srgbClr val="FFFFFF"/>
                  </a:outerShdw>
                </a:effectLst>
                <a:cs typeface="B Mitra" pitchFamily="2" charset="-78"/>
              </a:rPr>
              <a:t> </a:t>
            </a:r>
            <a:endParaRPr lang="fa-IR" sz="2500" b="1">
              <a:effectLst>
                <a:outerShdw blurRad="38100" dist="38100" dir="2700000" algn="tl">
                  <a:srgbClr val="FFFFFF"/>
                </a:outerShdw>
              </a:effectLst>
              <a:cs typeface="B Mitra" pitchFamily="2" charset="-78"/>
            </a:endParaRPr>
          </a:p>
          <a:p>
            <a:pPr>
              <a:spcBef>
                <a:spcPct val="0"/>
              </a:spcBef>
              <a:buFontTx/>
              <a:buNone/>
              <a:defRPr/>
            </a:pPr>
            <a:r>
              <a:rPr lang="fa-IR" sz="2500" b="1">
                <a:effectLst>
                  <a:outerShdw blurRad="38100" dist="38100" dir="2700000" algn="tl">
                    <a:srgbClr val="FFFFFF"/>
                  </a:outerShdw>
                </a:effectLst>
                <a:cs typeface="B Mitra" pitchFamily="2" charset="-78"/>
              </a:rPr>
              <a:t>    تدوین اهداف و معیار های طراحی</a:t>
            </a:r>
            <a:endParaRPr lang="en-US" sz="2500">
              <a:cs typeface="B Mitra" pitchFamily="2" charset="-78"/>
            </a:endParaRPr>
          </a:p>
        </p:txBody>
      </p:sp>
      <p:sp>
        <p:nvSpPr>
          <p:cNvPr id="90116" name="Rectangle 4"/>
          <p:cNvSpPr>
            <a:spLocks noChangeArrowheads="1"/>
          </p:cNvSpPr>
          <p:nvPr/>
        </p:nvSpPr>
        <p:spPr bwMode="auto">
          <a:xfrm>
            <a:off x="7181850" y="4221163"/>
            <a:ext cx="196215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a:t>
            </a:r>
          </a:p>
        </p:txBody>
      </p:sp>
      <p:pic>
        <p:nvPicPr>
          <p:cNvPr id="90118" name="Picture 6" descr="500"/>
          <p:cNvPicPr>
            <a:picLocks noChangeAspect="1" noChangeArrowheads="1"/>
          </p:cNvPicPr>
          <p:nvPr/>
        </p:nvPicPr>
        <p:blipFill>
          <a:blip r:embed="rId3"/>
          <a:srcRect/>
          <a:stretch>
            <a:fillRect/>
          </a:stretch>
        </p:blipFill>
        <p:spPr bwMode="auto">
          <a:xfrm>
            <a:off x="1187450" y="2276475"/>
            <a:ext cx="2160588" cy="2160588"/>
          </a:xfrm>
          <a:prstGeom prst="rect">
            <a:avLst/>
          </a:prstGeom>
          <a:noFill/>
          <a:ln w="9525">
            <a:solidFill>
              <a:srgbClr val="5F5F5F"/>
            </a:solidFill>
            <a:miter lim="800000"/>
            <a:headEnd/>
            <a:tailEnd/>
          </a:ln>
          <a:effectLst>
            <a:outerShdw dist="53882" dir="2700000" algn="ctr" rotWithShape="0">
              <a:srgbClr val="533F4C"/>
            </a:outerShdw>
          </a:effectLst>
        </p:spPr>
      </p:pic>
      <p:pic>
        <p:nvPicPr>
          <p:cNvPr id="90120" name="Picture 8" descr="DSC07676"/>
          <p:cNvPicPr>
            <a:picLocks noChangeAspect="1" noChangeArrowheads="1"/>
          </p:cNvPicPr>
          <p:nvPr/>
        </p:nvPicPr>
        <p:blipFill>
          <a:blip r:embed="rId4">
            <a:clrChange>
              <a:clrFrom>
                <a:srgbClr val="7998C7"/>
              </a:clrFrom>
              <a:clrTo>
                <a:srgbClr val="7998C7">
                  <a:alpha val="0"/>
                </a:srgbClr>
              </a:clrTo>
            </a:clrChange>
          </a:blip>
          <a:srcRect t="17580" r="26654" b="12363"/>
          <a:stretch>
            <a:fillRect/>
          </a:stretch>
        </p:blipFill>
        <p:spPr bwMode="auto">
          <a:xfrm>
            <a:off x="1187450" y="512763"/>
            <a:ext cx="2160588" cy="1547812"/>
          </a:xfrm>
          <a:prstGeom prst="rect">
            <a:avLst/>
          </a:prstGeom>
          <a:noFill/>
          <a:ln w="9525">
            <a:solidFill>
              <a:srgbClr val="5F5F5F"/>
            </a:solidFill>
            <a:miter lim="800000"/>
            <a:headEnd/>
            <a:tailEnd/>
          </a:ln>
          <a:effectLst>
            <a:outerShdw dist="12700" dir="5400000" algn="ctr" rotWithShape="0">
              <a:srgbClr val="808080">
                <a:alpha val="50000"/>
              </a:srgbClr>
            </a:outerShdw>
          </a:effectLst>
        </p:spPr>
      </p:pic>
      <p:pic>
        <p:nvPicPr>
          <p:cNvPr id="90121" name="Picture 9" descr="C:\Documents and Settings\ur7\Desktop\raster-hamedan\Picture48.jpg"/>
          <p:cNvPicPr>
            <a:picLocks noChangeAspect="1" noChangeArrowheads="1"/>
          </p:cNvPicPr>
          <p:nvPr/>
        </p:nvPicPr>
        <p:blipFill>
          <a:blip r:embed="rId5">
            <a:clrChange>
              <a:clrFrom>
                <a:srgbClr val="FDFDFD"/>
              </a:clrFrom>
              <a:clrTo>
                <a:srgbClr val="FDFDFD">
                  <a:alpha val="0"/>
                </a:srgbClr>
              </a:clrTo>
            </a:clrChange>
          </a:blip>
          <a:srcRect t="10328"/>
          <a:stretch>
            <a:fillRect/>
          </a:stretch>
        </p:blipFill>
        <p:spPr bwMode="auto">
          <a:xfrm>
            <a:off x="3581400" y="929723"/>
            <a:ext cx="4357687" cy="1285875"/>
          </a:xfrm>
          <a:prstGeom prst="rect">
            <a:avLst/>
          </a:prstGeom>
          <a:solidFill>
            <a:srgbClr val="F7EFE1"/>
          </a:solidFill>
          <a:ln w="9525">
            <a:solidFill>
              <a:srgbClr val="D6D0D5"/>
            </a:solidFill>
            <a:miter lim="800000"/>
            <a:headEnd/>
            <a:tailEnd/>
          </a:ln>
          <a:effectLst>
            <a:outerShdw dist="53882" dir="2700000" algn="ctr" rotWithShape="0">
              <a:srgbClr val="533F4C"/>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026596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46832"/>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4215" name="Text Box 7"/>
          <p:cNvSpPr txBox="1">
            <a:spLocks noChangeArrowheads="1"/>
          </p:cNvSpPr>
          <p:nvPr/>
        </p:nvSpPr>
        <p:spPr bwMode="auto">
          <a:xfrm>
            <a:off x="214313" y="4613275"/>
            <a:ext cx="3962400" cy="1816100"/>
          </a:xfrm>
          <a:prstGeom prst="rect">
            <a:avLst/>
          </a:prstGeom>
          <a:solidFill>
            <a:schemeClr val="bg2">
              <a:lumMod val="60000"/>
              <a:lumOff val="40000"/>
              <a:alpha val="58000"/>
            </a:schemeClr>
          </a:solidFill>
          <a:ln w="9525" algn="ctr">
            <a:solidFill>
              <a:srgbClr val="D6D0D5"/>
            </a:solidFill>
            <a:miter lim="800000"/>
            <a:headEnd/>
            <a:tailEnd/>
          </a:ln>
          <a:effectLst>
            <a:outerShdw blurRad="50800" dist="38100" dir="5400000" algn="t" rotWithShape="0">
              <a:prstClr val="black">
                <a:alpha val="40000"/>
              </a:prstClr>
            </a:outerShdw>
          </a:effectLst>
        </p:spPr>
        <p:txBody>
          <a:bodyPr>
            <a:spAutoFit/>
          </a:bodyPr>
          <a:lstStyle/>
          <a:p>
            <a:pPr marL="85725" indent="-85725" defTabSz="958850">
              <a:buFont typeface="Calibri" pitchFamily="34" charset="0"/>
              <a:buNone/>
              <a:defRPr/>
            </a:pPr>
            <a:r>
              <a:rPr lang="fa-IR" sz="1400" dirty="0"/>
              <a:t> امتداد فعالیت و سرزندگی بخش مجاور میدان امام خمینی (ره) به قسمت های میانبی و انتهایی محور از طریق :</a:t>
            </a:r>
          </a:p>
          <a:p>
            <a:pPr marL="85725" indent="-85725" defTabSz="958850">
              <a:buFont typeface="Calibri" pitchFamily="34" charset="0"/>
              <a:buNone/>
              <a:defRPr/>
            </a:pPr>
            <a:r>
              <a:rPr lang="fa-IR" sz="1400" dirty="0"/>
              <a:t> پیش بینی محل های طراحی شده برای دستفروشی در بخش های میانی محور</a:t>
            </a:r>
          </a:p>
          <a:p>
            <a:pPr marL="85725" indent="-85725" defTabSz="958850">
              <a:buFont typeface="Calibri" pitchFamily="34" charset="0"/>
              <a:buNone/>
              <a:defRPr/>
            </a:pPr>
            <a:r>
              <a:rPr lang="fa-IR" sz="1400" dirty="0"/>
              <a:t> پیش بینی کاربری ها و فعالیت های جاذب حضور مردم به صورت مجتمع های تجاری ، تجاری – فرهنگی و مجموعه دانشگاهی در بخش های انتهایی محور ها</a:t>
            </a:r>
          </a:p>
        </p:txBody>
      </p:sp>
      <p:sp>
        <p:nvSpPr>
          <p:cNvPr id="9"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94217" name="Text Box 9"/>
          <p:cNvSpPr txBox="1">
            <a:spLocks noChangeArrowheads="1"/>
          </p:cNvSpPr>
          <p:nvPr/>
        </p:nvSpPr>
        <p:spPr bwMode="auto">
          <a:xfrm>
            <a:off x="7524750" y="820738"/>
            <a:ext cx="1584325"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t>محور </a:t>
            </a:r>
            <a:r>
              <a:rPr lang="fa-IR" sz="1500" b="1">
                <a:latin typeface="Arial" pitchFamily="34" charset="0"/>
              </a:rPr>
              <a:t>شهدا</a:t>
            </a:r>
            <a:endParaRPr lang="en-US" sz="1500" b="1">
              <a:latin typeface="Arial" pitchFamily="34" charset="0"/>
            </a:endParaRPr>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چهارچوب طراحی شهری</a:t>
            </a:r>
          </a:p>
        </p:txBody>
      </p:sp>
      <p:pic>
        <p:nvPicPr>
          <p:cNvPr id="94219" name="Picture 11" descr="C:\Documents and Settings\ur7\Desktop\raster-hamedan\Picture51.jpg"/>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371475" y="1357313"/>
            <a:ext cx="8401050" cy="2882900"/>
          </a:xfrm>
          <a:prstGeom prst="rect">
            <a:avLst/>
          </a:prstGeom>
          <a:noFill/>
          <a:ln w="9525" cap="rnd">
            <a:solidFill>
              <a:schemeClr val="bg2">
                <a:lumMod val="75000"/>
              </a:schemeClr>
            </a:solidFill>
            <a:bevel/>
            <a:headEnd/>
            <a:tailEnd/>
          </a:ln>
          <a:effectLst>
            <a:outerShdw blurRad="50800" dist="12700" dir="5400000" algn="t" rotWithShape="0">
              <a:schemeClr val="bg1">
                <a:lumMod val="50000"/>
                <a:alpha val="95000"/>
              </a:schemeClr>
            </a:outerShdw>
          </a:effectLst>
        </p:spPr>
      </p:pic>
      <p:pic>
        <p:nvPicPr>
          <p:cNvPr id="21512" name="Picture 19" descr="C:\Documents and Settings\ur7\Desktop\raster-hamedan\200.jpg"/>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186238" y="4643438"/>
            <a:ext cx="1528762"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0" descr="C:\Documents and Settings\ur7\Desktop\raster-hamedan\2000.jpg"/>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729288" y="4572000"/>
            <a:ext cx="170021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1" descr="C:\Documents and Settings\ur7\Desktop\raster-hamedan\20.jpg"/>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237413" y="4679950"/>
            <a:ext cx="190658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99224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4215"/>
                                        </p:tgtEl>
                                        <p:attrNameLst>
                                          <p:attrName>style.visibility</p:attrName>
                                        </p:attrNameLst>
                                      </p:cBhvr>
                                      <p:to>
                                        <p:strVal val="visible"/>
                                      </p:to>
                                    </p:set>
                                    <p:anim calcmode="lin" valueType="num">
                                      <p:cBhvr additive="base">
                                        <p:cTn id="7" dur="2000" fill="hold"/>
                                        <p:tgtEl>
                                          <p:spTgt spid="94215"/>
                                        </p:tgtEl>
                                        <p:attrNameLst>
                                          <p:attrName>ppt_x</p:attrName>
                                        </p:attrNameLst>
                                      </p:cBhvr>
                                      <p:tavLst>
                                        <p:tav tm="0">
                                          <p:val>
                                            <p:strVal val="0-#ppt_w/2"/>
                                          </p:val>
                                        </p:tav>
                                        <p:tav tm="100000">
                                          <p:val>
                                            <p:strVal val="#ppt_x"/>
                                          </p:val>
                                        </p:tav>
                                      </p:tavLst>
                                    </p:anim>
                                    <p:anim calcmode="lin" valueType="num">
                                      <p:cBhvr additive="base">
                                        <p:cTn id="8" dur="2000" fill="hold"/>
                                        <p:tgtEl>
                                          <p:spTgt spid="942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96259" name="Text Box 3"/>
          <p:cNvSpPr txBox="1">
            <a:spLocks noChangeArrowheads="1"/>
          </p:cNvSpPr>
          <p:nvPr/>
        </p:nvSpPr>
        <p:spPr bwMode="auto">
          <a:xfrm>
            <a:off x="7092950" y="820738"/>
            <a:ext cx="2016125"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dirty="0">
                <a:cs typeface="B Mitra" pitchFamily="2" charset="-78"/>
              </a:rPr>
              <a:t>محور  شهدا</a:t>
            </a:r>
          </a:p>
        </p:txBody>
      </p:sp>
      <p:sp>
        <p:nvSpPr>
          <p:cNvPr id="2"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چهارچوب طراحی شهری</a:t>
            </a:r>
          </a:p>
        </p:txBody>
      </p:sp>
      <p:pic>
        <p:nvPicPr>
          <p:cNvPr id="151556" name="Picture 4" descr="C:\Documents and Settings\ur7\Desktop\raster-hamedan\270\shohada.jpg"/>
          <p:cNvPicPr>
            <a:picLocks noChangeAspect="1" noChangeArrowheads="1"/>
          </p:cNvPicPr>
          <p:nvPr/>
        </p:nvPicPr>
        <p:blipFill>
          <a:blip r:embed="rId2">
            <a:clrChange>
              <a:clrFrom>
                <a:srgbClr val="FFFFFF"/>
              </a:clrFrom>
              <a:clrTo>
                <a:srgbClr val="FFFFFF">
                  <a:alpha val="0"/>
                </a:srgbClr>
              </a:clrTo>
            </a:clrChange>
            <a:lum bright="4000" contrast="8000"/>
          </a:blip>
          <a:srcRect/>
          <a:stretch>
            <a:fillRect/>
          </a:stretch>
        </p:blipFill>
        <p:spPr bwMode="auto">
          <a:xfrm>
            <a:off x="219075" y="1868488"/>
            <a:ext cx="8710613" cy="2346325"/>
          </a:xfrm>
          <a:prstGeom prst="rect">
            <a:avLst/>
          </a:prstGeom>
          <a:noFill/>
          <a:ln>
            <a:solidFill>
              <a:srgbClr val="6D576A"/>
            </a:solidFill>
            <a:bevel/>
          </a:ln>
          <a:effectLst>
            <a:outerShdw blurRad="12700" dist="12700" dir="5400000" algn="ctr" rotWithShape="0">
              <a:srgbClr val="9A7A8E">
                <a:alpha val="48627"/>
              </a:srgbClr>
            </a:outerShdw>
          </a:effectLst>
        </p:spPr>
      </p:pic>
      <p:pic>
        <p:nvPicPr>
          <p:cNvPr id="22536" name="Picture 6" descr="C:\Documents and Settings\ur7\Desktop\raster-hamedan\270\265-2c-1-Mode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595"/>
          <a:stretch>
            <a:fillRect/>
          </a:stretch>
        </p:blipFill>
        <p:spPr bwMode="auto">
          <a:xfrm>
            <a:off x="-71438" y="4035425"/>
            <a:ext cx="347821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50427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ضوابط و مقررات</a:t>
            </a:r>
          </a:p>
        </p:txBody>
      </p:sp>
      <p:sp>
        <p:nvSpPr>
          <p:cNvPr id="23556" name="Rectangle 1"/>
          <p:cNvSpPr>
            <a:spLocks noChangeArrowheads="1"/>
          </p:cNvSpPr>
          <p:nvPr/>
        </p:nvSpPr>
        <p:spPr bwMode="auto">
          <a:xfrm>
            <a:off x="2700338" y="1381125"/>
            <a:ext cx="59817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buFontTx/>
              <a:buChar char="•"/>
            </a:pPr>
            <a:r>
              <a:rPr lang="fa-IR" sz="1600">
                <a:latin typeface="Arial" charset="0"/>
                <a:ea typeface="Times New Roman" pitchFamily="18" charset="0"/>
                <a:cs typeface="B Mitra" pitchFamily="2" charset="-78"/>
              </a:rPr>
              <a:t>رعایت همردیفی هر بنا با ابنیۀ مجاور توصیه می‌شود. در غیر اینصورت رعایت نکات زیر در طراحی الزامی می‌باشد: </a:t>
            </a:r>
            <a:endParaRPr lang="en-US" sz="1600">
              <a:latin typeface="Arial" charset="0"/>
              <a:ea typeface="Times New Roman" pitchFamily="18" charset="0"/>
              <a:cs typeface="B Mitra" pitchFamily="2" charset="-78"/>
            </a:endParaRPr>
          </a:p>
          <a:p>
            <a:pPr lvl="1" eaLnBrk="0" hangingPunct="0">
              <a:spcBef>
                <a:spcPct val="0"/>
              </a:spcBef>
              <a:buFontTx/>
              <a:buChar char="-"/>
            </a:pPr>
            <a:r>
              <a:rPr lang="fa-IR" sz="1600">
                <a:latin typeface="Arial" charset="0"/>
                <a:ea typeface="Times New Roman" pitchFamily="18" charset="0"/>
                <a:cs typeface="B Mitra" pitchFamily="2" charset="-78"/>
              </a:rPr>
              <a:t>حد جلوآمدگی هر بنا نسبت به ابنیۀ مجاور حداکثر 1 متر می‌باشد. </a:t>
            </a:r>
            <a:endParaRPr lang="en-US" sz="1600">
              <a:latin typeface="Arial" charset="0"/>
              <a:ea typeface="Times New Roman" pitchFamily="18" charset="0"/>
              <a:cs typeface="B Mitra" pitchFamily="2" charset="-78"/>
            </a:endParaRPr>
          </a:p>
          <a:p>
            <a:pPr lvl="1" eaLnBrk="0" hangingPunct="0">
              <a:spcBef>
                <a:spcPct val="0"/>
              </a:spcBef>
              <a:buFontTx/>
              <a:buChar char="-"/>
            </a:pPr>
            <a:r>
              <a:rPr lang="fa-IR" sz="1600">
                <a:latin typeface="Arial" charset="0"/>
                <a:ea typeface="Times New Roman" pitchFamily="18" charset="0"/>
                <a:cs typeface="B Mitra" pitchFamily="2" charset="-78"/>
              </a:rPr>
              <a:t>احداث پنجره در نمای جانبی ایجاد شده غیرمجاز می‌باشد.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نماسازی نمای جانبی حاصل از عدم هم‌ردیفی الزامی است. </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ارتفاع غالب بناها مطابق با خط آسمان ارائه شده با رعایت نکات زیر الزامی است: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حداکثر تعداد طبقات برای قطعات اراضی با مساحت کمتر از 70 مترمربع معادل یک طبقه می‌باشد.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حداکثر تعداد طبقات برای قطعات اراضی با مساحت 70 تا 120 مترمربع معادل 2 طبقه می‌باشد.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حداکثر تعداد طبقات برای قطعات اراضی بیشتر از 120 مترمربع و بیشتر معادل 3 طبقه می‌باشد. </a:t>
            </a:r>
            <a:endParaRPr lang="en-US" sz="1600">
              <a:latin typeface="Arial" charset="0"/>
              <a:cs typeface="B Mitra" pitchFamily="2" charset="-78"/>
            </a:endParaRPr>
          </a:p>
          <a:p>
            <a:pPr eaLnBrk="0" hangingPunct="0">
              <a:spcBef>
                <a:spcPct val="0"/>
              </a:spcBef>
              <a:buFontTx/>
              <a:buNone/>
            </a:pPr>
            <a:r>
              <a:rPr lang="fa-IR" sz="1600">
                <a:latin typeface="Arial" charset="0"/>
                <a:cs typeface="B Mitra" pitchFamily="2" charset="-78"/>
              </a:rPr>
              <a:t>حداکثر اختلاف ارتفاع دو بنای مجاور یک طبقه می‌باشد. </a:t>
            </a:r>
            <a:endParaRPr lang="en-US" sz="1600">
              <a:latin typeface="Arial" charset="0"/>
              <a:cs typeface="B Mitra" pitchFamily="2" charset="-78"/>
            </a:endParaRPr>
          </a:p>
          <a:p>
            <a:pPr eaLnBrk="0" hangingPunct="0">
              <a:spcBef>
                <a:spcPct val="0"/>
              </a:spcBef>
              <a:buFontTx/>
              <a:buNone/>
            </a:pPr>
            <a:r>
              <a:rPr lang="fa-IR" sz="1600">
                <a:latin typeface="Arial" charset="0"/>
                <a:cs typeface="B Mitra" pitchFamily="2" charset="-78"/>
              </a:rPr>
              <a:t>ارتفاع مفید در طبقات، معادل 4-5/4 متر در طبقۀ همکف و 5/3 تا 4 متر در طبقات بالاتر از همکف می‌باشد. </a:t>
            </a:r>
            <a:endParaRPr lang="en-US" sz="1600">
              <a:latin typeface="Arial" charset="0"/>
              <a:cs typeface="B Mitra" pitchFamily="2" charset="-78"/>
            </a:endParaRPr>
          </a:p>
          <a:p>
            <a:pPr eaLnBrk="0" hangingPunct="0">
              <a:spcBef>
                <a:spcPct val="0"/>
              </a:spcBef>
              <a:buFontTx/>
              <a:buNone/>
            </a:pPr>
            <a:r>
              <a:rPr lang="fa-IR" sz="1600">
                <a:latin typeface="Arial" charset="0"/>
                <a:cs typeface="B Mitra" pitchFamily="2" charset="-78"/>
              </a:rPr>
              <a:t>ارتفاع قطعات موجود در ورودی محورها (از سمت رینگ اول) تا حد 5 طبقه مجاز می‌باشد</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هم‌ردیفی حد پایین بازشوها حداقل با یکی از بناهای مجاور الزامی است. </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تأکید بر ورودی‌های بافت مسکونی درونی با طراحی حجم و نماسازی شاخص و یا سرپوشیده نمودن ورودی توصیه می‌شود. </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نماسازی می‌بایست با استفاده از مدول‌های 3-5/3 متر (الگوهای موجود) طراحی شود</a:t>
            </a:r>
            <a:r>
              <a:rPr lang="fa-IR" sz="1600">
                <a:latin typeface="Arial" charset="0"/>
              </a:rPr>
              <a:t>. </a:t>
            </a:r>
            <a:endParaRPr lang="fa-IR" sz="1600">
              <a:latin typeface="Arial" charset="0"/>
              <a:cs typeface="Arial" charset="0"/>
            </a:endParaRPr>
          </a:p>
        </p:txBody>
      </p:sp>
      <p:sp>
        <p:nvSpPr>
          <p:cNvPr id="16" name="Shape 3"/>
          <p:cNvSpPr txBox="1">
            <a:spLocks noChangeArrowheads="1"/>
          </p:cNvSpPr>
          <p:nvPr/>
        </p:nvSpPr>
        <p:spPr>
          <a:xfrm>
            <a:off x="0" y="785813"/>
            <a:ext cx="3143250"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ضوابط و معیار های طراحی</a:t>
            </a:r>
            <a:endParaRPr lang="en-US" sz="1600" b="1">
              <a:solidFill>
                <a:srgbClr val="262626"/>
              </a:solidFill>
              <a:cs typeface="B Mitra" pitchFamily="2" charset="-78"/>
            </a:endParaRPr>
          </a:p>
        </p:txBody>
      </p:sp>
      <p:pic>
        <p:nvPicPr>
          <p:cNvPr id="64518" name="Picture 6" descr="500"/>
          <p:cNvPicPr>
            <a:picLocks noChangeAspect="1" noChangeArrowheads="1"/>
          </p:cNvPicPr>
          <p:nvPr/>
        </p:nvPicPr>
        <p:blipFill>
          <a:blip r:embed="rId3"/>
          <a:srcRect/>
          <a:stretch>
            <a:fillRect/>
          </a:stretch>
        </p:blipFill>
        <p:spPr bwMode="auto">
          <a:xfrm>
            <a:off x="323850" y="3933825"/>
            <a:ext cx="2160588" cy="2160588"/>
          </a:xfrm>
          <a:prstGeom prst="rect">
            <a:avLst/>
          </a:prstGeom>
          <a:noFill/>
          <a:ln w="9525">
            <a:solidFill>
              <a:srgbClr val="5F5F5F"/>
            </a:solidFill>
            <a:miter lim="800000"/>
            <a:headEnd/>
            <a:tailEnd/>
          </a:ln>
          <a:effectLst>
            <a:outerShdw dist="107763" dir="2700000" algn="ctr" rotWithShape="0">
              <a:srgbClr val="5F5F5F">
                <a:alpha val="50000"/>
              </a:srgbClr>
            </a:outerShdw>
          </a:effectLst>
        </p:spPr>
      </p:pic>
      <p:pic>
        <p:nvPicPr>
          <p:cNvPr id="64519" name="Picture 7" descr="506"/>
          <p:cNvPicPr>
            <a:picLocks noChangeAspect="1" noChangeArrowheads="1"/>
          </p:cNvPicPr>
          <p:nvPr/>
        </p:nvPicPr>
        <p:blipFill>
          <a:blip r:embed="rId4"/>
          <a:srcRect/>
          <a:stretch>
            <a:fillRect/>
          </a:stretch>
        </p:blipFill>
        <p:spPr bwMode="auto">
          <a:xfrm>
            <a:off x="323850" y="1412875"/>
            <a:ext cx="2160588" cy="2193925"/>
          </a:xfrm>
          <a:prstGeom prst="rect">
            <a:avLst/>
          </a:prstGeom>
          <a:noFill/>
          <a:ln w="9525">
            <a:solidFill>
              <a:srgbClr val="5F5F5F"/>
            </a:solidFill>
            <a:miter lim="800000"/>
            <a:headEnd/>
            <a:tailEnd/>
          </a:ln>
          <a:effectLst>
            <a:outerShdw dist="107763" dir="2700000" algn="ctr" rotWithShape="0">
              <a:srgbClr val="5F5F5F">
                <a:alpha val="50000"/>
              </a:srgbClr>
            </a:outerShdw>
          </a:effectLst>
        </p:spPr>
      </p:pic>
      <p:sp>
        <p:nvSpPr>
          <p:cNvPr id="64520" name="Text Box 8"/>
          <p:cNvSpPr txBox="1">
            <a:spLocks noChangeArrowheads="1"/>
          </p:cNvSpPr>
          <p:nvPr/>
        </p:nvSpPr>
        <p:spPr bwMode="auto">
          <a:xfrm>
            <a:off x="7019925" y="993775"/>
            <a:ext cx="1944688"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spcBef>
                <a:spcPct val="0"/>
              </a:spcBef>
              <a:buFontTx/>
              <a:buNone/>
              <a:defRPr/>
            </a:pPr>
            <a:r>
              <a:rPr lang="fa-IR" sz="1500" b="1">
                <a:solidFill>
                  <a:srgbClr val="4A452A"/>
                </a:solidFill>
                <a:cs typeface="B Mitra" pitchFamily="2" charset="-78"/>
              </a:rPr>
              <a:t>نظام منظر شهری</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238988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ضوابط و مقررات</a:t>
            </a:r>
          </a:p>
        </p:txBody>
      </p:sp>
      <p:sp>
        <p:nvSpPr>
          <p:cNvPr id="24580" name="Rectangle 1"/>
          <p:cNvSpPr>
            <a:spLocks noChangeArrowheads="1"/>
          </p:cNvSpPr>
          <p:nvPr/>
        </p:nvSpPr>
        <p:spPr bwMode="auto">
          <a:xfrm>
            <a:off x="3132138" y="1285875"/>
            <a:ext cx="5688012"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52352" bIns="0" anchor="ctr">
            <a:spAutoFit/>
          </a:bodyPr>
          <a:lstStyle/>
          <a:p>
            <a:pPr eaLnBrk="0" hangingPunct="0">
              <a:spcBef>
                <a:spcPct val="0"/>
              </a:spcBef>
              <a:buFontTx/>
              <a:buChar char="•"/>
            </a:pPr>
            <a:r>
              <a:rPr lang="fa-IR" sz="1800">
                <a:latin typeface="Arial" charset="0"/>
                <a:ea typeface="Times New Roman" pitchFamily="18" charset="0"/>
                <a:cs typeface="B Mitra" pitchFamily="2" charset="-78"/>
              </a:rPr>
              <a:t>هرگونه تفکیک در قطعات مجاور محور غیرمجاز می‌باشد. تجمیع قطعات با مساحت کمتر از 100 مترمربع توصیه می‌شود. </a:t>
            </a:r>
          </a:p>
          <a:p>
            <a:pPr eaLnBrk="0" hangingPunct="0">
              <a:spcBef>
                <a:spcPct val="0"/>
              </a:spcBef>
              <a:buFontTx/>
              <a:buChar char="•"/>
            </a:pPr>
            <a:endParaRPr lang="fa-IR" sz="1000">
              <a:latin typeface="Arial" charset="0"/>
              <a:ea typeface="Times New Roman" pitchFamily="18" charset="0"/>
              <a:cs typeface="B Mitra" pitchFamily="2" charset="-78"/>
            </a:endParaRPr>
          </a:p>
          <a:p>
            <a:pPr eaLnBrk="0" hangingPunct="0">
              <a:spcBef>
                <a:spcPct val="0"/>
              </a:spcBef>
              <a:buFontTx/>
              <a:buChar char="•"/>
            </a:pPr>
            <a:r>
              <a:rPr lang="fa-IR" sz="1800">
                <a:latin typeface="Arial" charset="0"/>
                <a:ea typeface="Times New Roman" pitchFamily="18" charset="0"/>
                <a:cs typeface="B Mitra" pitchFamily="2" charset="-78"/>
              </a:rPr>
              <a:t>جدول ضوابط میزان تراکم، ضریب سطح اشغال و ... برحسب مساحت قطعه</a:t>
            </a:r>
            <a:endParaRPr lang="en-US"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r>
              <a:rPr lang="fa-IR" sz="1800">
                <a:latin typeface="Arial" charset="0"/>
                <a:cs typeface="B Mitra" pitchFamily="2" charset="-78"/>
              </a:rPr>
              <a:t>هرگونه تفکیک و تجمیع برای قطعاتی که ارزشمند ارزیابی شده‌اند، غیرمجاز می‌باشد. </a:t>
            </a:r>
            <a:endParaRPr lang="en-US" sz="1800">
              <a:latin typeface="Arial" charset="0"/>
              <a:cs typeface="B Mitra" pitchFamily="2" charset="-78"/>
            </a:endParaRPr>
          </a:p>
          <a:p>
            <a:pPr eaLnBrk="0" hangingPunct="0">
              <a:spcBef>
                <a:spcPct val="0"/>
              </a:spcBef>
              <a:buFontTx/>
              <a:buChar char="•"/>
            </a:pPr>
            <a:r>
              <a:rPr lang="fa-IR" sz="1800">
                <a:latin typeface="Arial" charset="0"/>
                <a:cs typeface="B Mitra" pitchFamily="2" charset="-78"/>
              </a:rPr>
              <a:t>ایجاد پر و خالی در نماسازی ابنیه و استفاده از فرم‌های شکسته و پله‌ای (الگوهای موجود) در طراحی حجم ابنیه جهت ایجاد تنوع در طول محور توصیه می‌شود. </a:t>
            </a:r>
            <a:endParaRPr lang="en-US" sz="1800">
              <a:latin typeface="Arial" charset="0"/>
              <a:cs typeface="B Mitra" pitchFamily="2" charset="-78"/>
            </a:endParaRPr>
          </a:p>
          <a:p>
            <a:pPr eaLnBrk="0" hangingPunct="0">
              <a:spcBef>
                <a:spcPct val="0"/>
              </a:spcBef>
              <a:buFontTx/>
              <a:buNone/>
            </a:pPr>
            <a:r>
              <a:rPr lang="fa-IR" sz="1800">
                <a:latin typeface="Arial" charset="0"/>
                <a:cs typeface="B Mitra" pitchFamily="2" charset="-78"/>
              </a:rPr>
              <a:t>حداکثر تراکم ساختمانی برای قطعات با مساحت کمتر از 80 مترمربع معادل 60 درصد، برای قطعات 80-150 مترمربع معادل 120 درصد و برای قطعات با مساحت بیشتر از 150 مترمربع معادل 200 درصد می‌باشد</a:t>
            </a:r>
            <a:endParaRPr lang="en-US" sz="1800">
              <a:latin typeface="Arial" charset="0"/>
              <a:cs typeface="B Mitra" pitchFamily="2" charset="-78"/>
            </a:endParaRPr>
          </a:p>
          <a:p>
            <a:pPr eaLnBrk="0" hangingPunct="0">
              <a:spcBef>
                <a:spcPct val="0"/>
              </a:spcBef>
              <a:buFontTx/>
              <a:buChar char="•"/>
            </a:pPr>
            <a:r>
              <a:rPr lang="fa-IR" sz="1800">
                <a:latin typeface="Arial" charset="0"/>
                <a:cs typeface="B Mitra" pitchFamily="2" charset="-78"/>
              </a:rPr>
              <a:t>تودۀ کلیۀ قطعات می‌بایست در لبه محور قرار گیرد. </a:t>
            </a:r>
            <a:endParaRPr lang="en-US" sz="1800">
              <a:latin typeface="Arial" charset="0"/>
              <a:cs typeface="B Mitra" pitchFamily="2" charset="-78"/>
            </a:endParaRPr>
          </a:p>
          <a:p>
            <a:pPr eaLnBrk="0" hangingPunct="0">
              <a:spcBef>
                <a:spcPct val="0"/>
              </a:spcBef>
              <a:buFontTx/>
              <a:buChar char="•"/>
            </a:pPr>
            <a:r>
              <a:rPr lang="fa-IR" sz="1800">
                <a:latin typeface="Arial" charset="0"/>
                <a:cs typeface="B Mitra" pitchFamily="2" charset="-78"/>
              </a:rPr>
              <a:t>حداکثر ارتفاع تودۀ ابنیه در تقاطع با رینگ اول به سمت میانه محور معادل 3-4 طبقه (براساس خط آسمان ارائه شده) و از سمت میدان امام خمینی معادل دو طبقه می‌باشد. </a:t>
            </a:r>
          </a:p>
        </p:txBody>
      </p:sp>
      <p:sp>
        <p:nvSpPr>
          <p:cNvPr id="16" name="Shape 3"/>
          <p:cNvSpPr txBox="1">
            <a:spLocks noChangeArrowheads="1"/>
          </p:cNvSpPr>
          <p:nvPr/>
        </p:nvSpPr>
        <p:spPr>
          <a:xfrm>
            <a:off x="0" y="785813"/>
            <a:ext cx="3143250"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t>   </a:t>
            </a:r>
            <a:r>
              <a:rPr lang="fa-IR" sz="1600" b="1">
                <a:solidFill>
                  <a:srgbClr val="262626"/>
                </a:solidFill>
              </a:rPr>
              <a:t>ضوابط و معیار های طراحی</a:t>
            </a:r>
            <a:endParaRPr lang="en-US" sz="1600" b="1">
              <a:solidFill>
                <a:srgbClr val="262626"/>
              </a:solidFill>
            </a:endParaRPr>
          </a:p>
          <a:p>
            <a:pPr algn="ctr">
              <a:spcBef>
                <a:spcPct val="0"/>
              </a:spcBef>
              <a:buFont typeface="Wingdings" pitchFamily="2" charset="2"/>
              <a:buChar char="§"/>
              <a:defRPr/>
            </a:pPr>
            <a:endParaRPr lang="en-US" sz="1600" b="1">
              <a:solidFill>
                <a:srgbClr val="262626"/>
              </a:solidFill>
              <a:effectLst>
                <a:outerShdw blurRad="38100" dist="38100" dir="2700000" algn="tl">
                  <a:srgbClr val="000000"/>
                </a:outerShdw>
              </a:effectLst>
              <a:cs typeface="B Mitra" pitchFamily="2" charset="-78"/>
            </a:endParaRPr>
          </a:p>
        </p:txBody>
      </p:sp>
      <p:pic>
        <p:nvPicPr>
          <p:cNvPr id="66566" name="Picture 6" descr="DSC07676"/>
          <p:cNvPicPr>
            <a:picLocks noChangeAspect="1" noChangeArrowheads="1"/>
          </p:cNvPicPr>
          <p:nvPr/>
        </p:nvPicPr>
        <p:blipFill>
          <a:blip r:embed="rId3">
            <a:clrChange>
              <a:clrFrom>
                <a:srgbClr val="7998C7"/>
              </a:clrFrom>
              <a:clrTo>
                <a:srgbClr val="7998C7">
                  <a:alpha val="0"/>
                </a:srgbClr>
              </a:clrTo>
            </a:clrChange>
          </a:blip>
          <a:srcRect t="17580" r="26654" b="12363"/>
          <a:stretch>
            <a:fillRect/>
          </a:stretch>
        </p:blipFill>
        <p:spPr bwMode="auto">
          <a:xfrm>
            <a:off x="250825" y="4186238"/>
            <a:ext cx="2160588" cy="1547812"/>
          </a:xfrm>
          <a:prstGeom prst="rect">
            <a:avLst/>
          </a:prstGeom>
          <a:noFill/>
          <a:ln w="9525">
            <a:solidFill>
              <a:srgbClr val="5F5F5F"/>
            </a:solidFill>
            <a:miter lim="800000"/>
            <a:headEnd/>
            <a:tailEnd/>
          </a:ln>
          <a:effectLst>
            <a:outerShdw dist="107763" dir="2700000" algn="ctr" rotWithShape="0">
              <a:srgbClr val="808080">
                <a:alpha val="50000"/>
              </a:srgbClr>
            </a:outerShdw>
          </a:effectLst>
        </p:spPr>
      </p:pic>
      <p:pic>
        <p:nvPicPr>
          <p:cNvPr id="66567" name="Picture 7" descr="265"/>
          <p:cNvPicPr>
            <a:picLocks noChangeAspect="1" noChangeArrowheads="1"/>
          </p:cNvPicPr>
          <p:nvPr/>
        </p:nvPicPr>
        <p:blipFill>
          <a:blip r:embed="rId4"/>
          <a:srcRect/>
          <a:stretch>
            <a:fillRect/>
          </a:stretch>
        </p:blipFill>
        <p:spPr bwMode="auto">
          <a:xfrm>
            <a:off x="250825" y="1341438"/>
            <a:ext cx="2160588" cy="2160587"/>
          </a:xfrm>
          <a:prstGeom prst="rect">
            <a:avLst/>
          </a:prstGeom>
          <a:noFill/>
          <a:ln w="9525">
            <a:solidFill>
              <a:srgbClr val="5F5F5F"/>
            </a:solidFill>
            <a:miter lim="800000"/>
            <a:headEnd/>
            <a:tailEnd/>
          </a:ln>
          <a:effectLst>
            <a:outerShdw dist="107763" dir="2700000" algn="ctr" rotWithShape="0">
              <a:srgbClr val="808080">
                <a:alpha val="50000"/>
              </a:srgbClr>
            </a:outerShdw>
          </a:effectLst>
        </p:spPr>
      </p:pic>
      <p:sp>
        <p:nvSpPr>
          <p:cNvPr id="66569" name="Text Box 9"/>
          <p:cNvSpPr txBox="1">
            <a:spLocks noChangeArrowheads="1"/>
          </p:cNvSpPr>
          <p:nvPr/>
        </p:nvSpPr>
        <p:spPr bwMode="auto">
          <a:xfrm>
            <a:off x="7019925" y="993775"/>
            <a:ext cx="1944688"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spcBef>
                <a:spcPct val="0"/>
              </a:spcBef>
              <a:buFontTx/>
              <a:buNone/>
              <a:defRPr/>
            </a:pPr>
            <a:r>
              <a:rPr lang="fa-IR" sz="1500" b="1">
                <a:solidFill>
                  <a:srgbClr val="4A452A"/>
                </a:solidFill>
              </a:rPr>
              <a:t>نظام منظر شهری</a:t>
            </a:r>
          </a:p>
        </p:txBody>
      </p:sp>
      <p:graphicFrame>
        <p:nvGraphicFramePr>
          <p:cNvPr id="12" name="Table 11"/>
          <p:cNvGraphicFramePr>
            <a:graphicFrameLocks noGrp="1"/>
          </p:cNvGraphicFramePr>
          <p:nvPr/>
        </p:nvGraphicFramePr>
        <p:xfrm>
          <a:off x="3743325" y="2543175"/>
          <a:ext cx="4819650" cy="922339"/>
        </p:xfrm>
        <a:graphic>
          <a:graphicData uri="http://schemas.openxmlformats.org/drawingml/2006/table">
            <a:tbl>
              <a:tblPr rtl="1"/>
              <a:tblGrid>
                <a:gridCol w="1036637">
                  <a:extLst>
                    <a:ext uri="{9D8B030D-6E8A-4147-A177-3AD203B41FA5}">
                      <a16:colId xmlns="" xmlns:a16="http://schemas.microsoft.com/office/drawing/2014/main" val="20000"/>
                    </a:ext>
                  </a:extLst>
                </a:gridCol>
                <a:gridCol w="1114425">
                  <a:extLst>
                    <a:ext uri="{9D8B030D-6E8A-4147-A177-3AD203B41FA5}">
                      <a16:colId xmlns="" xmlns:a16="http://schemas.microsoft.com/office/drawing/2014/main" val="20001"/>
                    </a:ext>
                  </a:extLst>
                </a:gridCol>
                <a:gridCol w="1233488">
                  <a:extLst>
                    <a:ext uri="{9D8B030D-6E8A-4147-A177-3AD203B41FA5}">
                      <a16:colId xmlns="" xmlns:a16="http://schemas.microsoft.com/office/drawing/2014/main" val="20002"/>
                    </a:ext>
                  </a:extLst>
                </a:gridCol>
                <a:gridCol w="819150">
                  <a:extLst>
                    <a:ext uri="{9D8B030D-6E8A-4147-A177-3AD203B41FA5}">
                      <a16:colId xmlns="" xmlns:a16="http://schemas.microsoft.com/office/drawing/2014/main" val="20003"/>
                    </a:ext>
                  </a:extLst>
                </a:gridCol>
                <a:gridCol w="615950">
                  <a:extLst>
                    <a:ext uri="{9D8B030D-6E8A-4147-A177-3AD203B41FA5}">
                      <a16:colId xmlns="" xmlns:a16="http://schemas.microsoft.com/office/drawing/2014/main" val="20004"/>
                    </a:ext>
                  </a:extLst>
                </a:gridCol>
              </a:tblGrid>
              <a:tr h="327025">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smtClean="0">
                          <a:ln>
                            <a:noFill/>
                          </a:ln>
                          <a:solidFill>
                            <a:schemeClr val="tx1"/>
                          </a:solidFill>
                          <a:effectLst/>
                          <a:latin typeface="Times New Roman" pitchFamily="18" charset="0"/>
                          <a:cs typeface="Times New Roman" pitchFamily="18" charset="0"/>
                        </a:rPr>
                        <a:t>مساحت قطعه (مترمربع)</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smtClean="0">
                          <a:ln>
                            <a:noFill/>
                          </a:ln>
                          <a:solidFill>
                            <a:schemeClr val="tx1"/>
                          </a:solidFill>
                          <a:effectLst/>
                          <a:latin typeface="Times New Roman" pitchFamily="18" charset="0"/>
                          <a:cs typeface="Times New Roman" pitchFamily="18" charset="0"/>
                        </a:rPr>
                        <a:t>حداکثر سطح اشغال همکف </a:t>
                      </a:r>
                      <a:r>
                        <a:rPr kumimoji="0" lang="fa-IR" sz="1000" b="1" i="0" u="none" strike="noStrike" cap="none" normalizeH="0" baseline="0" smtClean="0">
                          <a:ln>
                            <a:noFill/>
                          </a:ln>
                          <a:solidFill>
                            <a:schemeClr val="tx1"/>
                          </a:solidFill>
                          <a:effectLst/>
                          <a:latin typeface="Times New Roman" pitchFamily="18" charset="0"/>
                          <a:cs typeface="Times New Roman" pitchFamily="18" charset="0"/>
                        </a:rPr>
                        <a:t>(درصد)</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smtClean="0">
                          <a:ln>
                            <a:noFill/>
                          </a:ln>
                          <a:solidFill>
                            <a:schemeClr val="tx1"/>
                          </a:solidFill>
                          <a:effectLst/>
                          <a:latin typeface="Times New Roman" pitchFamily="18" charset="0"/>
                          <a:cs typeface="Times New Roman" pitchFamily="18" charset="0"/>
                        </a:rPr>
                        <a:t>حداکثر سطح اشغال طبقات </a:t>
                      </a:r>
                      <a:r>
                        <a:rPr kumimoji="0" lang="fa-IR" sz="1000" b="1" i="0" u="none" strike="noStrike" cap="none" normalizeH="0" baseline="0" smtClean="0">
                          <a:ln>
                            <a:noFill/>
                          </a:ln>
                          <a:solidFill>
                            <a:schemeClr val="tx1"/>
                          </a:solidFill>
                          <a:effectLst/>
                          <a:latin typeface="Times New Roman" pitchFamily="18" charset="0"/>
                          <a:cs typeface="Times New Roman" pitchFamily="18" charset="0"/>
                        </a:rPr>
                        <a:t>(درصد)</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smtClean="0">
                          <a:ln>
                            <a:noFill/>
                          </a:ln>
                          <a:solidFill>
                            <a:schemeClr val="tx1"/>
                          </a:solidFill>
                          <a:effectLst/>
                          <a:latin typeface="Times New Roman" pitchFamily="18" charset="0"/>
                          <a:cs typeface="Times New Roman" pitchFamily="18" charset="0"/>
                        </a:rPr>
                        <a:t>حداکثر تراکم ساختمانی</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smtClean="0">
                          <a:ln>
                            <a:noFill/>
                          </a:ln>
                          <a:solidFill>
                            <a:schemeClr val="tx1"/>
                          </a:solidFill>
                          <a:effectLst/>
                          <a:latin typeface="Times New Roman" pitchFamily="18" charset="0"/>
                          <a:cs typeface="Times New Roman" pitchFamily="18" charset="0"/>
                        </a:rPr>
                        <a:t>پارکینگ</a:t>
                      </a:r>
                      <a:endParaRPr kumimoji="0" lang="en-US" sz="1000" b="0"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 xmlns:a16="http://schemas.microsoft.com/office/drawing/2014/main" val="10000"/>
                  </a:ext>
                </a:extLst>
              </a:tr>
              <a:tr h="19843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70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a:t>
                      </a:r>
                      <a:r>
                        <a:rPr kumimoji="0" lang="en-US" sz="1200" b="1" i="0" u="none" strike="noStrike" cap="none" normalizeH="0" baseline="0" smtClean="0">
                          <a:ln>
                            <a:noFill/>
                          </a:ln>
                          <a:solidFill>
                            <a:schemeClr val="tx1"/>
                          </a:solidFill>
                          <a:effectLst/>
                          <a:latin typeface="B Nazanin" pitchFamily="2" charset="-78"/>
                          <a:ea typeface="Times New Roman" pitchFamily="18" charset="0"/>
                          <a:cs typeface="Nazanin"/>
                        </a:rPr>
                        <a:t>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200" b="1" i="0" u="none" strike="noStrike" cap="none" normalizeH="0" baseline="0" smtClean="0">
                        <a:ln>
                          <a:noFill/>
                        </a:ln>
                        <a:solidFill>
                          <a:schemeClr val="tx1"/>
                        </a:solidFill>
                        <a:effectLst/>
                        <a:latin typeface="Times New Roman" pitchFamily="18" charset="0"/>
                        <a:ea typeface="Nazanin"/>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9843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70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a:t>
                      </a:r>
                      <a:r>
                        <a:rPr kumimoji="0" lang="en-US" sz="1200" b="1" i="0" u="none" strike="noStrike" cap="none" normalizeH="0" baseline="0" smtClean="0">
                          <a:ln>
                            <a:noFill/>
                          </a:ln>
                          <a:solidFill>
                            <a:schemeClr val="tx1"/>
                          </a:solidFill>
                          <a:effectLst/>
                          <a:latin typeface="B Nazanin" pitchFamily="2" charset="-78"/>
                          <a:ea typeface="Times New Roman" pitchFamily="18" charset="0"/>
                          <a:cs typeface="Nazanin"/>
                        </a:rPr>
                        <a:t>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a:t>
                      </a:r>
                      <a:r>
                        <a:rPr kumimoji="0" lang="en-US" sz="1200" b="1" i="0" u="none" strike="noStrike" cap="none" normalizeH="0" baseline="0" smtClean="0">
                          <a:ln>
                            <a:noFill/>
                          </a:ln>
                          <a:solidFill>
                            <a:schemeClr val="tx1"/>
                          </a:solidFill>
                          <a:effectLst/>
                          <a:latin typeface="B Nazanin" pitchFamily="2" charset="-78"/>
                          <a:ea typeface="Nazanin"/>
                          <a:cs typeface="Nazanin"/>
                        </a:rPr>
                        <a:t>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a:t>
                      </a: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 120</a:t>
                      </a:r>
                      <a:endParaRPr kumimoji="0" lang="en-US" sz="1200" b="1" i="0" u="none" strike="noStrike" cap="none" normalizeH="0" baseline="0" smtClean="0">
                        <a:ln>
                          <a:noFill/>
                        </a:ln>
                        <a:solidFill>
                          <a:schemeClr val="tx1"/>
                        </a:solidFill>
                        <a:effectLst/>
                        <a:latin typeface="Times New Roman" pitchFamily="18" charset="0"/>
                        <a:ea typeface="Nazanin"/>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65</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120</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الزامی</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9843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120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a:t>
                      </a:r>
                      <a:r>
                        <a:rPr kumimoji="0" lang="en-US" sz="1200" b="1" i="0" u="none" strike="noStrike" cap="none" normalizeH="0" baseline="0" smtClean="0">
                          <a:ln>
                            <a:noFill/>
                          </a:ln>
                          <a:solidFill>
                            <a:schemeClr val="tx1"/>
                          </a:solidFill>
                          <a:effectLst/>
                          <a:latin typeface="B Nazanin" pitchFamily="2" charset="-78"/>
                          <a:ea typeface="Times New Roman" pitchFamily="18" charset="0"/>
                          <a:cs typeface="Nazanin"/>
                        </a:rPr>
                        <a:t> </a:t>
                      </a: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200" b="1" i="0" u="none" strike="noStrike" cap="none" normalizeH="0" baseline="0" smtClean="0">
                        <a:ln>
                          <a:noFill/>
                        </a:ln>
                        <a:solidFill>
                          <a:schemeClr val="tx1"/>
                        </a:solidFill>
                        <a:effectLst/>
                        <a:latin typeface="Times New Roman" pitchFamily="18" charset="0"/>
                        <a:ea typeface="Nazanin"/>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75</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200</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cs typeface="Times New Roman" pitchFamily="18" charset="0"/>
                        </a:rPr>
                        <a:t>الزامی</a:t>
                      </a:r>
                      <a:endParaRPr kumimoji="0" lang="en-US" sz="1200" b="1" i="0" u="none" strike="noStrike" cap="none" normalizeH="0" baseline="0" smtClean="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6745341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23850" y="1296988"/>
            <a:ext cx="85693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fa-IR" sz="1800">
                <a:latin typeface="Arial" charset="0"/>
                <a:cs typeface="B Mitra" pitchFamily="2" charset="-78"/>
              </a:rPr>
              <a:t>مسیر حرکت و ایستگاه</a:t>
            </a:r>
            <a:r>
              <a:rPr lang="fa-IR" sz="1800">
                <a:latin typeface="Arial" charset="0"/>
                <a:cs typeface="Arial" charset="0"/>
              </a:rPr>
              <a:t>‌</a:t>
            </a:r>
            <a:r>
              <a:rPr lang="fa-IR" sz="1800">
                <a:latin typeface="Arial" charset="0"/>
                <a:cs typeface="B Mitra" pitchFamily="2" charset="-78"/>
              </a:rPr>
              <a:t>های مربوط به انواع حمل و نقل عمومی می</a:t>
            </a:r>
            <a:r>
              <a:rPr lang="fa-IR" sz="1800">
                <a:latin typeface="Arial" charset="0"/>
                <a:cs typeface="Arial" charset="0"/>
              </a:rPr>
              <a:t>‌</a:t>
            </a:r>
            <a:r>
              <a:rPr lang="fa-IR" sz="1800">
                <a:latin typeface="Arial" charset="0"/>
                <a:cs typeface="B Mitra" pitchFamily="2" charset="-78"/>
              </a:rPr>
              <a:t>بایست به صورت دقیق و با جزئیات کامل طراحی گردد.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پیش</a:t>
            </a:r>
            <a:r>
              <a:rPr lang="fa-IR" sz="1800">
                <a:latin typeface="Arial" charset="0"/>
                <a:cs typeface="Arial" charset="0"/>
              </a:rPr>
              <a:t>‌</a:t>
            </a:r>
            <a:r>
              <a:rPr lang="fa-IR" sz="1800">
                <a:latin typeface="Arial" charset="0"/>
                <a:cs typeface="B Mitra" pitchFamily="2" charset="-78"/>
              </a:rPr>
              <a:t>بینی پارکینگ حاشیه</a:t>
            </a:r>
            <a:r>
              <a:rPr lang="fa-IR" sz="1800">
                <a:latin typeface="Arial" charset="0"/>
                <a:cs typeface="Arial" charset="0"/>
              </a:rPr>
              <a:t>‌</a:t>
            </a:r>
            <a:r>
              <a:rPr lang="fa-IR" sz="1800">
                <a:latin typeface="Arial" charset="0"/>
                <a:cs typeface="B Mitra" pitchFamily="2" charset="-78"/>
              </a:rPr>
              <a:t>ای در طول محور می</a:t>
            </a:r>
            <a:r>
              <a:rPr lang="fa-IR" sz="1800">
                <a:latin typeface="Arial" charset="0"/>
                <a:cs typeface="Arial" charset="0"/>
              </a:rPr>
              <a:t>‌</a:t>
            </a:r>
            <a:r>
              <a:rPr lang="fa-IR" sz="1800">
                <a:latin typeface="Arial" charset="0"/>
                <a:cs typeface="B Mitra" pitchFamily="2" charset="-78"/>
              </a:rPr>
              <a:t>بایست به نحوی صورت گیرد که در مسیر حرکت پیاده انقطاع ایجاد ننماید.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پیش</a:t>
            </a:r>
            <a:r>
              <a:rPr lang="fa-IR" sz="1800">
                <a:latin typeface="Arial" charset="0"/>
                <a:cs typeface="Arial" charset="0"/>
              </a:rPr>
              <a:t>‌</a:t>
            </a:r>
            <a:r>
              <a:rPr lang="fa-IR" sz="1800">
                <a:latin typeface="Arial" charset="0"/>
                <a:cs typeface="B Mitra" pitchFamily="2" charset="-78"/>
              </a:rPr>
              <a:t>بینی دسترسی سواره برای طول محور و کلیۀ قطعات موجود در لبۀ محور ضروری است.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 نظام کاربری و فعالیت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ریزش فعالیت</a:t>
            </a:r>
            <a:r>
              <a:rPr lang="fa-IR" sz="1800">
                <a:latin typeface="Arial" charset="0"/>
                <a:cs typeface="Arial" charset="0"/>
              </a:rPr>
              <a:t>‌</a:t>
            </a:r>
            <a:r>
              <a:rPr lang="fa-IR" sz="1800">
                <a:latin typeface="Arial" charset="0"/>
                <a:cs typeface="B Mitra" pitchFamily="2" charset="-78"/>
              </a:rPr>
              <a:t>های واحدهای تجاری تا حد 1 متر به داخل پیاده راه مجاز می</a:t>
            </a:r>
            <a:r>
              <a:rPr lang="fa-IR" sz="1800">
                <a:latin typeface="Arial" charset="0"/>
                <a:cs typeface="Arial" charset="0"/>
              </a:rPr>
              <a:t>‌</a:t>
            </a:r>
            <a:r>
              <a:rPr lang="fa-IR" sz="1800">
                <a:latin typeface="Arial" charset="0"/>
                <a:cs typeface="B Mitra" pitchFamily="2" charset="-78"/>
              </a:rPr>
              <a:t>باشد.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کاربری</a:t>
            </a:r>
            <a:r>
              <a:rPr lang="fa-IR" sz="1800">
                <a:latin typeface="Arial" charset="0"/>
                <a:cs typeface="Arial" charset="0"/>
              </a:rPr>
              <a:t>‌</a:t>
            </a:r>
            <a:r>
              <a:rPr lang="fa-IR" sz="1800">
                <a:latin typeface="Arial" charset="0"/>
                <a:cs typeface="B Mitra" pitchFamily="2" charset="-78"/>
              </a:rPr>
              <a:t>های مجاز در محدوده، کلیل خدمات تجاری مورد نیاز در مقیاس شهر و منطقه به استثناء خدمات مربوط به اتومبیل و کارگاه</a:t>
            </a:r>
            <a:r>
              <a:rPr lang="fa-IR" sz="1800">
                <a:latin typeface="Arial" charset="0"/>
                <a:cs typeface="Arial" charset="0"/>
              </a:rPr>
              <a:t>‌</a:t>
            </a:r>
            <a:r>
              <a:rPr lang="fa-IR" sz="1800">
                <a:latin typeface="Arial" charset="0"/>
                <a:cs typeface="B Mitra" pitchFamily="2" charset="-78"/>
              </a:rPr>
              <a:t>ها، کاربری</a:t>
            </a:r>
            <a:r>
              <a:rPr lang="fa-IR" sz="1800">
                <a:latin typeface="Arial" charset="0"/>
                <a:cs typeface="Arial" charset="0"/>
              </a:rPr>
              <a:t>‌</a:t>
            </a:r>
            <a:r>
              <a:rPr lang="fa-IR" sz="1800">
                <a:latin typeface="Arial" charset="0"/>
                <a:cs typeface="B Mitra" pitchFamily="2" charset="-78"/>
              </a:rPr>
              <a:t>های مسکونی، فرهنگی، اداری، دفاتر کار و شرکت</a:t>
            </a:r>
            <a:r>
              <a:rPr lang="fa-IR" sz="1800">
                <a:latin typeface="Arial" charset="0"/>
                <a:cs typeface="Arial" charset="0"/>
              </a:rPr>
              <a:t>‌</a:t>
            </a:r>
            <a:r>
              <a:rPr lang="fa-IR" sz="1800">
                <a:latin typeface="Arial" charset="0"/>
                <a:cs typeface="B Mitra" pitchFamily="2" charset="-78"/>
              </a:rPr>
              <a:t>های خصوصی و ... می</a:t>
            </a:r>
            <a:r>
              <a:rPr lang="fa-IR" sz="1800">
                <a:latin typeface="Arial" charset="0"/>
                <a:cs typeface="Arial" charset="0"/>
              </a:rPr>
              <a:t>‌</a:t>
            </a:r>
            <a:r>
              <a:rPr lang="fa-IR" sz="1800">
                <a:latin typeface="Arial" charset="0"/>
                <a:cs typeface="B Mitra" pitchFamily="2" charset="-78"/>
              </a:rPr>
              <a:t>باشد.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کاربری مجاز برای همکف قطعات با کاربری مختلط، تجاری می</a:t>
            </a:r>
            <a:r>
              <a:rPr lang="fa-IR" sz="1800">
                <a:latin typeface="Arial" charset="0"/>
                <a:cs typeface="Arial" charset="0"/>
              </a:rPr>
              <a:t>‌</a:t>
            </a:r>
            <a:r>
              <a:rPr lang="fa-IR" sz="1800">
                <a:latin typeface="Arial" charset="0"/>
                <a:cs typeface="B Mitra" pitchFamily="2" charset="-78"/>
              </a:rPr>
              <a:t>باشد. قطعات با کاربری غیرتجاری برای همکف در نقشه مشخص شده</a:t>
            </a:r>
            <a:r>
              <a:rPr lang="fa-IR" sz="1800">
                <a:latin typeface="Arial" charset="0"/>
                <a:cs typeface="Arial" charset="0"/>
              </a:rPr>
              <a:t>‌</a:t>
            </a:r>
            <a:r>
              <a:rPr lang="fa-IR" sz="1800">
                <a:latin typeface="Arial" charset="0"/>
                <a:cs typeface="B Mitra" pitchFamily="2" charset="-78"/>
              </a:rPr>
              <a:t>اند. </a:t>
            </a: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ضوابط و مقررات</a:t>
            </a:r>
          </a:p>
        </p:txBody>
      </p:sp>
      <p:pic>
        <p:nvPicPr>
          <p:cNvPr id="25605" name="Picture 6" descr="bus-station-2"/>
          <p:cNvPicPr>
            <a:picLocks noChangeAspect="1" noChangeArrowheads="1"/>
          </p:cNvPicPr>
          <p:nvPr/>
        </p:nvPicPr>
        <p:blipFill>
          <a:blip r:embed="rId2">
            <a:extLst>
              <a:ext uri="{28A0092B-C50C-407E-A947-70E740481C1C}">
                <a14:useLocalDpi xmlns:a14="http://schemas.microsoft.com/office/drawing/2010/main" val="0"/>
              </a:ext>
            </a:extLst>
          </a:blip>
          <a:srcRect l="4323" t="3836" r="2744" b="7161"/>
          <a:stretch>
            <a:fillRect/>
          </a:stretch>
        </p:blipFill>
        <p:spPr bwMode="auto">
          <a:xfrm>
            <a:off x="323850" y="4292600"/>
            <a:ext cx="8497888" cy="19065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 name="Shape 3"/>
          <p:cNvSpPr txBox="1">
            <a:spLocks noChangeArrowheads="1"/>
          </p:cNvSpPr>
          <p:nvPr/>
        </p:nvSpPr>
        <p:spPr>
          <a:xfrm>
            <a:off x="0" y="785813"/>
            <a:ext cx="3143250"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cs typeface="B Mitra" pitchFamily="2" charset="-78"/>
              </a:rPr>
              <a:t>   </a:t>
            </a:r>
            <a:r>
              <a:rPr lang="fa-IR" sz="1600" b="1">
                <a:solidFill>
                  <a:srgbClr val="262626"/>
                </a:solidFill>
                <a:cs typeface="B Mitra" pitchFamily="2" charset="-78"/>
              </a:rPr>
              <a:t>ضوابط و معیار های طراحی</a:t>
            </a:r>
            <a:endParaRPr lang="en-US" sz="1600" b="1">
              <a:solidFill>
                <a:srgbClr val="262626"/>
              </a:solidFill>
              <a:cs typeface="B Mitra" pitchFamily="2" charset="-78"/>
            </a:endParaRPr>
          </a:p>
          <a:p>
            <a:pPr algn="ctr">
              <a:spcBef>
                <a:spcPct val="0"/>
              </a:spcBef>
              <a:buFont typeface="Wingdings" pitchFamily="2" charset="2"/>
              <a:buChar char="§"/>
              <a:defRPr/>
            </a:pPr>
            <a:endParaRPr lang="en-US" sz="1600" b="1">
              <a:solidFill>
                <a:srgbClr val="262626"/>
              </a:solidFill>
              <a:effectLst>
                <a:outerShdw blurRad="38100" dist="38100" dir="2700000" algn="tl">
                  <a:srgbClr val="000000"/>
                </a:outerShdw>
              </a:effectLst>
              <a:cs typeface="B Mitra" pitchFamily="2" charset="-78"/>
            </a:endParaRPr>
          </a:p>
        </p:txBody>
      </p:sp>
      <p:sp>
        <p:nvSpPr>
          <p:cNvPr id="70666" name="Text Box 10"/>
          <p:cNvSpPr txBox="1">
            <a:spLocks noChangeArrowheads="1"/>
          </p:cNvSpPr>
          <p:nvPr/>
        </p:nvSpPr>
        <p:spPr bwMode="auto">
          <a:xfrm>
            <a:off x="7019925" y="908050"/>
            <a:ext cx="1944688"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spcBef>
                <a:spcPct val="0"/>
              </a:spcBef>
              <a:buFontTx/>
              <a:buNone/>
              <a:defRPr/>
            </a:pPr>
            <a:r>
              <a:rPr lang="fa-IR" sz="1500" b="1">
                <a:solidFill>
                  <a:srgbClr val="4A452A"/>
                </a:solidFill>
                <a:cs typeface="B Mitra" pitchFamily="2" charset="-78"/>
              </a:rPr>
              <a:t>نظام حرکت و دسترسی</a:t>
            </a:r>
            <a:endParaRPr lang="en-US" sz="1500" b="1">
              <a:solidFill>
                <a:srgbClr val="4A452A"/>
              </a:solidFill>
              <a:cs typeface="B Mitra" pitchFamily="2" charset="-7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8811284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بخــــش اول </a:t>
            </a:r>
            <a:r>
              <a:rPr lang="ar-SA" sz="2500" b="1">
                <a:effectLst>
                  <a:outerShdw blurRad="38100" dist="38100" dir="2700000" algn="tl">
                    <a:srgbClr val="FFFFFF"/>
                  </a:outerShdw>
                </a:effectLst>
                <a:cs typeface="B Mitra" pitchFamily="2" charset="-78"/>
              </a:rPr>
              <a:t> </a:t>
            </a:r>
            <a:endParaRPr lang="fa-IR" sz="2500" b="1">
              <a:effectLst>
                <a:outerShdw blurRad="38100" dist="38100" dir="2700000" algn="tl">
                  <a:srgbClr val="FFFFFF"/>
                </a:outerShdw>
              </a:effectLst>
              <a:cs typeface="B Mitra" pitchFamily="2" charset="-78"/>
            </a:endParaRPr>
          </a:p>
          <a:p>
            <a:pPr>
              <a:spcBef>
                <a:spcPct val="0"/>
              </a:spcBef>
              <a:buFontTx/>
              <a:buNone/>
              <a:defRPr/>
            </a:pPr>
            <a:r>
              <a:rPr lang="fa-IR" sz="2500" b="1">
                <a:effectLst>
                  <a:outerShdw blurRad="38100" dist="38100" dir="2700000" algn="tl">
                    <a:srgbClr val="FFFFFF"/>
                  </a:outerShdw>
                </a:effectLst>
                <a:cs typeface="B Mitra" pitchFamily="2" charset="-78"/>
              </a:rPr>
              <a:t>         ارائـــه طـــرح پیشنــــهادی</a:t>
            </a:r>
            <a:endParaRPr lang="en-US" sz="2500">
              <a:cs typeface="B Mitra" pitchFamily="2" charset="-78"/>
            </a:endParaRPr>
          </a:p>
        </p:txBody>
      </p:sp>
      <p:sp>
        <p:nvSpPr>
          <p:cNvPr id="39943" name="Rectangle 7"/>
          <p:cNvSpPr>
            <a:spLocks noChangeArrowheads="1"/>
          </p:cNvSpPr>
          <p:nvPr/>
        </p:nvSpPr>
        <p:spPr bwMode="auto">
          <a:xfrm>
            <a:off x="7181850" y="4221163"/>
            <a:ext cx="196215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a:t>
            </a:r>
          </a:p>
        </p:txBody>
      </p:sp>
      <p:pic>
        <p:nvPicPr>
          <p:cNvPr id="26629" name="Picture 12" descr="e"/>
          <p:cNvPicPr>
            <a:picLocks noChangeAspect="1" noChangeArrowheads="1"/>
          </p:cNvPicPr>
          <p:nvPr/>
        </p:nvPicPr>
        <p:blipFill>
          <a:blip r:embed="rId3">
            <a:extLst>
              <a:ext uri="{28A0092B-C50C-407E-A947-70E740481C1C}">
                <a14:useLocalDpi xmlns:a14="http://schemas.microsoft.com/office/drawing/2010/main" val="0"/>
              </a:ext>
            </a:extLst>
          </a:blip>
          <a:srcRect l="43562" r="6000"/>
          <a:stretch>
            <a:fillRect/>
          </a:stretch>
        </p:blipFill>
        <p:spPr bwMode="auto">
          <a:xfrm>
            <a:off x="-34925" y="2708275"/>
            <a:ext cx="4751388" cy="15732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13" descr="e"/>
          <p:cNvPicPr>
            <a:picLocks noChangeAspect="1" noChangeArrowheads="1"/>
          </p:cNvPicPr>
          <p:nvPr/>
        </p:nvPicPr>
        <p:blipFill>
          <a:blip r:embed="rId4" cstate="print">
            <a:extLst>
              <a:ext uri="{28A0092B-C50C-407E-A947-70E740481C1C}">
                <a14:useLocalDpi xmlns:a14="http://schemas.microsoft.com/office/drawing/2010/main" val="0"/>
              </a:ext>
            </a:extLst>
          </a:blip>
          <a:srcRect l="1985" r="32727"/>
          <a:stretch>
            <a:fillRect/>
          </a:stretch>
        </p:blipFill>
        <p:spPr bwMode="auto">
          <a:xfrm>
            <a:off x="5465762" y="1781969"/>
            <a:ext cx="3432175" cy="12128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14" descr="e2"/>
          <p:cNvPicPr>
            <a:picLocks noChangeAspect="1" noChangeArrowheads="1"/>
          </p:cNvPicPr>
          <p:nvPr/>
        </p:nvPicPr>
        <p:blipFill>
          <a:blip r:embed="rId5">
            <a:extLst>
              <a:ext uri="{28A0092B-C50C-407E-A947-70E740481C1C}">
                <a14:useLocalDpi xmlns:a14="http://schemas.microsoft.com/office/drawing/2010/main" val="0"/>
              </a:ext>
            </a:extLst>
          </a:blip>
          <a:srcRect l="14436" t="12973" r="34901"/>
          <a:stretch>
            <a:fillRect/>
          </a:stretch>
        </p:blipFill>
        <p:spPr bwMode="auto">
          <a:xfrm>
            <a:off x="-36513" y="1052513"/>
            <a:ext cx="4767263" cy="14589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5934459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195513" y="5805488"/>
            <a:ext cx="1944687" cy="3603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33795" name="Rectangle 3"/>
          <p:cNvSpPr>
            <a:spLocks noChangeArrowheads="1"/>
          </p:cNvSpPr>
          <p:nvPr/>
        </p:nvSpPr>
        <p:spPr bwMode="auto">
          <a:xfrm>
            <a:off x="5867400" y="3068638"/>
            <a:ext cx="1657350" cy="3603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pic>
        <p:nvPicPr>
          <p:cNvPr id="27652" name="Picture 4" descr="Shohada B"/>
          <p:cNvPicPr>
            <a:picLocks noChangeAspect="1" noChangeArrowheads="1"/>
          </p:cNvPicPr>
          <p:nvPr/>
        </p:nvPicPr>
        <p:blipFill>
          <a:blip r:embed="rId3" cstate="print">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l="1746" t="18326" r="2107" b="26735"/>
          <a:stretch>
            <a:fillRect/>
          </a:stretch>
        </p:blipFill>
        <p:spPr bwMode="auto">
          <a:xfrm>
            <a:off x="34925" y="5722938"/>
            <a:ext cx="90947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27654" name="Picture 8" descr="Shohada A"/>
          <p:cNvPicPr>
            <a:picLocks noChangeAspect="1" noChangeArrowheads="1"/>
          </p:cNvPicPr>
          <p:nvPr/>
        </p:nvPicPr>
        <p:blipFill>
          <a:blip r:embed="rId4">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l="63441" t="39330" r="18428" b="32651"/>
          <a:stretch>
            <a:fillRect/>
          </a:stretch>
        </p:blipFill>
        <p:spPr bwMode="auto">
          <a:xfrm>
            <a:off x="107950" y="1533525"/>
            <a:ext cx="8928100" cy="1319213"/>
          </a:xfrm>
          <a:prstGeom prst="rect">
            <a:avLst/>
          </a:prstGeom>
          <a:solidFill>
            <a:srgbClr val="F5ECDB"/>
          </a:solidFill>
          <a:ln w="6350" algn="ctr">
            <a:solidFill>
              <a:srgbClr val="958C7B"/>
            </a:solidFill>
            <a:miter lim="800000"/>
            <a:headEnd/>
            <a:tailEnd/>
          </a:ln>
        </p:spPr>
      </p:pic>
      <p:sp>
        <p:nvSpPr>
          <p:cNvPr id="33801" name="Text Box 9"/>
          <p:cNvSpPr txBox="1">
            <a:spLocks noChangeArrowheads="1"/>
          </p:cNvSpPr>
          <p:nvPr/>
        </p:nvSpPr>
        <p:spPr bwMode="auto">
          <a:xfrm>
            <a:off x="7812088" y="1125538"/>
            <a:ext cx="1223962"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شهدا</a:t>
            </a:r>
            <a:endParaRPr lang="en-US" sz="1400" b="1">
              <a:cs typeface="B Mitra" pitchFamily="2" charset="-78"/>
            </a:endParaRPr>
          </a:p>
        </p:txBody>
      </p:sp>
      <p:sp>
        <p:nvSpPr>
          <p:cNvPr id="33802" name="Text Box 10"/>
          <p:cNvSpPr txBox="1">
            <a:spLocks noChangeArrowheads="1"/>
          </p:cNvSpPr>
          <p:nvPr/>
        </p:nvSpPr>
        <p:spPr bwMode="auto">
          <a:xfrm>
            <a:off x="6804025" y="3716338"/>
            <a:ext cx="22320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شمال شرقی</a:t>
            </a:r>
            <a:endParaRPr lang="en-US" sz="1400" b="1">
              <a:cs typeface="B Mitra" pitchFamily="2" charset="-78"/>
            </a:endParaRPr>
          </a:p>
        </p:txBody>
      </p:sp>
      <p:pic>
        <p:nvPicPr>
          <p:cNvPr id="27657" name="Picture 11" descr="Shohada B"/>
          <p:cNvPicPr>
            <a:picLocks noChangeAspect="1" noChangeArrowheads="1"/>
          </p:cNvPicPr>
          <p:nvPr/>
        </p:nvPicPr>
        <p:blipFill>
          <a:blip r:embed="rId5">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l="24307" t="30751" r="54573" b="37404"/>
          <a:stretch>
            <a:fillRect/>
          </a:stretch>
        </p:blipFill>
        <p:spPr bwMode="auto">
          <a:xfrm>
            <a:off x="249238" y="4149725"/>
            <a:ext cx="8645525" cy="1295400"/>
          </a:xfrm>
          <a:prstGeom prst="rect">
            <a:avLst/>
          </a:prstGeom>
          <a:solidFill>
            <a:srgbClr val="F5ECDB"/>
          </a:solidFill>
          <a:ln w="6350" algn="ctr">
            <a:solidFill>
              <a:srgbClr val="958C7B"/>
            </a:solidFill>
            <a:miter lim="800000"/>
            <a:headEnd/>
            <a:tailEnd/>
          </a:ln>
        </p:spPr>
      </p:pic>
      <p:sp>
        <p:nvSpPr>
          <p:cNvPr id="27658" name="Line 12"/>
          <p:cNvSpPr>
            <a:spLocks noChangeShapeType="1"/>
          </p:cNvSpPr>
          <p:nvPr/>
        </p:nvSpPr>
        <p:spPr bwMode="auto">
          <a:xfrm>
            <a:off x="0" y="5229225"/>
            <a:ext cx="9144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7659" name="Picture 13" descr="Shohada A"/>
          <p:cNvPicPr>
            <a:picLocks noChangeAspect="1" noChangeArrowheads="1"/>
          </p:cNvPicPr>
          <p:nvPr/>
        </p:nvPicPr>
        <p:blipFill>
          <a:blip r:embed="rId6" cstate="print">
            <a:clrChange>
              <a:clrFrom>
                <a:srgbClr val="FDFDFD"/>
              </a:clrFrom>
              <a:clrTo>
                <a:srgbClr val="FDFDFD">
                  <a:alpha val="0"/>
                </a:srgbClr>
              </a:clrTo>
            </a:clrChange>
            <a:lum bright="-6000" contrast="12000"/>
            <a:extLst>
              <a:ext uri="{28A0092B-C50C-407E-A947-70E740481C1C}">
                <a14:useLocalDpi xmlns:a14="http://schemas.microsoft.com/office/drawing/2010/main" val="0"/>
              </a:ext>
            </a:extLst>
          </a:blip>
          <a:srcRect l="1883" t="-3328" r="2333" b="27786"/>
          <a:stretch>
            <a:fillRect/>
          </a:stretch>
        </p:blipFill>
        <p:spPr bwMode="auto">
          <a:xfrm>
            <a:off x="0" y="2708275"/>
            <a:ext cx="9144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Line 14"/>
          <p:cNvSpPr>
            <a:spLocks noChangeShapeType="1"/>
          </p:cNvSpPr>
          <p:nvPr/>
        </p:nvSpPr>
        <p:spPr bwMode="auto">
          <a:xfrm>
            <a:off x="-23813" y="2768600"/>
            <a:ext cx="914400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7" name="Shape 3"/>
          <p:cNvSpPr txBox="1">
            <a:spLocks noChangeArrowheads="1"/>
          </p:cNvSpPr>
          <p:nvPr/>
        </p:nvSpPr>
        <p:spPr>
          <a:xfrm>
            <a:off x="0" y="785813"/>
            <a:ext cx="2928938"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طراحی / جداره پیشنهادی</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143070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940425" y="5589588"/>
            <a:ext cx="2016125" cy="5762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35846" name="Text Box 6"/>
          <p:cNvSpPr txBox="1">
            <a:spLocks noChangeArrowheads="1"/>
          </p:cNvSpPr>
          <p:nvPr/>
        </p:nvSpPr>
        <p:spPr bwMode="auto">
          <a:xfrm>
            <a:off x="6659563" y="1125538"/>
            <a:ext cx="2376487"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شمال شرقی</a:t>
            </a:r>
            <a:endParaRPr lang="en-US" sz="1400" b="1">
              <a:cs typeface="B Mitra" pitchFamily="2" charset="-78"/>
            </a:endParaRPr>
          </a:p>
        </p:txBody>
      </p:sp>
      <p:sp>
        <p:nvSpPr>
          <p:cNvPr id="35847" name="Text Box 7"/>
          <p:cNvSpPr txBox="1">
            <a:spLocks noChangeArrowheads="1"/>
          </p:cNvSpPr>
          <p:nvPr/>
        </p:nvSpPr>
        <p:spPr bwMode="auto">
          <a:xfrm>
            <a:off x="6804025" y="3411538"/>
            <a:ext cx="22320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شمال شرقی</a:t>
            </a:r>
            <a:endParaRPr lang="en-US" sz="1400" b="1">
              <a:cs typeface="B Mitra" pitchFamily="2" charset="-78"/>
            </a:endParaRPr>
          </a:p>
        </p:txBody>
      </p:sp>
      <p:sp>
        <p:nvSpPr>
          <p:cNvPr id="35850" name="Rectangle 10"/>
          <p:cNvSpPr>
            <a:spLocks noChangeArrowheads="1"/>
          </p:cNvSpPr>
          <p:nvPr/>
        </p:nvSpPr>
        <p:spPr bwMode="auto">
          <a:xfrm>
            <a:off x="179388" y="5589588"/>
            <a:ext cx="2016125" cy="5762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pic>
        <p:nvPicPr>
          <p:cNvPr id="28679" name="Picture 11" descr="takhtiB"/>
          <p:cNvPicPr>
            <a:picLocks noChangeAspect="1" noChangeArrowheads="1"/>
          </p:cNvPicPr>
          <p:nvPr/>
        </p:nvPicPr>
        <p:blipFill>
          <a:blip r:embed="rId3" cstate="print">
            <a:clrChange>
              <a:clrFrom>
                <a:srgbClr val="FDFDFD"/>
              </a:clrFrom>
              <a:clrTo>
                <a:srgbClr val="FDFDFD">
                  <a:alpha val="0"/>
                </a:srgbClr>
              </a:clrTo>
            </a:clrChange>
            <a:lum bright="-12000" contrast="12000"/>
            <a:extLst>
              <a:ext uri="{28A0092B-C50C-407E-A947-70E740481C1C}">
                <a14:useLocalDpi xmlns:a14="http://schemas.microsoft.com/office/drawing/2010/main" val="0"/>
              </a:ext>
            </a:extLst>
          </a:blip>
          <a:srcRect t="18701" r="1175" b="17322"/>
          <a:stretch>
            <a:fillRect/>
          </a:stretch>
        </p:blipFill>
        <p:spPr bwMode="auto">
          <a:xfrm>
            <a:off x="-107950" y="5715000"/>
            <a:ext cx="94138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7" name="Shape 3"/>
          <p:cNvSpPr txBox="1">
            <a:spLocks noChangeArrowheads="1"/>
          </p:cNvSpPr>
          <p:nvPr/>
        </p:nvSpPr>
        <p:spPr>
          <a:xfrm>
            <a:off x="0" y="785813"/>
            <a:ext cx="2928938"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طراحی / جداره پیشنهادی</a:t>
            </a:r>
          </a:p>
        </p:txBody>
      </p:sp>
      <p:pic>
        <p:nvPicPr>
          <p:cNvPr id="28682" name="Picture 14" descr="C:\Documents and Settings\ur7\Desktop\raster-hamedan\Picture71.jpg"/>
          <p:cNvPicPr>
            <a:picLocks noChangeAspect="1" noChangeArrowheads="1"/>
          </p:cNvPicPr>
          <p:nvPr/>
        </p:nvPicPr>
        <p:blipFill>
          <a:blip r:embed="rId4">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t="9891"/>
          <a:stretch>
            <a:fillRect/>
          </a:stretch>
        </p:blipFill>
        <p:spPr bwMode="auto">
          <a:xfrm>
            <a:off x="571500" y="4143375"/>
            <a:ext cx="6583363" cy="1301750"/>
          </a:xfrm>
          <a:prstGeom prst="rect">
            <a:avLst/>
          </a:prstGeom>
          <a:solidFill>
            <a:srgbClr val="F5ECDB"/>
          </a:solidFill>
          <a:ln w="6350" algn="ctr">
            <a:solidFill>
              <a:srgbClr val="958C7B"/>
            </a:solidFill>
            <a:miter lim="800000"/>
            <a:headEnd/>
            <a:tailEnd/>
          </a:ln>
        </p:spPr>
      </p:pic>
      <p:pic>
        <p:nvPicPr>
          <p:cNvPr id="28683" name="Picture 15" descr="C:\Documents and Settings\ur7\Desktop\raster-hamedan\Picture710..jpg"/>
          <p:cNvPicPr>
            <a:picLocks noChangeAspect="1" noChangeArrowheads="1"/>
          </p:cNvPicPr>
          <p:nvPr/>
        </p:nvPicPr>
        <p:blipFill>
          <a:blip r:embed="rId5">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a:stretch>
            <a:fillRect/>
          </a:stretch>
        </p:blipFill>
        <p:spPr bwMode="auto">
          <a:xfrm>
            <a:off x="1857375" y="1500188"/>
            <a:ext cx="7045325" cy="1674812"/>
          </a:xfrm>
          <a:prstGeom prst="rect">
            <a:avLst/>
          </a:prstGeom>
          <a:solidFill>
            <a:srgbClr val="F5ECDB"/>
          </a:solidFill>
          <a:ln w="6350" algn="ctr">
            <a:solidFill>
              <a:srgbClr val="958C7B"/>
            </a:solidFill>
            <a:miter lim="800000"/>
            <a:headEnd/>
            <a:tailEnd/>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09260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498080" cy="487680"/>
          </a:xfrm>
        </p:spPr>
        <p:txBody>
          <a:bodyPr>
            <a:normAutofit fontScale="90000"/>
          </a:bodyPr>
          <a:lstStyle/>
          <a:p>
            <a:pPr algn="r"/>
            <a:r>
              <a:rPr lang="fa-IR" dirty="0" smtClean="0"/>
              <a:t>شناخت فضای شهر همدان</a:t>
            </a:r>
            <a:endParaRPr lang="en-US" dirty="0"/>
          </a:p>
        </p:txBody>
      </p:sp>
      <p:sp>
        <p:nvSpPr>
          <p:cNvPr id="3" name="TextBox 2"/>
          <p:cNvSpPr txBox="1"/>
          <p:nvPr/>
        </p:nvSpPr>
        <p:spPr>
          <a:xfrm>
            <a:off x="1295400" y="685800"/>
            <a:ext cx="7543800" cy="3785652"/>
          </a:xfrm>
          <a:prstGeom prst="rect">
            <a:avLst/>
          </a:prstGeom>
          <a:noFill/>
        </p:spPr>
        <p:txBody>
          <a:bodyPr wrap="square" rtlCol="0">
            <a:spAutoFit/>
          </a:bodyPr>
          <a:lstStyle/>
          <a:p>
            <a:pPr algn="justLow" rtl="1"/>
            <a:r>
              <a:rPr lang="fa-IR" sz="2000" dirty="0">
                <a:cs typeface="B Nazanin" pitchFamily="2" charset="-78"/>
              </a:rPr>
              <a:t>شهر همدان در ناحيه كوهستاني الوند واقع شده كه در اقليم كوهپايه اي ( با زمستانهاي سرد و </a:t>
            </a:r>
            <a:r>
              <a:rPr lang="fa-IR" sz="2000" dirty="0" smtClean="0">
                <a:cs typeface="B Nazanin" pitchFamily="2" charset="-78"/>
              </a:rPr>
              <a:t>تابستانهاي </a:t>
            </a:r>
            <a:r>
              <a:rPr lang="fa-IR" sz="2000" dirty="0">
                <a:cs typeface="B Nazanin" pitchFamily="2" charset="-78"/>
              </a:rPr>
              <a:t>تا حدودي گرم ) </a:t>
            </a:r>
            <a:r>
              <a:rPr lang="fa-IR" sz="2000" dirty="0" smtClean="0">
                <a:cs typeface="B Nazanin" pitchFamily="2" charset="-78"/>
              </a:rPr>
              <a:t>قرارگرفته است.حال با این نوع آب و هوا و نوع اقلیم،طراحی فضاهای شهری شهر همدان نیز متاثر از این موضوع می باشد.بطوری که طراحی شهری همدان از ابتدا تا </a:t>
            </a:r>
            <a:r>
              <a:rPr lang="fa-IR" sz="2000" dirty="0">
                <a:cs typeface="B Nazanin" pitchFamily="2" charset="-78"/>
              </a:rPr>
              <a:t>به امروز همواره تحت تاثیر اقلیم کوهپایه ای خود قرار گرفته است</a:t>
            </a:r>
            <a:r>
              <a:rPr lang="fa-IR" sz="2000" dirty="0" smtClean="0">
                <a:cs typeface="B Nazanin" pitchFamily="2" charset="-78"/>
              </a:rPr>
              <a:t>.</a:t>
            </a:r>
          </a:p>
          <a:p>
            <a:pPr algn="justLow" rtl="1"/>
            <a:endParaRPr lang="fa-IR" sz="2000" dirty="0" smtClean="0">
              <a:cs typeface="B Nazanin" pitchFamily="2" charset="-78"/>
            </a:endParaRPr>
          </a:p>
          <a:p>
            <a:pPr algn="justLow" rtl="1"/>
            <a:r>
              <a:rPr lang="fa-IR" sz="2000" dirty="0" smtClean="0">
                <a:cs typeface="B Nazanin" pitchFamily="2" charset="-78"/>
              </a:rPr>
              <a:t>خصوصيات فضا های شهري </a:t>
            </a:r>
            <a:r>
              <a:rPr lang="fa-IR" sz="2000" dirty="0">
                <a:cs typeface="B Nazanin" pitchFamily="2" charset="-78"/>
              </a:rPr>
              <a:t>همدان بر اساس اقليم</a:t>
            </a:r>
          </a:p>
          <a:p>
            <a:pPr algn="justLow" rtl="1"/>
            <a:r>
              <a:rPr lang="fa-IR" sz="2000" dirty="0">
                <a:cs typeface="B Nazanin" pitchFamily="2" charset="-78"/>
              </a:rPr>
              <a:t>خصوصيات كلي بافت شهري همدان به قرار ذيل است :</a:t>
            </a:r>
          </a:p>
          <a:p>
            <a:pPr algn="justLow" rtl="1"/>
            <a:r>
              <a:rPr lang="fa-IR" sz="2000" dirty="0">
                <a:cs typeface="B Nazanin" pitchFamily="2" charset="-78"/>
              </a:rPr>
              <a:t>الف) فضاهاي شهري كوچك و محصور</a:t>
            </a:r>
          </a:p>
          <a:p>
            <a:pPr algn="justLow" rtl="1"/>
            <a:r>
              <a:rPr lang="fa-IR" sz="2000" dirty="0">
                <a:cs typeface="B Nazanin" pitchFamily="2" charset="-78"/>
              </a:rPr>
              <a:t>ب) بافت شهري متراكم و ابنيه متصل بهم</a:t>
            </a:r>
          </a:p>
          <a:p>
            <a:pPr algn="justLow" rtl="1"/>
            <a:r>
              <a:rPr lang="fa-IR" sz="2000" dirty="0">
                <a:cs typeface="B Nazanin" pitchFamily="2" charset="-78"/>
              </a:rPr>
              <a:t>ج) جهت آفتاب و عوارض زمين عامل تعيين كننده در نحوه استقرار،گسترش و سيماي كلي شهر</a:t>
            </a:r>
          </a:p>
          <a:p>
            <a:pPr algn="justLow" rtl="1"/>
            <a:r>
              <a:rPr lang="fa-IR" sz="2000" dirty="0">
                <a:cs typeface="B Nazanin" pitchFamily="2" charset="-78"/>
              </a:rPr>
              <a:t>د) كوچه ها و معابر اصلي به موازات خط تراز زمين و اغلب با عرض </a:t>
            </a:r>
            <a:r>
              <a:rPr lang="fa-IR" sz="2000" dirty="0" smtClean="0">
                <a:cs typeface="B Nazanin" pitchFamily="2" charset="-78"/>
              </a:rPr>
              <a:t>كم</a:t>
            </a:r>
          </a:p>
          <a:p>
            <a:pPr algn="justLow" rtl="1"/>
            <a:endParaRPr lang="en-US" sz="2000" dirty="0">
              <a:cs typeface="B Nazanin" pitchFamily="2" charset="-78"/>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009"/>
          <a:stretch/>
        </p:blipFill>
        <p:spPr bwMode="auto">
          <a:xfrm>
            <a:off x="1143000" y="4038600"/>
            <a:ext cx="3505200" cy="2548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48200" y="5867400"/>
            <a:ext cx="2971800" cy="369332"/>
          </a:xfrm>
          <a:prstGeom prst="rect">
            <a:avLst/>
          </a:prstGeom>
          <a:noFill/>
        </p:spPr>
        <p:txBody>
          <a:bodyPr wrap="square" rtlCol="0">
            <a:spAutoFit/>
          </a:bodyPr>
          <a:lstStyle/>
          <a:p>
            <a:pPr algn="r"/>
            <a:r>
              <a:rPr lang="fa-IR" dirty="0" smtClean="0">
                <a:solidFill>
                  <a:srgbClr val="FF0000"/>
                </a:solidFill>
                <a:cs typeface="B Nazanin" pitchFamily="2" charset="-78"/>
              </a:rPr>
              <a:t>اسكيس </a:t>
            </a:r>
            <a:r>
              <a:rPr lang="fa-IR" dirty="0">
                <a:solidFill>
                  <a:srgbClr val="FF0000"/>
                </a:solidFill>
                <a:cs typeface="B Nazanin" pitchFamily="2" charset="-78"/>
              </a:rPr>
              <a:t>از مجموعه بافت شهري همدان</a:t>
            </a:r>
            <a:endParaRPr lang="en-US" dirty="0">
              <a:solidFill>
                <a:srgbClr val="FF0000"/>
              </a:solidFill>
              <a:cs typeface="B Nazanin" pitchFamily="2" charset="-78"/>
            </a:endParaRPr>
          </a:p>
        </p:txBody>
      </p:sp>
    </p:spTree>
    <p:extLst>
      <p:ext uri="{BB962C8B-B14F-4D97-AF65-F5344CB8AC3E}">
        <p14:creationId xmlns:p14="http://schemas.microsoft.com/office/powerpoint/2010/main" val="1884605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طرح اجرایی محور های شش گانه </a:t>
            </a:r>
          </a:p>
          <a:p>
            <a:pPr>
              <a:spcBef>
                <a:spcPct val="0"/>
              </a:spcBef>
              <a:buFontTx/>
              <a:buNone/>
              <a:defRPr/>
            </a:pPr>
            <a:r>
              <a:rPr lang="fa-IR" sz="2500" b="1">
                <a:effectLst>
                  <a:outerShdw blurRad="38100" dist="38100" dir="2700000" algn="tl">
                    <a:srgbClr val="FFFFFF"/>
                  </a:outerShdw>
                </a:effectLst>
                <a:cs typeface="B Mitra" pitchFamily="2" charset="-78"/>
              </a:rPr>
              <a:t>                    و معابر پیاده حوزه تفصیلی</a:t>
            </a:r>
            <a:endParaRPr lang="en-US" sz="2500">
              <a:cs typeface="B Mitra" pitchFamily="2" charset="-78"/>
            </a:endParaRPr>
          </a:p>
        </p:txBody>
      </p:sp>
      <p:sp>
        <p:nvSpPr>
          <p:cNvPr id="41988" name="Rectangle 4"/>
          <p:cNvSpPr>
            <a:spLocks noChangeArrowheads="1"/>
          </p:cNvSpPr>
          <p:nvPr/>
        </p:nvSpPr>
        <p:spPr bwMode="auto">
          <a:xfrm>
            <a:off x="5751513" y="4241800"/>
            <a:ext cx="3392487" cy="427038"/>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marL="342900" indent="-342900">
              <a:spcBef>
                <a:spcPct val="0"/>
              </a:spcBef>
              <a:buFontTx/>
              <a:buNone/>
              <a:defRPr/>
            </a:pPr>
            <a:r>
              <a:rPr lang="fa-IR" sz="2200" b="1">
                <a:effectLst>
                  <a:outerShdw blurRad="38100" dist="38100" dir="2700000" algn="tl">
                    <a:srgbClr val="C0C0C0"/>
                  </a:outerShdw>
                </a:effectLst>
                <a:cs typeface="B Mitra" pitchFamily="2" charset="-78"/>
              </a:rPr>
              <a:t>مرحــــله دوم / بخــــش دوم :</a:t>
            </a:r>
          </a:p>
        </p:txBody>
      </p:sp>
      <p:pic>
        <p:nvPicPr>
          <p:cNvPr id="29701" name="Picture 8" descr="kaf-2-"/>
          <p:cNvPicPr>
            <a:picLocks noChangeAspect="1" noChangeArrowheads="1"/>
          </p:cNvPicPr>
          <p:nvPr/>
        </p:nvPicPr>
        <p:blipFill>
          <a:blip r:embed="rId3">
            <a:clrChange>
              <a:clrFrom>
                <a:srgbClr val="FFFFFF"/>
              </a:clrFrom>
              <a:clrTo>
                <a:srgbClr val="FFFFFF">
                  <a:alpha val="0"/>
                </a:srgbClr>
              </a:clrTo>
            </a:clrChange>
            <a:lum bright="-6000" contrast="6000"/>
            <a:extLst>
              <a:ext uri="{28A0092B-C50C-407E-A947-70E740481C1C}">
                <a14:useLocalDpi xmlns:a14="http://schemas.microsoft.com/office/drawing/2010/main" val="0"/>
              </a:ext>
            </a:extLst>
          </a:blip>
          <a:srcRect l="14813" t="53737" r="30643" b="7353"/>
          <a:stretch>
            <a:fillRect/>
          </a:stretch>
        </p:blipFill>
        <p:spPr bwMode="auto">
          <a:xfrm>
            <a:off x="4800600" y="788193"/>
            <a:ext cx="4176712" cy="2303463"/>
          </a:xfrm>
          <a:prstGeom prst="rect">
            <a:avLst/>
          </a:prstGeom>
          <a:noFill/>
          <a:ln w="9525" algn="ctr">
            <a:solidFill>
              <a:srgbClr val="D6D0D5"/>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10" descr="C:\Documents and Settings\ur7\Desktop\raster-hamedan\Picture76.jpg"/>
          <p:cNvPicPr>
            <a:picLocks noChangeAspect="1" noChangeArrowheads="1"/>
          </p:cNvPicPr>
          <p:nvPr/>
        </p:nvPicPr>
        <p:blipFill>
          <a:blip r:embed="rId4">
            <a:clrChange>
              <a:clrFrom>
                <a:srgbClr val="FFFFFF"/>
              </a:clrFrom>
              <a:clrTo>
                <a:srgbClr val="FFFFFF">
                  <a:alpha val="0"/>
                </a:srgbClr>
              </a:clrTo>
            </a:clrChange>
            <a:lum bright="-6000" contrast="6000"/>
            <a:extLst>
              <a:ext uri="{28A0092B-C50C-407E-A947-70E740481C1C}">
                <a14:useLocalDpi xmlns:a14="http://schemas.microsoft.com/office/drawing/2010/main" val="0"/>
              </a:ext>
            </a:extLst>
          </a:blip>
          <a:srcRect/>
          <a:stretch>
            <a:fillRect/>
          </a:stretch>
        </p:blipFill>
        <p:spPr bwMode="auto">
          <a:xfrm>
            <a:off x="500063" y="428625"/>
            <a:ext cx="4071937" cy="3022600"/>
          </a:xfrm>
          <a:prstGeom prst="rect">
            <a:avLst/>
          </a:prstGeom>
          <a:noFill/>
          <a:ln w="9525" algn="ctr">
            <a:solidFill>
              <a:srgbClr val="D6D0D5"/>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798380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1268" name="Oval 4"/>
          <p:cNvSpPr>
            <a:spLocks noChangeArrowheads="1"/>
          </p:cNvSpPr>
          <p:nvPr/>
        </p:nvSpPr>
        <p:spPr bwMode="auto">
          <a:xfrm>
            <a:off x="3995738" y="5072063"/>
            <a:ext cx="2232025" cy="1223962"/>
          </a:xfrm>
          <a:prstGeom prst="ellipse">
            <a:avLst/>
          </a:prstGeom>
          <a:solidFill>
            <a:srgbClr val="EDD89D"/>
          </a:solidFill>
          <a:ln w="9525" algn="ctr">
            <a:noFill/>
            <a:round/>
            <a:headEnd/>
            <a:tailEnd/>
          </a:ln>
          <a:effectLst>
            <a:outerShdw dist="38100" dir="2700000" algn="tl" rotWithShape="0">
              <a:srgbClr val="000000">
                <a:alpha val="43999"/>
              </a:srgbClr>
            </a:outerShdw>
          </a:effectLst>
        </p:spPr>
        <p:txBody>
          <a:bodyPr wrap="none" anchor="ctr"/>
          <a:lstStyle/>
          <a:p>
            <a:pPr>
              <a:defRPr/>
            </a:pPr>
            <a:endParaRPr lang="fa-IR"/>
          </a:p>
        </p:txBody>
      </p:sp>
      <p:pic>
        <p:nvPicPr>
          <p:cNvPr id="11270" name="Picture 6" descr="kaf-2-"/>
          <p:cNvPicPr>
            <a:picLocks noChangeAspect="1" noChangeArrowheads="1"/>
          </p:cNvPicPr>
          <p:nvPr/>
        </p:nvPicPr>
        <p:blipFill>
          <a:blip r:embed="rId3">
            <a:clrChange>
              <a:clrFrom>
                <a:srgbClr val="FFFFFF"/>
              </a:clrFrom>
              <a:clrTo>
                <a:srgbClr val="FFFFFF">
                  <a:alpha val="0"/>
                </a:srgbClr>
              </a:clrTo>
            </a:clrChange>
            <a:lum bright="-12000" contrast="24000"/>
          </a:blip>
          <a:srcRect l="7166" t="53737" r="13368" b="7353"/>
          <a:stretch>
            <a:fillRect/>
          </a:stretch>
        </p:blipFill>
        <p:spPr bwMode="auto">
          <a:xfrm>
            <a:off x="611188" y="1484313"/>
            <a:ext cx="7993062" cy="3024187"/>
          </a:xfrm>
          <a:prstGeom prst="rect">
            <a:avLst/>
          </a:prstGeom>
          <a:noFill/>
          <a:ln w="9525">
            <a:solidFill>
              <a:srgbClr val="D6D0D5"/>
            </a:solidFill>
            <a:miter lim="800000"/>
            <a:headEnd/>
            <a:tailEnd/>
          </a:ln>
          <a:effectLst>
            <a:outerShdw dist="12700" dir="2700000" algn="ctr" rotWithShape="0">
              <a:srgbClr val="533F4C"/>
            </a:outerShdw>
          </a:effectLst>
        </p:spPr>
      </p:pic>
      <p:sp>
        <p:nvSpPr>
          <p:cNvPr id="11275" name="Text Box 11"/>
          <p:cNvSpPr txBox="1">
            <a:spLocks noChangeArrowheads="1"/>
          </p:cNvSpPr>
          <p:nvPr/>
        </p:nvSpPr>
        <p:spPr bwMode="auto">
          <a:xfrm>
            <a:off x="7092950" y="804863"/>
            <a:ext cx="2016125"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cs typeface="B Mitra" pitchFamily="2" charset="-78"/>
              </a:rPr>
              <a:t>محور باباطاهر</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11278" name="Text Box 14"/>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65545" name="Picture 9" descr="C:\Documents and Settings\ur7\Desktop\raster-hamedan\0\Picture4.jpg"/>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4886325"/>
            <a:ext cx="9144000" cy="1328738"/>
          </a:xfrm>
          <a:prstGeom prst="rect">
            <a:avLst/>
          </a:prstGeom>
          <a:noFill/>
          <a:effectLst>
            <a:outerShdw blurRad="12700" dist="25400" dir="5400000" algn="ctr" rotWithShape="0">
              <a:srgbClr val="533F4C"/>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6802509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15" descr="C:\Documents and Settings\ur7\Desktop\raster-hamedan\0\Picture5.jpg"/>
          <p:cNvPicPr>
            <a:picLocks noChangeAspect="1" noChangeArrowheads="1"/>
          </p:cNvPicPr>
          <p:nvPr/>
        </p:nvPicPr>
        <p:blipFill>
          <a:blip r:embed="rId3">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a:stretch>
            <a:fillRect/>
          </a:stretch>
        </p:blipFill>
        <p:spPr bwMode="auto">
          <a:xfrm>
            <a:off x="1900238" y="785813"/>
            <a:ext cx="5581650" cy="4143375"/>
          </a:xfrm>
          <a:prstGeom prst="rect">
            <a:avLst/>
          </a:prstGeom>
          <a:noFill/>
          <a:ln w="9525">
            <a:solidFill>
              <a:srgbClr val="644C5B">
                <a:alpha val="89018"/>
              </a:srgbClr>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3314" name="Oval 2"/>
          <p:cNvSpPr>
            <a:spLocks noChangeArrowheads="1"/>
          </p:cNvSpPr>
          <p:nvPr/>
        </p:nvSpPr>
        <p:spPr bwMode="auto">
          <a:xfrm>
            <a:off x="6500813" y="5000625"/>
            <a:ext cx="2232025" cy="1223963"/>
          </a:xfrm>
          <a:prstGeom prst="ellipse">
            <a:avLst/>
          </a:prstGeom>
          <a:solidFill>
            <a:srgbClr val="EDD89D"/>
          </a:solidFill>
          <a:ln w="9525" algn="ctr">
            <a:noFill/>
            <a:round/>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13323" name="Text Box 11"/>
          <p:cNvSpPr txBox="1">
            <a:spLocks noChangeArrowheads="1"/>
          </p:cNvSpPr>
          <p:nvPr/>
        </p:nvSpPr>
        <p:spPr bwMode="auto">
          <a:xfrm>
            <a:off x="7596188" y="804863"/>
            <a:ext cx="1512887"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cs typeface="B Mitra" pitchFamily="2" charset="-78"/>
              </a:rPr>
              <a:t>محور اکباتان</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13326" name="Text Box 14"/>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66573" name="Picture 13" descr="C:\Documents and Settings\ur7\Desktop\raster-hamedan\0\Picture8.jpg"/>
          <p:cNvPicPr>
            <a:picLocks noChangeAspect="1" noChangeArrowheads="1"/>
          </p:cNvPicPr>
          <p:nvPr/>
        </p:nvPicPr>
        <p:blipFill>
          <a:blip r:embed="rId4">
            <a:clrChange>
              <a:clrFrom>
                <a:srgbClr val="FDFDFD"/>
              </a:clrFrom>
              <a:clrTo>
                <a:srgbClr val="FDFDFD">
                  <a:alpha val="0"/>
                </a:srgbClr>
              </a:clrTo>
            </a:clrChange>
          </a:blip>
          <a:srcRect l="1563"/>
          <a:stretch>
            <a:fillRect/>
          </a:stretch>
        </p:blipFill>
        <p:spPr bwMode="auto">
          <a:xfrm>
            <a:off x="0" y="5000625"/>
            <a:ext cx="9001125" cy="1308100"/>
          </a:xfrm>
          <a:prstGeom prst="rect">
            <a:avLst/>
          </a:prstGeom>
          <a:noFill/>
          <a:effectLst>
            <a:outerShdw blurRad="12700" dist="12700" dir="5400000" algn="ctr" rotWithShape="0">
              <a:srgbClr val="533F4C">
                <a:alpha val="5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536350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7412" name="Oval 4"/>
          <p:cNvSpPr>
            <a:spLocks noChangeArrowheads="1"/>
          </p:cNvSpPr>
          <p:nvPr/>
        </p:nvSpPr>
        <p:spPr bwMode="auto">
          <a:xfrm>
            <a:off x="4572000" y="5013325"/>
            <a:ext cx="2016125" cy="1295400"/>
          </a:xfrm>
          <a:prstGeom prst="ellipse">
            <a:avLst/>
          </a:prstGeom>
          <a:solidFill>
            <a:srgbClr val="EDD89D"/>
          </a:solidFill>
          <a:ln w="9525" algn="ctr">
            <a:noFill/>
            <a:round/>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17416" name="Text Box 8"/>
          <p:cNvSpPr txBox="1">
            <a:spLocks noChangeArrowheads="1"/>
          </p:cNvSpPr>
          <p:nvPr/>
        </p:nvSpPr>
        <p:spPr bwMode="auto">
          <a:xfrm>
            <a:off x="7164388" y="908050"/>
            <a:ext cx="1944687"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cs typeface="B Mitra" pitchFamily="2" charset="-78"/>
              </a:rPr>
              <a:t>خیابان شهدا</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17423" name="Text Box 15"/>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9" name="Picture 9" descr="C:\Documents and Settings\ur7\Desktop\raster-hamedan\0\Picture3.jpg"/>
          <p:cNvPicPr>
            <a:picLocks noChangeAspect="1" noChangeArrowheads="1"/>
          </p:cNvPicPr>
          <p:nvPr/>
        </p:nvPicPr>
        <p:blipFill>
          <a:blip r:embed="rId3">
            <a:clrChange>
              <a:clrFrom>
                <a:srgbClr val="FFFFFF"/>
              </a:clrFrom>
              <a:clrTo>
                <a:srgbClr val="FFFFFF">
                  <a:alpha val="0"/>
                </a:srgbClr>
              </a:clrTo>
            </a:clrChange>
            <a:lum bright="-12000" contrast="24000"/>
          </a:blip>
          <a:srcRect l="3524" t="24807" r="772"/>
          <a:stretch>
            <a:fillRect/>
          </a:stretch>
        </p:blipFill>
        <p:spPr bwMode="auto">
          <a:xfrm>
            <a:off x="142875" y="4929188"/>
            <a:ext cx="8858250" cy="1368425"/>
          </a:xfrm>
          <a:prstGeom prst="rect">
            <a:avLst/>
          </a:prstGeom>
          <a:noFill/>
          <a:ln w="9525">
            <a:noFill/>
            <a:miter lim="800000"/>
            <a:headEnd/>
            <a:tailEnd/>
          </a:ln>
          <a:effectLst>
            <a:outerShdw dist="12700" dir="2700000" algn="ctr" rotWithShape="0">
              <a:srgbClr val="533F4C">
                <a:alpha val="75000"/>
              </a:srgbClr>
            </a:outerShdw>
          </a:effectLst>
        </p:spPr>
      </p:pic>
      <p:pic>
        <p:nvPicPr>
          <p:cNvPr id="32776" name="Picture 9" descr="C:\Documents and Settings\ur7\Desktop\raster-hamedan\0\Picture1.jpg"/>
          <p:cNvPicPr>
            <a:picLocks noChangeAspect="1" noChangeArrowheads="1"/>
          </p:cNvPicPr>
          <p:nvPr/>
        </p:nvPicPr>
        <p:blipFill>
          <a:blip r:embed="rId4">
            <a:clrChange>
              <a:clrFrom>
                <a:srgbClr val="FCFCFC"/>
              </a:clrFrom>
              <a:clrTo>
                <a:srgbClr val="FCFCFC">
                  <a:alpha val="0"/>
                </a:srgbClr>
              </a:clrTo>
            </a:clrChange>
            <a:lum bright="-8000" contrast="20000"/>
            <a:extLst>
              <a:ext uri="{28A0092B-C50C-407E-A947-70E740481C1C}">
                <a14:useLocalDpi xmlns:a14="http://schemas.microsoft.com/office/drawing/2010/main" val="0"/>
              </a:ext>
            </a:extLst>
          </a:blip>
          <a:srcRect t="12431" b="15054"/>
          <a:stretch>
            <a:fillRect/>
          </a:stretch>
        </p:blipFill>
        <p:spPr bwMode="auto">
          <a:xfrm>
            <a:off x="500063" y="1428750"/>
            <a:ext cx="8216900" cy="2928938"/>
          </a:xfrm>
          <a:prstGeom prst="rect">
            <a:avLst/>
          </a:prstGeom>
          <a:noFill/>
          <a:ln w="9525">
            <a:solidFill>
              <a:srgbClr val="644C5B"/>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88577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97" name="Rectangle 17"/>
          <p:cNvSpPr>
            <a:spLocks noChangeArrowheads="1"/>
          </p:cNvSpPr>
          <p:nvPr/>
        </p:nvSpPr>
        <p:spPr bwMode="auto">
          <a:xfrm>
            <a:off x="4427538" y="4508500"/>
            <a:ext cx="4465637" cy="1296988"/>
          </a:xfrm>
          <a:prstGeom prst="rect">
            <a:avLst/>
          </a:prstGeom>
          <a:solidFill>
            <a:srgbClr val="FFF3DD"/>
          </a:solidFill>
          <a:ln w="12700" algn="ctr">
            <a:noFill/>
            <a:miter lim="800000"/>
            <a:headEnd/>
            <a:tailEnd/>
          </a:ln>
          <a:effectLst>
            <a:outerShdw dist="56061" dir="2700000" algn="tl" rotWithShape="0">
              <a:schemeClr val="bg2"/>
            </a:outerShdw>
          </a:effectLst>
        </p:spPr>
        <p:txBody>
          <a:bodyPr anchor="ctr">
            <a:spAutoFit/>
          </a:bodyPr>
          <a:lstStyle/>
          <a:p>
            <a:pPr>
              <a:defRPr/>
            </a:pPr>
            <a:endParaRPr lang="fa-IR"/>
          </a:p>
        </p:txBody>
      </p:sp>
      <p:pic>
        <p:nvPicPr>
          <p:cNvPr id="73731" name="Picture 15" descr="URBAN elements-t-3"/>
          <p:cNvPicPr>
            <a:picLocks noChangeAspect="1" noChangeArrowheads="1"/>
          </p:cNvPicPr>
          <p:nvPr/>
        </p:nvPicPr>
        <p:blipFill>
          <a:blip r:embed="rId3"/>
          <a:srcRect l="4223" t="7726" r="24567" b="49497"/>
          <a:stretch>
            <a:fillRect/>
          </a:stretch>
        </p:blipFill>
        <p:spPr bwMode="auto">
          <a:xfrm>
            <a:off x="4286250" y="4143375"/>
            <a:ext cx="4714875" cy="2000250"/>
          </a:xfrm>
          <a:prstGeom prst="rect">
            <a:avLst/>
          </a:prstGeom>
          <a:noFill/>
          <a:ln>
            <a:solidFill>
              <a:schemeClr val="bg2"/>
            </a:solidFill>
          </a:ln>
          <a:effectLst>
            <a:outerShdw blurRad="50800" dist="38100" dir="5400000" algn="t" rotWithShape="0">
              <a:prstClr val="black">
                <a:alpha val="40000"/>
              </a:prstClr>
            </a:outerShdw>
          </a:effectLst>
        </p:spPr>
      </p:pic>
      <p:pic>
        <p:nvPicPr>
          <p:cNvPr id="73733" name="Picture 10" descr="URBAN elements-t-1"/>
          <p:cNvPicPr>
            <a:picLocks noChangeAspect="1" noChangeArrowheads="1"/>
          </p:cNvPicPr>
          <p:nvPr/>
        </p:nvPicPr>
        <p:blipFill>
          <a:blip r:embed="rId4"/>
          <a:srcRect l="3484" t="11602" r="24074" b="51919"/>
          <a:stretch>
            <a:fillRect/>
          </a:stretch>
        </p:blipFill>
        <p:spPr bwMode="auto">
          <a:xfrm>
            <a:off x="142875" y="1500188"/>
            <a:ext cx="5214938" cy="1857375"/>
          </a:xfrm>
          <a:prstGeom prst="rect">
            <a:avLst/>
          </a:prstGeom>
          <a:noFill/>
          <a:ln>
            <a:solidFill>
              <a:schemeClr val="bg2"/>
            </a:solidFill>
          </a:ln>
          <a:effectLst>
            <a:outerShdw blurRad="50800" dist="38100" dir="5400000" algn="t" rotWithShape="0">
              <a:prstClr val="black">
                <a:alpha val="40000"/>
              </a:prstClr>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6086" name="Text Box 6"/>
          <p:cNvSpPr txBox="1">
            <a:spLocks noChangeArrowheads="1"/>
          </p:cNvSpPr>
          <p:nvPr/>
        </p:nvSpPr>
        <p:spPr bwMode="auto">
          <a:xfrm>
            <a:off x="6659563" y="765175"/>
            <a:ext cx="2463800"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400" b="1">
                <a:cs typeface="B Mitra" pitchFamily="2" charset="-78"/>
              </a:rPr>
              <a:t> نمونه جرئیات اجرایی کفسازی</a:t>
            </a:r>
          </a:p>
        </p:txBody>
      </p:sp>
      <p:pic>
        <p:nvPicPr>
          <p:cNvPr id="33799" name="Picture 13" descr="URBAN elements-t-1"/>
          <p:cNvPicPr>
            <a:picLocks noChangeAspect="1" noChangeArrowheads="1"/>
          </p:cNvPicPr>
          <p:nvPr/>
        </p:nvPicPr>
        <p:blipFill>
          <a:blip r:embed="rId5" cstate="print">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28471" t="63153" r="43628" b="2631"/>
          <a:stretch>
            <a:fillRect/>
          </a:stretch>
        </p:blipFill>
        <p:spPr bwMode="auto">
          <a:xfrm>
            <a:off x="5724525" y="1214438"/>
            <a:ext cx="3240088" cy="28082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3800" name="Picture 16" descr="URBAN elements-t-3"/>
          <p:cNvPicPr>
            <a:picLocks noChangeAspect="1" noChangeArrowheads="1"/>
          </p:cNvPicPr>
          <p:nvPr/>
        </p:nvPicPr>
        <p:blipFill>
          <a:blip r:embed="rId6">
            <a:clrChange>
              <a:clrFrom>
                <a:srgbClr val="FFFFFF"/>
              </a:clrFrom>
              <a:clrTo>
                <a:srgbClr val="FFFFFF">
                  <a:alpha val="0"/>
                </a:srgbClr>
              </a:clrTo>
            </a:clrChange>
            <a:lum bright="-10000" contrast="44000"/>
            <a:extLst>
              <a:ext uri="{28A0092B-C50C-407E-A947-70E740481C1C}">
                <a14:useLocalDpi xmlns:a14="http://schemas.microsoft.com/office/drawing/2010/main" val="0"/>
              </a:ext>
            </a:extLst>
          </a:blip>
          <a:srcRect l="6007" t="48097" r="29163"/>
          <a:stretch>
            <a:fillRect/>
          </a:stretch>
        </p:blipFill>
        <p:spPr bwMode="auto">
          <a:xfrm>
            <a:off x="109538" y="3819525"/>
            <a:ext cx="4067175" cy="2301875"/>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46099" name="Text Box 19"/>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298017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48135" name="Picture 7" descr="URBAN elements-nimkae (2)"/>
          <p:cNvPicPr>
            <a:picLocks noChangeAspect="1" noChangeArrowheads="1"/>
          </p:cNvPicPr>
          <p:nvPr/>
        </p:nvPicPr>
        <p:blipFill>
          <a:blip r:embed="rId3">
            <a:clrChange>
              <a:clrFrom>
                <a:srgbClr val="FFFFFF"/>
              </a:clrFrom>
              <a:clrTo>
                <a:srgbClr val="FFFFFF">
                  <a:alpha val="0"/>
                </a:srgbClr>
              </a:clrTo>
            </a:clrChange>
            <a:lum bright="-12000" contrast="42000"/>
          </a:blip>
          <a:srcRect t="7574" b="30128"/>
          <a:stretch>
            <a:fillRect/>
          </a:stretch>
        </p:blipFill>
        <p:spPr bwMode="auto">
          <a:xfrm>
            <a:off x="4067175" y="3644900"/>
            <a:ext cx="5397500" cy="2376488"/>
          </a:xfrm>
          <a:prstGeom prst="rect">
            <a:avLst/>
          </a:prstGeom>
          <a:noFill/>
          <a:effectLst>
            <a:outerShdw dist="35921" dir="2700000" algn="ctr" rotWithShape="0">
              <a:schemeClr val="tx2"/>
            </a:outerShdw>
          </a:effectLst>
        </p:spPr>
      </p:pic>
      <p:pic>
        <p:nvPicPr>
          <p:cNvPr id="34820" name="Picture 8" descr="URBAN elements-nimka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8348" b="2579"/>
          <a:stretch>
            <a:fillRect/>
          </a:stretch>
        </p:blipFill>
        <p:spPr bwMode="auto">
          <a:xfrm>
            <a:off x="-252413" y="1341438"/>
            <a:ext cx="6264276"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nimkat6"/>
          <p:cNvPicPr>
            <a:picLocks noChangeAspect="1" noChangeArrowheads="1"/>
          </p:cNvPicPr>
          <p:nvPr/>
        </p:nvPicPr>
        <p:blipFill>
          <a:blip r:embed="rId5">
            <a:lum bright="18000" contrast="18000"/>
          </a:blip>
          <a:srcRect l="6018" t="35979"/>
          <a:stretch>
            <a:fillRect/>
          </a:stretch>
        </p:blipFill>
        <p:spPr bwMode="auto">
          <a:xfrm>
            <a:off x="6084888" y="1628775"/>
            <a:ext cx="2832100" cy="1446213"/>
          </a:xfrm>
          <a:prstGeom prst="rect">
            <a:avLst/>
          </a:prstGeom>
          <a:noFill/>
          <a:effectLst>
            <a:outerShdw dist="71842" dir="2700000" algn="ctr" rotWithShape="0">
              <a:srgbClr val="5A4E58"/>
            </a:outerShdw>
          </a:effectLst>
        </p:spPr>
      </p:pic>
      <p:pic>
        <p:nvPicPr>
          <p:cNvPr id="48138" name="Picture 10" descr="nimkat"/>
          <p:cNvPicPr>
            <a:picLocks noChangeAspect="1" noChangeArrowheads="1"/>
          </p:cNvPicPr>
          <p:nvPr/>
        </p:nvPicPr>
        <p:blipFill>
          <a:blip r:embed="rId6">
            <a:lum bright="18000" contrast="18000"/>
          </a:blip>
          <a:srcRect t="27954" b="8025"/>
          <a:stretch>
            <a:fillRect/>
          </a:stretch>
        </p:blipFill>
        <p:spPr bwMode="auto">
          <a:xfrm>
            <a:off x="755650" y="4149725"/>
            <a:ext cx="3408363" cy="1636713"/>
          </a:xfrm>
          <a:prstGeom prst="rect">
            <a:avLst/>
          </a:prstGeom>
          <a:noFill/>
          <a:ln w="9525" algn="ctr">
            <a:noFill/>
            <a:miter lim="800000"/>
            <a:headEnd/>
            <a:tailEnd/>
          </a:ln>
          <a:effectLst>
            <a:outerShdw dist="71842" dir="2700000" algn="ctr" rotWithShape="0">
              <a:srgbClr val="5A4E58"/>
            </a:outerShdw>
          </a:effectLst>
        </p:spPr>
      </p:pic>
      <p:sp>
        <p:nvSpPr>
          <p:cNvPr id="48139" name="Text Box 11"/>
          <p:cNvSpPr txBox="1">
            <a:spLocks noChangeArrowheads="1"/>
          </p:cNvSpPr>
          <p:nvPr/>
        </p:nvSpPr>
        <p:spPr bwMode="auto">
          <a:xfrm>
            <a:off x="6300788" y="892175"/>
            <a:ext cx="282257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400" b="1">
                <a:cs typeface="B Mitra" pitchFamily="2" charset="-78"/>
              </a:rPr>
              <a:t> نمونه جرئیات اجرایی مبلمان شهری</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48141" name="Text Box 13"/>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550025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4" name="Picture 4" descr="16"/>
          <p:cNvPicPr>
            <a:picLocks noChangeAspect="1" noChangeArrowheads="1"/>
          </p:cNvPicPr>
          <p:nvPr/>
        </p:nvPicPr>
        <p:blipFill>
          <a:blip r:embed="rId2"/>
          <a:srcRect/>
          <a:stretch>
            <a:fillRect/>
          </a:stretch>
        </p:blipFill>
        <p:spPr bwMode="auto">
          <a:xfrm>
            <a:off x="6143625" y="4008438"/>
            <a:ext cx="2749550" cy="2063750"/>
          </a:xfrm>
          <a:prstGeom prst="rect">
            <a:avLst/>
          </a:prstGeom>
          <a:noFill/>
          <a:ln>
            <a:solidFill>
              <a:srgbClr val="6D576A">
                <a:alpha val="83000"/>
              </a:srgbClr>
            </a:solidFill>
          </a:ln>
          <a:effectLst>
            <a:outerShdw blurRad="50800" dist="38100" dir="5400000" algn="t" rotWithShape="0">
              <a:srgbClr val="3B2D36">
                <a:alpha val="78000"/>
              </a:srgbClr>
            </a:outerShdw>
          </a:effectLst>
        </p:spPr>
      </p:pic>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1068388"/>
            <a:ext cx="1609725" cy="360362"/>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اکباتان</a:t>
            </a:r>
          </a:p>
        </p:txBody>
      </p:sp>
      <p:pic>
        <p:nvPicPr>
          <p:cNvPr id="9" name="Picture 17" descr="C:\Documents and Settings\ur7\Desktop\raster-hamedan\raster\05.jpg"/>
          <p:cNvPicPr>
            <a:picLocks noChangeAspect="1" noChangeArrowheads="1"/>
          </p:cNvPicPr>
          <p:nvPr/>
        </p:nvPicPr>
        <p:blipFill>
          <a:blip r:embed="rId3"/>
          <a:srcRect/>
          <a:stretch>
            <a:fillRect/>
          </a:stretch>
        </p:blipFill>
        <p:spPr bwMode="auto">
          <a:xfrm>
            <a:off x="6167438" y="1714500"/>
            <a:ext cx="2762250" cy="2071688"/>
          </a:xfrm>
          <a:prstGeom prst="rect">
            <a:avLst/>
          </a:prstGeom>
          <a:noFill/>
          <a:ln>
            <a:solidFill>
              <a:srgbClr val="6D576A">
                <a:alpha val="83000"/>
              </a:srgbClr>
            </a:solidFill>
          </a:ln>
          <a:effectLst>
            <a:outerShdw blurRad="50800" dist="38100" dir="5400000" algn="t" rotWithShape="0">
              <a:srgbClr val="3B2D36">
                <a:alpha val="78000"/>
              </a:srgbClr>
            </a:outerShdw>
          </a:effectLst>
        </p:spPr>
      </p:pic>
      <p:pic>
        <p:nvPicPr>
          <p:cNvPr id="10" name="Picture 18" descr="C:\Documents and Settings\ur7\Desktop\raster-hamedan\raster\09.jpg"/>
          <p:cNvPicPr>
            <a:picLocks noChangeAspect="1" noChangeArrowheads="1"/>
          </p:cNvPicPr>
          <p:nvPr/>
        </p:nvPicPr>
        <p:blipFill>
          <a:blip r:embed="rId4"/>
          <a:srcRect/>
          <a:stretch>
            <a:fillRect/>
          </a:stretch>
        </p:blipFill>
        <p:spPr bwMode="auto">
          <a:xfrm>
            <a:off x="357188" y="1928813"/>
            <a:ext cx="5600700" cy="3883025"/>
          </a:xfrm>
          <a:prstGeom prst="rect">
            <a:avLst/>
          </a:prstGeom>
          <a:noFill/>
          <a:ln>
            <a:solidFill>
              <a:srgbClr val="6D576A">
                <a:alpha val="83000"/>
              </a:srgbClr>
            </a:solidFill>
          </a:ln>
          <a:effectLst>
            <a:outerShdw blurRad="50800" dist="38100" dir="5400000" algn="t" rotWithShape="0">
              <a:srgbClr val="3B2D36">
                <a:alpha val="78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400389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00938" y="1071563"/>
            <a:ext cx="1609725" cy="360362"/>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بابا طاهر</a:t>
            </a:r>
          </a:p>
        </p:txBody>
      </p:sp>
      <p:pic>
        <p:nvPicPr>
          <p:cNvPr id="147458" name="Picture 2" descr="C:\Documents and Settings\ur7\Desktop\raster-hamedan\raster\27.jpg"/>
          <p:cNvPicPr>
            <a:picLocks noChangeAspect="1" noChangeArrowheads="1"/>
          </p:cNvPicPr>
          <p:nvPr/>
        </p:nvPicPr>
        <p:blipFill>
          <a:blip r:embed="rId2"/>
          <a:srcRect l="6422" t="8558"/>
          <a:stretch>
            <a:fillRect/>
          </a:stretch>
        </p:blipFill>
        <p:spPr bwMode="auto">
          <a:xfrm>
            <a:off x="3286125" y="1714500"/>
            <a:ext cx="5553075" cy="4071938"/>
          </a:xfrm>
          <a:prstGeom prst="rect">
            <a:avLst/>
          </a:prstGeom>
          <a:noFill/>
          <a:ln>
            <a:solidFill>
              <a:srgbClr val="6D576A">
                <a:alpha val="83000"/>
              </a:srgbClr>
            </a:solidFill>
          </a:ln>
          <a:effectLst>
            <a:outerShdw blurRad="50800" dist="38100" dir="5400000" algn="t" rotWithShape="0">
              <a:srgbClr val="3B2D36"/>
            </a:outerShdw>
          </a:effectLst>
        </p:spPr>
      </p:pic>
      <p:pic>
        <p:nvPicPr>
          <p:cNvPr id="147459" name="Picture 3" descr="C:\Documents and Settings\ur7\Desktop\raster-hamedan\raster\005.jpg"/>
          <p:cNvPicPr>
            <a:picLocks noChangeAspect="1" noChangeArrowheads="1"/>
          </p:cNvPicPr>
          <p:nvPr/>
        </p:nvPicPr>
        <p:blipFill>
          <a:blip r:embed="rId3"/>
          <a:srcRect/>
          <a:stretch>
            <a:fillRect/>
          </a:stretch>
        </p:blipFill>
        <p:spPr bwMode="auto">
          <a:xfrm>
            <a:off x="285750" y="3873500"/>
            <a:ext cx="2571750" cy="1927225"/>
          </a:xfrm>
          <a:prstGeom prst="rect">
            <a:avLst/>
          </a:prstGeom>
          <a:noFill/>
          <a:ln>
            <a:solidFill>
              <a:srgbClr val="6D576A">
                <a:alpha val="83000"/>
              </a:srgbClr>
            </a:solidFill>
          </a:ln>
          <a:effectLst>
            <a:outerShdw blurRad="50800" dist="38100" dir="5400000" algn="t" rotWithShape="0">
              <a:srgbClr val="3B2D36">
                <a:alpha val="78000"/>
              </a:srgbClr>
            </a:outerShdw>
          </a:effectLst>
        </p:spPr>
      </p:pic>
      <p:pic>
        <p:nvPicPr>
          <p:cNvPr id="11" name="Picture 7" descr="C:\Documents and Settings\ur7\Desktop\raster-hamedan\raster\15.jpg"/>
          <p:cNvPicPr>
            <a:picLocks noChangeAspect="1" noChangeArrowheads="1"/>
          </p:cNvPicPr>
          <p:nvPr/>
        </p:nvPicPr>
        <p:blipFill>
          <a:blip r:embed="rId4"/>
          <a:srcRect/>
          <a:stretch>
            <a:fillRect/>
          </a:stretch>
        </p:blipFill>
        <p:spPr bwMode="auto">
          <a:xfrm>
            <a:off x="285750" y="1698625"/>
            <a:ext cx="2500313" cy="1873250"/>
          </a:xfrm>
          <a:prstGeom prst="rect">
            <a:avLst/>
          </a:prstGeom>
          <a:noFill/>
          <a:ln>
            <a:solidFill>
              <a:srgbClr val="6D576A">
                <a:alpha val="83000"/>
              </a:srgbClr>
            </a:solidFill>
          </a:ln>
          <a:effectLst>
            <a:outerShdw blurRad="50800" dist="38100" dir="5400000" algn="t" rotWithShape="0">
              <a:srgbClr val="3B2D36">
                <a:alpha val="78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1866338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4" name="Picture 4" descr="C:\Documents and Settings\ur7\Desktop\raster-hamedan\raster\23.jpg"/>
          <p:cNvPicPr>
            <a:picLocks noChangeAspect="1" noChangeArrowheads="1"/>
          </p:cNvPicPr>
          <p:nvPr/>
        </p:nvPicPr>
        <p:blipFill>
          <a:blip r:embed="rId2"/>
          <a:srcRect t="4293" b="30948"/>
          <a:stretch>
            <a:fillRect/>
          </a:stretch>
        </p:blipFill>
        <p:spPr bwMode="auto">
          <a:xfrm>
            <a:off x="3946525" y="1500188"/>
            <a:ext cx="4840288" cy="2357437"/>
          </a:xfrm>
          <a:prstGeom prst="rect">
            <a:avLst/>
          </a:prstGeom>
          <a:noFill/>
          <a:ln>
            <a:solidFill>
              <a:srgbClr val="6D576A">
                <a:alpha val="83000"/>
              </a:srgbClr>
            </a:solidFill>
          </a:ln>
          <a:effectLst>
            <a:outerShdw blurRad="50800" dist="38100" dir="5400000" algn="t" rotWithShape="0">
              <a:srgbClr val="3B2D36"/>
            </a:outerShdw>
          </a:effectLst>
        </p:spPr>
      </p:pic>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00938" y="100012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بابا طاهر</a:t>
            </a:r>
          </a:p>
        </p:txBody>
      </p:sp>
      <p:pic>
        <p:nvPicPr>
          <p:cNvPr id="148482" name="Picture 2" descr="C:\Documents and Settings\ur7\Desktop\raster-hamedan\raster\14.jpg"/>
          <p:cNvPicPr>
            <a:picLocks noChangeAspect="1" noChangeArrowheads="1"/>
          </p:cNvPicPr>
          <p:nvPr/>
        </p:nvPicPr>
        <p:blipFill>
          <a:blip r:embed="rId3"/>
          <a:srcRect/>
          <a:stretch>
            <a:fillRect/>
          </a:stretch>
        </p:blipFill>
        <p:spPr bwMode="auto">
          <a:xfrm>
            <a:off x="3357563" y="4252913"/>
            <a:ext cx="2500312" cy="1879600"/>
          </a:xfrm>
          <a:prstGeom prst="rect">
            <a:avLst/>
          </a:prstGeom>
          <a:noFill/>
          <a:ln>
            <a:solidFill>
              <a:srgbClr val="6D576A">
                <a:alpha val="83000"/>
              </a:srgbClr>
            </a:solidFill>
          </a:ln>
          <a:effectLst>
            <a:outerShdw blurRad="50800" dist="38100" dir="5400000" algn="t" rotWithShape="0">
              <a:srgbClr val="3B2D36"/>
            </a:outerShdw>
          </a:effectLst>
        </p:spPr>
      </p:pic>
      <p:pic>
        <p:nvPicPr>
          <p:cNvPr id="148483" name="Picture 3" descr="C:\Documents and Settings\ur7\Desktop\raster-hamedan\raster\16.jpg"/>
          <p:cNvPicPr>
            <a:picLocks noChangeAspect="1" noChangeArrowheads="1"/>
          </p:cNvPicPr>
          <p:nvPr/>
        </p:nvPicPr>
        <p:blipFill>
          <a:blip r:embed="rId4"/>
          <a:srcRect/>
          <a:stretch>
            <a:fillRect/>
          </a:stretch>
        </p:blipFill>
        <p:spPr bwMode="auto">
          <a:xfrm>
            <a:off x="428625" y="1928813"/>
            <a:ext cx="2513013" cy="1890712"/>
          </a:xfrm>
          <a:prstGeom prst="rect">
            <a:avLst/>
          </a:prstGeom>
          <a:noFill/>
          <a:ln>
            <a:solidFill>
              <a:srgbClr val="6D576A">
                <a:alpha val="83000"/>
              </a:srgbClr>
            </a:solidFill>
          </a:ln>
          <a:effectLst>
            <a:outerShdw blurRad="50800" dist="38100" dir="5400000" algn="t" rotWithShape="0">
              <a:srgbClr val="3B2D36"/>
            </a:outerShdw>
          </a:effectLst>
        </p:spPr>
      </p:pic>
      <p:pic>
        <p:nvPicPr>
          <p:cNvPr id="148486" name="Picture 6" descr="C:\Documents and Settings\ur7\Desktop\raster-hamedan\raster\22.jpg"/>
          <p:cNvPicPr>
            <a:picLocks noChangeAspect="1" noChangeArrowheads="1"/>
          </p:cNvPicPr>
          <p:nvPr/>
        </p:nvPicPr>
        <p:blipFill>
          <a:blip r:embed="rId5"/>
          <a:srcRect/>
          <a:stretch>
            <a:fillRect/>
          </a:stretch>
        </p:blipFill>
        <p:spPr bwMode="auto">
          <a:xfrm>
            <a:off x="6261100" y="4252913"/>
            <a:ext cx="2525713" cy="1890712"/>
          </a:xfrm>
          <a:prstGeom prst="rect">
            <a:avLst/>
          </a:prstGeom>
          <a:noFill/>
          <a:ln>
            <a:solidFill>
              <a:srgbClr val="6D576A">
                <a:alpha val="83000"/>
              </a:srgbClr>
            </a:solidFill>
          </a:ln>
          <a:effectLst>
            <a:outerShdw blurRad="50800" dist="38100" dir="5400000" algn="t" rotWithShape="0">
              <a:srgbClr val="3B2D36"/>
            </a:outerShdw>
          </a:effectLst>
        </p:spPr>
      </p:pic>
      <p:pic>
        <p:nvPicPr>
          <p:cNvPr id="148488" name="Picture 8" descr="C:\Documents and Settings\ur7\Desktop\raster-hamedan\raster\11.jpg"/>
          <p:cNvPicPr>
            <a:picLocks noChangeAspect="1" noChangeArrowheads="1"/>
          </p:cNvPicPr>
          <p:nvPr/>
        </p:nvPicPr>
        <p:blipFill>
          <a:blip r:embed="rId6"/>
          <a:srcRect/>
          <a:stretch>
            <a:fillRect/>
          </a:stretch>
        </p:blipFill>
        <p:spPr bwMode="auto">
          <a:xfrm>
            <a:off x="428625" y="4252913"/>
            <a:ext cx="2520950" cy="1890712"/>
          </a:xfrm>
          <a:prstGeom prst="rect">
            <a:avLst/>
          </a:prstGeom>
          <a:noFill/>
          <a:ln>
            <a:solidFill>
              <a:srgbClr val="6D576A">
                <a:alpha val="83000"/>
              </a:srgbClr>
            </a:solidFill>
          </a:ln>
          <a:effectLst>
            <a:outerShdw blurRad="50800" dist="38100" dir="5400000" algn="t" rotWithShape="0">
              <a:srgbClr val="3B2D36"/>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598645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97289" name="Text Box 9"/>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97290" name="Picture 10" descr="01"/>
          <p:cNvPicPr>
            <a:picLocks noChangeAspect="1" noChangeArrowheads="1"/>
          </p:cNvPicPr>
          <p:nvPr/>
        </p:nvPicPr>
        <p:blipFill>
          <a:blip r:embed="rId3">
            <a:extLst>
              <a:ext uri="{28A0092B-C50C-407E-A947-70E740481C1C}">
                <a14:useLocalDpi xmlns:a14="http://schemas.microsoft.com/office/drawing/2010/main" val="0"/>
              </a:ext>
            </a:extLst>
          </a:blip>
          <a:srcRect l="6885" r="20644" b="18953"/>
          <a:stretch>
            <a:fillRect/>
          </a:stretch>
        </p:blipFill>
        <p:spPr bwMode="auto">
          <a:xfrm>
            <a:off x="4643438" y="4508500"/>
            <a:ext cx="1871662" cy="1570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7291" name="Picture 11" descr="02"/>
          <p:cNvPicPr>
            <a:picLocks noChangeAspect="1" noChangeArrowheads="1"/>
          </p:cNvPicPr>
          <p:nvPr/>
        </p:nvPicPr>
        <p:blipFill>
          <a:blip r:embed="rId4">
            <a:extLst>
              <a:ext uri="{28A0092B-C50C-407E-A947-70E740481C1C}">
                <a14:useLocalDpi xmlns:a14="http://schemas.microsoft.com/office/drawing/2010/main" val="0"/>
              </a:ext>
            </a:extLst>
          </a:blip>
          <a:srcRect l="29881" t="5574" b="20082"/>
          <a:stretch>
            <a:fillRect/>
          </a:stretch>
        </p:blipFill>
        <p:spPr bwMode="auto">
          <a:xfrm>
            <a:off x="323850" y="4508500"/>
            <a:ext cx="1944688" cy="15462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7"/>
          <p:cNvSpPr txBox="1">
            <a:spLocks noChangeArrowheads="1"/>
          </p:cNvSpPr>
          <p:nvPr/>
        </p:nvSpPr>
        <p:spPr bwMode="auto">
          <a:xfrm>
            <a:off x="7524750" y="76517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خیابان شهدا</a:t>
            </a:r>
          </a:p>
        </p:txBody>
      </p:sp>
      <p:pic>
        <p:nvPicPr>
          <p:cNvPr id="97293" name="Picture 13" descr="03"/>
          <p:cNvPicPr>
            <a:picLocks noChangeAspect="1" noChangeArrowheads="1"/>
          </p:cNvPicPr>
          <p:nvPr/>
        </p:nvPicPr>
        <p:blipFill>
          <a:blip r:embed="rId5">
            <a:extLst>
              <a:ext uri="{28A0092B-C50C-407E-A947-70E740481C1C}">
                <a14:useLocalDpi xmlns:a14="http://schemas.microsoft.com/office/drawing/2010/main" val="0"/>
              </a:ext>
            </a:extLst>
          </a:blip>
          <a:srcRect r="8109" b="6264"/>
          <a:stretch>
            <a:fillRect/>
          </a:stretch>
        </p:blipFill>
        <p:spPr bwMode="auto">
          <a:xfrm>
            <a:off x="6697663" y="4524375"/>
            <a:ext cx="2051050" cy="15684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7294" name="Picture 14" descr="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4508500"/>
            <a:ext cx="2090737"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5" descr="06"/>
          <p:cNvPicPr>
            <a:picLocks noChangeAspect="1" noChangeArrowheads="1"/>
          </p:cNvPicPr>
          <p:nvPr/>
        </p:nvPicPr>
        <p:blipFill>
          <a:blip r:embed="rId7">
            <a:extLst>
              <a:ext uri="{28A0092B-C50C-407E-A947-70E740481C1C}">
                <a14:useLocalDpi xmlns:a14="http://schemas.microsoft.com/office/drawing/2010/main" val="0"/>
              </a:ext>
            </a:extLst>
          </a:blip>
          <a:srcRect t="6779" b="44194"/>
          <a:stretch>
            <a:fillRect/>
          </a:stretch>
        </p:blipFill>
        <p:spPr bwMode="auto">
          <a:xfrm>
            <a:off x="323850" y="1268413"/>
            <a:ext cx="8424863" cy="30972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947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97293"/>
                                        </p:tgtEl>
                                        <p:attrNameLst>
                                          <p:attrName>style.visibility</p:attrName>
                                        </p:attrNameLst>
                                      </p:cBhvr>
                                      <p:to>
                                        <p:strVal val="visible"/>
                                      </p:to>
                                    </p:set>
                                    <p:animEffect transition="in" filter="blinds(horizontal)">
                                      <p:cBhvr>
                                        <p:cTn id="7" dur="500"/>
                                        <p:tgtEl>
                                          <p:spTgt spid="97293"/>
                                        </p:tgtEl>
                                      </p:cBhvr>
                                    </p:animEffect>
                                  </p:childTnLst>
                                </p:cTn>
                              </p:par>
                              <p:par>
                                <p:cTn id="8" presetID="3" presetClass="entr" presetSubtype="10" fill="hold" nodeType="withEffect">
                                  <p:stCondLst>
                                    <p:cond delay="0"/>
                                  </p:stCondLst>
                                  <p:childTnLst>
                                    <p:set>
                                      <p:cBhvr>
                                        <p:cTn id="9" dur="1" fill="hold">
                                          <p:stCondLst>
                                            <p:cond delay="0"/>
                                          </p:stCondLst>
                                        </p:cTn>
                                        <p:tgtEl>
                                          <p:spTgt spid="97294"/>
                                        </p:tgtEl>
                                        <p:attrNameLst>
                                          <p:attrName>style.visibility</p:attrName>
                                        </p:attrNameLst>
                                      </p:cBhvr>
                                      <p:to>
                                        <p:strVal val="visible"/>
                                      </p:to>
                                    </p:set>
                                    <p:animEffect transition="in" filter="blinds(horizontal)">
                                      <p:cBhvr>
                                        <p:cTn id="10" dur="500"/>
                                        <p:tgtEl>
                                          <p:spTgt spid="97294"/>
                                        </p:tgtEl>
                                      </p:cBhvr>
                                    </p:animEffect>
                                  </p:childTnLst>
                                </p:cTn>
                              </p:par>
                              <p:par>
                                <p:cTn id="11" presetID="3" presetClass="entr" presetSubtype="10" fill="hold" nodeType="withEffect">
                                  <p:stCondLst>
                                    <p:cond delay="0"/>
                                  </p:stCondLst>
                                  <p:childTnLst>
                                    <p:set>
                                      <p:cBhvr>
                                        <p:cTn id="12" dur="1" fill="hold">
                                          <p:stCondLst>
                                            <p:cond delay="0"/>
                                          </p:stCondLst>
                                        </p:cTn>
                                        <p:tgtEl>
                                          <p:spTgt spid="97290"/>
                                        </p:tgtEl>
                                        <p:attrNameLst>
                                          <p:attrName>style.visibility</p:attrName>
                                        </p:attrNameLst>
                                      </p:cBhvr>
                                      <p:to>
                                        <p:strVal val="visible"/>
                                      </p:to>
                                    </p:set>
                                    <p:animEffect transition="in" filter="blinds(horizontal)">
                                      <p:cBhvr>
                                        <p:cTn id="13" dur="500"/>
                                        <p:tgtEl>
                                          <p:spTgt spid="97290"/>
                                        </p:tgtEl>
                                      </p:cBhvr>
                                    </p:animEffect>
                                  </p:childTnLst>
                                </p:cTn>
                              </p:par>
                              <p:par>
                                <p:cTn id="14" presetID="3" presetClass="entr" presetSubtype="10" fill="hold" nodeType="withEffect">
                                  <p:stCondLst>
                                    <p:cond delay="0"/>
                                  </p:stCondLst>
                                  <p:childTnLst>
                                    <p:set>
                                      <p:cBhvr>
                                        <p:cTn id="15" dur="1" fill="hold">
                                          <p:stCondLst>
                                            <p:cond delay="0"/>
                                          </p:stCondLst>
                                        </p:cTn>
                                        <p:tgtEl>
                                          <p:spTgt spid="97291"/>
                                        </p:tgtEl>
                                        <p:attrNameLst>
                                          <p:attrName>style.visibility</p:attrName>
                                        </p:attrNameLst>
                                      </p:cBhvr>
                                      <p:to>
                                        <p:strVal val="visible"/>
                                      </p:to>
                                    </p:set>
                                    <p:animEffect transition="in" filter="blinds(horizontal)">
                                      <p:cBhvr>
                                        <p:cTn id="16" dur="500"/>
                                        <p:tgtEl>
                                          <p:spTgt spid="97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76200"/>
            <a:ext cx="697992" cy="381000"/>
          </a:xfrm>
        </p:spPr>
        <p:txBody>
          <a:bodyPr>
            <a:normAutofit fontScale="90000"/>
          </a:bodyPr>
          <a:lstStyle/>
          <a:p>
            <a:r>
              <a:rPr lang="fa-IR" sz="2000" dirty="0" smtClean="0"/>
              <a:t>ادامه</a:t>
            </a:r>
            <a:endParaRPr lang="en-US" sz="2000" dirty="0"/>
          </a:p>
        </p:txBody>
      </p:sp>
      <p:sp>
        <p:nvSpPr>
          <p:cNvPr id="3" name="TextBox 2"/>
          <p:cNvSpPr txBox="1"/>
          <p:nvPr/>
        </p:nvSpPr>
        <p:spPr>
          <a:xfrm>
            <a:off x="1143000" y="533400"/>
            <a:ext cx="7696200" cy="1477328"/>
          </a:xfrm>
          <a:prstGeom prst="rect">
            <a:avLst/>
          </a:prstGeom>
          <a:noFill/>
        </p:spPr>
        <p:txBody>
          <a:bodyPr wrap="square" rtlCol="0">
            <a:spAutoFit/>
          </a:bodyPr>
          <a:lstStyle/>
          <a:p>
            <a:pPr algn="justLow" rtl="1"/>
            <a:r>
              <a:rPr lang="fa-IR" dirty="0"/>
              <a:t>به دليل سرماي بسيار زياد در بخش عمده اي از سال، در اين نواحي بافت شهري متراكم و ابنيه متصل به هم هستند تا </a:t>
            </a:r>
            <a:r>
              <a:rPr lang="fa-IR" dirty="0" smtClean="0"/>
              <a:t>بدين صورت </a:t>
            </a:r>
            <a:r>
              <a:rPr lang="fa-IR" dirty="0"/>
              <a:t>سطح تماس فضاهاي گرم مسكوني با محيط سرد خارج كمتر شود . فضاهاي شهري نيز تا حد امكان محصور </a:t>
            </a:r>
            <a:r>
              <a:rPr lang="fa-IR" dirty="0" smtClean="0"/>
              <a:t>وكوچك هستند </a:t>
            </a:r>
            <a:r>
              <a:rPr lang="fa-IR" dirty="0"/>
              <a:t>تا جريان باد سرد به داخل اين فضاها كمتر نفوذ كند . به علاوه تابش حرارت از سطوح خارجي ديوارهاي گرم </a:t>
            </a:r>
            <a:r>
              <a:rPr lang="fa-IR" dirty="0" smtClean="0"/>
              <a:t>ساختمانها، تا </a:t>
            </a:r>
            <a:r>
              <a:rPr lang="fa-IR" dirty="0"/>
              <a:t>حدي باعث اعتدال هواي سرد فضاهاي شهري مي شود و كوچك بودن اين فضاها از اين نظر نيز داراي مزيت است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481" y="2286000"/>
            <a:ext cx="426720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14852"/>
            <a:ext cx="2600325"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57800" y="5332502"/>
            <a:ext cx="2514600" cy="307777"/>
          </a:xfrm>
          <a:prstGeom prst="rect">
            <a:avLst/>
          </a:prstGeom>
          <a:noFill/>
        </p:spPr>
        <p:txBody>
          <a:bodyPr wrap="square" rtlCol="0">
            <a:spAutoFit/>
          </a:bodyPr>
          <a:lstStyle/>
          <a:p>
            <a:pPr algn="ctr"/>
            <a:r>
              <a:rPr lang="fa-IR" sz="1400" dirty="0">
                <a:solidFill>
                  <a:srgbClr val="FF0000"/>
                </a:solidFill>
              </a:rPr>
              <a:t>عكس هوايي از بافت شهري همدان</a:t>
            </a:r>
            <a:endParaRPr lang="en-US" sz="1400" dirty="0">
              <a:solidFill>
                <a:srgbClr val="FF0000"/>
              </a:solidFill>
            </a:endParaRPr>
          </a:p>
        </p:txBody>
      </p:sp>
      <p:sp>
        <p:nvSpPr>
          <p:cNvPr id="5" name="TextBox 4"/>
          <p:cNvSpPr txBox="1"/>
          <p:nvPr/>
        </p:nvSpPr>
        <p:spPr>
          <a:xfrm>
            <a:off x="1119326" y="5359856"/>
            <a:ext cx="2895600" cy="307777"/>
          </a:xfrm>
          <a:prstGeom prst="rect">
            <a:avLst/>
          </a:prstGeom>
          <a:noFill/>
        </p:spPr>
        <p:txBody>
          <a:bodyPr wrap="square" rtlCol="0">
            <a:spAutoFit/>
          </a:bodyPr>
          <a:lstStyle/>
          <a:p>
            <a:pPr algn="ctr"/>
            <a:r>
              <a:rPr lang="fa-IR" sz="1400" dirty="0">
                <a:solidFill>
                  <a:srgbClr val="FF0000"/>
                </a:solidFill>
              </a:rPr>
              <a:t>نقشه معابرشهري جديد و هسته مركزي همدان</a:t>
            </a:r>
            <a:endParaRPr lang="en-US" sz="1400" dirty="0">
              <a:solidFill>
                <a:srgbClr val="FF0000"/>
              </a:solidFill>
            </a:endParaRPr>
          </a:p>
        </p:txBody>
      </p:sp>
    </p:spTree>
    <p:extLst>
      <p:ext uri="{BB962C8B-B14F-4D97-AF65-F5344CB8AC3E}">
        <p14:creationId xmlns:p14="http://schemas.microsoft.com/office/powerpoint/2010/main" val="7298530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1378" name="Picture 2" descr="08"/>
          <p:cNvPicPr>
            <a:picLocks noChangeAspect="1" noChangeArrowheads="1"/>
          </p:cNvPicPr>
          <p:nvPr/>
        </p:nvPicPr>
        <p:blipFill>
          <a:blip r:embed="rId2">
            <a:extLst>
              <a:ext uri="{28A0092B-C50C-407E-A947-70E740481C1C}">
                <a14:useLocalDpi xmlns:a14="http://schemas.microsoft.com/office/drawing/2010/main" val="0"/>
              </a:ext>
            </a:extLst>
          </a:blip>
          <a:srcRect t="29060"/>
          <a:stretch>
            <a:fillRect/>
          </a:stretch>
        </p:blipFill>
        <p:spPr bwMode="auto">
          <a:xfrm>
            <a:off x="5846763" y="5014913"/>
            <a:ext cx="2914650" cy="11509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1379" name="Picture 3" descr="10"/>
          <p:cNvPicPr>
            <a:picLocks noChangeAspect="1" noChangeArrowheads="1"/>
          </p:cNvPicPr>
          <p:nvPr/>
        </p:nvPicPr>
        <p:blipFill>
          <a:blip r:embed="rId3">
            <a:extLst>
              <a:ext uri="{28A0092B-C50C-407E-A947-70E740481C1C}">
                <a14:useLocalDpi xmlns:a14="http://schemas.microsoft.com/office/drawing/2010/main" val="0"/>
              </a:ext>
            </a:extLst>
          </a:blip>
          <a:srcRect t="6599" b="14430"/>
          <a:stretch>
            <a:fillRect/>
          </a:stretch>
        </p:blipFill>
        <p:spPr bwMode="auto">
          <a:xfrm>
            <a:off x="5867400" y="3141663"/>
            <a:ext cx="2917825" cy="17287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1380" name="Picture 4" descr="13"/>
          <p:cNvPicPr>
            <a:picLocks noChangeAspect="1" noChangeArrowheads="1"/>
          </p:cNvPicPr>
          <p:nvPr/>
        </p:nvPicPr>
        <p:blipFill>
          <a:blip r:embed="rId4">
            <a:extLst>
              <a:ext uri="{28A0092B-C50C-407E-A947-70E740481C1C}">
                <a14:useLocalDpi xmlns:a14="http://schemas.microsoft.com/office/drawing/2010/main" val="0"/>
              </a:ext>
            </a:extLst>
          </a:blip>
          <a:srcRect t="9804" b="30864"/>
          <a:stretch>
            <a:fillRect/>
          </a:stretch>
        </p:blipFill>
        <p:spPr bwMode="auto">
          <a:xfrm>
            <a:off x="5867400" y="1628775"/>
            <a:ext cx="2914650" cy="12969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1381"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39943" name="Picture 7" descr="05"/>
          <p:cNvPicPr>
            <a:picLocks noChangeAspect="1" noChangeArrowheads="1"/>
          </p:cNvPicPr>
          <p:nvPr/>
        </p:nvPicPr>
        <p:blipFill>
          <a:blip r:embed="rId5">
            <a:extLst>
              <a:ext uri="{28A0092B-C50C-407E-A947-70E740481C1C}">
                <a14:useLocalDpi xmlns:a14="http://schemas.microsoft.com/office/drawing/2010/main" val="0"/>
              </a:ext>
            </a:extLst>
          </a:blip>
          <a:srcRect l="19345" t="4510" r="9612" b="15169"/>
          <a:stretch>
            <a:fillRect/>
          </a:stretch>
        </p:blipFill>
        <p:spPr bwMode="auto">
          <a:xfrm>
            <a:off x="250825" y="1628775"/>
            <a:ext cx="5327650" cy="45164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98107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خیابان شهدا</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11423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blinds(horizontal)">
                                      <p:cBhvr>
                                        <p:cTn id="7" dur="500"/>
                                        <p:tgtEl>
                                          <p:spTgt spid="101380"/>
                                        </p:tgtEl>
                                      </p:cBhvr>
                                    </p:animEffect>
                                  </p:childTnLst>
                                </p:cTn>
                              </p:par>
                              <p:par>
                                <p:cTn id="8" presetID="3" presetClass="entr" presetSubtype="10" fill="hold" nodeType="withEffect">
                                  <p:stCondLst>
                                    <p:cond delay="500"/>
                                  </p:stCondLst>
                                  <p:childTnLst>
                                    <p:set>
                                      <p:cBhvr>
                                        <p:cTn id="9" dur="1" fill="hold">
                                          <p:stCondLst>
                                            <p:cond delay="0"/>
                                          </p:stCondLst>
                                        </p:cTn>
                                        <p:tgtEl>
                                          <p:spTgt spid="101379"/>
                                        </p:tgtEl>
                                        <p:attrNameLst>
                                          <p:attrName>style.visibility</p:attrName>
                                        </p:attrNameLst>
                                      </p:cBhvr>
                                      <p:to>
                                        <p:strVal val="visible"/>
                                      </p:to>
                                    </p:set>
                                    <p:animEffect transition="in" filter="blinds(horizontal)">
                                      <p:cBhvr>
                                        <p:cTn id="10" dur="500"/>
                                        <p:tgtEl>
                                          <p:spTgt spid="101379"/>
                                        </p:tgtEl>
                                      </p:cBhvr>
                                    </p:animEffect>
                                  </p:childTnLst>
                                </p:cTn>
                              </p:par>
                              <p:par>
                                <p:cTn id="11" presetID="3" presetClass="entr" presetSubtype="10" fill="hold" nodeType="withEffect">
                                  <p:stCondLst>
                                    <p:cond delay="1000"/>
                                  </p:stCondLst>
                                  <p:childTnLst>
                                    <p:set>
                                      <p:cBhvr>
                                        <p:cTn id="12" dur="1" fill="hold">
                                          <p:stCondLst>
                                            <p:cond delay="0"/>
                                          </p:stCondLst>
                                        </p:cTn>
                                        <p:tgtEl>
                                          <p:spTgt spid="101378"/>
                                        </p:tgtEl>
                                        <p:attrNameLst>
                                          <p:attrName>style.visibility</p:attrName>
                                        </p:attrNameLst>
                                      </p:cBhvr>
                                      <p:to>
                                        <p:strVal val="visible"/>
                                      </p:to>
                                    </p:set>
                                    <p:animEffect transition="in" filter="blinds(horizontal)">
                                      <p:cBhvr>
                                        <p:cTn id="13"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102403" name="Text Box 3"/>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2" name="TextBox 7"/>
          <p:cNvSpPr txBox="1">
            <a:spLocks noChangeArrowheads="1"/>
          </p:cNvSpPr>
          <p:nvPr/>
        </p:nvSpPr>
        <p:spPr bwMode="auto">
          <a:xfrm>
            <a:off x="7524750" y="98107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خیابان شهدا</a:t>
            </a: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79878" name="Picture 6" descr="07"/>
          <p:cNvPicPr>
            <a:picLocks noChangeAspect="1" noChangeArrowheads="1"/>
          </p:cNvPicPr>
          <p:nvPr/>
        </p:nvPicPr>
        <p:blipFill>
          <a:blip r:embed="rId2"/>
          <a:srcRect r="16560" b="17653"/>
          <a:stretch>
            <a:fillRect/>
          </a:stretch>
        </p:blipFill>
        <p:spPr bwMode="auto">
          <a:xfrm>
            <a:off x="323850" y="1663700"/>
            <a:ext cx="5903913" cy="4370388"/>
          </a:xfrm>
          <a:prstGeom prst="rect">
            <a:avLst/>
          </a:prstGeom>
          <a:noFill/>
          <a:ln w="9525">
            <a:solidFill>
              <a:schemeClr val="bg2"/>
            </a:solidFill>
            <a:miter lim="800000"/>
            <a:headEnd/>
            <a:tailEnd/>
          </a:ln>
          <a:effectLst>
            <a:outerShdw blurRad="50800" dist="12700" dir="5400000" algn="ctr" rotWithShape="0">
              <a:srgbClr val="644C5B"/>
            </a:outerShdw>
          </a:effectLst>
        </p:spPr>
      </p:pic>
      <p:pic>
        <p:nvPicPr>
          <p:cNvPr id="40967" name="Picture 8" descr="09"/>
          <p:cNvPicPr>
            <a:picLocks noChangeAspect="1" noChangeArrowheads="1"/>
          </p:cNvPicPr>
          <p:nvPr/>
        </p:nvPicPr>
        <p:blipFill>
          <a:blip r:embed="rId3" cstate="print">
            <a:extLst>
              <a:ext uri="{28A0092B-C50C-407E-A947-70E740481C1C}">
                <a14:useLocalDpi xmlns:a14="http://schemas.microsoft.com/office/drawing/2010/main" val="0"/>
              </a:ext>
            </a:extLst>
          </a:blip>
          <a:srcRect l="1866" t="23232" r="37956" b="24083"/>
          <a:stretch>
            <a:fillRect/>
          </a:stretch>
        </p:blipFill>
        <p:spPr bwMode="auto">
          <a:xfrm>
            <a:off x="6661150" y="1671638"/>
            <a:ext cx="2303463" cy="15128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11" descr="11"/>
          <p:cNvPicPr>
            <a:picLocks noChangeAspect="1" noChangeArrowheads="1"/>
          </p:cNvPicPr>
          <p:nvPr/>
        </p:nvPicPr>
        <p:blipFill>
          <a:blip r:embed="rId4">
            <a:extLst>
              <a:ext uri="{28A0092B-C50C-407E-A947-70E740481C1C}">
                <a14:useLocalDpi xmlns:a14="http://schemas.microsoft.com/office/drawing/2010/main" val="0"/>
              </a:ext>
            </a:extLst>
          </a:blip>
          <a:srcRect l="46643" t="18274" b="41687"/>
          <a:stretch>
            <a:fillRect/>
          </a:stretch>
        </p:blipFill>
        <p:spPr bwMode="auto">
          <a:xfrm>
            <a:off x="6659563" y="3284538"/>
            <a:ext cx="2303462" cy="12969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0969" name="Picture 12" descr="12"/>
          <p:cNvPicPr>
            <a:picLocks noChangeAspect="1" noChangeArrowheads="1"/>
          </p:cNvPicPr>
          <p:nvPr/>
        </p:nvPicPr>
        <p:blipFill>
          <a:blip r:embed="rId5">
            <a:extLst>
              <a:ext uri="{28A0092B-C50C-407E-A947-70E740481C1C}">
                <a14:useLocalDpi xmlns:a14="http://schemas.microsoft.com/office/drawing/2010/main" val="0"/>
              </a:ext>
            </a:extLst>
          </a:blip>
          <a:srcRect l="27319" b="42665"/>
          <a:stretch>
            <a:fillRect/>
          </a:stretch>
        </p:blipFill>
        <p:spPr bwMode="auto">
          <a:xfrm>
            <a:off x="6661150" y="4659313"/>
            <a:ext cx="2303463" cy="13620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406679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10" descr="C:\Documents and Settings\ur7\Desktop\Elen\Elen\rende\takhti\New Folder\19.jpg"/>
          <p:cNvPicPr>
            <a:picLocks noChangeAspect="1" noChangeArrowheads="1"/>
          </p:cNvPicPr>
          <p:nvPr/>
        </p:nvPicPr>
        <p:blipFill>
          <a:blip r:embed="rId2">
            <a:lum bright="12000" contrast="8000"/>
          </a:blip>
          <a:srcRect t="23821" r="5155" b="7893"/>
          <a:stretch>
            <a:fillRect/>
          </a:stretch>
        </p:blipFill>
        <p:spPr bwMode="auto">
          <a:xfrm>
            <a:off x="428625" y="1214438"/>
            <a:ext cx="5797550" cy="3128962"/>
          </a:xfrm>
          <a:prstGeom prst="rect">
            <a:avLst/>
          </a:prstGeom>
          <a:noFill/>
          <a:ln cap="rnd">
            <a:solidFill>
              <a:srgbClr val="533F4C"/>
            </a:solidFill>
            <a:bevel/>
          </a:ln>
          <a:effectLst>
            <a:outerShdw blurRad="38100" dist="25400" dir="5400000" algn="t" rotWithShape="0">
              <a:srgbClr val="6D576A">
                <a:alpha val="40000"/>
              </a:srgbClr>
            </a:outerShdw>
          </a:effectLst>
        </p:spPr>
      </p:pic>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100012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تختی</a:t>
            </a:r>
          </a:p>
        </p:txBody>
      </p:sp>
      <p:pic>
        <p:nvPicPr>
          <p:cNvPr id="9" name="Picture 5" descr="C:\Documents and Settings\ur7\Desktop\Elen\Elen\rende\takhti\New Folder\08.jpg"/>
          <p:cNvPicPr>
            <a:picLocks noChangeAspect="1" noChangeArrowheads="1"/>
          </p:cNvPicPr>
          <p:nvPr/>
        </p:nvPicPr>
        <p:blipFill>
          <a:blip r:embed="rId3"/>
          <a:srcRect/>
          <a:stretch>
            <a:fillRect/>
          </a:stretch>
        </p:blipFill>
        <p:spPr bwMode="auto">
          <a:xfrm>
            <a:off x="6643688" y="4430713"/>
            <a:ext cx="2214562" cy="1784350"/>
          </a:xfrm>
          <a:prstGeom prst="rect">
            <a:avLst/>
          </a:prstGeom>
          <a:noFill/>
          <a:ln>
            <a:solidFill>
              <a:srgbClr val="533F4C"/>
            </a:solidFill>
          </a:ln>
          <a:effectLst>
            <a:outerShdw blurRad="12700" dist="12700" dir="5400000" algn="t" rotWithShape="0">
              <a:prstClr val="black">
                <a:alpha val="40000"/>
              </a:prstClr>
            </a:outerShdw>
          </a:effectLst>
        </p:spPr>
      </p:pic>
      <p:pic>
        <p:nvPicPr>
          <p:cNvPr id="10" name="Picture 6" descr="C:\Documents and Settings\ur7\Desktop\Elen\Elen\rende\takhti\New Folder\10.jpg"/>
          <p:cNvPicPr>
            <a:picLocks noChangeAspect="1" noChangeArrowheads="1"/>
          </p:cNvPicPr>
          <p:nvPr/>
        </p:nvPicPr>
        <p:blipFill>
          <a:blip r:embed="rId4"/>
          <a:srcRect/>
          <a:stretch>
            <a:fillRect/>
          </a:stretch>
        </p:blipFill>
        <p:spPr bwMode="auto">
          <a:xfrm>
            <a:off x="4010025" y="4538663"/>
            <a:ext cx="2238375" cy="1676400"/>
          </a:xfrm>
          <a:prstGeom prst="rect">
            <a:avLst/>
          </a:prstGeom>
          <a:noFill/>
          <a:ln>
            <a:solidFill>
              <a:srgbClr val="533F4C">
                <a:alpha val="86000"/>
              </a:srgbClr>
            </a:solidFill>
          </a:ln>
          <a:effectLst>
            <a:outerShdw blurRad="25400" dist="12700" dir="5400000" algn="t" rotWithShape="0">
              <a:prstClr val="black">
                <a:alpha val="40000"/>
              </a:prstClr>
            </a:outerShdw>
          </a:effectLst>
        </p:spPr>
      </p:pic>
      <p:pic>
        <p:nvPicPr>
          <p:cNvPr id="11" name="Picture 4" descr="C:\Documents and Settings\ur7\Desktop\Elen\Elen\rende\takhti\New Folder\06.jpg"/>
          <p:cNvPicPr>
            <a:picLocks noChangeAspect="1" noChangeArrowheads="1"/>
          </p:cNvPicPr>
          <p:nvPr/>
        </p:nvPicPr>
        <p:blipFill>
          <a:blip r:embed="rId5"/>
          <a:srcRect/>
          <a:stretch>
            <a:fillRect/>
          </a:stretch>
        </p:blipFill>
        <p:spPr bwMode="auto">
          <a:xfrm>
            <a:off x="6572250" y="2428875"/>
            <a:ext cx="2328863" cy="1747838"/>
          </a:xfrm>
          <a:prstGeom prst="rect">
            <a:avLst/>
          </a:prstGeom>
          <a:noFill/>
          <a:ln>
            <a:solidFill>
              <a:srgbClr val="533F4C"/>
            </a:solidFill>
          </a:ln>
          <a:effectLst>
            <a:outerShdw blurRad="50800" dist="38100" dir="5400000" algn="t" rotWithShape="0">
              <a:prstClr val="black">
                <a:alpha val="40000"/>
              </a:prst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187277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1068388"/>
            <a:ext cx="1609725" cy="360362"/>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تختی</a:t>
            </a:r>
          </a:p>
        </p:txBody>
      </p:sp>
      <p:pic>
        <p:nvPicPr>
          <p:cNvPr id="149506" name="Picture 2" descr="C:\Documents and Settings\ur7\Desktop\Elen\Elen\rende\takhti\New Folder\02.jpg"/>
          <p:cNvPicPr>
            <a:picLocks noChangeAspect="1" noChangeArrowheads="1"/>
          </p:cNvPicPr>
          <p:nvPr/>
        </p:nvPicPr>
        <p:blipFill>
          <a:blip r:embed="rId2"/>
          <a:srcRect l="9479"/>
          <a:stretch>
            <a:fillRect/>
          </a:stretch>
        </p:blipFill>
        <p:spPr bwMode="auto">
          <a:xfrm>
            <a:off x="5929313" y="1557338"/>
            <a:ext cx="2871787" cy="2228850"/>
          </a:xfrm>
          <a:prstGeom prst="rect">
            <a:avLst/>
          </a:prstGeom>
          <a:noFill/>
          <a:ln>
            <a:solidFill>
              <a:srgbClr val="533F4C"/>
            </a:solidFill>
          </a:ln>
          <a:effectLst>
            <a:outerShdw blurRad="25400" dist="12700" dir="5400000" algn="t" rotWithShape="0">
              <a:prstClr val="black">
                <a:alpha val="40000"/>
              </a:prstClr>
            </a:outerShdw>
          </a:effectLst>
        </p:spPr>
      </p:pic>
      <p:pic>
        <p:nvPicPr>
          <p:cNvPr id="149511" name="Picture 7" descr="C:\Documents and Settings\ur7\Desktop\Elen\Elen\rende\takhti\New Folder\12.jpg"/>
          <p:cNvPicPr>
            <a:picLocks noChangeAspect="1" noChangeArrowheads="1"/>
          </p:cNvPicPr>
          <p:nvPr/>
        </p:nvPicPr>
        <p:blipFill>
          <a:blip r:embed="rId3"/>
          <a:srcRect/>
          <a:stretch>
            <a:fillRect/>
          </a:stretch>
        </p:blipFill>
        <p:spPr bwMode="auto">
          <a:xfrm>
            <a:off x="5929313" y="3857625"/>
            <a:ext cx="2928937" cy="2193925"/>
          </a:xfrm>
          <a:prstGeom prst="rect">
            <a:avLst/>
          </a:prstGeom>
          <a:noFill/>
          <a:ln>
            <a:solidFill>
              <a:srgbClr val="533F4C"/>
            </a:solidFill>
          </a:ln>
          <a:effectLst>
            <a:outerShdw blurRad="50800" dist="38100" dir="5400000" algn="t" rotWithShape="0">
              <a:prstClr val="black">
                <a:alpha val="40000"/>
              </a:prstClr>
            </a:outerShdw>
          </a:effectLst>
        </p:spPr>
      </p:pic>
      <p:pic>
        <p:nvPicPr>
          <p:cNvPr id="149513" name="Picture 9" descr="C:\Documents and Settings\ur7\Desktop\Elen\Elen\rende\takhti\New Folder\14.jpg"/>
          <p:cNvPicPr>
            <a:picLocks noChangeAspect="1" noChangeArrowheads="1"/>
          </p:cNvPicPr>
          <p:nvPr/>
        </p:nvPicPr>
        <p:blipFill>
          <a:blip r:embed="rId4"/>
          <a:srcRect/>
          <a:stretch>
            <a:fillRect/>
          </a:stretch>
        </p:blipFill>
        <p:spPr bwMode="auto">
          <a:xfrm>
            <a:off x="500063" y="2214563"/>
            <a:ext cx="5065712" cy="3810000"/>
          </a:xfrm>
          <a:prstGeom prst="rect">
            <a:avLst/>
          </a:prstGeom>
          <a:noFill/>
          <a:ln>
            <a:solidFill>
              <a:srgbClr val="533F4C"/>
            </a:solidFill>
          </a:ln>
          <a:effectLst>
            <a:outerShdw blurRad="25400" dist="25400" dir="5400000" algn="t"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7524"/>
            <a:ext cx="838200" cy="83820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932890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8305800" y="76200"/>
            <a:ext cx="697992" cy="381000"/>
          </a:xfrm>
        </p:spPr>
        <p:txBody>
          <a:bodyPr>
            <a:normAutofit fontScale="90000"/>
          </a:bodyPr>
          <a:lstStyle/>
          <a:p>
            <a:r>
              <a:rPr lang="fa-IR" sz="2000" dirty="0" smtClean="0"/>
              <a:t>ادامه</a:t>
            </a:r>
            <a:endParaRPr lang="en-US" sz="2000" dirty="0"/>
          </a:p>
        </p:txBody>
      </p:sp>
      <p:sp>
        <p:nvSpPr>
          <p:cNvPr id="4" name="TextBox 3"/>
          <p:cNvSpPr txBox="1"/>
          <p:nvPr/>
        </p:nvSpPr>
        <p:spPr>
          <a:xfrm>
            <a:off x="1066800" y="452761"/>
            <a:ext cx="7924800" cy="3785652"/>
          </a:xfrm>
          <a:prstGeom prst="rect">
            <a:avLst/>
          </a:prstGeom>
          <a:noFill/>
        </p:spPr>
        <p:txBody>
          <a:bodyPr wrap="square" rtlCol="0">
            <a:spAutoFit/>
          </a:bodyPr>
          <a:lstStyle/>
          <a:p>
            <a:pPr algn="justLow" rtl="1"/>
            <a:r>
              <a:rPr lang="fa-IR" sz="2000" dirty="0">
                <a:cs typeface="B Nazanin" pitchFamily="2" charset="-78"/>
              </a:rPr>
              <a:t>در شهر همدان نمونه بسيار جالبي از معابر وجود دارد كه دالان ناميده مي شود . دالان يك راه عبوري كم عرض </a:t>
            </a:r>
            <a:r>
              <a:rPr lang="fa-IR" sz="2000" dirty="0" smtClean="0">
                <a:cs typeface="B Nazanin" pitchFamily="2" charset="-78"/>
              </a:rPr>
              <a:t>براي چند </a:t>
            </a:r>
            <a:r>
              <a:rPr lang="fa-IR" sz="2000" dirty="0">
                <a:cs typeface="B Nazanin" pitchFamily="2" charset="-78"/>
              </a:rPr>
              <a:t>خانه بوده و دراكثرمحلات، خانه ها از طريق اين دالانهاي سرپوشيده به معابر اصلي شهر متصل مي شده اند . </a:t>
            </a:r>
            <a:r>
              <a:rPr lang="fa-IR" sz="2000" dirty="0" smtClean="0">
                <a:cs typeface="B Nazanin" pitchFamily="2" charset="-78"/>
              </a:rPr>
              <a:t>ساكنين خانه </a:t>
            </a:r>
            <a:r>
              <a:rPr lang="fa-IR" sz="2000" dirty="0">
                <a:cs typeface="B Nazanin" pitchFamily="2" charset="-78"/>
              </a:rPr>
              <a:t>هاي مجاور دالان غالباٌ با هم خويشاوندي داشته اند و از لحاظ فرهنگي با هم ارتباط بسيار نزديك داشته اند . </a:t>
            </a:r>
            <a:r>
              <a:rPr lang="fa-IR" sz="2000" dirty="0" smtClean="0">
                <a:cs typeface="B Nazanin" pitchFamily="2" charset="-78"/>
              </a:rPr>
              <a:t>بدين ترتيب </a:t>
            </a:r>
            <a:r>
              <a:rPr lang="fa-IR" sz="2000" dirty="0">
                <a:cs typeface="B Nazanin" pitchFamily="2" charset="-78"/>
              </a:rPr>
              <a:t>با ايجاد دالان در مقابل معبر ورودي خانه هاي خود ، هم يك فضاي نيمه خصوصي ايجاد مي كرده اند و هم </a:t>
            </a:r>
            <a:r>
              <a:rPr lang="fa-IR" sz="2000" dirty="0" smtClean="0">
                <a:cs typeface="B Nazanin" pitchFamily="2" charset="-78"/>
              </a:rPr>
              <a:t>در مقابل </a:t>
            </a:r>
            <a:r>
              <a:rPr lang="fa-IR" sz="2000" dirty="0">
                <a:cs typeface="B Nazanin" pitchFamily="2" charset="-78"/>
              </a:rPr>
              <a:t>باد و سرماي زمستان در اين فضا محفوظ بوده اند </a:t>
            </a:r>
            <a:r>
              <a:rPr lang="fa-IR" sz="2000" dirty="0" smtClean="0">
                <a:cs typeface="B Nazanin" pitchFamily="2" charset="-78"/>
              </a:rPr>
              <a:t>. به </a:t>
            </a:r>
            <a:r>
              <a:rPr lang="fa-IR" sz="2000" dirty="0">
                <a:cs typeface="B Nazanin" pitchFamily="2" charset="-78"/>
              </a:rPr>
              <a:t>چهار دليل شهرها در مناطق كوهستاني غالبا در وسط كوهپايه و در سمت جنوبي آن استقرارمي يابند : اول اينكه </a:t>
            </a:r>
            <a:r>
              <a:rPr lang="fa-IR" sz="2000" dirty="0" smtClean="0">
                <a:cs typeface="B Nazanin" pitchFamily="2" charset="-78"/>
              </a:rPr>
              <a:t>اگر شهر </a:t>
            </a:r>
            <a:r>
              <a:rPr lang="fa-IR" sz="2000" dirty="0">
                <a:cs typeface="B Nazanin" pitchFamily="2" charset="-78"/>
              </a:rPr>
              <a:t>در پايين دره باشد، خطر سيل وجود دارد .ثانيا در شب هواي سرد كه سنگينتر است، به پايين دره نفوذ كرده و </a:t>
            </a:r>
            <a:r>
              <a:rPr lang="fa-IR" sz="2000" dirty="0" smtClean="0">
                <a:cs typeface="B Nazanin" pitchFamily="2" charset="-78"/>
              </a:rPr>
              <a:t>به شدت </a:t>
            </a:r>
            <a:r>
              <a:rPr lang="fa-IR" sz="2000" dirty="0">
                <a:cs typeface="B Nazanin" pitchFamily="2" charset="-78"/>
              </a:rPr>
              <a:t>سرما در آن اضافه مي شود . ثالثا سمت شمالي كوه كه هميشه در سايه بوده، مكان خوبي براي زندگي نيست. </a:t>
            </a:r>
            <a:r>
              <a:rPr lang="fa-IR" sz="2000" dirty="0" smtClean="0">
                <a:cs typeface="B Nazanin" pitchFamily="2" charset="-78"/>
              </a:rPr>
              <a:t>رابعا بالاي </a:t>
            </a:r>
            <a:r>
              <a:rPr lang="fa-IR" sz="2000" dirty="0">
                <a:cs typeface="B Nazanin" pitchFamily="2" charset="-78"/>
              </a:rPr>
              <a:t>كوه نيز براي استقرار مناسب نيست زيرا معمولاٌ ناهمواريهاي زمين در بالاي كوه بيشتر است و شدت باد در </a:t>
            </a:r>
            <a:r>
              <a:rPr lang="fa-IR" sz="2000" dirty="0" smtClean="0">
                <a:cs typeface="B Nazanin" pitchFamily="2" charset="-78"/>
              </a:rPr>
              <a:t>اين ناحيه </a:t>
            </a:r>
            <a:r>
              <a:rPr lang="fa-IR" sz="2000" dirty="0">
                <a:cs typeface="B Nazanin" pitchFamily="2" charset="-78"/>
              </a:rPr>
              <a:t>بيشتر مي باشد </a:t>
            </a:r>
            <a:r>
              <a:rPr lang="fa-IR" sz="2000" dirty="0" smtClean="0">
                <a:cs typeface="B Nazanin" pitchFamily="2" charset="-78"/>
              </a:rPr>
              <a:t>و هيچگونه </a:t>
            </a:r>
            <a:r>
              <a:rPr lang="fa-IR" sz="2000" dirty="0">
                <a:cs typeface="B Nazanin" pitchFamily="2" charset="-78"/>
              </a:rPr>
              <a:t>حفاظي براي شهر در مقابل باد وجود ندارد و بالاخره اينكه بالاي كوه از رودخانه كه </a:t>
            </a:r>
            <a:r>
              <a:rPr lang="fa-IR" sz="2000" dirty="0" smtClean="0">
                <a:cs typeface="B Nazanin" pitchFamily="2" charset="-78"/>
              </a:rPr>
              <a:t>در پايين </a:t>
            </a:r>
            <a:r>
              <a:rPr lang="fa-IR" sz="2000" dirty="0">
                <a:cs typeface="B Nazanin" pitchFamily="2" charset="-78"/>
              </a:rPr>
              <a:t>دره جاري مي باشد، دور بوده و دسترسي به آن مشكل است .</a:t>
            </a:r>
            <a:endParaRPr lang="en-US" sz="2000" dirty="0">
              <a:cs typeface="B Nazanin" pitchFamily="2" charset="-7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207341"/>
            <a:ext cx="27051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207341"/>
            <a:ext cx="25527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53831" y="6022898"/>
            <a:ext cx="2438400" cy="338554"/>
          </a:xfrm>
          <a:prstGeom prst="rect">
            <a:avLst/>
          </a:prstGeom>
          <a:noFill/>
        </p:spPr>
        <p:txBody>
          <a:bodyPr wrap="square" rtlCol="0">
            <a:spAutoFit/>
          </a:bodyPr>
          <a:lstStyle/>
          <a:p>
            <a:r>
              <a:rPr lang="fa-IR" sz="1600" dirty="0">
                <a:solidFill>
                  <a:srgbClr val="FF0000"/>
                </a:solidFill>
                <a:cs typeface="B Nazanin" pitchFamily="2" charset="-78"/>
              </a:rPr>
              <a:t>نمايي از دالانها ومعابر شهري همدان</a:t>
            </a:r>
            <a:endParaRPr lang="en-US" sz="1600" dirty="0">
              <a:solidFill>
                <a:srgbClr val="FF0000"/>
              </a:solidFill>
              <a:cs typeface="B Nazanin" pitchFamily="2" charset="-78"/>
            </a:endParaRPr>
          </a:p>
        </p:txBody>
      </p:sp>
      <p:sp>
        <p:nvSpPr>
          <p:cNvPr id="6" name="TextBox 5"/>
          <p:cNvSpPr txBox="1"/>
          <p:nvPr/>
        </p:nvSpPr>
        <p:spPr>
          <a:xfrm>
            <a:off x="1600200" y="6022898"/>
            <a:ext cx="3048000" cy="338554"/>
          </a:xfrm>
          <a:prstGeom prst="rect">
            <a:avLst/>
          </a:prstGeom>
          <a:noFill/>
        </p:spPr>
        <p:txBody>
          <a:bodyPr wrap="square" rtlCol="0">
            <a:spAutoFit/>
          </a:bodyPr>
          <a:lstStyle/>
          <a:p>
            <a:pPr algn="ctr"/>
            <a:r>
              <a:rPr lang="fa-IR" sz="1600" dirty="0">
                <a:solidFill>
                  <a:srgbClr val="FF0000"/>
                </a:solidFill>
                <a:cs typeface="B Nazanin" pitchFamily="2" charset="-78"/>
              </a:rPr>
              <a:t>محل استقرار شهر براساس شرايط اقليمي</a:t>
            </a:r>
            <a:endParaRPr lang="en-US" sz="1600" dirty="0">
              <a:solidFill>
                <a:srgbClr val="FF0000"/>
              </a:solidFill>
              <a:cs typeface="B Nazanin" pitchFamily="2" charset="-78"/>
            </a:endParaRPr>
          </a:p>
        </p:txBody>
      </p:sp>
    </p:spTree>
    <p:extLst>
      <p:ext uri="{BB962C8B-B14F-4D97-AF65-F5344CB8AC3E}">
        <p14:creationId xmlns:p14="http://schemas.microsoft.com/office/powerpoint/2010/main" val="1577179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498080" cy="731520"/>
          </a:xfrm>
        </p:spPr>
        <p:txBody>
          <a:bodyPr>
            <a:normAutofit fontScale="90000"/>
          </a:bodyPr>
          <a:lstStyle/>
          <a:p>
            <a:pPr algn="ctr"/>
            <a:r>
              <a:rPr lang="fa-IR" dirty="0" smtClean="0">
                <a:solidFill>
                  <a:schemeClr val="accent2">
                    <a:lumMod val="50000"/>
                  </a:schemeClr>
                </a:solidFill>
                <a:cs typeface="B Nazanin" pitchFamily="2" charset="-78"/>
              </a:rPr>
              <a:t>ورودی ها.لبه آب.گره(میدان).پله.مسیر</a:t>
            </a:r>
            <a:endParaRPr lang="en-US" dirty="0">
              <a:solidFill>
                <a:schemeClr val="accent2">
                  <a:lumMod val="50000"/>
                </a:schemeClr>
              </a:solidFill>
              <a:cs typeface="B Nazanin" pitchFamily="2" charset="-78"/>
            </a:endParaRPr>
          </a:p>
        </p:txBody>
      </p:sp>
      <p:sp>
        <p:nvSpPr>
          <p:cNvPr id="3" name="TextBox 2"/>
          <p:cNvSpPr txBox="1"/>
          <p:nvPr/>
        </p:nvSpPr>
        <p:spPr>
          <a:xfrm>
            <a:off x="1219200" y="990600"/>
            <a:ext cx="7696200" cy="4708981"/>
          </a:xfrm>
          <a:prstGeom prst="rect">
            <a:avLst/>
          </a:prstGeom>
          <a:noFill/>
        </p:spPr>
        <p:txBody>
          <a:bodyPr wrap="square" rtlCol="0">
            <a:spAutoFit/>
          </a:bodyPr>
          <a:lstStyle/>
          <a:p>
            <a:pPr algn="justLow" rtl="1"/>
            <a:r>
              <a:rPr lang="fa-IR" sz="2000" dirty="0" smtClean="0">
                <a:cs typeface="B Nazanin" pitchFamily="2" charset="-78"/>
              </a:rPr>
              <a:t>ابتدا هر کدام از عناصر فوق را تعریف کرده و به صورت کامل هر کدام را در شهر همدان مورد </a:t>
            </a:r>
          </a:p>
          <a:p>
            <a:pPr algn="justLow" rtl="1"/>
            <a:r>
              <a:rPr lang="fa-IR" sz="2000" dirty="0" smtClean="0">
                <a:cs typeface="B Nazanin" pitchFamily="2" charset="-78"/>
              </a:rPr>
              <a:t>بررسی قرار می دهیم.</a:t>
            </a:r>
          </a:p>
          <a:p>
            <a:pPr algn="justLow" rtl="1"/>
            <a:endParaRPr lang="fa-IR" sz="2000" dirty="0" smtClean="0">
              <a:cs typeface="B Nazanin" pitchFamily="2" charset="-78"/>
            </a:endParaRPr>
          </a:p>
          <a:p>
            <a:pPr algn="justLow" rtl="1"/>
            <a:r>
              <a:rPr lang="fa-IR" sz="2000" dirty="0" smtClean="0">
                <a:solidFill>
                  <a:srgbClr val="FF0000"/>
                </a:solidFill>
                <a:cs typeface="B Nazanin" pitchFamily="2" charset="-78"/>
              </a:rPr>
              <a:t>ورودی ها </a:t>
            </a:r>
            <a:r>
              <a:rPr lang="fa-IR" sz="2000" dirty="0" smtClean="0">
                <a:cs typeface="B Nazanin" pitchFamily="2" charset="-78"/>
              </a:rPr>
              <a:t>:هرشهر که به صورت یک محدوده مشخص می باشد دارای ورودی و خروجی است.لازم به ذکر است که هر ورودی به نوعی خروجی نیز محسوب شده و بلعکس.ورودی ها و خروجی ها هر کدام محل عبور و گذر افراد پیاده و سواره است و از گذشته محل عبور کاروان ها از شهر های دیگر به داخل شهر ها مورد استفاده قرار می گرفت که هر کدام به صورت دروازه های ورودی و خروجی عمل می کردند.ورودی هر شهر و محدوده به نوعی پیش نمایشی از آن شهر است.افراد به محض عبور از ورودی یک شهر تصویری از آن شهر در ذهن خود مجسم می کنند.چه بسا اگر این ورودی ها مناسب طراحی نشده باشند تصویری که در ذهن افراد عبوری ثبت می شود یک تصویر نامناسب خواهد بود که این نکته در زمینه جذب توریست بسیار مهم و کلیدی است.(تهیه کننده پروژه)</a:t>
            </a:r>
            <a:endParaRPr lang="en-US" sz="2000" dirty="0" smtClean="0">
              <a:cs typeface="B Nazanin" pitchFamily="2" charset="-78"/>
            </a:endParaRPr>
          </a:p>
          <a:p>
            <a:pPr algn="justLow" rtl="1"/>
            <a:endParaRPr lang="en-US" sz="2000" dirty="0">
              <a:cs typeface="B Nazanin" pitchFamily="2" charset="-78"/>
            </a:endParaRPr>
          </a:p>
          <a:p>
            <a:pPr algn="justLow" rtl="1"/>
            <a:r>
              <a:rPr lang="fa-IR" sz="2000" dirty="0" smtClean="0">
                <a:solidFill>
                  <a:srgbClr val="FF0000"/>
                </a:solidFill>
                <a:cs typeface="B Nazanin" pitchFamily="2" charset="-78"/>
              </a:rPr>
              <a:t>لبه آب : </a:t>
            </a:r>
            <a:r>
              <a:rPr lang="fa-IR" sz="2000" dirty="0" smtClean="0">
                <a:cs typeface="B Nazanin" pitchFamily="2" charset="-78"/>
              </a:rPr>
              <a:t>در هر شهری لبه آب وجود دارد.به فضاهایی در شهر گفته می شود که در آن آب نقش بسیار مهمی را ایفا می کند و در بیشتر مواقع آب مرزی بین دو یا چند فضای شهری می باشد.مانند جدا کردن دو خیابان شهری به وسیله جوی آب.</a:t>
            </a:r>
            <a:endParaRPr lang="en-US" sz="2000" dirty="0">
              <a:solidFill>
                <a:srgbClr val="FF0000"/>
              </a:solidFill>
              <a:cs typeface="B Nazanin" pitchFamily="2" charset="-78"/>
            </a:endParaRPr>
          </a:p>
        </p:txBody>
      </p:sp>
    </p:spTree>
    <p:extLst>
      <p:ext uri="{BB962C8B-B14F-4D97-AF65-F5344CB8AC3E}">
        <p14:creationId xmlns:p14="http://schemas.microsoft.com/office/powerpoint/2010/main" val="2072998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8305800" y="76200"/>
            <a:ext cx="697992" cy="381000"/>
          </a:xfrm>
        </p:spPr>
        <p:txBody>
          <a:bodyPr>
            <a:normAutofit fontScale="90000"/>
          </a:bodyPr>
          <a:lstStyle/>
          <a:p>
            <a:r>
              <a:rPr lang="fa-IR" sz="2000" dirty="0" smtClean="0"/>
              <a:t>ادامه</a:t>
            </a:r>
            <a:endParaRPr lang="en-US" sz="2000" dirty="0"/>
          </a:p>
        </p:txBody>
      </p:sp>
      <p:sp>
        <p:nvSpPr>
          <p:cNvPr id="4" name="TextBox 3"/>
          <p:cNvSpPr txBox="1"/>
          <p:nvPr/>
        </p:nvSpPr>
        <p:spPr>
          <a:xfrm>
            <a:off x="1219200" y="609600"/>
            <a:ext cx="7696200" cy="5016758"/>
          </a:xfrm>
          <a:prstGeom prst="rect">
            <a:avLst/>
          </a:prstGeom>
          <a:noFill/>
        </p:spPr>
        <p:txBody>
          <a:bodyPr wrap="square" rtlCol="0">
            <a:spAutoFit/>
          </a:bodyPr>
          <a:lstStyle/>
          <a:p>
            <a:pPr algn="justLow" rtl="1"/>
            <a:r>
              <a:rPr lang="fa-IR" sz="2000" dirty="0" smtClean="0">
                <a:solidFill>
                  <a:srgbClr val="FF0000"/>
                </a:solidFill>
                <a:cs typeface="B Nazanin" pitchFamily="2" charset="-78"/>
              </a:rPr>
              <a:t>گره یا میدان</a:t>
            </a:r>
            <a:r>
              <a:rPr lang="fa-IR" sz="2000" dirty="0" smtClean="0">
                <a:cs typeface="B Nazanin" pitchFamily="2" charset="-78"/>
              </a:rPr>
              <a:t>: میدان فضایی است که عمومی و قابل استفاده برای همگان می باشد و این وجه تمایزی است بین یک میدان و فضای باز و اختصاصی یک بنای مسکونی.میدان شهری با شبکه معابر شهر پیوند دارد.</a:t>
            </a:r>
            <a:r>
              <a:rPr lang="ar-SA" sz="2000" dirty="0">
                <a:cs typeface="B Nazanin" pitchFamily="2" charset="-78"/>
              </a:rPr>
              <a:t> میدان بر حسب ضرورت های مکانی و زمانی نقش و عملکرد های مختلفی به خود گرفته است. گاهی به صورت مکانی برای عرضه کالا بوده و زمانی فضایی حکومتی و دیوانی و یا مذهبی داشته است و در دوران معاصر بسیاری از عملکرد های کلاسیک آن به بنا ها منتقل شده است و به علت وضیعت و موقعیت فعلی، نمی توان عملکرد های گوناگون اجتماعی دوران گذشته را از آن انتظار داشت</a:t>
            </a:r>
            <a:r>
              <a:rPr lang="en-US" sz="2000" dirty="0">
                <a:cs typeface="B Nazanin" pitchFamily="2" charset="-78"/>
              </a:rPr>
              <a:t>.</a:t>
            </a:r>
          </a:p>
          <a:p>
            <a:pPr algn="justLow" rtl="1"/>
            <a:r>
              <a:rPr lang="ar-SA" sz="2000" dirty="0">
                <a:cs typeface="B Nazanin" pitchFamily="2" charset="-78"/>
              </a:rPr>
              <a:t>آنچه امروزه در مورد میدان های شهری مطرح است چگونگی فرم، نوع استفاده و پیوند آنها با بافت شهری است؛ در حالی که اکثر میدان های نوساز شهری در ایران فاقد طراحی صحیح برای این ویژگیها است و تنها از جنبه معماری قابل بررسی است و بیشتر، محوطه ای است که به آن میدان اطلاق می شود و در عمل به اشغال وسایل نقلیه درآمده و به کلی تغییر شکل یافته </a:t>
            </a:r>
            <a:r>
              <a:rPr lang="ar-SA" sz="2000" dirty="0" smtClean="0">
                <a:cs typeface="B Nazanin" pitchFamily="2" charset="-78"/>
              </a:rPr>
              <a:t>است</a:t>
            </a:r>
            <a:r>
              <a:rPr lang="fa-IR" sz="2000" dirty="0" smtClean="0">
                <a:cs typeface="B Nazanin" pitchFamily="2" charset="-78"/>
              </a:rPr>
              <a:t>.</a:t>
            </a:r>
          </a:p>
          <a:p>
            <a:pPr algn="justLow" rtl="1"/>
            <a:endParaRPr lang="fa-IR" sz="2000" dirty="0">
              <a:cs typeface="B Nazanin" pitchFamily="2" charset="-78"/>
            </a:endParaRPr>
          </a:p>
          <a:p>
            <a:pPr algn="justLow" rtl="1"/>
            <a:r>
              <a:rPr lang="fa-IR" sz="2000" dirty="0" smtClean="0">
                <a:solidFill>
                  <a:srgbClr val="FF0000"/>
                </a:solidFill>
                <a:cs typeface="B Nazanin" pitchFamily="2" charset="-78"/>
              </a:rPr>
              <a:t>پله :</a:t>
            </a:r>
            <a:r>
              <a:rPr lang="fa-IR" sz="2000" dirty="0" smtClean="0">
                <a:cs typeface="B Nazanin" pitchFamily="2" charset="-78"/>
              </a:rPr>
              <a:t>به اختلاف ارتفاع هایی که در فضاهای شهری باعث می شود دو فضا از یکدیگر متمایز شوند  پله گفته می شود.پله ها بهترین راه برای ورود از یک فضا با یک اختلاف ارتفاع به یک فضای دیگر با یک اختلاف ارتفاع دیگر هستند که می توان پله ها را با بهترین مصالح و به زیباترین اشکال ساخت و در اختیار عموم قرار داد.</a:t>
            </a:r>
            <a:endParaRPr lang="en-US" sz="2000" dirty="0">
              <a:solidFill>
                <a:srgbClr val="FF0000"/>
              </a:solidFill>
              <a:cs typeface="B Nazanin" pitchFamily="2" charset="-78"/>
            </a:endParaRPr>
          </a:p>
        </p:txBody>
      </p:sp>
    </p:spTree>
    <p:extLst>
      <p:ext uri="{BB962C8B-B14F-4D97-AF65-F5344CB8AC3E}">
        <p14:creationId xmlns:p14="http://schemas.microsoft.com/office/powerpoint/2010/main" val="31529355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320</TotalTime>
  <Words>4953</Words>
  <Application>Microsoft Office PowerPoint</Application>
  <PresentationFormat>On-screen Show (4:3)</PresentationFormat>
  <Paragraphs>403</Paragraphs>
  <Slides>63</Slides>
  <Notes>24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63</vt:i4>
      </vt:variant>
    </vt:vector>
  </HeadingPairs>
  <TitlesOfParts>
    <vt:vector size="83" baseType="lpstr">
      <vt:lpstr>宋体</vt:lpstr>
      <vt:lpstr>Arial</vt:lpstr>
      <vt:lpstr>B Esfehan</vt:lpstr>
      <vt:lpstr>B Mahsa</vt:lpstr>
      <vt:lpstr>B Mitra</vt:lpstr>
      <vt:lpstr>B Nazanin</vt:lpstr>
      <vt:lpstr>B Titr</vt:lpstr>
      <vt:lpstr>Calibri</vt:lpstr>
      <vt:lpstr>Courier New</vt:lpstr>
      <vt:lpstr>Gill Sans MT</vt:lpstr>
      <vt:lpstr>Majalla UI</vt:lpstr>
      <vt:lpstr>Nazanin</vt:lpstr>
      <vt:lpstr>华文中宋</vt:lpstr>
      <vt:lpstr>Symbol</vt:lpstr>
      <vt:lpstr>Tahoma</vt:lpstr>
      <vt:lpstr>Times New Roman</vt:lpstr>
      <vt:lpstr>Verdana</vt:lpstr>
      <vt:lpstr>Wingdings</vt:lpstr>
      <vt:lpstr>Wingdings 2</vt:lpstr>
      <vt:lpstr>Solstice</vt:lpstr>
      <vt:lpstr>به نام آنکه جان را فکرت آموخت</vt:lpstr>
      <vt:lpstr>مقدمه</vt:lpstr>
      <vt:lpstr>تعاریف مقدماتی</vt:lpstr>
      <vt:lpstr>انوع فضاهای شهری</vt:lpstr>
      <vt:lpstr>شناخت فضای شهر همدان</vt:lpstr>
      <vt:lpstr>ادامه</vt:lpstr>
      <vt:lpstr>ادامه</vt:lpstr>
      <vt:lpstr>ورودی ها.لبه آب.گره(میدان).پله.مسیر</vt:lpstr>
      <vt:lpstr>ادامه</vt:lpstr>
      <vt:lpstr>ادامه</vt:lpstr>
      <vt:lpstr>ورودی ها در شهر همدان</vt:lpstr>
      <vt:lpstr>ورودی ها در شهر همدان</vt:lpstr>
      <vt:lpstr>ورودی ها در شهر همدان</vt:lpstr>
      <vt:lpstr>ورودی ها در شهر همدان</vt:lpstr>
      <vt:lpstr>لبه آب در شهر همدان</vt:lpstr>
      <vt:lpstr>لبه آب در شهر همدان</vt:lpstr>
      <vt:lpstr>گره و یا میدان ها در شهر همدان</vt:lpstr>
      <vt:lpstr>گره و یا میدان ها در شهر همدان</vt:lpstr>
      <vt:lpstr>PowerPoint Presentation</vt:lpstr>
      <vt:lpstr>گره و یا میدان ها در شهر همدان</vt:lpstr>
      <vt:lpstr>PowerPoint Presentation</vt:lpstr>
      <vt:lpstr>گره و یا میدان ها در شهر همدان</vt:lpstr>
      <vt:lpstr>PowerPoint Presentation</vt:lpstr>
      <vt:lpstr>پله</vt:lpstr>
      <vt:lpstr>PowerPoint Presentation</vt:lpstr>
      <vt:lpstr>مسیر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dc:creator>
  <cp:lastModifiedBy>kamal</cp:lastModifiedBy>
  <cp:revision>153</cp:revision>
  <dcterms:created xsi:type="dcterms:W3CDTF">2006-08-16T00:00:00Z</dcterms:created>
  <dcterms:modified xsi:type="dcterms:W3CDTF">2018-03-10T21:23:19Z</dcterms:modified>
</cp:coreProperties>
</file>