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6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>
        <p:scale>
          <a:sx n="65" d="100"/>
          <a:sy n="65" d="100"/>
        </p:scale>
        <p:origin x="8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5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53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6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86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5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98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86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6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9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07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48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1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21983" y="1210614"/>
            <a:ext cx="7650051" cy="4507606"/>
          </a:xfrm>
          <a:prstGeom prst="roundRect">
            <a:avLst/>
          </a:prstGeom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زیست و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آزمایشگاه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دوازدهم</a:t>
            </a:r>
          </a:p>
          <a:p>
            <a:pPr algn="ctr">
              <a:lnSpc>
                <a:spcPct val="200000"/>
              </a:lnSpc>
            </a:pPr>
            <a:r>
              <a:rPr lang="en-US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از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ژن تا پروتئین</a:t>
            </a:r>
          </a:p>
        </p:txBody>
      </p:sp>
    </p:spTree>
    <p:extLst>
      <p:ext uri="{BB962C8B-B14F-4D97-AF65-F5344CB8AC3E}">
        <p14:creationId xmlns:p14="http://schemas.microsoft.com/office/powerpoint/2010/main" val="360823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5308" y="2871989"/>
            <a:ext cx="113419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ب-دهه 1940: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ارائه نظریه یک ژن ـ یک آنزیم با مطالعه روی هاگ‌های جهش‌یافته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دانشمندان مورد مطالعه: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بیدل و تیتوم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ویژگی‌های جاندار مورد مطالعه: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هاگ نوروسپورا (سرده) کراسا (گونه) (قارچ آسکومیست)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210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913" y="1970469"/>
            <a:ext cx="11410681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عدد کروموزومی، هاپلوئید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بروز فنوتیپ جهش‌‌ها حتی موارد مغلوب (عدم وجود حالت هتروزیگوت)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قابلیت رشد: قادر به رشد در محیط کشت حداقل (مخلوط رقیق انواع نمک‌ها (منبع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N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یون‌های فلزی)، کمی شکر (منبع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H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O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)، بیوتین و آب)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سرعت تولید هاگ: زیاد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607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606085"/>
            <a:ext cx="1180992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-ویژگی‌های منحصر به فرد مطالعه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مطالعات قبلی: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مطالعه ژن‌های صفات قابل مشاهده (مانند رنگ چشم مگس سکه یا ـ رنگیزه‌های گیاهان)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2056" name="Picture 1" descr="آزمایش بیدل و تاتو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7" y="465082"/>
            <a:ext cx="5792113" cy="364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3352" y="21812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8071" y="5170349"/>
            <a:ext cx="115718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>ـ این مطالعه: </a:t>
            </a:r>
            <a:r>
              <a:rPr kumimoji="0" lang="ar-S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>مطالعه جهش‌ها در ژن‌های کنترل‌کننده واکنش‌های مهم متابولیک (تولید ویتامین‌ها و اسیدهای </a:t>
            </a:r>
            <a:r>
              <a:rPr kumimoji="0" lang="fa-I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>آمینه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915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064" y="2343955"/>
            <a:ext cx="11320530" cy="3996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-روش انجام مطالعه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مرحله 1: 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ایجاد جهش در هاگ‌های هاپلوئید: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تعریف جهش: 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هر نوع تغییر در ماده وراثتی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روش ایجاد جهش: 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استفاده از اشعه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X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یا فرابنفش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تعریف هاگ‌ جهش‌یافته (در این مطالعه): 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هاگی که قادر به رشد در محیط حداقل نیست و نیازمند به محیط رشد غنی شده (کامل است)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487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336" y="1827727"/>
            <a:ext cx="116940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مرحله 2: جداسازی انواع هاگ‌های تحت تاثیر اشعه (دستیابی به هاگ )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 عدم وقوع جهش یا وقوع جهش‌های کم‌اهمیت </a:t>
            </a:r>
            <a:r>
              <a:rPr lang="en-A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رشد در محیط حداقل و کامل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 جهش‌های متابولیسمی </a:t>
            </a:r>
            <a:r>
              <a:rPr lang="en-A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عدم رشد در محیط حداقل و رشد در محیط کامل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(a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جهش در مسیر ساخت مواد مختلف: رشد در محیط حداقل + ماده‌ای که تولید آن دچار مشکل شده است.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(b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جهش در مسیر ساخت آرژنینین: رشد در محیط حداقل + آرژینین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مرحله 3: بررسی هاگ‌های جهش‌یافته نیازمند آرژینین 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 گروه از هاگ‌های جهش‌یافته نیازمند آرژینین: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777" y="5150867"/>
            <a:ext cx="5445147" cy="74243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آنزیم 2                آنزیم 1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8093" y="5462118"/>
            <a:ext cx="1019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آرژینین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7218" y="5462118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سیترولین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0839" y="5443538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ارنیتین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278" y="5564362"/>
            <a:ext cx="68199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103" y="5584370"/>
            <a:ext cx="68199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2777" y="550828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X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01" y="5576340"/>
            <a:ext cx="68199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582454" y="5125452"/>
            <a:ext cx="89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آنزیم 3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899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882" y="1596980"/>
            <a:ext cx="11552348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</a:t>
            </a: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ویژگی‌های رشدی: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قابلیت رشد در صورت اضافه شدن ارنیتین یا سیترولین </a:t>
            </a:r>
            <a:r>
              <a:rPr lang="fa-IR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یا آرژنین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محیط رشد حداقل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</a:t>
            </a: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نوع جهش: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بین رفتن توانایی ساختن ارنیتین از پیش ماده </a:t>
            </a:r>
            <a:r>
              <a:rPr lang="en-AU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(X)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</a:t>
            </a: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آنزیم صدمه‌دیده: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آنزیم تبدیل‌کننده پیش ماده </a:t>
            </a:r>
            <a:r>
              <a:rPr lang="en-AU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(X)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ارنیتین (آنزیم 1)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008EAD-6830-4EA9-B9B1-BE4F9440D0D5}"/>
              </a:ext>
            </a:extLst>
          </p:cNvPr>
          <p:cNvSpPr/>
          <p:nvPr/>
        </p:nvSpPr>
        <p:spPr>
          <a:xfrm>
            <a:off x="7559041" y="906396"/>
            <a:ext cx="3071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گروه 1: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034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366" y="2073500"/>
            <a:ext cx="1143644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ویژگی‌های رشدی: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قابلیت رشد در صورت اضافه شدن سیترولین یا آرژینین به محیط رشد حداقل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نوع جهش: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بین رفتن توانایی ساختن سیترولین از ارنیتین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آنزیم صدمه‌دیده: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آنزیم تبدیل‌کننده ارنیتین به سیترولین (آنزیم 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0C160D-7E8F-46D2-8F5A-FDA3332B0C47}"/>
              </a:ext>
            </a:extLst>
          </p:cNvPr>
          <p:cNvSpPr/>
          <p:nvPr/>
        </p:nvSpPr>
        <p:spPr>
          <a:xfrm>
            <a:off x="9037320" y="1119756"/>
            <a:ext cx="191445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گروه  2: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728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89409"/>
            <a:ext cx="11938716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ویژگی‌های رشدی: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قابلیت رشد تنها در صورت اضافه شدن آرژینین به محیط رشد حداقل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نوع جهش:</a:t>
            </a:r>
            <a:r>
              <a:rPr lang="ar-SA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بین رفتن توانایی ساختن آرژینین از سیترولین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آنزیم صدمه‌دیده: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آنزیم تبدیل‌کننده سیترولین به آرژینین (آنزیم 3)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75BBF1-AC7C-40C3-BD90-F248448ECC39}"/>
              </a:ext>
            </a:extLst>
          </p:cNvPr>
          <p:cNvSpPr/>
          <p:nvPr/>
        </p:nvSpPr>
        <p:spPr>
          <a:xfrm>
            <a:off x="9992883" y="1074037"/>
            <a:ext cx="1106393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گروه 3: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87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1452" y="1067161"/>
            <a:ext cx="474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نتیجه‌گیری: توالی ساختن آرژینین: </a:t>
            </a:r>
            <a:endParaRPr lang="en-US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6403" y="3104600"/>
            <a:ext cx="4799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آنزیم 3                  آنزیم 2                آنزیم 1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083620"/>
              </p:ext>
            </p:extLst>
          </p:nvPr>
        </p:nvGraphicFramePr>
        <p:xfrm>
          <a:off x="3248923" y="3591540"/>
          <a:ext cx="695458" cy="2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3" imgW="533169" imgH="203112" progId="Equation.DSMT4">
                  <p:embed/>
                </p:oleObj>
              </mc:Choice>
              <mc:Fallback>
                <p:oleObj name="Equation" r:id="rId3" imgW="533169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923" y="3591540"/>
                        <a:ext cx="695458" cy="260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0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944943"/>
              </p:ext>
            </p:extLst>
          </p:nvPr>
        </p:nvGraphicFramePr>
        <p:xfrm>
          <a:off x="1565534" y="3602811"/>
          <a:ext cx="695458" cy="2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5" imgW="533169" imgH="203112" progId="Equation.DSMT4">
                  <p:embed/>
                </p:oleObj>
              </mc:Choice>
              <mc:Fallback>
                <p:oleObj name="Equation" r:id="rId5" imgW="53316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534" y="3602811"/>
                        <a:ext cx="695458" cy="260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736668" y="3502376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آرژینین 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46215" y="3502376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B Zar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b="1" dirty="0">
                <a:latin typeface="B Zar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سیترولین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4434" y="3457353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ارنیتین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0714" y="354854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X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9111"/>
              </p:ext>
            </p:extLst>
          </p:nvPr>
        </p:nvGraphicFramePr>
        <p:xfrm>
          <a:off x="5125732" y="3602809"/>
          <a:ext cx="695458" cy="2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6" imgW="533169" imgH="203112" progId="Equation.DSMT4">
                  <p:embed/>
                </p:oleObj>
              </mc:Choice>
              <mc:Fallback>
                <p:oleObj name="Equation" r:id="rId6" imgW="53316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732" y="3602809"/>
                        <a:ext cx="695458" cy="260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53792" y="4117975"/>
            <a:ext cx="11539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5-نتیجه‌گیری از کل مطالعه: صدمه به یک ژن، تولید یک آنزیم خاص را در سلول متوقف می‌سازد.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6-حاصل مطالعه: ارائه نظریه یک ژن ـ یک آنزیم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57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1369" y="2485623"/>
            <a:ext cx="11191741" cy="290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7ـ مفهوم این نظریه: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هر ژن تولید یک آنزیم را رهبری و از طریق تولید آن تاثیر خود را اعمال می‌کند.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 ـ دهه 1950: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ارائه نظریه یک ژن ـ یک زنجیره پلی‌پپتیدی </a:t>
            </a: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دلیل ارائه یک نظریه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720090" algn="l"/>
                <a:tab pos="233680" algn="l"/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رمز درآورده شدن پروتئین‌های غیرآنزیمی توسط بعضی ژن‌ها </a:t>
            </a: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ژن کلاژن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720090" algn="l"/>
                <a:tab pos="233680" algn="l"/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رمز درآورده شدن چندین زنجیر پلی‌پپتیدی یک پروتئین چند زنجیره‌ای توسط چند ژن مختلف </a:t>
            </a: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ژن‌های هموگلوبین (ژن </a:t>
            </a: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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ژن </a:t>
            </a: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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659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0270" y="2073499"/>
            <a:ext cx="89422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تجلی ژنی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fa-I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الف)</a:t>
            </a: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نظریه یک ژن یک آنزیم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بیماری الکاپتونوریا و فعالیت‌های آرچیبلد گرو (1909)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هاگ‌های جهش‌یافته نوروسپورا و فعالیت‌های بیدل و تیتوم (1940)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ارائه نظریه یک ژن ـ یک پلی‌پپتید (1950)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089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397" y="2421228"/>
            <a:ext cx="114106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*اجزای دخیل در ساخته شدن پروتئین‌ها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 ـ رمزهای وراثتی: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1-تعریف: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علائمی که از آنها برای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ذخیره‌سازی اطلاعات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 روی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انتقال اطلاعات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ساختن پروتئین‌ها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استفاده می‌شود.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2-اجزای تشکیل‌دهنده رمزهای </a:t>
            </a:r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چهار نوع نوکلئوتید (زبان رمز چهار حرفی)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3-وظیفه رمزهای </a:t>
            </a:r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تعیین نوع و ترتیب آمینواسیدهای پروتئین‌ها و تعداد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47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93" y="2202287"/>
            <a:ext cx="1169401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_هر رمز </a:t>
            </a: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چند حرفی است؟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اگر یک حرفی باشد: فقط 4 آمینواسید دارای رمز هستند (4</a:t>
            </a:r>
            <a:r>
              <a:rPr lang="ar-SA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b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اگر دو حرفی باشد: فقط 16 آمینواسید دارای رمز هستند4</a:t>
            </a:r>
            <a:r>
              <a:rPr lang="ar-SA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اگر سه حرفی باشد: فقط 64 آمینواسید دارای رمز هستند (از 20 آمینواسید موجود بعضی دارای چند رمز می‌شوند)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827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4231" y="210276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ب)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انواع: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1-</a:t>
            </a:r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(پیک):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761" y="3810924"/>
            <a:ext cx="11539470" cy="176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وظیفه: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حمل اطلاعات از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ریبوزوم (رابط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پروتئین)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خصوصیات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برخلاف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که فقط در هسته است، در هسته و سیتوپلاسم یافت می‌شود. مقدار آن در سلول‌های با فعالیت شدید پروتئین‌سازی زیاد است.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271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78321" y="2437614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آنزیم سازنده: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پروکاریوت‌ها: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(فقط یک نوع)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یوکاریوت‌ها: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809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3184" y="2395471"/>
            <a:ext cx="121447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نقش </a:t>
            </a:r>
            <a:r>
              <a:rPr lang="en-A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کشف رمزهای </a:t>
            </a:r>
            <a:r>
              <a:rPr lang="en-A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(تحقیقات نیرنبرگ و همکاران):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tabLst>
                <a:tab pos="720090" algn="l"/>
              </a:tabLst>
            </a:pP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الف-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روش کار: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  <a:tab pos="233680" algn="l"/>
                <a:tab pos="9486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ساختن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توالی مشخص نوکلئوتیدی (که در آزمایش اول نیرنبرگ فقط حاوی نوکلئوتیدهای یوراسیل‌دار بود)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  <a:tab pos="233680" algn="l"/>
                <a:tab pos="9486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قرار دادن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ساخته شده به همراه آمینواسیدها و مایع استخراج شده از سیتوپلاسم سلولی حاوی: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  <a:tab pos="143510" algn="l"/>
                <a:tab pos="9486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تجزیه و تحلیل زنجیره پلی‌پپتیدی ساخته شده (زنجیر ساخته شده در آزمایش اولیه فقط حاوی آمینواسید فنیل آلانین بود)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  <a:tab pos="143510" algn="l"/>
                <a:tab pos="9486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 بردن به رمز 3 تایی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یعنی کدون (در مورد فنیل آلانین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UUU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است.)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0090" algn="l"/>
                <a:tab pos="143510" algn="l"/>
                <a:tab pos="9486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 بردن به رمز فنیل آلانین بر روی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(در مورد فنیل آلانین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AAA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است.)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3206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1" y="2228045"/>
            <a:ext cx="10972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14351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ب)ویژگی‌ کدون‌ها: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14351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کدون‌ها عمومی و در همه جانداران یکسان می‌باشند (بعدها کشف شد)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14351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038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819" y="1081825"/>
            <a:ext cx="11844270" cy="565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143510" algn="l"/>
              </a:tabLst>
            </a:pP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(ناقل)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143510" algn="l"/>
              </a:tabLs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وظیفه: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انتقال آمینواسید به ریبوزوم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143510" algn="l"/>
              </a:tabLs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143510" algn="l"/>
              </a:tabLs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خصوصیات </a:t>
            </a:r>
            <a:r>
              <a:rPr lang="en-A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: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14351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ساختار مسطح آن (دوبعدی) برگ شبدری (3 حلقه‌ای) و ساختار فضایی (سه بعدی) آن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شکل است.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14351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اگرچه تک‌رشته ایست ولی در اثر تاخوردگی روی خودش بخش‌های دو رشته‌ای تشکیل می‌شود.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60045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3ـ دارای آنتی کدون است: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تعریف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3 باز جفت نشده در برگ میانی مولکول </a:t>
            </a:r>
            <a:r>
              <a:rPr lang="en-A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که مکمل یک کدون از مولکول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وظیفه: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نوع آمینواسیدی که توسط </a:t>
            </a:r>
            <a:r>
              <a:rPr lang="en-A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حمل می‌شود را مشخص می‌سازد.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4-دارای 2 حلقه در دو طرف خود است که به نگهداری </a:t>
            </a:r>
            <a:r>
              <a:rPr lang="en-A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روی ریبوزوم کمک می‌کنند.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5-دارای جایگاه ویژه اتصال آمینواسید است که در روبروی آنتی‌کدون قرار گرفته است و 3 نوکلئوتید منتهی به آن به ترتیب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هستند. </a:t>
            </a:r>
            <a:endParaRPr lang="fa-IR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آخرین)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9300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428" y="2485622"/>
            <a:ext cx="11294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انواع </a:t>
            </a:r>
            <a:r>
              <a:rPr lang="en-A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های ناقل آمینواسید: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تعداد: حداقل 20 نوع در یک سلول (به ازای هر اسیدآمینه یکی) حداکثر 61 نوع (به ازای هر کدون معنی‌دار یکی)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آنتی‌کدون هر کدام از آنها با کدون اختصاصی یک اسیدآمینه بر روی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جفت می‌شوند.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919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6-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391" y="1780571"/>
            <a:ext cx="7632611" cy="4002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231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44" y="1068946"/>
            <a:ext cx="11333408" cy="561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آغازگر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تعداد: 1 عدد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آنتی‌کدون آن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(UAC)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کدون آغازگر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(AUG)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 روی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جفت می‌شود.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ناقل آمینواسید متیونین است.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آنزیم سازنده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پریوکاریوت‌ها: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یوکاریوت‌ها: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III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ج)ریبوزوم‌ها: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وظیفه: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محل اصلی پروتئین‌سازی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563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9" y="1687133"/>
            <a:ext cx="878768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ب)اجزای دخیل در پروتئین‌سازی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رمزهای وراثتی (کدون‌ها)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en-AU" sz="2800" b="1" dirty="0">
                <a:latin typeface="B Zar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آزمایشات نیرنبرگ و کشف رمزگان ژنتیک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</a:t>
            </a:r>
            <a:r>
              <a:rPr lang="en-A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en-AU" sz="2800" b="1" dirty="0">
                <a:latin typeface="B Zar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ساختارهای دوبعدی و سه‌بعدی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</a:t>
            </a:r>
            <a:r>
              <a:rPr lang="en-A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rRNA</a:t>
            </a:r>
            <a:r>
              <a:rPr lang="en-AU" sz="2800" b="1" dirty="0">
                <a:latin typeface="B Zar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شرکت در ساختار ربیوزو‌م‌ها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زیرواحدها و عملکرد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7884" y="5442007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ریبوزوم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7597" y="5442007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زیرواحدها و عملکرد 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88957" y="5442007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134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639" y="2562896"/>
            <a:ext cx="11384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اجزاء: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ـ بخش کوچک ریبوزووم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وظیفه: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اتصال به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مجاورت کدون آغاز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(AUG)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همچنین اتصال به </a:t>
            </a:r>
            <a:r>
              <a:rPr lang="en-A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آغازگر (ناقل متیونین)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744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215166"/>
            <a:ext cx="11990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بخش بزرگ ریبوزوم: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وظیفه: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اتصال به بخش کوچک ریبوزوم و کامل کردن ساختار ریبوزوم برای ترجمه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زمان اتصال به بخش کوچک و </a:t>
            </a: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پس از جفت شدن </a:t>
            </a:r>
            <a:r>
              <a:rPr lang="en-A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آغازگر با کدون آغاز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3-دارای دو جایگاه است: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4976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7583" y="2047741"/>
            <a:ext cx="108182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جایگاه </a:t>
            </a:r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(پلی‌پپتید)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محل ورود </a:t>
            </a:r>
            <a:r>
              <a:rPr lang="en-A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آغازگر در ابتدای فرآیند ترجمه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محل قرارگیری زنجیره پلی‌پپتیدی در حال ساخت.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جایگاه </a:t>
            </a:r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(آمینواسید):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محل اتصال </a:t>
            </a:r>
            <a:r>
              <a:rPr lang="en-A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ناقل آمینواسید جدید که قرار است به زنجیره اضافه شود.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محل قرارگیری عامل پایان ترجمه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7016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0017" y="3902299"/>
            <a:ext cx="9787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محل تولید: </a:t>
            </a:r>
            <a:r>
              <a:rPr lang="ar-SA" sz="2400" b="1" dirty="0">
                <a:cs typeface="B Nazanin" panose="00000400000000000000" pitchFamily="2" charset="-78"/>
              </a:rPr>
              <a:t>اجزای پروتئینی </a:t>
            </a:r>
            <a:r>
              <a:rPr lang="en-AU" sz="2400" b="1" dirty="0"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400" b="1" dirty="0">
                <a:cs typeface="B Nazanin" panose="00000400000000000000" pitchFamily="2" charset="-78"/>
              </a:rPr>
              <a:t> سیتوپلاسم و </a:t>
            </a:r>
            <a:r>
              <a:rPr lang="en-AU" sz="2400" b="1" dirty="0" err="1">
                <a:cs typeface="B Nazanin" panose="00000400000000000000" pitchFamily="2" charset="-78"/>
              </a:rPr>
              <a:t>rRNA</a:t>
            </a:r>
            <a:r>
              <a:rPr lang="en-AU" sz="2400" b="1" dirty="0">
                <a:cs typeface="B Nazanin" panose="00000400000000000000" pitchFamily="2" charset="-78"/>
              </a:rPr>
              <a:t> </a:t>
            </a:r>
            <a:r>
              <a:rPr lang="en-AU" sz="2400" b="1" dirty="0"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400" b="1" dirty="0">
                <a:cs typeface="B Nazanin" panose="00000400000000000000" pitchFamily="2" charset="-78"/>
              </a:rPr>
              <a:t> هسته </a:t>
            </a:r>
            <a:r>
              <a:rPr lang="en-AU" sz="2400" b="1" dirty="0"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400" b="1" dirty="0">
                <a:cs typeface="B Nazanin" panose="00000400000000000000" pitchFamily="2" charset="-78"/>
              </a:rPr>
              <a:t> تولید نهایی </a:t>
            </a:r>
            <a:r>
              <a:rPr lang="en-AU" sz="2400" b="1" dirty="0"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400" b="1" dirty="0">
                <a:cs typeface="B Nazanin" panose="00000400000000000000" pitchFamily="2" charset="-78"/>
              </a:rPr>
              <a:t> هستک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549" y="2189409"/>
            <a:ext cx="1128189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-زمان جدا شدن از بخش کوچک و </a:t>
            </a:r>
            <a:r>
              <a:rPr lang="en-A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پس از قرارگیری یکی از کدون‌های پایان (عامل پایان ترجمه) در جایگاه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0505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8626" y="1845186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انواع: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یوکاریوتی: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ویژگی: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بزرگتر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6145" name="Picture 1" descr="figure 6-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2" y="715148"/>
            <a:ext cx="6729747" cy="567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152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19742" y="3974865"/>
            <a:ext cx="53816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کاربردسلول‌های یوکاریوتی</a:t>
            </a: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>ـ سیتوسل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>ـ شبکه آندوپلاسمی زبر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>ـ غشاء خارجی</a:t>
            </a:r>
            <a:endParaRPr kumimoji="0" 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5110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4214" y="2253803"/>
            <a:ext cx="8568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پروکاریوتی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ویژگی: کوچکتر و ساده‌تر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کاربرد: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باکتری‌ها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میتوکندری      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کلروپلاست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8946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729" y="2575775"/>
            <a:ext cx="11552349" cy="452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*مراحل ساخته شدن پروتئین‌ها: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 ـ رونویسی: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تعریف: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ساخته شدن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از روی قسمتی از 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(اولین مرحله ساخت پروتئین‌ها)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مراحل رونویسی: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مرحله 1: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اتصال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به راه‌انداز ژن (اتصال به هر دو رشته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تعریف راه‌انداز ژن: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قسمتی از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 که به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امکان می‌دهد رونویسی را از محل صحیح ژن (نه از وسط آن) آغاز کند (محل اتصال اولیه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به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9412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-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687" y="1715438"/>
            <a:ext cx="7520591" cy="3307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441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397" y="2653047"/>
            <a:ext cx="114621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جایگاه راه‌انداز: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نزدیک به اولین نوکلئوتیدی از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که رونویسی می‌شود (نزدیک به جایگاه آغاز رونویسی)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مرحله 2: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باز شدن پیچ و تاب مولکول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جدا شدن دو رشته آن (هر چند که فقط یکی از دو رشته رونویسی شود) (شکسته شدن پیوندهای هیدروژنی به وسیله عملکرد هلیکازی آنزیم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مرحله 3: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حرکت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در طول نوکلئوتیدهای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قرارگیری ریبونوکلئوتید مکمل در مقابل هر یک از دتوکسی ریبونوکلئوتیدهای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توسط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براساس قوانین جفت شدن بازها (تشکیل پیوند هیدروژنی)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4590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172" y="2087517"/>
            <a:ext cx="7249800" cy="3308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40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443" y="226130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ج)رونویسی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تولید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از روی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مراحل و نکات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شباهت‌ها و تفاوت‌ها با همانندسازی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رونویسی از ژن‌های گسسته یوکاریوتی 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2413" y="5369844"/>
            <a:ext cx="4649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تفاوت‌های یوکاریوتی و پروکاریوتی 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6899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335" y="2717442"/>
            <a:ext cx="11694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 اتصال ریبونوکلئوتیدهای جدید به ریبونوکلئوتیدهای قبلی (تشکیل پیوند فسفو‌دی‌استر طی پدیده سنتز آبدهی)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 جدا شدن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تازه ساخته پس از رونویسی از جایگاه پایان رونویسی (بعد از رمزهای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UGA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UAA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یا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UAG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رونویسی شده روی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) و آزاد شدن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مرحله بعد (ترجمه)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534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820" y="1403797"/>
            <a:ext cx="118099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ب)رونویسی و همانندسازی: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شباهت‌ها: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استفاده از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عنوان الگو برای ساختن یک مولکول جدید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قانون جفت شدن بازها در مورد بازهای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G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مشابه است.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b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تفاوت‌ها: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مولکول جدید در همانندسازی از جنس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در رونویسی از جنس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در همانندسازی هر دو رشته و در رونویسی فقط یکی از آنها به عنوان الگو عمل می‌کنند.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3ـ در همانندسازی در برابر باز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باز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قرار می‌گیرد و در رونویسی باز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باز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U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جفت می‌شود (در همانندسازی بازهای دزوکسی‌دار در برابر دزوکسی‌دار و در رونویسی دزوکسی‌دار در مقابل ریبوزی قرار می‌گیرند.)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 ـ در همانندسازی آنزیم هلیکاز عمل می‌نماید اما در رونویسی همین فعالیت را آنزیم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صورت می‌دهد.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9415" y="5988677"/>
            <a:ext cx="9002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 ـ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به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تک‌رشته‌ای و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پلی‌مراز به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دورشته‌ای متصل می‌شود.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4253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9" y="2112135"/>
            <a:ext cx="8916473" cy="339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ج)رونویسی از ژن‌های گسسته یوکاریوت‌ها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</a:t>
            </a: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اولیه: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حاصل رونویسی از ژن‌های گسسته است.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حاوی اگزون و اینترون است: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0814" y="5768593"/>
            <a:ext cx="797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اگزون: مناطقی از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که رونوشت آنها در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بالغ باقی می‌ماند. 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1926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248" y="1841680"/>
            <a:ext cx="6813326" cy="3932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025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578" y="2962141"/>
            <a:ext cx="1168113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b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اینترون: مناطقی از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که رونوشت آنها در فرایند تبدیل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اولیه به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بالغ حذف می‌شود.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mRNA**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بالغ: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حاصل تغییرات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اولیه (از جمله کوتاه شدن آن در اثر حذف رونوشت اینترون‌ها) در هسته سلول یوکاریوتی است.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در فرآیند ترجمه شرکت می‌کند.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در صورت عدم حذف اینترون‌ها پروتئین ساخته شده غیرطبیعی خواهد بود.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1707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669" y="1828800"/>
            <a:ext cx="118228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د)تفاوت‌های رونویسی یوکاریوتی و پروکاریوتی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نوع آنزیم پلی‌مراز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امکان شروع ترجمه قبل از خاتمه رونویسی در پریوکاریوتی‌ها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3ـ رونویسی چند ژن و توالی‌های بین ژنی در پروکاریوتی‌ها و رونویسی اگزون و اینترون در یوکاریوتی‌ها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4ـ عدم حذف قطعاتی از درون محصول رونویسی در پروکاریوتی (پیرایش)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5ـ روش‌های تنظیم رونویسی (ادامه بحث)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9089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21983"/>
            <a:ext cx="1203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 )چند نکته: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جایگاه 1: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اتصال مجدد نوکلئوتیدهای دزوکسی به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یکدیگر و تشکیل پیوند هیدروژنی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جایگاه 2: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جدا شدن نوکلئوتیدهای دزوکسی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از ریبوزی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شکسته شدن پیوند هیدروژنی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جایگاه 3: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جفت شدن نوکلئوتیدهای ریبوزی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دزوکسی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(پیوند هیدروژنی)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تشکیل پیوند فسفو دی استر نوکلئوتیدهای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(پلیمرازی)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جایگاه 4: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باز شدن نوکلئوتیدهای دزوکسی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از یکدیگر با شکسته شدن پیوند هیدروژنی (هلیکازی)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9788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668" y="2125014"/>
            <a:ext cx="117455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***ترجمه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تعریف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ترجمه توالی نوکلئوتیدی در </a:t>
            </a:r>
            <a:r>
              <a:rPr lang="en-A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توالی آمینواسیدها در پروتئین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ترجمه زبان نوکلئیک اسیدی با حروف نوکلئوتیدی به زبان پروتئینی با حروف آمینواسیدی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2834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428" y="2588653"/>
            <a:ext cx="113334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مراحل ترجمه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مرحله آغاز: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اتصال بخش کوچک رویبوزوم به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مجاورت کدون آغاز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(AUG)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جفت شدن آنتی‌کدون </a:t>
            </a:r>
            <a:r>
              <a:rPr lang="en-A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آغازگر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(UAC)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کدون آغاز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3ـ متصل شدن بخش بزرگ ریبوزوم به مجموعه قبلی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4ـ اشغال شدن جایگاه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بخش بزرگ ریبوزوم توسط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t-RNA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آغازگر که ناقل متیونین است.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5ـ آماده شدن جایگاه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پذیرش مجموعه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t-RNA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آمینواسید بعدی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7286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پروتئین سازی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499" y="1552708"/>
            <a:ext cx="5639739" cy="487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88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6958" y="220579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د)ترجمه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تولید پروتئین از روی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ـ مراحل و نکات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7207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246" y="1957589"/>
            <a:ext cx="11603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مرحله ادامه: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اتصال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t-RNA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حامل آمینواسید بعدی به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جفت شدن آنتی‌کدون با کدون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جدا شدن آمینواسید موجود در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(یعنی متیونین) از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t-RNA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برقراری پیوند پپتیدی بین این آمینواسید و آمینواسید موجود در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(انتقال آمینواسید به مجموعه </a:t>
            </a:r>
            <a:r>
              <a:rPr lang="en-A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ـ آمینواسید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3ـ جدا شدن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t-RNA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موجود در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همزمان با حرکت ریبوزوم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4ـ جابجایی: حرکت ریبوزوم روی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سمت جلو، به اندازه یک کدون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5ـ 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منتقل شدن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t-RNA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موجود در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 همراه پلی‌پپتید متصل به آن به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خالی شدن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6ـ آماده شدن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اتصال مجموعه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t-RNA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ـ آمینواسید بعدی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7ـ اتصال مجموعه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t-RNA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آمینواسید بعدی به جایگاه </a:t>
            </a:r>
            <a:r>
              <a:rPr lang="en-AU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8ـ تکرار مراحل فوق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8167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پروتئین سازی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729" y="1365496"/>
            <a:ext cx="6000147" cy="462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1761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639" y="1957589"/>
            <a:ext cx="113334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مرحله پایان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قرار گرفتن یکی از کدون‌های پایان (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UAA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UAG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یا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UGA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در جایگاه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وارد شدن عامل پایان ترجمه (پروتئین) به جایگاه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3ـ هیدرولیز شدن پیوند بین آخرین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t-RNA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موجود در جایگاه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 پلی‌پپتید توسط عامل پایان ترجمه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4ـ رها شدن زنجیره پلی‌پپتیدی و جدا شدن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دو بخش کوچک و بزرگ ریبوزوم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6329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913" y="2434107"/>
            <a:ext cx="11384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چند نکته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اگر رمز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n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ام به جایگاه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وارد شود </a:t>
            </a:r>
            <a:r>
              <a:rPr lang="en-A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موجود در جایگاه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حاوی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n-1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اسیدآمینه خواهد بود.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" marR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  <a:tab pos="514350" algn="l"/>
              </a:tabLst>
            </a:pP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- هنگام ترجمه پلی پپتیدی با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n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آمینواسید، ریبوزوم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n-1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بار حرکت می کند 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r>
              <a:rPr lang="en-AU" sz="2400" dirty="0">
                <a:latin typeface="B Zar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594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577" y="2730321"/>
            <a:ext cx="11784169" cy="284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4690" indent="-694690" algn="r" rtl="1">
              <a:lnSpc>
                <a:spcPct val="150000"/>
              </a:lnSpc>
              <a:tabLst>
                <a:tab pos="720090" algn="l"/>
                <a:tab pos="0" algn="l"/>
              </a:tabLst>
            </a:pP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سوال : </a:t>
            </a:r>
          </a:p>
          <a:p>
            <a:pPr marL="694690" indent="-694690" algn="r" rtl="1">
              <a:lnSpc>
                <a:spcPct val="150000"/>
              </a:lnSpc>
              <a:tabLst>
                <a:tab pos="720090" algn="l"/>
                <a:tab pos="0" algn="l"/>
              </a:tabLst>
            </a:pPr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هنگام ترجمه پلی پپتیدی با 20 آمینواسید، ریبوزوم چند بار حرکت می کند و چند مولکول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این کار دخالت می کنند؟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69469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  <a:tab pos="0" algn="l"/>
              </a:tabLs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1: 19- 20                      2: 20- 20                           3: 19- 21                       4: 20- 21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0737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5009" y="1577610"/>
            <a:ext cx="11372045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اگر در یک مولکول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درصد هر یک از نوکلئوتیدها به صورت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A=25   G=50   C=12.5   U=12.5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درصد باشد،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5" name="Picture 4" descr="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76" y="1931831"/>
            <a:ext cx="5932867" cy="452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35144" y="2754371"/>
            <a:ext cx="6096000" cy="39039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احتمال وجود یک رمز پایان در این مولکول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چقدر است؟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1: پنج صدوبیست و هشتم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2: یک صدوبیست و هشتم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3: سه دویست وپنجاه و ششم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4: یک دویست وپنجاه و ششم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9578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2895" y="2949264"/>
            <a:ext cx="98652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مناطقی از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که پس از رونویسی حذف می شوند، چه نام دارند؟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1: اگزون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2: رونوشت اگزون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3: اینترون 4: رونوشت اینترون</a:t>
            </a:r>
            <a:r>
              <a:rPr lang="en-AU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                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گزینه 4: اگزون و اینترون در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هستند.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رونوشت اگزون و اینترون در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RNA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هستند.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5" name="Picture 4" descr="1 06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55" y="2267723"/>
            <a:ext cx="4443896" cy="428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828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256" y="2086377"/>
            <a:ext cx="103803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اگر در بخش رمز گردان یک مولکول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mRNA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200 کدون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وجود داشته باشد، در پروتئین ساخته شده چند پیوند پپتیدی است؟</a:t>
            </a: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1- 192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2: 199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3: 198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4: 64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گزینه 3: کدون آخری، کدون پایان است.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5" name="Picture 4" descr="1 0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263" y="1331114"/>
            <a:ext cx="5114742" cy="331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3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710" y="1779687"/>
            <a:ext cx="117712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</a:p>
          <a:p>
            <a:pPr marL="694690" indent="-226695" algn="justLow" rtl="1">
              <a:lnSpc>
                <a:spcPct val="150000"/>
              </a:lnSpc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ساخته شدن رشته پلی پپتیدی با 34 آمینواسید، چند مولکول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tRNA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وارد جایگاه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ریبوزوم می شود؟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1: 35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2: 34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3: 32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4: 33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گزینه 4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694690" marR="0" indent="-226695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95736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3347" y="1532586"/>
            <a:ext cx="7894749" cy="4185633"/>
          </a:xfrm>
          <a:prstGeom prst="roundRect">
            <a:avLst/>
          </a:prstGeom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3800" dirty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13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564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099256"/>
            <a:ext cx="8607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تنظیم تجلی ژنی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الف)مفاهیم و کاربرد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ب) در پروکاریوتی‌ها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اپران لک: اجزاء ـ عملکرد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ج)در یوکاریوت‌ها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تفاوت‌ها و شباهت‌ها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432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820" y="2395472"/>
            <a:ext cx="117197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تجلی ژنی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تعریف: استفاده از اطلاعات و رموز ژنتیک موجود بر روی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ساختن پروتئین، به نحوی که رمزهای موجود در </a:t>
            </a:r>
            <a:r>
              <a:rPr lang="en-A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DNA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تعیین‌کننده نوع و ترتیب آمینواسیدهای پروتئین‌ها می‌باشند.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016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125" y="2382592"/>
            <a:ext cx="115523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  <a:tab pos="5220970" algn="r"/>
              </a:tabLst>
            </a:pPr>
            <a:r>
              <a:rPr lang="en-A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*</a:t>
            </a: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تاریخچة کشف مفهوم تجلی ژنی</a:t>
            </a:r>
            <a:r>
              <a:rPr lang="en-A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الف-سال 1909: شکل‌گیری اندیشه‌های اولیه نظریه یک ژن ـ یک آنزیم با مطالعه روی بیماری آلکاپتونوریا (ادرار: </a:t>
            </a:r>
            <a:r>
              <a:rPr lang="en-A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Uria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؛ سیاه: </a:t>
            </a:r>
            <a:r>
              <a:rPr lang="en-A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Alkapton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23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3341" y="2253803"/>
            <a:ext cx="108311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1ـ علت بیماری: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فقدان آنزیم تجزیه‌کننده هموجنتیسیک اسید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2ـ نوع بیماری: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ارثی (وابسته به ژن‌ها)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3ـ علامت بیماری: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سیاه شدن ادرار فرد در مجاورت با هوا به علت وجود هموجنتیسیک اسید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4ـ دانشمند مطالعه‌کننده: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آرچیبلد گرو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tabLst>
                <a:tab pos="720090" algn="l"/>
              </a:tabLst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5ـ نتیجه: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بنیان‌گذاری پایه‌های بیوشیمیایی وراثت (ارتباط احتمالی ژن‌ها و آنزیم‌ها)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359549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تدریس زیست شناسی (3) دوازدهم تجربی  فصل 1 مولکول‌های اطلاعاتی</Template>
  <TotalTime>1</TotalTime>
  <Words>2535</Words>
  <Application>Microsoft Office PowerPoint</Application>
  <PresentationFormat>Widescreen</PresentationFormat>
  <Paragraphs>285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B Nazanin</vt:lpstr>
      <vt:lpstr>B Titr</vt:lpstr>
      <vt:lpstr>B Zar</vt:lpstr>
      <vt:lpstr>Gill Sans MT</vt:lpstr>
      <vt:lpstr>Symbol</vt:lpstr>
      <vt:lpstr>Times New Roman</vt:lpstr>
      <vt:lpstr>Gallery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2022-02-15T20:58:09Z</dcterms:created>
  <dcterms:modified xsi:type="dcterms:W3CDTF">2022-02-15T20:59:39Z</dcterms:modified>
</cp:coreProperties>
</file>