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87" r:id="rId2"/>
    <p:sldId id="288" r:id="rId3"/>
    <p:sldId id="289" r:id="rId4"/>
    <p:sldId id="290" r:id="rId5"/>
    <p:sldId id="293" r:id="rId6"/>
    <p:sldId id="291" r:id="rId7"/>
    <p:sldId id="294" r:id="rId8"/>
    <p:sldId id="296" r:id="rId9"/>
    <p:sldId id="295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3948783-5931-46E8-9EAA-CB4D17CA08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1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948783-5931-46E8-9EAA-CB4D17CA083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3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05DE0F87-B2EC-4B2F-9EA4-C09143613F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8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5E47-C9E0-4B77-B8C7-3173221F31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1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4BE0-3F6B-41C5-8159-8B6D1E8C4E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88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92DED-58AB-43D4-827B-EF2678A4ED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9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D2BB-EB8B-4982-8C74-438AEB2D52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7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08A3-A653-48EE-A7A9-F4B48B6355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9F2E3-18E1-4235-A4C6-DD82B754F7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0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AF79-8C18-474A-A285-6E2F625026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D729-8E9D-4A35-B663-7039C2D593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E5C0-D2C1-4C4E-9703-6A6CF0A0AB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2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5449-930D-4E2E-A28D-FB2FD819BC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DA75-559A-4E6B-97E7-8EE24503C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0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r>
              <a:rPr lang="en-US" smtClean="0"/>
              <a:t>n.imanipour,2008</a:t>
            </a: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2B6FB2-531B-4CF1-AE18-FB8DBB1826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sz="3200" dirty="0" smtClean="0">
                <a:cs typeface="B Roya" pitchFamily="2" charset="-78"/>
              </a:rPr>
              <a:t>تصمیم گیری چند معیاره</a:t>
            </a:r>
            <a:br>
              <a:rPr lang="fa-IR" sz="3200" dirty="0" smtClean="0">
                <a:cs typeface="B Roya" pitchFamily="2" charset="-78"/>
              </a:rPr>
            </a:br>
            <a:r>
              <a:rPr lang="fa-IR" sz="3200" dirty="0" smtClean="0">
                <a:cs typeface="B Roya" pitchFamily="2" charset="-78"/>
              </a:rPr>
              <a:t>(تاپسیس)</a:t>
            </a:r>
            <a:endParaRPr lang="en-US" sz="3200" dirty="0" smtClean="0">
              <a:cs typeface="B Roya" pitchFamily="2" charset="-78"/>
            </a:endParaRPr>
          </a:p>
        </p:txBody>
      </p:sp>
      <p:pic>
        <p:nvPicPr>
          <p:cNvPr id="3076" name="Picture 4" descr="E:\my website\logo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ماتريس تصميم بي مقياس وزين</a:t>
            </a:r>
            <a:endParaRPr lang="en-US" smtClean="0"/>
          </a:p>
        </p:txBody>
      </p:sp>
      <p:graphicFrame>
        <p:nvGraphicFramePr>
          <p:cNvPr id="86088" name="Group 72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8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فاصله از راه حل ايده ال مثبت و منفي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88102" name="Group 38"/>
          <p:cNvGraphicFramePr>
            <a:graphicFrameLocks noGrp="1"/>
          </p:cNvGraphicFramePr>
          <p:nvPr/>
        </p:nvGraphicFramePr>
        <p:xfrm>
          <a:off x="1447800" y="2438400"/>
          <a:ext cx="6096000" cy="40640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/>
              <a:t>تعيين ضرایب  نزدیکی و رتبه بندي گزينه ها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89134" name="Group 46"/>
          <p:cNvGraphicFramePr>
            <a:graphicFrameLocks noGrp="1"/>
          </p:cNvGraphicFramePr>
          <p:nvPr/>
        </p:nvGraphicFramePr>
        <p:xfrm>
          <a:off x="1295400" y="2209800"/>
          <a:ext cx="5410200" cy="4064001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1"/>
          <p:cNvGrpSpPr>
            <a:grpSpLocks/>
          </p:cNvGrpSpPr>
          <p:nvPr/>
        </p:nvGrpSpPr>
        <p:grpSpPr bwMode="auto">
          <a:xfrm>
            <a:off x="381000" y="990600"/>
            <a:ext cx="6858000" cy="5518150"/>
            <a:chOff x="240" y="624"/>
            <a:chExt cx="4320" cy="3476"/>
          </a:xfrm>
        </p:grpSpPr>
        <p:sp>
          <p:nvSpPr>
            <p:cNvPr id="15363" name="Line 8"/>
            <p:cNvSpPr>
              <a:spLocks noChangeShapeType="1"/>
            </p:cNvSpPr>
            <p:nvPr/>
          </p:nvSpPr>
          <p:spPr bwMode="auto">
            <a:xfrm flipV="1">
              <a:off x="912" y="624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Line 9"/>
            <p:cNvSpPr>
              <a:spLocks noChangeShapeType="1"/>
            </p:cNvSpPr>
            <p:nvPr/>
          </p:nvSpPr>
          <p:spPr bwMode="auto">
            <a:xfrm>
              <a:off x="912" y="345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Text Box 10"/>
            <p:cNvSpPr txBox="1">
              <a:spLocks noChangeArrowheads="1"/>
            </p:cNvSpPr>
            <p:nvPr/>
          </p:nvSpPr>
          <p:spPr bwMode="auto">
            <a:xfrm>
              <a:off x="480" y="62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15366" name="Text Box 11"/>
            <p:cNvSpPr txBox="1">
              <a:spLocks noChangeArrowheads="1"/>
            </p:cNvSpPr>
            <p:nvPr/>
          </p:nvSpPr>
          <p:spPr bwMode="auto">
            <a:xfrm>
              <a:off x="3216" y="350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15367" name="Line 17"/>
            <p:cNvSpPr>
              <a:spLocks noChangeShapeType="1"/>
            </p:cNvSpPr>
            <p:nvPr/>
          </p:nvSpPr>
          <p:spPr bwMode="auto">
            <a:xfrm>
              <a:off x="816" y="105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18"/>
            <p:cNvSpPr>
              <a:spLocks noChangeShapeType="1"/>
            </p:cNvSpPr>
            <p:nvPr/>
          </p:nvSpPr>
          <p:spPr bwMode="auto">
            <a:xfrm flipV="1">
              <a:off x="2880" y="864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19"/>
            <p:cNvSpPr>
              <a:spLocks noChangeArrowheads="1"/>
            </p:cNvSpPr>
            <p:nvPr/>
          </p:nvSpPr>
          <p:spPr bwMode="auto">
            <a:xfrm>
              <a:off x="2859" y="1005"/>
              <a:ext cx="48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20"/>
            <p:cNvSpPr>
              <a:spLocks noChangeShapeType="1"/>
            </p:cNvSpPr>
            <p:nvPr/>
          </p:nvSpPr>
          <p:spPr bwMode="auto">
            <a:xfrm flipH="1">
              <a:off x="720" y="274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21"/>
            <p:cNvSpPr>
              <a:spLocks noChangeShapeType="1"/>
            </p:cNvSpPr>
            <p:nvPr/>
          </p:nvSpPr>
          <p:spPr bwMode="auto">
            <a:xfrm>
              <a:off x="1152" y="864"/>
              <a:ext cx="0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Oval 22"/>
            <p:cNvSpPr>
              <a:spLocks noChangeArrowheads="1"/>
            </p:cNvSpPr>
            <p:nvPr/>
          </p:nvSpPr>
          <p:spPr bwMode="auto">
            <a:xfrm>
              <a:off x="1125" y="2688"/>
              <a:ext cx="48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28"/>
            <p:cNvSpPr txBox="1">
              <a:spLocks noChangeArrowheads="1"/>
            </p:cNvSpPr>
            <p:nvPr/>
          </p:nvSpPr>
          <p:spPr bwMode="auto">
            <a:xfrm>
              <a:off x="3504" y="912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Positive Ideal Solution</a:t>
              </a:r>
            </a:p>
          </p:txBody>
        </p:sp>
        <p:sp>
          <p:nvSpPr>
            <p:cNvPr id="15374" name="Line 29"/>
            <p:cNvSpPr>
              <a:spLocks noChangeShapeType="1"/>
            </p:cNvSpPr>
            <p:nvPr/>
          </p:nvSpPr>
          <p:spPr bwMode="auto">
            <a:xfrm flipH="1">
              <a:off x="2976" y="912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Text Box 30"/>
            <p:cNvSpPr txBox="1">
              <a:spLocks noChangeArrowheads="1"/>
            </p:cNvSpPr>
            <p:nvPr/>
          </p:nvSpPr>
          <p:spPr bwMode="auto">
            <a:xfrm>
              <a:off x="240" y="3696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Negative Ideal Solution</a:t>
              </a:r>
            </a:p>
          </p:txBody>
        </p:sp>
        <p:sp>
          <p:nvSpPr>
            <p:cNvPr id="15376" name="Line 31"/>
            <p:cNvSpPr>
              <a:spLocks noChangeShapeType="1"/>
            </p:cNvSpPr>
            <p:nvPr/>
          </p:nvSpPr>
          <p:spPr bwMode="auto">
            <a:xfrm flipV="1">
              <a:off x="336" y="2832"/>
              <a:ext cx="72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2"/>
            <p:cNvSpPr>
              <a:spLocks noChangeShapeType="1"/>
            </p:cNvSpPr>
            <p:nvPr/>
          </p:nvSpPr>
          <p:spPr bwMode="auto">
            <a:xfrm>
              <a:off x="672" y="187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33"/>
            <p:cNvSpPr>
              <a:spLocks noChangeShapeType="1"/>
            </p:cNvSpPr>
            <p:nvPr/>
          </p:nvSpPr>
          <p:spPr bwMode="auto">
            <a:xfrm>
              <a:off x="1968" y="1872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34"/>
            <p:cNvSpPr>
              <a:spLocks noChangeShapeType="1"/>
            </p:cNvSpPr>
            <p:nvPr/>
          </p:nvSpPr>
          <p:spPr bwMode="auto">
            <a:xfrm>
              <a:off x="1056" y="912"/>
              <a:ext cx="1968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35"/>
            <p:cNvSpPr>
              <a:spLocks/>
            </p:cNvSpPr>
            <p:nvPr/>
          </p:nvSpPr>
          <p:spPr bwMode="auto">
            <a:xfrm>
              <a:off x="1136" y="1024"/>
              <a:ext cx="1792" cy="1776"/>
            </a:xfrm>
            <a:custGeom>
              <a:avLst/>
              <a:gdLst>
                <a:gd name="T0" fmla="*/ 880 w 1792"/>
                <a:gd name="T1" fmla="*/ 32 h 1776"/>
                <a:gd name="T2" fmla="*/ 256 w 1792"/>
                <a:gd name="T3" fmla="*/ 80 h 1776"/>
                <a:gd name="T4" fmla="*/ 16 w 1792"/>
                <a:gd name="T5" fmla="*/ 512 h 1776"/>
                <a:gd name="T6" fmla="*/ 352 w 1792"/>
                <a:gd name="T7" fmla="*/ 1328 h 1776"/>
                <a:gd name="T8" fmla="*/ 1024 w 1792"/>
                <a:gd name="T9" fmla="*/ 1712 h 1776"/>
                <a:gd name="T10" fmla="*/ 1648 w 1792"/>
                <a:gd name="T11" fmla="*/ 1712 h 1776"/>
                <a:gd name="T12" fmla="*/ 1744 w 1792"/>
                <a:gd name="T13" fmla="*/ 1376 h 1776"/>
                <a:gd name="T14" fmla="*/ 1360 w 1792"/>
                <a:gd name="T15" fmla="*/ 512 h 1776"/>
                <a:gd name="T16" fmla="*/ 448 w 1792"/>
                <a:gd name="T17" fmla="*/ 32 h 1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92" h="1776">
                  <a:moveTo>
                    <a:pt x="880" y="32"/>
                  </a:moveTo>
                  <a:cubicBezTo>
                    <a:pt x="640" y="16"/>
                    <a:pt x="400" y="0"/>
                    <a:pt x="256" y="80"/>
                  </a:cubicBezTo>
                  <a:cubicBezTo>
                    <a:pt x="112" y="160"/>
                    <a:pt x="0" y="304"/>
                    <a:pt x="16" y="512"/>
                  </a:cubicBezTo>
                  <a:cubicBezTo>
                    <a:pt x="32" y="720"/>
                    <a:pt x="184" y="1128"/>
                    <a:pt x="352" y="1328"/>
                  </a:cubicBezTo>
                  <a:cubicBezTo>
                    <a:pt x="520" y="1528"/>
                    <a:pt x="808" y="1648"/>
                    <a:pt x="1024" y="1712"/>
                  </a:cubicBezTo>
                  <a:cubicBezTo>
                    <a:pt x="1240" y="1776"/>
                    <a:pt x="1528" y="1768"/>
                    <a:pt x="1648" y="1712"/>
                  </a:cubicBezTo>
                  <a:cubicBezTo>
                    <a:pt x="1768" y="1656"/>
                    <a:pt x="1792" y="1576"/>
                    <a:pt x="1744" y="1376"/>
                  </a:cubicBezTo>
                  <a:cubicBezTo>
                    <a:pt x="1696" y="1176"/>
                    <a:pt x="1576" y="736"/>
                    <a:pt x="1360" y="512"/>
                  </a:cubicBezTo>
                  <a:cubicBezTo>
                    <a:pt x="1144" y="288"/>
                    <a:pt x="608" y="112"/>
                    <a:pt x="448" y="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36"/>
            <p:cNvSpPr>
              <a:spLocks/>
            </p:cNvSpPr>
            <p:nvPr/>
          </p:nvSpPr>
          <p:spPr bwMode="auto">
            <a:xfrm>
              <a:off x="1440" y="1056"/>
              <a:ext cx="1440" cy="1536"/>
            </a:xfrm>
            <a:custGeom>
              <a:avLst/>
              <a:gdLst>
                <a:gd name="T0" fmla="*/ 0 w 1440"/>
                <a:gd name="T1" fmla="*/ 0 h 1536"/>
                <a:gd name="T2" fmla="*/ 624 w 1440"/>
                <a:gd name="T3" fmla="*/ 816 h 1536"/>
                <a:gd name="T4" fmla="*/ 1440 w 1440"/>
                <a:gd name="T5" fmla="*/ 1536 h 1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0" h="1536">
                  <a:moveTo>
                    <a:pt x="0" y="0"/>
                  </a:moveTo>
                  <a:cubicBezTo>
                    <a:pt x="192" y="280"/>
                    <a:pt x="384" y="560"/>
                    <a:pt x="624" y="816"/>
                  </a:cubicBezTo>
                  <a:cubicBezTo>
                    <a:pt x="864" y="1072"/>
                    <a:pt x="1304" y="1416"/>
                    <a:pt x="1440" y="15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37"/>
            <p:cNvSpPr>
              <a:spLocks/>
            </p:cNvSpPr>
            <p:nvPr/>
          </p:nvSpPr>
          <p:spPr bwMode="auto">
            <a:xfrm>
              <a:off x="2016" y="1056"/>
              <a:ext cx="864" cy="576"/>
            </a:xfrm>
            <a:custGeom>
              <a:avLst/>
              <a:gdLst>
                <a:gd name="T0" fmla="*/ 0 w 864"/>
                <a:gd name="T1" fmla="*/ 0 h 576"/>
                <a:gd name="T2" fmla="*/ 432 w 864"/>
                <a:gd name="T3" fmla="*/ 384 h 576"/>
                <a:gd name="T4" fmla="*/ 864 w 864"/>
                <a:gd name="T5" fmla="*/ 57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576">
                  <a:moveTo>
                    <a:pt x="0" y="0"/>
                  </a:moveTo>
                  <a:cubicBezTo>
                    <a:pt x="144" y="144"/>
                    <a:pt x="288" y="288"/>
                    <a:pt x="432" y="384"/>
                  </a:cubicBezTo>
                  <a:cubicBezTo>
                    <a:pt x="576" y="480"/>
                    <a:pt x="792" y="544"/>
                    <a:pt x="864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38"/>
            <p:cNvSpPr>
              <a:spLocks/>
            </p:cNvSpPr>
            <p:nvPr/>
          </p:nvSpPr>
          <p:spPr bwMode="auto">
            <a:xfrm>
              <a:off x="2496" y="1056"/>
              <a:ext cx="384" cy="288"/>
            </a:xfrm>
            <a:custGeom>
              <a:avLst/>
              <a:gdLst>
                <a:gd name="T0" fmla="*/ 0 w 384"/>
                <a:gd name="T1" fmla="*/ 0 h 288"/>
                <a:gd name="T2" fmla="*/ 144 w 384"/>
                <a:gd name="T3" fmla="*/ 192 h 288"/>
                <a:gd name="T4" fmla="*/ 384 w 384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288">
                  <a:moveTo>
                    <a:pt x="0" y="0"/>
                  </a:moveTo>
                  <a:cubicBezTo>
                    <a:pt x="40" y="72"/>
                    <a:pt x="80" y="144"/>
                    <a:pt x="144" y="192"/>
                  </a:cubicBezTo>
                  <a:cubicBezTo>
                    <a:pt x="208" y="240"/>
                    <a:pt x="344" y="272"/>
                    <a:pt x="38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39"/>
            <p:cNvSpPr>
              <a:spLocks/>
            </p:cNvSpPr>
            <p:nvPr/>
          </p:nvSpPr>
          <p:spPr bwMode="auto">
            <a:xfrm>
              <a:off x="1152" y="2448"/>
              <a:ext cx="344" cy="288"/>
            </a:xfrm>
            <a:custGeom>
              <a:avLst/>
              <a:gdLst>
                <a:gd name="T0" fmla="*/ 0 w 344"/>
                <a:gd name="T1" fmla="*/ 0 h 288"/>
                <a:gd name="T2" fmla="*/ 288 w 344"/>
                <a:gd name="T3" fmla="*/ 144 h 288"/>
                <a:gd name="T4" fmla="*/ 336 w 344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" h="288">
                  <a:moveTo>
                    <a:pt x="0" y="0"/>
                  </a:moveTo>
                  <a:cubicBezTo>
                    <a:pt x="116" y="48"/>
                    <a:pt x="232" y="96"/>
                    <a:pt x="288" y="144"/>
                  </a:cubicBezTo>
                  <a:cubicBezTo>
                    <a:pt x="344" y="192"/>
                    <a:pt x="328" y="264"/>
                    <a:pt x="336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40"/>
            <p:cNvSpPr>
              <a:spLocks/>
            </p:cNvSpPr>
            <p:nvPr/>
          </p:nvSpPr>
          <p:spPr bwMode="auto">
            <a:xfrm>
              <a:off x="1152" y="1536"/>
              <a:ext cx="912" cy="1248"/>
            </a:xfrm>
            <a:custGeom>
              <a:avLst/>
              <a:gdLst>
                <a:gd name="T0" fmla="*/ 0 w 912"/>
                <a:gd name="T1" fmla="*/ 0 h 1248"/>
                <a:gd name="T2" fmla="*/ 672 w 912"/>
                <a:gd name="T3" fmla="*/ 336 h 1248"/>
                <a:gd name="T4" fmla="*/ 864 w 912"/>
                <a:gd name="T5" fmla="*/ 720 h 1248"/>
                <a:gd name="T6" fmla="*/ 912 w 912"/>
                <a:gd name="T7" fmla="*/ 1248 h 12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1248">
                  <a:moveTo>
                    <a:pt x="0" y="0"/>
                  </a:moveTo>
                  <a:cubicBezTo>
                    <a:pt x="264" y="108"/>
                    <a:pt x="528" y="216"/>
                    <a:pt x="672" y="336"/>
                  </a:cubicBezTo>
                  <a:cubicBezTo>
                    <a:pt x="816" y="456"/>
                    <a:pt x="824" y="568"/>
                    <a:pt x="864" y="720"/>
                  </a:cubicBezTo>
                  <a:cubicBezTo>
                    <a:pt x="904" y="872"/>
                    <a:pt x="908" y="1060"/>
                    <a:pt x="912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مقدمه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SA" b="1" smtClean="0">
                <a:cs typeface="B Roya" pitchFamily="2" charset="-78"/>
              </a:rPr>
              <a:t>تکنیک یا اولویت بندی بر اساس شباهت به راه حل ایده آل، که نخستین بار بوسیله ونگ و یون در سال 1981 معرفی شد، یکی از روش های تصمیم گیری چند معیاره مانند</a:t>
            </a:r>
            <a:r>
              <a:rPr lang="en-US" b="1" smtClean="0">
                <a:cs typeface="B Roya" pitchFamily="2" charset="-78"/>
              </a:rPr>
              <a:t> AHP </a:t>
            </a:r>
            <a:r>
              <a:rPr lang="ar-SA" b="1" smtClean="0">
                <a:cs typeface="B Roya" pitchFamily="2" charset="-78"/>
              </a:rPr>
              <a:t>است. از این تکنیک می توان برای رتبه بندی و مقایسه گزینه های مختلف و انتخاب بهترین گزینه و تعیین فواصل بین گزینه ها و گروه بندی آنها استفاده نمود</a:t>
            </a:r>
            <a:r>
              <a:rPr lang="en-US" b="1" smtClean="0">
                <a:cs typeface="B Roya" pitchFamily="2" charset="-78"/>
              </a:rPr>
              <a:t>. </a:t>
            </a:r>
            <a:br>
              <a:rPr lang="en-US" b="1" smtClean="0">
                <a:cs typeface="B Roya" pitchFamily="2" charset="-78"/>
              </a:rPr>
            </a:br>
            <a:endParaRPr lang="en-US" b="1" smtClean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0"/>
          <p:cNvGrpSpPr>
            <a:grpSpLocks/>
          </p:cNvGrpSpPr>
          <p:nvPr/>
        </p:nvGrpSpPr>
        <p:grpSpPr bwMode="auto">
          <a:xfrm>
            <a:off x="381000" y="990600"/>
            <a:ext cx="6858000" cy="5518150"/>
            <a:chOff x="240" y="624"/>
            <a:chExt cx="4320" cy="3476"/>
          </a:xfrm>
        </p:grpSpPr>
        <p:sp>
          <p:nvSpPr>
            <p:cNvPr id="5123" name="Line 5"/>
            <p:cNvSpPr>
              <a:spLocks noChangeShapeType="1"/>
            </p:cNvSpPr>
            <p:nvPr/>
          </p:nvSpPr>
          <p:spPr bwMode="auto">
            <a:xfrm flipV="1">
              <a:off x="912" y="624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Line 6"/>
            <p:cNvSpPr>
              <a:spLocks noChangeShapeType="1"/>
            </p:cNvSpPr>
            <p:nvPr/>
          </p:nvSpPr>
          <p:spPr bwMode="auto">
            <a:xfrm>
              <a:off x="912" y="345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Text Box 7"/>
            <p:cNvSpPr txBox="1">
              <a:spLocks noChangeArrowheads="1"/>
            </p:cNvSpPr>
            <p:nvPr/>
          </p:nvSpPr>
          <p:spPr bwMode="auto">
            <a:xfrm>
              <a:off x="480" y="62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5126" name="Text Box 8"/>
            <p:cNvSpPr txBox="1">
              <a:spLocks noChangeArrowheads="1"/>
            </p:cNvSpPr>
            <p:nvPr/>
          </p:nvSpPr>
          <p:spPr bwMode="auto">
            <a:xfrm>
              <a:off x="3216" y="350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5127" name="Oval 9"/>
            <p:cNvSpPr>
              <a:spLocks noChangeArrowheads="1"/>
            </p:cNvSpPr>
            <p:nvPr/>
          </p:nvSpPr>
          <p:spPr bwMode="auto">
            <a:xfrm>
              <a:off x="1200" y="1008"/>
              <a:ext cx="4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1152" y="1776"/>
              <a:ext cx="4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Oval 11"/>
            <p:cNvSpPr>
              <a:spLocks noChangeArrowheads="1"/>
            </p:cNvSpPr>
            <p:nvPr/>
          </p:nvSpPr>
          <p:spPr bwMode="auto">
            <a:xfrm>
              <a:off x="2016" y="2592"/>
              <a:ext cx="4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2"/>
            <p:cNvSpPr>
              <a:spLocks noChangeArrowheads="1"/>
            </p:cNvSpPr>
            <p:nvPr/>
          </p:nvSpPr>
          <p:spPr bwMode="auto">
            <a:xfrm>
              <a:off x="1680" y="2352"/>
              <a:ext cx="4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3"/>
            <p:cNvSpPr>
              <a:spLocks noChangeArrowheads="1"/>
            </p:cNvSpPr>
            <p:nvPr/>
          </p:nvSpPr>
          <p:spPr bwMode="auto">
            <a:xfrm>
              <a:off x="2832" y="2688"/>
              <a:ext cx="4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5"/>
            <p:cNvSpPr>
              <a:spLocks noChangeShapeType="1"/>
            </p:cNvSpPr>
            <p:nvPr/>
          </p:nvSpPr>
          <p:spPr bwMode="auto">
            <a:xfrm>
              <a:off x="816" y="105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6"/>
            <p:cNvSpPr>
              <a:spLocks noChangeShapeType="1"/>
            </p:cNvSpPr>
            <p:nvPr/>
          </p:nvSpPr>
          <p:spPr bwMode="auto">
            <a:xfrm flipV="1">
              <a:off x="2880" y="864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2859" y="1005"/>
              <a:ext cx="48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8"/>
            <p:cNvSpPr>
              <a:spLocks noChangeShapeType="1"/>
            </p:cNvSpPr>
            <p:nvPr/>
          </p:nvSpPr>
          <p:spPr bwMode="auto">
            <a:xfrm flipH="1">
              <a:off x="720" y="2736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9"/>
            <p:cNvSpPr>
              <a:spLocks noChangeShapeType="1"/>
            </p:cNvSpPr>
            <p:nvPr/>
          </p:nvSpPr>
          <p:spPr bwMode="auto">
            <a:xfrm>
              <a:off x="1152" y="864"/>
              <a:ext cx="0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20"/>
            <p:cNvSpPr>
              <a:spLocks noChangeArrowheads="1"/>
            </p:cNvSpPr>
            <p:nvPr/>
          </p:nvSpPr>
          <p:spPr bwMode="auto">
            <a:xfrm>
              <a:off x="1125" y="2688"/>
              <a:ext cx="48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21"/>
            <p:cNvSpPr>
              <a:spLocks noChangeArrowheads="1"/>
            </p:cNvSpPr>
            <p:nvPr/>
          </p:nvSpPr>
          <p:spPr bwMode="auto">
            <a:xfrm>
              <a:off x="1440" y="1536"/>
              <a:ext cx="48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22"/>
            <p:cNvSpPr>
              <a:spLocks noChangeShapeType="1"/>
            </p:cNvSpPr>
            <p:nvPr/>
          </p:nvSpPr>
          <p:spPr bwMode="auto">
            <a:xfrm flipV="1">
              <a:off x="1488" y="1056"/>
              <a:ext cx="13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3"/>
            <p:cNvSpPr>
              <a:spLocks noChangeShapeType="1"/>
            </p:cNvSpPr>
            <p:nvPr/>
          </p:nvSpPr>
          <p:spPr bwMode="auto">
            <a:xfrm flipH="1">
              <a:off x="1152" y="1584"/>
              <a:ext cx="28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24"/>
            <p:cNvSpPr txBox="1">
              <a:spLocks noChangeArrowheads="1"/>
            </p:cNvSpPr>
            <p:nvPr/>
          </p:nvSpPr>
          <p:spPr bwMode="auto">
            <a:xfrm>
              <a:off x="1296" y="134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A1</a:t>
              </a:r>
            </a:p>
          </p:txBody>
        </p:sp>
        <p:sp>
          <p:nvSpPr>
            <p:cNvPr id="5142" name="Text Box 25"/>
            <p:cNvSpPr txBox="1">
              <a:spLocks noChangeArrowheads="1"/>
            </p:cNvSpPr>
            <p:nvPr/>
          </p:nvSpPr>
          <p:spPr bwMode="auto">
            <a:xfrm>
              <a:off x="1872" y="11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143" name="Text Box 26"/>
            <p:cNvSpPr txBox="1">
              <a:spLocks noChangeArrowheads="1"/>
            </p:cNvSpPr>
            <p:nvPr/>
          </p:nvSpPr>
          <p:spPr bwMode="auto">
            <a:xfrm>
              <a:off x="3504" y="912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Positive Ideal Solution</a:t>
              </a:r>
            </a:p>
          </p:txBody>
        </p:sp>
        <p:sp>
          <p:nvSpPr>
            <p:cNvPr id="5144" name="Line 27"/>
            <p:cNvSpPr>
              <a:spLocks noChangeShapeType="1"/>
            </p:cNvSpPr>
            <p:nvPr/>
          </p:nvSpPr>
          <p:spPr bwMode="auto">
            <a:xfrm flipH="1">
              <a:off x="2976" y="912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Text Box 28"/>
            <p:cNvSpPr txBox="1">
              <a:spLocks noChangeArrowheads="1"/>
            </p:cNvSpPr>
            <p:nvPr/>
          </p:nvSpPr>
          <p:spPr bwMode="auto">
            <a:xfrm>
              <a:off x="240" y="3696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Negative Ideal Solution</a:t>
              </a:r>
            </a:p>
          </p:txBody>
        </p:sp>
        <p:sp>
          <p:nvSpPr>
            <p:cNvPr id="5146" name="Line 29"/>
            <p:cNvSpPr>
              <a:spLocks noChangeShapeType="1"/>
            </p:cNvSpPr>
            <p:nvPr/>
          </p:nvSpPr>
          <p:spPr bwMode="auto">
            <a:xfrm flipV="1">
              <a:off x="336" y="2832"/>
              <a:ext cx="72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مراحل </a:t>
            </a:r>
            <a:r>
              <a:rPr lang="en-US" smtClean="0"/>
              <a:t>TOPSIS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1800" dirty="0" smtClean="0"/>
              <a:t>1</a:t>
            </a:r>
            <a:r>
              <a:rPr lang="fa-IR" sz="2400" dirty="0" smtClean="0">
                <a:cs typeface="B Mitra" pitchFamily="2" charset="-78"/>
              </a:rPr>
              <a:t>- كمّي كردن و بي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مقياس سازي ماتريس تصميم </a:t>
            </a:r>
            <a:r>
              <a:rPr lang="en-US" sz="2400" dirty="0" smtClean="0">
                <a:cs typeface="B Mitra" pitchFamily="2" charset="-78"/>
              </a:rPr>
              <a:t>(N)</a:t>
            </a:r>
            <a:r>
              <a:rPr lang="fa-IR" sz="2400" dirty="0" smtClean="0">
                <a:cs typeface="B Mitra" pitchFamily="2" charset="-78"/>
              </a:rPr>
              <a:t> : براي بي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مقياس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سازي، از بي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مقياس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سازي نورم استفاده مي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شود. </a:t>
            </a:r>
          </a:p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2400" dirty="0" smtClean="0">
              <a:cs typeface="B Mitra" pitchFamily="2" charset="-78"/>
            </a:endParaRPr>
          </a:p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2400" dirty="0" smtClean="0">
              <a:cs typeface="B Mitra" pitchFamily="2" charset="-78"/>
            </a:endParaRPr>
          </a:p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dirty="0" smtClean="0">
                <a:cs typeface="B Mitra" pitchFamily="2" charset="-78"/>
              </a:rPr>
              <a:t>2- به دست آوردن ماتريس بي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مقياس موزون </a:t>
            </a:r>
            <a:r>
              <a:rPr lang="en-US" sz="2400" dirty="0" smtClean="0">
                <a:cs typeface="B Mitra" pitchFamily="2" charset="-78"/>
              </a:rPr>
              <a:t>(V)</a:t>
            </a:r>
            <a:r>
              <a:rPr lang="fa-IR" sz="2400" dirty="0" smtClean="0">
                <a:cs typeface="B Mitra" pitchFamily="2" charset="-78"/>
              </a:rPr>
              <a:t> : ماتريس بي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مقياس شده </a:t>
            </a:r>
            <a:r>
              <a:rPr lang="en-US" sz="2400" dirty="0" smtClean="0">
                <a:cs typeface="B Mitra" pitchFamily="2" charset="-78"/>
              </a:rPr>
              <a:t>(N)</a:t>
            </a:r>
            <a:r>
              <a:rPr lang="fa-IR" sz="2400" dirty="0" smtClean="0">
                <a:cs typeface="B Mitra" pitchFamily="2" charset="-78"/>
              </a:rPr>
              <a:t> را در ماتريس قطري وزن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ها  ضرب مي</a:t>
            </a:r>
            <a:r>
              <a:rPr lang="fa-IR" sz="2400" dirty="0" smtClean="0"/>
              <a:t>‌</a:t>
            </a:r>
            <a:r>
              <a:rPr lang="fa-IR" sz="2400" dirty="0" smtClean="0">
                <a:cs typeface="B Mitra" pitchFamily="2" charset="-78"/>
              </a:rPr>
              <a:t>كنيم</a:t>
            </a:r>
          </a:p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2400" dirty="0" smtClean="0">
              <a:cs typeface="B Mitra" pitchFamily="2" charset="-78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2133600" y="2895600"/>
          <a:ext cx="1600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812447" imgH="228501" progId="Equation.3">
                  <p:embed/>
                </p:oleObj>
              </mc:Choice>
              <mc:Fallback>
                <p:oleObj name="Equation" r:id="rId3" imgW="812447" imgH="228501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95600"/>
                        <a:ext cx="16002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مراحل </a:t>
            </a:r>
            <a:r>
              <a:rPr lang="en-US" smtClean="0"/>
              <a:t>TOPSIS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1400" smtClean="0"/>
          </a:p>
          <a:p>
            <a:pPr marL="533400" indent="-5334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000" smtClean="0">
                <a:cs typeface="B Mitra" pitchFamily="2" charset="-78"/>
              </a:rPr>
              <a:t>3 تعيين راه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حل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مثبت و راه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حل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منفي: راه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حل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مثبت و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منفي، به صورت زير تعريف مي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شوند: </a:t>
            </a:r>
          </a:p>
          <a:p>
            <a:pPr marL="533400" indent="-533400" algn="r" rtl="1" eaLnBrk="1" hangingPunct="1">
              <a:lnSpc>
                <a:spcPct val="80000"/>
              </a:lnSpc>
            </a:pPr>
            <a:r>
              <a:rPr lang="fa-IR" sz="2000" smtClean="0">
                <a:cs typeface="B Mitra" pitchFamily="2" charset="-78"/>
              </a:rPr>
              <a:t>[بردار بهترين مقادير هر شاخص ماتريس </a:t>
            </a:r>
            <a:r>
              <a:rPr lang="en-US" sz="2000" smtClean="0">
                <a:cs typeface="B Mitra" pitchFamily="2" charset="-78"/>
              </a:rPr>
              <a:t>V</a:t>
            </a:r>
            <a:r>
              <a:rPr lang="fa-IR" sz="2000" smtClean="0">
                <a:cs typeface="B Mitra" pitchFamily="2" charset="-78"/>
              </a:rPr>
              <a:t>]= راه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حل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مثبت : </a:t>
            </a:r>
          </a:p>
          <a:p>
            <a:pPr marL="533400" indent="-533400" algn="r" rtl="1" eaLnBrk="1" hangingPunct="1">
              <a:lnSpc>
                <a:spcPct val="80000"/>
              </a:lnSpc>
            </a:pPr>
            <a:endParaRPr lang="fa-IR" sz="2000" smtClean="0">
              <a:cs typeface="B Mitra" pitchFamily="2" charset="-78"/>
            </a:endParaRPr>
          </a:p>
          <a:p>
            <a:pPr marL="533400" indent="-533400" algn="r" rtl="1" eaLnBrk="1" hangingPunct="1">
              <a:lnSpc>
                <a:spcPct val="80000"/>
              </a:lnSpc>
            </a:pPr>
            <a:r>
              <a:rPr lang="fa-IR" sz="2000" smtClean="0">
                <a:cs typeface="B Mitra" pitchFamily="2" charset="-78"/>
              </a:rPr>
              <a:t>[بردار بدترين مقادير هر شاخص ماتريس </a:t>
            </a:r>
            <a:r>
              <a:rPr lang="en-US" sz="2000" smtClean="0">
                <a:cs typeface="B Mitra" pitchFamily="2" charset="-78"/>
              </a:rPr>
              <a:t>V</a:t>
            </a:r>
            <a:r>
              <a:rPr lang="fa-IR" sz="2000" smtClean="0">
                <a:cs typeface="B Mitra" pitchFamily="2" charset="-78"/>
              </a:rPr>
              <a:t>] = راه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حل ايده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آل منفي:  </a:t>
            </a:r>
          </a:p>
          <a:p>
            <a:pPr marL="533400" indent="-533400" algn="r" rtl="1" eaLnBrk="1" hangingPunct="1">
              <a:lnSpc>
                <a:spcPct val="80000"/>
              </a:lnSpc>
            </a:pPr>
            <a:endParaRPr lang="fa-IR" sz="2000" smtClean="0">
              <a:cs typeface="B Mitra" pitchFamily="2" charset="-78"/>
            </a:endParaRPr>
          </a:p>
          <a:p>
            <a:pPr marL="533400" indent="-533400" algn="r" rtl="1" eaLnBrk="1" hangingPunct="1">
              <a:lnSpc>
                <a:spcPct val="80000"/>
              </a:lnSpc>
            </a:pPr>
            <a:r>
              <a:rPr lang="fa-IR" sz="2000" smtClean="0">
                <a:cs typeface="B Mitra" pitchFamily="2" charset="-78"/>
              </a:rPr>
              <a:t>«بهترين مقدار» براي شاخص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هاي مثبت، بزرگ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ترين مقدار تخصیص یافته به آن شاخص به ازای گزینه های مختلف در ماتریس بی مقیاس موزون است و براي شاخص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هاي منفي، كوچك</a:t>
            </a:r>
            <a:r>
              <a:rPr lang="fa-IR" sz="2000" smtClean="0"/>
              <a:t>‌</a:t>
            </a:r>
            <a:r>
              <a:rPr lang="fa-IR" sz="2000" smtClean="0">
                <a:cs typeface="B Mitra" pitchFamily="2" charset="-78"/>
              </a:rPr>
              <a:t>ترين مقدار تخصیص  یافته است.  به هنگام تعیین راه حل ابده آل منفی  این رابطه برعکس می شود.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2590800" y="3124200"/>
          <a:ext cx="5619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330057" imgH="253890" progId="Equation.3">
                  <p:embed/>
                </p:oleObj>
              </mc:Choice>
              <mc:Fallback>
                <p:oleObj name="Equation" r:id="rId3" imgW="330057" imgH="25389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24200"/>
                        <a:ext cx="5619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8" name="Object 11"/>
          <p:cNvGraphicFramePr>
            <a:graphicFrameLocks noChangeAspect="1"/>
          </p:cNvGraphicFramePr>
          <p:nvPr/>
        </p:nvGraphicFramePr>
        <p:xfrm>
          <a:off x="2667000" y="3733800"/>
          <a:ext cx="4857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330057" imgH="253890" progId="Equation.3">
                  <p:embed/>
                </p:oleObj>
              </mc:Choice>
              <mc:Fallback>
                <p:oleObj name="Equation" r:id="rId5" imgW="330057" imgH="25389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33800"/>
                        <a:ext cx="4857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مراحل </a:t>
            </a:r>
            <a:r>
              <a:rPr lang="en-US" smtClean="0"/>
              <a:t>TOPSIS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r" rtl="1" eaLnBrk="1" hangingPunct="1">
              <a:buFont typeface="Wingdings" pitchFamily="2" charset="2"/>
              <a:buNone/>
            </a:pPr>
            <a:r>
              <a:rPr lang="fa-IR" smtClean="0">
                <a:cs typeface="B Mitra" pitchFamily="2" charset="-78"/>
              </a:rPr>
              <a:t>4- به دست آوردن ميزان فاصله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ي هرگزينه تا ايده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آل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هاي مثبت و منفي: </a:t>
            </a:r>
          </a:p>
          <a:p>
            <a:pPr marL="533400" indent="-533400" algn="r" rtl="1" eaLnBrk="1" hangingPunct="1"/>
            <a:r>
              <a:rPr lang="fa-IR" smtClean="0">
                <a:cs typeface="B Mitra" pitchFamily="2" charset="-78"/>
              </a:rPr>
              <a:t>برای محاسبه فاصله می توان از فاصله اقلیدسی یا متعامد استفاده کرد.</a:t>
            </a:r>
          </a:p>
          <a:p>
            <a:pPr marL="533400" indent="-533400" algn="r" rtl="1" eaLnBrk="1" hangingPunct="1"/>
            <a:r>
              <a:rPr lang="fa-IR" smtClean="0">
                <a:cs typeface="B Mitra" pitchFamily="2" charset="-78"/>
              </a:rPr>
              <a:t>فاصله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ي اقليدسي هر گزينه تا ايده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آل مثبت و فاصله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ي هر گزينه تا ايده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آل منفي ، براساس فرمول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هاي زير حساب مي</a:t>
            </a:r>
            <a:r>
              <a:rPr lang="fa-IR" smtClean="0"/>
              <a:t>‌</a:t>
            </a:r>
            <a:r>
              <a:rPr lang="fa-IR" smtClean="0">
                <a:cs typeface="B Mitra" pitchFamily="2" charset="-78"/>
              </a:rPr>
              <a:t>شود. </a:t>
            </a:r>
          </a:p>
          <a:p>
            <a:pPr marL="533400" indent="-533400" algn="r" rtl="1" eaLnBrk="1" hangingPunct="1"/>
            <a:endParaRPr lang="fa-IR" smtClean="0">
              <a:cs typeface="B Mitra" pitchFamily="2" charset="-78"/>
            </a:endParaRPr>
          </a:p>
          <a:p>
            <a:pPr marL="533400" indent="-533400" algn="r" rtl="1" eaLnBrk="1" hangingPunct="1"/>
            <a:endParaRPr lang="fa-IR" smtClean="0">
              <a:cs typeface="B Mitra" pitchFamily="2" charset="-78"/>
            </a:endParaRPr>
          </a:p>
          <a:p>
            <a:pPr marL="533400" indent="-533400" algn="r" rtl="1" eaLnBrk="1" hangingPunct="1">
              <a:buFont typeface="Wingdings" pitchFamily="2" charset="2"/>
              <a:buNone/>
            </a:pPr>
            <a:endParaRPr lang="fa-IR" smtClean="0">
              <a:cs typeface="B Mitra" pitchFamily="2" charset="-78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066800" y="4648200"/>
          <a:ext cx="327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2133600" imgH="1016000" progId="Equation.3">
                  <p:embed/>
                </p:oleObj>
              </mc:Choice>
              <mc:Fallback>
                <p:oleObj name="Equation" r:id="rId3" imgW="2133600" imgH="1016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32766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مراحل </a:t>
            </a:r>
            <a:r>
              <a:rPr lang="en-US" smtClean="0"/>
              <a:t>TOPSIS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r" rtl="1" eaLnBrk="1" hangingPunct="1"/>
            <a:endParaRPr lang="fa-IR" dirty="0" smtClean="0">
              <a:cs typeface="B Mitra" pitchFamily="2" charset="-78"/>
            </a:endParaRPr>
          </a:p>
          <a:p>
            <a:pPr marL="533400" indent="-533400" algn="r" rtl="1"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5- تعيين ضرایب نزدیکی </a:t>
            </a:r>
            <a:r>
              <a:rPr lang="en-US" dirty="0" smtClean="0">
                <a:cs typeface="B Mitra" pitchFamily="2" charset="-78"/>
              </a:rPr>
              <a:t>(CL*)</a:t>
            </a:r>
            <a:r>
              <a:rPr lang="fa-IR" dirty="0" smtClean="0">
                <a:cs typeface="B Mitra" pitchFamily="2" charset="-78"/>
              </a:rPr>
              <a:t> يك گزينه به راه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حل ايده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آل: </a:t>
            </a:r>
          </a:p>
          <a:p>
            <a:pPr marL="533400" indent="-533400" algn="r" rtl="1" eaLnBrk="1" hangingPunct="1">
              <a:buFont typeface="Wingdings" pitchFamily="2" charset="2"/>
              <a:buNone/>
            </a:pPr>
            <a:endParaRPr lang="fa-IR" dirty="0" smtClean="0">
              <a:cs typeface="B Mitra" pitchFamily="2" charset="-78"/>
            </a:endParaRPr>
          </a:p>
          <a:p>
            <a:pPr marL="533400" indent="-533400" algn="r" rtl="1" eaLnBrk="1" hangingPunct="1">
              <a:buFont typeface="Wingdings" pitchFamily="2" charset="2"/>
              <a:buNone/>
            </a:pPr>
            <a:endParaRPr lang="fa-IR" dirty="0" smtClean="0">
              <a:cs typeface="B Mitra" pitchFamily="2" charset="-78"/>
            </a:endParaRPr>
          </a:p>
          <a:p>
            <a:pPr marL="533400" indent="-533400" algn="r" rtl="1"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6- رتبه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بندي گزينه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ها: هر گزينه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اي كه </a:t>
            </a:r>
            <a:r>
              <a:rPr lang="en-US" dirty="0" smtClean="0">
                <a:cs typeface="B Mitra" pitchFamily="2" charset="-78"/>
              </a:rPr>
              <a:t>CL</a:t>
            </a:r>
            <a:r>
              <a:rPr lang="fa-IR" dirty="0" smtClean="0">
                <a:cs typeface="B Mitra" pitchFamily="2" charset="-78"/>
              </a:rPr>
              <a:t> آن بزرگ</a:t>
            </a:r>
            <a:r>
              <a:rPr lang="fa-IR" dirty="0" smtClean="0"/>
              <a:t>‌</a:t>
            </a:r>
            <a:r>
              <a:rPr lang="fa-IR" dirty="0" smtClean="0">
                <a:cs typeface="B Mitra" pitchFamily="2" charset="-78"/>
              </a:rPr>
              <a:t>تر باشد، بهتر است. </a:t>
            </a:r>
          </a:p>
          <a:p>
            <a:pPr marL="533400" indent="-533400" algn="r" rtl="1" eaLnBrk="1" hangingPunct="1">
              <a:buFont typeface="Wingdings" pitchFamily="2" charset="2"/>
              <a:buNone/>
            </a:pPr>
            <a:endParaRPr lang="fa-IR" dirty="0" smtClean="0">
              <a:cs typeface="B Mitra" pitchFamily="2" charset="-78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3" name="Object 8"/>
          <p:cNvGraphicFramePr>
            <a:graphicFrameLocks noChangeAspect="1"/>
          </p:cNvGraphicFramePr>
          <p:nvPr/>
        </p:nvGraphicFramePr>
        <p:xfrm>
          <a:off x="1143000" y="3581400"/>
          <a:ext cx="1600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16002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algn="r" rtl="1" eaLnBrk="1" hangingPunct="1"/>
            <a:r>
              <a:rPr lang="fa-IR" smtClean="0"/>
              <a:t>مثال: انتخاب دانشجوي دكتري</a:t>
            </a:r>
            <a:endParaRPr lang="en-US" smtClean="0"/>
          </a:p>
        </p:txBody>
      </p:sp>
      <p:graphicFrame>
        <p:nvGraphicFramePr>
          <p:cNvPr id="84060" name="Group 92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469313" cy="4364079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َ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GPA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College Rating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Recommendation Rating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Interview Rating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/>
              <a:t>ماتريس تصميم بي مقياس شده با نرم</a:t>
            </a:r>
            <a:endParaRPr lang="en-US" dirty="0" smtClean="0"/>
          </a:p>
        </p:txBody>
      </p:sp>
      <p:graphicFrame>
        <p:nvGraphicFramePr>
          <p:cNvPr id="81982" name="Group 62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8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0.3936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پایگاه تخصصی تحلیل آماری و داده پردازی </a:t>
            </a:r>
            <a:r>
              <a:rPr lang="en-US" smtClean="0"/>
              <a:t>www.Tahlil-Amari.com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651</TotalTime>
  <Words>607</Words>
  <Application>Microsoft Office PowerPoint</Application>
  <PresentationFormat>On-screen Show (4:3)</PresentationFormat>
  <Paragraphs>221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Mitra</vt:lpstr>
      <vt:lpstr>B Roya</vt:lpstr>
      <vt:lpstr>Times New Roman</vt:lpstr>
      <vt:lpstr>Wingdings</vt:lpstr>
      <vt:lpstr>Capsules</vt:lpstr>
      <vt:lpstr>Equation</vt:lpstr>
      <vt:lpstr>تصمیم گیری چند معیاره (تاپسیس)</vt:lpstr>
      <vt:lpstr>مقدمه</vt:lpstr>
      <vt:lpstr>PowerPoint Presentation</vt:lpstr>
      <vt:lpstr>مراحل TOPSIS</vt:lpstr>
      <vt:lpstr>مراحل TOPSIS</vt:lpstr>
      <vt:lpstr>مراحل TOPSIS</vt:lpstr>
      <vt:lpstr>مراحل TOPSIS</vt:lpstr>
      <vt:lpstr>مثال: انتخاب دانشجوي دكتري</vt:lpstr>
      <vt:lpstr>ماتريس تصميم بي مقياس شده با نرم</vt:lpstr>
      <vt:lpstr>ماتريس تصميم بي مقياس وزين</vt:lpstr>
      <vt:lpstr>فاصله از راه حل ايده ال مثبت و منفي</vt:lpstr>
      <vt:lpstr>تعيين ضرایب  نزدیکی و رتبه بندي گزينه ها</vt:lpstr>
      <vt:lpstr>PowerPoint Presentation</vt:lpstr>
    </vt:vector>
  </TitlesOfParts>
  <Company>FMTU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Multi-criteria decision making</dc:title>
  <dc:creator>imanipour</dc:creator>
  <cp:lastModifiedBy>kamal</cp:lastModifiedBy>
  <cp:revision>80</cp:revision>
  <dcterms:created xsi:type="dcterms:W3CDTF">2006-02-14T00:07:38Z</dcterms:created>
  <dcterms:modified xsi:type="dcterms:W3CDTF">2018-03-10T20:51:23Z</dcterms:modified>
  <cp:contentStatus/>
</cp:coreProperties>
</file>