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74" r:id="rId4"/>
    <p:sldId id="259" r:id="rId5"/>
    <p:sldId id="260" r:id="rId6"/>
    <p:sldId id="261" r:id="rId7"/>
    <p:sldId id="262" r:id="rId8"/>
    <p:sldId id="263" r:id="rId9"/>
    <p:sldId id="267" r:id="rId10"/>
    <p:sldId id="264" r:id="rId11"/>
    <p:sldId id="265" r:id="rId12"/>
    <p:sldId id="266" r:id="rId13"/>
    <p:sldId id="268" r:id="rId14"/>
    <p:sldId id="269" r:id="rId15"/>
    <p:sldId id="270" r:id="rId16"/>
    <p:sldId id="271" r:id="rId17"/>
    <p:sldId id="272" r:id="rId18"/>
    <p:sldId id="275"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4660"/>
  </p:normalViewPr>
  <p:slideViewPr>
    <p:cSldViewPr>
      <p:cViewPr varScale="1">
        <p:scale>
          <a:sx n="56" d="100"/>
          <a:sy n="56" d="100"/>
        </p:scale>
        <p:origin x="10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12EB6005-54E1-4199-B589-801872A0B101}" type="datetimeFigureOut">
              <a:rPr lang="en-US" smtClean="0"/>
              <a:pPr/>
              <a:t>1/27/2022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8F12EE5-50C4-4A99-B4E6-7ED890959FA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B6005-54E1-4199-B589-801872A0B101}"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12EE5-50C4-4A99-B4E6-7ED890959F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B6005-54E1-4199-B589-801872A0B101}"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12EE5-50C4-4A99-B4E6-7ED890959F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B6005-54E1-4199-B589-801872A0B101}"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12EE5-50C4-4A99-B4E6-7ED890959F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EB6005-54E1-4199-B589-801872A0B101}"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12EE5-50C4-4A99-B4E6-7ED890959FA5}"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EB6005-54E1-4199-B589-801872A0B101}"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12EE5-50C4-4A99-B4E6-7ED890959F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EB6005-54E1-4199-B589-801872A0B101}" type="datetimeFigureOut">
              <a:rPr lang="en-US" smtClean="0"/>
              <a:pPr/>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F12EE5-50C4-4A99-B4E6-7ED890959FA5}"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EB6005-54E1-4199-B589-801872A0B101}" type="datetimeFigureOut">
              <a:rPr lang="en-US" smtClean="0"/>
              <a:pPr/>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F12EE5-50C4-4A99-B4E6-7ED890959F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B6005-54E1-4199-B589-801872A0B101}" type="datetimeFigureOut">
              <a:rPr lang="en-US" smtClean="0"/>
              <a:pPr/>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F12EE5-50C4-4A99-B4E6-7ED890959F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EB6005-54E1-4199-B589-801872A0B101}"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12EE5-50C4-4A99-B4E6-7ED890959F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12EB6005-54E1-4199-B589-801872A0B101}" type="datetimeFigureOut">
              <a:rPr lang="en-US" smtClean="0"/>
              <a:pPr/>
              <a:t>1/27/2022</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18F12EE5-50C4-4A99-B4E6-7ED890959F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2EB6005-54E1-4199-B589-801872A0B101}" type="datetimeFigureOut">
              <a:rPr lang="en-US" smtClean="0"/>
              <a:pPr/>
              <a:t>1/27/2022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8F12EE5-50C4-4A99-B4E6-7ED890959FA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2438400"/>
            <a:ext cx="6858000" cy="4419600"/>
          </a:xfrm>
        </p:spPr>
        <p:txBody>
          <a:bodyPr>
            <a:noAutofit/>
          </a:bodyPr>
          <a:lstStyle/>
          <a:p>
            <a:pPr algn="ctr"/>
            <a:r>
              <a:rPr lang="fa-IR" sz="2400" dirty="0" smtClean="0"/>
              <a:t>استاد : مهندس باهلی</a:t>
            </a:r>
          </a:p>
          <a:p>
            <a:pPr algn="ctr"/>
            <a:endParaRPr lang="fa-IR" sz="2400" dirty="0" smtClean="0"/>
          </a:p>
          <a:p>
            <a:pPr algn="ctr"/>
            <a:endParaRPr lang="fa-IR" sz="2400" dirty="0" smtClean="0"/>
          </a:p>
          <a:p>
            <a:pPr algn="ctr"/>
            <a:r>
              <a:rPr lang="fa-IR" sz="2400" dirty="0" smtClean="0"/>
              <a:t>گردآورندگان :  محمد صادق مرادی</a:t>
            </a:r>
          </a:p>
          <a:p>
            <a:pPr algn="ctr"/>
            <a:r>
              <a:rPr lang="fa-IR" sz="2400" dirty="0" smtClean="0"/>
              <a:t>محمد حسن دستمردی  </a:t>
            </a:r>
          </a:p>
          <a:p>
            <a:pPr algn="ctr"/>
            <a:endParaRPr lang="fa-IR" sz="2400" dirty="0" smtClean="0"/>
          </a:p>
          <a:p>
            <a:pPr algn="ctr"/>
            <a:endParaRPr lang="fa-IR" sz="2400" dirty="0" smtClean="0"/>
          </a:p>
        </p:txBody>
      </p:sp>
      <p:sp>
        <p:nvSpPr>
          <p:cNvPr id="2" name="Title 1"/>
          <p:cNvSpPr>
            <a:spLocks noGrp="1"/>
          </p:cNvSpPr>
          <p:nvPr>
            <p:ph type="title"/>
          </p:nvPr>
        </p:nvSpPr>
        <p:spPr>
          <a:xfrm>
            <a:off x="323528" y="1844824"/>
            <a:ext cx="8153400" cy="838200"/>
          </a:xfrm>
        </p:spPr>
        <p:txBody>
          <a:bodyPr>
            <a:normAutofit/>
          </a:bodyPr>
          <a:lstStyle/>
          <a:p>
            <a:pPr algn="ctr"/>
            <a:r>
              <a:rPr lang="en-US" sz="2400" dirty="0" smtClean="0"/>
              <a:t>    </a:t>
            </a:r>
            <a:r>
              <a:rPr lang="fa-IR" sz="2400" dirty="0" smtClean="0"/>
              <a:t>عنوان موضوع : تحلیل مجتمع مسکونی           کپنهانگ دانمارک</a:t>
            </a:r>
            <a:endParaRPr lang="en-US" sz="2400" dirty="0"/>
          </a:p>
        </p:txBody>
      </p:sp>
      <p:sp>
        <p:nvSpPr>
          <p:cNvPr id="4" name="TextBox 3"/>
          <p:cNvSpPr txBox="1"/>
          <p:nvPr/>
        </p:nvSpPr>
        <p:spPr>
          <a:xfrm>
            <a:off x="3131840" y="1844824"/>
            <a:ext cx="899111" cy="584775"/>
          </a:xfrm>
          <a:prstGeom prst="rect">
            <a:avLst/>
          </a:prstGeom>
          <a:noFill/>
        </p:spPr>
        <p:txBody>
          <a:bodyPr wrap="square" rtlCol="0">
            <a:spAutoFit/>
          </a:bodyPr>
          <a:lstStyle/>
          <a:p>
            <a:r>
              <a:rPr lang="en-US" sz="2800" b="1" dirty="0" err="1" smtClean="0"/>
              <a:t>vm</a:t>
            </a:r>
            <a:r>
              <a:rPr lang="en-US" sz="2800" b="1" dirty="0" smtClean="0"/>
              <a:t> </a:t>
            </a:r>
            <a:r>
              <a:rPr lang="en-US" sz="3200" b="1" dirty="0" smtClean="0"/>
              <a:t> </a:t>
            </a:r>
            <a:endParaRPr lang="en-US" sz="3200" b="1" dirty="0"/>
          </a:p>
        </p:txBody>
      </p:sp>
      <p:sp>
        <p:nvSpPr>
          <p:cNvPr id="5" name="Rectangle 4"/>
          <p:cNvSpPr/>
          <p:nvPr/>
        </p:nvSpPr>
        <p:spPr>
          <a:xfrm>
            <a:off x="1187624" y="578540"/>
            <a:ext cx="184731" cy="646331"/>
          </a:xfrm>
          <a:prstGeom prst="rect">
            <a:avLst/>
          </a:prstGeom>
        </p:spPr>
        <p:txBody>
          <a:bodyPr wrap="none">
            <a:spAutoFit/>
          </a:bodyPr>
          <a:lstStyle/>
          <a:p>
            <a:endParaRPr lang="fa-IR" sz="3600"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14480" y="4143380"/>
            <a:ext cx="5718048" cy="977486"/>
          </a:xfrm>
        </p:spPr>
        <p:txBody>
          <a:bodyPr/>
          <a:lstStyle/>
          <a:p>
            <a:endParaRPr lang="en-US" dirty="0"/>
          </a:p>
        </p:txBody>
      </p:sp>
      <p:sp>
        <p:nvSpPr>
          <p:cNvPr id="3" name="Title 2"/>
          <p:cNvSpPr>
            <a:spLocks noGrp="1"/>
          </p:cNvSpPr>
          <p:nvPr>
            <p:ph type="title"/>
          </p:nvPr>
        </p:nvSpPr>
        <p:spPr/>
        <p:txBody>
          <a:bodyPr/>
          <a:lstStyle/>
          <a:p>
            <a:pPr algn="r" rtl="1"/>
            <a:r>
              <a:rPr lang="fa-IR" sz="2400" dirty="0" smtClean="0"/>
              <a:t>ساختمان </a:t>
            </a:r>
            <a:r>
              <a:rPr lang="en-US" sz="2400" dirty="0" smtClean="0"/>
              <a:t>V</a:t>
            </a:r>
            <a:r>
              <a:rPr lang="fa-IR" sz="2400" dirty="0" smtClean="0"/>
              <a:t> دارای 114 واحد در 40 تیپ و </a:t>
            </a:r>
            <a:r>
              <a:rPr lang="en-US" sz="2400" dirty="0" smtClean="0"/>
              <a:t/>
            </a:r>
            <a:br>
              <a:rPr lang="en-US" sz="2400" dirty="0" smtClean="0"/>
            </a:br>
            <a:r>
              <a:rPr lang="fa-IR" sz="2400" dirty="0" smtClean="0"/>
              <a:t>ساختمان  </a:t>
            </a:r>
            <a:r>
              <a:rPr lang="en-US" sz="2400" dirty="0" smtClean="0"/>
              <a:t>M</a:t>
            </a:r>
            <a:r>
              <a:rPr lang="fa-IR" sz="2400" dirty="0" smtClean="0"/>
              <a:t> دارای  95 واحد در 36 تیپ طراحی شده است .</a:t>
            </a:r>
            <a:br>
              <a:rPr lang="fa-IR" sz="2400" dirty="0" smtClean="0"/>
            </a:br>
            <a:r>
              <a:rPr lang="fa-IR" sz="2400" dirty="0" smtClean="0"/>
              <a:t>در هر ساختمان نیز  4 آسانسور 20 نفره به همراه  7 دستگاه راهپله تعبیه شده است .</a:t>
            </a:r>
            <a:r>
              <a:rPr lang="en-US" sz="2400" dirty="0" smtClean="0"/>
              <a:t/>
            </a:r>
            <a:br>
              <a:rPr lang="en-US" sz="2400" dirty="0" smtClean="0"/>
            </a:br>
            <a:endParaRPr lang="en-US" sz="2400" dirty="0"/>
          </a:p>
        </p:txBody>
      </p:sp>
      <p:pic>
        <p:nvPicPr>
          <p:cNvPr id="8194" name="Picture 2" descr="F:\daneshgah\projeha\tarhe 5\nemone khreji\asli\nemone khareji\pic\vm10.jpg"/>
          <p:cNvPicPr>
            <a:picLocks noChangeAspect="1" noChangeArrowheads="1"/>
          </p:cNvPicPr>
          <p:nvPr/>
        </p:nvPicPr>
        <p:blipFill>
          <a:blip r:embed="rId2"/>
          <a:srcRect/>
          <a:stretch>
            <a:fillRect/>
          </a:stretch>
        </p:blipFill>
        <p:spPr bwMode="auto">
          <a:xfrm>
            <a:off x="1643042" y="2214554"/>
            <a:ext cx="5884337" cy="4413253"/>
          </a:xfrm>
          <a:prstGeom prst="rect">
            <a:avLst/>
          </a:prstGeom>
          <a:noFill/>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a:xfrm>
            <a:off x="428596" y="4286256"/>
            <a:ext cx="3571900" cy="1062992"/>
          </a:xfrm>
        </p:spPr>
        <p:txBody>
          <a:bodyPr/>
          <a:lstStyle/>
          <a:p>
            <a:pPr algn="r" rtl="1"/>
            <a:r>
              <a:rPr lang="fa-IR" sz="2000" dirty="0" smtClean="0"/>
              <a:t>ساختمان  </a:t>
            </a:r>
            <a:r>
              <a:rPr lang="en-US" sz="2000" dirty="0" smtClean="0"/>
              <a:t>VM</a:t>
            </a:r>
            <a:r>
              <a:rPr lang="fa-IR" sz="2000" dirty="0" smtClean="0"/>
              <a:t> جایزه  </a:t>
            </a:r>
            <a:r>
              <a:rPr lang="en-US" sz="2000" dirty="0" smtClean="0"/>
              <a:t>Forum</a:t>
            </a:r>
            <a:r>
              <a:rPr lang="fa-IR" sz="2000" dirty="0" smtClean="0"/>
              <a:t> رو در سال 2006  دریافت کرده و لازم به ذکر است  که این جایزه از طرف مجله معماری و طراحی  </a:t>
            </a:r>
            <a:r>
              <a:rPr lang="en-US" sz="2000" dirty="0" smtClean="0"/>
              <a:t>Forum</a:t>
            </a:r>
            <a:r>
              <a:rPr lang="fa-IR" sz="2000" dirty="0" smtClean="0"/>
              <a:t> به ساختمانهایی که در شمال اروپا ساخته می شود و بهترین طراحی داخلی را داشته باشد اهداء می شود .</a:t>
            </a:r>
            <a:r>
              <a:rPr lang="en-US" sz="2000" dirty="0" smtClean="0"/>
              <a:t/>
            </a:r>
            <a:br>
              <a:rPr lang="en-US" sz="2000" dirty="0" smtClean="0"/>
            </a:br>
            <a:endParaRPr lang="en-US" sz="2000" dirty="0"/>
          </a:p>
        </p:txBody>
      </p:sp>
      <p:pic>
        <p:nvPicPr>
          <p:cNvPr id="9219" name="Picture 3" descr="F:\daneshgah\projeha\tarhe 5\nemone khreji\asli\nemone khareji\pic\vm8.jpg"/>
          <p:cNvPicPr>
            <a:picLocks noChangeAspect="1" noChangeArrowheads="1"/>
          </p:cNvPicPr>
          <p:nvPr/>
        </p:nvPicPr>
        <p:blipFill>
          <a:blip r:embed="rId2"/>
          <a:srcRect/>
          <a:stretch>
            <a:fillRect/>
          </a:stretch>
        </p:blipFill>
        <p:spPr bwMode="auto">
          <a:xfrm>
            <a:off x="714348" y="428604"/>
            <a:ext cx="4929222" cy="3731417"/>
          </a:xfrm>
          <a:prstGeom prst="rect">
            <a:avLst/>
          </a:prstGeom>
          <a:noFill/>
        </p:spPr>
      </p:pic>
      <p:pic>
        <p:nvPicPr>
          <p:cNvPr id="9220" name="Picture 4" descr="F:\daneshgah\projeha\tarhe 5\nemone khreji\asli\nemone khareji\pic\vm9.jpg"/>
          <p:cNvPicPr>
            <a:picLocks noChangeAspect="1" noChangeArrowheads="1"/>
          </p:cNvPicPr>
          <p:nvPr/>
        </p:nvPicPr>
        <p:blipFill>
          <a:blip r:embed="rId3"/>
          <a:srcRect/>
          <a:stretch>
            <a:fillRect/>
          </a:stretch>
        </p:blipFill>
        <p:spPr bwMode="auto">
          <a:xfrm>
            <a:off x="4143372" y="2982512"/>
            <a:ext cx="4714876" cy="3536157"/>
          </a:xfrm>
          <a:prstGeom prst="rect">
            <a:avLst/>
          </a:prstGeom>
          <a:noFill/>
        </p:spPr>
      </p:pic>
      <p:pic>
        <p:nvPicPr>
          <p:cNvPr id="9221" name="Picture 5" descr="F:\daneshgah\projeha\tarhe 5\nemone khreji\asli\nemone khareji\pic\vm01.jpg"/>
          <p:cNvPicPr>
            <a:picLocks noChangeAspect="1" noChangeArrowheads="1"/>
          </p:cNvPicPr>
          <p:nvPr/>
        </p:nvPicPr>
        <p:blipFill>
          <a:blip r:embed="rId4"/>
          <a:srcRect/>
          <a:stretch>
            <a:fillRect/>
          </a:stretch>
        </p:blipFill>
        <p:spPr bwMode="auto">
          <a:xfrm>
            <a:off x="5643570" y="357166"/>
            <a:ext cx="3333773" cy="2500330"/>
          </a:xfrm>
          <a:prstGeom prst="rect">
            <a:avLst/>
          </a:prstGeom>
          <a:noFill/>
        </p:spPr>
      </p:pic>
    </p:spTree>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57488" y="5286388"/>
            <a:ext cx="2000264" cy="977486"/>
          </a:xfrm>
        </p:spPr>
        <p:txBody>
          <a:bodyPr/>
          <a:lstStyle/>
          <a:p>
            <a:endParaRPr lang="en-US" dirty="0"/>
          </a:p>
        </p:txBody>
      </p:sp>
      <p:sp>
        <p:nvSpPr>
          <p:cNvPr id="3" name="Title 2"/>
          <p:cNvSpPr>
            <a:spLocks noGrp="1"/>
          </p:cNvSpPr>
          <p:nvPr>
            <p:ph type="title"/>
          </p:nvPr>
        </p:nvSpPr>
        <p:spPr>
          <a:xfrm>
            <a:off x="500034" y="357166"/>
            <a:ext cx="3571900" cy="2357454"/>
          </a:xfrm>
        </p:spPr>
        <p:txBody>
          <a:bodyPr/>
          <a:lstStyle/>
          <a:p>
            <a:pPr algn="r"/>
            <a:r>
              <a:rPr lang="fa-IR" sz="2000" dirty="0" smtClean="0"/>
              <a:t> در ضلع جنوبی ردیفهایی از بالکنهای دندانه دار مانند دندان کوسه طراحی شده است این بالکن های  خصوصی همگی در یک نمای ساختمان تعبیه شده اند و دسترسی تراس روی سقف بوسیله راهروهای مرکزی صورت می پذیرد .</a:t>
            </a:r>
            <a:endParaRPr lang="en-US" sz="2000" dirty="0"/>
          </a:p>
        </p:txBody>
      </p:sp>
      <p:pic>
        <p:nvPicPr>
          <p:cNvPr id="10244" name="Picture 4" descr="F:\daneshgah\projeha\tarhe 5\nemone khreji\asli\nemone khareji\pic\vm07.jpg"/>
          <p:cNvPicPr>
            <a:picLocks noChangeAspect="1" noChangeArrowheads="1"/>
          </p:cNvPicPr>
          <p:nvPr/>
        </p:nvPicPr>
        <p:blipFill>
          <a:blip r:embed="rId2"/>
          <a:srcRect/>
          <a:stretch>
            <a:fillRect/>
          </a:stretch>
        </p:blipFill>
        <p:spPr bwMode="auto">
          <a:xfrm>
            <a:off x="571472" y="3071811"/>
            <a:ext cx="4566318" cy="3357586"/>
          </a:xfrm>
          <a:prstGeom prst="rect">
            <a:avLst/>
          </a:prstGeom>
          <a:noFill/>
        </p:spPr>
      </p:pic>
      <p:pic>
        <p:nvPicPr>
          <p:cNvPr id="7" name="Picture 2" descr="F:\daneshgah\projeha\tarhe 5\nemone khreji\asli\nemone khareji\pic\vm-01-husene-big.jpg"/>
          <p:cNvPicPr>
            <a:picLocks noChangeAspect="1" noChangeArrowheads="1"/>
          </p:cNvPicPr>
          <p:nvPr/>
        </p:nvPicPr>
        <p:blipFill>
          <a:blip r:embed="rId3"/>
          <a:srcRect/>
          <a:stretch>
            <a:fillRect/>
          </a:stretch>
        </p:blipFill>
        <p:spPr bwMode="auto">
          <a:xfrm>
            <a:off x="4214810" y="214290"/>
            <a:ext cx="4714908" cy="3732636"/>
          </a:xfrm>
          <a:prstGeom prst="rect">
            <a:avLst/>
          </a:prstGeom>
          <a:noFill/>
        </p:spPr>
      </p:pic>
      <p:sp>
        <p:nvSpPr>
          <p:cNvPr id="8" name="Title 2"/>
          <p:cNvSpPr txBox="1">
            <a:spLocks/>
          </p:cNvSpPr>
          <p:nvPr/>
        </p:nvSpPr>
        <p:spPr>
          <a:xfrm>
            <a:off x="5214942" y="4214818"/>
            <a:ext cx="3786182" cy="2357454"/>
          </a:xfrm>
          <a:prstGeom prst="rect">
            <a:avLst/>
          </a:prstGeom>
        </p:spPr>
        <p:txBody>
          <a:bodyPr vert="horz" tIns="64008"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2000" b="0" i="0" u="none" strike="noStrike" kern="1200" cap="none" spc="-150" normalizeH="0" baseline="0" noProof="0" dirty="0" smtClean="0">
                <a:ln>
                  <a:noFill/>
                </a:ln>
                <a:solidFill>
                  <a:schemeClr val="tx2">
                    <a:satMod val="200000"/>
                  </a:schemeClr>
                </a:solidFill>
                <a:effectLst/>
                <a:uLnTx/>
                <a:uFillTx/>
                <a:latin typeface="+mj-lt"/>
                <a:ea typeface="+mj-ea"/>
                <a:cs typeface="+mj-cs"/>
              </a:rPr>
              <a:t>وجود بالکن های دان</a:t>
            </a:r>
            <a:r>
              <a:rPr lang="fa-IR" sz="2000" spc="-150" baseline="0" dirty="0" smtClean="0">
                <a:solidFill>
                  <a:schemeClr val="tx2">
                    <a:satMod val="200000"/>
                  </a:schemeClr>
                </a:solidFill>
                <a:latin typeface="+mj-lt"/>
                <a:ea typeface="+mj-ea"/>
                <a:cs typeface="+mj-cs"/>
              </a:rPr>
              <a:t>دان</a:t>
            </a:r>
            <a:r>
              <a:rPr lang="fa-IR" sz="2000" spc="-150" dirty="0" smtClean="0">
                <a:solidFill>
                  <a:schemeClr val="tx2">
                    <a:satMod val="200000"/>
                  </a:schemeClr>
                </a:solidFill>
                <a:latin typeface="+mj-lt"/>
                <a:ea typeface="+mj-ea"/>
                <a:cs typeface="+mj-cs"/>
              </a:rPr>
              <a:t> کوثه در نمای ساختمان ، نمای آن را از حالت سادگی بیرون آورده و به تکاپو و جنبش واداشته است همچنین سایه اندازی را در قسمت مورد نظر فراهم نموده است علاوه بر این ، از این بالکن ها می توان به عنوان حیاط خصوصی واحد ها نیز نام برد .</a:t>
            </a:r>
            <a:endParaRPr kumimoji="0" lang="en-US" sz="2000" b="0" i="0" u="none" strike="noStrike" kern="1200" cap="none" spc="-15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a:off x="642910" y="2571744"/>
            <a:ext cx="3650784" cy="2488308"/>
          </a:xfrm>
        </p:spPr>
        <p:txBody>
          <a:bodyPr/>
          <a:lstStyle/>
          <a:p>
            <a:pPr algn="r"/>
            <a:r>
              <a:rPr lang="fa-IR" sz="2400" dirty="0" smtClean="0"/>
              <a:t>علاوه بر نمای جنوبی که با استفاده از بالکن ها پوشش داده شده است در سایر نماهای ساختمان حالتی یکسان را داشته و از یک ریتم تبعیت می کند .</a:t>
            </a:r>
            <a:endParaRPr lang="en-US" sz="2400" dirty="0"/>
          </a:p>
        </p:txBody>
      </p:sp>
      <p:pic>
        <p:nvPicPr>
          <p:cNvPr id="12290" name="Picture 2" descr="F:\daneshgah\projeha\tarhe 5\nemone khreji\asli\nemone khareji\pic\photographer-esben-bruun-004.jpg"/>
          <p:cNvPicPr>
            <a:picLocks noChangeAspect="1" noChangeArrowheads="1"/>
          </p:cNvPicPr>
          <p:nvPr/>
        </p:nvPicPr>
        <p:blipFill>
          <a:blip r:embed="rId2"/>
          <a:srcRect/>
          <a:stretch>
            <a:fillRect/>
          </a:stretch>
        </p:blipFill>
        <p:spPr bwMode="auto">
          <a:xfrm>
            <a:off x="4643438" y="571480"/>
            <a:ext cx="3950656" cy="5929354"/>
          </a:xfrm>
          <a:prstGeom prst="rect">
            <a:avLst/>
          </a:prstGeom>
          <a:noFill/>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a:xfrm>
            <a:off x="5500694" y="1071546"/>
            <a:ext cx="3429024" cy="4845762"/>
          </a:xfrm>
        </p:spPr>
        <p:txBody>
          <a:bodyPr/>
          <a:lstStyle/>
          <a:p>
            <a:pPr algn="r" rtl="1"/>
            <a:r>
              <a:rPr lang="en-US" sz="2000" dirty="0" smtClean="0"/>
              <a:t> </a:t>
            </a:r>
            <a:br>
              <a:rPr lang="en-US" sz="2000" dirty="0" smtClean="0"/>
            </a:br>
            <a:r>
              <a:rPr lang="fa-IR" sz="2000" dirty="0" smtClean="0"/>
              <a:t>*قسمتی از اظهارات لوکوربوزیه در مورد مجتمع های مسکونی :</a:t>
            </a:r>
            <a:br>
              <a:rPr lang="fa-IR" sz="2000" dirty="0" smtClean="0"/>
            </a:br>
            <a:r>
              <a:rPr lang="en-US" sz="2000" dirty="0" smtClean="0"/>
              <a:t/>
            </a:r>
            <a:br>
              <a:rPr lang="en-US" sz="2000" dirty="0" smtClean="0"/>
            </a:br>
            <a:r>
              <a:rPr lang="fa-IR" sz="2000" dirty="0" smtClean="0"/>
              <a:t>"...برای دستیابی به چنان غنایی از زندگی، یعنی به خورشید و فضا و سرسبزی، لازم است که برای یک جمعیت 2000 نفری یک مسکن کلان بسازیم که برای تمامی این 2000 نفر فقط یک ورودی داشته باشد.آنچنانکه بتوانند از طریق آن فورا" به درون خانه های خود،که در آنها برغم حضور تواُمان جمعیتی 2000 نفری، از سکوت و خلوت محض برخوردار خواهند بود، دسترسی داشته باشند.</a:t>
            </a:r>
            <a:r>
              <a:rPr lang="en-US" sz="2000" dirty="0" smtClean="0"/>
              <a:t/>
            </a:r>
            <a:br>
              <a:rPr lang="en-US" sz="2000" dirty="0" smtClean="0"/>
            </a:br>
            <a:endParaRPr lang="en-US" sz="2000" dirty="0"/>
          </a:p>
        </p:txBody>
      </p:sp>
      <p:pic>
        <p:nvPicPr>
          <p:cNvPr id="13314" name="Picture 2" descr="F:\daneshgah\projeha\tarhe 5\nemone khreji\asli\nemone khareji\pic\vm03.jpg"/>
          <p:cNvPicPr>
            <a:picLocks noChangeAspect="1" noChangeArrowheads="1"/>
          </p:cNvPicPr>
          <p:nvPr/>
        </p:nvPicPr>
        <p:blipFill>
          <a:blip r:embed="rId2"/>
          <a:srcRect/>
          <a:stretch>
            <a:fillRect/>
          </a:stretch>
        </p:blipFill>
        <p:spPr bwMode="auto">
          <a:xfrm>
            <a:off x="1214414" y="357166"/>
            <a:ext cx="3857652" cy="2714645"/>
          </a:xfrm>
          <a:prstGeom prst="rect">
            <a:avLst/>
          </a:prstGeom>
          <a:noFill/>
        </p:spPr>
      </p:pic>
      <p:pic>
        <p:nvPicPr>
          <p:cNvPr id="13315" name="Picture 3" descr="F:\daneshgah\projeha\tarhe 5\nemone khreji\asli\nemone khareji\pic\vm-03-photographer--nicholai-me280baller.jpg"/>
          <p:cNvPicPr>
            <a:picLocks noChangeAspect="1" noChangeArrowheads="1"/>
          </p:cNvPicPr>
          <p:nvPr/>
        </p:nvPicPr>
        <p:blipFill>
          <a:blip r:embed="rId3"/>
          <a:srcRect/>
          <a:stretch>
            <a:fillRect/>
          </a:stretch>
        </p:blipFill>
        <p:spPr bwMode="auto">
          <a:xfrm>
            <a:off x="642910" y="3357562"/>
            <a:ext cx="4752931" cy="3214710"/>
          </a:xfrm>
          <a:prstGeom prst="rect">
            <a:avLst/>
          </a:prstGeom>
          <a:noFill/>
        </p:spPr>
      </p:pic>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52" y="1351672"/>
            <a:ext cx="1567198" cy="977486"/>
          </a:xfrm>
        </p:spPr>
        <p:txBody>
          <a:bodyPr/>
          <a:lstStyle/>
          <a:p>
            <a:endParaRPr lang="en-US" dirty="0"/>
          </a:p>
        </p:txBody>
      </p:sp>
      <p:sp>
        <p:nvSpPr>
          <p:cNvPr id="3" name="Title 2"/>
          <p:cNvSpPr>
            <a:spLocks noGrp="1"/>
          </p:cNvSpPr>
          <p:nvPr>
            <p:ph type="title"/>
          </p:nvPr>
        </p:nvSpPr>
        <p:spPr>
          <a:xfrm>
            <a:off x="500034" y="1071546"/>
            <a:ext cx="3643338" cy="5214974"/>
          </a:xfrm>
        </p:spPr>
        <p:txBody>
          <a:bodyPr/>
          <a:lstStyle/>
          <a:p>
            <a:pPr algn="r" rtl="1"/>
            <a:r>
              <a:rPr lang="fa-IR" sz="2000" dirty="0" smtClean="0"/>
              <a:t>خلوت و استقلال هر واحد مسکونی با وجود 4 آسانسور 20 نفره برای رفت و آمدهای عمودی و هفت مسیر دسترسی افقی که یکی بر بالای دیگری قرار گرفته، و همجوار بودن هر واحد تنها با  4 واحد مسکونی دیگر (در بالا، پایین و طرفین) به خوبی تاُمین  می شود و هیچیک از ساکنان نمی توانند صدای همسایگان دیگر را بشنود و به محیط خصوصی دیگران اشراف داشته باشد.</a:t>
            </a:r>
            <a:r>
              <a:rPr lang="en-US" sz="2000" dirty="0" smtClean="0"/>
              <a:t/>
            </a:r>
            <a:br>
              <a:rPr lang="en-US" sz="2000" dirty="0" smtClean="0"/>
            </a:br>
            <a:r>
              <a:rPr lang="fa-IR" sz="2000" dirty="0" smtClean="0"/>
              <a:t>چنین شرایطی میتواند برای انسان عصر جدید، آزادی فردی و امکان برخورداری مشترک از تسهیلات عمومی را فراهم آورد..."</a:t>
            </a:r>
            <a:endParaRPr lang="en-US" sz="2000" dirty="0"/>
          </a:p>
        </p:txBody>
      </p:sp>
      <p:pic>
        <p:nvPicPr>
          <p:cNvPr id="14339" name="Picture 3" descr="F:\daneshgah\projeha\tarhe 5\nemone khreji\asli\nemone khareji\plan\vm-housing-2-copiaA.jpg"/>
          <p:cNvPicPr>
            <a:picLocks noChangeAspect="1" noChangeArrowheads="1"/>
          </p:cNvPicPr>
          <p:nvPr/>
        </p:nvPicPr>
        <p:blipFill>
          <a:blip r:embed="rId2"/>
          <a:srcRect/>
          <a:stretch>
            <a:fillRect/>
          </a:stretch>
        </p:blipFill>
        <p:spPr bwMode="auto">
          <a:xfrm>
            <a:off x="4286248" y="523320"/>
            <a:ext cx="4616226" cy="6120390"/>
          </a:xfrm>
          <a:prstGeom prst="rect">
            <a:avLst/>
          </a:prstGeom>
          <a:noFill/>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a:xfrm>
            <a:off x="3571868" y="214290"/>
            <a:ext cx="2428892" cy="630920"/>
          </a:xfrm>
        </p:spPr>
        <p:txBody>
          <a:bodyPr/>
          <a:lstStyle/>
          <a:p>
            <a:r>
              <a:rPr lang="fa-IR" sz="2400" dirty="0" smtClean="0"/>
              <a:t>پلان طبقه اول و دوم</a:t>
            </a:r>
            <a:endParaRPr lang="en-US" sz="2400" dirty="0"/>
          </a:p>
        </p:txBody>
      </p:sp>
      <p:pic>
        <p:nvPicPr>
          <p:cNvPr id="15362" name="Picture 2" descr="F:\daneshgah\projeha\tarhe 5\nemone khreji\asli\nemone khareji\plan\plan 1.jpg"/>
          <p:cNvPicPr>
            <a:picLocks noChangeAspect="1" noChangeArrowheads="1"/>
          </p:cNvPicPr>
          <p:nvPr/>
        </p:nvPicPr>
        <p:blipFill>
          <a:blip r:embed="rId2" cstate="print"/>
          <a:srcRect/>
          <a:stretch>
            <a:fillRect/>
          </a:stretch>
        </p:blipFill>
        <p:spPr bwMode="auto">
          <a:xfrm>
            <a:off x="1643042" y="1012957"/>
            <a:ext cx="6500858" cy="2665803"/>
          </a:xfrm>
          <a:prstGeom prst="rect">
            <a:avLst/>
          </a:prstGeom>
          <a:noFill/>
        </p:spPr>
      </p:pic>
      <p:pic>
        <p:nvPicPr>
          <p:cNvPr id="15363" name="Picture 3" descr="F:\daneshgah\projeha\tarhe 5\nemone khreji\asli\nemone khareji\plan\plan 2.jpg"/>
          <p:cNvPicPr>
            <a:picLocks noChangeAspect="1" noChangeArrowheads="1"/>
          </p:cNvPicPr>
          <p:nvPr/>
        </p:nvPicPr>
        <p:blipFill>
          <a:blip r:embed="rId3" cstate="print"/>
          <a:srcRect/>
          <a:stretch>
            <a:fillRect/>
          </a:stretch>
        </p:blipFill>
        <p:spPr bwMode="auto">
          <a:xfrm>
            <a:off x="1643042" y="3929066"/>
            <a:ext cx="6500858" cy="2665803"/>
          </a:xfrm>
          <a:prstGeom prst="rect">
            <a:avLst/>
          </a:prstGeom>
          <a:noFill/>
        </p:spPr>
      </p:pic>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a:xfrm>
            <a:off x="3286116" y="214290"/>
            <a:ext cx="2864966" cy="777240"/>
          </a:xfrm>
        </p:spPr>
        <p:txBody>
          <a:bodyPr/>
          <a:lstStyle/>
          <a:p>
            <a:r>
              <a:rPr lang="fa-IR" sz="2400" dirty="0" smtClean="0"/>
              <a:t>پلان طبقه سوم و چهارم</a:t>
            </a:r>
            <a:endParaRPr lang="en-US" sz="2400" dirty="0"/>
          </a:p>
        </p:txBody>
      </p:sp>
      <p:pic>
        <p:nvPicPr>
          <p:cNvPr id="16386" name="Picture 2" descr="F:\daneshgah\projeha\tarhe 5\nemone khreji\asli\nemone khareji\plan\plan 3.jpg"/>
          <p:cNvPicPr>
            <a:picLocks noChangeAspect="1" noChangeArrowheads="1"/>
          </p:cNvPicPr>
          <p:nvPr/>
        </p:nvPicPr>
        <p:blipFill>
          <a:blip r:embed="rId2" cstate="print"/>
          <a:srcRect/>
          <a:stretch>
            <a:fillRect/>
          </a:stretch>
        </p:blipFill>
        <p:spPr bwMode="auto">
          <a:xfrm>
            <a:off x="1785918" y="928670"/>
            <a:ext cx="6271544" cy="2571768"/>
          </a:xfrm>
          <a:prstGeom prst="rect">
            <a:avLst/>
          </a:prstGeom>
          <a:noFill/>
        </p:spPr>
      </p:pic>
      <p:pic>
        <p:nvPicPr>
          <p:cNvPr id="16387" name="Picture 3" descr="F:\daneshgah\projeha\tarhe 5\nemone khreji\asli\nemone khareji\plan\plan 4.jpg"/>
          <p:cNvPicPr>
            <a:picLocks noChangeAspect="1" noChangeArrowheads="1"/>
          </p:cNvPicPr>
          <p:nvPr/>
        </p:nvPicPr>
        <p:blipFill>
          <a:blip r:embed="rId3" cstate="print"/>
          <a:srcRect/>
          <a:stretch>
            <a:fillRect/>
          </a:stretch>
        </p:blipFill>
        <p:spPr bwMode="auto">
          <a:xfrm>
            <a:off x="1785918" y="3714752"/>
            <a:ext cx="6286544" cy="2857520"/>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a:xfrm>
            <a:off x="2500298" y="428604"/>
            <a:ext cx="4143404" cy="777240"/>
          </a:xfrm>
        </p:spPr>
        <p:txBody>
          <a:bodyPr/>
          <a:lstStyle/>
          <a:p>
            <a:pPr algn="ctr"/>
            <a:r>
              <a:rPr lang="fa-IR" sz="2200" dirty="0" smtClean="0"/>
              <a:t>پلان واحد های طبقات مختلف </a:t>
            </a:r>
            <a:endParaRPr lang="en-US" sz="2200" dirty="0"/>
          </a:p>
        </p:txBody>
      </p:sp>
      <p:pic>
        <p:nvPicPr>
          <p:cNvPr id="18434" name="Picture 2" descr="F:\daneshgah\projeha\tarhe 5\nemone khreji\asli\nemone khareji\plan\11.jpg"/>
          <p:cNvPicPr>
            <a:picLocks noChangeAspect="1" noChangeArrowheads="1"/>
          </p:cNvPicPr>
          <p:nvPr/>
        </p:nvPicPr>
        <p:blipFill>
          <a:blip r:embed="rId2"/>
          <a:srcRect/>
          <a:stretch>
            <a:fillRect/>
          </a:stretch>
        </p:blipFill>
        <p:spPr bwMode="auto">
          <a:xfrm>
            <a:off x="571472" y="357166"/>
            <a:ext cx="2357454" cy="6143668"/>
          </a:xfrm>
          <a:prstGeom prst="rect">
            <a:avLst/>
          </a:prstGeom>
          <a:noFill/>
        </p:spPr>
      </p:pic>
      <p:pic>
        <p:nvPicPr>
          <p:cNvPr id="18435" name="Picture 3" descr="F:\daneshgah\projeha\tarhe 5\nemone khreji\asli\nemone khareji\plan\ssss.jpg"/>
          <p:cNvPicPr>
            <a:picLocks noChangeAspect="1" noChangeArrowheads="1"/>
          </p:cNvPicPr>
          <p:nvPr/>
        </p:nvPicPr>
        <p:blipFill>
          <a:blip r:embed="rId3"/>
          <a:srcRect/>
          <a:stretch>
            <a:fillRect/>
          </a:stretch>
        </p:blipFill>
        <p:spPr bwMode="auto">
          <a:xfrm>
            <a:off x="6357950" y="357166"/>
            <a:ext cx="2580556" cy="6143668"/>
          </a:xfrm>
          <a:prstGeom prst="rect">
            <a:avLst/>
          </a:prstGeom>
          <a:noFill/>
        </p:spPr>
      </p:pic>
      <p:pic>
        <p:nvPicPr>
          <p:cNvPr id="18436" name="Picture 4" descr="F:\daneshgah\projeha\tarhe 5\nemone khreji\asli\nemone khareji\plan\asd.jpg"/>
          <p:cNvPicPr>
            <a:picLocks noChangeAspect="1" noChangeArrowheads="1"/>
          </p:cNvPicPr>
          <p:nvPr/>
        </p:nvPicPr>
        <p:blipFill>
          <a:blip r:embed="rId4"/>
          <a:srcRect/>
          <a:stretch>
            <a:fillRect/>
          </a:stretch>
        </p:blipFill>
        <p:spPr bwMode="auto">
          <a:xfrm>
            <a:off x="3071802" y="1214422"/>
            <a:ext cx="3100498" cy="5286412"/>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7410" name="Picture 2" descr="F:\daneshgah\projeha\tarhe 5\nemone khreji\asli\nemone khareji\pic\luftfoto1-8-20050.jpg"/>
          <p:cNvPicPr>
            <a:picLocks noChangeAspect="1" noChangeArrowheads="1"/>
          </p:cNvPicPr>
          <p:nvPr/>
        </p:nvPicPr>
        <p:blipFill>
          <a:blip r:embed="rId2"/>
          <a:srcRect/>
          <a:stretch>
            <a:fillRect/>
          </a:stretch>
        </p:blipFill>
        <p:spPr bwMode="auto">
          <a:xfrm>
            <a:off x="119010" y="0"/>
            <a:ext cx="9024990" cy="6858000"/>
          </a:xfrm>
          <a:prstGeom prst="rect">
            <a:avLst/>
          </a:prstGeom>
          <a:noFill/>
        </p:spPr>
      </p:pic>
      <p:sp>
        <p:nvSpPr>
          <p:cNvPr id="5" name="TextBox 4"/>
          <p:cNvSpPr txBox="1"/>
          <p:nvPr/>
        </p:nvSpPr>
        <p:spPr>
          <a:xfrm>
            <a:off x="5214942" y="4143380"/>
            <a:ext cx="4817403" cy="15696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rPr>
              <a:t>پایان</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7865626" cy="977486"/>
          </a:xfrm>
        </p:spPr>
        <p:txBody>
          <a:bodyPr/>
          <a:lstStyle/>
          <a:p>
            <a:endParaRPr lang="en-US" dirty="0"/>
          </a:p>
        </p:txBody>
      </p:sp>
      <p:sp>
        <p:nvSpPr>
          <p:cNvPr id="3" name="Title 2"/>
          <p:cNvSpPr>
            <a:spLocks noGrp="1"/>
          </p:cNvSpPr>
          <p:nvPr>
            <p:ph type="title"/>
          </p:nvPr>
        </p:nvSpPr>
        <p:spPr/>
        <p:txBody>
          <a:bodyPr/>
          <a:lstStyle/>
          <a:p>
            <a:pPr algn="ctr"/>
            <a:r>
              <a:rPr lang="fa-IR" sz="2800" dirty="0" smtClean="0"/>
              <a:t>مجتمع مسکونی </a:t>
            </a:r>
            <a:endParaRPr lang="en-US" sz="2800" dirty="0"/>
          </a:p>
        </p:txBody>
      </p:sp>
      <p:pic>
        <p:nvPicPr>
          <p:cNvPr id="2050" name="Picture 2" descr="F:\daneshgah\projeha\tarhe 5\nemone khreji\asli\nemone khareji\pic\luftfoto1-8-2005.jpg"/>
          <p:cNvPicPr>
            <a:picLocks noChangeAspect="1" noChangeArrowheads="1"/>
          </p:cNvPicPr>
          <p:nvPr/>
        </p:nvPicPr>
        <p:blipFill>
          <a:blip r:embed="rId2"/>
          <a:srcRect/>
          <a:stretch>
            <a:fillRect/>
          </a:stretch>
        </p:blipFill>
        <p:spPr bwMode="auto">
          <a:xfrm>
            <a:off x="1142976" y="1285860"/>
            <a:ext cx="7072362" cy="5143536"/>
          </a:xfrm>
          <a:prstGeom prst="rect">
            <a:avLst/>
          </a:prstGeom>
          <a:noFill/>
        </p:spPr>
      </p:pic>
      <p:sp>
        <p:nvSpPr>
          <p:cNvPr id="5" name="TextBox 4"/>
          <p:cNvSpPr txBox="1"/>
          <p:nvPr/>
        </p:nvSpPr>
        <p:spPr>
          <a:xfrm>
            <a:off x="2786050" y="500042"/>
            <a:ext cx="911452" cy="646331"/>
          </a:xfrm>
          <a:prstGeom prst="rect">
            <a:avLst/>
          </a:prstGeom>
          <a:noFill/>
        </p:spPr>
        <p:txBody>
          <a:bodyPr wrap="square" rtlCol="0">
            <a:spAutoFit/>
          </a:bodyPr>
          <a:lstStyle/>
          <a:p>
            <a:r>
              <a:rPr lang="en-US" sz="3600" dirty="0" err="1" smtClean="0"/>
              <a:t>vm</a:t>
            </a:r>
            <a:endParaRPr lang="en-US" sz="36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4348" y="1857364"/>
            <a:ext cx="8222816" cy="3720402"/>
          </a:xfrm>
        </p:spPr>
        <p:txBody>
          <a:bodyPr>
            <a:normAutofit/>
          </a:bodyPr>
          <a:lstStyle/>
          <a:p>
            <a:pPr algn="r" rtl="1"/>
            <a:r>
              <a:rPr lang="fa-IR" sz="2800" dirty="0" smtClean="0"/>
              <a:t>مجتمع مسکونی </a:t>
            </a:r>
            <a:r>
              <a:rPr lang="en-US" sz="2800" dirty="0" smtClean="0"/>
              <a:t>VM </a:t>
            </a:r>
            <a:r>
              <a:rPr lang="fa-IR" sz="2800" dirty="0" smtClean="0"/>
              <a:t> اولین منطقه مسکونی در جدید ترین قسمت شهر کپنهاگ دانمارک است که از دید بالا (سایت پلان) مجتمع بصورت حروف </a:t>
            </a:r>
            <a:r>
              <a:rPr lang="en-US" sz="2800" dirty="0" smtClean="0"/>
              <a:t>V</a:t>
            </a:r>
            <a:r>
              <a:rPr lang="fa-IR" sz="2800" dirty="0" smtClean="0"/>
              <a:t> و </a:t>
            </a:r>
            <a:r>
              <a:rPr lang="en-US" sz="2800" dirty="0" smtClean="0"/>
              <a:t>M</a:t>
            </a:r>
            <a:r>
              <a:rPr lang="fa-IR" sz="2800" dirty="0" smtClean="0"/>
              <a:t> انگلیسی مشاهده می شود.</a:t>
            </a:r>
          </a:p>
          <a:p>
            <a:pPr algn="r" rtl="1"/>
            <a:r>
              <a:rPr lang="fa-IR" sz="2800" dirty="0" smtClean="0"/>
              <a:t> شکستگی و مورب بودن اضلاع ساختمان </a:t>
            </a:r>
            <a:r>
              <a:rPr lang="en-US" sz="2800" dirty="0" smtClean="0"/>
              <a:t>V</a:t>
            </a:r>
            <a:r>
              <a:rPr lang="fa-IR" sz="2800" dirty="0" smtClean="0"/>
              <a:t> در ساختمان  </a:t>
            </a:r>
            <a:r>
              <a:rPr lang="en-US" sz="2800" dirty="0" smtClean="0"/>
              <a:t>M </a:t>
            </a:r>
            <a:r>
              <a:rPr lang="fa-IR" sz="2800" dirty="0" smtClean="0"/>
              <a:t>نیز تکرار شده است ، این یکی از مهمترین ویژگی های این ساختمان محصوب می شود .</a:t>
            </a:r>
            <a:endParaRPr lang="en-US" sz="2800" dirty="0" smtClean="0"/>
          </a:p>
          <a:p>
            <a:pPr algn="r"/>
            <a:endParaRPr lang="en-US" sz="2800" dirty="0"/>
          </a:p>
        </p:txBody>
      </p:sp>
      <p:sp>
        <p:nvSpPr>
          <p:cNvPr id="3" name="Title 2"/>
          <p:cNvSpPr>
            <a:spLocks noGrp="1"/>
          </p:cNvSpPr>
          <p:nvPr>
            <p:ph type="title"/>
          </p:nvPr>
        </p:nvSpPr>
        <p:spPr/>
        <p:txBody>
          <a:bodyPr/>
          <a:lstStyle/>
          <a:p>
            <a:endParaRPr lang="en-US"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pPr algn="ctr"/>
            <a:r>
              <a:rPr lang="fa-IR" sz="32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بررسی کانسپت طرح</a:t>
            </a:r>
            <a:r>
              <a:rPr lang="fa-IR"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US"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3076" name="Picture 4" descr="F:\daneshgah\projeha\tarhe 5\nemone khreji\asli\nemone khareji\eideha\a.jpg"/>
          <p:cNvPicPr>
            <a:picLocks noChangeAspect="1" noChangeArrowheads="1"/>
          </p:cNvPicPr>
          <p:nvPr/>
        </p:nvPicPr>
        <p:blipFill>
          <a:blip r:embed="rId2"/>
          <a:srcRect/>
          <a:stretch>
            <a:fillRect/>
          </a:stretch>
        </p:blipFill>
        <p:spPr bwMode="auto">
          <a:xfrm>
            <a:off x="1428728" y="1500174"/>
            <a:ext cx="6562740" cy="4922056"/>
          </a:xfrm>
          <a:prstGeom prst="rect">
            <a:avLst/>
          </a:prstGeom>
          <a:noFill/>
        </p:spPr>
      </p:pic>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pPr algn="r"/>
            <a:r>
              <a:rPr lang="fa-IR" sz="2400" dirty="0" smtClean="0"/>
              <a:t>ترکیب احجام مختلف با همدیگر باعث ایجاد یک جسم منسجم و در نهایت تشکیل حجم نهایی در هر دو ساختمان شده است .</a:t>
            </a:r>
            <a:endParaRPr lang="en-US" sz="2400" dirty="0"/>
          </a:p>
        </p:txBody>
      </p:sp>
      <p:pic>
        <p:nvPicPr>
          <p:cNvPr id="4098" name="Picture 2" descr="F:\daneshgah\projeha\tarhe 5\nemone khreji\asli\nemone khareji\eideha\vhusmatrix.jpg"/>
          <p:cNvPicPr>
            <a:picLocks noChangeAspect="1" noChangeArrowheads="1"/>
          </p:cNvPicPr>
          <p:nvPr/>
        </p:nvPicPr>
        <p:blipFill>
          <a:blip r:embed="rId2"/>
          <a:srcRect/>
          <a:stretch>
            <a:fillRect/>
          </a:stretch>
        </p:blipFill>
        <p:spPr bwMode="auto">
          <a:xfrm>
            <a:off x="1333478" y="1500174"/>
            <a:ext cx="6667546" cy="5000660"/>
          </a:xfrm>
          <a:prstGeom prst="rect">
            <a:avLst/>
          </a:prstGeom>
          <a:noFill/>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122" name="Picture 2" descr="F:\daneshgah\projeha\tarhe 5\nemone khreji\asli\nemone khareji\eideha\1.jpg"/>
          <p:cNvPicPr>
            <a:picLocks noChangeAspect="1" noChangeArrowheads="1"/>
          </p:cNvPicPr>
          <p:nvPr/>
        </p:nvPicPr>
        <p:blipFill>
          <a:blip r:embed="rId2"/>
          <a:srcRect/>
          <a:stretch>
            <a:fillRect/>
          </a:stretch>
        </p:blipFill>
        <p:spPr bwMode="auto">
          <a:xfrm>
            <a:off x="571472" y="214290"/>
            <a:ext cx="8280400" cy="1905000"/>
          </a:xfrm>
          <a:prstGeom prst="rect">
            <a:avLst/>
          </a:prstGeom>
          <a:noFill/>
        </p:spPr>
      </p:pic>
      <p:pic>
        <p:nvPicPr>
          <p:cNvPr id="5123" name="Picture 3" descr="F:\daneshgah\projeha\tarhe 5\nemone khreji\asli\nemone khareji\eideha\v-blocks.jpg"/>
          <p:cNvPicPr>
            <a:picLocks noChangeAspect="1" noChangeArrowheads="1"/>
          </p:cNvPicPr>
          <p:nvPr/>
        </p:nvPicPr>
        <p:blipFill>
          <a:blip r:embed="rId3"/>
          <a:srcRect/>
          <a:stretch>
            <a:fillRect/>
          </a:stretch>
        </p:blipFill>
        <p:spPr bwMode="auto">
          <a:xfrm>
            <a:off x="1500166" y="2357430"/>
            <a:ext cx="6513451" cy="1754208"/>
          </a:xfrm>
          <a:prstGeom prst="rect">
            <a:avLst/>
          </a:prstGeom>
          <a:noFill/>
        </p:spPr>
      </p:pic>
      <p:pic>
        <p:nvPicPr>
          <p:cNvPr id="5124" name="Picture 4" descr="F:\daneshgah\projeha\tarhe 5\nemone khreji\asli\nemone khareji\eideha\Copy of mhusmatrix.jpg"/>
          <p:cNvPicPr>
            <a:picLocks noChangeAspect="1" noChangeArrowheads="1"/>
          </p:cNvPicPr>
          <p:nvPr/>
        </p:nvPicPr>
        <p:blipFill>
          <a:blip r:embed="rId4"/>
          <a:srcRect/>
          <a:stretch>
            <a:fillRect/>
          </a:stretch>
        </p:blipFill>
        <p:spPr bwMode="auto">
          <a:xfrm>
            <a:off x="2643174" y="4357694"/>
            <a:ext cx="4214842" cy="2288057"/>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6148" name="Picture 4" descr="F:\daneshgah\projeha\tarhe 5\nemone khreji\asli\nemone khareji\eideha\0.jpg"/>
          <p:cNvPicPr>
            <a:picLocks noChangeAspect="1" noChangeArrowheads="1"/>
          </p:cNvPicPr>
          <p:nvPr/>
        </p:nvPicPr>
        <p:blipFill>
          <a:blip r:embed="rId2"/>
          <a:srcRect/>
          <a:stretch>
            <a:fillRect/>
          </a:stretch>
        </p:blipFill>
        <p:spPr bwMode="auto">
          <a:xfrm>
            <a:off x="1214414" y="214290"/>
            <a:ext cx="2473322" cy="3048261"/>
          </a:xfrm>
          <a:prstGeom prst="rect">
            <a:avLst/>
          </a:prstGeom>
          <a:noFill/>
        </p:spPr>
      </p:pic>
      <p:pic>
        <p:nvPicPr>
          <p:cNvPr id="6149" name="Picture 5" descr="F:\daneshgah\projeha\tarhe 5\nemone khreji\asli\nemone khareji\eideha\00.jpg"/>
          <p:cNvPicPr>
            <a:picLocks noChangeAspect="1" noChangeArrowheads="1"/>
          </p:cNvPicPr>
          <p:nvPr/>
        </p:nvPicPr>
        <p:blipFill>
          <a:blip r:embed="rId3"/>
          <a:srcRect/>
          <a:stretch>
            <a:fillRect/>
          </a:stretch>
        </p:blipFill>
        <p:spPr bwMode="auto">
          <a:xfrm>
            <a:off x="5286380" y="357166"/>
            <a:ext cx="2857520" cy="2857520"/>
          </a:xfrm>
          <a:prstGeom prst="rect">
            <a:avLst/>
          </a:prstGeom>
          <a:noFill/>
        </p:spPr>
      </p:pic>
      <p:pic>
        <p:nvPicPr>
          <p:cNvPr id="6150" name="Picture 6" descr="F:\daneshgah\projeha\tarhe 5\nemone khreji\asli\nemone khareji\eideha\000.jpg"/>
          <p:cNvPicPr>
            <a:picLocks noChangeAspect="1" noChangeArrowheads="1"/>
          </p:cNvPicPr>
          <p:nvPr/>
        </p:nvPicPr>
        <p:blipFill>
          <a:blip r:embed="rId4"/>
          <a:srcRect/>
          <a:stretch>
            <a:fillRect/>
          </a:stretch>
        </p:blipFill>
        <p:spPr bwMode="auto">
          <a:xfrm>
            <a:off x="5643570" y="3929066"/>
            <a:ext cx="2786082" cy="2731878"/>
          </a:xfrm>
          <a:prstGeom prst="rect">
            <a:avLst/>
          </a:prstGeom>
          <a:noFill/>
        </p:spPr>
      </p:pic>
      <p:pic>
        <p:nvPicPr>
          <p:cNvPr id="6151" name="Picture 7" descr="F:\daneshgah\projeha\tarhe 5\nemone khreji\asli\nemone khareji\eideha\0000.jpg"/>
          <p:cNvPicPr>
            <a:picLocks noChangeAspect="1" noChangeArrowheads="1"/>
          </p:cNvPicPr>
          <p:nvPr/>
        </p:nvPicPr>
        <p:blipFill>
          <a:blip r:embed="rId5"/>
          <a:srcRect/>
          <a:stretch>
            <a:fillRect/>
          </a:stretch>
        </p:blipFill>
        <p:spPr bwMode="auto">
          <a:xfrm>
            <a:off x="785786" y="3214686"/>
            <a:ext cx="3495304" cy="3500462"/>
          </a:xfrm>
          <a:prstGeom prst="rect">
            <a:avLst/>
          </a:prstGeom>
          <a:noFill/>
        </p:spPr>
      </p:pic>
      <p:sp>
        <p:nvSpPr>
          <p:cNvPr id="10" name="Striped Right Arrow 9"/>
          <p:cNvSpPr/>
          <p:nvPr/>
        </p:nvSpPr>
        <p:spPr>
          <a:xfrm>
            <a:off x="4000496" y="1428736"/>
            <a:ext cx="857256" cy="734791"/>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Striped Right Arrow 10"/>
          <p:cNvSpPr/>
          <p:nvPr/>
        </p:nvSpPr>
        <p:spPr>
          <a:xfrm rot="5400000">
            <a:off x="6439593" y="3061605"/>
            <a:ext cx="857256" cy="734791"/>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triped Right Arrow 11"/>
          <p:cNvSpPr/>
          <p:nvPr/>
        </p:nvSpPr>
        <p:spPr>
          <a:xfrm rot="10800000">
            <a:off x="4429124" y="4857760"/>
            <a:ext cx="857256" cy="734791"/>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14480" y="2928934"/>
            <a:ext cx="5718048" cy="977486"/>
          </a:xfrm>
        </p:spPr>
        <p:txBody>
          <a:bodyPr/>
          <a:lstStyle/>
          <a:p>
            <a:endParaRPr lang="en-US" dirty="0"/>
          </a:p>
        </p:txBody>
      </p:sp>
      <p:sp>
        <p:nvSpPr>
          <p:cNvPr id="3" name="Title 2"/>
          <p:cNvSpPr>
            <a:spLocks noGrp="1"/>
          </p:cNvSpPr>
          <p:nvPr>
            <p:ph type="title"/>
          </p:nvPr>
        </p:nvSpPr>
        <p:spPr>
          <a:xfrm>
            <a:off x="642910" y="428604"/>
            <a:ext cx="8156448" cy="777240"/>
          </a:xfrm>
        </p:spPr>
        <p:txBody>
          <a:bodyPr/>
          <a:lstStyle/>
          <a:p>
            <a:pPr algn="r" rtl="1"/>
            <a:r>
              <a:rPr lang="fa-IR" sz="2400" dirty="0" smtClean="0"/>
              <a:t>در این پروژه گونه ای از اصل لکوربوزیه در مورد ساختمان مسکونی  واحد تفسیر شده است : راهروهای مرکزی همه طبقات و آپارتمانها را بهم متصل کرده و نور را در سرتاسر حفره میانی ساختمان به اشتراک گذاشته است. </a:t>
            </a:r>
            <a:endParaRPr lang="en-US" sz="2400" dirty="0"/>
          </a:p>
        </p:txBody>
      </p:sp>
      <p:pic>
        <p:nvPicPr>
          <p:cNvPr id="7170" name="Picture 2" descr="F:\daneshgah\projeha\tarhe 5\nemone khreji\asli\nemone khareji\pic\vm08.jpg"/>
          <p:cNvPicPr>
            <a:picLocks noChangeAspect="1" noChangeArrowheads="1"/>
          </p:cNvPicPr>
          <p:nvPr/>
        </p:nvPicPr>
        <p:blipFill>
          <a:blip r:embed="rId2"/>
          <a:srcRect/>
          <a:stretch>
            <a:fillRect/>
          </a:stretch>
        </p:blipFill>
        <p:spPr bwMode="auto">
          <a:xfrm>
            <a:off x="1500166" y="1928802"/>
            <a:ext cx="6173856" cy="4630392"/>
          </a:xfrm>
          <a:prstGeom prst="rect">
            <a:avLst/>
          </a:prstGeom>
          <a:noFill/>
        </p:spPr>
      </p:pic>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a:xfrm>
            <a:off x="4786314" y="2428868"/>
            <a:ext cx="4143404" cy="2571768"/>
          </a:xfrm>
        </p:spPr>
        <p:txBody>
          <a:bodyPr/>
          <a:lstStyle/>
          <a:p>
            <a:pPr algn="r"/>
            <a:r>
              <a:rPr lang="fa-IR" sz="2400" dirty="0" smtClean="0"/>
              <a:t>واحدها با استفاده از نورپردازیهای متفاوت از همدیگر تشخیص داده میشوند که این موضوع یکی از ایده های لکوربوزیه در طراحی ساختمان  </a:t>
            </a:r>
            <a:r>
              <a:rPr lang="ar-SA" sz="2400" dirty="0" smtClean="0"/>
              <a:t>اونیته د'ابیتاسیو</a:t>
            </a:r>
            <a:r>
              <a:rPr lang="fa-IR" sz="2400" dirty="0" smtClean="0"/>
              <a:t>ن نیز دیده می شود .</a:t>
            </a:r>
            <a:endParaRPr lang="en-US" sz="2400" dirty="0"/>
          </a:p>
        </p:txBody>
      </p:sp>
      <p:pic>
        <p:nvPicPr>
          <p:cNvPr id="11266" name="Picture 2" descr="F:\daneshgah\projeha\tarhe 5\nemone khreji\asli\nemone khareji\pic\dsc-0069.jpg"/>
          <p:cNvPicPr>
            <a:picLocks noChangeAspect="1" noChangeArrowheads="1"/>
          </p:cNvPicPr>
          <p:nvPr/>
        </p:nvPicPr>
        <p:blipFill>
          <a:blip r:embed="rId2"/>
          <a:srcRect/>
          <a:stretch>
            <a:fillRect/>
          </a:stretch>
        </p:blipFill>
        <p:spPr bwMode="auto">
          <a:xfrm>
            <a:off x="642910" y="500042"/>
            <a:ext cx="4021137" cy="6050958"/>
          </a:xfrm>
          <a:prstGeom prst="rect">
            <a:avLst/>
          </a:prstGeom>
          <a:noFill/>
        </p:spPr>
      </p:pic>
    </p:spTree>
  </p:cSld>
  <p:clrMapOvr>
    <a:masterClrMapping/>
  </p:clrMapOvr>
  <p:transition>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251</TotalTime>
  <Words>450</Words>
  <Application>Microsoft Office PowerPoint</Application>
  <PresentationFormat>On-screen Show (4:3)</PresentationFormat>
  <Paragraphs>26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Consolas</vt:lpstr>
      <vt:lpstr>Corbel</vt:lpstr>
      <vt:lpstr>Tahoma</vt:lpstr>
      <vt:lpstr>Wingdings</vt:lpstr>
      <vt:lpstr>Wingdings 2</vt:lpstr>
      <vt:lpstr>Wingdings 3</vt:lpstr>
      <vt:lpstr>Metro</vt:lpstr>
      <vt:lpstr>    عنوان موضوع : تحلیل مجتمع مسکونی           کپنهانگ دانمارک</vt:lpstr>
      <vt:lpstr>مجتمع مسکونی </vt:lpstr>
      <vt:lpstr>PowerPoint Presentation</vt:lpstr>
      <vt:lpstr>بررسی کانسپت طرح </vt:lpstr>
      <vt:lpstr>ترکیب احجام مختلف با همدیگر باعث ایجاد یک جسم منسجم و در نهایت تشکیل حجم نهایی در هر دو ساختمان شده است .</vt:lpstr>
      <vt:lpstr>PowerPoint Presentation</vt:lpstr>
      <vt:lpstr>PowerPoint Presentation</vt:lpstr>
      <vt:lpstr>در این پروژه گونه ای از اصل لکوربوزیه در مورد ساختمان مسکونی  واحد تفسیر شده است : راهروهای مرکزی همه طبقات و آپارتمانها را بهم متصل کرده و نور را در سرتاسر حفره میانی ساختمان به اشتراک گذاشته است. </vt:lpstr>
      <vt:lpstr>واحدها با استفاده از نورپردازیهای متفاوت از همدیگر تشخیص داده میشوند که این موضوع یکی از ایده های لکوربوزیه در طراحی ساختمان  اونیته د'ابیتاسیون نیز دیده می شود .</vt:lpstr>
      <vt:lpstr>ساختمان V دارای 114 واحد در 40 تیپ و  ساختمان  M دارای  95 واحد در 36 تیپ طراحی شده است . در هر ساختمان نیز  4 آسانسور 20 نفره به همراه  7 دستگاه راهپله تعبیه شده است . </vt:lpstr>
      <vt:lpstr>ساختمان  VM جایزه  Forum رو در سال 2006  دریافت کرده و لازم به ذکر است  که این جایزه از طرف مجله معماری و طراحی  Forum به ساختمانهایی که در شمال اروپا ساخته می شود و بهترین طراحی داخلی را داشته باشد اهداء می شود . </vt:lpstr>
      <vt:lpstr> در ضلع جنوبی ردیفهایی از بالکنهای دندانه دار مانند دندان کوسه طراحی شده است این بالکن های  خصوصی همگی در یک نمای ساختمان تعبیه شده اند و دسترسی تراس روی سقف بوسیله راهروهای مرکزی صورت می پذیرد .</vt:lpstr>
      <vt:lpstr>علاوه بر نمای جنوبی که با استفاده از بالکن ها پوشش داده شده است در سایر نماهای ساختمان حالتی یکسان را داشته و از یک ریتم تبعیت می کند .</vt:lpstr>
      <vt:lpstr>  *قسمتی از اظهارات لوکوربوزیه در مورد مجتمع های مسکونی :  "...برای دستیابی به چنان غنایی از زندگی، یعنی به خورشید و فضا و سرسبزی، لازم است که برای یک جمعیت 2000 نفری یک مسکن کلان بسازیم که برای تمامی این 2000 نفر فقط یک ورودی داشته باشد.آنچنانکه بتوانند از طریق آن فورا" به درون خانه های خود،که در آنها برغم حضور تواُمان جمعیتی 2000 نفری، از سکوت و خلوت محض برخوردار خواهند بود، دسترسی داشته باشند. </vt:lpstr>
      <vt:lpstr>خلوت و استقلال هر واحد مسکونی با وجود 4 آسانسور 20 نفره برای رفت و آمدهای عمودی و هفت مسیر دسترسی افقی که یکی بر بالای دیگری قرار گرفته، و همجوار بودن هر واحد تنها با  4 واحد مسکونی دیگر (در بالا، پایین و طرفین) به خوبی تاُمین  می شود و هیچیک از ساکنان نمی توانند صدای همسایگان دیگر را بشنود و به محیط خصوصی دیگران اشراف داشته باشد. چنین شرایطی میتواند برای انسان عصر جدید، آزادی فردی و امکان برخورداری مشترک از تسهیلات عمومی را فراهم آورد..."</vt:lpstr>
      <vt:lpstr>پلان طبقه اول و دوم</vt:lpstr>
      <vt:lpstr>پلان طبقه سوم و چهارم</vt:lpstr>
      <vt:lpstr>پلان واحد های طبقات مختلف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 reza</dc:creator>
  <cp:lastModifiedBy>omid arzi</cp:lastModifiedBy>
  <cp:revision>47</cp:revision>
  <dcterms:created xsi:type="dcterms:W3CDTF">2010-03-23T04:28:18Z</dcterms:created>
  <dcterms:modified xsi:type="dcterms:W3CDTF">2022-01-27T13:44:16Z</dcterms:modified>
</cp:coreProperties>
</file>