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6" r:id="rId1"/>
  </p:sldMasterIdLst>
  <p:notesMasterIdLst>
    <p:notesMasterId r:id="rId40"/>
  </p:notesMasterIdLst>
  <p:sldIdLst>
    <p:sldId id="256" r:id="rId2"/>
    <p:sldId id="287" r:id="rId3"/>
    <p:sldId id="312" r:id="rId4"/>
    <p:sldId id="313" r:id="rId5"/>
    <p:sldId id="302" r:id="rId6"/>
    <p:sldId id="291" r:id="rId7"/>
    <p:sldId id="296" r:id="rId8"/>
    <p:sldId id="297" r:id="rId9"/>
    <p:sldId id="290" r:id="rId10"/>
    <p:sldId id="289" r:id="rId11"/>
    <p:sldId id="292" r:id="rId12"/>
    <p:sldId id="300" r:id="rId13"/>
    <p:sldId id="310" r:id="rId14"/>
    <p:sldId id="298" r:id="rId15"/>
    <p:sldId id="315" r:id="rId16"/>
    <p:sldId id="295" r:id="rId17"/>
    <p:sldId id="301" r:id="rId18"/>
    <p:sldId id="288" r:id="rId19"/>
    <p:sldId id="306" r:id="rId20"/>
    <p:sldId id="303" r:id="rId21"/>
    <p:sldId id="304" r:id="rId22"/>
    <p:sldId id="305" r:id="rId23"/>
    <p:sldId id="311" r:id="rId24"/>
    <p:sldId id="307" r:id="rId25"/>
    <p:sldId id="309" r:id="rId26"/>
    <p:sldId id="308" r:id="rId27"/>
    <p:sldId id="316" r:id="rId28"/>
    <p:sldId id="314" r:id="rId29"/>
    <p:sldId id="279" r:id="rId30"/>
    <p:sldId id="281" r:id="rId31"/>
    <p:sldId id="282" r:id="rId32"/>
    <p:sldId id="283" r:id="rId33"/>
    <p:sldId id="284" r:id="rId34"/>
    <p:sldId id="285" r:id="rId35"/>
    <p:sldId id="286" r:id="rId36"/>
    <p:sldId id="317" r:id="rId37"/>
    <p:sldId id="318" r:id="rId38"/>
    <p:sldId id="319"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27"/>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66" autoAdjust="0"/>
    <p:restoredTop sz="88285" autoAdjust="0"/>
  </p:normalViewPr>
  <p:slideViewPr>
    <p:cSldViewPr>
      <p:cViewPr varScale="1">
        <p:scale>
          <a:sx n="79" d="100"/>
          <a:sy n="79" d="100"/>
        </p:scale>
        <p:origin x="1589" y="4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D19E59-0677-466C-9401-8ED96E6AC4D2}" type="datetimeFigureOut">
              <a:rPr lang="fa-IR" smtClean="0"/>
              <a:pPr/>
              <a:t>28/05/1438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8C0446-5F3C-4E4C-9AEB-9E2C2216A015}" type="slidenum">
              <a:rPr lang="fa-IR" smtClean="0"/>
              <a:pPr/>
              <a:t>‹#›</a:t>
            </a:fld>
            <a:endParaRPr lang="fa-IR"/>
          </a:p>
        </p:txBody>
      </p:sp>
    </p:spTree>
    <p:extLst>
      <p:ext uri="{BB962C8B-B14F-4D97-AF65-F5344CB8AC3E}">
        <p14:creationId xmlns:p14="http://schemas.microsoft.com/office/powerpoint/2010/main" val="2173367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34943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98536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33971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0090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0974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332149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532456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526732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6552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63216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02498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15059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85078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197656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72358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256418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B7B7A-9601-4FF2-A6AF-303E2F5FB8F3}" type="datetimeFigureOut">
              <a:rPr lang="fa-IR" smtClean="0"/>
              <a:pPr/>
              <a:t>28/05/1438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A61E1D-234B-4DAB-960D-19D543D59041}" type="slidenum">
              <a:rPr lang="fa-IR" smtClean="0"/>
              <a:pPr/>
              <a:t>‹#›</a:t>
            </a:fld>
            <a:endParaRPr lang="fa-IR"/>
          </a:p>
        </p:txBody>
      </p:sp>
    </p:spTree>
    <p:extLst>
      <p:ext uri="{BB962C8B-B14F-4D97-AF65-F5344CB8AC3E}">
        <p14:creationId xmlns:p14="http://schemas.microsoft.com/office/powerpoint/2010/main" val="360744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7B7B7A-9601-4FF2-A6AF-303E2F5FB8F3}" type="datetimeFigureOut">
              <a:rPr lang="fa-IR" smtClean="0"/>
              <a:pPr/>
              <a:t>28/05/1438</a:t>
            </a:fld>
            <a:endParaRPr lang="fa-I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A61E1D-234B-4DAB-960D-19D543D59041}" type="slidenum">
              <a:rPr lang="fa-IR" smtClean="0"/>
              <a:pPr/>
              <a:t>‹#›</a:t>
            </a:fld>
            <a:endParaRPr lang="fa-IR"/>
          </a:p>
        </p:txBody>
      </p:sp>
    </p:spTree>
    <p:extLst>
      <p:ext uri="{BB962C8B-B14F-4D97-AF65-F5344CB8AC3E}">
        <p14:creationId xmlns:p14="http://schemas.microsoft.com/office/powerpoint/2010/main" val="3393868791"/>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83578"/>
            <a:ext cx="8305800" cy="2088232"/>
          </a:xfrm>
        </p:spPr>
        <p:txBody>
          <a:bodyPr/>
          <a:lstStyle/>
          <a:p>
            <a:r>
              <a:rPr lang="fa-IR" spc="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Elham" pitchFamily="2" charset="-78"/>
              </a:rPr>
              <a:t>تحلیل سایت مجتمع مسکونی 45واحدی</a:t>
            </a:r>
            <a:endParaRPr lang="fa-IR" spc="0" dirty="0">
              <a:ln w="10160">
                <a:solidFill>
                  <a:schemeClr val="accent1"/>
                </a:solidFill>
                <a:prstDash val="solid"/>
              </a:ln>
              <a:solidFill>
                <a:srgbClr val="FFFFFF"/>
              </a:solidFill>
              <a:effectLst>
                <a:outerShdw blurRad="38100" dist="32000" dir="5400000" algn="tl">
                  <a:srgbClr val="000000">
                    <a:alpha val="30000"/>
                  </a:srgbClr>
                </a:outerShdw>
              </a:effectLst>
              <a:cs typeface="B Elham" pitchFamily="2" charset="-7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632941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5194085"/>
          </a:xfrm>
          <a:prstGeom prst="rect">
            <a:avLst/>
          </a:prstGeom>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0728"/>
            <a:ext cx="8759082" cy="4970978"/>
          </a:xfrm>
          <a:prstGeom prst="rect">
            <a:avLst/>
          </a:prstGeom>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20688"/>
            <a:ext cx="7490460" cy="5354196"/>
          </a:xfrm>
          <a:prstGeom prst="rect">
            <a:avLst/>
          </a:prstGeom>
        </p:spPr>
      </p:pic>
    </p:spTree>
    <p:extLst>
      <p:ext uri="{BB962C8B-B14F-4D97-AF65-F5344CB8AC3E}">
        <p14:creationId xmlns:p14="http://schemas.microsoft.com/office/powerpoint/2010/main" val="184968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424936" cy="6336704"/>
          </a:xfrm>
          <a:prstGeom prst="rect">
            <a:avLst/>
          </a:prstGeom>
        </p:spPr>
      </p:pic>
    </p:spTree>
    <p:extLst>
      <p:ext uri="{BB962C8B-B14F-4D97-AF65-F5344CB8AC3E}">
        <p14:creationId xmlns:p14="http://schemas.microsoft.com/office/powerpoint/2010/main" val="189335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92696"/>
            <a:ext cx="8424936" cy="5472608"/>
          </a:xfrm>
          <a:prstGeom prst="rect">
            <a:avLst/>
          </a:prstGeom>
        </p:spPr>
      </p:pic>
      <p:sp>
        <p:nvSpPr>
          <p:cNvPr id="3" name="Rectangle 2"/>
          <p:cNvSpPr/>
          <p:nvPr/>
        </p:nvSpPr>
        <p:spPr>
          <a:xfrm rot="16200000">
            <a:off x="-847909" y="3196576"/>
            <a:ext cx="2148345" cy="338554"/>
          </a:xfrm>
          <a:prstGeom prst="rect">
            <a:avLst/>
          </a:prstGeom>
        </p:spPr>
        <p:txBody>
          <a:bodyPr wrap="none">
            <a:spAutoFit/>
          </a:bodyPr>
          <a:lstStyle/>
          <a:p>
            <a:pPr lvl="0" algn="ctr"/>
            <a:r>
              <a:rPr lang="fa-IR" sz="1600" b="1" dirty="0" smtClean="0">
                <a:solidFill>
                  <a:schemeClr val="accent4">
                    <a:lumMod val="75000"/>
                  </a:schemeClr>
                </a:solidFill>
                <a:cs typeface="B Sina" pitchFamily="2" charset="-78"/>
              </a:rPr>
              <a:t>نحوه گردش زمین به دور خورشید</a:t>
            </a:r>
            <a:endParaRPr lang="fa-IR" sz="1600" b="1" dirty="0">
              <a:solidFill>
                <a:schemeClr val="accent4">
                  <a:lumMod val="75000"/>
                </a:schemeClr>
              </a:solidFill>
              <a:cs typeface="B Sina" pitchFamily="2" charset="-78"/>
            </a:endParaRPr>
          </a:p>
        </p:txBody>
      </p:sp>
    </p:spTree>
    <p:extLst>
      <p:ext uri="{BB962C8B-B14F-4D97-AF65-F5344CB8AC3E}">
        <p14:creationId xmlns:p14="http://schemas.microsoft.com/office/powerpoint/2010/main" val="239145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8280920" cy="5976664"/>
          </a:xfrm>
          <a:prstGeom prst="rect">
            <a:avLst/>
          </a:prstGeom>
        </p:spPr>
      </p:pic>
    </p:spTree>
    <p:extLst>
      <p:ext uri="{BB962C8B-B14F-4D97-AF65-F5344CB8AC3E}">
        <p14:creationId xmlns:p14="http://schemas.microsoft.com/office/powerpoint/2010/main" val="26503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564255" y="3080126"/>
            <a:ext cx="2610010" cy="338554"/>
          </a:xfrm>
          <a:prstGeom prst="rect">
            <a:avLst/>
          </a:prstGeom>
        </p:spPr>
        <p:txBody>
          <a:bodyPr wrap="none">
            <a:spAutoFit/>
          </a:bodyPr>
          <a:lstStyle/>
          <a:p>
            <a:pPr lvl="0" algn="ctr"/>
            <a:r>
              <a:rPr lang="fa-IR" sz="1600" b="1" dirty="0" smtClean="0">
                <a:solidFill>
                  <a:schemeClr val="accent4">
                    <a:lumMod val="75000"/>
                  </a:schemeClr>
                </a:solidFill>
                <a:cs typeface="B Sina" pitchFamily="2" charset="-78"/>
              </a:rPr>
              <a:t>ویژگی های اقلیمی مناطق سرد وکوهستانی</a:t>
            </a:r>
            <a:endParaRPr lang="fa-IR" sz="1600" b="1" dirty="0">
              <a:solidFill>
                <a:schemeClr val="accent4">
                  <a:lumMod val="75000"/>
                </a:schemeClr>
              </a:solidFill>
              <a:cs typeface="B Sina" pitchFamily="2" charset="-78"/>
            </a:endParaRPr>
          </a:p>
        </p:txBody>
      </p:sp>
      <p:sp>
        <p:nvSpPr>
          <p:cNvPr id="3" name="Rectangle 3"/>
          <p:cNvSpPr>
            <a:spLocks noChangeArrowheads="1"/>
          </p:cNvSpPr>
          <p:nvPr/>
        </p:nvSpPr>
        <p:spPr bwMode="auto">
          <a:xfrm>
            <a:off x="1285852" y="1145242"/>
            <a:ext cx="742955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lang="fa-IR" dirty="0" smtClean="0">
                <a:solidFill>
                  <a:schemeClr val="bg1"/>
                </a:solidFill>
                <a:cs typeface="B Zar" pitchFamily="2" charset="-78"/>
              </a:rPr>
              <a:t>1-استفاده از مصالح ساختمانی با ظرفیت حرارتی زیاد وبا رنگ تیره </a:t>
            </a:r>
            <a:endParaRPr lang="en-US" dirty="0" smtClean="0">
              <a:solidFill>
                <a:schemeClr val="bg1"/>
              </a:solidFill>
              <a:cs typeface="B Zar" pitchFamily="2" charset="-78"/>
            </a:endParaRPr>
          </a:p>
          <a:p>
            <a:pPr algn="just" eaLnBrk="0" fontAlgn="base" hangingPunct="0">
              <a:spcBef>
                <a:spcPct val="0"/>
              </a:spcBef>
              <a:spcAft>
                <a:spcPct val="0"/>
              </a:spcAft>
            </a:pPr>
            <a:r>
              <a:rPr lang="fa-IR" dirty="0" smtClean="0">
                <a:solidFill>
                  <a:schemeClr val="bg1"/>
                </a:solidFill>
                <a:cs typeface="B Zar" pitchFamily="2" charset="-78"/>
              </a:rPr>
              <a:t>2-قرار دادن ساختمان در جهات نورگیر ..</a:t>
            </a:r>
          </a:p>
          <a:p>
            <a:pPr algn="just" eaLnBrk="0" fontAlgn="base" hangingPunct="0">
              <a:spcBef>
                <a:spcPct val="0"/>
              </a:spcBef>
              <a:spcAft>
                <a:spcPct val="0"/>
              </a:spcAft>
            </a:pPr>
            <a:r>
              <a:rPr lang="fa-IR" dirty="0">
                <a:solidFill>
                  <a:schemeClr val="bg1"/>
                </a:solidFill>
                <a:cs typeface="B Zar" pitchFamily="2" charset="-78"/>
              </a:rPr>
              <a:t> 3-پنجره های کوچک وکشیده به جهت نور خورشید</a:t>
            </a:r>
            <a:endParaRPr lang="en-US" dirty="0">
              <a:solidFill>
                <a:schemeClr val="bg1"/>
              </a:solidFill>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bg1"/>
                </a:solidFill>
                <a:effectLst/>
                <a:latin typeface="Calibri" pitchFamily="34" charset="0"/>
                <a:ea typeface="Calibri" pitchFamily="34" charset="0"/>
                <a:cs typeface="B Zar"/>
              </a:rPr>
              <a:t>4-استفاده</a:t>
            </a:r>
            <a:r>
              <a:rPr kumimoji="0" lang="fa-IR" b="0" i="0" u="none" strike="noStrike" cap="none" normalizeH="0" dirty="0" smtClean="0">
                <a:ln>
                  <a:noFill/>
                </a:ln>
                <a:solidFill>
                  <a:schemeClr val="bg1"/>
                </a:solidFill>
                <a:effectLst/>
                <a:latin typeface="Calibri" pitchFamily="34" charset="0"/>
                <a:ea typeface="Calibri" pitchFamily="34" charset="0"/>
                <a:cs typeface="B Zar"/>
              </a:rPr>
              <a:t> از سیستم های غیر  فعال خورشیدی بدون استفاده از وسایل مکانیکی و تاسیساتی مانند دریافت مستقیم :دیوار ترومپ :آتریوم :</a:t>
            </a:r>
            <a:endParaRPr kumimoji="0" lang="fa-IR" b="0" i="0" u="none" strike="noStrike" cap="none" normalizeH="0" baseline="0" dirty="0" smtClean="0">
              <a:ln>
                <a:noFill/>
              </a:ln>
              <a:solidFill>
                <a:schemeClr val="bg1"/>
              </a:solidFill>
              <a:effectLst/>
              <a:latin typeface="Calibri" pitchFamily="34" charset="0"/>
              <a:ea typeface="Calibri" pitchFamily="34" charset="0"/>
              <a:cs typeface="B Zar"/>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Calibri" pitchFamily="34" charset="0"/>
              <a:ea typeface="Calibri" pitchFamily="34" charset="0"/>
              <a:cs typeface="B Esfeha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B Esfeha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453599661"/>
              </p:ext>
            </p:extLst>
          </p:nvPr>
        </p:nvGraphicFramePr>
        <p:xfrm>
          <a:off x="1500168" y="3429000"/>
          <a:ext cx="6286542" cy="2734956"/>
        </p:xfrm>
        <a:graphic>
          <a:graphicData uri="http://schemas.openxmlformats.org/drawingml/2006/table">
            <a:tbl>
              <a:tblPr rtl="1">
                <a:tableStyleId>{284E427A-3D55-4303-BF80-6455036E1DE7}</a:tableStyleId>
              </a:tblPr>
              <a:tblGrid>
                <a:gridCol w="628534"/>
                <a:gridCol w="628534"/>
                <a:gridCol w="628534"/>
                <a:gridCol w="628534"/>
                <a:gridCol w="628534"/>
                <a:gridCol w="628534"/>
                <a:gridCol w="628534"/>
                <a:gridCol w="628534"/>
                <a:gridCol w="629135"/>
                <a:gridCol w="629135"/>
              </a:tblGrid>
              <a:tr h="1508136">
                <a:tc>
                  <a:txBody>
                    <a:bodyPr/>
                    <a:lstStyle/>
                    <a:p>
                      <a:pPr algn="ctr" rtl="1">
                        <a:lnSpc>
                          <a:spcPct val="115000"/>
                        </a:lnSpc>
                        <a:spcAft>
                          <a:spcPts val="0"/>
                        </a:spcAft>
                      </a:pPr>
                      <a:endParaRPr lang="en-US" sz="1400" dirty="0">
                        <a:cs typeface="B Zar" pitchFamily="2" charset="-78"/>
                      </a:endParaRPr>
                    </a:p>
                    <a:p>
                      <a:pPr algn="ctr" rtl="1">
                        <a:lnSpc>
                          <a:spcPct val="115000"/>
                        </a:lnSpc>
                        <a:spcAft>
                          <a:spcPts val="0"/>
                        </a:spcAft>
                      </a:pPr>
                      <a:r>
                        <a:rPr lang="fa-IR" sz="1400" dirty="0">
                          <a:cs typeface="B Zar" pitchFamily="2" charset="-78"/>
                        </a:rPr>
                        <a:t>نوع اقلیم</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dirty="0">
                        <a:cs typeface="B Zar" pitchFamily="2" charset="-78"/>
                      </a:endParaRPr>
                    </a:p>
                    <a:p>
                      <a:pPr algn="ctr" rtl="1">
                        <a:lnSpc>
                          <a:spcPct val="115000"/>
                        </a:lnSpc>
                        <a:spcAft>
                          <a:spcPts val="0"/>
                        </a:spcAft>
                      </a:pPr>
                      <a:r>
                        <a:rPr lang="fa-IR" sz="1400" dirty="0">
                          <a:cs typeface="B Zar" pitchFamily="2" charset="-78"/>
                        </a:rPr>
                        <a:t>نوع مصالح</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dirty="0">
                        <a:cs typeface="B Zar" pitchFamily="2" charset="-78"/>
                      </a:endParaRPr>
                    </a:p>
                    <a:p>
                      <a:pPr algn="ctr" rtl="1">
                        <a:lnSpc>
                          <a:spcPct val="115000"/>
                        </a:lnSpc>
                        <a:spcAft>
                          <a:spcPts val="0"/>
                        </a:spcAft>
                      </a:pPr>
                      <a:r>
                        <a:rPr lang="fa-IR" sz="1400" dirty="0">
                          <a:cs typeface="B Zar" pitchFamily="2" charset="-78"/>
                        </a:rPr>
                        <a:t>نوع پلان</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نوع بام</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جهت قرار گیری</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نحوه ی ارتباط</a:t>
                      </a:r>
                      <a:endParaRPr lang="en-US" sz="1400">
                        <a:cs typeface="B Zar" pitchFamily="2" charset="-78"/>
                      </a:endParaRPr>
                    </a:p>
                    <a:p>
                      <a:pPr algn="ctr" rtl="1">
                        <a:lnSpc>
                          <a:spcPct val="115000"/>
                        </a:lnSpc>
                        <a:spcAft>
                          <a:spcPts val="0"/>
                        </a:spcAft>
                      </a:pPr>
                      <a:r>
                        <a:rPr lang="fa-IR" sz="1400">
                          <a:cs typeface="B Zar" pitchFamily="2" charset="-78"/>
                        </a:rPr>
                        <a:t>ساختمان با زمین</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سطح و تعداد پنجره</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میزان استفاده از تهویهی طبیعی</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a:cs typeface="B Zar" pitchFamily="2" charset="-78"/>
                      </a:endParaRPr>
                    </a:p>
                    <a:p>
                      <a:pPr algn="ctr" rtl="1">
                        <a:lnSpc>
                          <a:spcPct val="115000"/>
                        </a:lnSpc>
                        <a:spcAft>
                          <a:spcPts val="0"/>
                        </a:spcAft>
                      </a:pPr>
                      <a:r>
                        <a:rPr lang="fa-IR" sz="1400">
                          <a:cs typeface="B Zar" pitchFamily="2" charset="-78"/>
                        </a:rPr>
                        <a:t>بافت مجموعه</a:t>
                      </a:r>
                      <a:endParaRPr lang="en-US" sz="140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en-US" sz="1400" dirty="0">
                        <a:cs typeface="B Zar" pitchFamily="2" charset="-78"/>
                      </a:endParaRPr>
                    </a:p>
                    <a:p>
                      <a:pPr algn="ctr" rtl="1">
                        <a:lnSpc>
                          <a:spcPct val="115000"/>
                        </a:lnSpc>
                        <a:spcAft>
                          <a:spcPts val="0"/>
                        </a:spcAft>
                      </a:pPr>
                      <a:r>
                        <a:rPr lang="fa-IR" sz="1400" dirty="0">
                          <a:cs typeface="B Zar" pitchFamily="2" charset="-78"/>
                        </a:rPr>
                        <a:t>نوع رنگ خارجی</a:t>
                      </a:r>
                      <a:endParaRPr lang="en-US" sz="1400" dirty="0">
                        <a:latin typeface="Calibri"/>
                        <a:ea typeface="Calibri"/>
                        <a:cs typeface="B Zar" pitchFamily="2" charset="-78"/>
                      </a:endParaRPr>
                    </a:p>
                  </a:txBody>
                  <a:tcPr marL="62929" marR="62929" marT="0" marB="0"/>
                </a:tc>
              </a:tr>
              <a:tr h="1206508">
                <a:tc>
                  <a:txBody>
                    <a:bodyPr/>
                    <a:lstStyle/>
                    <a:p>
                      <a:pPr algn="ctr" rtl="1">
                        <a:lnSpc>
                          <a:spcPct val="115000"/>
                        </a:lnSpc>
                        <a:spcAft>
                          <a:spcPts val="0"/>
                        </a:spcAft>
                      </a:pPr>
                      <a:endParaRPr lang="en-US" sz="1400" dirty="0">
                        <a:cs typeface="B Zar" pitchFamily="2" charset="-78"/>
                      </a:endParaRPr>
                    </a:p>
                    <a:p>
                      <a:pPr algn="ctr" rtl="1">
                        <a:lnSpc>
                          <a:spcPct val="115000"/>
                        </a:lnSpc>
                        <a:spcAft>
                          <a:spcPts val="0"/>
                        </a:spcAft>
                      </a:pPr>
                      <a:r>
                        <a:rPr lang="fa-IR" sz="1400" dirty="0" smtClean="0">
                          <a:cs typeface="B Zar" pitchFamily="2" charset="-78"/>
                        </a:rPr>
                        <a:t>سرد</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a:cs typeface="B Zar" pitchFamily="2" charset="-78"/>
                      </a:endParaRPr>
                    </a:p>
                    <a:p>
                      <a:pPr algn="ctr" rtl="1">
                        <a:lnSpc>
                          <a:spcPct val="115000"/>
                        </a:lnSpc>
                        <a:spcAft>
                          <a:spcPts val="0"/>
                        </a:spcAft>
                      </a:pPr>
                      <a:r>
                        <a:rPr lang="fa-IR" sz="1400" dirty="0" smtClean="0">
                          <a:cs typeface="B Zar" pitchFamily="2" charset="-78"/>
                        </a:rPr>
                        <a:t>ظرفیت حرارتی بالا</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200" dirty="0">
                        <a:cs typeface="B Zar" pitchFamily="2" charset="-78"/>
                      </a:endParaRPr>
                    </a:p>
                    <a:p>
                      <a:pPr algn="ctr" rtl="1">
                        <a:lnSpc>
                          <a:spcPct val="115000"/>
                        </a:lnSpc>
                        <a:spcAft>
                          <a:spcPts val="0"/>
                        </a:spcAft>
                      </a:pPr>
                      <a:r>
                        <a:rPr lang="fa-IR" sz="1200" dirty="0" smtClean="0">
                          <a:cs typeface="B Zar" pitchFamily="2" charset="-78"/>
                        </a:rPr>
                        <a:t>متراکم</a:t>
                      </a:r>
                      <a:endParaRPr lang="en-US" sz="12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a:cs typeface="B Zar" pitchFamily="2" charset="-78"/>
                      </a:endParaRPr>
                    </a:p>
                    <a:p>
                      <a:pPr algn="ctr" rtl="1">
                        <a:lnSpc>
                          <a:spcPct val="115000"/>
                        </a:lnSpc>
                        <a:spcAft>
                          <a:spcPts val="0"/>
                        </a:spcAft>
                      </a:pPr>
                      <a:r>
                        <a:rPr lang="fa-IR" sz="1400" dirty="0" smtClean="0">
                          <a:cs typeface="B Zar" pitchFamily="2" charset="-78"/>
                        </a:rPr>
                        <a:t>مسطح .یا شیب دار</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r>
                        <a:rPr lang="fa-IR" sz="1400" dirty="0" smtClean="0">
                          <a:cs typeface="B Zar" pitchFamily="2" charset="-78"/>
                        </a:rPr>
                        <a:t>شرقی</a:t>
                      </a:r>
                      <a:r>
                        <a:rPr lang="fa-IR" sz="1400" baseline="0" dirty="0" smtClean="0">
                          <a:cs typeface="B Zar" pitchFamily="2" charset="-78"/>
                        </a:rPr>
                        <a:t> غربی</a:t>
                      </a:r>
                      <a:r>
                        <a:rPr lang="fa-IR" sz="1400" dirty="0" smtClean="0">
                          <a:cs typeface="B Zar" pitchFamily="2" charset="-78"/>
                        </a:rPr>
                        <a:t>  </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a:cs typeface="B Zar" pitchFamily="2" charset="-78"/>
                      </a:endParaRPr>
                    </a:p>
                    <a:p>
                      <a:pPr algn="ctr" rtl="1">
                        <a:lnSpc>
                          <a:spcPct val="115000"/>
                        </a:lnSpc>
                        <a:spcAft>
                          <a:spcPts val="0"/>
                        </a:spcAft>
                      </a:pPr>
                      <a:r>
                        <a:rPr lang="fa-IR" sz="1400" dirty="0">
                          <a:cs typeface="B Zar" pitchFamily="2" charset="-78"/>
                        </a:rPr>
                        <a:t>روی </a:t>
                      </a:r>
                      <a:r>
                        <a:rPr lang="fa-IR" sz="1400" dirty="0" smtClean="0">
                          <a:cs typeface="B Zar" pitchFamily="2" charset="-78"/>
                        </a:rPr>
                        <a:t>زیر زمین</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a:cs typeface="B Zar" pitchFamily="2" charset="-78"/>
                      </a:endParaRPr>
                    </a:p>
                    <a:p>
                      <a:pPr algn="ctr" rtl="1">
                        <a:lnSpc>
                          <a:spcPct val="115000"/>
                        </a:lnSpc>
                        <a:spcAft>
                          <a:spcPts val="0"/>
                        </a:spcAft>
                      </a:pPr>
                      <a:r>
                        <a:rPr lang="fa-IR" sz="1400" dirty="0" smtClean="0">
                          <a:cs typeface="B Zar" pitchFamily="2" charset="-78"/>
                        </a:rPr>
                        <a:t>متوسط </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a:cs typeface="B Zar" pitchFamily="2" charset="-78"/>
                      </a:endParaRPr>
                    </a:p>
                    <a:p>
                      <a:pPr algn="ctr" rtl="1">
                        <a:lnSpc>
                          <a:spcPct val="115000"/>
                        </a:lnSpc>
                        <a:spcAft>
                          <a:spcPts val="0"/>
                        </a:spcAft>
                      </a:pPr>
                      <a:r>
                        <a:rPr lang="fa-IR" sz="1400" dirty="0">
                          <a:cs typeface="B Zar" pitchFamily="2" charset="-78"/>
                        </a:rPr>
                        <a:t>کم تا زیاد (با توجه به فصول)</a:t>
                      </a:r>
                      <a:endParaRPr lang="en-US" sz="1400" dirty="0">
                        <a:latin typeface="Calibri"/>
                        <a:ea typeface="Calibri"/>
                        <a:cs typeface="B Zar" pitchFamily="2" charset="-78"/>
                      </a:endParaRPr>
                    </a:p>
                  </a:txBody>
                  <a:tcPr marL="62929" marR="62929" marT="0" marB="0"/>
                </a:tc>
                <a:tc>
                  <a:txBody>
                    <a:bodyPr/>
                    <a:lstStyle/>
                    <a:p>
                      <a:pPr algn="ctr" rtl="1">
                        <a:lnSpc>
                          <a:spcPct val="115000"/>
                        </a:lnSpc>
                        <a:spcAft>
                          <a:spcPts val="0"/>
                        </a:spcAft>
                      </a:pPr>
                      <a:endParaRPr lang="fa-IR" sz="1400" dirty="0" smtClean="0">
                        <a:cs typeface="B Zar" pitchFamily="2" charset="-78"/>
                      </a:endParaRPr>
                    </a:p>
                    <a:p>
                      <a:pPr algn="ctr" rtl="1">
                        <a:lnSpc>
                          <a:spcPct val="115000"/>
                        </a:lnSpc>
                        <a:spcAft>
                          <a:spcPts val="0"/>
                        </a:spcAft>
                      </a:pPr>
                      <a:r>
                        <a:rPr lang="fa-IR" sz="1400" dirty="0" smtClean="0">
                          <a:cs typeface="B Zar" pitchFamily="2" charset="-78"/>
                        </a:rPr>
                        <a:t>فشرده</a:t>
                      </a:r>
                    </a:p>
                  </a:txBody>
                  <a:tcPr marL="62929" marR="62929" marT="0" marB="0"/>
                </a:tc>
                <a:tc>
                  <a:txBody>
                    <a:bodyPr/>
                    <a:lstStyle/>
                    <a:p>
                      <a:pPr algn="ctr" rtl="1">
                        <a:lnSpc>
                          <a:spcPct val="115000"/>
                        </a:lnSpc>
                        <a:spcAft>
                          <a:spcPts val="0"/>
                        </a:spcAft>
                      </a:pPr>
                      <a:r>
                        <a:rPr lang="fa-IR" sz="1400" dirty="0">
                          <a:cs typeface="B Zar" pitchFamily="2" charset="-78"/>
                        </a:rPr>
                        <a:t> </a:t>
                      </a:r>
                      <a:endParaRPr lang="en-US" sz="1400" dirty="0">
                        <a:cs typeface="B Zar" pitchFamily="2" charset="-78"/>
                      </a:endParaRPr>
                    </a:p>
                    <a:p>
                      <a:pPr algn="ctr" rtl="1">
                        <a:lnSpc>
                          <a:spcPct val="115000"/>
                        </a:lnSpc>
                        <a:spcAft>
                          <a:spcPts val="0"/>
                        </a:spcAft>
                      </a:pPr>
                      <a:r>
                        <a:rPr lang="fa-IR" sz="1400" dirty="0" smtClean="0">
                          <a:cs typeface="B Zar" pitchFamily="2" charset="-78"/>
                        </a:rPr>
                        <a:t>تیره</a:t>
                      </a:r>
                      <a:endParaRPr lang="en-US" sz="1400" dirty="0">
                        <a:latin typeface="Calibri"/>
                        <a:ea typeface="Calibri"/>
                        <a:cs typeface="B Zar" pitchFamily="2" charset="-78"/>
                      </a:endParaRPr>
                    </a:p>
                  </a:txBody>
                  <a:tcPr marL="62929" marR="62929" marT="0" marB="0"/>
                </a:tc>
              </a:tr>
            </a:tbl>
          </a:graphicData>
        </a:graphic>
      </p:graphicFrame>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7992888" cy="5537790"/>
          </a:xfrm>
          <a:prstGeom prst="rect">
            <a:avLst/>
          </a:prstGeom>
        </p:spPr>
      </p:pic>
    </p:spTree>
    <p:extLst>
      <p:ext uri="{BB962C8B-B14F-4D97-AF65-F5344CB8AC3E}">
        <p14:creationId xmlns:p14="http://schemas.microsoft.com/office/powerpoint/2010/main" val="309939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jpg"/>
          <p:cNvPicPr/>
          <p:nvPr/>
        </p:nvPicPr>
        <p:blipFill>
          <a:blip r:embed="rId2" cstate="print"/>
          <a:srcRect t="4897"/>
          <a:stretch>
            <a:fillRect/>
          </a:stretch>
        </p:blipFill>
        <p:spPr bwMode="auto">
          <a:xfrm>
            <a:off x="1714480" y="1357298"/>
            <a:ext cx="5429288" cy="4640921"/>
          </a:xfrm>
          <a:prstGeom prst="rect">
            <a:avLst/>
          </a:prstGeom>
          <a:noFill/>
          <a:ln w="9525">
            <a:noFill/>
            <a:miter lim="800000"/>
            <a:headEnd/>
            <a:tailEnd/>
          </a:ln>
        </p:spPr>
      </p:pic>
      <p:sp>
        <p:nvSpPr>
          <p:cNvPr id="8" name="Rectangle 7"/>
          <p:cNvSpPr/>
          <p:nvPr/>
        </p:nvSpPr>
        <p:spPr>
          <a:xfrm rot="16200000">
            <a:off x="-338561" y="3022632"/>
            <a:ext cx="2032928" cy="461665"/>
          </a:xfrm>
          <a:prstGeom prst="rect">
            <a:avLst/>
          </a:prstGeom>
        </p:spPr>
        <p:txBody>
          <a:bodyPr wrap="none">
            <a:spAutoFit/>
          </a:bodyPr>
          <a:lstStyle/>
          <a:p>
            <a:pPr lvl="0" algn="ctr"/>
            <a:r>
              <a:rPr lang="fa-IR" sz="2400" b="1" dirty="0" smtClean="0">
                <a:solidFill>
                  <a:schemeClr val="accent4">
                    <a:lumMod val="75000"/>
                  </a:schemeClr>
                </a:solidFill>
                <a:cs typeface="B Sina" pitchFamily="2" charset="-78"/>
              </a:rPr>
              <a:t>جهت گیری ساختمان</a:t>
            </a:r>
            <a:endParaRPr lang="fa-IR" sz="2400" b="1" dirty="0">
              <a:solidFill>
                <a:schemeClr val="accent4">
                  <a:lumMod val="75000"/>
                </a:schemeClr>
              </a:solidFill>
              <a:cs typeface="B Sina" pitchFamily="2" charset="-78"/>
            </a:endParaRPr>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80920" cy="5688632"/>
          </a:xfrm>
          <a:prstGeom prst="rect">
            <a:avLst/>
          </a:prstGeom>
        </p:spPr>
      </p:pic>
    </p:spTree>
    <p:extLst>
      <p:ext uri="{BB962C8B-B14F-4D97-AF65-F5344CB8AC3E}">
        <p14:creationId xmlns:p14="http://schemas.microsoft.com/office/powerpoint/2010/main" val="320157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 y="404664"/>
            <a:ext cx="7917180" cy="6221328"/>
          </a:xfrm>
          <a:prstGeom prst="rect">
            <a:avLst/>
          </a:prstGeom>
        </p:spPr>
      </p:pic>
      <p:sp>
        <p:nvSpPr>
          <p:cNvPr id="5" name="TextBox 4"/>
          <p:cNvSpPr txBox="1"/>
          <p:nvPr/>
        </p:nvSpPr>
        <p:spPr>
          <a:xfrm>
            <a:off x="642910" y="642918"/>
            <a:ext cx="7715304" cy="2585323"/>
          </a:xfrm>
          <a:prstGeom prst="rect">
            <a:avLst/>
          </a:prstGeom>
          <a:noFill/>
        </p:spPr>
        <p:txBody>
          <a:bodyPr wrap="square" rtlCol="1">
            <a:spAutoFit/>
          </a:bodyPr>
          <a:lstStyle/>
          <a:p>
            <a:pPr lvl="0" algn="just"/>
            <a:r>
              <a:rPr lang="fa-IR" b="1" dirty="0" smtClean="0">
                <a:solidFill>
                  <a:schemeClr val="bg1"/>
                </a:solidFill>
                <a:cs typeface="B Zar" pitchFamily="2" charset="-78"/>
              </a:rPr>
              <a:t>الیگودرز</a:t>
            </a:r>
            <a:r>
              <a:rPr lang="ar-SA" dirty="0" smtClean="0">
                <a:solidFill>
                  <a:schemeClr val="bg1"/>
                </a:solidFill>
                <a:cs typeface="B Zar" pitchFamily="2" charset="-78"/>
              </a:rPr>
              <a:t> با مساحت </a:t>
            </a:r>
            <a:r>
              <a:rPr lang="fa-IR" dirty="0" smtClean="0">
                <a:solidFill>
                  <a:schemeClr val="bg1"/>
                </a:solidFill>
                <a:cs typeface="B Zar" pitchFamily="2" charset="-78"/>
              </a:rPr>
              <a:t>5870</a:t>
            </a:r>
            <a:r>
              <a:rPr lang="ar-SA" dirty="0" smtClean="0">
                <a:solidFill>
                  <a:schemeClr val="bg1"/>
                </a:solidFill>
                <a:cs typeface="B Zar" pitchFamily="2" charset="-78"/>
              </a:rPr>
              <a:t> کیلومتر مربع، بین </a:t>
            </a:r>
            <a:r>
              <a:rPr lang="fa-IR" dirty="0" smtClean="0">
                <a:solidFill>
                  <a:schemeClr val="bg1"/>
                </a:solidFill>
                <a:cs typeface="B Zar" pitchFamily="2" charset="-78"/>
              </a:rPr>
              <a:t>49</a:t>
            </a:r>
            <a:r>
              <a:rPr lang="ar-SA" dirty="0" smtClean="0">
                <a:solidFill>
                  <a:schemeClr val="bg1"/>
                </a:solidFill>
                <a:cs typeface="B Zar" pitchFamily="2" charset="-78"/>
              </a:rPr>
              <a:t> درجه و </a:t>
            </a:r>
            <a:r>
              <a:rPr lang="fa-IR" dirty="0" smtClean="0">
                <a:solidFill>
                  <a:schemeClr val="bg1"/>
                </a:solidFill>
                <a:cs typeface="B Zar" pitchFamily="2" charset="-78"/>
              </a:rPr>
              <a:t>42</a:t>
            </a:r>
            <a:r>
              <a:rPr lang="ar-SA" dirty="0" smtClean="0">
                <a:solidFill>
                  <a:schemeClr val="bg1"/>
                </a:solidFill>
                <a:cs typeface="B Zar" pitchFamily="2" charset="-78"/>
              </a:rPr>
              <a:t> دقیقه طول شرقی از نصف النهار گرینویچ و </a:t>
            </a:r>
            <a:r>
              <a:rPr lang="fa-IR" dirty="0" smtClean="0">
                <a:solidFill>
                  <a:schemeClr val="bg1"/>
                </a:solidFill>
                <a:cs typeface="B Zar" pitchFamily="2" charset="-78"/>
              </a:rPr>
              <a:t>33</a:t>
            </a:r>
            <a:r>
              <a:rPr lang="ar-SA" dirty="0" smtClean="0">
                <a:solidFill>
                  <a:schemeClr val="bg1"/>
                </a:solidFill>
                <a:cs typeface="B Zar" pitchFamily="2" charset="-78"/>
              </a:rPr>
              <a:t> درجه و </a:t>
            </a:r>
            <a:r>
              <a:rPr lang="fa-IR" dirty="0" smtClean="0">
                <a:solidFill>
                  <a:schemeClr val="bg1"/>
                </a:solidFill>
                <a:cs typeface="B Zar" pitchFamily="2" charset="-78"/>
              </a:rPr>
              <a:t>24</a:t>
            </a:r>
            <a:r>
              <a:rPr lang="ar-SA" dirty="0" smtClean="0">
                <a:solidFill>
                  <a:schemeClr val="bg1"/>
                </a:solidFill>
                <a:cs typeface="B Zar" pitchFamily="2" charset="-78"/>
              </a:rPr>
              <a:t> دقیقه فرض شمالی از خط استوا قرار گرفته‌است. جمعیت ان </a:t>
            </a:r>
            <a:r>
              <a:rPr lang="fa-IR" dirty="0" smtClean="0">
                <a:solidFill>
                  <a:schemeClr val="bg1"/>
                </a:solidFill>
                <a:cs typeface="B Zar" pitchFamily="2" charset="-78"/>
              </a:rPr>
              <a:t>145000</a:t>
            </a:r>
            <a:r>
              <a:rPr lang="ar-SA" dirty="0" smtClean="0">
                <a:solidFill>
                  <a:schemeClr val="bg1"/>
                </a:solidFill>
                <a:cs typeface="B Zar" pitchFamily="2" charset="-78"/>
              </a:rPr>
              <a:t>هزار نفر است. و </a:t>
            </a:r>
            <a:r>
              <a:rPr lang="fa-IR" dirty="0" smtClean="0">
                <a:solidFill>
                  <a:schemeClr val="bg1"/>
                </a:solidFill>
                <a:cs typeface="B Zar" pitchFamily="2" charset="-78"/>
              </a:rPr>
              <a:t>صدو شیشمن </a:t>
            </a:r>
            <a:r>
              <a:rPr lang="ar-SA" dirty="0" smtClean="0">
                <a:solidFill>
                  <a:schemeClr val="bg1"/>
                </a:solidFill>
                <a:cs typeface="B Zar" pitchFamily="2" charset="-78"/>
              </a:rPr>
              <a:t>شهر از نظر جمعیت در ایران است. موقعیت </a:t>
            </a:r>
            <a:r>
              <a:rPr lang="fa-IR" dirty="0" smtClean="0">
                <a:solidFill>
                  <a:schemeClr val="bg1"/>
                </a:solidFill>
                <a:cs typeface="B Zar" pitchFamily="2" charset="-78"/>
              </a:rPr>
              <a:t>الیگودرز</a:t>
            </a:r>
            <a:r>
              <a:rPr lang="ar-SA" dirty="0" smtClean="0">
                <a:solidFill>
                  <a:schemeClr val="bg1"/>
                </a:solidFill>
                <a:cs typeface="B Zar" pitchFamily="2" charset="-78"/>
              </a:rPr>
              <a:t> در استان </a:t>
            </a:r>
            <a:r>
              <a:rPr lang="fa-IR" dirty="0" smtClean="0">
                <a:solidFill>
                  <a:schemeClr val="bg1"/>
                </a:solidFill>
                <a:cs typeface="B Zar" pitchFamily="2" charset="-78"/>
              </a:rPr>
              <a:t>لرستان</a:t>
            </a:r>
            <a:r>
              <a:rPr lang="ar-SA" dirty="0" smtClean="0">
                <a:solidFill>
                  <a:schemeClr val="bg1"/>
                </a:solidFill>
                <a:cs typeface="B Zar" pitchFamily="2" charset="-78"/>
              </a:rPr>
              <a:t> </a:t>
            </a:r>
            <a:r>
              <a:rPr lang="fa-IR" dirty="0" smtClean="0">
                <a:solidFill>
                  <a:schemeClr val="bg1"/>
                </a:solidFill>
                <a:cs typeface="B Zar" pitchFamily="2" charset="-78"/>
              </a:rPr>
              <a:t>شرق تاشمال شرقی</a:t>
            </a:r>
            <a:r>
              <a:rPr lang="ar-SA" dirty="0" smtClean="0">
                <a:solidFill>
                  <a:schemeClr val="bg1"/>
                </a:solidFill>
                <a:cs typeface="B Zar" pitchFamily="2" charset="-78"/>
              </a:rPr>
              <a:t> است. از لحاظ طبیعی </a:t>
            </a:r>
            <a:r>
              <a:rPr lang="fa-IR" dirty="0" smtClean="0">
                <a:solidFill>
                  <a:schemeClr val="bg1"/>
                </a:solidFill>
                <a:cs typeface="B Zar" pitchFamily="2" charset="-78"/>
              </a:rPr>
              <a:t>در میان </a:t>
            </a:r>
            <a:r>
              <a:rPr lang="ar-SA" dirty="0" smtClean="0">
                <a:solidFill>
                  <a:schemeClr val="bg1"/>
                </a:solidFill>
                <a:cs typeface="B Zar" pitchFamily="2" charset="-78"/>
              </a:rPr>
              <a:t>کوههای زاگرس </a:t>
            </a:r>
            <a:r>
              <a:rPr lang="fa-IR" dirty="0" smtClean="0">
                <a:solidFill>
                  <a:schemeClr val="bg1"/>
                </a:solidFill>
                <a:cs typeface="B Zar" pitchFamily="2" charset="-78"/>
              </a:rPr>
              <a:t> قرار گرفته</a:t>
            </a:r>
            <a:r>
              <a:rPr lang="ar-SA" dirty="0" smtClean="0">
                <a:solidFill>
                  <a:schemeClr val="bg1"/>
                </a:solidFill>
                <a:cs typeface="B Zar" pitchFamily="2" charset="-78"/>
              </a:rPr>
              <a:t>، مرز شرقی این شهرست</a:t>
            </a:r>
            <a:r>
              <a:rPr lang="fa-IR" dirty="0" smtClean="0">
                <a:solidFill>
                  <a:schemeClr val="bg1"/>
                </a:solidFill>
                <a:cs typeface="B Zar" pitchFamily="2" charset="-78"/>
              </a:rPr>
              <a:t>ان با استان اصفهان از جنوب چارمحال بختیاری وخوزستان واز غرب باشهرستان ازناواز شمال با استان مرکزی</a:t>
            </a:r>
            <a:r>
              <a:rPr lang="ar-SA" dirty="0" smtClean="0">
                <a:solidFill>
                  <a:schemeClr val="bg1"/>
                </a:solidFill>
                <a:cs typeface="B Zar" pitchFamily="2" charset="-78"/>
              </a:rPr>
              <a:t>. میانگین ارتفاع </a:t>
            </a:r>
            <a:r>
              <a:rPr lang="fa-IR" b="1" dirty="0">
                <a:solidFill>
                  <a:schemeClr val="bg1"/>
                </a:solidFill>
                <a:cs typeface="B Zar" pitchFamily="2" charset="-78"/>
              </a:rPr>
              <a:t>الیگودرز </a:t>
            </a:r>
            <a:r>
              <a:rPr lang="ar-SA" dirty="0" smtClean="0">
                <a:solidFill>
                  <a:schemeClr val="bg1"/>
                </a:solidFill>
                <a:cs typeface="B Zar" pitchFamily="2" charset="-78"/>
              </a:rPr>
              <a:t>از سطح دریا </a:t>
            </a:r>
            <a:r>
              <a:rPr lang="fa-IR" dirty="0" smtClean="0">
                <a:solidFill>
                  <a:schemeClr val="bg1"/>
                </a:solidFill>
                <a:cs typeface="B Zar" pitchFamily="2" charset="-78"/>
              </a:rPr>
              <a:t>2022</a:t>
            </a:r>
            <a:r>
              <a:rPr lang="ar-SA" dirty="0" smtClean="0">
                <a:solidFill>
                  <a:schemeClr val="bg1"/>
                </a:solidFill>
                <a:cs typeface="B Zar" pitchFamily="2" charset="-78"/>
              </a:rPr>
              <a:t>متر است. کوههای مشرف به </a:t>
            </a:r>
            <a:r>
              <a:rPr lang="fa-IR" b="1" dirty="0" smtClean="0">
                <a:solidFill>
                  <a:schemeClr val="bg1"/>
                </a:solidFill>
                <a:cs typeface="B Zar" pitchFamily="2" charset="-78"/>
              </a:rPr>
              <a:t>الیگودرز</a:t>
            </a:r>
            <a:r>
              <a:rPr lang="fa-IR" dirty="0">
                <a:solidFill>
                  <a:schemeClr val="bg1"/>
                </a:solidFill>
                <a:cs typeface="B Zar" pitchFamily="2" charset="-78"/>
              </a:rPr>
              <a:t> </a:t>
            </a:r>
            <a:r>
              <a:rPr lang="fa-IR" dirty="0" smtClean="0">
                <a:solidFill>
                  <a:schemeClr val="bg1"/>
                </a:solidFill>
                <a:cs typeface="B Zar" pitchFamily="2" charset="-78"/>
              </a:rPr>
              <a:t>از سمت جنوب رشته کوههای اشترانکوه  با ارتفاع متغیر 4000متر که یکی از عوامل تاثیر گذار برآب وهوای شهرستان بوده که البته  کشیدگی کوه به سمت جنوب مانعی است برای رخنه ابر های باران زا به نواحی شمالی تر الیگودرز از سمت شمال شهر نیز رشته کوههای مندیش با ارتفاع کم شهر را در درون خود قرار داده و باعث شده که شهر در میان یک دره  کوهپایه ای قرار گیرد .فاصله الیگودرز با مرکز استان  135 کیلومتر و با پایتخت 375 کیلومتر میباشد .</a:t>
            </a:r>
            <a:endParaRPr lang="en-US" dirty="0" smtClean="0">
              <a:solidFill>
                <a:schemeClr val="bg1"/>
              </a:solidFill>
              <a:cs typeface="B Zar" pitchFamily="2" charset="-78"/>
            </a:endParaRPr>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8784976" cy="6048672"/>
          </a:xfrm>
          <a:prstGeom prst="rect">
            <a:avLst/>
          </a:prstGeom>
        </p:spPr>
      </p:pic>
    </p:spTree>
    <p:extLst>
      <p:ext uri="{BB962C8B-B14F-4D97-AF65-F5344CB8AC3E}">
        <p14:creationId xmlns:p14="http://schemas.microsoft.com/office/powerpoint/2010/main" val="321550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8496944" cy="6192688"/>
          </a:xfrm>
          <a:prstGeom prst="rect">
            <a:avLst/>
          </a:prstGeom>
        </p:spPr>
      </p:pic>
    </p:spTree>
    <p:extLst>
      <p:ext uri="{BB962C8B-B14F-4D97-AF65-F5344CB8AC3E}">
        <p14:creationId xmlns:p14="http://schemas.microsoft.com/office/powerpoint/2010/main" val="317508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8640"/>
            <a:ext cx="8280920" cy="6192688"/>
          </a:xfrm>
          <a:prstGeom prst="rect">
            <a:avLst/>
          </a:prstGeom>
        </p:spPr>
      </p:pic>
    </p:spTree>
    <p:extLst>
      <p:ext uri="{BB962C8B-B14F-4D97-AF65-F5344CB8AC3E}">
        <p14:creationId xmlns:p14="http://schemas.microsoft.com/office/powerpoint/2010/main" val="243497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8208912" cy="6336704"/>
          </a:xfrm>
          <a:prstGeom prst="rect">
            <a:avLst/>
          </a:prstGeom>
        </p:spPr>
      </p:pic>
    </p:spTree>
    <p:extLst>
      <p:ext uri="{BB962C8B-B14F-4D97-AF65-F5344CB8AC3E}">
        <p14:creationId xmlns:p14="http://schemas.microsoft.com/office/powerpoint/2010/main" val="236552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280920" cy="6120680"/>
          </a:xfrm>
          <a:prstGeom prst="rect">
            <a:avLst/>
          </a:prstGeom>
        </p:spPr>
      </p:pic>
    </p:spTree>
    <p:extLst>
      <p:ext uri="{BB962C8B-B14F-4D97-AF65-F5344CB8AC3E}">
        <p14:creationId xmlns:p14="http://schemas.microsoft.com/office/powerpoint/2010/main" val="265725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496944" cy="6336704"/>
          </a:xfrm>
          <a:prstGeom prst="rect">
            <a:avLst/>
          </a:prstGeom>
        </p:spPr>
      </p:pic>
    </p:spTree>
    <p:extLst>
      <p:ext uri="{BB962C8B-B14F-4D97-AF65-F5344CB8AC3E}">
        <p14:creationId xmlns:p14="http://schemas.microsoft.com/office/powerpoint/2010/main" val="35384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424936" cy="6192688"/>
          </a:xfrm>
          <a:prstGeom prst="rect">
            <a:avLst/>
          </a:prstGeom>
        </p:spPr>
      </p:pic>
    </p:spTree>
    <p:extLst>
      <p:ext uri="{BB962C8B-B14F-4D97-AF65-F5344CB8AC3E}">
        <p14:creationId xmlns:p14="http://schemas.microsoft.com/office/powerpoint/2010/main" val="115516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8424936" cy="5904656"/>
          </a:xfrm>
          <a:prstGeom prst="rect">
            <a:avLst/>
          </a:prstGeom>
        </p:spPr>
      </p:pic>
    </p:spTree>
    <p:extLst>
      <p:ext uri="{BB962C8B-B14F-4D97-AF65-F5344CB8AC3E}">
        <p14:creationId xmlns:p14="http://schemas.microsoft.com/office/powerpoint/2010/main" val="138510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76664"/>
          </a:xfrm>
          <a:prstGeom prst="rect">
            <a:avLst/>
          </a:prstGeom>
        </p:spPr>
      </p:pic>
    </p:spTree>
    <p:extLst>
      <p:ext uri="{BB962C8B-B14F-4D97-AF65-F5344CB8AC3E}">
        <p14:creationId xmlns:p14="http://schemas.microsoft.com/office/powerpoint/2010/main" val="25603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p:cNvSpPr/>
          <p:nvPr/>
        </p:nvSpPr>
        <p:spPr>
          <a:xfrm rot="16200000">
            <a:off x="-569050" y="3108961"/>
            <a:ext cx="2534853" cy="461665"/>
          </a:xfrm>
          <a:prstGeom prst="rect">
            <a:avLst/>
          </a:prstGeom>
        </p:spPr>
        <p:txBody>
          <a:bodyPr wrap="square">
            <a:spAutoFit/>
          </a:bodyPr>
          <a:lstStyle/>
          <a:p>
            <a:pPr lvl="0" algn="ctr"/>
            <a:r>
              <a:rPr lang="fa-IR" sz="2400" b="1" dirty="0" smtClean="0">
                <a:solidFill>
                  <a:srgbClr val="FFFF00"/>
                </a:solidFill>
                <a:cs typeface="B Sina" pitchFamily="2" charset="-78"/>
              </a:rPr>
              <a:t>کلیـــت سایـــت</a:t>
            </a:r>
            <a:endParaRPr lang="fa-IR" sz="2400" b="1" dirty="0">
              <a:solidFill>
                <a:srgbClr val="FFFF00"/>
              </a:solidFill>
              <a:cs typeface="B Sina"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76" y="1118969"/>
            <a:ext cx="6927649" cy="4396503"/>
          </a:xfrm>
          <a:prstGeom prst="rect">
            <a:avLst/>
          </a:prstGeom>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38067">
            <a:off x="-26150" y="547329"/>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Oval 119"/>
          <p:cNvSpPr/>
          <p:nvPr/>
        </p:nvSpPr>
        <p:spPr>
          <a:xfrm>
            <a:off x="3131840" y="2219739"/>
            <a:ext cx="2448272" cy="2475273"/>
          </a:xfrm>
          <a:prstGeom prst="ellipse">
            <a:avLst/>
          </a:prstGeom>
          <a:solidFill>
            <a:srgbClr val="C00000">
              <a:alpha val="3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280920" cy="6192688"/>
          </a:xfrm>
          <a:prstGeom prst="rect">
            <a:avLst/>
          </a:prstGeom>
        </p:spPr>
      </p:pic>
    </p:spTree>
    <p:extLst>
      <p:ext uri="{BB962C8B-B14F-4D97-AF65-F5344CB8AC3E}">
        <p14:creationId xmlns:p14="http://schemas.microsoft.com/office/powerpoint/2010/main" val="1801652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4060" y="2858804"/>
            <a:ext cx="2262158" cy="461665"/>
          </a:xfrm>
          <a:prstGeom prst="rect">
            <a:avLst/>
          </a:prstGeom>
        </p:spPr>
        <p:txBody>
          <a:bodyPr wrap="none">
            <a:spAutoFit/>
          </a:bodyPr>
          <a:lstStyle/>
          <a:p>
            <a:pPr lvl="0" algn="ctr"/>
            <a:r>
              <a:rPr lang="fa-IR" sz="2400" b="1" dirty="0" smtClean="0">
                <a:solidFill>
                  <a:schemeClr val="accent4">
                    <a:lumMod val="75000"/>
                  </a:schemeClr>
                </a:solidFill>
                <a:cs typeface="B Sina" pitchFamily="2" charset="-78"/>
              </a:rPr>
              <a:t>دسترسی ها و همجواریها</a:t>
            </a:r>
            <a:endParaRPr lang="fa-IR" sz="2400" b="1" dirty="0">
              <a:solidFill>
                <a:schemeClr val="accent4">
                  <a:lumMod val="75000"/>
                </a:schemeClr>
              </a:solidFill>
              <a:cs typeface="B Sina" pitchFamily="2" charset="-78"/>
            </a:endParaRPr>
          </a:p>
        </p:txBody>
      </p:sp>
      <p:pic>
        <p:nvPicPr>
          <p:cNvPr id="1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38067">
            <a:off x="-26150" y="547329"/>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 name="Picture 4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27" y="891158"/>
            <a:ext cx="6927649" cy="4396503"/>
          </a:xfrm>
          <a:prstGeom prst="rect">
            <a:avLst/>
          </a:prstGeom>
        </p:spPr>
      </p:pic>
      <p:pic>
        <p:nvPicPr>
          <p:cNvPr id="493" name="Picture 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152" y="2500306"/>
            <a:ext cx="115848" cy="1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0" name="Rectangle 529"/>
          <p:cNvSpPr/>
          <p:nvPr/>
        </p:nvSpPr>
        <p:spPr>
          <a:xfrm rot="1711391">
            <a:off x="6301464" y="4238815"/>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580" name="Up-Down Arrow 579"/>
          <p:cNvSpPr/>
          <p:nvPr/>
        </p:nvSpPr>
        <p:spPr>
          <a:xfrm rot="7026878">
            <a:off x="4413059" y="2016336"/>
            <a:ext cx="120174" cy="1064203"/>
          </a:xfrm>
          <a:prstGeom prst="upDownArrow">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581" name="Rectangle 580"/>
          <p:cNvSpPr/>
          <p:nvPr/>
        </p:nvSpPr>
        <p:spPr>
          <a:xfrm rot="1547115">
            <a:off x="5028549" y="2763946"/>
            <a:ext cx="389851" cy="276999"/>
          </a:xfrm>
          <a:prstGeom prst="rect">
            <a:avLst/>
          </a:prstGeom>
        </p:spPr>
        <p:txBody>
          <a:bodyPr wrap="none">
            <a:spAutoFit/>
          </a:bodyPr>
          <a:lstStyle/>
          <a:p>
            <a:pPr lvl="0"/>
            <a:r>
              <a:rPr lang="fa-IR" sz="1200" dirty="0" smtClean="0">
                <a:solidFill>
                  <a:schemeClr val="accent4">
                    <a:lumMod val="75000"/>
                  </a:schemeClr>
                </a:solidFill>
                <a:cs typeface="B Sina" pitchFamily="2" charset="-78"/>
              </a:rPr>
              <a:t>بلوار</a:t>
            </a:r>
            <a:endParaRPr lang="fa-IR" sz="1200" dirty="0">
              <a:solidFill>
                <a:schemeClr val="accent4">
                  <a:lumMod val="75000"/>
                </a:schemeClr>
              </a:solidFill>
              <a:cs typeface="B Sina" pitchFamily="2" charset="-78"/>
            </a:endParaRPr>
          </a:p>
        </p:txBody>
      </p:sp>
      <p:sp>
        <p:nvSpPr>
          <p:cNvPr id="2" name="Rectangle 1"/>
          <p:cNvSpPr/>
          <p:nvPr/>
        </p:nvSpPr>
        <p:spPr>
          <a:xfrm rot="1540288">
            <a:off x="3410273" y="2445173"/>
            <a:ext cx="1090654" cy="1200749"/>
          </a:xfrm>
          <a:custGeom>
            <a:avLst/>
            <a:gdLst>
              <a:gd name="connsiteX0" fmla="*/ 0 w 1069874"/>
              <a:gd name="connsiteY0" fmla="*/ 0 h 1220604"/>
              <a:gd name="connsiteX1" fmla="*/ 1069874 w 1069874"/>
              <a:gd name="connsiteY1" fmla="*/ 0 h 1220604"/>
              <a:gd name="connsiteX2" fmla="*/ 1069874 w 1069874"/>
              <a:gd name="connsiteY2" fmla="*/ 1220604 h 1220604"/>
              <a:gd name="connsiteX3" fmla="*/ 0 w 1069874"/>
              <a:gd name="connsiteY3" fmla="*/ 1220604 h 1220604"/>
              <a:gd name="connsiteX4" fmla="*/ 0 w 1069874"/>
              <a:gd name="connsiteY4" fmla="*/ 0 h 1220604"/>
              <a:gd name="connsiteX0" fmla="*/ 29687 w 1069874"/>
              <a:gd name="connsiteY0" fmla="*/ 19548 h 1220604"/>
              <a:gd name="connsiteX1" fmla="*/ 1069874 w 1069874"/>
              <a:gd name="connsiteY1" fmla="*/ 0 h 1220604"/>
              <a:gd name="connsiteX2" fmla="*/ 1069874 w 1069874"/>
              <a:gd name="connsiteY2" fmla="*/ 1220604 h 1220604"/>
              <a:gd name="connsiteX3" fmla="*/ 0 w 1069874"/>
              <a:gd name="connsiteY3" fmla="*/ 1220604 h 1220604"/>
              <a:gd name="connsiteX4" fmla="*/ 29687 w 1069874"/>
              <a:gd name="connsiteY4" fmla="*/ 19548 h 1220604"/>
              <a:gd name="connsiteX0" fmla="*/ 29687 w 1085719"/>
              <a:gd name="connsiteY0" fmla="*/ 0 h 1201056"/>
              <a:gd name="connsiteX1" fmla="*/ 1085719 w 1085719"/>
              <a:gd name="connsiteY1" fmla="*/ 13418 h 1201056"/>
              <a:gd name="connsiteX2" fmla="*/ 1069874 w 1085719"/>
              <a:gd name="connsiteY2" fmla="*/ 1201056 h 1201056"/>
              <a:gd name="connsiteX3" fmla="*/ 0 w 1085719"/>
              <a:gd name="connsiteY3" fmla="*/ 1201056 h 1201056"/>
              <a:gd name="connsiteX4" fmla="*/ 29687 w 1085719"/>
              <a:gd name="connsiteY4" fmla="*/ 0 h 1201056"/>
              <a:gd name="connsiteX0" fmla="*/ 70603 w 1085719"/>
              <a:gd name="connsiteY0" fmla="*/ 0 h 1214193"/>
              <a:gd name="connsiteX1" fmla="*/ 1085719 w 1085719"/>
              <a:gd name="connsiteY1" fmla="*/ 26555 h 1214193"/>
              <a:gd name="connsiteX2" fmla="*/ 1069874 w 1085719"/>
              <a:gd name="connsiteY2" fmla="*/ 1214193 h 1214193"/>
              <a:gd name="connsiteX3" fmla="*/ 0 w 1085719"/>
              <a:gd name="connsiteY3" fmla="*/ 1214193 h 1214193"/>
              <a:gd name="connsiteX4" fmla="*/ 70603 w 1085719"/>
              <a:gd name="connsiteY4" fmla="*/ 0 h 121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19" h="1214193">
                <a:moveTo>
                  <a:pt x="70603" y="0"/>
                </a:moveTo>
                <a:lnTo>
                  <a:pt x="1085719" y="26555"/>
                </a:lnTo>
                <a:lnTo>
                  <a:pt x="1069874" y="1214193"/>
                </a:lnTo>
                <a:lnTo>
                  <a:pt x="0" y="1214193"/>
                </a:lnTo>
                <a:lnTo>
                  <a:pt x="7060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rot="1540288">
            <a:off x="4388657" y="2845660"/>
            <a:ext cx="765493" cy="1196199"/>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5493"/>
              <a:gd name="connsiteY0" fmla="*/ 32539 h 1220604"/>
              <a:gd name="connsiteX1" fmla="*/ 724462 w 765493"/>
              <a:gd name="connsiteY1" fmla="*/ 0 h 1220604"/>
              <a:gd name="connsiteX2" fmla="*/ 765493 w 765493"/>
              <a:gd name="connsiteY2" fmla="*/ 1212155 h 1220604"/>
              <a:gd name="connsiteX3" fmla="*/ 11413 w 765493"/>
              <a:gd name="connsiteY3" fmla="*/ 1220604 h 1220604"/>
              <a:gd name="connsiteX4" fmla="*/ 0 w 765493"/>
              <a:gd name="connsiteY4" fmla="*/ 32539 h 1220604"/>
              <a:gd name="connsiteX0" fmla="*/ 0 w 765493"/>
              <a:gd name="connsiteY0" fmla="*/ 8134 h 1196199"/>
              <a:gd name="connsiteX1" fmla="*/ 715901 w 765493"/>
              <a:gd name="connsiteY1" fmla="*/ 0 h 1196199"/>
              <a:gd name="connsiteX2" fmla="*/ 765493 w 765493"/>
              <a:gd name="connsiteY2" fmla="*/ 1187750 h 1196199"/>
              <a:gd name="connsiteX3" fmla="*/ 11413 w 765493"/>
              <a:gd name="connsiteY3" fmla="*/ 1196199 h 1196199"/>
              <a:gd name="connsiteX4" fmla="*/ 0 w 765493"/>
              <a:gd name="connsiteY4" fmla="*/ 8134 h 1196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493" h="1196199">
                <a:moveTo>
                  <a:pt x="0" y="8134"/>
                </a:moveTo>
                <a:lnTo>
                  <a:pt x="715901" y="0"/>
                </a:lnTo>
                <a:lnTo>
                  <a:pt x="765493" y="1187750"/>
                </a:lnTo>
                <a:lnTo>
                  <a:pt x="11413" y="1196199"/>
                </a:lnTo>
                <a:lnTo>
                  <a:pt x="0" y="8134"/>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sp>
        <p:nvSpPr>
          <p:cNvPr id="583" name="Rectangle 582"/>
          <p:cNvSpPr/>
          <p:nvPr/>
        </p:nvSpPr>
        <p:spPr>
          <a:xfrm rot="1547115">
            <a:off x="3827217" y="2811619"/>
            <a:ext cx="385042" cy="276999"/>
          </a:xfrm>
          <a:prstGeom prst="rect">
            <a:avLst/>
          </a:prstGeom>
        </p:spPr>
        <p:txBody>
          <a:bodyPr wrap="none">
            <a:spAutoFit/>
          </a:bodyPr>
          <a:lstStyle/>
          <a:p>
            <a:pPr lvl="0"/>
            <a:r>
              <a:rPr lang="fa-IR" sz="1200" dirty="0" smtClean="0">
                <a:solidFill>
                  <a:schemeClr val="accent4">
                    <a:lumMod val="75000"/>
                  </a:schemeClr>
                </a:solidFill>
                <a:cs typeface="B Sina" pitchFamily="2" charset="-78"/>
              </a:rPr>
              <a:t>پارک</a:t>
            </a:r>
            <a:endParaRPr lang="fa-IR" sz="1200" dirty="0">
              <a:solidFill>
                <a:schemeClr val="accent4">
                  <a:lumMod val="75000"/>
                </a:schemeClr>
              </a:solidFill>
              <a:cs typeface="B Sina" pitchFamily="2" charset="-78"/>
            </a:endParaRPr>
          </a:p>
        </p:txBody>
      </p:sp>
      <p:sp>
        <p:nvSpPr>
          <p:cNvPr id="584" name="Rectangle 583"/>
          <p:cNvSpPr/>
          <p:nvPr/>
        </p:nvSpPr>
        <p:spPr>
          <a:xfrm rot="1547115">
            <a:off x="4578443" y="3204000"/>
            <a:ext cx="439544" cy="276999"/>
          </a:xfrm>
          <a:prstGeom prst="rect">
            <a:avLst/>
          </a:prstGeom>
        </p:spPr>
        <p:txBody>
          <a:bodyPr wrap="none">
            <a:spAutoFit/>
          </a:bodyPr>
          <a:lstStyle/>
          <a:p>
            <a:pPr lvl="0"/>
            <a:r>
              <a:rPr lang="fa-IR" sz="1200" dirty="0" smtClean="0">
                <a:solidFill>
                  <a:schemeClr val="accent4">
                    <a:lumMod val="75000"/>
                  </a:schemeClr>
                </a:solidFill>
                <a:cs typeface="B Sina" pitchFamily="2" charset="-78"/>
              </a:rPr>
              <a:t>سایت</a:t>
            </a:r>
            <a:endParaRPr lang="fa-IR" sz="1200" dirty="0">
              <a:solidFill>
                <a:schemeClr val="accent4">
                  <a:lumMod val="75000"/>
                </a:schemeClr>
              </a:solidFill>
              <a:cs typeface="B Sina" pitchFamily="2" charset="-78"/>
            </a:endParaRPr>
          </a:p>
        </p:txBody>
      </p:sp>
      <p:sp>
        <p:nvSpPr>
          <p:cNvPr id="585" name="Rectangle 584"/>
          <p:cNvSpPr/>
          <p:nvPr/>
        </p:nvSpPr>
        <p:spPr>
          <a:xfrm rot="17657766">
            <a:off x="4760696" y="3574595"/>
            <a:ext cx="732894" cy="276999"/>
          </a:xfrm>
          <a:prstGeom prst="rect">
            <a:avLst/>
          </a:prstGeom>
        </p:spPr>
        <p:txBody>
          <a:bodyPr wrap="none">
            <a:spAutoFit/>
          </a:bodyPr>
          <a:lstStyle/>
          <a:p>
            <a:pPr lvl="0"/>
            <a:r>
              <a:rPr lang="fa-IR" sz="1200" dirty="0">
                <a:solidFill>
                  <a:schemeClr val="accent4">
                    <a:lumMod val="75000"/>
                  </a:schemeClr>
                </a:solidFill>
                <a:cs typeface="B Sina" pitchFamily="2" charset="-78"/>
              </a:rPr>
              <a:t>خیابان اصلی</a:t>
            </a:r>
          </a:p>
        </p:txBody>
      </p:sp>
      <p:sp>
        <p:nvSpPr>
          <p:cNvPr id="586" name="Rectangle 585"/>
          <p:cNvSpPr/>
          <p:nvPr/>
        </p:nvSpPr>
        <p:spPr>
          <a:xfrm rot="1691742">
            <a:off x="3788836" y="3721524"/>
            <a:ext cx="713658" cy="276999"/>
          </a:xfrm>
          <a:prstGeom prst="rect">
            <a:avLst/>
          </a:prstGeom>
        </p:spPr>
        <p:txBody>
          <a:bodyPr wrap="none">
            <a:spAutoFit/>
          </a:bodyPr>
          <a:lstStyle/>
          <a:p>
            <a:pPr lvl="0"/>
            <a:r>
              <a:rPr lang="fa-IR" sz="1200" dirty="0">
                <a:solidFill>
                  <a:schemeClr val="accent4">
                    <a:lumMod val="75000"/>
                  </a:schemeClr>
                </a:solidFill>
                <a:cs typeface="B Sina" pitchFamily="2" charset="-78"/>
              </a:rPr>
              <a:t>خیابان </a:t>
            </a:r>
            <a:r>
              <a:rPr lang="fa-IR" sz="1200" dirty="0" smtClean="0">
                <a:solidFill>
                  <a:schemeClr val="accent4">
                    <a:lumMod val="75000"/>
                  </a:schemeClr>
                </a:solidFill>
                <a:cs typeface="B Sina" pitchFamily="2" charset="-78"/>
              </a:rPr>
              <a:t>فرعی</a:t>
            </a:r>
            <a:endParaRPr lang="fa-IR" sz="1200" dirty="0">
              <a:solidFill>
                <a:schemeClr val="accent4">
                  <a:lumMod val="75000"/>
                </a:schemeClr>
              </a:solidFill>
              <a:cs typeface="B Sina" pitchFamily="2" charset="-78"/>
            </a:endParaRPr>
          </a:p>
        </p:txBody>
      </p:sp>
      <p:cxnSp>
        <p:nvCxnSpPr>
          <p:cNvPr id="4" name="Straight Connector 3"/>
          <p:cNvCxnSpPr/>
          <p:nvPr/>
        </p:nvCxnSpPr>
        <p:spPr>
          <a:xfrm flipV="1">
            <a:off x="5508104" y="1999916"/>
            <a:ext cx="1512168" cy="997036"/>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2679868" y="1605480"/>
            <a:ext cx="2828236" cy="1371869"/>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flipV="1">
            <a:off x="4743550" y="3097949"/>
            <a:ext cx="775287" cy="1758434"/>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5503525" y="3089410"/>
            <a:ext cx="1142010" cy="602035"/>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5651778" y="3041481"/>
            <a:ext cx="1142010" cy="602035"/>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3153372" y="3426346"/>
            <a:ext cx="1652232" cy="794370"/>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V="1">
            <a:off x="4575656" y="3041310"/>
            <a:ext cx="775287" cy="1758434"/>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V="1">
            <a:off x="5642367" y="2037202"/>
            <a:ext cx="1512168" cy="997036"/>
          </a:xfrm>
          <a:prstGeom prst="line">
            <a:avLst/>
          </a:pr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94" name="Rectangle 593"/>
          <p:cNvSpPr/>
          <p:nvPr/>
        </p:nvSpPr>
        <p:spPr>
          <a:xfrm rot="1711391">
            <a:off x="4217707" y="1975800"/>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595" name="Rectangle 594"/>
          <p:cNvSpPr/>
          <p:nvPr/>
        </p:nvSpPr>
        <p:spPr>
          <a:xfrm rot="1711391">
            <a:off x="5094110" y="3591138"/>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596" name="Rectangle 595"/>
          <p:cNvSpPr/>
          <p:nvPr/>
        </p:nvSpPr>
        <p:spPr>
          <a:xfrm rot="1711391">
            <a:off x="2036745" y="2252267"/>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597" name="Rectangle 596"/>
          <p:cNvSpPr/>
          <p:nvPr/>
        </p:nvSpPr>
        <p:spPr>
          <a:xfrm rot="1711391">
            <a:off x="3077312" y="3905212"/>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52" name="Rectangle 51"/>
          <p:cNvSpPr/>
          <p:nvPr/>
        </p:nvSpPr>
        <p:spPr>
          <a:xfrm>
            <a:off x="4741525" y="3111948"/>
            <a:ext cx="1798320" cy="19202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1036320"/>
              <a:gd name="connsiteY0" fmla="*/ 0 h 914400"/>
              <a:gd name="connsiteX1" fmla="*/ 1036320 w 1036320"/>
              <a:gd name="connsiteY1" fmla="*/ 627888 h 914400"/>
              <a:gd name="connsiteX2" fmla="*/ 914400 w 1036320"/>
              <a:gd name="connsiteY2" fmla="*/ 914400 h 914400"/>
              <a:gd name="connsiteX3" fmla="*/ 0 w 1036320"/>
              <a:gd name="connsiteY3" fmla="*/ 914400 h 914400"/>
              <a:gd name="connsiteX4" fmla="*/ 0 w 1036320"/>
              <a:gd name="connsiteY4" fmla="*/ 0 h 914400"/>
              <a:gd name="connsiteX0" fmla="*/ 762000 w 1798320"/>
              <a:gd name="connsiteY0" fmla="*/ 0 h 1725168"/>
              <a:gd name="connsiteX1" fmla="*/ 1798320 w 1798320"/>
              <a:gd name="connsiteY1" fmla="*/ 627888 h 1725168"/>
              <a:gd name="connsiteX2" fmla="*/ 1676400 w 1798320"/>
              <a:gd name="connsiteY2" fmla="*/ 914400 h 1725168"/>
              <a:gd name="connsiteX3" fmla="*/ 0 w 1798320"/>
              <a:gd name="connsiteY3" fmla="*/ 1725168 h 1725168"/>
              <a:gd name="connsiteX4" fmla="*/ 762000 w 1798320"/>
              <a:gd name="connsiteY4" fmla="*/ 0 h 1725168"/>
              <a:gd name="connsiteX0" fmla="*/ 762000 w 1798320"/>
              <a:gd name="connsiteY0" fmla="*/ 0 h 1920240"/>
              <a:gd name="connsiteX1" fmla="*/ 1798320 w 1798320"/>
              <a:gd name="connsiteY1" fmla="*/ 627888 h 1920240"/>
              <a:gd name="connsiteX2" fmla="*/ 1237488 w 1798320"/>
              <a:gd name="connsiteY2" fmla="*/ 1920240 h 1920240"/>
              <a:gd name="connsiteX3" fmla="*/ 0 w 1798320"/>
              <a:gd name="connsiteY3" fmla="*/ 1725168 h 1920240"/>
              <a:gd name="connsiteX4" fmla="*/ 762000 w 1798320"/>
              <a:gd name="connsiteY4" fmla="*/ 0 h 19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320" h="1920240">
                <a:moveTo>
                  <a:pt x="762000" y="0"/>
                </a:moveTo>
                <a:lnTo>
                  <a:pt x="1798320" y="627888"/>
                </a:lnTo>
                <a:lnTo>
                  <a:pt x="1237488" y="1920240"/>
                </a:lnTo>
                <a:lnTo>
                  <a:pt x="0" y="1725168"/>
                </a:lnTo>
                <a:lnTo>
                  <a:pt x="762000"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9" name="Rectangle 598"/>
          <p:cNvSpPr/>
          <p:nvPr/>
        </p:nvSpPr>
        <p:spPr>
          <a:xfrm rot="1711391">
            <a:off x="4867711" y="3838950"/>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61" name="Rectangle 60"/>
          <p:cNvSpPr/>
          <p:nvPr/>
        </p:nvSpPr>
        <p:spPr>
          <a:xfrm>
            <a:off x="2744940" y="3435234"/>
            <a:ext cx="2054352" cy="158496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1645920"/>
              <a:gd name="connsiteY0" fmla="*/ 0 h 914400"/>
              <a:gd name="connsiteX1" fmla="*/ 1645920 w 1645920"/>
              <a:gd name="connsiteY1" fmla="*/ 786384 h 914400"/>
              <a:gd name="connsiteX2" fmla="*/ 914400 w 1645920"/>
              <a:gd name="connsiteY2" fmla="*/ 914400 h 914400"/>
              <a:gd name="connsiteX3" fmla="*/ 0 w 1645920"/>
              <a:gd name="connsiteY3" fmla="*/ 914400 h 914400"/>
              <a:gd name="connsiteX4" fmla="*/ 0 w 1645920"/>
              <a:gd name="connsiteY4" fmla="*/ 0 h 914400"/>
              <a:gd name="connsiteX0" fmla="*/ 0 w 1645920"/>
              <a:gd name="connsiteY0" fmla="*/ 0 h 1584960"/>
              <a:gd name="connsiteX1" fmla="*/ 1645920 w 1645920"/>
              <a:gd name="connsiteY1" fmla="*/ 786384 h 1584960"/>
              <a:gd name="connsiteX2" fmla="*/ 1310640 w 1645920"/>
              <a:gd name="connsiteY2" fmla="*/ 1584960 h 1584960"/>
              <a:gd name="connsiteX3" fmla="*/ 0 w 1645920"/>
              <a:gd name="connsiteY3" fmla="*/ 914400 h 1584960"/>
              <a:gd name="connsiteX4" fmla="*/ 0 w 1645920"/>
              <a:gd name="connsiteY4" fmla="*/ 0 h 1584960"/>
              <a:gd name="connsiteX0" fmla="*/ 408432 w 2054352"/>
              <a:gd name="connsiteY0" fmla="*/ 0 h 1584960"/>
              <a:gd name="connsiteX1" fmla="*/ 2054352 w 2054352"/>
              <a:gd name="connsiteY1" fmla="*/ 786384 h 1584960"/>
              <a:gd name="connsiteX2" fmla="*/ 1719072 w 2054352"/>
              <a:gd name="connsiteY2" fmla="*/ 1584960 h 1584960"/>
              <a:gd name="connsiteX3" fmla="*/ 0 w 2054352"/>
              <a:gd name="connsiteY3" fmla="*/ 737616 h 1584960"/>
              <a:gd name="connsiteX4" fmla="*/ 408432 w 2054352"/>
              <a:gd name="connsiteY4" fmla="*/ 0 h 158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52" h="1584960">
                <a:moveTo>
                  <a:pt x="408432" y="0"/>
                </a:moveTo>
                <a:lnTo>
                  <a:pt x="2054352" y="786384"/>
                </a:lnTo>
                <a:lnTo>
                  <a:pt x="1719072" y="1584960"/>
                </a:lnTo>
                <a:lnTo>
                  <a:pt x="0" y="737616"/>
                </a:lnTo>
                <a:lnTo>
                  <a:pt x="408432"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0" name="Rectangle 599"/>
          <p:cNvSpPr/>
          <p:nvPr/>
        </p:nvSpPr>
        <p:spPr>
          <a:xfrm rot="1711391">
            <a:off x="2903853" y="3914102"/>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62" name="Rectangle 61"/>
          <p:cNvSpPr/>
          <p:nvPr/>
        </p:nvSpPr>
        <p:spPr>
          <a:xfrm>
            <a:off x="5266762" y="1918751"/>
            <a:ext cx="1737360" cy="10485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029968"/>
              <a:gd name="connsiteY0" fmla="*/ 701040 h 1615440"/>
              <a:gd name="connsiteX1" fmla="*/ 2029968 w 2029968"/>
              <a:gd name="connsiteY1" fmla="*/ 0 h 1615440"/>
              <a:gd name="connsiteX2" fmla="*/ 914400 w 2029968"/>
              <a:gd name="connsiteY2" fmla="*/ 1615440 h 1615440"/>
              <a:gd name="connsiteX3" fmla="*/ 0 w 2029968"/>
              <a:gd name="connsiteY3" fmla="*/ 1615440 h 1615440"/>
              <a:gd name="connsiteX4" fmla="*/ 0 w 2029968"/>
              <a:gd name="connsiteY4" fmla="*/ 701040 h 1615440"/>
              <a:gd name="connsiteX0" fmla="*/ 213360 w 2029968"/>
              <a:gd name="connsiteY0" fmla="*/ 774192 h 1615440"/>
              <a:gd name="connsiteX1" fmla="*/ 2029968 w 2029968"/>
              <a:gd name="connsiteY1" fmla="*/ 0 h 1615440"/>
              <a:gd name="connsiteX2" fmla="*/ 914400 w 2029968"/>
              <a:gd name="connsiteY2" fmla="*/ 1615440 h 1615440"/>
              <a:gd name="connsiteX3" fmla="*/ 0 w 2029968"/>
              <a:gd name="connsiteY3" fmla="*/ 1615440 h 1615440"/>
              <a:gd name="connsiteX4" fmla="*/ 213360 w 2029968"/>
              <a:gd name="connsiteY4" fmla="*/ 774192 h 1615440"/>
              <a:gd name="connsiteX0" fmla="*/ 213360 w 2029968"/>
              <a:gd name="connsiteY0" fmla="*/ 774192 h 1615440"/>
              <a:gd name="connsiteX1" fmla="*/ 2029968 w 2029968"/>
              <a:gd name="connsiteY1" fmla="*/ 0 h 1615440"/>
              <a:gd name="connsiteX2" fmla="*/ 682752 w 2029968"/>
              <a:gd name="connsiteY2" fmla="*/ 914400 h 1615440"/>
              <a:gd name="connsiteX3" fmla="*/ 0 w 2029968"/>
              <a:gd name="connsiteY3" fmla="*/ 1615440 h 1615440"/>
              <a:gd name="connsiteX4" fmla="*/ 213360 w 2029968"/>
              <a:gd name="connsiteY4" fmla="*/ 774192 h 1615440"/>
              <a:gd name="connsiteX0" fmla="*/ 1036320 w 2029968"/>
              <a:gd name="connsiteY0" fmla="*/ 0 h 1688592"/>
              <a:gd name="connsiteX1" fmla="*/ 2029968 w 2029968"/>
              <a:gd name="connsiteY1" fmla="*/ 73152 h 1688592"/>
              <a:gd name="connsiteX2" fmla="*/ 682752 w 2029968"/>
              <a:gd name="connsiteY2" fmla="*/ 987552 h 1688592"/>
              <a:gd name="connsiteX3" fmla="*/ 0 w 2029968"/>
              <a:gd name="connsiteY3" fmla="*/ 1688592 h 1688592"/>
              <a:gd name="connsiteX4" fmla="*/ 1036320 w 2029968"/>
              <a:gd name="connsiteY4" fmla="*/ 0 h 1688592"/>
              <a:gd name="connsiteX0" fmla="*/ 743712 w 1737360"/>
              <a:gd name="connsiteY0" fmla="*/ 0 h 987552"/>
              <a:gd name="connsiteX1" fmla="*/ 1737360 w 1737360"/>
              <a:gd name="connsiteY1" fmla="*/ 73152 h 987552"/>
              <a:gd name="connsiteX2" fmla="*/ 390144 w 1737360"/>
              <a:gd name="connsiteY2" fmla="*/ 987552 h 987552"/>
              <a:gd name="connsiteX3" fmla="*/ 0 w 1737360"/>
              <a:gd name="connsiteY3" fmla="*/ 902208 h 987552"/>
              <a:gd name="connsiteX4" fmla="*/ 743712 w 1737360"/>
              <a:gd name="connsiteY4" fmla="*/ 0 h 987552"/>
              <a:gd name="connsiteX0" fmla="*/ 743712 w 1737360"/>
              <a:gd name="connsiteY0" fmla="*/ 0 h 1078992"/>
              <a:gd name="connsiteX1" fmla="*/ 1737360 w 1737360"/>
              <a:gd name="connsiteY1" fmla="*/ 73152 h 1078992"/>
              <a:gd name="connsiteX2" fmla="*/ 256032 w 1737360"/>
              <a:gd name="connsiteY2" fmla="*/ 1078992 h 1078992"/>
              <a:gd name="connsiteX3" fmla="*/ 0 w 1737360"/>
              <a:gd name="connsiteY3" fmla="*/ 902208 h 1078992"/>
              <a:gd name="connsiteX4" fmla="*/ 743712 w 1737360"/>
              <a:gd name="connsiteY4" fmla="*/ 0 h 1078992"/>
              <a:gd name="connsiteX0" fmla="*/ 743712 w 1737360"/>
              <a:gd name="connsiteY0" fmla="*/ 0 h 1048512"/>
              <a:gd name="connsiteX1" fmla="*/ 1737360 w 1737360"/>
              <a:gd name="connsiteY1" fmla="*/ 73152 h 1048512"/>
              <a:gd name="connsiteX2" fmla="*/ 286512 w 1737360"/>
              <a:gd name="connsiteY2" fmla="*/ 1048512 h 1048512"/>
              <a:gd name="connsiteX3" fmla="*/ 0 w 1737360"/>
              <a:gd name="connsiteY3" fmla="*/ 902208 h 1048512"/>
              <a:gd name="connsiteX4" fmla="*/ 743712 w 1737360"/>
              <a:gd name="connsiteY4" fmla="*/ 0 h 104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0" h="1048512">
                <a:moveTo>
                  <a:pt x="743712" y="0"/>
                </a:moveTo>
                <a:lnTo>
                  <a:pt x="1737360" y="73152"/>
                </a:lnTo>
                <a:lnTo>
                  <a:pt x="286512" y="1048512"/>
                </a:lnTo>
                <a:lnTo>
                  <a:pt x="0" y="902208"/>
                </a:lnTo>
                <a:lnTo>
                  <a:pt x="743712"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4986653" y="2242427"/>
            <a:ext cx="548640" cy="573024"/>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1243584"/>
              <a:gd name="connsiteY0" fmla="*/ 0 h 1524000"/>
              <a:gd name="connsiteX1" fmla="*/ 1243584 w 1243584"/>
              <a:gd name="connsiteY1" fmla="*/ 609600 h 1524000"/>
              <a:gd name="connsiteX2" fmla="*/ 1243584 w 1243584"/>
              <a:gd name="connsiteY2" fmla="*/ 1524000 h 1524000"/>
              <a:gd name="connsiteX3" fmla="*/ 329184 w 1243584"/>
              <a:gd name="connsiteY3" fmla="*/ 1524000 h 1524000"/>
              <a:gd name="connsiteX4" fmla="*/ 0 w 1243584"/>
              <a:gd name="connsiteY4" fmla="*/ 0 h 1524000"/>
              <a:gd name="connsiteX0" fmla="*/ 0 w 1243584"/>
              <a:gd name="connsiteY0" fmla="*/ 0 h 1524000"/>
              <a:gd name="connsiteX1" fmla="*/ 621792 w 1243584"/>
              <a:gd name="connsiteY1" fmla="*/ 304800 h 1524000"/>
              <a:gd name="connsiteX2" fmla="*/ 1243584 w 1243584"/>
              <a:gd name="connsiteY2" fmla="*/ 1524000 h 1524000"/>
              <a:gd name="connsiteX3" fmla="*/ 329184 w 1243584"/>
              <a:gd name="connsiteY3" fmla="*/ 1524000 h 1524000"/>
              <a:gd name="connsiteX4" fmla="*/ 0 w 1243584"/>
              <a:gd name="connsiteY4" fmla="*/ 0 h 1524000"/>
              <a:gd name="connsiteX0" fmla="*/ 0 w 621792"/>
              <a:gd name="connsiteY0" fmla="*/ 0 h 1524000"/>
              <a:gd name="connsiteX1" fmla="*/ 621792 w 621792"/>
              <a:gd name="connsiteY1" fmla="*/ 304800 h 1524000"/>
              <a:gd name="connsiteX2" fmla="*/ 377952 w 621792"/>
              <a:gd name="connsiteY2" fmla="*/ 609600 h 1524000"/>
              <a:gd name="connsiteX3" fmla="*/ 329184 w 621792"/>
              <a:gd name="connsiteY3" fmla="*/ 1524000 h 1524000"/>
              <a:gd name="connsiteX4" fmla="*/ 0 w 621792"/>
              <a:gd name="connsiteY4" fmla="*/ 0 h 1524000"/>
              <a:gd name="connsiteX0" fmla="*/ 0 w 621792"/>
              <a:gd name="connsiteY0" fmla="*/ 0 h 609600"/>
              <a:gd name="connsiteX1" fmla="*/ 621792 w 621792"/>
              <a:gd name="connsiteY1" fmla="*/ 304800 h 609600"/>
              <a:gd name="connsiteX2" fmla="*/ 377952 w 621792"/>
              <a:gd name="connsiteY2" fmla="*/ 609600 h 609600"/>
              <a:gd name="connsiteX3" fmla="*/ 73152 w 621792"/>
              <a:gd name="connsiteY3" fmla="*/ 493776 h 609600"/>
              <a:gd name="connsiteX4" fmla="*/ 0 w 621792"/>
              <a:gd name="connsiteY4" fmla="*/ 0 h 609600"/>
              <a:gd name="connsiteX0" fmla="*/ 54864 w 548640"/>
              <a:gd name="connsiteY0" fmla="*/ 0 h 548640"/>
              <a:gd name="connsiteX1" fmla="*/ 548640 w 548640"/>
              <a:gd name="connsiteY1" fmla="*/ 243840 h 548640"/>
              <a:gd name="connsiteX2" fmla="*/ 304800 w 548640"/>
              <a:gd name="connsiteY2" fmla="*/ 548640 h 548640"/>
              <a:gd name="connsiteX3" fmla="*/ 0 w 548640"/>
              <a:gd name="connsiteY3" fmla="*/ 432816 h 548640"/>
              <a:gd name="connsiteX4" fmla="*/ 54864 w 548640"/>
              <a:gd name="connsiteY4" fmla="*/ 0 h 548640"/>
              <a:gd name="connsiteX0" fmla="*/ 54864 w 548640"/>
              <a:gd name="connsiteY0" fmla="*/ 0 h 573024"/>
              <a:gd name="connsiteX1" fmla="*/ 548640 w 548640"/>
              <a:gd name="connsiteY1" fmla="*/ 243840 h 573024"/>
              <a:gd name="connsiteX2" fmla="*/ 304800 w 548640"/>
              <a:gd name="connsiteY2" fmla="*/ 573024 h 573024"/>
              <a:gd name="connsiteX3" fmla="*/ 0 w 548640"/>
              <a:gd name="connsiteY3" fmla="*/ 432816 h 573024"/>
              <a:gd name="connsiteX4" fmla="*/ 54864 w 548640"/>
              <a:gd name="connsiteY4" fmla="*/ 0 h 57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573024">
                <a:moveTo>
                  <a:pt x="54864" y="0"/>
                </a:moveTo>
                <a:lnTo>
                  <a:pt x="548640" y="243840"/>
                </a:lnTo>
                <a:lnTo>
                  <a:pt x="304800" y="573024"/>
                </a:lnTo>
                <a:lnTo>
                  <a:pt x="0" y="432816"/>
                </a:lnTo>
                <a:lnTo>
                  <a:pt x="54864" y="0"/>
                </a:lnTo>
                <a:close/>
              </a:path>
            </a:pathLst>
          </a:cu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01" name="Rectangle 600"/>
          <p:cNvSpPr/>
          <p:nvPr/>
        </p:nvSpPr>
        <p:spPr>
          <a:xfrm rot="1711391">
            <a:off x="5210033" y="2102670"/>
            <a:ext cx="1142360" cy="276999"/>
          </a:xfrm>
          <a:prstGeom prst="rect">
            <a:avLst/>
          </a:prstGeom>
        </p:spPr>
        <p:txBody>
          <a:bodyPr wrap="square">
            <a:spAutoFit/>
          </a:bodyPr>
          <a:lstStyle/>
          <a:p>
            <a:pPr lvl="0"/>
            <a:r>
              <a:rPr lang="fa-IR" sz="1200" dirty="0">
                <a:solidFill>
                  <a:schemeClr val="accent4">
                    <a:lumMod val="75000"/>
                  </a:schemeClr>
                </a:solidFill>
                <a:cs typeface="B Sina" pitchFamily="2" charset="-78"/>
              </a:rPr>
              <a:t>مسکونـــــی</a:t>
            </a:r>
          </a:p>
        </p:txBody>
      </p:sp>
      <p:sp>
        <p:nvSpPr>
          <p:cNvPr id="602" name="Rectangle 601"/>
          <p:cNvSpPr/>
          <p:nvPr/>
        </p:nvSpPr>
        <p:spPr>
          <a:xfrm rot="1711391">
            <a:off x="4402973" y="2265315"/>
            <a:ext cx="1142360" cy="276999"/>
          </a:xfrm>
          <a:prstGeom prst="rect">
            <a:avLst/>
          </a:prstGeom>
        </p:spPr>
        <p:txBody>
          <a:bodyPr wrap="square">
            <a:spAutoFit/>
          </a:bodyPr>
          <a:lstStyle/>
          <a:p>
            <a:pPr lvl="0"/>
            <a:r>
              <a:rPr lang="fa-IR" sz="1200" dirty="0" smtClean="0">
                <a:cs typeface="B Sina" pitchFamily="2" charset="-78"/>
              </a:rPr>
              <a:t>صنعتی</a:t>
            </a:r>
            <a:endParaRPr lang="fa-IR" sz="1200" dirty="0">
              <a:cs typeface="B Sina" pitchFamily="2" charset="-78"/>
            </a:endParaRPr>
          </a:p>
        </p:txBody>
      </p:sp>
      <p:sp>
        <p:nvSpPr>
          <p:cNvPr id="110" name="Rectangle 109"/>
          <p:cNvSpPr/>
          <p:nvPr/>
        </p:nvSpPr>
        <p:spPr>
          <a:xfrm>
            <a:off x="1740444" y="1686433"/>
            <a:ext cx="1932432" cy="235305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066544"/>
              <a:gd name="connsiteY0" fmla="*/ 0 h 1414272"/>
              <a:gd name="connsiteX1" fmla="*/ 2066544 w 2066544"/>
              <a:gd name="connsiteY1" fmla="*/ 499872 h 1414272"/>
              <a:gd name="connsiteX2" fmla="*/ 2066544 w 2066544"/>
              <a:gd name="connsiteY2" fmla="*/ 1414272 h 1414272"/>
              <a:gd name="connsiteX3" fmla="*/ 1152144 w 2066544"/>
              <a:gd name="connsiteY3" fmla="*/ 1414272 h 1414272"/>
              <a:gd name="connsiteX4" fmla="*/ 0 w 2066544"/>
              <a:gd name="connsiteY4" fmla="*/ 0 h 1414272"/>
              <a:gd name="connsiteX0" fmla="*/ 0 w 2066544"/>
              <a:gd name="connsiteY0" fmla="*/ 0 h 1414272"/>
              <a:gd name="connsiteX1" fmla="*/ 1152144 w 2066544"/>
              <a:gd name="connsiteY1" fmla="*/ 585216 h 1414272"/>
              <a:gd name="connsiteX2" fmla="*/ 2066544 w 2066544"/>
              <a:gd name="connsiteY2" fmla="*/ 1414272 h 1414272"/>
              <a:gd name="connsiteX3" fmla="*/ 1152144 w 2066544"/>
              <a:gd name="connsiteY3" fmla="*/ 1414272 h 1414272"/>
              <a:gd name="connsiteX4" fmla="*/ 0 w 2066544"/>
              <a:gd name="connsiteY4" fmla="*/ 0 h 1414272"/>
              <a:gd name="connsiteX0" fmla="*/ 755904 w 2822448"/>
              <a:gd name="connsiteY0" fmla="*/ 0 h 2115312"/>
              <a:gd name="connsiteX1" fmla="*/ 1908048 w 2822448"/>
              <a:gd name="connsiteY1" fmla="*/ 585216 h 2115312"/>
              <a:gd name="connsiteX2" fmla="*/ 2822448 w 2822448"/>
              <a:gd name="connsiteY2" fmla="*/ 1414272 h 2115312"/>
              <a:gd name="connsiteX3" fmla="*/ 0 w 2822448"/>
              <a:gd name="connsiteY3" fmla="*/ 2115312 h 2115312"/>
              <a:gd name="connsiteX4" fmla="*/ 755904 w 2822448"/>
              <a:gd name="connsiteY4" fmla="*/ 0 h 2115312"/>
              <a:gd name="connsiteX0" fmla="*/ 755904 w 1908048"/>
              <a:gd name="connsiteY0" fmla="*/ 0 h 2298192"/>
              <a:gd name="connsiteX1" fmla="*/ 1908048 w 1908048"/>
              <a:gd name="connsiteY1" fmla="*/ 585216 h 2298192"/>
              <a:gd name="connsiteX2" fmla="*/ 841248 w 1908048"/>
              <a:gd name="connsiteY2" fmla="*/ 2298192 h 2298192"/>
              <a:gd name="connsiteX3" fmla="*/ 0 w 1908048"/>
              <a:gd name="connsiteY3" fmla="*/ 2115312 h 2298192"/>
              <a:gd name="connsiteX4" fmla="*/ 755904 w 1908048"/>
              <a:gd name="connsiteY4" fmla="*/ 0 h 2298192"/>
              <a:gd name="connsiteX0" fmla="*/ 755904 w 1932432"/>
              <a:gd name="connsiteY0" fmla="*/ 0 h 2298192"/>
              <a:gd name="connsiteX1" fmla="*/ 1932432 w 1932432"/>
              <a:gd name="connsiteY1" fmla="*/ 475488 h 2298192"/>
              <a:gd name="connsiteX2" fmla="*/ 841248 w 1932432"/>
              <a:gd name="connsiteY2" fmla="*/ 2298192 h 2298192"/>
              <a:gd name="connsiteX3" fmla="*/ 0 w 1932432"/>
              <a:gd name="connsiteY3" fmla="*/ 2115312 h 2298192"/>
              <a:gd name="connsiteX4" fmla="*/ 755904 w 1932432"/>
              <a:gd name="connsiteY4" fmla="*/ 0 h 2298192"/>
              <a:gd name="connsiteX0" fmla="*/ 798576 w 1932432"/>
              <a:gd name="connsiteY0" fmla="*/ 0 h 2353056"/>
              <a:gd name="connsiteX1" fmla="*/ 1932432 w 1932432"/>
              <a:gd name="connsiteY1" fmla="*/ 530352 h 2353056"/>
              <a:gd name="connsiteX2" fmla="*/ 841248 w 1932432"/>
              <a:gd name="connsiteY2" fmla="*/ 2353056 h 2353056"/>
              <a:gd name="connsiteX3" fmla="*/ 0 w 1932432"/>
              <a:gd name="connsiteY3" fmla="*/ 2170176 h 2353056"/>
              <a:gd name="connsiteX4" fmla="*/ 798576 w 1932432"/>
              <a:gd name="connsiteY4" fmla="*/ 0 h 235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32" h="2353056">
                <a:moveTo>
                  <a:pt x="798576" y="0"/>
                </a:moveTo>
                <a:lnTo>
                  <a:pt x="1932432" y="530352"/>
                </a:lnTo>
                <a:lnTo>
                  <a:pt x="841248" y="2353056"/>
                </a:lnTo>
                <a:lnTo>
                  <a:pt x="0" y="2170176"/>
                </a:lnTo>
                <a:lnTo>
                  <a:pt x="798576"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4" name="Rectangle 603"/>
          <p:cNvSpPr/>
          <p:nvPr/>
        </p:nvSpPr>
        <p:spPr>
          <a:xfrm>
            <a:off x="2472366" y="1339285"/>
            <a:ext cx="2814447" cy="133578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700528"/>
              <a:gd name="connsiteY0" fmla="*/ 0 h 1749552"/>
              <a:gd name="connsiteX1" fmla="*/ 2700528 w 2700528"/>
              <a:gd name="connsiteY1" fmla="*/ 835152 h 1749552"/>
              <a:gd name="connsiteX2" fmla="*/ 2700528 w 2700528"/>
              <a:gd name="connsiteY2" fmla="*/ 1749552 h 1749552"/>
              <a:gd name="connsiteX3" fmla="*/ 1786128 w 2700528"/>
              <a:gd name="connsiteY3" fmla="*/ 1749552 h 1749552"/>
              <a:gd name="connsiteX4" fmla="*/ 0 w 2700528"/>
              <a:gd name="connsiteY4" fmla="*/ 0 h 1749552"/>
              <a:gd name="connsiteX0" fmla="*/ 0 w 2743200"/>
              <a:gd name="connsiteY0" fmla="*/ 0 h 1749552"/>
              <a:gd name="connsiteX1" fmla="*/ 2743200 w 2743200"/>
              <a:gd name="connsiteY1" fmla="*/ 469392 h 1749552"/>
              <a:gd name="connsiteX2" fmla="*/ 2700528 w 2743200"/>
              <a:gd name="connsiteY2" fmla="*/ 1749552 h 1749552"/>
              <a:gd name="connsiteX3" fmla="*/ 1786128 w 2743200"/>
              <a:gd name="connsiteY3" fmla="*/ 1749552 h 1749552"/>
              <a:gd name="connsiteX4" fmla="*/ 0 w 2743200"/>
              <a:gd name="connsiteY4" fmla="*/ 0 h 1749552"/>
              <a:gd name="connsiteX0" fmla="*/ 0 w 2743200"/>
              <a:gd name="connsiteY0" fmla="*/ 0 h 1749552"/>
              <a:gd name="connsiteX1" fmla="*/ 2743200 w 2743200"/>
              <a:gd name="connsiteY1" fmla="*/ 469392 h 1749552"/>
              <a:gd name="connsiteX2" fmla="*/ 2334768 w 2743200"/>
              <a:gd name="connsiteY2" fmla="*/ 1316736 h 1749552"/>
              <a:gd name="connsiteX3" fmla="*/ 1786128 w 2743200"/>
              <a:gd name="connsiteY3" fmla="*/ 1749552 h 1749552"/>
              <a:gd name="connsiteX4" fmla="*/ 0 w 2743200"/>
              <a:gd name="connsiteY4" fmla="*/ 0 h 1749552"/>
              <a:gd name="connsiteX0" fmla="*/ 0 w 2743200"/>
              <a:gd name="connsiteY0" fmla="*/ 0 h 1749552"/>
              <a:gd name="connsiteX1" fmla="*/ 2743200 w 2743200"/>
              <a:gd name="connsiteY1" fmla="*/ 469392 h 1749552"/>
              <a:gd name="connsiteX2" fmla="*/ 2334768 w 2743200"/>
              <a:gd name="connsiteY2" fmla="*/ 1316736 h 1749552"/>
              <a:gd name="connsiteX3" fmla="*/ 1786128 w 2743200"/>
              <a:gd name="connsiteY3" fmla="*/ 1749552 h 1749552"/>
              <a:gd name="connsiteX4" fmla="*/ 0 w 2743200"/>
              <a:gd name="connsiteY4" fmla="*/ 0 h 1749552"/>
              <a:gd name="connsiteX0" fmla="*/ 0 w 2743200"/>
              <a:gd name="connsiteY0" fmla="*/ 0 h 1749552"/>
              <a:gd name="connsiteX1" fmla="*/ 2743200 w 2743200"/>
              <a:gd name="connsiteY1" fmla="*/ 469392 h 1749552"/>
              <a:gd name="connsiteX2" fmla="*/ 2414016 w 2743200"/>
              <a:gd name="connsiteY2" fmla="*/ 1335024 h 1749552"/>
              <a:gd name="connsiteX3" fmla="*/ 1786128 w 2743200"/>
              <a:gd name="connsiteY3" fmla="*/ 1749552 h 1749552"/>
              <a:gd name="connsiteX4" fmla="*/ 0 w 2743200"/>
              <a:gd name="connsiteY4" fmla="*/ 0 h 1749552"/>
              <a:gd name="connsiteX0" fmla="*/ 0 w 2743200"/>
              <a:gd name="connsiteY0" fmla="*/ 0 h 1749552"/>
              <a:gd name="connsiteX1" fmla="*/ 2743200 w 2743200"/>
              <a:gd name="connsiteY1" fmla="*/ 469392 h 1749552"/>
              <a:gd name="connsiteX2" fmla="*/ 2414016 w 2743200"/>
              <a:gd name="connsiteY2" fmla="*/ 1335024 h 1749552"/>
              <a:gd name="connsiteX3" fmla="*/ 1786128 w 2743200"/>
              <a:gd name="connsiteY3" fmla="*/ 1749552 h 1749552"/>
              <a:gd name="connsiteX4" fmla="*/ 0 w 2743200"/>
              <a:gd name="connsiteY4" fmla="*/ 0 h 1749552"/>
              <a:gd name="connsiteX0" fmla="*/ 0 w 2743200"/>
              <a:gd name="connsiteY0" fmla="*/ 0 h 1749552"/>
              <a:gd name="connsiteX1" fmla="*/ 2743200 w 2743200"/>
              <a:gd name="connsiteY1" fmla="*/ 469392 h 1749552"/>
              <a:gd name="connsiteX2" fmla="*/ 2456688 w 2743200"/>
              <a:gd name="connsiteY2" fmla="*/ 1328928 h 1749552"/>
              <a:gd name="connsiteX3" fmla="*/ 1786128 w 2743200"/>
              <a:gd name="connsiteY3" fmla="*/ 1749552 h 1749552"/>
              <a:gd name="connsiteX4" fmla="*/ 0 w 2743200"/>
              <a:gd name="connsiteY4" fmla="*/ 0 h 1749552"/>
              <a:gd name="connsiteX0" fmla="*/ 0 w 2743200"/>
              <a:gd name="connsiteY0" fmla="*/ 0 h 1328928"/>
              <a:gd name="connsiteX1" fmla="*/ 2743200 w 2743200"/>
              <a:gd name="connsiteY1" fmla="*/ 469392 h 1328928"/>
              <a:gd name="connsiteX2" fmla="*/ 2456688 w 2743200"/>
              <a:gd name="connsiteY2" fmla="*/ 1328928 h 1328928"/>
              <a:gd name="connsiteX3" fmla="*/ 109728 w 2743200"/>
              <a:gd name="connsiteY3" fmla="*/ 219456 h 1328928"/>
              <a:gd name="connsiteX4" fmla="*/ 0 w 2743200"/>
              <a:gd name="connsiteY4" fmla="*/ 0 h 1328928"/>
              <a:gd name="connsiteX0" fmla="*/ 60960 w 2804160"/>
              <a:gd name="connsiteY0" fmla="*/ 0 h 1328928"/>
              <a:gd name="connsiteX1" fmla="*/ 2804160 w 2804160"/>
              <a:gd name="connsiteY1" fmla="*/ 469392 h 1328928"/>
              <a:gd name="connsiteX2" fmla="*/ 2517648 w 2804160"/>
              <a:gd name="connsiteY2" fmla="*/ 1328928 h 1328928"/>
              <a:gd name="connsiteX3" fmla="*/ 0 w 2804160"/>
              <a:gd name="connsiteY3" fmla="*/ 79248 h 1328928"/>
              <a:gd name="connsiteX4" fmla="*/ 60960 w 2804160"/>
              <a:gd name="connsiteY4" fmla="*/ 0 h 1328928"/>
              <a:gd name="connsiteX0" fmla="*/ 12192 w 2804160"/>
              <a:gd name="connsiteY0" fmla="*/ 0 h 1286256"/>
              <a:gd name="connsiteX1" fmla="*/ 2804160 w 2804160"/>
              <a:gd name="connsiteY1" fmla="*/ 426720 h 1286256"/>
              <a:gd name="connsiteX2" fmla="*/ 2517648 w 2804160"/>
              <a:gd name="connsiteY2" fmla="*/ 1286256 h 1286256"/>
              <a:gd name="connsiteX3" fmla="*/ 0 w 2804160"/>
              <a:gd name="connsiteY3" fmla="*/ 36576 h 1286256"/>
              <a:gd name="connsiteX4" fmla="*/ 12192 w 2804160"/>
              <a:gd name="connsiteY4" fmla="*/ 0 h 1286256"/>
              <a:gd name="connsiteX0" fmla="*/ 18288 w 2810256"/>
              <a:gd name="connsiteY0" fmla="*/ 24384 h 1310640"/>
              <a:gd name="connsiteX1" fmla="*/ 2810256 w 2810256"/>
              <a:gd name="connsiteY1" fmla="*/ 451104 h 1310640"/>
              <a:gd name="connsiteX2" fmla="*/ 2523744 w 2810256"/>
              <a:gd name="connsiteY2" fmla="*/ 1310640 h 1310640"/>
              <a:gd name="connsiteX3" fmla="*/ 0 w 2810256"/>
              <a:gd name="connsiteY3" fmla="*/ 0 h 1310640"/>
              <a:gd name="connsiteX4" fmla="*/ 18288 w 2810256"/>
              <a:gd name="connsiteY4" fmla="*/ 24384 h 1310640"/>
              <a:gd name="connsiteX0" fmla="*/ 30480 w 2810256"/>
              <a:gd name="connsiteY0" fmla="*/ 0 h 1322832"/>
              <a:gd name="connsiteX1" fmla="*/ 2810256 w 2810256"/>
              <a:gd name="connsiteY1" fmla="*/ 463296 h 1322832"/>
              <a:gd name="connsiteX2" fmla="*/ 2523744 w 2810256"/>
              <a:gd name="connsiteY2" fmla="*/ 1322832 h 1322832"/>
              <a:gd name="connsiteX3" fmla="*/ 0 w 2810256"/>
              <a:gd name="connsiteY3" fmla="*/ 12192 h 1322832"/>
              <a:gd name="connsiteX4" fmla="*/ 30480 w 2810256"/>
              <a:gd name="connsiteY4" fmla="*/ 0 h 1322832"/>
              <a:gd name="connsiteX0" fmla="*/ 18288 w 2810256"/>
              <a:gd name="connsiteY0" fmla="*/ 24384 h 1310640"/>
              <a:gd name="connsiteX1" fmla="*/ 2810256 w 2810256"/>
              <a:gd name="connsiteY1" fmla="*/ 451104 h 1310640"/>
              <a:gd name="connsiteX2" fmla="*/ 2523744 w 2810256"/>
              <a:gd name="connsiteY2" fmla="*/ 1310640 h 1310640"/>
              <a:gd name="connsiteX3" fmla="*/ 0 w 2810256"/>
              <a:gd name="connsiteY3" fmla="*/ 0 h 1310640"/>
              <a:gd name="connsiteX4" fmla="*/ 18288 w 2810256"/>
              <a:gd name="connsiteY4" fmla="*/ 24384 h 1310640"/>
              <a:gd name="connsiteX0" fmla="*/ 0 w 2816352"/>
              <a:gd name="connsiteY0" fmla="*/ 24384 h 1310640"/>
              <a:gd name="connsiteX1" fmla="*/ 2816352 w 2816352"/>
              <a:gd name="connsiteY1" fmla="*/ 451104 h 1310640"/>
              <a:gd name="connsiteX2" fmla="*/ 2529840 w 2816352"/>
              <a:gd name="connsiteY2" fmla="*/ 1310640 h 1310640"/>
              <a:gd name="connsiteX3" fmla="*/ 6096 w 2816352"/>
              <a:gd name="connsiteY3" fmla="*/ 0 h 1310640"/>
              <a:gd name="connsiteX4" fmla="*/ 0 w 2816352"/>
              <a:gd name="connsiteY4" fmla="*/ 24384 h 1310640"/>
              <a:gd name="connsiteX0" fmla="*/ 20574 w 2810256"/>
              <a:gd name="connsiteY0" fmla="*/ 0 h 1330071"/>
              <a:gd name="connsiteX1" fmla="*/ 2810256 w 2810256"/>
              <a:gd name="connsiteY1" fmla="*/ 470535 h 1330071"/>
              <a:gd name="connsiteX2" fmla="*/ 2523744 w 2810256"/>
              <a:gd name="connsiteY2" fmla="*/ 1330071 h 1330071"/>
              <a:gd name="connsiteX3" fmla="*/ 0 w 2810256"/>
              <a:gd name="connsiteY3" fmla="*/ 19431 h 1330071"/>
              <a:gd name="connsiteX4" fmla="*/ 20574 w 2810256"/>
              <a:gd name="connsiteY4" fmla="*/ 0 h 1330071"/>
              <a:gd name="connsiteX0" fmla="*/ 24384 w 2814066"/>
              <a:gd name="connsiteY0" fmla="*/ 0 h 1330071"/>
              <a:gd name="connsiteX1" fmla="*/ 2814066 w 2814066"/>
              <a:gd name="connsiteY1" fmla="*/ 470535 h 1330071"/>
              <a:gd name="connsiteX2" fmla="*/ 2527554 w 2814066"/>
              <a:gd name="connsiteY2" fmla="*/ 1330071 h 1330071"/>
              <a:gd name="connsiteX3" fmla="*/ 0 w 2814066"/>
              <a:gd name="connsiteY3" fmla="*/ 63246 h 1330071"/>
              <a:gd name="connsiteX4" fmla="*/ 24384 w 2814066"/>
              <a:gd name="connsiteY4" fmla="*/ 0 h 1330071"/>
              <a:gd name="connsiteX0" fmla="*/ 0 w 2814447"/>
              <a:gd name="connsiteY0" fmla="*/ 0 h 1335786"/>
              <a:gd name="connsiteX1" fmla="*/ 2814447 w 2814447"/>
              <a:gd name="connsiteY1" fmla="*/ 476250 h 1335786"/>
              <a:gd name="connsiteX2" fmla="*/ 2527935 w 2814447"/>
              <a:gd name="connsiteY2" fmla="*/ 1335786 h 1335786"/>
              <a:gd name="connsiteX3" fmla="*/ 381 w 2814447"/>
              <a:gd name="connsiteY3" fmla="*/ 68961 h 1335786"/>
              <a:gd name="connsiteX4" fmla="*/ 0 w 2814447"/>
              <a:gd name="connsiteY4" fmla="*/ 0 h 1335786"/>
              <a:gd name="connsiteX0" fmla="*/ 0 w 2814447"/>
              <a:gd name="connsiteY0" fmla="*/ 0 h 1335786"/>
              <a:gd name="connsiteX1" fmla="*/ 2814447 w 2814447"/>
              <a:gd name="connsiteY1" fmla="*/ 476250 h 1335786"/>
              <a:gd name="connsiteX2" fmla="*/ 2527935 w 2814447"/>
              <a:gd name="connsiteY2" fmla="*/ 1335786 h 1335786"/>
              <a:gd name="connsiteX3" fmla="*/ 324 w 2814447"/>
              <a:gd name="connsiteY3" fmla="*/ 49460 h 1335786"/>
              <a:gd name="connsiteX4" fmla="*/ 381 w 2814447"/>
              <a:gd name="connsiteY4" fmla="*/ 68961 h 1335786"/>
              <a:gd name="connsiteX5" fmla="*/ 0 w 2814447"/>
              <a:gd name="connsiteY5" fmla="*/ 0 h 133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447" h="1335786">
                <a:moveTo>
                  <a:pt x="0" y="0"/>
                </a:moveTo>
                <a:lnTo>
                  <a:pt x="2814447" y="476250"/>
                </a:lnTo>
                <a:cubicBezTo>
                  <a:pt x="2678303" y="758698"/>
                  <a:pt x="2517775" y="882650"/>
                  <a:pt x="2527935" y="1335786"/>
                </a:cubicBezTo>
                <a:lnTo>
                  <a:pt x="324" y="49460"/>
                </a:lnTo>
                <a:cubicBezTo>
                  <a:pt x="343" y="55960"/>
                  <a:pt x="362" y="62461"/>
                  <a:pt x="381" y="68961"/>
                </a:cubicBezTo>
                <a:lnTo>
                  <a:pt x="0"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672696" y="3133332"/>
            <a:ext cx="2534853" cy="461665"/>
          </a:xfrm>
          <a:prstGeom prst="rect">
            <a:avLst/>
          </a:prstGeom>
        </p:spPr>
        <p:txBody>
          <a:bodyPr wrap="square">
            <a:spAutoFit/>
          </a:bodyPr>
          <a:lstStyle/>
          <a:p>
            <a:pPr lvl="0" algn="ctr"/>
            <a:r>
              <a:rPr lang="fa-IR" sz="2400" b="1" dirty="0" smtClean="0">
                <a:solidFill>
                  <a:schemeClr val="accent4">
                    <a:lumMod val="75000"/>
                  </a:schemeClr>
                </a:solidFill>
                <a:cs typeface="B Sina" pitchFamily="2" charset="-78"/>
              </a:rPr>
              <a:t>آلودگی صوتی</a:t>
            </a:r>
            <a:endParaRPr lang="fa-IR" sz="2400" b="1" dirty="0">
              <a:solidFill>
                <a:schemeClr val="accent4">
                  <a:lumMod val="75000"/>
                </a:schemeClr>
              </a:solidFill>
              <a:cs typeface="B Sina"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641" y="927651"/>
            <a:ext cx="4498189" cy="4419470"/>
          </a:xfrm>
          <a:prstGeom prst="rect">
            <a:avLst/>
          </a:prstGeom>
        </p:spPr>
      </p:pic>
      <p:sp>
        <p:nvSpPr>
          <p:cNvPr id="14" name="Rectangle 13"/>
          <p:cNvSpPr/>
          <p:nvPr/>
        </p:nvSpPr>
        <p:spPr>
          <a:xfrm rot="7045364">
            <a:off x="4704055" y="3509965"/>
            <a:ext cx="1253868" cy="307777"/>
          </a:xfrm>
          <a:prstGeom prst="rect">
            <a:avLst/>
          </a:prstGeom>
        </p:spPr>
        <p:txBody>
          <a:bodyPr wrap="none">
            <a:spAutoFit/>
          </a:bodyPr>
          <a:lstStyle/>
          <a:p>
            <a:r>
              <a:rPr lang="fa-IR" sz="1400" b="1" dirty="0" smtClean="0">
                <a:solidFill>
                  <a:schemeClr val="accent4">
                    <a:lumMod val="75000"/>
                  </a:schemeClr>
                </a:solidFill>
                <a:cs typeface="B Sina" pitchFamily="2" charset="-78"/>
              </a:rPr>
              <a:t>آلودگی صوتی خفیف</a:t>
            </a:r>
            <a:endParaRPr lang="fa-IR" sz="1400" b="1" dirty="0">
              <a:solidFill>
                <a:schemeClr val="accent4">
                  <a:lumMod val="75000"/>
                </a:schemeClr>
              </a:solidFill>
              <a:cs typeface="B Sina" pitchFamily="2" charset="-78"/>
            </a:endParaRPr>
          </a:p>
        </p:txBody>
      </p:sp>
      <p:pic>
        <p:nvPicPr>
          <p:cNvPr id="15" name="Picture 7"/>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8920144">
            <a:off x="5203595" y="3417844"/>
            <a:ext cx="902658" cy="67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4">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6639416">
            <a:off x="4715545" y="1293274"/>
            <a:ext cx="742755" cy="14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394374">
            <a:off x="4040114" y="2351594"/>
            <a:ext cx="1675459" cy="369332"/>
          </a:xfrm>
          <a:prstGeom prst="rect">
            <a:avLst/>
          </a:prstGeom>
        </p:spPr>
        <p:txBody>
          <a:bodyPr wrap="none">
            <a:spAutoFit/>
          </a:bodyPr>
          <a:lstStyle/>
          <a:p>
            <a:pPr lvl="0"/>
            <a:r>
              <a:rPr lang="fa-IR" b="1" dirty="0">
                <a:solidFill>
                  <a:schemeClr val="accent4">
                    <a:lumMod val="75000"/>
                  </a:schemeClr>
                </a:solidFill>
                <a:cs typeface="B Sina" pitchFamily="2" charset="-78"/>
              </a:rPr>
              <a:t>آلودگی صوتی متوسط </a:t>
            </a:r>
          </a:p>
        </p:txBody>
      </p:sp>
      <p:pic>
        <p:nvPicPr>
          <p:cNvPr id="18"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8856762">
            <a:off x="3120849" y="2403725"/>
            <a:ext cx="1170031" cy="8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rot="17869386">
            <a:off x="3182750" y="2858107"/>
            <a:ext cx="1507110" cy="369332"/>
          </a:xfrm>
          <a:prstGeom prst="rect">
            <a:avLst/>
          </a:prstGeom>
        </p:spPr>
        <p:txBody>
          <a:bodyPr wrap="square">
            <a:spAutoFit/>
          </a:bodyPr>
          <a:lstStyle/>
          <a:p>
            <a:pPr lvl="0"/>
            <a:r>
              <a:rPr lang="fa-IR" dirty="0">
                <a:solidFill>
                  <a:schemeClr val="accent4">
                    <a:lumMod val="75000"/>
                  </a:schemeClr>
                </a:solidFill>
                <a:cs typeface="B Sina" pitchFamily="2" charset="-78"/>
              </a:rPr>
              <a:t>منبع صوت (شدید)</a:t>
            </a:r>
          </a:p>
        </p:txBody>
      </p:sp>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638067">
            <a:off x="10941" y="559677"/>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3376142">
            <a:off x="3729957" y="3711042"/>
            <a:ext cx="902658" cy="67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81"/>
          <p:cNvSpPr/>
          <p:nvPr/>
        </p:nvSpPr>
        <p:spPr>
          <a:xfrm rot="1540288">
            <a:off x="4570091" y="2915830"/>
            <a:ext cx="623524" cy="964928"/>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2688"/>
              <a:gd name="connsiteY0" fmla="*/ 0 h 1220604"/>
              <a:gd name="connsiteX1" fmla="*/ 762688 w 762688"/>
              <a:gd name="connsiteY1" fmla="*/ 26847 h 1220604"/>
              <a:gd name="connsiteX2" fmla="*/ 754080 w 762688"/>
              <a:gd name="connsiteY2" fmla="*/ 1212155 h 1220604"/>
              <a:gd name="connsiteX3" fmla="*/ 0 w 762688"/>
              <a:gd name="connsiteY3" fmla="*/ 1220604 h 1220604"/>
              <a:gd name="connsiteX4" fmla="*/ 0 w 762688"/>
              <a:gd name="connsiteY4" fmla="*/ 0 h 122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8" h="1220604">
                <a:moveTo>
                  <a:pt x="0" y="0"/>
                </a:moveTo>
                <a:lnTo>
                  <a:pt x="762688" y="26847"/>
                </a:lnTo>
                <a:cubicBezTo>
                  <a:pt x="759819" y="421950"/>
                  <a:pt x="756949" y="817052"/>
                  <a:pt x="754080" y="1212155"/>
                </a:cubicBezTo>
                <a:lnTo>
                  <a:pt x="0" y="1220604"/>
                </a:lnTo>
                <a:lnTo>
                  <a:pt x="0"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38067">
            <a:off x="-26150" y="547329"/>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10" y="338282"/>
            <a:ext cx="7018469" cy="5949280"/>
          </a:xfrm>
          <a:prstGeom prst="rect">
            <a:avLst/>
          </a:prstGeom>
        </p:spPr>
      </p:pic>
      <p:pic>
        <p:nvPicPr>
          <p:cNvPr id="1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32013">
            <a:off x="4469991" y="4374759"/>
            <a:ext cx="893779" cy="8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rot="3066718">
            <a:off x="2829222" y="4326331"/>
            <a:ext cx="1032655" cy="338554"/>
          </a:xfrm>
          <a:prstGeom prst="rect">
            <a:avLst/>
          </a:prstGeom>
        </p:spPr>
        <p:txBody>
          <a:bodyPr wrap="none">
            <a:spAutoFit/>
          </a:bodyPr>
          <a:lstStyle/>
          <a:p>
            <a:pPr lvl="0"/>
            <a:r>
              <a:rPr lang="fa-IR" sz="1600" b="1" dirty="0" smtClean="0">
                <a:solidFill>
                  <a:schemeClr val="accent4">
                    <a:lumMod val="75000"/>
                  </a:schemeClr>
                </a:solidFill>
                <a:cs typeface="B Sina" pitchFamily="2" charset="-78"/>
              </a:rPr>
              <a:t>باد ملایم بهاری</a:t>
            </a:r>
            <a:endParaRPr lang="fa-IR" sz="1600" b="1" dirty="0">
              <a:solidFill>
                <a:schemeClr val="accent4">
                  <a:lumMod val="75000"/>
                </a:schemeClr>
              </a:solidFill>
              <a:cs typeface="B Sina" pitchFamily="2" charset="-78"/>
            </a:endParaRPr>
          </a:p>
        </p:txBody>
      </p:sp>
      <p:sp>
        <p:nvSpPr>
          <p:cNvPr id="23" name="Rectangle 22"/>
          <p:cNvSpPr/>
          <p:nvPr/>
        </p:nvSpPr>
        <p:spPr>
          <a:xfrm rot="1099332">
            <a:off x="4273914" y="5083551"/>
            <a:ext cx="1285929" cy="369332"/>
          </a:xfrm>
          <a:prstGeom prst="rect">
            <a:avLst/>
          </a:prstGeom>
        </p:spPr>
        <p:txBody>
          <a:bodyPr wrap="none">
            <a:spAutoFit/>
          </a:bodyPr>
          <a:lstStyle/>
          <a:p>
            <a:pPr lvl="0"/>
            <a:r>
              <a:rPr lang="fa-IR" b="1" dirty="0">
                <a:solidFill>
                  <a:schemeClr val="accent4">
                    <a:lumMod val="75000"/>
                  </a:schemeClr>
                </a:solidFill>
                <a:cs typeface="B Sina" pitchFamily="2" charset="-78"/>
              </a:rPr>
              <a:t>باد سرد زمستانی</a:t>
            </a:r>
          </a:p>
        </p:txBody>
      </p:sp>
      <p:pic>
        <p:nvPicPr>
          <p:cNvPr id="27" name="Picture 22"/>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051202">
            <a:off x="5684061" y="4095943"/>
            <a:ext cx="992771" cy="112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581"/>
          <p:cNvSpPr/>
          <p:nvPr/>
        </p:nvSpPr>
        <p:spPr>
          <a:xfrm rot="1366745">
            <a:off x="4748344" y="3042996"/>
            <a:ext cx="942457" cy="1294863"/>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2688"/>
              <a:gd name="connsiteY0" fmla="*/ 0 h 1220604"/>
              <a:gd name="connsiteX1" fmla="*/ 762688 w 762688"/>
              <a:gd name="connsiteY1" fmla="*/ 26847 h 1220604"/>
              <a:gd name="connsiteX2" fmla="*/ 754080 w 762688"/>
              <a:gd name="connsiteY2" fmla="*/ 1212155 h 1220604"/>
              <a:gd name="connsiteX3" fmla="*/ 0 w 762688"/>
              <a:gd name="connsiteY3" fmla="*/ 1220604 h 1220604"/>
              <a:gd name="connsiteX4" fmla="*/ 0 w 762688"/>
              <a:gd name="connsiteY4" fmla="*/ 0 h 1220604"/>
              <a:gd name="connsiteX0" fmla="*/ 0 w 890218"/>
              <a:gd name="connsiteY0" fmla="*/ 0 h 1220604"/>
              <a:gd name="connsiteX1" fmla="*/ 890218 w 890218"/>
              <a:gd name="connsiteY1" fmla="*/ 389 h 1220604"/>
              <a:gd name="connsiteX2" fmla="*/ 754080 w 890218"/>
              <a:gd name="connsiteY2" fmla="*/ 1212155 h 1220604"/>
              <a:gd name="connsiteX3" fmla="*/ 0 w 890218"/>
              <a:gd name="connsiteY3" fmla="*/ 1220604 h 1220604"/>
              <a:gd name="connsiteX4" fmla="*/ 0 w 890218"/>
              <a:gd name="connsiteY4" fmla="*/ 0 h 1220604"/>
              <a:gd name="connsiteX0" fmla="*/ 0 w 890218"/>
              <a:gd name="connsiteY0" fmla="*/ 0 h 1242253"/>
              <a:gd name="connsiteX1" fmla="*/ 890218 w 890218"/>
              <a:gd name="connsiteY1" fmla="*/ 389 h 1242253"/>
              <a:gd name="connsiteX2" fmla="*/ 695871 w 890218"/>
              <a:gd name="connsiteY2" fmla="*/ 1242253 h 1242253"/>
              <a:gd name="connsiteX3" fmla="*/ 0 w 890218"/>
              <a:gd name="connsiteY3" fmla="*/ 1220604 h 1242253"/>
              <a:gd name="connsiteX4" fmla="*/ 0 w 890218"/>
              <a:gd name="connsiteY4" fmla="*/ 0 h 1242253"/>
              <a:gd name="connsiteX0" fmla="*/ 78720 w 968938"/>
              <a:gd name="connsiteY0" fmla="*/ 0 h 1262887"/>
              <a:gd name="connsiteX1" fmla="*/ 968938 w 968938"/>
              <a:gd name="connsiteY1" fmla="*/ 389 h 1262887"/>
              <a:gd name="connsiteX2" fmla="*/ 774591 w 968938"/>
              <a:gd name="connsiteY2" fmla="*/ 1242253 h 1262887"/>
              <a:gd name="connsiteX3" fmla="*/ 0 w 968938"/>
              <a:gd name="connsiteY3" fmla="*/ 1262887 h 1262887"/>
              <a:gd name="connsiteX4" fmla="*/ 78720 w 968938"/>
              <a:gd name="connsiteY4" fmla="*/ 0 h 1262887"/>
              <a:gd name="connsiteX0" fmla="*/ 189632 w 1079850"/>
              <a:gd name="connsiteY0" fmla="*/ 0 h 1257062"/>
              <a:gd name="connsiteX1" fmla="*/ 1079850 w 1079850"/>
              <a:gd name="connsiteY1" fmla="*/ 389 h 1257062"/>
              <a:gd name="connsiteX2" fmla="*/ 885503 w 1079850"/>
              <a:gd name="connsiteY2" fmla="*/ 1242253 h 1257062"/>
              <a:gd name="connsiteX3" fmla="*/ 0 w 1079850"/>
              <a:gd name="connsiteY3" fmla="*/ 1257062 h 1257062"/>
              <a:gd name="connsiteX4" fmla="*/ 189632 w 1079850"/>
              <a:gd name="connsiteY4" fmla="*/ 0 h 1257062"/>
              <a:gd name="connsiteX0" fmla="*/ 189632 w 1079850"/>
              <a:gd name="connsiteY0" fmla="*/ 0 h 1257062"/>
              <a:gd name="connsiteX1" fmla="*/ 1079850 w 1079850"/>
              <a:gd name="connsiteY1" fmla="*/ 389 h 1257062"/>
              <a:gd name="connsiteX2" fmla="*/ 885503 w 1079850"/>
              <a:gd name="connsiteY2" fmla="*/ 1242253 h 1257062"/>
              <a:gd name="connsiteX3" fmla="*/ 0 w 1079850"/>
              <a:gd name="connsiteY3" fmla="*/ 1257062 h 1257062"/>
              <a:gd name="connsiteX4" fmla="*/ 189632 w 1079850"/>
              <a:gd name="connsiteY4" fmla="*/ 0 h 125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50" h="1257062">
                <a:moveTo>
                  <a:pt x="189632" y="0"/>
                </a:moveTo>
                <a:lnTo>
                  <a:pt x="1079850" y="389"/>
                </a:lnTo>
                <a:cubicBezTo>
                  <a:pt x="1076981" y="395492"/>
                  <a:pt x="915041" y="1228730"/>
                  <a:pt x="885503" y="1242253"/>
                </a:cubicBezTo>
                <a:lnTo>
                  <a:pt x="0" y="1257062"/>
                </a:lnTo>
                <a:lnTo>
                  <a:pt x="189632"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pic>
        <p:nvPicPr>
          <p:cNvPr id="19" name="Picture 22"/>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4743159">
            <a:off x="3533467" y="3652311"/>
            <a:ext cx="992771" cy="112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a:off x="-785074" y="3040788"/>
            <a:ext cx="2534853" cy="461665"/>
          </a:xfrm>
          <a:prstGeom prst="rect">
            <a:avLst/>
          </a:prstGeom>
        </p:spPr>
        <p:txBody>
          <a:bodyPr wrap="square">
            <a:spAutoFit/>
          </a:bodyPr>
          <a:lstStyle/>
          <a:p>
            <a:pPr lvl="0" algn="ctr"/>
            <a:r>
              <a:rPr lang="fa-IR" sz="2400" b="1" dirty="0" smtClean="0">
                <a:solidFill>
                  <a:schemeClr val="accent4">
                    <a:lumMod val="75000"/>
                  </a:schemeClr>
                </a:solidFill>
                <a:cs typeface="B Sina" pitchFamily="2" charset="-78"/>
              </a:rPr>
              <a:t>حیطه دیـــــد</a:t>
            </a:r>
            <a:endParaRPr lang="fa-IR" sz="2400" b="1" dirty="0">
              <a:solidFill>
                <a:schemeClr val="accent4">
                  <a:lumMod val="75000"/>
                </a:schemeClr>
              </a:solidFill>
              <a:cs typeface="B Sina"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625" y="201238"/>
            <a:ext cx="6802445" cy="6453336"/>
          </a:xfrm>
          <a:prstGeom prst="rect">
            <a:avLst/>
          </a:prstGeom>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59449">
            <a:off x="3454109" y="2914958"/>
            <a:ext cx="1620401" cy="10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27578">
            <a:off x="4305249" y="4427329"/>
            <a:ext cx="1176865" cy="5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12317">
            <a:off x="5402338" y="2440290"/>
            <a:ext cx="1176865" cy="5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8250174">
            <a:off x="2603540" y="3624330"/>
            <a:ext cx="2140582" cy="369332"/>
          </a:xfrm>
          <a:prstGeom prst="rect">
            <a:avLst/>
          </a:prstGeom>
        </p:spPr>
        <p:txBody>
          <a:bodyPr wrap="square">
            <a:spAutoFit/>
          </a:bodyPr>
          <a:lstStyle/>
          <a:p>
            <a:pPr lvl="0"/>
            <a:r>
              <a:rPr lang="fa-IR" b="1" dirty="0" smtClean="0">
                <a:solidFill>
                  <a:schemeClr val="accent4">
                    <a:lumMod val="75000"/>
                  </a:schemeClr>
                </a:solidFill>
                <a:cs typeface="B Sina" pitchFamily="2" charset="-78"/>
              </a:rPr>
              <a:t>دید خوب</a:t>
            </a:r>
            <a:endParaRPr lang="fa-IR" b="1" dirty="0">
              <a:solidFill>
                <a:schemeClr val="accent4">
                  <a:lumMod val="75000"/>
                </a:schemeClr>
              </a:solidFill>
              <a:cs typeface="B Sina" pitchFamily="2" charset="-78"/>
            </a:endParaRPr>
          </a:p>
        </p:txBody>
      </p:sp>
      <p:sp>
        <p:nvSpPr>
          <p:cNvPr id="17" name="Rectangle 16"/>
          <p:cNvSpPr/>
          <p:nvPr/>
        </p:nvSpPr>
        <p:spPr>
          <a:xfrm rot="1646826">
            <a:off x="4380331" y="4354382"/>
            <a:ext cx="903490" cy="369332"/>
          </a:xfrm>
          <a:prstGeom prst="rect">
            <a:avLst/>
          </a:prstGeom>
        </p:spPr>
        <p:txBody>
          <a:bodyPr wrap="square">
            <a:spAutoFit/>
          </a:bodyPr>
          <a:lstStyle/>
          <a:p>
            <a:pPr lvl="0"/>
            <a:r>
              <a:rPr lang="fa-IR" b="1" dirty="0">
                <a:solidFill>
                  <a:schemeClr val="accent4">
                    <a:lumMod val="75000"/>
                  </a:schemeClr>
                </a:solidFill>
                <a:cs typeface="B Sina" pitchFamily="2" charset="-78"/>
              </a:rPr>
              <a:t>دید بد</a:t>
            </a: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38067">
            <a:off x="10941" y="559677"/>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81"/>
          <p:cNvSpPr/>
          <p:nvPr/>
        </p:nvSpPr>
        <p:spPr>
          <a:xfrm rot="1540288">
            <a:off x="4974527" y="3096991"/>
            <a:ext cx="732575" cy="1424011"/>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2688"/>
              <a:gd name="connsiteY0" fmla="*/ 0 h 1220604"/>
              <a:gd name="connsiteX1" fmla="*/ 762688 w 762688"/>
              <a:gd name="connsiteY1" fmla="*/ 26847 h 1220604"/>
              <a:gd name="connsiteX2" fmla="*/ 754080 w 762688"/>
              <a:gd name="connsiteY2" fmla="*/ 1212155 h 1220604"/>
              <a:gd name="connsiteX3" fmla="*/ 0 w 762688"/>
              <a:gd name="connsiteY3" fmla="*/ 1220604 h 1220604"/>
              <a:gd name="connsiteX4" fmla="*/ 0 w 762688"/>
              <a:gd name="connsiteY4" fmla="*/ 0 h 122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8" h="1220604">
                <a:moveTo>
                  <a:pt x="0" y="0"/>
                </a:moveTo>
                <a:lnTo>
                  <a:pt x="762688" y="26847"/>
                </a:lnTo>
                <a:cubicBezTo>
                  <a:pt x="759819" y="421950"/>
                  <a:pt x="756949" y="817052"/>
                  <a:pt x="754080" y="1212155"/>
                </a:cubicBezTo>
                <a:lnTo>
                  <a:pt x="0" y="1220604"/>
                </a:lnTo>
                <a:lnTo>
                  <a:pt x="0"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sp>
        <p:nvSpPr>
          <p:cNvPr id="20" name="Rectangle 19"/>
          <p:cNvSpPr/>
          <p:nvPr/>
        </p:nvSpPr>
        <p:spPr>
          <a:xfrm rot="1646826">
            <a:off x="5352358" y="2607360"/>
            <a:ext cx="903490" cy="369332"/>
          </a:xfrm>
          <a:prstGeom prst="rect">
            <a:avLst/>
          </a:prstGeom>
        </p:spPr>
        <p:txBody>
          <a:bodyPr wrap="square">
            <a:spAutoFit/>
          </a:bodyPr>
          <a:lstStyle/>
          <a:p>
            <a:pPr lvl="0"/>
            <a:r>
              <a:rPr lang="fa-IR" b="1" dirty="0">
                <a:solidFill>
                  <a:schemeClr val="accent4">
                    <a:lumMod val="75000"/>
                  </a:schemeClr>
                </a:solidFill>
                <a:cs typeface="B Sina" pitchFamily="2" charset="-78"/>
              </a:rPr>
              <a:t>دید بد</a:t>
            </a: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96263">
            <a:off x="5280577" y="3805232"/>
            <a:ext cx="1620401" cy="10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16200000">
            <a:off x="-641035" y="3040788"/>
            <a:ext cx="2534853" cy="461665"/>
          </a:xfrm>
          <a:prstGeom prst="rect">
            <a:avLst/>
          </a:prstGeom>
        </p:spPr>
        <p:txBody>
          <a:bodyPr wrap="square">
            <a:spAutoFit/>
          </a:bodyPr>
          <a:lstStyle/>
          <a:p>
            <a:pPr lvl="0" algn="ctr"/>
            <a:r>
              <a:rPr lang="fa-IR" sz="2400" b="1" dirty="0" smtClean="0">
                <a:solidFill>
                  <a:schemeClr val="accent4">
                    <a:lumMod val="75000"/>
                  </a:schemeClr>
                </a:solidFill>
                <a:cs typeface="B Sina" pitchFamily="2" charset="-78"/>
              </a:rPr>
              <a:t>شیب سایـــــت</a:t>
            </a:r>
            <a:endParaRPr lang="fa-IR" sz="2400" b="1" dirty="0">
              <a:solidFill>
                <a:schemeClr val="accent4">
                  <a:lumMod val="75000"/>
                </a:schemeClr>
              </a:solidFill>
              <a:cs typeface="B Sina" pitchFamily="2" charset="-78"/>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88640"/>
            <a:ext cx="6802445" cy="6453336"/>
          </a:xfrm>
          <a:prstGeom prst="rect">
            <a:avLst/>
          </a:prstGeom>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38067">
            <a:off x="10941" y="559677"/>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81"/>
          <p:cNvSpPr/>
          <p:nvPr/>
        </p:nvSpPr>
        <p:spPr>
          <a:xfrm rot="1540288">
            <a:off x="4974527" y="3096991"/>
            <a:ext cx="732575" cy="1424011"/>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2688"/>
              <a:gd name="connsiteY0" fmla="*/ 0 h 1220604"/>
              <a:gd name="connsiteX1" fmla="*/ 762688 w 762688"/>
              <a:gd name="connsiteY1" fmla="*/ 26847 h 1220604"/>
              <a:gd name="connsiteX2" fmla="*/ 754080 w 762688"/>
              <a:gd name="connsiteY2" fmla="*/ 1212155 h 1220604"/>
              <a:gd name="connsiteX3" fmla="*/ 0 w 762688"/>
              <a:gd name="connsiteY3" fmla="*/ 1220604 h 1220604"/>
              <a:gd name="connsiteX4" fmla="*/ 0 w 762688"/>
              <a:gd name="connsiteY4" fmla="*/ 0 h 122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8" h="1220604">
                <a:moveTo>
                  <a:pt x="0" y="0"/>
                </a:moveTo>
                <a:lnTo>
                  <a:pt x="762688" y="26847"/>
                </a:lnTo>
                <a:cubicBezTo>
                  <a:pt x="759819" y="421950"/>
                  <a:pt x="756949" y="817052"/>
                  <a:pt x="754080" y="1212155"/>
                </a:cubicBezTo>
                <a:lnTo>
                  <a:pt x="0" y="1220604"/>
                </a:lnTo>
                <a:lnTo>
                  <a:pt x="0"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89613">
            <a:off x="5005241" y="3616282"/>
            <a:ext cx="671144" cy="82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16200000">
            <a:off x="-927026" y="3326778"/>
            <a:ext cx="3106835" cy="461665"/>
          </a:xfrm>
          <a:prstGeom prst="rect">
            <a:avLst/>
          </a:prstGeom>
        </p:spPr>
        <p:txBody>
          <a:bodyPr wrap="square">
            <a:spAutoFit/>
          </a:bodyPr>
          <a:lstStyle/>
          <a:p>
            <a:pPr lvl="0" algn="ctr"/>
            <a:r>
              <a:rPr lang="fa-IR" sz="2400" b="1" dirty="0" smtClean="0">
                <a:solidFill>
                  <a:schemeClr val="accent4">
                    <a:lumMod val="75000"/>
                  </a:schemeClr>
                </a:solidFill>
                <a:cs typeface="B Sina" pitchFamily="2" charset="-78"/>
              </a:rPr>
              <a:t>جهت طلوع وغروب خورشید</a:t>
            </a:r>
            <a:endParaRPr lang="fa-IR" sz="2400" b="1" dirty="0">
              <a:solidFill>
                <a:schemeClr val="accent4">
                  <a:lumMod val="75000"/>
                </a:schemeClr>
              </a:solidFill>
              <a:cs typeface="B Sina"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203" y="368988"/>
            <a:ext cx="6980153" cy="5805264"/>
          </a:xfrm>
          <a:prstGeom prst="rect">
            <a:avLst/>
          </a:prstGeom>
        </p:spPr>
      </p:pic>
      <p:sp>
        <p:nvSpPr>
          <p:cNvPr id="26" name="Sun 25"/>
          <p:cNvSpPr/>
          <p:nvPr/>
        </p:nvSpPr>
        <p:spPr>
          <a:xfrm rot="21034431">
            <a:off x="7584793" y="1694074"/>
            <a:ext cx="857256" cy="785818"/>
          </a:xfrm>
          <a:prstGeom prst="sun">
            <a:avLst/>
          </a:prstGeom>
          <a:solidFill>
            <a:schemeClr val="tx2">
              <a:lumMod val="75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Sun 26"/>
          <p:cNvSpPr/>
          <p:nvPr/>
        </p:nvSpPr>
        <p:spPr>
          <a:xfrm rot="607696">
            <a:off x="1306537" y="3773609"/>
            <a:ext cx="857256" cy="785818"/>
          </a:xfrm>
          <a:prstGeom prst="sun">
            <a:avLst/>
          </a:prstGeom>
          <a:solidFill>
            <a:schemeClr val="tx2">
              <a:lumMod val="75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Chevron 27"/>
          <p:cNvSpPr/>
          <p:nvPr/>
        </p:nvSpPr>
        <p:spPr>
          <a:xfrm rot="7074352">
            <a:off x="7758677" y="2746738"/>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Chevron 28"/>
          <p:cNvSpPr/>
          <p:nvPr/>
        </p:nvSpPr>
        <p:spPr>
          <a:xfrm rot="7214885">
            <a:off x="7534691" y="3391095"/>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0" name="Chevron 29"/>
          <p:cNvSpPr/>
          <p:nvPr/>
        </p:nvSpPr>
        <p:spPr>
          <a:xfrm rot="7266546">
            <a:off x="7287482" y="3879956"/>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1" name="Chevron 30"/>
          <p:cNvSpPr/>
          <p:nvPr/>
        </p:nvSpPr>
        <p:spPr>
          <a:xfrm rot="12840040">
            <a:off x="2027749" y="4370621"/>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3" name="Chevron 32"/>
          <p:cNvSpPr/>
          <p:nvPr/>
        </p:nvSpPr>
        <p:spPr>
          <a:xfrm rot="12953874">
            <a:off x="2445966" y="4544831"/>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38067">
            <a:off x="10941" y="559677"/>
            <a:ext cx="11826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81"/>
          <p:cNvSpPr/>
          <p:nvPr/>
        </p:nvSpPr>
        <p:spPr>
          <a:xfrm rot="1540288">
            <a:off x="5009224" y="2974800"/>
            <a:ext cx="817457" cy="1341117"/>
          </a:xfrm>
          <a:custGeom>
            <a:avLst/>
            <a:gdLst>
              <a:gd name="connsiteX0" fmla="*/ 0 w 713049"/>
              <a:gd name="connsiteY0" fmla="*/ 0 h 1220604"/>
              <a:gd name="connsiteX1" fmla="*/ 713049 w 713049"/>
              <a:gd name="connsiteY1" fmla="*/ 0 h 1220604"/>
              <a:gd name="connsiteX2" fmla="*/ 713049 w 713049"/>
              <a:gd name="connsiteY2" fmla="*/ 1220604 h 1220604"/>
              <a:gd name="connsiteX3" fmla="*/ 0 w 713049"/>
              <a:gd name="connsiteY3" fmla="*/ 1220604 h 1220604"/>
              <a:gd name="connsiteX4" fmla="*/ 0 w 713049"/>
              <a:gd name="connsiteY4" fmla="*/ 0 h 1220604"/>
              <a:gd name="connsiteX0" fmla="*/ 0 w 754080"/>
              <a:gd name="connsiteY0" fmla="*/ 0 h 1220604"/>
              <a:gd name="connsiteX1" fmla="*/ 713049 w 754080"/>
              <a:gd name="connsiteY1" fmla="*/ 0 h 1220604"/>
              <a:gd name="connsiteX2" fmla="*/ 754080 w 754080"/>
              <a:gd name="connsiteY2" fmla="*/ 1212155 h 1220604"/>
              <a:gd name="connsiteX3" fmla="*/ 0 w 754080"/>
              <a:gd name="connsiteY3" fmla="*/ 1220604 h 1220604"/>
              <a:gd name="connsiteX4" fmla="*/ 0 w 754080"/>
              <a:gd name="connsiteY4" fmla="*/ 0 h 1220604"/>
              <a:gd name="connsiteX0" fmla="*/ 0 w 762688"/>
              <a:gd name="connsiteY0" fmla="*/ 0 h 1220604"/>
              <a:gd name="connsiteX1" fmla="*/ 762688 w 762688"/>
              <a:gd name="connsiteY1" fmla="*/ 26847 h 1220604"/>
              <a:gd name="connsiteX2" fmla="*/ 754080 w 762688"/>
              <a:gd name="connsiteY2" fmla="*/ 1212155 h 1220604"/>
              <a:gd name="connsiteX3" fmla="*/ 0 w 762688"/>
              <a:gd name="connsiteY3" fmla="*/ 1220604 h 1220604"/>
              <a:gd name="connsiteX4" fmla="*/ 0 w 762688"/>
              <a:gd name="connsiteY4" fmla="*/ 0 h 1220604"/>
              <a:gd name="connsiteX0" fmla="*/ 0 w 769293"/>
              <a:gd name="connsiteY0" fmla="*/ 24820 h 1193757"/>
              <a:gd name="connsiteX1" fmla="*/ 769293 w 769293"/>
              <a:gd name="connsiteY1" fmla="*/ 0 h 1193757"/>
              <a:gd name="connsiteX2" fmla="*/ 760685 w 769293"/>
              <a:gd name="connsiteY2" fmla="*/ 1185308 h 1193757"/>
              <a:gd name="connsiteX3" fmla="*/ 6605 w 769293"/>
              <a:gd name="connsiteY3" fmla="*/ 1193757 h 1193757"/>
              <a:gd name="connsiteX4" fmla="*/ 0 w 769293"/>
              <a:gd name="connsiteY4" fmla="*/ 24820 h 1193757"/>
              <a:gd name="connsiteX0" fmla="*/ 0 w 769293"/>
              <a:gd name="connsiteY0" fmla="*/ 24820 h 1193757"/>
              <a:gd name="connsiteX1" fmla="*/ 769293 w 769293"/>
              <a:gd name="connsiteY1" fmla="*/ 0 h 1193757"/>
              <a:gd name="connsiteX2" fmla="*/ 690179 w 769293"/>
              <a:gd name="connsiteY2" fmla="*/ 1159707 h 1193757"/>
              <a:gd name="connsiteX3" fmla="*/ 6605 w 769293"/>
              <a:gd name="connsiteY3" fmla="*/ 1193757 h 1193757"/>
              <a:gd name="connsiteX4" fmla="*/ 0 w 769293"/>
              <a:gd name="connsiteY4" fmla="*/ 24820 h 1193757"/>
              <a:gd name="connsiteX0" fmla="*/ 81766 w 851059"/>
              <a:gd name="connsiteY0" fmla="*/ 24820 h 1212278"/>
              <a:gd name="connsiteX1" fmla="*/ 851059 w 851059"/>
              <a:gd name="connsiteY1" fmla="*/ 0 h 1212278"/>
              <a:gd name="connsiteX2" fmla="*/ 771945 w 851059"/>
              <a:gd name="connsiteY2" fmla="*/ 1159707 h 1212278"/>
              <a:gd name="connsiteX3" fmla="*/ 41 w 851059"/>
              <a:gd name="connsiteY3" fmla="*/ 1212278 h 1212278"/>
              <a:gd name="connsiteX4" fmla="*/ 81766 w 851059"/>
              <a:gd name="connsiteY4" fmla="*/ 24820 h 121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59" h="1212278">
                <a:moveTo>
                  <a:pt x="81766" y="24820"/>
                </a:moveTo>
                <a:lnTo>
                  <a:pt x="851059" y="0"/>
                </a:lnTo>
                <a:cubicBezTo>
                  <a:pt x="848190" y="395103"/>
                  <a:pt x="774814" y="764604"/>
                  <a:pt x="771945" y="1159707"/>
                </a:cubicBezTo>
                <a:lnTo>
                  <a:pt x="41" y="1212278"/>
                </a:lnTo>
                <a:cubicBezTo>
                  <a:pt x="-2161" y="822632"/>
                  <a:pt x="83968" y="414466"/>
                  <a:pt x="81766" y="24820"/>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2">
                  <a:lumMod val="60000"/>
                  <a:lumOff val="40000"/>
                </a:schemeClr>
              </a:solidFill>
            </a:endParaRPr>
          </a:p>
        </p:txBody>
      </p:sp>
      <p:sp>
        <p:nvSpPr>
          <p:cNvPr id="14" name="Chevron 13"/>
          <p:cNvSpPr/>
          <p:nvPr/>
        </p:nvSpPr>
        <p:spPr>
          <a:xfrm rot="8234368">
            <a:off x="6982226" y="4264108"/>
            <a:ext cx="357190" cy="500066"/>
          </a:xfrm>
          <a:prstGeom prst="chevr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15" name="Chevron 14"/>
          <p:cNvSpPr/>
          <p:nvPr/>
        </p:nvSpPr>
        <p:spPr>
          <a:xfrm rot="9837247">
            <a:off x="6588084" y="4568937"/>
            <a:ext cx="357190" cy="500066"/>
          </a:xfrm>
          <a:prstGeom prst="chevron">
            <a:avLst/>
          </a:prstGeom>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schemeClr val="tx1"/>
              </a:solidFill>
            </a:endParaRPr>
          </a:p>
        </p:txBody>
      </p:sp>
      <p:sp>
        <p:nvSpPr>
          <p:cNvPr id="16" name="Chevron 15"/>
          <p:cNvSpPr/>
          <p:nvPr/>
        </p:nvSpPr>
        <p:spPr>
          <a:xfrm rot="9698793">
            <a:off x="6167547" y="4804079"/>
            <a:ext cx="357190" cy="500066"/>
          </a:xfrm>
          <a:prstGeom prst="chevron">
            <a:avLst/>
          </a:prstGeom>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sp>
        <p:nvSpPr>
          <p:cNvPr id="17" name="Chevron 16"/>
          <p:cNvSpPr/>
          <p:nvPr/>
        </p:nvSpPr>
        <p:spPr>
          <a:xfrm rot="10262735">
            <a:off x="5773171" y="5015371"/>
            <a:ext cx="357190" cy="500066"/>
          </a:xfrm>
          <a:prstGeom prst="chevron">
            <a:avLst/>
          </a:prstGeom>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sp>
        <p:nvSpPr>
          <p:cNvPr id="18" name="Chevron 17"/>
          <p:cNvSpPr/>
          <p:nvPr/>
        </p:nvSpPr>
        <p:spPr>
          <a:xfrm rot="10599395">
            <a:off x="5283917" y="5141674"/>
            <a:ext cx="357190" cy="500066"/>
          </a:xfrm>
          <a:prstGeom prst="chevron">
            <a:avLst/>
          </a:prstGeom>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schemeClr val="tx1"/>
              </a:solidFill>
            </a:endParaRPr>
          </a:p>
        </p:txBody>
      </p:sp>
      <p:sp>
        <p:nvSpPr>
          <p:cNvPr id="20" name="Chevron 19"/>
          <p:cNvSpPr/>
          <p:nvPr/>
        </p:nvSpPr>
        <p:spPr>
          <a:xfrm rot="10800000">
            <a:off x="4662431" y="5182005"/>
            <a:ext cx="357190" cy="500066"/>
          </a:xfrm>
          <a:prstGeom prst="chevr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21" name="Chevron 20"/>
          <p:cNvSpPr/>
          <p:nvPr/>
        </p:nvSpPr>
        <p:spPr>
          <a:xfrm rot="12414683">
            <a:off x="2923260" y="4740587"/>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Chevron 21"/>
          <p:cNvSpPr/>
          <p:nvPr/>
        </p:nvSpPr>
        <p:spPr>
          <a:xfrm rot="12247453">
            <a:off x="3327978" y="4961085"/>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3" name="Chevron 22"/>
          <p:cNvSpPr/>
          <p:nvPr/>
        </p:nvSpPr>
        <p:spPr>
          <a:xfrm rot="11189746">
            <a:off x="4206264" y="5168032"/>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4" name="Chevron 23"/>
          <p:cNvSpPr/>
          <p:nvPr/>
        </p:nvSpPr>
        <p:spPr>
          <a:xfrm rot="11714581">
            <a:off x="3733712" y="5104058"/>
            <a:ext cx="357190" cy="500066"/>
          </a:xfrm>
          <a:prstGeom prst="chevron">
            <a:avLst/>
          </a:prstGeom>
          <a:solidFill>
            <a:schemeClr val="tx2">
              <a:lumMod val="75000"/>
            </a:schemeClr>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4" name="Straight Arrow Connector 3"/>
          <p:cNvCxnSpPr/>
          <p:nvPr/>
        </p:nvCxnSpPr>
        <p:spPr>
          <a:xfrm flipV="1">
            <a:off x="5529692" y="4209312"/>
            <a:ext cx="88404" cy="8572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Straight Arrow Connector 34"/>
          <p:cNvCxnSpPr/>
          <p:nvPr/>
        </p:nvCxnSpPr>
        <p:spPr>
          <a:xfrm flipH="1" flipV="1">
            <a:off x="5968581" y="3994851"/>
            <a:ext cx="712705" cy="6338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6" name="Straight Arrow Connector 35"/>
          <p:cNvCxnSpPr/>
          <p:nvPr/>
        </p:nvCxnSpPr>
        <p:spPr>
          <a:xfrm flipH="1" flipV="1">
            <a:off x="5907145" y="4077072"/>
            <a:ext cx="508366" cy="80533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7" name="Straight Arrow Connector 36"/>
          <p:cNvCxnSpPr>
            <a:stCxn id="17" idx="2"/>
          </p:cNvCxnSpPr>
          <p:nvPr/>
        </p:nvCxnSpPr>
        <p:spPr>
          <a:xfrm flipH="1" flipV="1">
            <a:off x="5806790" y="4182120"/>
            <a:ext cx="194267" cy="82239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476672"/>
            <a:ext cx="8595360" cy="5904656"/>
          </a:xfrm>
          <a:prstGeom prst="rect">
            <a:avLst/>
          </a:prstGeom>
        </p:spPr>
      </p:pic>
    </p:spTree>
    <p:extLst>
      <p:ext uri="{BB962C8B-B14F-4D97-AF65-F5344CB8AC3E}">
        <p14:creationId xmlns:p14="http://schemas.microsoft.com/office/powerpoint/2010/main" val="1814875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 y="807720"/>
            <a:ext cx="9044940" cy="5242560"/>
          </a:xfrm>
          <a:prstGeom prst="rect">
            <a:avLst/>
          </a:prstGeom>
        </p:spPr>
      </p:pic>
    </p:spTree>
    <p:extLst>
      <p:ext uri="{BB962C8B-B14F-4D97-AF65-F5344CB8AC3E}">
        <p14:creationId xmlns:p14="http://schemas.microsoft.com/office/powerpoint/2010/main" val="216695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8724900" cy="6048672"/>
          </a:xfrm>
          <a:prstGeom prst="rect">
            <a:avLst/>
          </a:prstGeom>
        </p:spPr>
      </p:pic>
    </p:spTree>
    <p:extLst>
      <p:ext uri="{BB962C8B-B14F-4D97-AF65-F5344CB8AC3E}">
        <p14:creationId xmlns:p14="http://schemas.microsoft.com/office/powerpoint/2010/main" val="305876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33400"/>
            <a:ext cx="7992888" cy="5791200"/>
          </a:xfrm>
          <a:prstGeom prst="rect">
            <a:avLst/>
          </a:prstGeom>
        </p:spPr>
      </p:pic>
    </p:spTree>
    <p:extLst>
      <p:ext uri="{BB962C8B-B14F-4D97-AF65-F5344CB8AC3E}">
        <p14:creationId xmlns:p14="http://schemas.microsoft.com/office/powerpoint/2010/main" val="36802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460432" cy="5832648"/>
          </a:xfrm>
          <a:prstGeom prst="rect">
            <a:avLst/>
          </a:prstGeom>
        </p:spPr>
      </p:pic>
    </p:spTree>
    <p:extLst>
      <p:ext uri="{BB962C8B-B14F-4D97-AF65-F5344CB8AC3E}">
        <p14:creationId xmlns:p14="http://schemas.microsoft.com/office/powerpoint/2010/main" val="273235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572598" y="3022632"/>
            <a:ext cx="2501006" cy="461665"/>
          </a:xfrm>
          <a:prstGeom prst="rect">
            <a:avLst/>
          </a:prstGeom>
        </p:spPr>
        <p:txBody>
          <a:bodyPr wrap="none">
            <a:spAutoFit/>
          </a:bodyPr>
          <a:lstStyle/>
          <a:p>
            <a:pPr lvl="0" algn="ctr"/>
            <a:r>
              <a:rPr lang="fa-IR" sz="2400" b="1" dirty="0" smtClean="0">
                <a:solidFill>
                  <a:srgbClr val="FFFF00"/>
                </a:solidFill>
                <a:cs typeface="B Sina" pitchFamily="2" charset="-78"/>
              </a:rPr>
              <a:t>پهنه بندی اقلیمی</a:t>
            </a:r>
            <a:endParaRPr lang="fa-IR" sz="2400" b="1" dirty="0">
              <a:solidFill>
                <a:srgbClr val="FFFF00"/>
              </a:solidFill>
              <a:cs typeface="B Sina" pitchFamily="2" charset="-78"/>
            </a:endParaRPr>
          </a:p>
        </p:txBody>
      </p:sp>
      <p:pic>
        <p:nvPicPr>
          <p:cNvPr id="4" name="Picture 3" descr="16.jpg"/>
          <p:cNvPicPr/>
          <p:nvPr/>
        </p:nvPicPr>
        <p:blipFill>
          <a:blip r:embed="rId2" cstate="print"/>
          <a:srcRect/>
          <a:stretch>
            <a:fillRect/>
          </a:stretch>
        </p:blipFill>
        <p:spPr bwMode="auto">
          <a:xfrm>
            <a:off x="2428860" y="3571876"/>
            <a:ext cx="2928958" cy="2786082"/>
          </a:xfrm>
          <a:prstGeom prst="rect">
            <a:avLst/>
          </a:prstGeom>
          <a:noFill/>
          <a:ln w="9525">
            <a:noFill/>
            <a:miter lim="800000"/>
            <a:headEnd/>
            <a:tailEnd/>
          </a:ln>
        </p:spPr>
      </p:pic>
      <p:pic>
        <p:nvPicPr>
          <p:cNvPr id="5" name="Picture 2" descr="C:\Users\pasargad\Desktop\iran.jpg"/>
          <p:cNvPicPr>
            <a:picLocks noChangeAspect="1" noChangeArrowheads="1"/>
          </p:cNvPicPr>
          <p:nvPr/>
        </p:nvPicPr>
        <p:blipFill>
          <a:blip r:embed="rId3"/>
          <a:srcRect/>
          <a:stretch>
            <a:fillRect/>
          </a:stretch>
        </p:blipFill>
        <p:spPr bwMode="auto">
          <a:xfrm>
            <a:off x="4857752" y="714356"/>
            <a:ext cx="3000396" cy="2578483"/>
          </a:xfrm>
          <a:prstGeom prst="rect">
            <a:avLst/>
          </a:prstGeom>
          <a:noFill/>
        </p:spPr>
      </p:pic>
      <p:sp>
        <p:nvSpPr>
          <p:cNvPr id="7" name="TextBox 6"/>
          <p:cNvSpPr txBox="1"/>
          <p:nvPr/>
        </p:nvSpPr>
        <p:spPr>
          <a:xfrm>
            <a:off x="1115616" y="1928802"/>
            <a:ext cx="3242070" cy="830997"/>
          </a:xfrm>
          <a:prstGeom prst="rect">
            <a:avLst/>
          </a:prstGeom>
          <a:noFill/>
        </p:spPr>
        <p:txBody>
          <a:bodyPr wrap="square" rtlCol="1">
            <a:spAutoFit/>
          </a:bodyPr>
          <a:lstStyle/>
          <a:p>
            <a:r>
              <a:rPr lang="fa-IR" sz="1600" b="1" dirty="0" smtClean="0">
                <a:solidFill>
                  <a:schemeClr val="bg1"/>
                </a:solidFill>
                <a:cs typeface="B Zar" pitchFamily="2" charset="-78"/>
              </a:rPr>
              <a:t>ایران به چهار دسته اقلیم تقسیم شده که شهرستان الیگودرز در تقسیمات جغرافیایی در اقلیم سرد و کوهستانی قرارر گرفته</a:t>
            </a:r>
          </a:p>
        </p:txBody>
      </p:sp>
      <p:sp>
        <p:nvSpPr>
          <p:cNvPr id="6" name="Oval 5"/>
          <p:cNvSpPr/>
          <p:nvPr/>
        </p:nvSpPr>
        <p:spPr>
          <a:xfrm>
            <a:off x="5579145" y="1751919"/>
            <a:ext cx="216024" cy="227994"/>
          </a:xfrm>
          <a:prstGeom prst="ellipse">
            <a:avLst/>
          </a:prstGeom>
          <a:solidFill>
            <a:srgbClr val="C00000">
              <a:alpha val="3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3203848" y="4869160"/>
            <a:ext cx="153751" cy="171017"/>
          </a:xfrm>
          <a:prstGeom prst="ellipse">
            <a:avLst/>
          </a:prstGeom>
          <a:solidFill>
            <a:srgbClr val="C00000">
              <a:alpha val="3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8283"/>
            <a:ext cx="9144000" cy="4981433"/>
          </a:xfrm>
          <a:prstGeom prst="rect">
            <a:avLst/>
          </a:prstGeom>
        </p:spPr>
      </p:pic>
    </p:spTree>
    <p:extLst>
      <p:ext uri="{BB962C8B-B14F-4D97-AF65-F5344CB8AC3E}">
        <p14:creationId xmlns:p14="http://schemas.microsoft.com/office/powerpoint/2010/main" val="33449696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02492" y="3022632"/>
            <a:ext cx="1960793" cy="461665"/>
          </a:xfrm>
          <a:prstGeom prst="rect">
            <a:avLst/>
          </a:prstGeom>
        </p:spPr>
        <p:txBody>
          <a:bodyPr wrap="none">
            <a:spAutoFit/>
          </a:bodyPr>
          <a:lstStyle/>
          <a:p>
            <a:pPr lvl="0" algn="ctr"/>
            <a:r>
              <a:rPr lang="fa-IR" sz="2400" b="1" dirty="0" smtClean="0">
                <a:solidFill>
                  <a:srgbClr val="FFFF00"/>
                </a:solidFill>
                <a:cs typeface="B Sina" pitchFamily="2" charset="-78"/>
              </a:rPr>
              <a:t>ساعات آفتابی</a:t>
            </a:r>
            <a:endParaRPr lang="fa-IR" sz="2400" b="1" dirty="0">
              <a:solidFill>
                <a:srgbClr val="FFFF00"/>
              </a:solidFill>
              <a:cs typeface="B Sina"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701040"/>
            <a:ext cx="9128760" cy="5455920"/>
          </a:xfrm>
          <a:prstGeom prst="rect">
            <a:avLst/>
          </a:prstGeom>
        </p:spPr>
      </p:pic>
    </p:spTree>
    <p:extLst>
      <p:ext uri="{BB962C8B-B14F-4D97-AF65-F5344CB8AC3E}">
        <p14:creationId xmlns:p14="http://schemas.microsoft.com/office/powerpoint/2010/main" val="22513944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507"/>
            <a:ext cx="9144000" cy="51709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227"/>
            <a:ext cx="9144000" cy="5567546"/>
          </a:xfrm>
          <a:prstGeom prst="rect">
            <a:avLst/>
          </a:prstGeom>
        </p:spPr>
      </p:pic>
    </p:spTree>
    <p:extLst>
      <p:ext uri="{BB962C8B-B14F-4D97-AF65-F5344CB8AC3E}">
        <p14:creationId xmlns:p14="http://schemas.microsoft.com/office/powerpoint/2010/main" val="2486421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1583</TotalTime>
  <Words>402</Words>
  <Application>Microsoft Office PowerPoint</Application>
  <PresentationFormat>On-screen Show (4:3)</PresentationFormat>
  <Paragraphs>80</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 Elham</vt:lpstr>
      <vt:lpstr>B Esfehan</vt:lpstr>
      <vt:lpstr>B Sina</vt:lpstr>
      <vt:lpstr>B Zar</vt:lpstr>
      <vt:lpstr>Calibri</vt:lpstr>
      <vt:lpstr>Century Gothic</vt:lpstr>
      <vt:lpstr>Wingdings 3</vt:lpstr>
      <vt:lpstr>Ion</vt:lpstr>
      <vt:lpstr>تحلیل سایت مجتمع مسکونی 45واحدی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سایت بیمارستان خاتم الانبیا</dc:title>
  <dc:creator>hp</dc:creator>
  <cp:lastModifiedBy>Acer-Pc</cp:lastModifiedBy>
  <cp:revision>155</cp:revision>
  <dcterms:created xsi:type="dcterms:W3CDTF">2012-10-21T09:58:02Z</dcterms:created>
  <dcterms:modified xsi:type="dcterms:W3CDTF">2017-02-24T13:34:53Z</dcterms:modified>
</cp:coreProperties>
</file>