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8" r:id="rId2"/>
    <p:sldId id="257" r:id="rId3"/>
    <p:sldId id="258" r:id="rId4"/>
    <p:sldId id="259" r:id="rId5"/>
    <p:sldId id="260" r:id="rId6"/>
    <p:sldId id="261" r:id="rId7"/>
    <p:sldId id="264" r:id="rId8"/>
    <p:sldId id="262" r:id="rId9"/>
    <p:sldId id="281" r:id="rId10"/>
    <p:sldId id="265" r:id="rId11"/>
    <p:sldId id="274" r:id="rId12"/>
    <p:sldId id="263" r:id="rId13"/>
    <p:sldId id="266" r:id="rId14"/>
    <p:sldId id="267" r:id="rId15"/>
    <p:sldId id="282" r:id="rId16"/>
    <p:sldId id="283" r:id="rId17"/>
    <p:sldId id="284" r:id="rId18"/>
    <p:sldId id="269" r:id="rId19"/>
    <p:sldId id="272" r:id="rId20"/>
    <p:sldId id="273" r:id="rId21"/>
    <p:sldId id="286" r:id="rId22"/>
    <p:sldId id="285" r:id="rId23"/>
    <p:sldId id="275" r:id="rId24"/>
    <p:sldId id="279" r:id="rId25"/>
    <p:sldId id="280" r:id="rId26"/>
    <p:sldId id="277" r:id="rId27"/>
    <p:sldId id="276" r:id="rId28"/>
    <p:sldId id="278"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7" autoAdjust="0"/>
    <p:restoredTop sz="94660"/>
  </p:normalViewPr>
  <p:slideViewPr>
    <p:cSldViewPr snapToGrid="0">
      <p:cViewPr varScale="1">
        <p:scale>
          <a:sx n="96" d="100"/>
          <a:sy n="96" d="100"/>
        </p:scale>
        <p:origin x="26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5/2/2016</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5/2/2016</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5/2/2016</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5/2/2016</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5/2/2016</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5/2/2016</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5/2/2016</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archdaily.com/347512/busan-cinema-center-coop-himmelblau/51421c95b3fc4b43eb000028-busan-cinema-center-coop-himmelblau-photo"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archdaily.com/347512/busan-cinema-center-coop-himmelblau/51421ce9b3fc4bae2c000029-busan-cinema-center-coop-himmelblau-photo"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archdaily.com/347512/busan-cinema-center-coop-himmelblau/51421c1db3fc4bd20200001a-busan-cinema-center-coop-himmelblau-photo"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0565" y="2426487"/>
            <a:ext cx="8617226" cy="1094023"/>
          </a:xfrm>
        </p:spPr>
        <p:txBody>
          <a:bodyPr/>
          <a:lstStyle/>
          <a:p>
            <a:r>
              <a:rPr lang="fa-IR" b="1" dirty="0">
                <a:cs typeface="B Sina" panose="00000700000000000000" pitchFamily="2" charset="-78"/>
              </a:rPr>
              <a:t>سینما مرکزی شهر بوسان</a:t>
            </a:r>
            <a:endParaRPr lang="en-US" dirty="0">
              <a:cs typeface="B Sina" panose="00000700000000000000" pitchFamily="2" charset="-78"/>
            </a:endParaRPr>
          </a:p>
        </p:txBody>
      </p:sp>
      <p:sp>
        <p:nvSpPr>
          <p:cNvPr id="3" name="Subtitle 2"/>
          <p:cNvSpPr>
            <a:spLocks noGrp="1"/>
          </p:cNvSpPr>
          <p:nvPr>
            <p:ph type="subTitle" idx="1"/>
          </p:nvPr>
        </p:nvSpPr>
        <p:spPr>
          <a:xfrm>
            <a:off x="1694677" y="3662689"/>
            <a:ext cx="2246244" cy="518893"/>
          </a:xfrm>
        </p:spPr>
        <p:txBody>
          <a:bodyPr/>
          <a:lstStyle/>
          <a:p>
            <a:r>
              <a:rPr lang="fa-IR" dirty="0" smtClean="0">
                <a:cs typeface="B Sina" panose="00000700000000000000" pitchFamily="2" charset="-78"/>
              </a:rPr>
              <a:t> کره جنوبی</a:t>
            </a:r>
            <a:endParaRPr lang="en-US" dirty="0">
              <a:cs typeface="B Sina" panose="00000700000000000000" pitchFamily="2" charset="-78"/>
            </a:endParaRPr>
          </a:p>
        </p:txBody>
      </p:sp>
    </p:spTree>
    <p:extLst>
      <p:ext uri="{BB962C8B-B14F-4D97-AF65-F5344CB8AC3E}">
        <p14:creationId xmlns:p14="http://schemas.microsoft.com/office/powerpoint/2010/main" val="2386815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9476285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 Duccio  Malagamba">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p:spPr>
      </p:pic>
    </p:spTree>
    <p:extLst>
      <p:ext uri="{BB962C8B-B14F-4D97-AF65-F5344CB8AC3E}">
        <p14:creationId xmlns:p14="http://schemas.microsoft.com/office/powerpoint/2010/main" val="3863219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52722" y="1191758"/>
            <a:ext cx="2711510" cy="2862322"/>
          </a:xfrm>
          <a:prstGeom prst="rect">
            <a:avLst/>
          </a:prstGeom>
        </p:spPr>
        <p:txBody>
          <a:bodyPr wrap="square">
            <a:spAutoFit/>
          </a:bodyPr>
          <a:lstStyle/>
          <a:p>
            <a:pPr algn="r" rtl="1"/>
            <a:r>
              <a:rPr lang="fa-IR" dirty="0">
                <a:cs typeface="B Nazanin" panose="00000400000000000000" pitchFamily="2" charset="-78"/>
              </a:rPr>
              <a:t>فرش قرمز منطقه به صورت یک فضای سه بعدی که از یک سطح شیبدار که به وسیله دو مخروط جهت رسیدن مهمانان به سالن پذیرایی است.هر یک از این دو منطقه مخروط شکل به وسیله یک سقف بزرگ پوشش داده شده که یکی از آنها به اندازه 120 در 60 متراست،یعنی به اندازه یک زمین فوتبال.</a:t>
            </a:r>
            <a:endParaRPr lang="en-US" dirty="0">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52" y="268356"/>
            <a:ext cx="9411805" cy="65001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3250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6205" y="185530"/>
            <a:ext cx="4636008" cy="30480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063" y="71229"/>
            <a:ext cx="2618004" cy="327660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77" y="318052"/>
            <a:ext cx="4229629" cy="321156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067" y="3462132"/>
            <a:ext cx="4782403" cy="3289852"/>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0061" y="3662899"/>
            <a:ext cx="5138729" cy="30890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34031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309" y="1351424"/>
            <a:ext cx="7325739" cy="4088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09" y="347870"/>
            <a:ext cx="4392168" cy="30480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363" y="3624470"/>
            <a:ext cx="3297936" cy="304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127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611540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726928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5607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2567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74978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530" y="4084910"/>
            <a:ext cx="4460077" cy="2166875"/>
          </a:xfrm>
          <a:prstGeom prst="rect">
            <a:avLst/>
          </a:prstGeom>
        </p:spPr>
        <p:txBody>
          <a:bodyPr wrap="square">
            <a:spAutoFit/>
          </a:bodyPr>
          <a:lstStyle/>
          <a:p>
            <a:pPr>
              <a:lnSpc>
                <a:spcPct val="107000"/>
              </a:lnSpc>
              <a:spcAft>
                <a:spcPts val="800"/>
              </a:spcAft>
            </a:pPr>
            <a:r>
              <a:rPr lang="ar-SA" b="1" dirty="0" smtClean="0">
                <a:latin typeface="Calibri" panose="020F0502020204030204" pitchFamily="34" charset="0"/>
                <a:ea typeface="Calibri" panose="020F0502020204030204" pitchFamily="34" charset="0"/>
                <a:cs typeface="B Nazanin" panose="00000400000000000000" pitchFamily="2" charset="-78"/>
              </a:rPr>
              <a:t>معمار</a:t>
            </a:r>
            <a:r>
              <a:rPr lang="en-US" b="1" dirty="0" smtClean="0">
                <a:latin typeface="Calibri" panose="020F0502020204030204" pitchFamily="34" charset="0"/>
                <a:ea typeface="Calibri" panose="020F0502020204030204" pitchFamily="34" charset="0"/>
                <a:cs typeface="B Nazanin" panose="00000400000000000000" pitchFamily="2" charset="-78"/>
              </a:rPr>
              <a:t> :</a:t>
            </a:r>
            <a:r>
              <a:rPr lang="en-US" b="1" dirty="0">
                <a:latin typeface="Calibri" panose="020F0502020204030204" pitchFamily="34" charset="0"/>
                <a:ea typeface="Calibri" panose="020F0502020204030204" pitchFamily="34" charset="0"/>
                <a:cs typeface="B Nazanin" panose="00000400000000000000" pitchFamily="2" charset="-78"/>
              </a:rPr>
              <a:t> </a:t>
            </a:r>
            <a:r>
              <a:rPr lang="ar-SA" b="1" dirty="0">
                <a:latin typeface="Calibri" panose="020F0502020204030204" pitchFamily="34" charset="0"/>
                <a:ea typeface="Calibri" panose="020F0502020204030204" pitchFamily="34" charset="0"/>
                <a:cs typeface="B Nazanin" panose="00000400000000000000" pitchFamily="2" charset="-78"/>
              </a:rPr>
              <a:t>شرکت</a:t>
            </a:r>
            <a:r>
              <a:rPr lang="en-US" b="1" dirty="0">
                <a:latin typeface="Calibri" panose="020F0502020204030204" pitchFamily="34" charset="0"/>
                <a:ea typeface="Calibri" panose="020F0502020204030204" pitchFamily="34" charset="0"/>
                <a:cs typeface="B Nazanin" panose="00000400000000000000" pitchFamily="2" charset="-78"/>
              </a:rPr>
              <a:t>Coop </a:t>
            </a:r>
            <a:r>
              <a:rPr lang="en-US" b="1" dirty="0" err="1">
                <a:latin typeface="Calibri" panose="020F0502020204030204" pitchFamily="34" charset="0"/>
                <a:ea typeface="Calibri" panose="020F0502020204030204" pitchFamily="34" charset="0"/>
                <a:cs typeface="B Nazanin" panose="00000400000000000000" pitchFamily="2" charset="-78"/>
              </a:rPr>
              <a:t>Himmelb</a:t>
            </a:r>
            <a:r>
              <a:rPr lang="en-US" b="1" dirty="0">
                <a:latin typeface="Calibri" panose="020F0502020204030204" pitchFamily="34" charset="0"/>
                <a:ea typeface="Calibri" panose="020F0502020204030204" pitchFamily="34" charset="0"/>
                <a:cs typeface="B Nazanin" panose="00000400000000000000" pitchFamily="2" charset="-78"/>
              </a:rPr>
              <a:t>(I)au  </a:t>
            </a:r>
            <a:br>
              <a:rPr lang="en-US" b="1" dirty="0">
                <a:latin typeface="Calibri" panose="020F0502020204030204" pitchFamily="34" charset="0"/>
                <a:ea typeface="Calibri" panose="020F0502020204030204" pitchFamily="34" charset="0"/>
                <a:cs typeface="B Nazanin" panose="00000400000000000000" pitchFamily="2" charset="-78"/>
              </a:rPr>
            </a:br>
            <a:r>
              <a:rPr lang="ar-SA" b="1" dirty="0">
                <a:latin typeface="Calibri" panose="020F0502020204030204" pitchFamily="34" charset="0"/>
                <a:ea typeface="Calibri" panose="020F0502020204030204" pitchFamily="34" charset="0"/>
                <a:cs typeface="B Nazanin" panose="00000400000000000000" pitchFamily="2" charset="-78"/>
              </a:rPr>
              <a:t>مدیریت طراحی/مدیر </a:t>
            </a:r>
            <a:r>
              <a:rPr lang="ar-SA" b="1" dirty="0" smtClean="0">
                <a:latin typeface="Calibri" panose="020F0502020204030204" pitchFamily="34" charset="0"/>
                <a:ea typeface="Calibri" panose="020F0502020204030204" pitchFamily="34" charset="0"/>
                <a:cs typeface="B Nazanin" panose="00000400000000000000" pitchFamily="2" charset="-78"/>
              </a:rPr>
              <a:t>عامل</a:t>
            </a:r>
            <a:r>
              <a:rPr lang="en-US" b="1" dirty="0">
                <a:latin typeface="Calibri" panose="020F0502020204030204" pitchFamily="34" charset="0"/>
                <a:ea typeface="Calibri" panose="020F0502020204030204" pitchFamily="34" charset="0"/>
                <a:cs typeface="B Nazanin" panose="00000400000000000000" pitchFamily="2" charset="-78"/>
              </a:rPr>
              <a:t> </a:t>
            </a:r>
            <a:r>
              <a:rPr lang="en-US" b="1" dirty="0" smtClean="0">
                <a:latin typeface="Calibri" panose="020F0502020204030204" pitchFamily="34" charset="0"/>
                <a:ea typeface="Calibri" panose="020F0502020204030204" pitchFamily="34" charset="0"/>
                <a:cs typeface="B Nazanin" panose="00000400000000000000" pitchFamily="2" charset="-78"/>
              </a:rPr>
              <a:t>:</a:t>
            </a:r>
            <a:r>
              <a:rPr lang="en-US" b="1" dirty="0">
                <a:latin typeface="Calibri" panose="020F0502020204030204" pitchFamily="34" charset="0"/>
                <a:ea typeface="Calibri" panose="020F0502020204030204" pitchFamily="34" charset="0"/>
                <a:cs typeface="B Nazanin" panose="00000400000000000000" pitchFamily="2" charset="-78"/>
              </a:rPr>
              <a:t> Wolf D Prix</a:t>
            </a:r>
            <a:br>
              <a:rPr lang="en-US" b="1" dirty="0">
                <a:latin typeface="Calibri" panose="020F0502020204030204" pitchFamily="34" charset="0"/>
                <a:ea typeface="Calibri" panose="020F0502020204030204" pitchFamily="34" charset="0"/>
                <a:cs typeface="B Nazanin" panose="00000400000000000000" pitchFamily="2" charset="-78"/>
              </a:rPr>
            </a:br>
            <a:r>
              <a:rPr lang="en-US" b="1" dirty="0" smtClean="0">
                <a:latin typeface="Calibri" panose="020F0502020204030204" pitchFamily="34" charset="0"/>
                <a:ea typeface="Calibri" panose="020F0502020204030204" pitchFamily="34" charset="0"/>
                <a:cs typeface="B Nazanin" panose="00000400000000000000" pitchFamily="2" charset="-78"/>
              </a:rPr>
              <a:t> </a:t>
            </a:r>
            <a:r>
              <a:rPr lang="ar-SA" b="1" dirty="0" smtClean="0">
                <a:latin typeface="Calibri" panose="020F0502020204030204" pitchFamily="34" charset="0"/>
                <a:ea typeface="Calibri" panose="020F0502020204030204" pitchFamily="34" charset="0"/>
                <a:cs typeface="B Nazanin" panose="00000400000000000000" pitchFamily="2" charset="-78"/>
              </a:rPr>
              <a:t>همکار پروژه</a:t>
            </a:r>
            <a:r>
              <a:rPr lang="en-US" b="1" dirty="0" smtClean="0">
                <a:latin typeface="Calibri" panose="020F0502020204030204" pitchFamily="34" charset="0"/>
                <a:ea typeface="Calibri" panose="020F0502020204030204" pitchFamily="34" charset="0"/>
                <a:cs typeface="B Nazanin" panose="00000400000000000000" pitchFamily="2" charset="-78"/>
              </a:rPr>
              <a:t> : Michael </a:t>
            </a:r>
            <a:r>
              <a:rPr lang="en-US" b="1" dirty="0">
                <a:latin typeface="Calibri" panose="020F0502020204030204" pitchFamily="34" charset="0"/>
                <a:ea typeface="Calibri" panose="020F0502020204030204" pitchFamily="34" charset="0"/>
                <a:cs typeface="B Nazanin" panose="00000400000000000000" pitchFamily="2" charset="-78"/>
              </a:rPr>
              <a:t>Volk  </a:t>
            </a:r>
            <a:br>
              <a:rPr lang="en-US" b="1" dirty="0">
                <a:latin typeface="Calibri" panose="020F0502020204030204" pitchFamily="34" charset="0"/>
                <a:ea typeface="Calibri" panose="020F0502020204030204" pitchFamily="34" charset="0"/>
                <a:cs typeface="B Nazanin" panose="00000400000000000000" pitchFamily="2" charset="-78"/>
              </a:rPr>
            </a:br>
            <a:r>
              <a:rPr lang="en-US" b="1" dirty="0">
                <a:latin typeface="Calibri" panose="020F0502020204030204" pitchFamily="34" charset="0"/>
                <a:ea typeface="Calibri" panose="020F0502020204030204" pitchFamily="34" charset="0"/>
                <a:cs typeface="B Nazanin" panose="00000400000000000000" pitchFamily="2" charset="-78"/>
              </a:rPr>
              <a:t> </a:t>
            </a:r>
            <a:r>
              <a:rPr lang="ar-SA" b="1" dirty="0" smtClean="0">
                <a:latin typeface="Calibri" panose="020F0502020204030204" pitchFamily="34" charset="0"/>
                <a:ea typeface="Calibri" panose="020F0502020204030204" pitchFamily="34" charset="0"/>
                <a:cs typeface="B Nazanin" panose="00000400000000000000" pitchFamily="2" charset="-78"/>
              </a:rPr>
              <a:t>معمار پروژه</a:t>
            </a:r>
            <a:r>
              <a:rPr lang="en-US" b="1" dirty="0" smtClean="0">
                <a:latin typeface="Calibri" panose="020F0502020204030204" pitchFamily="34" charset="0"/>
                <a:ea typeface="Calibri" panose="020F0502020204030204" pitchFamily="34" charset="0"/>
                <a:cs typeface="B Nazanin" panose="00000400000000000000" pitchFamily="2" charset="-78"/>
              </a:rPr>
              <a:t> : Gunther </a:t>
            </a:r>
            <a:r>
              <a:rPr lang="en-US" b="1" dirty="0">
                <a:latin typeface="Calibri" panose="020F0502020204030204" pitchFamily="34" charset="0"/>
                <a:ea typeface="Calibri" panose="020F0502020204030204" pitchFamily="34" charset="0"/>
                <a:cs typeface="B Nazanin" panose="00000400000000000000" pitchFamily="2" charset="-78"/>
              </a:rPr>
              <a:t>Weber  </a:t>
            </a:r>
            <a:r>
              <a:rPr lang="en-US" b="1" dirty="0" smtClean="0">
                <a:latin typeface="Calibri" panose="020F0502020204030204" pitchFamily="34" charset="0"/>
                <a:ea typeface="Calibri" panose="020F0502020204030204" pitchFamily="34" charset="0"/>
                <a:cs typeface="B Nazanin" panose="00000400000000000000" pitchFamily="2" charset="-78"/>
              </a:rPr>
              <a:t/>
            </a:r>
            <a:br>
              <a:rPr lang="en-US" b="1" dirty="0" smtClean="0">
                <a:latin typeface="Calibri" panose="020F0502020204030204" pitchFamily="34" charset="0"/>
                <a:ea typeface="Calibri" panose="020F0502020204030204" pitchFamily="34" charset="0"/>
                <a:cs typeface="B Nazanin" panose="00000400000000000000" pitchFamily="2" charset="-78"/>
              </a:rPr>
            </a:br>
            <a:r>
              <a:rPr lang="en-US" b="1" dirty="0" smtClean="0">
                <a:latin typeface="Calibri" panose="020F0502020204030204" pitchFamily="34" charset="0"/>
                <a:ea typeface="Calibri" panose="020F0502020204030204" pitchFamily="34" charset="0"/>
                <a:cs typeface="B Nazanin" panose="00000400000000000000" pitchFamily="2" charset="-78"/>
              </a:rPr>
              <a:t> </a:t>
            </a:r>
            <a:r>
              <a:rPr lang="ar-SA" b="1" dirty="0" smtClean="0">
                <a:latin typeface="Calibri" panose="020F0502020204030204" pitchFamily="34" charset="0"/>
                <a:ea typeface="Calibri" panose="020F0502020204030204" pitchFamily="34" charset="0"/>
                <a:cs typeface="B Nazanin" panose="00000400000000000000" pitchFamily="2" charset="-78"/>
              </a:rPr>
              <a:t>معمار طراح</a:t>
            </a:r>
            <a:r>
              <a:rPr lang="en-US" b="1" dirty="0" smtClean="0">
                <a:latin typeface="Calibri" panose="020F0502020204030204" pitchFamily="34" charset="0"/>
                <a:ea typeface="Calibri" panose="020F0502020204030204" pitchFamily="34" charset="0"/>
                <a:cs typeface="B Nazanin" panose="00000400000000000000" pitchFamily="2" charset="-78"/>
              </a:rPr>
              <a:t> : Martin </a:t>
            </a:r>
            <a:r>
              <a:rPr lang="en-US" b="1" dirty="0" err="1">
                <a:latin typeface="Calibri" panose="020F0502020204030204" pitchFamily="34" charset="0"/>
                <a:ea typeface="Calibri" panose="020F0502020204030204" pitchFamily="34" charset="0"/>
                <a:cs typeface="B Nazanin" panose="00000400000000000000" pitchFamily="2" charset="-78"/>
              </a:rPr>
              <a:t>Oberascher-Jorg</a:t>
            </a:r>
            <a:r>
              <a:rPr lang="en-US" b="1" dirty="0">
                <a:latin typeface="Calibri" panose="020F0502020204030204" pitchFamily="34" charset="0"/>
                <a:ea typeface="Calibri" panose="020F0502020204030204" pitchFamily="34" charset="0"/>
                <a:cs typeface="B Nazanin" panose="00000400000000000000" pitchFamily="2" charset="-78"/>
              </a:rPr>
              <a:t> </a:t>
            </a:r>
            <a:r>
              <a:rPr lang="en-US" b="1" dirty="0" err="1">
                <a:latin typeface="Calibri" panose="020F0502020204030204" pitchFamily="34" charset="0"/>
                <a:ea typeface="Calibri" panose="020F0502020204030204" pitchFamily="34" charset="0"/>
                <a:cs typeface="B Nazanin" panose="00000400000000000000" pitchFamily="2" charset="-78"/>
              </a:rPr>
              <a:t>hugo</a:t>
            </a:r>
            <a:r>
              <a:rPr lang="en-US" b="1" dirty="0">
                <a:latin typeface="Calibri" panose="020F0502020204030204" pitchFamily="34" charset="0"/>
                <a:ea typeface="Calibri" panose="020F0502020204030204" pitchFamily="34" charset="0"/>
                <a:cs typeface="B Nazanin" panose="00000400000000000000" pitchFamily="2" charset="-78"/>
              </a:rPr>
              <a:t/>
            </a:r>
            <a:br>
              <a:rPr lang="en-US" b="1" dirty="0">
                <a:latin typeface="Calibri" panose="020F0502020204030204" pitchFamily="34" charset="0"/>
                <a:ea typeface="Calibri" panose="020F0502020204030204" pitchFamily="34" charset="0"/>
                <a:cs typeface="B Nazanin" panose="00000400000000000000" pitchFamily="2" charset="-78"/>
              </a:rPr>
            </a:br>
            <a:r>
              <a:rPr lang="ar-SA" b="1" dirty="0" smtClean="0">
                <a:latin typeface="Calibri" panose="020F0502020204030204" pitchFamily="34" charset="0"/>
                <a:ea typeface="Calibri" panose="020F0502020204030204" pitchFamily="34" charset="0"/>
                <a:cs typeface="B Nazanin" panose="00000400000000000000" pitchFamily="2" charset="-78"/>
              </a:rPr>
              <a:t>کارفرما</a:t>
            </a:r>
            <a:r>
              <a:rPr lang="en-US" b="1" dirty="0" smtClean="0">
                <a:latin typeface="Calibri" panose="020F0502020204030204" pitchFamily="34" charset="0"/>
                <a:ea typeface="Calibri" panose="020F0502020204030204" pitchFamily="34" charset="0"/>
                <a:cs typeface="B Nazanin" panose="00000400000000000000" pitchFamily="2" charset="-78"/>
              </a:rPr>
              <a:t> :</a:t>
            </a:r>
            <a:r>
              <a:rPr lang="en-US" b="1" dirty="0">
                <a:latin typeface="Calibri" panose="020F0502020204030204" pitchFamily="34" charset="0"/>
                <a:ea typeface="Calibri" panose="020F0502020204030204" pitchFamily="34" charset="0"/>
                <a:cs typeface="B Nazanin" panose="00000400000000000000" pitchFamily="2" charset="-78"/>
              </a:rPr>
              <a:t> </a:t>
            </a:r>
            <a:r>
              <a:rPr lang="ar-SA" b="1" dirty="0">
                <a:latin typeface="Calibri" panose="020F0502020204030204" pitchFamily="34" charset="0"/>
                <a:ea typeface="Calibri" panose="020F0502020204030204" pitchFamily="34" charset="0"/>
                <a:cs typeface="B Nazanin" panose="00000400000000000000" pitchFamily="2" charset="-78"/>
              </a:rPr>
              <a:t>شهردار شهر بوسان </a:t>
            </a:r>
            <a:r>
              <a:rPr lang="en-US" b="1" dirty="0">
                <a:latin typeface="Calibri" panose="020F0502020204030204" pitchFamily="34" charset="0"/>
                <a:ea typeface="Calibri" panose="020F0502020204030204" pitchFamily="34" charset="0"/>
                <a:cs typeface="B Nazanin" panose="00000400000000000000" pitchFamily="2" charset="-78"/>
              </a:rPr>
              <a:t>Kim </a:t>
            </a:r>
            <a:r>
              <a:rPr lang="en-US" b="1" dirty="0" err="1">
                <a:latin typeface="Calibri" panose="020F0502020204030204" pitchFamily="34" charset="0"/>
                <a:ea typeface="Calibri" panose="020F0502020204030204" pitchFamily="34" charset="0"/>
                <a:cs typeface="B Nazanin" panose="00000400000000000000" pitchFamily="2" charset="-78"/>
              </a:rPr>
              <a:t>Byunh-Heui</a:t>
            </a:r>
            <a:r>
              <a:rPr lang="en-US" b="1" dirty="0">
                <a:latin typeface="Calibri" panose="020F0502020204030204" pitchFamily="34" charset="0"/>
                <a:ea typeface="Calibri" panose="020F0502020204030204" pitchFamily="34" charset="0"/>
                <a:cs typeface="B Nazanin" panose="00000400000000000000" pitchFamily="2" charset="-78"/>
              </a:rPr>
              <a:t/>
            </a:r>
            <a:br>
              <a:rPr lang="en-US" b="1" dirty="0">
                <a:latin typeface="Calibri" panose="020F0502020204030204" pitchFamily="34" charset="0"/>
                <a:ea typeface="Calibri" panose="020F0502020204030204" pitchFamily="34" charset="0"/>
                <a:cs typeface="B Nazanin" panose="00000400000000000000" pitchFamily="2" charset="-78"/>
              </a:rPr>
            </a:br>
            <a:r>
              <a:rPr lang="ar-SA" b="1" dirty="0">
                <a:latin typeface="Calibri" panose="020F0502020204030204" pitchFamily="34" charset="0"/>
                <a:ea typeface="Calibri" panose="020F0502020204030204" pitchFamily="34" charset="0"/>
                <a:cs typeface="B Nazanin" panose="00000400000000000000" pitchFamily="2" charset="-78"/>
              </a:rPr>
              <a:t>سال </a:t>
            </a:r>
            <a:r>
              <a:rPr lang="ar-SA" b="1" dirty="0" smtClean="0">
                <a:latin typeface="Calibri" panose="020F0502020204030204" pitchFamily="34" charset="0"/>
                <a:ea typeface="Calibri" panose="020F0502020204030204" pitchFamily="34" charset="0"/>
                <a:cs typeface="B Nazanin" panose="00000400000000000000" pitchFamily="2" charset="-78"/>
              </a:rPr>
              <a:t>ساخت</a:t>
            </a:r>
            <a:r>
              <a:rPr lang="en-US" b="1" dirty="0" smtClean="0">
                <a:latin typeface="Calibri" panose="020F0502020204030204" pitchFamily="34" charset="0"/>
                <a:ea typeface="Calibri" panose="020F0502020204030204" pitchFamily="34" charset="0"/>
                <a:cs typeface="B Nazanin" panose="00000400000000000000" pitchFamily="2" charset="-78"/>
              </a:rPr>
              <a:t> : </a:t>
            </a:r>
            <a:r>
              <a:rPr lang="ar-SA" sz="1400" b="1" dirty="0" smtClean="0">
                <a:latin typeface="Calibri" panose="020F0502020204030204" pitchFamily="34" charset="0"/>
                <a:ea typeface="Calibri" panose="020F0502020204030204" pitchFamily="34" charset="0"/>
                <a:cs typeface="B Nazanin" panose="00000400000000000000" pitchFamily="2" charset="-78"/>
              </a:rPr>
              <a:t> </a:t>
            </a:r>
            <a:r>
              <a:rPr lang="ar-SA" sz="1400" b="1" dirty="0">
                <a:latin typeface="Calibri" panose="020F0502020204030204" pitchFamily="34" charset="0"/>
                <a:ea typeface="Calibri" panose="020F0502020204030204" pitchFamily="34" charset="0"/>
                <a:cs typeface="B Nazanin" panose="00000400000000000000" pitchFamily="2" charset="-78"/>
              </a:rPr>
              <a:t>2012</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7840" y="606287"/>
            <a:ext cx="8188093" cy="47707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604583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5952864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Tree>
    <p:extLst>
      <p:ext uri="{BB962C8B-B14F-4D97-AF65-F5344CB8AC3E}">
        <p14:creationId xmlns:p14="http://schemas.microsoft.com/office/powerpoint/2010/main" val="1564577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015" y="203769"/>
            <a:ext cx="5411028" cy="3841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stretch>
            <a:fillRect/>
          </a:stretch>
        </p:blipFill>
        <p:spPr>
          <a:xfrm>
            <a:off x="168436" y="2573613"/>
            <a:ext cx="6291998" cy="35392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3314435" y="1292087"/>
            <a:ext cx="1944763" cy="400110"/>
          </a:xfrm>
          <a:prstGeom prst="rect">
            <a:avLst/>
          </a:prstGeom>
          <a:noFill/>
        </p:spPr>
        <p:txBody>
          <a:bodyPr wrap="none" rtlCol="0">
            <a:spAutoFit/>
          </a:bodyPr>
          <a:lstStyle/>
          <a:p>
            <a:r>
              <a:rPr lang="fa-IR" sz="2000" dirty="0" smtClean="0">
                <a:cs typeface="B Sina" panose="00000700000000000000" pitchFamily="2" charset="-78"/>
              </a:rPr>
              <a:t>پروژه درحال اجرا</a:t>
            </a:r>
            <a:endParaRPr lang="en-US" sz="2000" dirty="0">
              <a:cs typeface="B Sina" panose="00000700000000000000" pitchFamily="2" charset="-78"/>
            </a:endParaRPr>
          </a:p>
        </p:txBody>
      </p:sp>
    </p:spTree>
    <p:extLst>
      <p:ext uri="{BB962C8B-B14F-4D97-AF65-F5344CB8AC3E}">
        <p14:creationId xmlns:p14="http://schemas.microsoft.com/office/powerpoint/2010/main" val="706902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200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52245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95111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06183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02246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3106" y="230443"/>
            <a:ext cx="6059557" cy="428071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87" y="2442390"/>
            <a:ext cx="5655365" cy="3998167"/>
          </a:xfrm>
          <a:prstGeom prst="rect">
            <a:avLst/>
          </a:prstGeom>
        </p:spPr>
      </p:pic>
    </p:spTree>
    <p:extLst>
      <p:ext uri="{BB962C8B-B14F-4D97-AF65-F5344CB8AC3E}">
        <p14:creationId xmlns:p14="http://schemas.microsoft.com/office/powerpoint/2010/main" val="16821869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0339" y="670104"/>
            <a:ext cx="8637104" cy="5899661"/>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37322" y="2333067"/>
            <a:ext cx="2653749" cy="1754326"/>
          </a:xfrm>
          <a:prstGeom prst="rect">
            <a:avLst/>
          </a:prstGeom>
        </p:spPr>
        <p:txBody>
          <a:bodyPr wrap="square">
            <a:spAutoFit/>
          </a:bodyPr>
          <a:lstStyle/>
          <a:p>
            <a:pPr algn="r" rtl="1"/>
            <a:r>
              <a:rPr lang="fa-IR" dirty="0">
                <a:cs typeface="B Nazanin" panose="00000400000000000000" pitchFamily="2" charset="-78"/>
              </a:rPr>
              <a:t>در سال 2005 در فستیوال  بین المللی فرهنگ و معماری بوسان در کره جنوبی،یک رقابت سازمان یافته طراحی،برای سینمای مرکزی بین المللی  بوسان جهت فستیوال بین المللی فیلم (</a:t>
            </a:r>
            <a:r>
              <a:rPr lang="en-US" dirty="0" smtClean="0">
                <a:cs typeface="B Nazanin" panose="00000400000000000000" pitchFamily="2" charset="-78"/>
              </a:rPr>
              <a:t>BIFF</a:t>
            </a:r>
            <a:r>
              <a:rPr lang="fa-IR" dirty="0" smtClean="0">
                <a:cs typeface="B Nazanin" panose="00000400000000000000" pitchFamily="2" charset="-78"/>
              </a:rPr>
              <a:t>برگزار </a:t>
            </a:r>
            <a:r>
              <a:rPr lang="fa-IR" dirty="0">
                <a:cs typeface="B Nazanin" panose="00000400000000000000" pitchFamily="2" charset="-78"/>
              </a:rPr>
              <a:t>شد.</a:t>
            </a:r>
            <a:endParaRPr lang="en-US" dirty="0">
              <a:cs typeface="B Nazanin" panose="00000400000000000000" pitchFamily="2" charset="-78"/>
            </a:endParaRPr>
          </a:p>
        </p:txBody>
      </p:sp>
    </p:spTree>
    <p:extLst>
      <p:ext uri="{BB962C8B-B14F-4D97-AF65-F5344CB8AC3E}">
        <p14:creationId xmlns:p14="http://schemas.microsoft.com/office/powerpoint/2010/main" val="35437660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71992" y="1753965"/>
            <a:ext cx="2531165" cy="1477328"/>
          </a:xfrm>
          <a:prstGeom prst="rect">
            <a:avLst/>
          </a:prstGeom>
        </p:spPr>
        <p:txBody>
          <a:bodyPr wrap="square">
            <a:spAutoFit/>
          </a:bodyPr>
          <a:lstStyle/>
          <a:p>
            <a:pPr algn="r" rtl="1"/>
            <a:r>
              <a:rPr lang="fa-IR" dirty="0">
                <a:cs typeface="B Nazanin" panose="00000400000000000000" pitchFamily="2" charset="-78"/>
              </a:rPr>
              <a:t>به عقیده شرکت  </a:t>
            </a:r>
            <a:r>
              <a:rPr lang="en-US" dirty="0" err="1">
                <a:cs typeface="B Nazanin" panose="00000400000000000000" pitchFamily="2" charset="-78"/>
              </a:rPr>
              <a:t>Wplf</a:t>
            </a:r>
            <a:r>
              <a:rPr lang="en-US" dirty="0">
                <a:cs typeface="B Nazanin" panose="00000400000000000000" pitchFamily="2" charset="-78"/>
              </a:rPr>
              <a:t> Prix </a:t>
            </a:r>
            <a:r>
              <a:rPr lang="fa-IR" dirty="0">
                <a:cs typeface="B Nazanin" panose="00000400000000000000" pitchFamily="2" charset="-78"/>
              </a:rPr>
              <a:t>مدیر طراحی این شرکت،کانسپت اصلی این پروژه از مباحثه درباره ی فضای باز و بسته،و محدوده عمومی و شخصی </a:t>
            </a:r>
            <a:r>
              <a:rPr lang="fa-IR" dirty="0" smtClean="0">
                <a:cs typeface="B Nazanin" panose="00000400000000000000" pitchFamily="2" charset="-78"/>
              </a:rPr>
              <a:t>می</a:t>
            </a:r>
            <a:r>
              <a:rPr lang="en-US" dirty="0" smtClean="0">
                <a:cs typeface="B Nazanin" panose="00000400000000000000" pitchFamily="2" charset="-78"/>
              </a:rPr>
              <a:t> </a:t>
            </a:r>
            <a:r>
              <a:rPr lang="fa-IR" dirty="0" smtClean="0">
                <a:cs typeface="B Nazanin" panose="00000400000000000000" pitchFamily="2" charset="-78"/>
              </a:rPr>
              <a:t>باشد</a:t>
            </a:r>
            <a:r>
              <a:rPr lang="fa-IR" dirty="0">
                <a:cs typeface="B Nazanin" panose="00000400000000000000" pitchFamily="2" charset="-78"/>
              </a:rPr>
              <a:t>.</a:t>
            </a:r>
            <a:endParaRPr lang="en-US" dirty="0">
              <a:cs typeface="B Nazanin" panose="00000400000000000000" pitchFamily="2" charset="-78"/>
            </a:endParaRPr>
          </a:p>
        </p:txBody>
      </p:sp>
      <p:pic>
        <p:nvPicPr>
          <p:cNvPr id="3" name="Picture 2" descr="© Duccio  Malagamba">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437322" y="864704"/>
            <a:ext cx="9034670" cy="55062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47851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03433" y="1506283"/>
            <a:ext cx="4499113" cy="1200329"/>
          </a:xfrm>
          <a:prstGeom prst="rect">
            <a:avLst/>
          </a:prstGeom>
        </p:spPr>
        <p:txBody>
          <a:bodyPr wrap="square">
            <a:spAutoFit/>
          </a:bodyPr>
          <a:lstStyle/>
          <a:p>
            <a:pPr algn="r" rtl="1"/>
            <a:r>
              <a:rPr lang="fa-IR" dirty="0">
                <a:cs typeface="B Nazanin" panose="00000400000000000000" pitchFamily="2" charset="-78"/>
              </a:rPr>
              <a:t>طرح سقف بنا الهام گرفته از سبک گنبد بارک و رنسانس،که به مانند سقف خانه اسکار نیمر در ریودوژانیرو و همچنین سقف </a:t>
            </a:r>
            <a:r>
              <a:rPr lang="fa-IR" dirty="0" smtClean="0">
                <a:cs typeface="B Nazanin" panose="00000400000000000000" pitchFamily="2" charset="-78"/>
              </a:rPr>
              <a:t>تندیسی یونیت هابیتات </a:t>
            </a:r>
            <a:r>
              <a:rPr lang="fa-IR" dirty="0">
                <a:cs typeface="B Nazanin" panose="00000400000000000000" pitchFamily="2" charset="-78"/>
              </a:rPr>
              <a:t>از لکور بوزیه که با یکدیگر به صورت یکپارچه متحد شده اند.</a:t>
            </a:r>
            <a:endParaRPr lang="en-US" dirty="0">
              <a:cs typeface="B Nazanin" panose="00000400000000000000" pitchFamily="2" charset="-78"/>
            </a:endParaRPr>
          </a:p>
        </p:txBody>
      </p:sp>
      <p:pic>
        <p:nvPicPr>
          <p:cNvPr id="3" name="Picture 2" descr="© Duccio  Malagamba">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68966" y="795130"/>
            <a:ext cx="7533860" cy="5825572"/>
          </a:xfrm>
          <a:prstGeom prst="rect">
            <a:avLst/>
          </a:prstGeom>
          <a:noFill/>
          <a:ln>
            <a:noFill/>
          </a:ln>
        </p:spPr>
      </p:pic>
    </p:spTree>
    <p:extLst>
      <p:ext uri="{BB962C8B-B14F-4D97-AF65-F5344CB8AC3E}">
        <p14:creationId xmlns:p14="http://schemas.microsoft.com/office/powerpoint/2010/main" val="26604966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31" y="1573488"/>
            <a:ext cx="6858000" cy="456247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6417" y="31619"/>
            <a:ext cx="4979505" cy="330523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6842" y="3431094"/>
            <a:ext cx="5145157" cy="342690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443930" y="709855"/>
            <a:ext cx="1713931" cy="369332"/>
          </a:xfrm>
          <a:prstGeom prst="rect">
            <a:avLst/>
          </a:prstGeom>
        </p:spPr>
        <p:txBody>
          <a:bodyPr wrap="none">
            <a:spAutoFit/>
          </a:bodyPr>
          <a:lstStyle/>
          <a:p>
            <a:r>
              <a:rPr lang="fa-IR" dirty="0">
                <a:cs typeface="B Sina" panose="00000700000000000000" pitchFamily="2" charset="-78"/>
              </a:rPr>
              <a:t>خانه اسکار نیمر </a:t>
            </a:r>
            <a:endParaRPr lang="en-US" dirty="0">
              <a:cs typeface="B Sina" panose="00000700000000000000" pitchFamily="2" charset="-78"/>
            </a:endParaRPr>
          </a:p>
        </p:txBody>
      </p:sp>
    </p:spTree>
    <p:extLst>
      <p:ext uri="{BB962C8B-B14F-4D97-AF65-F5344CB8AC3E}">
        <p14:creationId xmlns:p14="http://schemas.microsoft.com/office/powerpoint/2010/main" val="1474766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9798" y="79512"/>
            <a:ext cx="3722370" cy="252652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58" y="1303020"/>
            <a:ext cx="8188138" cy="524330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8499" y="2606040"/>
            <a:ext cx="3624967" cy="203904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8498" y="4645084"/>
            <a:ext cx="3624967" cy="2174980"/>
          </a:xfrm>
          <a:prstGeom prst="rect">
            <a:avLst/>
          </a:prstGeom>
        </p:spPr>
      </p:pic>
      <p:sp>
        <p:nvSpPr>
          <p:cNvPr id="6" name="Rectangle 5"/>
          <p:cNvSpPr/>
          <p:nvPr/>
        </p:nvSpPr>
        <p:spPr>
          <a:xfrm>
            <a:off x="4663862" y="550830"/>
            <a:ext cx="3121367" cy="369332"/>
          </a:xfrm>
          <a:prstGeom prst="rect">
            <a:avLst/>
          </a:prstGeom>
        </p:spPr>
        <p:txBody>
          <a:bodyPr wrap="none">
            <a:spAutoFit/>
          </a:bodyPr>
          <a:lstStyle/>
          <a:p>
            <a:r>
              <a:rPr lang="fa-IR" dirty="0">
                <a:cs typeface="B Sina" panose="00000700000000000000" pitchFamily="2" charset="-78"/>
              </a:rPr>
              <a:t>سقف تندیسی یونیت هابیتات</a:t>
            </a:r>
            <a:r>
              <a:rPr lang="fa-IR" dirty="0"/>
              <a:t> </a:t>
            </a:r>
            <a:endParaRPr lang="en-US" dirty="0"/>
          </a:p>
        </p:txBody>
      </p:sp>
    </p:spTree>
    <p:extLst>
      <p:ext uri="{BB962C8B-B14F-4D97-AF65-F5344CB8AC3E}">
        <p14:creationId xmlns:p14="http://schemas.microsoft.com/office/powerpoint/2010/main" val="28540472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12609"/>
            <a:ext cx="3558209" cy="1477328"/>
          </a:xfrm>
          <a:prstGeom prst="rect">
            <a:avLst/>
          </a:prstGeom>
        </p:spPr>
        <p:txBody>
          <a:bodyPr wrap="square">
            <a:spAutoFit/>
          </a:bodyPr>
          <a:lstStyle/>
          <a:p>
            <a:pPr algn="r" rtl="1"/>
            <a:r>
              <a:rPr lang="fa-IR" dirty="0">
                <a:cs typeface="B Nazanin" panose="00000400000000000000" pitchFamily="2" charset="-78"/>
              </a:rPr>
              <a:t>لامپ های </a:t>
            </a:r>
            <a:r>
              <a:rPr lang="en-US" dirty="0">
                <a:cs typeface="B Nazanin" panose="00000400000000000000" pitchFamily="2" charset="-78"/>
              </a:rPr>
              <a:t>LED </a:t>
            </a:r>
            <a:r>
              <a:rPr lang="fa-IR" dirty="0">
                <a:cs typeface="B Nazanin" panose="00000400000000000000" pitchFamily="2" charset="-78"/>
              </a:rPr>
              <a:t>در پوشش سقف خارجی بنا به عنوان یک آسمان مجازی،متصل کننده چند منظوره میدان منطقه و فضای عمومی شهری است.رسانه،تکنولوژی،سرگرمی و فراغت در تجارب و تناسب در رویداد در معماری است</a:t>
            </a:r>
            <a:endParaRPr lang="en-US" dirty="0">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013" y="646042"/>
            <a:ext cx="8333961" cy="57249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542985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1999"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9050433"/>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187</TotalTime>
  <Words>208</Words>
  <Application>Microsoft Office PowerPoint</Application>
  <PresentationFormat>Widescreen</PresentationFormat>
  <Paragraphs>11</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B Nazanin</vt:lpstr>
      <vt:lpstr>B Sina</vt:lpstr>
      <vt:lpstr>Calibri</vt:lpstr>
      <vt:lpstr>Century Gothic</vt:lpstr>
      <vt:lpstr>Vapor Trail</vt:lpstr>
      <vt:lpstr>سینما مرکزی شهر بوسان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fatima rezaei</dc:creator>
  <cp:lastModifiedBy>fatima rezaei</cp:lastModifiedBy>
  <cp:revision>17</cp:revision>
  <dcterms:created xsi:type="dcterms:W3CDTF">2016-04-29T19:17:58Z</dcterms:created>
  <dcterms:modified xsi:type="dcterms:W3CDTF">2016-05-02T17:10:42Z</dcterms:modified>
</cp:coreProperties>
</file>