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333" r:id="rId2"/>
    <p:sldId id="257" r:id="rId3"/>
    <p:sldId id="258" r:id="rId4"/>
    <p:sldId id="259" r:id="rId5"/>
    <p:sldId id="326" r:id="rId6"/>
    <p:sldId id="327" r:id="rId7"/>
    <p:sldId id="328" r:id="rId8"/>
    <p:sldId id="313" r:id="rId9"/>
    <p:sldId id="299" r:id="rId10"/>
    <p:sldId id="300" r:id="rId11"/>
    <p:sldId id="312" r:id="rId12"/>
    <p:sldId id="302" r:id="rId13"/>
    <p:sldId id="305" r:id="rId14"/>
    <p:sldId id="311" r:id="rId15"/>
    <p:sldId id="308" r:id="rId16"/>
    <p:sldId id="309" r:id="rId17"/>
    <p:sldId id="307" r:id="rId18"/>
    <p:sldId id="306" r:id="rId19"/>
    <p:sldId id="315" r:id="rId20"/>
    <p:sldId id="316" r:id="rId21"/>
    <p:sldId id="304" r:id="rId22"/>
    <p:sldId id="317" r:id="rId23"/>
    <p:sldId id="303" r:id="rId24"/>
    <p:sldId id="301" r:id="rId25"/>
    <p:sldId id="314" r:id="rId26"/>
    <p:sldId id="310" r:id="rId27"/>
    <p:sldId id="31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07CC-FE78-4A0A-A7AB-D297BB284594}" type="datetimeFigureOut">
              <a:rPr lang="en-US" smtClean="0"/>
              <a:t>2016-04-11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8B3C-5D33-4959-B2DD-49103E190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33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07CC-FE78-4A0A-A7AB-D297BB284594}" type="datetimeFigureOut">
              <a:rPr lang="en-US" smtClean="0"/>
              <a:t>2016-04-11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8B3C-5D33-4959-B2DD-49103E190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75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07CC-FE78-4A0A-A7AB-D297BB284594}" type="datetimeFigureOut">
              <a:rPr lang="en-US" smtClean="0"/>
              <a:t>2016-04-11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8B3C-5D33-4959-B2DD-49103E190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87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07CC-FE78-4A0A-A7AB-D297BB284594}" type="datetimeFigureOut">
              <a:rPr lang="en-US" smtClean="0"/>
              <a:t>2016-04-11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8B3C-5D33-4959-B2DD-49103E190D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1699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07CC-FE78-4A0A-A7AB-D297BB284594}" type="datetimeFigureOut">
              <a:rPr lang="en-US" smtClean="0"/>
              <a:t>2016-04-11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8B3C-5D33-4959-B2DD-49103E190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89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07CC-FE78-4A0A-A7AB-D297BB284594}" type="datetimeFigureOut">
              <a:rPr lang="en-US" smtClean="0"/>
              <a:t>2016-04-11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8B3C-5D33-4959-B2DD-49103E190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99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07CC-FE78-4A0A-A7AB-D297BB284594}" type="datetimeFigureOut">
              <a:rPr lang="en-US" smtClean="0"/>
              <a:t>2016-04-11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8B3C-5D33-4959-B2DD-49103E190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63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07CC-FE78-4A0A-A7AB-D297BB284594}" type="datetimeFigureOut">
              <a:rPr lang="en-US" smtClean="0"/>
              <a:t>2016-04-11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8B3C-5D33-4959-B2DD-49103E190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72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07CC-FE78-4A0A-A7AB-D297BB284594}" type="datetimeFigureOut">
              <a:rPr lang="en-US" smtClean="0"/>
              <a:t>2016-04-11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8B3C-5D33-4959-B2DD-49103E190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98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07CC-FE78-4A0A-A7AB-D297BB284594}" type="datetimeFigureOut">
              <a:rPr lang="en-US" smtClean="0"/>
              <a:t>2016-04-11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8B3C-5D33-4959-B2DD-49103E190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3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07CC-FE78-4A0A-A7AB-D297BB284594}" type="datetimeFigureOut">
              <a:rPr lang="en-US" smtClean="0"/>
              <a:t>2016-04-11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8B3C-5D33-4959-B2DD-49103E190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6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07CC-FE78-4A0A-A7AB-D297BB284594}" type="datetimeFigureOut">
              <a:rPr lang="en-US" smtClean="0"/>
              <a:t>2016-04-11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8B3C-5D33-4959-B2DD-49103E190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07CC-FE78-4A0A-A7AB-D297BB284594}" type="datetimeFigureOut">
              <a:rPr lang="en-US" smtClean="0"/>
              <a:t>2016-04-11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8B3C-5D33-4959-B2DD-49103E190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99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07CC-FE78-4A0A-A7AB-D297BB284594}" type="datetimeFigureOut">
              <a:rPr lang="en-US" smtClean="0"/>
              <a:t>2016-04-11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8B3C-5D33-4959-B2DD-49103E190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61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07CC-FE78-4A0A-A7AB-D297BB284594}" type="datetimeFigureOut">
              <a:rPr lang="en-US" smtClean="0"/>
              <a:t>2016-04-11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8B3C-5D33-4959-B2DD-49103E190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12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07CC-FE78-4A0A-A7AB-D297BB284594}" type="datetimeFigureOut">
              <a:rPr lang="en-US" smtClean="0"/>
              <a:t>2016-04-11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8B3C-5D33-4959-B2DD-49103E190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46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07CC-FE78-4A0A-A7AB-D297BB284594}" type="datetimeFigureOut">
              <a:rPr lang="en-US" smtClean="0"/>
              <a:t>2016-04-11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8B3C-5D33-4959-B2DD-49103E190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8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9B007CC-FE78-4A0A-A7AB-D297BB284594}" type="datetimeFigureOut">
              <a:rPr lang="en-US" smtClean="0"/>
              <a:t>2016-04-11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68B3C-5D33-4959-B2DD-49103E190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09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3312" y="1138533"/>
            <a:ext cx="5029201" cy="1098263"/>
          </a:xfrm>
        </p:spPr>
        <p:txBody>
          <a:bodyPr/>
          <a:lstStyle/>
          <a:p>
            <a:r>
              <a:rPr lang="fa-IR" dirty="0" smtClean="0"/>
              <a:t>طرح معماری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3974" y="4975788"/>
            <a:ext cx="8825658" cy="861420"/>
          </a:xfrm>
        </p:spPr>
        <p:txBody>
          <a:bodyPr>
            <a:normAutofit/>
          </a:bodyPr>
          <a:lstStyle/>
          <a:p>
            <a:r>
              <a:rPr lang="fa-IR" sz="2800" dirty="0" smtClean="0"/>
              <a:t>دانشگاه آزاد اسلامی واحد تهران جنوب_اسفند ماه 94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192437" y="3475147"/>
            <a:ext cx="4270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 smtClean="0"/>
              <a:t>استاد </a:t>
            </a:r>
            <a:r>
              <a:rPr lang="fa-IR" sz="2800" dirty="0" smtClean="0"/>
              <a:t>:</a:t>
            </a:r>
            <a:r>
              <a:rPr lang="fa-IR" sz="2800" dirty="0" smtClean="0"/>
              <a:t>محمدرضا سلیمانی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557730" y="4202044"/>
            <a:ext cx="6236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 smtClean="0"/>
              <a:t>رومینا نوروزی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214003" y="2440473"/>
            <a:ext cx="5727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800" dirty="0" smtClean="0"/>
              <a:t>تحلیل فرهنگسرا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6036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7" t="8455" r="10396" b="25850"/>
          <a:stretch/>
        </p:blipFill>
        <p:spPr>
          <a:xfrm rot="16200000">
            <a:off x="539930" y="963344"/>
            <a:ext cx="6338857" cy="46927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40415" y="2104845"/>
            <a:ext cx="53483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fa-IR" dirty="0" smtClean="0"/>
              <a:t>خیابان سی وپنج متری شاهد در شرق خیابان خاوران در جنوب و خیابان ولیعصر درشمال دسترسی های اصلی سواره و پیاده را تشکیل می دهند</a:t>
            </a:r>
          </a:p>
          <a:p>
            <a:pPr algn="justLow" rtl="1"/>
            <a:r>
              <a:rPr lang="fa-IR" dirty="0" smtClean="0"/>
              <a:t>سطح اشغالی معادل 15% در امتداد محور طولی زمین</a:t>
            </a:r>
          </a:p>
          <a:p>
            <a:pPr algn="justLow" rtl="1"/>
            <a:r>
              <a:rPr lang="fa-IR" dirty="0" smtClean="0"/>
              <a:t>آمفی تئاتر روباز در امتداد عمود بر محور اصلی</a:t>
            </a:r>
          </a:p>
          <a:p>
            <a:pPr algn="justLow" rtl="1"/>
            <a:r>
              <a:rPr lang="fa-IR" dirty="0" smtClean="0"/>
              <a:t>زمین مستطیل شکل به ابعاد تقریبی 260*320متر</a:t>
            </a:r>
          </a:p>
          <a:p>
            <a:pPr algn="justLow" rtl="1"/>
            <a:r>
              <a:rPr lang="fa-IR" dirty="0" smtClean="0"/>
              <a:t>مساحت 83000متر مربع</a:t>
            </a:r>
          </a:p>
          <a:p>
            <a:pPr algn="justLow" rtl="1"/>
            <a:r>
              <a:rPr lang="fa-IR" dirty="0" smtClean="0"/>
              <a:t>دارای شیب ملایم معادل 1% از شمال به جنوب </a:t>
            </a:r>
          </a:p>
          <a:p>
            <a:pPr algn="justLow" rtl="1"/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1041081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6" t="41721" r="37324" b="26692"/>
          <a:stretch/>
        </p:blipFill>
        <p:spPr>
          <a:xfrm rot="5400000">
            <a:off x="-34834" y="999856"/>
            <a:ext cx="6677504" cy="48480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08762" y="4753154"/>
            <a:ext cx="65301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fa-IR" dirty="0" smtClean="0"/>
              <a:t>طراحی متقارن </a:t>
            </a:r>
          </a:p>
          <a:p>
            <a:pPr algn="justLow" rtl="1"/>
            <a:r>
              <a:rPr lang="fa-IR" dirty="0" smtClean="0"/>
              <a:t>رعایت سلسله مراتب </a:t>
            </a:r>
          </a:p>
          <a:p>
            <a:pPr algn="justLow" rtl="1"/>
            <a:r>
              <a:rPr lang="fa-IR" dirty="0" smtClean="0"/>
              <a:t>سازمان دهی خطی فضاها با بهره گیری از الگوهای هندسی  و ایجاد گودال باغچه</a:t>
            </a:r>
          </a:p>
          <a:p>
            <a:pPr algn="justLow" rtl="1"/>
            <a:endParaRPr lang="fa-IR" dirty="0"/>
          </a:p>
          <a:p>
            <a:pPr algn="justLow" rtl="1"/>
            <a:r>
              <a:rPr lang="fa-IR" dirty="0" smtClean="0"/>
              <a:t>آب نما با پلان مستطیل شکل به ابعاد20*37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56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5" t="12144" r="43625" b="28253"/>
          <a:stretch/>
        </p:blipFill>
        <p:spPr>
          <a:xfrm rot="16200000">
            <a:off x="3391109" y="-999741"/>
            <a:ext cx="4899804" cy="77101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02589" y="5732576"/>
            <a:ext cx="724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fa-IR" dirty="0" smtClean="0"/>
              <a:t>ترکیب مکعب و استوانه،منشور با قاعده ی هشت ضلعی و مکعب مستطیل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934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3" t="11933" r="9506" b="29489"/>
          <a:stretch/>
        </p:blipFill>
        <p:spPr>
          <a:xfrm rot="5400000">
            <a:off x="484669" y="1297885"/>
            <a:ext cx="5745193" cy="41500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5" t="10957" r="41823" b="28960"/>
          <a:stretch/>
        </p:blipFill>
        <p:spPr>
          <a:xfrm rot="16200000">
            <a:off x="6839410" y="762828"/>
            <a:ext cx="3148641" cy="485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1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1" t="9227" r="41774" b="26210"/>
          <a:stretch/>
        </p:blipFill>
        <p:spPr>
          <a:xfrm rot="16200000">
            <a:off x="2854436" y="-1577726"/>
            <a:ext cx="6728605" cy="1002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2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5" t="9159" r="37486" b="25880"/>
          <a:stretch/>
        </p:blipFill>
        <p:spPr>
          <a:xfrm rot="5400000">
            <a:off x="2828802" y="-1398143"/>
            <a:ext cx="6515828" cy="953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8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33" t="9120" r="6197" b="27038"/>
          <a:stretch/>
        </p:blipFill>
        <p:spPr>
          <a:xfrm rot="5400000">
            <a:off x="2894113" y="-1628136"/>
            <a:ext cx="6650966" cy="101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61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8" t="8318" r="10263" b="26284"/>
          <a:stretch/>
        </p:blipFill>
        <p:spPr>
          <a:xfrm rot="16200000">
            <a:off x="2812687" y="-1437973"/>
            <a:ext cx="6478438" cy="961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76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8" t="8595" r="41587" b="26360"/>
          <a:stretch/>
        </p:blipFill>
        <p:spPr>
          <a:xfrm rot="16200000">
            <a:off x="2903165" y="-1444565"/>
            <a:ext cx="6621740" cy="965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89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6" t="8965" r="36884" b="25142"/>
          <a:stretch/>
        </p:blipFill>
        <p:spPr>
          <a:xfrm rot="5400000">
            <a:off x="2768348" y="-1310480"/>
            <a:ext cx="6617929" cy="949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76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6982" y="2792423"/>
            <a:ext cx="102481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 smtClean="0"/>
              <a:t>فرهنگسرا ساختمانی است که در آن یک یا چند نهاد فرهنگی فعالیت دارند.</a:t>
            </a:r>
            <a:endParaRPr lang="en-US" dirty="0" smtClean="0"/>
          </a:p>
          <a:p>
            <a:pPr algn="r" rtl="1"/>
            <a:r>
              <a:rPr lang="fa-IR" dirty="0" smtClean="0"/>
              <a:t> در فرهنگسراها معمولاً شرایطی برای آموزش امور گوناگون فرهنگی و اجتماعی و همچنین آموزش پیشه‌ها و هنرهای گوناگون مانند نگارگری، کوزه‌گری، دوزندگی و جز این ها فراهم می‌گردد. </a:t>
            </a:r>
            <a:endParaRPr lang="en-US" dirty="0" smtClean="0"/>
          </a:p>
          <a:p>
            <a:pPr algn="r" rtl="1"/>
            <a:r>
              <a:rPr lang="fa-IR" dirty="0" smtClean="0"/>
              <a:t>برخی از فرهنگسراها کتابخانه و انتشارات ویژه خود را نیز دارا هستند. </a:t>
            </a:r>
            <a:endParaRPr lang="en-US" dirty="0" smtClean="0"/>
          </a:p>
          <a:p>
            <a:pPr algn="r" rtl="1"/>
            <a:r>
              <a:rPr lang="fa-IR" dirty="0" smtClean="0"/>
              <a:t>برخی از فرهنگسراها بجز پوشش دادن منطقه خود به فعالیت‌های فرامنطقه‌ای نیز می‌پردازند.</a:t>
            </a:r>
            <a:endParaRPr lang="en-US" dirty="0"/>
          </a:p>
          <a:p>
            <a:pPr algn="r" rtl="1"/>
            <a:r>
              <a:rPr lang="fa-IR" dirty="0" smtClean="0"/>
              <a:t> بسیاری از فرهنگسراها ویژه‌کار (تخصصی) اند یعنی فعالیت خود را گرد یک گروه یا یک محور کاری کرده متمرکز می‌سازند.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916138" y="2096220"/>
            <a:ext cx="1979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 smtClean="0"/>
              <a:t>تعریف فرهنگسرا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81608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2" t="9045" r="6557" b="26022"/>
          <a:stretch/>
        </p:blipFill>
        <p:spPr>
          <a:xfrm rot="5400000">
            <a:off x="2872031" y="-1464541"/>
            <a:ext cx="6419188" cy="955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6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96" t="7554" r="9897" b="25871"/>
          <a:stretch/>
        </p:blipFill>
        <p:spPr>
          <a:xfrm rot="16200000">
            <a:off x="2607047" y="-1388925"/>
            <a:ext cx="6554137" cy="960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90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6" t="8856" r="41959" b="26360"/>
          <a:stretch/>
        </p:blipFill>
        <p:spPr>
          <a:xfrm rot="16200000">
            <a:off x="2823809" y="-1315780"/>
            <a:ext cx="6537329" cy="947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91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6" t="9221" r="37263" b="25279"/>
          <a:stretch/>
        </p:blipFill>
        <p:spPr>
          <a:xfrm rot="5400000">
            <a:off x="2696803" y="-1377208"/>
            <a:ext cx="6572588" cy="955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36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1" t="8881" r="6494" b="25288"/>
          <a:stretch/>
        </p:blipFill>
        <p:spPr>
          <a:xfrm rot="5400000">
            <a:off x="2860122" y="-1441869"/>
            <a:ext cx="6632779" cy="967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46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05" t="9310" r="9869" b="26066"/>
          <a:stretch/>
        </p:blipFill>
        <p:spPr>
          <a:xfrm rot="16200000">
            <a:off x="2949652" y="-1179428"/>
            <a:ext cx="6574491" cy="917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67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46" t="11585" r="11828" b="29328"/>
          <a:stretch/>
        </p:blipFill>
        <p:spPr>
          <a:xfrm rot="16200000">
            <a:off x="3248328" y="-772548"/>
            <a:ext cx="5483369" cy="811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41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932" y="1036579"/>
            <a:ext cx="5251873" cy="4035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10" y="1036579"/>
            <a:ext cx="5885973" cy="403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0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4733" y="1662840"/>
            <a:ext cx="8936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 smtClean="0"/>
              <a:t>فرهنگسراها برپایه شیوه فعالیت به یکی از محورهای سه گانه شخصیت (کیستی)، محتوا (درونمایه) و نهاد می‌پردازند: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فرهنگسراهای شخصیت محور، عبارت‌اند از فرهنگسراهای کودک، نوجوان، جوان، دانشجو، دختران، بانو، و سالمند.</a:t>
            </a:r>
          </a:p>
          <a:p>
            <a:pPr algn="r" rtl="1"/>
            <a:endParaRPr lang="en-US" dirty="0" smtClean="0"/>
          </a:p>
          <a:p>
            <a:pPr algn="r" rtl="1"/>
            <a:r>
              <a:rPr lang="fa-IR" dirty="0" smtClean="0"/>
              <a:t> فرهنگسراهای محتوا محور، عبارت‌اند از: اندیشه، قرآن، پایداری، هنر، ملل، قانون، تیره‌ها (اقوام)، ورزش، ماه‌ بهمن، کار، دانش‌ها، تندرستی، طبیعت، و فناوری اطلاعات. </a:t>
            </a:r>
          </a:p>
          <a:p>
            <a:pPr algn="r" rtl="1"/>
            <a:endParaRPr lang="en-US" dirty="0" smtClean="0"/>
          </a:p>
          <a:p>
            <a:pPr algn="r" rtl="1"/>
            <a:r>
              <a:rPr lang="fa-IR" dirty="0" smtClean="0"/>
              <a:t>فرهنگسراهای نهاد محور، عبارت‌اند از خانواده، مدرسه، و شهر.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51341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40579" y="1079104"/>
            <a:ext cx="3360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/>
              <a:t>استانداردهای لازم برای طراحی فرهنگسرا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48906" y="1789852"/>
            <a:ext cx="102518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 smtClean="0"/>
              <a:t>۱-لابی وزیر مجموعه های آن شامل:فضای انتظار و نشیمن ,فروش اغذیه ,محل نگهداری کودکان ,عناصر خدمات عمومی مانند باجه های تلفن و اینترنت ,عناصر دسترسی عمودی مانند رمپ،پله وآسانسور</a:t>
            </a:r>
          </a:p>
          <a:p>
            <a:pPr algn="r" rtl="1"/>
            <a:r>
              <a:rPr lang="fa-IR" dirty="0" smtClean="0"/>
              <a:t>۲-غرفه های فروش محصولات فرهنگی و هنری</a:t>
            </a:r>
          </a:p>
          <a:p>
            <a:pPr algn="r" rtl="1"/>
            <a:r>
              <a:rPr lang="fa-IR" dirty="0" smtClean="0"/>
              <a:t>۳-سایت اداری شامل: اتاق کنفرانس , اتاق ریاست, دفاتر کار , بایگانی , آبدار خانه , سرویس های بهداشتی , محل انتظار ارباب رجوع و منشی</a:t>
            </a:r>
          </a:p>
          <a:p>
            <a:pPr algn="r" rtl="1"/>
            <a:r>
              <a:rPr lang="fa-IR" dirty="0" smtClean="0"/>
              <a:t>۴-آمفی تئاتر و سینما</a:t>
            </a:r>
          </a:p>
          <a:p>
            <a:pPr algn="r" rtl="1"/>
            <a:r>
              <a:rPr lang="fa-IR" dirty="0" smtClean="0"/>
              <a:t>۵-کتابخانه</a:t>
            </a:r>
          </a:p>
          <a:p>
            <a:pPr algn="r" rtl="1"/>
            <a:r>
              <a:rPr lang="fa-IR" dirty="0" smtClean="0"/>
              <a:t>۶-گالری نمایش آثار هنری</a:t>
            </a:r>
          </a:p>
          <a:p>
            <a:pPr algn="r" rtl="1"/>
            <a:r>
              <a:rPr lang="fa-IR" dirty="0" smtClean="0"/>
              <a:t>۷-کلاس ها یا آتلیه های آموزشی</a:t>
            </a:r>
          </a:p>
          <a:p>
            <a:pPr algn="r" rtl="1"/>
            <a:r>
              <a:rPr lang="fa-IR" dirty="0" smtClean="0"/>
              <a:t>۸-واحد سمعی بصری و سایت رایانه</a:t>
            </a:r>
          </a:p>
          <a:p>
            <a:pPr algn="r" rtl="1"/>
            <a:r>
              <a:rPr lang="fa-IR" dirty="0" smtClean="0"/>
              <a:t>۹-رستوران یا کافی شاپ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43331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1818" y="865395"/>
            <a:ext cx="995488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/>
              <a:t>نکات مهم درطراحی</a:t>
            </a:r>
            <a:r>
              <a:rPr lang="fa-IR" dirty="0" smtClean="0"/>
              <a:t>:</a:t>
            </a:r>
            <a:endParaRPr lang="en-US" dirty="0" smtClean="0"/>
          </a:p>
          <a:p>
            <a:pPr algn="r" rtl="1"/>
            <a:endParaRPr lang="fa-IR" dirty="0"/>
          </a:p>
          <a:p>
            <a:pPr algn="r" rtl="1"/>
            <a:r>
              <a:rPr lang="fa-IR" dirty="0"/>
              <a:t>۱٫ آرامش و سکوت محیط(محل استقرار_مصالح</a:t>
            </a:r>
            <a:r>
              <a:rPr lang="fa-IR" dirty="0" smtClean="0"/>
              <a:t>)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 smtClean="0"/>
              <a:t>۲٫در </a:t>
            </a:r>
            <a:r>
              <a:rPr lang="fa-IR" dirty="0"/>
              <a:t>نظر گرفتن حداکثر انعطاف در بخش های مختلف(استفاده از پارتیشن های جدا کننده و</a:t>
            </a:r>
            <a:r>
              <a:rPr lang="fa-IR" dirty="0" smtClean="0"/>
              <a:t>…)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 smtClean="0"/>
              <a:t>۳٫تابش </a:t>
            </a:r>
            <a:r>
              <a:rPr lang="fa-IR" dirty="0"/>
              <a:t>مستقیم نور خورشید در کتابخانه نامطلوب است ,لذا حدالمقدور سعی شود نور کتابخانه از طریق جبهه شمالی تامین گردد</a:t>
            </a:r>
            <a:r>
              <a:rPr lang="fa-IR" dirty="0" smtClean="0"/>
              <a:t>.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۴٫دوری از سر و صدا و گرد و غبار</a:t>
            </a:r>
            <a:r>
              <a:rPr lang="fa-IR" dirty="0" smtClean="0"/>
              <a:t>.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۵٫دسترسی به قسمت های عملیاتی و اتاق های مطالعه در طبقات متفاوت باید با راه پله صورت پذیرد,اما آسانسور نیز باید برای استفاده معلولین و حمل کتاب مهیا باشد </a:t>
            </a:r>
            <a:r>
              <a:rPr lang="fa-IR" dirty="0" smtClean="0"/>
              <a:t>.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۶٫پهنای مسیر های رفت و آمد باید&gt;</a:t>
            </a:r>
            <a:r>
              <a:rPr lang="en-US" dirty="0"/>
              <a:t>m 1.2 </a:t>
            </a:r>
            <a:r>
              <a:rPr lang="fa-IR" dirty="0"/>
              <a:t>و فضای میان قفسه ها باید حداقل </a:t>
            </a:r>
            <a:r>
              <a:rPr lang="en-US" dirty="0"/>
              <a:t>m1.4-1.3</a:t>
            </a:r>
            <a:r>
              <a:rPr lang="fa-IR" dirty="0"/>
              <a:t>عرض داشته باشد</a:t>
            </a:r>
            <a:r>
              <a:rPr lang="fa-IR" dirty="0" smtClean="0"/>
              <a:t>.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۷٫از ایجاد تقاطع با تطابق مسیر کاربران ,کارمندان و حمل کتاب بپرهیزید</a:t>
            </a:r>
            <a:r>
              <a:rPr lang="fa-IR" dirty="0" smtClean="0"/>
              <a:t>.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۸٫دسترسی به اتاق های مطالعه باید از طریق ورودی های مجهز به تجهیزات ایمنی کتاب انجام </a:t>
            </a:r>
            <a:r>
              <a:rPr lang="fa-IR" dirty="0" smtClean="0"/>
              <a:t>گیرد.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32161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2808" y="1084869"/>
            <a:ext cx="95235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/>
              <a:t>نور پردازی:</a:t>
            </a:r>
          </a:p>
          <a:p>
            <a:pPr algn="r" rtl="1"/>
            <a:r>
              <a:rPr lang="fa-IR" dirty="0"/>
              <a:t>نور پردازی باید فضایی راحت برای مطالعه را بوجود آورد.موجب خستگی وخیرگی نشود،میزان گرما را افزایش ندهد وبه جلوه ی ساختمان بیفزاید</a:t>
            </a:r>
            <a:r>
              <a:rPr lang="fa-IR" dirty="0" smtClean="0"/>
              <a:t>.</a:t>
            </a:r>
            <a:endParaRPr lang="en-US" dirty="0" smtClean="0"/>
          </a:p>
          <a:p>
            <a:pPr algn="r" rtl="1"/>
            <a:r>
              <a:rPr lang="fa-IR" dirty="0" smtClean="0"/>
              <a:t>جهت </a:t>
            </a:r>
            <a:r>
              <a:rPr lang="fa-IR" dirty="0"/>
              <a:t>بر آوردن موارد ذکر شده دو نوع نور وجود دارد:</a:t>
            </a:r>
          </a:p>
          <a:p>
            <a:pPr algn="r" rtl="1"/>
            <a:r>
              <a:rPr lang="fa-IR" dirty="0"/>
              <a:t>۱-نور مصنوعی ۲-نور طبیعی.</a:t>
            </a:r>
          </a:p>
          <a:p>
            <a:pPr algn="r" rtl="1"/>
            <a:r>
              <a:rPr lang="fa-IR" dirty="0"/>
              <a:t>برای نور پروژه هم از نور طبیعی و هم از نور مصنوعی سقفی استفاده می شود.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76709" y="4208586"/>
            <a:ext cx="93596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/>
              <a:t>تهویه ی مطبوع:</a:t>
            </a:r>
          </a:p>
          <a:p>
            <a:pPr algn="r" rtl="1"/>
            <a:r>
              <a:rPr lang="fa-IR" dirty="0" smtClean="0"/>
              <a:t>به منظور </a:t>
            </a:r>
            <a:r>
              <a:rPr lang="fa-IR" dirty="0"/>
              <a:t>ایجاد بهترین شرایط برای نگهداری مواد و فنون،فضا باید عاری از هر گونه گرد وغبار اعم از گاز،مایع و اسید باشد ودما و رطوبت تحت کنترل باشد،چنین شرایطی تنها با نصب دستگاه کامل تهویه مطبوع امکان پذیر است.</a:t>
            </a:r>
          </a:p>
        </p:txBody>
      </p:sp>
    </p:spTree>
    <p:extLst>
      <p:ext uri="{BB962C8B-B14F-4D97-AF65-F5344CB8AC3E}">
        <p14:creationId xmlns:p14="http://schemas.microsoft.com/office/powerpoint/2010/main" val="3275792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5939" y="1408383"/>
            <a:ext cx="1009290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/>
              <a:t>شکل و انواع مختلف صحنه ی نمایش آمفی تئاتر</a:t>
            </a:r>
            <a:r>
              <a:rPr lang="fa-IR" dirty="0" smtClean="0"/>
              <a:t>: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الف)تئاتر های دارای صحنه ی ایوانی که اینگونه تئاتر ها امکان نمایش فیلم را دارند</a:t>
            </a:r>
            <a:r>
              <a:rPr lang="fa-IR" dirty="0" smtClean="0"/>
              <a:t>.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 smtClean="0"/>
              <a:t>ب) تئاتر </a:t>
            </a:r>
            <a:r>
              <a:rPr lang="fa-IR" dirty="0"/>
              <a:t>های دارای صحنه ی میدانی که صحنه از هر سو با تماشاچیان احاطه شده در اینگونه تئاتر ها حداکثر عمق میدان تماشاگران ۶تا۷ ردیف است و در صورتی که جایگاه در یک سطح باشد،حداکثر تماشاگر از ۳۰۰الی ۴۰۰ نفر بیشتر نخواهد بود</a:t>
            </a:r>
            <a:r>
              <a:rPr lang="fa-IR" dirty="0" smtClean="0"/>
              <a:t>.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ج)تئاتر های دارای صحنه ی هلالی یا صحنه ی آزادجلو آمده.در این تئاتر ها صحنه به قلب جایگاه تماشاگران کشیده شده و ورودیها معمولا در پشت صحنه و یا در داخل جایگاه تماشاگران قرار دارند</a:t>
            </a:r>
            <a:r>
              <a:rPr lang="fa-IR" dirty="0" smtClean="0"/>
              <a:t>.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د)نوع دیگر از تئاتر که ترکیبی از موارد بالاست در دوران ماصر مورد توجه طراحان بوده است.این نوع تئاتر با برخورداری از یک صحنه ی انعطاف پذیر برای تبدیل به شکلهای مختلف از خصوصیتی مستقل برخوردار است.صحنه در اینگونه از تئاتر ها می تواند با جابجایی صندلی ها و قسمتهایی از کف به صورت ایوانی-میدانی و هلالی ظاهر شود.به اینگونه صحنه ها چند شکلی می گویند.</a:t>
            </a:r>
          </a:p>
        </p:txBody>
      </p:sp>
    </p:spTree>
    <p:extLst>
      <p:ext uri="{BB962C8B-B14F-4D97-AF65-F5344CB8AC3E}">
        <p14:creationId xmlns:p14="http://schemas.microsoft.com/office/powerpoint/2010/main" val="1446417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86" t="11495" r="9198" b="28742"/>
          <a:stretch/>
        </p:blipFill>
        <p:spPr>
          <a:xfrm rot="5400000">
            <a:off x="3516362" y="246946"/>
            <a:ext cx="4779029" cy="76149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1223" y="431321"/>
            <a:ext cx="8255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5400" dirty="0" smtClean="0"/>
              <a:t>فرهنگسرای خاوران(جوان)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8828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9" t="1505" r="532" b="21148"/>
          <a:stretch/>
        </p:blipFill>
        <p:spPr>
          <a:xfrm rot="5400000">
            <a:off x="-382479" y="1196156"/>
            <a:ext cx="6406635" cy="44857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48709" y="1733907"/>
            <a:ext cx="44375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کارفرما : شهرداری منطقه 15 تهران</a:t>
            </a:r>
          </a:p>
          <a:p>
            <a:pPr algn="r" rtl="1"/>
            <a:r>
              <a:rPr lang="fa-IR" dirty="0" smtClean="0"/>
              <a:t>مشاور طراحی بنا : مهندسین مشاور خط – نیارش</a:t>
            </a:r>
          </a:p>
          <a:p>
            <a:pPr algn="r" rtl="1"/>
            <a:r>
              <a:rPr lang="fa-IR" dirty="0" smtClean="0"/>
              <a:t>مجری :شرکت ساختمانی تلان سازه</a:t>
            </a:r>
          </a:p>
          <a:p>
            <a:pPr algn="r" rtl="1"/>
            <a:r>
              <a:rPr lang="fa-IR" dirty="0" smtClean="0"/>
              <a:t>زمان احداث : 1372 هجری شمسی</a:t>
            </a:r>
          </a:p>
          <a:p>
            <a:pPr algn="r" rtl="1"/>
            <a:r>
              <a:rPr lang="fa-IR" dirty="0" smtClean="0"/>
              <a:t>تاریخ بهره برداری : 1373 هجری شمسی</a:t>
            </a:r>
          </a:p>
          <a:p>
            <a:pPr algn="r" rtl="1"/>
            <a:r>
              <a:rPr lang="fa-IR" dirty="0" smtClean="0"/>
              <a:t>کاربری بنا : فرهنگی</a:t>
            </a:r>
          </a:p>
          <a:p>
            <a:pPr algn="r" rtl="1"/>
            <a:r>
              <a:rPr lang="fa-IR" dirty="0" smtClean="0"/>
              <a:t>مساحت زمین طرح : 83000 متر مربع</a:t>
            </a:r>
          </a:p>
          <a:p>
            <a:pPr algn="r" rtl="1"/>
            <a:r>
              <a:rPr lang="fa-IR" dirty="0" smtClean="0"/>
              <a:t>زیر بنای مجموعه : 23906 متر مربع</a:t>
            </a:r>
          </a:p>
          <a:p>
            <a:pPr algn="r" rtl="1"/>
            <a:r>
              <a:rPr lang="fa-IR" dirty="0" smtClean="0"/>
              <a:t>تعداد بلوک : چهار بلوک</a:t>
            </a:r>
          </a:p>
          <a:p>
            <a:pPr algn="r" rtl="1"/>
            <a:r>
              <a:rPr lang="fa-IR" dirty="0" smtClean="0"/>
              <a:t>تعداد طبقات : دو تا پنج طبقه</a:t>
            </a:r>
          </a:p>
          <a:p>
            <a:pPr algn="r" rtl="1"/>
            <a:r>
              <a:rPr lang="fa-IR" dirty="0" smtClean="0"/>
              <a:t>سطح اشغال : 15%</a:t>
            </a:r>
          </a:p>
          <a:p>
            <a:pPr algn="r" rtl="1"/>
            <a:r>
              <a:rPr lang="fa-IR" dirty="0" smtClean="0"/>
              <a:t>سیستم سازه بنا : اسکلت فلزی</a:t>
            </a:r>
          </a:p>
          <a:p>
            <a:pPr algn="r" rtl="1"/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41375041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629</TotalTime>
  <Words>918</Words>
  <Application>Microsoft Office PowerPoint</Application>
  <PresentationFormat>Widescreen</PresentationFormat>
  <Paragraphs>86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Century Gothic</vt:lpstr>
      <vt:lpstr>Times New Roman</vt:lpstr>
      <vt:lpstr>Wingdings 3</vt:lpstr>
      <vt:lpstr>Ion</vt:lpstr>
      <vt:lpstr>طرح معماری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REYHANEH</dc:creator>
  <cp:lastModifiedBy>asus</cp:lastModifiedBy>
  <cp:revision>51</cp:revision>
  <dcterms:created xsi:type="dcterms:W3CDTF">2016-02-24T08:27:40Z</dcterms:created>
  <dcterms:modified xsi:type="dcterms:W3CDTF">2016-04-11T06:42:40Z</dcterms:modified>
</cp:coreProperties>
</file>