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46"/>
  </p:notesMasterIdLst>
  <p:sldIdLst>
    <p:sldId id="290" r:id="rId2"/>
    <p:sldId id="256" r:id="rId3"/>
    <p:sldId id="353" r:id="rId4"/>
    <p:sldId id="334" r:id="rId5"/>
    <p:sldId id="439" r:id="rId6"/>
    <p:sldId id="440" r:id="rId7"/>
    <p:sldId id="441" r:id="rId8"/>
    <p:sldId id="442" r:id="rId9"/>
    <p:sldId id="356" r:id="rId10"/>
    <p:sldId id="417" r:id="rId11"/>
    <p:sldId id="443" r:id="rId12"/>
    <p:sldId id="367" r:id="rId13"/>
    <p:sldId id="418" r:id="rId14"/>
    <p:sldId id="294" r:id="rId15"/>
    <p:sldId id="421" r:id="rId16"/>
    <p:sldId id="444" r:id="rId17"/>
    <p:sldId id="293" r:id="rId18"/>
    <p:sldId id="304" r:id="rId19"/>
    <p:sldId id="416" r:id="rId20"/>
    <p:sldId id="366" r:id="rId21"/>
    <p:sldId id="368" r:id="rId22"/>
    <p:sldId id="365" r:id="rId23"/>
    <p:sldId id="351" r:id="rId24"/>
    <p:sldId id="431" r:id="rId25"/>
    <p:sldId id="369" r:id="rId26"/>
    <p:sldId id="301" r:id="rId27"/>
    <p:sldId id="371" r:id="rId28"/>
    <p:sldId id="422" r:id="rId29"/>
    <p:sldId id="364" r:id="rId30"/>
    <p:sldId id="298" r:id="rId31"/>
    <p:sldId id="280" r:id="rId32"/>
    <p:sldId id="299" r:id="rId33"/>
    <p:sldId id="374" r:id="rId34"/>
    <p:sldId id="295" r:id="rId35"/>
    <p:sldId id="357" r:id="rId36"/>
    <p:sldId id="424" r:id="rId37"/>
    <p:sldId id="400" r:id="rId38"/>
    <p:sldId id="399" r:id="rId39"/>
    <p:sldId id="352" r:id="rId40"/>
    <p:sldId id="394" r:id="rId41"/>
    <p:sldId id="391" r:id="rId42"/>
    <p:sldId id="393" r:id="rId43"/>
    <p:sldId id="292" r:id="rId44"/>
    <p:sldId id="279" r:id="rId45"/>
  </p:sldIdLst>
  <p:sldSz cx="12192000" cy="6858000"/>
  <p:notesSz cx="6858000" cy="9144000"/>
  <p:embeddedFontLst>
    <p:embeddedFont>
      <p:font typeface="B Koodak" panose="020B0604020202020204" charset="-78"/>
      <p:bold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IranNastaliq" panose="020B0604020202020204" charset="0"/>
      <p:regular r:id="rId54"/>
    </p:embeddedFont>
    <p:embeddedFont>
      <p:font typeface="B Majid Shadow" panose="020B0604020202020204" charset="-78"/>
      <p:regular r:id="rId55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53402E"/>
    <a:srgbClr val="F5D58B"/>
    <a:srgbClr val="FFFF99"/>
    <a:srgbClr val="339966"/>
    <a:srgbClr val="FF99CC"/>
    <a:srgbClr val="FFFF00"/>
    <a:srgbClr val="9933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347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image" Target="../media/image4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image" Target="../media/image7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image" Target="../media/image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20FD1E-4D03-4FEE-9933-6C51073FC06D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B975A202-EBE4-4BAD-B87C-3485A8A0B2CA}">
      <dgm:prSet phldrT="[Text]" custT="1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fa-IR" sz="3200" dirty="0" smtClean="0">
              <a:cs typeface="B Koodak" panose="00000700000000000000" pitchFamily="2" charset="-78"/>
            </a:rPr>
            <a:t>ویژگی های روانی و اخلاقی</a:t>
          </a:r>
          <a:endParaRPr lang="en-US" sz="3200" dirty="0">
            <a:cs typeface="B Koodak" panose="00000700000000000000" pitchFamily="2" charset="-78"/>
          </a:endParaRPr>
        </a:p>
      </dgm:t>
    </dgm:pt>
    <dgm:pt modelId="{9001A2D4-0D1A-4989-B086-394E2A77832F}" type="parTrans" cxnId="{D4C46D3F-110B-4E50-BB5F-4ED103D93468}">
      <dgm:prSet/>
      <dgm:spPr/>
      <dgm:t>
        <a:bodyPr/>
        <a:lstStyle/>
        <a:p>
          <a:endParaRPr lang="en-US"/>
        </a:p>
      </dgm:t>
    </dgm:pt>
    <dgm:pt modelId="{BD83812A-F4FE-4682-BAC5-152CD76091DB}" type="sibTrans" cxnId="{D4C46D3F-110B-4E50-BB5F-4ED103D93468}">
      <dgm:prSet/>
      <dgm:spPr/>
      <dgm:t>
        <a:bodyPr/>
        <a:lstStyle/>
        <a:p>
          <a:endParaRPr lang="en-US"/>
        </a:p>
      </dgm:t>
    </dgm:pt>
    <dgm:pt modelId="{754FAD25-9ACA-4038-A255-3EB6071D8753}">
      <dgm:prSet phldrT="[Text]" custT="1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fa-IR" sz="3200" dirty="0" smtClean="0">
              <a:cs typeface="B Koodak" panose="00000700000000000000" pitchFamily="2" charset="-78"/>
            </a:rPr>
            <a:t>ویژگی های جسمانی</a:t>
          </a:r>
          <a:endParaRPr lang="en-US" sz="3200" dirty="0">
            <a:cs typeface="B Koodak" panose="00000700000000000000" pitchFamily="2" charset="-78"/>
          </a:endParaRPr>
        </a:p>
      </dgm:t>
    </dgm:pt>
    <dgm:pt modelId="{85C39A88-A4FF-4A8D-9111-9083C8E9FB7C}" type="parTrans" cxnId="{82CE73E3-1C85-4D26-A3E4-07FCBE9D7404}">
      <dgm:prSet/>
      <dgm:spPr/>
      <dgm:t>
        <a:bodyPr/>
        <a:lstStyle/>
        <a:p>
          <a:endParaRPr lang="en-US"/>
        </a:p>
      </dgm:t>
    </dgm:pt>
    <dgm:pt modelId="{03F16314-2C70-4C4F-9026-70AD20C2C40E}" type="sibTrans" cxnId="{82CE73E3-1C85-4D26-A3E4-07FCBE9D7404}">
      <dgm:prSet/>
      <dgm:spPr/>
      <dgm:t>
        <a:bodyPr/>
        <a:lstStyle/>
        <a:p>
          <a:endParaRPr lang="en-US"/>
        </a:p>
      </dgm:t>
    </dgm:pt>
    <dgm:pt modelId="{40ABF252-4C40-4BAF-9805-3759C0BF41FD}">
      <dgm:prSet phldrT="[Text]" custT="1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fa-IR" sz="3200" dirty="0" smtClean="0">
              <a:cs typeface="B Koodak" panose="00000700000000000000" pitchFamily="2" charset="-78"/>
            </a:rPr>
            <a:t>ویژگی های اجتماعی</a:t>
          </a:r>
          <a:endParaRPr lang="en-US" sz="3200" dirty="0">
            <a:cs typeface="B Koodak" panose="00000700000000000000" pitchFamily="2" charset="-78"/>
          </a:endParaRPr>
        </a:p>
      </dgm:t>
    </dgm:pt>
    <dgm:pt modelId="{A49288C1-4C49-4BF1-8CAD-070713DC2226}" type="parTrans" cxnId="{49F20CAD-BD25-4608-9ACD-2E401C3931A3}">
      <dgm:prSet/>
      <dgm:spPr/>
      <dgm:t>
        <a:bodyPr/>
        <a:lstStyle/>
        <a:p>
          <a:endParaRPr lang="en-US"/>
        </a:p>
      </dgm:t>
    </dgm:pt>
    <dgm:pt modelId="{01F204F5-6CFF-4FE4-BE08-33419D622230}" type="sibTrans" cxnId="{49F20CAD-BD25-4608-9ACD-2E401C3931A3}">
      <dgm:prSet/>
      <dgm:spPr/>
      <dgm:t>
        <a:bodyPr/>
        <a:lstStyle/>
        <a:p>
          <a:endParaRPr lang="en-US"/>
        </a:p>
      </dgm:t>
    </dgm:pt>
    <dgm:pt modelId="{2999F72B-78C5-4303-944A-3C66CA933991}" type="pres">
      <dgm:prSet presAssocID="{1D20FD1E-4D03-4FEE-9933-6C51073FC06D}" presName="Name0" presStyleCnt="0">
        <dgm:presLayoutVars>
          <dgm:chMax val="7"/>
          <dgm:dir/>
          <dgm:resizeHandles val="exact"/>
        </dgm:presLayoutVars>
      </dgm:prSet>
      <dgm:spPr/>
    </dgm:pt>
    <dgm:pt modelId="{75156046-B803-462C-8549-4082D0505EB7}" type="pres">
      <dgm:prSet presAssocID="{1D20FD1E-4D03-4FEE-9933-6C51073FC06D}" presName="ellipse1" presStyleLbl="vennNode1" presStyleIdx="0" presStyleCnt="3" custLinFactNeighborX="6832" custLinFactNeighborY="-64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831175-9F13-41B3-A24D-FA0059F927AC}" type="pres">
      <dgm:prSet presAssocID="{1D20FD1E-4D03-4FEE-9933-6C51073FC06D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31CB7F-A68B-4043-8AFF-98545A74773C}" type="pres">
      <dgm:prSet presAssocID="{1D20FD1E-4D03-4FEE-9933-6C51073FC06D}" presName="ellipse3" presStyleLbl="vennNode1" presStyleIdx="2" presStyleCnt="3" custLinFactNeighborX="-11387" custLinFactNeighborY="-17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9E9D2F-37DC-45FF-92AA-5083F4CB8E98}" type="presOf" srcId="{40ABF252-4C40-4BAF-9805-3759C0BF41FD}" destId="{D231CB7F-A68B-4043-8AFF-98545A74773C}" srcOrd="0" destOrd="0" presId="urn:microsoft.com/office/officeart/2005/8/layout/rings+Icon"/>
    <dgm:cxn modelId="{82CE73E3-1C85-4D26-A3E4-07FCBE9D7404}" srcId="{1D20FD1E-4D03-4FEE-9933-6C51073FC06D}" destId="{754FAD25-9ACA-4038-A255-3EB6071D8753}" srcOrd="1" destOrd="0" parTransId="{85C39A88-A4FF-4A8D-9111-9083C8E9FB7C}" sibTransId="{03F16314-2C70-4C4F-9026-70AD20C2C40E}"/>
    <dgm:cxn modelId="{55B8B0F5-4AFF-4F00-B5B9-41E44E86D0B6}" type="presOf" srcId="{B975A202-EBE4-4BAD-B87C-3485A8A0B2CA}" destId="{75156046-B803-462C-8549-4082D0505EB7}" srcOrd="0" destOrd="0" presId="urn:microsoft.com/office/officeart/2005/8/layout/rings+Icon"/>
    <dgm:cxn modelId="{864AD2F7-8CD7-42B5-A1AB-B1D189AE3AA0}" type="presOf" srcId="{754FAD25-9ACA-4038-A255-3EB6071D8753}" destId="{A2831175-9F13-41B3-A24D-FA0059F927AC}" srcOrd="0" destOrd="0" presId="urn:microsoft.com/office/officeart/2005/8/layout/rings+Icon"/>
    <dgm:cxn modelId="{D4C46D3F-110B-4E50-BB5F-4ED103D93468}" srcId="{1D20FD1E-4D03-4FEE-9933-6C51073FC06D}" destId="{B975A202-EBE4-4BAD-B87C-3485A8A0B2CA}" srcOrd="0" destOrd="0" parTransId="{9001A2D4-0D1A-4989-B086-394E2A77832F}" sibTransId="{BD83812A-F4FE-4682-BAC5-152CD76091DB}"/>
    <dgm:cxn modelId="{4D1BB4EF-70E5-4DAC-BAEC-AE90A68612C0}" type="presOf" srcId="{1D20FD1E-4D03-4FEE-9933-6C51073FC06D}" destId="{2999F72B-78C5-4303-944A-3C66CA933991}" srcOrd="0" destOrd="0" presId="urn:microsoft.com/office/officeart/2005/8/layout/rings+Icon"/>
    <dgm:cxn modelId="{49F20CAD-BD25-4608-9ACD-2E401C3931A3}" srcId="{1D20FD1E-4D03-4FEE-9933-6C51073FC06D}" destId="{40ABF252-4C40-4BAF-9805-3759C0BF41FD}" srcOrd="2" destOrd="0" parTransId="{A49288C1-4C49-4BF1-8CAD-070713DC2226}" sibTransId="{01F204F5-6CFF-4FE4-BE08-33419D622230}"/>
    <dgm:cxn modelId="{6DCF9CF7-79E9-41B1-9508-2CDB29D4186D}" type="presParOf" srcId="{2999F72B-78C5-4303-944A-3C66CA933991}" destId="{75156046-B803-462C-8549-4082D0505EB7}" srcOrd="0" destOrd="0" presId="urn:microsoft.com/office/officeart/2005/8/layout/rings+Icon"/>
    <dgm:cxn modelId="{DCA4723E-2FF9-4E58-9846-0CB53440F701}" type="presParOf" srcId="{2999F72B-78C5-4303-944A-3C66CA933991}" destId="{A2831175-9F13-41B3-A24D-FA0059F927AC}" srcOrd="1" destOrd="0" presId="urn:microsoft.com/office/officeart/2005/8/layout/rings+Icon"/>
    <dgm:cxn modelId="{71A55D28-74E8-4F97-BFBE-33FC3E0C988F}" type="presParOf" srcId="{2999F72B-78C5-4303-944A-3C66CA933991}" destId="{D231CB7F-A68B-4043-8AFF-98545A74773C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20FD1E-4D03-4FEE-9933-6C51073FC06D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B975A202-EBE4-4BAD-B87C-3485A8A0B2CA}">
      <dgm:prSet phldrT="[Text]" custT="1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fa-IR" sz="2400" dirty="0" smtClean="0">
              <a:cs typeface="B Koodak" panose="00000700000000000000" pitchFamily="2" charset="-78"/>
            </a:rPr>
            <a:t>ویژگی های روانی و اخلاقی</a:t>
          </a:r>
          <a:endParaRPr lang="en-US" sz="2400" dirty="0">
            <a:cs typeface="B Koodak" panose="00000700000000000000" pitchFamily="2" charset="-78"/>
          </a:endParaRPr>
        </a:p>
      </dgm:t>
    </dgm:pt>
    <dgm:pt modelId="{9001A2D4-0D1A-4989-B086-394E2A77832F}" type="parTrans" cxnId="{D4C46D3F-110B-4E50-BB5F-4ED103D93468}">
      <dgm:prSet/>
      <dgm:spPr/>
      <dgm:t>
        <a:bodyPr/>
        <a:lstStyle/>
        <a:p>
          <a:endParaRPr lang="en-US"/>
        </a:p>
      </dgm:t>
    </dgm:pt>
    <dgm:pt modelId="{BD83812A-F4FE-4682-BAC5-152CD76091DB}" type="sibTrans" cxnId="{D4C46D3F-110B-4E50-BB5F-4ED103D93468}">
      <dgm:prSet/>
      <dgm:spPr/>
      <dgm:t>
        <a:bodyPr/>
        <a:lstStyle/>
        <a:p>
          <a:endParaRPr lang="en-US"/>
        </a:p>
      </dgm:t>
    </dgm:pt>
    <dgm:pt modelId="{754FAD25-9ACA-4038-A255-3EB6071D8753}">
      <dgm:prSet phldrT="[Text]" custT="1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fa-IR" sz="2400" dirty="0" smtClean="0">
              <a:cs typeface="B Koodak" panose="00000700000000000000" pitchFamily="2" charset="-78"/>
            </a:rPr>
            <a:t>ویژگی های جسمانی</a:t>
          </a:r>
          <a:endParaRPr lang="en-US" sz="2400" dirty="0">
            <a:cs typeface="B Koodak" panose="00000700000000000000" pitchFamily="2" charset="-78"/>
          </a:endParaRPr>
        </a:p>
      </dgm:t>
    </dgm:pt>
    <dgm:pt modelId="{85C39A88-A4FF-4A8D-9111-9083C8E9FB7C}" type="parTrans" cxnId="{82CE73E3-1C85-4D26-A3E4-07FCBE9D7404}">
      <dgm:prSet/>
      <dgm:spPr/>
      <dgm:t>
        <a:bodyPr/>
        <a:lstStyle/>
        <a:p>
          <a:endParaRPr lang="en-US"/>
        </a:p>
      </dgm:t>
    </dgm:pt>
    <dgm:pt modelId="{03F16314-2C70-4C4F-9026-70AD20C2C40E}" type="sibTrans" cxnId="{82CE73E3-1C85-4D26-A3E4-07FCBE9D7404}">
      <dgm:prSet/>
      <dgm:spPr/>
      <dgm:t>
        <a:bodyPr/>
        <a:lstStyle/>
        <a:p>
          <a:endParaRPr lang="en-US"/>
        </a:p>
      </dgm:t>
    </dgm:pt>
    <dgm:pt modelId="{40ABF252-4C40-4BAF-9805-3759C0BF41FD}">
      <dgm:prSet phldrT="[Text]" custT="1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fa-IR" sz="2400" dirty="0" smtClean="0">
              <a:cs typeface="B Koodak" panose="00000700000000000000" pitchFamily="2" charset="-78"/>
            </a:rPr>
            <a:t>ویژگی های اجتماعی</a:t>
          </a:r>
          <a:endParaRPr lang="en-US" sz="2400" dirty="0">
            <a:cs typeface="B Koodak" panose="00000700000000000000" pitchFamily="2" charset="-78"/>
          </a:endParaRPr>
        </a:p>
      </dgm:t>
    </dgm:pt>
    <dgm:pt modelId="{A49288C1-4C49-4BF1-8CAD-070713DC2226}" type="parTrans" cxnId="{49F20CAD-BD25-4608-9ACD-2E401C3931A3}">
      <dgm:prSet/>
      <dgm:spPr/>
      <dgm:t>
        <a:bodyPr/>
        <a:lstStyle/>
        <a:p>
          <a:endParaRPr lang="en-US"/>
        </a:p>
      </dgm:t>
    </dgm:pt>
    <dgm:pt modelId="{01F204F5-6CFF-4FE4-BE08-33419D622230}" type="sibTrans" cxnId="{49F20CAD-BD25-4608-9ACD-2E401C3931A3}">
      <dgm:prSet/>
      <dgm:spPr/>
      <dgm:t>
        <a:bodyPr/>
        <a:lstStyle/>
        <a:p>
          <a:endParaRPr lang="en-US"/>
        </a:p>
      </dgm:t>
    </dgm:pt>
    <dgm:pt modelId="{2999F72B-78C5-4303-944A-3C66CA933991}" type="pres">
      <dgm:prSet presAssocID="{1D20FD1E-4D03-4FEE-9933-6C51073FC06D}" presName="Name0" presStyleCnt="0">
        <dgm:presLayoutVars>
          <dgm:chMax val="7"/>
          <dgm:dir/>
          <dgm:resizeHandles val="exact"/>
        </dgm:presLayoutVars>
      </dgm:prSet>
      <dgm:spPr/>
    </dgm:pt>
    <dgm:pt modelId="{75156046-B803-462C-8549-4082D0505EB7}" type="pres">
      <dgm:prSet presAssocID="{1D20FD1E-4D03-4FEE-9933-6C51073FC06D}" presName="ellipse1" presStyleLbl="vennNode1" presStyleIdx="0" presStyleCnt="3" custLinFactNeighborX="6832" custLinFactNeighborY="-64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831175-9F13-41B3-A24D-FA0059F927AC}" type="pres">
      <dgm:prSet presAssocID="{1D20FD1E-4D03-4FEE-9933-6C51073FC06D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31CB7F-A68B-4043-8AFF-98545A74773C}" type="pres">
      <dgm:prSet presAssocID="{1D20FD1E-4D03-4FEE-9933-6C51073FC06D}" presName="ellipse3" presStyleLbl="vennNode1" presStyleIdx="2" presStyleCnt="3" custLinFactNeighborX="-11387" custLinFactNeighborY="-17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9E9D2F-37DC-45FF-92AA-5083F4CB8E98}" type="presOf" srcId="{40ABF252-4C40-4BAF-9805-3759C0BF41FD}" destId="{D231CB7F-A68B-4043-8AFF-98545A74773C}" srcOrd="0" destOrd="0" presId="urn:microsoft.com/office/officeart/2005/8/layout/rings+Icon"/>
    <dgm:cxn modelId="{82CE73E3-1C85-4D26-A3E4-07FCBE9D7404}" srcId="{1D20FD1E-4D03-4FEE-9933-6C51073FC06D}" destId="{754FAD25-9ACA-4038-A255-3EB6071D8753}" srcOrd="1" destOrd="0" parTransId="{85C39A88-A4FF-4A8D-9111-9083C8E9FB7C}" sibTransId="{03F16314-2C70-4C4F-9026-70AD20C2C40E}"/>
    <dgm:cxn modelId="{55B8B0F5-4AFF-4F00-B5B9-41E44E86D0B6}" type="presOf" srcId="{B975A202-EBE4-4BAD-B87C-3485A8A0B2CA}" destId="{75156046-B803-462C-8549-4082D0505EB7}" srcOrd="0" destOrd="0" presId="urn:microsoft.com/office/officeart/2005/8/layout/rings+Icon"/>
    <dgm:cxn modelId="{864AD2F7-8CD7-42B5-A1AB-B1D189AE3AA0}" type="presOf" srcId="{754FAD25-9ACA-4038-A255-3EB6071D8753}" destId="{A2831175-9F13-41B3-A24D-FA0059F927AC}" srcOrd="0" destOrd="0" presId="urn:microsoft.com/office/officeart/2005/8/layout/rings+Icon"/>
    <dgm:cxn modelId="{D4C46D3F-110B-4E50-BB5F-4ED103D93468}" srcId="{1D20FD1E-4D03-4FEE-9933-6C51073FC06D}" destId="{B975A202-EBE4-4BAD-B87C-3485A8A0B2CA}" srcOrd="0" destOrd="0" parTransId="{9001A2D4-0D1A-4989-B086-394E2A77832F}" sibTransId="{BD83812A-F4FE-4682-BAC5-152CD76091DB}"/>
    <dgm:cxn modelId="{4D1BB4EF-70E5-4DAC-BAEC-AE90A68612C0}" type="presOf" srcId="{1D20FD1E-4D03-4FEE-9933-6C51073FC06D}" destId="{2999F72B-78C5-4303-944A-3C66CA933991}" srcOrd="0" destOrd="0" presId="urn:microsoft.com/office/officeart/2005/8/layout/rings+Icon"/>
    <dgm:cxn modelId="{49F20CAD-BD25-4608-9ACD-2E401C3931A3}" srcId="{1D20FD1E-4D03-4FEE-9933-6C51073FC06D}" destId="{40ABF252-4C40-4BAF-9805-3759C0BF41FD}" srcOrd="2" destOrd="0" parTransId="{A49288C1-4C49-4BF1-8CAD-070713DC2226}" sibTransId="{01F204F5-6CFF-4FE4-BE08-33419D622230}"/>
    <dgm:cxn modelId="{6DCF9CF7-79E9-41B1-9508-2CDB29D4186D}" type="presParOf" srcId="{2999F72B-78C5-4303-944A-3C66CA933991}" destId="{75156046-B803-462C-8549-4082D0505EB7}" srcOrd="0" destOrd="0" presId="urn:microsoft.com/office/officeart/2005/8/layout/rings+Icon"/>
    <dgm:cxn modelId="{DCA4723E-2FF9-4E58-9846-0CB53440F701}" type="presParOf" srcId="{2999F72B-78C5-4303-944A-3C66CA933991}" destId="{A2831175-9F13-41B3-A24D-FA0059F927AC}" srcOrd="1" destOrd="0" presId="urn:microsoft.com/office/officeart/2005/8/layout/rings+Icon"/>
    <dgm:cxn modelId="{71A55D28-74E8-4F97-BFBE-33FC3E0C988F}" type="presParOf" srcId="{2999F72B-78C5-4303-944A-3C66CA933991}" destId="{D231CB7F-A68B-4043-8AFF-98545A74773C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156046-B803-462C-8549-4082D0505EB7}">
      <dsp:nvSpPr>
        <dsp:cNvPr id="0" name=""/>
        <dsp:cNvSpPr/>
      </dsp:nvSpPr>
      <dsp:spPr>
        <a:xfrm>
          <a:off x="796702" y="0"/>
          <a:ext cx="2088299" cy="2088269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Koodak" panose="00000700000000000000" pitchFamily="2" charset="-78"/>
            </a:rPr>
            <a:t>ویژگی های روانی و اخلاقی</a:t>
          </a:r>
          <a:endParaRPr lang="en-US" sz="2400" kern="1200" dirty="0">
            <a:cs typeface="B Koodak" panose="00000700000000000000" pitchFamily="2" charset="-78"/>
          </a:endParaRPr>
        </a:p>
      </dsp:txBody>
      <dsp:txXfrm>
        <a:off x="1102526" y="305820"/>
        <a:ext cx="1476651" cy="1476629"/>
      </dsp:txXfrm>
    </dsp:sp>
    <dsp:sp modelId="{A2831175-9F13-41B3-A24D-FA0059F927AC}">
      <dsp:nvSpPr>
        <dsp:cNvPr id="0" name=""/>
        <dsp:cNvSpPr/>
      </dsp:nvSpPr>
      <dsp:spPr>
        <a:xfrm>
          <a:off x="1728895" y="1392759"/>
          <a:ext cx="2088299" cy="2088269"/>
        </a:xfrm>
        <a:prstGeom prst="ellipse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Koodak" panose="00000700000000000000" pitchFamily="2" charset="-78"/>
            </a:rPr>
            <a:t>ویژگی های جسمانی</a:t>
          </a:r>
          <a:endParaRPr lang="en-US" sz="2400" kern="1200" dirty="0">
            <a:cs typeface="B Koodak" panose="00000700000000000000" pitchFamily="2" charset="-78"/>
          </a:endParaRPr>
        </a:p>
      </dsp:txBody>
      <dsp:txXfrm>
        <a:off x="2034719" y="1698579"/>
        <a:ext cx="1476651" cy="1476629"/>
      </dsp:txXfrm>
    </dsp:sp>
    <dsp:sp modelId="{D231CB7F-A68B-4043-8AFF-98545A74773C}">
      <dsp:nvSpPr>
        <dsp:cNvPr id="0" name=""/>
        <dsp:cNvSpPr/>
      </dsp:nvSpPr>
      <dsp:spPr>
        <a:xfrm>
          <a:off x="2564696" y="0"/>
          <a:ext cx="2088299" cy="2088269"/>
        </a:xfrm>
        <a:prstGeom prst="ellipse">
          <a:avLst/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Koodak" panose="00000700000000000000" pitchFamily="2" charset="-78"/>
            </a:rPr>
            <a:t>ویژگی های اجتماعی</a:t>
          </a:r>
          <a:endParaRPr lang="en-US" sz="2400" kern="1200" dirty="0">
            <a:cs typeface="B Koodak" panose="00000700000000000000" pitchFamily="2" charset="-78"/>
          </a:endParaRPr>
        </a:p>
      </dsp:txBody>
      <dsp:txXfrm>
        <a:off x="2870520" y="305820"/>
        <a:ext cx="1476651" cy="14766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15451-1B86-41DA-808E-64B425FFA8AD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8DEC04-ABFA-4B60-9A20-89D80721BDD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69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28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992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43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260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06/14/1441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gif"/><Relationship Id="rId10" Type="http://schemas.openxmlformats.org/officeDocument/2006/relationships/image" Target="../media/image84.jpg"/><Relationship Id="rId4" Type="http://schemas.openxmlformats.org/officeDocument/2006/relationships/image" Target="../media/image78.jpg"/><Relationship Id="rId9" Type="http://schemas.openxmlformats.org/officeDocument/2006/relationships/image" Target="../media/image8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7" Type="http://schemas.openxmlformats.org/officeDocument/2006/relationships/image" Target="../media/image114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g"/><Relationship Id="rId4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7" Type="http://schemas.openxmlformats.org/officeDocument/2006/relationships/image" Target="../media/image120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g"/><Relationship Id="rId4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gif"/><Relationship Id="rId4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9" y="4173795"/>
            <a:ext cx="3632963" cy="17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9720" y="575995"/>
            <a:ext cx="9197340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ویژگی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اخلاقی و روانی نیز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توانند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 جسم ما تأثیر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بگذارند.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010" y="1859339"/>
            <a:ext cx="114147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برای مثال، افراد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خوش بین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امیدوار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پرتلاش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نسبت به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آدم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بدبین 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منفی باف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یا تنبل سلامت جسمانی بیشتری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دارند.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3678178"/>
            <a:ext cx="4603507" cy="28690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10" y="3678178"/>
            <a:ext cx="4380952" cy="297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3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151"/>
            <a:ext cx="12192000" cy="693315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74626" y="262374"/>
            <a:ext cx="4838853" cy="1430745"/>
            <a:chOff x="3943425" y="243840"/>
            <a:chExt cx="4343703" cy="14307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425" y="243840"/>
              <a:ext cx="4343703" cy="143074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804660" y="666824"/>
              <a:ext cx="22894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3200" dirty="0">
                  <a:latin typeface="AmuzehNewNormalPS"/>
                  <a:cs typeface="B Koodak" panose="00000700000000000000" pitchFamily="2" charset="-78"/>
                </a:rPr>
                <a:t>هویت </a:t>
              </a:r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اجتماعی </a:t>
              </a:r>
              <a:endParaRPr lang="en-US" sz="32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462874" y="1887090"/>
            <a:ext cx="11292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افراد با عضویت 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گروه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مختلف اجتماعی هویت اجتماعی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دست می آورند.</a:t>
            </a:r>
            <a:endParaRPr lang="en-US" dirty="0"/>
          </a:p>
        </p:txBody>
      </p:sp>
      <p:sp>
        <p:nvSpPr>
          <p:cNvPr id="5" name="Double Wave 4"/>
          <p:cNvSpPr/>
          <p:nvPr/>
        </p:nvSpPr>
        <p:spPr>
          <a:xfrm>
            <a:off x="7186367" y="2723221"/>
            <a:ext cx="3566160" cy="1249680"/>
          </a:xfrm>
          <a:prstGeom prst="double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عضویت در خانواده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1" name="Double Wave 10"/>
          <p:cNvSpPr/>
          <p:nvPr/>
        </p:nvSpPr>
        <p:spPr>
          <a:xfrm>
            <a:off x="2499360" y="2665836"/>
            <a:ext cx="2532862" cy="1249680"/>
          </a:xfrm>
          <a:prstGeom prst="double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فرزند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2" name="Double Wave 11"/>
          <p:cNvSpPr/>
          <p:nvPr/>
        </p:nvSpPr>
        <p:spPr>
          <a:xfrm>
            <a:off x="7186367" y="4016264"/>
            <a:ext cx="3566160" cy="1249680"/>
          </a:xfrm>
          <a:prstGeom prst="doubleWav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عضویت 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مدرسه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3" name="Double Wave 12"/>
          <p:cNvSpPr/>
          <p:nvPr/>
        </p:nvSpPr>
        <p:spPr>
          <a:xfrm>
            <a:off x="2499360" y="3923660"/>
            <a:ext cx="2532862" cy="1249680"/>
          </a:xfrm>
          <a:prstGeom prst="doubleWav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دانش آموز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4" name="Double Wave 13"/>
          <p:cNvSpPr/>
          <p:nvPr/>
        </p:nvSpPr>
        <p:spPr>
          <a:xfrm>
            <a:off x="7186367" y="5309307"/>
            <a:ext cx="3566160" cy="1249680"/>
          </a:xfrm>
          <a:prstGeom prst="doubleWav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عضویت 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جامعه ایران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5" name="Double Wave 14"/>
          <p:cNvSpPr/>
          <p:nvPr/>
        </p:nvSpPr>
        <p:spPr>
          <a:xfrm>
            <a:off x="2499360" y="5173340"/>
            <a:ext cx="2532862" cy="1249680"/>
          </a:xfrm>
          <a:prstGeom prst="doubleWav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ایرانی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44" y="3267622"/>
            <a:ext cx="952500" cy="238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44" y="4522041"/>
            <a:ext cx="952500" cy="238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03" y="5815084"/>
            <a:ext cx="952500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0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18360" y="638901"/>
            <a:ext cx="7955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هویت اجتماعی ما از طریق ارتباط با جامعه شکل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گیرد.</a:t>
            </a:r>
            <a:r>
              <a:rPr lang="fa-IR" dirty="0" smtClean="0">
                <a:solidFill>
                  <a:srgbClr val="231F20"/>
                </a:solidFill>
                <a:latin typeface="AmuzehNewNormalPS"/>
              </a:rPr>
              <a:t>.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76" y="1223676"/>
            <a:ext cx="7619048" cy="50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880" y="847551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هر کدام از ما در گروه های متفاوتی مانند خانواده، دوستان، همکلاسی ها، همسایه ها و ... عضو هستیم و در هر گروه نقش هایی را بر عهده می گیریم.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3019" y="5905776"/>
            <a:ext cx="11399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وقتی خود را عضو یک گروه معرفی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کنیم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هویت اجتماعی خود اشاره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کنیم.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38" y="2237864"/>
            <a:ext cx="4769882" cy="335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920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50111"/>
            <a:ext cx="6446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بدین ترتیب، هویت اجتماعی او بر اساس عقاید 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ارزش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جامعه شکل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گیرد.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77439"/>
              <a:ext cx="6565314" cy="448056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6565314" y="0"/>
              <a:ext cx="5626686" cy="6849694"/>
              <a:chOff x="6565314" y="0"/>
              <a:chExt cx="5626686" cy="684969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5314" y="0"/>
                <a:ext cx="5626686" cy="380270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6565314" y="3802706"/>
                <a:ext cx="5626686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fa-IR" sz="3200" dirty="0">
                    <a:solidFill>
                      <a:srgbClr val="231F20"/>
                    </a:solidFill>
                    <a:latin typeface="AmuzehNewNormalPS"/>
                    <a:cs typeface="B Koodak" panose="00000700000000000000" pitchFamily="2" charset="-78"/>
                  </a:rPr>
                  <a:t>هر فرد ابتدا در خانواده و سپس در مدرسه و محله و سایر مؤسسات و نهادهای اجتماعی با عقاید و ارزشهای جامعه </a:t>
                </a:r>
                <a:r>
                  <a:rPr lang="fa-IR" sz="3200" dirty="0" smtClean="0">
                    <a:solidFill>
                      <a:srgbClr val="231F20"/>
                    </a:solidFill>
                    <a:latin typeface="AmuzehNewNormalPS"/>
                    <a:cs typeface="B Koodak" panose="00000700000000000000" pitchFamily="2" charset="-78"/>
                  </a:rPr>
                  <a:t>آشنا می شود.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7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389155"/>
            <a:ext cx="12191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جامعه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زمینۀ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پیدایش برخی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ویژگی های روانی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اخلاقی را در فرد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وجود می آورد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از بروز برخی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هویت 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نیز جلوگیری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کند.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44" y="2087880"/>
            <a:ext cx="7749307" cy="47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7500" y="302557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ابعاد مختلف هویت بر یکدیگر اثر می گذارند.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578100" y="993154"/>
            <a:ext cx="7035800" cy="5310086"/>
            <a:chOff x="2578100" y="993154"/>
            <a:chExt cx="7035800" cy="5310086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3019807378"/>
                </p:ext>
              </p:extLst>
            </p:nvPr>
          </p:nvGraphicFramePr>
          <p:xfrm>
            <a:off x="2578100" y="1729982"/>
            <a:ext cx="7035800" cy="44619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7" name="Curved Down Arrow 16"/>
            <p:cNvSpPr/>
            <p:nvPr/>
          </p:nvSpPr>
          <p:spPr>
            <a:xfrm>
              <a:off x="4998720" y="993154"/>
              <a:ext cx="2194560" cy="624841"/>
            </a:xfrm>
            <a:prstGeom prst="curvedDownArrow">
              <a:avLst>
                <a:gd name="adj1" fmla="val 25000"/>
                <a:gd name="adj2" fmla="val 93105"/>
                <a:gd name="adj3" fmla="val 4253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urved Down Arrow 17"/>
            <p:cNvSpPr/>
            <p:nvPr/>
          </p:nvSpPr>
          <p:spPr>
            <a:xfrm flipH="1">
              <a:off x="4926330" y="1506009"/>
              <a:ext cx="2194560" cy="624841"/>
            </a:xfrm>
            <a:prstGeom prst="curvedDownArrow">
              <a:avLst>
                <a:gd name="adj1" fmla="val 25000"/>
                <a:gd name="adj2" fmla="val 93105"/>
                <a:gd name="adj3" fmla="val 42534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urved Down Arrow 18"/>
            <p:cNvSpPr/>
            <p:nvPr/>
          </p:nvSpPr>
          <p:spPr>
            <a:xfrm rot="14915871">
              <a:off x="2670921" y="3933675"/>
              <a:ext cx="2786403" cy="915537"/>
            </a:xfrm>
            <a:prstGeom prst="curvedDownArrow">
              <a:avLst>
                <a:gd name="adj1" fmla="val 25000"/>
                <a:gd name="adj2" fmla="val 93105"/>
                <a:gd name="adj3" fmla="val 42534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Curved Down Arrow 19"/>
            <p:cNvSpPr/>
            <p:nvPr/>
          </p:nvSpPr>
          <p:spPr>
            <a:xfrm rot="3947768" flipV="1">
              <a:off x="2173617" y="4452270"/>
              <a:ext cx="2786403" cy="915537"/>
            </a:xfrm>
            <a:prstGeom prst="curvedDownArrow">
              <a:avLst>
                <a:gd name="adj1" fmla="val 25000"/>
                <a:gd name="adj2" fmla="val 93105"/>
                <a:gd name="adj3" fmla="val 4253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urved Down Arrow 20"/>
            <p:cNvSpPr/>
            <p:nvPr/>
          </p:nvSpPr>
          <p:spPr>
            <a:xfrm rot="6650827">
              <a:off x="6664041" y="4269245"/>
              <a:ext cx="2786403" cy="915537"/>
            </a:xfrm>
            <a:prstGeom prst="curvedDownArrow">
              <a:avLst>
                <a:gd name="adj1" fmla="val 25000"/>
                <a:gd name="adj2" fmla="val 93105"/>
                <a:gd name="adj3" fmla="val 42534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Curved Down Arrow 22"/>
            <p:cNvSpPr/>
            <p:nvPr/>
          </p:nvSpPr>
          <p:spPr>
            <a:xfrm rot="17258367" flipV="1">
              <a:off x="7158357" y="3933674"/>
              <a:ext cx="3182432" cy="915537"/>
            </a:xfrm>
            <a:prstGeom prst="curvedDownArrow">
              <a:avLst>
                <a:gd name="adj1" fmla="val 21287"/>
                <a:gd name="adj2" fmla="val 93105"/>
                <a:gd name="adj3" fmla="val 4253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9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2100" y="408355"/>
            <a:ext cx="9067800" cy="58477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هویت اجتماعی بر هویت فردی (جسمانی و روانی) تأثیر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گذارد.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920" y="1197307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برای مثال، وقتی فردی در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گروه دوستان و همسالان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قرارمی گیرد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سلیقه ها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و علایق آنها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تأثیر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پذیرد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تدریج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همان علایق بخشی از هویت فردی او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شوند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 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9590"/>
            <a:ext cx="4857750" cy="3948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53" y="2909590"/>
            <a:ext cx="5264547" cy="394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2920" y="407015"/>
            <a:ext cx="11186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همچنین،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شغل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یک فرد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ممکن است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بر خصوصیات روانی و اخلاقی او تأثیر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بگذارد</a:t>
            </a:r>
            <a:r>
              <a:rPr lang="fa-IR" dirty="0" smtClean="0">
                <a:solidFill>
                  <a:srgbClr val="231F20"/>
                </a:solidFill>
                <a:latin typeface="AmuzehNewNormalPS"/>
              </a:rPr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28577" y="1192629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برای مثال، یک تراشکار معمولاً به جزئیات دقت و توجه بیشتری دارد، یک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فرد نظامی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زندگی شخصی نیز بسیار پایبند نظم است و یک مددکار اجتماعی صبور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3" y="2901573"/>
            <a:ext cx="2971800" cy="3956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39" y="2901574"/>
            <a:ext cx="5562601" cy="4002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1574"/>
            <a:ext cx="3259456" cy="39564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991789"/>
            <a:ext cx="42862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2480" y="314236"/>
            <a:ext cx="106070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هویت فردی که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عضو فعال یک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گروه ورزشی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مانند کوهنوردی یا فوتبال است، بر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توجه او به وزن و جسمش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تأثیر میگذارد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" y="2616145"/>
            <a:ext cx="4953000" cy="344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76" y="1822340"/>
            <a:ext cx="3776744" cy="503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0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66777" y="937736"/>
            <a:ext cx="15892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هویت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69" y="1676400"/>
            <a:ext cx="5956113" cy="5181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386693"/>
            <a:ext cx="3238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5339" y="483215"/>
            <a:ext cx="10561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بعضی از قشرهای اجتماعی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برخی امراض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بیماری 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بیشتر دیده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شود.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8659" y="1551205"/>
            <a:ext cx="10774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مثلاً کارگران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نساجی،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سنگ تراشی بیشتر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معرض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بیماری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تنفسی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هستند.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94" y="2507573"/>
            <a:ext cx="5236210" cy="435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45515"/>
            <a:ext cx="6096000" cy="58477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هویت افراد بر هویت جامعه تأثیر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گذارد.</a:t>
            </a:r>
            <a:endParaRPr lang="en-US" sz="3200" dirty="0">
              <a:cs typeface="B Koodak" panose="00000700000000000000" pitchFamily="2" charset="-7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67790" y="4464443"/>
            <a:ext cx="9685020" cy="847725"/>
            <a:chOff x="1885950" y="2338475"/>
            <a:chExt cx="9685020" cy="847725"/>
          </a:xfrm>
        </p:grpSpPr>
        <p:sp>
          <p:nvSpPr>
            <p:cNvPr id="4" name="Rectangle 3"/>
            <p:cNvSpPr/>
            <p:nvPr/>
          </p:nvSpPr>
          <p:spPr>
            <a:xfrm>
              <a:off x="6717030" y="2402265"/>
              <a:ext cx="485394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وجود افراد سالم و پر تلاش و منظم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885950" y="2402265"/>
              <a:ext cx="35128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کمک به پیشرفت جامعه</a:t>
              </a:r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98770" y="2338475"/>
              <a:ext cx="1428750" cy="84772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392555" y="5648686"/>
            <a:ext cx="9406890" cy="847725"/>
            <a:chOff x="2164080" y="3703677"/>
            <a:chExt cx="9406890" cy="847725"/>
          </a:xfrm>
        </p:grpSpPr>
        <p:sp>
          <p:nvSpPr>
            <p:cNvPr id="7" name="Rectangle 6"/>
            <p:cNvSpPr/>
            <p:nvPr/>
          </p:nvSpPr>
          <p:spPr>
            <a:xfrm>
              <a:off x="7467600" y="3966625"/>
              <a:ext cx="410337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وجود افراد پای بند به اخلاق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7450" y="3703677"/>
              <a:ext cx="1428750" cy="8477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164080" y="3966626"/>
              <a:ext cx="410337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رشد فضائل اخلاقی در جامعه</a:t>
              </a:r>
              <a:endParaRPr lang="en-US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74" y="1214419"/>
            <a:ext cx="4221191" cy="316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8660" y="939072"/>
            <a:ext cx="10774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آیا می توانید چند مثال دیگر از تأثیر ابعاد مختلف هویت بر یکدیگر بیان کنید؟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0579" y="1953274"/>
            <a:ext cx="5544820" cy="4142726"/>
            <a:chOff x="2578100" y="993154"/>
            <a:chExt cx="7035800" cy="5310086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16094261"/>
                </p:ext>
              </p:extLst>
            </p:nvPr>
          </p:nvGraphicFramePr>
          <p:xfrm>
            <a:off x="2578100" y="1729982"/>
            <a:ext cx="7035800" cy="44619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Curved Down Arrow 5"/>
            <p:cNvSpPr/>
            <p:nvPr/>
          </p:nvSpPr>
          <p:spPr>
            <a:xfrm>
              <a:off x="4998720" y="993154"/>
              <a:ext cx="2194560" cy="624841"/>
            </a:xfrm>
            <a:prstGeom prst="curvedDownArrow">
              <a:avLst>
                <a:gd name="adj1" fmla="val 25000"/>
                <a:gd name="adj2" fmla="val 93105"/>
                <a:gd name="adj3" fmla="val 4253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Curved Down Arrow 6"/>
            <p:cNvSpPr/>
            <p:nvPr/>
          </p:nvSpPr>
          <p:spPr>
            <a:xfrm flipH="1">
              <a:off x="4926330" y="1506009"/>
              <a:ext cx="2194560" cy="624841"/>
            </a:xfrm>
            <a:prstGeom prst="curvedDownArrow">
              <a:avLst>
                <a:gd name="adj1" fmla="val 25000"/>
                <a:gd name="adj2" fmla="val 93105"/>
                <a:gd name="adj3" fmla="val 42534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urved Down Arrow 7"/>
            <p:cNvSpPr/>
            <p:nvPr/>
          </p:nvSpPr>
          <p:spPr>
            <a:xfrm rot="14915871">
              <a:off x="2670921" y="3933675"/>
              <a:ext cx="2786403" cy="915537"/>
            </a:xfrm>
            <a:prstGeom prst="curvedDownArrow">
              <a:avLst>
                <a:gd name="adj1" fmla="val 25000"/>
                <a:gd name="adj2" fmla="val 93105"/>
                <a:gd name="adj3" fmla="val 42534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urved Down Arrow 8"/>
            <p:cNvSpPr/>
            <p:nvPr/>
          </p:nvSpPr>
          <p:spPr>
            <a:xfrm rot="3947768" flipV="1">
              <a:off x="2173617" y="4452270"/>
              <a:ext cx="2786403" cy="915537"/>
            </a:xfrm>
            <a:prstGeom prst="curvedDownArrow">
              <a:avLst>
                <a:gd name="adj1" fmla="val 25000"/>
                <a:gd name="adj2" fmla="val 93105"/>
                <a:gd name="adj3" fmla="val 4253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Curved Down Arrow 9"/>
            <p:cNvSpPr/>
            <p:nvPr/>
          </p:nvSpPr>
          <p:spPr>
            <a:xfrm rot="6650827">
              <a:off x="6664041" y="4269245"/>
              <a:ext cx="2786403" cy="915537"/>
            </a:xfrm>
            <a:prstGeom prst="curvedDownArrow">
              <a:avLst>
                <a:gd name="adj1" fmla="val 25000"/>
                <a:gd name="adj2" fmla="val 93105"/>
                <a:gd name="adj3" fmla="val 42534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Curved Down Arrow 10"/>
            <p:cNvSpPr/>
            <p:nvPr/>
          </p:nvSpPr>
          <p:spPr>
            <a:xfrm rot="17258367" flipV="1">
              <a:off x="7158357" y="3933674"/>
              <a:ext cx="3182432" cy="915537"/>
            </a:xfrm>
            <a:prstGeom prst="curvedDownArrow">
              <a:avLst>
                <a:gd name="adj1" fmla="val 21287"/>
                <a:gd name="adj2" fmla="val 93105"/>
                <a:gd name="adj3" fmla="val 4253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856" y="2126240"/>
            <a:ext cx="2910898" cy="433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02080" y="236310"/>
            <a:ext cx="9387840" cy="1807738"/>
            <a:chOff x="1402080" y="251550"/>
            <a:chExt cx="9387840" cy="18077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080" y="251550"/>
              <a:ext cx="9387840" cy="180773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06115" y="863031"/>
              <a:ext cx="577977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آیا ویژگی های هویتی ما تغییر می کنند؟</a:t>
              </a:r>
              <a:endParaRPr lang="en-US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1592580" y="2240352"/>
            <a:ext cx="9006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برخی از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ویژگی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هویتی تغییر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نمی کنند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همیشه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ثابت اند.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722119" y="3130668"/>
            <a:ext cx="8747759" cy="3713778"/>
            <a:chOff x="1722119" y="3130668"/>
            <a:chExt cx="8747759" cy="3713778"/>
          </a:xfrm>
        </p:grpSpPr>
        <p:sp>
          <p:nvSpPr>
            <p:cNvPr id="10" name="Rectangle 9"/>
            <p:cNvSpPr/>
            <p:nvPr/>
          </p:nvSpPr>
          <p:spPr>
            <a:xfrm>
              <a:off x="1722119" y="3130668"/>
              <a:ext cx="874775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ما </a:t>
              </a:r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نمی توانیم </a:t>
              </a:r>
              <a:r>
                <a:rPr lang="fa-IR" sz="3200" dirty="0">
                  <a:solidFill>
                    <a:srgbClr val="0000FF"/>
                  </a:solidFill>
                  <a:latin typeface="AmuzehNewNormalPS"/>
                  <a:cs typeface="B Koodak" panose="00000700000000000000" pitchFamily="2" charset="-78"/>
                </a:rPr>
                <a:t>سن</a:t>
              </a:r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 و </a:t>
              </a:r>
              <a:r>
                <a:rPr lang="fa-IR" sz="3200" dirty="0">
                  <a:solidFill>
                    <a:srgbClr val="0000FF"/>
                  </a:solidFill>
                  <a:latin typeface="AmuzehNewNormalPS"/>
                  <a:cs typeface="B Koodak" panose="00000700000000000000" pitchFamily="2" charset="-78"/>
                </a:rPr>
                <a:t>تاریخ تولد</a:t>
              </a:r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 یا </a:t>
              </a:r>
              <a:r>
                <a:rPr lang="fa-IR" sz="3200" dirty="0">
                  <a:solidFill>
                    <a:srgbClr val="0000FF"/>
                  </a:solidFill>
                  <a:latin typeface="AmuzehNewNormalPS"/>
                  <a:cs typeface="B Koodak" panose="00000700000000000000" pitchFamily="2" charset="-78"/>
                </a:rPr>
                <a:t>مکان تولد </a:t>
              </a:r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خود را </a:t>
              </a:r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تغییر بدهیم</a:t>
              </a:r>
              <a:r>
                <a:rPr lang="fa-IR" dirty="0" smtClean="0">
                  <a:solidFill>
                    <a:srgbClr val="231F20"/>
                  </a:solidFill>
                  <a:latin typeface="AmuzehNewNormalPS"/>
                </a:rPr>
                <a:t>.</a:t>
              </a:r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347" y="3715443"/>
              <a:ext cx="4703641" cy="3129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4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77501" y="217041"/>
            <a:ext cx="7658099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 برخی از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ویژگی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هویتی همواره در حال تغییرند. </a:t>
            </a:r>
            <a:endParaRPr lang="en-US" sz="3200" dirty="0">
              <a:cs typeface="B Koodak" panose="00000700000000000000" pitchFamily="2" charset="-7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05765" y="767204"/>
            <a:ext cx="6446517" cy="1972639"/>
            <a:chOff x="405765" y="767204"/>
            <a:chExt cx="6446517" cy="1972639"/>
          </a:xfrm>
        </p:grpSpPr>
        <p:grpSp>
          <p:nvGrpSpPr>
            <p:cNvPr id="20" name="Group 19"/>
            <p:cNvGrpSpPr/>
            <p:nvPr/>
          </p:nvGrpSpPr>
          <p:grpSpPr>
            <a:xfrm>
              <a:off x="405765" y="767204"/>
              <a:ext cx="5143500" cy="1972639"/>
              <a:chOff x="405765" y="767204"/>
              <a:chExt cx="5143500" cy="197263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765" y="767204"/>
                <a:ext cx="2736532" cy="19726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457574" y="1381768"/>
                <a:ext cx="209169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a-IR" sz="3200" dirty="0" smtClean="0">
                    <a:solidFill>
                      <a:srgbClr val="231F20"/>
                    </a:solidFill>
                    <a:latin typeface="AmuzehNewNormalPS"/>
                    <a:cs typeface="B Koodak" panose="00000700000000000000" pitchFamily="2" charset="-78"/>
                  </a:rPr>
                  <a:t>فرد پردرآمد</a:t>
                </a:r>
                <a:endParaRPr lang="en-US" dirty="0"/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80682" y="1305195"/>
              <a:ext cx="1371600" cy="6858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5765" y="2818576"/>
            <a:ext cx="6301737" cy="1971675"/>
            <a:chOff x="405765" y="2818576"/>
            <a:chExt cx="6301737" cy="19716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765" y="2818576"/>
              <a:ext cx="2762250" cy="197167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522344" y="3468678"/>
              <a:ext cx="18135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فرد با سواد</a:t>
              </a:r>
              <a:endParaRPr lang="en-US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5902" y="3340814"/>
              <a:ext cx="1371600" cy="68580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6323" y="4868984"/>
            <a:ext cx="6330228" cy="1989015"/>
            <a:chOff x="376323" y="4868984"/>
            <a:chExt cx="6330228" cy="198901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23" y="4868984"/>
              <a:ext cx="2765974" cy="198901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697130" y="5708478"/>
              <a:ext cx="17073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فرد با تقوا</a:t>
              </a:r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4951" y="5607453"/>
              <a:ext cx="1371600" cy="68580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861809" y="3024249"/>
            <a:ext cx="5027853" cy="1844735"/>
            <a:chOff x="6861809" y="3024249"/>
            <a:chExt cx="5027853" cy="1844735"/>
          </a:xfrm>
        </p:grpSpPr>
        <p:sp>
          <p:nvSpPr>
            <p:cNvPr id="6" name="Rectangle 5"/>
            <p:cNvSpPr/>
            <p:nvPr/>
          </p:nvSpPr>
          <p:spPr>
            <a:xfrm>
              <a:off x="6861809" y="3407331"/>
              <a:ext cx="194500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فرد بی سواد</a:t>
              </a:r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5389" y="3024249"/>
              <a:ext cx="3014273" cy="184473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006589" y="984215"/>
            <a:ext cx="4324880" cy="2097008"/>
            <a:chOff x="7006589" y="984215"/>
            <a:chExt cx="4324880" cy="2097008"/>
          </a:xfrm>
        </p:grpSpPr>
        <p:sp>
          <p:nvSpPr>
            <p:cNvPr id="4" name="Rectangle 3"/>
            <p:cNvSpPr/>
            <p:nvPr/>
          </p:nvSpPr>
          <p:spPr>
            <a:xfrm>
              <a:off x="7006589" y="1355707"/>
              <a:ext cx="15773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فرد فقیر</a:t>
              </a:r>
              <a:endParaRPr lang="en-US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504" y="984215"/>
              <a:ext cx="1698965" cy="209700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861809" y="4861068"/>
            <a:ext cx="4086968" cy="1927208"/>
            <a:chOff x="6861809" y="4861068"/>
            <a:chExt cx="4086968" cy="1927208"/>
          </a:xfrm>
        </p:grpSpPr>
        <p:sp>
          <p:nvSpPr>
            <p:cNvPr id="8" name="Rectangle 7"/>
            <p:cNvSpPr/>
            <p:nvPr/>
          </p:nvSpPr>
          <p:spPr>
            <a:xfrm>
              <a:off x="6861809" y="5708477"/>
              <a:ext cx="175259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فرد بی تقوا</a:t>
              </a:r>
              <a:endParaRPr lang="en-US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99" y="4861068"/>
              <a:ext cx="1405478" cy="1927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2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59380" y="107004"/>
            <a:ext cx="6873240" cy="1676076"/>
            <a:chOff x="3230880" y="107004"/>
            <a:chExt cx="6873240" cy="16760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0880" y="107004"/>
              <a:ext cx="6873240" cy="167607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567237" y="652654"/>
              <a:ext cx="420052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ویژگی های انتسابی و اکتسابی</a:t>
              </a:r>
              <a:endParaRPr lang="en-US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1592579" y="2036342"/>
            <a:ext cx="9006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ما در شکل گیری بعضی از ویژگی های هویتی خود نقشی نداریم.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8724898" y="2874379"/>
            <a:ext cx="1874520" cy="97536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جنسیت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73188" y="2865120"/>
            <a:ext cx="1874520" cy="97536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مکان تولد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21478" y="2865120"/>
            <a:ext cx="1874520" cy="97536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پدر و مادر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70710" y="2844062"/>
            <a:ext cx="1973578" cy="975360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شکل و قیافه</a:t>
            </a:r>
            <a:endParaRPr lang="en-US" sz="3200" dirty="0">
              <a:cs typeface="B Koodak" panose="00000700000000000000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92578" y="3819423"/>
            <a:ext cx="9166859" cy="2621116"/>
            <a:chOff x="1592578" y="3819423"/>
            <a:chExt cx="9166859" cy="2621116"/>
          </a:xfrm>
        </p:grpSpPr>
        <p:sp>
          <p:nvSpPr>
            <p:cNvPr id="11" name="Right Brace 10"/>
            <p:cNvSpPr/>
            <p:nvPr/>
          </p:nvSpPr>
          <p:spPr>
            <a:xfrm rot="5400000">
              <a:off x="5335228" y="76773"/>
              <a:ext cx="1681560" cy="9166859"/>
            </a:xfrm>
            <a:prstGeom prst="rightBrace">
              <a:avLst>
                <a:gd name="adj1" fmla="val 28638"/>
                <a:gd name="adj2" fmla="val 50160"/>
              </a:avLst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58187" y="5855764"/>
              <a:ext cx="307562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ویژگی های انتسابی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347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68880" y="453196"/>
            <a:ext cx="7254240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ما در بسیاری از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ویژگی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هویتی خود نقش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داریم.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1340643"/>
            <a:ext cx="10668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مثال برخی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صفات اخلاقی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یا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ویژگی های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اجتماعی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خود انتخاب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کنیم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به آنها شکل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دهیم.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6124" y="3136611"/>
            <a:ext cx="11939752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ویژگی هایی که ما در به دست آوردن آنها نقش داریم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ویژگی های اکتسابی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گویند.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6841" y="3901852"/>
            <a:ext cx="11719035" cy="2752205"/>
            <a:chOff x="346841" y="3901852"/>
            <a:chExt cx="11719035" cy="27522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6028" y="3928576"/>
              <a:ext cx="3909848" cy="27222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2194" y="3901853"/>
              <a:ext cx="4122190" cy="27522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41" y="3901852"/>
              <a:ext cx="2979294" cy="27489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56858" y="259080"/>
            <a:ext cx="3478284" cy="1255109"/>
            <a:chOff x="4356858" y="228600"/>
            <a:chExt cx="3478284" cy="12551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6858" y="228600"/>
              <a:ext cx="3478284" cy="125510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266135" y="563766"/>
              <a:ext cx="16597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هویت ملی</a:t>
              </a:r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769619" y="1773269"/>
            <a:ext cx="10652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یکی از مراتب هویت اجتماعی، هویت ملی است که به یک ملت مربوط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شود.</a:t>
            </a:r>
            <a:endParaRPr lang="en-US" dirty="0"/>
          </a:p>
        </p:txBody>
      </p:sp>
      <p:sp>
        <p:nvSpPr>
          <p:cNvPr id="10" name="Horizontal Scroll 9"/>
          <p:cNvSpPr/>
          <p:nvPr/>
        </p:nvSpPr>
        <p:spPr>
          <a:xfrm>
            <a:off x="167639" y="1935480"/>
            <a:ext cx="11856719" cy="4922520"/>
          </a:xfrm>
          <a:prstGeom prst="horizontalScroll">
            <a:avLst>
              <a:gd name="adj" fmla="val 11422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ملت: </a:t>
            </a:r>
            <a:r>
              <a:rPr lang="fa-IR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جمعیتی است که در قلمرو یک سرزمین مشخص مستقر شده است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دارای </a:t>
            </a:r>
            <a:r>
              <a:rPr lang="fa-IR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اشتراکات تاریخی، زبانی، مذهبی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اقتصادی </a:t>
            </a:r>
            <a:r>
              <a:rPr lang="fa-IR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آرمانهای مشترک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باشد.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هویت ملی: احساس </a:t>
            </a:r>
            <a:r>
              <a:rPr lang="fa-IR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تعلق یک ملت به مجموعهای از نمادها، هنجارها، ارزشها و عقاید و … است که در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سرزمینی مشخص </a:t>
            </a:r>
            <a:r>
              <a:rPr lang="fa-IR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طی نسلهای متوالی پدید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آمده اند</a:t>
            </a:r>
            <a:r>
              <a:rPr lang="fa-IR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بنابراین هویت ملی، ریشه در فرهنگ و تاریخ یک ملت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دارد.</a:t>
            </a:r>
            <a:r>
              <a:rPr lang="fa-IR" dirty="0">
                <a:solidFill>
                  <a:srgbClr val="C00000"/>
                </a:solidFill>
              </a:rPr>
              <a:t/>
            </a:r>
            <a:br>
              <a:rPr lang="fa-IR" dirty="0">
                <a:solidFill>
                  <a:srgbClr val="C00000"/>
                </a:solidFill>
              </a:rPr>
            </a:br>
            <a:r>
              <a:rPr lang="fa-IR" dirty="0"/>
              <a:t/>
            </a:r>
            <a:br>
              <a:rPr lang="fa-IR" dirty="0"/>
            </a:b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105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41119" y="1729739"/>
            <a:ext cx="4084320" cy="4073985"/>
            <a:chOff x="4053839" y="1760219"/>
            <a:chExt cx="4084320" cy="4073985"/>
          </a:xfrm>
        </p:grpSpPr>
        <p:sp>
          <p:nvSpPr>
            <p:cNvPr id="4" name="Isosceles Triangle 3"/>
            <p:cNvSpPr/>
            <p:nvPr/>
          </p:nvSpPr>
          <p:spPr>
            <a:xfrm>
              <a:off x="4053839" y="1760219"/>
              <a:ext cx="4084320" cy="3337560"/>
            </a:xfrm>
            <a:prstGeom prst="triangl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 rot="18102354">
              <a:off x="3489065" y="3135373"/>
              <a:ext cx="20345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تاریخ ( زمان)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 rot="3501051">
              <a:off x="6168028" y="3016794"/>
              <a:ext cx="264486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فرهنگ ( جامعه) 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57749" y="5249429"/>
              <a:ext cx="24764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سرزمین ( مکان)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191266" y="3432437"/>
              <a:ext cx="18094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هویت ملی</a:t>
              </a: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5756330" y="2643227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جامعه 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 داشتن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ویژگی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خاص خود از جوامع دیگر متمایز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شود.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834934" y="216052"/>
            <a:ext cx="4542226" cy="1591066"/>
            <a:chOff x="4201495" y="233949"/>
            <a:chExt cx="4542226" cy="159106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495" y="233949"/>
              <a:ext cx="4542226" cy="159106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078148" y="766338"/>
              <a:ext cx="278892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عناصر هویت ملی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5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72839" y="325373"/>
            <a:ext cx="4846321" cy="1991107"/>
            <a:chOff x="3672839" y="264413"/>
            <a:chExt cx="4846321" cy="19911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839" y="264413"/>
              <a:ext cx="4846321" cy="199110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987290" y="967578"/>
              <a:ext cx="221741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هویت ایرانی</a:t>
              </a:r>
              <a:endParaRPr lang="en-US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815339" y="2641853"/>
            <a:ext cx="10561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اگر از ما بپرسند «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کیستی»، ویژگی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فردی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اجتماعی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خود را بیان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کنیم.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4348" y="3773716"/>
            <a:ext cx="1116330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حال اگر از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هویت ملی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ما سؤال کنند،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مهم ترین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ویژگی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های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مشترک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جامعۀ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ایرانی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که با آنها شناخته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شویم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برمی شماریم.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69671" y="5868481"/>
            <a:ext cx="3817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این ویژگی ها عب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رتند از: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9" y="6041805"/>
            <a:ext cx="952500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6730" y="3001960"/>
            <a:ext cx="5509774" cy="8540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dirty="0" smtClean="0">
                <a:ln w="0"/>
                <a:cs typeface="B Koodak" panose="00000700000000000000" pitchFamily="2" charset="-78"/>
              </a:rPr>
              <a:t>منظور از هویت چیست؟</a:t>
            </a:r>
            <a:endParaRPr lang="en-US" sz="36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504" y="985660"/>
            <a:ext cx="6463861" cy="488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05575" y="945961"/>
            <a:ext cx="5215889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ما در سرزمین ایران زندگی می کنیم.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40230" y="1891922"/>
            <a:ext cx="85115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سرزمین از مهمترین عناصر تشکیل دهندۀ هویت ملی است.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44114" y="2837883"/>
            <a:ext cx="7303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وجود سرزمین باعث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ادامۀ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حیات یک ملت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 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80" y="3783844"/>
            <a:ext cx="118567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برای مردمی که در یک سرزمین زندگی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کنند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سرزمین یا وطن ارزشی متفاوت با سایر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مکان 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دارد و احساس خاصی 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آنها به وجود می آورد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؛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گونه ای که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وظیفه خود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دانند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از آن تا پای جان دفاع کنند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436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20840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مردم ایران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گذشته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دور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سرزمینی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که فلات ایران نامیده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ایران امروزی قسمت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عمدۀ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آن است ساکن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شده اند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ملت ایران را شکل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داده اند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2149784"/>
            <a:ext cx="1196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متون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کهن ایران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باستان، از سرزمین ما به «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ایران شهر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» و «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ایران زمین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» یاد شده است.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45" y="2941135"/>
            <a:ext cx="4571429" cy="4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120" y="466636"/>
            <a:ext cx="11795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براساس آثار تاریخی، برای مردمی که در سرزمین ایران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زندگی می کرده اند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همواره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حفظ مرزها و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محدودۀ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جغرافیایی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اهمیت داشته و این موضوع را در آثار ادبی و هنری بسیاری نیز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توان یافت.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2920" y="2943893"/>
            <a:ext cx="91744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5400" dirty="0" smtClean="0">
                <a:solidFill>
                  <a:srgbClr val="231F2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همه عالم تن است و ایران دل               </a:t>
            </a:r>
            <a:r>
              <a:rPr lang="en-US" sz="5400" dirty="0" smtClean="0">
                <a:solidFill>
                  <a:srgbClr val="231F2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                                       </a:t>
            </a:r>
            <a:r>
              <a:rPr lang="fa-IR" sz="5400" dirty="0" smtClean="0">
                <a:solidFill>
                  <a:srgbClr val="231F2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    نیست گوینده زین قیاس خجل</a:t>
            </a:r>
            <a:endParaRPr lang="en-US" sz="5400" dirty="0" smtClean="0">
              <a:solidFill>
                <a:srgbClr val="231F2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a-IR" sz="5400" dirty="0" smtClean="0">
                <a:solidFill>
                  <a:srgbClr val="231F2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چون که ایران دل زمین باشد                                                            دل ز تن به بود، یقین باشد</a:t>
            </a:r>
            <a:endParaRPr lang="en-US" sz="5400" dirty="0" smtClean="0">
              <a:solidFill>
                <a:srgbClr val="231F2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2920" y="5855240"/>
            <a:ext cx="15278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000" dirty="0" smtClean="0">
                <a:solidFill>
                  <a:srgbClr val="231F2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« نظامی گنجوی»</a:t>
            </a:r>
            <a:endParaRPr lang="en-US" sz="4000" dirty="0">
              <a:solidFill>
                <a:srgbClr val="231F2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97" y="2512333"/>
            <a:ext cx="3174603" cy="405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"/>
            <a:ext cx="12192000" cy="6855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46920" y="869761"/>
            <a:ext cx="1967864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ما مسلمانیم.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77611" y="981692"/>
            <a:ext cx="46367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دین از ارکان مهم هویت است.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40225" y="1963384"/>
            <a:ext cx="85115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بیش از 98 درصد از مردم ایران مسلمانند.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8860551" y="2945076"/>
            <a:ext cx="2148840" cy="1600808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فرهنگ مردم</a:t>
            </a:r>
            <a:endParaRPr lang="en-US" sz="3200" dirty="0"/>
          </a:p>
        </p:txBody>
      </p:sp>
      <p:sp>
        <p:nvSpPr>
          <p:cNvPr id="7" name="Oval 6"/>
          <p:cNvSpPr/>
          <p:nvPr/>
        </p:nvSpPr>
        <p:spPr>
          <a:xfrm>
            <a:off x="6334664" y="2972655"/>
            <a:ext cx="2148840" cy="160080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عقاید و ارزش ها</a:t>
            </a:r>
            <a:endParaRPr lang="en-US" sz="3200" dirty="0"/>
          </a:p>
        </p:txBody>
      </p:sp>
      <p:sp>
        <p:nvSpPr>
          <p:cNvPr id="8" name="Oval 7"/>
          <p:cNvSpPr/>
          <p:nvPr/>
        </p:nvSpPr>
        <p:spPr>
          <a:xfrm>
            <a:off x="3867016" y="3000234"/>
            <a:ext cx="2148840" cy="1600808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نظام سیاسی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1399368" y="3000234"/>
            <a:ext cx="2148840" cy="1600808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قوانین جامعه</a:t>
            </a:r>
            <a:endParaRPr lang="en-US" sz="3200" dirty="0"/>
          </a:p>
        </p:txBody>
      </p:sp>
      <p:sp>
        <p:nvSpPr>
          <p:cNvPr id="12" name="Right Brace 11"/>
          <p:cNvSpPr/>
          <p:nvPr/>
        </p:nvSpPr>
        <p:spPr>
          <a:xfrm rot="5400000">
            <a:off x="5773520" y="528182"/>
            <a:ext cx="863311" cy="9049870"/>
          </a:xfrm>
          <a:prstGeom prst="rightBrace">
            <a:avLst>
              <a:gd name="adj1" fmla="val 19704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91759" y="5780452"/>
            <a:ext cx="38268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اسلام نشئت گرفته است.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158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013"/>
            <a:ext cx="12192000" cy="69865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08996" y="376283"/>
            <a:ext cx="6974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زندگی ما ایرانیان با دین اسلام عجین شده است. 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645" y="961058"/>
            <a:ext cx="3621993" cy="24508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22" y="2801267"/>
            <a:ext cx="2626378" cy="32048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21" y="1066316"/>
            <a:ext cx="3810000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64" y="3794078"/>
            <a:ext cx="3330557" cy="25941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" y="1629194"/>
            <a:ext cx="3325502" cy="2578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43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32" y="0"/>
            <a:ext cx="1235423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1397" y="168196"/>
            <a:ext cx="1052697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دین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اسلام همچنین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موجب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پیوند ما با جهان اسلام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یعنی مسلمانانی است که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سایر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نقاط جهان زندگی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55" y="1527228"/>
            <a:ext cx="4400463" cy="2920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251" y="1527228"/>
            <a:ext cx="4764523" cy="2906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160" y="3920831"/>
            <a:ext cx="4500000" cy="30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186" y="3429000"/>
            <a:ext cx="4510112" cy="3397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2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840" y="-52543"/>
            <a:ext cx="11704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البته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اقلیت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دینی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زردشتی، مسیحی و کلیمی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هم 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کشور ما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ضمن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پیروی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دین خود،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هویت و فرهنگ ایرانی را حفظ نموده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همواره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سرزمین ایران در برابر هجوم بیگانگان دفاع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کرده اند.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360"/>
            <a:ext cx="4602480" cy="3093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7" y="2880360"/>
            <a:ext cx="4632193" cy="3093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0" y="2134336"/>
            <a:ext cx="2957327" cy="41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180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69281" y="669396"/>
            <a:ext cx="6250304" cy="58477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ما تاریخ طولانی و میراث فرهنگی غنی داریم.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44980" y="1923567"/>
            <a:ext cx="8702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تاریخ و سرنوشت مشترک </a:t>
            </a:r>
            <a:r>
              <a:rPr lang="fa-IR" sz="3200" dirty="0">
                <a:solidFill>
                  <a:srgbClr val="000000"/>
                </a:solidFill>
                <a:latin typeface="AmuzehNewNormalPS"/>
                <a:cs typeface="B Koodak" panose="00000700000000000000" pitchFamily="2" charset="-78"/>
              </a:rPr>
              <a:t>از دیگر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عناصر مهم هویت ملی </a:t>
            </a:r>
            <a:r>
              <a:rPr lang="fa-IR" sz="3200" dirty="0">
                <a:solidFill>
                  <a:srgbClr val="000000"/>
                </a:solidFill>
                <a:latin typeface="AmuzehNewNormalPS"/>
                <a:cs typeface="B Koodak" panose="00000700000000000000" pitchFamily="2" charset="-78"/>
              </a:rPr>
              <a:t>است. 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" y="2844224"/>
            <a:ext cx="117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ایران جایگاه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تمدن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کهن باستانی بوده است که بیش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ازپنج هزار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سال قدمت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دارد.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870" y="3941834"/>
            <a:ext cx="119862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</a:t>
            </a:r>
            <a:r>
              <a:rPr lang="fa-IR" sz="3200" dirty="0" smtClean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دورۀ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باستان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</a:t>
            </a:r>
            <a:r>
              <a:rPr lang="fa-IR" sz="3200" dirty="0" smtClean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حکومت های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قدرتمندی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این سرزمین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وجود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آمده</a:t>
            </a:r>
            <a:r>
              <a:rPr lang="fa-IR" sz="3200" dirty="0">
                <a:latin typeface="AmuzehNewNormalPS"/>
                <a:cs typeface="B Koodak" panose="00000700000000000000" pitchFamily="2" charset="-78"/>
              </a:rPr>
              <a:t> و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قلمرو پهناوری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اختیارداشته اند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 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8139" y="5688448"/>
            <a:ext cx="11561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دوران باستان، اغلب ایرانیان از عقاید 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ارزش های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دین زردشت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پیروی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کردند.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6730" y="356501"/>
            <a:ext cx="111785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پس از </a:t>
            </a:r>
            <a:r>
              <a:rPr lang="fa-IR" sz="3200" dirty="0">
                <a:solidFill>
                  <a:srgbClr val="0000FF"/>
                </a:solidFill>
                <a:cs typeface="B Koodak" panose="00000700000000000000" pitchFamily="2" charset="-78"/>
              </a:rPr>
              <a:t>ورود اسلام به ایران </a:t>
            </a:r>
            <a:r>
              <a:rPr lang="fa-IR" sz="3200" dirty="0">
                <a:cs typeface="B Koodak" panose="00000700000000000000" pitchFamily="2" charset="-78"/>
              </a:rPr>
              <a:t>عقاید و ارزشهای اسلامی، </a:t>
            </a:r>
            <a:r>
              <a:rPr lang="fa-IR" sz="3200" dirty="0">
                <a:solidFill>
                  <a:srgbClr val="0000FF"/>
                </a:solidFill>
                <a:cs typeface="B Koodak" panose="00000700000000000000" pitchFamily="2" charset="-78"/>
              </a:rPr>
              <a:t>دگرگونی بزرگی در فرهنگ </a:t>
            </a:r>
            <a:r>
              <a:rPr lang="fa-IR" sz="3200" dirty="0">
                <a:cs typeface="B Koodak" panose="00000700000000000000" pitchFamily="2" charset="-78"/>
              </a:rPr>
              <a:t>ایرانیان پدید </a:t>
            </a:r>
            <a:r>
              <a:rPr lang="fa-IR" sz="3200" dirty="0" smtClean="0">
                <a:cs typeface="B Koodak" panose="00000700000000000000" pitchFamily="2" charset="-78"/>
              </a:rPr>
              <a:t>آورد.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864606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البته دسته ای </a:t>
            </a:r>
            <a:r>
              <a:rPr lang="fa-IR" sz="3200" dirty="0">
                <a:cs typeface="B Koodak" panose="00000700000000000000" pitchFamily="2" charset="-78"/>
              </a:rPr>
              <a:t>از رسوم و </a:t>
            </a:r>
            <a:r>
              <a:rPr lang="fa-IR" sz="3200" dirty="0" smtClean="0">
                <a:cs typeface="B Koodak" panose="00000700000000000000" pitchFamily="2" charset="-78"/>
              </a:rPr>
              <a:t>آیین های </a:t>
            </a:r>
            <a:r>
              <a:rPr lang="fa-IR" sz="3200" dirty="0">
                <a:cs typeface="B Koodak" panose="00000700000000000000" pitchFamily="2" charset="-78"/>
              </a:rPr>
              <a:t>ایرانیان مانند جشن نوروز که مغایرتی با تعالیم اسلام نداشتند، برجاماندند و ادامه </a:t>
            </a:r>
            <a:r>
              <a:rPr lang="fa-IR" sz="3200" dirty="0" smtClean="0">
                <a:cs typeface="B Koodak" panose="00000700000000000000" pitchFamily="2" charset="-78"/>
              </a:rPr>
              <a:t>یافتند.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736" y="3571891"/>
            <a:ext cx="3061485" cy="3086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2" y="3648158"/>
            <a:ext cx="3061485" cy="30869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30947" y="4822966"/>
            <a:ext cx="2105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فرهنگ ایرانی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2674662" y="4822965"/>
            <a:ext cx="2222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 smtClean="0">
                <a:cs typeface="B Koodak" panose="00000700000000000000" pitchFamily="2" charset="-78"/>
              </a:rPr>
              <a:t>فرهنگ اسلامی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35" y="4357048"/>
            <a:ext cx="2136093" cy="465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9411" y="5065938"/>
            <a:ext cx="2136093" cy="4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6" y="0"/>
            <a:ext cx="1221547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3393" y="2674947"/>
            <a:ext cx="75201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«ایرانیان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دین اسلام نیرو و حیات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گرفتند و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هم نیرو و حیات خود را صرف خدمت به آن کردند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»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21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6973" y="680527"/>
            <a:ext cx="1097805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cs typeface="B Koodak" panose="00000700000000000000" pitchFamily="2" charset="-78"/>
              </a:rPr>
              <a:t>افراد در موقعیت های مختلف با پرسش از « </a:t>
            </a:r>
            <a:r>
              <a:rPr lang="fa-IR" sz="3200" dirty="0" smtClean="0">
                <a:ln w="0"/>
                <a:solidFill>
                  <a:srgbClr val="0000FF"/>
                </a:solidFill>
                <a:cs typeface="B Koodak" panose="00000700000000000000" pitchFamily="2" charset="-78"/>
              </a:rPr>
              <a:t>کیستی</a:t>
            </a:r>
            <a:r>
              <a:rPr lang="fa-IR" sz="3200" dirty="0" smtClean="0">
                <a:ln w="0"/>
                <a:cs typeface="B Koodak" panose="00000700000000000000" pitchFamily="2" charset="-78"/>
              </a:rPr>
              <a:t>» یا هویتشان مواجه می شوند.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59006" y="1352712"/>
            <a:ext cx="6232994" cy="2285714"/>
            <a:chOff x="5959006" y="1352712"/>
            <a:chExt cx="6232994" cy="2285714"/>
          </a:xfrm>
        </p:grpSpPr>
        <p:sp>
          <p:nvSpPr>
            <p:cNvPr id="5" name="Rectangle 4"/>
            <p:cNvSpPr/>
            <p:nvPr/>
          </p:nvSpPr>
          <p:spPr>
            <a:xfrm>
              <a:off x="8174421" y="1889441"/>
              <a:ext cx="401757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cs typeface="B Koodak" panose="00000700000000000000" pitchFamily="2" charset="-78"/>
                </a:rPr>
                <a:t>وقتی به جایی تلفن می کنند.</a:t>
              </a:r>
              <a:endParaRPr lang="en-US" sz="3200" b="0" cap="none" spc="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006" y="1352712"/>
              <a:ext cx="2380952" cy="228571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0" y="2348570"/>
            <a:ext cx="9831274" cy="3937538"/>
            <a:chOff x="0" y="2348570"/>
            <a:chExt cx="9831274" cy="3937538"/>
          </a:xfrm>
        </p:grpSpPr>
        <p:sp>
          <p:nvSpPr>
            <p:cNvPr id="6" name="Rectangle 5"/>
            <p:cNvSpPr/>
            <p:nvPr/>
          </p:nvSpPr>
          <p:spPr>
            <a:xfrm>
              <a:off x="2834014" y="3672276"/>
              <a:ext cx="699726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cs typeface="B Koodak" panose="00000700000000000000" pitchFamily="2" charset="-78"/>
                </a:rPr>
                <a:t>وقتی برای ثبت نام به مؤسسه ای مراجعه می کنند.</a:t>
              </a:r>
              <a:endParaRPr lang="en-US" sz="3200" b="0" cap="none" spc="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48570"/>
              <a:ext cx="2902331" cy="393753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196982" y="4638675"/>
            <a:ext cx="5995017" cy="2219325"/>
            <a:chOff x="6196982" y="4638675"/>
            <a:chExt cx="5995017" cy="2219325"/>
          </a:xfrm>
        </p:grpSpPr>
        <p:sp>
          <p:nvSpPr>
            <p:cNvPr id="7" name="Rectangle 6"/>
            <p:cNvSpPr/>
            <p:nvPr/>
          </p:nvSpPr>
          <p:spPr>
            <a:xfrm>
              <a:off x="8907517" y="5768967"/>
              <a:ext cx="328448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cs typeface="B Koodak" panose="00000700000000000000" pitchFamily="2" charset="-78"/>
                </a:rPr>
                <a:t>در مراسم خواستگاری.</a:t>
              </a:r>
              <a:endParaRPr lang="en-US" sz="3200" b="0" cap="none" spc="0" dirty="0">
                <a:ln w="0"/>
                <a:solidFill>
                  <a:schemeClr val="tx1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982" y="4638675"/>
              <a:ext cx="1905000" cy="2219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5279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008"/>
            <a:ext cx="12192000" cy="6892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9469" y="605898"/>
            <a:ext cx="1149306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دوره هایی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تاریخ که اقوام مهاجم چون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مغول 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تیموریان به ایران هجوم آوردند، ایرانیان توانستند آنها را تحت تأثیر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فرهنگ اسلامی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ایرانی خود قرار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دهند.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2832"/>
            <a:ext cx="6312298" cy="4435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66373" y="2500842"/>
            <a:ext cx="57715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a-IR" sz="2800" dirty="0" smtClean="0">
                <a:cs typeface="B Koodak" panose="00000700000000000000" pitchFamily="2" charset="-78"/>
              </a:rPr>
              <a:t>سلطان محمد </a:t>
            </a:r>
            <a:r>
              <a:rPr lang="fa-IR" sz="2800" dirty="0">
                <a:cs typeface="B Koodak" panose="00000700000000000000" pitchFamily="2" charset="-78"/>
              </a:rPr>
              <a:t>خدابنده یازدهمین شاه «ایلخانیان» به سال 709 قمری به مذهب شیعه گروید و در گسترش تشیّع کوشید.</a:t>
            </a:r>
          </a:p>
          <a:p>
            <a:pPr algn="just"/>
            <a:r>
              <a:rPr lang="fa-IR" sz="2800" dirty="0">
                <a:cs typeface="B Koodak" panose="00000700000000000000" pitchFamily="2" charset="-78"/>
              </a:rPr>
              <a:t>هدف از ساخت بنا این بوده که قبر علی ع را از نجف به این مکان منتقل نماید. از آنجا که نبش قبر در اسلام حرام است این عمل با مخالفت علمای نجف روبرو شد و منتفی گردید. بعد این مکان آرامگاهی برای خود سلطان محمد خدابنده می شود.</a:t>
            </a:r>
            <a:endParaRPr lang="en-US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21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98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30510" y="732458"/>
            <a:ext cx="4178716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زبان مشترک ما فارسی است.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9241" y="1585866"/>
            <a:ext cx="1119351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زبان فارسی ریشه در تمدن ایران باستان دارد اما در دوران پس از اسلام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نیز تداوم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یافت و به عنوان زبان آموزشی و اداری به کار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رفت. 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802923"/>
            <a:ext cx="121920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1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دانشمندان و بزرگان دورۀ اسلامی صدها اثر علمی و ادبی و هنری به این زبان پدید آورده اند.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754116"/>
            <a:ext cx="3810000" cy="1333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5531032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زبان فارسی </a:t>
            </a:r>
            <a:r>
              <a:rPr lang="fa-IR" sz="3200" dirty="0">
                <a:latin typeface="AmuzehNewNormalPS"/>
                <a:cs typeface="B Koodak" panose="00000700000000000000" pitchFamily="2" charset="-78"/>
              </a:rPr>
              <a:t>همچنین همواره 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عامل وحدت </a:t>
            </a:r>
            <a:r>
              <a:rPr lang="fa-IR" sz="3200" dirty="0">
                <a:latin typeface="AmuzehNewNormalPS"/>
                <a:cs typeface="B Koodak" panose="00000700000000000000" pitchFamily="2" charset="-78"/>
              </a:rPr>
              <a:t>اقوام ایرانی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بوده است و آنها ضمن استفاده از زبان محلی خود،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ده 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اثر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ادبی و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علمی و فرهنگی به زبان فارسی پدید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آورده اند.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048000" y="4671091"/>
            <a:ext cx="6096000" cy="584775"/>
            <a:chOff x="3048000" y="4705275"/>
            <a:chExt cx="6096000" cy="584775"/>
          </a:xfrm>
        </p:grpSpPr>
        <p:sp>
          <p:nvSpPr>
            <p:cNvPr id="22" name="Rectangle 21"/>
            <p:cNvSpPr/>
            <p:nvPr/>
          </p:nvSpPr>
          <p:spPr>
            <a:xfrm>
              <a:off x="3048000" y="4705275"/>
              <a:ext cx="6096000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fa-IR" sz="3200" dirty="0">
                  <a:solidFill>
                    <a:srgbClr val="0000FF"/>
                  </a:solidFill>
                  <a:latin typeface="AmuzehNewNormalPS"/>
                  <a:cs typeface="B Koodak" panose="00000700000000000000" pitchFamily="2" charset="-78"/>
                </a:rPr>
                <a:t>زبان فارسی </a:t>
              </a:r>
              <a:r>
                <a:rPr lang="fa-IR" sz="3200" dirty="0" smtClean="0">
                  <a:solidFill>
                    <a:srgbClr val="0000FF"/>
                  </a:solidFill>
                  <a:latin typeface="AmuzehNewNormalPS"/>
                  <a:cs typeface="B Koodak" panose="00000700000000000000" pitchFamily="2" charset="-78"/>
                </a:rPr>
                <a:t>        زبان </a:t>
              </a:r>
              <a:r>
                <a:rPr lang="fa-IR" sz="3200" dirty="0">
                  <a:solidFill>
                    <a:srgbClr val="0000FF"/>
                  </a:solidFill>
                  <a:latin typeface="AmuzehNewNormalPS"/>
                  <a:cs typeface="B Koodak" panose="00000700000000000000" pitchFamily="2" charset="-78"/>
                </a:rPr>
                <a:t>دوم جهان </a:t>
              </a:r>
              <a:r>
                <a:rPr lang="fa-IR" sz="3200" dirty="0" smtClean="0">
                  <a:solidFill>
                    <a:srgbClr val="0000FF"/>
                  </a:solidFill>
                  <a:latin typeface="AmuzehNewNormalPS"/>
                  <a:cs typeface="B Koodak" panose="00000700000000000000" pitchFamily="2" charset="-78"/>
                </a:rPr>
                <a:t>اسلام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932" y="4854537"/>
              <a:ext cx="571500" cy="285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56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5"/>
            <a:ext cx="90809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8081" y="1961961"/>
            <a:ext cx="1025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دویست سال اخیر،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کشور ما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علاوه بر استبداد داخلی با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سیاست های دولت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استعمارگر غربی (اروپا و آمریکا)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رو به رو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بوده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288221" y="732458"/>
            <a:ext cx="7615598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انقلاب اسلامی نمایانگر آرمان های والای جامعۀ ماست.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608081" y="3454125"/>
            <a:ext cx="9606455" cy="584775"/>
            <a:chOff x="1608081" y="3454125"/>
            <a:chExt cx="9606455" cy="584775"/>
          </a:xfrm>
        </p:grpSpPr>
        <p:sp>
          <p:nvSpPr>
            <p:cNvPr id="6" name="Rectangle 5"/>
            <p:cNvSpPr/>
            <p:nvPr/>
          </p:nvSpPr>
          <p:spPr>
            <a:xfrm>
              <a:off x="1608081" y="3454125"/>
              <a:ext cx="9606455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0000FF"/>
                  </a:solidFill>
                  <a:latin typeface="AmuzehNewNormalPS"/>
                  <a:cs typeface="B Koodak" panose="00000700000000000000" pitchFamily="2" charset="-78"/>
                </a:rPr>
                <a:t>مبارزه مردم ایران با ظلم و ستم داخلی و خارجی        انقلاب اسلامی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4699" y="3589349"/>
              <a:ext cx="428625" cy="314325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213943" y="4453846"/>
            <a:ext cx="104683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مردم ایران با بهره گیری از ارزش های دینی و فرهنگ و هویت اسلامی خود ، خواستار استقلال، آزادی و جامعۀ اسلامی شدند.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04040" y="5883404"/>
            <a:ext cx="105839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امروزه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آرمان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انقلاب اسلامی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الهام بخش مسلمانان جهان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قرار گرفته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است.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40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08"/>
            <a:ext cx="12192000" cy="697906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392445" y="173420"/>
            <a:ext cx="5407109" cy="1387365"/>
            <a:chOff x="3989139" y="331075"/>
            <a:chExt cx="5407109" cy="13873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39" y="331075"/>
              <a:ext cx="5407109" cy="138736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665810" y="556122"/>
              <a:ext cx="35945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ویژگی های هویت ایرانی</a:t>
              </a:r>
              <a:endParaRPr lang="en-US" sz="3200" dirty="0">
                <a:cs typeface="B Koodak" panose="00000700000000000000" pitchFamily="2" charset="-78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414660" y="1686908"/>
            <a:ext cx="3418857" cy="2585546"/>
            <a:chOff x="8520894" y="1560785"/>
            <a:chExt cx="3418857" cy="258554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894" y="1560785"/>
              <a:ext cx="3418857" cy="258554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9124108" y="2561170"/>
              <a:ext cx="221242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سرزمین ایران</a:t>
              </a:r>
              <a:endParaRPr lang="en-US" sz="3200" dirty="0">
                <a:cs typeface="B Koodak" panose="00000700000000000000" pitchFamily="2" charset="-78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37320" y="1785832"/>
            <a:ext cx="3418857" cy="2585546"/>
            <a:chOff x="8520894" y="1560785"/>
            <a:chExt cx="3418857" cy="258554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894" y="1560785"/>
              <a:ext cx="3418857" cy="258554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9124108" y="2561170"/>
              <a:ext cx="221242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دین اسلام</a:t>
              </a:r>
              <a:endParaRPr lang="en-US" sz="3200" dirty="0">
                <a:cs typeface="B Koodak" panose="00000700000000000000" pitchFamily="2" charset="-78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9980" y="1695514"/>
            <a:ext cx="3418857" cy="2585546"/>
            <a:chOff x="8520894" y="1560785"/>
            <a:chExt cx="3418857" cy="258554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894" y="1560785"/>
              <a:ext cx="3418857" cy="2585546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9124108" y="2561170"/>
              <a:ext cx="23322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تاریخ و فرهنگ</a:t>
              </a:r>
              <a:endParaRPr lang="en-US" sz="3200" dirty="0">
                <a:cs typeface="B Koodak" panose="00000700000000000000" pitchFamily="2" charset="-7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38559" y="4303984"/>
            <a:ext cx="3418857" cy="2585546"/>
            <a:chOff x="8520894" y="1560785"/>
            <a:chExt cx="3418857" cy="258554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894" y="1560785"/>
              <a:ext cx="3418857" cy="258554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9124108" y="2561170"/>
              <a:ext cx="221242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زبان فارسی</a:t>
              </a:r>
              <a:endParaRPr lang="en-US" sz="3200" dirty="0">
                <a:cs typeface="B Koodak" panose="00000700000000000000" pitchFamily="2" charset="-78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61219" y="4335514"/>
            <a:ext cx="3418857" cy="2585546"/>
            <a:chOff x="8520894" y="1560785"/>
            <a:chExt cx="3418857" cy="258554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894" y="1560785"/>
              <a:ext cx="3418857" cy="2585546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124108" y="2561170"/>
              <a:ext cx="221242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انقلاب اسلامی</a:t>
              </a:r>
              <a:endParaRPr lang="en-US" sz="3200" dirty="0">
                <a:cs typeface="B Koodak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5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1079824" y="5114567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41121" y="0"/>
            <a:ext cx="9946122" cy="2933333"/>
            <a:chOff x="975361" y="-198120"/>
            <a:chExt cx="9946122" cy="29333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1" y="-198120"/>
              <a:ext cx="9946122" cy="2933333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719322" y="835075"/>
              <a:ext cx="8458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موضوع هویت در واقع همان پاسخ به پرسش «کیستی» است</a:t>
              </a:r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.</a:t>
              </a:r>
              <a:endParaRPr lang="en-US" sz="3200" dirty="0">
                <a:cs typeface="B Koodak" panose="00000700000000000000" pitchFamily="2" charset="-78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66900" y="3429000"/>
            <a:ext cx="845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هویت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عبارت است از </a:t>
            </a:r>
            <a:r>
              <a:rPr lang="fa-IR" sz="3200" dirty="0" smtClean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احساس آگاهی و شناخت از خود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521164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آگاهی انسان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وجود و شخصیت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ویژگی های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خود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جمله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تفاوت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او با سایر موجودات زنده است و خداوند این امتیاز را به انسان عطا کرده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</a:t>
            </a:r>
            <a:r>
              <a:rPr lang="fa-IR" dirty="0" smtClean="0">
                <a:solidFill>
                  <a:srgbClr val="231F20"/>
                </a:solidFill>
                <a:latin typeface="AmuzehNewNormalP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1358998"/>
            <a:ext cx="12192000" cy="5130159"/>
            <a:chOff x="0" y="1111778"/>
            <a:chExt cx="12405360" cy="513015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11778"/>
              <a:ext cx="12405360" cy="513015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" y="2522696"/>
              <a:ext cx="112776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داوطلبانه جلو کلاس بایستید و خودتان را با صفات و </a:t>
              </a:r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ویژگی هایی </a:t>
              </a:r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که دارید معرفی کنید. شما </a:t>
              </a:r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می توانید مشخصات شناسنامه ای </a:t>
              </a:r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و خانوادگی، </a:t>
              </a:r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ویژگی های </a:t>
              </a:r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ظاهری، خصوصیات اخلاقی، </a:t>
              </a:r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سلیقه ها </a:t>
              </a:r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و علایق و مانند آنها را بیان </a:t>
              </a:r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کنید.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05177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87210" y="426401"/>
            <a:ext cx="4017579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cs typeface="B Koodak" panose="00000700000000000000" pitchFamily="2" charset="-78"/>
              </a:rPr>
              <a:t>ابعاد فردی و اجتماعی هویت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7369" y="1435904"/>
            <a:ext cx="69972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cs typeface="B Koodak" panose="00000700000000000000" pitchFamily="2" charset="-78"/>
              </a:rPr>
              <a:t>آیا می توانید ویژگی های خود را دسته بندی کنید؟</a:t>
            </a:r>
            <a:endParaRPr lang="en-US" sz="3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523" y="2259812"/>
            <a:ext cx="11634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برای مثال، ممکن است گفته باشید من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15سال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دارم و فردی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بلند قد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گندمگون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چشمان قهوه 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هستم،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به ورزش والیبال علاقه مندم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جزء گروه حافظان محیط زیست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هستم و فعالیت هایی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این زمینه انجام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دهم.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5137" y="5098931"/>
            <a:ext cx="10641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اینجا شما به برخی از </a:t>
            </a:r>
            <a:r>
              <a:rPr lang="fa-IR" sz="3200" dirty="0" smtClean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ویژگی های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فردی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اجتماعی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خود اشاره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کرده اید.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06979" y="5976792"/>
            <a:ext cx="7178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پس ما دارای </a:t>
            </a:r>
            <a:r>
              <a:rPr lang="fa-IR" sz="3200" dirty="0">
                <a:solidFill>
                  <a:srgbClr val="0000FF"/>
                </a:solidFill>
                <a:latin typeface="AmuzehNewNormalPS"/>
                <a:cs typeface="B Koodak" panose="00000700000000000000" pitchFamily="2" charset="-78"/>
              </a:rPr>
              <a:t>هویت فردی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هویت اجتماعی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هستیم</a:t>
            </a:r>
            <a:r>
              <a:rPr lang="fa-IR" dirty="0" smtClean="0">
                <a:solidFill>
                  <a:srgbClr val="231F20"/>
                </a:solidFill>
                <a:latin typeface="AmuzehNewNormalPS"/>
              </a:rPr>
              <a:t>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4482097"/>
            <a:ext cx="461010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1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24147" y="290467"/>
            <a:ext cx="4343703" cy="1430745"/>
            <a:chOff x="3943425" y="243840"/>
            <a:chExt cx="4343703" cy="14307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425" y="243840"/>
              <a:ext cx="4343703" cy="143074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136482" y="666824"/>
              <a:ext cx="19575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3200" dirty="0">
                  <a:latin typeface="AmuzehNewNormalPS"/>
                  <a:cs typeface="B Koodak" panose="00000700000000000000" pitchFamily="2" charset="-78"/>
                </a:rPr>
                <a:t>هویت فردی </a:t>
              </a:r>
              <a:endParaRPr lang="en-US" sz="32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507480" y="1950266"/>
            <a:ext cx="5459351" cy="4907734"/>
            <a:chOff x="6507480" y="1950266"/>
            <a:chExt cx="5459351" cy="4907734"/>
          </a:xfrm>
        </p:grpSpPr>
        <p:sp>
          <p:nvSpPr>
            <p:cNvPr id="16" name="Bevel 15"/>
            <p:cNvSpPr/>
            <p:nvPr/>
          </p:nvSpPr>
          <p:spPr>
            <a:xfrm>
              <a:off x="6507480" y="1950266"/>
              <a:ext cx="5459351" cy="4907734"/>
            </a:xfrm>
            <a:prstGeom prst="bevel">
              <a:avLst>
                <a:gd name="adj" fmla="val 5958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a-IR" sz="3200" dirty="0" smtClean="0">
                <a:solidFill>
                  <a:schemeClr val="tx1"/>
                </a:solidFill>
                <a:cs typeface="B Koodak" panose="00000700000000000000" pitchFamily="2" charset="-78"/>
              </a:endParaRPr>
            </a:p>
            <a:p>
              <a:pPr algn="ctr"/>
              <a:endParaRPr lang="fa-IR" sz="3200" dirty="0" smtClean="0">
                <a:solidFill>
                  <a:schemeClr val="tx1"/>
                </a:solidFill>
                <a:cs typeface="B Koodak" panose="00000700000000000000" pitchFamily="2" charset="-78"/>
              </a:endParaRPr>
            </a:p>
            <a:p>
              <a:pPr algn="ctr"/>
              <a:r>
                <a:rPr lang="fa-IR" sz="3200" dirty="0" smtClean="0">
                  <a:solidFill>
                    <a:schemeClr val="tx1"/>
                  </a:solidFill>
                  <a:cs typeface="B Koodak" panose="00000700000000000000" pitchFamily="2" charset="-78"/>
                </a:rPr>
                <a:t>مربوط به بدن و خلقت طبیعی ما هستند.</a:t>
              </a:r>
            </a:p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solidFill>
                    <a:schemeClr val="tx1"/>
                  </a:solidFill>
                  <a:cs typeface="B Koodak" panose="00000700000000000000" pitchFamily="2" charset="-78"/>
                </a:rPr>
                <a:t>مانند:</a:t>
              </a:r>
            </a:p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solidFill>
                    <a:schemeClr val="tx1"/>
                  </a:solidFill>
                  <a:cs typeface="B Koodak" panose="00000700000000000000" pitchFamily="2" charset="-78"/>
                </a:rPr>
                <a:t>جنسیت، قد، وزن، سن، گروه خونی و ...</a:t>
              </a:r>
              <a:endParaRPr lang="en-US" sz="3200" dirty="0">
                <a:solidFill>
                  <a:schemeClr val="tx1"/>
                </a:solidFill>
                <a:cs typeface="B Koodak" panose="00000700000000000000" pitchFamily="2" charset="-78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768644" y="2405091"/>
              <a:ext cx="29370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ویژگی های جسمانی</a:t>
              </a:r>
              <a:endParaRPr lang="en-US" sz="3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4064" y="1950266"/>
            <a:ext cx="5459351" cy="4907734"/>
            <a:chOff x="524064" y="1950266"/>
            <a:chExt cx="5459351" cy="4907734"/>
          </a:xfrm>
        </p:grpSpPr>
        <p:sp>
          <p:nvSpPr>
            <p:cNvPr id="19" name="Bevel 18"/>
            <p:cNvSpPr/>
            <p:nvPr/>
          </p:nvSpPr>
          <p:spPr>
            <a:xfrm>
              <a:off x="524064" y="1950266"/>
              <a:ext cx="5459351" cy="4907734"/>
            </a:xfrm>
            <a:prstGeom prst="bevel">
              <a:avLst>
                <a:gd name="adj" fmla="val 5958"/>
              </a:avLst>
            </a:prstGeom>
            <a:blipFill dpi="0" rotWithShape="1"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fa-IR" sz="3200" dirty="0" smtClean="0">
                <a:solidFill>
                  <a:schemeClr val="tx1"/>
                </a:solidFill>
                <a:cs typeface="B Koodak" panose="00000700000000000000" pitchFamily="2" charset="-78"/>
              </a:endParaRPr>
            </a:p>
            <a:p>
              <a:pPr algn="ctr"/>
              <a:endParaRPr lang="fa-IR" sz="3200" dirty="0" smtClean="0">
                <a:solidFill>
                  <a:schemeClr val="tx1"/>
                </a:solidFill>
                <a:cs typeface="B Koodak" panose="00000700000000000000" pitchFamily="2" charset="-78"/>
              </a:endParaRPr>
            </a:p>
            <a:p>
              <a:pPr algn="ctr"/>
              <a:r>
                <a:rPr lang="fa-IR" sz="3200" dirty="0" smtClean="0">
                  <a:solidFill>
                    <a:schemeClr val="tx1"/>
                  </a:solidFill>
                  <a:cs typeface="B Koodak" panose="00000700000000000000" pitchFamily="2" charset="-78"/>
                </a:rPr>
                <a:t>همان ویژگی های غیر جسمانی هستند.</a:t>
              </a:r>
            </a:p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solidFill>
                    <a:schemeClr val="tx1"/>
                  </a:solidFill>
                  <a:cs typeface="B Koodak" panose="00000700000000000000" pitchFamily="2" charset="-78"/>
                </a:rPr>
                <a:t>مانند:</a:t>
              </a:r>
            </a:p>
            <a:p>
              <a:pPr algn="ctr"/>
              <a:r>
                <a:rPr lang="fa-IR" sz="3200" dirty="0" smtClean="0">
                  <a:solidFill>
                    <a:schemeClr val="tx1"/>
                  </a:solidFill>
                  <a:cs typeface="B Koodak" panose="00000700000000000000" pitchFamily="2" charset="-78"/>
                </a:rPr>
                <a:t>صبور بودن، زودرنج بودن، داشتن پشتکار و اراده، امیدوار بودن، لجوج بودن، به هنر علاقه داشتن و ...</a:t>
              </a:r>
              <a:endParaRPr lang="en-US" sz="3200" dirty="0">
                <a:solidFill>
                  <a:schemeClr val="tx1"/>
                </a:solidFill>
                <a:cs typeface="B Koodak" panose="00000700000000000000" pitchFamily="2" charset="-78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62359" y="2405090"/>
              <a:ext cx="25827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3200" dirty="0" smtClean="0">
                  <a:latin typeface="AmuzehNewNormalPS"/>
                  <a:cs typeface="B Koodak" panose="00000700000000000000" pitchFamily="2" charset="-78"/>
                </a:rPr>
                <a:t>ویژگی های روانی</a:t>
              </a:r>
              <a:endParaRPr lang="en-US" sz="3200" dirty="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79" y="42693"/>
            <a:ext cx="1561926" cy="18222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6192" y="42694"/>
            <a:ext cx="1561926" cy="182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1160" y="667435"/>
            <a:ext cx="9052560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ویژگی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جسمانی افراد بر خصوصیات روانی آنها اثر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گذارد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1262" y="1598786"/>
            <a:ext cx="11856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برای مثال،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بیماری 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یا اختلالات جسمی تأثیرات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نامطلوبی بر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سلامتی روانی انسان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دارند.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9100" y="2512211"/>
            <a:ext cx="10988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مثلاً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ترشح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زیاد،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یا کم برخی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غده 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بدن، مانند تیروئید، بر خلق وخوی افراد تأثیر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گذارد</a:t>
            </a:r>
            <a:r>
              <a:rPr lang="fa-IR" dirty="0" smtClean="0">
                <a:solidFill>
                  <a:srgbClr val="231F20"/>
                </a:solidFill>
                <a:latin typeface="AmuzehNewNormalPS"/>
              </a:rPr>
              <a:t>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1642"/>
            <a:ext cx="4053840" cy="3386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736" y="3861994"/>
            <a:ext cx="3688964" cy="30038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895" y="3848752"/>
            <a:ext cx="3303089" cy="303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18 مطالعات اجتماعی نهم هویت</Template>
  <TotalTime>0</TotalTime>
  <Words>1850</Words>
  <Application>Microsoft Office PowerPoint</Application>
  <PresentationFormat>Widescreen</PresentationFormat>
  <Paragraphs>155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Times New Roman</vt:lpstr>
      <vt:lpstr>B Koodak</vt:lpstr>
      <vt:lpstr>Calibri Light</vt:lpstr>
      <vt:lpstr>Calibri</vt:lpstr>
      <vt:lpstr>IranNastaliq</vt:lpstr>
      <vt:lpstr>AmuzehNewNormalPS</vt:lpstr>
      <vt:lpstr>Arial</vt:lpstr>
      <vt:lpstr>B Majid Shadow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2020-02-08T09:21:32Z</dcterms:created>
  <dcterms:modified xsi:type="dcterms:W3CDTF">2020-02-08T09:21:47Z</dcterms:modified>
</cp:coreProperties>
</file>