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1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11/12/2012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a.wikipedia.org/wiki/%D8%B4%D9%87%D8%B1_%D9%86%DB%8C%D9%88%DB%8C%D9%88%D8%B1%DA%A9" TargetMode="External"/><Relationship Id="rId2" Type="http://schemas.openxmlformats.org/officeDocument/2006/relationships/hyperlink" Target="http://fa.wikipedia.org/wiki/%D8%B2%D8%A8%D8%A7%D9%86_%D8%A7%D9%86%DA%AF%D9%84%DB%8C%D8%B3%DB%8C" TargetMode="External"/><Relationship Id="rId1" Type="http://schemas.openxmlformats.org/officeDocument/2006/relationships/slideLayout" Target="../slideLayouts/slideLayout2.xml"/><Relationship Id="rId5" Type="http://schemas.openxmlformats.org/officeDocument/2006/relationships/hyperlink" Target="http://fa.wikipedia.org/wiki/%D9%86%D9%88%D8%B1%D9%85%D9%86_%D9%81%D8%A7%D8%B3%D8%AA%D8%B1" TargetMode="External"/><Relationship Id="rId4" Type="http://schemas.openxmlformats.org/officeDocument/2006/relationships/hyperlink" Target="http://fa.wikipedia.org/wiki/%D8%A7%DB%8C%D8%A7%D9%84%D8%AA_%D9%86%DB%8C%D9%88%DB%8C%D9%88%D8%B1%DA%A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a.wikipedia.org/wiki/%D9%BE%D8%B1%D9%88%D9%86%D8%AF%D9%87:Hearstowernyc.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81000"/>
            <a:ext cx="4299531" cy="584775"/>
          </a:xfrm>
          <a:prstGeom prst="rect">
            <a:avLst/>
          </a:prstGeom>
          <a:noFill/>
        </p:spPr>
        <p:txBody>
          <a:bodyPr wrap="square" rtlCol="0">
            <a:spAutoFit/>
          </a:bodyPr>
          <a:lstStyle/>
          <a:p>
            <a:pPr algn="r" rtl="1"/>
            <a:r>
              <a:rPr lang="fa-IR" sz="3200" dirty="0" smtClean="0">
                <a:solidFill>
                  <a:schemeClr val="bg1"/>
                </a:solidFill>
              </a:rPr>
              <a:t> بنام خدا</a:t>
            </a:r>
            <a:endParaRPr lang="en-US" sz="3200" dirty="0">
              <a:solidFill>
                <a:schemeClr val="bg1"/>
              </a:solidFill>
            </a:endParaRPr>
          </a:p>
        </p:txBody>
      </p:sp>
      <p:sp>
        <p:nvSpPr>
          <p:cNvPr id="5" name="TextBox 4"/>
          <p:cNvSpPr txBox="1"/>
          <p:nvPr/>
        </p:nvSpPr>
        <p:spPr>
          <a:xfrm>
            <a:off x="1295400" y="1676400"/>
            <a:ext cx="5791200" cy="523220"/>
          </a:xfrm>
          <a:prstGeom prst="rect">
            <a:avLst/>
          </a:prstGeom>
          <a:noFill/>
        </p:spPr>
        <p:txBody>
          <a:bodyPr wrap="square" rtlCol="0">
            <a:spAutoFit/>
          </a:bodyPr>
          <a:lstStyle/>
          <a:p>
            <a:pPr algn="r" rtl="1"/>
            <a:r>
              <a:rPr lang="fa-IR" sz="2400" dirty="0" smtClean="0">
                <a:solidFill>
                  <a:schemeClr val="bg1"/>
                </a:solidFill>
              </a:rPr>
              <a:t>موضوع کنفرانس: </a:t>
            </a:r>
            <a:r>
              <a:rPr lang="fa-IR" sz="2800" dirty="0" smtClean="0">
                <a:solidFill>
                  <a:schemeClr val="bg1"/>
                </a:solidFill>
              </a:rPr>
              <a:t>توسعه </a:t>
            </a:r>
            <a:r>
              <a:rPr lang="fa-IR" sz="2800" dirty="0" smtClean="0">
                <a:solidFill>
                  <a:schemeClr val="bg1"/>
                </a:solidFill>
              </a:rPr>
              <a:t>پایدار</a:t>
            </a:r>
            <a:r>
              <a:rPr lang="en-US" sz="2800" dirty="0" smtClean="0">
                <a:solidFill>
                  <a:schemeClr val="bg1"/>
                </a:solidFill>
              </a:rPr>
              <a:t> </a:t>
            </a:r>
            <a:r>
              <a:rPr lang="fa-IR" sz="2800" dirty="0" smtClean="0">
                <a:solidFill>
                  <a:schemeClr val="bg1"/>
                </a:solidFill>
              </a:rPr>
              <a:t>در </a:t>
            </a:r>
            <a:r>
              <a:rPr lang="fa-IR" sz="2800" dirty="0" smtClean="0">
                <a:solidFill>
                  <a:schemeClr val="bg1"/>
                </a:solidFill>
              </a:rPr>
              <a:t>معماری</a:t>
            </a:r>
            <a:endParaRPr lang="en-US" sz="2800" dirty="0">
              <a:solidFill>
                <a:schemeClr val="bg1"/>
              </a:solidFill>
            </a:endParaRPr>
          </a:p>
        </p:txBody>
      </p:sp>
      <p:sp>
        <p:nvSpPr>
          <p:cNvPr id="8" name="Rectangle 7"/>
          <p:cNvSpPr/>
          <p:nvPr/>
        </p:nvSpPr>
        <p:spPr>
          <a:xfrm>
            <a:off x="5257800" y="2971800"/>
            <a:ext cx="3374642" cy="584775"/>
          </a:xfrm>
          <a:prstGeom prst="rect">
            <a:avLst/>
          </a:prstGeom>
        </p:spPr>
        <p:txBody>
          <a:bodyPr wrap="none">
            <a:spAutoFit/>
          </a:bodyPr>
          <a:lstStyle/>
          <a:p>
            <a:r>
              <a:rPr lang="fa-IR" sz="3200" dirty="0" smtClean="0">
                <a:solidFill>
                  <a:schemeClr val="bg1"/>
                </a:solidFill>
              </a:rPr>
              <a:t>استاد: آقای مهندس تقوی</a:t>
            </a:r>
            <a:endParaRPr lang="en-US" sz="3200" dirty="0">
              <a:solidFill>
                <a:schemeClr val="bg1"/>
              </a:solidFill>
            </a:endParaRPr>
          </a:p>
        </p:txBody>
      </p:sp>
      <p:sp>
        <p:nvSpPr>
          <p:cNvPr id="10" name="Rectangle 9"/>
          <p:cNvSpPr/>
          <p:nvPr/>
        </p:nvSpPr>
        <p:spPr>
          <a:xfrm>
            <a:off x="5867400" y="4267200"/>
            <a:ext cx="2323072" cy="1200329"/>
          </a:xfrm>
          <a:prstGeom prst="rect">
            <a:avLst/>
          </a:prstGeom>
        </p:spPr>
        <p:txBody>
          <a:bodyPr wrap="none">
            <a:spAutoFit/>
          </a:bodyPr>
          <a:lstStyle/>
          <a:p>
            <a:r>
              <a:rPr lang="fa-IR" sz="2400" dirty="0" smtClean="0">
                <a:solidFill>
                  <a:schemeClr val="bg1"/>
                </a:solidFill>
              </a:rPr>
              <a:t>دانشجو: شهاب چوپان</a:t>
            </a:r>
          </a:p>
          <a:p>
            <a:endParaRPr lang="fa-IR" sz="2400" dirty="0" smtClean="0">
              <a:solidFill>
                <a:schemeClr val="bg1"/>
              </a:solidFill>
            </a:endParaRPr>
          </a:p>
          <a:p>
            <a:r>
              <a:rPr lang="fa-IR" sz="2400" dirty="0" smtClean="0">
                <a:solidFill>
                  <a:schemeClr val="bg1"/>
                </a:solidFill>
              </a:rPr>
              <a:t>حامد حقگو</a:t>
            </a:r>
            <a:endParaRPr lang="en-US" sz="2400" dirty="0">
              <a:solidFill>
                <a:schemeClr val="bg1"/>
              </a:solidFill>
            </a:endParaRPr>
          </a:p>
        </p:txBody>
      </p:sp>
      <p:sp>
        <p:nvSpPr>
          <p:cNvPr id="11" name="Rectangle 10"/>
          <p:cNvSpPr/>
          <p:nvPr/>
        </p:nvSpPr>
        <p:spPr>
          <a:xfrm>
            <a:off x="533400" y="5943600"/>
            <a:ext cx="1071127" cy="369332"/>
          </a:xfrm>
          <a:prstGeom prst="rect">
            <a:avLst/>
          </a:prstGeom>
        </p:spPr>
        <p:txBody>
          <a:bodyPr wrap="none">
            <a:spAutoFit/>
          </a:bodyPr>
          <a:lstStyle/>
          <a:p>
            <a:r>
              <a:rPr lang="fa-IR" dirty="0" smtClean="0">
                <a:solidFill>
                  <a:schemeClr val="bg1"/>
                </a:solidFill>
              </a:rPr>
              <a:t>دانشگاه آزاد</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923330"/>
          </a:xfrm>
          <a:prstGeom prst="rect">
            <a:avLst/>
          </a:prstGeom>
        </p:spPr>
        <p:txBody>
          <a:bodyPr wrap="square">
            <a:spAutoFit/>
          </a:bodyPr>
          <a:lstStyle/>
          <a:p>
            <a:pPr algn="r" rtl="1"/>
            <a:r>
              <a:rPr lang="fa-IR" b="1" dirty="0" smtClean="0">
                <a:cs typeface="B Nazanin" pitchFamily="2" charset="-78"/>
              </a:rPr>
              <a:t>راه حل آقای فاستر از این قرار بود که نمایی بتونی ساختمان اصلی دچار هیچگونه تغییری نشود ولی بخش میانی و هسته مرکزی ساختمان را به گونه ای بتراشد که یک کانال یا پاساژ کاملا پهناوری ایجاد شود و به دنبال آن با استفاده از ستون های کاملا بزرگ بتونی و فلزی برج جدید را در آن ایجاد کند</a:t>
            </a:r>
            <a:endParaRPr lang="en-US" b="1" dirty="0">
              <a:cs typeface="B Nazanin" pitchFamily="2" charset="-78"/>
            </a:endParaRPr>
          </a:p>
        </p:txBody>
      </p:sp>
      <p:pic>
        <p:nvPicPr>
          <p:cNvPr id="5" name="Picture 4" descr="http://www.architectura.kiev.ua/data/upload/img/articles/samieekologichnie/image011.jpg"/>
          <p:cNvPicPr/>
          <p:nvPr/>
        </p:nvPicPr>
        <p:blipFill>
          <a:blip r:embed="rId2"/>
          <a:srcRect/>
          <a:stretch>
            <a:fillRect/>
          </a:stretch>
        </p:blipFill>
        <p:spPr bwMode="auto">
          <a:xfrm>
            <a:off x="838200" y="1295400"/>
            <a:ext cx="7467600" cy="5410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610600" cy="1754326"/>
          </a:xfrm>
          <a:prstGeom prst="rect">
            <a:avLst/>
          </a:prstGeom>
        </p:spPr>
        <p:txBody>
          <a:bodyPr wrap="square">
            <a:spAutoFit/>
          </a:bodyPr>
          <a:lstStyle/>
          <a:p>
            <a:pPr algn="r" rtl="1"/>
            <a:r>
              <a:rPr lang="fa-IR" b="1" dirty="0" smtClean="0">
                <a:cs typeface="B Nazanin" pitchFamily="2" charset="-78"/>
              </a:rPr>
              <a:t>ساختمانی که بدین ترتیب به وجود می آمد دارای 9 طبقه بود که پنجره های آن که هر یک حدود 10 متر ارتفاع داشت و حالتی از آبشار که همین ویژگی آن را از سایر ساختمان ها و آسمانخراش های نیویورک متفاوت نموده بود . به اعتقاد آقای فاستر این ایده عبارت از خلق یک اتاق نشیمن در فضای درون شهری بود . شاسی و سازه اصلی برج که از اتصال چند مثلث به دست آمده و ترکیب مهندسی چند ضلعی به خود گرفته ضمن اینکه از استحکام و پایداری خوبی برخوردار بود طراحی خاص آن را باعث می گردد که نسبت به سازه های فلزی معمولی 20 درصد فولاد کمتر در آن استفاده شود که خود صرفه جویی قابل توجهی است</a:t>
            </a:r>
            <a:r>
              <a:rPr lang="en-US" b="1" dirty="0" smtClean="0">
                <a:cs typeface="B Nazanin" pitchFamily="2" charset="-78"/>
              </a:rPr>
              <a:t>.</a:t>
            </a:r>
            <a:endParaRPr lang="en-US" b="1" dirty="0">
              <a:cs typeface="B Nazanin" pitchFamily="2" charset="-78"/>
            </a:endParaRPr>
          </a:p>
        </p:txBody>
      </p:sp>
      <p:sp>
        <p:nvSpPr>
          <p:cNvPr id="49153" name="Rectangle 1"/>
          <p:cNvSpPr>
            <a:spLocks noChangeArrowheads="1"/>
          </p:cNvSpPr>
          <p:nvPr/>
        </p:nvSpPr>
        <p:spPr bwMode="auto">
          <a:xfrm>
            <a:off x="304800" y="2133600"/>
            <a:ext cx="8610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از آنجایی که در این برج پنجره ها از کف تا سقف ادامه پیدا می کند لذا میزان نوری که به داخل آن می تابد قادر است 95 درصد فضاهای داخلی را روشن کند .</a:t>
            </a:r>
            <a:endParaRPr kumimoji="0" lang="en-US"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از نورهایی که در این برج به انجام رسیده پیش بینی هایی را می توان نام برد که در جهت کاهش مصرف انرژی بوده است که در این زمینه تدارکات وسیعی دیده شده که از جمله آنها می توان  از حسگرهای حرکتی تا تجهیزات سیستم تهویه با راندمان بسیار بالا را نام برد .  رعایت این مسائل باعث گردید که کل میزان مصرف انرژی در این ساختمان 22 درصد کمتر از آسمانخراشهای مشابه و هم اندازه با آن باشد که این به معنای صرفه جویی به میزان دو میلیون کیلووات برق در سال است .</a:t>
            </a: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در تهیه مواد بر قسمت های مختلف این برج سعی شده که در مصرف منابع صرفه جویی شود به طوری که موکت های مورد مصرف</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در کف پوش ها و همینطور تجهیزات سقف ها و بخش اعظم دکوراسیون داخلی از مواد بازیافتی استفاده شده است</a:t>
            </a:r>
            <a:r>
              <a:rPr kumimoji="0" lang="en-US" b="1" i="0" u="none" strike="noStrike" cap="none" normalizeH="0" baseline="0" dirty="0" smtClean="0">
                <a:ln>
                  <a:noFill/>
                </a:ln>
                <a:solidFill>
                  <a:schemeClr val="tx1"/>
                </a:solidFill>
                <a:effectLst/>
                <a:latin typeface="Arial" pitchFamily="34" charset="0"/>
                <a:cs typeface="B Nazanin" pitchFamily="2" charset="-78"/>
              </a:rPr>
              <a:t> </a:t>
            </a:r>
          </a:p>
        </p:txBody>
      </p:sp>
      <p:sp>
        <p:nvSpPr>
          <p:cNvPr id="49154" name="Rectangle 2"/>
          <p:cNvSpPr>
            <a:spLocks noChangeArrowheads="1"/>
          </p:cNvSpPr>
          <p:nvPr/>
        </p:nvSpPr>
        <p:spPr bwMode="auto">
          <a:xfrm>
            <a:off x="685800" y="5105400"/>
            <a:ext cx="8153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آب باران در تانک ها و گالن هایی که ظرفیت آنها 14000 لیتر می باشد جمع آوری شده و این امر باعث مرطوب کردن فضای باز داخلی برج می شود . </a:t>
            </a: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قرار بر این گردید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که این برج در مقوله صرفه جویی در انرژی و همینطور رعایت مسائل زیست محیطی دارای نشان طلا از طرف انجمن شهر نیویورک شود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e-architect.co.uk/new_york/jpgs/hearst_tower_0629.jpg"/>
          <p:cNvPicPr/>
          <p:nvPr/>
        </p:nvPicPr>
        <p:blipFill>
          <a:blip r:embed="rId2"/>
          <a:srcRect/>
          <a:stretch>
            <a:fillRect/>
          </a:stretch>
        </p:blipFill>
        <p:spPr bwMode="auto">
          <a:xfrm>
            <a:off x="1295400" y="152400"/>
            <a:ext cx="6781800" cy="6553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e-architect.co.uk/new_york/jpgs/hearst_tower_lobby.jpg"/>
          <p:cNvPicPr/>
          <p:nvPr/>
        </p:nvPicPr>
        <p:blipFill>
          <a:blip r:embed="rId2"/>
          <a:srcRect/>
          <a:stretch>
            <a:fillRect/>
          </a:stretch>
        </p:blipFill>
        <p:spPr bwMode="auto">
          <a:xfrm>
            <a:off x="1600200" y="152400"/>
            <a:ext cx="6172200"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e-architect.co.uk/new_york/jpgs/hearst_tower_section.jpg"/>
          <p:cNvPicPr/>
          <p:nvPr/>
        </p:nvPicPr>
        <p:blipFill>
          <a:blip r:embed="rId2"/>
          <a:srcRect/>
          <a:stretch>
            <a:fillRect/>
          </a:stretch>
        </p:blipFill>
        <p:spPr bwMode="auto">
          <a:xfrm>
            <a:off x="1219200" y="228600"/>
            <a:ext cx="6172200" cy="640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johnlewisglass.com/cast-glass-projects/hearst/images-hearst/hearst10.jpg"/>
          <p:cNvPicPr/>
          <p:nvPr/>
        </p:nvPicPr>
        <p:blipFill>
          <a:blip r:embed="rId2"/>
          <a:srcRect/>
          <a:stretch>
            <a:fillRect/>
          </a:stretch>
        </p:blipFill>
        <p:spPr bwMode="auto">
          <a:xfrm>
            <a:off x="381000" y="304800"/>
            <a:ext cx="8458200" cy="617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johnlewisglass.com/cast-glass-projects/hearst/images-hearst/hearst12.jpg"/>
          <p:cNvPicPr/>
          <p:nvPr/>
        </p:nvPicPr>
        <p:blipFill>
          <a:blip r:embed="rId2"/>
          <a:srcRect/>
          <a:stretch>
            <a:fillRect/>
          </a:stretch>
        </p:blipFill>
        <p:spPr bwMode="auto">
          <a:xfrm>
            <a:off x="381000" y="228600"/>
            <a:ext cx="8458200" cy="632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architecture.com/Images/RIBATrust/Awards/RIBAInternationalAwards/2007/HearstTower/HearstTower02H%28c%29NigelYoung_530x711.jpg"/>
          <p:cNvPicPr/>
          <p:nvPr/>
        </p:nvPicPr>
        <p:blipFill>
          <a:blip r:embed="rId2"/>
          <a:srcRect/>
          <a:stretch>
            <a:fillRect/>
          </a:stretch>
        </p:blipFill>
        <p:spPr bwMode="auto">
          <a:xfrm>
            <a:off x="533400" y="152400"/>
            <a:ext cx="7924800" cy="66627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johnlewisglass.com/cast-glass-projects/hearst/images-hearst/hearst.jpg"/>
          <p:cNvPicPr/>
          <p:nvPr/>
        </p:nvPicPr>
        <p:blipFill>
          <a:blip r:embed="rId2"/>
          <a:srcRect/>
          <a:stretch>
            <a:fillRect/>
          </a:stretch>
        </p:blipFill>
        <p:spPr bwMode="auto">
          <a:xfrm>
            <a:off x="304800" y="152400"/>
            <a:ext cx="8534399" cy="640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152400"/>
            <a:ext cx="3826625" cy="1323439"/>
          </a:xfrm>
          <a:prstGeom prst="rect">
            <a:avLst/>
          </a:prstGeom>
        </p:spPr>
        <p:txBody>
          <a:bodyPr wrap="none">
            <a:spAutoFit/>
          </a:bodyPr>
          <a:lstStyle/>
          <a:p>
            <a:r>
              <a:rPr lang="fa-IR" sz="2000" b="1" dirty="0" smtClean="0">
                <a:solidFill>
                  <a:srgbClr val="FF0000"/>
                </a:solidFill>
                <a:latin typeface="Calibri" pitchFamily="34" charset="0"/>
                <a:cs typeface="B Nazanin" pitchFamily="2" charset="-78"/>
              </a:rPr>
              <a:t>نمونه طراحی پایدار اقلیمی در بندر عباس</a:t>
            </a:r>
          </a:p>
          <a:p>
            <a:pPr algn="r" rtl="1"/>
            <a:endParaRPr lang="fa-IR" sz="2000" b="1" dirty="0" smtClean="0">
              <a:solidFill>
                <a:srgbClr val="FF0000"/>
              </a:solidFill>
              <a:latin typeface="Calibri" pitchFamily="34" charset="0"/>
              <a:cs typeface="B Nazanin" pitchFamily="2" charset="-78"/>
            </a:endParaRPr>
          </a:p>
          <a:p>
            <a:pPr algn="r" rtl="1"/>
            <a:endParaRPr lang="fa-IR" sz="2000" b="1" dirty="0" smtClean="0">
              <a:solidFill>
                <a:srgbClr val="FF0000"/>
              </a:solidFill>
              <a:latin typeface="Calibri" pitchFamily="34" charset="0"/>
              <a:cs typeface="B Nazanin" pitchFamily="2" charset="-78"/>
            </a:endParaRPr>
          </a:p>
          <a:p>
            <a:pPr algn="r" rtl="1"/>
            <a:endParaRPr lang="en-US" sz="2000" dirty="0">
              <a:solidFill>
                <a:srgbClr val="FF0000"/>
              </a:solidFill>
            </a:endParaRPr>
          </a:p>
        </p:txBody>
      </p:sp>
      <p:sp>
        <p:nvSpPr>
          <p:cNvPr id="5" name="Rectangle 4"/>
          <p:cNvSpPr/>
          <p:nvPr/>
        </p:nvSpPr>
        <p:spPr>
          <a:xfrm>
            <a:off x="6371162" y="685800"/>
            <a:ext cx="2390398" cy="369332"/>
          </a:xfrm>
          <a:prstGeom prst="rect">
            <a:avLst/>
          </a:prstGeom>
        </p:spPr>
        <p:txBody>
          <a:bodyPr wrap="none">
            <a:spAutoFit/>
          </a:bodyPr>
          <a:lstStyle/>
          <a:p>
            <a:pPr algn="r"/>
            <a:r>
              <a:rPr lang="fa-IR" b="1" dirty="0" smtClean="0">
                <a:latin typeface="Calibri" pitchFamily="34" charset="0"/>
                <a:ea typeface="Times New Roman" pitchFamily="18" charset="0"/>
                <a:cs typeface="B Nazanin" pitchFamily="2" charset="-78"/>
              </a:rPr>
              <a:t>کتابخانه دانشگاه بندر عباس</a:t>
            </a:r>
            <a:endParaRPr lang="en-US" dirty="0"/>
          </a:p>
        </p:txBody>
      </p:sp>
      <p:pic>
        <p:nvPicPr>
          <p:cNvPr id="8" name="Picture 2" descr="C:\Users\fox\Desktop\توسعه پایدار\2011-08-20 13.19.01.jpg"/>
          <p:cNvPicPr>
            <a:picLocks noChangeAspect="1" noChangeArrowheads="1"/>
          </p:cNvPicPr>
          <p:nvPr/>
        </p:nvPicPr>
        <p:blipFill>
          <a:blip r:embed="rId2" cstate="print"/>
          <a:srcRect/>
          <a:stretch>
            <a:fillRect/>
          </a:stretch>
        </p:blipFill>
        <p:spPr bwMode="auto">
          <a:xfrm>
            <a:off x="304800" y="1143000"/>
            <a:ext cx="8305800" cy="556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5125" y="914400"/>
            <a:ext cx="8808886" cy="3139321"/>
          </a:xfrm>
          <a:prstGeom prst="rect">
            <a:avLst/>
          </a:prstGeom>
        </p:spPr>
        <p:txBody>
          <a:bodyPr wrap="none">
            <a:spAutoFit/>
          </a:bodyPr>
          <a:lstStyle/>
          <a:p>
            <a:pPr algn="r" rtl="1"/>
            <a:r>
              <a:rPr lang="ar-SA" b="1" dirty="0" smtClean="0"/>
              <a:t>کاربرد مفاهیم پایداری و توسعه پایدار در معماری مبحثی به نام معماری پایدار را به‌ وجود آورده است که</a:t>
            </a:r>
            <a:endParaRPr lang="fa-IR" b="1" dirty="0" smtClean="0"/>
          </a:p>
          <a:p>
            <a:pPr algn="r" rtl="1"/>
            <a:r>
              <a:rPr lang="ar-SA" b="1" dirty="0" smtClean="0"/>
              <a:t> مهم‌ترین سرفصل‌های آن را عناوین “</a:t>
            </a:r>
            <a:r>
              <a:rPr lang="ar-SA" b="1" dirty="0" smtClean="0">
                <a:solidFill>
                  <a:srgbClr val="FF0000"/>
                </a:solidFill>
              </a:rPr>
              <a:t>معماری اکو – تک</a:t>
            </a:r>
            <a:r>
              <a:rPr lang="ar-SA" b="1" dirty="0" smtClean="0"/>
              <a:t>”، “</a:t>
            </a:r>
            <a:r>
              <a:rPr lang="ar-SA" b="1" dirty="0" smtClean="0">
                <a:solidFill>
                  <a:srgbClr val="FF0000"/>
                </a:solidFill>
              </a:rPr>
              <a:t>معماری و انرژی</a:t>
            </a:r>
            <a:r>
              <a:rPr lang="ar-SA" b="1" dirty="0" smtClean="0"/>
              <a:t>” و “</a:t>
            </a:r>
            <a:r>
              <a:rPr lang="ar-SA" b="1" dirty="0" smtClean="0">
                <a:solidFill>
                  <a:srgbClr val="FF0000"/>
                </a:solidFill>
              </a:rPr>
              <a:t>معماری سبز</a:t>
            </a:r>
            <a:r>
              <a:rPr lang="ar-SA" b="1" dirty="0" smtClean="0"/>
              <a:t>” تشکیل می‌دهد</a:t>
            </a:r>
            <a:r>
              <a:rPr lang="fa-IR" b="1" dirty="0" smtClean="0"/>
              <a:t>.</a:t>
            </a:r>
          </a:p>
          <a:p>
            <a:pPr algn="r" rtl="1"/>
            <a:endParaRPr lang="fa-IR" b="1" dirty="0" smtClean="0"/>
          </a:p>
          <a:p>
            <a:pPr algn="r" rtl="1"/>
            <a:r>
              <a:rPr lang="fa-IR" b="1" dirty="0" smtClean="0">
                <a:solidFill>
                  <a:srgbClr val="FF0000"/>
                </a:solidFill>
              </a:rPr>
              <a:t>معماری اکو تک:</a:t>
            </a:r>
          </a:p>
          <a:p>
            <a:pPr algn="r" rtl="1"/>
            <a:r>
              <a:rPr lang="fa-IR" b="1" dirty="0" smtClean="0"/>
              <a:t>هر ساختمانی بتواند در محیط طبیعی که واقع شده رابطه برقرار کند.هدف از این کار برقراری یک تعامل مطلوب </a:t>
            </a:r>
          </a:p>
          <a:p>
            <a:pPr algn="r" rtl="1"/>
            <a:r>
              <a:rPr lang="fa-IR" b="1" dirty="0" smtClean="0"/>
              <a:t>بین محیط مصنوع ساختمان و طبیعت است.معنای گفتاری اکو_تک :</a:t>
            </a:r>
          </a:p>
          <a:p>
            <a:pPr algn="r" rtl="1"/>
            <a:r>
              <a:rPr lang="fa-IR" b="1" dirty="0" smtClean="0">
                <a:solidFill>
                  <a:srgbClr val="FF0000"/>
                </a:solidFill>
              </a:rPr>
              <a:t>اکو:</a:t>
            </a:r>
            <a:r>
              <a:rPr lang="fa-IR" b="1" dirty="0" smtClean="0"/>
              <a:t>معنای اکولوژی </a:t>
            </a:r>
          </a:p>
          <a:p>
            <a:pPr algn="r" rtl="1"/>
            <a:r>
              <a:rPr lang="fa-IR" b="1" dirty="0" smtClean="0"/>
              <a:t>و </a:t>
            </a:r>
            <a:r>
              <a:rPr lang="fa-IR" b="1" dirty="0" smtClean="0">
                <a:solidFill>
                  <a:srgbClr val="FF0000"/>
                </a:solidFill>
              </a:rPr>
              <a:t>تک:</a:t>
            </a:r>
            <a:r>
              <a:rPr lang="fa-IR" b="1" dirty="0" smtClean="0"/>
              <a:t> به معنای تکنولوژی(حداکثر استفاده از عوامل طبیعی)که در گذر زمان با تعامل و آشتی به </a:t>
            </a:r>
          </a:p>
          <a:p>
            <a:pPr algn="r" rtl="1"/>
            <a:r>
              <a:rPr lang="fa-IR" b="1" dirty="0" smtClean="0"/>
              <a:t>وجود آمده است.</a:t>
            </a:r>
            <a:endParaRPr lang="en-US" b="1" dirty="0" smtClean="0"/>
          </a:p>
          <a:p>
            <a:pPr algn="r" rtl="1"/>
            <a:r>
              <a:rPr lang="en-US" b="1" dirty="0" smtClean="0"/>
              <a:t> </a:t>
            </a:r>
          </a:p>
          <a:p>
            <a:pPr algn="r" rtl="1"/>
            <a:endParaRPr lang="en-US" b="1" dirty="0"/>
          </a:p>
        </p:txBody>
      </p:sp>
      <p:sp>
        <p:nvSpPr>
          <p:cNvPr id="6" name="Rectangle 5"/>
          <p:cNvSpPr/>
          <p:nvPr/>
        </p:nvSpPr>
        <p:spPr>
          <a:xfrm>
            <a:off x="0" y="3657600"/>
            <a:ext cx="8991600" cy="1200329"/>
          </a:xfrm>
          <a:prstGeom prst="rect">
            <a:avLst/>
          </a:prstGeom>
        </p:spPr>
        <p:txBody>
          <a:bodyPr wrap="square">
            <a:spAutoFit/>
          </a:bodyPr>
          <a:lstStyle/>
          <a:p>
            <a:pPr algn="r"/>
            <a:r>
              <a:rPr lang="fa-IR" b="1" dirty="0" smtClean="0">
                <a:solidFill>
                  <a:srgbClr val="FF0000"/>
                </a:solidFill>
              </a:rPr>
              <a:t>معماری انرژی:</a:t>
            </a:r>
          </a:p>
          <a:p>
            <a:pPr algn="r"/>
            <a:r>
              <a:rPr lang="fa-IR" b="1" dirty="0" smtClean="0"/>
              <a:t>زمینه این سر فصل از جای شروع می شود که ذهن اکثر کارشناسان تمام شدن سوخت های فسیلی تجدید ناپذیر مانند نفت و گاز در آینده نه چندان دور به خود مشغول کرده و دیدگاه جدیدی را برای استفاده از انرژی های نو مانند:خورشید،آب،باد و زمین به عمل آورد.</a:t>
            </a:r>
            <a:endParaRPr lang="en-US" dirty="0"/>
          </a:p>
        </p:txBody>
      </p:sp>
      <p:sp>
        <p:nvSpPr>
          <p:cNvPr id="7" name="Rectangle 6"/>
          <p:cNvSpPr/>
          <p:nvPr/>
        </p:nvSpPr>
        <p:spPr>
          <a:xfrm>
            <a:off x="152400" y="4953000"/>
            <a:ext cx="8819826" cy="1200329"/>
          </a:xfrm>
          <a:prstGeom prst="rect">
            <a:avLst/>
          </a:prstGeom>
        </p:spPr>
        <p:txBody>
          <a:bodyPr wrap="square">
            <a:spAutoFit/>
          </a:bodyPr>
          <a:lstStyle/>
          <a:p>
            <a:pPr algn="r"/>
            <a:r>
              <a:rPr lang="fa-IR" b="1" dirty="0" smtClean="0">
                <a:solidFill>
                  <a:srgbClr val="FF0000"/>
                </a:solidFill>
              </a:rPr>
              <a:t>معماری سبز:</a:t>
            </a:r>
          </a:p>
          <a:p>
            <a:pPr algn="r"/>
            <a:r>
              <a:rPr lang="fa-IR" b="1" dirty="0" smtClean="0"/>
              <a:t>احداث ساختمان با مواد و مصالح تا حد امکان طبیعی به نحوی که از ساختمان کمترین آسیب به محیط برساند.یک ساختمان پایدار و سبز نه تنها در مقابل طبیعت قرار نمی گیرد بلکه در کنار آن به بهره برداری بیشتر محیط و تامین آسایش انسان شکل میگیرد.</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ox\Desktop\توسعه پایدار\2011-08-20 13.19.29.jpg"/>
          <p:cNvPicPr>
            <a:picLocks noChangeAspect="1" noChangeArrowheads="1"/>
          </p:cNvPicPr>
          <p:nvPr/>
        </p:nvPicPr>
        <p:blipFill>
          <a:blip r:embed="rId2"/>
          <a:srcRect/>
          <a:stretch>
            <a:fillRect/>
          </a:stretch>
        </p:blipFill>
        <p:spPr bwMode="auto">
          <a:xfrm>
            <a:off x="228600" y="152400"/>
            <a:ext cx="8610600"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ox\Desktop\توسعه پایدار\2011-08-20 13.20.06.jpg"/>
          <p:cNvPicPr>
            <a:picLocks noChangeAspect="1" noChangeArrowheads="1"/>
          </p:cNvPicPr>
          <p:nvPr/>
        </p:nvPicPr>
        <p:blipFill>
          <a:blip r:embed="rId2"/>
          <a:srcRect/>
          <a:stretch>
            <a:fillRect/>
          </a:stretch>
        </p:blipFill>
        <p:spPr bwMode="auto">
          <a:xfrm>
            <a:off x="152400" y="228600"/>
            <a:ext cx="8839200" cy="6477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0" y="457200"/>
            <a:ext cx="88392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تعریف معماری پایدار:</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ساخت و ساز پایدار این چنین تعریف شده است: «مدیریت یک محیط پاک و سالم براساس بهره‌برداری مؤثر از منابع طبیعی و اصول اکولوژیکی» که هدف از طراحی ساختمانهای پایدار کاهش آسیب آن بر روی محیط و منابع انرژی و طبیعت است، که شامل قوانین زیر می‌باشد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b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۱</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کاهش مصرف منابع غیر قابل تجدید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r>
            <a:b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۲</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توسعه محیط طبیعی</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r>
            <a:b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۳</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حذف یا کاهش مصرف مواد سمی و یا آسیب رسان بر طبیعت در صنعت ساختمان‌سازی</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بابراین بطور خلاصه ساختمان پایدار را می‌توان این چنین تعریف نمودد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ساختمانی که کمترین ناسازگاری و مغایرت را با محیط طبیعی پیرامون خود و در پهنه وسیع‌تر با منطقه و جهان دارد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تمام اصول معماری پایدار باید در یک پروسه کامل – که منجر به ساخته شدن محیط زیست سالم می شود- تجسم یابد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یک معمار باید زیرکانه چند فاکتور را در نظر بگیرد: مقاومت و پایداری و طول عمر بنا، مصالح مناسب، و مفهوم و کانسپت</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endPar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اهدف کلی ساختمان‌های پایدار</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r>
            <a:b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بهره‌برداری مناسب از منابع و انرژی</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r>
            <a:b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جلوگیری از آلودگی هوا</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r>
            <a:b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b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مطابقت با محیط</a:t>
            </a:r>
            <a:r>
              <a:rPr kumimoji="0" lang="en-US" b="1" i="0" u="none" strike="noStrike" cap="none" normalizeH="0" baseline="0" dirty="0" smtClean="0">
                <a:ln>
                  <a:noFill/>
                </a:ln>
                <a:solidFill>
                  <a:schemeClr val="tx1"/>
                </a:solidFill>
                <a:effectLst/>
                <a:latin typeface="Arial" pitchFamily="34" charset="0"/>
                <a:cs typeface="B Nazanin" pitchFamily="2" charset="-78"/>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923330"/>
          </a:xfrm>
          <a:prstGeom prst="rect">
            <a:avLst/>
          </a:prstGeom>
        </p:spPr>
        <p:txBody>
          <a:bodyPr wrap="square">
            <a:spAutoFit/>
          </a:bodyPr>
          <a:lstStyle/>
          <a:p>
            <a:pPr algn="r" rtl="1"/>
            <a:r>
              <a:rPr lang="ar-SA" b="1" dirty="0" smtClean="0">
                <a:solidFill>
                  <a:srgbClr val="FF0000"/>
                </a:solidFill>
              </a:rPr>
              <a:t>اصول توسعه ساخت و ساز پایدار</a:t>
            </a:r>
            <a:r>
              <a:rPr lang="fa-IR" b="1" dirty="0" smtClean="0">
                <a:solidFill>
                  <a:srgbClr val="FF0000"/>
                </a:solidFill>
              </a:rPr>
              <a:t>:</a:t>
            </a:r>
            <a:r>
              <a:rPr lang="en-US" b="1" dirty="0" smtClean="0"/>
              <a:t/>
            </a:r>
            <a:br>
              <a:rPr lang="en-US" b="1" dirty="0" smtClean="0"/>
            </a:br>
            <a:r>
              <a:rPr lang="ar-SA" b="1" dirty="0" smtClean="0"/>
              <a:t>برای ایجاد تعادل میان سطوح تنوع زیستی، </a:t>
            </a:r>
            <a:r>
              <a:rPr lang="fa-IR" b="1" dirty="0" smtClean="0"/>
              <a:t>چهار</a:t>
            </a:r>
            <a:r>
              <a:rPr lang="ar-SA" b="1" dirty="0" smtClean="0"/>
              <a:t> </a:t>
            </a:r>
            <a:r>
              <a:rPr lang="ar-SA" b="1" dirty="0" smtClean="0"/>
              <a:t>اصل توسعه صنعت ساخت وساز پایدار که در جهت و حفظ تنوع زیستی در شهر باید رعایت شوند، به شرح زیر است</a:t>
            </a:r>
            <a:r>
              <a:rPr lang="en-US" b="1" dirty="0" smtClean="0"/>
              <a:t>:</a:t>
            </a:r>
            <a:endParaRPr lang="en-US" b="1" dirty="0"/>
          </a:p>
        </p:txBody>
      </p:sp>
      <p:sp>
        <p:nvSpPr>
          <p:cNvPr id="40961" name="Rectangle 1"/>
          <p:cNvSpPr>
            <a:spLocks noChangeArrowheads="1"/>
          </p:cNvSpPr>
          <p:nvPr/>
        </p:nvSpPr>
        <p:spPr bwMode="auto">
          <a:xfrm>
            <a:off x="228600" y="1219200"/>
            <a:ext cx="8686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rPr>
              <a:t>استفاده پایدار از منابع زیستی:</a:t>
            </a:r>
            <a:endParaRPr kumimoji="0" lang="fa-IR"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FF0000"/>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effectLst/>
                <a:latin typeface="Arial" pitchFamily="34" charset="0"/>
                <a:ea typeface="Times New Roman" pitchFamily="18" charset="0"/>
                <a:cs typeface="B Nazanin" pitchFamily="2" charset="-78"/>
              </a:rPr>
              <a:t> بدین معنا که باید دقت شود که منابع زیستی بهره‌برداری شده در سامانه‌های توسعه در کجا استفاده می‌شوند، و چگونه می‌توان آنها را پایدار نگهداشت، و از منابعی که سریعتر جایگزین می‌شوند استفاده شود. به عنوان مثال؛ از چوب درختهایی باید استفاده شود که سریعتر رشد کرده و می‌توانند جایگزین شوند. همچنین از منابع متنوع استفاده کرد،‌که نوع خاصی از بین نرود، و یا مثلا مساحت جنگلها را مقدار ثابتی نگهداشت و از مقدار میعنی کمتر نشوند، و یا از گونه خاص موجودی به علت منافع اقتصادی حمایت نشوند</a:t>
            </a:r>
            <a:r>
              <a:rPr kumimoji="0" lang="en-US" b="1" i="0" u="none" strike="noStrike" cap="none" normalizeH="0" baseline="0" dirty="0" smtClean="0">
                <a:ln>
                  <a:noFill/>
                </a:ln>
                <a:effectLst/>
                <a:latin typeface="Arial" pitchFamily="34" charset="0"/>
                <a:ea typeface="Times New Roman" pitchFamily="18" charset="0"/>
                <a:cs typeface="B Nazanin" pitchFamily="2" charset="-78"/>
              </a:rPr>
              <a:t>.</a:t>
            </a:r>
            <a:endParaRPr kumimoji="0" lang="en-US" b="1" i="0" u="none" strike="noStrike" cap="none" normalizeH="0" baseline="0" dirty="0" smtClean="0">
              <a:ln>
                <a:noFill/>
              </a:ln>
              <a:effectLst/>
              <a:latin typeface="Arial" pitchFamily="34" charset="0"/>
              <a:cs typeface="B Nazanin" pitchFamily="2" charset="-78"/>
            </a:endParaRPr>
          </a:p>
        </p:txBody>
      </p:sp>
      <p:sp>
        <p:nvSpPr>
          <p:cNvPr id="40962" name="Rectangle 2"/>
          <p:cNvSpPr>
            <a:spLocks noChangeArrowheads="1"/>
          </p:cNvSpPr>
          <p:nvPr/>
        </p:nvSpPr>
        <p:spPr bwMode="auto">
          <a:xfrm>
            <a:off x="152400" y="3429000"/>
            <a:ext cx="86868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kumimoji="0" lang="ar-SA"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rPr>
              <a:t>استفاده</a:t>
            </a:r>
            <a:r>
              <a:rPr kumimoji="0" lang="fa-IR"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rPr>
              <a:t> </a:t>
            </a:r>
            <a:r>
              <a:rPr lang="ar-SA" b="1" dirty="0" smtClean="0">
                <a:solidFill>
                  <a:srgbClr val="92D050"/>
                </a:solidFill>
                <a:latin typeface="Arial" pitchFamily="34" charset="0"/>
                <a:ea typeface="Times New Roman" pitchFamily="18" charset="0"/>
                <a:cs typeface="B Nazanin" pitchFamily="2" charset="-78"/>
              </a:rPr>
              <a:t>عاقلانه</a:t>
            </a:r>
            <a:r>
              <a:rPr kumimoji="0" lang="ar-SA"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rPr>
              <a:t> </a:t>
            </a:r>
            <a:r>
              <a:rPr kumimoji="0" lang="ar-SA"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rPr>
              <a:t>از منابع تجدید ناپذیر:</a:t>
            </a:r>
            <a:endParaRPr kumimoji="0" lang="en-US" b="1" i="0" u="none" strike="noStrike" cap="none" normalizeH="0" baseline="0" dirty="0" smtClean="0">
              <a:ln>
                <a:noFill/>
              </a:ln>
              <a:solidFill>
                <a:srgbClr val="92D050"/>
              </a:solidFill>
              <a:effectLst/>
              <a:latin typeface="Arial"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استفاده عاقلانه از منابع غیر قابل تجدید باید به طور گسترده اعمال شود. به عنوان مثال؛ استفاده از منابع فسیلی برای سوخت غیر عاقلانه است. و یا در ساختن صندلی از چوبی استفاده شود که در طبیعت از سرعت تجدید‌پذیری و جایگزینی بالاتری برخوردار است</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کاربرد معقول از چوب (به عنوان یک منبع تجدید ناپذیر) باعث می‌شود که به اصل منبع لطمه‌ای نخورده و امکان جایگزینی آن در طبیعت وجود داشته باشد، و حتی در نوع رنگی که در آن بکار برده می‌شود از موادی که کمتر که برای محیط زیست ضرر دارد استفاده شود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en-US" b="1" i="0" u="none" strike="noStrike" cap="none" normalizeH="0" baseline="0" dirty="0" smtClean="0">
                <a:ln>
                  <a:noFill/>
                </a:ln>
                <a:solidFill>
                  <a:schemeClr val="tx1"/>
                </a:solidFill>
                <a:effectLst/>
                <a:latin typeface="Arial" pitchFamily="34" charset="0"/>
                <a:cs typeface="B Nazanin" pitchFamily="2" charset="-78"/>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52400" y="228600"/>
            <a:ext cx="8763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Arial" pitchFamily="34" charset="0"/>
                <a:ea typeface="Times New Roman" pitchFamily="18" charset="0"/>
                <a:cs typeface="B Nazanin" pitchFamily="2" charset="-78"/>
              </a:rPr>
              <a:t>حفاظت از تنوع زیستی:</a:t>
            </a:r>
            <a:endParaRPr kumimoji="0" lang="en-US" b="1" i="0" u="none" strike="noStrike" cap="none" normalizeH="0" baseline="0" dirty="0" smtClean="0">
              <a:ln>
                <a:noFill/>
              </a:ln>
              <a:solidFill>
                <a:srgbClr val="FF0000"/>
              </a:solidFill>
              <a:effectLst/>
              <a:latin typeface="Arial" pitchFamily="34" charset="0"/>
              <a:ea typeface="Times New Roman" pitchFamily="18"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از منابع زیستی به خوبی نگهداری شود،‌و مشارکت افراد جامعه در جهت بقاء و تنوع زیستی موجود الزامی باشد. طوری از سامانه استفاده شود که همه اجزاء خود حافظ مجموعه باشند. مردم به طور صحیح از منابع محیطی بهره گیرند، و به آنها آموزش داده شود که از هر محصول یا منبعی در جای خود و به صورت بهینه استفاده کنند. مثلا در مورد مبلمان شهری، استفاده صحیح از ان به مردم آموزش داده شود. و با اندک نقصی به کنار گذاشته نشوند،‌ بلکه تعمیر و یا در غیر این صورت به محصولی دیگر تبدیل و یا در نهایت مواد اولیه آن بازیافت شود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en-US" b="1" i="0" u="none" strike="noStrike" cap="none" normalizeH="0" baseline="0" dirty="0" smtClean="0">
                <a:ln>
                  <a:noFill/>
                </a:ln>
                <a:solidFill>
                  <a:schemeClr val="tx1"/>
                </a:solidFill>
                <a:effectLst/>
                <a:latin typeface="Arial" pitchFamily="34" charset="0"/>
                <a:cs typeface="B Nazanin" pitchFamily="2" charset="-78"/>
              </a:rPr>
              <a:t> </a:t>
            </a:r>
          </a:p>
        </p:txBody>
      </p:sp>
      <p:sp>
        <p:nvSpPr>
          <p:cNvPr id="41986" name="Rectangle 2"/>
          <p:cNvSpPr>
            <a:spLocks noChangeArrowheads="1"/>
          </p:cNvSpPr>
          <p:nvPr/>
        </p:nvSpPr>
        <p:spPr bwMode="auto">
          <a:xfrm>
            <a:off x="152400" y="2590800"/>
            <a:ext cx="868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rPr>
              <a:t>مرحله طراحی برای انسان</a:t>
            </a: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اصل طراحی برای انسان، آخرین و شاید مهمترین اصل از معماری پایدار است</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این اصل ریشه در نیازهایی دارد که برای حفظ و نگهداری عناصر زنجیره ای اکوسیستم لازم است که آنها نیز به نوبه خود بقای انسان را تضمین می کنند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این اصل دارای سه استراتژی نگهداری از منابع طبیعی، طراحی شهری-طراحی سایت و راحتی انسان است که تمرکزشان بر افزایش همزیستی بین ساختمان و محیط بیرون از آن و بین ساختمان و افراد استفاده کننده از آنهاست</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52400"/>
            <a:ext cx="4865306" cy="400110"/>
          </a:xfrm>
          <a:prstGeom prst="rect">
            <a:avLst/>
          </a:prstGeom>
        </p:spPr>
        <p:txBody>
          <a:bodyPr wrap="none">
            <a:spAutoFit/>
          </a:bodyPr>
          <a:lstStyle/>
          <a:p>
            <a:pPr algn="l" rtl="1"/>
            <a:r>
              <a:rPr lang="ar-SA" sz="2000" b="1" dirty="0" smtClean="0">
                <a:solidFill>
                  <a:srgbClr val="FF0000"/>
                </a:solidFill>
                <a:cs typeface="B Nazanin" pitchFamily="2" charset="-78"/>
              </a:rPr>
              <a:t>نمونه معماري پايدار؛ برج هرست</a:t>
            </a:r>
            <a:r>
              <a:rPr lang="en-US" sz="2000" b="1" dirty="0" smtClean="0">
                <a:solidFill>
                  <a:srgbClr val="FF0000"/>
                </a:solidFill>
                <a:cs typeface="B Nazanin" pitchFamily="2" charset="-78"/>
              </a:rPr>
              <a:t> (Hearst tower):</a:t>
            </a:r>
            <a:endParaRPr lang="en-US" sz="2000" b="1" dirty="0">
              <a:solidFill>
                <a:srgbClr val="FF0000"/>
              </a:solidFill>
              <a:cs typeface="B Nazanin" pitchFamily="2" charset="-78"/>
            </a:endParaRPr>
          </a:p>
        </p:txBody>
      </p:sp>
      <p:sp>
        <p:nvSpPr>
          <p:cNvPr id="5" name="Rectangle 4"/>
          <p:cNvSpPr/>
          <p:nvPr/>
        </p:nvSpPr>
        <p:spPr>
          <a:xfrm>
            <a:off x="228600" y="685800"/>
            <a:ext cx="8686800" cy="2031325"/>
          </a:xfrm>
          <a:prstGeom prst="rect">
            <a:avLst/>
          </a:prstGeom>
        </p:spPr>
        <p:txBody>
          <a:bodyPr wrap="square">
            <a:spAutoFit/>
          </a:bodyPr>
          <a:lstStyle/>
          <a:p>
            <a:pPr algn="r" rtl="1"/>
            <a:r>
              <a:rPr lang="ar-SA" b="1" dirty="0" smtClean="0">
                <a:cs typeface="B Nazanin" pitchFamily="2" charset="-78"/>
              </a:rPr>
              <a:t>اين ساختمان درنيويورك قراردارد كه توسط نورمن فاستر، معمار بسيارمعروف، طراحي شده و نمونه‌اي بارز از يك بناي پايداراست</a:t>
            </a:r>
            <a:r>
              <a:rPr lang="en-US" b="1" dirty="0" smtClean="0">
                <a:cs typeface="B Nazanin" pitchFamily="2" charset="-78"/>
              </a:rPr>
              <a:t>.</a:t>
            </a:r>
            <a:br>
              <a:rPr lang="en-US" b="1" dirty="0" smtClean="0">
                <a:cs typeface="B Nazanin" pitchFamily="2" charset="-78"/>
              </a:rPr>
            </a:br>
            <a:r>
              <a:rPr lang="ar-SA" b="1" dirty="0" smtClean="0">
                <a:cs typeface="B Nazanin" pitchFamily="2" charset="-78"/>
              </a:rPr>
              <a:t>معمار با انتخاب طرحي منحصر بفرد براي اين بنا، موجب كاهش 20 درصدي فولاد مصرفي در ساخت آن شده است. همچنين، ساختمان مجهز به سنسورهاي حساس به نور خورشيد براي تنظيم روشنايي لازم درفضاهاي داخلي است</a:t>
            </a:r>
            <a:r>
              <a:rPr lang="en-US" b="1" dirty="0" smtClean="0">
                <a:cs typeface="B Nazanin" pitchFamily="2" charset="-78"/>
              </a:rPr>
              <a:t>. </a:t>
            </a:r>
            <a:br>
              <a:rPr lang="en-US" b="1" dirty="0" smtClean="0">
                <a:cs typeface="B Nazanin" pitchFamily="2" charset="-78"/>
              </a:rPr>
            </a:br>
            <a:r>
              <a:rPr lang="ar-SA" b="1" dirty="0" smtClean="0">
                <a:cs typeface="B Nazanin" pitchFamily="2" charset="-78"/>
              </a:rPr>
              <a:t>اين ساختمان به دليل اينكه دربيشتراوقات سال از هواي خارج از ساختمان به عنوان تهويه مطبوع استفاده مي‌كند، 22 درصد دي‌اكسيدكربن كمتر ‌وارد هوا مي‌كند</a:t>
            </a:r>
            <a:endParaRPr lang="en-US" b="1" dirty="0">
              <a:cs typeface="B Nazanin" pitchFamily="2" charset="-78"/>
            </a:endParaRPr>
          </a:p>
        </p:txBody>
      </p:sp>
      <p:sp>
        <p:nvSpPr>
          <p:cNvPr id="45057" name="Rectangle 1"/>
          <p:cNvSpPr>
            <a:spLocks noChangeArrowheads="1"/>
          </p:cNvSpPr>
          <p:nvPr/>
        </p:nvSpPr>
        <p:spPr bwMode="auto">
          <a:xfrm>
            <a:off x="228600" y="289560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برج هرست (به </a:t>
            </a:r>
            <a:r>
              <a:rPr kumimoji="0" lang="fa-IR" sz="2000" b="1"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hlinkClick r:id="rId2" tooltip="زبان انگلیسی"/>
              </a:rPr>
              <a:t>انگلیسی</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Hearst Tower</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نام یک برج سبز (از لحاظ استانداردهای محیط زیست) مرتفع در </a:t>
            </a:r>
            <a:r>
              <a:rPr kumimoji="0" lang="fa-IR" sz="2000" b="1" i="0" u="none" strike="noStrike" cap="none" normalizeH="0" baseline="0" dirty="0" smtClean="0">
                <a:ln>
                  <a:noFill/>
                </a:ln>
                <a:solidFill>
                  <a:srgbClr val="0000FF"/>
                </a:solidFill>
                <a:effectLst/>
                <a:latin typeface="Times New Roman" pitchFamily="18" charset="0"/>
                <a:ea typeface="Times New Roman" pitchFamily="18" charset="0"/>
                <a:cs typeface="B Nazanin" pitchFamily="2" charset="-78"/>
                <a:hlinkClick r:id="rId3" tooltip="شهر نیویورک"/>
              </a:rPr>
              <a:t>شهر نیویورک</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در </a:t>
            </a:r>
            <a:r>
              <a:rPr kumimoji="0" lang="fa-IR" sz="2000" b="1" i="0" u="none" strike="noStrike" cap="none" normalizeH="0" baseline="0" dirty="0" smtClean="0">
                <a:ln>
                  <a:noFill/>
                </a:ln>
                <a:solidFill>
                  <a:schemeClr val="accent5">
                    <a:lumMod val="75000"/>
                  </a:schemeClr>
                </a:solidFill>
                <a:effectLst/>
                <a:latin typeface="Times New Roman" pitchFamily="18" charset="0"/>
                <a:ea typeface="Times New Roman" pitchFamily="18" charset="0"/>
                <a:cs typeface="B Nazanin" pitchFamily="2" charset="-78"/>
                <a:hlinkClick r:id="rId4" tooltip="ایالت نیویورک"/>
              </a:rPr>
              <a:t>ایالت نیویورک</a:t>
            </a:r>
            <a:r>
              <a:rPr kumimoji="0" lang="fa-IR" sz="2000" b="1" i="0" u="none" strike="noStrike" cap="none" normalizeH="0" baseline="0" dirty="0" smtClean="0">
                <a:ln>
                  <a:noFill/>
                </a:ln>
                <a:solidFill>
                  <a:schemeClr val="accent5">
                    <a:lumMod val="75000"/>
                  </a:schemeClr>
                </a:solidFill>
                <a:effectLst/>
                <a:latin typeface="Times New Roman" pitchFamily="18" charset="0"/>
                <a:ea typeface="Times New Roman" pitchFamily="18" charset="0"/>
                <a:cs typeface="B Nazanin" pitchFamily="2" charset="-78"/>
              </a:rPr>
              <a:t> </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است.</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این برج در ۲۰۰۶ ساخته گردید، و ۱۸۲ متر ارتفاع دارد، و متعلق به دفاتر چند نشریه معروف است.</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معمار این برج پست‌مدرنیستی، </a:t>
            </a:r>
            <a:r>
              <a:rPr kumimoji="0" lang="fa-IR" sz="2000" b="1" i="0" strike="noStrike" cap="none" normalizeH="0" baseline="0" dirty="0" smtClean="0">
                <a:ln>
                  <a:noFill/>
                </a:ln>
                <a:solidFill>
                  <a:schemeClr val="accent5">
                    <a:lumMod val="75000"/>
                  </a:schemeClr>
                </a:solidFill>
                <a:effectLst/>
                <a:latin typeface="Times New Roman" pitchFamily="18" charset="0"/>
                <a:ea typeface="Times New Roman" pitchFamily="18" charset="0"/>
                <a:cs typeface="B Nazanin" pitchFamily="2" charset="-78"/>
                <a:hlinkClick r:id="rId5" tooltip="نورمن فاستر"/>
              </a:rPr>
              <a:t>نورمن فاستر</a:t>
            </a:r>
            <a:r>
              <a:rPr kumimoji="0" lang="fa-IR" sz="2000" b="1" i="0" strike="noStrike" cap="none" normalizeH="0" baseline="0" dirty="0" smtClean="0">
                <a:ln>
                  <a:noFill/>
                </a:ln>
                <a:solidFill>
                  <a:schemeClr val="accent5">
                    <a:lumMod val="75000"/>
                  </a:schemeClr>
                </a:solidFill>
                <a:effectLst/>
                <a:latin typeface="Times New Roman" pitchFamily="18" charset="0"/>
                <a:ea typeface="Times New Roman" pitchFamily="18" charset="0"/>
                <a:cs typeface="B Nazanin" pitchFamily="2" charset="-78"/>
              </a:rPr>
              <a:t> </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و شرکا است.</a:t>
            </a:r>
            <a:endPar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۸۰</a:t>
            </a:r>
            <a:r>
              <a:rPr kumimoji="0" lang="ar-AE" sz="20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فولاد بکار رفته در ساخت این بنا از نوع بازیافتی است، و ۵۰</a:t>
            </a:r>
            <a:r>
              <a:rPr kumimoji="0" lang="ar-AE" sz="2000"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آب مصرفی ساختمان از بارندگی روی سقف تامین می‌شود</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a:t>
            </a:r>
            <a:endParaRPr kumimoji="0" lang="en-US" sz="2000" b="1"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rstowernyc.JPG">
            <a:hlinkClick r:id="rId2"/>
          </p:cNvPr>
          <p:cNvPicPr/>
          <p:nvPr/>
        </p:nvPicPr>
        <p:blipFill>
          <a:blip r:embed="rId3"/>
          <a:srcRect/>
          <a:stretch>
            <a:fillRect/>
          </a:stretch>
        </p:blipFill>
        <p:spPr bwMode="auto">
          <a:xfrm>
            <a:off x="1524000" y="228600"/>
            <a:ext cx="5943600" cy="640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iecycle.org/blog/wp271/wp-content/uploads/2009/11/Hearst_Tower_Lobby_October_2006.jpg"/>
          <p:cNvPicPr/>
          <p:nvPr/>
        </p:nvPicPr>
        <p:blipFill>
          <a:blip r:embed="rId2"/>
          <a:srcRect/>
          <a:stretch>
            <a:fillRect/>
          </a:stretch>
        </p:blipFill>
        <p:spPr bwMode="auto">
          <a:xfrm>
            <a:off x="228600" y="228600"/>
            <a:ext cx="7239000" cy="64008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3009" name="Rectangle 1"/>
          <p:cNvSpPr>
            <a:spLocks noChangeArrowheads="1"/>
          </p:cNvSpPr>
          <p:nvPr/>
        </p:nvSpPr>
        <p:spPr bwMode="auto">
          <a:xfrm>
            <a:off x="1828800" y="0"/>
            <a:ext cx="7315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FF0000"/>
                </a:solidFill>
                <a:effectLst/>
                <a:latin typeface="Times New Roman" pitchFamily="18" charset="0"/>
                <a:ea typeface="Times New Roman" pitchFamily="18" charset="0"/>
                <a:cs typeface="B Nazanin" pitchFamily="2" charset="-78"/>
              </a:rPr>
              <a:t>نگارخانه</a:t>
            </a:r>
            <a:endParaRPr kumimoji="0" lang="fa-IR" sz="2000" b="0" i="0" u="none" strike="noStrike" cap="none" normalizeH="0" baseline="0" dirty="0" smtClean="0">
              <a:ln>
                <a:noFill/>
              </a:ln>
              <a:solidFill>
                <a:srgbClr val="FF0000"/>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152400"/>
            <a:ext cx="8686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برج هرست </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Hearst Tower </a:t>
            </a: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این پروژه در واقع موقعیت بسیار استثنایی برای یک آرشیتکت انگلیسی به نام "نورمن فاستر" بود که همواره به عنوان ارائه دهنده طرح های مدرن شهرت داشته است . همزمانی این پروژه با پروژه اصلی بسیار جالب بود چرا که قرار براین گردید که ساختمان دیگری به ارتفاع سي و شش طبقه بر روی سقف آسمان خراش اصلی که همانا برج هرست می باشد و در سال 1928 ساخته شده بود بنا شود</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r>
              <a:rPr kumimoji="0" lang="en-US" b="1" i="0" u="none" strike="noStrike" cap="none" normalizeH="0" baseline="0" dirty="0" smtClean="0">
                <a:ln>
                  <a:noFill/>
                </a:ln>
                <a:solidFill>
                  <a:schemeClr val="tx1"/>
                </a:solidFill>
                <a:effectLst/>
                <a:latin typeface="Arial" pitchFamily="34" charset="0"/>
                <a:cs typeface="B Nazanin" pitchFamily="2" charset="-78"/>
              </a:rPr>
              <a:t> </a:t>
            </a:r>
          </a:p>
        </p:txBody>
      </p:sp>
      <p:pic>
        <p:nvPicPr>
          <p:cNvPr id="5" name="Picture 4" descr="http://www.e-architect.co.uk/new_york/jpgs/hearst_tower_originalfromnw.jpg"/>
          <p:cNvPicPr/>
          <p:nvPr/>
        </p:nvPicPr>
        <p:blipFill>
          <a:blip r:embed="rId2"/>
          <a:srcRect/>
          <a:stretch>
            <a:fillRect/>
          </a:stretch>
        </p:blipFill>
        <p:spPr bwMode="auto">
          <a:xfrm>
            <a:off x="533400" y="1676400"/>
            <a:ext cx="8229600" cy="50196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TotalTime>
  <Words>1140</Words>
  <Application>Microsoft Office PowerPoint</Application>
  <PresentationFormat>On-screen Show (4:3)</PresentationFormat>
  <Paragraphs>62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fox</dc:creator>
  <cp:lastModifiedBy>fox</cp:lastModifiedBy>
  <cp:revision>18</cp:revision>
  <dcterms:created xsi:type="dcterms:W3CDTF">2006-08-16T00:00:00Z</dcterms:created>
  <dcterms:modified xsi:type="dcterms:W3CDTF">2012-11-12T12:15:33Z</dcterms:modified>
</cp:coreProperties>
</file>