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80" r:id="rId2"/>
    <p:sldId id="287" r:id="rId3"/>
    <p:sldId id="257" r:id="rId4"/>
    <p:sldId id="258" r:id="rId5"/>
    <p:sldId id="281" r:id="rId6"/>
    <p:sldId id="282" r:id="rId7"/>
    <p:sldId id="288" r:id="rId8"/>
    <p:sldId id="284" r:id="rId9"/>
    <p:sldId id="259" r:id="rId10"/>
    <p:sldId id="260" r:id="rId11"/>
    <p:sldId id="261" r:id="rId12"/>
    <p:sldId id="262" r:id="rId13"/>
    <p:sldId id="263" r:id="rId14"/>
    <p:sldId id="264" r:id="rId15"/>
    <p:sldId id="265" r:id="rId16"/>
    <p:sldId id="266" r:id="rId17"/>
    <p:sldId id="267" r:id="rId18"/>
    <p:sldId id="285" r:id="rId19"/>
    <p:sldId id="268" r:id="rId20"/>
    <p:sldId id="269" r:id="rId21"/>
    <p:sldId id="283" r:id="rId22"/>
    <p:sldId id="270" r:id="rId23"/>
    <p:sldId id="271" r:id="rId24"/>
    <p:sldId id="272" r:id="rId25"/>
    <p:sldId id="273" r:id="rId26"/>
    <p:sldId id="274" r:id="rId27"/>
    <p:sldId id="275" r:id="rId28"/>
    <p:sldId id="276" r:id="rId29"/>
    <p:sldId id="277" r:id="rId30"/>
    <p:sldId id="278" r:id="rId31"/>
    <p:sldId id="279" r:id="rId32"/>
    <p:sldId id="286" r:id="rId33"/>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66" y="2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l">
              <a:defRPr sz="1200"/>
            </a:lvl1pPr>
          </a:lstStyle>
          <a:p>
            <a:fld id="{B0F49F1E-1892-4E2D-A91E-23E883D2476E}" type="datetimeFigureOut">
              <a:rPr lang="fa-IR" smtClean="0"/>
              <a:t>09/19/1439</a:t>
            </a:fld>
            <a:endParaRPr lang="fa-I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l">
              <a:defRPr sz="1200"/>
            </a:lvl1pPr>
          </a:lstStyle>
          <a:p>
            <a:fld id="{8724EFF1-79ED-47D3-9C28-B8F6216C9297}" type="slidenum">
              <a:rPr lang="fa-IR" smtClean="0"/>
              <a:t>‹#›</a:t>
            </a:fld>
            <a:endParaRPr lang="fa-IR"/>
          </a:p>
        </p:txBody>
      </p:sp>
    </p:spTree>
    <p:extLst>
      <p:ext uri="{BB962C8B-B14F-4D97-AF65-F5344CB8AC3E}">
        <p14:creationId xmlns:p14="http://schemas.microsoft.com/office/powerpoint/2010/main" val="167687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endParaRPr lang="en-US" altLang="fa-IR"/>
          </a:p>
        </p:txBody>
      </p:sp>
      <p:sp>
        <p:nvSpPr>
          <p:cNvPr id="6" name="Slide Number Placeholder 5"/>
          <p:cNvSpPr>
            <a:spLocks noGrp="1"/>
          </p:cNvSpPr>
          <p:nvPr>
            <p:ph type="sldNum" sz="quarter" idx="12"/>
          </p:nvPr>
        </p:nvSpPr>
        <p:spPr/>
        <p:txBody>
          <a:bodyPr/>
          <a:lstStyle>
            <a:lvl1pPr>
              <a:defRPr/>
            </a:lvl1pPr>
          </a:lstStyle>
          <a:p>
            <a:fld id="{A220C1B2-A7B4-4B14-B391-499ADA6D272B}" type="slidenum">
              <a:rPr lang="en-US" altLang="fa-IR"/>
              <a:pPr/>
              <a:t>‹#›</a:t>
            </a:fld>
            <a:endParaRPr lang="en-US" altLang="fa-IR"/>
          </a:p>
        </p:txBody>
      </p:sp>
    </p:spTree>
    <p:extLst>
      <p:ext uri="{BB962C8B-B14F-4D97-AF65-F5344CB8AC3E}">
        <p14:creationId xmlns:p14="http://schemas.microsoft.com/office/powerpoint/2010/main" val="3658013614"/>
      </p:ext>
    </p:extLst>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endParaRPr lang="en-US" altLang="fa-IR"/>
          </a:p>
        </p:txBody>
      </p:sp>
      <p:sp>
        <p:nvSpPr>
          <p:cNvPr id="6" name="Slide Number Placeholder 5"/>
          <p:cNvSpPr>
            <a:spLocks noGrp="1"/>
          </p:cNvSpPr>
          <p:nvPr>
            <p:ph type="sldNum" sz="quarter" idx="12"/>
          </p:nvPr>
        </p:nvSpPr>
        <p:spPr/>
        <p:txBody>
          <a:bodyPr/>
          <a:lstStyle>
            <a:lvl1pPr>
              <a:defRPr/>
            </a:lvl1pPr>
          </a:lstStyle>
          <a:p>
            <a:fld id="{3BD2C646-6E59-43AE-85BD-B7370FBC52B5}" type="slidenum">
              <a:rPr lang="en-US" altLang="fa-IR"/>
              <a:pPr/>
              <a:t>‹#›</a:t>
            </a:fld>
            <a:endParaRPr lang="en-US" altLang="fa-IR"/>
          </a:p>
        </p:txBody>
      </p:sp>
    </p:spTree>
    <p:extLst>
      <p:ext uri="{BB962C8B-B14F-4D97-AF65-F5344CB8AC3E}">
        <p14:creationId xmlns:p14="http://schemas.microsoft.com/office/powerpoint/2010/main" val="4163449407"/>
      </p:ext>
    </p:extLst>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endParaRPr lang="en-US" altLang="fa-IR"/>
          </a:p>
        </p:txBody>
      </p:sp>
      <p:sp>
        <p:nvSpPr>
          <p:cNvPr id="6" name="Slide Number Placeholder 5"/>
          <p:cNvSpPr>
            <a:spLocks noGrp="1"/>
          </p:cNvSpPr>
          <p:nvPr>
            <p:ph type="sldNum" sz="quarter" idx="12"/>
          </p:nvPr>
        </p:nvSpPr>
        <p:spPr/>
        <p:txBody>
          <a:bodyPr/>
          <a:lstStyle>
            <a:lvl1pPr>
              <a:defRPr/>
            </a:lvl1pPr>
          </a:lstStyle>
          <a:p>
            <a:fld id="{79EE660C-D8AE-415D-A0DC-6BB4D7A29448}" type="slidenum">
              <a:rPr lang="en-US" altLang="fa-IR"/>
              <a:pPr/>
              <a:t>‹#›</a:t>
            </a:fld>
            <a:endParaRPr lang="en-US" altLang="fa-IR"/>
          </a:p>
        </p:txBody>
      </p:sp>
    </p:spTree>
    <p:extLst>
      <p:ext uri="{BB962C8B-B14F-4D97-AF65-F5344CB8AC3E}">
        <p14:creationId xmlns:p14="http://schemas.microsoft.com/office/powerpoint/2010/main" val="2766945043"/>
      </p:ext>
    </p:extLst>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457200" y="1600200"/>
            <a:ext cx="8229600" cy="4525963"/>
          </a:xfrm>
        </p:spPr>
        <p:txBody>
          <a:bodyPr/>
          <a:lstStyle/>
          <a:p>
            <a:endParaRPr lang="fa-IR"/>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ltLang="fa-I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ltLang="fa-I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1DFBDDE2-E1AF-4B04-B5A2-C927351BECA9}" type="slidenum">
              <a:rPr lang="en-US" altLang="fa-IR"/>
              <a:pPr/>
              <a:t>‹#›</a:t>
            </a:fld>
            <a:endParaRPr lang="en-US" altLang="fa-IR"/>
          </a:p>
        </p:txBody>
      </p:sp>
    </p:spTree>
    <p:extLst>
      <p:ext uri="{BB962C8B-B14F-4D97-AF65-F5344CB8AC3E}">
        <p14:creationId xmlns:p14="http://schemas.microsoft.com/office/powerpoint/2010/main" val="3005370321"/>
      </p:ext>
    </p:extLst>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endParaRPr lang="en-US" altLang="fa-IR"/>
          </a:p>
        </p:txBody>
      </p:sp>
      <p:sp>
        <p:nvSpPr>
          <p:cNvPr id="6" name="Slide Number Placeholder 5"/>
          <p:cNvSpPr>
            <a:spLocks noGrp="1"/>
          </p:cNvSpPr>
          <p:nvPr>
            <p:ph type="sldNum" sz="quarter" idx="12"/>
          </p:nvPr>
        </p:nvSpPr>
        <p:spPr/>
        <p:txBody>
          <a:bodyPr/>
          <a:lstStyle>
            <a:lvl1pPr>
              <a:defRPr/>
            </a:lvl1pPr>
          </a:lstStyle>
          <a:p>
            <a:fld id="{6C9A100C-0A3C-4D75-9E0E-3E233583B386}" type="slidenum">
              <a:rPr lang="en-US" altLang="fa-IR"/>
              <a:pPr/>
              <a:t>‹#›</a:t>
            </a:fld>
            <a:endParaRPr lang="en-US" altLang="fa-IR"/>
          </a:p>
        </p:txBody>
      </p:sp>
    </p:spTree>
    <p:extLst>
      <p:ext uri="{BB962C8B-B14F-4D97-AF65-F5344CB8AC3E}">
        <p14:creationId xmlns:p14="http://schemas.microsoft.com/office/powerpoint/2010/main" val="1800655201"/>
      </p:ext>
    </p:extLst>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endParaRPr lang="en-US" altLang="fa-IR"/>
          </a:p>
        </p:txBody>
      </p:sp>
      <p:sp>
        <p:nvSpPr>
          <p:cNvPr id="6" name="Slide Number Placeholder 5"/>
          <p:cNvSpPr>
            <a:spLocks noGrp="1"/>
          </p:cNvSpPr>
          <p:nvPr>
            <p:ph type="sldNum" sz="quarter" idx="12"/>
          </p:nvPr>
        </p:nvSpPr>
        <p:spPr/>
        <p:txBody>
          <a:bodyPr/>
          <a:lstStyle>
            <a:lvl1pPr>
              <a:defRPr/>
            </a:lvl1pPr>
          </a:lstStyle>
          <a:p>
            <a:fld id="{377E3A30-8ECF-4182-A01C-069858642DAA}" type="slidenum">
              <a:rPr lang="en-US" altLang="fa-IR"/>
              <a:pPr/>
              <a:t>‹#›</a:t>
            </a:fld>
            <a:endParaRPr lang="en-US" altLang="fa-IR"/>
          </a:p>
        </p:txBody>
      </p:sp>
    </p:spTree>
    <p:extLst>
      <p:ext uri="{BB962C8B-B14F-4D97-AF65-F5344CB8AC3E}">
        <p14:creationId xmlns:p14="http://schemas.microsoft.com/office/powerpoint/2010/main" val="694760925"/>
      </p:ext>
    </p:extLst>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ltLang="fa-IR"/>
          </a:p>
        </p:txBody>
      </p:sp>
      <p:sp>
        <p:nvSpPr>
          <p:cNvPr id="6" name="Footer Placeholder 5"/>
          <p:cNvSpPr>
            <a:spLocks noGrp="1"/>
          </p:cNvSpPr>
          <p:nvPr>
            <p:ph type="ftr" sz="quarter" idx="11"/>
          </p:nvPr>
        </p:nvSpPr>
        <p:spPr/>
        <p:txBody>
          <a:bodyPr/>
          <a:lstStyle>
            <a:lvl1pPr>
              <a:defRPr/>
            </a:lvl1pPr>
          </a:lstStyle>
          <a:p>
            <a:endParaRPr lang="en-US" altLang="fa-IR"/>
          </a:p>
        </p:txBody>
      </p:sp>
      <p:sp>
        <p:nvSpPr>
          <p:cNvPr id="7" name="Slide Number Placeholder 6"/>
          <p:cNvSpPr>
            <a:spLocks noGrp="1"/>
          </p:cNvSpPr>
          <p:nvPr>
            <p:ph type="sldNum" sz="quarter" idx="12"/>
          </p:nvPr>
        </p:nvSpPr>
        <p:spPr/>
        <p:txBody>
          <a:bodyPr/>
          <a:lstStyle>
            <a:lvl1pPr>
              <a:defRPr/>
            </a:lvl1pPr>
          </a:lstStyle>
          <a:p>
            <a:fld id="{D909582F-707C-4556-AC53-3AC299671620}" type="slidenum">
              <a:rPr lang="en-US" altLang="fa-IR"/>
              <a:pPr/>
              <a:t>‹#›</a:t>
            </a:fld>
            <a:endParaRPr lang="en-US" altLang="fa-IR"/>
          </a:p>
        </p:txBody>
      </p:sp>
    </p:spTree>
    <p:extLst>
      <p:ext uri="{BB962C8B-B14F-4D97-AF65-F5344CB8AC3E}">
        <p14:creationId xmlns:p14="http://schemas.microsoft.com/office/powerpoint/2010/main" val="1812644203"/>
      </p:ext>
    </p:extLst>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ltLang="fa-IR"/>
          </a:p>
        </p:txBody>
      </p:sp>
      <p:sp>
        <p:nvSpPr>
          <p:cNvPr id="8" name="Footer Placeholder 7"/>
          <p:cNvSpPr>
            <a:spLocks noGrp="1"/>
          </p:cNvSpPr>
          <p:nvPr>
            <p:ph type="ftr" sz="quarter" idx="11"/>
          </p:nvPr>
        </p:nvSpPr>
        <p:spPr/>
        <p:txBody>
          <a:bodyPr/>
          <a:lstStyle>
            <a:lvl1pPr>
              <a:defRPr/>
            </a:lvl1pPr>
          </a:lstStyle>
          <a:p>
            <a:endParaRPr lang="en-US" altLang="fa-IR"/>
          </a:p>
        </p:txBody>
      </p:sp>
      <p:sp>
        <p:nvSpPr>
          <p:cNvPr id="9" name="Slide Number Placeholder 8"/>
          <p:cNvSpPr>
            <a:spLocks noGrp="1"/>
          </p:cNvSpPr>
          <p:nvPr>
            <p:ph type="sldNum" sz="quarter" idx="12"/>
          </p:nvPr>
        </p:nvSpPr>
        <p:spPr/>
        <p:txBody>
          <a:bodyPr/>
          <a:lstStyle>
            <a:lvl1pPr>
              <a:defRPr/>
            </a:lvl1pPr>
          </a:lstStyle>
          <a:p>
            <a:fld id="{43230C80-F1A7-4231-86F5-D617702E4E09}" type="slidenum">
              <a:rPr lang="en-US" altLang="fa-IR"/>
              <a:pPr/>
              <a:t>‹#›</a:t>
            </a:fld>
            <a:endParaRPr lang="en-US" altLang="fa-IR"/>
          </a:p>
        </p:txBody>
      </p:sp>
    </p:spTree>
    <p:extLst>
      <p:ext uri="{BB962C8B-B14F-4D97-AF65-F5344CB8AC3E}">
        <p14:creationId xmlns:p14="http://schemas.microsoft.com/office/powerpoint/2010/main" val="4049148045"/>
      </p:ext>
    </p:extLst>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ltLang="fa-IR"/>
          </a:p>
        </p:txBody>
      </p:sp>
      <p:sp>
        <p:nvSpPr>
          <p:cNvPr id="4" name="Footer Placeholder 3"/>
          <p:cNvSpPr>
            <a:spLocks noGrp="1"/>
          </p:cNvSpPr>
          <p:nvPr>
            <p:ph type="ftr" sz="quarter" idx="11"/>
          </p:nvPr>
        </p:nvSpPr>
        <p:spPr/>
        <p:txBody>
          <a:bodyPr/>
          <a:lstStyle>
            <a:lvl1pPr>
              <a:defRPr/>
            </a:lvl1pPr>
          </a:lstStyle>
          <a:p>
            <a:endParaRPr lang="en-US" altLang="fa-IR"/>
          </a:p>
        </p:txBody>
      </p:sp>
      <p:sp>
        <p:nvSpPr>
          <p:cNvPr id="5" name="Slide Number Placeholder 4"/>
          <p:cNvSpPr>
            <a:spLocks noGrp="1"/>
          </p:cNvSpPr>
          <p:nvPr>
            <p:ph type="sldNum" sz="quarter" idx="12"/>
          </p:nvPr>
        </p:nvSpPr>
        <p:spPr/>
        <p:txBody>
          <a:bodyPr/>
          <a:lstStyle>
            <a:lvl1pPr>
              <a:defRPr/>
            </a:lvl1pPr>
          </a:lstStyle>
          <a:p>
            <a:fld id="{E65A434E-FE30-4FEF-9844-FBDF2B5A870A}" type="slidenum">
              <a:rPr lang="en-US" altLang="fa-IR"/>
              <a:pPr/>
              <a:t>‹#›</a:t>
            </a:fld>
            <a:endParaRPr lang="en-US" altLang="fa-IR"/>
          </a:p>
        </p:txBody>
      </p:sp>
    </p:spTree>
    <p:extLst>
      <p:ext uri="{BB962C8B-B14F-4D97-AF65-F5344CB8AC3E}">
        <p14:creationId xmlns:p14="http://schemas.microsoft.com/office/powerpoint/2010/main" val="2566517917"/>
      </p:ext>
    </p:extLst>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fa-IR"/>
          </a:p>
        </p:txBody>
      </p:sp>
      <p:sp>
        <p:nvSpPr>
          <p:cNvPr id="3" name="Footer Placeholder 2"/>
          <p:cNvSpPr>
            <a:spLocks noGrp="1"/>
          </p:cNvSpPr>
          <p:nvPr>
            <p:ph type="ftr" sz="quarter" idx="11"/>
          </p:nvPr>
        </p:nvSpPr>
        <p:spPr/>
        <p:txBody>
          <a:bodyPr/>
          <a:lstStyle>
            <a:lvl1pPr>
              <a:defRPr/>
            </a:lvl1pPr>
          </a:lstStyle>
          <a:p>
            <a:endParaRPr lang="en-US" altLang="fa-IR"/>
          </a:p>
        </p:txBody>
      </p:sp>
      <p:sp>
        <p:nvSpPr>
          <p:cNvPr id="4" name="Slide Number Placeholder 3"/>
          <p:cNvSpPr>
            <a:spLocks noGrp="1"/>
          </p:cNvSpPr>
          <p:nvPr>
            <p:ph type="sldNum" sz="quarter" idx="12"/>
          </p:nvPr>
        </p:nvSpPr>
        <p:spPr/>
        <p:txBody>
          <a:bodyPr/>
          <a:lstStyle>
            <a:lvl1pPr>
              <a:defRPr/>
            </a:lvl1pPr>
          </a:lstStyle>
          <a:p>
            <a:fld id="{B9535A6F-58A8-480C-A4EA-D2D5ED20F2D8}" type="slidenum">
              <a:rPr lang="en-US" altLang="fa-IR"/>
              <a:pPr/>
              <a:t>‹#›</a:t>
            </a:fld>
            <a:endParaRPr lang="en-US" altLang="fa-IR"/>
          </a:p>
        </p:txBody>
      </p:sp>
    </p:spTree>
    <p:extLst>
      <p:ext uri="{BB962C8B-B14F-4D97-AF65-F5344CB8AC3E}">
        <p14:creationId xmlns:p14="http://schemas.microsoft.com/office/powerpoint/2010/main" val="2131679230"/>
      </p:ext>
    </p:extLst>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fa-IR"/>
          </a:p>
        </p:txBody>
      </p:sp>
      <p:sp>
        <p:nvSpPr>
          <p:cNvPr id="6" name="Footer Placeholder 5"/>
          <p:cNvSpPr>
            <a:spLocks noGrp="1"/>
          </p:cNvSpPr>
          <p:nvPr>
            <p:ph type="ftr" sz="quarter" idx="11"/>
          </p:nvPr>
        </p:nvSpPr>
        <p:spPr/>
        <p:txBody>
          <a:bodyPr/>
          <a:lstStyle>
            <a:lvl1pPr>
              <a:defRPr/>
            </a:lvl1pPr>
          </a:lstStyle>
          <a:p>
            <a:endParaRPr lang="en-US" altLang="fa-IR"/>
          </a:p>
        </p:txBody>
      </p:sp>
      <p:sp>
        <p:nvSpPr>
          <p:cNvPr id="7" name="Slide Number Placeholder 6"/>
          <p:cNvSpPr>
            <a:spLocks noGrp="1"/>
          </p:cNvSpPr>
          <p:nvPr>
            <p:ph type="sldNum" sz="quarter" idx="12"/>
          </p:nvPr>
        </p:nvSpPr>
        <p:spPr/>
        <p:txBody>
          <a:bodyPr/>
          <a:lstStyle>
            <a:lvl1pPr>
              <a:defRPr/>
            </a:lvl1pPr>
          </a:lstStyle>
          <a:p>
            <a:fld id="{4CF7B0AE-6AE2-4157-9AA2-24BA76274BFE}" type="slidenum">
              <a:rPr lang="en-US" altLang="fa-IR"/>
              <a:pPr/>
              <a:t>‹#›</a:t>
            </a:fld>
            <a:endParaRPr lang="en-US" altLang="fa-IR"/>
          </a:p>
        </p:txBody>
      </p:sp>
    </p:spTree>
    <p:extLst>
      <p:ext uri="{BB962C8B-B14F-4D97-AF65-F5344CB8AC3E}">
        <p14:creationId xmlns:p14="http://schemas.microsoft.com/office/powerpoint/2010/main" val="197013811"/>
      </p:ext>
    </p:extLst>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fa-IR"/>
          </a:p>
        </p:txBody>
      </p:sp>
      <p:sp>
        <p:nvSpPr>
          <p:cNvPr id="6" name="Footer Placeholder 5"/>
          <p:cNvSpPr>
            <a:spLocks noGrp="1"/>
          </p:cNvSpPr>
          <p:nvPr>
            <p:ph type="ftr" sz="quarter" idx="11"/>
          </p:nvPr>
        </p:nvSpPr>
        <p:spPr/>
        <p:txBody>
          <a:bodyPr/>
          <a:lstStyle>
            <a:lvl1pPr>
              <a:defRPr/>
            </a:lvl1pPr>
          </a:lstStyle>
          <a:p>
            <a:endParaRPr lang="en-US" altLang="fa-IR"/>
          </a:p>
        </p:txBody>
      </p:sp>
      <p:sp>
        <p:nvSpPr>
          <p:cNvPr id="7" name="Slide Number Placeholder 6"/>
          <p:cNvSpPr>
            <a:spLocks noGrp="1"/>
          </p:cNvSpPr>
          <p:nvPr>
            <p:ph type="sldNum" sz="quarter" idx="12"/>
          </p:nvPr>
        </p:nvSpPr>
        <p:spPr/>
        <p:txBody>
          <a:bodyPr/>
          <a:lstStyle>
            <a:lvl1pPr>
              <a:defRPr/>
            </a:lvl1pPr>
          </a:lstStyle>
          <a:p>
            <a:fld id="{24C6B185-2D46-4671-AC9F-D88C2E3FD7F3}" type="slidenum">
              <a:rPr lang="en-US" altLang="fa-IR"/>
              <a:pPr/>
              <a:t>‹#›</a:t>
            </a:fld>
            <a:endParaRPr lang="en-US" altLang="fa-IR"/>
          </a:p>
        </p:txBody>
      </p:sp>
    </p:spTree>
    <p:extLst>
      <p:ext uri="{BB962C8B-B14F-4D97-AF65-F5344CB8AC3E}">
        <p14:creationId xmlns:p14="http://schemas.microsoft.com/office/powerpoint/2010/main" val="1773563371"/>
      </p:ext>
    </p:extLst>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fa-I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fa-I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D61B923-95FB-4DF1-96BB-90162E5FD73F}" type="slidenum">
              <a:rPr lang="en-US" altLang="fa-IR"/>
              <a:pPr/>
              <a:t>‹#›</a:t>
            </a:fld>
            <a:endParaRPr lang="en-US" altLang="fa-IR"/>
          </a:p>
        </p:txBody>
      </p:sp>
      <p:sp>
        <p:nvSpPr>
          <p:cNvPr id="7" name="Rectangle 6"/>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random/>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1143000"/>
            <a:ext cx="8229600" cy="1143000"/>
          </a:xfrm>
        </p:spPr>
        <p:txBody>
          <a:bodyPr/>
          <a:lstStyle/>
          <a:p>
            <a:r>
              <a:rPr lang="fa-IR" altLang="fa-IR" sz="4900" b="1" dirty="0">
                <a:solidFill>
                  <a:schemeClr val="tx1"/>
                </a:solidFill>
                <a:cs typeface="Times New Roman" panose="02020603050405020304" pitchFamily="18" charset="0"/>
              </a:rPr>
              <a:t>سازمان های یادگیرنده</a:t>
            </a:r>
            <a:endParaRPr lang="en-US" altLang="fa-IR" sz="4900" b="1" dirty="0">
              <a:solidFill>
                <a:schemeClr val="tx1"/>
              </a:solidFill>
              <a:cs typeface="Times New Roman" panose="02020603050405020304" pitchFamily="18" charset="0"/>
            </a:endParaRPr>
          </a:p>
        </p:txBody>
      </p:sp>
      <p:sp>
        <p:nvSpPr>
          <p:cNvPr id="37893" name="Rectangle 5"/>
          <p:cNvSpPr>
            <a:spLocks noGrp="1" noChangeArrowheads="1"/>
          </p:cNvSpPr>
          <p:nvPr>
            <p:ph type="body" idx="1"/>
          </p:nvPr>
        </p:nvSpPr>
        <p:spPr>
          <a:xfrm>
            <a:off x="533400" y="2286000"/>
            <a:ext cx="8229600" cy="3657600"/>
          </a:xfrm>
        </p:spPr>
        <p:txBody>
          <a:bodyPr/>
          <a:lstStyle/>
          <a:p>
            <a:pPr algn="ctr">
              <a:buFontTx/>
              <a:buNone/>
            </a:pPr>
            <a:r>
              <a:rPr lang="fa-IR" altLang="fa-IR" sz="3600" dirty="0"/>
              <a:t>تئوری های سازمان ومدیریت در جهان </a:t>
            </a:r>
            <a:r>
              <a:rPr lang="fa-IR" altLang="fa-IR" sz="3600" dirty="0" smtClean="0"/>
              <a:t>امروز</a:t>
            </a:r>
            <a:endParaRPr lang="fa-IR" altLang="fa-IR" sz="3600" dirty="0"/>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p:txBody>
          <a:bodyPr/>
          <a:lstStyle/>
          <a:p>
            <a:pPr marL="457200" indent="-457200" algn="ctr">
              <a:lnSpc>
                <a:spcPct val="80000"/>
              </a:lnSpc>
              <a:buFontTx/>
              <a:buNone/>
            </a:pPr>
            <a:r>
              <a:rPr lang="fa-IR" altLang="fa-IR" sz="3600" b="1"/>
              <a:t>اهداف سازمان یادگیرنده:</a:t>
            </a:r>
            <a:endParaRPr lang="fa-IR" altLang="fa-IR" sz="3600"/>
          </a:p>
          <a:p>
            <a:pPr marL="457200" indent="-457200" algn="r">
              <a:lnSpc>
                <a:spcPct val="80000"/>
              </a:lnSpc>
              <a:buFontTx/>
              <a:buNone/>
            </a:pPr>
            <a:r>
              <a:rPr lang="fa-IR" altLang="fa-IR" sz="2400"/>
              <a:t>- </a:t>
            </a:r>
            <a:r>
              <a:rPr lang="fa-IR" altLang="fa-IR" sz="2400" b="1"/>
              <a:t>خلق عملکرد برتر</a:t>
            </a:r>
          </a:p>
          <a:p>
            <a:pPr marL="457200" indent="-457200" algn="r">
              <a:lnSpc>
                <a:spcPct val="80000"/>
              </a:lnSpc>
              <a:buFontTx/>
              <a:buNone/>
            </a:pPr>
            <a:r>
              <a:rPr lang="fa-IR" altLang="fa-IR" sz="2400" b="1"/>
              <a:t>- توسعه ی کیفیت</a:t>
            </a:r>
          </a:p>
          <a:p>
            <a:pPr marL="457200" indent="-457200" algn="r">
              <a:lnSpc>
                <a:spcPct val="80000"/>
              </a:lnSpc>
              <a:buFontTx/>
              <a:buNone/>
            </a:pPr>
            <a:r>
              <a:rPr lang="fa-IR" altLang="fa-IR" sz="2400" b="1"/>
              <a:t>- ایجاد تعهد رقابتی</a:t>
            </a:r>
          </a:p>
          <a:p>
            <a:pPr marL="457200" indent="-457200" algn="r">
              <a:lnSpc>
                <a:spcPct val="80000"/>
              </a:lnSpc>
              <a:buFontTx/>
              <a:buNone/>
            </a:pPr>
            <a:r>
              <a:rPr lang="fa-IR" altLang="fa-IR" sz="2400" b="1"/>
              <a:t>- نیرو و تعهد بخشیدن به نیروی کار</a:t>
            </a:r>
          </a:p>
          <a:p>
            <a:pPr marL="457200" indent="-457200" algn="r">
              <a:lnSpc>
                <a:spcPct val="80000"/>
              </a:lnSpc>
              <a:buFontTx/>
              <a:buNone/>
            </a:pPr>
            <a:r>
              <a:rPr lang="fa-IR" altLang="fa-IR" sz="2400" b="1"/>
              <a:t>- درک وابستگی های درونی</a:t>
            </a:r>
          </a:p>
          <a:p>
            <a:pPr marL="457200" indent="-457200" algn="r">
              <a:lnSpc>
                <a:spcPct val="80000"/>
              </a:lnSpc>
              <a:buFontTx/>
              <a:buNone/>
            </a:pPr>
            <a:r>
              <a:rPr lang="fa-IR" altLang="fa-IR" sz="2400" b="1"/>
              <a:t>- اداره ی تغییر(کلن هاموند،2001)</a:t>
            </a:r>
          </a:p>
          <a:p>
            <a:pPr marL="457200" indent="-457200" algn="r">
              <a:lnSpc>
                <a:spcPct val="80000"/>
              </a:lnSpc>
              <a:buFontTx/>
              <a:buNone/>
            </a:pPr>
            <a:r>
              <a:rPr lang="fa-IR" altLang="fa-IR" sz="2400" b="1"/>
              <a:t>- اصلاح و بهبود قدرت سازگاری و کارایی در مقابل تغییرات محیطی</a:t>
            </a:r>
          </a:p>
          <a:p>
            <a:pPr marL="457200" indent="-457200" algn="r">
              <a:lnSpc>
                <a:spcPct val="80000"/>
              </a:lnSpc>
              <a:buFontTx/>
              <a:buNone/>
            </a:pPr>
            <a:r>
              <a:rPr lang="fa-IR" altLang="fa-IR" sz="2400" b="1"/>
              <a:t>- ابداع و خلاقیت در سازمان(لاندی 1992)</a:t>
            </a:r>
            <a:endParaRPr lang="en-US" altLang="fa-IR" sz="2400" b="1"/>
          </a:p>
          <a:p>
            <a:pPr marL="457200" indent="-457200" algn="r">
              <a:lnSpc>
                <a:spcPct val="80000"/>
              </a:lnSpc>
              <a:buFontTx/>
              <a:buNone/>
            </a:pPr>
            <a:r>
              <a:rPr lang="fa-IR" altLang="fa-IR" sz="2400" b="1"/>
              <a:t>- نشان دادن عکس العمل سریع تر در مقابل محیط پویا و پیچیده(گرانتهام،1993)</a:t>
            </a:r>
            <a:r>
              <a:rPr lang="en-US" altLang="fa-IR" sz="2400" b="1"/>
              <a:t> </a:t>
            </a:r>
            <a:br>
              <a:rPr lang="en-US" altLang="fa-IR" sz="2400" b="1"/>
            </a:br>
            <a:endParaRPr lang="en-US" altLang="fa-IR" sz="2400" b="1"/>
          </a:p>
        </p:txBody>
      </p:sp>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p:txBody>
          <a:bodyPr/>
          <a:lstStyle/>
          <a:p>
            <a:pPr algn="r">
              <a:lnSpc>
                <a:spcPct val="90000"/>
              </a:lnSpc>
              <a:buFontTx/>
              <a:buNone/>
            </a:pPr>
            <a:r>
              <a:rPr lang="fa-IR" altLang="fa-IR"/>
              <a:t> پیتر سنگه چهارعنصر اصلی یادگیری را به شرح زیر تعریف می كند :</a:t>
            </a:r>
          </a:p>
          <a:p>
            <a:pPr algn="r">
              <a:lnSpc>
                <a:spcPct val="90000"/>
              </a:lnSpc>
              <a:buFontTx/>
              <a:buNone/>
            </a:pPr>
            <a:r>
              <a:rPr lang="fa-IR" altLang="fa-IR"/>
              <a:t>- </a:t>
            </a:r>
            <a:r>
              <a:rPr lang="fa-IR" altLang="fa-IR" b="1"/>
              <a:t>اقدام:</a:t>
            </a:r>
            <a:r>
              <a:rPr lang="fa-IR" altLang="fa-IR"/>
              <a:t> انجام یك وظیفه در قالب چهارچوب تجربه؛</a:t>
            </a:r>
          </a:p>
          <a:p>
            <a:pPr algn="r">
              <a:lnSpc>
                <a:spcPct val="90000"/>
              </a:lnSpc>
              <a:buFontTx/>
              <a:buNone/>
            </a:pPr>
            <a:r>
              <a:rPr lang="fa-IR" altLang="fa-IR"/>
              <a:t>- </a:t>
            </a:r>
            <a:r>
              <a:rPr lang="fa-IR" altLang="fa-IR" b="1"/>
              <a:t>بازتاب:</a:t>
            </a:r>
            <a:r>
              <a:rPr lang="fa-IR" altLang="fa-IR"/>
              <a:t> مشاهده گر اعمال و افكارخود بودن، كالبد شكافی كارهای انجام شده؛</a:t>
            </a:r>
          </a:p>
          <a:p>
            <a:pPr algn="r">
              <a:lnSpc>
                <a:spcPct val="90000"/>
              </a:lnSpc>
              <a:buFontTx/>
              <a:buNone/>
            </a:pPr>
            <a:r>
              <a:rPr lang="fa-IR" altLang="fa-IR"/>
              <a:t>- </a:t>
            </a:r>
            <a:r>
              <a:rPr lang="fa-IR" altLang="fa-IR" b="1"/>
              <a:t>ارتباط:</a:t>
            </a:r>
            <a:r>
              <a:rPr lang="fa-IR" altLang="fa-IR"/>
              <a:t> خلق ایده ها برای اقدام و سامان دهی آنها در قالبهای جدید .</a:t>
            </a:r>
          </a:p>
          <a:p>
            <a:pPr algn="r">
              <a:lnSpc>
                <a:spcPct val="90000"/>
              </a:lnSpc>
              <a:buFontTx/>
              <a:buNone/>
            </a:pPr>
            <a:r>
              <a:rPr lang="fa-IR" altLang="fa-IR"/>
              <a:t>- </a:t>
            </a:r>
            <a:r>
              <a:rPr lang="fa-IR" altLang="fa-IR" b="1"/>
              <a:t>تصمیم</a:t>
            </a:r>
            <a:r>
              <a:rPr lang="fa-IR" altLang="fa-IR"/>
              <a:t>: تدوین رویه برای اقدام – انتخاب رویكرد مناسب از میان احتمالات تولید شده درمرحله ارتباط .</a:t>
            </a:r>
            <a:endParaRPr lang="en-US" altLang="fa-IR"/>
          </a:p>
        </p:txBody>
      </p:sp>
    </p:spTree>
  </p:cSld>
  <p:clrMapOvr>
    <a:masterClrMapping/>
  </p:clrMapOvr>
  <p:transition spd="slow">
    <p:cover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960438"/>
            <a:ext cx="8229600" cy="5364162"/>
          </a:xfrm>
        </p:spPr>
        <p:txBody>
          <a:bodyPr/>
          <a:lstStyle/>
          <a:p>
            <a:pPr algn="r">
              <a:lnSpc>
                <a:spcPct val="90000"/>
              </a:lnSpc>
              <a:buFontTx/>
              <a:buNone/>
            </a:pPr>
            <a:r>
              <a:rPr lang="fa-IR" altLang="fa-IR" sz="2400" b="1"/>
              <a:t>سطوح یادگیری در سازمان های یادگیرنده:</a:t>
            </a:r>
            <a:endParaRPr lang="fa-IR" altLang="fa-IR" sz="2400"/>
          </a:p>
          <a:p>
            <a:pPr algn="r">
              <a:lnSpc>
                <a:spcPct val="90000"/>
              </a:lnSpc>
              <a:buFontTx/>
              <a:buNone/>
            </a:pPr>
            <a:r>
              <a:rPr lang="fa-IR" altLang="fa-IR" sz="2400"/>
              <a:t>در سازمان های یادگیرنده و یادگیری سازمانی  سه سطح یادگیری مطرح شده است که عبارتند از :</a:t>
            </a:r>
          </a:p>
          <a:p>
            <a:pPr algn="r">
              <a:lnSpc>
                <a:spcPct val="90000"/>
              </a:lnSpc>
              <a:buFontTx/>
              <a:buNone/>
            </a:pPr>
            <a:r>
              <a:rPr lang="fa-IR" altLang="fa-IR" sz="2400" b="1"/>
              <a:t>یادگیری تک حلقه ای:</a:t>
            </a:r>
            <a:r>
              <a:rPr lang="fa-IR" altLang="fa-IR" sz="2400"/>
              <a:t>این نوع از یادگیری در واقع فرآیند کشف و اصلاح خطا در سازمان می باشد.از یادگیری تک حلقه ای با عنوان یادگیری سطح پایین و یادگیری غیر استراتژیک نیز نام برده شده است.</a:t>
            </a:r>
          </a:p>
          <a:p>
            <a:pPr algn="r">
              <a:lnSpc>
                <a:spcPct val="90000"/>
              </a:lnSpc>
              <a:buFontTx/>
              <a:buNone/>
            </a:pPr>
            <a:r>
              <a:rPr lang="fa-IR" altLang="fa-IR" sz="2400" b="1"/>
              <a:t>یادگیری دو حلقه ای(یادگیری مولد)</a:t>
            </a:r>
            <a:r>
              <a:rPr lang="fa-IR" altLang="fa-IR" sz="2400"/>
              <a:t>تاکید یادگیری دو حلقه ای بر روی کشف و اصلاح خطاها و زیر سوال بردن هنجارها،رویه ها،سیاست ها و هدف ها و حتی ساختارهای موجود می باشد که به تعدیل و اصلاح آنان می پردازد.از یادگیری دو حلقه ای تحت عنوان یادگیری سطح بالا و یادگیری استراتژیک نام برده شده است.(حیدری تفرشی،1381)</a:t>
            </a:r>
            <a:endParaRPr lang="en-US" altLang="fa-IR" sz="2400"/>
          </a:p>
          <a:p>
            <a:pPr algn="r">
              <a:lnSpc>
                <a:spcPct val="90000"/>
              </a:lnSpc>
              <a:buFontTx/>
              <a:buNone/>
            </a:pPr>
            <a:r>
              <a:rPr lang="fa-IR" altLang="fa-IR" sz="2400" b="1"/>
              <a:t>یادگیری سه حلقه ای(یادگیری درباره یادگیری)</a:t>
            </a:r>
            <a:r>
              <a:rPr lang="fa-IR" altLang="fa-IR" sz="2400"/>
              <a:t>موفقیت سازمان های یادگیرنده ایجاد تجارب یادگیری شان است.این نوع از یادگیری زمانی اتفاق می افتد که سازمان ها یاد می گیرند که چگونه یادگیری تک حلقوی و دو حلقوی را اجرا کنند.(دیویس،هاو،سندرام،2000)</a:t>
            </a:r>
            <a:r>
              <a:rPr lang="en-US" altLang="fa-IR" sz="2400"/>
              <a:t> </a:t>
            </a:r>
          </a:p>
        </p:txBody>
      </p:sp>
    </p:spTree>
  </p:cSld>
  <p:clrMapOvr>
    <a:masterClrMapping/>
  </p:clrMapOvr>
  <p:transition spd="slow">
    <p:comb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914400"/>
            <a:ext cx="8229600" cy="5211763"/>
          </a:xfrm>
        </p:spPr>
        <p:txBody>
          <a:bodyPr/>
          <a:lstStyle/>
          <a:p>
            <a:pPr algn="r">
              <a:lnSpc>
                <a:spcPct val="80000"/>
              </a:lnSpc>
              <a:buFontTx/>
              <a:buNone/>
            </a:pPr>
            <a:r>
              <a:rPr lang="fa-IR" altLang="fa-IR" sz="3600" b="1"/>
              <a:t>مراحل یادگیری سازمانی:</a:t>
            </a:r>
            <a:endParaRPr lang="fa-IR" altLang="fa-IR" sz="3600"/>
          </a:p>
          <a:p>
            <a:pPr algn="r">
              <a:lnSpc>
                <a:spcPct val="80000"/>
              </a:lnSpc>
              <a:buFontTx/>
              <a:buNone/>
            </a:pPr>
            <a:endParaRPr lang="fa-IR" altLang="fa-IR" sz="2000"/>
          </a:p>
          <a:p>
            <a:pPr algn="just" rtl="1">
              <a:lnSpc>
                <a:spcPct val="80000"/>
              </a:lnSpc>
              <a:buFontTx/>
              <a:buNone/>
            </a:pPr>
            <a:r>
              <a:rPr lang="fa-IR" altLang="fa-IR" sz="2400" b="1"/>
              <a:t>کسب دانش:</a:t>
            </a:r>
            <a:r>
              <a:rPr lang="fa-IR" altLang="fa-IR" sz="2400"/>
              <a:t>یادگیری زمانی اتفاق می افتد که سازمانی دانش لازم را کسب کند.کسب  دانش یا حقایق و اطلاعات از طریق کنترل محیط،استفاده از سیستم های اطلاعاتی برای ذخیره کردن اطلاعات،بازیافت اطلاعات،انجام تحقیقات،اجرا،آموزش و مانند این ها صورت می گیرد.(داگسون،1993)</a:t>
            </a:r>
          </a:p>
          <a:p>
            <a:pPr algn="just" rtl="1">
              <a:lnSpc>
                <a:spcPct val="80000"/>
              </a:lnSpc>
              <a:buFontTx/>
              <a:buNone/>
            </a:pPr>
            <a:r>
              <a:rPr lang="fa-IR" altLang="fa-IR" sz="2400" b="1"/>
              <a:t>توزیع اطلاعات:</a:t>
            </a:r>
            <a:r>
              <a:rPr lang="fa-IR" altLang="fa-IR" sz="2400"/>
              <a:t>در این فرآیند سازمان در اطلاعات بین واحدها و افراد سهیم </a:t>
            </a:r>
            <a:br>
              <a:rPr lang="fa-IR" altLang="fa-IR" sz="2400"/>
            </a:br>
            <a:r>
              <a:rPr lang="fa-IR" altLang="fa-IR" sz="2400"/>
              <a:t>می شود.</a:t>
            </a:r>
          </a:p>
          <a:p>
            <a:pPr algn="just" rtl="1">
              <a:lnSpc>
                <a:spcPct val="80000"/>
              </a:lnSpc>
              <a:buFontTx/>
              <a:buNone/>
            </a:pPr>
            <a:r>
              <a:rPr lang="fa-IR" altLang="fa-IR" sz="2400" b="1"/>
              <a:t>تفسیر اطلاعات:</a:t>
            </a:r>
            <a:r>
              <a:rPr lang="fa-IR" altLang="fa-IR" sz="2400"/>
              <a:t>برای این که اطلاعات به طور مشترک مورد استفاده قرار گیرند؛باید تحلیل و تفسیر شوند و فرآیندی است که از طریق آن اطلاعات معانی قابل فهم ومشترکی پیدا می کند.</a:t>
            </a:r>
            <a:endParaRPr lang="en-US" altLang="fa-IR" sz="2400"/>
          </a:p>
          <a:p>
            <a:pPr algn="just" rtl="1">
              <a:lnSpc>
                <a:spcPct val="80000"/>
              </a:lnSpc>
              <a:buFontTx/>
              <a:buNone/>
            </a:pPr>
            <a:r>
              <a:rPr lang="fa-IR" altLang="fa-IR" sz="2400" b="1"/>
              <a:t>حافظه سازمانی:</a:t>
            </a:r>
            <a:r>
              <a:rPr lang="fa-IR" altLang="fa-IR" sz="2400"/>
              <a:t>حافظه سازمانی به مخزنی اشاره می کند که در آن دانش برای استفاده در آینده ذخیره می شود .که می تواند شامل ذهن افراد،فرهنگ سازمانی و تکنولوژی های اطلاعاتی برای ذخیره اطلاعات در سازمان باشد.(والش و داگسون،1991)</a:t>
            </a:r>
            <a:endParaRPr lang="en-US" altLang="fa-IR" sz="800"/>
          </a:p>
        </p:txBody>
      </p:sp>
    </p:spTree>
  </p:cSld>
  <p:clrMapOvr>
    <a:masterClrMapping/>
  </p:clrMapOvr>
  <p:transition spd="slow">
    <p:cover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1752600"/>
            <a:ext cx="8229600" cy="1143000"/>
          </a:xfrm>
        </p:spPr>
        <p:txBody>
          <a:bodyPr/>
          <a:lstStyle/>
          <a:p>
            <a:pPr algn="r"/>
            <a:r>
              <a:rPr lang="fa-IR" altLang="fa-IR" sz="3200" b="1"/>
              <a:t>سازمان یادگیرنده در مقایسه با سازمان غیر یادگیرنده:</a:t>
            </a:r>
            <a:endParaRPr lang="en-US" altLang="fa-IR" sz="3200" b="1"/>
          </a:p>
        </p:txBody>
      </p:sp>
      <p:grpSp>
        <p:nvGrpSpPr>
          <p:cNvPr id="16393" name="Group 12"/>
          <p:cNvGrpSpPr>
            <a:grpSpLocks/>
          </p:cNvGrpSpPr>
          <p:nvPr/>
        </p:nvGrpSpPr>
        <p:grpSpPr bwMode="auto">
          <a:xfrm>
            <a:off x="1752600" y="3200400"/>
            <a:ext cx="6248400" cy="2728913"/>
            <a:chOff x="1676400" y="2895600"/>
            <a:chExt cx="6248400" cy="2728358"/>
          </a:xfrm>
        </p:grpSpPr>
        <p:grpSp>
          <p:nvGrpSpPr>
            <p:cNvPr id="16394" name="Group 10"/>
            <p:cNvGrpSpPr>
              <a:grpSpLocks/>
            </p:cNvGrpSpPr>
            <p:nvPr/>
          </p:nvGrpSpPr>
          <p:grpSpPr bwMode="auto">
            <a:xfrm>
              <a:off x="1676400" y="3505200"/>
              <a:ext cx="6248400" cy="2118758"/>
              <a:chOff x="1676400" y="3505200"/>
              <a:chExt cx="6248400" cy="2118758"/>
            </a:xfrm>
          </p:grpSpPr>
          <p:grpSp>
            <p:nvGrpSpPr>
              <p:cNvPr id="16395" name="Group 8"/>
              <p:cNvGrpSpPr>
                <a:grpSpLocks/>
              </p:cNvGrpSpPr>
              <p:nvPr/>
            </p:nvGrpSpPr>
            <p:grpSpPr bwMode="auto">
              <a:xfrm>
                <a:off x="1676400" y="3505200"/>
                <a:ext cx="5410200" cy="2118758"/>
                <a:chOff x="1676400" y="3505200"/>
                <a:chExt cx="5410200" cy="2118758"/>
              </a:xfrm>
            </p:grpSpPr>
            <p:grpSp>
              <p:nvGrpSpPr>
                <p:cNvPr id="16396" name="Group 6"/>
                <p:cNvGrpSpPr>
                  <a:grpSpLocks/>
                </p:cNvGrpSpPr>
                <p:nvPr/>
              </p:nvGrpSpPr>
              <p:grpSpPr bwMode="auto">
                <a:xfrm>
                  <a:off x="1676400" y="3505200"/>
                  <a:ext cx="5410200" cy="2057400"/>
                  <a:chOff x="1676400" y="3852863"/>
                  <a:chExt cx="4622639" cy="1633537"/>
                </a:xfrm>
              </p:grpSpPr>
              <p:sp>
                <p:nvSpPr>
                  <p:cNvPr id="14340" name="AutoShape 4"/>
                  <p:cNvSpPr>
                    <a:spLocks noChangeArrowheads="1"/>
                  </p:cNvSpPr>
                  <p:nvPr/>
                </p:nvSpPr>
                <p:spPr bwMode="auto">
                  <a:xfrm>
                    <a:off x="1676400" y="3852863"/>
                    <a:ext cx="485775" cy="1371866"/>
                  </a:xfrm>
                  <a:prstGeom prst="upArrow">
                    <a:avLst>
                      <a:gd name="adj1" fmla="val 50000"/>
                      <a:gd name="adj2" fmla="val 50261"/>
                    </a:avLst>
                  </a:pr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17365D"/>
                    </a:extrusionClr>
                  </a:sp3d>
                </p:spPr>
                <p:txBody>
                  <a:bodyPr vert="vert270">
                    <a:flatTx/>
                  </a:bodyPr>
                  <a:lstStyle/>
                  <a:p>
                    <a:pPr algn="ctr" rtl="1">
                      <a:defRPr/>
                    </a:pPr>
                    <a:r>
                      <a:rPr lang="fa-IR" sz="1000" dirty="0">
                        <a:solidFill>
                          <a:schemeClr val="accent5">
                            <a:lumMod val="10000"/>
                          </a:schemeClr>
                        </a:solidFill>
                        <a:latin typeface="Akhbar_q" pitchFamily="2" charset="-78"/>
                        <a:ea typeface="Arial" pitchFamily="34" charset="0"/>
                        <a:cs typeface="Akhbar_q" pitchFamily="2" charset="-78"/>
                      </a:rPr>
                      <a:t>کابرد آموخته ها در عمل</a:t>
                    </a:r>
                    <a:endParaRPr lang="fa-IR" sz="1400" dirty="0">
                      <a:solidFill>
                        <a:schemeClr val="accent5">
                          <a:lumMod val="10000"/>
                        </a:schemeClr>
                      </a:solidFill>
                      <a:latin typeface="Akhbar_q" pitchFamily="2" charset="-78"/>
                      <a:cs typeface="Akhbar_q" pitchFamily="2" charset="-78"/>
                    </a:endParaRPr>
                  </a:p>
                </p:txBody>
              </p:sp>
              <p:sp>
                <p:nvSpPr>
                  <p:cNvPr id="14341" name="AutoShape 5"/>
                  <p:cNvSpPr>
                    <a:spLocks noChangeArrowheads="1"/>
                  </p:cNvSpPr>
                  <p:nvPr/>
                </p:nvSpPr>
                <p:spPr bwMode="auto">
                  <a:xfrm>
                    <a:off x="2235240" y="5002057"/>
                    <a:ext cx="4063799" cy="483912"/>
                  </a:xfrm>
                  <a:prstGeom prst="rightArrow">
                    <a:avLst>
                      <a:gd name="adj1" fmla="val 50000"/>
                      <a:gd name="adj2" fmla="val 236877"/>
                    </a:avLst>
                  </a:pr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365F91"/>
                    </a:extrusionClr>
                  </a:sp3d>
                </p:spPr>
                <p:txBody>
                  <a:bodyPr>
                    <a:flatTx/>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spcAft>
                        <a:spcPts val="1000"/>
                      </a:spcAft>
                    </a:pPr>
                    <a:r>
                      <a:rPr lang="fa-IR" altLang="fa-IR" sz="1800">
                        <a:solidFill>
                          <a:srgbClr val="080C10"/>
                        </a:solidFill>
                        <a:latin typeface="Calibri" panose="020F0502020204030204" pitchFamily="34" charset="0"/>
                        <a:cs typeface="B Lotus" panose="00000400000000000000" pitchFamily="2" charset="-78"/>
                      </a:rPr>
                      <a:t>یادگیری سازمانی</a:t>
                    </a:r>
                  </a:p>
                </p:txBody>
              </p:sp>
            </p:grpSp>
            <p:sp>
              <p:nvSpPr>
                <p:cNvPr id="16399" name="TextBox 7"/>
                <p:cNvSpPr txBox="1">
                  <a:spLocks noChangeArrowheads="1"/>
                </p:cNvSpPr>
                <p:nvPr/>
              </p:nvSpPr>
              <p:spPr bwMode="auto">
                <a:xfrm>
                  <a:off x="1828800" y="5257341"/>
                  <a:ext cx="381000" cy="366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fa-IR" altLang="fa-IR" sz="1800"/>
                    <a:t>کم</a:t>
                  </a:r>
                </a:p>
              </p:txBody>
            </p:sp>
          </p:grpSp>
          <p:sp>
            <p:nvSpPr>
              <p:cNvPr id="16400" name="TextBox 9"/>
              <p:cNvSpPr txBox="1">
                <a:spLocks noChangeArrowheads="1"/>
              </p:cNvSpPr>
              <p:nvPr/>
            </p:nvSpPr>
            <p:spPr bwMode="auto">
              <a:xfrm>
                <a:off x="7315200" y="4964668"/>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fa-IR" altLang="fa-IR" sz="1800"/>
                  <a:t>زیاد</a:t>
                </a:r>
              </a:p>
            </p:txBody>
          </p:sp>
        </p:grpSp>
        <p:sp>
          <p:nvSpPr>
            <p:cNvPr id="16401" name="TextBox 11"/>
            <p:cNvSpPr txBox="1">
              <a:spLocks noChangeArrowheads="1"/>
            </p:cNvSpPr>
            <p:nvPr/>
          </p:nvSpPr>
          <p:spPr bwMode="auto">
            <a:xfrm>
              <a:off x="1752600" y="2895600"/>
              <a:ext cx="609600" cy="36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fa-IR" altLang="fa-IR" sz="1800"/>
                <a:t>زیاد</a:t>
              </a:r>
            </a:p>
          </p:txBody>
        </p:sp>
      </p:grpSp>
      <p:graphicFrame>
        <p:nvGraphicFramePr>
          <p:cNvPr id="6" name="Content Placeholder 5"/>
          <p:cNvGraphicFramePr>
            <a:graphicFrameLocks noGrp="1"/>
          </p:cNvGraphicFramePr>
          <p:nvPr>
            <p:ph idx="1"/>
          </p:nvPr>
        </p:nvGraphicFramePr>
        <p:xfrm>
          <a:off x="2743200" y="3810000"/>
          <a:ext cx="4114800" cy="1173163"/>
        </p:xfrm>
        <a:graphic>
          <a:graphicData uri="http://schemas.openxmlformats.org/drawingml/2006/table">
            <a:tbl>
              <a:tblPr rtl="1"/>
              <a:tblGrid>
                <a:gridCol w="2060575">
                  <a:extLst>
                    <a:ext uri="{9D8B030D-6E8A-4147-A177-3AD203B41FA5}">
                      <a16:colId xmlns:a16="http://schemas.microsoft.com/office/drawing/2014/main" xmlns="" val="2834929080"/>
                    </a:ext>
                  </a:extLst>
                </a:gridCol>
                <a:gridCol w="2054225">
                  <a:extLst>
                    <a:ext uri="{9D8B030D-6E8A-4147-A177-3AD203B41FA5}">
                      <a16:colId xmlns:a16="http://schemas.microsoft.com/office/drawing/2014/main" xmlns="" val="4202727616"/>
                    </a:ext>
                  </a:extLst>
                </a:gridCol>
              </a:tblGrid>
              <a:tr h="5969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a-IR" altLang="fa-IR" sz="1800" b="0" i="0" u="none" strike="noStrike" cap="none" normalizeH="0" baseline="0" smtClean="0">
                          <a:ln>
                            <a:noFill/>
                          </a:ln>
                          <a:solidFill>
                            <a:srgbClr val="080C10"/>
                          </a:solidFill>
                          <a:effectLst/>
                          <a:latin typeface="Calibri" panose="020F0502020204030204" pitchFamily="34" charset="0"/>
                          <a:ea typeface="Times New Roman" panose="02020603050405020304" pitchFamily="18" charset="0"/>
                          <a:cs typeface="B Lotus" panose="00000400000000000000" pitchFamily="2" charset="-78"/>
                        </a:rPr>
                        <a:t>سازمان یادگیرنده</a:t>
                      </a:r>
                      <a:endParaRPr kumimoji="0" lang="en-US" altLang="fa-IR" sz="1500" b="0" i="0" u="none" strike="noStrike" cap="none" normalizeH="0" baseline="0" smtClean="0">
                        <a:ln>
                          <a:noFill/>
                        </a:ln>
                        <a:solidFill>
                          <a:srgbClr val="080C10"/>
                        </a:solidFill>
                        <a:effectLst/>
                        <a:latin typeface="Calibri" panose="020F0502020204030204" pitchFamily="34" charset="0"/>
                        <a:ea typeface="Times New Roman" panose="02020603050405020304" pitchFamily="18" charset="0"/>
                        <a:cs typeface="B Lotus" panose="00000400000000000000" pitchFamily="2"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A4BB9D"/>
                        </a:gs>
                        <a:gs pos="50000">
                          <a:srgbClr val="C8D4C4"/>
                        </a:gs>
                        <a:gs pos="100000">
                          <a:srgbClr val="E4EAE2"/>
                        </a:gs>
                      </a:gsLst>
                      <a:lin ang="5400000"/>
                    </a:gradFill>
                  </a:tcPr>
                </a:tc>
                <a:tc>
                  <a:txBody>
                    <a:bodyPr/>
                    <a:lstStyle>
                      <a:lvl1pPr marL="4572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457200" marR="0" lvl="0" indent="0" algn="ctr" defTabSz="914400" rtl="0" eaLnBrk="1" fontAlgn="base" latinLnBrk="0" hangingPunct="1">
                        <a:lnSpc>
                          <a:spcPct val="115000"/>
                        </a:lnSpc>
                        <a:spcBef>
                          <a:spcPct val="0"/>
                        </a:spcBef>
                        <a:spcAft>
                          <a:spcPct val="0"/>
                        </a:spcAft>
                        <a:buClrTx/>
                        <a:buSzTx/>
                        <a:buFontTx/>
                        <a:buNone/>
                        <a:tabLst/>
                      </a:pPr>
                      <a:r>
                        <a:rPr kumimoji="0" lang="fa-IR" altLang="fa-IR" sz="1800" b="0" i="0" u="none" strike="noStrike" cap="none" normalizeH="0" baseline="0" smtClean="0">
                          <a:ln>
                            <a:noFill/>
                          </a:ln>
                          <a:solidFill>
                            <a:srgbClr val="080C10"/>
                          </a:solidFill>
                          <a:effectLst/>
                          <a:latin typeface="Calibri" panose="020F0502020204030204" pitchFamily="34" charset="0"/>
                          <a:ea typeface="Times New Roman" panose="02020603050405020304" pitchFamily="18" charset="0"/>
                          <a:cs typeface="B Lotus" panose="00000400000000000000" pitchFamily="2" charset="-78"/>
                        </a:rPr>
                        <a:t>سازمان عملگرا</a:t>
                      </a:r>
                      <a:endParaRPr kumimoji="0" lang="en-US" altLang="fa-IR" sz="1500" b="0" i="0" u="none" strike="noStrike" cap="none" normalizeH="0" baseline="0" smtClean="0">
                        <a:ln>
                          <a:noFill/>
                        </a:ln>
                        <a:solidFill>
                          <a:srgbClr val="080C10"/>
                        </a:solidFill>
                        <a:effectLst/>
                        <a:latin typeface="Calibri" panose="020F0502020204030204" pitchFamily="34" charset="0"/>
                        <a:ea typeface="Times New Roman" panose="02020603050405020304" pitchFamily="18" charset="0"/>
                        <a:cs typeface="B Lotus" panose="00000400000000000000" pitchFamily="2"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A4BB9D"/>
                        </a:gs>
                        <a:gs pos="50000">
                          <a:srgbClr val="C8D4C4"/>
                        </a:gs>
                        <a:gs pos="100000">
                          <a:srgbClr val="E4EAE2"/>
                        </a:gs>
                      </a:gsLst>
                      <a:lin ang="5400000"/>
                    </a:gradFill>
                  </a:tcPr>
                </a:tc>
                <a:extLst>
                  <a:ext uri="{0D108BD9-81ED-4DB2-BD59-A6C34878D82A}">
                    <a16:rowId xmlns:a16="http://schemas.microsoft.com/office/drawing/2014/main" xmlns="" val="950633185"/>
                  </a:ext>
                </a:extLst>
              </a:tr>
              <a:tr h="5762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a-IR" altLang="fa-IR" sz="1800" b="0" i="0" u="none" strike="noStrike" cap="none" normalizeH="0" baseline="0" smtClean="0">
                          <a:ln>
                            <a:noFill/>
                          </a:ln>
                          <a:solidFill>
                            <a:srgbClr val="080C10"/>
                          </a:solidFill>
                          <a:effectLst/>
                          <a:latin typeface="Calibri" panose="020F0502020204030204" pitchFamily="34" charset="0"/>
                          <a:ea typeface="Times New Roman" panose="02020603050405020304" pitchFamily="18" charset="0"/>
                          <a:cs typeface="B Lotus" panose="00000400000000000000" pitchFamily="2" charset="-78"/>
                        </a:rPr>
                        <a:t>سازمان تشریفاتی</a:t>
                      </a:r>
                      <a:endParaRPr kumimoji="0" lang="en-US" altLang="fa-IR" sz="1500" b="0" i="0" u="none" strike="noStrike" cap="none" normalizeH="0" baseline="0" smtClean="0">
                        <a:ln>
                          <a:noFill/>
                        </a:ln>
                        <a:solidFill>
                          <a:srgbClr val="080C10"/>
                        </a:solidFill>
                        <a:effectLst/>
                        <a:latin typeface="Calibri" panose="020F0502020204030204" pitchFamily="34" charset="0"/>
                        <a:ea typeface="Times New Roman" panose="02020603050405020304" pitchFamily="18" charset="0"/>
                        <a:cs typeface="B Lotus" panose="00000400000000000000" pitchFamily="2"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A4BB9D"/>
                        </a:gs>
                        <a:gs pos="50000">
                          <a:srgbClr val="C8D4C4"/>
                        </a:gs>
                        <a:gs pos="100000">
                          <a:srgbClr val="E4EAE2"/>
                        </a:gs>
                      </a:gsLst>
                      <a:lin ang="5400000"/>
                    </a:gra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a-IR" altLang="fa-IR" sz="1800" b="0" i="0" u="none" strike="noStrike" cap="none" normalizeH="0" baseline="0" smtClean="0">
                          <a:ln>
                            <a:noFill/>
                          </a:ln>
                          <a:solidFill>
                            <a:srgbClr val="080C10"/>
                          </a:solidFill>
                          <a:effectLst/>
                          <a:latin typeface="Calibri" panose="020F0502020204030204" pitchFamily="34" charset="0"/>
                          <a:ea typeface="Times New Roman" panose="02020603050405020304" pitchFamily="18" charset="0"/>
                          <a:cs typeface="B Lotus" panose="00000400000000000000" pitchFamily="2" charset="-78"/>
                        </a:rPr>
                        <a:t>      سازمان زوال یابنده</a:t>
                      </a:r>
                      <a:endParaRPr kumimoji="0" lang="en-US" altLang="fa-IR" sz="1500" b="0" i="0" u="none" strike="noStrike" cap="none" normalizeH="0" baseline="0" smtClean="0">
                        <a:ln>
                          <a:noFill/>
                        </a:ln>
                        <a:solidFill>
                          <a:srgbClr val="080C10"/>
                        </a:solidFill>
                        <a:effectLst/>
                        <a:latin typeface="Calibri" panose="020F0502020204030204" pitchFamily="34" charset="0"/>
                        <a:ea typeface="Times New Roman" panose="02020603050405020304" pitchFamily="18" charset="0"/>
                        <a:cs typeface="B Lotus" panose="00000400000000000000" pitchFamily="2"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A4BB9D"/>
                        </a:gs>
                        <a:gs pos="50000">
                          <a:srgbClr val="C8D4C4"/>
                        </a:gs>
                        <a:gs pos="100000">
                          <a:srgbClr val="E4EAE2"/>
                        </a:gs>
                      </a:gsLst>
                      <a:lin ang="5400000"/>
                    </a:gradFill>
                  </a:tcPr>
                </a:tc>
                <a:extLst>
                  <a:ext uri="{0D108BD9-81ED-4DB2-BD59-A6C34878D82A}">
                    <a16:rowId xmlns:a16="http://schemas.microsoft.com/office/drawing/2014/main" xmlns="" val="1897089713"/>
                  </a:ext>
                </a:extLst>
              </a:tr>
            </a:tbl>
          </a:graphicData>
        </a:graphic>
      </p:graphicFrame>
    </p:spTree>
  </p:cSld>
  <p:clrMapOvr>
    <a:masterClrMapping/>
  </p:clrMapOvr>
  <p:transition spd="slow">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4" name="Rectangle 6"/>
          <p:cNvSpPr>
            <a:spLocks noGrp="1" noChangeArrowheads="1"/>
          </p:cNvSpPr>
          <p:nvPr>
            <p:ph type="title"/>
          </p:nvPr>
        </p:nvSpPr>
        <p:spPr>
          <a:xfrm>
            <a:off x="381000" y="304800"/>
            <a:ext cx="8229600" cy="990600"/>
          </a:xfrm>
        </p:spPr>
        <p:txBody>
          <a:bodyPr/>
          <a:lstStyle/>
          <a:p>
            <a:r>
              <a:rPr lang="fa-IR" altLang="fa-IR" sz="2800" b="1"/>
              <a:t> </a:t>
            </a:r>
            <a:r>
              <a:rPr lang="fa-IR" altLang="fa-IR" sz="3600" b="1"/>
              <a:t>ویژگی‌های سازمان‌های یادگیرنده</a:t>
            </a:r>
            <a:r>
              <a:rPr lang="fa-IR" altLang="fa-IR" sz="3600"/>
              <a:t>: </a:t>
            </a:r>
            <a:endParaRPr lang="en-US" altLang="fa-IR" sz="3600"/>
          </a:p>
        </p:txBody>
      </p:sp>
      <p:sp>
        <p:nvSpPr>
          <p:cNvPr id="17411" name="Rectangle 3"/>
          <p:cNvSpPr>
            <a:spLocks noGrp="1" noChangeArrowheads="1"/>
          </p:cNvSpPr>
          <p:nvPr>
            <p:ph type="body" idx="4294967295"/>
          </p:nvPr>
        </p:nvSpPr>
        <p:spPr>
          <a:xfrm>
            <a:off x="914400" y="1493838"/>
            <a:ext cx="8229600" cy="5592762"/>
          </a:xfrm>
        </p:spPr>
        <p:txBody>
          <a:bodyPr/>
          <a:lstStyle/>
          <a:p>
            <a:pPr indent="17463" algn="just" rtl="1">
              <a:lnSpc>
                <a:spcPct val="80000"/>
              </a:lnSpc>
              <a:buFontTx/>
              <a:buNone/>
            </a:pPr>
            <a:r>
              <a:rPr lang="fa-IR" altLang="fa-IR" sz="2400"/>
              <a:t> در سازمان‌های یادگیرنده، تمامی اجزا به هم ربط و پیوندی عمیق دارند، به‌طوری که «پیتر دراکر» این‌گونه سازمان‌ها را به ارکستری تشبیه می‌کند که هرکس ساز خود را می‌زند، اما نکته مهم این است که تمامی نوازندگان عمیقاً تابع و مرتبط با رهبر ارکستر هستند و نتیجه کار، یک آهنگ موزون است. </a:t>
            </a:r>
          </a:p>
          <a:p>
            <a:pPr indent="17463" algn="just" rtl="1">
              <a:lnSpc>
                <a:spcPct val="80000"/>
              </a:lnSpc>
              <a:buFontTx/>
              <a:buNone/>
            </a:pPr>
            <a:r>
              <a:rPr lang="fa-IR" altLang="fa-IR" sz="2400"/>
              <a:t>از سوی دیگر در این سازمان‌ها، کارکنان به‌علت آموزش‌های مکرر و تفویض اختیاری که به آن‌ها می‌شود، با ایجاد تیم‌های متعدد و انجام بحث‌های گروهی به ارتقای اطلاعات و توانمندی‌های خود می‌پردازند. چنین روندی باعث می‌شود فرهنگی بسیار قوی در سازمان حاکم شده و آرمان یا دیدگاه مشترکی میان نیروی انسانی و سازمان فراهم آید.</a:t>
            </a:r>
          </a:p>
          <a:p>
            <a:pPr indent="17463" algn="just" rtl="1">
              <a:lnSpc>
                <a:spcPct val="80000"/>
              </a:lnSpc>
              <a:buFontTx/>
              <a:buNone/>
            </a:pPr>
            <a:r>
              <a:rPr lang="fa-IR" altLang="fa-IR" sz="2400"/>
              <a:t>چنین آرمان یا دیدگاه مشترکی در یک سازمان ایجاد نمی‌شود مگر در سایه یک رهبر قوی سازمانی. در این حالت، استراتژی کلی سازمان به‌صورت اشتراکی خواهد بود. این استراتژی از پایین به بالا تنظیم می‌شود،‌ اطلاعات به‌صورت باز جریان دارد و تمامی بخش‌ها با اطلاعات و توانمندی بالایی که به‌دست آورده‌اند در تعامل منطقی با یکدیگر قرار می‌گیرند.</a:t>
            </a:r>
          </a:p>
          <a:p>
            <a:pPr indent="17463" algn="just" rtl="1">
              <a:lnSpc>
                <a:spcPct val="80000"/>
              </a:lnSpc>
              <a:buFontTx/>
              <a:buNone/>
            </a:pPr>
            <a:r>
              <a:rPr lang="fa-IR" altLang="fa-IR" sz="2400"/>
              <a:t> سازمان یادگیرنده فرصت یادگیری برای تمامی اعضای خود را فراهم می‌سازد. سازمان‌های یادگیرنده پیوسته در حال افزایش توانایی‌های خود برای ساختن آینده هستند.(البرزی،اسلامیه،87)</a:t>
            </a:r>
            <a:endParaRPr lang="en-US" altLang="fa-IR" sz="2400"/>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914400"/>
            <a:ext cx="8229600" cy="5562600"/>
          </a:xfrm>
        </p:spPr>
        <p:txBody>
          <a:bodyPr/>
          <a:lstStyle/>
          <a:p>
            <a:pPr algn="ctr">
              <a:lnSpc>
                <a:spcPct val="80000"/>
              </a:lnSpc>
              <a:buFontTx/>
              <a:buNone/>
            </a:pPr>
            <a:r>
              <a:rPr lang="fa-IR" altLang="fa-IR" sz="2000" b="1"/>
              <a:t>بنابراین ویژگی‌های زیر را می‌توان برای سازمان‌های یادگیرنده برشمرد:</a:t>
            </a:r>
          </a:p>
          <a:p>
            <a:pPr algn="just" rtl="1">
              <a:lnSpc>
                <a:spcPct val="80000"/>
              </a:lnSpc>
              <a:buFontTx/>
              <a:buNone/>
            </a:pPr>
            <a:r>
              <a:rPr lang="fa-IR" altLang="fa-IR" sz="2000"/>
              <a:t>- سازمان‌های یادگیرنده مدام توانایی خود را صرف ساختن آینده‌ای بهتر می‌کنند. </a:t>
            </a:r>
          </a:p>
          <a:p>
            <a:pPr algn="just" rtl="1">
              <a:lnSpc>
                <a:spcPct val="80000"/>
              </a:lnSpc>
              <a:buFontTx/>
              <a:buNone/>
            </a:pPr>
            <a:r>
              <a:rPr lang="fa-IR" altLang="fa-IR" sz="2000"/>
              <a:t>- روش‌های جدید را می‌آموزند و راه‌های قدیمی انجام کار را فراموش می‌کنند. </a:t>
            </a:r>
          </a:p>
          <a:p>
            <a:pPr algn="just" rtl="1">
              <a:lnSpc>
                <a:spcPct val="80000"/>
              </a:lnSpc>
              <a:buFontTx/>
              <a:buNone/>
            </a:pPr>
            <a:r>
              <a:rPr lang="fa-IR" altLang="fa-IR" sz="2000"/>
              <a:t>- در برابر مشکلات مایوس نشده و ایده‌های جدید ارائه می‌دهند. </a:t>
            </a:r>
          </a:p>
          <a:p>
            <a:pPr algn="just" rtl="1">
              <a:lnSpc>
                <a:spcPct val="80000"/>
              </a:lnSpc>
              <a:buFontTx/>
              <a:buNone/>
            </a:pPr>
            <a:r>
              <a:rPr lang="fa-IR" altLang="fa-IR" sz="2000"/>
              <a:t>- یادگیری را برای تمام اعضا تسهیل می‌کنند و به‌طور مداوم آن را انتقال می‌دهند. </a:t>
            </a:r>
          </a:p>
          <a:p>
            <a:pPr algn="just" rtl="1">
              <a:lnSpc>
                <a:spcPct val="80000"/>
              </a:lnSpc>
              <a:buFontTx/>
              <a:buNone/>
            </a:pPr>
            <a:r>
              <a:rPr lang="fa-IR" altLang="fa-IR" sz="2000"/>
              <a:t>- یادگیری گروهی را تسهیل و ترغیب می‌کنند. «گاردنر و جولر» معتقدند: کارکنانی که از طریق گروه‌های کاری کار می‌کنند از کارکردن لذت بیش‌تری می‌برند. زیرا آن‌ها به‌جای این‌که شنونده صِرف باشند  فعالانه در جریان یادگیری مشارکت می‌کنند و خود را مسئول یادگیری خویش می‌دانند. </a:t>
            </a:r>
          </a:p>
          <a:p>
            <a:pPr algn="just" rtl="1">
              <a:lnSpc>
                <a:spcPct val="80000"/>
              </a:lnSpc>
              <a:buFontTx/>
              <a:buNone/>
            </a:pPr>
            <a:r>
              <a:rPr lang="fa-IR" altLang="fa-IR" sz="2000"/>
              <a:t>- به آموزش کارکنان اهمیت می‌دهد و  یادآور می‌شود که همواره علاقه‌مند فراگیری باشند. </a:t>
            </a:r>
          </a:p>
          <a:p>
            <a:pPr algn="just" rtl="1">
              <a:lnSpc>
                <a:spcPct val="80000"/>
              </a:lnSpc>
              <a:buFontTx/>
              <a:buNone/>
            </a:pPr>
            <a:r>
              <a:rPr lang="fa-IR" altLang="fa-IR" sz="2000"/>
              <a:t>- بر ریسک تأکید و از سرزنش‌کردن دوری می‌کند.</a:t>
            </a:r>
          </a:p>
          <a:p>
            <a:pPr algn="just" rtl="1">
              <a:lnSpc>
                <a:spcPct val="80000"/>
              </a:lnSpc>
              <a:buFontTx/>
              <a:buNone/>
            </a:pPr>
            <a:r>
              <a:rPr lang="fa-IR" altLang="fa-IR" sz="2000"/>
              <a:t>- با کارکنان ارتباط همه‌جانبه‌ای برقرار می‌کند و اطلاعات لازم را به‌موقع در اختیارشان قرار می‌دهد. </a:t>
            </a:r>
          </a:p>
          <a:p>
            <a:pPr algn="just" rtl="1">
              <a:lnSpc>
                <a:spcPct val="80000"/>
              </a:lnSpc>
              <a:buFontTx/>
              <a:buNone/>
            </a:pPr>
            <a:r>
              <a:rPr lang="fa-IR" altLang="fa-IR" sz="2000"/>
              <a:t>- به کارکنان می‌آموزد که قدرت تصمیم‌گیری واقع‌بینانه را در خود توسعه دهند. </a:t>
            </a:r>
          </a:p>
          <a:p>
            <a:pPr algn="just" rtl="1">
              <a:lnSpc>
                <a:spcPct val="80000"/>
              </a:lnSpc>
              <a:buFontTx/>
              <a:buNone/>
            </a:pPr>
            <a:r>
              <a:rPr lang="fa-IR" altLang="fa-IR" sz="2000"/>
              <a:t>- سازمان یادگیرنده از ایده‌های جدید استقبال می‌کند.</a:t>
            </a:r>
          </a:p>
          <a:p>
            <a:pPr algn="just" rtl="1">
              <a:lnSpc>
                <a:spcPct val="80000"/>
              </a:lnSpc>
              <a:buFontTx/>
              <a:buNone/>
            </a:pPr>
            <a:r>
              <a:rPr lang="fa-IR" altLang="fa-IR" sz="2000"/>
              <a:t>- بازخوردهای مثبت را به همه کارکنان به‌طور مستمر ارائه می‌دهد و تنبیه‌ها را به حداقل می‌رساند.</a:t>
            </a:r>
          </a:p>
          <a:p>
            <a:pPr algn="just" rtl="1">
              <a:lnSpc>
                <a:spcPct val="80000"/>
              </a:lnSpc>
              <a:buFontTx/>
              <a:buNone/>
            </a:pPr>
            <a:r>
              <a:rPr lang="fa-IR" altLang="fa-IR" sz="2000"/>
              <a:t>- برای پرهیز از خودمحوری، قدرت را به‌طور تقریباً منطقی در سراسر سازمان توزیع می‌کند. </a:t>
            </a:r>
          </a:p>
          <a:p>
            <a:pPr algn="just" rtl="1">
              <a:lnSpc>
                <a:spcPct val="80000"/>
              </a:lnSpc>
              <a:buFontTx/>
              <a:buNone/>
            </a:pPr>
            <a:r>
              <a:rPr lang="fa-IR" altLang="fa-IR" sz="2000"/>
              <a:t>- از تجارب خود و گذشتگان به خوبی درس می‌گیرد و ارزش شکست‌ها را می‌داند.(البرزی،87)</a:t>
            </a:r>
            <a:endParaRPr lang="en-US" altLang="fa-IR" sz="2000"/>
          </a:p>
        </p:txBody>
      </p:sp>
    </p:spTree>
  </p:cSld>
  <p:clrMapOvr>
    <a:masterClrMapping/>
  </p:clrMapOvr>
  <p:transition spd="slow">
    <p:wheel spokes="2"/>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fa-IR" altLang="fa-IR"/>
              <a:t>قواعد کلی در سازمان‌های یادگیرنده:</a:t>
            </a:r>
            <a:endParaRPr lang="en-US" altLang="fa-IR"/>
          </a:p>
        </p:txBody>
      </p:sp>
      <p:sp>
        <p:nvSpPr>
          <p:cNvPr id="19459" name="Rectangle 3"/>
          <p:cNvSpPr>
            <a:spLocks noGrp="1" noChangeArrowheads="1"/>
          </p:cNvSpPr>
          <p:nvPr>
            <p:ph type="body" idx="1"/>
          </p:nvPr>
        </p:nvSpPr>
        <p:spPr/>
        <p:txBody>
          <a:bodyPr/>
          <a:lstStyle/>
          <a:p>
            <a:pPr algn="r">
              <a:lnSpc>
                <a:spcPct val="90000"/>
              </a:lnSpc>
              <a:buFontTx/>
              <a:buNone/>
            </a:pPr>
            <a:r>
              <a:rPr lang="fa-IR" altLang="fa-IR" sz="2400"/>
              <a:t> </a:t>
            </a:r>
            <a:r>
              <a:rPr lang="fa-IR" altLang="fa-IR" sz="2400" b="1"/>
              <a:t>مهارت فردي:</a:t>
            </a:r>
            <a:r>
              <a:rPr lang="fa-IR" altLang="fa-IR" sz="2400"/>
              <a:t>يعني مهارت کشف کردن و نيز تعميق مداوم بينش فردي.</a:t>
            </a:r>
          </a:p>
          <a:p>
            <a:pPr algn="r">
              <a:lnSpc>
                <a:spcPct val="90000"/>
              </a:lnSpc>
              <a:buFontTx/>
              <a:buNone/>
            </a:pPr>
            <a:r>
              <a:rPr lang="fa-IR" altLang="fa-IR" sz="2400" b="1"/>
              <a:t>مدل‌هاي ذهني:</a:t>
            </a:r>
            <a:r>
              <a:rPr lang="fa-IR" altLang="fa-IR" sz="2400"/>
              <a:t>يعني توانايي کشف تصاوير دروني ازجهان بيرون به منظور بررسي و تحليل آنها و ابراز آن تصاوير براي تاثيرگذاري بر ديگران.</a:t>
            </a:r>
          </a:p>
          <a:p>
            <a:pPr algn="r">
              <a:lnSpc>
                <a:spcPct val="90000"/>
              </a:lnSpc>
              <a:buFontTx/>
              <a:buNone/>
            </a:pPr>
            <a:r>
              <a:rPr lang="fa-IR" altLang="fa-IR" sz="2400" b="1"/>
              <a:t>بصيرت مشترک:</a:t>
            </a:r>
            <a:r>
              <a:rPr lang="fa-IR" altLang="fa-IR" sz="2400"/>
              <a:t> يعني عمل کشف تصاوير مشترک از آينده که تعهد واقعي را در افراد تقويت مي کند.</a:t>
            </a:r>
          </a:p>
          <a:p>
            <a:pPr algn="r">
              <a:lnSpc>
                <a:spcPct val="90000"/>
              </a:lnSpc>
              <a:buFontTx/>
              <a:buNone/>
            </a:pPr>
            <a:r>
              <a:rPr lang="fa-IR" altLang="fa-IR" sz="2400" b="1"/>
              <a:t>يادگيري تيمي:</a:t>
            </a:r>
            <a:r>
              <a:rPr lang="fa-IR" altLang="fa-IR" sz="2400"/>
              <a:t>يعني قدرت همفکري کردن با هم که از طريق کسب مهارت در گفتگو و مباحثه با يکديگربه دست مي‌آيد.</a:t>
            </a:r>
            <a:endParaRPr lang="en-US" altLang="fa-IR" sz="2400"/>
          </a:p>
          <a:p>
            <a:pPr algn="r">
              <a:lnSpc>
                <a:spcPct val="90000"/>
              </a:lnSpc>
              <a:buFontTx/>
              <a:buNone/>
            </a:pPr>
            <a:r>
              <a:rPr lang="fa-IR" altLang="fa-IR" sz="2400" b="1"/>
              <a:t>تفکر سيستمي:</a:t>
            </a:r>
            <a:r>
              <a:rPr lang="fa-IR" altLang="fa-IR" sz="2400"/>
              <a:t>اصلی که اصول مذکور را با هم ترکيب و تکميل و آنها را به عنوان مجموعه اي واحد از تئوري و عمل مطرح مي کند. (پیتر سنج،1993)</a:t>
            </a:r>
          </a:p>
        </p:txBody>
      </p:sp>
    </p:spTree>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410200" y="1838325"/>
            <a:ext cx="3143250" cy="3571875"/>
          </a:xfrm>
          <a:ln w="57150" cmpd="thinThick">
            <a:solidFill>
              <a:schemeClr val="tx2"/>
            </a:solidFill>
            <a:miter lim="800000"/>
            <a:headEnd/>
            <a:tailEnd/>
          </a:ln>
        </p:spPr>
        <p:txBody>
          <a:bodyPr/>
          <a:lstStyle/>
          <a:p>
            <a:pPr marL="0" indent="0" algn="ctr">
              <a:spcBef>
                <a:spcPct val="0"/>
              </a:spcBef>
              <a:buFontTx/>
              <a:buNone/>
            </a:pPr>
            <a:endParaRPr lang="fa-IR" altLang="fa-IR" sz="2800" b="1">
              <a:cs typeface="Times New Roman" panose="02020603050405020304" pitchFamily="18" charset="0"/>
            </a:endParaRPr>
          </a:p>
          <a:p>
            <a:pPr marL="0" indent="0" algn="ctr">
              <a:spcBef>
                <a:spcPct val="0"/>
              </a:spcBef>
              <a:buFontTx/>
              <a:buNone/>
            </a:pPr>
            <a:r>
              <a:rPr lang="fa-IR" altLang="fa-IR" sz="2800" b="1">
                <a:cs typeface="Times New Roman" panose="02020603050405020304" pitchFamily="18" charset="0"/>
              </a:rPr>
              <a:t>ابعاد سازمان یادگیرنده:</a:t>
            </a:r>
          </a:p>
          <a:p>
            <a:pPr marL="0" indent="0" algn="ctr">
              <a:spcBef>
                <a:spcPct val="0"/>
              </a:spcBef>
              <a:buFontTx/>
              <a:buNone/>
            </a:pPr>
            <a:endParaRPr lang="fa-IR" altLang="fa-IR" sz="2000" b="1">
              <a:cs typeface="Times New Roman" panose="02020603050405020304" pitchFamily="18" charset="0"/>
            </a:endParaRPr>
          </a:p>
          <a:p>
            <a:pPr marL="0" indent="0" algn="ctr">
              <a:spcBef>
                <a:spcPct val="0"/>
              </a:spcBef>
              <a:buFontTx/>
              <a:buNone/>
            </a:pPr>
            <a:r>
              <a:rPr lang="fa-IR" altLang="fa-IR" sz="2800" b="1">
                <a:cs typeface="Times New Roman" panose="02020603050405020304" pitchFamily="18" charset="0"/>
              </a:rPr>
              <a:t>مهارت فردی</a:t>
            </a:r>
          </a:p>
          <a:p>
            <a:pPr marL="0" indent="0" algn="ctr">
              <a:spcBef>
                <a:spcPct val="0"/>
              </a:spcBef>
              <a:buFontTx/>
              <a:buNone/>
            </a:pPr>
            <a:r>
              <a:rPr lang="fa-IR" altLang="fa-IR" sz="2800" b="1">
                <a:cs typeface="Times New Roman" panose="02020603050405020304" pitchFamily="18" charset="0"/>
              </a:rPr>
              <a:t>آرمان مشترک</a:t>
            </a:r>
          </a:p>
          <a:p>
            <a:pPr marL="0" indent="0" algn="ctr">
              <a:spcBef>
                <a:spcPct val="0"/>
              </a:spcBef>
              <a:buFontTx/>
              <a:buNone/>
            </a:pPr>
            <a:r>
              <a:rPr lang="fa-IR" altLang="fa-IR" sz="2800" b="1">
                <a:cs typeface="Times New Roman" panose="02020603050405020304" pitchFamily="18" charset="0"/>
              </a:rPr>
              <a:t>مدلهای ذهنی</a:t>
            </a:r>
          </a:p>
          <a:p>
            <a:pPr marL="0" indent="0" algn="ctr">
              <a:spcBef>
                <a:spcPct val="0"/>
              </a:spcBef>
              <a:buFontTx/>
              <a:buNone/>
            </a:pPr>
            <a:r>
              <a:rPr lang="fa-IR" altLang="fa-IR" sz="2800" b="1">
                <a:cs typeface="Times New Roman" panose="02020603050405020304" pitchFamily="18" charset="0"/>
              </a:rPr>
              <a:t>یادگیری تیمی</a:t>
            </a:r>
          </a:p>
          <a:p>
            <a:pPr marL="0" indent="0" algn="ctr">
              <a:spcBef>
                <a:spcPct val="0"/>
              </a:spcBef>
              <a:buFontTx/>
              <a:buNone/>
            </a:pPr>
            <a:r>
              <a:rPr lang="fa-IR" altLang="fa-IR" sz="2800" b="1">
                <a:cs typeface="Times New Roman" panose="02020603050405020304" pitchFamily="18" charset="0"/>
              </a:rPr>
              <a:t>تفکر سیستمی</a:t>
            </a:r>
          </a:p>
          <a:p>
            <a:pPr marL="0" indent="0" algn="ctr">
              <a:buFontTx/>
              <a:buNone/>
            </a:pPr>
            <a:endParaRPr lang="fa-IR" altLang="fa-IR" sz="2800" b="1">
              <a:cs typeface="Times New Roman" panose="02020603050405020304" pitchFamily="18" charset="0"/>
            </a:endParaRPr>
          </a:p>
        </p:txBody>
      </p:sp>
      <p:sp>
        <p:nvSpPr>
          <p:cNvPr id="49157" name="Subtitle 2"/>
          <p:cNvSpPr txBox="1">
            <a:spLocks/>
          </p:cNvSpPr>
          <p:nvPr/>
        </p:nvSpPr>
        <p:spPr bwMode="auto">
          <a:xfrm>
            <a:off x="900113" y="2333625"/>
            <a:ext cx="2071687" cy="2695575"/>
          </a:xfrm>
          <a:prstGeom prst="rect">
            <a:avLst/>
          </a:prstGeom>
          <a:noFill/>
          <a:ln w="57150" cmpd="thinThick">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rIns="1828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spcBef>
                <a:spcPct val="20000"/>
              </a:spcBef>
              <a:buClr>
                <a:srgbClr val="0BD0D9"/>
              </a:buClr>
              <a:buSzPct val="95000"/>
              <a:buFont typeface="Wingdings 2" panose="05020102010507070707" pitchFamily="18" charset="2"/>
              <a:buNone/>
            </a:pPr>
            <a:endParaRPr lang="fa-IR" altLang="fa-IR" sz="2600">
              <a:latin typeface="Calibri" panose="020F0502020204030204" pitchFamily="34" charset="0"/>
            </a:endParaRPr>
          </a:p>
          <a:p>
            <a:pPr algn="r" rtl="1">
              <a:spcBef>
                <a:spcPct val="20000"/>
              </a:spcBef>
              <a:buClr>
                <a:srgbClr val="0BD0D9"/>
              </a:buClr>
              <a:buSzPct val="95000"/>
              <a:buFont typeface="Wingdings 2" panose="05020102010507070707" pitchFamily="18" charset="2"/>
              <a:buNone/>
            </a:pPr>
            <a:endParaRPr lang="fa-IR" altLang="fa-IR" sz="2600">
              <a:latin typeface="Calibri" panose="020F0502020204030204" pitchFamily="34" charset="0"/>
            </a:endParaRPr>
          </a:p>
          <a:p>
            <a:pPr algn="ctr" rtl="1">
              <a:spcBef>
                <a:spcPct val="20000"/>
              </a:spcBef>
              <a:buClr>
                <a:srgbClr val="0BD0D9"/>
              </a:buClr>
              <a:buSzPct val="95000"/>
              <a:buFont typeface="Wingdings 2" panose="05020102010507070707" pitchFamily="18" charset="2"/>
              <a:buNone/>
            </a:pPr>
            <a:r>
              <a:rPr lang="fa-IR" altLang="fa-IR" sz="2800" b="1">
                <a:latin typeface="Calibri" panose="020F0502020204030204" pitchFamily="34" charset="0"/>
                <a:cs typeface="Times New Roman" panose="02020603050405020304" pitchFamily="18" charset="0"/>
              </a:rPr>
              <a:t>تحقق سازمان یادگیرنده</a:t>
            </a:r>
          </a:p>
          <a:p>
            <a:pPr algn="r" rtl="1">
              <a:spcBef>
                <a:spcPct val="20000"/>
              </a:spcBef>
              <a:buClr>
                <a:srgbClr val="0BD0D9"/>
              </a:buClr>
              <a:buSzPct val="95000"/>
              <a:buFont typeface="Wingdings 2" panose="05020102010507070707" pitchFamily="18" charset="2"/>
              <a:buNone/>
            </a:pPr>
            <a:endParaRPr lang="fa-IR" altLang="fa-IR" sz="2600">
              <a:latin typeface="Calibri" panose="020F0502020204030204" pitchFamily="34" charset="0"/>
            </a:endParaRPr>
          </a:p>
        </p:txBody>
      </p:sp>
      <p:sp>
        <p:nvSpPr>
          <p:cNvPr id="7" name="Right Arrow 6"/>
          <p:cNvSpPr>
            <a:spLocks noChangeArrowheads="1"/>
          </p:cNvSpPr>
          <p:nvPr/>
        </p:nvSpPr>
        <p:spPr bwMode="auto">
          <a:xfrm rot="10800000">
            <a:off x="3200400" y="3276600"/>
            <a:ext cx="1981200" cy="914400"/>
          </a:xfrm>
          <a:prstGeom prst="rightArrow">
            <a:avLst>
              <a:gd name="adj1" fmla="val 50000"/>
              <a:gd name="adj2" fmla="val 50977"/>
            </a:avLst>
          </a:prstGeom>
          <a:noFill/>
          <a:ln w="57150" cmpd="thinThick"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ot="10800000" anchor="ctr"/>
          <a:lstStyle/>
          <a:p>
            <a:pPr algn="ctr" rtl="1">
              <a:defRPr/>
            </a:pPr>
            <a:endParaRPr lang="fa-IR" sz="1800">
              <a:solidFill>
                <a:schemeClr val="lt1"/>
              </a:solidFill>
              <a:latin typeface="+mn-lt"/>
              <a:cs typeface="+mn-cs"/>
            </a:endParaRPr>
          </a:p>
        </p:txBody>
      </p:sp>
    </p:spTree>
  </p:cSld>
  <p:clrMapOvr>
    <a:masterClrMapping/>
  </p:clrMapOvr>
  <p:transition spd="slow">
    <p:wheel spokes="3"/>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447800"/>
            <a:ext cx="8229600" cy="1143000"/>
          </a:xfrm>
        </p:spPr>
        <p:txBody>
          <a:bodyPr/>
          <a:lstStyle/>
          <a:p>
            <a:r>
              <a:rPr lang="fa-IR" altLang="fa-IR" sz="2800" b="1"/>
              <a:t>فعالیت های عمده مديريت‌ فرايند يادگيري‌ در سازمانهاي‌يادگيرنده‌:</a:t>
            </a:r>
            <a:endParaRPr lang="en-US" altLang="fa-IR" sz="2800" b="1"/>
          </a:p>
        </p:txBody>
      </p:sp>
      <p:sp>
        <p:nvSpPr>
          <p:cNvPr id="20483" name="Rectangle 3"/>
          <p:cNvSpPr>
            <a:spLocks noGrp="1" noChangeArrowheads="1"/>
          </p:cNvSpPr>
          <p:nvPr>
            <p:ph type="body" idx="1"/>
          </p:nvPr>
        </p:nvSpPr>
        <p:spPr>
          <a:xfrm>
            <a:off x="457200" y="2789238"/>
            <a:ext cx="8229600" cy="4525962"/>
          </a:xfrm>
        </p:spPr>
        <p:txBody>
          <a:bodyPr/>
          <a:lstStyle/>
          <a:p>
            <a:pPr marL="609600" indent="-609600" algn="r">
              <a:buFontTx/>
              <a:buNone/>
            </a:pPr>
            <a:r>
              <a:rPr lang="fa-IR" altLang="fa-IR"/>
              <a:t>1- حل‌ مسئله‌ به‌ طريق‌ سيستماتيک‌</a:t>
            </a:r>
          </a:p>
          <a:p>
            <a:pPr marL="609600" indent="-609600" algn="r">
              <a:buFontTx/>
              <a:buNone/>
            </a:pPr>
            <a:r>
              <a:rPr lang="fa-IR" altLang="fa-IR"/>
              <a:t>2- آزمايش‌ کردن‌</a:t>
            </a:r>
          </a:p>
          <a:p>
            <a:pPr marL="609600" indent="-609600" algn="r">
              <a:buFontTx/>
              <a:buNone/>
            </a:pPr>
            <a:r>
              <a:rPr lang="fa-IR" altLang="fa-IR"/>
              <a:t>3- يادگيري‌ از تجارب‌ قبلي</a:t>
            </a:r>
          </a:p>
          <a:p>
            <a:pPr marL="609600" indent="-609600" algn="r">
              <a:buFontTx/>
              <a:buNone/>
            </a:pPr>
            <a:r>
              <a:rPr lang="en-US" altLang="fa-IR"/>
              <a:t> </a:t>
            </a:r>
            <a:r>
              <a:rPr lang="fa-IR" altLang="fa-IR"/>
              <a:t>4- انتقال‌ دانش</a:t>
            </a:r>
            <a:r>
              <a:rPr lang="en-US" altLang="fa-IR"/>
              <a:t> </a:t>
            </a:r>
            <a:endParaRPr lang="fa-IR" altLang="fa-IR"/>
          </a:p>
          <a:p>
            <a:pPr marL="609600" indent="-609600" algn="r">
              <a:buFontTx/>
              <a:buNone/>
            </a:pPr>
            <a:r>
              <a:rPr lang="en-US" altLang="fa-IR"/>
              <a:t> </a:t>
            </a:r>
            <a:r>
              <a:rPr lang="fa-IR" altLang="fa-IR"/>
              <a:t>5- يادگيري‌ از ديگران</a:t>
            </a:r>
            <a:r>
              <a:rPr lang="en-US" altLang="fa-IR"/>
              <a:t>    </a:t>
            </a:r>
          </a:p>
        </p:txBody>
      </p:sp>
    </p:spTree>
  </p:cSld>
  <p:clrMapOvr>
    <a:masterClrMapping/>
  </p:clrMapOvr>
  <p:transition spd="slow">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685800"/>
            <a:ext cx="8229600" cy="1143000"/>
          </a:xfrm>
        </p:spPr>
        <p:txBody>
          <a:bodyPr/>
          <a:lstStyle/>
          <a:p>
            <a:r>
              <a:rPr lang="fa-IR" altLang="fa-IR" b="1"/>
              <a:t>سازمان یادگیرنده:</a:t>
            </a:r>
            <a:endParaRPr lang="en-US" altLang="fa-IR" b="1"/>
          </a:p>
        </p:txBody>
      </p:sp>
      <p:grpSp>
        <p:nvGrpSpPr>
          <p:cNvPr id="53263" name="Group 15"/>
          <p:cNvGrpSpPr>
            <a:grpSpLocks/>
          </p:cNvGrpSpPr>
          <p:nvPr/>
        </p:nvGrpSpPr>
        <p:grpSpPr bwMode="auto">
          <a:xfrm>
            <a:off x="4389438" y="2006600"/>
            <a:ext cx="3576637" cy="3784600"/>
            <a:chOff x="2765" y="1264"/>
            <a:chExt cx="2253" cy="2384"/>
          </a:xfrm>
        </p:grpSpPr>
        <p:sp>
          <p:nvSpPr>
            <p:cNvPr id="53253" name="Rectangle 5"/>
            <p:cNvSpPr>
              <a:spLocks noChangeArrowheads="1"/>
            </p:cNvSpPr>
            <p:nvPr/>
          </p:nvSpPr>
          <p:spPr bwMode="auto">
            <a:xfrm>
              <a:off x="3600" y="1264"/>
              <a:ext cx="141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a:buFont typeface="Wingdings" panose="05000000000000000000" pitchFamily="2" charset="2"/>
                <a:buChar char="ü"/>
              </a:pPr>
              <a:r>
                <a:rPr lang="fa-IR" altLang="fa-IR" sz="1800" b="1" i="1"/>
                <a:t> تعریف سازمان یادگیرنده</a:t>
              </a:r>
              <a:endParaRPr lang="fa-IR" altLang="fa-IR" sz="1800"/>
            </a:p>
          </p:txBody>
        </p:sp>
        <p:sp>
          <p:nvSpPr>
            <p:cNvPr id="53254" name="Rectangle 6"/>
            <p:cNvSpPr>
              <a:spLocks noChangeArrowheads="1"/>
            </p:cNvSpPr>
            <p:nvPr/>
          </p:nvSpPr>
          <p:spPr bwMode="auto">
            <a:xfrm>
              <a:off x="3573" y="1504"/>
              <a:ext cx="141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buFont typeface="Wingdings" panose="05000000000000000000" pitchFamily="2" charset="2"/>
                <a:buChar char="ü"/>
              </a:pPr>
              <a:r>
                <a:rPr lang="fa-IR" altLang="fa-IR" sz="1800" b="1" i="1"/>
                <a:t> تعریف یادگیری سازمانی</a:t>
              </a:r>
              <a:endParaRPr lang="fa-IR" altLang="fa-IR" sz="1800"/>
            </a:p>
          </p:txBody>
        </p:sp>
        <p:sp>
          <p:nvSpPr>
            <p:cNvPr id="53255" name="Rectangle 7"/>
            <p:cNvSpPr>
              <a:spLocks noChangeArrowheads="1"/>
            </p:cNvSpPr>
            <p:nvPr/>
          </p:nvSpPr>
          <p:spPr bwMode="auto">
            <a:xfrm>
              <a:off x="3573" y="1744"/>
              <a:ext cx="140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buFont typeface="Wingdings" panose="05000000000000000000" pitchFamily="2" charset="2"/>
                <a:buChar char="ü"/>
              </a:pPr>
              <a:r>
                <a:rPr lang="fa-IR" altLang="fa-IR" sz="1800" b="1" i="1"/>
                <a:t> اهداف سازمان یادگیرنده</a:t>
              </a:r>
              <a:endParaRPr lang="fa-IR" altLang="fa-IR" sz="1800"/>
            </a:p>
          </p:txBody>
        </p:sp>
        <p:sp>
          <p:nvSpPr>
            <p:cNvPr id="53256" name="Rectangle 8"/>
            <p:cNvSpPr>
              <a:spLocks noChangeArrowheads="1"/>
            </p:cNvSpPr>
            <p:nvPr/>
          </p:nvSpPr>
          <p:spPr bwMode="auto">
            <a:xfrm>
              <a:off x="2765" y="1984"/>
              <a:ext cx="222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buFont typeface="Wingdings" panose="05000000000000000000" pitchFamily="2" charset="2"/>
                <a:buChar char="ü"/>
              </a:pPr>
              <a:r>
                <a:rPr lang="fa-IR" altLang="fa-IR" sz="1800" b="1" i="1"/>
                <a:t> سطوح یادگیری در سازمان های یادگیرنده</a:t>
              </a:r>
              <a:endParaRPr lang="fa-IR" altLang="fa-IR" sz="1800"/>
            </a:p>
          </p:txBody>
        </p:sp>
        <p:sp>
          <p:nvSpPr>
            <p:cNvPr id="53257" name="Rectangle 9"/>
            <p:cNvSpPr>
              <a:spLocks noChangeArrowheads="1"/>
            </p:cNvSpPr>
            <p:nvPr/>
          </p:nvSpPr>
          <p:spPr bwMode="auto">
            <a:xfrm>
              <a:off x="3585" y="2224"/>
              <a:ext cx="140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buFont typeface="Wingdings" panose="05000000000000000000" pitchFamily="2" charset="2"/>
                <a:buChar char="ü"/>
              </a:pPr>
              <a:r>
                <a:rPr lang="fa-IR" altLang="fa-IR" sz="1800" b="1" i="1"/>
                <a:t> مراحل یادگیری سازمانی</a:t>
              </a:r>
              <a:endParaRPr lang="fa-IR" altLang="fa-IR" sz="1800"/>
            </a:p>
          </p:txBody>
        </p:sp>
        <p:sp>
          <p:nvSpPr>
            <p:cNvPr id="53258" name="Rectangle 10"/>
            <p:cNvSpPr>
              <a:spLocks noChangeArrowheads="1"/>
            </p:cNvSpPr>
            <p:nvPr/>
          </p:nvSpPr>
          <p:spPr bwMode="auto">
            <a:xfrm>
              <a:off x="3145" y="2464"/>
              <a:ext cx="18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buFont typeface="Wingdings" panose="05000000000000000000" pitchFamily="2" charset="2"/>
                <a:buChar char="ü"/>
              </a:pPr>
              <a:r>
                <a:rPr lang="fa-IR" altLang="fa-IR" sz="1800" b="1" i="1"/>
                <a:t> مقایسه سازمان یادگیرنده و سنتی</a:t>
              </a:r>
              <a:endParaRPr lang="fa-IR" altLang="fa-IR" sz="1800"/>
            </a:p>
          </p:txBody>
        </p:sp>
        <p:sp>
          <p:nvSpPr>
            <p:cNvPr id="53259" name="Rectangle 11"/>
            <p:cNvSpPr>
              <a:spLocks noChangeArrowheads="1"/>
            </p:cNvSpPr>
            <p:nvPr/>
          </p:nvSpPr>
          <p:spPr bwMode="auto">
            <a:xfrm>
              <a:off x="3099" y="2706"/>
              <a:ext cx="188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buFont typeface="Wingdings" panose="05000000000000000000" pitchFamily="2" charset="2"/>
                <a:buChar char="ü"/>
              </a:pPr>
              <a:r>
                <a:rPr lang="fa-IR" altLang="fa-IR" sz="1800" b="1" i="1"/>
                <a:t> ویژگی های سازمان های یادگیرنده</a:t>
              </a:r>
              <a:endParaRPr lang="fa-IR" altLang="fa-IR" sz="1800"/>
            </a:p>
          </p:txBody>
        </p:sp>
        <p:sp>
          <p:nvSpPr>
            <p:cNvPr id="53260" name="Rectangle 12"/>
            <p:cNvSpPr>
              <a:spLocks noChangeArrowheads="1"/>
            </p:cNvSpPr>
            <p:nvPr/>
          </p:nvSpPr>
          <p:spPr bwMode="auto">
            <a:xfrm>
              <a:off x="3002" y="2946"/>
              <a:ext cx="19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buFont typeface="Wingdings" panose="05000000000000000000" pitchFamily="2" charset="2"/>
                <a:buChar char="ü"/>
              </a:pPr>
              <a:r>
                <a:rPr lang="fa-IR" altLang="fa-IR" sz="1800" b="1" i="1"/>
                <a:t> قواعد کلی در سازمان های یادگیرنده</a:t>
              </a:r>
              <a:endParaRPr lang="fa-IR" altLang="fa-IR" sz="1800"/>
            </a:p>
          </p:txBody>
        </p:sp>
        <p:sp>
          <p:nvSpPr>
            <p:cNvPr id="53261" name="Rectangle 13"/>
            <p:cNvSpPr>
              <a:spLocks noChangeArrowheads="1"/>
            </p:cNvSpPr>
            <p:nvPr/>
          </p:nvSpPr>
          <p:spPr bwMode="auto">
            <a:xfrm>
              <a:off x="2859" y="3177"/>
              <a:ext cx="208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buFont typeface="Wingdings" panose="05000000000000000000" pitchFamily="2" charset="2"/>
                <a:buChar char="ü"/>
              </a:pPr>
              <a:r>
                <a:rPr lang="fa-IR" altLang="fa-IR" sz="1800" b="1" i="1"/>
                <a:t> نقش رهبری در سازمان های یادگیرنده</a:t>
              </a:r>
              <a:endParaRPr lang="fa-IR" altLang="fa-IR" sz="1800"/>
            </a:p>
          </p:txBody>
        </p:sp>
        <p:sp>
          <p:nvSpPr>
            <p:cNvPr id="53262" name="Rectangle 14"/>
            <p:cNvSpPr>
              <a:spLocks noChangeArrowheads="1"/>
            </p:cNvSpPr>
            <p:nvPr/>
          </p:nvSpPr>
          <p:spPr bwMode="auto">
            <a:xfrm>
              <a:off x="3141" y="3417"/>
              <a:ext cx="180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buFont typeface="Wingdings" panose="05000000000000000000" pitchFamily="2" charset="2"/>
                <a:buChar char="ü"/>
              </a:pPr>
              <a:r>
                <a:rPr lang="fa-IR" altLang="fa-IR" sz="1800" b="1" i="1"/>
                <a:t> اهمیت دانش و یادگیری در اسلام</a:t>
              </a:r>
              <a:endParaRPr lang="fa-IR" altLang="fa-IR" sz="1800"/>
            </a:p>
          </p:txBody>
        </p:sp>
      </p:grpSp>
    </p:spTree>
  </p:cSld>
  <p:clrMapOvr>
    <a:masterClrMapping/>
  </p:clrMapOvr>
  <p:transition spd="slow">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fa-IR" altLang="fa-IR"/>
              <a:t>نقش رهبري در سازمانهاي ياد گيرنده:</a:t>
            </a:r>
            <a:endParaRPr lang="en-US" altLang="fa-IR"/>
          </a:p>
        </p:txBody>
      </p:sp>
      <p:sp>
        <p:nvSpPr>
          <p:cNvPr id="21507" name="Rectangle 3"/>
          <p:cNvSpPr>
            <a:spLocks noGrp="1" noChangeArrowheads="1"/>
          </p:cNvSpPr>
          <p:nvPr>
            <p:ph type="body" idx="1"/>
          </p:nvPr>
        </p:nvSpPr>
        <p:spPr/>
        <p:txBody>
          <a:bodyPr/>
          <a:lstStyle/>
          <a:p>
            <a:pPr marL="0" indent="0"/>
            <a:endParaRPr lang="en-US" altLang="fa-IR"/>
          </a:p>
          <a:p>
            <a:pPr marL="0" indent="0" algn="just" rtl="1">
              <a:buFontTx/>
              <a:buNone/>
            </a:pPr>
            <a:r>
              <a:rPr lang="fa-IR" altLang="fa-IR"/>
              <a:t>بديهي است نقش رهبران ومديران درسازمانهاي يادگيرنده مانند نقش مديران سنت گرا وسلسله مراتبي نيست .در اين سازمانها مديران در وهله اول طراحان سازماني، آموزگاران، پيشکاران و هماهنگ کنندگان گروههاي حرفه اي هستند . ايفاي اين نقشها مستلزم مهارتهاي نو، دانش، تجربه ، توانايي و قدرت سازندگي با ديدگاه مشترک درسازمان است</a:t>
            </a:r>
            <a:r>
              <a:rPr lang="en-US" altLang="fa-IR"/>
              <a:t> . </a:t>
            </a:r>
          </a:p>
        </p:txBody>
      </p:sp>
    </p:spTree>
  </p:cSld>
  <p:clrMapOvr>
    <a:masterClrMapping/>
  </p:clrMapOvr>
  <p:transition spd="slow">
    <p:blinds/>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785813" y="928688"/>
            <a:ext cx="7900987" cy="642937"/>
          </a:xfrm>
        </p:spPr>
        <p:txBody>
          <a:bodyPr>
            <a:normAutofit fontScale="90000"/>
          </a:bodyPr>
          <a:lstStyle/>
          <a:p>
            <a:r>
              <a:rPr lang="fa-IR" altLang="fa-IR" sz="4300" b="1">
                <a:solidFill>
                  <a:schemeClr val="tx1"/>
                </a:solidFill>
              </a:rPr>
              <a:t>نقش رهبر در سازمانهای یادگیرنده </a:t>
            </a:r>
          </a:p>
        </p:txBody>
      </p:sp>
      <p:pic>
        <p:nvPicPr>
          <p:cNvPr id="6" name="Content Placeholder 5"/>
          <p:cNvPicPr>
            <a:picLocks noGrp="1" noChangeArrowheads="1"/>
          </p:cNvPicPr>
          <p:nvPr>
            <p:ph idx="4294967295"/>
          </p:nvPr>
        </p:nvPicPr>
        <p:blipFill>
          <a:blip r:embed="rId2">
            <a:clrChange>
              <a:clrFrom>
                <a:srgbClr val="FFFF05"/>
              </a:clrFrom>
              <a:clrTo>
                <a:srgbClr val="FFFF05">
                  <a:alpha val="0"/>
                </a:srgbClr>
              </a:clrTo>
            </a:clrChange>
            <a:extLst>
              <a:ext uri="{28A0092B-C50C-407E-A947-70E740481C1C}">
                <a14:useLocalDpi xmlns:a14="http://schemas.microsoft.com/office/drawing/2010/main" val="0"/>
              </a:ext>
            </a:extLst>
          </a:blip>
          <a:srcRect/>
          <a:stretch>
            <a:fillRect/>
          </a:stretch>
        </p:blipFill>
        <p:spPr>
          <a:xfrm>
            <a:off x="669925" y="1892300"/>
            <a:ext cx="7662863" cy="4233863"/>
          </a:xfrm>
          <a:noFill/>
        </p:spPr>
      </p:pic>
    </p:spTree>
  </p:cSld>
  <p:clrMapOvr>
    <a:masterClrMapping/>
  </p:clrMapOvr>
  <p:transition spd="slow">
    <p:cover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p:txBody>
          <a:bodyPr/>
          <a:lstStyle/>
          <a:p>
            <a:r>
              <a:rPr lang="fa-IR" altLang="fa-IR" sz="4800"/>
              <a:t>نقش رهبري در سازمانهاي ياد گيرنده:</a:t>
            </a:r>
            <a:endParaRPr lang="en-US" altLang="fa-IR" sz="4800"/>
          </a:p>
        </p:txBody>
      </p:sp>
      <p:sp>
        <p:nvSpPr>
          <p:cNvPr id="22531" name="Rectangle 3"/>
          <p:cNvSpPr>
            <a:spLocks noGrp="1" noChangeArrowheads="1"/>
          </p:cNvSpPr>
          <p:nvPr>
            <p:ph type="body" idx="4294967295"/>
          </p:nvPr>
        </p:nvSpPr>
        <p:spPr>
          <a:xfrm>
            <a:off x="228600" y="1371600"/>
            <a:ext cx="8229600" cy="4525963"/>
          </a:xfrm>
        </p:spPr>
        <p:txBody>
          <a:bodyPr/>
          <a:lstStyle/>
          <a:p>
            <a:pPr marL="0" indent="0" algn="ctr">
              <a:lnSpc>
                <a:spcPct val="80000"/>
              </a:lnSpc>
              <a:buFontTx/>
              <a:buNone/>
            </a:pPr>
            <a:endParaRPr lang="fa-IR" altLang="fa-IR" sz="900"/>
          </a:p>
          <a:p>
            <a:pPr marL="0" indent="0" algn="r" rtl="1">
              <a:lnSpc>
                <a:spcPct val="80000"/>
              </a:lnSpc>
              <a:buFontTx/>
              <a:buNone/>
            </a:pPr>
            <a:r>
              <a:rPr lang="fa-IR" altLang="fa-IR" sz="2800"/>
              <a:t>نقطه نظر سنتي راجع به رهبري که در آن افراد خاص براي حرکت را تعيين کرده، تصميمات اساسي را اتخاذ مي‌کنند و به افراد روحيه و توان حرکت مي‌بخشند، عميقاً ريشه در جهان بيني غير سيستماتيک دارد. نگرش سنتي نسبت به رهبري در بطن خود بر ناتواني مردم، فقدان آرمانهاي فردي و عجز در تسلط بر نيروهايي که باعث تغيير مي‌شود، استوار است.</a:t>
            </a:r>
            <a:br>
              <a:rPr lang="fa-IR" altLang="fa-IR" sz="2800"/>
            </a:br>
            <a:endParaRPr lang="fa-IR" altLang="fa-IR" sz="2800"/>
          </a:p>
          <a:p>
            <a:pPr marL="0" indent="0" algn="just" rtl="1">
              <a:lnSpc>
                <a:spcPct val="80000"/>
              </a:lnSpc>
              <a:buFontTx/>
              <a:buNone/>
            </a:pPr>
            <a:r>
              <a:rPr lang="fa-IR" altLang="fa-IR" sz="2800"/>
              <a:t>نگرش جديد نسبت به رهبري در سازمانهاي يادگيرنده بر نکات ظريف‌تر و حائز اهميت‌تري تکيه مي‌کند. در يک سازمان فراگير، رهبران طراح، ناظر و معلم هستند. مسئوليت آنها، ساختن سازمانهايي است که در آنجا افراد به طور مستمر تواناييهاي خود را در جهت شناخت و فهم پيچيدگيها، شفاف‌تر کردن آرمانها و توسعه بخشيدن به مدل هاي ذهني مشترک، گسترش دهند. اين بدان معني است که رهبران، مسئول يادگيري کارکنان هستند.</a:t>
            </a:r>
            <a:r>
              <a:rPr lang="fa-IR" altLang="fa-IR" sz="800" b="1"/>
              <a:t> </a:t>
            </a:r>
            <a:endParaRPr lang="en-US" altLang="fa-IR" sz="800" b="1"/>
          </a:p>
        </p:txBody>
      </p:sp>
    </p:spTree>
  </p:cSld>
  <p:clrMapOvr>
    <a:masterClrMapping/>
  </p:clrMapOvr>
  <p:transition spd="slow">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152400" y="1600200"/>
            <a:ext cx="8229600" cy="4525963"/>
          </a:xfrm>
        </p:spPr>
        <p:txBody>
          <a:bodyPr/>
          <a:lstStyle/>
          <a:p>
            <a:pPr marL="95250" indent="-95250" algn="just" rtl="1">
              <a:lnSpc>
                <a:spcPct val="90000"/>
              </a:lnSpc>
              <a:buFontTx/>
              <a:buNone/>
            </a:pPr>
            <a:r>
              <a:rPr lang="fa-IR" altLang="fa-IR" sz="2800" b="1"/>
              <a:t>الف- رهبر در نقش طراح:</a:t>
            </a:r>
            <a:r>
              <a:rPr lang="fa-IR" altLang="fa-IR" sz="2800"/>
              <a:t> نقش رهبر به منزله طراح، مشتمل بر طراحي سياستهاي سازمان، استراتژي هاي آن و سيستم هاي آن است. طراحي بنا به طبيعت خود يک علم مجتمع است. نکته اساسي در طراحي اين است که پي ببريم چگونه اجزا  بر يکديگر منطبق شده و به صورت يک کل به طوري مطلوب عمل کنند. بر همين منوال، يکپارچه‌سازي يکي از اجزاي اصلي نقش رهبران سازمانهاي فراگير به عنوان يک طراح است. طراحي سازمان به عنوان يک کل، عبارت است از پي بردن به ارزشهاي اساسي غيرقابل لمس که اجزا را به يکديگر پيوند مي دهد و به طورکلي وظيفه رهبر عبارت است از طراحي فرايندهاي يادگيري به گونه اي که کارکنان سازمان بتوانند به نحوي سازنده با موارد اساسي که با آنها مواجه هستند، برخورد کنند و بر اصول يادگيري کاملا مسلط شوند.</a:t>
            </a:r>
            <a:endParaRPr lang="en-US" altLang="fa-IR" sz="2800"/>
          </a:p>
        </p:txBody>
      </p:sp>
    </p:spTree>
  </p:cSld>
  <p:clrMapOvr>
    <a:masterClrMapping/>
  </p:clrMapOvr>
  <p:transition spd="slow">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p:txBody>
          <a:bodyPr/>
          <a:lstStyle/>
          <a:p>
            <a:pPr marL="0" indent="0" algn="just" rtl="1">
              <a:lnSpc>
                <a:spcPct val="90000"/>
              </a:lnSpc>
              <a:buFontTx/>
              <a:buNone/>
            </a:pPr>
            <a:r>
              <a:rPr lang="fa-IR" altLang="fa-IR" b="1"/>
              <a:t>ب- رهبر در نقش ناظر:</a:t>
            </a:r>
            <a:r>
              <a:rPr lang="fa-IR" altLang="fa-IR"/>
              <a:t> داستان غايي يک رهبر، مقوله‌اي شخصي و جهاني است. اين داستان ترجمان زندگي حرفه‌اي اوست. تمامي تلاشهاي وي در اين داستان متجلي مي‌شود و در عين حال آنچنان حالتي از افتادگي به ايشان عطا مي‌کند که پيروزيهاي خود را چندان جدي تلقي نکنند و از شکستها نا اميد نشوند. اين گونه رهبران طبيعتاً به سازمان خود به عنوان وسيله‌اي براي کمک به يادگيري و ايجاد تغيير در کل جامعه، نگاه مي‌کنند. چنين برخوردي مي‌تواند مجموعه‌اي منحصر به فرد از نقطه نظرهاي يکپارچه ارائه کند به نحوي که به تمامي جوانب اعمال رهبر، معني بخشد.</a:t>
            </a:r>
            <a:endParaRPr lang="en-US" altLang="fa-IR"/>
          </a:p>
        </p:txBody>
      </p:sp>
    </p:spTree>
  </p:cSld>
  <p:clrMapOvr>
    <a:masterClrMapping/>
  </p:clrMapOvr>
  <p:transition spd="slow">
    <p:cover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57200" y="1143000"/>
            <a:ext cx="8229600" cy="4983163"/>
          </a:xfrm>
        </p:spPr>
        <p:txBody>
          <a:bodyPr/>
          <a:lstStyle/>
          <a:p>
            <a:pPr marL="0" indent="0" algn="just" rtl="1">
              <a:lnSpc>
                <a:spcPct val="90000"/>
              </a:lnSpc>
              <a:buFontTx/>
              <a:buNone/>
            </a:pPr>
            <a:r>
              <a:rPr lang="fa-IR" altLang="fa-IR" sz="2800" b="1"/>
              <a:t>ج- رهبر در نقش معلم:</a:t>
            </a:r>
            <a:r>
              <a:rPr lang="fa-IR" altLang="fa-IR" sz="2800"/>
              <a:t> «ماکس» مدير عامل سابق شرکت هرمان ميلر، اولين مسئوليت يک رهبر را در شرح حقايق مي‌داند. در حالي که کاملاً واضح است که منشاء الهام و منبع روحيه رهبر ناشي از نقش نظارتي اوست، بخش اعظمي از قدرتي که رهبران واقعاً مي‌توانند بدان دست يابند در کمک به ديگران براي دست يافتن به تصويري دقيق‌تر، پر معني‌تر و قدرت بخش‌تر از واقعيات نهفته است.</a:t>
            </a:r>
          </a:p>
          <a:p>
            <a:pPr marL="0" indent="0" algn="just" rtl="1">
              <a:lnSpc>
                <a:spcPct val="90000"/>
              </a:lnSpc>
              <a:buFontTx/>
              <a:buNone/>
            </a:pPr>
            <a:r>
              <a:rPr lang="fa-IR" altLang="fa-IR" sz="2800"/>
              <a:t>ساختار سيستماتيک قلمرو و دامنه نگرش سيستماتيک و مدل هاي ذهني است. در اين سطح رهبران به طور مستمر به ديگران در جهت ديدن تصوير بزرگتر (هنر ديدن جنگل از ميان درختان) ياري مي‌رسانند، چگونه قسمتهاي مختلف سازمان با يکديگر در تعامل هستند، چرا برخي سياستهاي خاص براي مجموعه به عنوان يک کل ضرورت دارد و دهها سوال ديگر که رهبر به عنوان يک معلم پاسخگوي آنها در يک سازمان فراگير است. </a:t>
            </a:r>
            <a:endParaRPr lang="en-US" altLang="fa-IR" sz="2800"/>
          </a:p>
        </p:txBody>
      </p:sp>
    </p:spTree>
  </p:cSld>
  <p:clrMapOvr>
    <a:masterClrMapping/>
  </p:clrMapOvr>
  <p:transition spd="slow">
    <p:whee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fa-IR" altLang="fa-IR" sz="4000"/>
              <a:t>اهميّت یادگیری علم و دانش در اسلام:</a:t>
            </a:r>
            <a:r>
              <a:rPr lang="fa-IR" altLang="fa-IR" sz="4000" b="1"/>
              <a:t> </a:t>
            </a:r>
            <a:r>
              <a:rPr lang="en-US" altLang="fa-IR" sz="4000" b="1"/>
              <a:t/>
            </a:r>
            <a:br>
              <a:rPr lang="en-US" altLang="fa-IR" sz="4000" b="1"/>
            </a:br>
            <a:endParaRPr lang="en-US" altLang="fa-IR" sz="4000" b="1"/>
          </a:p>
        </p:txBody>
      </p:sp>
      <p:sp>
        <p:nvSpPr>
          <p:cNvPr id="26627" name="Rectangle 3"/>
          <p:cNvSpPr>
            <a:spLocks noGrp="1" noChangeArrowheads="1"/>
          </p:cNvSpPr>
          <p:nvPr>
            <p:ph type="body" idx="1"/>
          </p:nvPr>
        </p:nvSpPr>
        <p:spPr/>
        <p:txBody>
          <a:bodyPr/>
          <a:lstStyle/>
          <a:p>
            <a:pPr marL="0" indent="0" algn="just" rtl="1">
              <a:lnSpc>
                <a:spcPct val="80000"/>
              </a:lnSpc>
              <a:buFontTx/>
              <a:buNone/>
            </a:pPr>
            <a:r>
              <a:rPr lang="fa-IR" altLang="fa-IR" sz="2400" b="1">
                <a:cs typeface="B Lotus" panose="00000400000000000000" pitchFamily="2" charset="-78"/>
              </a:rPr>
              <a:t>تحصيل و علم اندوزي با توجه به سخنان نبي اكرم و اهل بيت مكرم ايشان برهر مسلماني فرض و واجب است. اهتمام حضرت رسول نه تنها در گفتار كه در كردار ايشان نيزمنعكس است. بايد دانست كه سرنوشت يك ملت را بدون دگرگوني در نحوه تفكر و انديشيدن او نمي توان تغيير داد.اهمیت تا آنجا که نخستين بار كه فرشته وحى بر او نازل شد و نخستين جمله اى كه با او در ميان نهاد موضوع خواندن و نوشتن بود. </a:t>
            </a:r>
            <a:endParaRPr lang="en-US" altLang="fa-IR" sz="2400" b="1">
              <a:cs typeface="B Lotus" panose="00000400000000000000" pitchFamily="2" charset="-78"/>
            </a:endParaRPr>
          </a:p>
          <a:p>
            <a:pPr marL="0" indent="0" algn="just" rtl="1">
              <a:lnSpc>
                <a:spcPct val="80000"/>
              </a:lnSpc>
              <a:buFontTx/>
              <a:buNone/>
            </a:pPr>
            <a:r>
              <a:rPr lang="fa-IR" altLang="fa-IR" sz="2400" b="1"/>
              <a:t>ِاقْرَاْ بِاسْم ربّك الذى خَلَقَ خَلَقَ الانسان...؛ بخوان به نام پروردگارت آن كه آفريد موجودات را و آفريد انسان را از خون بسته، بخوان در حالى كه پروردگارت بزرگ است، آن كه به وسيله قلم تعليم داد و به مردم آموخت، آن چه كه نمى دانستند.</a:t>
            </a:r>
            <a:r>
              <a:rPr lang="fa-IR" altLang="fa-IR" sz="3600"/>
              <a:t> </a:t>
            </a:r>
          </a:p>
          <a:p>
            <a:pPr marL="0" indent="0" algn="just" rtl="1">
              <a:lnSpc>
                <a:spcPct val="80000"/>
              </a:lnSpc>
              <a:buFontTx/>
              <a:buNone/>
            </a:pPr>
            <a:r>
              <a:rPr lang="fa-IR" altLang="fa-IR" sz="2400" b="1"/>
              <a:t>طلبُ العلمِ فريضةٌ على كُلِ مسلمٍ؛  تحصيل علم بر هر مسلمانى واجب است. (اصول كافى، ج 1، ص 85) </a:t>
            </a:r>
          </a:p>
          <a:p>
            <a:pPr marL="0" indent="0" algn="just" rtl="1">
              <a:lnSpc>
                <a:spcPct val="80000"/>
              </a:lnSpc>
              <a:buFontTx/>
              <a:buNone/>
            </a:pPr>
            <a:r>
              <a:rPr lang="fa-IR" altLang="fa-IR" sz="2000" b="1"/>
              <a:t>و نيز مى فرمايد:</a:t>
            </a:r>
            <a:endParaRPr lang="en-US" altLang="fa-IR" sz="1800"/>
          </a:p>
        </p:txBody>
      </p:sp>
    </p:spTree>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p:txBody>
          <a:bodyPr/>
          <a:lstStyle/>
          <a:p>
            <a:pPr marL="0" indent="0" algn="just" rtl="1">
              <a:lnSpc>
                <a:spcPct val="80000"/>
              </a:lnSpc>
              <a:buFontTx/>
              <a:buNone/>
            </a:pPr>
            <a:r>
              <a:rPr lang="fa-IR" altLang="fa-IR" sz="2400" b="1"/>
              <a:t>اطلُبوا العلمَ منِ المَهْد إِلى اللَّحد؛  زگهواره تا گور در آموختن دانش بكوشيد. (نهج الفصاحه، ص 64)</a:t>
            </a:r>
          </a:p>
          <a:p>
            <a:pPr marL="0" indent="0" algn="just" rtl="1">
              <a:lnSpc>
                <a:spcPct val="80000"/>
              </a:lnSpc>
              <a:buFontTx/>
              <a:buNone/>
            </a:pPr>
            <a:r>
              <a:rPr lang="fa-IR" altLang="fa-IR" sz="2400" b="1"/>
              <a:t>على(ع) مى فرمايد: </a:t>
            </a:r>
          </a:p>
          <a:p>
            <a:pPr marL="0" indent="0" algn="just" rtl="1">
              <a:lnSpc>
                <a:spcPct val="80000"/>
              </a:lnSpc>
              <a:buFontTx/>
              <a:buNone/>
            </a:pPr>
            <a:r>
              <a:rPr lang="fa-IR" altLang="fa-IR" sz="2400" b="1"/>
              <a:t>الحكمةُ ضالّةُ المؤمنِ...؛ حكمت گم شده مومن است، پس آن را فرا بگيريد هر چند از اهل نفاق باشد. (نهج البلاغه، حكمت 80)</a:t>
            </a:r>
          </a:p>
          <a:p>
            <a:pPr marL="0" indent="0" algn="just" rtl="1">
              <a:lnSpc>
                <a:spcPct val="80000"/>
              </a:lnSpc>
              <a:buFontTx/>
              <a:buNone/>
            </a:pPr>
            <a:r>
              <a:rPr lang="fa-IR" altLang="fa-IR" sz="2400" b="1"/>
              <a:t>امام صادق عليه السلام مي فرمايد:</a:t>
            </a:r>
          </a:p>
          <a:p>
            <a:pPr marL="0" indent="0" algn="just" rtl="1">
              <a:lnSpc>
                <a:spcPct val="80000"/>
              </a:lnSpc>
              <a:buFontTx/>
              <a:buNone/>
            </a:pPr>
            <a:r>
              <a:rPr lang="fa-IR" altLang="fa-IR" sz="2400" b="1"/>
              <a:t>دوست ندارم يکي از شما جوانان را ببينم ، مگر در يکي از دو حال : يا دانا (عالم) يا در حال يادگيري و دانش اندوزي.( بحار الانوار ، ج 1، ص 17)</a:t>
            </a:r>
          </a:p>
          <a:p>
            <a:pPr marL="0" indent="0" algn="just" rtl="1">
              <a:lnSpc>
                <a:spcPct val="80000"/>
              </a:lnSpc>
              <a:buFontTx/>
              <a:buNone/>
            </a:pPr>
            <a:r>
              <a:rPr lang="fa-IR" altLang="fa-IR" sz="2400" b="1"/>
              <a:t>و در تاريخ آمده است كه وقتى در جنگ بدر گروهى از كفار به دست مسلمانان اسير شدند. حضرت محمّد(ص) دستور داد تا هر يك از اسيران با پرداختن پول هاى هنگفتى آزاد شوند، تنها آن دسته از اسيرانى كه خواندن ونوشتن بلد بودند از پرداختن آن مبلغ معاف شدند، به شرط آن كه هر كدام از آنان به ده نفر از جوانان مسلمان خواندن و نوشتن را بياموزند.</a:t>
            </a:r>
            <a:endParaRPr lang="en-US" altLang="fa-IR" sz="2400" b="1"/>
          </a:p>
        </p:txBody>
      </p:sp>
    </p:spTree>
  </p:cSld>
  <p:clrMapOvr>
    <a:masterClrMapping/>
  </p:clrMapOvr>
  <p:transition spd="slow">
    <p:whee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457200" y="1295400"/>
            <a:ext cx="8229600" cy="5257800"/>
          </a:xfrm>
        </p:spPr>
        <p:txBody>
          <a:bodyPr/>
          <a:lstStyle/>
          <a:p>
            <a:pPr algn="ctr">
              <a:lnSpc>
                <a:spcPct val="80000"/>
              </a:lnSpc>
              <a:buFontTx/>
              <a:buNone/>
            </a:pPr>
            <a:r>
              <a:rPr lang="fa-IR" altLang="fa-IR" sz="2400" b="1"/>
              <a:t>پیشنهادات:</a:t>
            </a:r>
            <a:endParaRPr lang="fa-IR" altLang="fa-IR" sz="1800"/>
          </a:p>
          <a:p>
            <a:pPr algn="just" rtl="1">
              <a:lnSpc>
                <a:spcPct val="80000"/>
              </a:lnSpc>
              <a:buFontTx/>
              <a:buNone/>
            </a:pPr>
            <a:r>
              <a:rPr lang="fa-IR" altLang="fa-IR" sz="2000" b="1"/>
              <a:t>بري ايجاد يك‌ سازمان‌ يادگيرنده‌ اين‌ اقدام‌ها ضروري اند: </a:t>
            </a:r>
          </a:p>
          <a:p>
            <a:pPr algn="just" rtl="1">
              <a:lnSpc>
                <a:spcPct val="80000"/>
              </a:lnSpc>
              <a:buFontTx/>
              <a:buNone/>
            </a:pPr>
            <a:r>
              <a:rPr lang="fa-IR" altLang="fa-IR" sz="2000" b="1"/>
              <a:t>1. مديران‌ ارشد بايستي مكررا اهداف‌ و مقاصد سازمان‌ را تبيين‌ نمايند. </a:t>
            </a:r>
          </a:p>
          <a:p>
            <a:pPr algn="just" rtl="1">
              <a:lnSpc>
                <a:spcPct val="80000"/>
              </a:lnSpc>
              <a:buFontTx/>
              <a:buNone/>
            </a:pPr>
            <a:r>
              <a:rPr lang="fa-IR" altLang="fa-IR" sz="2000" b="1"/>
              <a:t>2. هريك‌ از كاركنان‌ بايستي ديد و بصيرت‌ خود را در جهت‌ حمايت‌ ديد سازماني شكل‌دهند. </a:t>
            </a:r>
          </a:p>
          <a:p>
            <a:pPr algn="just" rtl="1">
              <a:lnSpc>
                <a:spcPct val="80000"/>
              </a:lnSpc>
              <a:buFontTx/>
              <a:buNone/>
            </a:pPr>
            <a:r>
              <a:rPr lang="fa-IR" altLang="fa-IR" sz="2000" b="1"/>
              <a:t>3. يك‌ طرح‌ كاربردي بري تغيير شكل‌ محيط كار به‌ يك‌ سازمان‌ يادگيرنده‌ در قالب‌برنامه‌هاي كوتاه‌ مدت‌ و بلندمدت‌ با هدف‌ فراهم‌ شدن‌ فرصت‌ موفقيت‌ بري هريك‌ ازكاركنان‌ تدوين‌ شود. </a:t>
            </a:r>
          </a:p>
          <a:p>
            <a:pPr algn="just" rtl="1">
              <a:lnSpc>
                <a:spcPct val="80000"/>
              </a:lnSpc>
              <a:buFontTx/>
              <a:buNone/>
            </a:pPr>
            <a:r>
              <a:rPr lang="fa-IR" altLang="fa-IR" sz="2000" b="1"/>
              <a:t>4. نرم‌ افزارهاي لازم‌ و ابزار مناسب‌ (فن‌آوري اطلاعات‌) فراهم‌ گردد. </a:t>
            </a:r>
          </a:p>
          <a:p>
            <a:pPr algn="just" rtl="1">
              <a:lnSpc>
                <a:spcPct val="80000"/>
              </a:lnSpc>
              <a:buFontTx/>
              <a:buNone/>
            </a:pPr>
            <a:r>
              <a:rPr lang="fa-IR" altLang="fa-IR" sz="2000" b="1"/>
              <a:t>5. نهادي كردن‌ تغييرات‌ دلخواه‌ با در نظر گرفتن‌ ابعاد جهاني و محلي صورت‌ گيرد. </a:t>
            </a:r>
          </a:p>
          <a:p>
            <a:pPr algn="just" rtl="1">
              <a:lnSpc>
                <a:spcPct val="80000"/>
              </a:lnSpc>
              <a:buFontTx/>
              <a:buNone/>
            </a:pPr>
            <a:r>
              <a:rPr lang="fa-IR" altLang="fa-IR" sz="2000" b="1"/>
              <a:t>6. تعهد به‌ آموزش‌ و آموختن‌ مداوم‌ در سازمان‌ يادگيرنده‌ متناسب‌ با مقاصد سازمان وجود داشته‌ باشد و كاركنان‌ نيز بايستي برنامه‌ آموزشي شخصي متناسب‌ با نگرش‌ فردي وسازماني داشته‌ باشند. </a:t>
            </a:r>
          </a:p>
          <a:p>
            <a:pPr algn="just" rtl="1">
              <a:lnSpc>
                <a:spcPct val="80000"/>
              </a:lnSpc>
              <a:buFontTx/>
              <a:buNone/>
            </a:pPr>
            <a:r>
              <a:rPr lang="fa-IR" altLang="fa-IR" sz="2000" b="1"/>
              <a:t>7. همكاري و مشاركت‌ در دانش‌ از طريق‌ عضويت‌ همكاري و كارگروهي در مؤسسه‌هاي آموزشي صورت‌ پذيرد. </a:t>
            </a:r>
          </a:p>
          <a:p>
            <a:pPr algn="just" rtl="1">
              <a:lnSpc>
                <a:spcPct val="80000"/>
              </a:lnSpc>
              <a:buFontTx/>
              <a:buNone/>
            </a:pPr>
            <a:r>
              <a:rPr lang="fa-IR" altLang="fa-IR" sz="2000" b="1"/>
              <a:t>8. به‌ كاركنان‌ بايستي چنين‌ القا شود كه‌ سازمان‌ فقط به‌ افراد يادگيرنده‌ نياز دارد و به‌ اين‌منظور فرصت‌ مناسب‌ بري يادگيري فراهم‌ گردد و به‌ فراگيران‌ پاداش‌ داده‌ شود. </a:t>
            </a:r>
            <a:endParaRPr lang="en-US" altLang="fa-IR" sz="2000" b="1"/>
          </a:p>
          <a:p>
            <a:pPr algn="just" rtl="1">
              <a:lnSpc>
                <a:spcPct val="80000"/>
              </a:lnSpc>
              <a:buFontTx/>
              <a:buNone/>
            </a:pPr>
            <a:r>
              <a:rPr lang="fa-IR" altLang="fa-IR" sz="2000" b="1"/>
              <a:t>9. مشتريان‌و نيز تأمين‌كنندگان ‌بايستي آموزش ‌ببينند كه‌ موفقيت‌ آنان‌ موفقيت‌ سازمان‌ است.</a:t>
            </a:r>
            <a:r>
              <a:rPr lang="en-US" altLang="fa-IR" sz="2000" b="1"/>
              <a:t> </a:t>
            </a:r>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457200" y="457200"/>
            <a:ext cx="8229600" cy="6400800"/>
          </a:xfrm>
        </p:spPr>
        <p:txBody>
          <a:bodyPr/>
          <a:lstStyle/>
          <a:p>
            <a:pPr marL="609600" indent="-609600" algn="ctr">
              <a:lnSpc>
                <a:spcPct val="80000"/>
              </a:lnSpc>
              <a:buFontTx/>
              <a:buNone/>
            </a:pPr>
            <a:r>
              <a:rPr lang="fa-IR" altLang="fa-IR" sz="2000" b="1"/>
              <a:t>منابع و ماخذ:</a:t>
            </a:r>
          </a:p>
          <a:p>
            <a:pPr marL="609600" indent="-609600" algn="just" rtl="1">
              <a:lnSpc>
                <a:spcPct val="80000"/>
              </a:lnSpc>
              <a:buFontTx/>
              <a:buNone/>
            </a:pPr>
            <a:r>
              <a:rPr lang="fa-IR" altLang="fa-IR" sz="1600"/>
              <a:t>- الوانی،سید مهدی،"سازمان های یادگیرنده و دانش آفرین،نظریه های مدیریت"،مرکز آموزش مدیریت دولتی،تهران،1378 </a:t>
            </a:r>
          </a:p>
          <a:p>
            <a:pPr marL="609600" indent="-609600" algn="just" rtl="1">
              <a:lnSpc>
                <a:spcPct val="80000"/>
              </a:lnSpc>
              <a:buFontTx/>
              <a:buChar char="-"/>
            </a:pPr>
            <a:r>
              <a:rPr lang="fa-IR" altLang="fa-IR" sz="1600"/>
              <a:t>اس اکلند، جان،" تعالی سازمان های فراگیر"، ترجمه محسن الوندی، موسسه خدمات فرهنگی رسا ،تهران،1384 </a:t>
            </a:r>
          </a:p>
          <a:p>
            <a:pPr marL="609600" indent="-609600" algn="just" rtl="1">
              <a:lnSpc>
                <a:spcPct val="80000"/>
              </a:lnSpc>
              <a:buFontTx/>
              <a:buChar char="-"/>
            </a:pPr>
            <a:r>
              <a:rPr lang="fa-IR" altLang="fa-IR" sz="1600"/>
              <a:t>حیدری تفرشی،یوسفی سعید آبادی،رضا،خدیوی،اسدالله،"نگرش نوین به نظریات سازمان و مدیریت در جهان امروز"انتشارات فراشناختی اندیشه،تهران،چاپ اول،1381</a:t>
            </a:r>
            <a:r>
              <a:rPr lang="fa-IR" altLang="fa-IR" sz="2800"/>
              <a:t> </a:t>
            </a:r>
            <a:endParaRPr lang="fa-IR" altLang="fa-IR" sz="1600"/>
          </a:p>
          <a:p>
            <a:pPr marL="609600" indent="-609600" algn="just" rtl="1">
              <a:lnSpc>
                <a:spcPct val="80000"/>
              </a:lnSpc>
              <a:buFontTx/>
              <a:buNone/>
            </a:pPr>
            <a:r>
              <a:rPr lang="fa-IR" altLang="fa-IR" sz="1600"/>
              <a:t>- دفت، ريچارد،" مباني طراحي و تئوري سازمان"، مترجم:محمد اعرابی و علی پارسائیان ،جلد دوم، ويرايش ششم، تهران،دفتر پژوهش فرهنگی،1381</a:t>
            </a:r>
          </a:p>
          <a:p>
            <a:pPr marL="609600" indent="-609600" algn="just" rtl="1">
              <a:lnSpc>
                <a:spcPct val="80000"/>
              </a:lnSpc>
              <a:buFontTx/>
              <a:buNone/>
            </a:pPr>
            <a:r>
              <a:rPr lang="fa-IR" altLang="fa-IR" sz="1600"/>
              <a:t>- رادينگ، آلن، مديريت دانش "موفقيت در اقتصاد جهاني مبتني بر اطلاعات" ، ‌ترجمه محمدحسين لطيفي، انتشارات سمت، 1383</a:t>
            </a:r>
          </a:p>
          <a:p>
            <a:pPr marL="609600" indent="-609600" algn="just" rtl="1">
              <a:lnSpc>
                <a:spcPct val="80000"/>
              </a:lnSpc>
              <a:buFontTx/>
              <a:buNone/>
            </a:pPr>
            <a:r>
              <a:rPr lang="fa-IR" altLang="fa-IR" sz="1600"/>
              <a:t>- زمردیان،اضغر،"مدیریت تحول"،سازمان مدیریت صنعتی،تهران ريا،1373</a:t>
            </a:r>
          </a:p>
          <a:p>
            <a:pPr marL="609600" indent="-609600" algn="just" rtl="1">
              <a:lnSpc>
                <a:spcPct val="80000"/>
              </a:lnSpc>
              <a:buFontTx/>
              <a:buNone/>
            </a:pPr>
            <a:r>
              <a:rPr lang="fa-IR" altLang="fa-IR" sz="1600"/>
              <a:t>- سبحانی نژاد، مهدی؛ یوزباشی، علی"سازمان یادگیرنده ، مبانی نظری، الگوهای تحقق و ‏سنجش".تهران: انتشارات یسطرون،چاپ دوم،۱۳۸۵</a:t>
            </a:r>
          </a:p>
          <a:p>
            <a:pPr marL="609600" indent="-609600" algn="just" rtl="1">
              <a:lnSpc>
                <a:spcPct val="80000"/>
              </a:lnSpc>
              <a:buFontTx/>
              <a:buNone/>
            </a:pPr>
            <a:r>
              <a:rPr lang="fa-IR" altLang="fa-IR" sz="1600"/>
              <a:t>- سنگه، پيتر، "پنجمين فرمان"، ترجمه حافظ کمال هدايت و محمد روشن، انتشارات سازمان مديريت صنعتي،چاپ چهارم ،1382 </a:t>
            </a:r>
          </a:p>
          <a:p>
            <a:pPr marL="609600" indent="-609600" algn="just" rtl="1">
              <a:lnSpc>
                <a:spcPct val="80000"/>
              </a:lnSpc>
              <a:buFontTx/>
              <a:buNone/>
            </a:pPr>
            <a:r>
              <a:rPr lang="fa-IR" altLang="fa-IR" sz="1600"/>
              <a:t>- سنگه،پيتر . کلاينر،آرت. راپرتز،شارلوت . راس،ريچارد . روت،جورج .اسميت، برايان . "رقص تغيير"، زير نظر دکتر علينقي مشايخي،ترجمه مهندس حسين اکبري،مسعود سلطاني ،گروه پژوهشي صنعتي اريانا، 1383</a:t>
            </a:r>
          </a:p>
          <a:p>
            <a:pPr marL="609600" indent="-609600" algn="just" rtl="1">
              <a:lnSpc>
                <a:spcPct val="80000"/>
              </a:lnSpc>
              <a:buFontTx/>
              <a:buNone/>
            </a:pPr>
            <a:r>
              <a:rPr lang="fa-IR" altLang="fa-IR" sz="1600"/>
              <a:t>- فقهي فرهمند، ناصر؛ "مديريت پاياي سازمان‌"،چاپ اول، انتشارات فروزش، سال 1381</a:t>
            </a:r>
          </a:p>
          <a:p>
            <a:pPr marL="609600" indent="-609600" algn="just" rtl="1">
              <a:lnSpc>
                <a:spcPct val="80000"/>
              </a:lnSpc>
              <a:buFontTx/>
              <a:buNone/>
            </a:pPr>
            <a:r>
              <a:rPr lang="fa-IR" altLang="fa-IR" sz="1600"/>
              <a:t>- فراست خواه، مقصود و کبريايي ، احمد،" آموزش عالي در آستانه قرن بيست و يکم "، گزارشي از کنفرانس جهاني آموزش عالي در سال 1998، پاريس؛ فصلنامه پژوهش و برنامه ريزي در آموزش عالي، شماره 17. 1377</a:t>
            </a:r>
          </a:p>
          <a:p>
            <a:pPr marL="609600" indent="-609600" algn="just" rtl="1">
              <a:lnSpc>
                <a:spcPct val="80000"/>
              </a:lnSpc>
              <a:buFontTx/>
              <a:buNone/>
            </a:pPr>
            <a:r>
              <a:rPr lang="fa-IR" altLang="fa-IR" sz="1600"/>
              <a:t>- گانز،باب،"سازمان تند آموز"،مترجم:اضغر زمردیان،سازمان مدیریت صنعتی،تهران،1378</a:t>
            </a:r>
          </a:p>
          <a:p>
            <a:pPr marL="609600" indent="-609600" algn="just" rtl="1">
              <a:lnSpc>
                <a:spcPct val="80000"/>
              </a:lnSpc>
              <a:buFontTx/>
              <a:buNone/>
            </a:pPr>
            <a:r>
              <a:rPr lang="fa-IR" altLang="fa-IR" sz="1600"/>
              <a:t>- ليشن‌، بولاك‌ و رايگلوث‌، "راهبردها و فنون‌ طراحي آموزشي"، ترجمه‌ هاشم‌ فردانش‌،نشر سمت‌، تهران‌: 1374</a:t>
            </a:r>
            <a:endParaRPr lang="en-US" altLang="fa-IR" sz="1600"/>
          </a:p>
        </p:txBody>
      </p:sp>
    </p:spTree>
  </p:cSld>
  <p:clrMapOvr>
    <a:masterClrMapping/>
  </p:clrMapOvr>
  <p:transition spd="slow">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457200" y="609600"/>
            <a:ext cx="8229600" cy="792163"/>
          </a:xfrm>
        </p:spPr>
        <p:txBody>
          <a:bodyPr/>
          <a:lstStyle/>
          <a:p>
            <a:r>
              <a:rPr lang="fa-IR" altLang="fa-IR" sz="4000" b="1"/>
              <a:t>تعریف سازمان یادگیرنده:</a:t>
            </a:r>
            <a:r>
              <a:rPr lang="fa-IR" altLang="fa-IR" sz="4000"/>
              <a:t/>
            </a:r>
            <a:br>
              <a:rPr lang="fa-IR" altLang="fa-IR" sz="4000"/>
            </a:br>
            <a:endParaRPr lang="en-US" altLang="fa-IR" sz="4000"/>
          </a:p>
        </p:txBody>
      </p:sp>
      <p:sp>
        <p:nvSpPr>
          <p:cNvPr id="9219" name="Rectangle 3"/>
          <p:cNvSpPr>
            <a:spLocks noGrp="1" noChangeArrowheads="1"/>
          </p:cNvSpPr>
          <p:nvPr>
            <p:ph type="body" idx="4294967295"/>
          </p:nvPr>
        </p:nvSpPr>
        <p:spPr>
          <a:xfrm>
            <a:off x="914400" y="1646238"/>
            <a:ext cx="8229600" cy="4525962"/>
          </a:xfrm>
        </p:spPr>
        <p:txBody>
          <a:bodyPr/>
          <a:lstStyle/>
          <a:p>
            <a:pPr algn="justLow" rtl="1">
              <a:lnSpc>
                <a:spcPct val="90000"/>
              </a:lnSpc>
            </a:pPr>
            <a:r>
              <a:rPr lang="fa-IR" altLang="fa-IR" sz="2800"/>
              <a:t>سازمان یادگیرنده را به تعبیری سازمان دانش آفرین </a:t>
            </a:r>
            <a:br>
              <a:rPr lang="fa-IR" altLang="fa-IR" sz="2800"/>
            </a:br>
            <a:r>
              <a:rPr lang="fa-IR" altLang="fa-IR" sz="2800"/>
              <a:t>می نامند.سازمان هایی که در آن ها خلق دانش و آگاهی های جدید،ابداعات و ابتکارات یک کار تخصصی نیست،بلکه نوعی رفتار همگانی است.روشی که همه اعضاء سازمان بدان عمل </a:t>
            </a:r>
            <a:br>
              <a:rPr lang="fa-IR" altLang="fa-IR" sz="2800"/>
            </a:br>
            <a:r>
              <a:rPr lang="fa-IR" altLang="fa-IR" sz="2800"/>
              <a:t>می نمایند.(الوانی،1379)</a:t>
            </a:r>
          </a:p>
          <a:p>
            <a:pPr algn="r" rtl="1">
              <a:lnSpc>
                <a:spcPct val="90000"/>
              </a:lnSpc>
            </a:pPr>
            <a:r>
              <a:rPr lang="fa-IR" altLang="fa-IR" sz="2800"/>
              <a:t>سازمان یادگیرنده سازمانی است که با ایجاد ساختارها و استراتژی ها به ارتقای یادگیری سازمانی کمک می کند.(دیکسون،1993)</a:t>
            </a:r>
          </a:p>
          <a:p>
            <a:pPr algn="justLow" rtl="1">
              <a:lnSpc>
                <a:spcPct val="90000"/>
              </a:lnSpc>
            </a:pPr>
            <a:r>
              <a:rPr lang="fa-IR" altLang="fa-IR" sz="2800"/>
              <a:t>سازمان یادگیرنده سازمانی است که جلوتر از زمان حرکت کند و به واکنش های محیطی زودتر از زمان پاسخ دهد و به طور کلی استراتژی برای شرایط مختلف را دارد.(خورشیدی،1379)</a:t>
            </a:r>
            <a:endParaRPr lang="en-US" altLang="fa-IR" sz="2800"/>
          </a:p>
        </p:txBody>
      </p:sp>
    </p:spTree>
  </p:cSld>
  <p:clrMapOvr>
    <a:masterClrMapping/>
  </p:clrMapOvr>
  <p:transition spd="slow">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p:txBody>
          <a:bodyPr/>
          <a:lstStyle/>
          <a:p>
            <a:pPr algn="ctr">
              <a:lnSpc>
                <a:spcPct val="80000"/>
              </a:lnSpc>
              <a:buFontTx/>
              <a:buNone/>
            </a:pPr>
            <a:r>
              <a:rPr lang="fa-IR" altLang="fa-IR" sz="2400"/>
              <a:t>مجلات:</a:t>
            </a:r>
          </a:p>
          <a:p>
            <a:pPr algn="just" rtl="1">
              <a:lnSpc>
                <a:spcPct val="80000"/>
              </a:lnSpc>
              <a:buFontTx/>
              <a:buChar char="-"/>
            </a:pPr>
            <a:r>
              <a:rPr lang="fa-IR" altLang="fa-IR" sz="1800"/>
              <a:t>ایوبی،محمد،"نظریه سازمان های یادگیرنده"،نشریه صنعت خودرو،شماره 100، 1385</a:t>
            </a:r>
          </a:p>
          <a:p>
            <a:pPr algn="just" rtl="1">
              <a:lnSpc>
                <a:spcPct val="80000"/>
              </a:lnSpc>
              <a:buFontTx/>
              <a:buChar char="-"/>
            </a:pPr>
            <a:r>
              <a:rPr lang="fa-IR" altLang="fa-IR" sz="1800"/>
              <a:t>بهنامی،ژوزف،"یادگیری سازمانی"مجله تدبیر،شماره 161، 1384</a:t>
            </a:r>
          </a:p>
          <a:p>
            <a:pPr algn="just" rtl="1">
              <a:lnSpc>
                <a:spcPct val="80000"/>
              </a:lnSpc>
              <a:buFontTx/>
              <a:buNone/>
            </a:pPr>
            <a:r>
              <a:rPr lang="fa-IR" altLang="fa-IR" sz="1800"/>
              <a:t>- جعفری،مصطفی،اخوان،پیمان،"سازمان های یادگیرنده ضرورت عصر دانایی"،مجله تدبیر،شماره 169،1385</a:t>
            </a:r>
          </a:p>
          <a:p>
            <a:pPr algn="just" rtl="1">
              <a:lnSpc>
                <a:spcPct val="80000"/>
              </a:lnSpc>
              <a:buFontTx/>
              <a:buNone/>
            </a:pPr>
            <a:r>
              <a:rPr lang="fa-IR" altLang="fa-IR" sz="1800"/>
              <a:t>- رهنورد، فرج ا... ، "يادگيري سازماني و سازمان يادگيرنده"، مجله مديريت دولتي، انتشارات مــرکز آموزش مديريت دولتي، شماره 43 ، 1378</a:t>
            </a:r>
          </a:p>
          <a:p>
            <a:pPr algn="just" rtl="1">
              <a:lnSpc>
                <a:spcPct val="80000"/>
              </a:lnSpc>
              <a:buFontTx/>
              <a:buNone/>
            </a:pPr>
            <a:r>
              <a:rPr lang="fa-IR" altLang="fa-IR" sz="1800"/>
              <a:t>- زلفي گل، محمدعلي ،" ضرورت هاي پژوهش، پژوهشهاي ضروري". خبرنامه تحقيقات و فناوري، 1378 </a:t>
            </a:r>
          </a:p>
          <a:p>
            <a:pPr algn="just" rtl="1">
              <a:lnSpc>
                <a:spcPct val="80000"/>
              </a:lnSpc>
              <a:buFontTx/>
              <a:buNone/>
            </a:pPr>
            <a:r>
              <a:rPr lang="fa-IR" altLang="fa-IR" sz="1800"/>
              <a:t>- عليزاده، محسن؛ عرب، محبوبه . "کسب مزيت رقابتي پايدار از طريق منابع انساني"، ارائه شده در ششمين کنفرانس بين‌المللي مديران کيفيت ؛1384</a:t>
            </a:r>
          </a:p>
          <a:p>
            <a:pPr algn="just" rtl="1">
              <a:lnSpc>
                <a:spcPct val="80000"/>
              </a:lnSpc>
              <a:buFontTx/>
              <a:buNone/>
            </a:pPr>
            <a:r>
              <a:rPr lang="fa-IR" altLang="fa-IR" sz="1800"/>
              <a:t>- کرامتی محمد رضا، "سازماندهی گروه‌های مشارکتی در سازمانهای یادگیرنده" مجله تدبیر، شماره۱۷۸،1385</a:t>
            </a:r>
          </a:p>
          <a:p>
            <a:pPr algn="just" rtl="1">
              <a:lnSpc>
                <a:spcPct val="80000"/>
              </a:lnSpc>
              <a:buFontTx/>
              <a:buNone/>
            </a:pPr>
            <a:r>
              <a:rPr lang="fa-IR" altLang="fa-IR" sz="1800"/>
              <a:t>- مکنون،‌ رضا، "مقدمه اي بر سنجش دانش براي توسعه"، مجله رهيافت، شماره 24</a:t>
            </a:r>
          </a:p>
          <a:p>
            <a:pPr algn="just" rtl="1">
              <a:lnSpc>
                <a:spcPct val="80000"/>
              </a:lnSpc>
              <a:buFontTx/>
              <a:buNone/>
            </a:pPr>
            <a:r>
              <a:rPr lang="fa-IR" altLang="fa-IR" sz="1800"/>
              <a:t>- میر دان، "گام‌های یاد گیری" مترجم :میثاق سلطانی عرب، مجله گزیده مدیریت، شماره۷۲</a:t>
            </a:r>
          </a:p>
          <a:p>
            <a:pPr algn="just" rtl="1">
              <a:lnSpc>
                <a:spcPct val="80000"/>
              </a:lnSpc>
              <a:buFontTx/>
              <a:buNone/>
            </a:pPr>
            <a:r>
              <a:rPr lang="fa-IR" altLang="fa-IR" sz="1800"/>
              <a:t>- نبی آبکنار مهدی،"سازمان‌های یادگیرنده، پیشتاز خرد گرایی"، مجله تدبیر، شماره۱۸۵،1386</a:t>
            </a:r>
            <a:endParaRPr lang="en-US" altLang="fa-IR" sz="1800"/>
          </a:p>
        </p:txBody>
      </p:sp>
    </p:spTree>
  </p:cSld>
  <p:clrMapOvr>
    <a:masterClrMapping/>
  </p:clrMapOvr>
  <p:transition spd="slow">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fa-IR" altLang="fa-IR" sz="2400"/>
              <a:t>منابع غیر فارسی:</a:t>
            </a:r>
            <a:endParaRPr lang="en-US" altLang="fa-IR" sz="2400"/>
          </a:p>
        </p:txBody>
      </p:sp>
      <p:sp>
        <p:nvSpPr>
          <p:cNvPr id="31747" name="Rectangle 3"/>
          <p:cNvSpPr>
            <a:spLocks noGrp="1" noChangeArrowheads="1"/>
          </p:cNvSpPr>
          <p:nvPr>
            <p:ph type="body" idx="1"/>
          </p:nvPr>
        </p:nvSpPr>
        <p:spPr/>
        <p:txBody>
          <a:bodyPr/>
          <a:lstStyle/>
          <a:p>
            <a:pPr>
              <a:lnSpc>
                <a:spcPct val="90000"/>
              </a:lnSpc>
            </a:pPr>
            <a:r>
              <a:rPr lang="en-US" altLang="fa-IR" sz="2400"/>
              <a:t>1-Teare, Richard: Dealtry, Richard. (1998): Building and sustaining a learning organization, the learning organization.vol.5, No1, pp.47-60</a:t>
            </a:r>
          </a:p>
          <a:p>
            <a:pPr>
              <a:lnSpc>
                <a:spcPct val="90000"/>
              </a:lnSpc>
            </a:pPr>
            <a:r>
              <a:rPr lang="en-US" altLang="fa-IR" sz="2400"/>
              <a:t>2-Tajima, Takashi; (2001): Learning Organizations, Asian Productivity Organization</a:t>
            </a:r>
          </a:p>
          <a:p>
            <a:pPr>
              <a:lnSpc>
                <a:spcPct val="90000"/>
              </a:lnSpc>
            </a:pPr>
            <a:r>
              <a:rPr lang="en-US" altLang="fa-IR" sz="2400"/>
              <a:t>3- Ortenblad, Andres. (2004): The learning organization: towards an integrated model, the learning organization.vol.11, No.2, pp.129-144</a:t>
            </a:r>
          </a:p>
          <a:p>
            <a:pPr>
              <a:lnSpc>
                <a:spcPct val="90000"/>
              </a:lnSpc>
            </a:pPr>
            <a:r>
              <a:rPr lang="en-US" altLang="fa-IR" sz="2400"/>
              <a:t>Eugene,  Tan (2004).  Organizational Learning and Libraries.</a:t>
            </a:r>
            <a:br>
              <a:rPr lang="en-US" altLang="fa-IR" sz="2400"/>
            </a:br>
            <a:r>
              <a:rPr lang="en-US" altLang="fa-IR" sz="2800"/>
              <a:t/>
            </a:r>
            <a:br>
              <a:rPr lang="en-US" altLang="fa-IR" sz="2800"/>
            </a:br>
            <a:endParaRPr lang="en-US" altLang="fa-IR" sz="2800"/>
          </a:p>
        </p:txBody>
      </p:sp>
    </p:spTree>
  </p:cSld>
  <p:clrMapOvr>
    <a:masterClrMapping/>
  </p:clrMapOvr>
  <p:transition spd="slow">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9" name="WordArt 5"/>
          <p:cNvSpPr>
            <a:spLocks noChangeArrowheads="1" noChangeShapeType="1" noTextEdit="1"/>
          </p:cNvSpPr>
          <p:nvPr/>
        </p:nvSpPr>
        <p:spPr bwMode="auto">
          <a:xfrm>
            <a:off x="3038475" y="3170238"/>
            <a:ext cx="3067050" cy="523875"/>
          </a:xfrm>
          <a:prstGeom prst="rect">
            <a:avLst/>
          </a:prstGeom>
        </p:spPr>
        <p:txBody>
          <a:bodyPr wrap="none" fromWordArt="1">
            <a:prstTxWarp prst="textTriangle">
              <a:avLst>
                <a:gd name="adj" fmla="val 50000"/>
              </a:avLst>
            </a:prstTxWarp>
          </a:bodyPr>
          <a:lstStyle/>
          <a:p>
            <a:pPr algn="ctr" rtl="1"/>
            <a:r>
              <a:rPr lang="fa-IR" sz="3600" kern="10">
                <a:ln w="9525">
                  <a:solidFill>
                    <a:srgbClr val="000000"/>
                  </a:solidFill>
                  <a:round/>
                  <a:headEnd/>
                  <a:tailEnd/>
                </a:ln>
                <a:gradFill rotWithShape="0">
                  <a:gsLst>
                    <a:gs pos="0">
                      <a:srgbClr val="FFFFCC"/>
                    </a:gs>
                    <a:gs pos="100000">
                      <a:srgbClr val="FF9999"/>
                    </a:gs>
                  </a:gsLst>
                  <a:lin ang="5400000" scaled="1"/>
                </a:gradFill>
                <a:effectLst>
                  <a:outerShdw dist="425782" dir="17241241" algn="ctr" rotWithShape="0">
                    <a:srgbClr val="868686"/>
                  </a:outerShdw>
                </a:effectLst>
                <a:latin typeface="Times New Roman" panose="02020603050405020304" pitchFamily="18" charset="0"/>
                <a:cs typeface="Times New Roman" panose="02020603050405020304" pitchFamily="18" charset="0"/>
              </a:rPr>
              <a:t>با سپاس از توجه شما</a:t>
            </a:r>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5" name="Rectangle 5"/>
          <p:cNvSpPr>
            <a:spLocks noGrp="1" noChangeArrowheads="1"/>
          </p:cNvSpPr>
          <p:nvPr>
            <p:ph type="ctrTitle"/>
          </p:nvPr>
        </p:nvSpPr>
        <p:spPr>
          <a:xfrm>
            <a:off x="838200" y="838200"/>
            <a:ext cx="7772400" cy="1470025"/>
          </a:xfrm>
        </p:spPr>
        <p:txBody>
          <a:bodyPr anchor="ctr"/>
          <a:lstStyle/>
          <a:p>
            <a:r>
              <a:rPr lang="fa-IR" altLang="fa-IR" sz="4400" b="1"/>
              <a:t>تعریف یادگیری سازمانی:</a:t>
            </a:r>
            <a:endParaRPr lang="en-US" altLang="fa-IR" sz="4400" b="1"/>
          </a:p>
        </p:txBody>
      </p:sp>
      <p:sp>
        <p:nvSpPr>
          <p:cNvPr id="10243" name="Rectangle 3"/>
          <p:cNvSpPr>
            <a:spLocks noGrp="1" noChangeArrowheads="1"/>
          </p:cNvSpPr>
          <p:nvPr>
            <p:ph type="subTitle" idx="1"/>
          </p:nvPr>
        </p:nvSpPr>
        <p:spPr>
          <a:xfrm>
            <a:off x="0" y="2209800"/>
            <a:ext cx="9144000" cy="4191000"/>
          </a:xfrm>
        </p:spPr>
        <p:txBody>
          <a:bodyPr/>
          <a:lstStyle/>
          <a:p>
            <a:pPr algn="r">
              <a:lnSpc>
                <a:spcPct val="90000"/>
              </a:lnSpc>
            </a:pPr>
            <a:endParaRPr lang="fa-IR" altLang="fa-IR" sz="2700"/>
          </a:p>
          <a:p>
            <a:pPr algn="r" rtl="1">
              <a:lnSpc>
                <a:spcPct val="90000"/>
              </a:lnSpc>
            </a:pPr>
            <a:r>
              <a:rPr lang="fa-IR" altLang="fa-IR" sz="2700"/>
              <a:t>1.یادگیری سازمانی فرآیند کشف و اصلاح خطاهاست.(آرگریس،1977)</a:t>
            </a:r>
            <a:endParaRPr lang="en-US" altLang="fa-IR" sz="2700"/>
          </a:p>
          <a:p>
            <a:pPr algn="r" rtl="1">
              <a:lnSpc>
                <a:spcPct val="90000"/>
              </a:lnSpc>
            </a:pPr>
            <a:r>
              <a:rPr lang="fa-IR" altLang="fa-IR" sz="2700"/>
              <a:t>یادگیری سازمانی عبارت از فرآیند بهسازی عملکردها از طریق دانش</a:t>
            </a:r>
          </a:p>
          <a:p>
            <a:pPr algn="r" rtl="1">
              <a:lnSpc>
                <a:spcPct val="90000"/>
              </a:lnSpc>
            </a:pPr>
            <a:r>
              <a:rPr lang="fa-IR" altLang="fa-IR" sz="2700"/>
              <a:t> و درک بیشتر است.(قهرمانی،1380)</a:t>
            </a:r>
            <a:r>
              <a:rPr lang="en-US" altLang="fa-IR" sz="2700"/>
              <a:t/>
            </a:r>
            <a:br>
              <a:rPr lang="en-US" altLang="fa-IR" sz="2700"/>
            </a:br>
            <a:r>
              <a:rPr lang="fa-IR" altLang="fa-IR" sz="2700"/>
              <a:t>2.یادگیری سازمانی عبارت از فرآیند تغییر در دانش سازمان،افزایش</a:t>
            </a:r>
          </a:p>
          <a:p>
            <a:pPr algn="r" rtl="1">
              <a:lnSpc>
                <a:spcPct val="90000"/>
              </a:lnSpc>
            </a:pPr>
            <a:r>
              <a:rPr lang="fa-IR" altLang="fa-IR" sz="2600"/>
              <a:t> </a:t>
            </a:r>
            <a:r>
              <a:rPr lang="fa-IR" altLang="fa-IR" sz="2700"/>
              <a:t>محدوده های ممکن و تغییر در ذهنیت افراد.(آرگریس،1999)</a:t>
            </a:r>
          </a:p>
          <a:p>
            <a:pPr algn="r" rtl="1">
              <a:lnSpc>
                <a:spcPct val="90000"/>
              </a:lnSpc>
            </a:pPr>
            <a:r>
              <a:rPr lang="fa-IR" altLang="fa-IR" sz="2700"/>
              <a:t>3.فرایندی است که در آن، سازمان در طول زمان می آموزد، تغییر می کند      و عملکردهای خود را بهبود بخشیده و با ایجاد تحول، به طور پیوسته با ارتقا     و بهبود تواناییهای خود پیشرفت می نماید.</a:t>
            </a:r>
          </a:p>
          <a:p>
            <a:pPr algn="just" rtl="1">
              <a:lnSpc>
                <a:spcPct val="90000"/>
              </a:lnSpc>
            </a:pPr>
            <a:endParaRPr lang="fa-IR" altLang="fa-IR" sz="2700"/>
          </a:p>
          <a:p>
            <a:pPr algn="just" rtl="1">
              <a:lnSpc>
                <a:spcPct val="90000"/>
              </a:lnSpc>
            </a:pPr>
            <a:endParaRPr lang="en-US" altLang="fa-IR" sz="2700"/>
          </a:p>
        </p:txBody>
      </p:sp>
    </p:spTree>
  </p:cSld>
  <p:clrMapOvr>
    <a:masterClrMapping/>
  </p:clrMapOvr>
  <p:transition spd="slow">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 Placeholder 5"/>
          <p:cNvSpPr>
            <a:spLocks noGrp="1"/>
          </p:cNvSpPr>
          <p:nvPr>
            <p:ph type="body" idx="4294967295"/>
          </p:nvPr>
        </p:nvSpPr>
        <p:spPr>
          <a:xfrm>
            <a:off x="785813" y="1428750"/>
            <a:ext cx="7772400" cy="938213"/>
          </a:xfrm>
        </p:spPr>
        <p:txBody>
          <a:bodyPr anchor="b">
            <a:normAutofit/>
          </a:bodyPr>
          <a:lstStyle/>
          <a:p>
            <a:pPr marL="0" indent="0" algn="ctr">
              <a:buFontTx/>
              <a:buNone/>
            </a:pPr>
            <a:r>
              <a:rPr lang="fa-IR" altLang="fa-IR" b="1">
                <a:cs typeface="Times New Roman" panose="02020603050405020304" pitchFamily="18" charset="0"/>
              </a:rPr>
              <a:t>تفاوت سازمان یادگیرنده و یادگیری سازمانی</a:t>
            </a:r>
          </a:p>
        </p:txBody>
      </p:sp>
      <p:sp>
        <p:nvSpPr>
          <p:cNvPr id="7" name="Round Diagonal Corner Rectangle 6"/>
          <p:cNvSpPr>
            <a:spLocks noChangeArrowheads="1"/>
          </p:cNvSpPr>
          <p:nvPr/>
        </p:nvSpPr>
        <p:spPr bwMode="auto">
          <a:xfrm>
            <a:off x="785813" y="2643188"/>
            <a:ext cx="7715250" cy="2857500"/>
          </a:xfrm>
          <a:custGeom>
            <a:avLst/>
            <a:gdLst>
              <a:gd name="T0" fmla="*/ 7715250 w 7715250"/>
              <a:gd name="T1" fmla="*/ 1428750 h 2857500"/>
              <a:gd name="T2" fmla="*/ 3857625 w 7715250"/>
              <a:gd name="T3" fmla="*/ 2857500 h 2857500"/>
              <a:gd name="T4" fmla="*/ 0 w 7715250"/>
              <a:gd name="T5" fmla="*/ 1428750 h 2857500"/>
              <a:gd name="T6" fmla="*/ 3857625 w 7715250"/>
              <a:gd name="T7" fmla="*/ 0 h 2857500"/>
              <a:gd name="T8" fmla="*/ 0 60000 65536"/>
              <a:gd name="T9" fmla="*/ 5898240 60000 65536"/>
              <a:gd name="T10" fmla="*/ 11796480 60000 65536"/>
              <a:gd name="T11" fmla="*/ 17694720 60000 65536"/>
              <a:gd name="T12" fmla="*/ 139492 w 7715250"/>
              <a:gd name="T13" fmla="*/ 139492 h 2857500"/>
              <a:gd name="T14" fmla="*/ 7575758 w 7715250"/>
              <a:gd name="T15" fmla="*/ 2718008 h 2857500"/>
            </a:gdLst>
            <a:ahLst/>
            <a:cxnLst>
              <a:cxn ang="T8">
                <a:pos x="T0" y="T1"/>
              </a:cxn>
              <a:cxn ang="T9">
                <a:pos x="T2" y="T3"/>
              </a:cxn>
              <a:cxn ang="T10">
                <a:pos x="T4" y="T5"/>
              </a:cxn>
              <a:cxn ang="T11">
                <a:pos x="T6" y="T7"/>
              </a:cxn>
            </a:cxnLst>
            <a:rect l="T12" t="T13" r="T14" b="T15"/>
            <a:pathLst>
              <a:path w="7715250" h="2857500">
                <a:moveTo>
                  <a:pt x="476260" y="0"/>
                </a:moveTo>
                <a:lnTo>
                  <a:pt x="7715250" y="0"/>
                </a:lnTo>
                <a:lnTo>
                  <a:pt x="7715250" y="2381240"/>
                </a:lnTo>
                <a:cubicBezTo>
                  <a:pt x="7715250" y="2644271"/>
                  <a:pt x="7502021" y="2857500"/>
                  <a:pt x="7238990" y="2857500"/>
                </a:cubicBezTo>
                <a:lnTo>
                  <a:pt x="0" y="2857500"/>
                </a:lnTo>
                <a:lnTo>
                  <a:pt x="0" y="476260"/>
                </a:lnTo>
                <a:cubicBezTo>
                  <a:pt x="0" y="213229"/>
                  <a:pt x="213229" y="1"/>
                  <a:pt x="476260" y="1"/>
                </a:cubicBezTo>
                <a:cubicBezTo>
                  <a:pt x="476260" y="1"/>
                  <a:pt x="476260" y="1"/>
                  <a:pt x="476261" y="1"/>
                </a:cubicBezTo>
                <a:close/>
              </a:path>
            </a:pathLst>
          </a:custGeom>
          <a:noFill/>
          <a:ln w="57150" cmpd="thickThin"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endParaRPr lang="fa-IR" altLang="fa-IR" sz="1000">
              <a:solidFill>
                <a:srgbClr val="FFFFFF"/>
              </a:solidFill>
              <a:latin typeface="Calibri" panose="020F0502020204030204" pitchFamily="34" charset="0"/>
            </a:endParaRPr>
          </a:p>
          <a:p>
            <a:pPr algn="just" rtl="1"/>
            <a:r>
              <a:rPr lang="fa-IR" altLang="fa-IR" sz="3200">
                <a:latin typeface="Calibri" panose="020F0502020204030204" pitchFamily="34" charset="0"/>
                <a:cs typeface="Times New Roman" panose="02020603050405020304" pitchFamily="18" charset="0"/>
              </a:rPr>
              <a:t>یادگیری سازمانی به مفهوم یادگیری افراد و گروههای درون سازمان و سازمان یادگیرنده به معنی یادگیری سازمان به عنوان سیستمی کلی است.</a:t>
            </a:r>
            <a:endParaRPr lang="fa-IR" altLang="fa-IR" sz="2000">
              <a:latin typeface="Calibri" panose="020F0502020204030204" pitchFamily="34" charset="0"/>
              <a:cs typeface="Times New Roman" panose="02020603050405020304" pitchFamily="18" charset="0"/>
            </a:endParaRP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Subtitle 2"/>
          <p:cNvSpPr>
            <a:spLocks noGrp="1"/>
          </p:cNvSpPr>
          <p:nvPr>
            <p:ph type="subTitle" idx="4294967295"/>
          </p:nvPr>
        </p:nvSpPr>
        <p:spPr>
          <a:xfrm>
            <a:off x="1071563" y="2357438"/>
            <a:ext cx="2643187" cy="3000375"/>
          </a:xfrm>
        </p:spPr>
        <p:txBody>
          <a:bodyPr/>
          <a:lstStyle/>
          <a:p>
            <a:pPr marL="0" indent="0" algn="ctr">
              <a:buFontTx/>
              <a:buNone/>
            </a:pPr>
            <a:r>
              <a:rPr lang="fa-IR" altLang="fa-IR">
                <a:cs typeface="Times New Roman" panose="02020603050405020304" pitchFamily="18" charset="0"/>
              </a:rPr>
              <a:t>توانمندسازها</a:t>
            </a:r>
          </a:p>
          <a:p>
            <a:pPr marL="0" indent="0" algn="ctr">
              <a:buFontTx/>
              <a:buNone/>
            </a:pPr>
            <a:r>
              <a:rPr lang="fa-IR" altLang="fa-IR">
                <a:cs typeface="Times New Roman" panose="02020603050405020304" pitchFamily="18" charset="0"/>
              </a:rPr>
              <a:t>محیط</a:t>
            </a:r>
          </a:p>
          <a:p>
            <a:pPr marL="0" indent="0" algn="ctr">
              <a:buFontTx/>
              <a:buNone/>
            </a:pPr>
            <a:r>
              <a:rPr lang="fa-IR" altLang="fa-IR">
                <a:cs typeface="Times New Roman" panose="02020603050405020304" pitchFamily="18" charset="0"/>
              </a:rPr>
              <a:t>یادگیری</a:t>
            </a:r>
          </a:p>
          <a:p>
            <a:pPr marL="0" indent="0" algn="ctr">
              <a:buFontTx/>
              <a:buNone/>
            </a:pPr>
            <a:r>
              <a:rPr lang="fa-IR" altLang="fa-IR">
                <a:cs typeface="Times New Roman" panose="02020603050405020304" pitchFamily="18" charset="0"/>
              </a:rPr>
              <a:t>نتایج و برایندها</a:t>
            </a:r>
          </a:p>
        </p:txBody>
      </p:sp>
      <p:sp>
        <p:nvSpPr>
          <p:cNvPr id="6" name="Left Arrow Callout 5"/>
          <p:cNvSpPr>
            <a:spLocks noChangeArrowheads="1"/>
          </p:cNvSpPr>
          <p:nvPr/>
        </p:nvSpPr>
        <p:spPr bwMode="auto">
          <a:xfrm>
            <a:off x="4429125" y="1500188"/>
            <a:ext cx="3786188" cy="4357687"/>
          </a:xfrm>
          <a:prstGeom prst="leftArrowCallout">
            <a:avLst>
              <a:gd name="adj1" fmla="val 17776"/>
              <a:gd name="adj2" fmla="val 31773"/>
              <a:gd name="adj3" fmla="val 25000"/>
              <a:gd name="adj4" fmla="val 64977"/>
            </a:avLst>
          </a:prstGeom>
          <a:noFill/>
          <a:ln w="57150" cmpd="thinThick" algn="ctr">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rtl="1" fontAlgn="auto">
              <a:spcBef>
                <a:spcPts val="0"/>
              </a:spcBef>
              <a:spcAft>
                <a:spcPts val="0"/>
              </a:spcAft>
              <a:defRPr/>
            </a:pPr>
            <a:endParaRPr lang="fa-IR" sz="1800">
              <a:solidFill>
                <a:schemeClr val="lt1"/>
              </a:solidFill>
              <a:latin typeface="+mn-lt"/>
              <a:cs typeface="+mn-cs"/>
            </a:endParaRPr>
          </a:p>
        </p:txBody>
      </p:sp>
      <p:sp>
        <p:nvSpPr>
          <p:cNvPr id="7" name="Rectangle 6"/>
          <p:cNvSpPr/>
          <p:nvPr/>
        </p:nvSpPr>
        <p:spPr>
          <a:xfrm>
            <a:off x="5857875" y="2143125"/>
            <a:ext cx="2143125" cy="3081338"/>
          </a:xfrm>
          <a:prstGeom prst="rect">
            <a:avLst/>
          </a:prstGeom>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a:r>
              <a:rPr lang="fa-IR" altLang="fa-IR" sz="2800" b="1">
                <a:cs typeface="Times New Roman" panose="02020603050405020304" pitchFamily="18" charset="0"/>
              </a:rPr>
              <a:t>عوامل موثر در ایجاد و رشد سازمان یادگیرنده و یادگیری سازمانی </a:t>
            </a:r>
          </a:p>
          <a:p>
            <a:pPr algn="r" rtl="1"/>
            <a:r>
              <a:rPr lang="fa-IR" altLang="fa-IR" sz="2800" b="1">
                <a:cs typeface="Times New Roman" panose="02020603050405020304" pitchFamily="18" charset="0"/>
              </a:rPr>
              <a:t>« اندرو مایو »</a:t>
            </a:r>
          </a:p>
        </p:txBody>
      </p:sp>
    </p:spTree>
  </p:cSld>
  <p:clrMapOvr>
    <a:masterClrMapping/>
  </p:clrMapOvr>
  <p:transition spd="slow">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fa-IR" altLang="fa-IR" sz="3200" b="1">
                <a:solidFill>
                  <a:schemeClr val="tx1"/>
                </a:solidFill>
              </a:rPr>
              <a:t>عوامل موثر در ایجاد و رشد سازمان یادگیرنده:</a:t>
            </a:r>
            <a:endParaRPr lang="en-US" altLang="fa-IR" sz="3200" b="1">
              <a:solidFill>
                <a:schemeClr val="tx1"/>
              </a:solidFill>
            </a:endParaRPr>
          </a:p>
        </p:txBody>
      </p:sp>
      <p:sp>
        <p:nvSpPr>
          <p:cNvPr id="55299" name="Rectangle 3"/>
          <p:cNvSpPr>
            <a:spLocks noGrp="1" noChangeArrowheads="1"/>
          </p:cNvSpPr>
          <p:nvPr>
            <p:ph type="body" idx="1"/>
          </p:nvPr>
        </p:nvSpPr>
        <p:spPr/>
        <p:txBody>
          <a:bodyPr/>
          <a:lstStyle/>
          <a:p>
            <a:pPr algn="just" rtl="1">
              <a:buFontTx/>
              <a:buNone/>
            </a:pPr>
            <a:r>
              <a:rPr lang="fa-IR" altLang="fa-IR" sz="2800" b="1"/>
              <a:t>توانمند سازها:</a:t>
            </a:r>
            <a:r>
              <a:rPr lang="fa-IR" altLang="fa-IR" sz="2800"/>
              <a:t>عواملی هستند که سازمان را در تبدیل به یک سازمان یادگیرنده یاری می کنند.</a:t>
            </a:r>
          </a:p>
          <a:p>
            <a:pPr algn="just" rtl="1">
              <a:buFontTx/>
              <a:buNone/>
            </a:pPr>
            <a:r>
              <a:rPr lang="fa-IR" altLang="fa-IR" sz="2800" b="1"/>
              <a:t>محیط:</a:t>
            </a:r>
            <a:r>
              <a:rPr lang="fa-IR" altLang="fa-IR" sz="2800"/>
              <a:t>اگر تمامی عوامل توانمند ساز،مهیا باشد اما محیط لازم برای رشد سازمان یادگیرنده وجود نداشته باشد،تمامی کوشش ها بی ثمر و یا لااقل کم اثر خواهند بود.</a:t>
            </a:r>
          </a:p>
          <a:p>
            <a:pPr algn="just" rtl="1">
              <a:buFontTx/>
              <a:buNone/>
            </a:pPr>
            <a:r>
              <a:rPr lang="fa-IR" altLang="fa-IR" sz="2800" b="1"/>
              <a:t>یادگیری:</a:t>
            </a:r>
            <a:r>
              <a:rPr lang="fa-IR" altLang="fa-IR" sz="2800"/>
              <a:t>یادگیری سازمانی از سه منظر مورد توجه است:الف)سطوح یادگیری؛ب)انواع یادگیری؛ج)مهات های یادگیری</a:t>
            </a:r>
          </a:p>
          <a:p>
            <a:pPr algn="just" rtl="1">
              <a:buFontTx/>
              <a:buNone/>
            </a:pPr>
            <a:r>
              <a:rPr lang="fa-IR" altLang="fa-IR" sz="2800" b="1"/>
              <a:t>نتایج:</a:t>
            </a:r>
            <a:r>
              <a:rPr lang="fa-IR" altLang="fa-IR" sz="2800"/>
              <a:t>بکارگیری توانمند سازها و ایجاد محیط لازم و همچنین سازوکارها و سیستم های یادگیری سازمانی،باید به نتایجی منجر شود که مورد انتظار همگان است.</a:t>
            </a:r>
          </a:p>
          <a:p>
            <a:pPr algn="r">
              <a:buFontTx/>
              <a:buChar char="-"/>
            </a:pPr>
            <a:endParaRPr lang="en-US" altLang="fa-IR" sz="2400"/>
          </a:p>
        </p:txBody>
      </p:sp>
    </p:spTree>
  </p:cSld>
  <p:clrMapOvr>
    <a:masterClrMapping/>
  </p:clrMapOvr>
  <p:transition spd="slow">
    <p:random/>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7141" name="Group 37"/>
          <p:cNvGraphicFramePr>
            <a:graphicFrameLocks noGrp="1"/>
          </p:cNvGraphicFramePr>
          <p:nvPr/>
        </p:nvGraphicFramePr>
        <p:xfrm>
          <a:off x="571500" y="2357438"/>
          <a:ext cx="7858125" cy="3416300"/>
        </p:xfrm>
        <a:graphic>
          <a:graphicData uri="http://schemas.openxmlformats.org/drawingml/2006/table">
            <a:tbl>
              <a:tblPr rtl="1"/>
              <a:tblGrid>
                <a:gridCol w="1571625">
                  <a:extLst>
                    <a:ext uri="{9D8B030D-6E8A-4147-A177-3AD203B41FA5}">
                      <a16:colId xmlns:a16="http://schemas.microsoft.com/office/drawing/2014/main" xmlns="" val="3296452538"/>
                    </a:ext>
                  </a:extLst>
                </a:gridCol>
                <a:gridCol w="1571625">
                  <a:extLst>
                    <a:ext uri="{9D8B030D-6E8A-4147-A177-3AD203B41FA5}">
                      <a16:colId xmlns:a16="http://schemas.microsoft.com/office/drawing/2014/main" xmlns="" val="3543152515"/>
                    </a:ext>
                  </a:extLst>
                </a:gridCol>
                <a:gridCol w="1571625">
                  <a:extLst>
                    <a:ext uri="{9D8B030D-6E8A-4147-A177-3AD203B41FA5}">
                      <a16:colId xmlns:a16="http://schemas.microsoft.com/office/drawing/2014/main" xmlns="" val="2803126219"/>
                    </a:ext>
                  </a:extLst>
                </a:gridCol>
                <a:gridCol w="1571625">
                  <a:extLst>
                    <a:ext uri="{9D8B030D-6E8A-4147-A177-3AD203B41FA5}">
                      <a16:colId xmlns:a16="http://schemas.microsoft.com/office/drawing/2014/main" xmlns="" val="1365466783"/>
                    </a:ext>
                  </a:extLst>
                </a:gridCol>
                <a:gridCol w="1571625">
                  <a:extLst>
                    <a:ext uri="{9D8B030D-6E8A-4147-A177-3AD203B41FA5}">
                      <a16:colId xmlns:a16="http://schemas.microsoft.com/office/drawing/2014/main" xmlns="" val="1706252532"/>
                    </a:ext>
                  </a:extLst>
                </a:gridCol>
              </a:tblGrid>
              <a:tr h="7985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پیتر سنگه (1990 )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مایاک و باوندورا </a:t>
                      </a:r>
                      <a:r>
                        <a:rPr kumimoji="0" lang="fa-IR" altLang="fa-IR"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(1993 )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ادگار شاین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( 1993 )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آرگریس و شون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( 1996 )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20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مایکل مارکوارت ( 2002 )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748234503"/>
                  </a:ext>
                </a:extLst>
              </a:tr>
              <a:tr h="7985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برای بقاء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نگهدارنده</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مهارت و عادت</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تک حلقه ای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انطباقی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129188531"/>
                  </a:ext>
                </a:extLst>
              </a:tr>
              <a:tr h="10207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انطباقی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تطبیق دهنده</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شرطی سازی احساسی و اظطراب اکتسابی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دو حلقه ای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پیش بینی کننده یا آینده نگر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429123126"/>
                  </a:ext>
                </a:extLst>
              </a:tr>
              <a:tr h="7985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خلاقانه یا مولد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خلاق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کسب دانش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سه حلقه ای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یادگیری عملی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150021322"/>
                  </a:ext>
                </a:extLst>
              </a:tr>
            </a:tbl>
          </a:graphicData>
        </a:graphic>
      </p:graphicFrame>
      <p:sp>
        <p:nvSpPr>
          <p:cNvPr id="9" name="Subtitle 2"/>
          <p:cNvSpPr txBox="1">
            <a:spLocks/>
          </p:cNvSpPr>
          <p:nvPr/>
        </p:nvSpPr>
        <p:spPr bwMode="auto">
          <a:xfrm>
            <a:off x="714375" y="1000125"/>
            <a:ext cx="7358063" cy="928688"/>
          </a:xfrm>
          <a:prstGeom prst="rect">
            <a:avLst/>
          </a:prstGeom>
          <a:noFill/>
          <a:ln w="9525">
            <a:noFill/>
            <a:miter lim="800000"/>
            <a:headEnd/>
            <a:tailEnd/>
          </a:ln>
        </p:spPr>
        <p:txBody>
          <a:bodyPr lIns="45720" rIns="4572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a:spcBef>
                <a:spcPct val="20000"/>
              </a:spcBef>
              <a:buClr>
                <a:srgbClr val="0BD0D9"/>
              </a:buClr>
              <a:buSzPct val="95000"/>
              <a:buFont typeface="Wingdings 2" panose="05020102010507070707" pitchFamily="18" charset="2"/>
              <a:buNone/>
            </a:pPr>
            <a:r>
              <a:rPr lang="fa-IR" altLang="fa-IR" sz="4400" b="1">
                <a:latin typeface="Calibri" panose="020F0502020204030204" pitchFamily="34" charset="0"/>
                <a:cs typeface="Times New Roman" panose="02020603050405020304" pitchFamily="18" charset="0"/>
              </a:rPr>
              <a:t>انواع یادگیری سازمانی</a:t>
            </a:r>
          </a:p>
        </p:txBody>
      </p:sp>
    </p:spTree>
  </p:cSld>
  <p:clrMapOvr>
    <a:masterClrMapping/>
  </p:clrMapOvr>
  <p:transition spd="slow">
    <p:strip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9" name="Rectangle 5"/>
          <p:cNvSpPr>
            <a:spLocks noGrp="1" noChangeArrowheads="1"/>
          </p:cNvSpPr>
          <p:nvPr>
            <p:ph type="title"/>
          </p:nvPr>
        </p:nvSpPr>
        <p:spPr>
          <a:xfrm>
            <a:off x="457200" y="685800"/>
            <a:ext cx="8229600" cy="1143000"/>
          </a:xfrm>
        </p:spPr>
        <p:txBody>
          <a:bodyPr/>
          <a:lstStyle/>
          <a:p>
            <a:r>
              <a:rPr lang="fa-IR" altLang="fa-IR" sz="4000"/>
              <a:t>سير تکامل سازمانهاي يادگيرنده:</a:t>
            </a:r>
            <a:br>
              <a:rPr lang="fa-IR" altLang="fa-IR" sz="4000"/>
            </a:br>
            <a:endParaRPr lang="en-US" altLang="fa-IR" sz="4000"/>
          </a:p>
        </p:txBody>
      </p:sp>
      <p:grpSp>
        <p:nvGrpSpPr>
          <p:cNvPr id="11271" name="Group 7"/>
          <p:cNvGrpSpPr>
            <a:grpSpLocks/>
          </p:cNvGrpSpPr>
          <p:nvPr/>
        </p:nvGrpSpPr>
        <p:grpSpPr bwMode="auto">
          <a:xfrm>
            <a:off x="1960563" y="2209800"/>
            <a:ext cx="5735637" cy="3895725"/>
            <a:chOff x="1235" y="1392"/>
            <a:chExt cx="3613" cy="2454"/>
          </a:xfrm>
        </p:grpSpPr>
        <p:pic>
          <p:nvPicPr>
            <p:cNvPr id="11268" name="Picture 1" descr="169-page17"/>
            <p:cNvPicPr>
              <a:picLocks noChangeAspect="1" noChangeArrowheads="1"/>
            </p:cNvPicPr>
            <p:nvPr/>
          </p:nvPicPr>
          <p:blipFill>
            <a:blip r:embed="rId2">
              <a:clrChange>
                <a:clrFrom>
                  <a:srgbClr val="FFFFFF"/>
                </a:clrFrom>
                <a:clrTo>
                  <a:srgbClr val="FFFFFF">
                    <a:alpha val="0"/>
                  </a:srgbClr>
                </a:clrTo>
              </a:clrChange>
              <a:lum bright="-72000"/>
              <a:extLst>
                <a:ext uri="{28A0092B-C50C-407E-A947-70E740481C1C}">
                  <a14:useLocalDpi xmlns:a14="http://schemas.microsoft.com/office/drawing/2010/main" val="0"/>
                </a:ext>
              </a:extLst>
            </a:blip>
            <a:srcRect/>
            <a:stretch>
              <a:fillRect/>
            </a:stretch>
          </p:blipFill>
          <p:spPr bwMode="auto">
            <a:xfrm>
              <a:off x="1235" y="1392"/>
              <a:ext cx="3613" cy="2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Line 6"/>
            <p:cNvSpPr>
              <a:spLocks noChangeShapeType="1"/>
            </p:cNvSpPr>
            <p:nvPr/>
          </p:nvSpPr>
          <p:spPr bwMode="auto">
            <a:xfrm flipV="1">
              <a:off x="3552" y="2688"/>
              <a:ext cx="528" cy="336"/>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grpSp>
    </p:spTree>
  </p:cSld>
  <p:clrMapOvr>
    <a:masterClrMapping/>
  </p:clrMapOvr>
  <p:transition spd="slow">
    <p:blinds/>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fa-I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fa-I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255</TotalTime>
  <Words>2576</Words>
  <Application>Microsoft Office PowerPoint</Application>
  <PresentationFormat>On-screen Show (4:3)</PresentationFormat>
  <Paragraphs>208</Paragraphs>
  <Slides>32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Akhbar_q</vt:lpstr>
      <vt:lpstr>Arial</vt:lpstr>
      <vt:lpstr>B Lotus</vt:lpstr>
      <vt:lpstr>B Titr</vt:lpstr>
      <vt:lpstr>Calibri</vt:lpstr>
      <vt:lpstr>Tahoma</vt:lpstr>
      <vt:lpstr>Times New Roman</vt:lpstr>
      <vt:lpstr>Wingdings</vt:lpstr>
      <vt:lpstr>Wingdings 2</vt:lpstr>
      <vt:lpstr>Default Design</vt:lpstr>
      <vt:lpstr>سازمان های یادگیرنده</vt:lpstr>
      <vt:lpstr>سازمان یادگیرنده:</vt:lpstr>
      <vt:lpstr>تعریف سازمان یادگیرنده: </vt:lpstr>
      <vt:lpstr>تعریف یادگیری سازمانی:</vt:lpstr>
      <vt:lpstr>PowerPoint Presentation</vt:lpstr>
      <vt:lpstr>PowerPoint Presentation</vt:lpstr>
      <vt:lpstr>عوامل موثر در ایجاد و رشد سازمان یادگیرنده:</vt:lpstr>
      <vt:lpstr>PowerPoint Presentation</vt:lpstr>
      <vt:lpstr>سير تکامل سازمانهاي يادگيرنده: </vt:lpstr>
      <vt:lpstr>PowerPoint Presentation</vt:lpstr>
      <vt:lpstr>PowerPoint Presentation</vt:lpstr>
      <vt:lpstr>PowerPoint Presentation</vt:lpstr>
      <vt:lpstr>PowerPoint Presentation</vt:lpstr>
      <vt:lpstr>سازمان یادگیرنده در مقایسه با سازمان غیر یادگیرنده:</vt:lpstr>
      <vt:lpstr> ویژگی‌های سازمان‌های یادگیرنده: </vt:lpstr>
      <vt:lpstr>PowerPoint Presentation</vt:lpstr>
      <vt:lpstr>قواعد کلی در سازمان‌های یادگیرنده:</vt:lpstr>
      <vt:lpstr>PowerPoint Presentation</vt:lpstr>
      <vt:lpstr>فعالیت های عمده مديريت‌ فرايند يادگيري‌ در سازمانهاي‌يادگيرنده‌:</vt:lpstr>
      <vt:lpstr>نقش رهبري در سازمانهاي ياد گيرنده:</vt:lpstr>
      <vt:lpstr>نقش رهبر در سازمانهای یادگیرنده </vt:lpstr>
      <vt:lpstr>نقش رهبري در سازمانهاي ياد گيرنده:</vt:lpstr>
      <vt:lpstr>PowerPoint Presentation</vt:lpstr>
      <vt:lpstr>PowerPoint Presentation</vt:lpstr>
      <vt:lpstr>PowerPoint Presentation</vt:lpstr>
      <vt:lpstr>اهميّت یادگیری علم و دانش در اسلام:  </vt:lpstr>
      <vt:lpstr>PowerPoint Presentation</vt:lpstr>
      <vt:lpstr>PowerPoint Presentation</vt:lpstr>
      <vt:lpstr>PowerPoint Presentation</vt:lpstr>
      <vt:lpstr>PowerPoint Presentation</vt:lpstr>
      <vt:lpstr>منابع غیر فارسی:</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ziarati</dc:creator>
  <cp:lastModifiedBy>omid</cp:lastModifiedBy>
  <cp:revision>48</cp:revision>
  <cp:lastPrinted>1601-01-01T00:00:00Z</cp:lastPrinted>
  <dcterms:created xsi:type="dcterms:W3CDTF">1601-01-01T00:00:00Z</dcterms:created>
  <dcterms:modified xsi:type="dcterms:W3CDTF">2018-06-02T13:55:13Z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