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5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سبک متوسط 2 - آکسان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سبک 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سبک متوسط 2 - آکسان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سبک متوسط 2 - آکسان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سبک متوسط 2 - آکسان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سبک متوسط 2 - آکسان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سبک  روشن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سبک  روشن 2 - آکسان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سبک  روشن 2 - آکسان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سبک متوسط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8FB837D-C827-4EFA-A057-4D05807E0F7C}" styleName="سبک طرح زمینه داده شده 1 - اکسان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بدون سبک، بدون خطوط شطرنج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سبک  روشن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269D01E-BC32-4049-B463-5C60D7B0CCD2}" styleName="سبک طرح زمینه داده شده 2 - اکسان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سبک طرح زمینه داده شده 2 - اکسان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033" autoAdjust="0"/>
    <p:restoredTop sz="94660" autoAdjust="0"/>
  </p:normalViewPr>
  <p:slideViewPr>
    <p:cSldViewPr>
      <p:cViewPr varScale="1">
        <p:scale>
          <a:sx n="83" d="100"/>
          <a:sy n="83" d="100"/>
        </p:scale>
        <p:origin x="-8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5"/>
  <c:chart>
    <c:plotArea>
      <c:layout>
        <c:manualLayout>
          <c:layoutTarget val="inner"/>
          <c:xMode val="edge"/>
          <c:yMode val="edge"/>
          <c:x val="0.1013141404199475"/>
          <c:y val="4.3710875984251982E-2"/>
          <c:w val="0.66428494094488222"/>
          <c:h val="0.69931791338582705"/>
        </c:manualLayout>
      </c:layout>
      <c:barChart>
        <c:barDir val="col"/>
        <c:grouping val="clustered"/>
        <c:ser>
          <c:idx val="0"/>
          <c:order val="0"/>
          <c:tx>
            <c:strRef>
              <c:f>ورقه1!$B$1</c:f>
              <c:strCache>
                <c:ptCount val="1"/>
                <c:pt idx="0">
                  <c:v>درجه سختی</c:v>
                </c:pt>
              </c:strCache>
            </c:strRef>
          </c:tx>
          <c:dLbls>
            <c:dLblPos val="inEnd"/>
            <c:showVal val="1"/>
          </c:dLbls>
          <c:cat>
            <c:strRef>
              <c:f>ورقه1!$A$2:$A$11</c:f>
              <c:strCache>
                <c:ptCount val="10"/>
                <c:pt idx="0">
                  <c:v>تالک</c:v>
                </c:pt>
                <c:pt idx="1">
                  <c:v>ژیپس</c:v>
                </c:pt>
                <c:pt idx="2">
                  <c:v>کلسیت</c:v>
                </c:pt>
                <c:pt idx="3">
                  <c:v>فلوئوریت</c:v>
                </c:pt>
                <c:pt idx="4">
                  <c:v>آپاتیت</c:v>
                </c:pt>
                <c:pt idx="5">
                  <c:v>ارتز</c:v>
                </c:pt>
                <c:pt idx="6">
                  <c:v>کوارتز</c:v>
                </c:pt>
                <c:pt idx="7">
                  <c:v>توپاز</c:v>
                </c:pt>
                <c:pt idx="8">
                  <c:v>کروندوم</c:v>
                </c:pt>
                <c:pt idx="9">
                  <c:v>الماس</c:v>
                </c:pt>
              </c:strCache>
            </c:strRef>
          </c:cat>
          <c:val>
            <c:numRef>
              <c:f>ورقه1!$B$2:$B$11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val>
        </c:ser>
        <c:ser>
          <c:idx val="1"/>
          <c:order val="1"/>
          <c:tx>
            <c:strRef>
              <c:f>ورقه1!$C$1</c:f>
              <c:strCache>
                <c:ptCount val="1"/>
              </c:strCache>
            </c:strRef>
          </c:tx>
          <c:cat>
            <c:strRef>
              <c:f>ورقه1!$A$2:$A$11</c:f>
              <c:strCache>
                <c:ptCount val="10"/>
                <c:pt idx="0">
                  <c:v>تالک</c:v>
                </c:pt>
                <c:pt idx="1">
                  <c:v>ژیپس</c:v>
                </c:pt>
                <c:pt idx="2">
                  <c:v>کلسیت</c:v>
                </c:pt>
                <c:pt idx="3">
                  <c:v>فلوئوریت</c:v>
                </c:pt>
                <c:pt idx="4">
                  <c:v>آپاتیت</c:v>
                </c:pt>
                <c:pt idx="5">
                  <c:v>ارتز</c:v>
                </c:pt>
                <c:pt idx="6">
                  <c:v>کوارتز</c:v>
                </c:pt>
                <c:pt idx="7">
                  <c:v>توپاز</c:v>
                </c:pt>
                <c:pt idx="8">
                  <c:v>کروندوم</c:v>
                </c:pt>
                <c:pt idx="9">
                  <c:v>الماس</c:v>
                </c:pt>
              </c:strCache>
            </c:strRef>
          </c:cat>
          <c:val>
            <c:numRef>
              <c:f>ورقه1!$C$2:$C$11</c:f>
              <c:numCache>
                <c:formatCode>General</c:formatCode>
                <c:ptCount val="10"/>
              </c:numCache>
            </c:numRef>
          </c:val>
        </c:ser>
        <c:ser>
          <c:idx val="2"/>
          <c:order val="2"/>
          <c:tx>
            <c:strRef>
              <c:f>ورقه1!#REF!</c:f>
              <c:strCache>
                <c:ptCount val="1"/>
                <c:pt idx="0">
                  <c:v>#REF!</c:v>
                </c:pt>
              </c:strCache>
            </c:strRef>
          </c:tx>
          <c:cat>
            <c:strRef>
              <c:f>ورقه1!$A$2:$A$11</c:f>
              <c:strCache>
                <c:ptCount val="10"/>
                <c:pt idx="0">
                  <c:v>تالک</c:v>
                </c:pt>
                <c:pt idx="1">
                  <c:v>ژیپس</c:v>
                </c:pt>
                <c:pt idx="2">
                  <c:v>کلسیت</c:v>
                </c:pt>
                <c:pt idx="3">
                  <c:v>فلوئوریت</c:v>
                </c:pt>
                <c:pt idx="4">
                  <c:v>آپاتیت</c:v>
                </c:pt>
                <c:pt idx="5">
                  <c:v>ارتز</c:v>
                </c:pt>
                <c:pt idx="6">
                  <c:v>کوارتز</c:v>
                </c:pt>
                <c:pt idx="7">
                  <c:v>توپاز</c:v>
                </c:pt>
                <c:pt idx="8">
                  <c:v>کروندوم</c:v>
                </c:pt>
                <c:pt idx="9">
                  <c:v>الماس</c:v>
                </c:pt>
              </c:strCache>
            </c:strRef>
          </c:cat>
          <c:val>
            <c:numRef>
              <c:f>ورقه1!$D$1:$D$11</c:f>
              <c:numCache>
                <c:formatCode>General</c:formatCode>
                <c:ptCount val="11"/>
              </c:numCache>
            </c:numRef>
          </c:val>
        </c:ser>
        <c:axId val="121876480"/>
        <c:axId val="121878016"/>
      </c:barChart>
      <c:catAx>
        <c:axId val="121876480"/>
        <c:scaling>
          <c:orientation val="minMax"/>
        </c:scaling>
        <c:axPos val="b"/>
        <c:tickLblPos val="nextTo"/>
        <c:crossAx val="121878016"/>
        <c:crosses val="autoZero"/>
        <c:auto val="1"/>
        <c:lblAlgn val="ctr"/>
        <c:lblOffset val="100"/>
      </c:catAx>
      <c:valAx>
        <c:axId val="121878016"/>
        <c:scaling>
          <c:orientation val="minMax"/>
        </c:scaling>
        <c:axPos val="l"/>
        <c:majorGridlines/>
        <c:numFmt formatCode="General" sourceLinked="1"/>
        <c:tickLblPos val="nextTo"/>
        <c:crossAx val="1218764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زیر نویس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a-IR" smtClean="0"/>
              <a:t>برای ویرایش سبک زیرعنوان اسلاید اصلی، کلیک نمایید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cxnSp>
        <p:nvCxnSpPr>
          <p:cNvPr id="8" name="متصل کننده مستقی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متصل کننده مستقی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نگهدارنده مکان تاری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16" name="نگهدارنده مکان شماره اسلاید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7" name="نگهدارنده مکان پانویس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نگهدارنده مکان محتوا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4" name="نگهدارنده مکان تاری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15" name="نگهدارنده مکان شماره اسلاید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6" name="نگهدارنده مکان پانویس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cxnSp>
        <p:nvCxnSpPr>
          <p:cNvPr id="7" name="متصل کننده مستقی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1" name="نگهدارنده مکان محتوا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3" name="نگهدارنده مکان محتوا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نگهدارنده مکان شماره اسلاید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نگهدارنده مکان پانویس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تاری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32" name="نگهدارنده مکان محتوا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34" name="نگهدارنده مکان محتوا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2" name="نگهدارنده مکان متن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cxnSp>
        <p:nvCxnSpPr>
          <p:cNvPr id="10" name="متصل کننده مستقی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متصل کننده مستقی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تاری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4" name="نگهدارنده مکان پانویس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نگهدارنده مکان شماره اسلاید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گهدارنده مکان محتوا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8" name="نگهدارنده مکان تاری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نگهدارنده مکان پانویس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a-IR" smtClean="0"/>
              <a:t>برای اضافه کردن تصویر نماد را کلیک نمایید</a:t>
            </a:r>
            <a:endParaRPr kumimoji="0" lang="en-US"/>
          </a:p>
        </p:txBody>
      </p:sp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8" name="نگهدارنده مکان تاری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9" name="نگهدارنده مکان شماره اسلاید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نگهدارنده مکان پانویس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نگهدارنده مکان متن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kumimoji="0" lang="fa-IR" smtClean="0"/>
              <a:t>سطح دوم</a:t>
            </a:r>
          </a:p>
          <a:p>
            <a:pPr lvl="2" eaLnBrk="1" latinLnBrk="0" hangingPunct="1"/>
            <a:r>
              <a:rPr kumimoji="0" lang="fa-IR" smtClean="0"/>
              <a:t>سطح سوم</a:t>
            </a:r>
          </a:p>
          <a:p>
            <a:pPr lvl="3" eaLnBrk="1" latinLnBrk="0" hangingPunct="1"/>
            <a:r>
              <a:rPr kumimoji="0" lang="fa-IR" smtClean="0"/>
              <a:t>سطح چهارم</a:t>
            </a:r>
          </a:p>
          <a:p>
            <a:pPr lvl="4" eaLnBrk="1" latinLnBrk="0" hangingPunct="1"/>
            <a:r>
              <a:rPr kumimoji="0" lang="fa-IR" smtClean="0"/>
              <a:t>سطح پنجم</a:t>
            </a:r>
            <a:endParaRPr kumimoji="0" lang="en-US"/>
          </a:p>
        </p:txBody>
      </p:sp>
      <p:sp>
        <p:nvSpPr>
          <p:cNvPr id="24" name="نگهدارنده مکان تاری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3D0339-9A1F-4B71-84D1-56D8C74E3209}" type="datetimeFigureOut">
              <a:rPr lang="fa-IR" smtClean="0"/>
              <a:pPr/>
              <a:t>1433/05/07</a:t>
            </a:fld>
            <a:endParaRPr lang="fa-IR"/>
          </a:p>
        </p:txBody>
      </p:sp>
      <p:sp>
        <p:nvSpPr>
          <p:cNvPr id="10" name="نگهدارنده مکان پانویس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2" name="نگهدارنده مکان شماره اسلاید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79BAE3C-2D5B-4909-ACD4-E660D3F8E9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5" name="نگهدارنده مکان 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slide" Target="slide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موضوع :کانی ها</a:t>
            </a:r>
          </a:p>
          <a:p>
            <a:r>
              <a:rPr lang="fa-IR" dirty="0" smtClean="0"/>
              <a:t>تهیه کننده:علی </a:t>
            </a:r>
            <a:r>
              <a:rPr lang="fa-IR" dirty="0" err="1" smtClean="0"/>
              <a:t>دیباوند</a:t>
            </a:r>
            <a:endParaRPr lang="fa-IR" dirty="0"/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err="1" smtClean="0"/>
              <a:t>بسم</a:t>
            </a:r>
            <a:r>
              <a:rPr lang="fa-IR" dirty="0" smtClean="0"/>
              <a:t> الله </a:t>
            </a:r>
            <a:r>
              <a:rPr lang="fa-IR" dirty="0" err="1" smtClean="0"/>
              <a:t>الرحمن</a:t>
            </a:r>
            <a:r>
              <a:rPr lang="fa-IR" dirty="0" smtClean="0"/>
              <a:t> </a:t>
            </a:r>
            <a:r>
              <a:rPr lang="fa-IR" dirty="0" err="1" smtClean="0"/>
              <a:t>الرحیم</a:t>
            </a:r>
            <a:endParaRPr lang="fa-IR" dirty="0"/>
          </a:p>
        </p:txBody>
      </p:sp>
    </p:spTree>
  </p:cSld>
  <p:clrMapOvr>
    <a:masterClrMapping/>
  </p:clrMapOvr>
  <p:transition advClick="0" advTm="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72198" y="285728"/>
            <a:ext cx="2837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آرسنوپیریت</a:t>
            </a:r>
            <a:endParaRPr lang="fa-IR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" name="عکس 2" descr="چ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7" y="428603"/>
            <a:ext cx="2288351" cy="207170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14810" y="1142984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a-IR" dirty="0" smtClean="0">
                <a:solidFill>
                  <a:srgbClr val="FFFF00"/>
                </a:solidFill>
              </a:rPr>
              <a:t>با فرمول شیمیایی </a:t>
            </a:r>
            <a:r>
              <a:rPr lang="fa-IR" dirty="0" err="1" smtClean="0">
                <a:solidFill>
                  <a:srgbClr val="FFFF00"/>
                </a:solidFill>
              </a:rPr>
              <a:t>FeAsS</a:t>
            </a:r>
            <a:r>
              <a:rPr lang="fa-IR" dirty="0" smtClean="0">
                <a:solidFill>
                  <a:srgbClr val="FFFF00"/>
                </a:solidFill>
              </a:rPr>
              <a:t> یک کانی ترد است و در اثر واکنش با </a:t>
            </a:r>
            <a:r>
              <a:rPr lang="fa-IR" dirty="0" err="1" smtClean="0">
                <a:solidFill>
                  <a:srgbClr val="FFFF00"/>
                </a:solidFill>
              </a:rPr>
              <a:t>اسیدنیتریک</a:t>
            </a:r>
            <a:r>
              <a:rPr lang="fa-IR" dirty="0" smtClean="0">
                <a:solidFill>
                  <a:srgbClr val="FFFF00"/>
                </a:solidFill>
              </a:rPr>
              <a:t>، گوگرد آزاد می‌کند. در برابر </a:t>
            </a:r>
            <a:r>
              <a:rPr lang="fa-IR" dirty="0" err="1" smtClean="0">
                <a:solidFill>
                  <a:srgbClr val="FFFF00"/>
                </a:solidFill>
              </a:rPr>
              <a:t>اشعهٔ</a:t>
            </a:r>
            <a:r>
              <a:rPr lang="fa-IR" dirty="0" smtClean="0">
                <a:solidFill>
                  <a:srgbClr val="FFFF00"/>
                </a:solidFill>
              </a:rPr>
              <a:t> X واکنش می‌دهد. </a:t>
            </a:r>
            <a:r>
              <a:rPr lang="fa-IR" dirty="0" err="1" smtClean="0">
                <a:solidFill>
                  <a:srgbClr val="FFFF00"/>
                </a:solidFill>
              </a:rPr>
              <a:t>آرسنوپیریت</a:t>
            </a:r>
            <a:r>
              <a:rPr lang="fa-IR" dirty="0" smtClean="0">
                <a:solidFill>
                  <a:srgbClr val="FFFF00"/>
                </a:solidFill>
              </a:rPr>
              <a:t> با کانی‌های </a:t>
            </a:r>
            <a:r>
              <a:rPr lang="fa-IR" dirty="0" err="1" smtClean="0">
                <a:solidFill>
                  <a:srgbClr val="FFFF00"/>
                </a:solidFill>
              </a:rPr>
              <a:t>کلوآنتیت</a:t>
            </a:r>
            <a:r>
              <a:rPr lang="fa-IR" dirty="0" smtClean="0">
                <a:solidFill>
                  <a:srgbClr val="FFFF00"/>
                </a:solidFill>
              </a:rPr>
              <a:t>، </a:t>
            </a:r>
            <a:r>
              <a:rPr lang="fa-IR" dirty="0" err="1" smtClean="0">
                <a:solidFill>
                  <a:srgbClr val="FFFF00"/>
                </a:solidFill>
              </a:rPr>
              <a:t>املسیرژیت</a:t>
            </a:r>
            <a:r>
              <a:rPr lang="fa-IR" dirty="0" smtClean="0">
                <a:solidFill>
                  <a:srgbClr val="FFFF00"/>
                </a:solidFill>
              </a:rPr>
              <a:t>، </a:t>
            </a:r>
            <a:r>
              <a:rPr lang="fa-IR" dirty="0" err="1" smtClean="0">
                <a:solidFill>
                  <a:srgbClr val="FFFF00"/>
                </a:solidFill>
              </a:rPr>
              <a:t>ابولینگیت</a:t>
            </a:r>
            <a:r>
              <a:rPr lang="fa-IR" dirty="0" smtClean="0">
                <a:solidFill>
                  <a:srgbClr val="FFFF00"/>
                </a:solidFill>
              </a:rPr>
              <a:t>، </a:t>
            </a:r>
            <a:r>
              <a:rPr lang="fa-IR" dirty="0" err="1" smtClean="0">
                <a:solidFill>
                  <a:srgbClr val="FFFF00"/>
                </a:solidFill>
              </a:rPr>
              <a:t>اسکوترودیت</a:t>
            </a:r>
            <a:r>
              <a:rPr lang="fa-IR" dirty="0" smtClean="0">
                <a:solidFill>
                  <a:srgbClr val="FFFF00"/>
                </a:solidFill>
              </a:rPr>
              <a:t> مشابه‌است. در این کانی گروهی از فلزات می‌توانند جایگزین عنصر آهن شوند. گروه </a:t>
            </a:r>
            <a:r>
              <a:rPr lang="fa-IR" dirty="0" err="1" smtClean="0">
                <a:solidFill>
                  <a:srgbClr val="FFFF00"/>
                </a:solidFill>
              </a:rPr>
              <a:t>آرسنیوپیریت</a:t>
            </a:r>
            <a:r>
              <a:rPr lang="fa-IR" dirty="0" smtClean="0">
                <a:solidFill>
                  <a:srgbClr val="FFFF00"/>
                </a:solidFill>
              </a:rPr>
              <a:t> شامل کانی‌های نادر زیر است:</a:t>
            </a:r>
          </a:p>
          <a:p>
            <a:r>
              <a:rPr lang="fa-IR" dirty="0" err="1" smtClean="0">
                <a:solidFill>
                  <a:srgbClr val="FFFF00"/>
                </a:solidFill>
              </a:rPr>
              <a:t>کلیتوسافلوریت</a:t>
            </a:r>
            <a:r>
              <a:rPr lang="fa-IR" dirty="0" smtClean="0">
                <a:solidFill>
                  <a:srgbClr val="FFFF00"/>
                </a:solidFill>
              </a:rPr>
              <a:t> (</a:t>
            </a:r>
            <a:r>
              <a:rPr lang="fa-IR" i="1" dirty="0" err="1" smtClean="0">
                <a:solidFill>
                  <a:srgbClr val="FFFF00"/>
                </a:solidFill>
              </a:rPr>
              <a:t>Co</a:t>
            </a:r>
            <a:r>
              <a:rPr lang="fa-IR" dirty="0" smtClean="0">
                <a:solidFill>
                  <a:srgbClr val="FFFF00"/>
                </a:solidFill>
              </a:rPr>
              <a:t>,</a:t>
            </a:r>
            <a:r>
              <a:rPr lang="fa-IR" i="1" dirty="0" err="1" smtClean="0">
                <a:solidFill>
                  <a:srgbClr val="FFFF00"/>
                </a:solidFill>
              </a:rPr>
              <a:t>Fe</a:t>
            </a:r>
            <a:r>
              <a:rPr lang="fa-IR" dirty="0" smtClean="0">
                <a:solidFill>
                  <a:srgbClr val="FFFF00"/>
                </a:solidFill>
              </a:rPr>
              <a:t>,</a:t>
            </a:r>
            <a:r>
              <a:rPr lang="fa-IR" i="1" dirty="0" err="1" smtClean="0">
                <a:solidFill>
                  <a:srgbClr val="FFFF00"/>
                </a:solidFill>
              </a:rPr>
              <a:t>Ni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i="1" dirty="0" err="1" smtClean="0">
                <a:solidFill>
                  <a:srgbClr val="FFFF00"/>
                </a:solidFill>
              </a:rPr>
              <a:t>AsS</a:t>
            </a:r>
            <a:endParaRPr lang="fa-IR" dirty="0" smtClean="0">
              <a:solidFill>
                <a:srgbClr val="FFFF00"/>
              </a:solidFill>
            </a:endParaRPr>
          </a:p>
          <a:p>
            <a:r>
              <a:rPr lang="fa-IR" dirty="0" err="1" smtClean="0">
                <a:solidFill>
                  <a:srgbClr val="FFFF00"/>
                </a:solidFill>
              </a:rPr>
              <a:t>گودموندیت</a:t>
            </a:r>
            <a:r>
              <a:rPr lang="fa-IR" dirty="0" smtClean="0">
                <a:solidFill>
                  <a:srgbClr val="FFFF00"/>
                </a:solidFill>
              </a:rPr>
              <a:t> </a:t>
            </a:r>
            <a:r>
              <a:rPr lang="fa-IR" i="1" dirty="0" err="1" smtClean="0">
                <a:solidFill>
                  <a:srgbClr val="FFFF00"/>
                </a:solidFill>
              </a:rPr>
              <a:t>FeSbS</a:t>
            </a:r>
            <a:endParaRPr lang="fa-IR" dirty="0" smtClean="0">
              <a:solidFill>
                <a:srgbClr val="FFFF00"/>
              </a:solidFill>
            </a:endParaRPr>
          </a:p>
          <a:p>
            <a:r>
              <a:rPr lang="fa-IR" dirty="0" err="1" smtClean="0">
                <a:solidFill>
                  <a:srgbClr val="FFFF00"/>
                </a:solidFill>
              </a:rPr>
              <a:t>گلوکودوت</a:t>
            </a:r>
            <a:r>
              <a:rPr lang="fa-IR" dirty="0" smtClean="0">
                <a:solidFill>
                  <a:srgbClr val="FFFF00"/>
                </a:solidFill>
              </a:rPr>
              <a:t> یا </a:t>
            </a:r>
            <a:r>
              <a:rPr lang="fa-IR" dirty="0" err="1" smtClean="0">
                <a:solidFill>
                  <a:srgbClr val="FFFF00"/>
                </a:solidFill>
              </a:rPr>
              <a:t>الوکلاسیت</a:t>
            </a:r>
            <a:r>
              <a:rPr lang="fa-IR" dirty="0" smtClean="0">
                <a:solidFill>
                  <a:srgbClr val="FFFF00"/>
                </a:solidFill>
              </a:rPr>
              <a:t> (</a:t>
            </a:r>
            <a:r>
              <a:rPr lang="fa-IR" i="1" dirty="0" err="1" smtClean="0">
                <a:solidFill>
                  <a:srgbClr val="FFFF00"/>
                </a:solidFill>
              </a:rPr>
              <a:t>Fe</a:t>
            </a:r>
            <a:r>
              <a:rPr lang="fa-IR" dirty="0" smtClean="0">
                <a:solidFill>
                  <a:srgbClr val="FFFF00"/>
                </a:solidFill>
              </a:rPr>
              <a:t>,</a:t>
            </a:r>
            <a:r>
              <a:rPr lang="fa-IR" i="1" dirty="0" err="1" smtClean="0">
                <a:solidFill>
                  <a:srgbClr val="FFFF00"/>
                </a:solidFill>
              </a:rPr>
              <a:t>Co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i="1" dirty="0" err="1" smtClean="0">
                <a:solidFill>
                  <a:srgbClr val="FFFF00"/>
                </a:solidFill>
              </a:rPr>
              <a:t>AsS</a:t>
            </a:r>
            <a:r>
              <a:rPr lang="fa-IR" dirty="0" smtClean="0">
                <a:solidFill>
                  <a:srgbClr val="FFFF00"/>
                </a:solidFill>
              </a:rPr>
              <a:t> یا (</a:t>
            </a:r>
            <a:r>
              <a:rPr lang="fa-IR" i="1" dirty="0" err="1" smtClean="0">
                <a:solidFill>
                  <a:srgbClr val="FFFF00"/>
                </a:solidFill>
              </a:rPr>
              <a:t>Co</a:t>
            </a:r>
            <a:r>
              <a:rPr lang="fa-IR" dirty="0" smtClean="0">
                <a:solidFill>
                  <a:srgbClr val="FFFF00"/>
                </a:solidFill>
              </a:rPr>
              <a:t>,</a:t>
            </a:r>
            <a:r>
              <a:rPr lang="fa-IR" i="1" dirty="0" err="1" smtClean="0">
                <a:solidFill>
                  <a:srgbClr val="FFFF00"/>
                </a:solidFill>
              </a:rPr>
              <a:t>Fe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i="1" dirty="0" err="1" smtClean="0">
                <a:solidFill>
                  <a:srgbClr val="FFFF00"/>
                </a:solidFill>
              </a:rPr>
              <a:t>AsS</a:t>
            </a:r>
            <a:endParaRPr lang="fa-IR" dirty="0" smtClean="0">
              <a:solidFill>
                <a:srgbClr val="FFFF00"/>
              </a:solidFill>
            </a:endParaRPr>
          </a:p>
          <a:p>
            <a:r>
              <a:rPr lang="fa-IR" dirty="0" err="1" smtClean="0">
                <a:solidFill>
                  <a:srgbClr val="FFFF00"/>
                </a:solidFill>
              </a:rPr>
              <a:t>ایربدارسنیت</a:t>
            </a:r>
            <a:r>
              <a:rPr lang="fa-IR" dirty="0" smtClean="0">
                <a:solidFill>
                  <a:srgbClr val="FFFF00"/>
                </a:solidFill>
              </a:rPr>
              <a:t> (</a:t>
            </a:r>
            <a:r>
              <a:rPr lang="fa-IR" i="1" dirty="0" err="1" smtClean="0">
                <a:solidFill>
                  <a:srgbClr val="FFFF00"/>
                </a:solidFill>
              </a:rPr>
              <a:t>Ir</a:t>
            </a:r>
            <a:r>
              <a:rPr lang="fa-IR" dirty="0" smtClean="0">
                <a:solidFill>
                  <a:srgbClr val="FFFF00"/>
                </a:solidFill>
              </a:rPr>
              <a:t>,</a:t>
            </a:r>
            <a:r>
              <a:rPr lang="fa-IR" i="1" dirty="0" err="1" smtClean="0">
                <a:solidFill>
                  <a:srgbClr val="FFFF00"/>
                </a:solidFill>
              </a:rPr>
              <a:t>Ru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i="1" dirty="0" err="1" smtClean="0">
                <a:solidFill>
                  <a:srgbClr val="FFFF00"/>
                </a:solidFill>
              </a:rPr>
              <a:t>AsS</a:t>
            </a:r>
            <a:endParaRPr lang="fa-IR" dirty="0" smtClean="0">
              <a:solidFill>
                <a:srgbClr val="FFFF00"/>
              </a:solidFill>
            </a:endParaRPr>
          </a:p>
          <a:p>
            <a:r>
              <a:rPr lang="fa-IR" dirty="0" err="1" smtClean="0">
                <a:solidFill>
                  <a:srgbClr val="FFFF00"/>
                </a:solidFill>
              </a:rPr>
              <a:t>اوسارسیت</a:t>
            </a:r>
            <a:r>
              <a:rPr lang="fa-IR" dirty="0" smtClean="0">
                <a:solidFill>
                  <a:srgbClr val="FFFF00"/>
                </a:solidFill>
              </a:rPr>
              <a:t> یا </a:t>
            </a:r>
            <a:r>
              <a:rPr lang="fa-IR" dirty="0" err="1" smtClean="0">
                <a:solidFill>
                  <a:srgbClr val="FFFF00"/>
                </a:solidFill>
              </a:rPr>
              <a:t>روآرسیت</a:t>
            </a:r>
            <a:r>
              <a:rPr lang="fa-IR" dirty="0" smtClean="0">
                <a:solidFill>
                  <a:srgbClr val="FFFF00"/>
                </a:solidFill>
              </a:rPr>
              <a:t> (</a:t>
            </a:r>
            <a:r>
              <a:rPr lang="fa-IR" i="1" dirty="0" err="1" smtClean="0">
                <a:solidFill>
                  <a:srgbClr val="FFFF00"/>
                </a:solidFill>
              </a:rPr>
              <a:t>Os</a:t>
            </a:r>
            <a:r>
              <a:rPr lang="fa-IR" dirty="0" smtClean="0">
                <a:solidFill>
                  <a:srgbClr val="FFFF00"/>
                </a:solidFill>
              </a:rPr>
              <a:t>,</a:t>
            </a:r>
            <a:r>
              <a:rPr lang="fa-IR" i="1" dirty="0" err="1" smtClean="0">
                <a:solidFill>
                  <a:srgbClr val="FFFF00"/>
                </a:solidFill>
              </a:rPr>
              <a:t>Ru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i="1" dirty="0" err="1" smtClean="0">
                <a:solidFill>
                  <a:srgbClr val="FFFF00"/>
                </a:solidFill>
              </a:rPr>
              <a:t>AsS</a:t>
            </a:r>
            <a:r>
              <a:rPr lang="fa-IR" dirty="0" smtClean="0">
                <a:solidFill>
                  <a:srgbClr val="FFFF00"/>
                </a:solidFill>
              </a:rPr>
              <a:t> یا (</a:t>
            </a:r>
            <a:r>
              <a:rPr lang="fa-IR" i="1" dirty="0" err="1" smtClean="0">
                <a:solidFill>
                  <a:srgbClr val="FFFF00"/>
                </a:solidFill>
              </a:rPr>
              <a:t>Ru</a:t>
            </a:r>
            <a:r>
              <a:rPr lang="fa-IR" dirty="0" smtClean="0">
                <a:solidFill>
                  <a:srgbClr val="FFFF00"/>
                </a:solidFill>
              </a:rPr>
              <a:t>,</a:t>
            </a:r>
            <a:r>
              <a:rPr lang="fa-IR" i="1" dirty="0" err="1" smtClean="0">
                <a:solidFill>
                  <a:srgbClr val="FFFF00"/>
                </a:solidFill>
              </a:rPr>
              <a:t>Os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i="1" dirty="0" err="1" smtClean="0">
                <a:solidFill>
                  <a:srgbClr val="FFFF00"/>
                </a:solidFill>
              </a:rPr>
              <a:t>AsS</a:t>
            </a:r>
            <a:endParaRPr lang="fa-IR" dirty="0" smtClean="0">
              <a:solidFill>
                <a:srgbClr val="FFFF00"/>
              </a:solidFill>
            </a:endParaRPr>
          </a:p>
          <a:p>
            <a:r>
              <a:rPr lang="fa-IR" dirty="0" smtClean="0">
                <a:solidFill>
                  <a:srgbClr val="FFFF00"/>
                </a:solidFill>
              </a:rPr>
              <a:t>این کانی به فراوانی در آلمان، اتریش، انگلیس، سوئد، آفریقای جنوبی و امریکا یافت می‌شود.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5" name="دکمه عملکرد: سفارشی 4">
            <a:hlinkClick r:id="rId3" action="ppaction://hlinksldjump" highlightClick="1"/>
          </p:cNvPr>
          <p:cNvSpPr/>
          <p:nvPr/>
        </p:nvSpPr>
        <p:spPr>
          <a:xfrm>
            <a:off x="928662" y="5214950"/>
            <a:ext cx="1357322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صفحه نخست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3" y="357166"/>
            <a:ext cx="8286808" cy="5693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31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جدول </a:t>
            </a:r>
            <a:r>
              <a:rPr lang="fa-IR" sz="3100" b="1" cap="none" spc="0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ونموداردرجه</a:t>
            </a:r>
            <a:r>
              <a:rPr lang="fa-IR" sz="31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سختی کانی(عدد،نشان دهنده درجه سختی):</a:t>
            </a:r>
            <a:endParaRPr lang="fa-IR" sz="31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graphicFrame>
        <p:nvGraphicFramePr>
          <p:cNvPr id="3" name="نمودار 2"/>
          <p:cNvGraphicFramePr/>
          <p:nvPr/>
        </p:nvGraphicFramePr>
        <p:xfrm>
          <a:off x="428596" y="1142984"/>
          <a:ext cx="4429156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دکمه عملکرد: سفارشی 3">
            <a:hlinkClick r:id="rId3" action="ppaction://hlinksldjump" highlightClick="1"/>
          </p:cNvPr>
          <p:cNvSpPr/>
          <p:nvPr/>
        </p:nvSpPr>
        <p:spPr>
          <a:xfrm>
            <a:off x="785786" y="5357826"/>
            <a:ext cx="1357322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صفحه نخست</a:t>
            </a:r>
            <a:endParaRPr lang="fa-IR" dirty="0">
              <a:solidFill>
                <a:schemeClr val="bg1"/>
              </a:solidFill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4929190" y="1000108"/>
          <a:ext cx="3881422" cy="5572164"/>
        </p:xfrm>
        <a:graphic>
          <a:graphicData uri="http://schemas.openxmlformats.org/drawingml/2006/table">
            <a:tbl>
              <a:tblPr rtl="1" firstRow="1" bandRow="1">
                <a:tableStyleId>{638B1855-1B75-4FBE-930C-398BA8C253C6}</a:tableStyleId>
              </a:tblPr>
              <a:tblGrid>
                <a:gridCol w="1940711"/>
                <a:gridCol w="1940711"/>
              </a:tblGrid>
              <a:tr h="654914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نام کانی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درجه سختی</a:t>
                      </a:r>
                      <a:endParaRPr lang="fa-IR" dirty="0"/>
                    </a:p>
                  </a:txBody>
                  <a:tcPr/>
                </a:tc>
              </a:tr>
              <a:tr h="473593">
                <a:tc>
                  <a:txBody>
                    <a:bodyPr/>
                    <a:lstStyle/>
                    <a:p>
                      <a:pPr rtl="1"/>
                      <a:r>
                        <a:rPr lang="fa-IR" dirty="0" err="1" smtClean="0"/>
                        <a:t>تالک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1</a:t>
                      </a:r>
                      <a:endParaRPr lang="fa-IR" dirty="0"/>
                    </a:p>
                  </a:txBody>
                  <a:tcPr/>
                </a:tc>
              </a:tr>
              <a:tr h="473593">
                <a:tc>
                  <a:txBody>
                    <a:bodyPr/>
                    <a:lstStyle/>
                    <a:p>
                      <a:pPr rtl="1"/>
                      <a:r>
                        <a:rPr lang="fa-IR" dirty="0" err="1" smtClean="0"/>
                        <a:t>ژیپس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</a:t>
                      </a:r>
                      <a:endParaRPr lang="fa-IR" dirty="0"/>
                    </a:p>
                  </a:txBody>
                  <a:tcPr/>
                </a:tc>
              </a:tr>
              <a:tr h="473593">
                <a:tc>
                  <a:txBody>
                    <a:bodyPr/>
                    <a:lstStyle/>
                    <a:p>
                      <a:pPr rtl="1"/>
                      <a:r>
                        <a:rPr lang="fa-IR" dirty="0" err="1" smtClean="0"/>
                        <a:t>کلسیت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3</a:t>
                      </a:r>
                      <a:endParaRPr lang="fa-IR" dirty="0"/>
                    </a:p>
                  </a:txBody>
                  <a:tcPr/>
                </a:tc>
              </a:tr>
              <a:tr h="654913">
                <a:tc>
                  <a:txBody>
                    <a:bodyPr/>
                    <a:lstStyle/>
                    <a:p>
                      <a:pPr rtl="1"/>
                      <a:r>
                        <a:rPr lang="fa-IR" dirty="0" err="1" smtClean="0"/>
                        <a:t>فلوئوریت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4</a:t>
                      </a:r>
                      <a:endParaRPr lang="fa-IR" dirty="0"/>
                    </a:p>
                  </a:txBody>
                  <a:tcPr/>
                </a:tc>
              </a:tr>
              <a:tr h="473593">
                <a:tc>
                  <a:txBody>
                    <a:bodyPr/>
                    <a:lstStyle/>
                    <a:p>
                      <a:pPr rtl="1"/>
                      <a:r>
                        <a:rPr lang="fa-IR" dirty="0" err="1" smtClean="0"/>
                        <a:t>آپاتیت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5</a:t>
                      </a:r>
                      <a:endParaRPr lang="fa-IR" dirty="0"/>
                    </a:p>
                  </a:txBody>
                  <a:tcPr/>
                </a:tc>
              </a:tr>
              <a:tr h="473593">
                <a:tc>
                  <a:txBody>
                    <a:bodyPr/>
                    <a:lstStyle/>
                    <a:p>
                      <a:pPr rtl="1"/>
                      <a:r>
                        <a:rPr lang="fa-IR" dirty="0" err="1" smtClean="0"/>
                        <a:t>ارتز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6</a:t>
                      </a:r>
                      <a:endParaRPr lang="fa-IR" dirty="0"/>
                    </a:p>
                  </a:txBody>
                  <a:tcPr/>
                </a:tc>
              </a:tr>
              <a:tr h="47359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کوارتز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</a:t>
                      </a:r>
                    </a:p>
                  </a:txBody>
                  <a:tcPr/>
                </a:tc>
              </a:tr>
              <a:tr h="473593">
                <a:tc>
                  <a:txBody>
                    <a:bodyPr/>
                    <a:lstStyle/>
                    <a:p>
                      <a:pPr rtl="1"/>
                      <a:r>
                        <a:rPr lang="fa-IR" dirty="0" err="1" smtClean="0"/>
                        <a:t>توپاز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8</a:t>
                      </a:r>
                      <a:endParaRPr lang="fa-IR" dirty="0"/>
                    </a:p>
                  </a:txBody>
                  <a:tcPr/>
                </a:tc>
              </a:tr>
              <a:tr h="473593">
                <a:tc>
                  <a:txBody>
                    <a:bodyPr/>
                    <a:lstStyle/>
                    <a:p>
                      <a:pPr rtl="1"/>
                      <a:r>
                        <a:rPr lang="fa-IR" dirty="0" err="1" smtClean="0"/>
                        <a:t>کروندوم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9</a:t>
                      </a:r>
                      <a:endParaRPr lang="fa-IR" dirty="0"/>
                    </a:p>
                  </a:txBody>
                  <a:tcPr/>
                </a:tc>
              </a:tr>
              <a:tr h="47359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الماس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10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0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graphicEl>
                                              <a:chart seriesIdx="0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graphicEl>
                                              <a:chart seriesIdx="0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graphicEl>
                                              <a:chart seriesIdx="1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graphicEl>
                                              <a:chart seriesIdx="1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5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">
                                            <p:graphicEl>
                                              <a:chart seriesIdx="1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9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graphicEl>
                                              <a:chart seriesIdx="1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graphicEl>
                                              <a:chart seriesIdx="1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9500"/>
                            </p:stCondLst>
                            <p:childTnLst>
                              <p:par>
                                <p:cTn id="10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graphicEl>
                                              <a:chart seriesIdx="1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graphicEl>
                                              <a:chart seriesIdx="1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graphicEl>
                                              <a:chart seriesIdx="1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graphicEl>
                                              <a:chart seriesIdx="1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graphicEl>
                                              <a:chart seriesIdx="1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>
                                            <p:graphicEl>
                                              <a:chart seriesIdx="1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1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graphicEl>
                                              <a:chart seriesIdx="1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graphicEl>
                                              <a:chart seriesIdx="1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1500"/>
                            </p:stCondLst>
                            <p:childTnLst>
                              <p:par>
                                <p:cTn id="1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>
                                            <p:graphicEl>
                                              <a:chart seriesIdx="2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3500"/>
                            </p:stCondLst>
                            <p:childTnLst>
                              <p:par>
                                <p:cTn id="1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">
                                            <p:graphicEl>
                                              <a:chart seriesIdx="2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">
                                            <p:graphicEl>
                                              <a:chart seriesIdx="2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1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">
                                            <p:graphicEl>
                                              <a:chart seriesIdx="2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">
                                            <p:graphicEl>
                                              <a:chart seriesIdx="2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4500"/>
                            </p:stCondLst>
                            <p:childTnLst>
                              <p:par>
                                <p:cTn id="1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">
                                            <p:graphicEl>
                                              <a:chart seriesIdx="2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">
                                            <p:graphicEl>
                                              <a:chart seriesIdx="2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">
                                            <p:graphicEl>
                                              <a:chart seriesIdx="2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">
                                            <p:graphicEl>
                                              <a:chart seriesIdx="2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500"/>
                            </p:stCondLst>
                            <p:childTnLst>
                              <p:par>
                                <p:cTn id="1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">
                                            <p:graphicEl>
                                              <a:chart seriesIdx="2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">
                                            <p:graphicEl>
                                              <a:chart seriesIdx="2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">
                                            <p:graphicEl>
                                              <a:chart seriesIdx="2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">
                                            <p:graphicEl>
                                              <a:chart seriesIdx="2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6500"/>
                            </p:stCondLst>
                            <p:childTnLst>
                              <p:par>
                                <p:cTn id="1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2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">
                                            <p:graphicEl>
                                              <a:chart seriesIdx="2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">
                                            <p:graphicEl>
                                              <a:chart seriesIdx="2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seriesEl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لطفاً انتخاب کنید</a:t>
            </a:r>
            <a:endParaRPr lang="fa-IR" dirty="0"/>
          </a:p>
        </p:txBody>
      </p:sp>
      <p:sp>
        <p:nvSpPr>
          <p:cNvPr id="4" name="Cube 3">
            <a:hlinkClick r:id="rId2" action="ppaction://hlinksldjump"/>
          </p:cNvPr>
          <p:cNvSpPr/>
          <p:nvPr/>
        </p:nvSpPr>
        <p:spPr>
          <a:xfrm>
            <a:off x="7000892" y="1571612"/>
            <a:ext cx="1857388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مقدمه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5" name="Cube 4">
            <a:hlinkClick r:id="rId3" action="ppaction://hlinksldjump"/>
          </p:cNvPr>
          <p:cNvSpPr/>
          <p:nvPr/>
        </p:nvSpPr>
        <p:spPr>
          <a:xfrm>
            <a:off x="4786314" y="1571612"/>
            <a:ext cx="1857388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err="1" smtClean="0">
                <a:solidFill>
                  <a:schemeClr val="bg1"/>
                </a:solidFill>
              </a:rPr>
              <a:t>هالیت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6" name="Cube 5">
            <a:hlinkClick r:id="rId4" action="ppaction://hlinksldjump"/>
          </p:cNvPr>
          <p:cNvSpPr/>
          <p:nvPr/>
        </p:nvSpPr>
        <p:spPr>
          <a:xfrm>
            <a:off x="2500298" y="1571612"/>
            <a:ext cx="1857388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err="1" smtClean="0">
                <a:solidFill>
                  <a:schemeClr val="bg1"/>
                </a:solidFill>
              </a:rPr>
              <a:t>اوکنیت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7" name="Cube 6">
            <a:hlinkClick r:id="rId5" action="ppaction://hlinksldjump"/>
          </p:cNvPr>
          <p:cNvSpPr/>
          <p:nvPr/>
        </p:nvSpPr>
        <p:spPr>
          <a:xfrm>
            <a:off x="357158" y="1571612"/>
            <a:ext cx="1857388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err="1" smtClean="0">
                <a:solidFill>
                  <a:schemeClr val="bg1"/>
                </a:solidFill>
              </a:rPr>
              <a:t>آپوفیلیت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8" name="Cube 7">
            <a:hlinkClick r:id="rId6" action="ppaction://hlinksldjump"/>
          </p:cNvPr>
          <p:cNvSpPr/>
          <p:nvPr/>
        </p:nvSpPr>
        <p:spPr>
          <a:xfrm>
            <a:off x="6929454" y="2714620"/>
            <a:ext cx="1857388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err="1" smtClean="0">
                <a:solidFill>
                  <a:schemeClr val="bg1"/>
                </a:solidFill>
              </a:rPr>
              <a:t>آپاتیت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9" name="Cube 8">
            <a:hlinkClick r:id="rId7" action="ppaction://hlinksldjump"/>
          </p:cNvPr>
          <p:cNvSpPr/>
          <p:nvPr/>
        </p:nvSpPr>
        <p:spPr>
          <a:xfrm>
            <a:off x="4714876" y="2714620"/>
            <a:ext cx="1857388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err="1" smtClean="0">
                <a:solidFill>
                  <a:schemeClr val="bg1"/>
                </a:solidFill>
              </a:rPr>
              <a:t>آتاکامیت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10" name="Cube 9">
            <a:hlinkClick r:id="rId8" action="ppaction://hlinksldjump"/>
          </p:cNvPr>
          <p:cNvSpPr/>
          <p:nvPr/>
        </p:nvSpPr>
        <p:spPr>
          <a:xfrm>
            <a:off x="2428860" y="2714620"/>
            <a:ext cx="1857388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err="1" smtClean="0">
                <a:solidFill>
                  <a:schemeClr val="bg1"/>
                </a:solidFill>
              </a:rPr>
              <a:t>آراگونیت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11" name="Cube 10">
            <a:hlinkClick r:id="rId9" action="ppaction://hlinksldjump"/>
          </p:cNvPr>
          <p:cNvSpPr/>
          <p:nvPr/>
        </p:nvSpPr>
        <p:spPr>
          <a:xfrm>
            <a:off x="285720" y="2714620"/>
            <a:ext cx="1857388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err="1" smtClean="0">
                <a:solidFill>
                  <a:schemeClr val="bg1"/>
                </a:solidFill>
              </a:rPr>
              <a:t>آرسنوپیریت</a:t>
            </a:r>
            <a:endParaRPr lang="fa-IR" dirty="0">
              <a:solidFill>
                <a:schemeClr val="bg1"/>
              </a:solidFill>
            </a:endParaRPr>
          </a:p>
        </p:txBody>
      </p:sp>
      <p:sp>
        <p:nvSpPr>
          <p:cNvPr id="12" name="Cube 11">
            <a:hlinkClick r:id="rId10" action="ppaction://hlinksldjump"/>
          </p:cNvPr>
          <p:cNvSpPr/>
          <p:nvPr/>
        </p:nvSpPr>
        <p:spPr>
          <a:xfrm>
            <a:off x="3643306" y="3857628"/>
            <a:ext cx="1857388" cy="100013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جدول </a:t>
            </a:r>
            <a:r>
              <a:rPr lang="fa-IR" dirty="0" err="1" smtClean="0">
                <a:solidFill>
                  <a:schemeClr val="bg1"/>
                </a:solidFill>
              </a:rPr>
              <a:t>ونموداردرجه</a:t>
            </a:r>
            <a:r>
              <a:rPr lang="fa-IR" dirty="0" smtClean="0">
                <a:solidFill>
                  <a:schemeClr val="bg1"/>
                </a:solidFill>
              </a:rPr>
              <a:t> سختی کانی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  <p:bldP spid="5" grpId="0" build="allAtOnce" animBg="1"/>
      <p:bldP spid="6" grpId="0" build="allAtOnce" animBg="1"/>
      <p:bldP spid="7" grpId="0" build="allAtOnce" animBg="1"/>
      <p:bldP spid="8" grpId="0" build="allAtOnce" animBg="1"/>
      <p:bldP spid="9" grpId="0" build="allAtOnce" animBg="1"/>
      <p:bldP spid="10" grpId="0" build="allAtOnce" animBg="1"/>
      <p:bldP spid="11" grpId="0" build="allAtOnce" animBg="1"/>
      <p:bldP spid="12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8860" y="1142984"/>
            <a:ext cx="628654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000" b="1" dirty="0" smtClean="0">
                <a:solidFill>
                  <a:srgbClr val="FFFF00"/>
                </a:solidFill>
              </a:rPr>
              <a:t>کانی</a:t>
            </a:r>
            <a:r>
              <a:rPr lang="fa-IR" sz="2000" dirty="0" smtClean="0">
                <a:solidFill>
                  <a:srgbClr val="FFFF00"/>
                </a:solidFill>
              </a:rPr>
              <a:t> ماده‌ای است طبیعی، بلورین، جامد و </a:t>
            </a:r>
            <a:r>
              <a:rPr lang="fa-IR" sz="2000" dirty="0" err="1" smtClean="0">
                <a:solidFill>
                  <a:srgbClr val="FFFF00"/>
                </a:solidFill>
              </a:rPr>
              <a:t>غیرآلی</a:t>
            </a:r>
            <a:r>
              <a:rPr lang="fa-IR" sz="2000" dirty="0" smtClean="0">
                <a:solidFill>
                  <a:srgbClr val="FFFF00"/>
                </a:solidFill>
              </a:rPr>
              <a:t> که در ترکیب سنگ‌های پوسته زمین یافت می‌شود و دارای فرمول شیمیایی و ساختمان اتمی مشخص است. برخی کانی‌ها از یک عنصر خالص و بسیاری از آن‌ها از دو یا چند عنصر درست شده‌اند. واژه کانی از واژه فارسی </a:t>
            </a:r>
            <a:r>
              <a:rPr lang="fa-IR" sz="2000" i="1" dirty="0" smtClean="0">
                <a:solidFill>
                  <a:srgbClr val="FFFF00"/>
                </a:solidFill>
              </a:rPr>
              <a:t>کان</a:t>
            </a:r>
            <a:r>
              <a:rPr lang="fa-IR" sz="2000" dirty="0" smtClean="0">
                <a:solidFill>
                  <a:srgbClr val="FFFF00"/>
                </a:solidFill>
              </a:rPr>
              <a:t> گرفته شده‌است که در زبان عربی به آن معدن گفته می‌شود. بنابراین، کانی به ماده‌ای گفته می‌شود که به طور طبیعی از معدن (کان) به دست می‌آید و معدن بخشی از پوسته زمین است که در آن به اندازه چشم‌گیری، کانی یافت می‌شود. موادی مانند شیشه، چینی، آلیاژهای گوناگون، که انسان آن‌ها را ساخته‌است، و موادی مانند مروارید صدف، استخوان، عاج و بسیاری دیگر، که جان‌داران می‌سازند، کانی نیستند.</a:t>
            </a:r>
          </a:p>
          <a:p>
            <a:r>
              <a:rPr lang="fa-IR" sz="2000" dirty="0" smtClean="0">
                <a:solidFill>
                  <a:srgbClr val="FFFF00"/>
                </a:solidFill>
              </a:rPr>
              <a:t>تنها استثنا از این تعریف گرافیت و ذغال سنگ است که در حقیقت منبعی آلی دارند ولی در مسیر تکامل خود دستخوش تغییرات بسیار شده‌اند و در حقیقت به طور مستقیم </a:t>
            </a:r>
            <a:r>
              <a:rPr lang="fa-IR" sz="2000" dirty="0" err="1" smtClean="0">
                <a:solidFill>
                  <a:srgbClr val="FFFF00"/>
                </a:solidFill>
              </a:rPr>
              <a:t>ریشهٔ</a:t>
            </a:r>
            <a:r>
              <a:rPr lang="fa-IR" sz="2000" dirty="0" smtClean="0">
                <a:solidFill>
                  <a:srgbClr val="FFFF00"/>
                </a:solidFill>
              </a:rPr>
              <a:t> آلی ندارند.</a:t>
            </a:r>
          </a:p>
          <a:p>
            <a:r>
              <a:rPr lang="fa-IR" sz="2000" dirty="0" err="1" smtClean="0">
                <a:solidFill>
                  <a:srgbClr val="FFFF00"/>
                </a:solidFill>
              </a:rPr>
              <a:t>مسالهٔ</a:t>
            </a:r>
            <a:r>
              <a:rPr lang="fa-IR" sz="2000" dirty="0" smtClean="0">
                <a:solidFill>
                  <a:srgbClr val="FFFF00"/>
                </a:solidFill>
              </a:rPr>
              <a:t> دیگر یخ است که بیشتر زمین </a:t>
            </a:r>
            <a:r>
              <a:rPr lang="fa-IR" sz="2000" dirty="0" err="1" smtClean="0">
                <a:solidFill>
                  <a:srgbClr val="FFFF00"/>
                </a:solidFill>
              </a:rPr>
              <a:t>شناسان</a:t>
            </a:r>
            <a:r>
              <a:rPr lang="fa-IR" sz="2000" dirty="0" smtClean="0">
                <a:solidFill>
                  <a:srgbClr val="FFFF00"/>
                </a:solidFill>
              </a:rPr>
              <a:t> طبق تعریف آن را کانی می‌دانند.</a:t>
            </a:r>
            <a:endParaRPr lang="fa-IR" sz="2000" dirty="0">
              <a:solidFill>
                <a:srgbClr val="FFFF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72330" y="357166"/>
            <a:ext cx="17379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مقدمه:</a:t>
            </a:r>
            <a:endParaRPr lang="fa-IR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دکمه عملکرد: سفارشی 5">
            <a:hlinkClick r:id="rId2" action="ppaction://hlinksldjump" highlightClick="1"/>
          </p:cNvPr>
          <p:cNvSpPr/>
          <p:nvPr/>
        </p:nvSpPr>
        <p:spPr>
          <a:xfrm>
            <a:off x="928662" y="5214950"/>
            <a:ext cx="1357322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صفحه نخست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a-I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a-IR" sz="1800" b="1" i="0" u="none" strike="noStrike" cap="none" normalizeH="0" baseline="0" smtClean="0">
              <a:ln>
                <a:noFill/>
              </a:ln>
              <a:solidFill>
                <a:srgbClr val="4E4E4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://ngdir.ir/sitelinks/kids/Image/geology-farsi/NACL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00042"/>
            <a:ext cx="2743200" cy="258127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5929322" y="357166"/>
            <a:ext cx="2988594" cy="18466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fa-IR" sz="3000" b="1" cap="none" spc="0" dirty="0" err="1" smtClean="0">
                <a:ln/>
                <a:solidFill>
                  <a:schemeClr val="accent3"/>
                </a:solidFill>
                <a:effectLst/>
              </a:rPr>
              <a:t>هالیت</a:t>
            </a:r>
            <a:r>
              <a:rPr lang="fa-IR" sz="3000" b="1" cap="none" spc="0" dirty="0" smtClean="0">
                <a:ln/>
                <a:solidFill>
                  <a:schemeClr val="accent3"/>
                </a:solidFill>
                <a:effectLst/>
              </a:rPr>
              <a:t>:(نمک طعام)</a:t>
            </a:r>
          </a:p>
          <a:p>
            <a:pPr algn="ctr"/>
            <a:endParaRPr lang="fa-IR" sz="3000" b="1" cap="none" spc="0" dirty="0" smtClean="0">
              <a:ln/>
              <a:solidFill>
                <a:schemeClr val="accent3"/>
              </a:solidFill>
              <a:effectLst/>
            </a:endParaRPr>
          </a:p>
          <a:p>
            <a:pPr algn="ctr"/>
            <a:endParaRPr lang="fa-IR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800" b="1" i="0" u="none" strike="noStrike" cap="none" normalizeH="0" baseline="0" smtClean="0">
                <a:ln>
                  <a:noFill/>
                </a:ln>
                <a:solidFill>
                  <a:srgbClr val="4E4E4E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a-IR" sz="1800" b="1" i="0" u="none" strike="noStrike" cap="none" normalizeH="0" baseline="0" smtClean="0">
                <a:ln>
                  <a:noFill/>
                </a:ln>
                <a:solidFill>
                  <a:srgbClr val="4E4E4E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a-IR" sz="1800" b="1" i="0" u="none" strike="noStrike" cap="none" normalizeH="0" baseline="0" smtClean="0">
              <a:ln>
                <a:noFill/>
              </a:ln>
              <a:solidFill>
                <a:srgbClr val="4E4E4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1800" b="1" i="0" u="none" strike="noStrike" cap="none" normalizeH="0" baseline="0" smtClean="0">
                <a:ln>
                  <a:noFill/>
                </a:ln>
                <a:solidFill>
                  <a:srgbClr val="4E4E4E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a-IR" sz="1800" b="1" i="0" u="none" strike="noStrike" cap="none" normalizeH="0" baseline="0" smtClean="0">
                <a:ln>
                  <a:noFill/>
                </a:ln>
                <a:solidFill>
                  <a:srgbClr val="4E4E4E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a-IR" sz="1800" b="1" i="0" u="none" strike="noStrike" cap="none" normalizeH="0" baseline="0" smtClean="0">
              <a:ln>
                <a:noFill/>
              </a:ln>
              <a:solidFill>
                <a:srgbClr val="4E4E4E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http://z.about.com/d/chemistry/1/0/Y/6/hali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357562"/>
            <a:ext cx="3429000" cy="2943225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4143372" y="1071546"/>
            <a:ext cx="47148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solidFill>
                  <a:srgbClr val="FFFF00"/>
                </a:solidFill>
              </a:rPr>
              <a:t>نمک طعام یا </a:t>
            </a:r>
            <a:r>
              <a:rPr lang="fa-IR" dirty="0" err="1" smtClean="0">
                <a:solidFill>
                  <a:srgbClr val="FFFF00"/>
                </a:solidFill>
              </a:rPr>
              <a:t>هالیت</a:t>
            </a:r>
            <a:r>
              <a:rPr lang="fa-IR" dirty="0" smtClean="0">
                <a:solidFill>
                  <a:srgbClr val="FFFF00"/>
                </a:solidFill>
              </a:rPr>
              <a:t> که یکی </a:t>
            </a:r>
            <a:r>
              <a:rPr lang="fa-IR" dirty="0" err="1" smtClean="0">
                <a:solidFill>
                  <a:srgbClr val="FFFF00"/>
                </a:solidFill>
              </a:rPr>
              <a:t>ازکانی</a:t>
            </a:r>
            <a:r>
              <a:rPr lang="fa-IR" dirty="0" smtClean="0">
                <a:solidFill>
                  <a:srgbClr val="FFFF00"/>
                </a:solidFill>
              </a:rPr>
              <a:t> های </a:t>
            </a:r>
            <a:r>
              <a:rPr lang="fa-IR" dirty="0" err="1" smtClean="0">
                <a:solidFill>
                  <a:srgbClr val="FFFF00"/>
                </a:solidFill>
              </a:rPr>
              <a:t>تبخیری</a:t>
            </a:r>
            <a:r>
              <a:rPr lang="fa-IR" dirty="0" smtClean="0">
                <a:solidFill>
                  <a:srgbClr val="FFFF00"/>
                </a:solidFill>
              </a:rPr>
              <a:t> است حاصل اشباع آب های شور در یک حوضه رسوبی </a:t>
            </a:r>
            <a:r>
              <a:rPr lang="fa-IR" dirty="0" err="1" smtClean="0">
                <a:solidFill>
                  <a:srgbClr val="FFFF00"/>
                </a:solidFill>
              </a:rPr>
              <a:t>تبخیری</a:t>
            </a:r>
            <a:r>
              <a:rPr lang="fa-IR" dirty="0" smtClean="0">
                <a:solidFill>
                  <a:srgbClr val="FFFF00"/>
                </a:solidFill>
              </a:rPr>
              <a:t> است که با خروج مولکولهای آب (که در واقع حلال هستند) املاح محلول در آب رسوب می کند و انواع نمک های </a:t>
            </a:r>
            <a:r>
              <a:rPr lang="fa-IR" dirty="0" err="1" smtClean="0">
                <a:solidFill>
                  <a:srgbClr val="FFFF00"/>
                </a:solidFill>
              </a:rPr>
              <a:t>تبخیری</a:t>
            </a:r>
            <a:r>
              <a:rPr lang="fa-IR" dirty="0" smtClean="0">
                <a:solidFill>
                  <a:srgbClr val="FFFF00"/>
                </a:solidFill>
              </a:rPr>
              <a:t> از آن جمله نمک طعام را پدید می آورد، برای ایجاد </a:t>
            </a:r>
            <a:r>
              <a:rPr lang="fa-IR" dirty="0" err="1" smtClean="0">
                <a:solidFill>
                  <a:srgbClr val="FFFF00"/>
                </a:solidFill>
              </a:rPr>
              <a:t>نهشته</a:t>
            </a:r>
            <a:r>
              <a:rPr lang="fa-IR" dirty="0" smtClean="0">
                <a:solidFill>
                  <a:srgbClr val="FFFF00"/>
                </a:solidFill>
              </a:rPr>
              <a:t> های </a:t>
            </a:r>
            <a:r>
              <a:rPr lang="fa-IR" dirty="0" err="1" smtClean="0">
                <a:solidFill>
                  <a:srgbClr val="FFFF00"/>
                </a:solidFill>
              </a:rPr>
              <a:t>تبخیری</a:t>
            </a:r>
            <a:r>
              <a:rPr lang="fa-IR" dirty="0" smtClean="0">
                <a:solidFill>
                  <a:srgbClr val="FFFF00"/>
                </a:solidFill>
              </a:rPr>
              <a:t> در محیط های دریایی و یا </a:t>
            </a:r>
            <a:r>
              <a:rPr lang="fa-IR" dirty="0" err="1" smtClean="0">
                <a:solidFill>
                  <a:srgbClr val="FFFF00"/>
                </a:solidFill>
              </a:rPr>
              <a:t>غیردریایی</a:t>
            </a:r>
            <a:r>
              <a:rPr lang="fa-IR" dirty="0" smtClean="0">
                <a:solidFill>
                  <a:srgbClr val="FFFF00"/>
                </a:solidFill>
              </a:rPr>
              <a:t> جدا از شرایط مساعد آب و هوایی، حوضه مناسب رسوب گذاری نیز ضروری است، چنان که برای تجمع مقدار زیاد </a:t>
            </a:r>
            <a:r>
              <a:rPr lang="fa-IR" dirty="0" err="1" smtClean="0">
                <a:solidFill>
                  <a:srgbClr val="FFFF00"/>
                </a:solidFill>
              </a:rPr>
              <a:t>نهشته</a:t>
            </a:r>
            <a:r>
              <a:rPr lang="fa-IR" dirty="0" smtClean="0">
                <a:solidFill>
                  <a:srgbClr val="FFFF00"/>
                </a:solidFill>
              </a:rPr>
              <a:t> های </a:t>
            </a:r>
            <a:r>
              <a:rPr lang="fa-IR" dirty="0" err="1" smtClean="0">
                <a:solidFill>
                  <a:srgbClr val="FFFF00"/>
                </a:solidFill>
              </a:rPr>
              <a:t>تبخیری</a:t>
            </a:r>
            <a:r>
              <a:rPr lang="fa-IR" dirty="0" smtClean="0">
                <a:solidFill>
                  <a:srgbClr val="FFFF00"/>
                </a:solidFill>
              </a:rPr>
              <a:t>، </a:t>
            </a:r>
            <a:r>
              <a:rPr lang="fa-IR" dirty="0" err="1" smtClean="0">
                <a:solidFill>
                  <a:srgbClr val="FFFF00"/>
                </a:solidFill>
              </a:rPr>
              <a:t>فرونشینی</a:t>
            </a:r>
            <a:r>
              <a:rPr lang="fa-IR" dirty="0" smtClean="0">
                <a:solidFill>
                  <a:srgbClr val="FFFF00"/>
                </a:solidFill>
              </a:rPr>
              <a:t> در کف حوضه لازم است. دیگر آنکه آب دریا بتواند بطور محدود به حوضه </a:t>
            </a:r>
            <a:r>
              <a:rPr lang="fa-IR" dirty="0" err="1" smtClean="0">
                <a:solidFill>
                  <a:srgbClr val="FFFF00"/>
                </a:solidFill>
              </a:rPr>
              <a:t>رسوبگذاری</a:t>
            </a:r>
            <a:r>
              <a:rPr lang="fa-IR" dirty="0" smtClean="0">
                <a:solidFill>
                  <a:srgbClr val="FFFF00"/>
                </a:solidFill>
              </a:rPr>
              <a:t> راه یابد مانند خلیج قره </a:t>
            </a:r>
            <a:r>
              <a:rPr lang="fa-IR" dirty="0" err="1" smtClean="0">
                <a:solidFill>
                  <a:srgbClr val="FFFF00"/>
                </a:solidFill>
              </a:rPr>
              <a:t>بغاز</a:t>
            </a:r>
            <a:r>
              <a:rPr lang="fa-IR" dirty="0" smtClean="0">
                <a:solidFill>
                  <a:srgbClr val="FFFF00"/>
                </a:solidFill>
              </a:rPr>
              <a:t> در ضلع خاوری </a:t>
            </a:r>
            <a:r>
              <a:rPr lang="fa-IR" dirty="0" err="1" smtClean="0">
                <a:solidFill>
                  <a:srgbClr val="FFFF00"/>
                </a:solidFill>
              </a:rPr>
              <a:t>درایی</a:t>
            </a:r>
            <a:r>
              <a:rPr lang="fa-IR" dirty="0" smtClean="0">
                <a:solidFill>
                  <a:srgbClr val="FFFF00"/>
                </a:solidFill>
              </a:rPr>
              <a:t> خزر که توسط کانالی کاهش آب مرداب بر اثر تبخیر جبران می شود. 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14" name="دکمه عملکرد: سفارشی 13">
            <a:hlinkClick r:id="rId4" action="ppaction://hlinksldjump" highlightClick="1"/>
          </p:cNvPr>
          <p:cNvSpPr/>
          <p:nvPr/>
        </p:nvSpPr>
        <p:spPr>
          <a:xfrm>
            <a:off x="5500694" y="5072074"/>
            <a:ext cx="1357322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صفحه نخست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00892" y="0"/>
            <a:ext cx="19543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اوکنیت</a:t>
            </a:r>
            <a:r>
              <a:rPr lang="fa-I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</a:t>
            </a:r>
            <a:endParaRPr lang="fa-I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8596" y="642918"/>
            <a:ext cx="84296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a-IR" dirty="0" smtClean="0">
              <a:solidFill>
                <a:srgbClr val="FFFF00"/>
              </a:solidFill>
            </a:endParaRPr>
          </a:p>
          <a:p>
            <a:r>
              <a:rPr lang="fa-IR" dirty="0" smtClean="0">
                <a:solidFill>
                  <a:srgbClr val="FFFF00"/>
                </a:solidFill>
              </a:rPr>
              <a:t>پیدایش نوع از </a:t>
            </a:r>
            <a:r>
              <a:rPr lang="fa-IR" dirty="0" err="1" smtClean="0">
                <a:solidFill>
                  <a:srgbClr val="FFFF00"/>
                </a:solidFill>
              </a:rPr>
              <a:t>Okenite</a:t>
            </a:r>
            <a:r>
              <a:rPr lang="fa-IR" dirty="0" smtClean="0">
                <a:solidFill>
                  <a:srgbClr val="FFFF00"/>
                </a:solidFill>
              </a:rPr>
              <a:t/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نوع محل : </a:t>
            </a:r>
            <a:r>
              <a:rPr lang="fa-IR" dirty="0" err="1" smtClean="0">
                <a:solidFill>
                  <a:srgbClr val="FFFF00"/>
                </a:solidFill>
              </a:rPr>
              <a:t>گرینلند</a:t>
            </a:r>
            <a:r>
              <a:rPr lang="fa-IR" dirty="0" smtClean="0">
                <a:solidFill>
                  <a:srgbClr val="FFFF00"/>
                </a:solidFill>
              </a:rPr>
              <a:t/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سال کشف : 1828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مشخصات فیزیکی :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رنگ : سفید یا بی رنگ، سفید مایل به زرد، سفید مایل به آبی است.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جلا : </a:t>
            </a:r>
            <a:r>
              <a:rPr lang="fa-IR" dirty="0" err="1" smtClean="0">
                <a:solidFill>
                  <a:srgbClr val="FFFF00"/>
                </a:solidFill>
              </a:rPr>
              <a:t>صمغی</a:t>
            </a:r>
            <a:r>
              <a:rPr lang="fa-IR" dirty="0" smtClean="0">
                <a:solidFill>
                  <a:srgbClr val="FFFF00"/>
                </a:solidFill>
              </a:rPr>
              <a:t> مایل مروارید ی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کریستال شفافیت بیشتر شفاف نیمه شفاف است.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 سیستم </a:t>
            </a:r>
            <a:r>
              <a:rPr lang="fa-IR" dirty="0" err="1" smtClean="0">
                <a:solidFill>
                  <a:srgbClr val="FFFF00"/>
                </a:solidFill>
              </a:rPr>
              <a:t>بلوری</a:t>
            </a:r>
            <a:r>
              <a:rPr lang="fa-IR" dirty="0" smtClean="0">
                <a:solidFill>
                  <a:srgbClr val="FFFF00"/>
                </a:solidFill>
              </a:rPr>
              <a:t> : </a:t>
            </a:r>
            <a:r>
              <a:rPr lang="fa-IR" dirty="0" err="1" smtClean="0">
                <a:solidFill>
                  <a:srgbClr val="FFFF00"/>
                </a:solidFill>
              </a:rPr>
              <a:t>triclinic</a:t>
            </a:r>
            <a:r>
              <a:rPr lang="fa-IR" dirty="0" smtClean="0">
                <a:solidFill>
                  <a:srgbClr val="FFFF00"/>
                </a:solidFill>
              </a:rPr>
              <a:t/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عادات کریستال شامل </a:t>
            </a:r>
            <a:r>
              <a:rPr lang="fa-IR" dirty="0" err="1" smtClean="0">
                <a:solidFill>
                  <a:srgbClr val="FFFF00"/>
                </a:solidFill>
              </a:rPr>
              <a:t>کریستالهای</a:t>
            </a:r>
            <a:r>
              <a:rPr lang="fa-IR" dirty="0" smtClean="0">
                <a:solidFill>
                  <a:srgbClr val="FFFF00"/>
                </a:solidFill>
              </a:rPr>
              <a:t> تابش محبوب </a:t>
            </a:r>
            <a:r>
              <a:rPr lang="fa-IR" dirty="0" err="1" smtClean="0">
                <a:solidFill>
                  <a:srgbClr val="FFFF00"/>
                </a:solidFill>
              </a:rPr>
              <a:t>accicular</a:t>
            </a:r>
            <a:r>
              <a:rPr lang="fa-IR" dirty="0" smtClean="0">
                <a:solidFill>
                  <a:srgbClr val="FFFF00"/>
                </a:solidFill>
              </a:rPr>
              <a:t> بالا توضیح داده شد، اما به طور معمول به عنوان توده های لیفی شعاعی و به ندرت به عنوان کریستال تک تیغه یافت.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رخ : در یک جهت کامل اما به ندرت به خاطر اندازه کوچک کریستال دیده می شود.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شکستگی ریز </a:t>
            </a:r>
            <a:r>
              <a:rPr lang="fa-IR" dirty="0" err="1" smtClean="0">
                <a:solidFill>
                  <a:srgbClr val="FFFF00"/>
                </a:solidFill>
              </a:rPr>
              <a:t>ریز</a:t>
            </a:r>
            <a:r>
              <a:rPr lang="fa-IR" dirty="0" smtClean="0">
                <a:solidFill>
                  <a:srgbClr val="FFFF00"/>
                </a:solidFill>
              </a:rPr>
              <a:t> می باشد.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سختی (</a:t>
            </a:r>
            <a:r>
              <a:rPr lang="fa-IR" dirty="0" err="1" smtClean="0">
                <a:solidFill>
                  <a:srgbClr val="FFFF00"/>
                </a:solidFill>
              </a:rPr>
              <a:t>موس</a:t>
            </a:r>
            <a:r>
              <a:rPr lang="fa-IR" dirty="0" smtClean="0">
                <a:solidFill>
                  <a:srgbClr val="FFFF00"/>
                </a:solidFill>
              </a:rPr>
              <a:t>) : 5 </a:t>
            </a:r>
            <a:r>
              <a:rPr lang="fa-IR" dirty="0" err="1" smtClean="0">
                <a:solidFill>
                  <a:srgbClr val="FFFF00"/>
                </a:solidFill>
              </a:rPr>
              <a:t>آپاتیت</a:t>
            </a:r>
            <a:r>
              <a:rPr lang="fa-IR" dirty="0" smtClean="0">
                <a:solidFill>
                  <a:srgbClr val="FFFF00"/>
                </a:solidFill>
              </a:rPr>
              <a:t/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سرسختی : الاستیک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وزن مخصوص را تا 2.3 + (زیر </a:t>
            </a:r>
            <a:r>
              <a:rPr lang="fa-IR" dirty="0" err="1" smtClean="0">
                <a:solidFill>
                  <a:srgbClr val="FFFF00"/>
                </a:solidFill>
              </a:rPr>
              <a:t>متوسط​​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رنگ </a:t>
            </a:r>
            <a:r>
              <a:rPr lang="fa-IR" dirty="0" err="1" smtClean="0">
                <a:solidFill>
                  <a:srgbClr val="FFFF00"/>
                </a:solidFill>
              </a:rPr>
              <a:t>خاکه</a:t>
            </a:r>
            <a:r>
              <a:rPr lang="fa-IR" dirty="0" smtClean="0">
                <a:solidFill>
                  <a:srgbClr val="FFFF00"/>
                </a:solidFill>
              </a:rPr>
              <a:t>: سفید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مواد معدنی همراه </a:t>
            </a:r>
            <a:r>
              <a:rPr lang="fa-IR" dirty="0" err="1" smtClean="0">
                <a:solidFill>
                  <a:srgbClr val="FFFF00"/>
                </a:solidFill>
              </a:rPr>
              <a:t>gyrolite</a:t>
            </a:r>
            <a:r>
              <a:rPr lang="fa-IR" dirty="0" smtClean="0">
                <a:solidFill>
                  <a:srgbClr val="FFFF00"/>
                </a:solidFill>
              </a:rPr>
              <a:t>، </a:t>
            </a:r>
            <a:r>
              <a:rPr lang="fa-IR" dirty="0" err="1" smtClean="0">
                <a:solidFill>
                  <a:srgbClr val="FFFF00"/>
                </a:solidFill>
              </a:rPr>
              <a:t>کلسیت</a:t>
            </a:r>
            <a:r>
              <a:rPr lang="fa-IR" dirty="0" smtClean="0">
                <a:solidFill>
                  <a:srgbClr val="FFFF00"/>
                </a:solidFill>
              </a:rPr>
              <a:t>، </a:t>
            </a:r>
            <a:r>
              <a:rPr lang="fa-IR" dirty="0" err="1" smtClean="0">
                <a:solidFill>
                  <a:srgbClr val="FFFF00"/>
                </a:solidFill>
              </a:rPr>
              <a:t>apophyllite</a:t>
            </a:r>
            <a:r>
              <a:rPr lang="fa-IR" dirty="0" smtClean="0">
                <a:solidFill>
                  <a:srgbClr val="FFFF00"/>
                </a:solidFill>
              </a:rPr>
              <a:t>، کوارتز، </a:t>
            </a:r>
            <a:r>
              <a:rPr lang="fa-IR" dirty="0" err="1" smtClean="0">
                <a:solidFill>
                  <a:srgbClr val="FFFF00"/>
                </a:solidFill>
              </a:rPr>
              <a:t>laumontite</a:t>
            </a:r>
            <a:r>
              <a:rPr lang="fa-IR" dirty="0" smtClean="0">
                <a:solidFill>
                  <a:srgbClr val="FFFF00"/>
                </a:solidFill>
              </a:rPr>
              <a:t> و </a:t>
            </a:r>
            <a:r>
              <a:rPr lang="fa-IR" dirty="0" err="1" smtClean="0">
                <a:solidFill>
                  <a:srgbClr val="FFFF00"/>
                </a:solidFill>
              </a:rPr>
              <a:t>زئولیت</a:t>
            </a:r>
            <a:r>
              <a:rPr lang="fa-IR" dirty="0" smtClean="0">
                <a:solidFill>
                  <a:srgbClr val="FFFF00"/>
                </a:solidFill>
              </a:rPr>
              <a:t> های دیگر هستند.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خصوصیات دیگر : کریستال </a:t>
            </a:r>
            <a:r>
              <a:rPr lang="fa-IR" dirty="0" err="1" smtClean="0">
                <a:solidFill>
                  <a:srgbClr val="FFFF00"/>
                </a:solidFill>
              </a:rPr>
              <a:t>bendable</a:t>
            </a:r>
            <a:r>
              <a:rPr lang="fa-IR" dirty="0" smtClean="0">
                <a:solidFill>
                  <a:srgbClr val="FFFF00"/>
                </a:solidFill>
              </a:rPr>
              <a:t> و شکننده است.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ظهور قابل توجه عبارتند از هند، </a:t>
            </a:r>
            <a:r>
              <a:rPr lang="fa-IR" dirty="0" err="1" smtClean="0">
                <a:solidFill>
                  <a:srgbClr val="FFFF00"/>
                </a:solidFill>
              </a:rPr>
              <a:t>گرینلند</a:t>
            </a:r>
            <a:r>
              <a:rPr lang="fa-IR" dirty="0" smtClean="0">
                <a:solidFill>
                  <a:srgbClr val="FFFF00"/>
                </a:solidFill>
              </a:rPr>
              <a:t>، شیلی و ایرلند است.</a:t>
            </a:r>
            <a:br>
              <a:rPr lang="fa-IR" dirty="0" smtClean="0">
                <a:solidFill>
                  <a:srgbClr val="FFFF00"/>
                </a:solidFill>
              </a:rPr>
            </a:br>
            <a:r>
              <a:rPr lang="fa-IR" dirty="0" smtClean="0">
                <a:solidFill>
                  <a:srgbClr val="FFFF00"/>
                </a:solidFill>
              </a:rPr>
              <a:t>بهترین شاخص های حوزه عادت کریستال، رنگی</a:t>
            </a:r>
            <a:endParaRPr lang="fa-IR" dirty="0">
              <a:solidFill>
                <a:srgbClr val="FFFF00"/>
              </a:solidFill>
            </a:endParaRPr>
          </a:p>
        </p:txBody>
      </p:sp>
      <p:pic>
        <p:nvPicPr>
          <p:cNvPr id="4" name="عکس 3" descr="240px-Okenite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53" y="500042"/>
            <a:ext cx="2893239" cy="1928826"/>
          </a:xfrm>
          <a:prstGeom prst="rect">
            <a:avLst/>
          </a:prstGeom>
        </p:spPr>
      </p:pic>
      <p:sp>
        <p:nvSpPr>
          <p:cNvPr id="5" name="دکمه عملکرد: سفارشی 4">
            <a:hlinkClick r:id="rId3" action="ppaction://hlinksldjump" highlightClick="1"/>
          </p:cNvPr>
          <p:cNvSpPr/>
          <p:nvPr/>
        </p:nvSpPr>
        <p:spPr>
          <a:xfrm>
            <a:off x="357158" y="5643578"/>
            <a:ext cx="1357322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صفحه نخست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72264" y="357166"/>
            <a:ext cx="2337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a-IR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آپوفیلیت</a:t>
            </a:r>
            <a:r>
              <a:rPr lang="fa-I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fa-I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2226" name="AutoShape 2" descr="data:image/jpeg;base64,/9j/4AAQSkZJRgABAQAAAQABAAD/2wBDAAkGBwgHBgkIBwgKCgkLDRYPDQwMDRsUFRAWIB0iIiAdHx8kKDQsJCYxJx8fLT0tMTU3Ojo6Iys/RD84QzQ5Ojf/2wBDAQoKCg0MDRoPDxo3JR8lNzc3Nzc3Nzc3Nzc3Nzc3Nzc3Nzc3Nzc3Nzc3Nzc3Nzc3Nzc3Nzc3Nzc3Nzc3Nzc3Nzf/wAARCACbAKgDASIAAhEBAxEB/8QAGwAAAgMBAQEAAAAAAAAAAAAAAgMEBQYAAQf/xAA5EAACAQMDAgQEBgECBQUAAAABAgMABBESITEFQRNRYXEGIoGhFDJCkcHwsSPhFSRS0fElM0NTYv/EABkBAAMBAQEAAAAAAAAAAAAAAAABAgMEBf/EACIRAQEBAQACAgICAwAAAAAAAAABEQIDIQRBEjETIjJRYf/aAAwDAQACEQMRAD8A3GmiCU5U9KLRQZISjCU4J6UQT0oMkLRqlNEdMCUAgR0SxmpASjCUBHEeKMR08JRBKAQI6MR08JXuigiAlehKeVCgsxAUDJJOAKpr+/u7rp9xN0SPMUcZb8U67P6Rj9W36jt5Z3wF11k1aBMnbeiVO9Zz4KvbyVPA6jI7vcRmeAs2TgNhlye+6nHkfetWEpFx1O5sJCUQUUzRRhKaiQtGF2poSi0UEUFrqaE3rqAzypRhaICjC5oMAUUYWjVKYEoMpV3owlMCijCigFhaILTQlGE9KAUFognlTQgxVV1LqDiY2vTijTQsj3LciKPIJB8iVz9N6E9WczasghogleWcq3EWsDB7imXMyW0DyuQAo2B7nyoOWZqi6zJ06S7it+pTf6ceG8B8iOVidtW2+NtvNhkcVaLeWzRZ8aLRsMBwAB/FZq6SC4ZXuYkeQuCXYbhs52PvVPe9Kml8V1cuhZNSsMEaSDkkDcZHpSc/Xlm+mjMK21ql5EDi2YSKAdwuMMuPb34rTRhXRXQ5VhkHzFZG0uZj4VoroVmOl0cgjRwTjnvjbzrZxIscaIuwUBQPIUNPHQBKIJTMV5tTWHRRaaKuoAdNdRV1AZ4KaYq4r0CmKKSnirRha4CjAoJ4FpipXgG9NUUG8C1nviu/ntZLeC1naGTS0/yHd9OPlOx2IyeOQK0oFZa7tR1LqVzMZmK6/CXSg/8AbGQcHz1ax7DPGBSrPyW56WcV9dXXRlkjXReO3hNqGPDPdiDnG24GSON8b1DtIYktVSPSkkzEyEvrJGDq3POd9/rTriYw29tEGGoykNkDYBWzt7b4HrVL1T4gSyVIunRidkwnzcKB74yTt/dirWPk7km1pYmPiQPAFXBVXVj+ZScY+mcj9ts1W/EXVbaYpbW10jOsmHVdxnHn6VSWXUrjqbsJ18GNM5ZCTglWAzwTuM+n1qlkkY3gyVATLY09snj/ALU9ZdfI/r6Xhl1Mp06tJ29aKeZjZSeHqyqZ044AIPv9DQ9PvIZ7WQmHw5hsquRnG/HrtUrpwVJGZkyp5359KGW7EP4ei8O/geUsqAasnsNj/kCtVb9SdrlVD/6Sklyw7YPJ98VTdLhIu3ARnWKIqNPIGQP2xRdQmSWLwY2VnkykQjG7ewH/AI2pt/Ffx53V/wBS6m9rESiLx+Zjx9Kpfh/rF3f9cEU82YTExCAAAEEb13VWkuQsSsBLI+gjHGf1fSm2lhHZ9dsWt4ikSW762z69/M7ir6yFz3313v1Gpr2lLPEzYEqE+QYUwHNS7HtdXV1AUqCmAUKU1RUqcBRqK9VaYqUwALmiUEGmBaMKPKkNcFrPRK0c0+WOoSHJA54H+ANu1aM8VjYbmaae6S4iKyeIfE0Ej3xRWHl6zCevXcy3EMdu6oAdRZl+YHcbZ24J+9Uy2hnu1kumaTsdTnLY4yfbFS+vOTfrH8zBYx3G+eP5/b6UFqYyqkay+RqDZwN/27+9Tji8nX5Uq3Q2CzMzgJMqlFxyd8j9t/ao64bDEHJ2yDjPnv75qT1Of/lkjycs3APtTOhxW07k3RHhouAGzhjgf7/aiRnm3CenyO7OIwDpwcHy4q6g1FOAPmAJ8vWs/dwabopHqh3LKV2yN9Pf2+/pUuC6nXU8jYjMepUAwFPII8+f8eVUe5MSY7zDTkk6dRUN3I22psN2LTVcRwgyqvys5Okf79qr7bS0Sli2dRIXneiur5Gh8JBuh507n609VOv6+zbeeZmiuZXVpCRjQ2dO+aj9d6ieqzL8vhpGMLh99+c/b9hSfxCx9HkZHP4hpTlcdsbH9sj61Fsoi7NJIwULzmlam92T8eS7ATpfoIGKSK+kSLyN8Z/vnX2JM6Bnc4r5p8O2qzdYQxFnaW4LSrqysYXDY9MZH1+/0tTkbGnHZ8fmzm6Kurq6m6VUiYpoFeLRqKRiUUwDavAKG4nitoWlmbSg+9AOUUYFU9t1+ymJ1M0Sj8ruNmorn4gsbZipZ3I7ouR+9JF75/erZuNqw8F2ZOpSPMnhszsrjkKwypGfoD9anSfFcwQutqmk7rlj/wBqzl31YLfPP4ZjMshZtLagmcbjbtjj1pWubzeTmz1Xt3Iw6lMDvqLb4zkYx/jA+grklYJlg2eRowMkedR0mLXMjswbUzYYqM/bHalmfSmGGBnPc70OX/pV/OXkRVAAAGAR3/uaZYyRCQhhpUjkcD96jSDXcu3OnivQPPihnvvTZJ3nu5JiBpJJGTk4zt9gKZLP4sawDdlOwwOOef7zUR10ocDfGxz/ABSoBpbUdiPLuaY2pPinQyk7Mc4Qc7mmOYvDEgB0jAI758jUWFTuVUHTsAO9SIYi2BhU3yuOPLikLNeIkc0gOslePy4GaaoHgOMks5BwvavY4jJKQc4BJOB/NPugsMQABydtj2FPFc86qlWRJsRFgsh+UI53HBz/AHtX0b4Hi8PoYb/7JXb+P4rE9C6e93dLBBkGVypbyUDc/wB74r6jaW8dpbxwRALHGoVR6Ucuv4vN/wAqfXUBkUfqFdVOxDAoxtihX1ry4nS3geaQEqgyQoyT6CkaL1PrFtYZViXmH6F7e/lWUvup3N3Lrnk+UnARdlHao1/cG6mklYFS7Fio4BqM0gVDrGrAxis7XD5PNbc+kt3EcW2NthQJKW2HPf1pEDaoxrAIIyMdxSjKUYFNwBRrG9HyvkaQNm3NQLqEeFqXgbfTNSZJQWJyhB41bAUos7xuBHrAB1FcHT60M+vZENyS41H5SOOwo5XzuPOoS5VlDAjnOalMCQMd6NRLcx0bEBsbknk0xSMktxQohIJA2xvzQyqUOBye2eaA8lIc6QR6mvVjYgMCoBPBFDghjpAJHrjPtRqXZ1yOTvgbj98U9ORJtlYqHUfl3OP2FERGHAbA1HKhT/n0zUdZRHMGAOxyDnOB2J+1JS4dJHZP1DB2GcU5VWrqEKiath3JqE87yzsoBznYcCq95HVA2saS3yqG+5q06Vby4ywbJyMEcf70xLb6jQ/DSmx/EO6/OSEUDgDcn/I/arWS/mf9WPaq6yIMJA4B2p9OPT8XP48SGi4k7tn611KrqbReelVfxPcm26S4R9LSnT66e/8AfWrdRWZ+LX1XdtbN+QoSR5nPA9dqnr9J8tzllLiRgsYZ9DZIAHINEjsGc/MyDbWo74J/g/savbj4eHUOlCOHIu411hic5P8A0DyHr549aoOnxOQYrlJXwGC6dmJAyuR+4+oqccF5z3XlzNmXIOMEZPpS1zKfEVsYGMY5FFb2stzJ4ZBX5dmOCvttT47ZoFZT+bOD6/3zqWV5qOrquwAbPDHJI9jnvXokIwysQQedQHpQTJ87BaBYW/6vvQX6LkjMjajzjfNSQFAA1A+xpPhOH5+1SUizg7n3oTOQk5Pyso0/eglAyBqJ24zxRuBkgkawdgD/AH0qLdMVf5uTyKFfRrH1pfiAMTrC9uc/aozMwOCTUOecsNKjHp50J2xKuL5pDoiYmMHbNLkfEeA4y3O/NRVEmwjUauc86amJFCkPiSiQylh4ecafUk/xiqgm0yyhkaZZGBZmO2+wraWlu6qjeJkkZOo75/msXZC5aTQHYlNxgbLWo6JPcyTyLcyO6YBGrAxzmqjr+PJPS6jwhYk5Jx2xsM4ojIKWxUDahzVO4zxK6gFdQGmU1luuTf8Aq7tKhxHjGRyNjtWn1aeap+v2z3Cxywxa2TIcjnTzx371NR5PfKw6M4aHKEEP8xIrK/FXS/wXU/xMJCw3GWIC7K/6vbOc/U+tSuhdSFpdC3kOEl2Un9LeX1qV8azwv0QlzpmWRTERvlicEftqp2bNYSy8ZWZijLPhtOlh28venqmhnR9RXO23B7GofQLmDIivcuCcHSDlR5g5+3+afdTo5MduzPknDOMHHtUM+cs9I1xEVYtjA4qOGOsoo4qQiNHuG+Uc5/xSYkYOXUe5xsKTPvx2GhcqDjBHORUgshRQi5Pp503Oq3OvkDvUZWSWOVoslcYXyFBzj/RFy6RajIw1jkE7jt/f9qrJ9DS5V2Ynfc0dzBrk+djjO6k/ekyxFDhSePr507CvIp3GASwGPKvLcFVaVFZcghDjvjt57f5pQjdYmkPOflz96mWTOzI1yW2B0kjbfn296kuedRo4WJy2M9jim+DLIBE6rhdtsVN/C5bfGVGMVypLHKp8MEZ/Kw7emappfG9hAjniFtJMuF+ds6SdzsAOBVpYERSPIuccb81AhlMd0hjhWQLyGU4bO+/sMbVPTLAMy6HOWIHAyeKuNfFzdWK3CHkmnKwPcVWLTQ7Dg03UsQfr7V1O6VDrXVJXUgs3nz3oVkJOaik55p8Z2pBSfEHT9P8AzEQwGYZwPyn/AHqo6onUepLboFGiJTsXxqJ7++P5862c0hAAG3tQxtgUvbHrwy3WIj6P1CEqwTSvBcN/fSpyL/oqkoRio0g6d8e/7/vWovV8SDzIrPTwSJlmGB2qS58M4uxEkiiAJYfQGlIiPoj4UkZ+bH3o3fPNQL6JZUxpA35oaZPtPt7axN2bI9TjMjflhWVQzDHIGc1IvWS3lEcedAGAF2J/u9Y+GN7FmltlZblmwGTkLzt7nnzAxwTnT9OZ+o9MzepIl5ENLOYmVXXfBGe/nj+ael1xs9IDKzF2+VYwwVjzj2/z9KG5SAHFsIpNOCzOPzn/AM8e1VPWuuTdNuRbfg38Jm+d2JUlc7kf3f0qbd/E/wAPMddrLISGJEf4eRPYZK4+9BTxT7eyQxahHM51k/lABwalrCoQFUBwcZ4NZ2T4gilnVorcEKMb/LmrSDraTJiW2VX84zhT9Dmlh/xRcxhniAYbdyKGR0UF2K6weCR9qiJePImFwg7lefvQFd8gb1UH8cTLJg41EAHNS13FQbJTrJ/TU9Bk47niqXJgl5qXY2jXMq4Hyjk1O6d08IviTqCSNlParFFSIYRQvsKDMiVYUCqBiuoC1dQEUGnIaQtNSkDmxpzUdWwTTm/Iaik8+9Kg/wAWkXqCeLHcDajgAZtxmpLquk7CjCrGXcZjcjFQpD2rRdTjQvuo5qmmjTJ+UUi+0SzgM9wCBsDmtKq6IgO1RumxIqjCgVNcb4pKZrr/AEyTqcbjwY1KA6GY5Y1lrX4Ru5nJuCII8+eSa+jMBqqPJ2NAY9/hAq6/hrnC99YzVnY/DMEWPGlklbuBgCrg1ItxsKeGOHotl4QVYyv/AOlO9O/4DbEf/J76qmQfmUVYD8gpyEhWvS7O3j0iIN6tuakJa26nUI1yOKM15k0wNjQFq415TgeFq6urqA//2Q=="/>
          <p:cNvSpPr>
            <a:spLocks noChangeAspect="1" noChangeArrowheads="1"/>
          </p:cNvSpPr>
          <p:nvPr/>
        </p:nvSpPr>
        <p:spPr bwMode="auto">
          <a:xfrm>
            <a:off x="9017000" y="-995363"/>
            <a:ext cx="2228850" cy="20478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52228" name="AutoShape 4" descr="data:image/jpeg;base64,/9j/4AAQSkZJRgABAQAAAQABAAD/2wCEAAkGBhMSERUUExMWFRQTGBgWFhcXGBgaHRYfGRkXIRcYGxgaHCYgGRwkHRweHzAgJCcqOC0tHR8xNTAqNSctLCkBCQoKDgwOFA8PFCkYFBwpKSkpKSkpKTIpKSkpKSkpKSkpKSkpKSkpKSkpNS4pKSkpKTYpNSkpKSkpKTYpKSkpKf/AABEIAIAAwAMBIgACEQEDEQH/xAAcAAACAgMBAQAAAAAAAAAAAAAABgQFAgMHAQj/xAA6EAACAQMDAgUBBgYABQUAAAABAhEAAyEEEjEFQQYTIlFhMgcjQnGBoRRSkbHB8BVi0eHxF0NTkqL/xAAYAQEBAQEBAAAAAAAAAAAAAAAAAQIDBP/EAB4RAQEBAAMAAgMAAAAAAAAAAAABEQIhMUFxEhMi/9oADAMBAAIRAxEAPwDhtFFFAUUUUBRRRQFe15W/R6fzHVAY3sFnJiTEwKC46N4N1GpXeAlu3/8AJdcIuJmJyYAJwKcej+B9PZZWL+e3O/b92siQVQ5aBnc2P+U0y9N6cptBUP3VtdoBYqgUFfVcY4VSSBgknOIIrbpem+a+1L2n810Z/u33leIB2gb5B3Y3Gewisd1VitzR2iFvOzjuTvVcA+piIJE/y9hOeBZ6rWadVW3p7mk2XCzwroh9G2ZU5bJGeQAImYpO1J863dF9HUKSio24sGABiCozk5IzHt6jD/4a1pQty2WEYKqQTAOwbhySGIgjvPJrUiaver9E6ffYg27LkkgXFTYWblsKQ0jmTz8Uv6r7GrDr9zqLitzDIGX8sHcv6k1ZDpkepGFsk4AKXEIzCEEer2wQZnJmK36PV3rUM6G2qzLbwYA+iQpJBz2gYOYmtYa591r7ML2nA+8Ryf5QwHwNzDk/IFJ1/TsjFWUqy4IIgj9K+i/4g3gNyqFPJIjdPeI9K8me/aO6N4k8DIwYooyMMu0RAOY5OO3/AJGb0vrlFFSddoWtOUYZH7jsR8VHqo8ooooCiiigKKKKAooooCiiigKKK9FAVY+H76JqbTXSwthhuKkAgHBIn25jvESJkeaDoF+8Jt2nYe8QP/sYFdT+zz7LLFzSm5rbNzzLjsqqSyBVWBuUjklpO7IgCJ7hWeJ/tAsXEiyVAtmUtqrgMzKA7k4GYzAWJMDJNK+n8c3ZXcACqld9v0uR7Eg5HGPiun9T+wvRMpFm9dtPMgsRcWIyCsKf13YzzxSP/wCnR073LWoINxYZHTft25G5iQBt4bAn8q52Setds+leMrtw+Ww8xXBK+Zv3K34mW4GBBbgySD8Gmi31i41o3ktNpEJEw7eXNmNl0iNyoJNs8yR7zCHrOnsoV4UTBlZkHEc/Sf8AvTmepRaRRZQsAoW4SzbIiGS2fSGJEmSwkk/FZ48s+mrxTOsW7qNcvXbw2sbTSLZQXGcAj1EwpAwZP8oJJIBla7UeXYS7bYXCbe7YtxREE7xuAO/sVUQQY5HNFf69dh7dy1vVgNxVishSCu5TIIDAE++feqfxD4sfUkreUW7bGWCk5MMBcuCAHYbuVCQMZECus5sXidbevJTJ3JA4P8wDAd5iQI7HHarbp+vDTbZMNwfSQGH8w5789v2rl/hjqL2Vu2rxCqANlxwSsr+HcvG8bQCwIj2+qnTpt0XUBZl2yNpLLLRgqIYieR+YxM03U8QvHHhi2yqFtt9MzJ9J9WF9/wCv+DXJ+qdMaw+1vzBHBHuK7k+sVg1uNwVWA9QASIJMEncABMiYE0pdZ6Orja4mZE91JjIPvPzH+M7lVy2ipGv0TWrjI3K/v7Go9bQUUUUBRRRQFFFFAV7FeVceGtIr3gWUMqeqD9JPYE9vfOMZxQMfg/wLav2vO1LuqNO0IQD6RliSD/QD5JzTlpLuk0UJa8mw0RLNuZt381yJMj5Aj2AitVrUsVlmVSACu47ccggBcCcc+5jJrHSdNF28qM20sSAw2sqiOyFdw4mTyDgisqvulXvNZm2i55XqiF9ROFBLZUcyc+kfMVar4oUkj6YMQP24/KK1jU2kteRbUJC7RAEkgCd0RmP97Ur2rQV9zEdwZyT8z8U1qQ+2ddugTzwag9e0C3khjle+e/vHPaqvQ68kYlo781Z6S+wcGM/MgfoaXuDnXXfDF+1uIl0Y7T5Y3QIliQB6cn2zWPSzfJWz5RzO0uGUYUtElYPBA9zXSr+m8pQAYQzGeZk89v8Afaq22zFGBk7vSWRufT+E8xACziZHFcLG5Vf0fRi5aa5ctbWKj0tyASwBIHBMTBpS8TdFXYWGCPjEA7SI+SMHv+lPmgvbF9Y2fgW37BSYx3ker8jzJpH8aXdpgEZ3HaMg8fMyIitRmkq3qL2ALrDaIgscdoirfoWvuBSEbyX3riAy+g4lTwYPvmBwQKr9PdJMbAd04PI/MgZB/bFYLqGtiHErmPcEzMmK1qY6j0nW29/lXbXl3SoZbVwcwoJNtgPVbBG9dxOCeSCa09S07NuYOphhC7NsgmWMlvpHA7nmI5WvBV3fqNnmE+ZbuC2pbbLQNqq5+gsNy/rTZq7RVnR1YQxSYJAYT6SQACYz27kCOL7GfCJ4y6KxUXAJKiT7x7fpn9qRzXXbtjzJtPkmIJ4YZDK3eInj/Irkl4QxjicVeJWFFFFbQUUUUBRRRQFOfgqVXByTuA5yMYxg/wDWkym/wwhAQlGYMsQuycEyYJBMZP6RUqw2HqXuwgcnb9GMjdznif6HvUvoujW9djfiGwI3zAgjhVI9jB/Ol/qGmIcMTCjKgKwLexLEgtnG0gfIq38IWTdvzbDgojQzr6WkcFgcZ7gdqimfq/hnUgh7VwRMFeGX2jme3vHzVN0foWouaopftullQWcsct2CAgZM5PxVp0bqmoL20vWijLz6XYZGBvEqVI/CxWOcxV1qmdBMMrexYFFBEhFZV9XBHA+ajS0F1LYCogAGIArMalW5ApPTr7MMEEe4z+sz8GpWm1u7vJnt/vvitamLfqT7AWUFhwUGd3wAcUgaDxRta4peXj0Bp7ZJAiTwFAA+qeZEPD23KEQMjG7/ADS9qyysouWd7hgQqkEj2IYwR7/15ipZqlro/VbrtcS6zh2fd5hGSoU8EgrIOZ/XkAVd677NhqNjW7rW25cmWAHZVkyW9zgDtTfpw7EbkNtQOxPY4HPH4v35qet1YjgVJxNIdr7NUV19YuKCZV1jsYkg5gxjFXWm+zDQx67ZcyCZYgGO0Dt8Vc3tUEzx/vzxW/Sa4Nz7T/3pkQtdV+zTRld+nB096360dGOGUhg0ExOP71UeG+rnVP5OqVGvm7CeUgQvMHcyqFUKvrl9ysB/MDFdBdxOeDziaTeq+FtRp9R/EaIkNn2JG4HfIOGU4x8Cs24ZqD1jThL721DK1lgQGHG0iHBDN6GkEGeGg5xXI/EHTHs33Vwcksp/mDEwfb4x3Brsuo6n/FjbuFu9uCXLb3DbBZpKgnIZpWAxB3AWxgqJpPEPRrd2bDj6TNu4CGIBmCpGGBAE8SfYjFliWOQ0Vcdd8OXNNtJ9SNIDDiRyp9j3+RVPXRkUUUUBRRRQbLNuTH98U56O8NgRgkcbXthto/OD78g+0mk7Tc9/0j/NMOiUlBsBDfLY+ZXMd+RUUwBC0KADkBdvGeMMSx9pMY/pTT4R0yWmvHUBZXykB3GVlmJK7SJ4QTIiTgbTSLpLtweknK5O0AH3OJ/fEwKZvDbXJuXlwghGB9QIbJWAoFsrAIJ/5uJNNakOZZ7tx4DG2QFVhjcJBMiRhSARI5mOaz1GsVPSxYqFbdLHBb8MkQd0QAcAlRjkVHTPFZ37JCg/SMiYGYnmO8Yq16vN2w+xQzESyNMXAAcY+luIbtFRVboekWmMozW1IWVYljuzvyQIEkCIEbeIrbpwLVwouTnJ5xxHvxVT4Y1r3N6kMWBMky2TzLn6iM5NXPT7D2WdnXJgAng/9fekzBdLqDGVINR3YG6DxCAzjueKk6XWrcUgiGwPgflNK/XBqEvXLlvadoC+XMFo3SV3RDLgezTiIEtxDJq+qKFgk/rUD+MJYAZBxj2+Z/sKqOhA3muLdDL5ZhlPIMAxjEQRxIps0mgtpmAT/WKKhdVX7sNx/jtzWjQMVw3PvPHx+ce3tTLCkQQCI9hS71tG04DWkVrZJ3KTtCYJ3z2X3HzWfBaC9iYmZ/agdQ2lAWjc5tcTlkJt5nEkEexn8qXuj9XuX1PlW42lZLMAPUwAAn9exmMCawGqLas20IeyGJ1BaAZ2lTYT+dDIUn/mMHFY3RA694dZNQ+stOt60bbG8B936DtCm2RO9wZeYH0rEmYkdJ6EQi3Q5a4Rvt7xI2BZAO0CZn6gpHHEglytad/JIHLNgGJgg4VhiOFkzA9++CdOSd1sKGhgYJAZmAiMxJIgwPc8mpmBZ634XOo0ZtMGAaIdts22MbQy5n1YlS0Sc18+sK+l/EQNjp+ougn7sIQTgn1Kx598Afka+aGrrwYrGiiitoKKKKDO0Mj86uun3CcAsCBJCw0iMnaTke57e1UimKnyigNG6cmJG0/BHt/mgYNOiOt3deWyFWVlGLMO+3P1fE8z2zVz0XqLtbv6UI1wG2Gt7BkEECWYkhQwMFjgNH1cUlJq9rBlAgiCGg7ZgH8/fNbemPcNweSzKyk+pX24I4k8bsjPc1GtdU8Jvb1SMl+21trVtQm8tuUbmxLgbysAFsexBySzaDSvbtBWMsU5WYMckd89hzVHa0y3DadW3WtV9ZKhckk7WYKFb7xSu5Y3SB9OKZbFqFCyGMiJwMYGJO0GOPzqYpe6PFhr7nliGJwFmOI4n9attV1lGtHzXVFbhjiJ9jz71VdfsWr97et4WmTD7o2OVJIDA8nByeI78VN/4WCiFr7XUEwgUBM+o7lyWBmYPPwTUWot5bolkHkICpRmhjeEkjAYlCRgbo5irW5YtFd9wBicz/vxW7Qa23BQKkA7SBH6iRVX1DRlmNtAUVRI5gj4j/NVBobKi9KfTtJgknM4OZxn4q3s6kZBET+v+zSb0vzLN6CSyMrKDHBGQSP81c6PUtMkFlGcYNTVMemvQODA9qhdZ1FsWn8xilsiHZclQcE/nBj9a8uapUAZmCKTBLcfGO/6V6HLqyiM5DAwYVgHz2J4HOSPas0VdrowuLZfT3ksJtdg4BaC22GCbgAEBYSxkbpB4qla+dJeujzHbVQXZ7oAt3GzwJjPqeADB257U0aTQqtx3DgvcJ27pVTBZmG0mJ3cx7EiRikvoPUv47UWrJIQW7W02yXCs5JZzuX6fUATJzIPbGZQ++E+s3LtpRcnzCWGwlQ42xI2D8MEQ3Jnj33p1ItfQDbD3HhRkhLYALggCRkEDIG7vM0s+N9ffsp5tlGVrzAb7RU7IQyVhS250LRzAQRni28Ja03VVt9q7bCFlCuWuKRsXaAYZJgEh+IX2kr2PftM1q2umXzcJBchFjO5iGAweMZPtB5r5qNdl+2vqoOksWmuh7vms5UAKVXacOoJg5UfMHjiuM104eazRRRRW2RRRRQFb7LMREnaMx2x8Voqz6HethwHGCRmASOeASATMYOCYkig0WEO6IJzkQZPx7j/ABmmDoelS7fW1bEOdu2RINwTsB4AUH1EngA4MTVDql2XGGCATiP2j/FTNNqG8xTbP0/eFRKqNoJPeY27hH5xzRTLqdU4LvbvObTIyMtxsWLu4b1SDsIRoZWAGGHBmup6TUnZaNzL7VVnExMSeMEDn3zg5rnvTvF2qOmN4rbYFRp2hUIVFWfL288EFV4Pq4MCmbotnU2bTN5KhnW3Nu6Q8SRuBTcdoMbZ5GCeIrNabPEGhYO1xrZFs7gTbEbpmPvCDs5I3Ed4rd0q7ZewioRagL5bIHG1lQgE2y3qAJiJEtyM1e39YCQ6lQWUB7bmAZEGTBkGI4xHyao9V4VQ2lWy72CLvCmdpLCWQHgAD+nEd5aqFo+pC3rCjBhduk+YYASQPumtjk7kkkn9YpqvawqpI7DGCfywMn9KWtdZtKLbspDFJdVQlh9QDASYuiBbiSeeTzb6G4+9CG3CPn9GBkZA7VmchAsdTBdsZMkEkHvBJIMKSR9PbIip2r0wCgqMsdoXcBvJj0ye5rXq/BVo3heQFGlnYBsOW+olfcnODzW24gZtpQ+lt3eQRIR/cEjgj5qctC31PxMm22HV7flX1W823dEBh5gXMoWDKD2ye4mdpespauW7bJOmu7xbdCHB+kMpWMMpKnYsiCYmDEjU9A3sdhcowCsrZU8ncs8kFpIPIkA5xo0PQUS3tYraAB8m3ckFN8+bt3tGB+GRGCSCRPLbPhVzYuK6i0xW4qm4jqW3bguIVvxKqsFLSDBAMZpZ6t0dLKOLDbGUG7a3seFAKuhJlHVjtJI9XpBOc3q6c27gJEMs2j9IKhgF4gcFVJke0Gt2ws25HRXsiRA3o5ZckpztlSYUyCMGJU5nLtUHo3UbN+xpRqLW50uB1Kv5m1lX7x/SwZIZgc/Tu7ATS7rOnroL7XLGpvhnZncEJcBMn6iwm5ljLE5ke01c6nU21mESUB2+XbYjDEmUJLDBkeofUYMbqpOu6yzdBJJVzhWUkrdb8USMBSII+oHGaf18eLMIXiS/dvMxc7th5iOOcSeJ96XaaOqoVV9x2GdjTJz3DDtxGJ5pYNerh4415RRRW0FFFFAVkDXlEUFxqrS3EFwNIWFYSCygfTI9j7juPmr7wn1e2hK22/h4lmuqCzECfTJkqCCQTECQTxSWjZ+O9Su5CsBzkGP37miuw+IZsWb9o2xbZUXy22SpFzKsG7sSGG4wS0HvW/RdaNxbbqY4VpHcSJzAiNp/Wfikzwh1hgBabUK1u6sXBd3PtFsHaAMhUiIIBOYggRTda8MrZvG7aO61cAupbskwATkhTO8EQPwxkD2rF9a1q8Q+Jm0mq3m2ClxECsDO2JOxkBkEmY95P6Mtzqq3REAqVUgE53EHcu4TtdQdymZHzUl9FadQotwqncABAk+pmxySTJPcjNbdLpthjkyQSQNx9h2H9BxUsFf0XQQiLtY2wREbg6lWEsVJG4MMscktJgjJutsGJGM4jH6cVJW0CsTzWdtAJ/f/AMVZMESyLhPq2gLmRMHtx2/Kpd+GjdA5AaSCOJE8Z/PtxiRi6hfUBIGeTx7EZPOOK2peUqGDCD3BEcZB5xB7+09qaPU06kLImIAaf6ZH9o71C1+hDENtLQCp3Q52wx2bufqgbokTyJBGKsLeVKkDHHIBG0EdzzkZyKjXuvYx68QGUme5yCBHB7/2NS5eiSl7XWyAWt3Cd0ETBjaIIaM5mGnuBImqVvEbKIV4diTttnKwSDkj0nAkyCPar7qWoF4/TkgtyIbMfX/7bHjvM/FUGu6TIJ/mhifxDEBm2xuMdz/auH6rut/k09S13nDBJQ5COPShgbjKkNt4IEYPcRmivdSv2FaGDWsZu7SywMMo98mCZLbhPBqXdhWVXcAnK4IJC55Uj/8ARHPwKXPFvVQYsqzkrJusYjd2trAEoozkZJPtJ1xltxLVL1frFzUPucgkCBCqsCSeFAHeoFe15Xp8chRRRQf/2Q=="/>
          <p:cNvSpPr>
            <a:spLocks noChangeAspect="1" noChangeArrowheads="1"/>
          </p:cNvSpPr>
          <p:nvPr/>
        </p:nvSpPr>
        <p:spPr bwMode="auto">
          <a:xfrm>
            <a:off x="9017000" y="-592138"/>
            <a:ext cx="1828800" cy="1219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52230" name="AutoShape 6" descr="data:image/jpeg;base64,/9j/4AAQSkZJRgABAQAAAQABAAD/2wCEAAkGBhMSERUUExMWFRQTGBgWFhcXGBgaHRYfGRkXIRcYGxgaHCYgGRwkHRweHzAgJCcqOC0tHR8xNTAqNSctLCkBCQoKDgwOFA8PFCkYFBwpKSkpKSkpKTIpKSkpKSkpKSkpKSkpKSkpKSkpNS4pKSkpKTYpNSkpKSkpKTYpKSkpKf/AABEIAIAAwAMBIgACEQEDEQH/xAAcAAACAgMBAQAAAAAAAAAAAAAABgQFAgMHAQj/xAA6EAACAQMDAgUBBgYABQUAAAABAhEAAyEEEjEFQQYTIlFhMgcjQnGBoRRSkbHB8BVi0eHxF0NTkqL/xAAYAQEBAQEBAAAAAAAAAAAAAAAAAQIDBP/EAB4RAQEBAAMAAgMAAAAAAAAAAAABEQIhMUFxEhMi/9oADAMBAAIRAxEAPwDhtFFFAUUUUBRRRQFe15W/R6fzHVAY3sFnJiTEwKC46N4N1GpXeAlu3/8AJdcIuJmJyYAJwKcej+B9PZZWL+e3O/b92siQVQ5aBnc2P+U0y9N6cptBUP3VtdoBYqgUFfVcY4VSSBgknOIIrbpem+a+1L2n810Z/u33leIB2gb5B3Y3Gewisd1VitzR2iFvOzjuTvVcA+piIJE/y9hOeBZ6rWadVW3p7mk2XCzwroh9G2ZU5bJGeQAImYpO1J863dF9HUKSio24sGABiCozk5IzHt6jD/4a1pQty2WEYKqQTAOwbhySGIgjvPJrUiaver9E6ffYg27LkkgXFTYWblsKQ0jmTz8Uv6r7GrDr9zqLitzDIGX8sHcv6k1ZDpkepGFsk4AKXEIzCEEer2wQZnJmK36PV3rUM6G2qzLbwYA+iQpJBz2gYOYmtYa591r7ML2nA+8Ryf5QwHwNzDk/IFJ1/TsjFWUqy4IIgj9K+i/4g3gNyqFPJIjdPeI9K8me/aO6N4k8DIwYooyMMu0RAOY5OO3/AJGb0vrlFFSddoWtOUYZH7jsR8VHqo8ooooCiiigKKKKAooooCiiigKKK9FAVY+H76JqbTXSwthhuKkAgHBIn25jvESJkeaDoF+8Jt2nYe8QP/sYFdT+zz7LLFzSm5rbNzzLjsqqSyBVWBuUjklpO7IgCJ7hWeJ/tAsXEiyVAtmUtqrgMzKA7k4GYzAWJMDJNK+n8c3ZXcACqld9v0uR7Eg5HGPiun9T+wvRMpFm9dtPMgsRcWIyCsKf13YzzxSP/wCnR073LWoINxYZHTft25G5iQBt4bAn8q52Setds+leMrtw+Ww8xXBK+Zv3K34mW4GBBbgySD8Gmi31i41o3ktNpEJEw7eXNmNl0iNyoJNs8yR7zCHrOnsoV4UTBlZkHEc/Sf8AvTmepRaRRZQsAoW4SzbIiGS2fSGJEmSwkk/FZ48s+mrxTOsW7qNcvXbw2sbTSLZQXGcAj1EwpAwZP8oJJIBla7UeXYS7bYXCbe7YtxREE7xuAO/sVUQQY5HNFf69dh7dy1vVgNxVishSCu5TIIDAE++feqfxD4sfUkreUW7bGWCk5MMBcuCAHYbuVCQMZECus5sXidbevJTJ3JA4P8wDAd5iQI7HHarbp+vDTbZMNwfSQGH8w5789v2rl/hjqL2Vu2rxCqANlxwSsr+HcvG8bQCwIj2+qnTpt0XUBZl2yNpLLLRgqIYieR+YxM03U8QvHHhi2yqFtt9MzJ9J9WF9/wCv+DXJ+qdMaw+1vzBHBHuK7k+sVg1uNwVWA9QASIJMEncABMiYE0pdZ6Orja4mZE91JjIPvPzH+M7lVy2ipGv0TWrjI3K/v7Go9bQUUUUBRRRQFFFFAV7FeVceGtIr3gWUMqeqD9JPYE9vfOMZxQMfg/wLav2vO1LuqNO0IQD6RliSD/QD5JzTlpLuk0UJa8mw0RLNuZt381yJMj5Aj2AitVrUsVlmVSACu47ccggBcCcc+5jJrHSdNF28qM20sSAw2sqiOyFdw4mTyDgisqvulXvNZm2i55XqiF9ROFBLZUcyc+kfMVar4oUkj6YMQP24/KK1jU2kteRbUJC7RAEkgCd0RmP97Ur2rQV9zEdwZyT8z8U1qQ+2ddugTzwag9e0C3khjle+e/vHPaqvQ68kYlo781Z6S+wcGM/MgfoaXuDnXXfDF+1uIl0Y7T5Y3QIliQB6cn2zWPSzfJWz5RzO0uGUYUtElYPBA9zXSr+m8pQAYQzGeZk89v8Afaq22zFGBk7vSWRufT+E8xACziZHFcLG5Vf0fRi5aa5ctbWKj0tyASwBIHBMTBpS8TdFXYWGCPjEA7SI+SMHv+lPmgvbF9Y2fgW37BSYx3ker8jzJpH8aXdpgEZ3HaMg8fMyIitRmkq3qL2ALrDaIgscdoirfoWvuBSEbyX3riAy+g4lTwYPvmBwQKr9PdJMbAd04PI/MgZB/bFYLqGtiHErmPcEzMmK1qY6j0nW29/lXbXl3SoZbVwcwoJNtgPVbBG9dxOCeSCa09S07NuYOphhC7NsgmWMlvpHA7nmI5WvBV3fqNnmE+ZbuC2pbbLQNqq5+gsNy/rTZq7RVnR1YQxSYJAYT6SQACYz27kCOL7GfCJ4y6KxUXAJKiT7x7fpn9qRzXXbtjzJtPkmIJ4YZDK3eInj/Irkl4QxjicVeJWFFFFbQUUUUBRRRQFOfgqVXByTuA5yMYxg/wDWkym/wwhAQlGYMsQuycEyYJBMZP6RUqw2HqXuwgcnb9GMjdznif6HvUvoujW9djfiGwI3zAgjhVI9jB/Ol/qGmIcMTCjKgKwLexLEgtnG0gfIq38IWTdvzbDgojQzr6WkcFgcZ7gdqimfq/hnUgh7VwRMFeGX2jme3vHzVN0foWouaopftullQWcsct2CAgZM5PxVp0bqmoL20vWijLz6XYZGBvEqVI/CxWOcxV1qmdBMMrexYFFBEhFZV9XBHA+ajS0F1LYCogAGIArMalW5ApPTr7MMEEe4z+sz8GpWm1u7vJnt/vvitamLfqT7AWUFhwUGd3wAcUgaDxRta4peXj0Bp7ZJAiTwFAA+qeZEPD23KEQMjG7/ADS9qyysouWd7hgQqkEj2IYwR7/15ipZqlro/VbrtcS6zh2fd5hGSoU8EgrIOZ/XkAVd677NhqNjW7rW25cmWAHZVkyW9zgDtTfpw7EbkNtQOxPY4HPH4v35qet1YjgVJxNIdr7NUV19YuKCZV1jsYkg5gxjFXWm+zDQx67ZcyCZYgGO0Dt8Vc3tUEzx/vzxW/Sa4Nz7T/3pkQtdV+zTRld+nB096360dGOGUhg0ExOP71UeG+rnVP5OqVGvm7CeUgQvMHcyqFUKvrl9ysB/MDFdBdxOeDziaTeq+FtRp9R/EaIkNn2JG4HfIOGU4x8Cs24ZqD1jThL721DK1lgQGHG0iHBDN6GkEGeGg5xXI/EHTHs33Vwcksp/mDEwfb4x3Brsuo6n/FjbuFu9uCXLb3DbBZpKgnIZpWAxB3AWxgqJpPEPRrd2bDj6TNu4CGIBmCpGGBAE8SfYjFliWOQ0Vcdd8OXNNtJ9SNIDDiRyp9j3+RVPXRkUUUUBRRRQbLNuTH98U56O8NgRgkcbXthto/OD78g+0mk7Tc9/0j/NMOiUlBsBDfLY+ZXMd+RUUwBC0KADkBdvGeMMSx9pMY/pTT4R0yWmvHUBZXykB3GVlmJK7SJ4QTIiTgbTSLpLtweknK5O0AH3OJ/fEwKZvDbXJuXlwghGB9QIbJWAoFsrAIJ/5uJNNakOZZ7tx4DG2QFVhjcJBMiRhSARI5mOaz1GsVPSxYqFbdLHBb8MkQd0QAcAlRjkVHTPFZ37JCg/SMiYGYnmO8Yq16vN2w+xQzESyNMXAAcY+luIbtFRVboekWmMozW1IWVYljuzvyQIEkCIEbeIrbpwLVwouTnJ5xxHvxVT4Y1r3N6kMWBMky2TzLn6iM5NXPT7D2WdnXJgAng/9fekzBdLqDGVINR3YG6DxCAzjueKk6XWrcUgiGwPgflNK/XBqEvXLlvadoC+XMFo3SV3RDLgezTiIEtxDJq+qKFgk/rUD+MJYAZBxj2+Z/sKqOhA3muLdDL5ZhlPIMAxjEQRxIps0mgtpmAT/WKKhdVX7sNx/jtzWjQMVw3PvPHx+ce3tTLCkQQCI9hS71tG04DWkVrZJ3KTtCYJ3z2X3HzWfBaC9iYmZ/agdQ2lAWjc5tcTlkJt5nEkEexn8qXuj9XuX1PlW42lZLMAPUwAAn9exmMCawGqLas20IeyGJ1BaAZ2lTYT+dDIUn/mMHFY3RA694dZNQ+stOt60bbG8B936DtCm2RO9wZeYH0rEmYkdJ6EQi3Q5a4Rvt7xI2BZAO0CZn6gpHHEglytad/JIHLNgGJgg4VhiOFkzA9++CdOSd1sKGhgYJAZmAiMxJIgwPc8mpmBZ634XOo0ZtMGAaIdts22MbQy5n1YlS0Sc18+sK+l/EQNjp+ougn7sIQTgn1Kx598Afka+aGrrwYrGiiitoKKKKDO0Mj86uun3CcAsCBJCw0iMnaTke57e1UimKnyigNG6cmJG0/BHt/mgYNOiOt3deWyFWVlGLMO+3P1fE8z2zVz0XqLtbv6UI1wG2Gt7BkEECWYkhQwMFjgNH1cUlJq9rBlAgiCGg7ZgH8/fNbemPcNweSzKyk+pX24I4k8bsjPc1GtdU8Jvb1SMl+21trVtQm8tuUbmxLgbysAFsexBySzaDSvbtBWMsU5WYMckd89hzVHa0y3DadW3WtV9ZKhckk7WYKFb7xSu5Y3SB9OKZbFqFCyGMiJwMYGJO0GOPzqYpe6PFhr7nliGJwFmOI4n9attV1lGtHzXVFbhjiJ9jz71VdfsWr97et4WmTD7o2OVJIDA8nByeI78VN/4WCiFr7XUEwgUBM+o7lyWBmYPPwTUWot5bolkHkICpRmhjeEkjAYlCRgbo5irW5YtFd9wBicz/vxW7Qa23BQKkA7SBH6iRVX1DRlmNtAUVRI5gj4j/NVBobKi9KfTtJgknM4OZxn4q3s6kZBET+v+zSb0vzLN6CSyMrKDHBGQSP81c6PUtMkFlGcYNTVMemvQODA9qhdZ1FsWn8xilsiHZclQcE/nBj9a8uapUAZmCKTBLcfGO/6V6HLqyiM5DAwYVgHz2J4HOSPas0VdrowuLZfT3ksJtdg4BaC22GCbgAEBYSxkbpB4qla+dJeujzHbVQXZ7oAt3GzwJjPqeADB257U0aTQqtx3DgvcJ27pVTBZmG0mJ3cx7EiRikvoPUv47UWrJIQW7W02yXCs5JZzuX6fUATJzIPbGZQ++E+s3LtpRcnzCWGwlQ42xI2D8MEQ3Jnj33p1ItfQDbD3HhRkhLYALggCRkEDIG7vM0s+N9ffsp5tlGVrzAb7RU7IQyVhS250LRzAQRni28Ja03VVt9q7bCFlCuWuKRsXaAYZJgEh+IX2kr2PftM1q2umXzcJBchFjO5iGAweMZPtB5r5qNdl+2vqoOksWmuh7vms5UAKVXacOoJg5UfMHjiuM104eazRRRRW2RRRRQFb7LMREnaMx2x8Voqz6HethwHGCRmASOeASATMYOCYkig0WEO6IJzkQZPx7j/ABmmDoelS7fW1bEOdu2RINwTsB4AUH1EngA4MTVDql2XGGCATiP2j/FTNNqG8xTbP0/eFRKqNoJPeY27hH5xzRTLqdU4LvbvObTIyMtxsWLu4b1SDsIRoZWAGGHBmup6TUnZaNzL7VVnExMSeMEDn3zg5rnvTvF2qOmN4rbYFRp2hUIVFWfL288EFV4Pq4MCmbotnU2bTN5KhnW3Nu6Q8SRuBTcdoMbZ5GCeIrNabPEGhYO1xrZFs7gTbEbpmPvCDs5I3Ed4rd0q7ZewioRagL5bIHG1lQgE2y3qAJiJEtyM1e39YCQ6lQWUB7bmAZEGTBkGI4xHyao9V4VQ2lWy72CLvCmdpLCWQHgAD+nEd5aqFo+pC3rCjBhduk+YYASQPumtjk7kkkn9YpqvawqpI7DGCfywMn9KWtdZtKLbspDFJdVQlh9QDASYuiBbiSeeTzb6G4+9CG3CPn9GBkZA7VmchAsdTBdsZMkEkHvBJIMKSR9PbIip2r0wCgqMsdoXcBvJj0ye5rXq/BVo3heQFGlnYBsOW+olfcnODzW24gZtpQ+lt3eQRIR/cEjgj5qctC31PxMm22HV7flX1W823dEBh5gXMoWDKD2ye4mdpespauW7bJOmu7xbdCHB+kMpWMMpKnYsiCYmDEjU9A3sdhcowCsrZU8ncs8kFpIPIkA5xo0PQUS3tYraAB8m3ckFN8+bt3tGB+GRGCSCRPLbPhVzYuK6i0xW4qm4jqW3bguIVvxKqsFLSDBAMZpZ6t0dLKOLDbGUG7a3seFAKuhJlHVjtJI9XpBOc3q6c27gJEMs2j9IKhgF4gcFVJke0Gt2ws25HRXsiRA3o5ZckpztlSYUyCMGJU5nLtUHo3UbN+xpRqLW50uB1Kv5m1lX7x/SwZIZgc/Tu7ATS7rOnroL7XLGpvhnZncEJcBMn6iwm5ljLE5ke01c6nU21mESUB2+XbYjDEmUJLDBkeofUYMbqpOu6yzdBJJVzhWUkrdb8USMBSII+oHGaf18eLMIXiS/dvMxc7th5iOOcSeJ96XaaOqoVV9x2GdjTJz3DDtxGJ5pYNerh4415RRRW0FFFFAVkDXlEUFxqrS3EFwNIWFYSCygfTI9j7juPmr7wn1e2hK22/h4lmuqCzECfTJkqCCQTECQTxSWjZ+O9Su5CsBzkGP37miuw+IZsWb9o2xbZUXy22SpFzKsG7sSGG4wS0HvW/RdaNxbbqY4VpHcSJzAiNp/Wfikzwh1hgBabUK1u6sXBd3PtFsHaAMhUiIIBOYggRTda8MrZvG7aO61cAupbskwATkhTO8EQPwxkD2rF9a1q8Q+Jm0mq3m2ClxECsDO2JOxkBkEmY95P6Mtzqq3REAqVUgE53EHcu4TtdQdymZHzUl9FadQotwqncABAk+pmxySTJPcjNbdLpthjkyQSQNx9h2H9BxUsFf0XQQiLtY2wREbg6lWEsVJG4MMscktJgjJutsGJGM4jH6cVJW0CsTzWdtAJ/f/AMVZMESyLhPq2gLmRMHtx2/Kpd+GjdA5AaSCOJE8Z/PtxiRi6hfUBIGeTx7EZPOOK2peUqGDCD3BEcZB5xB7+09qaPU06kLImIAaf6ZH9o71C1+hDENtLQCp3Q52wx2bufqgbokTyJBGKsLeVKkDHHIBG0EdzzkZyKjXuvYx68QGUme5yCBHB7/2NS5eiSl7XWyAWt3Cd0ETBjaIIaM5mGnuBImqVvEbKIV4diTttnKwSDkj0nAkyCPar7qWoF4/TkgtyIbMfX/7bHjvM/FUGu6TIJ/mhifxDEBm2xuMdz/auH6rut/k09S13nDBJQ5COPShgbjKkNt4IEYPcRmivdSv2FaGDWsZu7SywMMo98mCZLbhPBqXdhWVXcAnK4IJC55Uj/8ARHPwKXPFvVQYsqzkrJusYjd2trAEoozkZJPtJ1xltxLVL1frFzUPucgkCBCqsCSeFAHeoFe15Xp8chRRRQf/2Q=="/>
          <p:cNvSpPr>
            <a:spLocks noChangeAspect="1" noChangeArrowheads="1"/>
          </p:cNvSpPr>
          <p:nvPr/>
        </p:nvSpPr>
        <p:spPr bwMode="auto">
          <a:xfrm>
            <a:off x="9017000" y="-592138"/>
            <a:ext cx="1828800" cy="1219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pic>
        <p:nvPicPr>
          <p:cNvPr id="6" name="عکس 5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357166"/>
            <a:ext cx="3514644" cy="324267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286248" y="128586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dirty="0" smtClean="0">
                <a:solidFill>
                  <a:srgbClr val="FFFF00"/>
                </a:solidFill>
              </a:rPr>
              <a:t>این کانی به گروه </a:t>
            </a:r>
            <a:r>
              <a:rPr lang="fa-IR" dirty="0" err="1" smtClean="0">
                <a:solidFill>
                  <a:srgbClr val="FFFF00"/>
                </a:solidFill>
              </a:rPr>
              <a:t>فیلوسیلیکات</a:t>
            </a:r>
            <a:r>
              <a:rPr lang="fa-IR" dirty="0" smtClean="0">
                <a:solidFill>
                  <a:srgbClr val="FFFF00"/>
                </a:solidFill>
              </a:rPr>
              <a:t> ها برمی‌گردد، گروهی از کانی‌ها که </a:t>
            </a:r>
            <a:r>
              <a:rPr lang="fa-IR" dirty="0" err="1" smtClean="0">
                <a:solidFill>
                  <a:srgbClr val="FFFF00"/>
                </a:solidFill>
              </a:rPr>
              <a:t>میکا</a:t>
            </a:r>
            <a:r>
              <a:rPr lang="fa-IR" dirty="0" smtClean="0">
                <a:solidFill>
                  <a:srgbClr val="FFFF00"/>
                </a:solidFill>
              </a:rPr>
              <a:t> را نیز در برمی‌گیرد. این کانی کمیاب است و </a:t>
            </a:r>
            <a:r>
              <a:rPr lang="fa-IR" dirty="0" err="1" smtClean="0">
                <a:solidFill>
                  <a:srgbClr val="FFFF00"/>
                </a:solidFill>
              </a:rPr>
              <a:t>درآلمان</a:t>
            </a:r>
            <a:r>
              <a:rPr lang="fa-IR" dirty="0" smtClean="0">
                <a:solidFill>
                  <a:srgbClr val="FFFF00"/>
                </a:solidFill>
              </a:rPr>
              <a:t>، نروژ،اسکاتلند، کانادا، ایرلند، هند، ژاپن، برزیل و در سراسر امریکا یافت می‌شود. از خواص دیگر این کانی می‌توان به ترد بودن آن و به </a:t>
            </a:r>
            <a:r>
              <a:rPr lang="fa-IR" dirty="0" err="1" smtClean="0">
                <a:solidFill>
                  <a:srgbClr val="FFFF00"/>
                </a:solidFill>
              </a:rPr>
              <a:t>لومینسانس</a:t>
            </a:r>
            <a:r>
              <a:rPr lang="fa-IR" dirty="0" smtClean="0">
                <a:solidFill>
                  <a:srgbClr val="FFFF00"/>
                </a:solidFill>
              </a:rPr>
              <a:t> سبز، سیاه یا آبی تیره‌رنگ آن که در امتداد طولی مشاهده می‌شود، اشاره کرد.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8" name="دکمه عملکرد: سفارشی 7">
            <a:hlinkClick r:id="rId3" action="ppaction://hlinksldjump" highlightClick="1"/>
          </p:cNvPr>
          <p:cNvSpPr/>
          <p:nvPr/>
        </p:nvSpPr>
        <p:spPr>
          <a:xfrm>
            <a:off x="928662" y="5214950"/>
            <a:ext cx="1357322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صفحه نخست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2330" y="357166"/>
            <a:ext cx="1755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آپاتیت</a:t>
            </a:r>
            <a:r>
              <a:rPr lang="fa-IR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fa-IR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عکس 2" descr="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34" y="428604"/>
            <a:ext cx="1771429" cy="1333333"/>
          </a:xfrm>
          <a:prstGeom prst="rect">
            <a:avLst/>
          </a:prstGeom>
        </p:spPr>
      </p:pic>
      <p:pic>
        <p:nvPicPr>
          <p:cNvPr id="4" name="عکس 3" descr="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4143380"/>
            <a:ext cx="2466975" cy="1847850"/>
          </a:xfrm>
          <a:prstGeom prst="rect">
            <a:avLst/>
          </a:prstGeom>
        </p:spPr>
      </p:pic>
      <p:pic>
        <p:nvPicPr>
          <p:cNvPr id="5" name="عکس 4" descr="uy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2071678"/>
            <a:ext cx="2176257" cy="183003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714744" y="1285860"/>
            <a:ext cx="50720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 smtClean="0">
                <a:solidFill>
                  <a:srgbClr val="FFFF00"/>
                </a:solidFill>
              </a:rPr>
              <a:t>از گروه کانی‌های </a:t>
            </a:r>
            <a:r>
              <a:rPr lang="fa-IR" dirty="0" err="1" smtClean="0">
                <a:solidFill>
                  <a:srgbClr val="FFFF00"/>
                </a:solidFill>
              </a:rPr>
              <a:t>فسفاتی</a:t>
            </a:r>
            <a:r>
              <a:rPr lang="fa-IR" dirty="0" smtClean="0">
                <a:solidFill>
                  <a:srgbClr val="FFFF00"/>
                </a:solidFill>
              </a:rPr>
              <a:t>، معمولا با نام‌های هیدروکسی‌آپاتیت، </a:t>
            </a:r>
            <a:r>
              <a:rPr lang="fa-IR" dirty="0" err="1" smtClean="0">
                <a:solidFill>
                  <a:srgbClr val="FFFF00"/>
                </a:solidFill>
              </a:rPr>
              <a:t>فلئورآپاتیت</a:t>
            </a:r>
            <a:r>
              <a:rPr lang="fa-IR" dirty="0" smtClean="0">
                <a:solidFill>
                  <a:srgbClr val="FFFF00"/>
                </a:solidFill>
              </a:rPr>
              <a:t>، </a:t>
            </a:r>
            <a:r>
              <a:rPr lang="fa-IR" dirty="0" err="1" smtClean="0">
                <a:solidFill>
                  <a:srgbClr val="FFFF00"/>
                </a:solidFill>
              </a:rPr>
              <a:t>کلرآپاتیت</a:t>
            </a:r>
            <a:r>
              <a:rPr lang="fa-IR" dirty="0" smtClean="0">
                <a:solidFill>
                  <a:srgbClr val="FFFF00"/>
                </a:solidFill>
              </a:rPr>
              <a:t> و برم‌آپاتیت به‌ترتیب به دلیل تمرکز یون‌های </a:t>
            </a:r>
            <a:r>
              <a:rPr lang="fa-IR" baseline="30000" dirty="0" smtClean="0">
                <a:solidFill>
                  <a:srgbClr val="FFFF00"/>
                </a:solidFill>
              </a:rPr>
              <a:t>-</a:t>
            </a:r>
            <a:r>
              <a:rPr lang="fa-IR" dirty="0" err="1" smtClean="0">
                <a:solidFill>
                  <a:srgbClr val="FFFF00"/>
                </a:solidFill>
              </a:rPr>
              <a:t>OH</a:t>
            </a:r>
            <a:r>
              <a:rPr lang="fa-IR" dirty="0" smtClean="0">
                <a:solidFill>
                  <a:srgbClr val="FFFF00"/>
                </a:solidFill>
              </a:rPr>
              <a:t> و </a:t>
            </a:r>
            <a:r>
              <a:rPr lang="fa-IR" baseline="30000" dirty="0" smtClean="0">
                <a:solidFill>
                  <a:srgbClr val="FFFF00"/>
                </a:solidFill>
              </a:rPr>
              <a:t>-</a:t>
            </a:r>
            <a:r>
              <a:rPr lang="en-US" sz="2000" b="1" baseline="30000" dirty="0" smtClean="0">
                <a:solidFill>
                  <a:srgbClr val="FFFF00"/>
                </a:solidFill>
              </a:rPr>
              <a:t>CL</a:t>
            </a:r>
            <a:r>
              <a:rPr lang="fa-IR" dirty="0" smtClean="0">
                <a:solidFill>
                  <a:srgbClr val="FFFF00"/>
                </a:solidFill>
              </a:rPr>
              <a:t>و </a:t>
            </a:r>
            <a:r>
              <a:rPr lang="fa-IR" baseline="30000" dirty="0" smtClean="0">
                <a:solidFill>
                  <a:srgbClr val="FFFF00"/>
                </a:solidFill>
              </a:rPr>
              <a:t>-</a:t>
            </a:r>
            <a:r>
              <a:rPr lang="fa-IR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F</a:t>
            </a:r>
            <a:r>
              <a:rPr lang="fa-IR" dirty="0" smtClean="0">
                <a:solidFill>
                  <a:srgbClr val="FFFF00"/>
                </a:solidFill>
              </a:rPr>
              <a:t>و </a:t>
            </a:r>
            <a:r>
              <a:rPr lang="fa-IR" baseline="30000" dirty="0" smtClean="0">
                <a:solidFill>
                  <a:srgbClr val="FFFF00"/>
                </a:solidFill>
              </a:rPr>
              <a:t>-</a:t>
            </a:r>
            <a:r>
              <a:rPr lang="en-US" dirty="0" smtClean="0">
                <a:solidFill>
                  <a:srgbClr val="FFFF00"/>
                </a:solidFill>
              </a:rPr>
              <a:t>BR</a:t>
            </a:r>
            <a:r>
              <a:rPr lang="fa-IR" dirty="0" smtClean="0">
                <a:solidFill>
                  <a:srgbClr val="FFFF00"/>
                </a:solidFill>
              </a:rPr>
              <a:t> در بلور آن. فرمول شیمیایی تک </a:t>
            </a:r>
            <a:r>
              <a:rPr lang="fa-IR" dirty="0" err="1" smtClean="0">
                <a:solidFill>
                  <a:srgbClr val="FFFF00"/>
                </a:solidFill>
              </a:rPr>
              <a:t>تک</a:t>
            </a:r>
            <a:r>
              <a:rPr lang="fa-IR" dirty="0" smtClean="0">
                <a:solidFill>
                  <a:srgbClr val="FFFF00"/>
                </a:solidFill>
              </a:rPr>
              <a:t> این کانی‌ها عبارت است از:</a:t>
            </a:r>
          </a:p>
          <a:p>
            <a:r>
              <a:rPr lang="fa-IR" dirty="0" smtClean="0">
                <a:solidFill>
                  <a:srgbClr val="FFFF00"/>
                </a:solidFill>
              </a:rPr>
              <a:t>Ca</a:t>
            </a:r>
            <a:r>
              <a:rPr lang="fa-IR" baseline="-25000" dirty="0" smtClean="0">
                <a:solidFill>
                  <a:srgbClr val="FFFF00"/>
                </a:solidFill>
              </a:rPr>
              <a:t>10</a:t>
            </a:r>
            <a:r>
              <a:rPr lang="fa-IR" dirty="0" smtClean="0">
                <a:solidFill>
                  <a:srgbClr val="FFFF00"/>
                </a:solidFill>
              </a:rPr>
              <a:t>(PO</a:t>
            </a:r>
            <a:r>
              <a:rPr lang="fa-IR" baseline="-25000" dirty="0" smtClean="0">
                <a:solidFill>
                  <a:srgbClr val="FFFF00"/>
                </a:solidFill>
              </a:rPr>
              <a:t>4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baseline="-25000" dirty="0" smtClean="0">
                <a:solidFill>
                  <a:srgbClr val="FFFF00"/>
                </a:solidFill>
              </a:rPr>
              <a:t>6</a:t>
            </a:r>
            <a:r>
              <a:rPr lang="fa-IR" dirty="0" smtClean="0">
                <a:solidFill>
                  <a:srgbClr val="FFFF00"/>
                </a:solidFill>
              </a:rPr>
              <a:t>(</a:t>
            </a:r>
            <a:r>
              <a:rPr lang="fa-IR" dirty="0" err="1" smtClean="0">
                <a:solidFill>
                  <a:srgbClr val="FFFF00"/>
                </a:solidFill>
              </a:rPr>
              <a:t>OH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baseline="-25000" dirty="0" smtClean="0">
                <a:solidFill>
                  <a:srgbClr val="FFFF00"/>
                </a:solidFill>
              </a:rPr>
              <a:t>2</a:t>
            </a:r>
            <a:endParaRPr lang="fa-IR" dirty="0" smtClean="0">
              <a:solidFill>
                <a:srgbClr val="FFFF00"/>
              </a:solidFill>
            </a:endParaRPr>
          </a:p>
          <a:p>
            <a:r>
              <a:rPr lang="fa-IR" dirty="0" smtClean="0">
                <a:solidFill>
                  <a:srgbClr val="FFFF00"/>
                </a:solidFill>
              </a:rPr>
              <a:t>Ca</a:t>
            </a:r>
            <a:r>
              <a:rPr lang="fa-IR" baseline="-25000" dirty="0" smtClean="0">
                <a:solidFill>
                  <a:srgbClr val="FFFF00"/>
                </a:solidFill>
              </a:rPr>
              <a:t>10</a:t>
            </a:r>
            <a:r>
              <a:rPr lang="fa-IR" dirty="0" smtClean="0">
                <a:solidFill>
                  <a:srgbClr val="FFFF00"/>
                </a:solidFill>
              </a:rPr>
              <a:t>(PO</a:t>
            </a:r>
            <a:r>
              <a:rPr lang="fa-IR" baseline="-25000" dirty="0" smtClean="0">
                <a:solidFill>
                  <a:srgbClr val="FFFF00"/>
                </a:solidFill>
              </a:rPr>
              <a:t>4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baseline="-25000" dirty="0" smtClean="0">
                <a:solidFill>
                  <a:srgbClr val="FFFF00"/>
                </a:solidFill>
              </a:rPr>
              <a:t>6</a:t>
            </a:r>
            <a:r>
              <a:rPr lang="fa-IR" dirty="0" smtClean="0">
                <a:solidFill>
                  <a:srgbClr val="FFFF00"/>
                </a:solidFill>
              </a:rPr>
              <a:t>(F)</a:t>
            </a:r>
            <a:r>
              <a:rPr lang="fa-IR" baseline="-25000" dirty="0" smtClean="0">
                <a:solidFill>
                  <a:srgbClr val="FFFF00"/>
                </a:solidFill>
              </a:rPr>
              <a:t>2</a:t>
            </a:r>
            <a:endParaRPr lang="fa-IR" dirty="0" smtClean="0">
              <a:solidFill>
                <a:srgbClr val="FFFF00"/>
              </a:solidFill>
            </a:endParaRPr>
          </a:p>
          <a:p>
            <a:r>
              <a:rPr lang="fa-IR" dirty="0" smtClean="0">
                <a:solidFill>
                  <a:srgbClr val="FFFF00"/>
                </a:solidFill>
              </a:rPr>
              <a:t>Ca</a:t>
            </a:r>
            <a:r>
              <a:rPr lang="fa-IR" baseline="-25000" dirty="0" smtClean="0">
                <a:solidFill>
                  <a:srgbClr val="FFFF00"/>
                </a:solidFill>
              </a:rPr>
              <a:t>10</a:t>
            </a:r>
            <a:r>
              <a:rPr lang="fa-IR" dirty="0" smtClean="0">
                <a:solidFill>
                  <a:srgbClr val="FFFF00"/>
                </a:solidFill>
              </a:rPr>
              <a:t>(PO</a:t>
            </a:r>
            <a:r>
              <a:rPr lang="fa-IR" baseline="-25000" dirty="0" smtClean="0">
                <a:solidFill>
                  <a:srgbClr val="FFFF00"/>
                </a:solidFill>
              </a:rPr>
              <a:t>4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baseline="-25000" dirty="0" smtClean="0">
                <a:solidFill>
                  <a:srgbClr val="FFFF00"/>
                </a:solidFill>
              </a:rPr>
              <a:t>6</a:t>
            </a:r>
            <a:r>
              <a:rPr lang="fa-IR" dirty="0" smtClean="0">
                <a:solidFill>
                  <a:srgbClr val="FFFF00"/>
                </a:solidFill>
              </a:rPr>
              <a:t>(</a:t>
            </a:r>
            <a:r>
              <a:rPr lang="fa-IR" dirty="0" err="1" smtClean="0">
                <a:solidFill>
                  <a:srgbClr val="FFFF00"/>
                </a:solidFill>
              </a:rPr>
              <a:t>Cl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baseline="-25000" dirty="0" smtClean="0">
                <a:solidFill>
                  <a:srgbClr val="FFFF00"/>
                </a:solidFill>
              </a:rPr>
              <a:t>2</a:t>
            </a:r>
            <a:endParaRPr lang="fa-IR" dirty="0" smtClean="0">
              <a:solidFill>
                <a:srgbClr val="FFFF00"/>
              </a:solidFill>
            </a:endParaRPr>
          </a:p>
          <a:p>
            <a:r>
              <a:rPr lang="fa-IR" dirty="0" smtClean="0">
                <a:solidFill>
                  <a:srgbClr val="FFFF00"/>
                </a:solidFill>
              </a:rPr>
              <a:t>Ca</a:t>
            </a:r>
            <a:r>
              <a:rPr lang="fa-IR" baseline="-25000" dirty="0" smtClean="0">
                <a:solidFill>
                  <a:srgbClr val="FFFF00"/>
                </a:solidFill>
              </a:rPr>
              <a:t>10</a:t>
            </a:r>
            <a:r>
              <a:rPr lang="fa-IR" dirty="0" smtClean="0">
                <a:solidFill>
                  <a:srgbClr val="FFFF00"/>
                </a:solidFill>
              </a:rPr>
              <a:t>(PO</a:t>
            </a:r>
            <a:r>
              <a:rPr lang="fa-IR" baseline="-25000" dirty="0" smtClean="0">
                <a:solidFill>
                  <a:srgbClr val="FFFF00"/>
                </a:solidFill>
              </a:rPr>
              <a:t>4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baseline="-25000" dirty="0" smtClean="0">
                <a:solidFill>
                  <a:srgbClr val="FFFF00"/>
                </a:solidFill>
              </a:rPr>
              <a:t>6</a:t>
            </a:r>
            <a:r>
              <a:rPr lang="fa-IR" dirty="0" smtClean="0">
                <a:solidFill>
                  <a:srgbClr val="FFFF00"/>
                </a:solidFill>
              </a:rPr>
              <a:t>(</a:t>
            </a:r>
            <a:r>
              <a:rPr lang="fa-IR" dirty="0" err="1" smtClean="0">
                <a:solidFill>
                  <a:srgbClr val="FFFF00"/>
                </a:solidFill>
              </a:rPr>
              <a:t>Br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baseline="-25000" dirty="0" smtClean="0">
                <a:solidFill>
                  <a:srgbClr val="FFFF00"/>
                </a:solidFill>
              </a:rPr>
              <a:t>2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7" name="دکمه عملکرد: سفارشی 6">
            <a:hlinkClick r:id="rId5" action="ppaction://hlinksldjump" highlightClick="1"/>
          </p:cNvPr>
          <p:cNvSpPr/>
          <p:nvPr/>
        </p:nvSpPr>
        <p:spPr>
          <a:xfrm>
            <a:off x="4786314" y="5286388"/>
            <a:ext cx="1357322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صفحه نخست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00826" y="357166"/>
            <a:ext cx="22669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آتاکامیت</a:t>
            </a:r>
            <a:r>
              <a:rPr lang="fa-IR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  <a:endParaRPr lang="fa-I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3" name="عکس 2" descr="6GICAKW5JFVCA13L0U8CA5L4AKLCA076XHWCAT4DW90CABLX96TCAZ1MLQYCAL130PNCA56ILEICAVOMW9NCAK1BDELCABSPTHTCANEVBL0CALS1R8XCABNLO4YCAVJA5JCCAU552Y3CAL8DH35CAUMSL2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357166"/>
            <a:ext cx="3119454" cy="315844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14810" y="12858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dirty="0" smtClean="0">
                <a:solidFill>
                  <a:srgbClr val="FFFF00"/>
                </a:solidFill>
              </a:rPr>
              <a:t>با فرمول شیمیایی Cu</a:t>
            </a:r>
            <a:r>
              <a:rPr lang="fa-IR" baseline="-25000" dirty="0" smtClean="0">
                <a:solidFill>
                  <a:srgbClr val="FFFF00"/>
                </a:solidFill>
              </a:rPr>
              <a:t>2</a:t>
            </a:r>
            <a:r>
              <a:rPr lang="fa-IR" dirty="0" smtClean="0">
                <a:solidFill>
                  <a:srgbClr val="FFFF00"/>
                </a:solidFill>
              </a:rPr>
              <a:t>Cl(</a:t>
            </a:r>
            <a:r>
              <a:rPr lang="fa-IR" dirty="0" err="1" smtClean="0">
                <a:solidFill>
                  <a:srgbClr val="FFFF00"/>
                </a:solidFill>
              </a:rPr>
              <a:t>OH</a:t>
            </a:r>
            <a:r>
              <a:rPr lang="fa-IR" dirty="0" smtClean="0">
                <a:solidFill>
                  <a:srgbClr val="FFFF00"/>
                </a:solidFill>
              </a:rPr>
              <a:t>)</a:t>
            </a:r>
            <a:r>
              <a:rPr lang="fa-IR" baseline="-25000" dirty="0" smtClean="0">
                <a:solidFill>
                  <a:srgbClr val="FFFF00"/>
                </a:solidFill>
              </a:rPr>
              <a:t>3</a:t>
            </a:r>
            <a:r>
              <a:rPr lang="fa-IR" dirty="0" smtClean="0">
                <a:solidFill>
                  <a:srgbClr val="FFFF00"/>
                </a:solidFill>
              </a:rPr>
              <a:t> </a:t>
            </a:r>
            <a:r>
              <a:rPr lang="fa-IR" dirty="0" err="1" smtClean="0">
                <a:solidFill>
                  <a:srgbClr val="FFFF00"/>
                </a:solidFill>
              </a:rPr>
              <a:t>کانیی</a:t>
            </a:r>
            <a:r>
              <a:rPr lang="fa-IR" dirty="0" smtClean="0">
                <a:solidFill>
                  <a:srgbClr val="FFFF00"/>
                </a:solidFill>
              </a:rPr>
              <a:t> است </a:t>
            </a:r>
            <a:r>
              <a:rPr lang="fa-IR" dirty="0" err="1" smtClean="0">
                <a:solidFill>
                  <a:srgbClr val="FFFF00"/>
                </a:solidFill>
              </a:rPr>
              <a:t>تقزیبا</a:t>
            </a:r>
            <a:r>
              <a:rPr lang="fa-IR" dirty="0" smtClean="0">
                <a:solidFill>
                  <a:srgbClr val="FFFF00"/>
                </a:solidFill>
              </a:rPr>
              <a:t> کمیاب، که می‌توان آن را در شیلی، مکزیک، استرالیا و ایتالیا پیدا کرد. همچنین این کانی از نظر سختی، شکننده محسوب می‌شود.</a:t>
            </a:r>
            <a:endParaRPr lang="fa-IR" dirty="0">
              <a:solidFill>
                <a:srgbClr val="FFFF00"/>
              </a:solidFill>
            </a:endParaRPr>
          </a:p>
        </p:txBody>
      </p:sp>
      <p:sp>
        <p:nvSpPr>
          <p:cNvPr id="5" name="دکمه عملکرد: سفارشی 4">
            <a:hlinkClick r:id="rId3" action="ppaction://hlinksldjump" highlightClick="1"/>
          </p:cNvPr>
          <p:cNvSpPr/>
          <p:nvPr/>
        </p:nvSpPr>
        <p:spPr>
          <a:xfrm>
            <a:off x="928662" y="5214950"/>
            <a:ext cx="1357322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صفحه نخست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388" y="357166"/>
            <a:ext cx="2419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آراگونیت</a:t>
            </a:r>
            <a:r>
              <a:rPr lang="fa-IR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fa-IR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عکس 4" descr="سی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57166"/>
            <a:ext cx="2243083" cy="35363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14678" y="1285860"/>
            <a:ext cx="55721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یکی از عمده ترین کانی های </a:t>
            </a:r>
            <a:r>
              <a:rPr lang="fa-IR" dirty="0" err="1">
                <a:solidFill>
                  <a:srgbClr val="FFFF00"/>
                </a:solidFill>
              </a:rPr>
              <a:t>کربناته</a:t>
            </a:r>
            <a:r>
              <a:rPr lang="fa-IR" dirty="0">
                <a:solidFill>
                  <a:srgbClr val="FFFF00"/>
                </a:solidFill>
              </a:rPr>
              <a:t> است. سیستم </a:t>
            </a:r>
            <a:r>
              <a:rPr lang="fa-IR" dirty="0" err="1">
                <a:solidFill>
                  <a:srgbClr val="FFFF00"/>
                </a:solidFill>
              </a:rPr>
              <a:t>ارتورومبیک</a:t>
            </a:r>
            <a:r>
              <a:rPr lang="fa-IR" dirty="0">
                <a:solidFill>
                  <a:srgbClr val="FFFF00"/>
                </a:solidFill>
              </a:rPr>
              <a:t> با بلور های سوزنی وبا </a:t>
            </a:r>
            <a:r>
              <a:rPr lang="fa-IR" dirty="0" err="1">
                <a:solidFill>
                  <a:srgbClr val="FFFF00"/>
                </a:solidFill>
              </a:rPr>
              <a:t>کلسیت</a:t>
            </a:r>
            <a:r>
              <a:rPr lang="fa-IR" dirty="0">
                <a:solidFill>
                  <a:srgbClr val="FFFF00"/>
                </a:solidFill>
              </a:rPr>
              <a:t> پلی </a:t>
            </a:r>
            <a:r>
              <a:rPr lang="fa-IR" dirty="0" err="1">
                <a:solidFill>
                  <a:srgbClr val="FFFF00"/>
                </a:solidFill>
              </a:rPr>
              <a:t>مورف</a:t>
            </a:r>
            <a:r>
              <a:rPr lang="fa-IR" dirty="0">
                <a:solidFill>
                  <a:srgbClr val="FFFF00"/>
                </a:solidFill>
              </a:rPr>
              <a:t> است یعنی </a:t>
            </a:r>
            <a:r>
              <a:rPr lang="fa-IR" dirty="0" err="1">
                <a:solidFill>
                  <a:srgbClr val="FFFF00"/>
                </a:solidFill>
              </a:rPr>
              <a:t>هردو</a:t>
            </a:r>
            <a:r>
              <a:rPr lang="fa-IR" dirty="0">
                <a:solidFill>
                  <a:srgbClr val="FFFF00"/>
                </a:solidFill>
              </a:rPr>
              <a:t> دارای ترکیب یکسان اما </a:t>
            </a:r>
            <a:r>
              <a:rPr lang="fa-IR" dirty="0" err="1">
                <a:solidFill>
                  <a:srgbClr val="FFFF00"/>
                </a:solidFill>
              </a:rPr>
              <a:t>سا</a:t>
            </a:r>
            <a:r>
              <a:rPr lang="fa-IR" dirty="0">
                <a:solidFill>
                  <a:srgbClr val="FFFF00"/>
                </a:solidFill>
              </a:rPr>
              <a:t> </a:t>
            </a:r>
            <a:r>
              <a:rPr lang="fa-IR" dirty="0" err="1">
                <a:solidFill>
                  <a:srgbClr val="FFFF00"/>
                </a:solidFill>
              </a:rPr>
              <a:t>ختار</a:t>
            </a:r>
            <a:r>
              <a:rPr lang="fa-IR" dirty="0">
                <a:solidFill>
                  <a:srgbClr val="FFFF00"/>
                </a:solidFill>
              </a:rPr>
              <a:t> </a:t>
            </a:r>
            <a:r>
              <a:rPr lang="fa-IR" dirty="0" err="1">
                <a:solidFill>
                  <a:srgbClr val="FFFF00"/>
                </a:solidFill>
              </a:rPr>
              <a:t>بلوری</a:t>
            </a:r>
            <a:r>
              <a:rPr lang="fa-IR" dirty="0">
                <a:solidFill>
                  <a:srgbClr val="FFFF00"/>
                </a:solidFill>
              </a:rPr>
              <a:t> متفاوت هستند.این کانی در زمان های طولانی زمین </a:t>
            </a:r>
            <a:r>
              <a:rPr lang="fa-IR" dirty="0" err="1">
                <a:solidFill>
                  <a:srgbClr val="FFFF00"/>
                </a:solidFill>
              </a:rPr>
              <a:t>شناسی</a:t>
            </a:r>
            <a:r>
              <a:rPr lang="fa-IR" dirty="0">
                <a:solidFill>
                  <a:srgbClr val="FFFF00"/>
                </a:solidFill>
              </a:rPr>
              <a:t> پایدار نیست </a:t>
            </a:r>
            <a:r>
              <a:rPr lang="fa-IR" dirty="0" err="1">
                <a:solidFill>
                  <a:srgbClr val="FFFF00"/>
                </a:solidFill>
              </a:rPr>
              <a:t>وبه</a:t>
            </a:r>
            <a:r>
              <a:rPr lang="fa-IR" dirty="0">
                <a:solidFill>
                  <a:srgbClr val="FFFF00"/>
                </a:solidFill>
              </a:rPr>
              <a:t> </a:t>
            </a:r>
            <a:r>
              <a:rPr lang="fa-IR" dirty="0" err="1">
                <a:solidFill>
                  <a:srgbClr val="FFFF00"/>
                </a:solidFill>
              </a:rPr>
              <a:t>کلسیت</a:t>
            </a:r>
            <a:r>
              <a:rPr lang="fa-IR" dirty="0">
                <a:solidFill>
                  <a:srgbClr val="FFFF00"/>
                </a:solidFill>
              </a:rPr>
              <a:t> تبدیل می شود</a:t>
            </a:r>
          </a:p>
        </p:txBody>
      </p:sp>
      <p:sp>
        <p:nvSpPr>
          <p:cNvPr id="7" name="دکمه عملکرد: سفارشی 6">
            <a:hlinkClick r:id="rId3" action="ppaction://hlinksldjump" highlightClick="1"/>
          </p:cNvPr>
          <p:cNvSpPr/>
          <p:nvPr/>
        </p:nvSpPr>
        <p:spPr>
          <a:xfrm>
            <a:off x="928662" y="5214950"/>
            <a:ext cx="1357322" cy="85725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bg1"/>
                </a:solidFill>
              </a:rPr>
              <a:t>صفحه نخست</a:t>
            </a:r>
            <a:endParaRPr lang="fa-I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کاغذ">
  <a:themeElements>
    <a:clrScheme name="کاغذ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کاغذ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کاغذ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130</TotalTime>
  <Words>722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کاغذ</vt:lpstr>
      <vt:lpstr>بسم الله الرحمن الرحیم</vt:lpstr>
      <vt:lpstr>لطفاً انتخاب کنید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Pooshesh</dc:creator>
  <cp:lastModifiedBy> </cp:lastModifiedBy>
  <cp:revision>49</cp:revision>
  <dcterms:created xsi:type="dcterms:W3CDTF">2011-12-29T10:28:08Z</dcterms:created>
  <dcterms:modified xsi:type="dcterms:W3CDTF">2012-03-30T06:32:53Z</dcterms:modified>
</cp:coreProperties>
</file>