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94BA"/>
    <a:srgbClr val="011457"/>
    <a:srgbClr val="032C14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89" d="100"/>
          <a:sy n="89" d="100"/>
        </p:scale>
        <p:origin x="-432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6F6A1-0305-488C-A565-805D34EF70B1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4CB5A-7260-47C3-9CD1-B8A558AC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41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4CB5A-7260-47C3-9CD1-B8A558AC84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3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287D-4890-4A20-ABDC-0F27F0F64E41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585A-595F-4906-9D95-E56683525FDE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9989-28EA-4114-980B-AF78F3E15D70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8EE-1288-4034-AC17-01E248C31E7F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7A86-6950-4C9C-9FB9-B1264B887E61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A53A-85AD-45A3-8B69-A3F0A351AFA5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9583-2614-48A5-9FED-919BA2746BF0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4243-1640-42B1-A484-5CF69E4F516A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5C1F-3969-4118-9B91-64F420B67804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35A25-405E-4E69-A06C-C8F0D9CB22E5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79E-CAC8-41C6-80E1-A72F1EDF7390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A27C-5DC1-4DCB-9043-3449F8B81B25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B302-4CA2-4973-A761-D8A432FE68D9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4AA8-E81D-4E5C-870C-B8C97EC8C596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611B-ABCD-4AF6-BF18-382413B535E9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99C0-B23B-4EED-9A0E-353DE784D94F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68BD9-CEAD-4EF3-BAE9-292946F94924}" type="datetime1">
              <a:rPr lang="en-US" smtClean="0"/>
              <a:t>11/28/2015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://www.wikipg.com/show_context.aspx?id=7066&amp;lang=fa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328" y="441102"/>
            <a:ext cx="8915399" cy="1349061"/>
          </a:xfrm>
        </p:spPr>
        <p:txBody>
          <a:bodyPr>
            <a:normAutofit/>
          </a:bodyPr>
          <a:lstStyle/>
          <a:p>
            <a:pPr algn="ctr"/>
            <a:r>
              <a:rPr lang="fa-IR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بسم الله الرحمن الرحیم</a:t>
            </a:r>
            <a:endParaRPr lang="en-US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5573" y="2408349"/>
            <a:ext cx="9735869" cy="4082603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موضوع:</a:t>
            </a:r>
          </a:p>
          <a:p>
            <a:pPr algn="r"/>
            <a:endParaRPr lang="fa-IR" sz="2800" dirty="0"/>
          </a:p>
          <a:p>
            <a:pPr algn="r"/>
            <a:r>
              <a:rPr lang="fa-IR" sz="2800" dirty="0" smtClean="0"/>
              <a:t>             </a:t>
            </a:r>
          </a:p>
          <a:p>
            <a:pPr algn="ctr"/>
            <a:r>
              <a:rPr lang="fa-IR" sz="28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lang="fa-IR" sz="2800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             </a:t>
            </a:r>
            <a:r>
              <a:rPr lang="fa-IR" sz="6600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پلاستیک وکامپوزیت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9996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8466" y="217129"/>
            <a:ext cx="91311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6600" dirty="0" smtClean="0">
                <a:solidFill>
                  <a:srgbClr val="032C14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بسم الله الرحمن الرحیم</a:t>
            </a:r>
          </a:p>
          <a:p>
            <a:pPr algn="ctr"/>
            <a:endParaRPr lang="fa-IR" sz="8000" dirty="0">
              <a:solidFill>
                <a:srgbClr val="032C14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endParaRPr lang="fa-IR" sz="8000" dirty="0" smtClean="0">
              <a:solidFill>
                <a:srgbClr val="032C14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endParaRPr lang="en-US" sz="8000" dirty="0">
              <a:solidFill>
                <a:srgbClr val="032C14"/>
              </a:solidFill>
              <a:latin typeface="Algerian" panose="04020705040A02060702" pitchFamily="82" charset="0"/>
              <a:cs typeface="Andalus" panose="02020603050405020304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7392" y="4109835"/>
            <a:ext cx="79457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9600" b="1" dirty="0" smtClean="0">
                <a:solidFill>
                  <a:srgbClr val="011457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پلاستیک و کامپوزیت</a:t>
            </a:r>
            <a:endParaRPr lang="en-US" sz="9600" b="1" dirty="0">
              <a:solidFill>
                <a:srgbClr val="011457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4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14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21695" y="2960905"/>
            <a:ext cx="10764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 </a:t>
            </a:r>
            <a:r>
              <a:rPr lang="fa-IR" sz="5400" dirty="0" smtClean="0">
                <a:solidFill>
                  <a:schemeClr val="bg1"/>
                </a:solidFill>
              </a:rPr>
              <a:t>نمای کامپوزیتی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43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21" y="175363"/>
            <a:ext cx="11941479" cy="668263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dirty="0" smtClean="0">
                <a:solidFill>
                  <a:srgbClr val="3494BA"/>
                </a:solidFill>
              </a:rPr>
              <a:t>تعریف کامپوزیت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کامپوزیت هادردسته بندی مواد،جزءموادپیشرفته هستندکه کاربردهای آنهادرصنایع وزمینه های مختلف روز به 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روزدرحال گسترش است.کامپوزیت ماده ی همگنی بوده که ازترکیب دویاچندجزءجهت دستیابی به خواص متالوژیکی مطلوب به وجودآمده است.این اجزاءدرمقیاس ماکروسکوپی باهم ترکیب شده ولی دریکدیگرقابل حل نیستند.بیشتر کامپوزیت هاازدوجزءساخته می شوند:</a:t>
            </a: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زمینه: </a:t>
            </a:r>
            <a:r>
              <a:rPr lang="fa-IR" sz="1900" dirty="0" smtClean="0">
                <a:solidFill>
                  <a:schemeClr val="tx1"/>
                </a:solidFill>
              </a:rPr>
              <a:t>جزءپایه درکامپوزیت هارازمینه می نامند.</a:t>
            </a: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تقویت کننده: </a:t>
            </a:r>
            <a:r>
              <a:rPr lang="fa-IR" sz="1900" dirty="0" smtClean="0">
                <a:solidFill>
                  <a:schemeClr val="tx1"/>
                </a:solidFill>
              </a:rPr>
              <a:t>جزءافزودنی به زمینه ی کامپوزیت هاراتقویت کننده می نامند.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800" dirty="0" smtClean="0">
                <a:solidFill>
                  <a:srgbClr val="3494BA"/>
                </a:solidFill>
              </a:rPr>
              <a:t>مزایای کامپوزیت ها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- داشتن نسبت استحکام به وزن ونسبت سفتی به وزن بالا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- غیرخورنده،غیرمغناطیسی بودن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- دارای خاصیت جذب انرژی مناسب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- دارای عمرخستگی بالا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- توانایی قراردادن سنسوردرون موادجهت کنترل کارکرددرست یانادرست کامپوزیت(کامپوزیت های هوشمند)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- سهولت درساخت ساختارهای بااشکال پیچیده</a:t>
            </a:r>
          </a:p>
          <a:p>
            <a:pPr marL="0" indent="0" algn="r">
              <a:buNone/>
            </a:pPr>
            <a:endParaRPr lang="fa-IR" sz="19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7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5" y="150311"/>
            <a:ext cx="11954005" cy="670768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dirty="0" smtClean="0">
                <a:solidFill>
                  <a:srgbClr val="3494BA"/>
                </a:solidFill>
              </a:rPr>
              <a:t>معایب کامپوزیت ها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- قیمت بالای موادخام و فرآیندساخت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- تافنس(مقاومت دربرابرضربه) پایین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- آلایندگی محیط زیست مخصوصاَدرموردکامپوزیت های زمینه ی پلیمری </a:t>
            </a:r>
          </a:p>
          <a:p>
            <a:pPr marL="0" indent="0" algn="r">
              <a:buNone/>
            </a:pPr>
            <a:endParaRPr lang="fa-IR" sz="1900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400" dirty="0" smtClean="0">
                <a:solidFill>
                  <a:srgbClr val="3494BA"/>
                </a:solidFill>
              </a:rPr>
              <a:t>کاربرد کامپوزیت ها 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کامپوزیت ها به علت داشتن مزایاوخواص مناسب،گستره ی کاربردی وسیعی بین مواد پیدا کرده اند.</a:t>
            </a:r>
          </a:p>
          <a:p>
            <a:pPr marL="0" indent="0" algn="r">
              <a:buNone/>
            </a:pPr>
            <a:endParaRPr lang="fa-IR" sz="1900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مخازن سوخت ولوله ها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صنایع نظامی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صنایع خودرویی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سازه های دریایی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صنعت ساختمان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تجهیزات ورزشی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500" y="3382027"/>
            <a:ext cx="5210827" cy="327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07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468" y="187890"/>
            <a:ext cx="11966532" cy="66701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3200" dirty="0" smtClean="0">
                <a:solidFill>
                  <a:srgbClr val="3494BA"/>
                </a:solidFill>
              </a:rPr>
              <a:t>طبقه بندی کامپوزیت هابرمبنای فاززمینه</a:t>
            </a:r>
            <a:endParaRPr lang="fa-IR" sz="3200" dirty="0">
              <a:solidFill>
                <a:srgbClr val="3494BA"/>
              </a:solidFill>
            </a:endParaRPr>
          </a:p>
          <a:p>
            <a:pPr marL="0" indent="0" algn="ctr">
              <a:buNone/>
            </a:pPr>
            <a:endParaRPr lang="fa-IR" sz="3200" dirty="0" smtClean="0">
              <a:solidFill>
                <a:srgbClr val="3494B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77" y="2009774"/>
            <a:ext cx="10384077" cy="415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3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047" y="125260"/>
            <a:ext cx="11812043" cy="661374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dirty="0" smtClean="0">
                <a:solidFill>
                  <a:srgbClr val="3494BA"/>
                </a:solidFill>
              </a:rPr>
              <a:t>1. کامپوزیت های زمینه ی پلیمری 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بدلیل قابلیت شکل پذیری آسان،وزن کم وخواص مکانیکی مطلوب،پلیمربه عنوان یک ماده ی ایده ال درزمینه ی 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کامپوزیتها به شمارمیرود.رایج ترین زمینه های پلیمری،رزین های اپوکسی و رزین های پلی استرهستند.ازاین رورزین هایی که توانایی کاردردمای بالارادارند،بطورگسترده موردتوجه قراردارند. چنانچه موادزمینه ازجنس پلاستیک باشدبه این کامپوزیتها پلاستیک های مقاوم شده نیزگفته میشود.</a:t>
            </a:r>
          </a:p>
          <a:p>
            <a:pPr marL="0" indent="0" algn="r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904" y="2244115"/>
            <a:ext cx="8705589" cy="18393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905" y="4689040"/>
            <a:ext cx="8705588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7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99" y="150312"/>
            <a:ext cx="11903901" cy="660121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dirty="0" smtClean="0">
                <a:solidFill>
                  <a:srgbClr val="3494BA"/>
                </a:solidFill>
              </a:rPr>
              <a:t>2. کامپوزیت های زمینه فلزی </a:t>
            </a:r>
          </a:p>
          <a:p>
            <a:pPr marL="0" indent="0" algn="r">
              <a:buNone/>
            </a:pPr>
            <a:r>
              <a:rPr lang="fa-IR" sz="2400" dirty="0" smtClean="0">
                <a:solidFill>
                  <a:srgbClr val="3494BA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استحکام بالاوسفتی ازجمله خواصی است که موجب گسترش مصارف کامپوزیتهای زمینه ی فلزی درمقایسه با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کامپوزیتهای زمینه ی پلیمری شده است.این موادمقاومت بیشتری درمحیطهای خورنده ودرجه حرارت بالانسبت به پلیمرهادارند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بیشترفلزات وآلیاژهامی توانندبه عنوان فاز زمینه درکامپوزیتهااستفاده شوند.</a:t>
            </a:r>
            <a:r>
              <a:rPr lang="fa-IR" dirty="0" smtClean="0">
                <a:solidFill>
                  <a:srgbClr val="FFC000"/>
                </a:solidFill>
              </a:rPr>
              <a:t>تیتانیوم</a:t>
            </a:r>
            <a:r>
              <a:rPr lang="fa-IR" dirty="0" smtClean="0">
                <a:solidFill>
                  <a:schemeClr val="tx1"/>
                </a:solidFill>
              </a:rPr>
              <a:t>،</a:t>
            </a:r>
            <a:r>
              <a:rPr lang="fa-IR" dirty="0" smtClean="0">
                <a:solidFill>
                  <a:srgbClr val="FFC000"/>
                </a:solidFill>
              </a:rPr>
              <a:t>آلومینیوم </a:t>
            </a:r>
            <a:r>
              <a:rPr lang="fa-IR" dirty="0" smtClean="0">
                <a:solidFill>
                  <a:schemeClr val="tx1"/>
                </a:solidFill>
              </a:rPr>
              <a:t>و</a:t>
            </a:r>
            <a:r>
              <a:rPr lang="fa-IR" dirty="0" smtClean="0">
                <a:solidFill>
                  <a:srgbClr val="FFC000"/>
                </a:solidFill>
              </a:rPr>
              <a:t>منیزیم </a:t>
            </a:r>
            <a:r>
              <a:rPr lang="fa-IR" dirty="0" smtClean="0">
                <a:solidFill>
                  <a:schemeClr val="tx1"/>
                </a:solidFill>
              </a:rPr>
              <a:t>ازجمله فلزات مرسومی هستندکه عموماَدرکامپوزیتهای مصرفی درقطعات هواپیما بکار میروند.چنانچه کامپوزیت زمینه ی فلزی بااستحکام بالاموردنیاز باشد،لازم است که ازتقویت کننده هایی بامدول بالااستفاده شود.نقطه ذوب،خواص فیزیکی وشیمیایی کامپوزیتهادردماهای مختلف،تعیین کننده ی دمای مناسب برای استفاده ازآنها میباشد.</a:t>
            </a:r>
          </a:p>
          <a:p>
            <a:pPr marL="0" indent="0" algn="r">
              <a:buNone/>
            </a:pPr>
            <a:endParaRPr lang="fa-IR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400" dirty="0" smtClean="0">
                <a:solidFill>
                  <a:srgbClr val="3494BA"/>
                </a:solidFill>
              </a:rPr>
              <a:t>3. کامپوزیت های زمینه سرامیکی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سرامیکها به عنوان موادجامدی که پیوندهای یونی بسیارقوی ودربرخی مواردپیوندهای کووالانسی دارند،شناخته می شوند.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نقطه ذوب بالا،مقاومت دربرابرخوردگی مناسب،پایداری دردمای بالاو استحکام فشاری خوب،باعث شده که کامپوزیتهای زمینه 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سرامیکی درساختارقطعاتی که دردمای بالاتراز1500درجه سانتی گراد کارمی کنند،مورداستفاده قراربگیرند. </a:t>
            </a:r>
          </a:p>
          <a:p>
            <a:pPr marL="0" indent="0" algn="r">
              <a:buNone/>
            </a:pPr>
            <a:endParaRPr lang="fa-IR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3494B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01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21" y="87681"/>
            <a:ext cx="11849621" cy="66763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dirty="0" smtClean="0">
                <a:solidFill>
                  <a:srgbClr val="3494BA"/>
                </a:solidFill>
              </a:rPr>
              <a:t> طبقه بندی کامپوزیت هابرمبنای فازتقویت کننده</a:t>
            </a:r>
          </a:p>
          <a:p>
            <a:pPr marL="0" indent="0" algn="r">
              <a:buNone/>
            </a:pPr>
            <a:endParaRPr lang="fa-IR" sz="2400" dirty="0">
              <a:solidFill>
                <a:srgbClr val="3494BA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کامپوزیتها براساس نوع تقویت کننده به پنج گروه تقسیم می شوند:</a:t>
            </a:r>
          </a:p>
          <a:p>
            <a:pPr marL="0" indent="0" algn="r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701" y="2552700"/>
            <a:ext cx="9306839" cy="310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50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99" y="150311"/>
            <a:ext cx="11903901" cy="660121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1. کامپوزیت های لایه ای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ازلایه های مختلف مواد درکناریکدیگرساخته شده است.این لایه هامعمولاَفلزی،سرامیکی ویاازپلیمرهای تقویت شده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هستندکه به صورت متناوب درکناریکدیگرقرارمی گیرند.سازه لایه ای رامی توان بدون نیازبه فرایندهای ساخت پیچیده تهیه و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خواص جالبی ازآنهابه دست آورد.به عنوان مثال برای ساخت تانکها ازسازه ی لایه ای استفاده می شود.</a:t>
            </a:r>
          </a:p>
          <a:p>
            <a:pPr marL="0" indent="0" algn="r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59" y="2480152"/>
            <a:ext cx="7741085" cy="395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81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5" y="162837"/>
            <a:ext cx="11862147" cy="660121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 2. کامپوزیت های ذره ای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دراین نوع کامپوزیت،فازپراکنده شده ازذرات ریزتشکیل می شود.طیف وسیعی ازذرات برای استفاده درکامپوزیت ها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کاربرددارند.این ذرات بسیارارزان تر ازرشته هاهستندوسبب افزایش صلبیت یامدول الاستیک ساختارمی شوند،استفاده ازآنهادر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کامپوزیتهای فلزی وپلیمری سبب بالارفتن استحکام میشوند.همچنین ماسه وپودرهای رزینی دردسته ی تقویت کننده های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ذره ای قرار می گیرند.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523" y="2343868"/>
            <a:ext cx="7503090" cy="412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70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070" y="134471"/>
            <a:ext cx="11672048" cy="649160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3. کامپوزیت های الیافی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فاز تقویت کننده درمواد رشته ای شکل هستند.این دسته ازتقویت کننده هابسیارگسترده اندوصنعت کامپوزیتهای 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پیشرفته براساس این تقویت کننده های مصنوعی الیافی است.این تقویت کننده هابه دوبخش سیم ویارشته-لیف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tx1"/>
                </a:solidFill>
              </a:rPr>
              <a:t>تقسیم میشوند.چنانچه این الیاف فلزی باشندبه آن سیم وچنانچه سرامیکی یاپلیمری باشندبه آن رشته-لیف گفته میشود.</a:t>
            </a:r>
          </a:p>
          <a:p>
            <a:pPr marL="0" indent="0" algn="ctr">
              <a:buNone/>
            </a:pPr>
            <a:endParaRPr lang="fa-I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a-IR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873" y="1960418"/>
            <a:ext cx="7606145" cy="435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2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76380"/>
            <a:ext cx="8911687" cy="728172"/>
          </a:xfrm>
        </p:spPr>
        <p:txBody>
          <a:bodyPr>
            <a:noAutofit/>
          </a:bodyPr>
          <a:lstStyle/>
          <a:p>
            <a:pPr algn="r"/>
            <a:r>
              <a:rPr lang="fa-IR" sz="6000" dirty="0" smtClean="0">
                <a:solidFill>
                  <a:srgbClr val="3494BA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تاریخچه</a:t>
            </a:r>
            <a:endParaRPr lang="en-US" sz="6000" dirty="0">
              <a:solidFill>
                <a:srgbClr val="3494BA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151" y="1627450"/>
            <a:ext cx="11797048" cy="5486400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/>
              <a:t>درمقایسه باموادسنتی نظیرچوب،شیشه وبتن،پلاستیک هاتقریبابه تازگی وارد</a:t>
            </a:r>
          </a:p>
          <a:p>
            <a:pPr marL="0" indent="0" algn="r">
              <a:buNone/>
            </a:pPr>
            <a:r>
              <a:rPr lang="fa-IR" sz="2400" dirty="0" smtClean="0"/>
              <a:t>کارهای ساختمانی شده اند.</a:t>
            </a:r>
          </a:p>
          <a:p>
            <a:pPr marL="0" indent="0" algn="r">
              <a:buNone/>
            </a:pPr>
            <a:r>
              <a:rPr lang="fa-IR" sz="2400" dirty="0" smtClean="0"/>
              <a:t>اولین قدم درموردصنعت پلاستیک،توسط فردی به نام وایسا هیکات انجام گرفت که تلاش می کردماده ای به جای عاج فیل تهیه کند.چون عاج فیل بعنوان ماده ی سخت،گران قیمت وهمینطورکمیاب کاربردهای فراوانی داشت.وی توانست </a:t>
            </a:r>
            <a:r>
              <a:rPr lang="fa-IR" sz="2400" dirty="0" smtClean="0">
                <a:solidFill>
                  <a:srgbClr val="FFC000"/>
                </a:solidFill>
              </a:rPr>
              <a:t>نیترات سلولز </a:t>
            </a:r>
            <a:r>
              <a:rPr lang="fa-IR" sz="2400" dirty="0" smtClean="0"/>
              <a:t>راازسلولزتهیه کندبنابراین نیترات سلولزاولین پلاستیک بامنشا طبیعی است.</a:t>
            </a:r>
          </a:p>
          <a:p>
            <a:pPr marL="0" indent="0" algn="r">
              <a:buNone/>
            </a:pPr>
            <a:r>
              <a:rPr lang="fa-IR" sz="2400" dirty="0" smtClean="0"/>
              <a:t>درابتداپیشرفت وتوسعه درتکنولوژی پلاستیک هابه آهستگی پیش می رفت پس ازپایان جنگ جهانی دوم،پلاستیک هابه طورگسترده درساختمان بناهامورد استفاده قرارگرفتند.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72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fa-IR" sz="2400" b="1" dirty="0" smtClean="0">
              <a:solidFill>
                <a:srgbClr val="FFC000"/>
              </a:solidFill>
            </a:endParaRPr>
          </a:p>
          <a:p>
            <a:pPr marL="0" indent="0" algn="r">
              <a:buNone/>
            </a:pPr>
            <a:r>
              <a:rPr lang="fa-IR" sz="2400" b="1" dirty="0" smtClean="0">
                <a:solidFill>
                  <a:srgbClr val="FFC000"/>
                </a:solidFill>
              </a:rPr>
              <a:t>4</a:t>
            </a:r>
            <a:r>
              <a:rPr lang="fa-IR" sz="2200" b="1" dirty="0" smtClean="0">
                <a:solidFill>
                  <a:srgbClr val="FFC000"/>
                </a:solidFill>
              </a:rPr>
              <a:t>- </a:t>
            </a:r>
            <a:r>
              <a:rPr lang="fa-IR" sz="2200" b="1" dirty="0">
                <a:solidFill>
                  <a:srgbClr val="FFC000"/>
                </a:solidFill>
              </a:rPr>
              <a:t>کامپوزیت های ورقه </a:t>
            </a:r>
            <a:r>
              <a:rPr lang="fa-IR" sz="2200" b="1" dirty="0" smtClean="0">
                <a:solidFill>
                  <a:srgbClr val="FFC000"/>
                </a:solidFill>
              </a:rPr>
              <a:t>ای</a:t>
            </a:r>
          </a:p>
          <a:p>
            <a:pPr marL="0" indent="0" algn="r">
              <a:buNone/>
            </a:pPr>
            <a:endParaRPr lang="fa-IR" sz="1900" dirty="0" smtClean="0"/>
          </a:p>
          <a:p>
            <a:pPr marL="0" indent="0" algn="r">
              <a:buNone/>
            </a:pPr>
            <a:r>
              <a:rPr lang="fa-IR" sz="1900" dirty="0" smtClean="0"/>
              <a:t>در </a:t>
            </a:r>
            <a:r>
              <a:rPr lang="fa-IR" sz="1900" dirty="0"/>
              <a:t>این کامپوزیت، فاز پراکنده شده در زمینه از ورقه های مسطح ساخته می شود. ورقه های فلزی در زمینه پلیمری می توانند هادی جریان الکتریسیته و حرارت باشند در حالی که ورقه های میکا و </a:t>
            </a:r>
            <a:r>
              <a:rPr lang="fa-IR" sz="1900" dirty="0">
                <a:hlinkClick r:id="rId2"/>
              </a:rPr>
              <a:t>شیشه</a:t>
            </a:r>
            <a:r>
              <a:rPr lang="fa-IR" sz="1900" dirty="0"/>
              <a:t> در زمینه پلیمری مقاوم در برابر حرارت و نارسانا می باشند</a:t>
            </a:r>
            <a:r>
              <a:rPr lang="fa-IR" sz="1900" dirty="0" smtClean="0"/>
              <a:t>.</a:t>
            </a:r>
          </a:p>
          <a:p>
            <a:pPr marL="0" indent="0" algn="r">
              <a:buNone/>
            </a:pPr>
            <a:endParaRPr lang="fa-IR" sz="1900" dirty="0"/>
          </a:p>
          <a:p>
            <a:pPr marL="0" indent="0" algn="ctr">
              <a:buNone/>
            </a:pPr>
            <a:endParaRPr lang="fa-IR" sz="1900" dirty="0" smtClean="0"/>
          </a:p>
          <a:p>
            <a:pPr marL="0" indent="0" algn="r">
              <a:buNone/>
            </a:pPr>
            <a:endParaRPr lang="fa-IR" sz="1900" dirty="0"/>
          </a:p>
          <a:p>
            <a:pPr marL="0" indent="0" algn="r">
              <a:buNone/>
            </a:pPr>
            <a:r>
              <a:rPr lang="fa-IR" sz="1900" dirty="0"/>
              <a:t> </a:t>
            </a:r>
            <a:endParaRPr lang="fa-IR" sz="1900" dirty="0" smtClean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400" y="2438400"/>
            <a:ext cx="7264400" cy="408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32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fa-IR" sz="2300" b="1" smtClean="0">
              <a:solidFill>
                <a:srgbClr val="FFC000"/>
              </a:solidFill>
            </a:endParaRPr>
          </a:p>
          <a:p>
            <a:pPr marL="0" indent="0" algn="r">
              <a:buNone/>
            </a:pPr>
            <a:r>
              <a:rPr lang="fa-IR" sz="2300" b="1" smtClean="0">
                <a:solidFill>
                  <a:srgbClr val="FFC000"/>
                </a:solidFill>
              </a:rPr>
              <a:t>5- کامپوزیت های حجمی</a:t>
            </a:r>
          </a:p>
          <a:p>
            <a:pPr marL="0" indent="0" algn="r">
              <a:buNone/>
            </a:pPr>
            <a:r>
              <a:rPr lang="fa-IR" sz="2400" smtClean="0"/>
              <a:t/>
            </a:r>
            <a:br>
              <a:rPr lang="fa-IR" sz="2400" smtClean="0"/>
            </a:br>
            <a:r>
              <a:rPr lang="fa-IR" sz="2400" smtClean="0"/>
              <a:t>در این نوع از کامپوزیت ها زمینه یک فاز پیوسته است و فاز تقویت کننده به صورت یک ماده ثانویه درون آن قرار دارد. کامپوزیت های سرمتی جزء این دسته محسوب می شوند که دارای ساختار متخلخل و اسفنجی سرامیکی بوده و فلز تقویت کننده درون تخلخل های آن وارد شده است. با این کار همان خصوصیات سرامیک ها با چقرمگی بیشتر به دست می آید.</a:t>
            </a:r>
          </a:p>
          <a:p>
            <a:pPr marL="0" indent="0" algn="ctr">
              <a:buNone/>
            </a:pPr>
            <a:endParaRPr lang="fa-IR" sz="2400" b="1" smtClean="0">
              <a:solidFill>
                <a:srgbClr val="FFC000"/>
              </a:solidFill>
            </a:endParaRPr>
          </a:p>
          <a:p>
            <a:pPr marL="0" indent="0" algn="ctr">
              <a:buNone/>
            </a:pPr>
            <a:endParaRPr lang="fa-IR" sz="2300" b="1" smtClean="0">
              <a:solidFill>
                <a:srgbClr val="FFC000"/>
              </a:solidFill>
            </a:endParaRPr>
          </a:p>
          <a:p>
            <a:pPr marL="0" indent="0" algn="r">
              <a:buNone/>
            </a:pPr>
            <a:endParaRPr lang="fa-IR" sz="2300" b="1" smtClean="0">
              <a:solidFill>
                <a:srgbClr val="FFC000"/>
              </a:solidFill>
            </a:endParaRPr>
          </a:p>
          <a:p>
            <a:pPr marL="0" indent="0" algn="r">
              <a:buNone/>
            </a:pPr>
            <a:endParaRPr lang="fa-IR" sz="2300" b="1" dirty="0" smtClean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2997200"/>
            <a:ext cx="6654800" cy="36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2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0"/>
            <a:ext cx="12014200" cy="685800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fa-IR" sz="3200" dirty="0" smtClean="0">
                <a:solidFill>
                  <a:srgbClr val="FFC000"/>
                </a:solidFill>
              </a:rPr>
              <a:t>روش ساخت کامپوزیت ها</a:t>
            </a:r>
          </a:p>
          <a:p>
            <a:pPr marL="0" indent="0" algn="r">
              <a:buNone/>
            </a:pPr>
            <a:r>
              <a:rPr lang="fa-IR" sz="2100" b="1" dirty="0"/>
              <a:t>1- روش ساخت کامپوزیت های زمینه پلیمری به صورت قالب </a:t>
            </a:r>
            <a:r>
              <a:rPr lang="fa-IR" sz="2100" b="1" dirty="0" smtClean="0"/>
              <a:t>باز</a:t>
            </a:r>
          </a:p>
          <a:p>
            <a:pPr marL="0" indent="0" algn="r">
              <a:buNone/>
            </a:pPr>
            <a:r>
              <a:rPr lang="fa-IR" sz="2100" b="1" dirty="0" smtClean="0"/>
              <a:t>ا</a:t>
            </a:r>
            <a:r>
              <a:rPr lang="fa-IR" sz="2400" dirty="0" smtClean="0"/>
              <a:t>توکلاو</a:t>
            </a:r>
          </a:p>
          <a:p>
            <a:pPr marL="0" indent="0" algn="r">
              <a:buNone/>
            </a:pPr>
            <a:r>
              <a:rPr lang="en-US" sz="2400" dirty="0"/>
              <a:t>RTM</a:t>
            </a:r>
          </a:p>
          <a:p>
            <a:pPr marL="0" indent="0" algn="r">
              <a:buNone/>
            </a:pPr>
            <a:r>
              <a:rPr lang="en-US" sz="2400" dirty="0"/>
              <a:t>VARTM</a:t>
            </a:r>
          </a:p>
          <a:p>
            <a:pPr marL="0" indent="0" algn="r">
              <a:buNone/>
            </a:pPr>
            <a:r>
              <a:rPr lang="fa-IR" sz="2400" dirty="0"/>
              <a:t>پیچش الیاف</a:t>
            </a:r>
          </a:p>
          <a:p>
            <a:pPr marL="0" indent="0" algn="r">
              <a:buNone/>
            </a:pPr>
            <a:r>
              <a:rPr lang="fa-IR" sz="2400" dirty="0"/>
              <a:t>پالتروژن</a:t>
            </a:r>
          </a:p>
          <a:p>
            <a:pPr marL="0" indent="0" algn="r">
              <a:buNone/>
            </a:pPr>
            <a:r>
              <a:rPr lang="fa-IR" sz="2100" b="1" dirty="0"/>
              <a:t>2- روش ساخت کامپوزیت های زمینه پلیمری به صورت قالب </a:t>
            </a:r>
            <a:r>
              <a:rPr lang="fa-IR" sz="2100" b="1" dirty="0" smtClean="0"/>
              <a:t>بسته</a:t>
            </a:r>
          </a:p>
          <a:p>
            <a:pPr marL="0" indent="0" algn="r">
              <a:buNone/>
            </a:pPr>
            <a:r>
              <a:rPr lang="fa-IR" sz="2400" dirty="0"/>
              <a:t>قالب گیری تزریقی</a:t>
            </a:r>
          </a:p>
          <a:p>
            <a:pPr marL="0" indent="0" algn="r">
              <a:buNone/>
            </a:pPr>
            <a:r>
              <a:rPr lang="fa-IR" sz="2400" dirty="0"/>
              <a:t>قالب گیری واکنش – تزریق</a:t>
            </a:r>
          </a:p>
          <a:p>
            <a:pPr marL="0" indent="0" algn="r">
              <a:buNone/>
            </a:pPr>
            <a:r>
              <a:rPr lang="fa-IR" sz="2400" dirty="0"/>
              <a:t>قالب گیری چرخشی</a:t>
            </a:r>
          </a:p>
          <a:p>
            <a:pPr marL="0" indent="0" algn="r">
              <a:buNone/>
            </a:pPr>
            <a:r>
              <a:rPr lang="fa-IR" sz="2400" dirty="0"/>
              <a:t>قالب گیری ورقه ای</a:t>
            </a:r>
          </a:p>
          <a:p>
            <a:pPr marL="0" indent="0" algn="r">
              <a:buNone/>
            </a:pPr>
            <a:r>
              <a:rPr lang="fa-IR" sz="2400" dirty="0"/>
              <a:t>قالب گیری فشاری</a:t>
            </a:r>
          </a:p>
          <a:p>
            <a:pPr marL="0" indent="0" algn="r">
              <a:buNone/>
            </a:pPr>
            <a:r>
              <a:rPr lang="fa-IR" sz="2400" dirty="0"/>
              <a:t>ریخته گری</a:t>
            </a:r>
          </a:p>
          <a:p>
            <a:pPr marL="0" indent="0" algn="r">
              <a:buNone/>
            </a:pPr>
            <a:endParaRPr lang="fa-IR" sz="2100" b="1" dirty="0" smtClean="0"/>
          </a:p>
          <a:p>
            <a:endParaRPr lang="en-US" sz="2100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04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fa-IR" sz="2100" b="1" dirty="0" smtClean="0"/>
          </a:p>
          <a:p>
            <a:pPr marL="0" indent="0" algn="r">
              <a:buNone/>
            </a:pPr>
            <a:r>
              <a:rPr lang="fa-IR" sz="2100" b="1" dirty="0" smtClean="0"/>
              <a:t>3- </a:t>
            </a:r>
            <a:r>
              <a:rPr lang="fa-IR" sz="2100" b="1" dirty="0"/>
              <a:t>روش ساخت کامپوزیت های زمینه </a:t>
            </a:r>
            <a:r>
              <a:rPr lang="fa-IR" sz="2100" b="1" dirty="0" smtClean="0"/>
              <a:t>فلزی</a:t>
            </a:r>
          </a:p>
          <a:p>
            <a:pPr marL="0" indent="0" algn="r">
              <a:buNone/>
            </a:pPr>
            <a:r>
              <a:rPr lang="fa-IR" sz="2400" dirty="0"/>
              <a:t>روش استفاده از مذاب</a:t>
            </a:r>
          </a:p>
          <a:p>
            <a:pPr marL="0" indent="0" algn="r">
              <a:buNone/>
            </a:pPr>
            <a:r>
              <a:rPr lang="fa-IR" sz="2400" dirty="0"/>
              <a:t>روش پودری</a:t>
            </a:r>
          </a:p>
          <a:p>
            <a:pPr marL="0" indent="0" algn="r">
              <a:buNone/>
            </a:pPr>
            <a:r>
              <a:rPr lang="fa-IR" sz="2400" dirty="0"/>
              <a:t>روش استفاده از ورق</a:t>
            </a:r>
          </a:p>
          <a:p>
            <a:pPr marL="0" indent="0" algn="r">
              <a:buNone/>
            </a:pPr>
            <a:r>
              <a:rPr lang="fa-IR" sz="2400" dirty="0"/>
              <a:t>روش استفاده از زمینه های مولکولی یا اتمی</a:t>
            </a:r>
          </a:p>
          <a:p>
            <a:pPr marL="0" indent="0" algn="r">
              <a:buNone/>
            </a:pPr>
            <a:r>
              <a:rPr lang="fa-IR" sz="2400" dirty="0"/>
              <a:t>روش های ترکیبی</a:t>
            </a:r>
          </a:p>
          <a:p>
            <a:pPr marL="0" indent="0" algn="r">
              <a:buNone/>
            </a:pPr>
            <a:r>
              <a:rPr lang="fa-IR" sz="2100" b="1" dirty="0"/>
              <a:t>4- روش ساخت کامپوزیت های زمینه </a:t>
            </a:r>
            <a:r>
              <a:rPr lang="fa-IR" sz="2100" b="1" dirty="0" smtClean="0"/>
              <a:t>سرامیکی</a:t>
            </a:r>
          </a:p>
          <a:p>
            <a:pPr marL="0" indent="0" algn="r">
              <a:buNone/>
            </a:pPr>
            <a:r>
              <a:rPr lang="fa-IR" sz="2400" dirty="0"/>
              <a:t>روش همزمان</a:t>
            </a:r>
          </a:p>
          <a:p>
            <a:pPr marL="0" indent="0" algn="r">
              <a:buNone/>
            </a:pPr>
            <a:r>
              <a:rPr lang="fa-IR" sz="2400" dirty="0"/>
              <a:t>روش غیر همزمان</a:t>
            </a:r>
          </a:p>
          <a:p>
            <a:pPr marL="0" indent="0" algn="r">
              <a:buNone/>
            </a:pP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3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603" y="787782"/>
            <a:ext cx="11487955" cy="6574665"/>
          </a:xfrm>
        </p:spPr>
        <p:txBody>
          <a:bodyPr>
            <a:normAutofit/>
          </a:bodyPr>
          <a:lstStyle/>
          <a:p>
            <a:pPr lvl="8" algn="r"/>
            <a:r>
              <a:rPr lang="fa-IR" sz="3200" dirty="0" smtClean="0">
                <a:solidFill>
                  <a:srgbClr val="3494BA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خواص پلاستیک ها:</a:t>
            </a:r>
          </a:p>
          <a:p>
            <a:pPr marL="0" indent="0" algn="r">
              <a:buNone/>
            </a:pPr>
            <a:endParaRPr lang="fa-I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r">
              <a:buNone/>
            </a:pPr>
            <a:r>
              <a:rPr lang="fa-I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باوجودجدیدبودن پلاستیک هااهمیت خاصی درساختمان ها پیداکردند.پلاستیک ها خواص متعددی دارندکه دیگر مواد ساختمانی از آن برخوردار نیستند آن ها ضد رطوبت و در برابر فرسودگی مقاوم اند علاوه برآن وزنی سبک دارند استحکام آنها خوب است وبه راحتی میتوان آنها را به اشکال پیچیده و گوناگون قالب ریزی نمود. </a:t>
            </a:r>
          </a:p>
          <a:p>
            <a:pPr marL="0" indent="0" algn="r">
              <a:buNone/>
            </a:pPr>
            <a:r>
              <a:rPr lang="fa-I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افزون بر آن بیشتر مواد پلاستیکی متنوع موجود فواید نسبتاً متفاوتی دارند و همین امر باعث می گردد متناسب با مصارف گوناگون مورد استفاده قرار گیرند.</a:t>
            </a:r>
          </a:p>
          <a:p>
            <a:pPr marL="0" indent="0" algn="r">
              <a:buNone/>
            </a:pPr>
            <a:endParaRPr lang="fa-I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r">
              <a:buNone/>
            </a:pPr>
            <a:endParaRPr lang="fa-I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r">
              <a:buNone/>
            </a:pPr>
            <a:endParaRPr lang="fa-I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r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9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3090"/>
            <a:ext cx="11973059" cy="674209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3200" dirty="0" smtClean="0">
                <a:solidFill>
                  <a:srgbClr val="3494BA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تقسیم بندی پلاستیک ها :</a:t>
            </a:r>
          </a:p>
          <a:p>
            <a:pPr marL="0" indent="0" algn="r">
              <a:buNone/>
            </a:pPr>
            <a:endParaRPr lang="fa-IR" sz="2400" dirty="0" smtClean="0"/>
          </a:p>
          <a:p>
            <a:pPr marL="0" indent="0" algn="r">
              <a:buNone/>
            </a:pPr>
            <a:r>
              <a:rPr lang="fa-IR" sz="2400" dirty="0" smtClean="0"/>
              <a:t>پلاستیک ها براساس ساختار ملکولی به سه دسته طبقه بندی می گردند : </a:t>
            </a:r>
          </a:p>
          <a:p>
            <a:pPr marL="0" indent="0" algn="r">
              <a:buNone/>
            </a:pPr>
            <a:r>
              <a:rPr lang="fa-IR" sz="2400" dirty="0" smtClean="0">
                <a:solidFill>
                  <a:srgbClr val="FFC000"/>
                </a:solidFill>
              </a:rPr>
              <a:t> ترموپلاستیک ها : </a:t>
            </a:r>
            <a:r>
              <a:rPr lang="fa-IR" sz="2400" dirty="0" smtClean="0"/>
              <a:t>که به دفعات می توان با استفاده از گرم یا سرد نمودن، پلاستیک را نرم یا سخت نمود .</a:t>
            </a:r>
          </a:p>
          <a:p>
            <a:pPr marL="0" indent="0" algn="r">
              <a:buNone/>
            </a:pPr>
            <a:endParaRPr lang="fa-IR" sz="2400" dirty="0"/>
          </a:p>
          <a:p>
            <a:pPr marL="0" indent="0" algn="r">
              <a:buNone/>
            </a:pPr>
            <a:r>
              <a:rPr lang="fa-IR" sz="2400" dirty="0" smtClean="0">
                <a:solidFill>
                  <a:srgbClr val="FFC000"/>
                </a:solidFill>
              </a:rPr>
              <a:t>ترموست ها :</a:t>
            </a:r>
            <a:r>
              <a:rPr lang="fa-IR" sz="2400" dirty="0" smtClean="0"/>
              <a:t>که در طول شکل گیری،یک شکل دائمی به خود می گیرند و با گرم کردن مجدد نمی توان آن را نرم نمود.</a:t>
            </a:r>
          </a:p>
          <a:p>
            <a:pPr marL="0" indent="0" algn="r">
              <a:buNone/>
            </a:pPr>
            <a:endParaRPr lang="fa-IR" sz="2400" dirty="0"/>
          </a:p>
          <a:p>
            <a:pPr marL="0" indent="0" algn="r">
              <a:buNone/>
            </a:pPr>
            <a:r>
              <a:rPr lang="fa-IR" sz="2400" dirty="0" smtClean="0">
                <a:solidFill>
                  <a:srgbClr val="FFC000"/>
                </a:solidFill>
              </a:rPr>
              <a:t>الاستومرها:</a:t>
            </a:r>
            <a:r>
              <a:rPr lang="fa-IR" sz="2400" dirty="0" smtClean="0"/>
              <a:t>که حالت کشسانی دارند و پس از برداشتن نیرویی که باعث تغییر شکل آنها می شود به حالت اولیه باز میگردند . </a:t>
            </a:r>
          </a:p>
          <a:p>
            <a:pPr marL="0" indent="0" algn="r">
              <a:buNone/>
            </a:pPr>
            <a:endParaRPr lang="fa-IR" sz="2400" dirty="0"/>
          </a:p>
          <a:p>
            <a:pPr marL="0" indent="0" algn="r">
              <a:buNone/>
            </a:pPr>
            <a:endParaRPr lang="fa-IR" sz="2400" dirty="0" smtClean="0"/>
          </a:p>
          <a:p>
            <a:pPr marL="0" indent="0" algn="r">
              <a:buNone/>
            </a:pPr>
            <a:endParaRPr lang="fa-IR" sz="2400" dirty="0"/>
          </a:p>
          <a:p>
            <a:pPr marL="0" indent="0" algn="r">
              <a:buNone/>
            </a:pPr>
            <a:endParaRPr lang="fa-IR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fa-IR" sz="4400" dirty="0" smtClean="0">
                <a:solidFill>
                  <a:srgbClr val="FFC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مشخصات عمومی پلاستیک ها :</a:t>
            </a:r>
          </a:p>
          <a:p>
            <a:pPr marL="0" indent="0" algn="r">
              <a:buNone/>
            </a:pPr>
            <a:r>
              <a:rPr lang="fa-IR" sz="2400" dirty="0" smtClean="0"/>
              <a:t>1. وزن مخصوص                                     8.  قابلیت انتقال گرما</a:t>
            </a:r>
          </a:p>
          <a:p>
            <a:pPr marL="0" indent="0" algn="r">
              <a:buNone/>
            </a:pPr>
            <a:endParaRPr lang="fa-IR" sz="2000" dirty="0" smtClean="0"/>
          </a:p>
          <a:p>
            <a:pPr marL="0" indent="0" algn="r">
              <a:buNone/>
            </a:pPr>
            <a:r>
              <a:rPr lang="fa-IR" sz="2400" dirty="0" smtClean="0"/>
              <a:t>2. استحکام             </a:t>
            </a:r>
            <a:r>
              <a:rPr lang="fa-IR" sz="2000" dirty="0" smtClean="0"/>
              <a:t>                                    </a:t>
            </a:r>
            <a:r>
              <a:rPr lang="fa-IR" sz="2400" dirty="0" smtClean="0"/>
              <a:t>9. حداکثردرجه حرارت بهره برداری</a:t>
            </a:r>
          </a:p>
          <a:p>
            <a:pPr marL="0" indent="0" algn="r">
              <a:buNone/>
            </a:pPr>
            <a:r>
              <a:rPr lang="fa-IR" sz="2400" dirty="0" smtClean="0"/>
              <a:t> </a:t>
            </a:r>
          </a:p>
          <a:p>
            <a:pPr marL="0" indent="0" algn="r">
              <a:buNone/>
            </a:pPr>
            <a:r>
              <a:rPr lang="fa-IR" sz="2400" dirty="0" smtClean="0"/>
              <a:t>3. استحکام دربرابرضربه                           10. ویژگی های الکتریکی </a:t>
            </a:r>
          </a:p>
          <a:p>
            <a:pPr marL="0" indent="0" algn="r">
              <a:buNone/>
            </a:pPr>
            <a:r>
              <a:rPr lang="fa-IR" sz="2400" dirty="0" smtClean="0"/>
              <a:t>   </a:t>
            </a:r>
          </a:p>
          <a:p>
            <a:pPr marL="0" indent="0" algn="r">
              <a:buNone/>
            </a:pPr>
            <a:r>
              <a:rPr lang="fa-IR" sz="2400" dirty="0" smtClean="0"/>
              <a:t>4. سختی                                             11. جذب رطوبت </a:t>
            </a:r>
          </a:p>
          <a:p>
            <a:pPr marL="0" indent="0" algn="r">
              <a:buNone/>
            </a:pPr>
            <a:r>
              <a:rPr lang="fa-IR" sz="2400" dirty="0" smtClean="0"/>
              <a:t> </a:t>
            </a:r>
          </a:p>
          <a:p>
            <a:pPr marL="0" indent="0" algn="r">
              <a:buNone/>
            </a:pPr>
            <a:r>
              <a:rPr lang="fa-IR" sz="2400" dirty="0" smtClean="0"/>
              <a:t>5.خزش                                                12. مقاومت دربرابرتحلیل </a:t>
            </a:r>
          </a:p>
          <a:p>
            <a:pPr marL="0" indent="0" algn="r">
              <a:buNone/>
            </a:pPr>
            <a:r>
              <a:rPr lang="fa-IR" sz="2400" dirty="0" smtClean="0"/>
              <a:t> </a:t>
            </a:r>
          </a:p>
          <a:p>
            <a:pPr marL="0" indent="0" algn="r">
              <a:buNone/>
            </a:pPr>
            <a:r>
              <a:rPr lang="fa-IR" sz="2400" dirty="0" smtClean="0"/>
              <a:t>6. خواص گرمایی                                    13. مقاومت دربرابرآتش  </a:t>
            </a:r>
          </a:p>
          <a:p>
            <a:pPr marL="0" indent="0" algn="r">
              <a:buNone/>
            </a:pPr>
            <a:endParaRPr lang="fa-IR" sz="2400" dirty="0" smtClean="0"/>
          </a:p>
          <a:p>
            <a:pPr marL="0" indent="0" algn="r">
              <a:buNone/>
            </a:pPr>
            <a:r>
              <a:rPr lang="fa-IR" sz="2400" dirty="0" smtClean="0"/>
              <a:t>7. انبساط وانقباض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7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endParaRPr lang="fa-IR" sz="3200" dirty="0" smtClean="0">
              <a:solidFill>
                <a:srgbClr val="3494BA"/>
              </a:solidFill>
            </a:endParaRPr>
          </a:p>
          <a:p>
            <a:pPr marL="0" indent="0" algn="r">
              <a:buNone/>
            </a:pPr>
            <a:r>
              <a:rPr lang="fa-IR" sz="4600" dirty="0" smtClean="0">
                <a:solidFill>
                  <a:srgbClr val="3494BA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مواردمصرف پلاستیک هادرساختمان </a:t>
            </a:r>
          </a:p>
          <a:p>
            <a:pPr marL="0" indent="0" algn="r">
              <a:buNone/>
            </a:pPr>
            <a:r>
              <a:rPr lang="fa-IR" sz="2800" dirty="0" smtClean="0">
                <a:solidFill>
                  <a:schemeClr val="tx1"/>
                </a:solidFill>
              </a:rPr>
              <a:t>1.ترموپلاستیک ها </a:t>
            </a:r>
          </a:p>
          <a:p>
            <a:pPr marL="0" indent="0" algn="r">
              <a:buNone/>
            </a:pPr>
            <a:endParaRPr lang="fa-IR" sz="2800" dirty="0">
              <a:solidFill>
                <a:srgbClr val="FFC000"/>
              </a:solidFill>
            </a:endParaRPr>
          </a:p>
          <a:p>
            <a:pPr marL="0" indent="0" algn="r">
              <a:buNone/>
            </a:pPr>
            <a:r>
              <a:rPr lang="fa-IR" sz="2800" dirty="0" smtClean="0">
                <a:solidFill>
                  <a:srgbClr val="FFC000"/>
                </a:solidFill>
              </a:rPr>
              <a:t>پلاستیک</a:t>
            </a:r>
            <a:r>
              <a:rPr lang="fa-IR" sz="2400" dirty="0">
                <a:solidFill>
                  <a:schemeClr val="tx1"/>
                </a:solidFill>
              </a:rPr>
              <a:t>:</a:t>
            </a:r>
            <a:r>
              <a:rPr lang="fa-IR" sz="2400" dirty="0" smtClean="0">
                <a:solidFill>
                  <a:schemeClr val="tx1"/>
                </a:solidFill>
              </a:rPr>
              <a:t> از عمده ترین محصولات ساختمانی آنها لوله و اتصالات جهت آبرسانی و گاز رسانی و  فاضلاب است .</a:t>
            </a:r>
          </a:p>
          <a:p>
            <a:pPr marL="0" indent="0" algn="r">
              <a:buNone/>
            </a:pPr>
            <a:endParaRPr lang="fa-IR" sz="24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800" dirty="0" smtClean="0">
                <a:solidFill>
                  <a:srgbClr val="FFC000"/>
                </a:solidFill>
              </a:rPr>
              <a:t>اکریلیک :</a:t>
            </a:r>
            <a:r>
              <a:rPr lang="fa-IR" sz="2400" dirty="0" smtClean="0">
                <a:solidFill>
                  <a:srgbClr val="FFC000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جهت روکش چراغ ها وپنجره های شیروانی  استفاده می شود ولی زودتر از شیشه خط و خراش بر می دارد .</a:t>
            </a:r>
          </a:p>
          <a:p>
            <a:pPr marL="0" indent="0" algn="r">
              <a:buNone/>
            </a:pPr>
            <a:endParaRPr lang="fa-IR" sz="24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800" dirty="0" smtClean="0">
                <a:solidFill>
                  <a:srgbClr val="FFC000"/>
                </a:solidFill>
              </a:rPr>
              <a:t>سلولوزیک:</a:t>
            </a:r>
            <a:r>
              <a:rPr lang="fa-IR" sz="2400" dirty="0" smtClean="0">
                <a:solidFill>
                  <a:schemeClr val="tx1"/>
                </a:solidFill>
              </a:rPr>
              <a:t> در لوله کشی،اتصالات ومصارف برقی خارج ازخانه وسخت افزارهای داخل ساختمان به کار میروند.</a:t>
            </a:r>
          </a:p>
          <a:p>
            <a:pPr marL="0" indent="0" algn="r">
              <a:buNone/>
            </a:pPr>
            <a:endParaRPr lang="fa-IR" sz="3000" dirty="0">
              <a:solidFill>
                <a:srgbClr val="FFC000"/>
              </a:solidFill>
            </a:endParaRPr>
          </a:p>
          <a:p>
            <a:pPr marL="0" indent="0" algn="r">
              <a:buNone/>
            </a:pPr>
            <a:r>
              <a:rPr lang="fa-IR" sz="3000" dirty="0" smtClean="0">
                <a:solidFill>
                  <a:srgbClr val="FFC000"/>
                </a:solidFill>
              </a:rPr>
              <a:t>فلوئوروکربن: </a:t>
            </a:r>
            <a:r>
              <a:rPr lang="fa-IR" sz="2400" dirty="0" smtClean="0">
                <a:solidFill>
                  <a:schemeClr val="tx1"/>
                </a:solidFill>
              </a:rPr>
              <a:t>در برابر مواد شیمیایی،حرارت،باد مقاوم تر از سایر پلاستیک ها می باشد ودر برابر فرسایش نیز مقاوم است نام تجاری آن تفلون می باشد وموارد مصرف بسیار زیادی دارد .</a:t>
            </a:r>
          </a:p>
          <a:p>
            <a:pPr marL="0" indent="0" algn="r">
              <a:buNone/>
            </a:pPr>
            <a:endParaRPr lang="fa-IR" sz="24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3000" dirty="0" smtClean="0">
                <a:solidFill>
                  <a:srgbClr val="FFC000"/>
                </a:solidFill>
              </a:rPr>
              <a:t>نایلن</a:t>
            </a:r>
            <a:r>
              <a:rPr lang="fa-IR" sz="3600" dirty="0" smtClean="0">
                <a:solidFill>
                  <a:srgbClr val="FFC000"/>
                </a:solidFill>
              </a:rPr>
              <a:t> :</a:t>
            </a:r>
            <a:r>
              <a:rPr lang="fa-IR" sz="2400" dirty="0" smtClean="0">
                <a:solidFill>
                  <a:schemeClr val="tx1"/>
                </a:solidFill>
              </a:rPr>
              <a:t>نایلن دارای الیاف مقاومی است همچنین یراق آلات تهیه شده از نایلن مقاومت چشمگیرتری از خود نشان می دهند . آنها دربرابر مواد شیمیایی و ساییدگی نیز بسیار مقائم اند.</a:t>
            </a:r>
            <a:r>
              <a:rPr lang="fa-IR" sz="3600" dirty="0" smtClean="0">
                <a:solidFill>
                  <a:srgbClr val="FFC000"/>
                </a:solidFill>
              </a:rPr>
              <a:t> </a:t>
            </a:r>
          </a:p>
          <a:p>
            <a:pPr marL="0" indent="0" algn="r">
              <a:buNone/>
            </a:pPr>
            <a:endParaRPr lang="fa-IR" sz="2400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endParaRPr lang="fa-IR" sz="2800" dirty="0" smtClean="0">
              <a:solidFill>
                <a:srgbClr val="FFC000"/>
              </a:solidFill>
            </a:endParaRPr>
          </a:p>
          <a:p>
            <a:pPr marL="0" indent="0" algn="r">
              <a:buNone/>
            </a:pPr>
            <a:endParaRPr lang="fa-IR" sz="24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fa-IR" sz="2800" dirty="0">
              <a:solidFill>
                <a:srgbClr val="FFC000"/>
              </a:solidFill>
            </a:endParaRPr>
          </a:p>
          <a:p>
            <a:pPr marL="0" indent="0" algn="r">
              <a:buNone/>
            </a:pPr>
            <a:endParaRPr lang="fa-IR" sz="2800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5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fa-IR" sz="2200" dirty="0" smtClean="0"/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پلی اتیلن :</a:t>
            </a:r>
            <a:r>
              <a:rPr lang="fa-IR" sz="1900" dirty="0" smtClean="0">
                <a:solidFill>
                  <a:schemeClr val="tx1"/>
                </a:solidFill>
              </a:rPr>
              <a:t>این نوع پلاستیک به جز لوله های هدایت آب سرد و گاز و مواد شیمیایی غیر خورنده در عایق کاری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دیوارها و کف ساختمان استفاده می شود 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پلی پروپیلن: </a:t>
            </a:r>
            <a:r>
              <a:rPr lang="fa-IR" sz="1900" dirty="0" smtClean="0">
                <a:solidFill>
                  <a:schemeClr val="tx1"/>
                </a:solidFill>
              </a:rPr>
              <a:t>مقاومت خوبی در برابر گرما دارد این نوع پلاستیک در صنایع بسته بندی به کار می رود 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پلی استایرین: </a:t>
            </a:r>
            <a:r>
              <a:rPr lang="fa-IR" sz="1900" dirty="0" smtClean="0">
                <a:solidFill>
                  <a:schemeClr val="tx1"/>
                </a:solidFill>
              </a:rPr>
              <a:t>شفاف،ضدآب،بادوام و شکننده است وبرای عایق کاری لوله ها، یخجال ها وکف ودیوارو سقف ساختمان و   درهاوپنل های ساندویچی به کار می رود 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وینیل: </a:t>
            </a:r>
            <a:r>
              <a:rPr lang="fa-IR" sz="1900" dirty="0" smtClean="0">
                <a:solidFill>
                  <a:schemeClr val="tx1"/>
                </a:solidFill>
              </a:rPr>
              <a:t>برای کف پوش ،لوله های فاضلاب،روکش سقف ودیوار،چارچوب پنجره وبه صورت ورق درکنارچوب وفولاددرنمای ساختمان به کارمی رود.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کولار: </a:t>
            </a:r>
            <a:r>
              <a:rPr lang="fa-IR" sz="1900" dirty="0" smtClean="0">
                <a:solidFill>
                  <a:schemeClr val="tx1"/>
                </a:solidFill>
              </a:rPr>
              <a:t>الیاف کولاربه خاطرداشتن خاصیت کششی،سبب میشوندتاپلیمرهادرراستای الیاف قرارگیرند،به این ترتیب مصالح بسیار مقاوم که برای ساخت طناب وپلاستیکهای ترکیبی مصرف دارد،به وجود می آید. </a:t>
            </a:r>
            <a:endParaRPr lang="fa-IR" sz="2200" dirty="0" smtClean="0">
              <a:solidFill>
                <a:srgbClr val="FFC000"/>
              </a:solidFill>
            </a:endParaRPr>
          </a:p>
          <a:p>
            <a:pPr marL="0" indent="0" algn="r">
              <a:buNone/>
            </a:pPr>
            <a:endParaRPr lang="fa-IR" sz="1900" dirty="0" smtClean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5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047" y="112733"/>
            <a:ext cx="11928953" cy="674526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200" dirty="0" smtClean="0"/>
              <a:t>2. ترموست ها</a:t>
            </a:r>
          </a:p>
          <a:p>
            <a:pPr marL="0" indent="0" algn="r">
              <a:buNone/>
            </a:pPr>
            <a:endParaRPr lang="fa-IR" sz="2200" dirty="0"/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اپوکسی: </a:t>
            </a:r>
            <a:r>
              <a:rPr lang="fa-IR" sz="1900" dirty="0" smtClean="0">
                <a:solidFill>
                  <a:schemeClr val="tx1"/>
                </a:solidFill>
              </a:rPr>
              <a:t>برای پوشش فلزات واتومبیل هادربرابرپوسیدگی به کارمی رود همچنین ازآن به عنوان ملات بین قطعات بتن آرمه استفاده می شود.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ملامین: </a:t>
            </a:r>
            <a:r>
              <a:rPr lang="fa-IR" sz="1900" dirty="0" smtClean="0">
                <a:solidFill>
                  <a:schemeClr val="tx1"/>
                </a:solidFill>
              </a:rPr>
              <a:t>درساختمان به عنوان روکش کابینت هااستفاده میشودوازآنهااتصالات الکتریکی وظروف متنوعی می سازند.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فنولیک: </a:t>
            </a:r>
            <a:r>
              <a:rPr lang="fa-IR" sz="1900" dirty="0" smtClean="0">
                <a:solidFill>
                  <a:schemeClr val="tx1"/>
                </a:solidFill>
              </a:rPr>
              <a:t>مقاومت گرمایی والکتریکی بسیاربالایی دارند.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پلی استر: </a:t>
            </a:r>
            <a:r>
              <a:rPr lang="fa-IR" sz="1900" dirty="0" smtClean="0">
                <a:solidFill>
                  <a:schemeClr val="tx1"/>
                </a:solidFill>
              </a:rPr>
              <a:t>قطعات پیش ساخته بام،ورقه های شفاف موج دارویامسگح برای پوشش سقف ودیواره های داخلی،قاب پنجره،قطعات نماوسرویس های بهداشتی از این محصول به دست می آیند.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پلی یورتین: </a:t>
            </a:r>
            <a:r>
              <a:rPr lang="fa-IR" sz="1900" dirty="0" smtClean="0">
                <a:solidFill>
                  <a:schemeClr val="tx1"/>
                </a:solidFill>
              </a:rPr>
              <a:t>ازآن درتهیه پنل های پیش ساخته ی سبک استفاده میشودوبه عنوان فوم تزریقی درحفره هاوفضاهای خالی بین قطعات مصرف میشود.</a:t>
            </a:r>
            <a:endParaRPr lang="en-US" sz="2200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1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5" y="100208"/>
            <a:ext cx="11954005" cy="675779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سیلیکون: </a:t>
            </a:r>
            <a:r>
              <a:rPr lang="fa-IR" sz="1900" dirty="0" smtClean="0">
                <a:solidFill>
                  <a:schemeClr val="tx1"/>
                </a:solidFill>
              </a:rPr>
              <a:t>ترکیبات بسیارپایداروعایق الکتریکی ومقاوم دربرابرساییدگی هستند.شرایط مختلف جوی راتحمل می کنند و ضدآب هستند.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اوره: </a:t>
            </a:r>
            <a:r>
              <a:rPr lang="fa-IR" sz="1900" dirty="0" smtClean="0">
                <a:solidFill>
                  <a:schemeClr val="tx1"/>
                </a:solidFill>
              </a:rPr>
              <a:t>دربرابرسایش وجریان الکتریسیته مقاوم است.</a:t>
            </a:r>
          </a:p>
          <a:p>
            <a:pPr marL="0" indent="0" algn="r">
              <a:buNone/>
            </a:pPr>
            <a:r>
              <a:rPr lang="fa-IR" sz="1900" dirty="0" smtClean="0">
                <a:solidFill>
                  <a:schemeClr val="tx1"/>
                </a:solidFill>
              </a:rPr>
              <a:t> </a:t>
            </a:r>
            <a:r>
              <a:rPr lang="fa-IR" sz="2200" dirty="0" smtClean="0">
                <a:solidFill>
                  <a:schemeClr val="tx1"/>
                </a:solidFill>
              </a:rPr>
              <a:t>3. الاستومرها</a:t>
            </a: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لاستیک طبیعی: </a:t>
            </a:r>
            <a:r>
              <a:rPr lang="fa-IR" sz="1900" dirty="0" smtClean="0">
                <a:solidFill>
                  <a:schemeClr val="tx1"/>
                </a:solidFill>
              </a:rPr>
              <a:t>برای ساخت کفپوش وبالشتک های ضدلرزش درساختمان سازه های بزرگ استفاده می شود.</a:t>
            </a:r>
          </a:p>
          <a:p>
            <a:pPr marL="0" indent="0" algn="r">
              <a:buNone/>
            </a:pPr>
            <a:endParaRPr lang="fa-IR" sz="22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نیوپرن: </a:t>
            </a:r>
            <a:r>
              <a:rPr lang="fa-IR" sz="1900" dirty="0" smtClean="0">
                <a:solidFill>
                  <a:schemeClr val="tx1"/>
                </a:solidFill>
              </a:rPr>
              <a:t>به منظورآب بندی شیشه وتولیدلاستیک های اتصال درقاب های پنجره مصرف می شود.</a:t>
            </a:r>
          </a:p>
          <a:p>
            <a:pPr marL="0" indent="0" algn="r">
              <a:buNone/>
            </a:pPr>
            <a:endParaRPr lang="fa-IR" sz="19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ای.پی.دی.ام: </a:t>
            </a:r>
            <a:r>
              <a:rPr lang="fa-IR" sz="1900" dirty="0" smtClean="0">
                <a:solidFill>
                  <a:schemeClr val="tx1"/>
                </a:solidFill>
              </a:rPr>
              <a:t>برای تولیدلاستیک های آب بندی وهمچنین پوشش های یک لایه ی بام فراگیر است.</a:t>
            </a:r>
          </a:p>
          <a:p>
            <a:pPr marL="0" indent="0" algn="r">
              <a:buNone/>
            </a:pPr>
            <a:endParaRPr lang="fa-IR" sz="1900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fa-IR" sz="2200" dirty="0" smtClean="0">
                <a:solidFill>
                  <a:srgbClr val="FFC000"/>
                </a:solidFill>
              </a:rPr>
              <a:t>لاستیک بوتیل: </a:t>
            </a:r>
            <a:r>
              <a:rPr lang="fa-IR" sz="1900" dirty="0" smtClean="0">
                <a:solidFill>
                  <a:schemeClr val="tx1"/>
                </a:solidFill>
              </a:rPr>
              <a:t>معمولاَ به عنوان آستردرزمین های دفن زباله وایجادآب نماهای مصنوعی مصرف دارد.</a:t>
            </a:r>
            <a:r>
              <a:rPr lang="fa-IR" sz="2200" dirty="0" smtClean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2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528</TotalTime>
  <Words>1496</Words>
  <Application>Microsoft Office PowerPoint</Application>
  <PresentationFormat>Custom</PresentationFormat>
  <Paragraphs>213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Wisp</vt:lpstr>
      <vt:lpstr>بسم الله الرحمن الرحیم</vt:lpstr>
      <vt:lpstr>تاریخچه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Asghari</dc:creator>
  <cp:lastModifiedBy>Cebit</cp:lastModifiedBy>
  <cp:revision>53</cp:revision>
  <dcterms:created xsi:type="dcterms:W3CDTF">2014-11-09T18:07:36Z</dcterms:created>
  <dcterms:modified xsi:type="dcterms:W3CDTF">2015-11-28T08:17:57Z</dcterms:modified>
</cp:coreProperties>
</file>