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6" r:id="rId12"/>
    <p:sldId id="277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8" r:id="rId2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6BE189D-BF4E-4EBF-89AD-143CDC9C9853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305A01-3F44-49C0-8265-45D3C06EBC8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89D-BF4E-4EBF-89AD-143CDC9C9853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05A01-3F44-49C0-8265-45D3C06EBC8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6BE189D-BF4E-4EBF-89AD-143CDC9C9853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4305A01-3F44-49C0-8265-45D3C06EBC8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89D-BF4E-4EBF-89AD-143CDC9C9853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305A01-3F44-49C0-8265-45D3C06EBC8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89D-BF4E-4EBF-89AD-143CDC9C9853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4305A01-3F44-49C0-8265-45D3C06EBC8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BE189D-BF4E-4EBF-89AD-143CDC9C9853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4305A01-3F44-49C0-8265-45D3C06EBC8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6BE189D-BF4E-4EBF-89AD-143CDC9C9853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4305A01-3F44-49C0-8265-45D3C06EBC8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fa-I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89D-BF4E-4EBF-89AD-143CDC9C9853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305A01-3F44-49C0-8265-45D3C06EBC8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89D-BF4E-4EBF-89AD-143CDC9C9853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305A01-3F44-49C0-8265-45D3C06EBC8A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89D-BF4E-4EBF-89AD-143CDC9C9853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4305A01-3F44-49C0-8265-45D3C06EBC8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6BE189D-BF4E-4EBF-89AD-143CDC9C9853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4305A01-3F44-49C0-8265-45D3C06EBC8A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6BE189D-BF4E-4EBF-89AD-143CDC9C9853}" type="datetimeFigureOut">
              <a:rPr lang="fa-IR" smtClean="0"/>
              <a:pPr/>
              <a:t>1439/06/24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4305A01-3F44-49C0-8265-45D3C06EBC8A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ze20.ir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ze20.i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ze20.ir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ze20.i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ze20.ir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ze20.ir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ze20.ir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ze20.ir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aze20.i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ze20.ir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ze20.ir/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ze20.i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ze20.ir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2276872"/>
            <a:ext cx="6477000" cy="1828800"/>
          </a:xfrm>
        </p:spPr>
        <p:txBody>
          <a:bodyPr/>
          <a:lstStyle/>
          <a:p>
            <a:pPr algn="r"/>
            <a:r>
              <a:rPr lang="fa-IR" dirty="0" smtClean="0"/>
              <a:t>مبانی نظری</a:t>
            </a:r>
            <a:br>
              <a:rPr lang="fa-IR" dirty="0" smtClean="0"/>
            </a:br>
            <a:r>
              <a:rPr lang="fa-IR" dirty="0" smtClean="0"/>
              <a:t>مبحث زیبایی شناسی</a:t>
            </a:r>
            <a:endParaRPr lang="fa-I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47664" y="692696"/>
            <a:ext cx="6477000" cy="116106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1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6000" dirty="0" smtClean="0"/>
              <a:t>بسم الله الرحمن الرحیم</a:t>
            </a:r>
            <a:endParaRPr lang="fa-IR" sz="6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رابطه زیبایی و معماری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نوع و نحوه نگرش ما به زیبایی در آفرینش و پدیدآوردن اثر هنری و معماری تاثیر دارد.</a:t>
            </a:r>
          </a:p>
          <a:p>
            <a:r>
              <a:rPr lang="fa-IR" dirty="0" smtClean="0"/>
              <a:t>روشن ساختن جایگاه و شئون زیبایی برای ارزیابی و دیدگاه و بررسی و تحلیل آثار معماری امری مهم است.</a:t>
            </a: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6933" y="6444044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20th Century Font" pitchFamily="2" charset="0"/>
                <a:hlinkClick r:id="rId2"/>
              </a:rPr>
              <a:t>www.saze20.ir</a:t>
            </a:r>
            <a:r>
              <a:rPr lang="en-US" dirty="0" smtClean="0">
                <a:latin typeface="20th Century Font" pitchFamily="2" charset="0"/>
              </a:rPr>
              <a:t> </a:t>
            </a:r>
            <a:endParaRPr lang="en-US" dirty="0">
              <a:latin typeface="20th Century Fo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زیبایی درمعماری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دو شیوه کلی در میان دیدگاه های انجام شده در زمینه معماری:</a:t>
            </a:r>
          </a:p>
          <a:p>
            <a:pPr>
              <a:buNone/>
            </a:pPr>
            <a:r>
              <a:rPr lang="fa-IR" dirty="0" smtClean="0"/>
              <a:t>    - تحلیل زیبایی شناختی در یک بستر مجرد نظری.</a:t>
            </a:r>
          </a:p>
          <a:p>
            <a:pPr>
              <a:buNone/>
            </a:pPr>
            <a:r>
              <a:rPr lang="fa-IR" dirty="0" smtClean="0"/>
              <a:t>     رویکرد« مفهوم به مصداق»</a:t>
            </a:r>
          </a:p>
          <a:p>
            <a:pPr>
              <a:buNone/>
            </a:pPr>
            <a:r>
              <a:rPr lang="fa-IR" dirty="0" smtClean="0"/>
              <a:t>   - تحلیل وضعیت معاصر در هر دو حوزه عمومی و نخبه گرا با دیدی منتقد و خرده بین.</a:t>
            </a:r>
          </a:p>
          <a:p>
            <a:pPr>
              <a:buNone/>
            </a:pPr>
            <a:r>
              <a:rPr lang="fa-IR" dirty="0" smtClean="0"/>
              <a:t>    رویکرد«مصداق به مفهوم»</a:t>
            </a:r>
          </a:p>
          <a:p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6933" y="6444044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20th Century Font" pitchFamily="2" charset="0"/>
                <a:hlinkClick r:id="rId2"/>
              </a:rPr>
              <a:t>www.saze20.ir</a:t>
            </a:r>
            <a:r>
              <a:rPr lang="en-US" dirty="0" smtClean="0">
                <a:latin typeface="20th Century Font" pitchFamily="2" charset="0"/>
              </a:rPr>
              <a:t> </a:t>
            </a:r>
            <a:endParaRPr lang="en-US" dirty="0">
              <a:latin typeface="20th Century Font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/>
              <a:t>مبانی هستی شناسی و معرفت شناسی در چهار مکتب زیبایی شناسی معماری</a:t>
            </a:r>
            <a:endParaRPr lang="fa-IR" sz="3600" dirty="0"/>
          </a:p>
        </p:txBody>
      </p:sp>
      <p:pic>
        <p:nvPicPr>
          <p:cNvPr id="4" name="Content Placeholder 3" descr="2015-05-17 22.34.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02400" y="1600200"/>
            <a:ext cx="6774150" cy="4495800"/>
          </a:xfrm>
        </p:spPr>
      </p:pic>
      <p:sp>
        <p:nvSpPr>
          <p:cNvPr id="5" name="Rectangle 4"/>
          <p:cNvSpPr/>
          <p:nvPr/>
        </p:nvSpPr>
        <p:spPr>
          <a:xfrm>
            <a:off x="36933" y="6444044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20th Century Font" pitchFamily="2" charset="0"/>
                <a:hlinkClick r:id="rId3"/>
              </a:rPr>
              <a:t>www.saze20.ir</a:t>
            </a:r>
            <a:r>
              <a:rPr lang="en-US" dirty="0" smtClean="0">
                <a:latin typeface="20th Century Font" pitchFamily="2" charset="0"/>
              </a:rPr>
              <a:t> </a:t>
            </a:r>
            <a:endParaRPr lang="en-US" dirty="0">
              <a:latin typeface="20th Century Font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زیبایی در فرهنگ در غرب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600200"/>
            <a:ext cx="8337452" cy="4543444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</a:rPr>
              <a:t>الف</a:t>
            </a:r>
            <a:r>
              <a:rPr lang="fa-IR" dirty="0" smtClean="0"/>
              <a:t>- </a:t>
            </a:r>
            <a:r>
              <a:rPr lang="fa-IR" dirty="0" smtClean="0">
                <a:solidFill>
                  <a:srgbClr val="FF0000"/>
                </a:solidFill>
              </a:rPr>
              <a:t>افلاطون</a:t>
            </a:r>
            <a:r>
              <a:rPr lang="fa-IR" dirty="0" smtClean="0"/>
              <a:t> : </a:t>
            </a:r>
            <a:r>
              <a:rPr lang="fa-IR" sz="2400" dirty="0" smtClean="0"/>
              <a:t>زیبایی نمایانگر یک حقیقت مطلق که در این جهان پدیدار شده. «هماهنگی اجزا با کل.»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ب</a:t>
            </a:r>
            <a:r>
              <a:rPr lang="fa-IR" dirty="0" smtClean="0"/>
              <a:t>- </a:t>
            </a:r>
            <a:r>
              <a:rPr lang="fa-IR" dirty="0" smtClean="0">
                <a:solidFill>
                  <a:srgbClr val="FF0000"/>
                </a:solidFill>
              </a:rPr>
              <a:t>ارسطو</a:t>
            </a:r>
            <a:r>
              <a:rPr lang="fa-IR" dirty="0" smtClean="0"/>
              <a:t> : </a:t>
            </a:r>
            <a:r>
              <a:rPr lang="fa-IR" sz="2400" dirty="0" smtClean="0"/>
              <a:t>زیبایی ،هماهنگی و تناسب و سازواری اجزا در یک سامانه است.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پ</a:t>
            </a:r>
            <a:r>
              <a:rPr lang="fa-IR" dirty="0" smtClean="0"/>
              <a:t>- </a:t>
            </a:r>
            <a:r>
              <a:rPr lang="fa-IR" dirty="0" smtClean="0">
                <a:solidFill>
                  <a:srgbClr val="FF0000"/>
                </a:solidFill>
              </a:rPr>
              <a:t>کانت</a:t>
            </a:r>
            <a:r>
              <a:rPr lang="fa-IR" dirty="0" smtClean="0"/>
              <a:t> : </a:t>
            </a:r>
            <a:r>
              <a:rPr lang="fa-IR" sz="2400" dirty="0" smtClean="0"/>
              <a:t>زیبایی ،امری ذهنی است.«تنها سلیقه است که زیبا را از نازیبا مشخص می کند.»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ت</a:t>
            </a:r>
            <a:r>
              <a:rPr lang="fa-IR" dirty="0" smtClean="0"/>
              <a:t>-</a:t>
            </a:r>
            <a:r>
              <a:rPr lang="fa-IR" dirty="0" smtClean="0">
                <a:solidFill>
                  <a:srgbClr val="FF0000"/>
                </a:solidFill>
              </a:rPr>
              <a:t>هگل</a:t>
            </a:r>
            <a:r>
              <a:rPr lang="fa-IR" dirty="0" smtClean="0"/>
              <a:t> : </a:t>
            </a:r>
            <a:r>
              <a:rPr lang="fa-IR" sz="2400" dirty="0" smtClean="0"/>
              <a:t>زیبایی ،امری عینی است.ادراک زیبایی وابسته به هماهنگی اجزا طبیعت و یگانگی ساختاری آن.</a:t>
            </a:r>
          </a:p>
          <a:p>
            <a:pPr>
              <a:buNone/>
            </a:pPr>
            <a:endParaRPr lang="fa-IR" dirty="0"/>
          </a:p>
        </p:txBody>
      </p:sp>
      <p:sp>
        <p:nvSpPr>
          <p:cNvPr id="4" name="Rectangle 3"/>
          <p:cNvSpPr/>
          <p:nvPr/>
        </p:nvSpPr>
        <p:spPr>
          <a:xfrm>
            <a:off x="36933" y="6444044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20th Century Font" pitchFamily="2" charset="0"/>
                <a:hlinkClick r:id="rId2"/>
              </a:rPr>
              <a:t>www.saze20.ir</a:t>
            </a:r>
            <a:r>
              <a:rPr lang="en-US" dirty="0" smtClean="0">
                <a:latin typeface="20th Century Font" pitchFamily="2" charset="0"/>
              </a:rPr>
              <a:t> </a:t>
            </a:r>
            <a:endParaRPr lang="en-US" dirty="0">
              <a:latin typeface="20th Century Font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گونه های زیبایی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5257800"/>
          </a:xfrm>
        </p:spPr>
        <p:txBody>
          <a:bodyPr/>
          <a:lstStyle/>
          <a:p>
            <a:r>
              <a:rPr lang="fa-IR" dirty="0" smtClean="0"/>
              <a:t>ا</a:t>
            </a:r>
            <a:r>
              <a:rPr lang="fa-IR" dirty="0" smtClean="0">
                <a:solidFill>
                  <a:srgbClr val="C00000"/>
                </a:solidFill>
              </a:rPr>
              <a:t>فلاطون</a:t>
            </a:r>
            <a:r>
              <a:rPr lang="fa-IR" dirty="0" smtClean="0"/>
              <a:t> : - زیبایی مطلق(مثل).2-زیبایی طبیعت.3- زیبایی هنری.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کانت</a:t>
            </a:r>
            <a:r>
              <a:rPr lang="fa-IR" dirty="0" smtClean="0"/>
              <a:t> : 1- زیبایی طبیعی. 2- زیبایی ساخت بشر.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هگل</a:t>
            </a:r>
            <a:r>
              <a:rPr lang="fa-IR" dirty="0" smtClean="0"/>
              <a:t> : 1-زیبایی طبیعی. 2- زیبایی هنری.</a:t>
            </a:r>
            <a:endParaRPr lang="fa-IR" dirty="0"/>
          </a:p>
        </p:txBody>
      </p:sp>
      <p:pic>
        <p:nvPicPr>
          <p:cNvPr id="4" name="Picture 3" descr="2015-04-26 16.11.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143248"/>
            <a:ext cx="571504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308304" y="6444044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20th Century Font" pitchFamily="2" charset="0"/>
                <a:hlinkClick r:id="rId3"/>
              </a:rPr>
              <a:t>www.saze20.ir</a:t>
            </a:r>
            <a:r>
              <a:rPr lang="en-US" dirty="0" smtClean="0">
                <a:latin typeface="20th Century Font" pitchFamily="2" charset="0"/>
              </a:rPr>
              <a:t> </a:t>
            </a:r>
            <a:endParaRPr lang="en-US" dirty="0">
              <a:latin typeface="20th Century Font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بنیادهای آفاقی  و انفسی زیبایی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2000240"/>
            <a:ext cx="8337484" cy="4643470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</a:rPr>
              <a:t>بنیادهای آفاقی</a:t>
            </a:r>
            <a:r>
              <a:rPr lang="fa-IR" dirty="0" smtClean="0"/>
              <a:t>: 1- </a:t>
            </a:r>
            <a:r>
              <a:rPr lang="fa-IR" dirty="0" smtClean="0">
                <a:solidFill>
                  <a:srgbClr val="FF0000"/>
                </a:solidFill>
              </a:rPr>
              <a:t>علت صوری </a:t>
            </a:r>
            <a:r>
              <a:rPr lang="fa-IR" dirty="0" smtClean="0"/>
              <a:t>: الف – نظم</a:t>
            </a:r>
          </a:p>
          <a:p>
            <a:pPr>
              <a:buNone/>
            </a:pPr>
            <a:r>
              <a:rPr lang="fa-IR" dirty="0" smtClean="0"/>
              <a:t>                                          ب – بی نظمی</a:t>
            </a:r>
          </a:p>
          <a:p>
            <a:pPr>
              <a:buNone/>
            </a:pPr>
            <a:r>
              <a:rPr lang="fa-IR" dirty="0" smtClean="0"/>
              <a:t>     2- </a:t>
            </a:r>
            <a:r>
              <a:rPr lang="fa-IR" dirty="0" smtClean="0">
                <a:solidFill>
                  <a:srgbClr val="FF0000"/>
                </a:solidFill>
              </a:rPr>
              <a:t>علت مادی </a:t>
            </a:r>
            <a:r>
              <a:rPr lang="fa-IR" dirty="0" smtClean="0"/>
              <a:t>: - طبیعت – جامعه – تاریخ – انسان- معبود – وجود.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بنیادهای انفسی </a:t>
            </a:r>
            <a:r>
              <a:rPr lang="fa-IR" dirty="0" smtClean="0"/>
              <a:t>:</a:t>
            </a:r>
          </a:p>
          <a:p>
            <a:pPr>
              <a:buNone/>
            </a:pPr>
            <a:r>
              <a:rPr lang="fa-IR" dirty="0" smtClean="0"/>
              <a:t>1- </a:t>
            </a:r>
            <a:r>
              <a:rPr lang="fa-IR" dirty="0" smtClean="0">
                <a:solidFill>
                  <a:srgbClr val="FF0000"/>
                </a:solidFill>
              </a:rPr>
              <a:t>علت فاعلی</a:t>
            </a:r>
            <a:r>
              <a:rPr lang="fa-IR" dirty="0" smtClean="0"/>
              <a:t>: استعدادهای نظری و عملی.</a:t>
            </a:r>
          </a:p>
          <a:p>
            <a:pPr>
              <a:buNone/>
            </a:pPr>
            <a:r>
              <a:rPr lang="fa-IR" dirty="0" smtClean="0"/>
              <a:t>    2- </a:t>
            </a:r>
            <a:r>
              <a:rPr lang="fa-IR" dirty="0" smtClean="0">
                <a:solidFill>
                  <a:srgbClr val="FF0000"/>
                </a:solidFill>
              </a:rPr>
              <a:t>علت غایی </a:t>
            </a:r>
            <a:r>
              <a:rPr lang="fa-IR" dirty="0" smtClean="0"/>
              <a:t>: کمال و لذت </a:t>
            </a:r>
          </a:p>
          <a:p>
            <a:endParaRPr lang="fa-IR" dirty="0" smtClean="0"/>
          </a:p>
        </p:txBody>
      </p:sp>
      <p:pic>
        <p:nvPicPr>
          <p:cNvPr id="4" name="Picture 3" descr="2015-04-26 19.25.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876"/>
            <a:ext cx="300039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7236296" y="6459044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20th Century Font" pitchFamily="2" charset="0"/>
                <a:hlinkClick r:id="rId3"/>
              </a:rPr>
              <a:t>www.saze20.ir</a:t>
            </a:r>
            <a:r>
              <a:rPr lang="en-US" dirty="0" smtClean="0">
                <a:latin typeface="20th Century Font" pitchFamily="2" charset="0"/>
              </a:rPr>
              <a:t> </a:t>
            </a:r>
            <a:endParaRPr lang="en-US" dirty="0">
              <a:latin typeface="20th Century Font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دیدگاه اندیشمندان غربی در دوگانه های زیبایی 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600200"/>
            <a:ext cx="8623204" cy="5043510"/>
          </a:xfrm>
        </p:spPr>
        <p:txBody>
          <a:bodyPr>
            <a:normAutofit fontScale="92500" lnSpcReduction="20000"/>
          </a:bodyPr>
          <a:lstStyle/>
          <a:p>
            <a:r>
              <a:rPr lang="fa-IR" sz="2400" dirty="0" smtClean="0">
                <a:solidFill>
                  <a:srgbClr val="C00000"/>
                </a:solidFill>
              </a:rPr>
              <a:t>1-دیدگاه عین گراودیدگاه ذهن گرا</a:t>
            </a:r>
            <a:r>
              <a:rPr lang="fa-IR" sz="2200" dirty="0" smtClean="0"/>
              <a:t>:-زیبایی چیزی بیرونی -زیبایی چیزی درونی وذهنی </a:t>
            </a:r>
          </a:p>
          <a:p>
            <a:pPr>
              <a:buNone/>
            </a:pPr>
            <a:r>
              <a:rPr lang="fa-IR" sz="2400" dirty="0" smtClean="0"/>
              <a:t>   </a:t>
            </a:r>
            <a:r>
              <a:rPr lang="fa-IR" sz="2400" dirty="0" smtClean="0">
                <a:solidFill>
                  <a:srgbClr val="C00000"/>
                </a:solidFill>
              </a:rPr>
              <a:t>2- دیدگاه بیرونی و دیدگاه درونی</a:t>
            </a:r>
            <a:r>
              <a:rPr lang="fa-IR" dirty="0" smtClean="0"/>
              <a:t>: </a:t>
            </a:r>
            <a:r>
              <a:rPr lang="fa-IR" sz="2000" dirty="0" smtClean="0"/>
              <a:t>- </a:t>
            </a:r>
            <a:r>
              <a:rPr lang="fa-IR" sz="2200" dirty="0" smtClean="0"/>
              <a:t>آگاهی در نگاه از بیرون - آگاهی در نگاه از درون</a:t>
            </a:r>
          </a:p>
          <a:p>
            <a:pPr>
              <a:buNone/>
            </a:pPr>
            <a:r>
              <a:rPr lang="fa-IR" sz="2400" dirty="0" smtClean="0">
                <a:solidFill>
                  <a:srgbClr val="C00000"/>
                </a:solidFill>
              </a:rPr>
              <a:t>   3-دیدگاه پسینی، دیدگاه پیشینی</a:t>
            </a:r>
            <a:r>
              <a:rPr lang="fa-IR" dirty="0" smtClean="0"/>
              <a:t>: </a:t>
            </a:r>
            <a:r>
              <a:rPr lang="fa-IR" sz="2200" dirty="0" smtClean="0"/>
              <a:t>- امیال و آرزوهای انسان اصل می شود. – تعریف و معیارهای زیبایی از پیش روشن است.</a:t>
            </a:r>
          </a:p>
          <a:p>
            <a:endParaRPr lang="fa-IR" sz="2400" dirty="0" smtClean="0"/>
          </a:p>
          <a:p>
            <a:pPr>
              <a:buNone/>
            </a:pPr>
            <a:endParaRPr lang="fa-IR" sz="2400" dirty="0" smtClean="0"/>
          </a:p>
          <a:p>
            <a:endParaRPr lang="fa-IR" sz="2400" dirty="0" smtClean="0">
              <a:solidFill>
                <a:srgbClr val="C00000"/>
              </a:solidFill>
            </a:endParaRPr>
          </a:p>
          <a:p>
            <a:endParaRPr lang="fa-IR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a-IR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a-IR" sz="24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a-IR" sz="24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fa-IR" sz="2400" dirty="0" smtClean="0">
                <a:solidFill>
                  <a:srgbClr val="C00000"/>
                </a:solidFill>
              </a:rPr>
              <a:t>4- دیدگاه شناخت شناسانه و دیدگاه هستی شناسانه</a:t>
            </a:r>
            <a:r>
              <a:rPr lang="fa-IR" dirty="0" smtClean="0"/>
              <a:t>: </a:t>
            </a:r>
            <a:r>
              <a:rPr lang="fa-IR" sz="2200" dirty="0" smtClean="0"/>
              <a:t>- شالوده زیبایی شناسی؛ در معرفت شناسی است. - شالوده زیبایی شناسی؛ در هستی شناسی و جهان بینی است. </a:t>
            </a:r>
          </a:p>
          <a:p>
            <a:endParaRPr lang="fa-IR" dirty="0"/>
          </a:p>
        </p:txBody>
      </p:sp>
      <p:pic>
        <p:nvPicPr>
          <p:cNvPr id="4" name="Picture 3" descr="0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786058"/>
            <a:ext cx="5572164" cy="2786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933" y="6444044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20th Century Font" pitchFamily="2" charset="0"/>
                <a:hlinkClick r:id="rId3"/>
              </a:rPr>
              <a:t>www.saze20.ir</a:t>
            </a:r>
            <a:r>
              <a:rPr lang="en-US" dirty="0" smtClean="0">
                <a:latin typeface="20th Century Font" pitchFamily="2" charset="0"/>
              </a:rPr>
              <a:t> </a:t>
            </a:r>
            <a:endParaRPr lang="en-US" dirty="0">
              <a:latin typeface="20th Century Font" pitchFamily="2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زیبایی شناسی در فرهنگ شرق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600200"/>
            <a:ext cx="8194576" cy="4972072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</a:rPr>
              <a:t>نظریه زیبایی شناسی شرقی </a:t>
            </a:r>
            <a:r>
              <a:rPr lang="fa-IR" dirty="0" smtClean="0"/>
              <a:t>: 1- </a:t>
            </a:r>
            <a:r>
              <a:rPr lang="fa-IR" sz="2400" dirty="0" smtClean="0"/>
              <a:t>تجربه زیباشناسانه وجدی است که کنه آن تعریف ناپذیر است.</a:t>
            </a:r>
          </a:p>
          <a:p>
            <a:r>
              <a:rPr lang="fa-IR" sz="2400" dirty="0" smtClean="0"/>
              <a:t>2-اثر هنری برای رسیدن به غایات خاص به خدمت گرفته می شود.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زیبایی شناسی از دیدگاه فرهنگ اسلامی </a:t>
            </a:r>
            <a:r>
              <a:rPr lang="fa-IR" sz="2400" dirty="0" smtClean="0"/>
              <a:t>:</a:t>
            </a:r>
          </a:p>
          <a:p>
            <a:r>
              <a:rPr lang="fa-IR" sz="2400" dirty="0" smtClean="0"/>
              <a:t>زیبایی شناسی فقط ماهیت ظاهری و تجربی ندارد. بجز سیر درونی راه کسب بیرونی نیز نفی نمی شود.</a:t>
            </a:r>
          </a:p>
          <a:p>
            <a:r>
              <a:rPr lang="fa-IR" sz="2400" dirty="0" smtClean="0">
                <a:solidFill>
                  <a:srgbClr val="C00000"/>
                </a:solidFill>
              </a:rPr>
              <a:t>دیدگاه اندیشمندان مسلمان </a:t>
            </a:r>
            <a:r>
              <a:rPr lang="fa-IR" sz="2400" dirty="0" smtClean="0"/>
              <a:t>:</a:t>
            </a:r>
          </a:p>
          <a:p>
            <a:r>
              <a:rPr lang="fa-IR" sz="2400" dirty="0" smtClean="0"/>
              <a:t>1- </a:t>
            </a:r>
            <a:r>
              <a:rPr lang="fa-IR" sz="2400" dirty="0" smtClean="0">
                <a:solidFill>
                  <a:srgbClr val="FF0000"/>
                </a:solidFill>
              </a:rPr>
              <a:t>ابن هیثم </a:t>
            </a:r>
            <a:r>
              <a:rPr lang="fa-IR" sz="2400" dirty="0" smtClean="0"/>
              <a:t>:تعامل پیچیده ای میان 22 عامل: نور،رنگ،فاصله،مکان...</a:t>
            </a:r>
          </a:p>
          <a:p>
            <a:r>
              <a:rPr lang="fa-IR" sz="2400" dirty="0" smtClean="0"/>
              <a:t>2-</a:t>
            </a:r>
            <a:r>
              <a:rPr lang="fa-IR" sz="2400" dirty="0" smtClean="0">
                <a:solidFill>
                  <a:srgbClr val="FF0000"/>
                </a:solidFill>
              </a:rPr>
              <a:t>محمد غزالی </a:t>
            </a:r>
            <a:r>
              <a:rPr lang="fa-IR" sz="2400" dirty="0" smtClean="0"/>
              <a:t>:زیبایی هرچیز دراین است که دارای کمال سزاوار و ممکن باشد.دو گونه زیبایی:پیدا و ناپیدا(زیبایی حسی وزیبایی عقلی)</a:t>
            </a:r>
          </a:p>
          <a:p>
            <a:r>
              <a:rPr lang="fa-IR" sz="2400" dirty="0" smtClean="0"/>
              <a:t>3-</a:t>
            </a:r>
            <a:r>
              <a:rPr lang="fa-IR" sz="2400" dirty="0" smtClean="0">
                <a:solidFill>
                  <a:srgbClr val="FF0000"/>
                </a:solidFill>
              </a:rPr>
              <a:t>فارابی </a:t>
            </a:r>
            <a:r>
              <a:rPr lang="fa-IR" sz="2400" dirty="0" smtClean="0"/>
              <a:t>(زیبایی شناسی وجودی) :«شناخت پدیدآورنده اول و صفات او.»</a:t>
            </a:r>
            <a:endParaRPr lang="fa-IR" sz="2400" dirty="0"/>
          </a:p>
        </p:txBody>
      </p:sp>
      <p:sp>
        <p:nvSpPr>
          <p:cNvPr id="4" name="Rectangle 3"/>
          <p:cNvSpPr/>
          <p:nvPr/>
        </p:nvSpPr>
        <p:spPr>
          <a:xfrm>
            <a:off x="36933" y="6444044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20th Century Font" pitchFamily="2" charset="0"/>
                <a:hlinkClick r:id="rId2"/>
              </a:rPr>
              <a:t>www.saze20.ir</a:t>
            </a:r>
            <a:r>
              <a:rPr lang="en-US" dirty="0" smtClean="0">
                <a:latin typeface="20th Century Font" pitchFamily="2" charset="0"/>
              </a:rPr>
              <a:t> </a:t>
            </a:r>
            <a:endParaRPr lang="en-US" dirty="0">
              <a:latin typeface="20th Century Font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زیبایی از دیدگاه اسلام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600200"/>
            <a:ext cx="8266014" cy="4972072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C00000"/>
                </a:solidFill>
              </a:rPr>
              <a:t>بحث زیبایی نزد اندیشمندان مسلمان </a:t>
            </a:r>
            <a:r>
              <a:rPr lang="fa-IR" dirty="0" smtClean="0"/>
              <a:t>: </a:t>
            </a:r>
            <a:r>
              <a:rPr lang="fa-IR" sz="3200" dirty="0" smtClean="0">
                <a:solidFill>
                  <a:srgbClr val="FF0000"/>
                </a:solidFill>
              </a:rPr>
              <a:t>اول</a:t>
            </a:r>
            <a:r>
              <a:rPr lang="fa-IR" sz="3200" dirty="0" smtClean="0"/>
              <a:t>؛</a:t>
            </a:r>
            <a:r>
              <a:rPr lang="fa-IR" sz="3200" dirty="0" smtClean="0">
                <a:solidFill>
                  <a:srgbClr val="FF0000"/>
                </a:solidFill>
              </a:rPr>
              <a:t> </a:t>
            </a:r>
            <a:r>
              <a:rPr lang="fa-IR" sz="3200" dirty="0" smtClean="0"/>
              <a:t>زیبایی جدا از سرچشمه و غایت و هدف آن نمی تواند باشد.</a:t>
            </a:r>
            <a:r>
              <a:rPr lang="fa-IR" sz="3200" dirty="0" smtClean="0">
                <a:solidFill>
                  <a:srgbClr val="FF0000"/>
                </a:solidFill>
              </a:rPr>
              <a:t>دوم</a:t>
            </a:r>
            <a:r>
              <a:rPr lang="fa-IR" sz="3200" dirty="0" smtClean="0"/>
              <a:t>؛زیبایی حقیقتی عینی است که درباره همه موجودات صدق می کند</a:t>
            </a:r>
            <a:r>
              <a:rPr lang="fa-IR" dirty="0" smtClean="0"/>
              <a:t>.</a:t>
            </a:r>
          </a:p>
          <a:p>
            <a:pPr>
              <a:buNone/>
            </a:pPr>
            <a:endParaRPr lang="fa-IR" dirty="0" smtClean="0">
              <a:solidFill>
                <a:srgbClr val="C00000"/>
              </a:solidFill>
            </a:endParaRPr>
          </a:p>
          <a:p>
            <a:r>
              <a:rPr lang="fa-IR" dirty="0" smtClean="0">
                <a:solidFill>
                  <a:srgbClr val="C00000"/>
                </a:solidFill>
              </a:rPr>
              <a:t>به طور کلی </a:t>
            </a:r>
            <a:r>
              <a:rPr lang="fa-IR" dirty="0" smtClean="0"/>
              <a:t>:« </a:t>
            </a:r>
            <a:r>
              <a:rPr lang="fa-IR" sz="2400" dirty="0" smtClean="0"/>
              <a:t>زیبایی وجودی است حقیقی ، که در </a:t>
            </a:r>
            <a:r>
              <a:rPr lang="fa-IR" sz="2400" b="1" dirty="0" smtClean="0">
                <a:solidFill>
                  <a:srgbClr val="FF0000"/>
                </a:solidFill>
              </a:rPr>
              <a:t>عالم ماده </a:t>
            </a:r>
            <a:r>
              <a:rPr lang="fa-IR" sz="2400" dirty="0" smtClean="0"/>
              <a:t>؛ با صورت های مادی، </a:t>
            </a:r>
            <a:r>
              <a:rPr lang="fa-IR" sz="2400" b="1" dirty="0" smtClean="0"/>
              <a:t>بوسیله حواس</a:t>
            </a:r>
            <a:r>
              <a:rPr lang="fa-IR" sz="2400" dirty="0" smtClean="0"/>
              <a:t>.در </a:t>
            </a:r>
            <a:r>
              <a:rPr lang="fa-IR" sz="2400" b="1" dirty="0" smtClean="0">
                <a:solidFill>
                  <a:srgbClr val="FF0000"/>
                </a:solidFill>
              </a:rPr>
              <a:t>عالم معقول </a:t>
            </a:r>
            <a:r>
              <a:rPr lang="fa-IR" sz="2400" dirty="0" smtClean="0"/>
              <a:t>؛ با صفات مفهومی،</a:t>
            </a:r>
            <a:r>
              <a:rPr lang="fa-IR" sz="2400" b="1" dirty="0" smtClean="0"/>
              <a:t>بوسیله عقل</a:t>
            </a:r>
            <a:r>
              <a:rPr lang="fa-IR" sz="2400" dirty="0" smtClean="0"/>
              <a:t>. در </a:t>
            </a:r>
            <a:r>
              <a:rPr lang="fa-IR" sz="2400" b="1" dirty="0" smtClean="0">
                <a:solidFill>
                  <a:srgbClr val="FF0000"/>
                </a:solidFill>
              </a:rPr>
              <a:t>عالم ملکوت </a:t>
            </a:r>
            <a:r>
              <a:rPr lang="fa-IR" sz="2400" dirty="0" smtClean="0"/>
              <a:t>؛ </a:t>
            </a:r>
            <a:r>
              <a:rPr lang="fa-IR" sz="2400" b="1" dirty="0" smtClean="0"/>
              <a:t>بوسیله دل</a:t>
            </a:r>
            <a:r>
              <a:rPr lang="fa-IR" sz="2400" dirty="0" smtClean="0"/>
              <a:t>، به نسبت قوه و ظهور وجود و ظرفیت مخاطبین ادراک می شود.</a:t>
            </a:r>
            <a:r>
              <a:rPr lang="fa-IR" dirty="0" smtClean="0"/>
              <a:t>»</a:t>
            </a:r>
          </a:p>
        </p:txBody>
      </p:sp>
      <p:sp>
        <p:nvSpPr>
          <p:cNvPr id="4" name="Rectangle 3"/>
          <p:cNvSpPr/>
          <p:nvPr/>
        </p:nvSpPr>
        <p:spPr>
          <a:xfrm>
            <a:off x="36933" y="6444044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20th Century Font" pitchFamily="2" charset="0"/>
                <a:hlinkClick r:id="rId2"/>
              </a:rPr>
              <a:t>www.saze20.ir</a:t>
            </a:r>
            <a:r>
              <a:rPr lang="en-US" dirty="0" smtClean="0">
                <a:latin typeface="20th Century Font" pitchFamily="2" charset="0"/>
              </a:rPr>
              <a:t> </a:t>
            </a:r>
            <a:endParaRPr lang="en-US" dirty="0">
              <a:latin typeface="20th Century Font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زیبایی ازنظرمکاتب مختلف</a:t>
            </a:r>
            <a:endParaRPr lang="fa-IR" dirty="0"/>
          </a:p>
        </p:txBody>
      </p:sp>
      <p:pic>
        <p:nvPicPr>
          <p:cNvPr id="4" name="Content Placeholder 3" descr="2015-05-17 22.31.3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428628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2015-05-17 22.32.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643050"/>
            <a:ext cx="3786214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6933" y="6444044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20th Century Font" pitchFamily="2" charset="0"/>
                <a:hlinkClick r:id="rId4"/>
              </a:rPr>
              <a:t>www.saze20.ir</a:t>
            </a:r>
            <a:r>
              <a:rPr lang="en-US" dirty="0" smtClean="0">
                <a:latin typeface="20th Century Font" pitchFamily="2" charset="0"/>
              </a:rPr>
              <a:t> </a:t>
            </a:r>
            <a:endParaRPr lang="en-US" dirty="0">
              <a:latin typeface="20th Century Fo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زیبایی شناختی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لغت </a:t>
            </a:r>
            <a:r>
              <a:rPr lang="fa-IR" dirty="0" smtClean="0">
                <a:solidFill>
                  <a:srgbClr val="C00000"/>
                </a:solidFill>
              </a:rPr>
              <a:t>زیباشناختی</a:t>
            </a:r>
            <a:r>
              <a:rPr lang="fa-IR" dirty="0" smtClean="0"/>
              <a:t>(استتیک):یونانی است. به معنی </a:t>
            </a:r>
            <a:r>
              <a:rPr lang="fa-IR" dirty="0" smtClean="0">
                <a:solidFill>
                  <a:srgbClr val="FF0000"/>
                </a:solidFill>
              </a:rPr>
              <a:t>ادراک</a:t>
            </a:r>
            <a:r>
              <a:rPr lang="fa-IR" dirty="0" smtClean="0"/>
              <a:t>.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زیبایی شناسی</a:t>
            </a:r>
            <a:r>
              <a:rPr lang="fa-IR" dirty="0" smtClean="0"/>
              <a:t>؛قابلیتی برای درک بهتر اجسام و باعث تغییر در نگرش می گردد.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هدف زیبایی شناسی</a:t>
            </a:r>
            <a:r>
              <a:rPr lang="fa-IR" dirty="0" smtClean="0"/>
              <a:t>:توضیح چیستی،نحوه درک ما،تحلیل سطوح و گونه های زیبایی.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پیدایش دانش زیبا شناسی </a:t>
            </a:r>
            <a:r>
              <a:rPr lang="fa-IR" dirty="0" smtClean="0"/>
              <a:t>: دو سده اخیر.قرن18 بیشتر جنبه روانشناسانه گرفت.</a:t>
            </a:r>
          </a:p>
          <a:p>
            <a:endParaRPr lang="fa-IR" dirty="0" smtClean="0">
              <a:solidFill>
                <a:srgbClr val="C00000"/>
              </a:solidFill>
            </a:endParaRPr>
          </a:p>
          <a:p>
            <a:endParaRPr lang="fa-IR" dirty="0" smtClean="0">
              <a:solidFill>
                <a:srgbClr val="C00000"/>
              </a:solidFill>
            </a:endParaRPr>
          </a:p>
          <a:p>
            <a:endParaRPr lang="fa-IR" dirty="0" smtClean="0">
              <a:solidFill>
                <a:srgbClr val="C00000"/>
              </a:solidFill>
            </a:endParaRPr>
          </a:p>
          <a:p>
            <a:endParaRPr lang="fa-IR" dirty="0" smtClean="0">
              <a:solidFill>
                <a:srgbClr val="C00000"/>
              </a:solidFill>
            </a:endParaRPr>
          </a:p>
          <a:p>
            <a:endParaRPr lang="fa-IR" dirty="0" smtClean="0">
              <a:solidFill>
                <a:srgbClr val="C00000"/>
              </a:solidFill>
            </a:endParaRPr>
          </a:p>
          <a:p>
            <a:endParaRPr lang="fa-IR" dirty="0" smtClean="0">
              <a:solidFill>
                <a:srgbClr val="C00000"/>
              </a:solidFill>
            </a:endParaRPr>
          </a:p>
          <a:p>
            <a:endParaRPr lang="fa-IR" dirty="0" smtClean="0">
              <a:solidFill>
                <a:srgbClr val="C00000"/>
              </a:solidFill>
            </a:endParaRPr>
          </a:p>
          <a:p>
            <a:endParaRPr lang="fa-IR" dirty="0" smtClean="0">
              <a:solidFill>
                <a:srgbClr val="C00000"/>
              </a:solidFill>
            </a:endParaRPr>
          </a:p>
          <a:p>
            <a:endParaRPr lang="fa-I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منابع</a:t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منابع</a:t>
            </a:r>
          </a:p>
          <a:p>
            <a:pPr>
              <a:buNone/>
            </a:pPr>
            <a:r>
              <a:rPr lang="fa-IR" dirty="0" smtClean="0"/>
              <a:t>1</a:t>
            </a:r>
            <a:r>
              <a:rPr lang="fa-IR" sz="2000" dirty="0" smtClean="0"/>
              <a:t>-یورک گروتر:  زیبایی شناسی در معماری.    </a:t>
            </a:r>
          </a:p>
          <a:p>
            <a:pPr>
              <a:buNone/>
            </a:pPr>
            <a:r>
              <a:rPr lang="fa-IR" sz="2000" dirty="0" smtClean="0"/>
              <a:t> 2-عبدالحمید نقره کار: مبانی نظری معماری.  </a:t>
            </a:r>
          </a:p>
          <a:p>
            <a:pPr>
              <a:buNone/>
            </a:pPr>
            <a:r>
              <a:rPr lang="fa-IR" sz="2000" dirty="0" smtClean="0"/>
              <a:t> 3-دانشنامه ویکی پدیا.                                 </a:t>
            </a:r>
          </a:p>
          <a:p>
            <a:pPr>
              <a:buNone/>
            </a:pPr>
            <a:r>
              <a:rPr lang="fa-IR" sz="2000" dirty="0" smtClean="0"/>
              <a:t>4-بابک احمدی : حقیقت و زیبایی. </a:t>
            </a:r>
            <a:endParaRPr lang="fa-IR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واژه شناسی زیبایی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fa-IR" dirty="0" smtClean="0">
                <a:solidFill>
                  <a:srgbClr val="C00000"/>
                </a:solidFill>
              </a:rPr>
              <a:t>زیبایی</a:t>
            </a:r>
            <a:r>
              <a:rPr lang="fa-IR" dirty="0" smtClean="0"/>
              <a:t>:ریشه آن «</a:t>
            </a:r>
            <a:r>
              <a:rPr lang="fa-IR" dirty="0" smtClean="0">
                <a:solidFill>
                  <a:srgbClr val="FF0000"/>
                </a:solidFill>
              </a:rPr>
              <a:t>زیب</a:t>
            </a:r>
            <a:r>
              <a:rPr lang="fa-IR" dirty="0" smtClean="0"/>
              <a:t>».به مفهوم:«زیبنده و برازنده».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مفهوم واژه زیبا</a:t>
            </a:r>
            <a:r>
              <a:rPr lang="fa-IR" dirty="0" smtClean="0"/>
              <a:t>:«زیبنده،نیکو،خوب،جمیل،صاحب جمال...».</a:t>
            </a:r>
          </a:p>
          <a:p>
            <a:r>
              <a:rPr lang="fa-IR" dirty="0" smtClean="0"/>
              <a:t>تعریف زیبایی در«</a:t>
            </a:r>
            <a:r>
              <a:rPr lang="fa-IR" dirty="0" smtClean="0">
                <a:solidFill>
                  <a:srgbClr val="C00000"/>
                </a:solidFill>
              </a:rPr>
              <a:t>فرهنگ معین</a:t>
            </a:r>
            <a:r>
              <a:rPr lang="fa-IR" dirty="0" smtClean="0"/>
              <a:t>»:نظم وهماهنگی،همراه با عظمت و پاکی در شی.تحریک عقل و تخیل وتمایلات انسان.پدیدآوردن لذت و انبساط.</a:t>
            </a:r>
          </a:p>
          <a:p>
            <a:r>
              <a:rPr lang="fa-IR" dirty="0" smtClean="0"/>
              <a:t>در«</a:t>
            </a:r>
            <a:r>
              <a:rPr lang="fa-IR" dirty="0" smtClean="0">
                <a:solidFill>
                  <a:srgbClr val="C00000"/>
                </a:solidFill>
              </a:rPr>
              <a:t>فرهنگ فلسفی</a:t>
            </a:r>
            <a:r>
              <a:rPr lang="fa-IR" dirty="0" smtClean="0"/>
              <a:t>»:صفتی که در اشیا دیده می شود.ایجادسرور ورضایتمندی در انسان.</a:t>
            </a:r>
          </a:p>
          <a:p>
            <a:pPr>
              <a:buNone/>
            </a:pPr>
            <a:r>
              <a:rPr lang="fa-IR" dirty="0" smtClean="0"/>
              <a:t>نتیجه تعاریف:زیبایی دارای دو ویژگی :</a:t>
            </a:r>
          </a:p>
          <a:p>
            <a:pPr>
              <a:buNone/>
            </a:pPr>
            <a:r>
              <a:rPr lang="fa-IR" dirty="0" smtClean="0"/>
              <a:t>1-بیرونی و دیدنی                     2-درونی و نادیدنی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عوامل اساسی زیباشناسی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a-IR" dirty="0" smtClean="0"/>
              <a:t>سه عامل اساسی نقش دهنده در معماری«ویترویوس»:</a:t>
            </a:r>
          </a:p>
          <a:p>
            <a:r>
              <a:rPr lang="fa-IR" dirty="0" smtClean="0"/>
              <a:t>-</a:t>
            </a:r>
            <a:r>
              <a:rPr lang="fa-IR" dirty="0" smtClean="0">
                <a:solidFill>
                  <a:srgbClr val="FF0000"/>
                </a:solidFill>
              </a:rPr>
              <a:t>زیبایی  </a:t>
            </a:r>
            <a:r>
              <a:rPr lang="fa-IR" dirty="0" smtClean="0"/>
              <a:t>       -ایستایی        -کارآیی</a:t>
            </a:r>
          </a:p>
          <a:p>
            <a:r>
              <a:rPr lang="fa-IR" dirty="0" smtClean="0"/>
              <a:t>شش عامل اساسی زیباشناختی در ساختمان:</a:t>
            </a:r>
          </a:p>
          <a:p>
            <a:pPr>
              <a:buNone/>
            </a:pPr>
            <a:r>
              <a:rPr lang="fa-IR" sz="2400" dirty="0" smtClean="0"/>
              <a:t>1-نسبت اندازه های اجزاساختمان بایکدیگر وباکل ساختمان.</a:t>
            </a:r>
          </a:p>
          <a:p>
            <a:pPr>
              <a:buNone/>
            </a:pPr>
            <a:r>
              <a:rPr lang="fa-IR" sz="2400" dirty="0" smtClean="0"/>
              <a:t>2-ارتباط بین اجزاساختمان ونظم آنها در کل ساختمان.</a:t>
            </a:r>
          </a:p>
          <a:p>
            <a:pPr>
              <a:buNone/>
            </a:pPr>
            <a:r>
              <a:rPr lang="fa-IR" sz="2400" dirty="0" smtClean="0"/>
              <a:t>3-ظرافت ظاهری هرکدام ازاجزا و کل ساختمان.</a:t>
            </a:r>
          </a:p>
          <a:p>
            <a:pPr>
              <a:buNone/>
            </a:pPr>
            <a:r>
              <a:rPr lang="fa-IR" sz="2400" dirty="0" smtClean="0"/>
              <a:t>4-تناسب مدوله بین تک تک اجزا و کل ساختمان.</a:t>
            </a:r>
          </a:p>
          <a:p>
            <a:pPr>
              <a:buNone/>
            </a:pPr>
            <a:r>
              <a:rPr lang="fa-IR" sz="2400" dirty="0" smtClean="0"/>
              <a:t>5-تجهیز ساختمان متناسب بانوع استفاده بنا.</a:t>
            </a:r>
          </a:p>
          <a:p>
            <a:pPr>
              <a:buNone/>
            </a:pPr>
            <a:r>
              <a:rPr lang="fa-IR" sz="2400" dirty="0" smtClean="0"/>
              <a:t>6-تناسب هزینه باعملکرد و مصالح بکاررفته.</a:t>
            </a:r>
            <a:endParaRPr lang="fa-I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احساس زیبایی؛نظام زیباشناختی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600200"/>
            <a:ext cx="8480328" cy="4972072"/>
          </a:xfrm>
        </p:spPr>
        <p:txBody>
          <a:bodyPr/>
          <a:lstStyle/>
          <a:p>
            <a:r>
              <a:rPr lang="fa-IR" dirty="0" smtClean="0"/>
              <a:t>سه </a:t>
            </a:r>
            <a:r>
              <a:rPr lang="fa-IR" dirty="0" smtClean="0">
                <a:solidFill>
                  <a:srgbClr val="C00000"/>
                </a:solidFill>
              </a:rPr>
              <a:t>نظام زیباشناختی </a:t>
            </a:r>
            <a:r>
              <a:rPr lang="fa-IR" dirty="0" smtClean="0"/>
              <a:t>ازنظرپیتراسمیت:</a:t>
            </a:r>
          </a:p>
          <a:p>
            <a:pPr>
              <a:buNone/>
            </a:pPr>
            <a:r>
              <a:rPr lang="fa-IR" dirty="0" smtClean="0"/>
              <a:t>  -</a:t>
            </a:r>
            <a:r>
              <a:rPr lang="fa-IR" sz="2400" dirty="0" smtClean="0">
                <a:solidFill>
                  <a:srgbClr val="FF0000"/>
                </a:solidFill>
              </a:rPr>
              <a:t>نظام اول </a:t>
            </a:r>
            <a:r>
              <a:rPr lang="fa-IR" sz="2400" dirty="0" smtClean="0"/>
              <a:t>:براساس تعادل و هماهنگی</a:t>
            </a:r>
          </a:p>
          <a:p>
            <a:endParaRPr lang="fa-IR" sz="2400" dirty="0" smtClean="0"/>
          </a:p>
          <a:p>
            <a:pPr>
              <a:buNone/>
            </a:pPr>
            <a:r>
              <a:rPr lang="fa-IR" sz="2400" dirty="0" smtClean="0"/>
              <a:t>  -</a:t>
            </a:r>
            <a:r>
              <a:rPr lang="fa-IR" sz="2400" dirty="0" smtClean="0">
                <a:solidFill>
                  <a:srgbClr val="FF0000"/>
                </a:solidFill>
              </a:rPr>
              <a:t>نظام دوم </a:t>
            </a:r>
            <a:r>
              <a:rPr lang="fa-IR" sz="2400" dirty="0" smtClean="0"/>
              <a:t>:پیام های پیچیده را مستقیما نمیتوان </a:t>
            </a:r>
          </a:p>
          <a:p>
            <a:pPr>
              <a:buNone/>
            </a:pPr>
            <a:r>
              <a:rPr lang="fa-IR" sz="2400" dirty="0" smtClean="0"/>
              <a:t>  درک کرد.ازروش کم کردن مقداراطلاعات،تشکیل طرح واره.</a:t>
            </a:r>
            <a:endParaRPr lang="fa-IR" sz="2400" dirty="0"/>
          </a:p>
        </p:txBody>
      </p:sp>
      <p:pic>
        <p:nvPicPr>
          <p:cNvPr id="7" name="Picture 6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714488"/>
            <a:ext cx="1857388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14818"/>
            <a:ext cx="264320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214818"/>
            <a:ext cx="2357454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4214818"/>
            <a:ext cx="2214578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نظام زیباشناختی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fa-IR" dirty="0" smtClean="0"/>
              <a:t> - </a:t>
            </a:r>
            <a:r>
              <a:rPr lang="fa-IR" dirty="0" smtClean="0">
                <a:solidFill>
                  <a:srgbClr val="FF0000"/>
                </a:solidFill>
              </a:rPr>
              <a:t>نظام سوم </a:t>
            </a:r>
            <a:r>
              <a:rPr lang="fa-IR" dirty="0" smtClean="0"/>
              <a:t>:عکس العمل نشان دادن بخشی ازمغز بدون مراجعه به شعور در مقابل تحریکات خارجی.</a:t>
            </a:r>
            <a:endParaRPr lang="fa-IR" dirty="0"/>
          </a:p>
        </p:txBody>
      </p:sp>
      <p:pic>
        <p:nvPicPr>
          <p:cNvPr id="4" name="Picture 3" descr="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714620"/>
            <a:ext cx="3571900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0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2643182"/>
            <a:ext cx="3286148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معیارهای اصلی زیبایی در معماری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7158" y="1600200"/>
            <a:ext cx="8408890" cy="4686320"/>
          </a:xfrm>
        </p:spPr>
        <p:txBody>
          <a:bodyPr/>
          <a:lstStyle/>
          <a:p>
            <a:pPr>
              <a:buNone/>
            </a:pPr>
            <a:r>
              <a:rPr lang="fa-IR" dirty="0" smtClean="0"/>
              <a:t>1- </a:t>
            </a:r>
            <a:r>
              <a:rPr lang="fa-IR" dirty="0" smtClean="0">
                <a:solidFill>
                  <a:srgbClr val="FF0000"/>
                </a:solidFill>
              </a:rPr>
              <a:t>فرم و صورت</a:t>
            </a:r>
            <a:r>
              <a:rPr lang="fa-IR" dirty="0" smtClean="0"/>
              <a:t>:  -</a:t>
            </a:r>
            <a:r>
              <a:rPr lang="fa-IR" sz="2400" dirty="0" smtClean="0"/>
              <a:t>فرم های با قاعده      -فرم های بی قاعده</a:t>
            </a:r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endParaRPr lang="fa-IR" dirty="0" smtClean="0"/>
          </a:p>
          <a:p>
            <a:pPr>
              <a:buNone/>
            </a:pPr>
            <a:r>
              <a:rPr lang="fa-IR" dirty="0" smtClean="0"/>
              <a:t>2- </a:t>
            </a:r>
            <a:r>
              <a:rPr lang="fa-IR" dirty="0" smtClean="0">
                <a:solidFill>
                  <a:srgbClr val="FF0000"/>
                </a:solidFill>
              </a:rPr>
              <a:t>رنگ</a:t>
            </a:r>
            <a:r>
              <a:rPr lang="fa-IR" dirty="0" smtClean="0"/>
              <a:t> : -</a:t>
            </a:r>
            <a:r>
              <a:rPr lang="fa-IR" sz="2400" dirty="0" smtClean="0"/>
              <a:t>مکانی که درآن رنگ بکاررفته –فرهنگ –عوامل اجتماعی و روانی.</a:t>
            </a:r>
            <a:endParaRPr lang="fa-IR" sz="2400" dirty="0"/>
          </a:p>
        </p:txBody>
      </p:sp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2214554"/>
            <a:ext cx="243840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2214554"/>
            <a:ext cx="2500330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4429132"/>
            <a:ext cx="3357571" cy="1785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4286256"/>
            <a:ext cx="3714744" cy="2000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6933" y="6444044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20th Century Font" pitchFamily="2" charset="0"/>
                <a:hlinkClick r:id="rId6"/>
              </a:rPr>
              <a:t>www.saze20.ir</a:t>
            </a:r>
            <a:r>
              <a:rPr lang="en-US" dirty="0" smtClean="0">
                <a:latin typeface="20th Century Font" pitchFamily="2" charset="0"/>
              </a:rPr>
              <a:t> </a:t>
            </a:r>
            <a:endParaRPr lang="en-US" dirty="0">
              <a:latin typeface="20th Century Fo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معیارهای اصلی زیبایی در معماری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/>
          <a:lstStyle/>
          <a:p>
            <a:pPr>
              <a:buNone/>
            </a:pPr>
            <a:r>
              <a:rPr lang="fa-IR" dirty="0" smtClean="0"/>
              <a:t>    3- </a:t>
            </a:r>
            <a:r>
              <a:rPr lang="fa-IR" dirty="0" smtClean="0">
                <a:solidFill>
                  <a:srgbClr val="FF0000"/>
                </a:solidFill>
              </a:rPr>
              <a:t>علایم و نمادها</a:t>
            </a:r>
            <a:r>
              <a:rPr lang="fa-IR" dirty="0" smtClean="0"/>
              <a:t> : </a:t>
            </a:r>
            <a:r>
              <a:rPr lang="fa-IR" sz="2400" dirty="0" smtClean="0"/>
              <a:t>بیان محتوای معنوی یک نماد؛ - توجه به رنگها- توجه به نوع مصالح – نورپردازی.</a:t>
            </a:r>
          </a:p>
          <a:p>
            <a:pPr>
              <a:buNone/>
            </a:pPr>
            <a:r>
              <a:rPr lang="fa-IR" dirty="0" smtClean="0"/>
              <a:t>   4- </a:t>
            </a:r>
            <a:r>
              <a:rPr lang="fa-IR" dirty="0" smtClean="0">
                <a:solidFill>
                  <a:srgbClr val="FF0000"/>
                </a:solidFill>
              </a:rPr>
              <a:t>تزیین </a:t>
            </a:r>
            <a:r>
              <a:rPr lang="fa-IR" dirty="0" smtClean="0"/>
              <a:t>: </a:t>
            </a:r>
            <a:r>
              <a:rPr lang="fa-IR" sz="2400" dirty="0" smtClean="0"/>
              <a:t>بیشتر بعد ظاهری دارد وتاکید بر فرم. </a:t>
            </a:r>
            <a:endParaRPr lang="fa-IR" dirty="0"/>
          </a:p>
        </p:txBody>
      </p:sp>
      <p:pic>
        <p:nvPicPr>
          <p:cNvPr id="4" name="Picture 3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286124"/>
            <a:ext cx="3048000" cy="2402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0438"/>
            <a:ext cx="3429024" cy="2396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6933" y="6444044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20th Century Font" pitchFamily="2" charset="0"/>
                <a:hlinkClick r:id="rId4"/>
              </a:rPr>
              <a:t>www.saze20.ir</a:t>
            </a:r>
            <a:r>
              <a:rPr lang="en-US" dirty="0" smtClean="0">
                <a:latin typeface="20th Century Font" pitchFamily="2" charset="0"/>
              </a:rPr>
              <a:t> </a:t>
            </a:r>
            <a:endParaRPr lang="en-US" dirty="0">
              <a:latin typeface="20th Century Fo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عوامل موثر بر فرآیند احساس زیبایی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4282" y="1600200"/>
            <a:ext cx="8551766" cy="5043510"/>
          </a:xfrm>
        </p:spPr>
        <p:txBody>
          <a:bodyPr>
            <a:normAutofit fontScale="92500" lnSpcReduction="10000"/>
          </a:bodyPr>
          <a:lstStyle/>
          <a:p>
            <a:r>
              <a:rPr lang="fa-IR" dirty="0" smtClean="0">
                <a:solidFill>
                  <a:srgbClr val="C00000"/>
                </a:solidFill>
              </a:rPr>
              <a:t>عوامل عام </a:t>
            </a:r>
            <a:r>
              <a:rPr lang="fa-IR" dirty="0" smtClean="0"/>
              <a:t>: </a:t>
            </a:r>
            <a:r>
              <a:rPr lang="fa-IR" sz="2400" dirty="0" smtClean="0"/>
              <a:t>روانی – اجتماعی</a:t>
            </a:r>
            <a:r>
              <a:rPr lang="fa-IR" dirty="0" smtClean="0"/>
              <a:t>.</a:t>
            </a:r>
          </a:p>
          <a:p>
            <a:r>
              <a:rPr lang="fa-IR" dirty="0" smtClean="0">
                <a:solidFill>
                  <a:srgbClr val="C00000"/>
                </a:solidFill>
              </a:rPr>
              <a:t>عوامل خاص </a:t>
            </a:r>
            <a:r>
              <a:rPr lang="fa-IR" dirty="0" smtClean="0"/>
              <a:t>: 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الف-</a:t>
            </a:r>
            <a:r>
              <a:rPr lang="fa-IR" dirty="0" smtClean="0"/>
              <a:t> </a:t>
            </a:r>
            <a:r>
              <a:rPr lang="fa-IR" sz="2400" dirty="0" smtClean="0"/>
              <a:t>دانستن زمینه تاریخی وعلل وجودی </a:t>
            </a:r>
          </a:p>
          <a:p>
            <a:pPr>
              <a:buNone/>
            </a:pPr>
            <a:r>
              <a:rPr lang="fa-IR" sz="2400" dirty="0" smtClean="0"/>
              <a:t>          یک ساختمان.</a:t>
            </a:r>
          </a:p>
          <a:p>
            <a:endParaRPr lang="fa-IR" dirty="0" smtClean="0">
              <a:solidFill>
                <a:srgbClr val="FF0000"/>
              </a:solidFill>
            </a:endParaRPr>
          </a:p>
          <a:p>
            <a:endParaRPr lang="fa-IR" dirty="0" smtClean="0">
              <a:solidFill>
                <a:srgbClr val="FF0000"/>
              </a:solidFill>
            </a:endParaRPr>
          </a:p>
          <a:p>
            <a:r>
              <a:rPr lang="fa-IR" dirty="0" smtClean="0">
                <a:solidFill>
                  <a:srgbClr val="FF0000"/>
                </a:solidFill>
              </a:rPr>
              <a:t>ب-</a:t>
            </a:r>
            <a:r>
              <a:rPr lang="fa-IR" dirty="0" smtClean="0"/>
              <a:t> </a:t>
            </a:r>
            <a:r>
              <a:rPr lang="fa-IR" sz="2400" dirty="0" smtClean="0"/>
              <a:t>قدمت ساختمان به عنوان نمادی از جاودانگی.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ج-</a:t>
            </a:r>
            <a:r>
              <a:rPr lang="fa-IR" dirty="0" smtClean="0"/>
              <a:t> </a:t>
            </a:r>
            <a:r>
              <a:rPr lang="fa-IR" sz="2400" dirty="0" smtClean="0"/>
              <a:t>بافت شخصیتی انسان ؛ درون گرا وپایدار-درون گرا وناپایدار –برون گرا          وپایدار-برون گرا وناپایدار.</a:t>
            </a:r>
          </a:p>
          <a:p>
            <a:r>
              <a:rPr lang="fa-IR" dirty="0" smtClean="0">
                <a:solidFill>
                  <a:srgbClr val="FF0000"/>
                </a:solidFill>
              </a:rPr>
              <a:t>د-</a:t>
            </a:r>
            <a:r>
              <a:rPr lang="fa-IR" dirty="0" smtClean="0"/>
              <a:t> </a:t>
            </a:r>
            <a:r>
              <a:rPr lang="fa-IR" sz="2400" dirty="0" smtClean="0"/>
              <a:t>مدل فرهنگی.</a:t>
            </a:r>
          </a:p>
          <a:p>
            <a:r>
              <a:rPr lang="fa-IR" sz="2400" dirty="0" smtClean="0"/>
              <a:t>«</a:t>
            </a:r>
            <a:r>
              <a:rPr lang="fa-IR" sz="2400" dirty="0" smtClean="0">
                <a:solidFill>
                  <a:srgbClr val="FF0000"/>
                </a:solidFill>
              </a:rPr>
              <a:t>سلیقه</a:t>
            </a:r>
            <a:r>
              <a:rPr lang="fa-IR" sz="2400" dirty="0" smtClean="0"/>
              <a:t>» نیز تاثیرگذار است.</a:t>
            </a:r>
          </a:p>
        </p:txBody>
      </p:sp>
      <p:pic>
        <p:nvPicPr>
          <p:cNvPr id="4" name="Picture 3" descr="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278608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6933" y="6444044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20th Century Font" pitchFamily="2" charset="0"/>
                <a:hlinkClick r:id="rId3"/>
              </a:rPr>
              <a:t>www.saze20.ir</a:t>
            </a:r>
            <a:r>
              <a:rPr lang="en-US" dirty="0" smtClean="0">
                <a:latin typeface="20th Century Font" pitchFamily="2" charset="0"/>
              </a:rPr>
              <a:t> </a:t>
            </a:r>
            <a:endParaRPr lang="en-US" dirty="0">
              <a:latin typeface="20th Century Fo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514</TotalTime>
  <Words>1029</Words>
  <Application>Microsoft Office PowerPoint</Application>
  <PresentationFormat>On-screen Show (4:3)</PresentationFormat>
  <Paragraphs>130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20th Century Font</vt:lpstr>
      <vt:lpstr>Arial</vt:lpstr>
      <vt:lpstr>Tw Cen MT</vt:lpstr>
      <vt:lpstr>Wingdings</vt:lpstr>
      <vt:lpstr>Wingdings 2</vt:lpstr>
      <vt:lpstr>Median</vt:lpstr>
      <vt:lpstr>مبانی نظری مبحث زیبایی شناسی</vt:lpstr>
      <vt:lpstr>زیبایی شناختی</vt:lpstr>
      <vt:lpstr>واژه شناسی زیبایی</vt:lpstr>
      <vt:lpstr>عوامل اساسی زیباشناسی</vt:lpstr>
      <vt:lpstr>احساس زیبایی؛نظام زیباشناختی</vt:lpstr>
      <vt:lpstr>نظام زیباشناختی</vt:lpstr>
      <vt:lpstr>معیارهای اصلی زیبایی در معماری</vt:lpstr>
      <vt:lpstr>معیارهای اصلی زیبایی در معماری</vt:lpstr>
      <vt:lpstr>عوامل موثر بر فرآیند احساس زیبایی</vt:lpstr>
      <vt:lpstr>رابطه زیبایی و معماری</vt:lpstr>
      <vt:lpstr>زیبایی درمعماری</vt:lpstr>
      <vt:lpstr>مبانی هستی شناسی و معرفت شناسی در چهار مکتب زیبایی شناسی معماری</vt:lpstr>
      <vt:lpstr>زیبایی در فرهنگ در غرب</vt:lpstr>
      <vt:lpstr>گونه های زیبایی</vt:lpstr>
      <vt:lpstr>بنیادهای آفاقی  و انفسی زیبایی</vt:lpstr>
      <vt:lpstr>دیدگاه اندیشمندان غربی در دوگانه های زیبایی </vt:lpstr>
      <vt:lpstr>زیبایی شناسی در فرهنگ شرق</vt:lpstr>
      <vt:lpstr>زیبایی از دیدگاه اسلام</vt:lpstr>
      <vt:lpstr>انواع زیبایی ازنظرمکاتب مختلف</vt:lpstr>
      <vt:lpstr>منابع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مبانی نظری مبحث زیبایی شناسی</dc:title>
  <dc:creator>Ms</dc:creator>
  <cp:lastModifiedBy>kamal</cp:lastModifiedBy>
  <cp:revision>72</cp:revision>
  <dcterms:created xsi:type="dcterms:W3CDTF">2015-05-17T19:39:03Z</dcterms:created>
  <dcterms:modified xsi:type="dcterms:W3CDTF">2018-03-10T20:41:01Z</dcterms:modified>
</cp:coreProperties>
</file>