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08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49600-0E7B-4080-892F-A5F9AABFBB17}" type="doc">
      <dgm:prSet loTypeId="urn:microsoft.com/office/officeart/2005/8/layout/hierarchy2" loCatId="hierarchy" qsTypeId="urn:microsoft.com/office/officeart/2005/8/quickstyle/simple5" qsCatId="simple" csTypeId="urn:microsoft.com/office/officeart/2005/8/colors/accent4_5" csCatId="accent4" phldr="1"/>
      <dgm:spPr/>
      <dgm:t>
        <a:bodyPr/>
        <a:lstStyle/>
        <a:p>
          <a:pPr rtl="1"/>
          <a:endParaRPr lang="fa-IR"/>
        </a:p>
      </dgm:t>
    </dgm:pt>
    <dgm:pt modelId="{2BA49B88-03D8-47B3-986C-CD65C0E89C2E}">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محورهای تأثیرات فرهنگ و اجتماع بر رفتار</a:t>
          </a:r>
          <a:endParaRPr lang="fa-IR" sz="1800" dirty="0">
            <a:effectLst>
              <a:glow rad="101600">
                <a:schemeClr val="tx1">
                  <a:alpha val="60000"/>
                </a:schemeClr>
              </a:glow>
            </a:effectLst>
            <a:cs typeface="2  Homa" pitchFamily="2" charset="-78"/>
          </a:endParaRPr>
        </a:p>
      </dgm:t>
    </dgm:pt>
    <dgm:pt modelId="{7E522D17-4906-4DD1-9050-B84A5A01FA3E}" type="parTrans" cxnId="{3DFE3B5B-448C-4006-86E8-EE874A2BD296}">
      <dgm:prSet/>
      <dgm:spPr/>
      <dgm:t>
        <a:bodyPr/>
        <a:lstStyle/>
        <a:p>
          <a:pPr rtl="1"/>
          <a:endParaRPr lang="fa-IR"/>
        </a:p>
      </dgm:t>
    </dgm:pt>
    <dgm:pt modelId="{2578B3A6-94BF-4D15-B537-D058444F6888}" type="sibTrans" cxnId="{3DFE3B5B-448C-4006-86E8-EE874A2BD296}">
      <dgm:prSet/>
      <dgm:spPr/>
      <dgm:t>
        <a:bodyPr/>
        <a:lstStyle/>
        <a:p>
          <a:pPr rtl="1"/>
          <a:endParaRPr lang="fa-IR"/>
        </a:p>
      </dgm:t>
    </dgm:pt>
    <dgm:pt modelId="{460779D8-69E8-4A06-9C38-AA8569D9C196}">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قلمروها و حریم ها</a:t>
          </a:r>
          <a:endParaRPr lang="fa-IR" sz="1800" dirty="0">
            <a:effectLst>
              <a:glow rad="101600">
                <a:schemeClr val="tx1">
                  <a:alpha val="60000"/>
                </a:schemeClr>
              </a:glow>
            </a:effectLst>
            <a:cs typeface="2  Homa" pitchFamily="2" charset="-78"/>
          </a:endParaRPr>
        </a:p>
      </dgm:t>
    </dgm:pt>
    <dgm:pt modelId="{8B6D8985-707E-4ABE-9CA5-36E34F0425F9}" type="parTrans" cxnId="{DF7F40D8-3B80-4D81-968F-920235B63E58}">
      <dgm:prSet>
        <dgm:style>
          <a:lnRef idx="3">
            <a:schemeClr val="accent4"/>
          </a:lnRef>
          <a:fillRef idx="0">
            <a:schemeClr val="accent4"/>
          </a:fillRef>
          <a:effectRef idx="2">
            <a:schemeClr val="accent4"/>
          </a:effectRef>
          <a:fontRef idx="minor">
            <a:schemeClr val="tx1"/>
          </a:fontRef>
        </dgm:style>
      </dgm:prSet>
      <dgm:spPr>
        <a:ln/>
        <a:scene3d>
          <a:camera prst="orthographicFront"/>
          <a:lightRig rig="threePt" dir="t"/>
        </a:scene3d>
        <a:sp3d>
          <a:bevelT/>
        </a:sp3d>
      </dgm:spPr>
      <dgm:t>
        <a:bodyPr/>
        <a:lstStyle/>
        <a:p>
          <a:pPr rtl="1"/>
          <a:endParaRPr lang="fa-IR"/>
        </a:p>
      </dgm:t>
    </dgm:pt>
    <dgm:pt modelId="{69BAF41E-FBD5-4BB8-A21E-87AB37FB4A2E}" type="sibTrans" cxnId="{DF7F40D8-3B80-4D81-968F-920235B63E58}">
      <dgm:prSet/>
      <dgm:spPr/>
      <dgm:t>
        <a:bodyPr/>
        <a:lstStyle/>
        <a:p>
          <a:pPr rtl="1"/>
          <a:endParaRPr lang="fa-IR"/>
        </a:p>
      </dgm:t>
    </dgm:pt>
    <dgm:pt modelId="{BFE7928F-D894-4737-BA68-33EBC5DB6425}">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تفاوت الگوهای رفتاری در فرهنگ های مختلف </a:t>
          </a:r>
          <a:endParaRPr lang="fa-IR" sz="1800" dirty="0">
            <a:effectLst>
              <a:glow rad="101600">
                <a:schemeClr val="tx1">
                  <a:alpha val="60000"/>
                </a:schemeClr>
              </a:glow>
            </a:effectLst>
            <a:cs typeface="2  Homa" pitchFamily="2" charset="-78"/>
          </a:endParaRPr>
        </a:p>
      </dgm:t>
    </dgm:pt>
    <dgm:pt modelId="{9F25DFCF-E89F-4137-B604-9743B94591F9}" type="parTrans" cxnId="{78E202DF-DAE4-4C95-A824-2CF2EFA315CF}">
      <dgm:prSet>
        <dgm:style>
          <a:lnRef idx="3">
            <a:schemeClr val="accent4"/>
          </a:lnRef>
          <a:fillRef idx="0">
            <a:schemeClr val="accent4"/>
          </a:fillRef>
          <a:effectRef idx="2">
            <a:schemeClr val="accent4"/>
          </a:effectRef>
          <a:fontRef idx="minor">
            <a:schemeClr val="tx1"/>
          </a:fontRef>
        </dgm:style>
      </dgm:prSet>
      <dgm:spPr>
        <a:ln/>
        <a:scene3d>
          <a:camera prst="orthographicFront"/>
          <a:lightRig rig="threePt" dir="t"/>
        </a:scene3d>
        <a:sp3d>
          <a:bevelT/>
        </a:sp3d>
      </dgm:spPr>
      <dgm:t>
        <a:bodyPr/>
        <a:lstStyle/>
        <a:p>
          <a:pPr rtl="1"/>
          <a:endParaRPr lang="fa-IR"/>
        </a:p>
      </dgm:t>
    </dgm:pt>
    <dgm:pt modelId="{5220B507-AF27-4D75-B405-23E81EF6EC83}" type="sibTrans" cxnId="{78E202DF-DAE4-4C95-A824-2CF2EFA315CF}">
      <dgm:prSet/>
      <dgm:spPr/>
      <dgm:t>
        <a:bodyPr/>
        <a:lstStyle/>
        <a:p>
          <a:pPr rtl="1"/>
          <a:endParaRPr lang="fa-IR"/>
        </a:p>
      </dgm:t>
    </dgm:pt>
    <dgm:pt modelId="{58A0DDFF-8F6B-42E5-8854-D94329A8A31C}">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حباب ها یا هاله ها</a:t>
          </a:r>
          <a:endParaRPr lang="fa-IR" sz="1800" dirty="0">
            <a:effectLst>
              <a:glow rad="101600">
                <a:schemeClr val="tx1">
                  <a:alpha val="60000"/>
                </a:schemeClr>
              </a:glow>
            </a:effectLst>
            <a:cs typeface="2  Homa" pitchFamily="2" charset="-78"/>
          </a:endParaRPr>
        </a:p>
      </dgm:t>
    </dgm:pt>
    <dgm:pt modelId="{8676C7C4-3865-4F05-9DEE-4FDFE426A08D}" type="parTrans" cxnId="{116377F7-A388-40AB-988B-773A6D0B4F6C}">
      <dgm:prSet>
        <dgm:style>
          <a:lnRef idx="3">
            <a:schemeClr val="accent4"/>
          </a:lnRef>
          <a:fillRef idx="0">
            <a:schemeClr val="accent4"/>
          </a:fillRef>
          <a:effectRef idx="2">
            <a:schemeClr val="accent4"/>
          </a:effectRef>
          <a:fontRef idx="minor">
            <a:schemeClr val="tx1"/>
          </a:fontRef>
        </dgm:style>
      </dgm:prSet>
      <dgm:spPr>
        <a:ln/>
        <a:scene3d>
          <a:camera prst="orthographicFront"/>
          <a:lightRig rig="threePt" dir="t"/>
        </a:scene3d>
        <a:sp3d>
          <a:bevelT/>
        </a:sp3d>
      </dgm:spPr>
      <dgm:t>
        <a:bodyPr/>
        <a:lstStyle/>
        <a:p>
          <a:pPr rtl="1"/>
          <a:endParaRPr lang="fa-IR"/>
        </a:p>
      </dgm:t>
    </dgm:pt>
    <dgm:pt modelId="{A07BDBE5-C6C5-4A94-B2DA-0A7E5F55EEC0}" type="sibTrans" cxnId="{116377F7-A388-40AB-988B-773A6D0B4F6C}">
      <dgm:prSet/>
      <dgm:spPr/>
      <dgm:t>
        <a:bodyPr/>
        <a:lstStyle/>
        <a:p>
          <a:pPr rtl="1"/>
          <a:endParaRPr lang="fa-IR"/>
        </a:p>
      </dgm:t>
    </dgm:pt>
    <dgm:pt modelId="{F48CA87C-461A-4D71-83DC-4CAD583F3330}">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دستگاه ارزشی جامعه </a:t>
          </a:r>
          <a:endParaRPr lang="fa-IR" sz="1800" dirty="0">
            <a:effectLst>
              <a:glow rad="101600">
                <a:schemeClr val="tx1">
                  <a:alpha val="60000"/>
                </a:schemeClr>
              </a:glow>
            </a:effectLst>
            <a:cs typeface="2  Homa" pitchFamily="2" charset="-78"/>
          </a:endParaRPr>
        </a:p>
      </dgm:t>
    </dgm:pt>
    <dgm:pt modelId="{2DFDE860-CE8D-44F1-A8D5-896065B92046}" type="parTrans" cxnId="{33776846-1ED3-48C0-9850-16BA07B8A17A}">
      <dgm:prSet>
        <dgm:style>
          <a:lnRef idx="3">
            <a:schemeClr val="accent4"/>
          </a:lnRef>
          <a:fillRef idx="0">
            <a:schemeClr val="accent4"/>
          </a:fillRef>
          <a:effectRef idx="2">
            <a:schemeClr val="accent4"/>
          </a:effectRef>
          <a:fontRef idx="minor">
            <a:schemeClr val="tx1"/>
          </a:fontRef>
        </dgm:style>
      </dgm:prSet>
      <dgm:spPr>
        <a:ln/>
        <a:scene3d>
          <a:camera prst="orthographicFront"/>
          <a:lightRig rig="threePt" dir="t"/>
        </a:scene3d>
        <a:sp3d>
          <a:bevelT/>
        </a:sp3d>
      </dgm:spPr>
      <dgm:t>
        <a:bodyPr/>
        <a:lstStyle/>
        <a:p>
          <a:pPr rtl="1"/>
          <a:endParaRPr lang="fa-IR"/>
        </a:p>
      </dgm:t>
    </dgm:pt>
    <dgm:pt modelId="{50E51AC9-D211-4688-A767-1D711E9C3B4E}" type="sibTrans" cxnId="{33776846-1ED3-48C0-9850-16BA07B8A17A}">
      <dgm:prSet/>
      <dgm:spPr/>
      <dgm:t>
        <a:bodyPr/>
        <a:lstStyle/>
        <a:p>
          <a:pPr rtl="1"/>
          <a:endParaRPr lang="fa-IR"/>
        </a:p>
      </dgm:t>
    </dgm:pt>
    <dgm:pt modelId="{9F70467D-9435-4646-8486-1784D86F20B5}">
      <dgm:prSet phldrT="[Text]" custT="1"/>
      <dgm:spPr>
        <a:solidFill>
          <a:schemeClr val="accent4">
            <a:lumMod val="60000"/>
            <a:lumOff val="40000"/>
          </a:schemeClr>
        </a:solidFill>
      </dgm:spPr>
      <dgm:t>
        <a:bodyPr/>
        <a:lstStyle/>
        <a:p>
          <a:pPr rtl="1"/>
          <a:r>
            <a:rPr lang="fa-IR" sz="1800" dirty="0" smtClean="0">
              <a:effectLst>
                <a:glow rad="101600">
                  <a:schemeClr val="tx1">
                    <a:alpha val="60000"/>
                  </a:schemeClr>
                </a:glow>
              </a:effectLst>
              <a:cs typeface="2  Homa" pitchFamily="2" charset="-78"/>
            </a:rPr>
            <a:t>توقعات اجتماعی</a:t>
          </a:r>
          <a:endParaRPr lang="fa-IR" sz="1800" dirty="0">
            <a:effectLst>
              <a:glow rad="101600">
                <a:schemeClr val="tx1">
                  <a:alpha val="60000"/>
                </a:schemeClr>
              </a:glow>
            </a:effectLst>
            <a:cs typeface="2  Homa" pitchFamily="2" charset="-78"/>
          </a:endParaRPr>
        </a:p>
      </dgm:t>
    </dgm:pt>
    <dgm:pt modelId="{7B0B5A2B-67DD-4BC0-B610-0324854B76EF}" type="parTrans" cxnId="{79BAC929-851B-46F8-B380-C3B006F83911}">
      <dgm:prSet>
        <dgm:style>
          <a:lnRef idx="3">
            <a:schemeClr val="accent4"/>
          </a:lnRef>
          <a:fillRef idx="0">
            <a:schemeClr val="accent4"/>
          </a:fillRef>
          <a:effectRef idx="2">
            <a:schemeClr val="accent4"/>
          </a:effectRef>
          <a:fontRef idx="minor">
            <a:schemeClr val="tx1"/>
          </a:fontRef>
        </dgm:style>
      </dgm:prSet>
      <dgm:spPr>
        <a:ln/>
        <a:scene3d>
          <a:camera prst="orthographicFront"/>
          <a:lightRig rig="threePt" dir="t"/>
        </a:scene3d>
        <a:sp3d>
          <a:bevelT/>
        </a:sp3d>
      </dgm:spPr>
      <dgm:t>
        <a:bodyPr/>
        <a:lstStyle/>
        <a:p>
          <a:pPr rtl="1"/>
          <a:endParaRPr lang="fa-IR"/>
        </a:p>
      </dgm:t>
    </dgm:pt>
    <dgm:pt modelId="{8BD96A90-1E85-47EB-99F8-92A22B9397DB}" type="sibTrans" cxnId="{79BAC929-851B-46F8-B380-C3B006F83911}">
      <dgm:prSet/>
      <dgm:spPr/>
      <dgm:t>
        <a:bodyPr/>
        <a:lstStyle/>
        <a:p>
          <a:pPr rtl="1"/>
          <a:endParaRPr lang="fa-IR"/>
        </a:p>
      </dgm:t>
    </dgm:pt>
    <dgm:pt modelId="{BE01769E-5EDD-41B2-92E7-2C343048F642}" type="pres">
      <dgm:prSet presAssocID="{1B949600-0E7B-4080-892F-A5F9AABFBB17}" presName="diagram" presStyleCnt="0">
        <dgm:presLayoutVars>
          <dgm:chPref val="1"/>
          <dgm:dir val="rev"/>
          <dgm:animOne val="branch"/>
          <dgm:animLvl val="lvl"/>
          <dgm:resizeHandles val="exact"/>
        </dgm:presLayoutVars>
      </dgm:prSet>
      <dgm:spPr/>
      <dgm:t>
        <a:bodyPr/>
        <a:lstStyle/>
        <a:p>
          <a:endParaRPr lang="en-US"/>
        </a:p>
      </dgm:t>
    </dgm:pt>
    <dgm:pt modelId="{99A7E7A7-5C84-4D91-9291-353DA7DE3F80}" type="pres">
      <dgm:prSet presAssocID="{2BA49B88-03D8-47B3-986C-CD65C0E89C2E}" presName="root1" presStyleCnt="0"/>
      <dgm:spPr/>
    </dgm:pt>
    <dgm:pt modelId="{9B4F51E5-B439-4D10-9874-CAF931E8DF6B}" type="pres">
      <dgm:prSet presAssocID="{2BA49B88-03D8-47B3-986C-CD65C0E89C2E}" presName="LevelOneTextNode" presStyleLbl="node0" presStyleIdx="0" presStyleCnt="1" custScaleX="312576">
        <dgm:presLayoutVars>
          <dgm:chPref val="3"/>
        </dgm:presLayoutVars>
      </dgm:prSet>
      <dgm:spPr/>
      <dgm:t>
        <a:bodyPr/>
        <a:lstStyle/>
        <a:p>
          <a:pPr rtl="1"/>
          <a:endParaRPr lang="fa-IR"/>
        </a:p>
      </dgm:t>
    </dgm:pt>
    <dgm:pt modelId="{B865D0D3-5B81-4BED-8484-1CBB26796F5E}" type="pres">
      <dgm:prSet presAssocID="{2BA49B88-03D8-47B3-986C-CD65C0E89C2E}" presName="level2hierChild" presStyleCnt="0"/>
      <dgm:spPr/>
    </dgm:pt>
    <dgm:pt modelId="{CC05AFA3-7FAD-4684-9807-6F505048A6CD}" type="pres">
      <dgm:prSet presAssocID="{8B6D8985-707E-4ABE-9CA5-36E34F0425F9}" presName="conn2-1" presStyleLbl="parChTrans1D2" presStyleIdx="0" presStyleCnt="5"/>
      <dgm:spPr/>
      <dgm:t>
        <a:bodyPr/>
        <a:lstStyle/>
        <a:p>
          <a:endParaRPr lang="en-US"/>
        </a:p>
      </dgm:t>
    </dgm:pt>
    <dgm:pt modelId="{17B825DF-8CA5-408D-90F9-B007FC7F7A8B}" type="pres">
      <dgm:prSet presAssocID="{8B6D8985-707E-4ABE-9CA5-36E34F0425F9}" presName="connTx" presStyleLbl="parChTrans1D2" presStyleIdx="0" presStyleCnt="5"/>
      <dgm:spPr/>
      <dgm:t>
        <a:bodyPr/>
        <a:lstStyle/>
        <a:p>
          <a:endParaRPr lang="en-US"/>
        </a:p>
      </dgm:t>
    </dgm:pt>
    <dgm:pt modelId="{803DBA73-9062-436F-8134-E9303DB43942}" type="pres">
      <dgm:prSet presAssocID="{460779D8-69E8-4A06-9C38-AA8569D9C196}" presName="root2" presStyleCnt="0"/>
      <dgm:spPr/>
    </dgm:pt>
    <dgm:pt modelId="{B91937B8-0056-4533-B800-96CFCC01ABFF}" type="pres">
      <dgm:prSet presAssocID="{460779D8-69E8-4A06-9C38-AA8569D9C196}" presName="LevelTwoTextNode" presStyleLbl="node2" presStyleIdx="0" presStyleCnt="5" custScaleX="277296">
        <dgm:presLayoutVars>
          <dgm:chPref val="3"/>
        </dgm:presLayoutVars>
      </dgm:prSet>
      <dgm:spPr/>
      <dgm:t>
        <a:bodyPr/>
        <a:lstStyle/>
        <a:p>
          <a:endParaRPr lang="en-US"/>
        </a:p>
      </dgm:t>
    </dgm:pt>
    <dgm:pt modelId="{AB212E94-746F-4F54-BC7D-61FF2D93F32C}" type="pres">
      <dgm:prSet presAssocID="{460779D8-69E8-4A06-9C38-AA8569D9C196}" presName="level3hierChild" presStyleCnt="0"/>
      <dgm:spPr/>
    </dgm:pt>
    <dgm:pt modelId="{6E5EABAB-B79C-4857-AD13-834E89100EAA}" type="pres">
      <dgm:prSet presAssocID="{8676C7C4-3865-4F05-9DEE-4FDFE426A08D}" presName="conn2-1" presStyleLbl="parChTrans1D2" presStyleIdx="1" presStyleCnt="5"/>
      <dgm:spPr/>
      <dgm:t>
        <a:bodyPr/>
        <a:lstStyle/>
        <a:p>
          <a:endParaRPr lang="en-US"/>
        </a:p>
      </dgm:t>
    </dgm:pt>
    <dgm:pt modelId="{C578B429-14C5-404E-8606-C32F0A3D88D8}" type="pres">
      <dgm:prSet presAssocID="{8676C7C4-3865-4F05-9DEE-4FDFE426A08D}" presName="connTx" presStyleLbl="parChTrans1D2" presStyleIdx="1" presStyleCnt="5"/>
      <dgm:spPr/>
      <dgm:t>
        <a:bodyPr/>
        <a:lstStyle/>
        <a:p>
          <a:endParaRPr lang="en-US"/>
        </a:p>
      </dgm:t>
    </dgm:pt>
    <dgm:pt modelId="{F2B2AE5C-A070-42EF-B4AD-63BABFE95013}" type="pres">
      <dgm:prSet presAssocID="{58A0DDFF-8F6B-42E5-8854-D94329A8A31C}" presName="root2" presStyleCnt="0"/>
      <dgm:spPr/>
    </dgm:pt>
    <dgm:pt modelId="{20FAB3B4-3515-4DB3-BDD0-0B2B9EABDFEA}" type="pres">
      <dgm:prSet presAssocID="{58A0DDFF-8F6B-42E5-8854-D94329A8A31C}" presName="LevelTwoTextNode" presStyleLbl="node2" presStyleIdx="1" presStyleCnt="5" custScaleX="277296">
        <dgm:presLayoutVars>
          <dgm:chPref val="3"/>
        </dgm:presLayoutVars>
      </dgm:prSet>
      <dgm:spPr/>
      <dgm:t>
        <a:bodyPr/>
        <a:lstStyle/>
        <a:p>
          <a:pPr rtl="1"/>
          <a:endParaRPr lang="fa-IR"/>
        </a:p>
      </dgm:t>
    </dgm:pt>
    <dgm:pt modelId="{98DE419A-C3B2-4BD3-8756-72CC06D27C8E}" type="pres">
      <dgm:prSet presAssocID="{58A0DDFF-8F6B-42E5-8854-D94329A8A31C}" presName="level3hierChild" presStyleCnt="0"/>
      <dgm:spPr/>
    </dgm:pt>
    <dgm:pt modelId="{48C9C0DF-F9DA-45B2-8533-B6E304D29BB4}" type="pres">
      <dgm:prSet presAssocID="{2DFDE860-CE8D-44F1-A8D5-896065B92046}" presName="conn2-1" presStyleLbl="parChTrans1D2" presStyleIdx="2" presStyleCnt="5"/>
      <dgm:spPr/>
      <dgm:t>
        <a:bodyPr/>
        <a:lstStyle/>
        <a:p>
          <a:endParaRPr lang="en-US"/>
        </a:p>
      </dgm:t>
    </dgm:pt>
    <dgm:pt modelId="{F8E14E26-02EA-4F52-99D5-881BE0D1E71F}" type="pres">
      <dgm:prSet presAssocID="{2DFDE860-CE8D-44F1-A8D5-896065B92046}" presName="connTx" presStyleLbl="parChTrans1D2" presStyleIdx="2" presStyleCnt="5"/>
      <dgm:spPr/>
      <dgm:t>
        <a:bodyPr/>
        <a:lstStyle/>
        <a:p>
          <a:endParaRPr lang="en-US"/>
        </a:p>
      </dgm:t>
    </dgm:pt>
    <dgm:pt modelId="{839D1530-F965-45BD-AC3B-D3C786008E94}" type="pres">
      <dgm:prSet presAssocID="{F48CA87C-461A-4D71-83DC-4CAD583F3330}" presName="root2" presStyleCnt="0"/>
      <dgm:spPr/>
    </dgm:pt>
    <dgm:pt modelId="{A7D25610-0EDA-4383-9F2C-3ED7CAF5E7A1}" type="pres">
      <dgm:prSet presAssocID="{F48CA87C-461A-4D71-83DC-4CAD583F3330}" presName="LevelTwoTextNode" presStyleLbl="node2" presStyleIdx="2" presStyleCnt="5" custScaleX="277296">
        <dgm:presLayoutVars>
          <dgm:chPref val="3"/>
        </dgm:presLayoutVars>
      </dgm:prSet>
      <dgm:spPr/>
      <dgm:t>
        <a:bodyPr/>
        <a:lstStyle/>
        <a:p>
          <a:pPr rtl="1"/>
          <a:endParaRPr lang="fa-IR"/>
        </a:p>
      </dgm:t>
    </dgm:pt>
    <dgm:pt modelId="{8C40CD4A-5513-431F-85DC-47F6465E4944}" type="pres">
      <dgm:prSet presAssocID="{F48CA87C-461A-4D71-83DC-4CAD583F3330}" presName="level3hierChild" presStyleCnt="0"/>
      <dgm:spPr/>
    </dgm:pt>
    <dgm:pt modelId="{A10CFC76-9DA5-40D0-9348-AB636FE11B34}" type="pres">
      <dgm:prSet presAssocID="{7B0B5A2B-67DD-4BC0-B610-0324854B76EF}" presName="conn2-1" presStyleLbl="parChTrans1D2" presStyleIdx="3" presStyleCnt="5"/>
      <dgm:spPr/>
      <dgm:t>
        <a:bodyPr/>
        <a:lstStyle/>
        <a:p>
          <a:endParaRPr lang="en-US"/>
        </a:p>
      </dgm:t>
    </dgm:pt>
    <dgm:pt modelId="{6630CF65-0310-4F7E-99BC-F78E7F2C10E4}" type="pres">
      <dgm:prSet presAssocID="{7B0B5A2B-67DD-4BC0-B610-0324854B76EF}" presName="connTx" presStyleLbl="parChTrans1D2" presStyleIdx="3" presStyleCnt="5"/>
      <dgm:spPr/>
      <dgm:t>
        <a:bodyPr/>
        <a:lstStyle/>
        <a:p>
          <a:endParaRPr lang="en-US"/>
        </a:p>
      </dgm:t>
    </dgm:pt>
    <dgm:pt modelId="{CA1460A1-4983-48AE-8DB3-4AE40DA94346}" type="pres">
      <dgm:prSet presAssocID="{9F70467D-9435-4646-8486-1784D86F20B5}" presName="root2" presStyleCnt="0"/>
      <dgm:spPr/>
    </dgm:pt>
    <dgm:pt modelId="{16D7207A-8501-487E-AF0E-5D32EC98AA4D}" type="pres">
      <dgm:prSet presAssocID="{9F70467D-9435-4646-8486-1784D86F20B5}" presName="LevelTwoTextNode" presStyleLbl="node2" presStyleIdx="3" presStyleCnt="5" custScaleX="277296">
        <dgm:presLayoutVars>
          <dgm:chPref val="3"/>
        </dgm:presLayoutVars>
      </dgm:prSet>
      <dgm:spPr/>
      <dgm:t>
        <a:bodyPr/>
        <a:lstStyle/>
        <a:p>
          <a:endParaRPr lang="en-US"/>
        </a:p>
      </dgm:t>
    </dgm:pt>
    <dgm:pt modelId="{374295C7-888A-49D2-9B97-2660F2D578AA}" type="pres">
      <dgm:prSet presAssocID="{9F70467D-9435-4646-8486-1784D86F20B5}" presName="level3hierChild" presStyleCnt="0"/>
      <dgm:spPr/>
    </dgm:pt>
    <dgm:pt modelId="{2AC2F3E4-F0A1-4FF3-8D23-9DF9D7C209A8}" type="pres">
      <dgm:prSet presAssocID="{9F25DFCF-E89F-4137-B604-9743B94591F9}" presName="conn2-1" presStyleLbl="parChTrans1D2" presStyleIdx="4" presStyleCnt="5"/>
      <dgm:spPr/>
      <dgm:t>
        <a:bodyPr/>
        <a:lstStyle/>
        <a:p>
          <a:endParaRPr lang="en-US"/>
        </a:p>
      </dgm:t>
    </dgm:pt>
    <dgm:pt modelId="{CC3AC831-BF0F-42DB-ACC6-AF26E15B8E91}" type="pres">
      <dgm:prSet presAssocID="{9F25DFCF-E89F-4137-B604-9743B94591F9}" presName="connTx" presStyleLbl="parChTrans1D2" presStyleIdx="4" presStyleCnt="5"/>
      <dgm:spPr/>
      <dgm:t>
        <a:bodyPr/>
        <a:lstStyle/>
        <a:p>
          <a:endParaRPr lang="en-US"/>
        </a:p>
      </dgm:t>
    </dgm:pt>
    <dgm:pt modelId="{B9EC08DF-6FC5-48DD-B80B-7B3E1E9441B4}" type="pres">
      <dgm:prSet presAssocID="{BFE7928F-D894-4737-BA68-33EBC5DB6425}" presName="root2" presStyleCnt="0"/>
      <dgm:spPr/>
    </dgm:pt>
    <dgm:pt modelId="{9592D14A-A9CC-4ED4-B964-AA274D3A2900}" type="pres">
      <dgm:prSet presAssocID="{BFE7928F-D894-4737-BA68-33EBC5DB6425}" presName="LevelTwoTextNode" presStyleLbl="node2" presStyleIdx="4" presStyleCnt="5" custScaleX="277296">
        <dgm:presLayoutVars>
          <dgm:chPref val="3"/>
        </dgm:presLayoutVars>
      </dgm:prSet>
      <dgm:spPr/>
      <dgm:t>
        <a:bodyPr/>
        <a:lstStyle/>
        <a:p>
          <a:pPr rtl="1"/>
          <a:endParaRPr lang="fa-IR"/>
        </a:p>
      </dgm:t>
    </dgm:pt>
    <dgm:pt modelId="{F126EDFD-7FA6-43FE-908C-1CFCB65C640C}" type="pres">
      <dgm:prSet presAssocID="{BFE7928F-D894-4737-BA68-33EBC5DB6425}" presName="level3hierChild" presStyleCnt="0"/>
      <dgm:spPr/>
    </dgm:pt>
  </dgm:ptLst>
  <dgm:cxnLst>
    <dgm:cxn modelId="{39462367-3476-412A-ADB0-83F6BF199490}" type="presOf" srcId="{F48CA87C-461A-4D71-83DC-4CAD583F3330}" destId="{A7D25610-0EDA-4383-9F2C-3ED7CAF5E7A1}" srcOrd="0" destOrd="0" presId="urn:microsoft.com/office/officeart/2005/8/layout/hierarchy2"/>
    <dgm:cxn modelId="{33F787CD-4C54-490A-9E6D-9871B1202853}" type="presOf" srcId="{8B6D8985-707E-4ABE-9CA5-36E34F0425F9}" destId="{17B825DF-8CA5-408D-90F9-B007FC7F7A8B}" srcOrd="1" destOrd="0" presId="urn:microsoft.com/office/officeart/2005/8/layout/hierarchy2"/>
    <dgm:cxn modelId="{49DC4B30-244A-4A6C-B501-A13017598EF5}" type="presOf" srcId="{460779D8-69E8-4A06-9C38-AA8569D9C196}" destId="{B91937B8-0056-4533-B800-96CFCC01ABFF}" srcOrd="0" destOrd="0" presId="urn:microsoft.com/office/officeart/2005/8/layout/hierarchy2"/>
    <dgm:cxn modelId="{6C666C72-6BF2-4097-80A5-621FA8989979}" type="presOf" srcId="{2DFDE860-CE8D-44F1-A8D5-896065B92046}" destId="{48C9C0DF-F9DA-45B2-8533-B6E304D29BB4}" srcOrd="0" destOrd="0" presId="urn:microsoft.com/office/officeart/2005/8/layout/hierarchy2"/>
    <dgm:cxn modelId="{9AB9116B-EF13-4C5C-B8D9-CF646FAE1FA5}" type="presOf" srcId="{8676C7C4-3865-4F05-9DEE-4FDFE426A08D}" destId="{6E5EABAB-B79C-4857-AD13-834E89100EAA}" srcOrd="0" destOrd="0" presId="urn:microsoft.com/office/officeart/2005/8/layout/hierarchy2"/>
    <dgm:cxn modelId="{F56613AA-6D79-4888-9FF6-8E9BDCE62C66}" type="presOf" srcId="{9F25DFCF-E89F-4137-B604-9743B94591F9}" destId="{2AC2F3E4-F0A1-4FF3-8D23-9DF9D7C209A8}" srcOrd="0" destOrd="0" presId="urn:microsoft.com/office/officeart/2005/8/layout/hierarchy2"/>
    <dgm:cxn modelId="{231E65A7-72F8-4CFC-B236-BCCED41468FD}" type="presOf" srcId="{2DFDE860-CE8D-44F1-A8D5-896065B92046}" destId="{F8E14E26-02EA-4F52-99D5-881BE0D1E71F}" srcOrd="1" destOrd="0" presId="urn:microsoft.com/office/officeart/2005/8/layout/hierarchy2"/>
    <dgm:cxn modelId="{8B4DAC55-ECDF-4B5B-8EB3-88DE04B8C927}" type="presOf" srcId="{7B0B5A2B-67DD-4BC0-B610-0324854B76EF}" destId="{6630CF65-0310-4F7E-99BC-F78E7F2C10E4}" srcOrd="1" destOrd="0" presId="urn:microsoft.com/office/officeart/2005/8/layout/hierarchy2"/>
    <dgm:cxn modelId="{0D2F0123-6E4F-446C-B512-47A687BB5062}" type="presOf" srcId="{9F70467D-9435-4646-8486-1784D86F20B5}" destId="{16D7207A-8501-487E-AF0E-5D32EC98AA4D}" srcOrd="0" destOrd="0" presId="urn:microsoft.com/office/officeart/2005/8/layout/hierarchy2"/>
    <dgm:cxn modelId="{4D67A9F2-4EBF-4AEB-9FCF-1CAFE39EA86E}" type="presOf" srcId="{8B6D8985-707E-4ABE-9CA5-36E34F0425F9}" destId="{CC05AFA3-7FAD-4684-9807-6F505048A6CD}" srcOrd="0" destOrd="0" presId="urn:microsoft.com/office/officeart/2005/8/layout/hierarchy2"/>
    <dgm:cxn modelId="{625B7778-496E-4158-B7C3-FD8BD8A532E8}" type="presOf" srcId="{BFE7928F-D894-4737-BA68-33EBC5DB6425}" destId="{9592D14A-A9CC-4ED4-B964-AA274D3A2900}" srcOrd="0" destOrd="0" presId="urn:microsoft.com/office/officeart/2005/8/layout/hierarchy2"/>
    <dgm:cxn modelId="{33776846-1ED3-48C0-9850-16BA07B8A17A}" srcId="{2BA49B88-03D8-47B3-986C-CD65C0E89C2E}" destId="{F48CA87C-461A-4D71-83DC-4CAD583F3330}" srcOrd="2" destOrd="0" parTransId="{2DFDE860-CE8D-44F1-A8D5-896065B92046}" sibTransId="{50E51AC9-D211-4688-A767-1D711E9C3B4E}"/>
    <dgm:cxn modelId="{27800A45-959F-4D6A-AF9B-E6B7A04BB35C}" type="presOf" srcId="{58A0DDFF-8F6B-42E5-8854-D94329A8A31C}" destId="{20FAB3B4-3515-4DB3-BDD0-0B2B9EABDFEA}" srcOrd="0" destOrd="0" presId="urn:microsoft.com/office/officeart/2005/8/layout/hierarchy2"/>
    <dgm:cxn modelId="{BAD453DE-E42C-4FE8-A6F0-C2229271CF6D}" type="presOf" srcId="{7B0B5A2B-67DD-4BC0-B610-0324854B76EF}" destId="{A10CFC76-9DA5-40D0-9348-AB636FE11B34}" srcOrd="0" destOrd="0" presId="urn:microsoft.com/office/officeart/2005/8/layout/hierarchy2"/>
    <dgm:cxn modelId="{0B9371F6-0AF4-42FC-B615-F19E684E73BE}" type="presOf" srcId="{1B949600-0E7B-4080-892F-A5F9AABFBB17}" destId="{BE01769E-5EDD-41B2-92E7-2C343048F642}" srcOrd="0" destOrd="0" presId="urn:microsoft.com/office/officeart/2005/8/layout/hierarchy2"/>
    <dgm:cxn modelId="{79BAC929-851B-46F8-B380-C3B006F83911}" srcId="{2BA49B88-03D8-47B3-986C-CD65C0E89C2E}" destId="{9F70467D-9435-4646-8486-1784D86F20B5}" srcOrd="3" destOrd="0" parTransId="{7B0B5A2B-67DD-4BC0-B610-0324854B76EF}" sibTransId="{8BD96A90-1E85-47EB-99F8-92A22B9397DB}"/>
    <dgm:cxn modelId="{DF7F40D8-3B80-4D81-968F-920235B63E58}" srcId="{2BA49B88-03D8-47B3-986C-CD65C0E89C2E}" destId="{460779D8-69E8-4A06-9C38-AA8569D9C196}" srcOrd="0" destOrd="0" parTransId="{8B6D8985-707E-4ABE-9CA5-36E34F0425F9}" sibTransId="{69BAF41E-FBD5-4BB8-A21E-87AB37FB4A2E}"/>
    <dgm:cxn modelId="{3DFE3B5B-448C-4006-86E8-EE874A2BD296}" srcId="{1B949600-0E7B-4080-892F-A5F9AABFBB17}" destId="{2BA49B88-03D8-47B3-986C-CD65C0E89C2E}" srcOrd="0" destOrd="0" parTransId="{7E522D17-4906-4DD1-9050-B84A5A01FA3E}" sibTransId="{2578B3A6-94BF-4D15-B537-D058444F6888}"/>
    <dgm:cxn modelId="{AD1B64BD-9131-4864-9A65-B15FD8500CF0}" type="presOf" srcId="{8676C7C4-3865-4F05-9DEE-4FDFE426A08D}" destId="{C578B429-14C5-404E-8606-C32F0A3D88D8}" srcOrd="1" destOrd="0" presId="urn:microsoft.com/office/officeart/2005/8/layout/hierarchy2"/>
    <dgm:cxn modelId="{116377F7-A388-40AB-988B-773A6D0B4F6C}" srcId="{2BA49B88-03D8-47B3-986C-CD65C0E89C2E}" destId="{58A0DDFF-8F6B-42E5-8854-D94329A8A31C}" srcOrd="1" destOrd="0" parTransId="{8676C7C4-3865-4F05-9DEE-4FDFE426A08D}" sibTransId="{A07BDBE5-C6C5-4A94-B2DA-0A7E5F55EEC0}"/>
    <dgm:cxn modelId="{78E202DF-DAE4-4C95-A824-2CF2EFA315CF}" srcId="{2BA49B88-03D8-47B3-986C-CD65C0E89C2E}" destId="{BFE7928F-D894-4737-BA68-33EBC5DB6425}" srcOrd="4" destOrd="0" parTransId="{9F25DFCF-E89F-4137-B604-9743B94591F9}" sibTransId="{5220B507-AF27-4D75-B405-23E81EF6EC83}"/>
    <dgm:cxn modelId="{F798314A-4225-4297-9017-49E678F41B06}" type="presOf" srcId="{9F25DFCF-E89F-4137-B604-9743B94591F9}" destId="{CC3AC831-BF0F-42DB-ACC6-AF26E15B8E91}" srcOrd="1" destOrd="0" presId="urn:microsoft.com/office/officeart/2005/8/layout/hierarchy2"/>
    <dgm:cxn modelId="{81EAA4C7-C259-481D-AB8B-2F4C58E8C9DC}" type="presOf" srcId="{2BA49B88-03D8-47B3-986C-CD65C0E89C2E}" destId="{9B4F51E5-B439-4D10-9874-CAF931E8DF6B}" srcOrd="0" destOrd="0" presId="urn:microsoft.com/office/officeart/2005/8/layout/hierarchy2"/>
    <dgm:cxn modelId="{FEB2F6CF-B4CD-4F62-B005-8FEEA331CD7D}" type="presParOf" srcId="{BE01769E-5EDD-41B2-92E7-2C343048F642}" destId="{99A7E7A7-5C84-4D91-9291-353DA7DE3F80}" srcOrd="0" destOrd="0" presId="urn:microsoft.com/office/officeart/2005/8/layout/hierarchy2"/>
    <dgm:cxn modelId="{37DA87D3-EAE6-445E-9257-60BF45A11EB6}" type="presParOf" srcId="{99A7E7A7-5C84-4D91-9291-353DA7DE3F80}" destId="{9B4F51E5-B439-4D10-9874-CAF931E8DF6B}" srcOrd="0" destOrd="0" presId="urn:microsoft.com/office/officeart/2005/8/layout/hierarchy2"/>
    <dgm:cxn modelId="{9ADBDFBB-8DE9-4454-ACDC-5B913470E501}" type="presParOf" srcId="{99A7E7A7-5C84-4D91-9291-353DA7DE3F80}" destId="{B865D0D3-5B81-4BED-8484-1CBB26796F5E}" srcOrd="1" destOrd="0" presId="urn:microsoft.com/office/officeart/2005/8/layout/hierarchy2"/>
    <dgm:cxn modelId="{3C444BC7-6586-4D5A-A013-62F115CF02AC}" type="presParOf" srcId="{B865D0D3-5B81-4BED-8484-1CBB26796F5E}" destId="{CC05AFA3-7FAD-4684-9807-6F505048A6CD}" srcOrd="0" destOrd="0" presId="urn:microsoft.com/office/officeart/2005/8/layout/hierarchy2"/>
    <dgm:cxn modelId="{7BDB5C0F-6E3C-4AAA-97FE-EDDF426FBC9E}" type="presParOf" srcId="{CC05AFA3-7FAD-4684-9807-6F505048A6CD}" destId="{17B825DF-8CA5-408D-90F9-B007FC7F7A8B}" srcOrd="0" destOrd="0" presId="urn:microsoft.com/office/officeart/2005/8/layout/hierarchy2"/>
    <dgm:cxn modelId="{2F6FF70F-48CE-412F-8866-8344A1E7B9A8}" type="presParOf" srcId="{B865D0D3-5B81-4BED-8484-1CBB26796F5E}" destId="{803DBA73-9062-436F-8134-E9303DB43942}" srcOrd="1" destOrd="0" presId="urn:microsoft.com/office/officeart/2005/8/layout/hierarchy2"/>
    <dgm:cxn modelId="{26336A4F-0D27-42A2-8D6E-FF8E57E3977C}" type="presParOf" srcId="{803DBA73-9062-436F-8134-E9303DB43942}" destId="{B91937B8-0056-4533-B800-96CFCC01ABFF}" srcOrd="0" destOrd="0" presId="urn:microsoft.com/office/officeart/2005/8/layout/hierarchy2"/>
    <dgm:cxn modelId="{AD6CCA99-DB49-413E-8AAE-80D7932A3038}" type="presParOf" srcId="{803DBA73-9062-436F-8134-E9303DB43942}" destId="{AB212E94-746F-4F54-BC7D-61FF2D93F32C}" srcOrd="1" destOrd="0" presId="urn:microsoft.com/office/officeart/2005/8/layout/hierarchy2"/>
    <dgm:cxn modelId="{87D0DE3D-118F-4143-881D-119388828059}" type="presParOf" srcId="{B865D0D3-5B81-4BED-8484-1CBB26796F5E}" destId="{6E5EABAB-B79C-4857-AD13-834E89100EAA}" srcOrd="2" destOrd="0" presId="urn:microsoft.com/office/officeart/2005/8/layout/hierarchy2"/>
    <dgm:cxn modelId="{5024E902-E63F-4E2E-8659-7FEDCF587E07}" type="presParOf" srcId="{6E5EABAB-B79C-4857-AD13-834E89100EAA}" destId="{C578B429-14C5-404E-8606-C32F0A3D88D8}" srcOrd="0" destOrd="0" presId="urn:microsoft.com/office/officeart/2005/8/layout/hierarchy2"/>
    <dgm:cxn modelId="{14713449-C359-4B6F-B54C-87321D97E1C3}" type="presParOf" srcId="{B865D0D3-5B81-4BED-8484-1CBB26796F5E}" destId="{F2B2AE5C-A070-42EF-B4AD-63BABFE95013}" srcOrd="3" destOrd="0" presId="urn:microsoft.com/office/officeart/2005/8/layout/hierarchy2"/>
    <dgm:cxn modelId="{1881CB6B-31E0-4362-9B2A-EF441853BEB2}" type="presParOf" srcId="{F2B2AE5C-A070-42EF-B4AD-63BABFE95013}" destId="{20FAB3B4-3515-4DB3-BDD0-0B2B9EABDFEA}" srcOrd="0" destOrd="0" presId="urn:microsoft.com/office/officeart/2005/8/layout/hierarchy2"/>
    <dgm:cxn modelId="{0F069F9A-C932-4ECF-8ADB-010D9EDAD324}" type="presParOf" srcId="{F2B2AE5C-A070-42EF-B4AD-63BABFE95013}" destId="{98DE419A-C3B2-4BD3-8756-72CC06D27C8E}" srcOrd="1" destOrd="0" presId="urn:microsoft.com/office/officeart/2005/8/layout/hierarchy2"/>
    <dgm:cxn modelId="{1C68A3B6-CA02-4EFF-BE2D-5019B2E57606}" type="presParOf" srcId="{B865D0D3-5B81-4BED-8484-1CBB26796F5E}" destId="{48C9C0DF-F9DA-45B2-8533-B6E304D29BB4}" srcOrd="4" destOrd="0" presId="urn:microsoft.com/office/officeart/2005/8/layout/hierarchy2"/>
    <dgm:cxn modelId="{6D4543B1-2A50-4F9C-A602-F3877390DCB6}" type="presParOf" srcId="{48C9C0DF-F9DA-45B2-8533-B6E304D29BB4}" destId="{F8E14E26-02EA-4F52-99D5-881BE0D1E71F}" srcOrd="0" destOrd="0" presId="urn:microsoft.com/office/officeart/2005/8/layout/hierarchy2"/>
    <dgm:cxn modelId="{D99A088D-DDF6-4F74-83E0-A9E14EDE54D6}" type="presParOf" srcId="{B865D0D3-5B81-4BED-8484-1CBB26796F5E}" destId="{839D1530-F965-45BD-AC3B-D3C786008E94}" srcOrd="5" destOrd="0" presId="urn:microsoft.com/office/officeart/2005/8/layout/hierarchy2"/>
    <dgm:cxn modelId="{8379A863-ECC9-4217-8D6E-DCE4B19301BA}" type="presParOf" srcId="{839D1530-F965-45BD-AC3B-D3C786008E94}" destId="{A7D25610-0EDA-4383-9F2C-3ED7CAF5E7A1}" srcOrd="0" destOrd="0" presId="urn:microsoft.com/office/officeart/2005/8/layout/hierarchy2"/>
    <dgm:cxn modelId="{93D4FBBC-2C66-4F48-A0EF-827F26776DFC}" type="presParOf" srcId="{839D1530-F965-45BD-AC3B-D3C786008E94}" destId="{8C40CD4A-5513-431F-85DC-47F6465E4944}" srcOrd="1" destOrd="0" presId="urn:microsoft.com/office/officeart/2005/8/layout/hierarchy2"/>
    <dgm:cxn modelId="{49F93B86-39CE-4741-A618-FCD31D6B643C}" type="presParOf" srcId="{B865D0D3-5B81-4BED-8484-1CBB26796F5E}" destId="{A10CFC76-9DA5-40D0-9348-AB636FE11B34}" srcOrd="6" destOrd="0" presId="urn:microsoft.com/office/officeart/2005/8/layout/hierarchy2"/>
    <dgm:cxn modelId="{9189CC3E-7584-4C4D-AFAE-8A571F1980CC}" type="presParOf" srcId="{A10CFC76-9DA5-40D0-9348-AB636FE11B34}" destId="{6630CF65-0310-4F7E-99BC-F78E7F2C10E4}" srcOrd="0" destOrd="0" presId="urn:microsoft.com/office/officeart/2005/8/layout/hierarchy2"/>
    <dgm:cxn modelId="{9873145D-EA1F-4170-806D-8D6A3B647EA0}" type="presParOf" srcId="{B865D0D3-5B81-4BED-8484-1CBB26796F5E}" destId="{CA1460A1-4983-48AE-8DB3-4AE40DA94346}" srcOrd="7" destOrd="0" presId="urn:microsoft.com/office/officeart/2005/8/layout/hierarchy2"/>
    <dgm:cxn modelId="{AF74F694-9B0C-4D2B-94F9-9102A24DE0F1}" type="presParOf" srcId="{CA1460A1-4983-48AE-8DB3-4AE40DA94346}" destId="{16D7207A-8501-487E-AF0E-5D32EC98AA4D}" srcOrd="0" destOrd="0" presId="urn:microsoft.com/office/officeart/2005/8/layout/hierarchy2"/>
    <dgm:cxn modelId="{16221C3A-098E-4C51-97FF-F7572D986930}" type="presParOf" srcId="{CA1460A1-4983-48AE-8DB3-4AE40DA94346}" destId="{374295C7-888A-49D2-9B97-2660F2D578AA}" srcOrd="1" destOrd="0" presId="urn:microsoft.com/office/officeart/2005/8/layout/hierarchy2"/>
    <dgm:cxn modelId="{E758C28A-F935-4CB1-9432-C72900C2FBFA}" type="presParOf" srcId="{B865D0D3-5B81-4BED-8484-1CBB26796F5E}" destId="{2AC2F3E4-F0A1-4FF3-8D23-9DF9D7C209A8}" srcOrd="8" destOrd="0" presId="urn:microsoft.com/office/officeart/2005/8/layout/hierarchy2"/>
    <dgm:cxn modelId="{30EBCE1E-A1ED-4329-BEF4-8605B294C192}" type="presParOf" srcId="{2AC2F3E4-F0A1-4FF3-8D23-9DF9D7C209A8}" destId="{CC3AC831-BF0F-42DB-ACC6-AF26E15B8E91}" srcOrd="0" destOrd="0" presId="urn:microsoft.com/office/officeart/2005/8/layout/hierarchy2"/>
    <dgm:cxn modelId="{48E2CCA1-9E25-4759-876A-D900061315C9}" type="presParOf" srcId="{B865D0D3-5B81-4BED-8484-1CBB26796F5E}" destId="{B9EC08DF-6FC5-48DD-B80B-7B3E1E9441B4}" srcOrd="9" destOrd="0" presId="urn:microsoft.com/office/officeart/2005/8/layout/hierarchy2"/>
    <dgm:cxn modelId="{F1DDA235-D8F7-41F3-8736-63A1EB4B133B}" type="presParOf" srcId="{B9EC08DF-6FC5-48DD-B80B-7B3E1E9441B4}" destId="{9592D14A-A9CC-4ED4-B964-AA274D3A2900}" srcOrd="0" destOrd="0" presId="urn:microsoft.com/office/officeart/2005/8/layout/hierarchy2"/>
    <dgm:cxn modelId="{FB15DC3B-6464-4340-8C25-C1A2BF55AA4D}" type="presParOf" srcId="{B9EC08DF-6FC5-48DD-B80B-7B3E1E9441B4}" destId="{F126EDFD-7FA6-43FE-908C-1CFCB65C640C}" srcOrd="1" destOrd="0" presId="urn:microsoft.com/office/officeart/2005/8/layout/hierarchy2"/>
  </dgm:cxnLst>
  <dgm:bg>
    <a:noFill/>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5.wmf"/><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alpha val="6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Subtitle 2"/>
          <p:cNvSpPr txBox="1">
            <a:spLocks/>
          </p:cNvSpPr>
          <p:nvPr/>
        </p:nvSpPr>
        <p:spPr>
          <a:xfrm>
            <a:off x="-914400" y="5638800"/>
            <a:ext cx="8077200" cy="990600"/>
          </a:xfrm>
          <a:prstGeom prst="rect">
            <a:avLst/>
          </a:prstGeom>
        </p:spPr>
        <p:txBody>
          <a:bodyPr vert="horz" lIns="91440" tIns="45720" rIns="91440" bIns="45720" rtlCol="0">
            <a:noAutofit/>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1" eaLnBrk="1" fontAlgn="auto" latinLnBrk="0" hangingPunct="1">
              <a:lnSpc>
                <a:spcPct val="2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smtClean="0">
                <a:ln w="50800"/>
                <a:solidFill>
                  <a:schemeClr val="bg1">
                    <a:shade val="50000"/>
                  </a:schemeClr>
                </a:solidFill>
                <a:effectLst>
                  <a:glow rad="63500">
                    <a:schemeClr val="accent4">
                      <a:satMod val="175000"/>
                      <a:alpha val="40000"/>
                    </a:schemeClr>
                  </a:glow>
                </a:effectLst>
                <a:uLnTx/>
                <a:uFillTx/>
                <a:latin typeface="IranNastaliq" pitchFamily="18" charset="0"/>
                <a:ea typeface="+mn-ea"/>
                <a:cs typeface="IranNastaliq" pitchFamily="18" charset="0"/>
              </a:rPr>
              <a:t>تلخیص از کتاب «مبانی نظری و فرایند طراحی شهری »تألیف دکتر پاکزاد</a:t>
            </a:r>
            <a:endParaRPr kumimoji="0" lang="fa-IR" sz="2800" b="1" i="0" u="none" strike="noStrike" kern="1200" cap="none" spc="0" normalizeH="0" baseline="0" noProof="0" dirty="0">
              <a:ln w="50800"/>
              <a:solidFill>
                <a:schemeClr val="bg1">
                  <a:shade val="50000"/>
                </a:schemeClr>
              </a:solidFill>
              <a:effectLst>
                <a:glow rad="63500">
                  <a:schemeClr val="accent4">
                    <a:satMod val="175000"/>
                    <a:alpha val="40000"/>
                  </a:schemeClr>
                </a:glow>
              </a:effectLst>
              <a:uLnTx/>
              <a:uFillTx/>
              <a:latin typeface="IranNastaliq" pitchFamily="18" charset="0"/>
              <a:ea typeface="+mn-ea"/>
              <a:cs typeface="IranNastaliq" pitchFamily="18" charset="0"/>
            </a:endParaRPr>
          </a:p>
        </p:txBody>
      </p:sp>
      <p:pic>
        <p:nvPicPr>
          <p:cNvPr id="6" name="Picture 5" descr="Picture1.jpg"/>
          <p:cNvPicPr>
            <a:picLocks noChangeAspect="1"/>
          </p:cNvPicPr>
          <p:nvPr/>
        </p:nvPicPr>
        <p:blipFill>
          <a:blip r:embed="rId2">
            <a:clrChange>
              <a:clrFrom>
                <a:srgbClr val="FFFFFF"/>
              </a:clrFrom>
              <a:clrTo>
                <a:srgbClr val="FFFFFF">
                  <a:alpha val="0"/>
                </a:srgbClr>
              </a:clrTo>
            </a:clrChange>
            <a:lum bright="70000" contrast="-70000"/>
          </a:blip>
          <a:stretch>
            <a:fillRect/>
          </a:stretch>
        </p:blipFill>
        <p:spPr>
          <a:xfrm>
            <a:off x="2971800" y="76200"/>
            <a:ext cx="3276600" cy="2474733"/>
          </a:xfrm>
          <a:prstGeom prst="rect">
            <a:avLst/>
          </a:prstGeom>
          <a:effectLst/>
        </p:spPr>
      </p:pic>
      <p:sp>
        <p:nvSpPr>
          <p:cNvPr id="7" name="Title 5"/>
          <p:cNvSpPr txBox="1">
            <a:spLocks/>
          </p:cNvSpPr>
          <p:nvPr/>
        </p:nvSpPr>
        <p:spPr>
          <a:xfrm>
            <a:off x="685800" y="22860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400" b="0" i="0" u="none" strike="noStrike" kern="1200" cap="none" spc="0" normalizeH="0" baseline="0" noProof="0" dirty="0" smtClean="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uLnTx/>
                <a:uFillTx/>
                <a:latin typeface="IranNastaliq" pitchFamily="18" charset="0"/>
                <a:ea typeface="+mj-ea"/>
                <a:cs typeface="IranNastaliq" pitchFamily="18" charset="0"/>
              </a:rPr>
              <a:t>مبانی نظری طراحی شهری 3</a:t>
            </a:r>
            <a:endParaRPr kumimoji="0" lang="fa-IR" sz="4400" b="0" i="0" u="none" strike="noStrike" kern="1200" cap="none" spc="0" normalizeH="0" baseline="0" noProof="0" dirty="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uLnTx/>
              <a:uFillTx/>
              <a:latin typeface="IranNastaliq" pitchFamily="18" charset="0"/>
              <a:ea typeface="+mj-ea"/>
              <a:cs typeface="IranNastaliq" pitchFamily="18" charset="0"/>
            </a:endParaRPr>
          </a:p>
        </p:txBody>
      </p:sp>
      <p:sp>
        <p:nvSpPr>
          <p:cNvPr id="8" name="Subtitle 2"/>
          <p:cNvSpPr txBox="1">
            <a:spLocks/>
          </p:cNvSpPr>
          <p:nvPr/>
        </p:nvSpPr>
        <p:spPr>
          <a:xfrm>
            <a:off x="2057400" y="3429000"/>
            <a:ext cx="5105400" cy="2286000"/>
          </a:xfrm>
          <a:prstGeom prst="rect">
            <a:avLst/>
          </a:prstGeom>
        </p:spPr>
        <p:txBody>
          <a:bodyPr vert="horz" lIns="91440" tIns="45720" rIns="91440" bIns="45720" rtlCol="0">
            <a:no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0" marR="0" lvl="0" indent="0" algn="ctr" rtl="1" fontAlgn="auto">
              <a:lnSpc>
                <a:spcPct val="200000"/>
              </a:lnSpc>
              <a:spcBef>
                <a:spcPct val="0"/>
              </a:spcBef>
              <a:spcAft>
                <a:spcPts val="0"/>
              </a:spcAft>
              <a:buClrTx/>
              <a:buSzTx/>
              <a:tabLst/>
              <a:defRPr/>
            </a:pPr>
            <a:r>
              <a:rPr lang="fa-IR" sz="2400" dirty="0" smtClean="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latin typeface="IranNastaliq" pitchFamily="18" charset="0"/>
                <a:ea typeface="+mj-ea"/>
                <a:cs typeface="IranNastaliq" pitchFamily="18" charset="0"/>
              </a:rPr>
              <a:t>کارشناسی ارشد طراحی شهری</a:t>
            </a:r>
          </a:p>
          <a:p>
            <a:pPr marL="0" marR="0" lvl="0" indent="0" algn="ctr" rtl="1" fontAlgn="auto">
              <a:lnSpc>
                <a:spcPct val="200000"/>
              </a:lnSpc>
              <a:spcBef>
                <a:spcPct val="0"/>
              </a:spcBef>
              <a:spcAft>
                <a:spcPts val="0"/>
              </a:spcAft>
              <a:buClrTx/>
              <a:buSzTx/>
              <a:tabLst/>
              <a:defRPr/>
            </a:pPr>
            <a:r>
              <a:rPr lang="fa-IR" sz="2400" dirty="0" smtClean="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latin typeface="IranNastaliq" pitchFamily="18" charset="0"/>
                <a:ea typeface="+mj-ea"/>
                <a:cs typeface="IranNastaliq" pitchFamily="18" charset="0"/>
              </a:rPr>
              <a:t>استاد: دکتر هاشم پور</a:t>
            </a:r>
          </a:p>
          <a:p>
            <a:pPr marL="0" marR="0" lvl="0" indent="0" algn="ctr" rtl="1" fontAlgn="auto">
              <a:lnSpc>
                <a:spcPct val="200000"/>
              </a:lnSpc>
              <a:spcBef>
                <a:spcPct val="0"/>
              </a:spcBef>
              <a:spcAft>
                <a:spcPts val="0"/>
              </a:spcAft>
              <a:buClrTx/>
              <a:buSzTx/>
              <a:tabLst/>
              <a:defRPr/>
            </a:pPr>
            <a:r>
              <a:rPr lang="fa-IR" sz="2400" dirty="0" smtClean="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latin typeface="IranNastaliq" pitchFamily="18" charset="0"/>
                <a:ea typeface="+mj-ea"/>
                <a:cs typeface="IranNastaliq" pitchFamily="18" charset="0"/>
              </a:rPr>
              <a:t>دانشجو: الهه ملائی</a:t>
            </a:r>
            <a:endParaRPr lang="fa-IR" sz="2400" dirty="0">
              <a:ln w="18415" cmpd="sng">
                <a:solidFill>
                  <a:srgbClr val="FFFFFF"/>
                </a:solidFill>
                <a:prstDash val="solid"/>
              </a:ln>
              <a:solidFill>
                <a:srgbClr val="FFFFFF"/>
              </a:solidFill>
              <a:effectLst>
                <a:glow rad="101600">
                  <a:schemeClr val="accent4">
                    <a:satMod val="175000"/>
                    <a:alpha val="40000"/>
                  </a:schemeClr>
                </a:glow>
                <a:outerShdw blurRad="63500" dir="3600000" algn="tl" rotWithShape="0">
                  <a:srgbClr val="000000">
                    <a:alpha val="70000"/>
                  </a:srgbClr>
                </a:outerShdw>
              </a:effectLst>
              <a:latin typeface="IranNastaliq" pitchFamily="18" charset="0"/>
              <a:ea typeface="+mj-ea"/>
              <a:cs typeface="IranNastaliq" pitchFamily="18" charset="0"/>
            </a:endParaRPr>
          </a:p>
        </p:txBody>
      </p:sp>
      <p:pic>
        <p:nvPicPr>
          <p:cNvPr id="9" name="Picture 8" descr="Uni-Arm.gif"/>
          <p:cNvPicPr>
            <a:picLocks noChangeAspect="1"/>
          </p:cNvPicPr>
          <p:nvPr/>
        </p:nvPicPr>
        <p:blipFill>
          <a:blip r:embed="rId3">
            <a:lum bright="70000" contrast="-70000"/>
          </a:blip>
          <a:srcRect l="17692" r="19231"/>
          <a:stretch>
            <a:fillRect/>
          </a:stretch>
        </p:blipFill>
        <p:spPr>
          <a:xfrm>
            <a:off x="228600" y="304801"/>
            <a:ext cx="914400" cy="12266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1143000" y="1194137"/>
            <a:ext cx="6477000" cy="400110"/>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زمان دو گونه بر رفتار اثر می گذارد: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
        <p:nvSpPr>
          <p:cNvPr id="6" name="Rectangle 5"/>
          <p:cNvSpPr/>
          <p:nvPr/>
        </p:nvSpPr>
        <p:spPr>
          <a:xfrm>
            <a:off x="6189744" y="457200"/>
            <a:ext cx="2420856"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زمان بر رفتار</a:t>
            </a:r>
            <a:endParaRPr lang="fa-IR" sz="2800" dirty="0">
              <a:cs typeface="2  Esfehan" pitchFamily="2" charset="-78"/>
            </a:endParaRPr>
          </a:p>
        </p:txBody>
      </p:sp>
      <p:sp>
        <p:nvSpPr>
          <p:cNvPr id="7" name="TextBox 6"/>
          <p:cNvSpPr txBox="1"/>
          <p:nvPr/>
        </p:nvSpPr>
        <p:spPr>
          <a:xfrm>
            <a:off x="762000" y="1752600"/>
            <a:ext cx="5486400" cy="4188381"/>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just" rtl="1">
              <a:buFont typeface="Arial" pitchFamily="34" charset="0"/>
              <a:buChar char="•"/>
            </a:pPr>
            <a:r>
              <a:rPr lang="fa-IR" sz="2000" dirty="0" smtClean="0">
                <a:ln w="18415" cmpd="sng">
                  <a:noFill/>
                  <a:prstDash val="solid"/>
                </a:ln>
                <a:solidFill>
                  <a:schemeClr val="bg2">
                    <a:lumMod val="25000"/>
                  </a:schemeClr>
                </a:solidFill>
                <a:effectLst/>
                <a:cs typeface="2  Homa" pitchFamily="2" charset="-78"/>
              </a:rPr>
              <a:t>تأثیر مقاطع زمانی بر رفتار: </a:t>
            </a:r>
          </a:p>
          <a:p>
            <a:pPr algn="just" rtl="1"/>
            <a:r>
              <a:rPr lang="fa-IR" sz="2000" dirty="0" smtClean="0">
                <a:ln w="18415" cmpd="sng">
                  <a:noFill/>
                  <a:prstDash val="solid"/>
                </a:ln>
                <a:solidFill>
                  <a:schemeClr val="bg2">
                    <a:lumMod val="25000"/>
                  </a:schemeClr>
                </a:solidFill>
                <a:cs typeface="2  Homa" pitchFamily="2" charset="-78"/>
              </a:rPr>
              <a:t>رفتار متأثر از تغییرات محسوس زمانی در کوتاه مدت است مانند فصول، ساعات شبانه روز، ایام تعطیل و ... . معمولاً با این تغییرات دسته ای از رفتارها جایگزین دسته ای دیگر می شود یا برخی از رفتارها حذف می گردد و یا تراکم تعضی از رفتارها کم و زیاد می شود. </a:t>
            </a:r>
          </a:p>
          <a:p>
            <a:pPr algn="just" rtl="1">
              <a:buFont typeface="Arial" pitchFamily="34" charset="0"/>
              <a:buChar char="•"/>
            </a:pPr>
            <a:r>
              <a:rPr lang="fa-IR" sz="2000" dirty="0" smtClean="0">
                <a:ln w="18415" cmpd="sng">
                  <a:noFill/>
                  <a:prstDash val="solid"/>
                </a:ln>
                <a:solidFill>
                  <a:schemeClr val="bg2">
                    <a:lumMod val="25000"/>
                  </a:schemeClr>
                </a:solidFill>
                <a:effectLst/>
                <a:cs typeface="2  Homa" pitchFamily="2" charset="-78"/>
              </a:rPr>
              <a:t>تأثیر تطوری زمان بر رفتار: </a:t>
            </a:r>
          </a:p>
          <a:p>
            <a:pPr algn="just" rtl="1"/>
            <a:r>
              <a:rPr lang="fa-IR" sz="2000" dirty="0" smtClean="0">
                <a:ln w="18415" cmpd="sng">
                  <a:noFill/>
                  <a:prstDash val="solid"/>
                </a:ln>
                <a:solidFill>
                  <a:schemeClr val="bg2">
                    <a:lumMod val="25000"/>
                  </a:schemeClr>
                </a:solidFill>
                <a:effectLst/>
                <a:cs typeface="2  Homa" pitchFamily="2" charset="-78"/>
              </a:rPr>
              <a:t>ناشی از تأثیر مستمر زمان در درازمدت است که معمولاً با متآثر ساختن فرهنگ، دستگاه ارزشی و توقعات اجتماعی را دگرگون می کند و پیامد آن، رفتارها در طیف مشروعیت تا عدم مشروعیت جابه جا می شود و یا به سادگی برخی از آنها متداول یا مطرود می شود. </a:t>
            </a:r>
            <a:endParaRPr lang="fa-IR" sz="2000" dirty="0" smtClean="0">
              <a:ln w="18415" cmpd="sng">
                <a:noFill/>
                <a:prstDash val="solid"/>
              </a:ln>
              <a:solidFill>
                <a:schemeClr val="bg2">
                  <a:lumMod val="25000"/>
                </a:schemeClr>
              </a:solidFill>
              <a:effectLst/>
              <a:cs typeface="2  Homa" pitchFamily="2" charset="-78"/>
            </a:endParaRPr>
          </a:p>
        </p:txBody>
      </p:sp>
      <p:sp>
        <p:nvSpPr>
          <p:cNvPr id="8" name="Left Brace 7"/>
          <p:cNvSpPr/>
          <p:nvPr/>
        </p:nvSpPr>
        <p:spPr>
          <a:xfrm flipH="1">
            <a:off x="6248400" y="1981200"/>
            <a:ext cx="304800" cy="3733800"/>
          </a:xfrm>
          <a:prstGeom prst="leftBrace">
            <a:avLst>
              <a:gd name="adj1" fmla="val 52213"/>
              <a:gd name="adj2" fmla="val 49213"/>
            </a:avLst>
          </a:prstGeom>
          <a:ln w="76200">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p>
        </p:txBody>
      </p:sp>
      <p:sp>
        <p:nvSpPr>
          <p:cNvPr id="9" name="TextBox 8"/>
          <p:cNvSpPr txBox="1"/>
          <p:nvPr/>
        </p:nvSpPr>
        <p:spPr>
          <a:xfrm>
            <a:off x="6705600" y="3429000"/>
            <a:ext cx="1524000" cy="783193"/>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chemeClr val="bg2">
                    <a:lumMod val="25000"/>
                  </a:schemeClr>
                </a:solidFill>
                <a:effectLst/>
                <a:cs typeface="2  Homa" pitchFamily="2" charset="-78"/>
              </a:rPr>
              <a:t>تأثیر زمان بر رفتار</a:t>
            </a:r>
            <a:endParaRPr lang="fa-IR" sz="2000" dirty="0" smtClean="0">
              <a:ln w="18415" cmpd="sng">
                <a:noFill/>
                <a:prstDash val="solid"/>
              </a:ln>
              <a:solidFill>
                <a:schemeClr val="bg2">
                  <a:lumMod val="25000"/>
                </a:schemeClr>
              </a:solidFill>
              <a:effectLst/>
              <a:cs typeface="2  Homa"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6" name="Rectangle 5"/>
          <p:cNvSpPr/>
          <p:nvPr/>
        </p:nvSpPr>
        <p:spPr>
          <a:xfrm>
            <a:off x="6189744" y="457200"/>
            <a:ext cx="2395207"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فضا بر رفتار</a:t>
            </a:r>
            <a:endParaRPr lang="fa-IR" sz="2800" dirty="0">
              <a:cs typeface="2  Esfehan" pitchFamily="2" charset="-78"/>
            </a:endParaRPr>
          </a:p>
        </p:txBody>
      </p:sp>
      <p:sp>
        <p:nvSpPr>
          <p:cNvPr id="7" name="TextBox 6"/>
          <p:cNvSpPr txBox="1"/>
          <p:nvPr/>
        </p:nvSpPr>
        <p:spPr>
          <a:xfrm>
            <a:off x="762000" y="2212419"/>
            <a:ext cx="5486400" cy="4188381"/>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just" rtl="1">
              <a:buFont typeface="Arial" pitchFamily="34" charset="0"/>
              <a:buChar char="•"/>
            </a:pPr>
            <a:r>
              <a:rPr lang="fa-IR" sz="2000" dirty="0" smtClean="0">
                <a:ln w="18415" cmpd="sng">
                  <a:noFill/>
                  <a:prstDash val="solid"/>
                </a:ln>
                <a:solidFill>
                  <a:schemeClr val="bg2">
                    <a:lumMod val="25000"/>
                  </a:schemeClr>
                </a:solidFill>
                <a:effectLst/>
                <a:cs typeface="2  Homa" pitchFamily="2" charset="-78"/>
              </a:rPr>
              <a:t>القاء رفتار: </a:t>
            </a:r>
          </a:p>
          <a:p>
            <a:pPr algn="just" rtl="1"/>
            <a:r>
              <a:rPr lang="fa-IR" sz="2000" dirty="0" smtClean="0">
                <a:ln w="18415" cmpd="sng">
                  <a:noFill/>
                  <a:prstDash val="solid"/>
                </a:ln>
                <a:solidFill>
                  <a:schemeClr val="bg2">
                    <a:lumMod val="25000"/>
                  </a:schemeClr>
                </a:solidFill>
                <a:cs typeface="2  Homa" pitchFamily="2" charset="-78"/>
              </a:rPr>
              <a:t>می توان به کمک فضا به افراد القاء کرد که برخی رفتارها را اتخاذ نمایند. تنها کافی است فضای مناسب فراهم آید تا مردم خود به خود به سمت آن رفتار یا رفتارهای مشابه آن گرایش یابند. </a:t>
            </a:r>
          </a:p>
          <a:p>
            <a:pPr algn="just" rtl="1">
              <a:buFont typeface="Arial" pitchFamily="34" charset="0"/>
              <a:buChar char="•"/>
            </a:pPr>
            <a:r>
              <a:rPr lang="fa-IR" sz="2000" dirty="0" smtClean="0">
                <a:ln w="18415" cmpd="sng">
                  <a:noFill/>
                  <a:prstDash val="solid"/>
                </a:ln>
                <a:solidFill>
                  <a:schemeClr val="bg2">
                    <a:lumMod val="25000"/>
                  </a:schemeClr>
                </a:solidFill>
                <a:effectLst/>
                <a:cs typeface="2  Homa" pitchFamily="2" charset="-78"/>
              </a:rPr>
              <a:t>حذف رفتار: </a:t>
            </a:r>
          </a:p>
          <a:p>
            <a:pPr algn="just" rtl="1"/>
            <a:r>
              <a:rPr lang="fa-IR" sz="2000" dirty="0" smtClean="0">
                <a:ln w="18415" cmpd="sng">
                  <a:noFill/>
                  <a:prstDash val="solid"/>
                </a:ln>
                <a:solidFill>
                  <a:schemeClr val="bg2">
                    <a:lumMod val="25000"/>
                  </a:schemeClr>
                </a:solidFill>
                <a:effectLst/>
                <a:cs typeface="2  Homa" pitchFamily="2" charset="-78"/>
              </a:rPr>
              <a:t>از این طریق می توان برخی رفتارها را تا حدودی حذف نمود. اگر زمینه ی فضایی مناسب در اختیار افراد قرار نگیرد، رغبت آنها به انجام رفتارهای مذکور کم می شود و ممکن است این رفتار از فضای شهری حذف شود. در اینجاست که نقش مؤثر فضا در ایجاد حس امنیت در مردم به روشنی خود را نمایان می سازد. به طور نمونه رفتارهایی که در از نطر دستگاه ارزشی جامعه پسندیده نیست، معمولاً در فضاهای کم تردد تر و کم نورتر انجام می شود. </a:t>
            </a:r>
            <a:endParaRPr lang="fa-IR" sz="2000" dirty="0" smtClean="0">
              <a:ln w="18415" cmpd="sng">
                <a:noFill/>
                <a:prstDash val="solid"/>
              </a:ln>
              <a:solidFill>
                <a:schemeClr val="bg2">
                  <a:lumMod val="25000"/>
                </a:schemeClr>
              </a:solidFill>
              <a:effectLst/>
              <a:cs typeface="2  Homa" pitchFamily="2" charset="-78"/>
            </a:endParaRPr>
          </a:p>
        </p:txBody>
      </p:sp>
      <p:sp>
        <p:nvSpPr>
          <p:cNvPr id="8" name="Left Brace 7"/>
          <p:cNvSpPr/>
          <p:nvPr/>
        </p:nvSpPr>
        <p:spPr>
          <a:xfrm flipH="1">
            <a:off x="6248400" y="2441019"/>
            <a:ext cx="304800" cy="3733800"/>
          </a:xfrm>
          <a:prstGeom prst="leftBrace">
            <a:avLst>
              <a:gd name="adj1" fmla="val 52213"/>
              <a:gd name="adj2" fmla="val 49213"/>
            </a:avLst>
          </a:prstGeom>
          <a:ln w="76200">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p>
        </p:txBody>
      </p:sp>
      <p:sp>
        <p:nvSpPr>
          <p:cNvPr id="9" name="TextBox 8"/>
          <p:cNvSpPr txBox="1"/>
          <p:nvPr/>
        </p:nvSpPr>
        <p:spPr>
          <a:xfrm>
            <a:off x="6705600" y="3888819"/>
            <a:ext cx="1524000" cy="783193"/>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chemeClr val="bg2">
                    <a:lumMod val="25000"/>
                  </a:schemeClr>
                </a:solidFill>
                <a:effectLst/>
                <a:cs typeface="2  Homa" pitchFamily="2" charset="-78"/>
              </a:rPr>
              <a:t>تأثیر فضا بر رفتار</a:t>
            </a:r>
            <a:endParaRPr lang="fa-IR" sz="2000" dirty="0" smtClean="0">
              <a:ln w="18415" cmpd="sng">
                <a:noFill/>
                <a:prstDash val="solid"/>
              </a:ln>
              <a:solidFill>
                <a:schemeClr val="bg2">
                  <a:lumMod val="25000"/>
                </a:schemeClr>
              </a:solidFill>
              <a:effectLst/>
              <a:cs typeface="2  Homa" pitchFamily="2" charset="-78"/>
            </a:endParaRPr>
          </a:p>
        </p:txBody>
      </p:sp>
      <p:sp>
        <p:nvSpPr>
          <p:cNvPr id="5" name="TextBox 4"/>
          <p:cNvSpPr txBox="1"/>
          <p:nvPr/>
        </p:nvSpPr>
        <p:spPr>
          <a:xfrm>
            <a:off x="1143000" y="1194137"/>
            <a:ext cx="6477000" cy="1015663"/>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فضا به عنوان بخش کالبدی محیط می تواند بر رفتار اثر گذارد و نسبت به رفتار نقش کنترل کننده داشته باشد. یعنی رفتارهایی را تضعیف و رفتارهایی را تشویق نماید. لذا تأثیر فضا بر رفتار بسیار مستقیم و قطعی است.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1143000" y="1194137"/>
            <a:ext cx="6477000" cy="1323439"/>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از طریق رواج دادن برخی رفتارها یا کاستن از بعضی رفتارهای دیگر در فضا، می توان احساس خاصی را در افراد ایجاد نمود به طوری که کیفیت ویژه ای را از فضا استنباط نمایند. برای مثال فرد فضایی را که انواع رفتارها با تراکم زیاد در آن اتفاق می افتد، زنده احساس می کند و به آن کیفیت سرزندگی مترتب می سازد.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
        <p:nvSpPr>
          <p:cNvPr id="6" name="Rectangle 5"/>
          <p:cNvSpPr/>
          <p:nvPr/>
        </p:nvSpPr>
        <p:spPr>
          <a:xfrm>
            <a:off x="5105400" y="457200"/>
            <a:ext cx="3557385"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رفتار بر کیفیت فضا</a:t>
            </a:r>
            <a:endParaRPr lang="fa-IR" sz="2800" dirty="0">
              <a:cs typeface="2  Esfehan" pitchFamily="2" charset="-78"/>
            </a:endParaRPr>
          </a:p>
        </p:txBody>
      </p:sp>
      <p:sp>
        <p:nvSpPr>
          <p:cNvPr id="10" name="TextBox 9"/>
          <p:cNvSpPr txBox="1"/>
          <p:nvPr/>
        </p:nvSpPr>
        <p:spPr>
          <a:xfrm>
            <a:off x="1143000" y="3553361"/>
            <a:ext cx="6477000" cy="2554545"/>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استانداردها حداقل های فضایی را برای فعالیت های انسانی ارائه می دهند. معمولاً استانداردها به دلیل توجه صرف به فعالیتف بین المللی هستند، یعنی عدد بهینه ای را فارغ از ارزش ها و هنجارهای هر جامعه پیشنهاد می کنند.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لذا تمایل افراد به اشکال مختلف فعالیت در فرهنگ های مختلف و بومی بودن الگوهای رفتاری، جهانشمولی استانداردها به شدت زیر سوال می رود.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آنچه واقعاً اتفاق می افتد رفتار ایت نه فعالیت.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به طور مثال در استانداردهای مهندسی ترافیک، هیچگونه توجهی به نحوه ی سوار و پیاده شدن شهروندان ایرانی اشاره نشده است.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
        <p:nvSpPr>
          <p:cNvPr id="11" name="Rectangle 10"/>
          <p:cNvSpPr/>
          <p:nvPr/>
        </p:nvSpPr>
        <p:spPr>
          <a:xfrm>
            <a:off x="4317437" y="2816424"/>
            <a:ext cx="4293163"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توجه به رفتارها یا استاندارد ها؟</a:t>
            </a:r>
            <a:endParaRPr lang="fa-IR" sz="2800" dirty="0">
              <a:cs typeface="2  Esfeha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5200" y="762000"/>
            <a:ext cx="4648200" cy="1200329"/>
          </a:xfrm>
          <a:prstGeom prst="rect">
            <a:avLst/>
          </a:prstGeom>
          <a:noFill/>
        </p:spPr>
        <p:txBody>
          <a:bodyPr wrap="square" rtlCol="0">
            <a:spAutoFit/>
          </a:bodyPr>
          <a:lstStyle/>
          <a:p>
            <a:pPr algn="r" rtl="1"/>
            <a:r>
              <a:rPr lang="fa-IR" dirty="0" smtClean="0">
                <a:ln w="18415" cmpd="sng">
                  <a:solidFill>
                    <a:schemeClr val="accent1">
                      <a:lumMod val="40000"/>
                      <a:lumOff val="60000"/>
                    </a:schemeClr>
                  </a:solidFill>
                  <a:prstDash val="solid"/>
                </a:ln>
                <a:solidFill>
                  <a:schemeClr val="tx2">
                    <a:lumMod val="50000"/>
                  </a:schemeClr>
                </a:solidFill>
                <a:effectLst>
                  <a:glow rad="63500">
                    <a:schemeClr val="accent1">
                      <a:satMod val="175000"/>
                      <a:alpha val="40000"/>
                    </a:schemeClr>
                  </a:glow>
                  <a:outerShdw blurRad="63500" dir="3600000" algn="tl" rotWithShape="0">
                    <a:srgbClr val="000000">
                      <a:alpha val="70000"/>
                    </a:srgbClr>
                  </a:outerShdw>
                </a:effectLst>
                <a:cs typeface="B Nazanin" pitchFamily="2" charset="-78"/>
              </a:rPr>
              <a:t>زندگی صحنه ی یکتای هنرمندی ماست </a:t>
            </a:r>
          </a:p>
          <a:p>
            <a:pPr algn="r" rtl="1"/>
            <a:r>
              <a:rPr lang="fa-IR" dirty="0" smtClean="0">
                <a:ln w="18415" cmpd="sng">
                  <a:solidFill>
                    <a:schemeClr val="accent1">
                      <a:lumMod val="40000"/>
                      <a:lumOff val="60000"/>
                    </a:schemeClr>
                  </a:solidFill>
                  <a:prstDash val="solid"/>
                </a:ln>
                <a:solidFill>
                  <a:schemeClr val="tx2">
                    <a:lumMod val="50000"/>
                  </a:schemeClr>
                </a:solidFill>
                <a:effectLst>
                  <a:glow rad="63500">
                    <a:schemeClr val="accent1">
                      <a:satMod val="175000"/>
                      <a:alpha val="40000"/>
                    </a:schemeClr>
                  </a:glow>
                  <a:outerShdw blurRad="63500" dir="3600000" algn="tl" rotWithShape="0">
                    <a:srgbClr val="000000">
                      <a:alpha val="70000"/>
                    </a:srgbClr>
                  </a:outerShdw>
                </a:effectLst>
                <a:cs typeface="B Nazanin" pitchFamily="2" charset="-78"/>
              </a:rPr>
              <a:t>هر کسی نغمه ی خود خواند و از صحنه رود </a:t>
            </a:r>
          </a:p>
          <a:p>
            <a:pPr algn="r" rtl="1"/>
            <a:r>
              <a:rPr lang="fa-IR" dirty="0" smtClean="0">
                <a:ln w="18415" cmpd="sng">
                  <a:solidFill>
                    <a:schemeClr val="accent1">
                      <a:lumMod val="40000"/>
                      <a:lumOff val="60000"/>
                    </a:schemeClr>
                  </a:solidFill>
                  <a:prstDash val="solid"/>
                </a:ln>
                <a:solidFill>
                  <a:schemeClr val="tx2">
                    <a:lumMod val="50000"/>
                  </a:schemeClr>
                </a:solidFill>
                <a:effectLst>
                  <a:glow rad="63500">
                    <a:schemeClr val="accent1">
                      <a:satMod val="175000"/>
                      <a:alpha val="40000"/>
                    </a:schemeClr>
                  </a:glow>
                  <a:outerShdw blurRad="63500" dir="3600000" algn="tl" rotWithShape="0">
                    <a:srgbClr val="000000">
                      <a:alpha val="70000"/>
                    </a:srgbClr>
                  </a:outerShdw>
                </a:effectLst>
                <a:cs typeface="B Nazanin" pitchFamily="2" charset="-78"/>
              </a:rPr>
              <a:t>صحنه پیوسته به جاست </a:t>
            </a:r>
          </a:p>
          <a:p>
            <a:pPr algn="r" rtl="1"/>
            <a:r>
              <a:rPr lang="fa-IR" dirty="0" smtClean="0">
                <a:ln w="18415" cmpd="sng">
                  <a:solidFill>
                    <a:schemeClr val="accent1">
                      <a:lumMod val="40000"/>
                      <a:lumOff val="60000"/>
                    </a:schemeClr>
                  </a:solidFill>
                  <a:prstDash val="solid"/>
                </a:ln>
                <a:solidFill>
                  <a:schemeClr val="tx2">
                    <a:lumMod val="50000"/>
                  </a:schemeClr>
                </a:solidFill>
                <a:effectLst>
                  <a:glow rad="63500">
                    <a:schemeClr val="accent1">
                      <a:satMod val="175000"/>
                      <a:alpha val="40000"/>
                    </a:schemeClr>
                  </a:glow>
                  <a:outerShdw blurRad="63500" dir="3600000" algn="tl" rotWithShape="0">
                    <a:srgbClr val="000000">
                      <a:alpha val="70000"/>
                    </a:srgbClr>
                  </a:outerShdw>
                </a:effectLst>
                <a:cs typeface="B Nazanin" pitchFamily="2" charset="-78"/>
              </a:rPr>
              <a:t>خرم آن نغمه که مردم بسپارند به یاد</a:t>
            </a:r>
            <a:endParaRPr lang="en-US" dirty="0">
              <a:ln w="18415" cmpd="sng">
                <a:solidFill>
                  <a:schemeClr val="accent1">
                    <a:lumMod val="40000"/>
                    <a:lumOff val="60000"/>
                  </a:schemeClr>
                </a:solidFill>
                <a:prstDash val="solid"/>
              </a:ln>
              <a:solidFill>
                <a:schemeClr val="tx2">
                  <a:lumMod val="50000"/>
                </a:schemeClr>
              </a:solidFill>
              <a:effectLst>
                <a:glow rad="63500">
                  <a:schemeClr val="accent1">
                    <a:satMod val="175000"/>
                    <a:alpha val="40000"/>
                  </a:schemeClr>
                </a:glow>
                <a:outerShdw blurRad="63500" dir="3600000" algn="tl" rotWithShape="0">
                  <a:srgbClr val="000000">
                    <a:alpha val="70000"/>
                  </a:srgbClr>
                </a:outerShdw>
              </a:effectLst>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Rounded Rectangle 2"/>
          <p:cNvSpPr/>
          <p:nvPr/>
        </p:nvSpPr>
        <p:spPr>
          <a:xfrm>
            <a:off x="304800" y="152400"/>
            <a:ext cx="8458200" cy="838200"/>
          </a:xfrm>
          <a:prstGeom prst="roundRect">
            <a:avLst/>
          </a:prstGeom>
        </p:spPr>
        <p:txBody>
          <a:bodyPr vert="horz" lIns="91440" tIns="45720" rIns="91440" bIns="45720" rtlCol="0" anchor="ctr">
            <a:noAutofit/>
          </a:bodyPr>
          <a:lstStyle/>
          <a:p>
            <a:pPr algn="ctr" rtl="1">
              <a:lnSpc>
                <a:spcPct val="200000"/>
              </a:lnSpc>
              <a:spcBef>
                <a:spcPct val="0"/>
              </a:spcBef>
            </a:pPr>
            <a:r>
              <a:rPr lang="fa-IR" sz="4400" dirty="0" smtClean="0">
                <a:ln w="18415" cmpd="sng">
                  <a:solidFill>
                    <a:srgbClr val="FFFFFF"/>
                  </a:solidFill>
                  <a:prstDash val="solid"/>
                </a:ln>
                <a:solidFill>
                  <a:srgbClr val="FFFFFF"/>
                </a:solidFill>
                <a:effectLst>
                  <a:glow rad="101600">
                    <a:schemeClr val="accent3">
                      <a:lumMod val="50000"/>
                      <a:alpha val="60000"/>
                    </a:schemeClr>
                  </a:glow>
                  <a:outerShdw blurRad="63500" dir="3600000" algn="tl" rotWithShape="0">
                    <a:srgbClr val="000000">
                      <a:alpha val="70000"/>
                    </a:srgbClr>
                  </a:outerShdw>
                </a:effectLst>
                <a:latin typeface="IranNastaliq" pitchFamily="18" charset="0"/>
                <a:ea typeface="+mj-ea"/>
                <a:cs typeface="2  Esfehan" pitchFamily="2" charset="-78"/>
              </a:rPr>
              <a:t>آنچه گذشت </a:t>
            </a:r>
            <a:endParaRPr lang="fa-IR" sz="3200" dirty="0" smtClean="0">
              <a:ln w="18415" cmpd="sng">
                <a:solidFill>
                  <a:srgbClr val="FFFFFF"/>
                </a:solidFill>
                <a:prstDash val="solid"/>
              </a:ln>
              <a:solidFill>
                <a:srgbClr val="FFFFFF"/>
              </a:solidFill>
              <a:effectLst>
                <a:glow rad="101600">
                  <a:schemeClr val="accent3">
                    <a:lumMod val="50000"/>
                    <a:alpha val="60000"/>
                  </a:schemeClr>
                </a:glow>
                <a:outerShdw blurRad="63500" dir="3600000" algn="tl" rotWithShape="0">
                  <a:srgbClr val="000000">
                    <a:alpha val="70000"/>
                  </a:srgbClr>
                </a:outerShdw>
              </a:effectLst>
              <a:latin typeface="IranNastaliq" pitchFamily="18" charset="0"/>
              <a:ea typeface="+mj-ea"/>
              <a:cs typeface="2  Esfehan" pitchFamily="2" charset="-78"/>
            </a:endParaRPr>
          </a:p>
        </p:txBody>
      </p:sp>
      <p:sp>
        <p:nvSpPr>
          <p:cNvPr id="4" name="Title 1"/>
          <p:cNvSpPr txBox="1">
            <a:spLocks/>
          </p:cNvSpPr>
          <p:nvPr/>
        </p:nvSpPr>
        <p:spPr>
          <a:xfrm>
            <a:off x="3810000" y="990600"/>
            <a:ext cx="4876800" cy="838200"/>
          </a:xfrm>
          <a:prstGeom prst="rect">
            <a:avLst/>
          </a:prstGeom>
        </p:spPr>
        <p:txBody>
          <a:bodyPr>
            <a:noAutofit/>
          </a:bodyPr>
          <a:lstStyle/>
          <a:p>
            <a:pPr marL="0" marR="0" lvl="0" indent="0" algn="ctr" defTabSz="914400" rtl="1" eaLnBrk="1" fontAlgn="auto" latinLnBrk="0" hangingPunct="1">
              <a:lnSpc>
                <a:spcPct val="200000"/>
              </a:lnSpc>
              <a:spcBef>
                <a:spcPct val="0"/>
              </a:spcBef>
              <a:spcAft>
                <a:spcPts val="0"/>
              </a:spcAft>
              <a:buClrTx/>
              <a:buSzTx/>
              <a:buFontTx/>
              <a:buNone/>
              <a:tabLst/>
              <a:defRPr/>
            </a:pPr>
            <a:r>
              <a:rPr kumimoji="0" lang="fa-IR" sz="3200" b="0" i="0" u="none" strike="noStrike" kern="1200" cap="none" spc="0" normalizeH="0" baseline="0" noProof="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uLnTx/>
                <a:uFillTx/>
                <a:latin typeface="IranNastaliq" pitchFamily="18" charset="0"/>
                <a:ea typeface="+mj-ea"/>
                <a:cs typeface="2  Homa" pitchFamily="2" charset="-78"/>
              </a:rPr>
              <a:t>نمودار ارتباطات بین مفاهیم</a:t>
            </a:r>
            <a:endParaRPr kumimoji="0" lang="fa-IR" sz="3200" b="0" i="0" u="none" strike="noStrike" kern="1200" cap="none" spc="0" normalizeH="0" baseline="0" noProof="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uLnTx/>
              <a:uFillTx/>
              <a:latin typeface="IranNastaliq" pitchFamily="18" charset="0"/>
              <a:ea typeface="+mj-ea"/>
              <a:cs typeface="2  Homa" pitchFamily="2" charset="-78"/>
            </a:endParaRPr>
          </a:p>
        </p:txBody>
      </p:sp>
      <p:grpSp>
        <p:nvGrpSpPr>
          <p:cNvPr id="5" name="Group 4"/>
          <p:cNvGrpSpPr/>
          <p:nvPr/>
        </p:nvGrpSpPr>
        <p:grpSpPr>
          <a:xfrm>
            <a:off x="609600" y="2133600"/>
            <a:ext cx="7848600" cy="4343400"/>
            <a:chOff x="609600" y="2133600"/>
            <a:chExt cx="7848600" cy="4343400"/>
          </a:xfrm>
        </p:grpSpPr>
        <p:sp>
          <p:nvSpPr>
            <p:cNvPr id="6" name="Rounded Rectangle 5"/>
            <p:cNvSpPr/>
            <p:nvPr/>
          </p:nvSpPr>
          <p:spPr>
            <a:xfrm>
              <a:off x="5181600" y="2438400"/>
              <a:ext cx="1676400" cy="762000"/>
            </a:xfrm>
            <a:prstGeom prst="roundRect">
              <a:avLst/>
            </a:prstGeom>
            <a:solidFill>
              <a:srgbClr val="604A7B">
                <a:alpha val="60000"/>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انسان</a:t>
              </a:r>
              <a:endParaRPr lang="fa-IR" sz="2800" dirty="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7" name="Rounded Rectangle 6"/>
            <p:cNvSpPr/>
            <p:nvPr/>
          </p:nvSpPr>
          <p:spPr>
            <a:xfrm>
              <a:off x="1143000" y="2438400"/>
              <a:ext cx="1676400" cy="762000"/>
            </a:xfrm>
            <a:prstGeom prst="roundRect">
              <a:avLst/>
            </a:prstGeom>
            <a:solidFill>
              <a:srgbClr val="604A7B">
                <a:alpha val="60000"/>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محیط</a:t>
              </a:r>
            </a:p>
          </p:txBody>
        </p:sp>
        <p:sp>
          <p:nvSpPr>
            <p:cNvPr id="8" name="Rounded Rectangle 7"/>
            <p:cNvSpPr/>
            <p:nvPr/>
          </p:nvSpPr>
          <p:spPr>
            <a:xfrm>
              <a:off x="7315200" y="2514600"/>
              <a:ext cx="1143000" cy="5334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نیاز</a:t>
              </a:r>
              <a:endParaRPr lang="fa-IR" sz="2400" dirty="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9" name="Rounded Rectangle 8"/>
            <p:cNvSpPr/>
            <p:nvPr/>
          </p:nvSpPr>
          <p:spPr>
            <a:xfrm>
              <a:off x="7315200" y="3352800"/>
              <a:ext cx="1143000" cy="5334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فعالیت</a:t>
              </a:r>
            </a:p>
          </p:txBody>
        </p:sp>
        <p:sp>
          <p:nvSpPr>
            <p:cNvPr id="10" name="Rounded Rectangle 9"/>
            <p:cNvSpPr/>
            <p:nvPr/>
          </p:nvSpPr>
          <p:spPr>
            <a:xfrm>
              <a:off x="5410200" y="3581400"/>
              <a:ext cx="1219200" cy="5334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ارتباط</a:t>
              </a:r>
            </a:p>
          </p:txBody>
        </p:sp>
        <p:sp>
          <p:nvSpPr>
            <p:cNvPr id="11" name="Rounded Rectangle 10"/>
            <p:cNvSpPr/>
            <p:nvPr/>
          </p:nvSpPr>
          <p:spPr>
            <a:xfrm>
              <a:off x="5410200" y="4343400"/>
              <a:ext cx="1219200" cy="6096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ادراک </a:t>
              </a:r>
            </a:p>
          </p:txBody>
        </p:sp>
        <p:sp>
          <p:nvSpPr>
            <p:cNvPr id="12" name="Rounded Rectangle 11"/>
            <p:cNvSpPr/>
            <p:nvPr/>
          </p:nvSpPr>
          <p:spPr>
            <a:xfrm>
              <a:off x="3505200" y="2133600"/>
              <a:ext cx="1295400" cy="16002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حرکت</a:t>
              </a:r>
            </a:p>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زمان</a:t>
              </a:r>
            </a:p>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فضا</a:t>
              </a:r>
            </a:p>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فرهنگ</a:t>
              </a:r>
            </a:p>
          </p:txBody>
        </p:sp>
        <p:sp>
          <p:nvSpPr>
            <p:cNvPr id="13" name="Rounded Rectangle 12"/>
            <p:cNvSpPr/>
            <p:nvPr/>
          </p:nvSpPr>
          <p:spPr>
            <a:xfrm>
              <a:off x="6400800" y="5334000"/>
              <a:ext cx="1219200" cy="533400"/>
            </a:xfrm>
            <a:prstGeom prst="roundRect">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رفتار</a:t>
              </a:r>
            </a:p>
          </p:txBody>
        </p:sp>
        <p:cxnSp>
          <p:nvCxnSpPr>
            <p:cNvPr id="14" name="Curved Connector 13"/>
            <p:cNvCxnSpPr>
              <a:stCxn id="6" idx="3"/>
              <a:endCxn id="8" idx="1"/>
            </p:cNvCxnSpPr>
            <p:nvPr/>
          </p:nvCxnSpPr>
          <p:spPr>
            <a:xfrm flipV="1">
              <a:off x="6858000" y="2781300"/>
              <a:ext cx="457200" cy="38100"/>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Curved Connector 14"/>
            <p:cNvCxnSpPr>
              <a:stCxn id="8" idx="2"/>
              <a:endCxn id="9" idx="0"/>
            </p:cNvCxnSpPr>
            <p:nvPr/>
          </p:nvCxnSpPr>
          <p:spPr>
            <a:xfrm rot="5400000">
              <a:off x="7734300" y="3200400"/>
              <a:ext cx="304800" cy="1588"/>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Curved Connector 14"/>
            <p:cNvCxnSpPr>
              <a:stCxn id="9" idx="2"/>
              <a:endCxn id="13" idx="3"/>
            </p:cNvCxnSpPr>
            <p:nvPr/>
          </p:nvCxnSpPr>
          <p:spPr>
            <a:xfrm rot="5400000">
              <a:off x="6896100" y="4610100"/>
              <a:ext cx="1714500" cy="266700"/>
            </a:xfrm>
            <a:prstGeom prst="curvedConnector2">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Curved Connector 15"/>
            <p:cNvCxnSpPr>
              <a:stCxn id="11" idx="2"/>
              <a:endCxn id="13" idx="1"/>
            </p:cNvCxnSpPr>
            <p:nvPr/>
          </p:nvCxnSpPr>
          <p:spPr>
            <a:xfrm rot="16200000" flipH="1">
              <a:off x="5886450" y="5086350"/>
              <a:ext cx="647700" cy="381000"/>
            </a:xfrm>
            <a:prstGeom prst="curvedConnector2">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Curved Connector 17"/>
            <p:cNvCxnSpPr>
              <a:stCxn id="10" idx="2"/>
              <a:endCxn id="11" idx="0"/>
            </p:cNvCxnSpPr>
            <p:nvPr/>
          </p:nvCxnSpPr>
          <p:spPr>
            <a:xfrm rot="5400000">
              <a:off x="5905500" y="4229100"/>
              <a:ext cx="228600" cy="1588"/>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Curved Connector 18"/>
            <p:cNvCxnSpPr>
              <a:stCxn id="6" idx="2"/>
              <a:endCxn id="10" idx="0"/>
            </p:cNvCxnSpPr>
            <p:nvPr/>
          </p:nvCxnSpPr>
          <p:spPr>
            <a:xfrm rot="5400000">
              <a:off x="5829300" y="3390900"/>
              <a:ext cx="381000" cy="1588"/>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Curved Connector 19"/>
            <p:cNvCxnSpPr>
              <a:stCxn id="6" idx="1"/>
              <a:endCxn id="12" idx="3"/>
            </p:cNvCxnSpPr>
            <p:nvPr/>
          </p:nvCxnSpPr>
          <p:spPr>
            <a:xfrm rot="10800000" flipV="1">
              <a:off x="4800600" y="2819400"/>
              <a:ext cx="381000" cy="114300"/>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2209800" y="5791200"/>
              <a:ext cx="2667000" cy="533400"/>
            </a:xfrm>
            <a:prstGeom prst="roundRect">
              <a:avLst/>
            </a:prstGeom>
            <a:solidFill>
              <a:srgbClr val="00B050">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شکل گیری تصویر ذهنی</a:t>
              </a:r>
            </a:p>
          </p:txBody>
        </p:sp>
        <p:cxnSp>
          <p:nvCxnSpPr>
            <p:cNvPr id="22" name="Curved Connector 21"/>
            <p:cNvCxnSpPr>
              <a:stCxn id="12" idx="2"/>
              <a:endCxn id="21" idx="0"/>
            </p:cNvCxnSpPr>
            <p:nvPr/>
          </p:nvCxnSpPr>
          <p:spPr>
            <a:xfrm rot="5400000">
              <a:off x="2819400" y="4457700"/>
              <a:ext cx="2057400" cy="609600"/>
            </a:xfrm>
            <a:prstGeom prst="curvedConnector3">
              <a:avLst>
                <a:gd name="adj1" fmla="val 50000"/>
              </a:avLst>
            </a:prstGeom>
            <a:ln w="38100">
              <a:solidFill>
                <a:schemeClr val="bg1"/>
              </a:solidFill>
              <a:headEnd type="oval"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a:off x="700549" y="2816942"/>
              <a:ext cx="1570703" cy="3618271"/>
            </a:xfrm>
            <a:custGeom>
              <a:avLst/>
              <a:gdLst>
                <a:gd name="connsiteX0" fmla="*/ 464574 w 1570703"/>
                <a:gd name="connsiteY0" fmla="*/ 0 h 3618271"/>
                <a:gd name="connsiteX1" fmla="*/ 66367 w 1570703"/>
                <a:gd name="connsiteY1" fmla="*/ 501445 h 3618271"/>
                <a:gd name="connsiteX2" fmla="*/ 641554 w 1570703"/>
                <a:gd name="connsiteY2" fmla="*/ 722671 h 3618271"/>
                <a:gd name="connsiteX3" fmla="*/ 22122 w 1570703"/>
                <a:gd name="connsiteY3" fmla="*/ 1327355 h 3618271"/>
                <a:gd name="connsiteX4" fmla="*/ 508819 w 1570703"/>
                <a:gd name="connsiteY4" fmla="*/ 1622323 h 3618271"/>
                <a:gd name="connsiteX5" fmla="*/ 36870 w 1570703"/>
                <a:gd name="connsiteY5" fmla="*/ 2227006 h 3618271"/>
                <a:gd name="connsiteX6" fmla="*/ 685799 w 1570703"/>
                <a:gd name="connsiteY6" fmla="*/ 2418735 h 3618271"/>
                <a:gd name="connsiteX7" fmla="*/ 435077 w 1570703"/>
                <a:gd name="connsiteY7" fmla="*/ 2964426 h 3618271"/>
                <a:gd name="connsiteX8" fmla="*/ 1039761 w 1570703"/>
                <a:gd name="connsiteY8" fmla="*/ 2787445 h 3618271"/>
                <a:gd name="connsiteX9" fmla="*/ 1142999 w 1570703"/>
                <a:gd name="connsiteY9" fmla="*/ 3539613 h 3618271"/>
                <a:gd name="connsiteX10" fmla="*/ 1511709 w 1570703"/>
                <a:gd name="connsiteY10" fmla="*/ 3259393 h 3618271"/>
                <a:gd name="connsiteX11" fmla="*/ 1496961 w 1570703"/>
                <a:gd name="connsiteY11" fmla="*/ 3215148 h 3618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70703" h="3618271">
                  <a:moveTo>
                    <a:pt x="464574" y="0"/>
                  </a:moveTo>
                  <a:cubicBezTo>
                    <a:pt x="250722" y="190500"/>
                    <a:pt x="36870" y="381000"/>
                    <a:pt x="66367" y="501445"/>
                  </a:cubicBezTo>
                  <a:cubicBezTo>
                    <a:pt x="95864" y="621890"/>
                    <a:pt x="648928" y="585019"/>
                    <a:pt x="641554" y="722671"/>
                  </a:cubicBezTo>
                  <a:cubicBezTo>
                    <a:pt x="634180" y="860323"/>
                    <a:pt x="44244" y="1177413"/>
                    <a:pt x="22122" y="1327355"/>
                  </a:cubicBezTo>
                  <a:cubicBezTo>
                    <a:pt x="0" y="1477297"/>
                    <a:pt x="506361" y="1472381"/>
                    <a:pt x="508819" y="1622323"/>
                  </a:cubicBezTo>
                  <a:cubicBezTo>
                    <a:pt x="511277" y="1772265"/>
                    <a:pt x="7373" y="2094271"/>
                    <a:pt x="36870" y="2227006"/>
                  </a:cubicBezTo>
                  <a:cubicBezTo>
                    <a:pt x="66367" y="2359741"/>
                    <a:pt x="619431" y="2295832"/>
                    <a:pt x="685799" y="2418735"/>
                  </a:cubicBezTo>
                  <a:cubicBezTo>
                    <a:pt x="752167" y="2541638"/>
                    <a:pt x="376083" y="2902974"/>
                    <a:pt x="435077" y="2964426"/>
                  </a:cubicBezTo>
                  <a:cubicBezTo>
                    <a:pt x="494071" y="3025878"/>
                    <a:pt x="921774" y="2691581"/>
                    <a:pt x="1039761" y="2787445"/>
                  </a:cubicBezTo>
                  <a:cubicBezTo>
                    <a:pt x="1157748" y="2883310"/>
                    <a:pt x="1064341" y="3460955"/>
                    <a:pt x="1142999" y="3539613"/>
                  </a:cubicBezTo>
                  <a:cubicBezTo>
                    <a:pt x="1221657" y="3618271"/>
                    <a:pt x="1452715" y="3313470"/>
                    <a:pt x="1511709" y="3259393"/>
                  </a:cubicBezTo>
                  <a:cubicBezTo>
                    <a:pt x="1570703" y="3205316"/>
                    <a:pt x="1533832" y="3210232"/>
                    <a:pt x="1496961" y="3215148"/>
                  </a:cubicBezTo>
                </a:path>
              </a:pathLst>
            </a:custGeom>
            <a:ln w="3810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dirty="0">
                <a:solidFill>
                  <a:schemeClr val="bg1"/>
                </a:solidFill>
              </a:endParaRPr>
            </a:p>
          </p:txBody>
        </p:sp>
        <p:sp>
          <p:nvSpPr>
            <p:cNvPr id="24" name="Oval 23"/>
            <p:cNvSpPr/>
            <p:nvPr/>
          </p:nvSpPr>
          <p:spPr>
            <a:xfrm>
              <a:off x="609600" y="49530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25" name="Oval 24"/>
            <p:cNvSpPr/>
            <p:nvPr/>
          </p:nvSpPr>
          <p:spPr>
            <a:xfrm>
              <a:off x="1143000" y="43434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26" name="Oval 25"/>
            <p:cNvSpPr/>
            <p:nvPr/>
          </p:nvSpPr>
          <p:spPr>
            <a:xfrm>
              <a:off x="609600" y="40386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27" name="Oval 26"/>
            <p:cNvSpPr/>
            <p:nvPr/>
          </p:nvSpPr>
          <p:spPr>
            <a:xfrm>
              <a:off x="609600" y="32004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28" name="Oval 27"/>
            <p:cNvSpPr/>
            <p:nvPr/>
          </p:nvSpPr>
          <p:spPr>
            <a:xfrm>
              <a:off x="1219200" y="34290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29" name="Oval 28"/>
            <p:cNvSpPr/>
            <p:nvPr/>
          </p:nvSpPr>
          <p:spPr>
            <a:xfrm>
              <a:off x="1600200" y="54864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30" name="Oval 29"/>
            <p:cNvSpPr/>
            <p:nvPr/>
          </p:nvSpPr>
          <p:spPr>
            <a:xfrm>
              <a:off x="1066800" y="56388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31" name="Oval 30"/>
            <p:cNvSpPr/>
            <p:nvPr/>
          </p:nvSpPr>
          <p:spPr>
            <a:xfrm>
              <a:off x="1295400" y="51054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
          <p:nvSpPr>
            <p:cNvPr id="32" name="Oval 31"/>
            <p:cNvSpPr/>
            <p:nvPr/>
          </p:nvSpPr>
          <p:spPr>
            <a:xfrm>
              <a:off x="1752600" y="6248400"/>
              <a:ext cx="228600" cy="228600"/>
            </a:xfrm>
            <a:prstGeom prst="ellipse">
              <a:avLst/>
            </a:prstGeom>
            <a:solidFill>
              <a:srgbClr val="CCC1DA">
                <a:alpha val="50196"/>
              </a:srgbClr>
            </a:solidFill>
            <a:ln>
              <a:noFill/>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ctr"/>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2" descr="Picture3.png"/>
          <p:cNvPicPr>
            <a:picLocks noChangeAspect="1"/>
          </p:cNvPicPr>
          <p:nvPr/>
        </p:nvPicPr>
        <p:blipFill>
          <a:blip r:embed="rId2" cstate="print"/>
          <a:stretch>
            <a:fillRect/>
          </a:stretch>
        </p:blipFill>
        <p:spPr>
          <a:xfrm>
            <a:off x="304800" y="304800"/>
            <a:ext cx="1981200" cy="1478225"/>
          </a:xfrm>
          <a:prstGeom prst="rect">
            <a:avLst/>
          </a:prstGeom>
        </p:spPr>
      </p:pic>
      <p:sp>
        <p:nvSpPr>
          <p:cNvPr id="4" name="Rounded Rectangle 3"/>
          <p:cNvSpPr/>
          <p:nvPr/>
        </p:nvSpPr>
        <p:spPr>
          <a:xfrm>
            <a:off x="1447800" y="1524000"/>
            <a:ext cx="533400" cy="228600"/>
          </a:xfrm>
          <a:prstGeom prst="roundRect">
            <a:avLst/>
          </a:prstGeom>
          <a:solidFill>
            <a:srgbClr val="E8D08C"/>
          </a:solidFill>
        </p:spPr>
        <p:style>
          <a:lnRef idx="0">
            <a:schemeClr val="accent3"/>
          </a:lnRef>
          <a:fillRef idx="3">
            <a:schemeClr val="accent3"/>
          </a:fillRef>
          <a:effectRef idx="3">
            <a:schemeClr val="accent3"/>
          </a:effectRef>
          <a:fontRef idx="minor">
            <a:schemeClr val="lt1"/>
          </a:fontRef>
        </p:style>
        <p:txBody>
          <a:bodyPr rtlCol="1" anchor="ctr"/>
          <a:lstStyle/>
          <a:p>
            <a:pPr algn="ctr" rtl="1"/>
            <a:r>
              <a:rPr lang="fa-IR" sz="1200" dirty="0" smtClean="0">
                <a:cs typeface="2  Nazanin" pitchFamily="2" charset="-78"/>
              </a:rPr>
              <a:t>رفتار</a:t>
            </a:r>
            <a:endParaRPr lang="fa-IR" sz="1200" dirty="0">
              <a:cs typeface="2  Nazanin" pitchFamily="2" charset="-78"/>
            </a:endParaRPr>
          </a:p>
        </p:txBody>
      </p:sp>
      <p:sp>
        <p:nvSpPr>
          <p:cNvPr id="5" name="Rounded Rectangle 4"/>
          <p:cNvSpPr/>
          <p:nvPr/>
        </p:nvSpPr>
        <p:spPr>
          <a:xfrm>
            <a:off x="2667000" y="457200"/>
            <a:ext cx="6096000" cy="1219200"/>
          </a:xfrm>
          <a:prstGeom prst="roundRect">
            <a:avLst/>
          </a:prstGeom>
          <a:solidFill>
            <a:srgbClr val="E8D08C"/>
          </a:solidFill>
        </p:spPr>
        <p:style>
          <a:lnRef idx="0">
            <a:schemeClr val="accent3"/>
          </a:lnRef>
          <a:fillRef idx="3">
            <a:schemeClr val="accent3"/>
          </a:fillRef>
          <a:effectRef idx="3">
            <a:schemeClr val="accent3"/>
          </a:effectRef>
          <a:fontRef idx="minor">
            <a:schemeClr val="lt1"/>
          </a:fontRef>
        </p:style>
        <p:txBody>
          <a:bodyPr rtlCol="1" anchor="ctr"/>
          <a:lstStyle/>
          <a:p>
            <a:pPr algn="ctr" rtl="1">
              <a:lnSpc>
                <a:spcPct val="200000"/>
              </a:lnSpc>
            </a:pPr>
            <a:r>
              <a:rPr lang="fa-IR" sz="3600" dirty="0" smtClean="0">
                <a:effectLst>
                  <a:outerShdw blurRad="38100" dist="38100" dir="2700000" algn="tl">
                    <a:srgbClr val="000000">
                      <a:alpha val="43137"/>
                    </a:srgbClr>
                  </a:outerShdw>
                </a:effectLst>
                <a:latin typeface="IranNastaliq" pitchFamily="18" charset="0"/>
                <a:cs typeface="2  Esfehan" pitchFamily="2" charset="-78"/>
              </a:rPr>
              <a:t>4. رفتار</a:t>
            </a:r>
            <a:endParaRPr lang="fa-IR" sz="3600" dirty="0">
              <a:effectLst>
                <a:outerShdw blurRad="38100" dist="38100" dir="2700000" algn="tl">
                  <a:srgbClr val="000000">
                    <a:alpha val="43137"/>
                  </a:srgbClr>
                </a:outerShdw>
              </a:effectLst>
              <a:latin typeface="IranNastaliq" pitchFamily="18" charset="0"/>
              <a:cs typeface="2  Esfehan" pitchFamily="2" charset="-78"/>
            </a:endParaRPr>
          </a:p>
        </p:txBody>
      </p:sp>
      <p:sp>
        <p:nvSpPr>
          <p:cNvPr id="6" name="TextBox 5"/>
          <p:cNvSpPr txBox="1"/>
          <p:nvPr/>
        </p:nvSpPr>
        <p:spPr>
          <a:xfrm>
            <a:off x="3200400" y="2081748"/>
            <a:ext cx="5181600" cy="2554545"/>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tx1">
                      <a:alpha val="60000"/>
                    </a:schemeClr>
                  </a:glow>
                  <a:outerShdw blurRad="38100" dist="38100" dir="2700000" algn="tl">
                    <a:srgbClr val="000000">
                      <a:alpha val="43137"/>
                    </a:srgbClr>
                  </a:outerShdw>
                </a:effectLst>
                <a:cs typeface="2  Homa" pitchFamily="2" charset="-78"/>
              </a:rPr>
              <a:t>نحوه ی انجام یک فعالیت را </a:t>
            </a:r>
            <a:r>
              <a:rPr lang="fa-IR" sz="2000" dirty="0" smtClean="0">
                <a:ln w="18415" cmpd="sng">
                  <a:noFill/>
                  <a:prstDash val="solid"/>
                </a:ln>
                <a:solidFill>
                  <a:srgbClr val="E8D08C"/>
                </a:solidFill>
                <a:effectLst>
                  <a:glow rad="101600">
                    <a:schemeClr val="tx1">
                      <a:alpha val="60000"/>
                    </a:schemeClr>
                  </a:glow>
                  <a:outerShdw blurRad="38100" dist="38100" dir="2700000" algn="tl">
                    <a:srgbClr val="000000">
                      <a:alpha val="43137"/>
                    </a:srgbClr>
                  </a:outerShdw>
                </a:effectLst>
                <a:cs typeface="2  Homa" pitchFamily="2" charset="-78"/>
              </a:rPr>
              <a:t>رفتار</a:t>
            </a:r>
            <a:r>
              <a:rPr lang="fa-IR" sz="2000" dirty="0" smtClean="0">
                <a:ln w="18415" cmpd="sng">
                  <a:noFill/>
                  <a:prstDash val="solid"/>
                </a:ln>
                <a:solidFill>
                  <a:srgbClr val="FFFFFF"/>
                </a:solidFill>
                <a:effectLst>
                  <a:glow rad="101600">
                    <a:schemeClr val="tx1">
                      <a:alpha val="60000"/>
                    </a:schemeClr>
                  </a:glow>
                  <a:outerShdw blurRad="38100" dist="38100" dir="2700000" algn="tl">
                    <a:srgbClr val="000000">
                      <a:alpha val="43137"/>
                    </a:srgbClr>
                  </a:outerShdw>
                </a:effectLst>
                <a:cs typeface="2  Homa" pitchFamily="2" charset="-78"/>
              </a:rPr>
              <a:t> گویند. رفتار انسانی برآیندی از انگیزه ها و نیازهای فرد، قابلیت محیط، تصویر ذهنی فرد از دنیای خارج ناشی از ادراک او و معنایی که این تصویر برای او دارد، می باشد. </a:t>
            </a:r>
          </a:p>
          <a:p>
            <a:pPr algn="just" rtl="1"/>
            <a:r>
              <a:rPr lang="fa-IR" sz="2000" dirty="0" smtClean="0">
                <a:ln w="18415" cmpd="sng">
                  <a:noFill/>
                  <a:prstDash val="solid"/>
                </a:ln>
                <a:solidFill>
                  <a:srgbClr val="FFFFFF"/>
                </a:solidFill>
                <a:effectLst>
                  <a:glow rad="101600">
                    <a:schemeClr val="tx1">
                      <a:alpha val="60000"/>
                    </a:schemeClr>
                  </a:glow>
                  <a:outerShdw blurRad="38100" dist="38100" dir="2700000" algn="tl">
                    <a:srgbClr val="000000">
                      <a:alpha val="43137"/>
                    </a:srgbClr>
                  </a:outerShdw>
                </a:effectLst>
                <a:cs typeface="2  Homa" pitchFamily="2" charset="-78"/>
              </a:rPr>
              <a:t>بنابراین هر فعالیت تحت تأثیر شرایط فوق می تواند اشکال مختلفی به خود گیرد و رفتارهای متنوعی را باعث شود. به عنوان مثال روی نیمکت نشستن، چمباتمه زدن، لم دادن و ... رفتارهای مرتبط با فعالیت نشستن هستند. </a:t>
            </a:r>
            <a:endParaRPr lang="fa-IR" sz="2000" dirty="0">
              <a:ln w="18415" cmpd="sng">
                <a:noFill/>
                <a:prstDash val="solid"/>
              </a:ln>
              <a:solidFill>
                <a:srgbClr val="FFFFFF"/>
              </a:solidFill>
              <a:effectLst>
                <a:outerShdw blurRad="38100" dist="38100" dir="2700000" algn="tl">
                  <a:srgbClr val="000000">
                    <a:alpha val="43137"/>
                  </a:srgbClr>
                </a:outerShdw>
              </a:effectLst>
              <a:cs typeface="2  Homa" pitchFamily="2" charset="-78"/>
            </a:endParaRPr>
          </a:p>
        </p:txBody>
      </p:sp>
      <p:pic>
        <p:nvPicPr>
          <p:cNvPr id="7" name="Picture 3"/>
          <p:cNvPicPr>
            <a:picLocks noChangeAspect="1" noChangeArrowheads="1"/>
          </p:cNvPicPr>
          <p:nvPr/>
        </p:nvPicPr>
        <p:blipFill>
          <a:blip r:embed="rId3"/>
          <a:srcRect/>
          <a:stretch>
            <a:fillRect/>
          </a:stretch>
        </p:blipFill>
        <p:spPr bwMode="auto">
          <a:xfrm>
            <a:off x="533400" y="2743200"/>
            <a:ext cx="2279650" cy="335121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838200" y="381000"/>
            <a:ext cx="7391400" cy="400110"/>
          </a:xfrm>
          <a:prstGeom prst="rect">
            <a:avLst/>
          </a:prstGeom>
          <a:noFill/>
        </p:spPr>
        <p:txBody>
          <a:bodyPr wrap="square" rtlCol="1">
            <a:spAutoFit/>
          </a:bodyPr>
          <a:lstStyle/>
          <a:p>
            <a:pPr algn="just" rtl="1"/>
            <a:r>
              <a:rPr lang="fa-IR" sz="20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Homa" pitchFamily="2" charset="-78"/>
              </a:rPr>
              <a:t>رفتار</a:t>
            </a:r>
            <a:r>
              <a:rPr lang="fa-IR" sz="2000" dirty="0" smtClean="0">
                <a:ln w="18415" cmpd="sng">
                  <a:noFill/>
                  <a:prstDash val="solid"/>
                </a:ln>
                <a:solidFill>
                  <a:srgbClr val="FFFFFF"/>
                </a:solidFill>
                <a:effectLst>
                  <a:glow rad="101600">
                    <a:schemeClr val="tx1">
                      <a:alpha val="60000"/>
                    </a:schemeClr>
                  </a:glow>
                  <a:outerShdw blurRad="38100" dist="38100" dir="2700000" algn="tl">
                    <a:srgbClr val="000000">
                      <a:alpha val="43137"/>
                    </a:srgbClr>
                  </a:outerShdw>
                </a:effectLst>
                <a:cs typeface="2  Homa" pitchFamily="2" charset="-78"/>
              </a:rPr>
              <a:t>، ترکیبی از فعالیت، زمان و مکان می باشد. </a:t>
            </a:r>
            <a:endParaRPr lang="fa-IR" sz="2000" dirty="0">
              <a:ln w="18415" cmpd="sng">
                <a:noFill/>
                <a:prstDash val="solid"/>
              </a:ln>
              <a:solidFill>
                <a:srgbClr val="FFFFFF"/>
              </a:solidFill>
              <a:effectLst>
                <a:outerShdw blurRad="38100" dist="38100" dir="2700000" algn="tl">
                  <a:srgbClr val="000000">
                    <a:alpha val="43137"/>
                  </a:srgbClr>
                </a:outerShdw>
              </a:effectLst>
              <a:cs typeface="2  Homa" pitchFamily="2" charset="-78"/>
            </a:endParaRPr>
          </a:p>
        </p:txBody>
      </p:sp>
      <p:sp>
        <p:nvSpPr>
          <p:cNvPr id="6" name="TextBox 5"/>
          <p:cNvSpPr txBox="1"/>
          <p:nvPr/>
        </p:nvSpPr>
        <p:spPr>
          <a:xfrm>
            <a:off x="1143000" y="1600200"/>
            <a:ext cx="6477000" cy="1015663"/>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در این فرایند محیط به عنوان بستر رفتار می باشد. بخشی از محیط را که فرد نسبت به آنها حساسیت نشان می دهد، محیط رفتاری می گویند.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محیط خاستگاه </a:t>
            </a:r>
            <a:r>
              <a:rPr lang="fa-IR" sz="2000" dirty="0" smtClean="0">
                <a:ln w="18415" cmpd="sng">
                  <a:noFill/>
                  <a:prstDash val="solid"/>
                </a:ln>
                <a:solidFill>
                  <a:srgbClr val="E8D08C"/>
                </a:solidFill>
                <a:effectLst>
                  <a:glow rad="101600">
                    <a:schemeClr val="bg2">
                      <a:lumMod val="25000"/>
                      <a:alpha val="60000"/>
                    </a:schemeClr>
                  </a:glow>
                </a:effectLst>
                <a:cs typeface="2  Homa" pitchFamily="2" charset="-78"/>
              </a:rPr>
              <a:t>ادراک</a:t>
            </a:r>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 </a:t>
            </a:r>
            <a:r>
              <a:rPr lang="fa-IR" sz="2000" dirty="0" smtClean="0">
                <a:ln w="18415" cmpd="sng">
                  <a:noFill/>
                  <a:prstDash val="solid"/>
                </a:ln>
                <a:solidFill>
                  <a:srgbClr val="E8D08C"/>
                </a:solidFill>
                <a:effectLst>
                  <a:glow rad="101600">
                    <a:schemeClr val="bg2">
                      <a:lumMod val="25000"/>
                      <a:alpha val="60000"/>
                    </a:schemeClr>
                  </a:glow>
                </a:effectLst>
                <a:cs typeface="2  Homa" pitchFamily="2" charset="-78"/>
              </a:rPr>
              <a:t>بازشناسی و اثرگذاری </a:t>
            </a:r>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و </a:t>
            </a:r>
            <a:r>
              <a:rPr lang="fa-IR" sz="2000" dirty="0" smtClean="0">
                <a:ln w="18415" cmpd="sng">
                  <a:noFill/>
                  <a:prstDash val="solid"/>
                </a:ln>
                <a:solidFill>
                  <a:srgbClr val="E8D08C"/>
                </a:solidFill>
                <a:effectLst>
                  <a:glow rad="101600">
                    <a:schemeClr val="bg2">
                      <a:lumMod val="25000"/>
                      <a:alpha val="60000"/>
                    </a:schemeClr>
                  </a:glow>
                </a:effectLst>
                <a:cs typeface="2  Homa" pitchFamily="2" charset="-78"/>
              </a:rPr>
              <a:t>رفتارهای فضایی </a:t>
            </a:r>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می باشد. </a:t>
            </a:r>
          </a:p>
        </p:txBody>
      </p:sp>
      <p:sp>
        <p:nvSpPr>
          <p:cNvPr id="7" name="Rectangle 6"/>
          <p:cNvSpPr/>
          <p:nvPr/>
        </p:nvSpPr>
        <p:spPr>
          <a:xfrm>
            <a:off x="5943600" y="914400"/>
            <a:ext cx="2606804"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فرایند رفتار انسانی</a:t>
            </a:r>
            <a:endParaRPr lang="fa-IR" sz="2800" dirty="0">
              <a:cs typeface="2  Esfehan" pitchFamily="2" charset="-78"/>
            </a:endParaRPr>
          </a:p>
        </p:txBody>
      </p:sp>
      <p:sp>
        <p:nvSpPr>
          <p:cNvPr id="8" name="TextBox 7"/>
          <p:cNvSpPr txBox="1"/>
          <p:nvPr/>
        </p:nvSpPr>
        <p:spPr>
          <a:xfrm>
            <a:off x="6858000" y="3505200"/>
            <a:ext cx="1981200" cy="1123712"/>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نیازها</a:t>
            </a:r>
          </a:p>
          <a:p>
            <a:pPr algn="ctr" rtl="1"/>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انگیزه های انسانی </a:t>
            </a:r>
          </a:p>
        </p:txBody>
      </p:sp>
      <p:sp>
        <p:nvSpPr>
          <p:cNvPr id="9" name="Left Brace 8"/>
          <p:cNvSpPr/>
          <p:nvPr/>
        </p:nvSpPr>
        <p:spPr>
          <a:xfrm>
            <a:off x="6553200" y="3429000"/>
            <a:ext cx="381000" cy="1219200"/>
          </a:xfrm>
          <a:prstGeom prst="leftBrace">
            <a:avLst>
              <a:gd name="adj1" fmla="val 52213"/>
              <a:gd name="adj2" fmla="val 49213"/>
            </a:avLst>
          </a:prstGeom>
          <a:ln>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p>
        </p:txBody>
      </p:sp>
      <p:sp>
        <p:nvSpPr>
          <p:cNvPr id="10" name="TextBox 9"/>
          <p:cNvSpPr txBox="1"/>
          <p:nvPr/>
        </p:nvSpPr>
        <p:spPr>
          <a:xfrm>
            <a:off x="4267200" y="3810000"/>
            <a:ext cx="1524000" cy="442674"/>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الگوهای  ذهنی</a:t>
            </a:r>
          </a:p>
        </p:txBody>
      </p:sp>
      <p:sp>
        <p:nvSpPr>
          <p:cNvPr id="11" name="Chevron 10"/>
          <p:cNvSpPr/>
          <p:nvPr/>
        </p:nvSpPr>
        <p:spPr>
          <a:xfrm rot="10800000">
            <a:off x="5867400" y="3782568"/>
            <a:ext cx="484632" cy="484632"/>
          </a:xfrm>
          <a:prstGeom prst="chevron">
            <a:avLst>
              <a:gd name="adj" fmla="val 34534"/>
            </a:avLst>
          </a:prstGeom>
          <a:ln>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solidFill>
                <a:schemeClr val="tx1"/>
              </a:solidFill>
            </a:endParaRPr>
          </a:p>
        </p:txBody>
      </p:sp>
      <p:sp>
        <p:nvSpPr>
          <p:cNvPr id="12" name="Chevron 11"/>
          <p:cNvSpPr/>
          <p:nvPr/>
        </p:nvSpPr>
        <p:spPr>
          <a:xfrm rot="10800000" flipV="1">
            <a:off x="2514601" y="3810000"/>
            <a:ext cx="1703832" cy="457199"/>
          </a:xfrm>
          <a:prstGeom prst="chevron">
            <a:avLst>
              <a:gd name="adj" fmla="val 34534"/>
            </a:avLst>
          </a:prstGeom>
          <a:ln>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تأثیر گذار بر</a:t>
            </a:r>
            <a:r>
              <a:rPr lang="fa-IR" dirty="0" smtClean="0"/>
              <a:t> </a:t>
            </a:r>
            <a:endParaRPr lang="fa-IR" dirty="0">
              <a:solidFill>
                <a:schemeClr val="tx1"/>
              </a:solidFill>
            </a:endParaRPr>
          </a:p>
        </p:txBody>
      </p:sp>
      <p:sp>
        <p:nvSpPr>
          <p:cNvPr id="13" name="TextBox 12"/>
          <p:cNvSpPr txBox="1"/>
          <p:nvPr/>
        </p:nvSpPr>
        <p:spPr>
          <a:xfrm>
            <a:off x="228600" y="3087826"/>
            <a:ext cx="1676400" cy="1788974"/>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بازشناسی و اثر گذاری محیط</a:t>
            </a:r>
          </a:p>
          <a:p>
            <a:pPr algn="ctr" rtl="1"/>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ctr"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رفتارهای فضایی </a:t>
            </a:r>
          </a:p>
        </p:txBody>
      </p:sp>
      <p:sp>
        <p:nvSpPr>
          <p:cNvPr id="14" name="Left Brace 13"/>
          <p:cNvSpPr/>
          <p:nvPr/>
        </p:nvSpPr>
        <p:spPr>
          <a:xfrm flipH="1">
            <a:off x="1981200" y="3429000"/>
            <a:ext cx="304800" cy="1219200"/>
          </a:xfrm>
          <a:prstGeom prst="leftBrace">
            <a:avLst>
              <a:gd name="adj1" fmla="val 52213"/>
              <a:gd name="adj2" fmla="val 49213"/>
            </a:avLst>
          </a:prstGeom>
          <a:ln>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p>
        </p:txBody>
      </p:sp>
      <p:sp>
        <p:nvSpPr>
          <p:cNvPr id="15" name="TextBox 14"/>
          <p:cNvSpPr txBox="1"/>
          <p:nvPr/>
        </p:nvSpPr>
        <p:spPr>
          <a:xfrm>
            <a:off x="1295400" y="4953000"/>
            <a:ext cx="7086600" cy="1323439"/>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مثال: محیطی ایجاب می کند که در آن افراد آهسته قدم بزنند، زیرا خوانایی چندانی ندارد.  </a:t>
            </a:r>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sym typeface="Wingdings 3"/>
              </a:rPr>
              <a:t></a:t>
            </a:r>
            <a:r>
              <a:rPr lang="en-US" sz="2000" dirty="0" smtClean="0">
                <a:ln w="18415" cmpd="sng">
                  <a:noFill/>
                  <a:prstDash val="solid"/>
                </a:ln>
                <a:solidFill>
                  <a:srgbClr val="FFFFFF"/>
                </a:solidFill>
                <a:effectLst>
                  <a:glow rad="101600">
                    <a:schemeClr val="bg2">
                      <a:lumMod val="25000"/>
                      <a:alpha val="60000"/>
                    </a:schemeClr>
                  </a:glow>
                </a:effectLst>
                <a:cs typeface="2  Homa" pitchFamily="2" charset="-78"/>
                <a:sym typeface="Wingdings 3"/>
              </a:rPr>
              <a:t> </a:t>
            </a:r>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sym typeface="Wingdings 3"/>
              </a:rPr>
              <a:t> خوانایی کم  نیاز به بازشناسی  پاسخ به نیاز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sym typeface="Wingdings 3"/>
              </a:rPr>
              <a:t>این پاسخ و نتایج آن الگوی ذهنی را ابجاد می نماید و باعث می شود این پاسخ به فضاهایی با ویژگی فضای مذکور نیز داده شود.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1143000" y="1194137"/>
            <a:ext cx="6477000" cy="1938992"/>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منظور از این رفتارها، رفتارهایی است که ناشی از فعالیت های موجود در فضای شهری می باشد. با این وجود تمام رفتارهای مربوط به یک فعالیت در فضای شهری انجام نمی گیرد. (سینه خیز رفتن، یکی از رفتارهای فعالیت حرکت)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لازم به ذکر است، پسندیده بودن یا نبودن آن در نظر عموم ربطی به موجودیتش در فضای شهری ندارد. (جیب بری) </a:t>
            </a:r>
          </a:p>
        </p:txBody>
      </p:sp>
      <p:sp>
        <p:nvSpPr>
          <p:cNvPr id="6" name="Rectangle 5"/>
          <p:cNvSpPr/>
          <p:nvPr/>
        </p:nvSpPr>
        <p:spPr>
          <a:xfrm>
            <a:off x="5562600" y="457200"/>
            <a:ext cx="3145413"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رفتارها در فضای شهری</a:t>
            </a:r>
            <a:endParaRPr lang="fa-IR" sz="2800" dirty="0">
              <a:cs typeface="2  Esfehan" pitchFamily="2" charset="-78"/>
            </a:endParaRPr>
          </a:p>
        </p:txBody>
      </p:sp>
      <p:sp>
        <p:nvSpPr>
          <p:cNvPr id="8" name="Rectangle 7"/>
          <p:cNvSpPr/>
          <p:nvPr/>
        </p:nvSpPr>
        <p:spPr>
          <a:xfrm>
            <a:off x="6905543" y="3267671"/>
            <a:ext cx="1781257"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انواع رفتارها</a:t>
            </a:r>
            <a:endParaRPr lang="fa-IR" sz="2800" dirty="0">
              <a:cs typeface="2  Esfehan" pitchFamily="2" charset="-78"/>
            </a:endParaRPr>
          </a:p>
        </p:txBody>
      </p:sp>
      <p:sp>
        <p:nvSpPr>
          <p:cNvPr id="10" name="TextBox 9"/>
          <p:cNvSpPr txBox="1"/>
          <p:nvPr/>
        </p:nvSpPr>
        <p:spPr>
          <a:xfrm>
            <a:off x="762000" y="3757851"/>
            <a:ext cx="5486400" cy="1804749"/>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r" rtl="1"/>
            <a:r>
              <a:rPr lang="fa-IR" sz="2000" dirty="0" smtClean="0">
                <a:ln w="18415" cmpd="sng">
                  <a:noFill/>
                  <a:prstDash val="solid"/>
                </a:ln>
                <a:solidFill>
                  <a:schemeClr val="bg2">
                    <a:lumMod val="25000"/>
                  </a:schemeClr>
                </a:solidFill>
                <a:effectLst/>
                <a:cs typeface="2  Homa" pitchFamily="2" charset="-78"/>
              </a:rPr>
              <a:t>رفتارهای فردی: فرد برای انجام آن نیازی به دخالت دیگران ندارد.  </a:t>
            </a:r>
          </a:p>
          <a:p>
            <a:pPr algn="r" rtl="1"/>
            <a:endParaRPr lang="fa-IR" sz="2000" dirty="0" smtClean="0">
              <a:ln w="18415" cmpd="sng">
                <a:noFill/>
                <a:prstDash val="solid"/>
              </a:ln>
              <a:solidFill>
                <a:schemeClr val="bg2">
                  <a:lumMod val="25000"/>
                </a:schemeClr>
              </a:solidFill>
              <a:effectLst/>
              <a:cs typeface="2  Homa" pitchFamily="2" charset="-78"/>
            </a:endParaRPr>
          </a:p>
          <a:p>
            <a:pPr algn="r" rtl="1"/>
            <a:r>
              <a:rPr lang="fa-IR" sz="2000" dirty="0" smtClean="0">
                <a:ln w="18415" cmpd="sng">
                  <a:noFill/>
                  <a:prstDash val="solid"/>
                </a:ln>
                <a:solidFill>
                  <a:schemeClr val="bg2">
                    <a:lumMod val="25000"/>
                  </a:schemeClr>
                </a:solidFill>
                <a:effectLst/>
                <a:cs typeface="2  Homa" pitchFamily="2" charset="-78"/>
              </a:rPr>
              <a:t>رفتارهای جمعی: مربوط به فعالیت های جمعی می باشد که بدون وجود دیگران ناقص است. </a:t>
            </a:r>
          </a:p>
        </p:txBody>
      </p:sp>
      <p:sp>
        <p:nvSpPr>
          <p:cNvPr id="11" name="Left Brace 10"/>
          <p:cNvSpPr/>
          <p:nvPr/>
        </p:nvSpPr>
        <p:spPr>
          <a:xfrm flipH="1">
            <a:off x="6324600" y="4074974"/>
            <a:ext cx="304800" cy="1219200"/>
          </a:xfrm>
          <a:prstGeom prst="leftBrace">
            <a:avLst>
              <a:gd name="adj1" fmla="val 52213"/>
              <a:gd name="adj2" fmla="val 49213"/>
            </a:avLst>
          </a:prstGeom>
          <a:ln w="76200">
            <a:solidFill>
              <a:schemeClr val="bg1"/>
            </a:solidFill>
          </a:ln>
          <a:effectLst>
            <a:glow rad="635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p>
        </p:txBody>
      </p:sp>
      <p:sp>
        <p:nvSpPr>
          <p:cNvPr id="9" name="TextBox 8"/>
          <p:cNvSpPr txBox="1"/>
          <p:nvPr/>
        </p:nvSpPr>
        <p:spPr>
          <a:xfrm>
            <a:off x="6781800" y="4495800"/>
            <a:ext cx="1524000" cy="442674"/>
          </a:xfrm>
          <a:prstGeom prst="roundRect">
            <a:avLst/>
          </a:prstGeom>
          <a:ln>
            <a:noFill/>
          </a:ln>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1"/>
            <a:r>
              <a:rPr lang="fa-IR" sz="2000" dirty="0" smtClean="0">
                <a:ln w="18415" cmpd="sng">
                  <a:noFill/>
                  <a:prstDash val="solid"/>
                </a:ln>
                <a:solidFill>
                  <a:schemeClr val="bg2">
                    <a:lumMod val="25000"/>
                  </a:schemeClr>
                </a:solidFill>
                <a:effectLst/>
                <a:cs typeface="2  Homa" pitchFamily="2" charset="-78"/>
              </a:rPr>
              <a:t>انواع رفتار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1143000" y="1000065"/>
            <a:ext cx="6934200" cy="5324535"/>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رفتار دارای ویژگی هایی است که آن را از فعالیت متمایز می کند. سه ویژگی زیر مهمترین این ویژگی ها هستند: </a:t>
            </a:r>
          </a:p>
          <a:p>
            <a:pPr algn="just" rtl="1"/>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مرئی بودن رفتار: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آنچه ما می بینیم رفتارهای انسانی اند نه فعالیت ها. در نتیجه در طراحی شهری بیشتر از فعالیت ها باید به رفتارها توجه شود. </a:t>
            </a: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تغییر پذیری رفتارها: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فعالیت ها معمولاً مرزهای مشخصی دارند ولی رفتارها بسیار سریع و بدون مرز مشخص به هم تبدیل می شوند و این مسئله در رفتارهی مربوط به یک فعالیت محسوس تر است. </a:t>
            </a: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گذر از فضای روانی انسان: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ارتباط انسان با فضای بیرونی از طریق فیلتری به نام فضای روانی صورت می گیرد؛ یعنی ارتباط مستقیم وجود ندارد. لایه های متفاوت این فضا، دانش، تجربه، هنجار، ارزش، خاطره و ... است.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رفتار انسانی هم به عنوان چیزی که از فرد صادر می شود ناگزیر از این فضا عبور می کند، در حالی که فعالیت به دلیل مجرد بودن چنین الزامی را ندارد و جهان شمول است. </a:t>
            </a:r>
          </a:p>
        </p:txBody>
      </p:sp>
      <p:sp>
        <p:nvSpPr>
          <p:cNvPr id="6" name="Rectangle 5"/>
          <p:cNvSpPr/>
          <p:nvPr/>
        </p:nvSpPr>
        <p:spPr>
          <a:xfrm>
            <a:off x="5715000" y="457200"/>
            <a:ext cx="2949846"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مقایسه رفتار و فعالیت</a:t>
            </a:r>
            <a:endParaRPr lang="fa-IR" sz="2800" dirty="0">
              <a:cs typeface="2  Esfeha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5" name="TextBox 4"/>
          <p:cNvSpPr txBox="1"/>
          <p:nvPr/>
        </p:nvSpPr>
        <p:spPr>
          <a:xfrm>
            <a:off x="1143000" y="1194137"/>
            <a:ext cx="6477000" cy="707886"/>
          </a:xfrm>
          <a:prstGeom prst="rect">
            <a:avLst/>
          </a:prstGeom>
          <a:noFill/>
        </p:spPr>
        <p:txBody>
          <a:bodyPr wrap="square" rtlCol="1">
            <a:spAutoFit/>
          </a:bodyPr>
          <a:lstStyle/>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رفتار از آن جا که ناشی از محیط است و با گذر از فضای روانی انسان شکل می گیرد، به شدت تحت تأثیر فرهنگ و اجتماع می باشد. </a:t>
            </a:r>
          </a:p>
        </p:txBody>
      </p:sp>
      <p:sp>
        <p:nvSpPr>
          <p:cNvPr id="6" name="Rectangle 5"/>
          <p:cNvSpPr/>
          <p:nvPr/>
        </p:nvSpPr>
        <p:spPr>
          <a:xfrm>
            <a:off x="4648200" y="457200"/>
            <a:ext cx="4001416" cy="523220"/>
          </a:xfrm>
          <a:prstGeom prst="rect">
            <a:avLst/>
          </a:prstGeom>
        </p:spPr>
        <p:txBody>
          <a:bodyPr wrap="none">
            <a:spAutoFit/>
          </a:bodyPr>
          <a:lstStyle/>
          <a:p>
            <a:pPr algn="ctr" rtl="1"/>
            <a:r>
              <a:rPr lang="fa-IR" sz="28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فرهنگ و اجتماع بر رفتار</a:t>
            </a:r>
            <a:endParaRPr lang="fa-IR" sz="2800" dirty="0">
              <a:cs typeface="2  Esfehan" pitchFamily="2" charset="-78"/>
            </a:endParaRPr>
          </a:p>
        </p:txBody>
      </p:sp>
      <p:graphicFrame>
        <p:nvGraphicFramePr>
          <p:cNvPr id="7" name="Diagram 6"/>
          <p:cNvGraphicFramePr/>
          <p:nvPr/>
        </p:nvGraphicFramePr>
        <p:xfrm>
          <a:off x="838200" y="1905000"/>
          <a:ext cx="7620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7" name="TextBox 6"/>
          <p:cNvSpPr txBox="1"/>
          <p:nvPr/>
        </p:nvSpPr>
        <p:spPr>
          <a:xfrm>
            <a:off x="1143000" y="914400"/>
            <a:ext cx="6934200" cy="5324535"/>
          </a:xfrm>
          <a:prstGeom prst="rect">
            <a:avLst/>
          </a:prstGeom>
          <a:noFill/>
        </p:spPr>
        <p:txBody>
          <a:bodyPr wrap="square" rtlCol="1">
            <a:spAutoFit/>
          </a:bodyPr>
          <a:lstStyle/>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قلمروها و حریم ها</a:t>
            </a:r>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 </a:t>
            </a:r>
            <a:endPar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endParaRP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قلمروها و حریم ها معمولاً حوزه هایی هستند که در پیرامون یک فرد یا شیء به گونه ای تعریف می شوند که به آن تعلق داشته باشند.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قلمرو معمولاً مربوط به موجودات زنده است و آنها با رفتار خاصی حدود و ثغورش را مشخص می کنند. ولی حریم می تواند پیرامون اشیاء هم شکل بگیرد و بیشتر از طرف مخاطب استنباط می گردد تا آنکه شیء یا فردی که حریم متعلق به اوست آن را به رخ کشد. رفتارها به طرق مختلف تحت تأثیر این قلمروها و حریم ها قرار می گیرد.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حباب ها یا حاله ها: </a:t>
            </a:r>
            <a:endPar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endParaRP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هاله یا حباب جیزی است که فرد فارغ از مکان در اطراف خود ایجاد می کند. تفاوت هاله با قلمرو و حریم وابسته به مکان است و با قرارگیری فرد یا شیء در آن مکان رابطه دارند. در حالی که هاله یا حباب مستقل از مکان، با انسان تغییر مکان می دهد.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دستگاه ارزشی جامعه: </a:t>
            </a:r>
            <a:endPar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endParaRP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هر جامعه ای بر مبنای فرهنگش دارای دستگاه ارزشی ای است که بایدها و نبایدها در محدوده ی آن شکل می گیرند. رفتارها بازتاب این بایدها و نبایدها هستند. این دستگاه برای رفتارها طیفی از مشروعیت و عدم مشروعیت تعریف می کند. هرچه رفتاری مشروع تر باشد در جامعه مشهودتر است. هر چه مشروعیت آن کم می شود، رفتار پنهانی تر و و دورتر از انظار انجام می گیرد.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
        <p:nvSpPr>
          <p:cNvPr id="6" name="Rectangle 5"/>
          <p:cNvSpPr/>
          <p:nvPr/>
        </p:nvSpPr>
        <p:spPr>
          <a:xfrm>
            <a:off x="5562600" y="457200"/>
            <a:ext cx="2911373" cy="400110"/>
          </a:xfrm>
          <a:prstGeom prst="rect">
            <a:avLst/>
          </a:prstGeom>
        </p:spPr>
        <p:txBody>
          <a:bodyPr wrap="none">
            <a:spAutoFit/>
          </a:bodyPr>
          <a:lstStyle/>
          <a:p>
            <a:pPr algn="ctr" rtl="1"/>
            <a:r>
              <a:rPr lang="fa-IR" sz="20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فرهنگ و اجتماع بر رفتار</a:t>
            </a:r>
            <a:endParaRPr lang="fa-IR" sz="2000" dirty="0">
              <a:cs typeface="2  Esfeha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8D08C">
              <a:alpha val="6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 name="Picture 3"/>
          <p:cNvPicPr>
            <a:picLocks noChangeAspect="1" noChangeArrowheads="1"/>
          </p:cNvPicPr>
          <p:nvPr/>
        </p:nvPicPr>
        <p:blipFill>
          <a:blip r:embed="rId2"/>
          <a:srcRect/>
          <a:stretch>
            <a:fillRect/>
          </a:stretch>
        </p:blipFill>
        <p:spPr bwMode="auto">
          <a:xfrm>
            <a:off x="304800" y="5487987"/>
            <a:ext cx="724607" cy="1065213"/>
          </a:xfrm>
          <a:prstGeom prst="rect">
            <a:avLst/>
          </a:prstGeom>
          <a:noFill/>
          <a:ln w="9525">
            <a:noFill/>
            <a:miter lim="800000"/>
            <a:headEnd/>
            <a:tailEnd/>
          </a:ln>
          <a:effectLst/>
        </p:spPr>
      </p:pic>
      <p:sp>
        <p:nvSpPr>
          <p:cNvPr id="4" name="Rectangle 3"/>
          <p:cNvSpPr/>
          <p:nvPr/>
        </p:nvSpPr>
        <p:spPr>
          <a:xfrm>
            <a:off x="838200" y="6183868"/>
            <a:ext cx="556563" cy="369332"/>
          </a:xfrm>
          <a:prstGeom prst="rect">
            <a:avLst/>
          </a:prstGeom>
        </p:spPr>
        <p:txBody>
          <a:bodyPr wrap="none">
            <a:spAutoFit/>
          </a:bodyPr>
          <a:lstStyle/>
          <a:p>
            <a:r>
              <a:rPr lang="fa-IR"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رفتار</a:t>
            </a:r>
            <a:endParaRPr lang="fa-IR" dirty="0"/>
          </a:p>
        </p:txBody>
      </p:sp>
      <p:sp>
        <p:nvSpPr>
          <p:cNvPr id="7" name="TextBox 6"/>
          <p:cNvSpPr txBox="1"/>
          <p:nvPr/>
        </p:nvSpPr>
        <p:spPr>
          <a:xfrm>
            <a:off x="1143000" y="1472148"/>
            <a:ext cx="6934200" cy="3785652"/>
          </a:xfrm>
          <a:prstGeom prst="rect">
            <a:avLst/>
          </a:prstGeom>
          <a:noFill/>
        </p:spPr>
        <p:txBody>
          <a:bodyPr wrap="square" rtlCol="1">
            <a:spAutoFit/>
          </a:bodyPr>
          <a:lstStyle/>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توقعات اجتماعی</a:t>
            </a:r>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 </a:t>
            </a:r>
            <a:endPar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endParaRP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افراد از هر محیط کالبدی توقع اجتماعی خاص دارند. هر محیط انسانی خاص، رفتارهای ویژه ی خود را به دنبال دارد. لذا دسته ای از رفتارها در یک محیط و با توجه به دستگاه ارزشی خاص آن متداول و مشروع اند در حالی که در محیط دیگر توقع انجام آن نمی رود. به طور مثال جیغ زدن در یک شهربازی طبیعی است.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a:p>
            <a:pPr algn="just" rtl="1"/>
            <a:r>
              <a:rPr lang="fa-IR" sz="2000" dirty="0" smtClean="0">
                <a:ln w="18415" cmpd="sng">
                  <a:noFill/>
                  <a:prstDash val="solid"/>
                </a:ln>
                <a:solidFill>
                  <a:schemeClr val="bg2">
                    <a:lumMod val="25000"/>
                  </a:schemeClr>
                </a:solidFill>
                <a:effectLst>
                  <a:glow rad="101600">
                    <a:srgbClr val="E8D08C">
                      <a:alpha val="60000"/>
                    </a:srgbClr>
                  </a:glow>
                </a:effectLst>
                <a:cs typeface="2  Homa" pitchFamily="2" charset="-78"/>
              </a:rPr>
              <a:t>تفاوت الگوهای رفتاری در فرهنگ های مختلف: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از آنجایی که حریم ها، هاله ها، دستگاه های ارزشی و توقعات اجتماعی در فرهنگ های مختلف فرق می کند، رفتارها نیز در جوامع مختلف متفاوت است. گاهی نیز برای یک فعالیت خاص گروهی از رفتارها در جامعه ای متداول است که در جامعه ی دیگر به آن صورت عمل نمی شود. به طور مثال تاکسی گرفتن در ایران. </a:t>
            </a:r>
          </a:p>
          <a:p>
            <a:pPr algn="just" rtl="1"/>
            <a:r>
              <a:rPr lang="fa-IR" sz="2000" dirty="0" smtClean="0">
                <a:ln w="18415" cmpd="sng">
                  <a:noFill/>
                  <a:prstDash val="solid"/>
                </a:ln>
                <a:solidFill>
                  <a:srgbClr val="FFFFFF"/>
                </a:solidFill>
                <a:effectLst>
                  <a:glow rad="101600">
                    <a:schemeClr val="bg2">
                      <a:lumMod val="25000"/>
                      <a:alpha val="60000"/>
                    </a:schemeClr>
                  </a:glow>
                </a:effectLst>
                <a:cs typeface="2  Homa" pitchFamily="2" charset="-78"/>
              </a:rPr>
              <a:t>به همین جهت در طراحی می بایست بر اساس الگوهای رفتاری خاص هر فرهنگ عمل شود و کپی برداری صرف در اکثر موارد بی نتیجه و گاهی زیان بار خواهد بود. </a:t>
            </a:r>
            <a:endParaRPr lang="fa-IR" sz="2000" dirty="0" smtClean="0">
              <a:ln w="18415" cmpd="sng">
                <a:noFill/>
                <a:prstDash val="solid"/>
              </a:ln>
              <a:solidFill>
                <a:srgbClr val="FFFFFF"/>
              </a:solidFill>
              <a:effectLst>
                <a:glow rad="101600">
                  <a:schemeClr val="bg2">
                    <a:lumMod val="25000"/>
                    <a:alpha val="60000"/>
                  </a:schemeClr>
                </a:glow>
              </a:effectLst>
              <a:cs typeface="2  Homa" pitchFamily="2" charset="-78"/>
            </a:endParaRPr>
          </a:p>
        </p:txBody>
      </p:sp>
      <p:sp>
        <p:nvSpPr>
          <p:cNvPr id="8" name="Rectangle 7"/>
          <p:cNvSpPr/>
          <p:nvPr/>
        </p:nvSpPr>
        <p:spPr>
          <a:xfrm>
            <a:off x="5562600" y="457200"/>
            <a:ext cx="2911373" cy="400110"/>
          </a:xfrm>
          <a:prstGeom prst="rect">
            <a:avLst/>
          </a:prstGeom>
        </p:spPr>
        <p:txBody>
          <a:bodyPr wrap="none">
            <a:spAutoFit/>
          </a:bodyPr>
          <a:lstStyle/>
          <a:p>
            <a:pPr algn="ctr" rtl="1"/>
            <a:r>
              <a:rPr lang="fa-IR" sz="2000" dirty="0" smtClean="0">
                <a:ln w="18415" cmpd="sng">
                  <a:noFill/>
                  <a:prstDash val="solid"/>
                </a:ln>
                <a:solidFill>
                  <a:srgbClr val="FFFF00"/>
                </a:solidFill>
                <a:effectLst>
                  <a:glow rad="101600">
                    <a:schemeClr val="tx1">
                      <a:alpha val="60000"/>
                    </a:schemeClr>
                  </a:glow>
                  <a:outerShdw blurRad="38100" dist="38100" dir="2700000" algn="tl">
                    <a:srgbClr val="000000">
                      <a:alpha val="43137"/>
                    </a:srgbClr>
                  </a:outerShdw>
                </a:effectLst>
                <a:cs typeface="2  Esfehan" pitchFamily="2" charset="-78"/>
              </a:rPr>
              <a:t>تأثیر فرهنگ و اجتماع بر رفتار</a:t>
            </a:r>
            <a:endParaRPr lang="fa-IR" sz="2000" dirty="0">
              <a:cs typeface="2  Esfeha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1592</Words>
  <Application>Microsoft Office PowerPoint</Application>
  <PresentationFormat>On-screen Show (4:3)</PresentationFormat>
  <Paragraphs>111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elahe</dc:creator>
  <cp:lastModifiedBy>Persia System</cp:lastModifiedBy>
  <cp:revision>43</cp:revision>
  <dcterms:created xsi:type="dcterms:W3CDTF">2006-08-16T00:00:00Z</dcterms:created>
  <dcterms:modified xsi:type="dcterms:W3CDTF">2010-01-18T20:47:07Z</dcterms:modified>
</cp:coreProperties>
</file>