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72" r:id="rId4"/>
    <p:sldId id="387" r:id="rId5"/>
    <p:sldId id="386" r:id="rId6"/>
    <p:sldId id="388" r:id="rId7"/>
    <p:sldId id="429" r:id="rId8"/>
    <p:sldId id="480" r:id="rId9"/>
    <p:sldId id="430" r:id="rId10"/>
    <p:sldId id="431" r:id="rId11"/>
    <p:sldId id="432" r:id="rId12"/>
    <p:sldId id="433" r:id="rId13"/>
    <p:sldId id="434" r:id="rId14"/>
    <p:sldId id="435" r:id="rId15"/>
    <p:sldId id="436" r:id="rId16"/>
    <p:sldId id="437" r:id="rId17"/>
    <p:sldId id="438" r:id="rId18"/>
    <p:sldId id="439" r:id="rId19"/>
    <p:sldId id="440" r:id="rId20"/>
    <p:sldId id="441" r:id="rId21"/>
    <p:sldId id="442" r:id="rId22"/>
    <p:sldId id="443" r:id="rId23"/>
    <p:sldId id="444" r:id="rId24"/>
    <p:sldId id="445" r:id="rId25"/>
    <p:sldId id="446" r:id="rId26"/>
    <p:sldId id="447" r:id="rId27"/>
    <p:sldId id="448" r:id="rId28"/>
    <p:sldId id="449" r:id="rId29"/>
    <p:sldId id="450" r:id="rId30"/>
    <p:sldId id="451"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65" r:id="rId45"/>
    <p:sldId id="466" r:id="rId46"/>
    <p:sldId id="467" r:id="rId47"/>
    <p:sldId id="468" r:id="rId48"/>
    <p:sldId id="469" r:id="rId49"/>
    <p:sldId id="470" r:id="rId50"/>
    <p:sldId id="471" r:id="rId51"/>
    <p:sldId id="472" r:id="rId52"/>
    <p:sldId id="473" r:id="rId53"/>
    <p:sldId id="474" r:id="rId54"/>
    <p:sldId id="475" r:id="rId55"/>
    <p:sldId id="476" r:id="rId56"/>
    <p:sldId id="477" r:id="rId57"/>
    <p:sldId id="478" r:id="rId58"/>
    <p:sldId id="479" r:id="rId59"/>
    <p:sldId id="396" r:id="rId60"/>
    <p:sldId id="397" r:id="rId61"/>
    <p:sldId id="424" r:id="rId62"/>
    <p:sldId id="398" r:id="rId63"/>
    <p:sldId id="399" r:id="rId64"/>
    <p:sldId id="400" r:id="rId65"/>
    <p:sldId id="401" r:id="rId66"/>
    <p:sldId id="402" r:id="rId67"/>
    <p:sldId id="403" r:id="rId68"/>
    <p:sldId id="404" r:id="rId69"/>
    <p:sldId id="425" r:id="rId70"/>
    <p:sldId id="405" r:id="rId71"/>
    <p:sldId id="406" r:id="rId72"/>
    <p:sldId id="407" r:id="rId73"/>
    <p:sldId id="408" r:id="rId74"/>
    <p:sldId id="409" r:id="rId75"/>
    <p:sldId id="426" r:id="rId76"/>
    <p:sldId id="410" r:id="rId77"/>
    <p:sldId id="411" r:id="rId78"/>
    <p:sldId id="412" r:id="rId79"/>
    <p:sldId id="413" r:id="rId80"/>
    <p:sldId id="414" r:id="rId81"/>
    <p:sldId id="427" r:id="rId82"/>
    <p:sldId id="417" r:id="rId83"/>
    <p:sldId id="415" r:id="rId84"/>
    <p:sldId id="416" r:id="rId85"/>
    <p:sldId id="418" r:id="rId86"/>
    <p:sldId id="419" r:id="rId87"/>
    <p:sldId id="420" r:id="rId88"/>
    <p:sldId id="421" r:id="rId89"/>
    <p:sldId id="422" r:id="rId90"/>
    <p:sldId id="428" r:id="rId91"/>
    <p:sldId id="392" r:id="rId92"/>
    <p:sldId id="393" r:id="rId93"/>
    <p:sldId id="275"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78FFF"/>
    <a:srgbClr val="663300"/>
    <a:srgbClr val="BD25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73" d="100"/>
          <a:sy n="73" d="100"/>
        </p:scale>
        <p:origin x="-55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11/23/2016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3.gif"/><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87812" y="1434271"/>
            <a:ext cx="7434529" cy="4202125"/>
          </a:xfrm>
          <a:prstGeom prst="rect">
            <a:avLst/>
          </a:prstGeom>
        </p:spPr>
      </p:pic>
    </p:spTree>
    <p:extLst>
      <p:ext uri="{BB962C8B-B14F-4D97-AF65-F5344CB8AC3E}">
        <p14:creationId xmlns:p14="http://schemas.microsoft.com/office/powerpoint/2010/main" xmlns="" val="4276912475"/>
      </p:ext>
    </p:extLst>
  </p:cSld>
  <p:clrMapOvr>
    <a:masterClrMapping/>
  </p:clrMapOvr>
  <p:transition spd="slow" advClick="0" advTm="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8" y="164124"/>
            <a:ext cx="8573178" cy="234461"/>
          </a:xfrm>
        </p:spPr>
        <p:txBody>
          <a:bodyPr>
            <a:normAutofit fontScale="90000"/>
          </a:bodyPr>
          <a:lstStyle/>
          <a:p>
            <a:pPr algn="r" rtl="1"/>
            <a: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
            </a:r>
            <a:b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endParaRPr lang="en-US" dirty="0"/>
          </a:p>
        </p:txBody>
      </p:sp>
      <p:sp>
        <p:nvSpPr>
          <p:cNvPr id="3" name="Content Placeholder 2"/>
          <p:cNvSpPr>
            <a:spLocks noGrp="1"/>
          </p:cNvSpPr>
          <p:nvPr>
            <p:ph idx="1"/>
          </p:nvPr>
        </p:nvSpPr>
        <p:spPr>
          <a:xfrm>
            <a:off x="222738" y="187570"/>
            <a:ext cx="9272954" cy="6670430"/>
          </a:xfrm>
        </p:spPr>
        <p:txBody>
          <a:bodyPr>
            <a:normAutofit/>
          </a:bodyPr>
          <a:lstStyle/>
          <a:p>
            <a:pPr marL="0" indent="0"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معرفی ضلع و زاویه(گوشه) وآشنایی با اشکال هندسی (صفحه 23)</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1492250"/>
            <a:ext cx="4964112" cy="53657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5560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51692"/>
            <a:ext cx="8596668" cy="5689672"/>
          </a:xfrm>
        </p:spPr>
        <p:txBody>
          <a:bodyPr>
            <a:normAutofit/>
          </a:bodyPr>
          <a:lstStyle/>
          <a:p>
            <a:pPr marL="0" lvl="0" indent="0" algn="just" rtl="1">
              <a:buClr>
                <a:srgbClr val="90C226"/>
              </a:buClr>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توانایی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ساخت اشکال هندسی (صفحه 35)</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1325563"/>
            <a:ext cx="4406900" cy="553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014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4463"/>
            <a:ext cx="8596668" cy="117229"/>
          </a:xfrm>
        </p:spPr>
        <p:txBody>
          <a:bodyPr>
            <a:normAutofit fontScale="90000"/>
          </a:bodyPr>
          <a:lstStyle/>
          <a:p>
            <a:pPr algn="just" rtl="1"/>
            <a:r>
              <a:rPr lang="en-US" dirty="0" smtClean="0"/>
              <a:t>.</a:t>
            </a:r>
            <a:endParaRPr lang="en-US" dirty="0"/>
          </a:p>
        </p:txBody>
      </p:sp>
      <p:sp>
        <p:nvSpPr>
          <p:cNvPr id="3" name="Content Placeholder 2"/>
          <p:cNvSpPr>
            <a:spLocks noGrp="1"/>
          </p:cNvSpPr>
          <p:nvPr>
            <p:ph idx="1"/>
          </p:nvPr>
        </p:nvSpPr>
        <p:spPr>
          <a:xfrm>
            <a:off x="234462" y="175846"/>
            <a:ext cx="9039540" cy="6682154"/>
          </a:xfrm>
        </p:spPr>
        <p:txBody>
          <a:bodyPr>
            <a:normAutofit/>
          </a:bodyPr>
          <a:lstStyle/>
          <a:p>
            <a:pPr marL="0" indent="0"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معرفی طول با واحدهای غیر استاندارد (صفحه 84 و 166)</a:t>
            </a:r>
            <a:endParaRPr lang="en-US" sz="28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21169" y="2832100"/>
            <a:ext cx="6409986" cy="402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700213"/>
            <a:ext cx="2734812" cy="5157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8755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677334" y="703385"/>
            <a:ext cx="8596668" cy="5337978"/>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شکل های هندسی و کار با ابزار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شابلون (صفحه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166)</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sz="2800" dirty="0" smtClean="0"/>
          </a:p>
          <a:p>
            <a:pPr algn="just" rtl="1">
              <a:buFont typeface="Wingdings" pitchFamily="2" charset="2"/>
              <a:buChar char="Ø"/>
            </a:pPr>
            <a:endParaRPr lang="fa-IR" sz="2800" dirty="0"/>
          </a:p>
        </p:txBody>
      </p:sp>
      <p:pic>
        <p:nvPicPr>
          <p:cNvPr id="4" name="Content Placeholder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1393824"/>
            <a:ext cx="5167312" cy="5464175"/>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585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511" y="2384430"/>
            <a:ext cx="7842738" cy="2555631"/>
          </a:xfrm>
        </p:spPr>
        <p:txBody>
          <a:bodyPr>
            <a:noAutofit/>
          </a:bodyPr>
          <a:lstStyle/>
          <a:p>
            <a:pPr algn="ctr" rtl="1"/>
            <a: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اندازه گیری</a:t>
            </a:r>
            <a:b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در پایه دوم</a:t>
            </a:r>
            <a:b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endParaRPr lang="en-US" sz="8000" dirty="0">
              <a:cs typeface="B Nazanin" pitchFamily="2" charset="-78"/>
            </a:endParaRPr>
          </a:p>
        </p:txBody>
      </p:sp>
      <p:pic>
        <p:nvPicPr>
          <p:cNvPr id="3" name="Content Placeholder 7"/>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395288"/>
            <a:ext cx="4656138" cy="6462712"/>
          </a:xfrm>
        </p:spPr>
      </p:pic>
    </p:spTree>
    <p:extLst>
      <p:ext uri="{BB962C8B-B14F-4D97-AF65-F5344CB8AC3E}">
        <p14:creationId xmlns:p14="http://schemas.microsoft.com/office/powerpoint/2010/main" xmlns="" val="570565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753" y="398585"/>
            <a:ext cx="9355015" cy="6166338"/>
          </a:xfrm>
        </p:spPr>
        <p:txBody>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یادآوری اشکال هندسی و معرفی آن ها ،تفاوت و شباهت اشکال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هندسی </a:t>
            </a:r>
          </a:p>
          <a:p>
            <a:pPr marL="0" indent="0" algn="just" rtl="1">
              <a:buNone/>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(صفحات 39،38و40</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4422772" y="1690777"/>
            <a:ext cx="4204083" cy="5184476"/>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0" y="1615495"/>
            <a:ext cx="4421788" cy="3443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63" y="5151033"/>
            <a:ext cx="4421788" cy="173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778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1" y="445476"/>
            <a:ext cx="9753600" cy="6412523"/>
          </a:xfrm>
        </p:spPr>
        <p:txBody>
          <a:bodyPr>
            <a:normAutofit/>
          </a:bodyPr>
          <a:lstStyle/>
          <a:p>
            <a:pPr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اندازه گیری با واحد غیراستاندارد(صفحه 74)</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sz="2800" dirty="0" smtClean="0">
              <a:cs typeface="B Nazanin"/>
            </a:endParaRPr>
          </a:p>
          <a:p>
            <a:pPr algn="just" rtl="1">
              <a:buFont typeface="Wingdings" pitchFamily="2" charset="2"/>
              <a:buChar char="Ø"/>
            </a:pPr>
            <a:endParaRPr lang="fa-IR" sz="2800" dirty="0">
              <a:cs typeface="B Nazanin"/>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68416"/>
            <a:ext cx="4554747" cy="558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851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1" y="445476"/>
            <a:ext cx="9753600" cy="6412523"/>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درک نیاز به واحد استاندارد(صفحه 75)</a:t>
            </a:r>
            <a:endParaRPr lang="fa-IR" sz="2800" dirty="0" smtClean="0">
              <a:cs typeface="B Nazanin"/>
            </a:endParaRPr>
          </a:p>
          <a:p>
            <a:pPr algn="just" rtl="1">
              <a:buFont typeface="Wingdings" pitchFamily="2" charset="2"/>
              <a:buChar char="Ø"/>
            </a:pPr>
            <a:endParaRPr lang="fa-IR" sz="2800" dirty="0">
              <a:cs typeface="B Nazani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3899139" y="2181362"/>
            <a:ext cx="5365631" cy="466801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51390"/>
            <a:ext cx="4019909" cy="5299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3750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396814" y="445477"/>
            <a:ext cx="9753600" cy="6412523"/>
          </a:xfrm>
        </p:spPr>
        <p:txBody>
          <a:bodyPr>
            <a:normAutofit/>
          </a:bodyPr>
          <a:lstStyle/>
          <a:p>
            <a:pPr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واحد استاندارد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طول</a:t>
            </a:r>
          </a:p>
          <a:p>
            <a:pPr marL="0" indent="0" algn="just" rtl="1">
              <a:buNone/>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(سانتی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متر و میلی متر) (صفحات 82 و 85)</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sz="2800" dirty="0" smtClean="0">
              <a:cs typeface="B Nazanin"/>
            </a:endParaRPr>
          </a:p>
          <a:p>
            <a:pPr algn="just" rtl="1">
              <a:buFont typeface="Wingdings" pitchFamily="2" charset="2"/>
              <a:buChar char="Ø"/>
            </a:pPr>
            <a:endParaRPr lang="fa-IR" sz="2800" dirty="0">
              <a:cs typeface="B Nazanin"/>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29199" y="2518912"/>
            <a:ext cx="4778250" cy="4339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638" y="2363638"/>
            <a:ext cx="4745513" cy="4092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6172199"/>
            <a:ext cx="50292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8199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746" y="1915065"/>
            <a:ext cx="6142009" cy="2898476"/>
          </a:xfrm>
        </p:spPr>
        <p:txBody>
          <a:bodyPr>
            <a:noAutofit/>
          </a:bodyPr>
          <a:lstStyle/>
          <a:p>
            <a:pPr algn="ctr" rtl="1"/>
            <a: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اندازه گیری </a:t>
            </a:r>
            <a:b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در پایه سوم</a:t>
            </a:r>
            <a:b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endParaRPr lang="en-US" sz="8000" dirty="0">
              <a:cs typeface="B Nazanin" pitchFamily="2" charset="-78"/>
            </a:endParaRPr>
          </a:p>
        </p:txBody>
      </p:sp>
      <p:pic>
        <p:nvPicPr>
          <p:cNvPr id="3" name="Content Placeholder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3988"/>
            <a:ext cx="4927600" cy="669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97268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آمو زش کتاب جدید التالیف ریاضی پایه ششم دوره ابتدایی</a:t>
            </a:r>
            <a:br>
              <a:rPr lang="fa-I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br>
            <a:r>
              <a:rPr lang="fa-I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 </a:t>
            </a:r>
            <a:br>
              <a:rPr lang="fa-I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br>
            <a:r>
              <a:rPr lang="fa-I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سال تحصیلی96-1395</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871119" y="2567781"/>
            <a:ext cx="2209800" cy="3067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80" y="497829"/>
            <a:ext cx="9753600" cy="6646984"/>
          </a:xfrm>
        </p:spPr>
        <p:txBody>
          <a:bodyPr>
            <a:normAutofit/>
          </a:bodyPr>
          <a:lstStyle/>
          <a:p>
            <a:pPr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خط، نیم خط و پاره خط(صفحه 82 )</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en-US" sz="28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69731"/>
            <a:ext cx="7065962" cy="4999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7777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619" y="211016"/>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قطرو شعاع</a:t>
            </a:r>
            <a:r>
              <a:rPr lang="en-U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در دایره و همچنین قطر در چندضلعی ها(صفحه 84و51)</a:t>
            </a:r>
            <a:endParaRPr lang="en-US" sz="28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709358"/>
            <a:ext cx="7404035" cy="3148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789454"/>
            <a:ext cx="6748552" cy="2948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849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80" y="497829"/>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واژه زاویه (صفحه 54)</a:t>
            </a:r>
          </a:p>
          <a:p>
            <a:pPr algn="just" rtl="1">
              <a:buFont typeface="Wingdings" pitchFamily="2" charset="2"/>
              <a:buChar char="Ø"/>
            </a:pP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 y="3009361"/>
            <a:ext cx="8798987" cy="3848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976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80" y="497829"/>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زاویه راست (صفحه 55)</a:t>
            </a:r>
          </a:p>
          <a:p>
            <a:pPr algn="just" rtl="1">
              <a:buFont typeface="Wingdings" pitchFamily="2" charset="2"/>
              <a:buChar char="Ø"/>
            </a:pP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91773"/>
            <a:ext cx="8852597" cy="3666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3435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80" y="497829"/>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آشنایی با گونیا (صفحه 57)</a:t>
            </a:r>
          </a:p>
          <a:p>
            <a:pPr algn="just" rtl="1">
              <a:buFont typeface="Wingdings" pitchFamily="2" charset="2"/>
              <a:buChar char="Ø"/>
            </a:pP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91774"/>
            <a:ext cx="8348203" cy="3666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0582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80" y="497829"/>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دو خط موازی (صفحه 73)</a:t>
            </a:r>
          </a:p>
          <a:p>
            <a:pPr algn="just" rtl="1">
              <a:buFont typeface="Wingdings" pitchFamily="2" charset="2"/>
              <a:buChar char="Ø"/>
            </a:pP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2687937"/>
            <a:ext cx="8091578" cy="4170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22151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1016"/>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اندازه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گیری محیط شکل های ساده و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ترکیبی(صفحه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85)</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57338"/>
            <a:ext cx="7121525" cy="530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0371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056" y="676841"/>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اندازه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گیری سطح و معرفی مساحت یک شکل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صفحه  89و88)</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41603" y="1510880"/>
            <a:ext cx="4429125" cy="538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253" y="1510880"/>
            <a:ext cx="4295775" cy="538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7127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034" y="521567"/>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واحد اندازه گیری سطح(سانتی متر مربع</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صفحه91 و 92)</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425861"/>
            <a:ext cx="4037162" cy="5435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68150" y="1937880"/>
            <a:ext cx="5135512" cy="4411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6702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68" y="521567"/>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مساحت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شکل های مربع و مستطیل(صفحه93)</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2160588"/>
            <a:ext cx="6461125" cy="4697412"/>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6945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3993"/>
            <a:ext cx="8596668" cy="1629509"/>
          </a:xfrm>
        </p:spPr>
        <p:txBody>
          <a:bodyPr>
            <a:normAutofit/>
          </a:bodyPr>
          <a:lstStyle/>
          <a:p>
            <a:pPr algn="ctr"/>
            <a:r>
              <a:rPr lang="fa-IR"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فصل5 ؛ اندازه گیری</a:t>
            </a:r>
            <a:endParaRPr lang="en-US" sz="6600" dirty="0"/>
          </a:p>
        </p:txBody>
      </p:sp>
      <p:sp>
        <p:nvSpPr>
          <p:cNvPr id="4" name="Content Placeholder 3"/>
          <p:cNvSpPr>
            <a:spLocks noGrp="1"/>
          </p:cNvSpPr>
          <p:nvPr>
            <p:ph idx="1"/>
          </p:nvPr>
        </p:nvSpPr>
        <p:spPr/>
        <p:txBody>
          <a:bodyPr/>
          <a:lstStyle/>
          <a:p>
            <a:endParaRPr lang="fa-I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29" y="538820"/>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مساحت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شکل های ترکیبی(صفحه 93و 95) </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1976438"/>
            <a:ext cx="7596187" cy="2205037"/>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1587" y="4181475"/>
            <a:ext cx="3768725" cy="267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87" y="4181475"/>
            <a:ext cx="3810000" cy="267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928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80" y="497829"/>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مثلث متساوی الاضلاع و متساوی الساقین (صفحه 101)</a:t>
            </a:r>
          </a:p>
          <a:p>
            <a:pPr algn="just" rtl="1">
              <a:buFont typeface="Wingdings" pitchFamily="2" charset="2"/>
              <a:buChar char="Ø"/>
            </a:pP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74521"/>
            <a:ext cx="8720886" cy="36834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2349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80" y="497829"/>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نوشتن رابطه ی محیط برای شکل های مربع، مستطیل، مثلث متساوی الاضلاع،</a:t>
            </a:r>
          </a:p>
          <a:p>
            <a:pPr marL="0" indent="0" algn="just" rtl="1">
              <a:buNone/>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پنج ضلعی و شش ضلعی (صفحات 102،103، 107، 108)</a:t>
            </a:r>
          </a:p>
          <a:p>
            <a:pPr algn="just" rtl="1">
              <a:buFont typeface="Wingdings" pitchFamily="2" charset="2"/>
              <a:buChar char="Ø"/>
            </a:pP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53929" y="1951456"/>
            <a:ext cx="5583516" cy="2395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985962"/>
            <a:ext cx="5705475" cy="234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381500"/>
            <a:ext cx="5534025" cy="2476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05475" y="4329112"/>
            <a:ext cx="5531970" cy="2506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9062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80" y="497829"/>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استوانه و طریقه ساخت آن (صفحه 119 و 120)</a:t>
            </a:r>
          </a:p>
          <a:p>
            <a:pPr algn="just" rtl="1">
              <a:buFont typeface="Wingdings" pitchFamily="2" charset="2"/>
              <a:buChar char="Ø"/>
            </a:pPr>
            <a:endParaRPr lang="en-US"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352925"/>
            <a:ext cx="5705475" cy="250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895475"/>
            <a:ext cx="5781675" cy="245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5359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80" y="497829"/>
            <a:ext cx="9753600" cy="6646984"/>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مخروط و طریقه ساخت آن (صفحه 122و 123)</a:t>
            </a:r>
          </a:p>
          <a:p>
            <a:pPr algn="just" rtl="1">
              <a:buFont typeface="Wingdings" pitchFamily="2" charset="2"/>
              <a:buChar char="Ø"/>
            </a:pP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333875"/>
            <a:ext cx="5629275" cy="252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924050"/>
            <a:ext cx="5791200" cy="240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9089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0221" y="2125637"/>
            <a:ext cx="8288214" cy="2555631"/>
          </a:xfrm>
        </p:spPr>
        <p:txBody>
          <a:bodyPr>
            <a:noAutofit/>
          </a:bodyPr>
          <a:lstStyle/>
          <a:p>
            <a:pPr algn="ctr" rtl="1"/>
            <a: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اندازه گیری</a:t>
            </a:r>
            <a:b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در پایه چهارم</a:t>
            </a:r>
            <a:r>
              <a:rPr lang="fa-IR" sz="6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r>
            <a:br>
              <a:rPr lang="fa-IR" sz="6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endParaRPr lang="en-US" sz="6000" dirty="0">
              <a:cs typeface="B Nazanin" pitchFamily="2" charset="-78"/>
            </a:endParaRPr>
          </a:p>
        </p:txBody>
      </p:sp>
      <p:pic>
        <p:nvPicPr>
          <p:cNvPr id="3"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1"/>
            <a:ext cx="4800600" cy="6858000"/>
          </a:xfrm>
        </p:spPr>
      </p:pic>
    </p:spTree>
    <p:extLst>
      <p:ext uri="{BB962C8B-B14F-4D97-AF65-F5344CB8AC3E}">
        <p14:creationId xmlns:p14="http://schemas.microsoft.com/office/powerpoint/2010/main" xmlns="" val="3946803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304800" y="140678"/>
            <a:ext cx="9167446" cy="6529754"/>
          </a:xfrm>
        </p:spPr>
        <p:txBody>
          <a:bodyPr vert="horz" lIns="91440" tIns="45720" rIns="91440" bIns="45720" rtlCol="0">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مفهوم سازی زاویه با بازنمایی های مختلف (صفحه 78)</a:t>
            </a:r>
          </a:p>
          <a:p>
            <a:pPr algn="just" rtl="1">
              <a:buFont typeface="Wingdings" pitchFamily="2" charset="2"/>
              <a:buChar char="Ø"/>
            </a:pPr>
            <a:endParaRPr lang="fa-IR" dirty="0" smtClean="0"/>
          </a:p>
          <a:p>
            <a:pPr algn="just" rtl="1">
              <a:buFont typeface="Wingdings" pitchFamily="2" charset="2"/>
              <a:buChar char="Ø"/>
            </a:pPr>
            <a:endParaRPr lang="fa-IR"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81075"/>
            <a:ext cx="4438650" cy="5876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2963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304800" y="140678"/>
            <a:ext cx="9167446" cy="6529754"/>
          </a:xfrm>
        </p:spPr>
        <p:txBody>
          <a:bodyPr vert="horz" lIns="91440" tIns="45720" rIns="91440" bIns="45720" rtlCol="0">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آشنایی با ویژگی زاویه (صفحه 79)</a:t>
            </a:r>
          </a:p>
          <a:p>
            <a:pPr algn="just" rtl="1">
              <a:buFont typeface="Wingdings" pitchFamily="2" charset="2"/>
              <a:buChar char="Ø"/>
            </a:pPr>
            <a:endParaRPr lang="fa-IR" dirty="0" smtClean="0"/>
          </a:p>
          <a:p>
            <a:pPr algn="just" rtl="1">
              <a:buFont typeface="Wingdings" pitchFamily="2" charset="2"/>
              <a:buChar char="Ø"/>
            </a:pPr>
            <a:endParaRPr lang="fa-IR"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260785"/>
            <a:ext cx="8134406" cy="3597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948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16523"/>
            <a:ext cx="8596668" cy="5724839"/>
          </a:xfrm>
        </p:spPr>
        <p:txBody>
          <a:bodyPr>
            <a:normAutofit/>
          </a:bodyPr>
          <a:lstStyle/>
          <a:p>
            <a:pPr algn="just" rtl="1">
              <a:buNone/>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مقایسه زاویه ها</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656936"/>
            <a:ext cx="6294523" cy="4201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5671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16523"/>
            <a:ext cx="8596668" cy="5724839"/>
          </a:xfrm>
        </p:spPr>
        <p:txBody>
          <a:bodyPr>
            <a:normAutofit/>
          </a:bodyPr>
          <a:lstStyle/>
          <a:p>
            <a:pPr algn="just" rtl="1">
              <a:buNone/>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معرفی زاویه تند و باز(صفحه 80)</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445471"/>
            <a:ext cx="8503578" cy="3412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501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3993"/>
            <a:ext cx="8596668" cy="1629509"/>
          </a:xfrm>
        </p:spPr>
        <p:txBody>
          <a:bodyPr>
            <a:normAutofit/>
          </a:bodyPr>
          <a:lstStyle/>
          <a:p>
            <a:pPr algn="ctr"/>
            <a:r>
              <a:rPr lang="fa-IR" sz="7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مبانی نظری</a:t>
            </a:r>
            <a:endParaRPr lang="en-US" sz="7000" dirty="0"/>
          </a:p>
        </p:txBody>
      </p:sp>
    </p:spTree>
    <p:extLst>
      <p:ext uri="{BB962C8B-B14F-4D97-AF65-F5344CB8AC3E}">
        <p14:creationId xmlns:p14="http://schemas.microsoft.com/office/powerpoint/2010/main" xmlns="" val="484760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16523"/>
            <a:ext cx="8596668" cy="5724839"/>
          </a:xfrm>
        </p:spPr>
        <p:txBody>
          <a:bodyPr>
            <a:normAutofit/>
          </a:bodyPr>
          <a:lstStyle/>
          <a:p>
            <a:pPr algn="just" rtl="1">
              <a:buNone/>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ساخت زاویه های مختلف با کمک دو گونیا (صفحه 81)</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616175"/>
            <a:ext cx="7058615" cy="324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2880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16523"/>
            <a:ext cx="8596668" cy="5724839"/>
          </a:xfrm>
        </p:spPr>
        <p:txBody>
          <a:bodyPr>
            <a:normAutofit/>
          </a:bodyPr>
          <a:lstStyle/>
          <a:p>
            <a:pPr algn="just" rtl="1">
              <a:buNone/>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معرفی نقاله و درجه و همچنین اندازه گیری زاویه به کمک ان(صفحه 82)</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71550"/>
            <a:ext cx="4581525" cy="588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91385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16523"/>
            <a:ext cx="8596668" cy="5724839"/>
          </a:xfrm>
        </p:spPr>
        <p:txBody>
          <a:bodyPr>
            <a:normAutofit/>
          </a:bodyPr>
          <a:lstStyle/>
          <a:p>
            <a:pPr algn="just" rtl="1">
              <a:buNone/>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معرفی زاویه نیم صفحه (صفحه 83)</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933645"/>
            <a:ext cx="9693473" cy="2924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5779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304800" y="140678"/>
            <a:ext cx="9167446" cy="6529754"/>
          </a:xfrm>
        </p:spPr>
        <p:txBody>
          <a:bodyPr vert="horz" lIns="91440" tIns="45720" rIns="91440" bIns="45720" rtlCol="0">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خطوط عمود و موازی(صفحه122 الی 125)</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dirty="0" smtClean="0"/>
          </a:p>
          <a:p>
            <a:pPr algn="just" rtl="1">
              <a:buFont typeface="Wingdings" pitchFamily="2" charset="2"/>
              <a:buChar char="Ø"/>
            </a:pPr>
            <a:endParaRPr lang="fa-IR"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059352"/>
            <a:ext cx="8367624" cy="1798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211964"/>
            <a:ext cx="6763109" cy="847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3901" y="917993"/>
            <a:ext cx="6435306" cy="3403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9816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304800" y="140678"/>
            <a:ext cx="9167446" cy="6529754"/>
          </a:xfrm>
        </p:spPr>
        <p:txBody>
          <a:bodyPr vert="horz" lIns="91440" tIns="45720" rIns="91440" bIns="45720" rtlCol="0">
            <a:normAutofit/>
          </a:bodyPr>
          <a:lstStyle/>
          <a:p>
            <a:pPr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چهارضلعی ها (ذوزنقه و متوازی الاضلاع</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صفحه126)</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dirty="0" smtClean="0"/>
          </a:p>
          <a:p>
            <a:pPr algn="just" rtl="1">
              <a:buFont typeface="Wingdings" pitchFamily="2" charset="2"/>
              <a:buChar char="Ø"/>
            </a:pPr>
            <a:endParaRPr lang="fa-IR"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1000664"/>
            <a:ext cx="5158596" cy="5857336"/>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3582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304800" y="140678"/>
            <a:ext cx="9167446" cy="6529754"/>
          </a:xfrm>
        </p:spPr>
        <p:txBody>
          <a:bodyPr vert="horz" lIns="91440" tIns="45720" rIns="91440" bIns="45720" rtlCol="0">
            <a:normAutofit/>
          </a:bodyPr>
          <a:lstStyle/>
          <a:p>
            <a:pPr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خصوصیات چهارضلعی ها(صفحات 127الی 129)</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dirty="0" smtClean="0"/>
          </a:p>
          <a:p>
            <a:pPr algn="just" rtl="1">
              <a:buFont typeface="Wingdings" pitchFamily="2" charset="2"/>
              <a:buChar char="Ø"/>
            </a:pPr>
            <a:endParaRPr lang="fa-IR" dirty="0" smtClean="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66539" y="1562100"/>
            <a:ext cx="4984750" cy="319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1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62100"/>
            <a:ext cx="4276725" cy="529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1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49286" y="4756150"/>
            <a:ext cx="4857750" cy="210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3970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310551" y="554746"/>
            <a:ext cx="9167446" cy="6529754"/>
          </a:xfrm>
        </p:spPr>
        <p:txBody>
          <a:bodyPr vert="horz" lIns="91440" tIns="45720" rIns="91440" bIns="45720" rtlCol="0">
            <a:normAutofit/>
          </a:bodyPr>
          <a:lstStyle/>
          <a:p>
            <a:pPr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مساحت متوازی الاضلاع و مثلث و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همچنین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قاعده و ارتفاع و رسم ارتفاع (صفحه130الی  132)</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dirty="0" smtClean="0"/>
          </a:p>
          <a:p>
            <a:pPr algn="just" rtl="1">
              <a:buFont typeface="Wingdings" pitchFamily="2" charset="2"/>
              <a:buChar char="Ø"/>
            </a:pPr>
            <a:endParaRPr lang="fa-IR"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6459383" y="2632708"/>
            <a:ext cx="3251510" cy="423557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03977" y="2627569"/>
            <a:ext cx="3322167" cy="42407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622430"/>
            <a:ext cx="3203977" cy="42407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0590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270295" y="606504"/>
            <a:ext cx="9167446" cy="6529754"/>
          </a:xfrm>
        </p:spPr>
        <p:txBody>
          <a:bodyPr vert="horz" lIns="91440" tIns="45720" rIns="91440" bIns="45720" rtlCol="0">
            <a:normAutofit/>
          </a:bodyPr>
          <a:lstStyle/>
          <a:p>
            <a:pPr algn="just" rtl="1">
              <a:buFont typeface="Wingdings" pitchFamily="2" charset="2"/>
              <a:buChar char="Ø"/>
            </a:pP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محاسبه مساحت شکل های ترکیبی با راهبرد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چندگانه (صفحه136</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algn="just" rtl="1">
              <a:buFont typeface="Wingdings" pitchFamily="2" charset="2"/>
              <a:buChar char="Ø"/>
            </a:pPr>
            <a:endParaRPr lang="fa-IR" dirty="0" smtClean="0"/>
          </a:p>
          <a:p>
            <a:pPr algn="just" rtl="1">
              <a:buFont typeface="Wingdings" pitchFamily="2" charset="2"/>
              <a:buChar char="Ø"/>
            </a:pPr>
            <a:endParaRPr lang="fa-IR"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1514475"/>
            <a:ext cx="3940175" cy="5343525"/>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8709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717" y="1684205"/>
            <a:ext cx="8065477" cy="2555631"/>
          </a:xfrm>
        </p:spPr>
        <p:txBody>
          <a:bodyPr>
            <a:noAutofit/>
          </a:bodyPr>
          <a:lstStyle/>
          <a:p>
            <a:pPr algn="ctr" rtl="1"/>
            <a: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اندازه گیری</a:t>
            </a:r>
            <a:b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در پایه پنجم</a:t>
            </a:r>
            <a:br>
              <a:rPr lang="fa-IR" sz="7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endParaRPr lang="en-US" sz="7000" dirty="0">
              <a:cs typeface="B Nazanin" pitchFamily="2" charset="-78"/>
            </a:endParaRPr>
          </a:p>
        </p:txBody>
      </p:sp>
      <p:pic>
        <p:nvPicPr>
          <p:cNvPr id="3" name="Content Placeholder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22313"/>
            <a:ext cx="4699000" cy="613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92371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307897" y="618890"/>
            <a:ext cx="9800491" cy="6506308"/>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محاسبه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مساحت لوزی و ذوزنقه(صفحه 106 الی 108)</a:t>
            </a:r>
            <a:endParaRPr lang="fa-IR" sz="2800" dirty="0" smtClean="0">
              <a:cs typeface="B Nazanin"/>
            </a:endParaRPr>
          </a:p>
          <a:p>
            <a:pPr algn="just" rtl="1">
              <a:buFont typeface="Wingdings" pitchFamily="2" charset="2"/>
              <a:buChar char="Ø"/>
            </a:pPr>
            <a:endParaRPr lang="fa-IR" sz="2800" dirty="0">
              <a:cs typeface="B Nazanin"/>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6579128" y="2308914"/>
            <a:ext cx="3395661" cy="456613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64658" y="2308914"/>
            <a:ext cx="3414470" cy="4566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2262934"/>
            <a:ext cx="3359491" cy="45950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5948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8" y="164124"/>
            <a:ext cx="8573178" cy="234461"/>
          </a:xfrm>
        </p:spPr>
        <p:txBody>
          <a:bodyPr>
            <a:normAutofit fontScale="90000"/>
          </a:bodyPr>
          <a:lstStyle/>
          <a:p>
            <a:pPr algn="r" rtl="1"/>
            <a: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
            </a:r>
            <a:b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endParaRPr lang="en-US" dirty="0"/>
          </a:p>
        </p:txBody>
      </p:sp>
      <p:sp>
        <p:nvSpPr>
          <p:cNvPr id="3" name="Content Placeholder 2"/>
          <p:cNvSpPr>
            <a:spLocks noGrp="1"/>
          </p:cNvSpPr>
          <p:nvPr>
            <p:ph idx="1"/>
          </p:nvPr>
        </p:nvSpPr>
        <p:spPr>
          <a:xfrm>
            <a:off x="222738" y="187570"/>
            <a:ext cx="9272954" cy="6670430"/>
          </a:xfrm>
        </p:spPr>
        <p:txBody>
          <a:bodyPr>
            <a:normAutofit/>
          </a:bodyPr>
          <a:lstStyle/>
          <a:p>
            <a:pPr marL="0" indent="0" algn="just" rtl="1">
              <a:buNone/>
            </a:pPr>
            <a:endParaRPr lang="fa-IR" sz="4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cs typeface="B Nazanin" panose="00000400000000000000" pitchFamily="2" charset="-78"/>
            </a:endParaRPr>
          </a:p>
          <a:p>
            <a:pPr marL="0" indent="0" algn="ctr" rtl="1">
              <a:buNone/>
            </a:pPr>
            <a:r>
              <a:rPr lang="fa-IR"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cs typeface="B Nazanin" panose="00000400000000000000" pitchFamily="2" charset="-78"/>
              </a:rPr>
              <a:t>چرا مبحث اندازه گیری؟؟؟</a:t>
            </a:r>
          </a:p>
          <a:p>
            <a:pPr marL="0" indent="0" algn="ctr" rtl="1">
              <a:buNone/>
            </a:pPr>
            <a:endParaRPr lang="fa-IR" sz="5400" b="1" dirty="0">
              <a:ln w="12700">
                <a:solidFill>
                  <a:schemeClr val="accent3">
                    <a:lumMod val="50000"/>
                  </a:schemeClr>
                </a:solidFill>
                <a:prstDash val="solid"/>
              </a:ln>
              <a:solidFill>
                <a:srgbClr val="FF0000"/>
              </a:solidFill>
              <a:effectLst>
                <a:innerShdw blurRad="177800">
                  <a:schemeClr val="accent3">
                    <a:lumMod val="50000"/>
                  </a:schemeClr>
                </a:innerShdw>
              </a:effectLst>
              <a:cs typeface="B Nazanin" panose="00000400000000000000" pitchFamily="2" charset="-78"/>
            </a:endParaRPr>
          </a:p>
          <a:p>
            <a:pPr marL="0" indent="0" algn="just" rtl="1">
              <a:buNone/>
            </a:pP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یکی از دلایل اصلی تدریس اندازه گیری این است که اندازه گیری کاربردهای عملی فراوانی در زندگی روزمره دارد.(کمک به کوکان در یادگیری ریاضیات صفحه201)</a:t>
            </a:r>
            <a:endPar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Font typeface="Wingdings" pitchFamily="2" charset="2"/>
              <a:buChar char="Ø"/>
            </a:pPr>
            <a:endPar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اندازه گیری نه تنها در زندگی روزمره مفید است بلکه در سایر زمینه های برنامه ریزی نیز ثمربخش است.</a:t>
            </a:r>
          </a:p>
          <a:p>
            <a:pPr marL="0" indent="0" algn="just" rtl="1">
              <a:buNone/>
            </a:pPr>
            <a:r>
              <a:rPr lang="fa-IR" sz="2800" b="1" dirty="0" smtClean="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اگر می خواهید بین ریاضیات و موضوعات دیگر پل ارتباطی برقرار کنید به اندازه گیری بیندیشید(همان کتاب)</a:t>
            </a:r>
          </a:p>
        </p:txBody>
      </p:sp>
    </p:spTree>
    <p:extLst>
      <p:ext uri="{BB962C8B-B14F-4D97-AF65-F5344CB8AC3E}">
        <p14:creationId xmlns:p14="http://schemas.microsoft.com/office/powerpoint/2010/main" xmlns="" val="35049243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210" y="633267"/>
            <a:ext cx="9777046" cy="6518031"/>
          </a:xfrm>
        </p:spPr>
        <p:txBody>
          <a:bodyPr>
            <a:normAutofit/>
          </a:bodyPr>
          <a:lstStyle/>
          <a:p>
            <a:pPr algn="just" rtl="1">
              <a:buFont typeface="Wingdings" pitchFamily="2" charset="2"/>
              <a:buChar char="Ø"/>
            </a:pPr>
            <a:r>
              <a:rPr lang="en-U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محاسبه محیط دایره و همچنین یاداوری سایر خصوصیات دایره </a:t>
            </a:r>
            <a:endParaRPr lang="en-U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endParaRPr>
          </a:p>
          <a:p>
            <a:pPr marL="0" indent="0" algn="just" rtl="1">
              <a:buNone/>
            </a:pP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 </a:t>
            </a:r>
            <a:r>
              <a:rPr lang="en-U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rPr>
              <a:t>صفحه 110 الی 112)</a:t>
            </a:r>
            <a:endPar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a:endParaRPr>
          </a:p>
          <a:p>
            <a:pPr algn="just" rtl="1">
              <a:buFont typeface="Wingdings" pitchFamily="2" charset="2"/>
              <a:buChar char="Ø"/>
            </a:pPr>
            <a:endParaRPr lang="en-US" sz="2800" dirty="0">
              <a:cs typeface="B Nazanin"/>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3811587" y="2052637"/>
            <a:ext cx="3848100" cy="480536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070100"/>
            <a:ext cx="3795712" cy="4805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9670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342402" y="515373"/>
            <a:ext cx="9800491" cy="6506308"/>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درک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قانون بقای حجم(صفحه 113)</a:t>
            </a:r>
            <a:r>
              <a:rPr lang="en-U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endParaRPr lang="fa-IR" sz="2800" dirty="0" smtClean="0">
              <a:cs typeface="B Nazanin"/>
            </a:endParaRPr>
          </a:p>
          <a:p>
            <a:pPr algn="just" rtl="1">
              <a:buFont typeface="Wingdings" pitchFamily="2" charset="2"/>
              <a:buChar char="Ø"/>
            </a:pPr>
            <a:endParaRPr lang="fa-IR" sz="2800" dirty="0">
              <a:cs typeface="B Nazani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1498600"/>
            <a:ext cx="4360862" cy="53594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3190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0" y="826721"/>
            <a:ext cx="9800491" cy="6506308"/>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پی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بردن به تفاوت واحد طول مساحت و حجم(صفحه 114)</a:t>
            </a:r>
            <a:r>
              <a:rPr lang="en-U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endParaRPr lang="fa-IR" sz="2800" dirty="0" smtClean="0">
              <a:cs typeface="B Nazanin"/>
            </a:endParaRPr>
          </a:p>
          <a:p>
            <a:pPr algn="just" rtl="1">
              <a:buFont typeface="Wingdings" pitchFamily="2" charset="2"/>
              <a:buChar char="Ø"/>
            </a:pPr>
            <a:endParaRPr lang="fa-IR" sz="2800" dirty="0">
              <a:cs typeface="B Nazanin"/>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4079875"/>
            <a:ext cx="8013700" cy="2778125"/>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5776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0" y="601637"/>
            <a:ext cx="9800491" cy="6506308"/>
          </a:xfrm>
        </p:spPr>
        <p:txBody>
          <a:bodyPr>
            <a:normAutofit/>
          </a:bodyPr>
          <a:lstStyle/>
          <a:p>
            <a:pPr algn="r"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واحد غیراستاندارد حجم و لزوم داشتن واحد استاندارد </a:t>
            </a:r>
          </a:p>
          <a:p>
            <a:pPr marL="0" indent="0" algn="r" rtl="1">
              <a:buNone/>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و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واحد استاندارد(صفحه 114)</a:t>
            </a:r>
            <a:endParaRPr lang="fa-IR" sz="2800" dirty="0" smtClean="0">
              <a:cs typeface="B Nazanin"/>
            </a:endParaRPr>
          </a:p>
          <a:p>
            <a:pPr algn="just" rtl="1">
              <a:buFont typeface="Wingdings" pitchFamily="2" charset="2"/>
              <a:buChar char="Ø"/>
            </a:pPr>
            <a:endParaRPr lang="fa-IR" sz="2800" dirty="0">
              <a:cs typeface="B Nazanin"/>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2798762"/>
            <a:ext cx="7231062" cy="4059237"/>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4021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152621" y="532625"/>
            <a:ext cx="9800491" cy="6506308"/>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فرمول حجم مکعب مستطیل با راهبرد </a:t>
            </a: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چندگانه (صفحه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114)</a:t>
            </a:r>
            <a:endParaRPr lang="fa-IR" sz="2800" dirty="0" smtClean="0">
              <a:cs typeface="B Nazanin"/>
            </a:endParaRPr>
          </a:p>
          <a:p>
            <a:pPr algn="just" rtl="1">
              <a:buFont typeface="Wingdings" pitchFamily="2" charset="2"/>
              <a:buChar char="Ø"/>
            </a:pPr>
            <a:endParaRPr lang="fa-IR" sz="2800" dirty="0">
              <a:cs typeface="B Nazanin"/>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2254250"/>
            <a:ext cx="7169150" cy="46037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8702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273391" y="653396"/>
            <a:ext cx="9800491" cy="6506308"/>
          </a:xfrm>
        </p:spPr>
        <p:txBody>
          <a:bodyPr>
            <a:normAutofit/>
          </a:bodyPr>
          <a:lstStyle/>
          <a:p>
            <a:pPr marL="0" indent="0" algn="just" rtl="1">
              <a:buNone/>
            </a:pPr>
            <a:r>
              <a:rPr lang="fa-IR" sz="2800" dirty="0" smtClean="0">
                <a:cs typeface="B Nazanin"/>
              </a:rPr>
              <a:t> </a:t>
            </a:r>
            <a:endParaRPr lang="fa-IR" sz="2800" dirty="0">
              <a:cs typeface="B Nazanin"/>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1566862"/>
            <a:ext cx="4195762" cy="5291137"/>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نگهدارنده مکان محتوا 4"/>
          <p:cNvSpPr txBox="1">
            <a:spLocks/>
          </p:cNvSpPr>
          <p:nvPr/>
        </p:nvSpPr>
        <p:spPr>
          <a:xfrm>
            <a:off x="-256138" y="687902"/>
            <a:ext cx="9800491" cy="65063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مفهوم گنجایش (صفحه 118) </a:t>
            </a:r>
            <a:endParaRPr lang="fa-IR" sz="2800" dirty="0" smtClean="0">
              <a:cs typeface="B Nazanin"/>
            </a:endParaRPr>
          </a:p>
        </p:txBody>
      </p:sp>
    </p:spTree>
    <p:extLst>
      <p:ext uri="{BB962C8B-B14F-4D97-AF65-F5344CB8AC3E}">
        <p14:creationId xmlns:p14="http://schemas.microsoft.com/office/powerpoint/2010/main" xmlns="" val="1236829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256138" y="687902"/>
            <a:ext cx="9800491" cy="6506308"/>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معرفی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واحد اندازه گیری مایعات(صفحه 119) </a:t>
            </a:r>
            <a:endParaRPr lang="fa-IR" sz="2800" dirty="0" smtClean="0">
              <a:cs typeface="B Nazanin"/>
            </a:endParaRPr>
          </a:p>
          <a:p>
            <a:pPr algn="just" rtl="1">
              <a:buFont typeface="Wingdings" pitchFamily="2" charset="2"/>
              <a:buChar char="Ø"/>
            </a:pPr>
            <a:endParaRPr lang="fa-IR" sz="2800" dirty="0">
              <a:cs typeface="B Nazanin"/>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1377950"/>
            <a:ext cx="5918200" cy="54800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2158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187126" y="670649"/>
            <a:ext cx="9800491" cy="6506308"/>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حجم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شکل های ترکیبی(صفحه 115)</a:t>
            </a:r>
            <a:endParaRPr lang="fa-IR" sz="2800" dirty="0" smtClean="0">
              <a:cs typeface="B Nazanin"/>
            </a:endParaRPr>
          </a:p>
          <a:p>
            <a:pPr algn="just" rtl="1">
              <a:buFont typeface="Wingdings" pitchFamily="2" charset="2"/>
              <a:buChar char="Ø"/>
            </a:pPr>
            <a:endParaRPr lang="fa-IR" sz="2800" dirty="0">
              <a:cs typeface="B Nazanin"/>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1355724"/>
            <a:ext cx="4292600" cy="5502275"/>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07872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p:cNvSpPr>
            <a:spLocks noGrp="1"/>
          </p:cNvSpPr>
          <p:nvPr>
            <p:ph idx="1"/>
          </p:nvPr>
        </p:nvSpPr>
        <p:spPr>
          <a:xfrm>
            <a:off x="-359655" y="567131"/>
            <a:ext cx="9800491" cy="6506308"/>
          </a:xfrm>
        </p:spPr>
        <p:txBody>
          <a:bodyPr>
            <a:normAutofit/>
          </a:bodyPr>
          <a:lstStyle/>
          <a:p>
            <a:pPr algn="just" rtl="1">
              <a:buFont typeface="Wingdings" pitchFamily="2" charset="2"/>
              <a:buChar char="Ø"/>
            </a:pPr>
            <a:r>
              <a:rPr lang="fa-I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تبدیل </a:t>
            </a:r>
            <a:r>
              <a:rPr lang="fa-I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واحد لیتر به واحدهای کوچکتر(صفحه 120)</a:t>
            </a:r>
            <a:endParaRPr lang="fa-IR" sz="2800" dirty="0" smtClean="0">
              <a:cs typeface="B Nazanin"/>
            </a:endParaRPr>
          </a:p>
          <a:p>
            <a:pPr algn="just" rtl="1">
              <a:buFont typeface="Wingdings" pitchFamily="2" charset="2"/>
              <a:buChar char="Ø"/>
            </a:pPr>
            <a:endParaRPr lang="fa-IR" sz="2800" dirty="0">
              <a:cs typeface="B Nazanin"/>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2813050"/>
            <a:ext cx="8450262" cy="40449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2333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b="1" dirty="0" smtClean="0">
                <a:cs typeface="B Nazanin" pitchFamily="2" charset="-78"/>
              </a:rPr>
              <a:t>اهداف کلی فصل 5</a:t>
            </a:r>
            <a:endParaRPr lang="en-US" sz="5400" b="1" dirty="0">
              <a:cs typeface="B Nazanin" pitchFamily="2" charset="-78"/>
            </a:endParaRPr>
          </a:p>
        </p:txBody>
      </p:sp>
      <p:sp>
        <p:nvSpPr>
          <p:cNvPr id="3" name="Content Placeholder 2"/>
          <p:cNvSpPr>
            <a:spLocks noGrp="1"/>
          </p:cNvSpPr>
          <p:nvPr>
            <p:ph idx="1"/>
          </p:nvPr>
        </p:nvSpPr>
        <p:spPr/>
        <p:txBody>
          <a:bodyPr/>
          <a:lstStyle/>
          <a:p>
            <a:pPr algn="r" rtl="1"/>
            <a:endParaRPr lang="en-US" dirty="0"/>
          </a:p>
        </p:txBody>
      </p:sp>
    </p:spTree>
    <p:extLst>
      <p:ext uri="{BB962C8B-B14F-4D97-AF65-F5344CB8AC3E}">
        <p14:creationId xmlns:p14="http://schemas.microsoft.com/office/powerpoint/2010/main" xmlns="" val="3167034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8" y="164124"/>
            <a:ext cx="8573178" cy="234461"/>
          </a:xfrm>
        </p:spPr>
        <p:txBody>
          <a:bodyPr>
            <a:normAutofit fontScale="90000"/>
          </a:bodyPr>
          <a:lstStyle/>
          <a:p>
            <a:pPr algn="r" rtl="1"/>
            <a: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
            </a:r>
            <a:b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endParaRPr lang="en-US" dirty="0"/>
          </a:p>
        </p:txBody>
      </p:sp>
      <p:sp>
        <p:nvSpPr>
          <p:cNvPr id="3" name="Content Placeholder 2"/>
          <p:cNvSpPr>
            <a:spLocks noGrp="1"/>
          </p:cNvSpPr>
          <p:nvPr>
            <p:ph idx="1"/>
          </p:nvPr>
        </p:nvSpPr>
        <p:spPr>
          <a:xfrm>
            <a:off x="1" y="362308"/>
            <a:ext cx="9368286" cy="6495691"/>
          </a:xfrm>
        </p:spPr>
        <p:txBody>
          <a:bodyPr>
            <a:normAutofit/>
          </a:bodyPr>
          <a:lstStyle/>
          <a:p>
            <a:pPr marL="0" indent="0" algn="ctr" rtl="1">
              <a:buNone/>
            </a:pPr>
            <a:endParaRPr lang="fa-IR"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cs typeface="B Nazanin" panose="00000400000000000000" pitchFamily="2" charset="-78"/>
            </a:endParaRPr>
          </a:p>
          <a:p>
            <a:pPr marL="0" indent="0" algn="ctr" rtl="1">
              <a:buNone/>
            </a:pPr>
            <a:r>
              <a:rPr lang="fa-IR"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cs typeface="B Nazanin" panose="00000400000000000000" pitchFamily="2" charset="-78"/>
              </a:rPr>
              <a:t>تعریف </a:t>
            </a:r>
            <a:r>
              <a:rPr lang="fa-IR" sz="5400" b="1" dirty="0">
                <a:ln w="12700">
                  <a:solidFill>
                    <a:schemeClr val="accent3">
                      <a:lumMod val="50000"/>
                    </a:schemeClr>
                  </a:solidFill>
                  <a:prstDash val="solid"/>
                </a:ln>
                <a:solidFill>
                  <a:srgbClr val="FF0000"/>
                </a:solidFill>
                <a:effectLst>
                  <a:innerShdw blurRad="177800">
                    <a:schemeClr val="accent3">
                      <a:lumMod val="50000"/>
                    </a:schemeClr>
                  </a:innerShdw>
                </a:effectLst>
                <a:cs typeface="B Nazanin" panose="00000400000000000000" pitchFamily="2" charset="-78"/>
              </a:rPr>
              <a:t>اندازه </a:t>
            </a:r>
            <a:r>
              <a:rPr lang="fa-IR"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cs typeface="B Nazanin" panose="00000400000000000000" pitchFamily="2" charset="-78"/>
              </a:rPr>
              <a:t>گیری:</a:t>
            </a:r>
          </a:p>
          <a:p>
            <a:pPr marL="0" indent="0" algn="just" rtl="1">
              <a:buNone/>
            </a:pPr>
            <a:endParaRPr lang="fa-IR" sz="3000" b="1" dirty="0">
              <a:ln w="12700">
                <a:solidFill>
                  <a:schemeClr val="accent3">
                    <a:lumMod val="50000"/>
                  </a:schemeClr>
                </a:solidFill>
                <a:prstDash val="solid"/>
              </a:ln>
              <a:solidFill>
                <a:srgbClr val="FF0000"/>
              </a:solidFill>
              <a:effectLst>
                <a:innerShdw blurRad="177800">
                  <a:schemeClr val="accent3">
                    <a:lumMod val="50000"/>
                  </a:schemeClr>
                </a:innerShdw>
              </a:effectLst>
              <a:cs typeface="B Nazanin" panose="00000400000000000000" pitchFamily="2" charset="-78"/>
            </a:endParaRPr>
          </a:p>
          <a:p>
            <a:pPr marL="0" indent="0" algn="just" rtl="1">
              <a:buNone/>
            </a:pPr>
            <a:endParaRPr lang="fa-IR" sz="3000" b="1" dirty="0">
              <a:ln w="12700">
                <a:solidFill>
                  <a:schemeClr val="accent3">
                    <a:lumMod val="50000"/>
                  </a:schemeClr>
                </a:solidFill>
                <a:prstDash val="solid"/>
              </a:ln>
              <a:solidFill>
                <a:srgbClr val="FF0000"/>
              </a:solidFill>
              <a:effectLst>
                <a:innerShdw blurRad="177800">
                  <a:schemeClr val="accent3">
                    <a:lumMod val="50000"/>
                  </a:schemeClr>
                </a:innerShdw>
              </a:effectLst>
              <a:cs typeface="B Nazanin" panose="00000400000000000000" pitchFamily="2" charset="-78"/>
            </a:endParaRPr>
          </a:p>
          <a:p>
            <a:pPr marL="0" indent="0" algn="just" rtl="1">
              <a:buNone/>
            </a:pPr>
            <a:r>
              <a:rPr lang="fa-IR"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عبارت است از فرآیندی که در آن عددی را به صفتی از یک شی یا </a:t>
            </a:r>
            <a:r>
              <a:rPr lang="fa-IR" sz="3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حالت، </a:t>
            </a:r>
            <a:r>
              <a:rPr lang="fa-IR"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نسبت </a:t>
            </a:r>
            <a:endParaRPr lang="fa-IR" sz="3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marL="0" indent="0" algn="just" rtl="1">
              <a:buNone/>
            </a:pPr>
            <a:r>
              <a:rPr lang="fa-IR" sz="3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می </a:t>
            </a:r>
            <a:r>
              <a:rPr lang="fa-IR"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دهیم</a:t>
            </a:r>
            <a:r>
              <a:rPr lang="fa-IR" sz="3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.(کتاب کمک به کودکان در یادگیری ریاضیات صفحه 201)</a:t>
            </a:r>
            <a:endParaRPr lang="fa-IR"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marL="0" indent="0" algn="just" rtl="1">
              <a:buNone/>
            </a:pPr>
            <a:endParaRPr lang="fa-IR" sz="3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p:txBody>
      </p:sp>
    </p:spTree>
    <p:extLst>
      <p:ext uri="{BB962C8B-B14F-4D97-AF65-F5344CB8AC3E}">
        <p14:creationId xmlns:p14="http://schemas.microsoft.com/office/powerpoint/2010/main" xmlns="" val="29344661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28" y="3260785"/>
            <a:ext cx="3608482" cy="2777707"/>
          </a:xfrm>
        </p:spPr>
        <p:txBody>
          <a:bodyPr>
            <a:noAutofit/>
          </a:bodyPr>
          <a:lstStyle/>
          <a:p>
            <a:pPr marL="0" indent="0" algn="r" rtl="1">
              <a:buNone/>
            </a:pPr>
            <a:r>
              <a:rPr lang="fa-IR" sz="2200" b="1" dirty="0" smtClean="0">
                <a:cs typeface="B Nazanin" pitchFamily="2" charset="-78"/>
              </a:rPr>
              <a:t>ارتیاط ریاضی با علوم</a:t>
            </a:r>
          </a:p>
          <a:p>
            <a:pPr marL="0" indent="0" algn="r" rtl="1">
              <a:buNone/>
            </a:pPr>
            <a:r>
              <a:rPr lang="fa-IR" sz="2200" b="1" dirty="0" smtClean="0">
                <a:cs typeface="B Nazanin" pitchFamily="2" charset="-78"/>
              </a:rPr>
              <a:t>بیان اندازه ی بعضی از اندام های بدن</a:t>
            </a:r>
          </a:p>
          <a:p>
            <a:pPr marL="0" indent="0" algn="r" rtl="1">
              <a:buNone/>
            </a:pPr>
            <a:r>
              <a:rPr lang="fa-IR" sz="2200" b="1" dirty="0" smtClean="0">
                <a:cs typeface="B Nazanin" pitchFamily="2" charset="-78"/>
              </a:rPr>
              <a:t>درک درست از اندازه گیری</a:t>
            </a:r>
            <a:endParaRPr lang="fa-IR" sz="2200" b="1" dirty="0">
              <a:cs typeface="B Nazanin" pitchFamily="2" charset="-78"/>
            </a:endParaRPr>
          </a:p>
          <a:p>
            <a:pPr marL="0" indent="0" algn="r" rtl="1">
              <a:buNone/>
            </a:pPr>
            <a:r>
              <a:rPr lang="fa-IR" sz="2200" b="1" dirty="0" smtClean="0">
                <a:cs typeface="B Nazanin" pitchFamily="2" charset="-78"/>
              </a:rPr>
              <a:t>ارتباط طول با مطالب واقعی دیگر (طول مویرگ های بدن برابر نصف فاصله کره زمین تا ماه می باشد)</a:t>
            </a:r>
            <a:endParaRPr lang="en-US" sz="2200" b="1" dirty="0" smtClean="0">
              <a:cs typeface="B Nazanin" pitchFamily="2" charset="-78"/>
            </a:endParaRPr>
          </a:p>
          <a:p>
            <a:pPr marL="0" indent="0" algn="r" rtl="1">
              <a:buNone/>
            </a:pPr>
            <a:r>
              <a:rPr lang="fa-IR" sz="2200" b="1" dirty="0" smtClean="0">
                <a:cs typeface="B Nazanin" pitchFamily="2" charset="-78"/>
              </a:rPr>
              <a:t>ریاضیات چیزی جز زندگی نیست</a:t>
            </a:r>
            <a:endParaRPr lang="en-US" sz="2200" b="1" dirty="0">
              <a:cs typeface="B Nazanin" pitchFamily="2" charset="-78"/>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81010" y="-1"/>
            <a:ext cx="5216577"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0" y="32042"/>
            <a:ext cx="4152718" cy="1569660"/>
          </a:xfrm>
          <a:prstGeom prst="rect">
            <a:avLst/>
          </a:prstGeom>
          <a:noFill/>
        </p:spPr>
        <p:txBody>
          <a:bodyPr wrap="square">
            <a:spAutoFit/>
          </a:bodyPr>
          <a:lstStyle/>
          <a:p>
            <a:pPr algn="just" rtl="1">
              <a:defRPr/>
            </a:pPr>
            <a:r>
              <a:rPr lang="fa-IR" sz="3200" b="1" dirty="0" smtClean="0">
                <a:cs typeface="+mn-cs"/>
              </a:rPr>
              <a:t>          </a:t>
            </a:r>
            <a:r>
              <a:rPr lang="fa-IR" sz="3200" b="1" dirty="0" smtClean="0">
                <a:cs typeface="B Nazanin" pitchFamily="2" charset="-78"/>
              </a:rPr>
              <a:t>اندازه گیری:</a:t>
            </a:r>
          </a:p>
          <a:p>
            <a:pPr algn="ctr" rtl="1">
              <a:defRPr/>
            </a:pPr>
            <a:r>
              <a:rPr lang="fa-IR" sz="3200" b="1" dirty="0" smtClean="0">
                <a:cs typeface="B Nazanin" pitchFamily="2" charset="-78"/>
              </a:rPr>
              <a:t>دادن مقدار عددی به یک صفت مشخص</a:t>
            </a:r>
            <a:endParaRPr lang="en-US" sz="3200" b="1" dirty="0">
              <a:cs typeface="B Nazanin" pitchFamily="2" charset="-78"/>
            </a:endParaRPr>
          </a:p>
        </p:txBody>
      </p:sp>
      <p:sp>
        <p:nvSpPr>
          <p:cNvPr id="4" name="Cloud 3"/>
          <p:cNvSpPr/>
          <p:nvPr/>
        </p:nvSpPr>
        <p:spPr>
          <a:xfrm>
            <a:off x="534839" y="1794291"/>
            <a:ext cx="2794958" cy="1311216"/>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3600" b="1" dirty="0" smtClean="0">
                <a:cs typeface="B Nazanin" pitchFamily="2" charset="-78"/>
              </a:rPr>
              <a:t>ایجاد انگیزه</a:t>
            </a:r>
            <a:endParaRPr lang="en-US" sz="3600" b="1" dirty="0">
              <a:cs typeface="B Nazanin" pitchFamily="2" charset="-78"/>
            </a:endParaRPr>
          </a:p>
        </p:txBody>
      </p:sp>
    </p:spTree>
    <p:extLst>
      <p:ext uri="{BB962C8B-B14F-4D97-AF65-F5344CB8AC3E}">
        <p14:creationId xmlns:p14="http://schemas.microsoft.com/office/powerpoint/2010/main" xmlns="" val="48469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82159" y="903383"/>
            <a:ext cx="3561275" cy="1576292"/>
          </a:xfrm>
          <a:prstGeom prst="roundRect">
            <a:avLst/>
          </a:prstGeom>
        </p:spPr>
        <p:style>
          <a:lnRef idx="1">
            <a:schemeClr val="accent6"/>
          </a:lnRef>
          <a:fillRef idx="2">
            <a:schemeClr val="accent6"/>
          </a:fillRef>
          <a:effectRef idx="1">
            <a:schemeClr val="accent6"/>
          </a:effectRef>
          <a:fontRef idx="minor">
            <a:schemeClr val="dk1"/>
          </a:fontRef>
        </p:style>
        <p:txBody>
          <a:bodyPr lIns="119128" tIns="59564" rIns="119128" bIns="59564" anchor="ctr"/>
          <a:lstStyle/>
          <a:p>
            <a:pPr algn="ctr">
              <a:defRPr/>
            </a:pPr>
            <a:r>
              <a:rPr lang="fa-IR" sz="6300" b="1" dirty="0">
                <a:cs typeface="B Nazanin" pitchFamily="2" charset="-78"/>
              </a:rPr>
              <a:t>درس </a:t>
            </a:r>
            <a:r>
              <a:rPr lang="fa-IR" sz="6300" b="1" dirty="0" smtClean="0">
                <a:cs typeface="B Nazanin" pitchFamily="2" charset="-78"/>
              </a:rPr>
              <a:t>اول</a:t>
            </a:r>
            <a:endParaRPr lang="en-US" sz="6300" b="1" dirty="0">
              <a:cs typeface="B Nazanin" pitchFamily="2" charset="-78"/>
            </a:endParaRPr>
          </a:p>
        </p:txBody>
      </p:sp>
      <p:sp>
        <p:nvSpPr>
          <p:cNvPr id="5" name="Bent Arrow 4"/>
          <p:cNvSpPr/>
          <p:nvPr/>
        </p:nvSpPr>
        <p:spPr>
          <a:xfrm rot="10800000">
            <a:off x="4803181" y="2711029"/>
            <a:ext cx="2523035" cy="1661508"/>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19128" tIns="59564" rIns="119128" bIns="59564" anchor="ctr"/>
          <a:lstStyle/>
          <a:p>
            <a:pPr algn="ctr">
              <a:defRPr/>
            </a:pPr>
            <a:endParaRPr lang="en-US">
              <a:solidFill>
                <a:schemeClr val="tx1"/>
              </a:solidFill>
            </a:endParaRPr>
          </a:p>
        </p:txBody>
      </p:sp>
      <p:sp>
        <p:nvSpPr>
          <p:cNvPr id="6" name="Content Placeholder 5"/>
          <p:cNvSpPr>
            <a:spLocks noGrp="1"/>
          </p:cNvSpPr>
          <p:nvPr>
            <p:ph idx="1"/>
          </p:nvPr>
        </p:nvSpPr>
        <p:spPr>
          <a:xfrm>
            <a:off x="451692" y="3365511"/>
            <a:ext cx="4186410" cy="1757332"/>
          </a:xfrm>
          <a:prstGeom prst="frame">
            <a:avLst/>
          </a:prstGeom>
        </p:spPr>
        <p:style>
          <a:lnRef idx="1">
            <a:schemeClr val="accent6"/>
          </a:lnRef>
          <a:fillRef idx="2">
            <a:schemeClr val="accent6"/>
          </a:fillRef>
          <a:effectRef idx="1">
            <a:schemeClr val="accent6"/>
          </a:effectRef>
          <a:fontRef idx="minor">
            <a:schemeClr val="dk1"/>
          </a:fontRef>
        </p:style>
        <p:txBody>
          <a:bodyPr lIns="119128" tIns="59564" rIns="119128" bIns="59564" anchor="ctr">
            <a:normAutofit/>
          </a:bodyPr>
          <a:lstStyle/>
          <a:p>
            <a:pPr marL="0" indent="0" algn="ctr" rtl="1">
              <a:buNone/>
            </a:pPr>
            <a:r>
              <a:rPr lang="fa-IR" sz="4800" b="1" dirty="0" smtClean="0">
                <a:solidFill>
                  <a:srgbClr val="080400"/>
                </a:solidFill>
                <a:cs typeface="B Nazanin" pitchFamily="2" charset="-78"/>
              </a:rPr>
              <a:t>طول و سطح</a:t>
            </a:r>
            <a:endParaRPr lang="en-US" sz="4800" b="1" dirty="0">
              <a:solidFill>
                <a:srgbClr val="080400"/>
              </a:solidFill>
              <a:cs typeface="B Nazanin" pitchFamily="2" charset="-78"/>
            </a:endParaRPr>
          </a:p>
        </p:txBody>
      </p:sp>
    </p:spTree>
    <p:extLst>
      <p:ext uri="{BB962C8B-B14F-4D97-AF65-F5344CB8AC3E}">
        <p14:creationId xmlns:p14="http://schemas.microsoft.com/office/powerpoint/2010/main" xmlns="" val="37609847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800" b="1" dirty="0" smtClean="0">
                <a:cs typeface="B Nazanin" pitchFamily="2" charset="-78"/>
              </a:rPr>
              <a:t>اهداف درس 1 (طول و سطح)</a:t>
            </a:r>
            <a:endParaRPr lang="en-US" sz="4800" b="1"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2400" b="1" dirty="0" smtClean="0">
                <a:cs typeface="B Nazanin" pitchFamily="2" charset="-78"/>
              </a:rPr>
              <a:t>نیاز به اندازه گیری در زندگی</a:t>
            </a:r>
          </a:p>
          <a:p>
            <a:pPr algn="r" rtl="1"/>
            <a:r>
              <a:rPr lang="fa-IR" sz="2400" b="1" dirty="0" smtClean="0">
                <a:cs typeface="B Nazanin" pitchFamily="2" charset="-78"/>
              </a:rPr>
              <a:t>بیان واحدهای اندازه گیری طول، جرم، حجم، زمان، زاویه و سطح</a:t>
            </a:r>
          </a:p>
          <a:p>
            <a:pPr algn="r" rtl="1"/>
            <a:r>
              <a:rPr lang="fa-IR" sz="2400" b="1" dirty="0" smtClean="0">
                <a:cs typeface="B Nazanin" pitchFamily="2" charset="-78"/>
              </a:rPr>
              <a:t>آشنایی هرچه بیشتر با اعضای بدن و اندازه های آن</a:t>
            </a:r>
          </a:p>
          <a:p>
            <a:pPr algn="r" rtl="1"/>
            <a:r>
              <a:rPr lang="fa-IR" sz="2400" b="1" dirty="0" smtClean="0">
                <a:cs typeface="B Nazanin" pitchFamily="2" charset="-78"/>
              </a:rPr>
              <a:t>تبدیل واحد از راه جدول تناسب و ضرب و تقسیم</a:t>
            </a:r>
          </a:p>
          <a:p>
            <a:pPr algn="r" rtl="1"/>
            <a:r>
              <a:rPr lang="fa-IR" sz="2400" b="1" dirty="0" smtClean="0">
                <a:cs typeface="B Nazanin" pitchFamily="2" charset="-78"/>
              </a:rPr>
              <a:t>آشنایی با واحدهای سطح و کاربرد آن در زندگی و بیان مصداق هایی از آن</a:t>
            </a:r>
            <a:endParaRPr lang="en-US" sz="2400" b="1" dirty="0">
              <a:cs typeface="B Nazanin" pitchFamily="2" charset="-78"/>
            </a:endParaRPr>
          </a:p>
        </p:txBody>
      </p:sp>
    </p:spTree>
    <p:extLst>
      <p:ext uri="{BB962C8B-B14F-4D97-AF65-F5344CB8AC3E}">
        <p14:creationId xmlns:p14="http://schemas.microsoft.com/office/powerpoint/2010/main" xmlns="" val="4720773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034" y="2160589"/>
            <a:ext cx="3588589" cy="3880773"/>
          </a:xfrm>
        </p:spPr>
        <p:txBody>
          <a:bodyPr>
            <a:normAutofit/>
          </a:bodyPr>
          <a:lstStyle/>
          <a:p>
            <a:pPr marL="0" indent="0" algn="r" rtl="1">
              <a:buNone/>
            </a:pPr>
            <a:r>
              <a:rPr lang="fa-IR" sz="2400" b="1" dirty="0" smtClean="0">
                <a:cs typeface="B Nazanin" pitchFamily="2" charset="-78"/>
              </a:rPr>
              <a:t>مرور واحدهای اندازه گیری مربوط به طول، زمان، سطح و.... که در سال های گذشته خوانده است.</a:t>
            </a:r>
            <a:endParaRPr lang="fa-IR" sz="2400" b="1" dirty="0">
              <a:cs typeface="B Nazanin" pitchFamily="2" charset="-78"/>
            </a:endParaRPr>
          </a:p>
          <a:p>
            <a:pPr marL="0" indent="0" algn="r" rtl="1">
              <a:buNone/>
            </a:pPr>
            <a:endParaRPr lang="fa-IR" sz="2400" b="1" dirty="0">
              <a:cs typeface="B Nazanin" pitchFamily="2" charset="-78"/>
            </a:endParaRPr>
          </a:p>
          <a:p>
            <a:pPr marL="0" indent="0" algn="r" rtl="1">
              <a:buNone/>
            </a:pPr>
            <a:r>
              <a:rPr lang="fa-IR" sz="2400" b="1" dirty="0" smtClean="0">
                <a:cs typeface="B Nazanin" pitchFamily="2" charset="-78"/>
              </a:rPr>
              <a:t>صفت های قابل اندازه گیری یک شی</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81438" y="0"/>
            <a:ext cx="5265094" cy="6906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H="1">
            <a:off x="3519577" y="1604513"/>
            <a:ext cx="741873" cy="5003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a:off x="3881438" y="3453448"/>
            <a:ext cx="1104630" cy="6757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5874025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82" y="609600"/>
            <a:ext cx="3536830" cy="701615"/>
          </a:xfrm>
        </p:spPr>
        <p:txBody>
          <a:bodyPr>
            <a:normAutofit/>
          </a:bodyPr>
          <a:lstStyle/>
          <a:p>
            <a:pPr algn="r" rtl="1"/>
            <a:r>
              <a:rPr lang="fa-IR" sz="2800" dirty="0" smtClean="0">
                <a:solidFill>
                  <a:schemeClr val="tx1"/>
                </a:solidFill>
                <a:cs typeface="B Nazanin" pitchFamily="2" charset="-78"/>
              </a:rPr>
              <a:t>در راستای فعالیت صفحه قبل</a:t>
            </a:r>
            <a:endParaRPr lang="en-US" sz="2800" dirty="0">
              <a:solidFill>
                <a:schemeClr val="tx1"/>
              </a:solidFill>
              <a:cs typeface="B Nazanin" pitchFamily="2" charset="-78"/>
            </a:endParaRPr>
          </a:p>
        </p:txBody>
      </p:sp>
      <p:sp>
        <p:nvSpPr>
          <p:cNvPr id="3" name="Content Placeholder 2"/>
          <p:cNvSpPr>
            <a:spLocks noGrp="1"/>
          </p:cNvSpPr>
          <p:nvPr>
            <p:ph idx="1"/>
          </p:nvPr>
        </p:nvSpPr>
        <p:spPr>
          <a:xfrm>
            <a:off x="236328" y="1953554"/>
            <a:ext cx="3640346" cy="4533510"/>
          </a:xfrm>
        </p:spPr>
        <p:txBody>
          <a:bodyPr>
            <a:noAutofit/>
          </a:bodyPr>
          <a:lstStyle/>
          <a:p>
            <a:pPr marL="0" indent="0" algn="r" rtl="1">
              <a:buNone/>
            </a:pPr>
            <a:r>
              <a:rPr lang="fa-IR" sz="2400" b="1" dirty="0" smtClean="0">
                <a:cs typeface="B Nazanin" pitchFamily="2" charset="-78"/>
              </a:rPr>
              <a:t>معرفی واحد دسی متر (بهترین وسیله برای معرفی دسی متر همان متر خیاطی می باشد.)</a:t>
            </a:r>
          </a:p>
          <a:p>
            <a:pPr algn="r" rtl="1"/>
            <a:endParaRPr lang="fa-IR" sz="2400" b="1" dirty="0">
              <a:cs typeface="B Nazanin" pitchFamily="2" charset="-78"/>
            </a:endParaRPr>
          </a:p>
          <a:p>
            <a:pPr marL="0" indent="0" algn="r" rtl="1">
              <a:buNone/>
            </a:pPr>
            <a:r>
              <a:rPr lang="fa-IR" sz="2400" b="1" dirty="0" smtClean="0">
                <a:cs typeface="B Nazanin" pitchFamily="2" charset="-78"/>
              </a:rPr>
              <a:t>حدس و تقویت مهارت تخمین</a:t>
            </a:r>
          </a:p>
          <a:p>
            <a:pPr marL="0" indent="0" algn="r" rtl="1">
              <a:buNone/>
            </a:pPr>
            <a:r>
              <a:rPr lang="fa-IR" sz="2400" b="1" dirty="0" smtClean="0">
                <a:cs typeface="B Nazanin" pitchFamily="2" charset="-78"/>
              </a:rPr>
              <a:t>حدودی از طول های مختلف  از جمله اعضای بدن</a:t>
            </a:r>
          </a:p>
          <a:p>
            <a:pPr marL="0" indent="0" algn="r" rtl="1">
              <a:buNone/>
            </a:pPr>
            <a:endParaRPr lang="fa-IR" sz="2400" b="1" dirty="0" smtClean="0">
              <a:cs typeface="B Nazanin" pitchFamily="2" charset="-78"/>
            </a:endParaRPr>
          </a:p>
          <a:p>
            <a:pPr marL="0" indent="0" algn="r" rtl="1">
              <a:buNone/>
            </a:pPr>
            <a:endParaRPr lang="fa-IR" sz="2400" b="1" dirty="0" smtClean="0">
              <a:cs typeface="B Nazanin" pitchFamily="2" charset="-78"/>
            </a:endParaRPr>
          </a:p>
          <a:p>
            <a:pPr marL="0" indent="0" algn="r" rtl="1">
              <a:buNone/>
            </a:pPr>
            <a:r>
              <a:rPr lang="fa-IR" sz="2400" b="1" dirty="0" smtClean="0">
                <a:cs typeface="B Nazanin" pitchFamily="2" charset="-78"/>
              </a:rPr>
              <a:t>مثال مهم</a:t>
            </a:r>
            <a:endParaRPr lang="en-US" sz="2400" b="1" dirty="0">
              <a:cs typeface="B Nazanin"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76674" y="0"/>
            <a:ext cx="5055835" cy="6694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H="1">
            <a:off x="3876674" y="957533"/>
            <a:ext cx="66082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3876674" y="2070340"/>
            <a:ext cx="660820" cy="3579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3876674" y="3347049"/>
            <a:ext cx="660820" cy="48307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3876674" y="3347049"/>
            <a:ext cx="660820" cy="14938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H="1">
            <a:off x="3726611" y="6107502"/>
            <a:ext cx="1276710" cy="2070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0264733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287"/>
            <a:ext cx="3761117" cy="2529177"/>
          </a:xfrm>
        </p:spPr>
        <p:txBody>
          <a:bodyPr>
            <a:normAutofit fontScale="90000"/>
          </a:bodyPr>
          <a:lstStyle/>
          <a:p>
            <a:pPr algn="r" rtl="1"/>
            <a:r>
              <a:rPr lang="fa-IR" sz="2400" b="1" dirty="0" smtClean="0">
                <a:solidFill>
                  <a:schemeClr val="tx1"/>
                </a:solidFill>
                <a:cs typeface="B Nazanin" pitchFamily="2" charset="-78"/>
              </a:rPr>
              <a:t>درک این موضوع که</a:t>
            </a:r>
            <a:r>
              <a:rPr lang="fa-IR" sz="2400" b="1" dirty="0">
                <a:solidFill>
                  <a:schemeClr val="tx1"/>
                </a:solidFill>
                <a:cs typeface="B Nazanin" pitchFamily="2" charset="-78"/>
              </a:rPr>
              <a:t> </a:t>
            </a:r>
            <a:r>
              <a:rPr lang="fa-IR" sz="2400" b="1" dirty="0" smtClean="0">
                <a:solidFill>
                  <a:schemeClr val="tx1"/>
                </a:solidFill>
                <a:cs typeface="B Nazanin" pitchFamily="2" charset="-78"/>
              </a:rPr>
              <a:t>1 دسی متر مربع (100 سانتی متر مربع) حدودا چقدر است.</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از طرفی با توجه به خانه های شطرنجی متوجه می شود که 1 دسی مترمربع همان 100 سانتی متر مربع است</a:t>
            </a:r>
            <a:endParaRPr lang="en-US" sz="2400" b="1" dirty="0">
              <a:solidFill>
                <a:schemeClr val="tx1"/>
              </a:solidFill>
              <a:cs typeface="B Nazanin"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86198" y="58748"/>
            <a:ext cx="5104939" cy="6799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idx="1"/>
          </p:nvPr>
        </p:nvSpPr>
        <p:spPr>
          <a:xfrm>
            <a:off x="276045" y="3209026"/>
            <a:ext cx="3437624" cy="3648973"/>
          </a:xfrm>
        </p:spPr>
        <p:txBody>
          <a:bodyPr>
            <a:normAutofit fontScale="97500"/>
          </a:bodyPr>
          <a:lstStyle/>
          <a:p>
            <a:pPr marL="0" indent="0" algn="r" rtl="1">
              <a:buNone/>
            </a:pPr>
            <a:endParaRPr lang="fa-IR" sz="2400" b="1" dirty="0" smtClean="0">
              <a:cs typeface="B Nazanin" pitchFamily="2" charset="-78"/>
            </a:endParaRPr>
          </a:p>
          <a:p>
            <a:pPr marL="0" indent="0" algn="r" rtl="1">
              <a:buNone/>
            </a:pPr>
            <a:endParaRPr lang="fa-IR" sz="2400" b="1" dirty="0">
              <a:cs typeface="B Nazanin" pitchFamily="2" charset="-78"/>
            </a:endParaRPr>
          </a:p>
          <a:p>
            <a:pPr marL="0" indent="0" algn="r" rtl="1">
              <a:buNone/>
            </a:pPr>
            <a:endParaRPr lang="fa-IR" sz="2400" b="1" dirty="0">
              <a:cs typeface="B Nazanin" pitchFamily="2" charset="-78"/>
            </a:endParaRPr>
          </a:p>
          <a:p>
            <a:pPr marL="0" indent="0" algn="r" rtl="1">
              <a:buNone/>
            </a:pPr>
            <a:r>
              <a:rPr lang="fa-IR" sz="2400" b="1" dirty="0" smtClean="0">
                <a:cs typeface="B Nazanin" pitchFamily="2" charset="-78"/>
              </a:rPr>
              <a:t>درک یک متر مربع</a:t>
            </a:r>
          </a:p>
          <a:p>
            <a:pPr marL="0" indent="0" algn="r" rtl="1">
              <a:buNone/>
            </a:pPr>
            <a:r>
              <a:rPr lang="fa-IR" sz="2400" b="1" dirty="0" smtClean="0">
                <a:cs typeface="B Nazanin" pitchFamily="2" charset="-78"/>
              </a:rPr>
              <a:t/>
            </a:r>
            <a:br>
              <a:rPr lang="fa-IR" sz="2400" b="1" dirty="0" smtClean="0">
                <a:cs typeface="B Nazanin" pitchFamily="2" charset="-78"/>
              </a:rPr>
            </a:br>
            <a:r>
              <a:rPr lang="fa-IR" sz="2400" b="1" dirty="0" smtClean="0">
                <a:cs typeface="B Nazanin" pitchFamily="2" charset="-78"/>
              </a:rPr>
              <a:t>مفهوم سازی سطح و مساحت (شمارش مربع های 1×1)</a:t>
            </a:r>
            <a:endParaRPr lang="en-US" sz="2400" b="1" dirty="0">
              <a:cs typeface="B Nazanin" pitchFamily="2" charset="-78"/>
            </a:endParaRPr>
          </a:p>
        </p:txBody>
      </p:sp>
      <p:cxnSp>
        <p:nvCxnSpPr>
          <p:cNvPr id="7" name="Straight Arrow Connector 6"/>
          <p:cNvCxnSpPr/>
          <p:nvPr/>
        </p:nvCxnSpPr>
        <p:spPr>
          <a:xfrm flipH="1" flipV="1">
            <a:off x="3640347" y="1069675"/>
            <a:ext cx="655609" cy="1552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3640347" y="4416725"/>
            <a:ext cx="655609" cy="24153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8894599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40" y="609600"/>
            <a:ext cx="3381554" cy="1219200"/>
          </a:xfrm>
        </p:spPr>
        <p:txBody>
          <a:bodyPr>
            <a:normAutofit/>
          </a:bodyPr>
          <a:lstStyle/>
          <a:p>
            <a:pPr algn="r" rtl="1"/>
            <a:r>
              <a:rPr lang="fa-IR" sz="2400" b="1" dirty="0" smtClean="0">
                <a:solidFill>
                  <a:schemeClr val="tx1"/>
                </a:solidFill>
                <a:cs typeface="B Nazanin" pitchFamily="2" charset="-78"/>
              </a:rPr>
              <a:t>درک این مطلب که سطح هر چیزی با واحدهای مختلف می شود</a:t>
            </a:r>
            <a:endParaRPr lang="en-US" sz="2400" b="1" dirty="0">
              <a:solidFill>
                <a:schemeClr val="tx1"/>
              </a:solidFill>
              <a:cs typeface="B Nazanin" pitchFamily="2" charset="-78"/>
            </a:endParaRPr>
          </a:p>
        </p:txBody>
      </p:sp>
      <p:sp>
        <p:nvSpPr>
          <p:cNvPr id="3" name="Content Placeholder 2"/>
          <p:cNvSpPr>
            <a:spLocks noGrp="1"/>
          </p:cNvSpPr>
          <p:nvPr>
            <p:ph idx="1"/>
          </p:nvPr>
        </p:nvSpPr>
        <p:spPr>
          <a:xfrm>
            <a:off x="169654" y="1934309"/>
            <a:ext cx="3381554" cy="5723954"/>
          </a:xfrm>
        </p:spPr>
        <p:txBody>
          <a:bodyPr>
            <a:noAutofit/>
          </a:bodyPr>
          <a:lstStyle/>
          <a:p>
            <a:pPr marL="0" indent="0" algn="r" rtl="1">
              <a:buNone/>
            </a:pPr>
            <a:r>
              <a:rPr lang="fa-IR" sz="2400" b="1" dirty="0" smtClean="0">
                <a:cs typeface="B Nazanin" pitchFamily="2" charset="-78"/>
              </a:rPr>
              <a:t>معرفی هکتار</a:t>
            </a:r>
          </a:p>
          <a:p>
            <a:pPr marL="0" indent="0" algn="r" rtl="1">
              <a:buNone/>
            </a:pPr>
            <a:r>
              <a:rPr lang="fa-IR" sz="2400" b="1" dirty="0" smtClean="0">
                <a:cs typeface="B Nazanin" pitchFamily="2" charset="-78"/>
              </a:rPr>
              <a:t>باز پاسخ(اما بهتر است جواب های منطقی دهند)</a:t>
            </a:r>
          </a:p>
          <a:p>
            <a:pPr marL="0" indent="0" algn="r" rtl="1">
              <a:buNone/>
            </a:pPr>
            <a:r>
              <a:rPr lang="fa-IR" sz="2400" b="1" dirty="0" smtClean="0">
                <a:cs typeface="B Nazanin" pitchFamily="2" charset="-78"/>
              </a:rPr>
              <a:t>ذکر این مطلب که یک هکتار لزوما مربع شکل نمی باشد و می تواند مستطیل نیز باشد.</a:t>
            </a:r>
          </a:p>
          <a:p>
            <a:pPr marL="0" indent="0" algn="r" rtl="1">
              <a:buNone/>
            </a:pPr>
            <a:r>
              <a:rPr lang="fa-IR" sz="2400" b="1" dirty="0" smtClean="0">
                <a:cs typeface="B Nazanin" pitchFamily="2" charset="-78"/>
              </a:rPr>
              <a:t>معرفی کیلومتر مربع</a:t>
            </a:r>
            <a:endParaRPr lang="fa-IR" sz="2400" b="1" dirty="0">
              <a:cs typeface="B Nazanin" pitchFamily="2" charset="-78"/>
            </a:endParaRPr>
          </a:p>
          <a:p>
            <a:pPr marL="0" indent="0" algn="r" rtl="1">
              <a:buNone/>
            </a:pPr>
            <a:r>
              <a:rPr lang="fa-IR" sz="2400" b="1" dirty="0" smtClean="0">
                <a:cs typeface="B Nazanin" pitchFamily="2" charset="-78"/>
              </a:rPr>
              <a:t>تبدیل کیلومتر مربع به هکتار</a:t>
            </a:r>
          </a:p>
          <a:p>
            <a:pPr marL="0" indent="0" algn="r" rtl="1">
              <a:buNone/>
            </a:pPr>
            <a:r>
              <a:rPr lang="fa-IR" sz="2400" b="1" dirty="0" smtClean="0">
                <a:cs typeface="B Nazanin" pitchFamily="2" charset="-78"/>
              </a:rPr>
              <a:t>درک واحد (انتخاب عدد و یا واحد مناسب برای مثال های داده شده) </a:t>
            </a:r>
            <a:endParaRPr lang="fa-IR" sz="1600" b="1" dirty="0">
              <a:cs typeface="B Nazanin"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95725" y="-1998"/>
            <a:ext cx="5128348" cy="6859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a:xfrm flipH="1" flipV="1">
            <a:off x="3571336" y="1035170"/>
            <a:ext cx="690113" cy="1725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flipV="1">
            <a:off x="3588590" y="2277374"/>
            <a:ext cx="652732" cy="37668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flipV="1">
            <a:off x="3587152" y="3013494"/>
            <a:ext cx="2520350" cy="6009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3588590" y="3614468"/>
            <a:ext cx="251891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3588590" y="4045789"/>
            <a:ext cx="1183254" cy="6297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3571336" y="4899804"/>
            <a:ext cx="649856" cy="39681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H="1">
            <a:off x="3571336" y="5888965"/>
            <a:ext cx="101791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3771718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65917" y="1"/>
            <a:ext cx="5258188" cy="68985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169652" y="66136"/>
            <a:ext cx="3554083" cy="6300158"/>
          </a:xfrm>
        </p:spPr>
        <p:txBody>
          <a:bodyPr>
            <a:noAutofit/>
          </a:bodyPr>
          <a:lstStyle/>
          <a:p>
            <a:pPr marL="0" indent="0" algn="r" rtl="1">
              <a:buNone/>
            </a:pPr>
            <a:endParaRPr lang="fa-IR" sz="2000" dirty="0" smtClean="0"/>
          </a:p>
          <a:p>
            <a:pPr marL="0" indent="0" algn="r" rtl="1">
              <a:buNone/>
            </a:pPr>
            <a:r>
              <a:rPr lang="fa-IR" sz="2000" b="1" dirty="0" smtClean="0">
                <a:cs typeface="B Nazanin" pitchFamily="2" charset="-78"/>
              </a:rPr>
              <a:t>پیدا کردن مثال های واقعی در زندگی با توجه به اعداد داده شده</a:t>
            </a:r>
          </a:p>
          <a:p>
            <a:pPr marL="0" indent="0" algn="r" rtl="1">
              <a:buNone/>
            </a:pPr>
            <a:endParaRPr lang="fa-IR" sz="2000" b="1" dirty="0">
              <a:cs typeface="B Nazanin" pitchFamily="2" charset="-78"/>
            </a:endParaRPr>
          </a:p>
          <a:p>
            <a:pPr marL="0" indent="0" algn="r" rtl="1">
              <a:buNone/>
            </a:pPr>
            <a:endParaRPr lang="fa-IR" sz="2000" b="1" dirty="0" smtClean="0">
              <a:cs typeface="B Nazanin" pitchFamily="2" charset="-78"/>
            </a:endParaRPr>
          </a:p>
          <a:p>
            <a:pPr marL="0" indent="0" algn="r" rtl="1">
              <a:buNone/>
            </a:pPr>
            <a:endParaRPr lang="fa-IR" sz="2000" b="1" dirty="0" smtClean="0">
              <a:cs typeface="B Nazanin" pitchFamily="2" charset="-78"/>
            </a:endParaRPr>
          </a:p>
          <a:p>
            <a:pPr marL="0" indent="0" algn="r" rtl="1">
              <a:buNone/>
            </a:pPr>
            <a:r>
              <a:rPr lang="fa-IR" sz="2000" b="1" dirty="0" smtClean="0">
                <a:cs typeface="B Nazanin" pitchFamily="2" charset="-78"/>
              </a:rPr>
              <a:t>تبدیل واحد به کمک جدول تناسب</a:t>
            </a:r>
          </a:p>
          <a:p>
            <a:pPr marL="0" indent="0" algn="r" rtl="1">
              <a:buNone/>
            </a:pPr>
            <a:endParaRPr lang="fa-IR" sz="2000" b="1" dirty="0">
              <a:cs typeface="B Nazanin" pitchFamily="2" charset="-78"/>
            </a:endParaRPr>
          </a:p>
          <a:p>
            <a:pPr marL="0" indent="0" algn="r" rtl="1">
              <a:buNone/>
            </a:pPr>
            <a:endParaRPr lang="fa-IR" sz="2000" b="1" dirty="0" smtClean="0">
              <a:cs typeface="B Nazanin" pitchFamily="2" charset="-78"/>
            </a:endParaRPr>
          </a:p>
          <a:p>
            <a:pPr marL="0" indent="0" algn="r" rtl="1">
              <a:buNone/>
            </a:pPr>
            <a:r>
              <a:rPr lang="fa-IR" sz="2000" b="1" dirty="0" smtClean="0">
                <a:cs typeface="B Nazanin" pitchFamily="2" charset="-78"/>
              </a:rPr>
              <a:t>تحقیق</a:t>
            </a:r>
          </a:p>
          <a:p>
            <a:pPr marL="0" indent="0" algn="r" rtl="1">
              <a:buNone/>
            </a:pPr>
            <a:endParaRPr lang="fa-IR" sz="2000" b="1" dirty="0">
              <a:cs typeface="B Nazanin" pitchFamily="2" charset="-78"/>
            </a:endParaRPr>
          </a:p>
          <a:p>
            <a:pPr marL="0" indent="0" algn="r" rtl="1">
              <a:buNone/>
            </a:pPr>
            <a:r>
              <a:rPr lang="fa-IR" sz="2000" b="1" dirty="0" smtClean="0">
                <a:cs typeface="B Nazanin" pitchFamily="2" charset="-78"/>
              </a:rPr>
              <a:t>پیدا کردن مثال های واقعی در زندگی برای مساحت های داده شده</a:t>
            </a:r>
          </a:p>
          <a:p>
            <a:pPr marL="0" indent="0" algn="r" rtl="1">
              <a:buNone/>
            </a:pPr>
            <a:r>
              <a:rPr lang="fa-IR" sz="2000" b="1" dirty="0">
                <a:cs typeface="B Nazanin" pitchFamily="2" charset="-78"/>
              </a:rPr>
              <a:t>(به طور عینی و ملموس اندازه مساحت داده شده را درک می کند)</a:t>
            </a:r>
          </a:p>
          <a:p>
            <a:pPr marL="0" indent="0" algn="r" rtl="1">
              <a:buNone/>
            </a:pPr>
            <a:endParaRPr lang="en-US" sz="2000" b="1" dirty="0">
              <a:cs typeface="B Nazanin" pitchFamily="2" charset="-78"/>
            </a:endParaRPr>
          </a:p>
        </p:txBody>
      </p:sp>
      <p:cxnSp>
        <p:nvCxnSpPr>
          <p:cNvPr id="5" name="Straight Arrow Connector 4"/>
          <p:cNvCxnSpPr/>
          <p:nvPr/>
        </p:nvCxnSpPr>
        <p:spPr>
          <a:xfrm flipH="1" flipV="1">
            <a:off x="3375805" y="1035170"/>
            <a:ext cx="885645" cy="39681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flipV="1">
            <a:off x="3375804" y="2760453"/>
            <a:ext cx="885646" cy="24153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a:off x="3375804" y="3841631"/>
            <a:ext cx="885646" cy="1610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3269412" y="4917057"/>
            <a:ext cx="992038" cy="5520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8011080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275" y="728603"/>
            <a:ext cx="4061692" cy="5827472"/>
          </a:xfrm>
        </p:spPr>
        <p:txBody>
          <a:bodyPr>
            <a:noAutofit/>
          </a:bodyPr>
          <a:lstStyle/>
          <a:p>
            <a:pPr marL="0" indent="0" algn="r" rtl="1">
              <a:buNone/>
            </a:pPr>
            <a:r>
              <a:rPr lang="fa-IR" sz="2400" b="1" dirty="0" smtClean="0">
                <a:cs typeface="B Nazanin" pitchFamily="2" charset="-78"/>
              </a:rPr>
              <a:t>کار با نمونه های واقعی و تخمین مساحت آن</a:t>
            </a:r>
          </a:p>
          <a:p>
            <a:pPr marL="0" indent="0" algn="r" rtl="1">
              <a:buNone/>
            </a:pPr>
            <a:endParaRPr lang="fa-IR" sz="2400" b="1" dirty="0">
              <a:cs typeface="B Nazanin" pitchFamily="2" charset="-78"/>
            </a:endParaRPr>
          </a:p>
          <a:p>
            <a:pPr marL="0" indent="0" algn="r" rtl="1">
              <a:buNone/>
            </a:pPr>
            <a:endParaRPr lang="fa-IR" sz="2400" b="1" dirty="0" smtClean="0">
              <a:cs typeface="B Nazanin" pitchFamily="2" charset="-78"/>
            </a:endParaRPr>
          </a:p>
          <a:p>
            <a:pPr marL="0" indent="0" algn="r" rtl="1">
              <a:buNone/>
            </a:pPr>
            <a:endParaRPr lang="fa-IR" sz="2400" b="1" dirty="0">
              <a:cs typeface="B Nazanin" pitchFamily="2" charset="-78"/>
            </a:endParaRPr>
          </a:p>
          <a:p>
            <a:pPr marL="0" indent="0" algn="r" rtl="1">
              <a:buNone/>
            </a:pPr>
            <a:endParaRPr lang="fa-IR" sz="2400" b="1" dirty="0" smtClean="0">
              <a:cs typeface="B Nazanin" pitchFamily="2" charset="-78"/>
            </a:endParaRPr>
          </a:p>
          <a:p>
            <a:pPr marL="0" indent="0" algn="r" rtl="1">
              <a:buNone/>
            </a:pPr>
            <a:endParaRPr lang="fa-IR" sz="2400" b="1" dirty="0">
              <a:cs typeface="B Nazanin" pitchFamily="2" charset="-78"/>
            </a:endParaRPr>
          </a:p>
          <a:p>
            <a:pPr marL="0" indent="0" algn="r" rtl="1">
              <a:buNone/>
            </a:pPr>
            <a:endParaRPr lang="fa-IR" sz="2400" b="1" dirty="0" smtClean="0">
              <a:cs typeface="B Nazanin" pitchFamily="2" charset="-78"/>
            </a:endParaRPr>
          </a:p>
          <a:p>
            <a:pPr marL="0" indent="0" algn="r" rtl="1">
              <a:buNone/>
            </a:pPr>
            <a:r>
              <a:rPr lang="fa-IR" sz="2400" b="1" dirty="0" smtClean="0">
                <a:cs typeface="B Nazanin" pitchFamily="2" charset="-78"/>
              </a:rPr>
              <a:t>حل مساله مربوط به هکتار و تبدیل واحد</a:t>
            </a:r>
            <a:endParaRPr lang="fa-IR" sz="2400" b="1" dirty="0">
              <a:cs typeface="B Nazanin" pitchFamily="2" charset="-78"/>
            </a:endParaRPr>
          </a:p>
          <a:p>
            <a:pPr marL="0" indent="0" algn="r" rtl="1">
              <a:buNone/>
            </a:pPr>
            <a:endParaRPr lang="fa-IR" sz="2400" b="1" dirty="0" smtClean="0">
              <a:cs typeface="B Nazanin" pitchFamily="2" charset="-78"/>
            </a:endParaRPr>
          </a:p>
          <a:p>
            <a:pPr marL="0" indent="0" algn="r" rtl="1">
              <a:buNone/>
            </a:pPr>
            <a:endParaRPr lang="fa-IR" sz="2400" b="1" dirty="0" smtClean="0">
              <a:cs typeface="B Nazanin" pitchFamily="2" charset="-78"/>
            </a:endParaRPr>
          </a:p>
          <a:p>
            <a:pPr marL="0" indent="0" algn="r" rtl="1">
              <a:buNone/>
            </a:pPr>
            <a:r>
              <a:rPr lang="fa-IR" sz="2400" b="1" dirty="0" smtClean="0">
                <a:cs typeface="B Nazanin" pitchFamily="2" charset="-78"/>
              </a:rPr>
              <a:t>در راستای کم مصرف کردن انرژی</a:t>
            </a:r>
            <a:endParaRPr lang="en-US" sz="2400" b="1" dirty="0">
              <a:cs typeface="B Nazanin"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16967" y="0"/>
            <a:ext cx="5109257" cy="6739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a:xfrm flipH="1">
            <a:off x="4216967" y="845389"/>
            <a:ext cx="648331" cy="1035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4045965" y="4655389"/>
            <a:ext cx="64833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3910817" y="5503653"/>
            <a:ext cx="782716" cy="60384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7344399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82159" y="903383"/>
            <a:ext cx="3561275" cy="1576292"/>
          </a:xfrm>
          <a:prstGeom prst="roundRect">
            <a:avLst/>
          </a:prstGeom>
        </p:spPr>
        <p:style>
          <a:lnRef idx="1">
            <a:schemeClr val="accent6"/>
          </a:lnRef>
          <a:fillRef idx="2">
            <a:schemeClr val="accent6"/>
          </a:fillRef>
          <a:effectRef idx="1">
            <a:schemeClr val="accent6"/>
          </a:effectRef>
          <a:fontRef idx="minor">
            <a:schemeClr val="dk1"/>
          </a:fontRef>
        </p:style>
        <p:txBody>
          <a:bodyPr lIns="119128" tIns="59564" rIns="119128" bIns="59564" anchor="ctr"/>
          <a:lstStyle/>
          <a:p>
            <a:pPr algn="ctr">
              <a:defRPr/>
            </a:pPr>
            <a:r>
              <a:rPr lang="fa-IR" sz="6300" b="1" dirty="0">
                <a:cs typeface="B Nazanin" pitchFamily="2" charset="-78"/>
              </a:rPr>
              <a:t>درس </a:t>
            </a:r>
            <a:r>
              <a:rPr lang="fa-IR" sz="6300" b="1" dirty="0" smtClean="0">
                <a:cs typeface="B Nazanin" pitchFamily="2" charset="-78"/>
              </a:rPr>
              <a:t>دوم</a:t>
            </a:r>
            <a:endParaRPr lang="en-US" sz="6300" b="1" dirty="0">
              <a:cs typeface="B Nazanin" pitchFamily="2" charset="-78"/>
            </a:endParaRPr>
          </a:p>
        </p:txBody>
      </p:sp>
      <p:sp>
        <p:nvSpPr>
          <p:cNvPr id="5" name="Bent Arrow 4"/>
          <p:cNvSpPr/>
          <p:nvPr/>
        </p:nvSpPr>
        <p:spPr>
          <a:xfrm rot="10800000">
            <a:off x="4803181" y="2711029"/>
            <a:ext cx="2523035" cy="1661508"/>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19128" tIns="59564" rIns="119128" bIns="59564" anchor="ctr"/>
          <a:lstStyle/>
          <a:p>
            <a:pPr algn="ctr">
              <a:defRPr/>
            </a:pPr>
            <a:endParaRPr lang="en-US">
              <a:solidFill>
                <a:schemeClr val="tx1"/>
              </a:solidFill>
            </a:endParaRPr>
          </a:p>
        </p:txBody>
      </p:sp>
      <p:sp>
        <p:nvSpPr>
          <p:cNvPr id="6" name="Content Placeholder 5"/>
          <p:cNvSpPr>
            <a:spLocks noGrp="1"/>
          </p:cNvSpPr>
          <p:nvPr>
            <p:ph idx="1"/>
          </p:nvPr>
        </p:nvSpPr>
        <p:spPr>
          <a:xfrm>
            <a:off x="451692" y="3365511"/>
            <a:ext cx="4186410" cy="1757332"/>
          </a:xfrm>
          <a:prstGeom prst="frame">
            <a:avLst/>
          </a:prstGeom>
        </p:spPr>
        <p:style>
          <a:lnRef idx="1">
            <a:schemeClr val="accent6"/>
          </a:lnRef>
          <a:fillRef idx="2">
            <a:schemeClr val="accent6"/>
          </a:fillRef>
          <a:effectRef idx="1">
            <a:schemeClr val="accent6"/>
          </a:effectRef>
          <a:fontRef idx="minor">
            <a:schemeClr val="dk1"/>
          </a:fontRef>
        </p:style>
        <p:txBody>
          <a:bodyPr lIns="119128" tIns="59564" rIns="119128" bIns="59564" anchor="ctr">
            <a:normAutofit/>
          </a:bodyPr>
          <a:lstStyle/>
          <a:p>
            <a:pPr marL="0" indent="0" algn="ctr" rtl="1">
              <a:buNone/>
            </a:pPr>
            <a:r>
              <a:rPr lang="fa-IR" sz="4800" b="1" dirty="0" smtClean="0">
                <a:solidFill>
                  <a:srgbClr val="080400"/>
                </a:solidFill>
                <a:cs typeface="B Nazanin" pitchFamily="2" charset="-78"/>
              </a:rPr>
              <a:t>حجم و جرم</a:t>
            </a:r>
            <a:endParaRPr lang="en-US" sz="4800" b="1" dirty="0">
              <a:solidFill>
                <a:srgbClr val="080400"/>
              </a:solidFill>
              <a:cs typeface="B Nazanin" pitchFamily="2" charset="-78"/>
            </a:endParaRPr>
          </a:p>
        </p:txBody>
      </p:sp>
    </p:spTree>
    <p:extLst>
      <p:ext uri="{BB962C8B-B14F-4D97-AF65-F5344CB8AC3E}">
        <p14:creationId xmlns:p14="http://schemas.microsoft.com/office/powerpoint/2010/main" xmlns="" val="1319765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10883"/>
            <a:ext cx="8449413" cy="5230479"/>
          </a:xfrm>
        </p:spPr>
        <p:txBody>
          <a:bodyPr>
            <a:normAutofit/>
          </a:bodyPr>
          <a:lstStyle/>
          <a:p>
            <a:pPr marL="0" indent="0" algn="just" rtl="1">
              <a:buNone/>
            </a:pP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اندازه گیری طول از مفاهیم اساسی و بنیادین ریاضیات است.</a:t>
            </a:r>
          </a:p>
          <a:p>
            <a:pPr marL="0" indent="0" algn="just" rtl="1">
              <a:buNone/>
            </a:pPr>
            <a:endPar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r" rtl="1">
              <a:buNone/>
            </a:pP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در برنامه درسی دوره ابتدایی برخی صفات قابل اندازه گیری عبارتند از:  طول ، وزن ، مساحت ، حجم ، گنجایش ، زمان ، درجه حرارت و....</a:t>
            </a:r>
          </a:p>
          <a:p>
            <a:pPr marL="0" indent="0" algn="just" rtl="1">
              <a:buNone/>
            </a:pPr>
            <a:endPar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marL="0" indent="0" algn="just" rtl="1">
              <a:buNone/>
            </a:pPr>
            <a:r>
              <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rPr>
              <a:t>با وجود تفاوت بیان هر کدام از اینها شباهت های فراوانی در چگونگی تدریس اندازه گیری دارند</a:t>
            </a:r>
          </a:p>
          <a:p>
            <a:pPr marL="0" indent="0" algn="just" rtl="1">
              <a:buFont typeface="Wingdings" pitchFamily="2" charset="2"/>
              <a:buChar char="Ø"/>
            </a:pPr>
            <a:endParaRPr lang="fa-IR" sz="2800" b="1" dirty="0">
              <a:ln w="12700">
                <a:solidFill>
                  <a:schemeClr val="accent3">
                    <a:lumMod val="50000"/>
                  </a:schemeClr>
                </a:solidFill>
                <a:prstDash val="solid"/>
              </a:ln>
              <a:solidFill>
                <a:schemeClr val="tx1"/>
              </a:solidFill>
              <a:effectLst>
                <a:innerShdw blurRad="177800">
                  <a:schemeClr val="accent3">
                    <a:lumMod val="50000"/>
                  </a:schemeClr>
                </a:innerShdw>
              </a:effectLst>
              <a:cs typeface="B Nazanin" panose="00000400000000000000" pitchFamily="2" charset="-78"/>
            </a:endParaRPr>
          </a:p>
          <a:p>
            <a:pPr algn="r" rtl="1"/>
            <a:endParaRPr lang="en-US" sz="2800" dirty="0">
              <a:solidFill>
                <a:schemeClr val="tx1"/>
              </a:solidFill>
            </a:endParaRPr>
          </a:p>
        </p:txBody>
      </p:sp>
    </p:spTree>
    <p:extLst>
      <p:ext uri="{BB962C8B-B14F-4D97-AF65-F5344CB8AC3E}">
        <p14:creationId xmlns:p14="http://schemas.microsoft.com/office/powerpoint/2010/main" xmlns="" val="2201050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6853"/>
            <a:ext cx="8466666" cy="1320800"/>
          </a:xfrm>
        </p:spPr>
        <p:txBody>
          <a:bodyPr>
            <a:normAutofit/>
          </a:bodyPr>
          <a:lstStyle/>
          <a:p>
            <a:pPr algn="r" rtl="1"/>
            <a:r>
              <a:rPr lang="fa-IR" sz="4400" b="1" dirty="0" smtClean="0">
                <a:cs typeface="B Nazanin" pitchFamily="2" charset="-78"/>
              </a:rPr>
              <a:t>اهداف درس 2(حجم و هرم)</a:t>
            </a:r>
            <a:endParaRPr lang="en-US" sz="4400" b="1" dirty="0">
              <a:cs typeface="B Nazanin" pitchFamily="2" charset="-78"/>
            </a:endParaRPr>
          </a:p>
        </p:txBody>
      </p:sp>
      <p:sp>
        <p:nvSpPr>
          <p:cNvPr id="3" name="Content Placeholder 2"/>
          <p:cNvSpPr>
            <a:spLocks noGrp="1"/>
          </p:cNvSpPr>
          <p:nvPr>
            <p:ph idx="1"/>
          </p:nvPr>
        </p:nvSpPr>
        <p:spPr>
          <a:xfrm>
            <a:off x="1104181" y="1712015"/>
            <a:ext cx="8039819" cy="3880773"/>
          </a:xfrm>
        </p:spPr>
        <p:txBody>
          <a:bodyPr/>
          <a:lstStyle/>
          <a:p>
            <a:pPr algn="r" rtl="1"/>
            <a:endParaRPr lang="en-US" dirty="0"/>
          </a:p>
        </p:txBody>
      </p:sp>
    </p:spTree>
    <p:extLst>
      <p:ext uri="{BB962C8B-B14F-4D97-AF65-F5344CB8AC3E}">
        <p14:creationId xmlns:p14="http://schemas.microsoft.com/office/powerpoint/2010/main" xmlns="" val="35558834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76046"/>
            <a:ext cx="4071669" cy="6159260"/>
          </a:xfrm>
        </p:spPr>
        <p:txBody>
          <a:bodyPr>
            <a:normAutofit fontScale="92500" lnSpcReduction="10000"/>
          </a:bodyPr>
          <a:lstStyle/>
          <a:p>
            <a:pPr marL="0" indent="0" algn="r" rtl="1">
              <a:buNone/>
            </a:pPr>
            <a:r>
              <a:rPr lang="fa-IR" sz="2200" b="1" dirty="0" smtClean="0">
                <a:cs typeface="B Nazanin" pitchFamily="2" charset="-78"/>
              </a:rPr>
              <a:t>هدف: معرفی</a:t>
            </a:r>
            <a:r>
              <a:rPr lang="fa-IR" sz="2400" b="1" dirty="0" smtClean="0">
                <a:cs typeface="B Nazanin" pitchFamily="2" charset="-78"/>
              </a:rPr>
              <a:t> هرم و گسترده ی آن  و اینکه هرم را به عنوان حجم شکل جدید ببیند</a:t>
            </a:r>
          </a:p>
          <a:p>
            <a:pPr marL="0" indent="0" algn="r" rtl="1">
              <a:buNone/>
            </a:pPr>
            <a:endParaRPr lang="fa-IR" sz="2400" b="1" dirty="0">
              <a:cs typeface="B Nazanin" pitchFamily="2" charset="-78"/>
            </a:endParaRPr>
          </a:p>
          <a:p>
            <a:pPr marL="0" indent="0" algn="r" rtl="1">
              <a:buNone/>
            </a:pPr>
            <a:endParaRPr lang="fa-IR" sz="2400" b="1" dirty="0" smtClean="0">
              <a:cs typeface="B Nazanin" pitchFamily="2" charset="-78"/>
            </a:endParaRPr>
          </a:p>
          <a:p>
            <a:pPr marL="0" indent="0" algn="r" rtl="1">
              <a:buNone/>
            </a:pPr>
            <a:r>
              <a:rPr lang="fa-IR" sz="2400" b="1" dirty="0" smtClean="0">
                <a:cs typeface="B Nazanin" pitchFamily="2" charset="-78"/>
              </a:rPr>
              <a:t>دست ورزی: انجام فعالیت به طور عملی</a:t>
            </a:r>
            <a:endParaRPr lang="fa-IR" sz="2400" b="1" dirty="0">
              <a:cs typeface="B Nazanin" pitchFamily="2" charset="-78"/>
            </a:endParaRPr>
          </a:p>
          <a:p>
            <a:pPr marL="0" indent="0" algn="r" rtl="1">
              <a:buNone/>
            </a:pPr>
            <a:endParaRPr lang="fa-IR" sz="2400" b="1" dirty="0" smtClean="0">
              <a:cs typeface="B Nazanin" pitchFamily="2" charset="-78"/>
            </a:endParaRPr>
          </a:p>
          <a:p>
            <a:pPr marL="0" indent="0" algn="r" rtl="1">
              <a:buNone/>
            </a:pPr>
            <a:r>
              <a:rPr lang="fa-IR" sz="2400" b="1" dirty="0" smtClean="0">
                <a:cs typeface="B Nazanin" pitchFamily="2" charset="-78"/>
              </a:rPr>
              <a:t>درک این موضوع که ببیند هرم تنها با قاعده ی مثلث نیست می تواند قاعده مربع  و یا مستطیل نیز داشته باشد.</a:t>
            </a:r>
          </a:p>
          <a:p>
            <a:pPr marL="0" indent="0" algn="r" rtl="1">
              <a:buNone/>
            </a:pPr>
            <a:endParaRPr lang="fa-IR" sz="2400" b="1" dirty="0">
              <a:cs typeface="B Nazanin" pitchFamily="2" charset="-78"/>
            </a:endParaRPr>
          </a:p>
          <a:p>
            <a:pPr marL="0" indent="0" algn="r" rtl="1">
              <a:buNone/>
            </a:pPr>
            <a:r>
              <a:rPr lang="fa-IR" sz="2400" b="1" dirty="0" smtClean="0">
                <a:cs typeface="B Nazanin" pitchFamily="2" charset="-78"/>
              </a:rPr>
              <a:t>دست ورزی: درست کردن مکعب و برش آن و به دست آوردن مساحت کل</a:t>
            </a:r>
          </a:p>
          <a:p>
            <a:pPr marL="0" indent="0" algn="r" rtl="1">
              <a:buNone/>
            </a:pPr>
            <a:endParaRPr lang="fa-IR" sz="2400" b="1" dirty="0" smtClean="0">
              <a:cs typeface="B Nazanin" pitchFamily="2" charset="-78"/>
            </a:endParaRPr>
          </a:p>
          <a:p>
            <a:pPr marL="0" indent="0" algn="r" rtl="1">
              <a:buNone/>
            </a:pPr>
            <a:r>
              <a:rPr lang="fa-IR" sz="2400" b="1" dirty="0" smtClean="0">
                <a:cs typeface="B Nazanin" pitchFamily="2" charset="-78"/>
              </a:rPr>
              <a:t>هدف:  به دست اوردن حجم و مساحت کل مکعب و مکعب مستطیل</a:t>
            </a:r>
            <a:endParaRPr lang="en-US" sz="2400" b="1" dirty="0">
              <a:cs typeface="B Nazanin"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18213" y="-2"/>
            <a:ext cx="5162889"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H="1" flipV="1">
            <a:off x="4013840" y="690113"/>
            <a:ext cx="851459" cy="1552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a:off x="4118213" y="2567797"/>
            <a:ext cx="543959" cy="29617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4118213" y="3053751"/>
            <a:ext cx="568220" cy="2717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4154244" y="4917057"/>
            <a:ext cx="1015854" cy="4313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flipV="1">
            <a:off x="4118213" y="5788325"/>
            <a:ext cx="568219" cy="1984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3047335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83"/>
            <a:ext cx="4207445" cy="6830664"/>
          </a:xfrm>
        </p:spPr>
        <p:txBody>
          <a:bodyPr>
            <a:noAutofit/>
          </a:bodyPr>
          <a:lstStyle/>
          <a:p>
            <a:pPr marL="0" indent="0" algn="r" rtl="1">
              <a:buNone/>
            </a:pPr>
            <a:r>
              <a:rPr lang="fa-IR" sz="2000" b="1" dirty="0" smtClean="0">
                <a:cs typeface="B Nazanin" pitchFamily="2" charset="-78"/>
              </a:rPr>
              <a:t>افزایش درک شهودی، تجسم فضایی </a:t>
            </a:r>
          </a:p>
          <a:p>
            <a:pPr marL="0" indent="0" algn="r" rtl="1">
              <a:buNone/>
            </a:pPr>
            <a:r>
              <a:rPr lang="fa-IR" sz="2000" b="1" dirty="0" smtClean="0">
                <a:cs typeface="B Nazanin" pitchFamily="2" charset="-78"/>
              </a:rPr>
              <a:t>متوازی الاضلاع</a:t>
            </a:r>
          </a:p>
          <a:p>
            <a:pPr marL="0" indent="0" algn="r" rtl="1">
              <a:buNone/>
            </a:pPr>
            <a:endParaRPr lang="fa-IR" sz="2000" b="1" dirty="0" smtClean="0">
              <a:cs typeface="B Nazanin" pitchFamily="2" charset="-78"/>
            </a:endParaRPr>
          </a:p>
          <a:p>
            <a:pPr marL="0" indent="0" algn="r" rtl="1">
              <a:buNone/>
            </a:pPr>
            <a:endParaRPr lang="fa-IR" sz="2000" b="1" dirty="0">
              <a:cs typeface="B Nazanin" pitchFamily="2" charset="-78"/>
            </a:endParaRPr>
          </a:p>
          <a:p>
            <a:pPr marL="0" indent="0" algn="r" rtl="1">
              <a:buNone/>
            </a:pPr>
            <a:r>
              <a:rPr lang="fa-IR" sz="2000" b="1" dirty="0" smtClean="0">
                <a:cs typeface="B Nazanin" pitchFamily="2" charset="-78"/>
              </a:rPr>
              <a:t>هدف نگاه کردن اشکال هندسی از زوایای مختلف البته با ساخت اشکال و تجربه عینی</a:t>
            </a:r>
          </a:p>
          <a:p>
            <a:pPr marL="0" indent="0" algn="r" rtl="1">
              <a:buNone/>
            </a:pPr>
            <a:endParaRPr lang="fa-IR" sz="2000" b="1" dirty="0">
              <a:cs typeface="B Nazanin" pitchFamily="2" charset="-78"/>
            </a:endParaRPr>
          </a:p>
          <a:p>
            <a:pPr marL="0" indent="0" algn="r" rtl="1">
              <a:buNone/>
            </a:pPr>
            <a:r>
              <a:rPr lang="fa-IR" sz="2000" b="1" dirty="0" smtClean="0">
                <a:cs typeface="B Nazanin" pitchFamily="2" charset="-78"/>
              </a:rPr>
              <a:t>به دست آوردن حجم استوانه(مساحت قاعده × ارتفاع)</a:t>
            </a:r>
            <a:endParaRPr lang="fa-IR" sz="2000" b="1" dirty="0">
              <a:cs typeface="B Nazanin" pitchFamily="2" charset="-78"/>
            </a:endParaRPr>
          </a:p>
          <a:p>
            <a:pPr marL="0" indent="0" algn="r" rtl="1">
              <a:buNone/>
            </a:pPr>
            <a:r>
              <a:rPr lang="fa-IR" sz="2000" b="1" dirty="0" smtClean="0">
                <a:cs typeface="B Nazanin" pitchFamily="2" charset="-78"/>
              </a:rPr>
              <a:t>هدف ساختن یک حجم  و اینکه دانش آموزان به داخل حجم ساخته شده بروند تا مفهوم حجم را به خوبی حس کنند.</a:t>
            </a:r>
          </a:p>
          <a:p>
            <a:pPr marL="0" indent="0" algn="r" rtl="1">
              <a:buNone/>
            </a:pPr>
            <a:r>
              <a:rPr lang="fa-IR" sz="2000" b="1" dirty="0" smtClean="0">
                <a:cs typeface="B Nazanin" pitchFamily="2" charset="-78"/>
              </a:rPr>
              <a:t>بحث تخمین</a:t>
            </a:r>
          </a:p>
          <a:p>
            <a:pPr marL="0" indent="0" algn="r" rtl="1">
              <a:buNone/>
            </a:pPr>
            <a:endParaRPr lang="fa-IR" sz="2000" b="1" dirty="0" smtClean="0">
              <a:cs typeface="B Nazanin" pitchFamily="2" charset="-78"/>
            </a:endParaRPr>
          </a:p>
          <a:p>
            <a:pPr marL="0" indent="0" algn="r" rtl="1">
              <a:buNone/>
            </a:pPr>
            <a:r>
              <a:rPr lang="fa-IR" sz="2000" b="1" dirty="0" smtClean="0">
                <a:cs typeface="B Nazanin" pitchFamily="2" charset="-78"/>
              </a:rPr>
              <a:t>پیدا </a:t>
            </a:r>
            <a:r>
              <a:rPr lang="fa-IR" sz="2000" b="1" dirty="0">
                <a:cs typeface="B Nazanin" pitchFamily="2" charset="-78"/>
              </a:rPr>
              <a:t>کردن مثال های واقعی در زندگی برای </a:t>
            </a:r>
            <a:r>
              <a:rPr lang="fa-IR" sz="2000" b="1" dirty="0" smtClean="0">
                <a:cs typeface="B Nazanin" pitchFamily="2" charset="-78"/>
              </a:rPr>
              <a:t>حجم  (به </a:t>
            </a:r>
            <a:r>
              <a:rPr lang="fa-IR" sz="2000" b="1" dirty="0">
                <a:cs typeface="B Nazanin" pitchFamily="2" charset="-78"/>
              </a:rPr>
              <a:t>طور عینی و ملموس اندازه </a:t>
            </a:r>
            <a:r>
              <a:rPr lang="fa-IR" sz="2000" b="1" dirty="0" smtClean="0">
                <a:cs typeface="B Nazanin" pitchFamily="2" charset="-78"/>
              </a:rPr>
              <a:t>حجم پیدا شده </a:t>
            </a:r>
            <a:r>
              <a:rPr lang="fa-IR" sz="2000" b="1" dirty="0">
                <a:cs typeface="B Nazanin" pitchFamily="2" charset="-78"/>
              </a:rPr>
              <a:t>را درک می کند)</a:t>
            </a:r>
          </a:p>
          <a:p>
            <a:pPr marL="0" indent="0" algn="r" rtl="1">
              <a:buNone/>
            </a:pPr>
            <a:endParaRPr lang="fa-IR" sz="2000" b="1" dirty="0" smtClean="0">
              <a:cs typeface="B Nazanin" pitchFamily="2" charset="-78"/>
            </a:endParaRPr>
          </a:p>
          <a:p>
            <a:pPr marL="0" indent="0" algn="r" rtl="1">
              <a:buNone/>
            </a:pPr>
            <a:endParaRPr lang="en-US" sz="2000" b="1" dirty="0">
              <a:cs typeface="B Nazani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76455" y="0"/>
            <a:ext cx="530799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16901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287" y="138023"/>
            <a:ext cx="3898693" cy="6504317"/>
          </a:xfrm>
        </p:spPr>
        <p:txBody>
          <a:bodyPr>
            <a:normAutofit fontScale="92500" lnSpcReduction="10000"/>
          </a:bodyPr>
          <a:lstStyle/>
          <a:p>
            <a:pPr marL="0" indent="0" algn="r" rtl="1">
              <a:buNone/>
            </a:pPr>
            <a:endParaRPr lang="fa-IR" dirty="0" smtClean="0"/>
          </a:p>
          <a:p>
            <a:pPr marL="0" indent="0" algn="r" rtl="1">
              <a:buNone/>
            </a:pPr>
            <a:r>
              <a:rPr lang="fa-IR" sz="2000" b="1" dirty="0" smtClean="0">
                <a:cs typeface="B Nazanin" pitchFamily="2" charset="-78"/>
              </a:rPr>
              <a:t>تبدیل 1 متر مکعب به دسی متر مکعب  و سانتی متر مکعب</a:t>
            </a:r>
            <a:endParaRPr lang="fa-IR" sz="2000" b="1" dirty="0">
              <a:cs typeface="B Nazanin" pitchFamily="2" charset="-78"/>
            </a:endParaRPr>
          </a:p>
          <a:p>
            <a:pPr marL="0" indent="0" algn="r" rtl="1">
              <a:buNone/>
            </a:pPr>
            <a:endParaRPr lang="fa-IR" sz="2000" b="1" dirty="0" smtClean="0">
              <a:cs typeface="B Nazanin" pitchFamily="2" charset="-78"/>
            </a:endParaRPr>
          </a:p>
          <a:p>
            <a:pPr marL="0" indent="0" algn="r" rtl="1">
              <a:buNone/>
            </a:pPr>
            <a:r>
              <a:rPr lang="fa-IR" sz="2000" b="1" dirty="0" smtClean="0">
                <a:cs typeface="B Nazanin" pitchFamily="2" charset="-78"/>
              </a:rPr>
              <a:t>تبدیل واحد با کمک جدول تناسب</a:t>
            </a:r>
          </a:p>
          <a:p>
            <a:pPr marL="0" indent="0" algn="r" rtl="1">
              <a:buNone/>
            </a:pPr>
            <a:endParaRPr lang="fa-IR" sz="2000" b="1" dirty="0" smtClean="0">
              <a:cs typeface="B Nazanin" pitchFamily="2" charset="-78"/>
            </a:endParaRPr>
          </a:p>
          <a:p>
            <a:pPr marL="0" indent="0" algn="r" rtl="1">
              <a:buNone/>
            </a:pPr>
            <a:r>
              <a:rPr lang="fa-IR" sz="2000" b="1" dirty="0" smtClean="0">
                <a:cs typeface="B Nazanin" pitchFamily="2" charset="-78"/>
              </a:rPr>
              <a:t>توجه </a:t>
            </a:r>
            <a:r>
              <a:rPr lang="fa-IR" sz="2000" b="1" dirty="0">
                <a:cs typeface="B Nazanin" pitchFamily="2" charset="-78"/>
              </a:rPr>
              <a:t>به تصویر(دانش آموز درک کند که 1 دسی متر مکعب حدودا چقدر است)</a:t>
            </a:r>
          </a:p>
          <a:p>
            <a:pPr marL="0" indent="0" algn="r" rtl="1">
              <a:buNone/>
            </a:pPr>
            <a:r>
              <a:rPr lang="fa-IR" sz="2000" b="1" dirty="0" smtClean="0">
                <a:cs typeface="B Nazanin" pitchFamily="2" charset="-78"/>
              </a:rPr>
              <a:t>پایه پنجم </a:t>
            </a:r>
          </a:p>
          <a:p>
            <a:pPr marL="0" indent="0" algn="r" rtl="1">
              <a:buNone/>
            </a:pPr>
            <a:r>
              <a:rPr lang="fa-IR" sz="2000" b="1" dirty="0" smtClean="0">
                <a:cs typeface="B Nazanin" pitchFamily="2" charset="-78"/>
              </a:rPr>
              <a:t>معرفی دسی متر مکعب</a:t>
            </a:r>
          </a:p>
          <a:p>
            <a:pPr marL="0" indent="0" algn="r" rtl="1">
              <a:buNone/>
            </a:pPr>
            <a:r>
              <a:rPr lang="fa-IR" sz="2000" b="1" dirty="0" smtClean="0">
                <a:cs typeface="B Nazanin" pitchFamily="2" charset="-78"/>
              </a:rPr>
              <a:t>تبدیل دسی متر مکعب به سی سی</a:t>
            </a:r>
          </a:p>
          <a:p>
            <a:pPr marL="0" indent="0" algn="r" rtl="1">
              <a:buNone/>
            </a:pPr>
            <a:r>
              <a:rPr lang="fa-IR" sz="2000" b="1" dirty="0" smtClean="0">
                <a:cs typeface="B Nazanin" pitchFamily="2" charset="-78"/>
              </a:rPr>
              <a:t>مفهوم سازی 1 لیتر =  1 دسی متر مکعب</a:t>
            </a:r>
          </a:p>
          <a:p>
            <a:pPr marL="0" indent="0" algn="r" rtl="1">
              <a:buNone/>
            </a:pPr>
            <a:endParaRPr lang="fa-IR" sz="2000" b="1" dirty="0" smtClean="0">
              <a:cs typeface="B Nazanin" pitchFamily="2" charset="-78"/>
            </a:endParaRPr>
          </a:p>
          <a:p>
            <a:pPr marL="0" indent="0" algn="r" rtl="1">
              <a:buNone/>
            </a:pPr>
            <a:r>
              <a:rPr lang="fa-IR" sz="2000" b="1" dirty="0" smtClean="0">
                <a:cs typeface="B Nazanin" pitchFamily="2" charset="-78"/>
              </a:rPr>
              <a:t>ابزار و واحد مناسب اندازه گیری جرم اجسام مختلف</a:t>
            </a:r>
          </a:p>
          <a:p>
            <a:pPr marL="0" indent="0" algn="r" rtl="1">
              <a:buNone/>
            </a:pPr>
            <a:r>
              <a:rPr lang="fa-IR" sz="2000" b="1" dirty="0" smtClean="0">
                <a:cs typeface="B Nazanin" pitchFamily="2" charset="-78"/>
              </a:rPr>
              <a:t>اندازه گیری جرم اجسامی که به آن ها دسترسی دارد و بحث تخمین  </a:t>
            </a:r>
          </a:p>
          <a:p>
            <a:pPr marL="0" indent="0" algn="r" rtl="1">
              <a:buNone/>
            </a:pPr>
            <a:endParaRPr lang="fa-I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22980" y="8314"/>
            <a:ext cx="5176298" cy="6857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H="1" flipV="1">
            <a:off x="4047994" y="2436963"/>
            <a:ext cx="836987" cy="1854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a:off x="4047994" y="2191109"/>
            <a:ext cx="2853138" cy="8626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4110811" y="2436963"/>
            <a:ext cx="2790321" cy="100403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4122980" y="3105600"/>
            <a:ext cx="579186" cy="259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3973010" y="3922143"/>
            <a:ext cx="1823941" cy="11703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H="1">
            <a:off x="4047994" y="5400135"/>
            <a:ext cx="379787" cy="5003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0120279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43" y="16777"/>
            <a:ext cx="3778369" cy="6357668"/>
          </a:xfrm>
        </p:spPr>
        <p:txBody>
          <a:bodyPr>
            <a:normAutofit fontScale="92500" lnSpcReduction="20000"/>
          </a:bodyPr>
          <a:lstStyle/>
          <a:p>
            <a:pPr marL="0" indent="0" algn="r" rtl="1">
              <a:buNone/>
            </a:pPr>
            <a:r>
              <a:rPr lang="fa-IR" sz="2200" b="1" dirty="0" smtClean="0">
                <a:cs typeface="B Nazanin" pitchFamily="2" charset="-78"/>
              </a:rPr>
              <a:t>اتنخاب عدد و یا واحد مناسب برای مثال های واقعی( زمانی دانش آموز به اینگونه سوالات پاسخ درست می دهند که درک و تصور درستی از واحد به دست آورده باشد)</a:t>
            </a:r>
            <a:endParaRPr lang="fa-IR" sz="2200" b="1" dirty="0">
              <a:cs typeface="B Nazanin" pitchFamily="2" charset="-78"/>
            </a:endParaRPr>
          </a:p>
          <a:p>
            <a:pPr marL="0" indent="0" algn="r" rtl="1">
              <a:buNone/>
            </a:pPr>
            <a:endParaRPr lang="fa-IR" sz="2200" b="1" dirty="0" smtClean="0">
              <a:cs typeface="B Nazanin" pitchFamily="2" charset="-78"/>
            </a:endParaRP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به دست آوردن مساحت مکعب مستطیل (نه مساحت کل آن )</a:t>
            </a:r>
          </a:p>
          <a:p>
            <a:pPr marL="0" indent="0" algn="r" rtl="1">
              <a:buNone/>
            </a:pPr>
            <a:r>
              <a:rPr lang="fa-IR" sz="2200" b="1" dirty="0" smtClean="0">
                <a:cs typeface="B Nazanin" pitchFamily="2" charset="-78"/>
              </a:rPr>
              <a:t>به دست آوردن حجم مکعب مستطیل</a:t>
            </a:r>
            <a:endParaRPr lang="fa-IR" sz="2200" b="1" dirty="0">
              <a:cs typeface="B Nazanin" pitchFamily="2" charset="-78"/>
            </a:endParaRPr>
          </a:p>
          <a:p>
            <a:pPr marL="0" indent="0" algn="r" rtl="1">
              <a:buNone/>
            </a:pPr>
            <a:r>
              <a:rPr lang="fa-IR" sz="2200" b="1" dirty="0" smtClean="0">
                <a:cs typeface="B Nazanin" pitchFamily="2" charset="-78"/>
              </a:rPr>
              <a:t>باز پاسخ (بیان مثال هایی که چنین حجمی را دارند)</a:t>
            </a:r>
          </a:p>
          <a:p>
            <a:pPr marL="0" indent="0" algn="r" rtl="1">
              <a:buNone/>
            </a:pPr>
            <a:r>
              <a:rPr lang="fa-IR" sz="2200" b="1" dirty="0" smtClean="0">
                <a:cs typeface="B Nazanin" pitchFamily="2" charset="-78"/>
              </a:rPr>
              <a:t>به دست آوردن طول مکعب مستطیل با داشتن حجم ، عرض ،  همچنین ارتفاع آن( به دست اوردن یک جز از سه جز یک مکعب مستطیل)</a:t>
            </a:r>
          </a:p>
          <a:p>
            <a:pPr marL="0" indent="0" algn="r" rtl="1">
              <a:buNone/>
            </a:pPr>
            <a:endParaRPr lang="fa-IR" sz="2200" b="1" dirty="0" smtClean="0">
              <a:cs typeface="B Nazanin" pitchFamily="2" charset="-78"/>
            </a:endParaRP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در کتاب ششم سال قبل</a:t>
            </a:r>
          </a:p>
          <a:p>
            <a:pPr marL="0" indent="0" algn="r" rtl="1">
              <a:buNone/>
            </a:pPr>
            <a:endParaRPr lang="fa-IR" sz="2200" b="1" dirty="0" smtClean="0">
              <a:cs typeface="B Nazanin" pitchFamily="2" charset="-78"/>
            </a:endParaRPr>
          </a:p>
          <a:p>
            <a:pPr marL="0" indent="0" algn="r" rtl="1">
              <a:buNone/>
            </a:pPr>
            <a:endParaRPr lang="fa-IR" sz="2200" b="1" dirty="0" smtClean="0">
              <a:cs typeface="B Nazanin" pitchFamily="2" charset="-7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71912" y="0"/>
            <a:ext cx="5203077" cy="6874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H="1">
            <a:off x="3837406" y="2863968"/>
            <a:ext cx="700088" cy="1207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871912" y="1167443"/>
            <a:ext cx="665582" cy="241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709358" y="5221856"/>
            <a:ext cx="828138" cy="402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935935" y="3674853"/>
            <a:ext cx="855363" cy="241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935935" y="3195611"/>
            <a:ext cx="855363" cy="241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176695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82159" y="903383"/>
            <a:ext cx="3561275" cy="1576292"/>
          </a:xfrm>
          <a:prstGeom prst="roundRect">
            <a:avLst/>
          </a:prstGeom>
        </p:spPr>
        <p:style>
          <a:lnRef idx="1">
            <a:schemeClr val="accent6"/>
          </a:lnRef>
          <a:fillRef idx="2">
            <a:schemeClr val="accent6"/>
          </a:fillRef>
          <a:effectRef idx="1">
            <a:schemeClr val="accent6"/>
          </a:effectRef>
          <a:fontRef idx="minor">
            <a:schemeClr val="dk1"/>
          </a:fontRef>
        </p:style>
        <p:txBody>
          <a:bodyPr lIns="119128" tIns="59564" rIns="119128" bIns="59564" anchor="ctr"/>
          <a:lstStyle/>
          <a:p>
            <a:pPr algn="ctr">
              <a:defRPr/>
            </a:pPr>
            <a:r>
              <a:rPr lang="fa-IR" sz="6300" b="1" dirty="0">
                <a:cs typeface="B Nazanin" pitchFamily="2" charset="-78"/>
              </a:rPr>
              <a:t>درس </a:t>
            </a:r>
            <a:r>
              <a:rPr lang="fa-IR" sz="6300" b="1" dirty="0" smtClean="0">
                <a:cs typeface="B Nazanin" pitchFamily="2" charset="-78"/>
              </a:rPr>
              <a:t>سوم</a:t>
            </a:r>
            <a:endParaRPr lang="en-US" sz="6300" b="1" dirty="0">
              <a:cs typeface="B Nazanin" pitchFamily="2" charset="-78"/>
            </a:endParaRPr>
          </a:p>
        </p:txBody>
      </p:sp>
      <p:sp>
        <p:nvSpPr>
          <p:cNvPr id="5" name="Bent Arrow 4"/>
          <p:cNvSpPr/>
          <p:nvPr/>
        </p:nvSpPr>
        <p:spPr>
          <a:xfrm rot="10800000">
            <a:off x="4803181" y="2711029"/>
            <a:ext cx="2523035" cy="1661508"/>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19128" tIns="59564" rIns="119128" bIns="59564" anchor="ctr"/>
          <a:lstStyle/>
          <a:p>
            <a:pPr algn="ctr">
              <a:defRPr/>
            </a:pPr>
            <a:endParaRPr lang="en-US">
              <a:solidFill>
                <a:schemeClr val="tx1"/>
              </a:solidFill>
            </a:endParaRPr>
          </a:p>
        </p:txBody>
      </p:sp>
      <p:sp>
        <p:nvSpPr>
          <p:cNvPr id="6" name="Content Placeholder 5"/>
          <p:cNvSpPr>
            <a:spLocks noGrp="1"/>
          </p:cNvSpPr>
          <p:nvPr>
            <p:ph idx="1"/>
          </p:nvPr>
        </p:nvSpPr>
        <p:spPr>
          <a:xfrm>
            <a:off x="451692" y="3365511"/>
            <a:ext cx="4186410" cy="1757332"/>
          </a:xfrm>
          <a:prstGeom prst="frame">
            <a:avLst/>
          </a:prstGeom>
        </p:spPr>
        <p:style>
          <a:lnRef idx="1">
            <a:schemeClr val="accent6"/>
          </a:lnRef>
          <a:fillRef idx="2">
            <a:schemeClr val="accent6"/>
          </a:fillRef>
          <a:effectRef idx="1">
            <a:schemeClr val="accent6"/>
          </a:effectRef>
          <a:fontRef idx="minor">
            <a:schemeClr val="dk1"/>
          </a:fontRef>
        </p:style>
        <p:txBody>
          <a:bodyPr lIns="119128" tIns="59564" rIns="119128" bIns="59564" anchor="ctr">
            <a:normAutofit/>
          </a:bodyPr>
          <a:lstStyle/>
          <a:p>
            <a:pPr marL="0" indent="0" algn="ctr" rtl="1">
              <a:buNone/>
            </a:pPr>
            <a:r>
              <a:rPr lang="fa-IR" sz="4800" b="1" dirty="0" smtClean="0">
                <a:solidFill>
                  <a:srgbClr val="080400"/>
                </a:solidFill>
                <a:cs typeface="B Nazanin" pitchFamily="2" charset="-78"/>
              </a:rPr>
              <a:t>مساحت دایره</a:t>
            </a:r>
            <a:endParaRPr lang="en-US" sz="4800" b="1" dirty="0">
              <a:solidFill>
                <a:srgbClr val="080400"/>
              </a:solidFill>
              <a:cs typeface="B Nazanin" pitchFamily="2" charset="-78"/>
            </a:endParaRPr>
          </a:p>
        </p:txBody>
      </p:sp>
    </p:spTree>
    <p:extLst>
      <p:ext uri="{BB962C8B-B14F-4D97-AF65-F5344CB8AC3E}">
        <p14:creationId xmlns:p14="http://schemas.microsoft.com/office/powerpoint/2010/main" xmlns="" val="13197656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483919" cy="1320800"/>
          </a:xfrm>
        </p:spPr>
        <p:txBody>
          <a:bodyPr>
            <a:normAutofit/>
          </a:bodyPr>
          <a:lstStyle/>
          <a:p>
            <a:pPr algn="r" rtl="1"/>
            <a:r>
              <a:rPr lang="fa-IR" sz="4400" b="1" dirty="0" smtClean="0">
                <a:cs typeface="B Nazanin" pitchFamily="2" charset="-78"/>
              </a:rPr>
              <a:t>اهداف درس 3(مساحت دایره)</a:t>
            </a:r>
            <a:endParaRPr lang="en-US" sz="4400" b="1" dirty="0">
              <a:cs typeface="B Nazanin" pitchFamily="2" charset="-78"/>
            </a:endParaRPr>
          </a:p>
        </p:txBody>
      </p:sp>
      <p:sp>
        <p:nvSpPr>
          <p:cNvPr id="3" name="Content Placeholder 2"/>
          <p:cNvSpPr>
            <a:spLocks noGrp="1"/>
          </p:cNvSpPr>
          <p:nvPr>
            <p:ph idx="1"/>
          </p:nvPr>
        </p:nvSpPr>
        <p:spPr>
          <a:xfrm>
            <a:off x="677333" y="2160589"/>
            <a:ext cx="8604689" cy="3880773"/>
          </a:xfrm>
        </p:spPr>
        <p:txBody>
          <a:bodyPr>
            <a:normAutofit/>
          </a:bodyPr>
          <a:lstStyle/>
          <a:p>
            <a:pPr algn="r" rtl="1"/>
            <a:r>
              <a:rPr lang="fa-IR" sz="2400" b="1" dirty="0" smtClean="0">
                <a:cs typeface="B Nazanin" pitchFamily="2" charset="-78"/>
              </a:rPr>
              <a:t>به دست آوردن رابطه مساحت دایره به کمک مساحت متوازی الاضلاع</a:t>
            </a:r>
          </a:p>
          <a:p>
            <a:pPr algn="r" rtl="1"/>
            <a:r>
              <a:rPr lang="fa-IR" sz="2400" b="1" dirty="0" smtClean="0">
                <a:cs typeface="B Nazanin" pitchFamily="2" charset="-78"/>
              </a:rPr>
              <a:t>معرفی مساحت دایره</a:t>
            </a:r>
          </a:p>
          <a:p>
            <a:pPr algn="r" rtl="1"/>
            <a:r>
              <a:rPr lang="fa-IR" sz="2400" b="1" dirty="0" smtClean="0">
                <a:cs typeface="B Nazanin" pitchFamily="2" charset="-78"/>
              </a:rPr>
              <a:t>به دست آوردن مساحت استوانه</a:t>
            </a:r>
          </a:p>
          <a:p>
            <a:pPr algn="r" rtl="1"/>
            <a:r>
              <a:rPr lang="fa-IR" sz="2400" b="1" dirty="0" smtClean="0">
                <a:cs typeface="B Nazanin" pitchFamily="2" charset="-78"/>
              </a:rPr>
              <a:t>به دست آورن مساحت اجسام دایره ای شکل که در زندگی روزمره با آن سروکار دارند</a:t>
            </a:r>
          </a:p>
          <a:p>
            <a:pPr algn="r" rtl="1"/>
            <a:r>
              <a:rPr lang="fa-IR" sz="2400" b="1" dirty="0" smtClean="0">
                <a:cs typeface="B Nazanin" pitchFamily="2" charset="-78"/>
              </a:rPr>
              <a:t>به دست آوردن مساحت شکل های ترکیبی از دایره</a:t>
            </a:r>
            <a:endParaRPr lang="en-US" sz="2400" b="1" dirty="0">
              <a:cs typeface="B Nazanin" pitchFamily="2" charset="-78"/>
            </a:endParaRPr>
          </a:p>
        </p:txBody>
      </p:sp>
    </p:spTree>
    <p:extLst>
      <p:ext uri="{BB962C8B-B14F-4D97-AF65-F5344CB8AC3E}">
        <p14:creationId xmlns:p14="http://schemas.microsoft.com/office/powerpoint/2010/main" xmlns="" val="6876260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92" y="431321"/>
            <a:ext cx="3381555" cy="5610041"/>
          </a:xfrm>
        </p:spPr>
        <p:txBody>
          <a:bodyPr>
            <a:noAutofit/>
          </a:bodyPr>
          <a:lstStyle/>
          <a:p>
            <a:pPr marL="0" indent="0" algn="r" rtl="1">
              <a:buNone/>
            </a:pPr>
            <a:r>
              <a:rPr lang="fa-IR" sz="2200" b="1" dirty="0" smtClean="0">
                <a:cs typeface="B Nazanin" pitchFamily="2" charset="-78"/>
              </a:rPr>
              <a:t>یاد آوری محیط دایره(پایه پنجم)</a:t>
            </a: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یادآوری: به دست آوردن مساحت متوازی الاضلاع به کمک مساحت مستطیل(پایه چهارم)</a:t>
            </a: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دست ورزی: یک دایره که با 2 رنگ به دو قسمت مساوی تقسیم شده است.</a:t>
            </a:r>
          </a:p>
          <a:p>
            <a:pPr marL="0" indent="0" algn="r" rtl="1">
              <a:buNone/>
            </a:pPr>
            <a:r>
              <a:rPr lang="fa-IR" sz="2200" b="1" dirty="0" smtClean="0">
                <a:cs typeface="B Nazanin" pitchFamily="2" charset="-78"/>
              </a:rPr>
              <a:t>به دست آوردن مساحت دایره به کمک مساحت مستطیل</a:t>
            </a:r>
          </a:p>
          <a:p>
            <a:pPr marL="0" indent="0" algn="r" rtl="1">
              <a:buNone/>
            </a:pPr>
            <a:r>
              <a:rPr lang="fa-IR" sz="2200" b="1" dirty="0" smtClean="0">
                <a:cs typeface="B Nazanin" pitchFamily="2" charset="-78"/>
              </a:rPr>
              <a:t>جمع بندی فعالیت</a:t>
            </a:r>
          </a:p>
          <a:p>
            <a:pPr marL="0" indent="0" algn="r" rtl="1">
              <a:buNone/>
            </a:pPr>
            <a:r>
              <a:rPr lang="fa-IR" sz="2200" b="1" dirty="0" smtClean="0">
                <a:cs typeface="B Nazanin" pitchFamily="2" charset="-78"/>
              </a:rPr>
              <a:t>به دست آوردن مساحت دایره با دو روش(از راه قاعده و از راه شمارش مربع ها)</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86199" y="0"/>
            <a:ext cx="5101425" cy="6728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52367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29" y="362310"/>
            <a:ext cx="3743864" cy="6400799"/>
          </a:xfrm>
        </p:spPr>
        <p:txBody>
          <a:bodyPr>
            <a:normAutofit/>
          </a:bodyPr>
          <a:lstStyle/>
          <a:p>
            <a:pPr marL="0" indent="0" algn="r" rtl="1">
              <a:buNone/>
            </a:pPr>
            <a:endParaRPr lang="fa-IR" sz="2000" b="1" dirty="0" smtClean="0">
              <a:cs typeface="B Nazanin" pitchFamily="2" charset="-78"/>
            </a:endParaRPr>
          </a:p>
          <a:p>
            <a:pPr marL="0" indent="0" algn="r" rtl="1">
              <a:buNone/>
            </a:pPr>
            <a:r>
              <a:rPr lang="fa-IR" sz="2000" b="1" dirty="0" smtClean="0">
                <a:cs typeface="B Nazanin" pitchFamily="2" charset="-78"/>
              </a:rPr>
              <a:t>ارتباط بین مساحت دایره و مساحت مربع</a:t>
            </a:r>
          </a:p>
          <a:p>
            <a:pPr marL="0" indent="0" algn="r" rtl="1">
              <a:buNone/>
            </a:pPr>
            <a:endParaRPr lang="fa-IR" sz="2000" b="1" dirty="0">
              <a:cs typeface="B Nazanin" pitchFamily="2" charset="-78"/>
            </a:endParaRPr>
          </a:p>
          <a:p>
            <a:pPr marL="0" indent="0" algn="r" rtl="1">
              <a:buNone/>
            </a:pPr>
            <a:endParaRPr lang="fa-IR" sz="2000" b="1" dirty="0" smtClean="0">
              <a:cs typeface="B Nazanin" pitchFamily="2" charset="-78"/>
            </a:endParaRPr>
          </a:p>
          <a:p>
            <a:pPr marL="0" indent="0" algn="r" rtl="1">
              <a:buNone/>
            </a:pPr>
            <a:r>
              <a:rPr lang="fa-IR" sz="2000" b="1" dirty="0" smtClean="0">
                <a:cs typeface="B Nazanin" pitchFamily="2" charset="-78"/>
              </a:rPr>
              <a:t>به دست آوردن مساحت اجسام دایره ای شکل که در محیط پیرامونش وجود دارد.</a:t>
            </a:r>
          </a:p>
          <a:p>
            <a:pPr marL="0" indent="0" algn="r" rtl="1">
              <a:buNone/>
            </a:pPr>
            <a:endParaRPr lang="fa-IR" sz="2000" b="1" dirty="0" smtClean="0">
              <a:cs typeface="B Nazanin" pitchFamily="2" charset="-78"/>
            </a:endParaRPr>
          </a:p>
          <a:p>
            <a:pPr marL="0" indent="0" algn="r" rtl="1">
              <a:buNone/>
            </a:pPr>
            <a:r>
              <a:rPr lang="fa-IR" sz="2000" b="1" dirty="0" smtClean="0">
                <a:cs typeface="B Nazanin" pitchFamily="2" charset="-78"/>
              </a:rPr>
              <a:t>به دست آوردن مساحت شکل هایی که به نوعی در آن قسمت هایی از دایره به کار رفته است.</a:t>
            </a:r>
            <a:endParaRPr lang="fa-IR" sz="2000" b="1" dirty="0">
              <a:cs typeface="B Nazanin" pitchFamily="2" charset="-78"/>
            </a:endParaRPr>
          </a:p>
          <a:p>
            <a:pPr marL="0" indent="0" algn="r" rtl="1">
              <a:buNone/>
            </a:pPr>
            <a:r>
              <a:rPr lang="fa-IR" sz="2000" b="1" dirty="0" smtClean="0">
                <a:cs typeface="B Nazanin" pitchFamily="2" charset="-78"/>
              </a:rPr>
              <a:t>تاکید بر گفتمان ریاضی و بیان کلامی</a:t>
            </a:r>
          </a:p>
          <a:p>
            <a:pPr marL="0" indent="0" algn="r" rtl="1">
              <a:buNone/>
            </a:pPr>
            <a:r>
              <a:rPr lang="fa-IR" sz="2000" b="1" dirty="0" smtClean="0">
                <a:cs typeface="B Nazanin" pitchFamily="2" charset="-78"/>
              </a:rPr>
              <a:t> شکل 1 و 2 با روش هدی و رویا حل شده است. البته ابتدا از دانش آموز بخواهیم خودش برای حل این سوال راه حلی بیابد.</a:t>
            </a:r>
            <a:endParaRPr lang="en-US" sz="2000" b="1" dirty="0">
              <a:cs typeface="B Nazanin" pitchFamily="2" charset="-78"/>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90963" y="-884"/>
            <a:ext cx="5163680" cy="6858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Straight Arrow Connector 3"/>
          <p:cNvCxnSpPr/>
          <p:nvPr/>
        </p:nvCxnSpPr>
        <p:spPr>
          <a:xfrm flipH="1">
            <a:off x="3890963" y="1052423"/>
            <a:ext cx="4912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flipH="1" flipV="1">
            <a:off x="3911181" y="4431102"/>
            <a:ext cx="1523462" cy="4514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a:off x="4063580" y="3428558"/>
            <a:ext cx="2112934" cy="771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a:off x="3960603" y="1846053"/>
            <a:ext cx="1094476" cy="6469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11168511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155274" y="50574"/>
                <a:ext cx="4381746" cy="6600391"/>
              </a:xfrm>
            </p:spPr>
            <p:txBody>
              <a:bodyPr>
                <a:noAutofit/>
              </a:bodyPr>
              <a:lstStyle/>
              <a:p>
                <a:pPr marL="0" indent="0" algn="r" rtl="1">
                  <a:buNone/>
                </a:pPr>
                <a:r>
                  <a:rPr lang="fa-IR" sz="2200" b="1" dirty="0" smtClean="0">
                    <a:cs typeface="B Nazanin" pitchFamily="2" charset="-78"/>
                  </a:rPr>
                  <a:t>حل شکل سوم با رویکرد چندگانه</a:t>
                </a:r>
              </a:p>
              <a:p>
                <a:pPr marL="0" indent="0" algn="r" rtl="1">
                  <a:buNone/>
                </a:pPr>
                <a:r>
                  <a:rPr lang="fa-IR" sz="2200" b="1" dirty="0" smtClean="0">
                    <a:cs typeface="B Nazanin" pitchFamily="2" charset="-78"/>
                  </a:rPr>
                  <a:t>البته شکل سوم از روش دیگری هم حل میشود</a:t>
                </a: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تاکید بر گفتمان ریاضی(بیان راه حل ندا به صورت کلامی)</a:t>
                </a:r>
              </a:p>
              <a:p>
                <a:pPr marL="0" indent="0" algn="r" rtl="1">
                  <a:buNone/>
                </a:pPr>
                <a:endParaRPr lang="fa-IR" sz="2200" b="1" dirty="0" smtClean="0">
                  <a:cs typeface="B Nazanin" pitchFamily="2" charset="-78"/>
                </a:endParaRPr>
              </a:p>
              <a:p>
                <a:pPr marL="0" indent="0" algn="r" rtl="1">
                  <a:buNone/>
                </a:pPr>
                <a:r>
                  <a:rPr lang="fa-IR" sz="2200" b="1" dirty="0" smtClean="0">
                    <a:cs typeface="B Nazanin" pitchFamily="2" charset="-78"/>
                  </a:rPr>
                  <a:t>بحث تخمین و افزایش درک شهودی</a:t>
                </a:r>
              </a:p>
              <a:p>
                <a:pPr marL="0" indent="0" algn="r" rtl="1">
                  <a:buNone/>
                </a:pPr>
                <a:r>
                  <a:rPr lang="fa-IR" sz="2000" b="1" dirty="0" smtClean="0">
                    <a:cs typeface="B Nazanin" pitchFamily="2" charset="-78"/>
                  </a:rPr>
                  <a:t>شکل 1: 3 برابر  </a:t>
                </a:r>
              </a:p>
              <a:p>
                <a:pPr marL="0" indent="0" algn="r" rtl="1">
                  <a:buNone/>
                </a:pPr>
                <a:r>
                  <a:rPr lang="fa-IR" sz="2000" b="1" dirty="0" smtClean="0">
                    <a:cs typeface="B Nazanin" pitchFamily="2" charset="-78"/>
                  </a:rPr>
                  <a:t>شکل 2: </a:t>
                </a:r>
                <a14:m>
                  <m:oMath xmlns:m="http://schemas.openxmlformats.org/officeDocument/2006/math">
                    <m:f>
                      <m:fPr>
                        <m:ctrlPr>
                          <a:rPr lang="fa-IR" sz="2000" b="1" i="1" smtClean="0">
                            <a:latin typeface="Cambria Math" panose="02040503050406030204" pitchFamily="18" charset="0"/>
                          </a:rPr>
                        </m:ctrlPr>
                      </m:fPr>
                      <m:num>
                        <m:r>
                          <a:rPr lang="fa-IR" sz="2000" b="1" i="1" smtClean="0">
                            <a:latin typeface="Cambria Math"/>
                          </a:rPr>
                          <m:t>𝟏</m:t>
                        </m:r>
                      </m:num>
                      <m:den>
                        <m:r>
                          <a:rPr lang="fa-IR" sz="2000" b="1" i="1" smtClean="0">
                            <a:latin typeface="Cambria Math"/>
                          </a:rPr>
                          <m:t>𝟑</m:t>
                        </m:r>
                      </m:den>
                    </m:f>
                  </m:oMath>
                </a14:m>
                <a:r>
                  <a:rPr lang="fa-IR" sz="2000" b="1" dirty="0" smtClean="0">
                    <a:cs typeface="B Nazanin" pitchFamily="2" charset="-78"/>
                  </a:rPr>
                  <a:t>  (120 به 360 درجه)</a:t>
                </a:r>
              </a:p>
              <a:p>
                <a:pPr marL="0" indent="0" algn="r" rtl="1">
                  <a:buNone/>
                </a:pPr>
                <a:endParaRPr lang="fa-IR" sz="2000" b="1" dirty="0" smtClean="0">
                  <a:cs typeface="B Nazanin" pitchFamily="2" charset="-78"/>
                </a:endParaRPr>
              </a:p>
              <a:p>
                <a:pPr marL="0" indent="0" algn="r" rtl="1">
                  <a:buNone/>
                </a:pPr>
                <a:r>
                  <a:rPr lang="fa-IR" sz="2000" b="1" dirty="0" smtClean="0">
                    <a:cs typeface="B Nazanin" pitchFamily="2" charset="-78"/>
                  </a:rPr>
                  <a:t>به دست آوردن محیط و مساحت دایره</a:t>
                </a:r>
              </a:p>
              <a:p>
                <a:pPr marL="0" indent="0" algn="r" rtl="1">
                  <a:buNone/>
                </a:pPr>
                <a14:m>
                  <m:oMath xmlns:m="http://schemas.openxmlformats.org/officeDocument/2006/math">
                    <m:f>
                      <m:fPr>
                        <m:ctrlPr>
                          <a:rPr lang="fa-IR" sz="2000" b="1" i="1" smtClean="0">
                            <a:latin typeface="Cambria Math" panose="02040503050406030204" pitchFamily="18" charset="0"/>
                          </a:rPr>
                        </m:ctrlPr>
                      </m:fPr>
                      <m:num>
                        <m:r>
                          <a:rPr lang="fa-IR" sz="2000" b="1" i="1" smtClean="0">
                            <a:latin typeface="Cambria Math"/>
                          </a:rPr>
                          <m:t>𝟏</m:t>
                        </m:r>
                      </m:num>
                      <m:den>
                        <m:r>
                          <a:rPr lang="fa-IR" sz="2000" b="1" i="1" smtClean="0">
                            <a:latin typeface="Cambria Math"/>
                          </a:rPr>
                          <m:t>𝟒</m:t>
                        </m:r>
                      </m:den>
                    </m:f>
                  </m:oMath>
                </a14:m>
                <a:r>
                  <a:rPr lang="fa-IR" sz="2000" b="1" dirty="0" smtClean="0">
                    <a:cs typeface="B Nazanin" pitchFamily="2" charset="-78"/>
                  </a:rPr>
                  <a:t>  مساحت دایره</a:t>
                </a:r>
              </a:p>
              <a:p>
                <a:pPr marL="0" indent="0" algn="r" rtl="1">
                  <a:buNone/>
                </a:pPr>
                <a:r>
                  <a:rPr lang="fa-IR" sz="2000" b="1" dirty="0" smtClean="0">
                    <a:cs typeface="B Nazanin" pitchFamily="2" charset="-78"/>
                  </a:rPr>
                  <a:t>نصف مساحت دایره</a:t>
                </a:r>
              </a:p>
              <a:p>
                <a:pPr marL="0" indent="0" algn="r" rtl="1">
                  <a:buNone/>
                </a:pPr>
                <a:r>
                  <a:rPr lang="fa-IR" sz="2000" b="1" dirty="0" smtClean="0">
                    <a:cs typeface="B Nazanin" pitchFamily="2" charset="-78"/>
                  </a:rPr>
                  <a:t>مساحت یک دایره کامل</a:t>
                </a:r>
              </a:p>
              <a:p>
                <a:pPr marL="0" indent="0" algn="r" rtl="1">
                  <a:buNone/>
                </a:pPr>
                <a:r>
                  <a:rPr lang="fa-IR" sz="2000" b="1" dirty="0" smtClean="0">
                    <a:cs typeface="B Nazanin" pitchFamily="2" charset="-78"/>
                  </a:rPr>
                  <a:t>نصف مساحت دایره (در پایه پنجم قدیم)</a:t>
                </a:r>
                <a:endParaRPr lang="en-US" sz="2000" b="1" dirty="0">
                  <a:cs typeface="B Nazanin" pitchFamily="2" charset="-78"/>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5274" y="50574"/>
                <a:ext cx="4381746" cy="6600391"/>
              </a:xfrm>
              <a:blipFill rotWithShape="1">
                <a:blip r:embed="rId2"/>
                <a:stretch>
                  <a:fillRect l="-2925" t="-554" r="-1950" b="-4801"/>
                </a:stretch>
              </a:blipFill>
            </p:spPr>
            <p:txBody>
              <a:bodyPr/>
              <a:lstStyle/>
              <a:p>
                <a:r>
                  <a:rPr lang="en-US">
                    <a:noFill/>
                  </a:rPr>
                  <a:t> </a:t>
                </a:r>
              </a:p>
            </p:txBody>
          </p:sp>
        </mc:Fallback>
      </mc:AlternateContent>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72370" y="50574"/>
            <a:ext cx="5116812" cy="6807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H="1" flipV="1">
            <a:off x="4078947" y="379562"/>
            <a:ext cx="665582" cy="4140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flipV="1">
            <a:off x="4372008" y="2025769"/>
            <a:ext cx="1575232" cy="2314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4226471" y="2025769"/>
            <a:ext cx="2709168" cy="74618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flipV="1">
            <a:off x="4078947" y="3053751"/>
            <a:ext cx="731426" cy="68030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4078947" y="4129175"/>
            <a:ext cx="51030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flipV="1">
            <a:off x="4226471" y="4830792"/>
            <a:ext cx="2410883" cy="69011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flipV="1">
            <a:off x="4272370" y="5520906"/>
            <a:ext cx="538003" cy="2587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flipH="1" flipV="1">
            <a:off x="4226471" y="5779698"/>
            <a:ext cx="1397952" cy="20415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flipH="1">
            <a:off x="4272370" y="6127630"/>
            <a:ext cx="2525246" cy="12077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H="1">
            <a:off x="4226471" y="6127630"/>
            <a:ext cx="3796095" cy="54921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738510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3993"/>
            <a:ext cx="8596668" cy="1629509"/>
          </a:xfrm>
        </p:spPr>
        <p:txBody>
          <a:bodyPr>
            <a:normAutofit/>
          </a:bodyPr>
          <a:lstStyle/>
          <a:p>
            <a:pPr algn="ctr"/>
            <a:r>
              <a:rPr lang="fa-IR" sz="7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رابطه طولی</a:t>
            </a:r>
            <a:endParaRPr lang="en-US" sz="7000" dirty="0"/>
          </a:p>
        </p:txBody>
      </p:sp>
    </p:spTree>
    <p:extLst>
      <p:ext uri="{BB962C8B-B14F-4D97-AF65-F5344CB8AC3E}">
        <p14:creationId xmlns:p14="http://schemas.microsoft.com/office/powerpoint/2010/main" xmlns="" val="37898690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20" y="310551"/>
            <a:ext cx="3950900" cy="5730811"/>
          </a:xfrm>
        </p:spPr>
        <p:txBody>
          <a:bodyPr>
            <a:normAutofit lnSpcReduction="10000"/>
          </a:bodyPr>
          <a:lstStyle/>
          <a:p>
            <a:pPr marL="0" indent="0" algn="r" rtl="1">
              <a:buNone/>
            </a:pPr>
            <a:endParaRPr lang="fa-IR" dirty="0" smtClean="0"/>
          </a:p>
          <a:p>
            <a:pPr marL="0" indent="0" algn="r" rtl="1">
              <a:buNone/>
            </a:pPr>
            <a:r>
              <a:rPr lang="fa-IR" sz="2200" b="1" dirty="0" smtClean="0">
                <a:cs typeface="B Nazanin" pitchFamily="2" charset="-78"/>
              </a:rPr>
              <a:t>پیدا </a:t>
            </a:r>
            <a:r>
              <a:rPr lang="fa-IR" sz="2200" b="1" dirty="0">
                <a:cs typeface="B Nazanin" pitchFamily="2" charset="-78"/>
              </a:rPr>
              <a:t>کردن </a:t>
            </a:r>
            <a:r>
              <a:rPr lang="fa-IR" sz="2200" b="1" dirty="0" smtClean="0">
                <a:cs typeface="B Nazanin" pitchFamily="2" charset="-78"/>
              </a:rPr>
              <a:t>اجسام دایره ای شکل (که در </a:t>
            </a:r>
            <a:r>
              <a:rPr lang="fa-IR" sz="2200" b="1" dirty="0">
                <a:cs typeface="B Nazanin" pitchFamily="2" charset="-78"/>
              </a:rPr>
              <a:t>زندگی </a:t>
            </a:r>
            <a:r>
              <a:rPr lang="fa-IR" sz="2200" b="1" dirty="0" smtClean="0">
                <a:cs typeface="B Nazanin" pitchFamily="2" charset="-78"/>
              </a:rPr>
              <a:t>روزمره با آن سر و کار دارد ) برای مساحت های داده </a:t>
            </a:r>
            <a:r>
              <a:rPr lang="fa-IR" sz="2200" b="1" dirty="0">
                <a:cs typeface="B Nazanin" pitchFamily="2" charset="-78"/>
              </a:rPr>
              <a:t>شده (به طور عینی و ملموس اندازه </a:t>
            </a:r>
            <a:r>
              <a:rPr lang="fa-IR" sz="2200" b="1" dirty="0" smtClean="0">
                <a:cs typeface="B Nazanin" pitchFamily="2" charset="-78"/>
              </a:rPr>
              <a:t>مساحت های  </a:t>
            </a:r>
            <a:r>
              <a:rPr lang="fa-IR" sz="2200" b="1" dirty="0">
                <a:cs typeface="B Nazanin" pitchFamily="2" charset="-78"/>
              </a:rPr>
              <a:t>داده شده را درک می کند)</a:t>
            </a:r>
          </a:p>
          <a:p>
            <a:pPr marL="0" indent="0" algn="r" rtl="1">
              <a:buNone/>
            </a:pPr>
            <a:endParaRPr lang="fa-IR" sz="2200" b="1" dirty="0">
              <a:cs typeface="B Nazanin" pitchFamily="2" charset="-78"/>
            </a:endParaRPr>
          </a:p>
          <a:p>
            <a:pPr marL="0" indent="0" algn="r" rtl="1">
              <a:buNone/>
            </a:pPr>
            <a:endParaRPr lang="fa-IR" sz="2200" b="1" dirty="0" smtClean="0">
              <a:cs typeface="B Nazanin" pitchFamily="2" charset="-78"/>
            </a:endParaRP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به دست آوردن مساحت استوانه</a:t>
            </a:r>
          </a:p>
          <a:p>
            <a:pPr marL="0" indent="0" algn="r" rtl="1">
              <a:buNone/>
            </a:pPr>
            <a:endParaRPr lang="fa-IR" sz="2200" b="1" dirty="0">
              <a:cs typeface="B Nazanin" pitchFamily="2" charset="-78"/>
            </a:endParaRPr>
          </a:p>
          <a:p>
            <a:pPr marL="0" indent="0" algn="r" rtl="1">
              <a:buNone/>
            </a:pPr>
            <a:endParaRPr lang="fa-IR" sz="2200" b="1" dirty="0" smtClean="0">
              <a:cs typeface="B Nazanin" pitchFamily="2" charset="-78"/>
            </a:endParaRP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به دست آوردن مساحت قسمت رنگی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11180" y="-17253"/>
            <a:ext cx="532637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a:xfrm flipH="1" flipV="1">
            <a:off x="3911182" y="1190445"/>
            <a:ext cx="675465" cy="17252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3911181" y="3411746"/>
            <a:ext cx="1350933" cy="2918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3911181" y="4572001"/>
            <a:ext cx="919611" cy="6383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8375253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82159" y="903383"/>
            <a:ext cx="3561275" cy="1576292"/>
          </a:xfrm>
          <a:prstGeom prst="roundRect">
            <a:avLst/>
          </a:prstGeom>
        </p:spPr>
        <p:style>
          <a:lnRef idx="1">
            <a:schemeClr val="accent6"/>
          </a:lnRef>
          <a:fillRef idx="2">
            <a:schemeClr val="accent6"/>
          </a:fillRef>
          <a:effectRef idx="1">
            <a:schemeClr val="accent6"/>
          </a:effectRef>
          <a:fontRef idx="minor">
            <a:schemeClr val="dk1"/>
          </a:fontRef>
        </p:style>
        <p:txBody>
          <a:bodyPr lIns="119128" tIns="59564" rIns="119128" bIns="59564" anchor="ctr"/>
          <a:lstStyle/>
          <a:p>
            <a:pPr algn="ctr">
              <a:defRPr/>
            </a:pPr>
            <a:r>
              <a:rPr lang="fa-IR" sz="6300" b="1" dirty="0">
                <a:cs typeface="B Nazanin" pitchFamily="2" charset="-78"/>
              </a:rPr>
              <a:t>درس </a:t>
            </a:r>
            <a:r>
              <a:rPr lang="fa-IR" sz="6300" b="1" dirty="0" smtClean="0">
                <a:cs typeface="B Nazanin" pitchFamily="2" charset="-78"/>
              </a:rPr>
              <a:t>چهارم</a:t>
            </a:r>
            <a:endParaRPr lang="en-US" sz="6300" b="1" dirty="0">
              <a:cs typeface="B Nazanin" pitchFamily="2" charset="-78"/>
            </a:endParaRPr>
          </a:p>
        </p:txBody>
      </p:sp>
      <p:sp>
        <p:nvSpPr>
          <p:cNvPr id="5" name="Bent Arrow 4"/>
          <p:cNvSpPr/>
          <p:nvPr/>
        </p:nvSpPr>
        <p:spPr>
          <a:xfrm rot="10800000">
            <a:off x="4803181" y="2711029"/>
            <a:ext cx="2523035" cy="1661508"/>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19128" tIns="59564" rIns="119128" bIns="59564" anchor="ctr"/>
          <a:lstStyle/>
          <a:p>
            <a:pPr algn="ctr">
              <a:defRPr/>
            </a:pPr>
            <a:endParaRPr lang="en-US">
              <a:solidFill>
                <a:schemeClr val="tx1"/>
              </a:solidFill>
            </a:endParaRPr>
          </a:p>
        </p:txBody>
      </p:sp>
      <p:sp>
        <p:nvSpPr>
          <p:cNvPr id="6" name="Content Placeholder 5"/>
          <p:cNvSpPr>
            <a:spLocks noGrp="1"/>
          </p:cNvSpPr>
          <p:nvPr>
            <p:ph idx="1"/>
          </p:nvPr>
        </p:nvSpPr>
        <p:spPr>
          <a:xfrm>
            <a:off x="451692" y="3365511"/>
            <a:ext cx="4186410" cy="1757332"/>
          </a:xfrm>
          <a:prstGeom prst="frame">
            <a:avLst/>
          </a:prstGeom>
        </p:spPr>
        <p:style>
          <a:lnRef idx="1">
            <a:schemeClr val="accent6"/>
          </a:lnRef>
          <a:fillRef idx="2">
            <a:schemeClr val="accent6"/>
          </a:fillRef>
          <a:effectRef idx="1">
            <a:schemeClr val="accent6"/>
          </a:effectRef>
          <a:fontRef idx="minor">
            <a:schemeClr val="dk1"/>
          </a:fontRef>
        </p:style>
        <p:txBody>
          <a:bodyPr lIns="119128" tIns="59564" rIns="119128" bIns="59564" anchor="ctr">
            <a:normAutofit/>
          </a:bodyPr>
          <a:lstStyle/>
          <a:p>
            <a:pPr marL="0" indent="0" algn="ctr" rtl="1">
              <a:buNone/>
            </a:pPr>
            <a:r>
              <a:rPr lang="fa-IR" sz="4800" b="1" dirty="0" smtClean="0">
                <a:solidFill>
                  <a:srgbClr val="080400"/>
                </a:solidFill>
                <a:cs typeface="B Nazanin" pitchFamily="2" charset="-78"/>
              </a:rPr>
              <a:t>خط و زاویه</a:t>
            </a:r>
            <a:endParaRPr lang="en-US" sz="4800" b="1" dirty="0">
              <a:solidFill>
                <a:srgbClr val="080400"/>
              </a:solidFill>
              <a:cs typeface="B Nazanin" pitchFamily="2" charset="-78"/>
            </a:endParaRPr>
          </a:p>
        </p:txBody>
      </p:sp>
    </p:spTree>
    <p:extLst>
      <p:ext uri="{BB962C8B-B14F-4D97-AF65-F5344CB8AC3E}">
        <p14:creationId xmlns:p14="http://schemas.microsoft.com/office/powerpoint/2010/main" xmlns="" val="13197656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400" b="1" dirty="0" smtClean="0">
                <a:cs typeface="B Nazanin" pitchFamily="2" charset="-78"/>
              </a:rPr>
              <a:t>اهداف درس 4 (خط و زاویه)</a:t>
            </a:r>
            <a:endParaRPr lang="en-US" sz="4400" b="1"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2400" b="1" dirty="0" smtClean="0">
                <a:cs typeface="B Nazanin" pitchFamily="2" charset="-78"/>
              </a:rPr>
              <a:t>معرفی فاصله بین دو نقطه</a:t>
            </a:r>
          </a:p>
          <a:p>
            <a:pPr algn="r" rtl="1"/>
            <a:r>
              <a:rPr lang="fa-IR" sz="2400" b="1" dirty="0" smtClean="0">
                <a:cs typeface="B Nazanin" pitchFamily="2" charset="-78"/>
              </a:rPr>
              <a:t>معرفی فاصله نقطه از خط</a:t>
            </a:r>
          </a:p>
          <a:p>
            <a:pPr algn="r" rtl="1"/>
            <a:r>
              <a:rPr lang="fa-IR" sz="2400" b="1" dirty="0" smtClean="0">
                <a:cs typeface="B Nazanin" pitchFamily="2" charset="-78"/>
              </a:rPr>
              <a:t>معرفی عمودمنصف</a:t>
            </a:r>
          </a:p>
          <a:p>
            <a:pPr algn="r" rtl="1"/>
            <a:r>
              <a:rPr lang="fa-IR" sz="2400" b="1" dirty="0" smtClean="0">
                <a:cs typeface="B Nazanin" pitchFamily="2" charset="-78"/>
              </a:rPr>
              <a:t>معرفی زاویه متمم و مکمل</a:t>
            </a:r>
          </a:p>
          <a:p>
            <a:pPr algn="r" rtl="1"/>
            <a:r>
              <a:rPr lang="fa-IR" sz="2400" b="1" dirty="0" smtClean="0">
                <a:cs typeface="B Nazanin" pitchFamily="2" charset="-78"/>
              </a:rPr>
              <a:t>ارتباط زاویه متمم و مکمل به هم</a:t>
            </a:r>
          </a:p>
          <a:p>
            <a:pPr algn="r" rtl="1"/>
            <a:r>
              <a:rPr lang="fa-IR" sz="2400" b="1" dirty="0" smtClean="0">
                <a:cs typeface="B Nazanin" pitchFamily="2" charset="-78"/>
              </a:rPr>
              <a:t>معرفی زاویه متقابل به راس</a:t>
            </a:r>
          </a:p>
          <a:p>
            <a:pPr algn="r" rtl="1"/>
            <a:r>
              <a:rPr lang="fa-IR" sz="2400" b="1" dirty="0" smtClean="0">
                <a:cs typeface="B Nazanin" pitchFamily="2" charset="-78"/>
              </a:rPr>
              <a:t>به دست آوردن زاویه مجهول </a:t>
            </a:r>
            <a:endParaRPr lang="en-US" sz="2400" b="1" dirty="0">
              <a:cs typeface="B Nazanin" pitchFamily="2" charset="-78"/>
            </a:endParaRPr>
          </a:p>
        </p:txBody>
      </p:sp>
    </p:spTree>
    <p:extLst>
      <p:ext uri="{BB962C8B-B14F-4D97-AF65-F5344CB8AC3E}">
        <p14:creationId xmlns:p14="http://schemas.microsoft.com/office/powerpoint/2010/main" xmlns="" val="11073698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29" y="241540"/>
            <a:ext cx="3699384" cy="6400799"/>
          </a:xfrm>
        </p:spPr>
        <p:txBody>
          <a:bodyPr>
            <a:noAutofit/>
          </a:bodyPr>
          <a:lstStyle/>
          <a:p>
            <a:pPr marL="0" indent="0" algn="r" rtl="1">
              <a:buNone/>
            </a:pPr>
            <a:r>
              <a:rPr lang="fa-IR" sz="2200" b="1" dirty="0" smtClean="0">
                <a:cs typeface="B Nazanin" pitchFamily="2" charset="-78"/>
              </a:rPr>
              <a:t>به دست آوردن فاصله بین دونقطه</a:t>
            </a:r>
          </a:p>
          <a:p>
            <a:pPr marL="0" indent="0" algn="r" rtl="1">
              <a:buNone/>
            </a:pPr>
            <a:endParaRPr lang="fa-IR" sz="2200" b="1" dirty="0">
              <a:cs typeface="B Nazanin" pitchFamily="2" charset="-78"/>
            </a:endParaRPr>
          </a:p>
          <a:p>
            <a:pPr marL="0" indent="0" algn="r" rtl="1">
              <a:buNone/>
            </a:pPr>
            <a:endParaRPr lang="fa-IR" sz="2200" b="1" dirty="0" smtClean="0">
              <a:cs typeface="B Nazanin" pitchFamily="2" charset="-78"/>
            </a:endParaRPr>
          </a:p>
          <a:p>
            <a:pPr marL="0" indent="0" algn="r" rtl="1">
              <a:buNone/>
            </a:pPr>
            <a:r>
              <a:rPr lang="fa-IR" sz="2200" b="1" dirty="0" smtClean="0">
                <a:cs typeface="B Nazanin" pitchFamily="2" charset="-78"/>
              </a:rPr>
              <a:t>به دست اوردن فاصله نقطه از خط</a:t>
            </a:r>
            <a:endParaRPr lang="fa-IR" sz="2200" b="1" dirty="0">
              <a:cs typeface="B Nazanin" pitchFamily="2" charset="-78"/>
            </a:endParaRPr>
          </a:p>
          <a:p>
            <a:pPr marL="0" indent="0" algn="r" rtl="1">
              <a:buNone/>
            </a:pPr>
            <a:endParaRPr lang="fa-IR" sz="2200" b="1" dirty="0">
              <a:cs typeface="B Nazanin" pitchFamily="2" charset="-78"/>
            </a:endParaRP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در راستای فعالیت بالا(فاصله نقطه(آقای احمدی) از خط(خیابان) )</a:t>
            </a:r>
          </a:p>
          <a:p>
            <a:pPr marL="0" indent="0" algn="r" rtl="1">
              <a:buNone/>
            </a:pPr>
            <a:endParaRPr lang="fa-IR" sz="2200" b="1" dirty="0" smtClean="0">
              <a:cs typeface="B Nazanin" pitchFamily="2" charset="-78"/>
            </a:endParaRPr>
          </a:p>
          <a:p>
            <a:pPr marL="0" indent="0" algn="r" rtl="1">
              <a:buNone/>
            </a:pPr>
            <a:r>
              <a:rPr lang="fa-IR" sz="2200" b="1" dirty="0" smtClean="0">
                <a:cs typeface="B Nazanin" pitchFamily="2" charset="-78"/>
              </a:rPr>
              <a:t>معرفی عمودمنصف</a:t>
            </a:r>
          </a:p>
          <a:p>
            <a:pPr marL="0" indent="0" algn="r" rtl="1">
              <a:buNone/>
            </a:pPr>
            <a:endParaRPr lang="fa-IR" sz="2200" b="1" dirty="0">
              <a:cs typeface="B Nazanin" pitchFamily="2" charset="-78"/>
            </a:endParaRP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نتیجه: هرنقطه روی عمودمنصف پاره خط از دو سر پاره خط به یک فاصله است.</a:t>
            </a:r>
          </a:p>
          <a:p>
            <a:pPr algn="r" rtl="1"/>
            <a:endParaRPr lang="en-US" sz="2200" b="1" dirty="0">
              <a:cs typeface="B Nazanin" pitchFamily="2" charset="-78"/>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71913" y="28495"/>
            <a:ext cx="5151317" cy="6783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H="1" flipV="1">
            <a:off x="3445580" y="655608"/>
            <a:ext cx="897147" cy="7418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flipH="1" flipV="1">
            <a:off x="3847381" y="1915064"/>
            <a:ext cx="1449238" cy="55352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a:endCxn id="3" idx="3"/>
          </p:cNvCxnSpPr>
          <p:nvPr/>
        </p:nvCxnSpPr>
        <p:spPr>
          <a:xfrm flipH="1" flipV="1">
            <a:off x="3871913" y="3441940"/>
            <a:ext cx="938753" cy="68297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flipH="1" flipV="1">
            <a:off x="3847381" y="4589253"/>
            <a:ext cx="966159" cy="5003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flipH="1">
            <a:off x="3847381" y="6087373"/>
            <a:ext cx="2600191" cy="12364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937392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034" y="276044"/>
            <a:ext cx="3664877" cy="6211019"/>
          </a:xfrm>
        </p:spPr>
        <p:txBody>
          <a:bodyPr>
            <a:noAutofit/>
          </a:bodyPr>
          <a:lstStyle/>
          <a:p>
            <a:pPr marL="0" indent="0" algn="r" rtl="1">
              <a:buNone/>
            </a:pPr>
            <a:endParaRPr lang="fa-IR" sz="2200" b="1" dirty="0">
              <a:cs typeface="B Nazanin" pitchFamily="2" charset="-78"/>
            </a:endParaRPr>
          </a:p>
          <a:p>
            <a:pPr marL="0" indent="0" algn="r" rtl="1">
              <a:buNone/>
            </a:pPr>
            <a:endParaRPr lang="fa-IR" sz="2200" b="1" dirty="0" smtClean="0">
              <a:cs typeface="B Nazanin" pitchFamily="2" charset="-78"/>
            </a:endParaRPr>
          </a:p>
          <a:p>
            <a:pPr marL="0" indent="0" algn="r" rtl="1">
              <a:buNone/>
            </a:pPr>
            <a:endParaRPr lang="fa-IR" sz="2200" b="1" dirty="0" smtClean="0">
              <a:cs typeface="B Nazanin" pitchFamily="2" charset="-78"/>
            </a:endParaRPr>
          </a:p>
          <a:p>
            <a:pPr marL="0" indent="0" algn="r" rtl="1">
              <a:buNone/>
            </a:pPr>
            <a:endParaRPr lang="fa-IR" sz="2200" b="1" dirty="0" smtClean="0">
              <a:cs typeface="B Nazanin" pitchFamily="2" charset="-78"/>
            </a:endParaRPr>
          </a:p>
          <a:p>
            <a:pPr marL="0" indent="0" algn="r" rtl="1">
              <a:buNone/>
            </a:pPr>
            <a:endParaRPr lang="fa-IR" sz="2200" b="1" dirty="0">
              <a:cs typeface="B Nazanin" pitchFamily="2" charset="-78"/>
            </a:endParaRPr>
          </a:p>
          <a:p>
            <a:pPr marL="0" indent="0" algn="r" rtl="1">
              <a:buNone/>
            </a:pPr>
            <a:endParaRPr lang="fa-IR" sz="2200" b="1" dirty="0" smtClean="0">
              <a:cs typeface="B Nazanin" pitchFamily="2" charset="-78"/>
            </a:endParaRPr>
          </a:p>
          <a:p>
            <a:pPr marL="0" indent="0" algn="r" rtl="1">
              <a:buNone/>
            </a:pPr>
            <a:r>
              <a:rPr lang="fa-IR" sz="2200" b="1" dirty="0" smtClean="0">
                <a:cs typeface="B Nazanin" pitchFamily="2" charset="-78"/>
              </a:rPr>
              <a:t>معرفی زاویه متمم و مکمل</a:t>
            </a:r>
          </a:p>
          <a:p>
            <a:pPr marL="0" indent="0" algn="r" rtl="1">
              <a:buNone/>
            </a:pPr>
            <a:endParaRPr lang="fa-IR" sz="2200" b="1" dirty="0" smtClean="0">
              <a:cs typeface="B Nazanin" pitchFamily="2" charset="-78"/>
            </a:endParaRP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باز پاسخ</a:t>
            </a: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اختلاف هر زاویه مکمل با متمم آن 90 درجه است(نتیجه گیری از سوال 1)</a:t>
            </a:r>
          </a:p>
          <a:p>
            <a:pPr marL="0" indent="0" algn="r" rtl="1">
              <a:buNone/>
            </a:pPr>
            <a:endParaRPr lang="fa-IR" sz="2200" b="1" dirty="0">
              <a:cs typeface="B Nazanin" pitchFamily="2" charset="-78"/>
            </a:endParaRPr>
          </a:p>
          <a:p>
            <a:pPr marL="0" indent="0" algn="r" rtl="1">
              <a:buNone/>
            </a:pPr>
            <a:endParaRPr lang="fa-IR" sz="2200" b="1" dirty="0" smtClean="0">
              <a:cs typeface="B Nazanin" pitchFamily="2" charset="-78"/>
            </a:endParaRPr>
          </a:p>
          <a:p>
            <a:pPr marL="0" indent="0" algn="r" rtl="1">
              <a:buNone/>
            </a:pPr>
            <a:endParaRPr lang="en-US" sz="2200" b="1" dirty="0">
              <a:cs typeface="B Nazanin" pitchFamily="2" charset="-78"/>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71912" y="74982"/>
            <a:ext cx="5117397" cy="6783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ight Triangle 3"/>
          <p:cNvSpPr/>
          <p:nvPr/>
        </p:nvSpPr>
        <p:spPr>
          <a:xfrm>
            <a:off x="6556075" y="966157"/>
            <a:ext cx="379563" cy="552091"/>
          </a:xfrm>
          <a:prstGeom prst="r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Right Triangle 4"/>
          <p:cNvSpPr/>
          <p:nvPr/>
        </p:nvSpPr>
        <p:spPr>
          <a:xfrm>
            <a:off x="7539487" y="966157"/>
            <a:ext cx="517585" cy="552091"/>
          </a:xfrm>
          <a:prstGeom prst="r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ight Triangle 6"/>
          <p:cNvSpPr/>
          <p:nvPr/>
        </p:nvSpPr>
        <p:spPr>
          <a:xfrm rot="10800000">
            <a:off x="7090913" y="966156"/>
            <a:ext cx="448574" cy="552092"/>
          </a:xfrm>
          <a:prstGeom prst="r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ight Triangle 7"/>
          <p:cNvSpPr/>
          <p:nvPr/>
        </p:nvSpPr>
        <p:spPr>
          <a:xfrm>
            <a:off x="5520906" y="1742536"/>
            <a:ext cx="500332" cy="448573"/>
          </a:xfrm>
          <a:prstGeom prst="r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ight Triangle 8"/>
          <p:cNvSpPr/>
          <p:nvPr/>
        </p:nvSpPr>
        <p:spPr>
          <a:xfrm rot="16200000">
            <a:off x="5058495" y="1712604"/>
            <a:ext cx="423333" cy="533675"/>
          </a:xfrm>
          <a:prstGeom prst="r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ight Triangle 9"/>
          <p:cNvSpPr/>
          <p:nvPr/>
        </p:nvSpPr>
        <p:spPr>
          <a:xfrm>
            <a:off x="6556075" y="1767774"/>
            <a:ext cx="534838" cy="440583"/>
          </a:xfrm>
          <a:prstGeom prst="r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ight Triangle 10"/>
          <p:cNvSpPr/>
          <p:nvPr/>
        </p:nvSpPr>
        <p:spPr>
          <a:xfrm rot="16200000">
            <a:off x="6036142" y="1693123"/>
            <a:ext cx="483081" cy="512889"/>
          </a:xfrm>
          <a:prstGeom prst="r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Right Triangle 11"/>
          <p:cNvSpPr/>
          <p:nvPr/>
        </p:nvSpPr>
        <p:spPr>
          <a:xfrm rot="10800000">
            <a:off x="6049080" y="2208358"/>
            <a:ext cx="506994" cy="465830"/>
          </a:xfrm>
          <a:prstGeom prst="r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4" name="Straight Arrow Connector 13"/>
          <p:cNvCxnSpPr/>
          <p:nvPr/>
        </p:nvCxnSpPr>
        <p:spPr>
          <a:xfrm flipH="1" flipV="1">
            <a:off x="3871912" y="3036498"/>
            <a:ext cx="717341" cy="42999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H="1" flipV="1">
            <a:off x="3871912" y="3251494"/>
            <a:ext cx="1164279" cy="116102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flipV="1">
            <a:off x="3871912" y="4815751"/>
            <a:ext cx="3219002" cy="2149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flipH="1">
            <a:off x="3871912" y="5589253"/>
            <a:ext cx="166508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1950192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034" y="327804"/>
            <a:ext cx="3683929" cy="6300156"/>
          </a:xfrm>
        </p:spPr>
        <p:txBody>
          <a:bodyPr>
            <a:noAutofit/>
          </a:bodyPr>
          <a:lstStyle/>
          <a:p>
            <a:pPr marL="0" indent="0" algn="r" rtl="1">
              <a:buNone/>
            </a:pPr>
            <a:r>
              <a:rPr lang="fa-IR" sz="2200" b="1" dirty="0" smtClean="0">
                <a:cs typeface="B Nazanin" pitchFamily="2" charset="-78"/>
              </a:rPr>
              <a:t>معرفی زاویه متقابل به راس</a:t>
            </a:r>
          </a:p>
          <a:p>
            <a:pPr marL="0" indent="0" algn="r" rtl="1">
              <a:buNone/>
            </a:pPr>
            <a:r>
              <a:rPr lang="fa-IR" sz="2200" b="1" dirty="0">
                <a:cs typeface="B Nazanin" pitchFamily="2" charset="-78"/>
              </a:rPr>
              <a:t>ب</a:t>
            </a:r>
            <a:r>
              <a:rPr lang="fa-IR" sz="2200" b="1" dirty="0" smtClean="0">
                <a:cs typeface="B Nazanin" pitchFamily="2" charset="-78"/>
              </a:rPr>
              <a:t>یان خصوصیات های مهم زاویه متقابل به راس</a:t>
            </a:r>
            <a:endParaRPr lang="fa-IR" sz="2200" b="1" dirty="0">
              <a:cs typeface="B Nazanin" pitchFamily="2" charset="-78"/>
            </a:endParaRPr>
          </a:p>
          <a:p>
            <a:pPr algn="r" rtl="1"/>
            <a:endParaRPr lang="fa-IR" sz="2200" b="1" dirty="0">
              <a:cs typeface="B Nazanin" pitchFamily="2" charset="-78"/>
            </a:endParaRPr>
          </a:p>
          <a:p>
            <a:pPr marL="0" indent="0" algn="r" rtl="1">
              <a:buNone/>
            </a:pPr>
            <a:r>
              <a:rPr lang="fa-IR" sz="2200" b="1" dirty="0" smtClean="0">
                <a:cs typeface="B Nazanin" pitchFamily="2" charset="-78"/>
              </a:rPr>
              <a:t>بیان ویژگی مهم زاویه متقابل به راس</a:t>
            </a:r>
          </a:p>
          <a:p>
            <a:pPr algn="r" rtl="1"/>
            <a:endParaRPr lang="fa-IR" sz="2200" b="1" dirty="0">
              <a:cs typeface="B Nazanin" pitchFamily="2" charset="-78"/>
            </a:endParaRPr>
          </a:p>
          <a:p>
            <a:pPr marL="0" indent="0" algn="r" rtl="1">
              <a:buNone/>
            </a:pPr>
            <a:r>
              <a:rPr lang="fa-IR" sz="2200" b="1" dirty="0" smtClean="0">
                <a:cs typeface="B Nazanin" pitchFamily="2" charset="-78"/>
              </a:rPr>
              <a:t>مشاهده زاویه های متقابل به راس در زندگی روزمره</a:t>
            </a:r>
          </a:p>
          <a:p>
            <a:pPr marL="0" indent="0" algn="r" rtl="1">
              <a:buNone/>
            </a:pPr>
            <a:endParaRPr lang="fa-IR" sz="2200" b="1" dirty="0" smtClean="0">
              <a:cs typeface="B Nazanin" pitchFamily="2" charset="-78"/>
            </a:endParaRPr>
          </a:p>
          <a:p>
            <a:pPr algn="r" rtl="1"/>
            <a:endParaRPr lang="fa-IR" sz="2200" b="1" dirty="0" smtClean="0">
              <a:cs typeface="B Nazanin" pitchFamily="2" charset="-78"/>
            </a:endParaRPr>
          </a:p>
          <a:p>
            <a:pPr algn="r" rtl="1"/>
            <a:endParaRPr lang="fa-IR" sz="2200" b="1" dirty="0">
              <a:cs typeface="B Nazanin" pitchFamily="2" charset="-78"/>
            </a:endParaRPr>
          </a:p>
          <a:p>
            <a:pPr algn="r" rtl="1"/>
            <a:endParaRPr lang="fa-IR" sz="2200" b="1" dirty="0" smtClean="0">
              <a:cs typeface="B Nazanin" pitchFamily="2" charset="-78"/>
            </a:endParaRPr>
          </a:p>
          <a:p>
            <a:pPr marL="0" indent="0" algn="r" rtl="1">
              <a:buNone/>
            </a:pPr>
            <a:r>
              <a:rPr lang="fa-IR" sz="2200" b="1" dirty="0" smtClean="0">
                <a:cs typeface="B Nazanin" pitchFamily="2" charset="-78"/>
              </a:rPr>
              <a:t>استفاده از ویژگی متقابل به راس برای به دست آوردن زاویه مجهول</a:t>
            </a:r>
            <a:endParaRPr lang="en-US" sz="2200" b="1" dirty="0">
              <a:cs typeface="B Nazanin" pitchFamily="2" charset="-78"/>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97999" y="25672"/>
            <a:ext cx="5235784" cy="6841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H="1" flipV="1">
            <a:off x="4024312" y="586596"/>
            <a:ext cx="511071" cy="17252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flipH="1" flipV="1">
            <a:off x="3921177" y="1273833"/>
            <a:ext cx="972876" cy="2149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flipH="1">
            <a:off x="3971587" y="2409645"/>
            <a:ext cx="127327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a:endCxn id="3" idx="3"/>
          </p:cNvCxnSpPr>
          <p:nvPr/>
        </p:nvCxnSpPr>
        <p:spPr>
          <a:xfrm flipH="1">
            <a:off x="3890963" y="3446459"/>
            <a:ext cx="1155491" cy="3142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flipH="1">
            <a:off x="4024312" y="5745192"/>
            <a:ext cx="717341"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0692232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236263" y="0"/>
                <a:ext cx="3761116" cy="4891509"/>
              </a:xfrm>
            </p:spPr>
            <p:txBody>
              <a:bodyPr>
                <a:noAutofit/>
              </a:bodyPr>
              <a:lstStyle/>
              <a:p>
                <a:pPr marL="0" indent="0" algn="r" rtl="1">
                  <a:buNone/>
                </a:pPr>
                <a:r>
                  <a:rPr lang="fa-IR" sz="2200" b="1" dirty="0" smtClean="0">
                    <a:cs typeface="B Nazanin" pitchFamily="2" charset="-78"/>
                  </a:rPr>
                  <a:t>سوال 1) به دست آوردن فاصله نقطه از خط</a:t>
                </a:r>
              </a:p>
              <a:p>
                <a:pPr marL="0" indent="0" algn="r" rtl="1">
                  <a:buNone/>
                </a:pPr>
                <a:r>
                  <a:rPr lang="fa-IR" sz="2200" b="1" dirty="0" smtClean="0">
                    <a:cs typeface="B Nazanin" pitchFamily="2" charset="-78"/>
                  </a:rPr>
                  <a:t>سوال 2)رسم عمود ومنصف</a:t>
                </a:r>
              </a:p>
              <a:p>
                <a:pPr marL="0" indent="0" algn="r" rtl="1">
                  <a:buNone/>
                </a:pPr>
                <a:r>
                  <a:rPr lang="fa-IR" sz="2200" b="1" dirty="0" smtClean="0">
                    <a:cs typeface="B Nazanin" pitchFamily="2" charset="-78"/>
                  </a:rPr>
                  <a:t>سوال 3)به دست آوردن زاویه مجهول</a:t>
                </a:r>
                <a:endParaRPr lang="fa-IR" sz="2200" b="1" dirty="0">
                  <a:cs typeface="B Nazanin" pitchFamily="2" charset="-78"/>
                </a:endParaRPr>
              </a:p>
              <a:p>
                <a:pPr marL="0" indent="0" algn="r" rtl="1">
                  <a:buNone/>
                </a:pPr>
                <a:r>
                  <a:rPr lang="fa-IR" sz="2200" b="1" dirty="0" smtClean="0">
                    <a:cs typeface="B Nazanin" pitchFamily="2" charset="-78"/>
                  </a:rPr>
                  <a:t>سوال 4، 5 و 6) مسائل مربوط به زاویه متمم و مکمل</a:t>
                </a:r>
              </a:p>
              <a:p>
                <a:pPr marL="0" indent="0" algn="r" rtl="1">
                  <a:buNone/>
                </a:pPr>
                <a:r>
                  <a:rPr lang="fa-IR" sz="2200" b="1" dirty="0" smtClean="0">
                    <a:cs typeface="B Nazanin" pitchFamily="2" charset="-78"/>
                  </a:rPr>
                  <a:t>سوال 7)به دست </a:t>
                </a:r>
                <a:r>
                  <a:rPr lang="fa-IR" sz="2200" b="1" smtClean="0">
                    <a:cs typeface="B Nazanin" pitchFamily="2" charset="-78"/>
                  </a:rPr>
                  <a:t>آوردن مقدار </a:t>
                </a:r>
                <a:r>
                  <a:rPr lang="fa-IR" sz="2200" b="1" dirty="0" smtClean="0">
                    <a:cs typeface="B Nazanin" pitchFamily="2" charset="-78"/>
                  </a:rPr>
                  <a:t>زاویه بین عقربه های ساعت</a:t>
                </a:r>
              </a:p>
              <a:p>
                <a:pPr marL="0" indent="0" algn="r" rtl="1">
                  <a:buNone/>
                </a:pPr>
                <a:r>
                  <a:rPr lang="fa-IR" sz="2200" b="1" dirty="0" smtClean="0">
                    <a:cs typeface="B Nazanin" pitchFamily="2" charset="-78"/>
                  </a:rPr>
                  <a:t>36 درجه</a:t>
                </a:r>
              </a:p>
              <a:p>
                <a:pPr marL="0" indent="0" algn="r" rtl="1">
                  <a:buNone/>
                </a:pPr>
                <a14:m>
                  <m:oMath xmlns:m="http://schemas.openxmlformats.org/officeDocument/2006/math">
                    <m:f>
                      <m:fPr>
                        <m:ctrlPr>
                          <a:rPr lang="fa-IR" sz="2200" b="1" i="1" smtClean="0">
                            <a:latin typeface="Cambria Math" panose="02040503050406030204" pitchFamily="18" charset="0"/>
                          </a:rPr>
                        </m:ctrlPr>
                      </m:fPr>
                      <m:num>
                        <m:r>
                          <a:rPr lang="fa-IR" sz="2200" b="1" i="1" smtClean="0">
                            <a:latin typeface="Cambria Math"/>
                          </a:rPr>
                          <m:t>𝟏</m:t>
                        </m:r>
                      </m:num>
                      <m:den>
                        <m:r>
                          <a:rPr lang="fa-IR" sz="2200" b="1" i="1" smtClean="0">
                            <a:latin typeface="Cambria Math"/>
                          </a:rPr>
                          <m:t>𝟔</m:t>
                        </m:r>
                      </m:den>
                    </m:f>
                  </m:oMath>
                </a14:m>
                <a:r>
                  <a:rPr lang="fa-IR" sz="2200" b="1" dirty="0" smtClean="0">
                    <a:cs typeface="B Nazanin" pitchFamily="2" charset="-78"/>
                  </a:rPr>
                  <a:t> دایره باید رنگ شود، 216درجه</a:t>
                </a:r>
              </a:p>
              <a:p>
                <a:pPr marL="0" indent="0" algn="r" rtl="1">
                  <a:buNone/>
                </a:pPr>
                <a:r>
                  <a:rPr lang="fa-IR" sz="2200" b="1" dirty="0" smtClean="0">
                    <a:cs typeface="B Nazanin" pitchFamily="2" charset="-78"/>
                  </a:rPr>
                  <a:t>%75 دایره یعنی </a:t>
                </a:r>
                <a14:m>
                  <m:oMath xmlns:m="http://schemas.openxmlformats.org/officeDocument/2006/math">
                    <m:f>
                      <m:fPr>
                        <m:ctrlPr>
                          <a:rPr lang="fa-IR" sz="2200" b="1" i="1" smtClean="0">
                            <a:latin typeface="Cambria Math" panose="02040503050406030204" pitchFamily="18" charset="0"/>
                          </a:rPr>
                        </m:ctrlPr>
                      </m:fPr>
                      <m:num>
                        <m:r>
                          <a:rPr lang="fa-IR" sz="2200" b="1" i="1" smtClean="0">
                            <a:latin typeface="Cambria Math"/>
                          </a:rPr>
                          <m:t>𝟑</m:t>
                        </m:r>
                      </m:num>
                      <m:den>
                        <m:r>
                          <a:rPr lang="fa-IR" sz="2200" b="1" i="1" smtClean="0">
                            <a:latin typeface="Cambria Math"/>
                          </a:rPr>
                          <m:t>𝟒</m:t>
                        </m:r>
                      </m:den>
                    </m:f>
                  </m:oMath>
                </a14:m>
                <a:r>
                  <a:rPr lang="fa-IR" sz="2200" b="1" dirty="0" smtClean="0">
                    <a:cs typeface="B Nazanin" pitchFamily="2" charset="-78"/>
                  </a:rPr>
                  <a:t> دایره و در نتیجه 270 درجه میشود</a:t>
                </a:r>
              </a:p>
              <a:p>
                <a:pPr marL="0" indent="0" algn="r" rtl="1">
                  <a:buNone/>
                </a:pPr>
                <a:r>
                  <a:rPr lang="fa-IR" sz="2200" b="1" dirty="0" smtClean="0">
                    <a:cs typeface="B Nazanin" pitchFamily="2" charset="-78"/>
                  </a:rPr>
                  <a:t>مساحت </a:t>
                </a:r>
                <a14:m>
                  <m:oMath xmlns:m="http://schemas.openxmlformats.org/officeDocument/2006/math">
                    <m:f>
                      <m:fPr>
                        <m:ctrlPr>
                          <a:rPr lang="fa-IR" sz="2200" b="1" i="1" smtClean="0">
                            <a:latin typeface="Cambria Math" panose="02040503050406030204" pitchFamily="18" charset="0"/>
                          </a:rPr>
                        </m:ctrlPr>
                      </m:fPr>
                      <m:num>
                        <m:r>
                          <a:rPr lang="fa-IR" sz="2200" b="1" i="1" smtClean="0">
                            <a:latin typeface="Cambria Math"/>
                          </a:rPr>
                          <m:t>𝟑</m:t>
                        </m:r>
                      </m:num>
                      <m:den>
                        <m:r>
                          <a:rPr lang="fa-IR" sz="2200" b="1" i="1" smtClean="0">
                            <a:latin typeface="Cambria Math"/>
                          </a:rPr>
                          <m:t>𝟒</m:t>
                        </m:r>
                      </m:den>
                    </m:f>
                  </m:oMath>
                </a14:m>
                <a:r>
                  <a:rPr lang="fa-IR" sz="2200" b="1" dirty="0" smtClean="0">
                    <a:cs typeface="B Nazanin" pitchFamily="2" charset="-78"/>
                  </a:rPr>
                  <a:t> دایره </a:t>
                </a:r>
              </a:p>
              <a:p>
                <a:pPr marL="0" indent="0" algn="r" rtl="1">
                  <a:buNone/>
                </a:pPr>
                <a:r>
                  <a:rPr lang="fa-IR" sz="2200" b="1" dirty="0" smtClean="0">
                    <a:cs typeface="B Nazanin" pitchFamily="2" charset="-78"/>
                  </a:rPr>
                  <a:t>(</a:t>
                </a:r>
                <a14:m>
                  <m:oMath xmlns:m="http://schemas.openxmlformats.org/officeDocument/2006/math">
                    <m:f>
                      <m:fPr>
                        <m:ctrlPr>
                          <a:rPr lang="fa-IR" sz="2200" b="1" i="1" smtClean="0">
                            <a:latin typeface="Cambria Math" panose="02040503050406030204" pitchFamily="18" charset="0"/>
                          </a:rPr>
                        </m:ctrlPr>
                      </m:fPr>
                      <m:num>
                        <m:r>
                          <a:rPr lang="fa-IR" sz="2200" b="1" i="1" smtClean="0">
                            <a:latin typeface="Cambria Math"/>
                          </a:rPr>
                          <m:t>𝟑</m:t>
                        </m:r>
                      </m:num>
                      <m:den>
                        <m:r>
                          <a:rPr lang="fa-IR" sz="2200" b="1" i="1" smtClean="0">
                            <a:latin typeface="Cambria Math"/>
                          </a:rPr>
                          <m:t>𝟒</m:t>
                        </m:r>
                      </m:den>
                    </m:f>
                  </m:oMath>
                </a14:m>
                <a:r>
                  <a:rPr lang="fa-IR" sz="2200" b="1" dirty="0" smtClean="0">
                    <a:cs typeface="B Nazanin" pitchFamily="2" charset="-78"/>
                  </a:rPr>
                  <a:t>×10 ×10 × 3/14)</a:t>
                </a:r>
                <a:endParaRPr lang="en-US" sz="2200" b="1" dirty="0">
                  <a:cs typeface="B Nazanin" pitchFamily="2" charset="-78"/>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36263" y="0"/>
                <a:ext cx="3761116" cy="4891509"/>
              </a:xfrm>
              <a:blipFill rotWithShape="0">
                <a:blip r:embed="rId2"/>
                <a:stretch>
                  <a:fillRect l="-2431" t="-873" r="-2269" b="-35287"/>
                </a:stretch>
              </a:blipFill>
            </p:spPr>
            <p:txBody>
              <a:bodyPr/>
              <a:lstStyle/>
              <a:p>
                <a:r>
                  <a:rPr lang="en-US">
                    <a:noFill/>
                  </a:rPr>
                  <a:t> </a:t>
                </a:r>
              </a:p>
            </p:txBody>
          </p:sp>
        </mc:Fallback>
      </mc:AlternateContent>
      <p:pic>
        <p:nvPicPr>
          <p:cNvPr id="194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76712" y="-17440"/>
            <a:ext cx="5203076" cy="687544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Arrow Connector 8"/>
          <p:cNvCxnSpPr/>
          <p:nvPr/>
        </p:nvCxnSpPr>
        <p:spPr>
          <a:xfrm flipH="1" flipV="1">
            <a:off x="4024964" y="5340415"/>
            <a:ext cx="1737481" cy="5255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62" name="Right Brace 19461"/>
          <p:cNvSpPr/>
          <p:nvPr/>
        </p:nvSpPr>
        <p:spPr>
          <a:xfrm>
            <a:off x="3743865" y="3243532"/>
            <a:ext cx="536366" cy="3416061"/>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9465" name="Rectangle 19464"/>
          <p:cNvSpPr/>
          <p:nvPr/>
        </p:nvSpPr>
        <p:spPr>
          <a:xfrm>
            <a:off x="5727940" y="1690778"/>
            <a:ext cx="431320" cy="310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8" name="Right Triangle 19467"/>
          <p:cNvSpPr/>
          <p:nvPr/>
        </p:nvSpPr>
        <p:spPr>
          <a:xfrm>
            <a:off x="5072333" y="715993"/>
            <a:ext cx="224287" cy="508959"/>
          </a:xfrm>
          <a:prstGeom prst="rtTriangl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469" name="Hexagon 19468"/>
          <p:cNvSpPr/>
          <p:nvPr/>
        </p:nvSpPr>
        <p:spPr>
          <a:xfrm>
            <a:off x="4893704" y="1639019"/>
            <a:ext cx="540938" cy="448573"/>
          </a:xfrm>
          <a:prstGeom prst="hexag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471" name="Isosceles Triangle 19470"/>
          <p:cNvSpPr/>
          <p:nvPr/>
        </p:nvSpPr>
        <p:spPr>
          <a:xfrm>
            <a:off x="5755492" y="711679"/>
            <a:ext cx="354740" cy="5089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2" name="Isosceles Triangle 19471"/>
          <p:cNvSpPr/>
          <p:nvPr/>
        </p:nvSpPr>
        <p:spPr>
          <a:xfrm>
            <a:off x="6493284" y="767752"/>
            <a:ext cx="431907" cy="3871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012214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023" y="199721"/>
            <a:ext cx="3915943" cy="6418051"/>
          </a:xfrm>
        </p:spPr>
        <p:txBody>
          <a:bodyPr>
            <a:normAutofit fontScale="92500"/>
          </a:bodyPr>
          <a:lstStyle/>
          <a:p>
            <a:pPr marL="0" indent="0" algn="r" rtl="1">
              <a:buNone/>
            </a:pPr>
            <a:r>
              <a:rPr lang="fa-IR" sz="2200" b="1" dirty="0" smtClean="0">
                <a:cs typeface="B Nazanin" pitchFamily="2" charset="-78"/>
              </a:rPr>
              <a:t>در فرهنگ نوشتن تاکید بر قلم خود دانش آموز است. معلم دیکته نکند.</a:t>
            </a: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هر دانش آموز با توجه به درک و استدلال خودش بنویسد.</a:t>
            </a: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مثال قشنگی است. دانش آموز در این سوال درک می کند وقتی یک وسیله ای یا جسمی را می بیند می تواند چیزهای مختلفی از آن را اندازه بگیرد مثلا در این تمرین می تواند اندازه ی جرم آبمیوه، حجم آبمیوه، بلندی پاکت آبمیوه، مقدار کاغذ مصرف شده برای تولید پاکت آبمیوه(مساحت) را به دست آورد.</a:t>
            </a:r>
            <a:endParaRPr lang="fa-IR" sz="2200" b="1" dirty="0">
              <a:cs typeface="B Nazanin" pitchFamily="2" charset="-78"/>
            </a:endParaRPr>
          </a:p>
          <a:p>
            <a:pPr marL="0" indent="0" algn="r" rtl="1">
              <a:buNone/>
            </a:pPr>
            <a:endParaRPr lang="fa-IR" sz="2200" b="1" dirty="0" smtClean="0">
              <a:cs typeface="B Nazanin" pitchFamily="2" charset="-78"/>
            </a:endParaRPr>
          </a:p>
          <a:p>
            <a:pPr marL="0" indent="0" algn="r" rtl="1">
              <a:buNone/>
            </a:pPr>
            <a:r>
              <a:rPr lang="fa-IR" sz="2200" b="1" dirty="0" smtClean="0">
                <a:cs typeface="B Nazanin" pitchFamily="2" charset="-78"/>
              </a:rPr>
              <a:t>جمع بندی آنچه که در این فصل خوانده است. و پیدا کردن مثال های واقعی برای اعداد و واحدهای داده شده</a:t>
            </a:r>
            <a:endParaRPr lang="en-US" sz="2200" b="1" dirty="0">
              <a:cs typeface="B Nazanin" pitchFamily="2" charset="-78"/>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53966" y="-37382"/>
            <a:ext cx="5262562" cy="6892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Arrow Connector 4"/>
          <p:cNvCxnSpPr/>
          <p:nvPr/>
        </p:nvCxnSpPr>
        <p:spPr>
          <a:xfrm flipH="1">
            <a:off x="3911181" y="897147"/>
            <a:ext cx="1799506" cy="2932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4053966" y="5676181"/>
            <a:ext cx="1294412" cy="3450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flipV="1">
            <a:off x="4053966" y="3408748"/>
            <a:ext cx="2019031" cy="9389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7603383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189" y="347151"/>
            <a:ext cx="3329795" cy="5917720"/>
          </a:xfrm>
        </p:spPr>
        <p:txBody>
          <a:bodyPr>
            <a:normAutofit/>
          </a:bodyPr>
          <a:lstStyle/>
          <a:p>
            <a:pPr marL="0" indent="0" algn="r" rtl="1">
              <a:buNone/>
            </a:pPr>
            <a:r>
              <a:rPr lang="fa-IR" sz="2200" b="1" dirty="0" smtClean="0">
                <a:cs typeface="B Nazanin" pitchFamily="2" charset="-78"/>
              </a:rPr>
              <a:t>تبدیل واحد با کمک جدول تناسب</a:t>
            </a:r>
          </a:p>
          <a:p>
            <a:pPr marL="0" indent="0" algn="r" rtl="1">
              <a:buNone/>
            </a:pPr>
            <a:endParaRPr lang="fa-IR" sz="2200" b="1" dirty="0" smtClean="0">
              <a:cs typeface="B Nazanin" pitchFamily="2" charset="-78"/>
            </a:endParaRPr>
          </a:p>
          <a:p>
            <a:pPr marL="0" indent="0" algn="r" rtl="1">
              <a:buNone/>
            </a:pPr>
            <a:endParaRPr lang="fa-IR" sz="2200" b="1" dirty="0">
              <a:cs typeface="B Nazanin" pitchFamily="2" charset="-78"/>
            </a:endParaRPr>
          </a:p>
          <a:p>
            <a:pPr marL="0" indent="0" algn="r" rtl="1">
              <a:buNone/>
            </a:pPr>
            <a:r>
              <a:rPr lang="fa-IR" sz="2200" b="1" dirty="0" smtClean="0">
                <a:cs typeface="B Nazanin" pitchFamily="2" charset="-78"/>
              </a:rPr>
              <a:t>کشیدن گسترده مکعب مستطیل</a:t>
            </a:r>
          </a:p>
          <a:p>
            <a:pPr marL="0" indent="0" algn="r" rtl="1">
              <a:buNone/>
            </a:pPr>
            <a:endParaRPr lang="fa-IR" sz="2200" b="1" dirty="0">
              <a:cs typeface="B Nazanin" pitchFamily="2" charset="-78"/>
            </a:endParaRPr>
          </a:p>
          <a:p>
            <a:pPr marL="0" indent="0" algn="r" rtl="1">
              <a:buNone/>
            </a:pPr>
            <a:endParaRPr lang="fa-IR" sz="2200" b="1" dirty="0" smtClean="0">
              <a:cs typeface="B Nazanin" pitchFamily="2" charset="-78"/>
            </a:endParaRPr>
          </a:p>
          <a:p>
            <a:pPr marL="0" indent="0" algn="r" rtl="1">
              <a:buNone/>
            </a:pPr>
            <a:r>
              <a:rPr lang="fa-IR" sz="2200" b="1" dirty="0" smtClean="0">
                <a:cs typeface="B Nazanin" pitchFamily="2" charset="-78"/>
              </a:rPr>
              <a:t>به دست آوردن مساحت کل هرم</a:t>
            </a:r>
          </a:p>
          <a:p>
            <a:pPr marL="0" indent="0" algn="r" rtl="1">
              <a:buNone/>
            </a:pPr>
            <a:r>
              <a:rPr lang="fa-IR" sz="2200" b="1" dirty="0" smtClean="0">
                <a:cs typeface="B Nazanin" pitchFamily="2" charset="-78"/>
              </a:rPr>
              <a:t>عدد 12 جز اعداد اضافی است</a:t>
            </a:r>
          </a:p>
          <a:p>
            <a:pPr marL="0" indent="0" algn="r" rtl="1">
              <a:buNone/>
            </a:pPr>
            <a:r>
              <a:rPr lang="fa-IR" sz="2200" b="1" dirty="0" smtClean="0">
                <a:cs typeface="B Nazanin" pitchFamily="2" charset="-78"/>
              </a:rPr>
              <a:t>16</a:t>
            </a:r>
          </a:p>
          <a:p>
            <a:pPr marL="0" indent="0" algn="r" rtl="1">
              <a:buNone/>
            </a:pPr>
            <a:r>
              <a:rPr lang="fa-IR" sz="2200" b="1" dirty="0" smtClean="0">
                <a:cs typeface="B Nazanin" pitchFamily="2" charset="-78"/>
              </a:rPr>
              <a:t>8</a:t>
            </a:r>
          </a:p>
          <a:p>
            <a:pPr marL="0" indent="0" algn="r" rtl="1">
              <a:buNone/>
            </a:pPr>
            <a:r>
              <a:rPr lang="fa-IR" sz="2200" b="1" dirty="0" smtClean="0">
                <a:cs typeface="B Nazanin" pitchFamily="2" charset="-78"/>
              </a:rPr>
              <a:t>4</a:t>
            </a:r>
          </a:p>
          <a:p>
            <a:pPr marL="0" indent="0" algn="r" rtl="1">
              <a:buNone/>
            </a:pPr>
            <a:r>
              <a:rPr lang="fa-IR" sz="2200" b="1" dirty="0" smtClean="0">
                <a:cs typeface="B Nazanin" pitchFamily="2" charset="-78"/>
              </a:rPr>
              <a:t>به دست آوردن زاویه</a:t>
            </a:r>
            <a:endParaRPr lang="en-US" sz="2200" b="1" dirty="0">
              <a:cs typeface="B Nazanin" pitchFamily="2" charset="-78"/>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52718" y="0"/>
            <a:ext cx="5094607" cy="6767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Straight Arrow Connector 3"/>
          <p:cNvCxnSpPr/>
          <p:nvPr/>
        </p:nvCxnSpPr>
        <p:spPr>
          <a:xfrm flipH="1" flipV="1">
            <a:off x="3585984" y="672861"/>
            <a:ext cx="1175797" cy="5348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 name="Straight Arrow Connector 4"/>
          <p:cNvCxnSpPr/>
          <p:nvPr/>
        </p:nvCxnSpPr>
        <p:spPr>
          <a:xfrm flipH="1">
            <a:off x="3585983" y="3071004"/>
            <a:ext cx="1175798" cy="23500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H="1">
            <a:off x="3742066" y="4475671"/>
            <a:ext cx="2796758" cy="6829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a:off x="3742066" y="4215441"/>
            <a:ext cx="2957955" cy="5204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3761117" y="4002657"/>
            <a:ext cx="2938905" cy="2127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3585984" y="3818626"/>
            <a:ext cx="276305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H="1">
            <a:off x="3713312" y="5555411"/>
            <a:ext cx="1048469" cy="1696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flipH="1">
            <a:off x="3627317" y="2001328"/>
            <a:ext cx="113446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9075711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5" y="3434763"/>
            <a:ext cx="3933645" cy="1984076"/>
          </a:xfrm>
        </p:spPr>
        <p:txBody>
          <a:bodyPr>
            <a:normAutofit/>
          </a:bodyPr>
          <a:lstStyle/>
          <a:p>
            <a:pPr algn="ctr" rtl="1"/>
            <a:r>
              <a:rPr lang="fa-IR" sz="2800" b="1" dirty="0" smtClean="0">
                <a:solidFill>
                  <a:schemeClr val="tx1"/>
                </a:solidFill>
                <a:cs typeface="B Nazanin" pitchFamily="2" charset="-78"/>
              </a:rPr>
              <a:t/>
            </a:r>
            <a:br>
              <a:rPr lang="fa-IR" sz="2800" b="1" dirty="0" smtClean="0">
                <a:solidFill>
                  <a:schemeClr val="tx1"/>
                </a:solidFill>
                <a:cs typeface="B Nazanin" pitchFamily="2" charset="-78"/>
              </a:rPr>
            </a:br>
            <a:r>
              <a:rPr lang="fa-IR" sz="2800" b="1" dirty="0">
                <a:solidFill>
                  <a:schemeClr val="tx1"/>
                </a:solidFill>
                <a:cs typeface="B Nazanin" pitchFamily="2" charset="-78"/>
              </a:rPr>
              <a:t/>
            </a:r>
            <a:br>
              <a:rPr lang="fa-IR" sz="2800" b="1" dirty="0">
                <a:solidFill>
                  <a:schemeClr val="tx1"/>
                </a:solidFill>
                <a:cs typeface="B Nazanin" pitchFamily="2" charset="-78"/>
              </a:rPr>
            </a:br>
            <a:r>
              <a:rPr lang="fa-IR" sz="2800" b="1" dirty="0" smtClean="0">
                <a:solidFill>
                  <a:schemeClr val="tx1"/>
                </a:solidFill>
                <a:cs typeface="B Nazanin" pitchFamily="2" charset="-78"/>
              </a:rPr>
              <a:t>معرفی واحدهای مگا، گیگا، نانو و میکرو </a:t>
            </a:r>
            <a:endParaRPr lang="en-US" sz="2800" b="1" dirty="0">
              <a:solidFill>
                <a:schemeClr val="tx1"/>
              </a:solidFill>
              <a:cs typeface="B Nazanin" pitchFamily="2" charset="-78"/>
            </a:endParaRP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14006" y="11527"/>
            <a:ext cx="5242184" cy="6846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Content Placeholder 8"/>
          <p:cNvSpPr>
            <a:spLocks noGrp="1"/>
          </p:cNvSpPr>
          <p:nvPr>
            <p:ph idx="1"/>
          </p:nvPr>
        </p:nvSpPr>
        <p:spPr>
          <a:xfrm>
            <a:off x="621102" y="1177177"/>
            <a:ext cx="3278038" cy="703381"/>
          </a:xfrm>
        </p:spPr>
        <p:txBody>
          <a:bodyPr>
            <a:noAutofit/>
          </a:bodyPr>
          <a:lstStyle/>
          <a:p>
            <a:pPr marL="0" indent="0" algn="ctr" rtl="1">
              <a:buNone/>
            </a:pPr>
            <a:r>
              <a:rPr lang="fa-IR" sz="3600" b="1" dirty="0" smtClean="0">
                <a:cs typeface="B Nazanin" pitchFamily="2" charset="-78"/>
              </a:rPr>
              <a:t>معمای مربع گمشده</a:t>
            </a:r>
            <a:endParaRPr lang="en-US" sz="3600" b="1" dirty="0">
              <a:cs typeface="B Nazanin" pitchFamily="2" charset="-78"/>
            </a:endParaRPr>
          </a:p>
        </p:txBody>
      </p:sp>
    </p:spTree>
    <p:extLst>
      <p:ext uri="{BB962C8B-B14F-4D97-AF65-F5344CB8AC3E}">
        <p14:creationId xmlns:p14="http://schemas.microsoft.com/office/powerpoint/2010/main" xmlns="" val="1535077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1" y="2460563"/>
            <a:ext cx="7491046" cy="2555631"/>
          </a:xfrm>
        </p:spPr>
        <p:txBody>
          <a:bodyPr>
            <a:noAutofit/>
          </a:bodyPr>
          <a:lstStyle/>
          <a:p>
            <a:pPr algn="ctr" rtl="1"/>
            <a: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اندازه گیری</a:t>
            </a:r>
            <a:b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در پایه اول</a:t>
            </a:r>
            <a:br>
              <a:rPr lang="fa-IR" sz="8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br>
            <a:endParaRPr lang="en-US" sz="8000" dirty="0">
              <a:cs typeface="B Nazanin" pitchFamily="2" charset="-78"/>
            </a:endParaRPr>
          </a:p>
        </p:txBody>
      </p:sp>
      <p:pic>
        <p:nvPicPr>
          <p:cNvPr id="3" name="Picture 3" descr="C:\Users\azita\Desktop\تصویرکتاب ریاضی.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49149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865886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98" y="-95849"/>
            <a:ext cx="8596668" cy="1320800"/>
          </a:xfrm>
        </p:spPr>
        <p:txBody>
          <a:bodyPr>
            <a:normAutofit/>
          </a:bodyPr>
          <a:lstStyle/>
          <a:p>
            <a:pPr algn="ctr" rtl="1"/>
            <a:r>
              <a:rPr lang="fa-IR" sz="4800" b="1" dirty="0" smtClean="0">
                <a:cs typeface="B Nazanin" pitchFamily="2" charset="-78"/>
              </a:rPr>
              <a:t>معمای مربع گمشده</a:t>
            </a:r>
            <a:endParaRPr lang="en-US" sz="4800" b="1" dirty="0">
              <a:cs typeface="B Nazanin" pitchFamily="2" charset="-78"/>
            </a:endParaRPr>
          </a:p>
        </p:txBody>
      </p:sp>
      <p:sp>
        <p:nvSpPr>
          <p:cNvPr id="3" name="Content Placeholder 2"/>
          <p:cNvSpPr>
            <a:spLocks noGrp="1"/>
          </p:cNvSpPr>
          <p:nvPr>
            <p:ph idx="1"/>
          </p:nvPr>
        </p:nvSpPr>
        <p:spPr>
          <a:xfrm>
            <a:off x="4842631" y="780362"/>
            <a:ext cx="7156863" cy="5447910"/>
          </a:xfrm>
        </p:spPr>
        <p:txBody>
          <a:bodyPr>
            <a:noAutofit/>
          </a:bodyPr>
          <a:lstStyle/>
          <a:p>
            <a:pPr algn="just" rtl="1"/>
            <a:r>
              <a:rPr lang="fa-IR" sz="2200" b="1" dirty="0">
                <a:cs typeface="B Nazanin" pitchFamily="2" charset="-78"/>
              </a:rPr>
              <a:t>معمای مربع گم‌شده معمایی متأثر از خطای دید است که در کلاس‌های درس ریاضیات به منظور به کارگیری تجسم هندسی دانش‌آموزان مطرح می‌شود.</a:t>
            </a:r>
            <a:br>
              <a:rPr lang="fa-IR" sz="2200" b="1" dirty="0">
                <a:cs typeface="B Nazanin" pitchFamily="2" charset="-78"/>
              </a:rPr>
            </a:br>
            <a:r>
              <a:rPr lang="fa-IR" sz="2200" b="1" dirty="0">
                <a:cs typeface="B Nazanin" pitchFamily="2" charset="-78"/>
              </a:rPr>
              <a:t>این پازل دو ترکیب از اشکالی را نشان می‌دهد که </a:t>
            </a:r>
            <a:r>
              <a:rPr lang="fa-IR" sz="2200" b="1" dirty="0" smtClean="0">
                <a:cs typeface="B Nazanin" pitchFamily="2" charset="-78"/>
              </a:rPr>
              <a:t>ظاهراً در </a:t>
            </a:r>
            <a:r>
              <a:rPr lang="fa-IR" sz="2200" b="1" dirty="0">
                <a:cs typeface="B Nazanin" pitchFamily="2" charset="-78"/>
              </a:rPr>
              <a:t>مجموع، دو مثلث </a:t>
            </a:r>
            <a:r>
              <a:rPr lang="fa-IR" sz="2200" b="1" dirty="0" smtClean="0">
                <a:cs typeface="B Nazanin" pitchFamily="2" charset="-78"/>
              </a:rPr>
              <a:t>قائم‌الزاویه </a:t>
            </a:r>
            <a:r>
              <a:rPr lang="fa-IR" sz="2200" b="1" dirty="0">
                <a:cs typeface="B Nazanin" pitchFamily="2" charset="-78"/>
              </a:rPr>
              <a:t>هم‌نهشت هستند. اما یکی از آنها یک مربع ۱×۱ فضای خالی </a:t>
            </a:r>
            <a:r>
              <a:rPr lang="fa-IR" sz="2200" b="1" dirty="0" smtClean="0">
                <a:cs typeface="B Nazanin" pitchFamily="2" charset="-78"/>
              </a:rPr>
              <a:t>دارد.</a:t>
            </a:r>
            <a:r>
              <a:rPr lang="fa-IR" sz="2200" b="1" dirty="0">
                <a:cs typeface="B Nazanin" pitchFamily="2" charset="-78"/>
              </a:rPr>
              <a:t/>
            </a:r>
            <a:br>
              <a:rPr lang="fa-IR" sz="2200" b="1" dirty="0">
                <a:cs typeface="B Nazanin" pitchFamily="2" charset="-78"/>
              </a:rPr>
            </a:br>
            <a:r>
              <a:rPr lang="fa-IR" sz="2200" b="1" dirty="0">
                <a:cs typeface="B Nazanin" pitchFamily="2" charset="-78"/>
              </a:rPr>
              <a:t>دلیل به وجود آمدن مربع خالی این است که برخلاف فرض بیننده، هیچ کدام از دو شکلِ به‌ظاهر مثلثِ به دست آمده، مثلث نیستند و در واقع چهارضلعی هستند و این دو چهارضلعی نیز با هم همنهشت نیستند و البته چشم طبیعی انسان قادر به این تفاوت نمی‌باشد. نسبت اضلاع قائم مثلث قرمز ۸:۳ و این نسبت در مثلث </a:t>
            </a:r>
            <a:r>
              <a:rPr lang="fa-IR" sz="2200" b="1" dirty="0" smtClean="0">
                <a:cs typeface="B Nazanin" pitchFamily="2" charset="-78"/>
              </a:rPr>
              <a:t>سبز‌رنگ </a:t>
            </a:r>
            <a:r>
              <a:rPr lang="fa-IR" sz="2200" b="1" dirty="0">
                <a:cs typeface="B Nazanin" pitchFamily="2" charset="-78"/>
              </a:rPr>
              <a:t>۵:۲ است که در نتیجه وتر مثلث‌ها شیب یکسانی نخواهند داشت و خط حاصل از امتداد این دو نیز یک خط راست تشکیل نمی‌دهد. به علت کوچک بودن تفاوت شیب دو خط، چشم انسان معمولاً قادر به تشخیص این اختلاف نیست.</a:t>
            </a:r>
            <a:endParaRPr lang="en-US" sz="2200" b="1" dirty="0">
              <a:cs typeface="B Nazanin" pitchFamily="2" charset="-78"/>
            </a:endParaRPr>
          </a:p>
        </p:txBody>
      </p:sp>
      <p:pic>
        <p:nvPicPr>
          <p:cNvPr id="4" name="Content Placeholder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41872"/>
            <a:ext cx="4842632" cy="4123426"/>
          </a:xfrm>
          <a:prstGeom prst="rect">
            <a:avLst/>
          </a:prstGeom>
        </p:spPr>
      </p:pic>
      <p:pic>
        <p:nvPicPr>
          <p:cNvPr id="23555" name="Picture 3" descr="C:\Users\azita\Desktop\MagicTriangle.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865298"/>
            <a:ext cx="445770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4840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3993"/>
            <a:ext cx="8596668" cy="1629509"/>
          </a:xfrm>
        </p:spPr>
        <p:txBody>
          <a:bodyPr>
            <a:normAutofit/>
          </a:bodyPr>
          <a:lstStyle/>
          <a:p>
            <a:pPr algn="ctr"/>
            <a:r>
              <a:rPr lang="fa-IR" sz="7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B Nazanin" panose="00000400000000000000" pitchFamily="2" charset="-78"/>
              </a:rPr>
              <a:t>بدفهمی ها</a:t>
            </a:r>
            <a:endParaRPr lang="en-US" sz="7000" dirty="0"/>
          </a:p>
        </p:txBody>
      </p:sp>
    </p:spTree>
    <p:extLst>
      <p:ext uri="{BB962C8B-B14F-4D97-AF65-F5344CB8AC3E}">
        <p14:creationId xmlns:p14="http://schemas.microsoft.com/office/powerpoint/2010/main" xmlns="" val="36272008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8" y="164124"/>
            <a:ext cx="8573178" cy="234461"/>
          </a:xfrm>
        </p:spPr>
        <p:txBody>
          <a:bodyPr>
            <a:normAutofit fontScale="90000"/>
          </a:bodyPr>
          <a:lstStyle/>
          <a:p>
            <a:pPr algn="r" rtl="1"/>
            <a: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t/>
            </a:r>
            <a:br>
              <a:rPr lang="fa-IR"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Nazanin" panose="00000400000000000000" pitchFamily="2" charset="-78"/>
              </a:rPr>
            </a:br>
            <a:endParaRPr lang="en-US" dirty="0"/>
          </a:p>
        </p:txBody>
      </p:sp>
      <p:sp>
        <p:nvSpPr>
          <p:cNvPr id="3" name="Content Placeholder 2"/>
          <p:cNvSpPr>
            <a:spLocks noGrp="1"/>
          </p:cNvSpPr>
          <p:nvPr>
            <p:ph idx="1"/>
          </p:nvPr>
        </p:nvSpPr>
        <p:spPr>
          <a:xfrm>
            <a:off x="-1052421" y="431320"/>
            <a:ext cx="10368950" cy="6670430"/>
          </a:xfrm>
        </p:spPr>
        <p:txBody>
          <a:bodyPr>
            <a:normAutofit/>
          </a:bodyPr>
          <a:lstStyle/>
          <a:p>
            <a:pPr marL="0" indent="0" algn="just" rtl="1">
              <a:buNone/>
            </a:pPr>
            <a:endPar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marL="0" indent="0" algn="just" rtl="1">
              <a:buFont typeface="Wingdings" pitchFamily="2" charset="2"/>
              <a:buChar char="Ø"/>
            </a:pPr>
            <a:r>
              <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 </a:t>
            </a: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دانش آموزان درک درستی از مساحت اجسام ندارند و سطح را به عنوان داخل اجسام می پندارند.</a:t>
            </a:r>
          </a:p>
          <a:p>
            <a:pPr marL="0" indent="0" algn="just" rtl="1">
              <a:buNone/>
            </a:pPr>
            <a:endPar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marL="0" indent="0" algn="just" rtl="1">
              <a:buFont typeface="Wingdings" pitchFamily="2" charset="2"/>
              <a:buChar char="Ø"/>
            </a:pP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دانش آموزان در تبدیل واحدها با مشکل روبرو هستند.</a:t>
            </a:r>
          </a:p>
          <a:p>
            <a:pPr marL="0" indent="0" algn="just" rtl="1">
              <a:buNone/>
            </a:pPr>
            <a:endPar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marL="0" indent="0" algn="just" rtl="1">
              <a:buFont typeface="Wingdings" pitchFamily="2" charset="2"/>
              <a:buChar char="Ø"/>
            </a:pP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برای اندازه گیری زاویه به درستی از نقاله استفاده نمی کنند. به طور مثال </a:t>
            </a:r>
          </a:p>
          <a:p>
            <a:pPr marL="0" indent="0" algn="just" rtl="1">
              <a:buNone/>
            </a:pP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ممکن است چون نقاله از هر دو طرف صفر دارد زاویه 50 درجه را 130 درجه بخوانند.</a:t>
            </a:r>
          </a:p>
          <a:p>
            <a:pPr marL="0" indent="0" algn="just" rtl="1">
              <a:buNone/>
            </a:pPr>
            <a:endPar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marL="0" indent="0" algn="just" rtl="1">
              <a:buFont typeface="Wingdings" pitchFamily="2" charset="2"/>
              <a:buChar char="Ø"/>
            </a:pP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برای تشخیص زاویه راست نیز به درستی از گونیا استفاده نمی کنند.</a:t>
            </a:r>
          </a:p>
          <a:p>
            <a:pPr marL="0" indent="0" algn="just" rtl="1">
              <a:buNone/>
            </a:pPr>
            <a:endPar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endParaRPr>
          </a:p>
          <a:p>
            <a:pPr marL="0" indent="0" algn="just" rtl="1">
              <a:buFont typeface="Wingdings" pitchFamily="2" charset="2"/>
              <a:buChar char="Ø"/>
            </a:pP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Nazanin" panose="00000400000000000000" pitchFamily="2" charset="-78"/>
              </a:rPr>
              <a:t>دانش آموزان فرق بین عمق و ارتفاع را به درستی درک نمی کنند.</a:t>
            </a:r>
          </a:p>
        </p:txBody>
      </p:sp>
    </p:spTree>
    <p:extLst>
      <p:ext uri="{BB962C8B-B14F-4D97-AF65-F5344CB8AC3E}">
        <p14:creationId xmlns:p14="http://schemas.microsoft.com/office/powerpoint/2010/main" xmlns="" val="22379413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type="title"/>
          </p:nvPr>
        </p:nvSpPr>
        <p:spPr>
          <a:xfrm>
            <a:off x="677863" y="609600"/>
            <a:ext cx="8596312" cy="4693920"/>
          </a:xfrm>
          <a:prstGeom prst="irregularSeal2">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algn="ctr"/>
            <a:r>
              <a:rPr lang="fa-IR" sz="6600" b="1" dirty="0" smtClean="0">
                <a:ln w="22225">
                  <a:solidFill>
                    <a:schemeClr val="accent2"/>
                  </a:solidFill>
                  <a:prstDash val="solid"/>
                </a:ln>
                <a:solidFill>
                  <a:schemeClr val="accent2">
                    <a:lumMod val="40000"/>
                    <a:lumOff val="60000"/>
                  </a:schemeClr>
                </a:solidFill>
                <a:cs typeface="B Nazanin" panose="00000400000000000000" pitchFamily="2" charset="-78"/>
              </a:rPr>
              <a:t>پایان</a:t>
            </a:r>
            <a:endParaRPr lang="en-US" sz="6600" b="1" dirty="0">
              <a:ln w="22225">
                <a:solidFill>
                  <a:schemeClr val="accent2"/>
                </a:solidFill>
                <a:prstDash val="solid"/>
              </a:ln>
              <a:solidFill>
                <a:schemeClr val="accent2">
                  <a:lumMod val="40000"/>
                  <a:lumOff val="60000"/>
                </a:schemeClr>
              </a:solidFill>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فصل پنجم">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فصل پنجم</Template>
  <TotalTime>0</TotalTime>
  <Words>2033</Words>
  <Application>Microsoft Office PowerPoint</Application>
  <PresentationFormat>Custom</PresentationFormat>
  <Paragraphs>313</Paragraphs>
  <Slides>93</Slides>
  <Notes>0</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فصل پنجم</vt:lpstr>
      <vt:lpstr>Slide 1</vt:lpstr>
      <vt:lpstr>آمو زش کتاب جدید التالیف ریاضی پایه ششم دوره ابتدایی   سال تحصیلی96-1395</vt:lpstr>
      <vt:lpstr>فصل5 ؛ اندازه گیری</vt:lpstr>
      <vt:lpstr>مبانی نظری</vt:lpstr>
      <vt:lpstr> </vt:lpstr>
      <vt:lpstr> </vt:lpstr>
      <vt:lpstr>Slide 7</vt:lpstr>
      <vt:lpstr>رابطه طولی</vt:lpstr>
      <vt:lpstr>اندازه گیری  در پایه اول </vt:lpstr>
      <vt:lpstr> </vt:lpstr>
      <vt:lpstr>Slide 11</vt:lpstr>
      <vt:lpstr>.</vt:lpstr>
      <vt:lpstr>Slide 13</vt:lpstr>
      <vt:lpstr>اندازه گیری  در پایه دوم </vt:lpstr>
      <vt:lpstr>Slide 15</vt:lpstr>
      <vt:lpstr>Slide 16</vt:lpstr>
      <vt:lpstr>Slide 17</vt:lpstr>
      <vt:lpstr>Slide 18</vt:lpstr>
      <vt:lpstr>اندازه گیری  در پایه سوم </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اندازه گیری  در پایه چهارم </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اندازه گیری  در پایه پنجم </vt:lpstr>
      <vt:lpstr>Slide 49</vt:lpstr>
      <vt:lpstr>Slide 50</vt:lpstr>
      <vt:lpstr>Slide 51</vt:lpstr>
      <vt:lpstr>Slide 52</vt:lpstr>
      <vt:lpstr>Slide 53</vt:lpstr>
      <vt:lpstr>Slide 54</vt:lpstr>
      <vt:lpstr>Slide 55</vt:lpstr>
      <vt:lpstr>Slide 56</vt:lpstr>
      <vt:lpstr>Slide 57</vt:lpstr>
      <vt:lpstr>Slide 58</vt:lpstr>
      <vt:lpstr>اهداف کلی فصل 5</vt:lpstr>
      <vt:lpstr>Slide 60</vt:lpstr>
      <vt:lpstr>Slide 61</vt:lpstr>
      <vt:lpstr>اهداف درس 1 (طول و سطح)</vt:lpstr>
      <vt:lpstr>Slide 63</vt:lpstr>
      <vt:lpstr>در راستای فعالیت صفحه قبل</vt:lpstr>
      <vt:lpstr>درک این موضوع که 1 دسی متر مربع (100 سانتی متر مربع) حدودا چقدر است.  از طرفی با توجه به خانه های شطرنجی متوجه می شود که 1 دسی مترمربع همان 100 سانتی متر مربع است</vt:lpstr>
      <vt:lpstr>درک این مطلب که سطح هر چیزی با واحدهای مختلف می شود</vt:lpstr>
      <vt:lpstr>Slide 67</vt:lpstr>
      <vt:lpstr>Slide 68</vt:lpstr>
      <vt:lpstr>Slide 69</vt:lpstr>
      <vt:lpstr>اهداف درس 2(حجم و هرم)</vt:lpstr>
      <vt:lpstr>Slide 71</vt:lpstr>
      <vt:lpstr>Slide 72</vt:lpstr>
      <vt:lpstr>Slide 73</vt:lpstr>
      <vt:lpstr>Slide 74</vt:lpstr>
      <vt:lpstr>Slide 75</vt:lpstr>
      <vt:lpstr>اهداف درس 3(مساحت دایره)</vt:lpstr>
      <vt:lpstr>Slide 77</vt:lpstr>
      <vt:lpstr>Slide 78</vt:lpstr>
      <vt:lpstr>Slide 79</vt:lpstr>
      <vt:lpstr>Slide 80</vt:lpstr>
      <vt:lpstr>Slide 81</vt:lpstr>
      <vt:lpstr>اهداف درس 4 (خط و زاویه)</vt:lpstr>
      <vt:lpstr>Slide 83</vt:lpstr>
      <vt:lpstr>Slide 84</vt:lpstr>
      <vt:lpstr>Slide 85</vt:lpstr>
      <vt:lpstr>Slide 86</vt:lpstr>
      <vt:lpstr>Slide 87</vt:lpstr>
      <vt:lpstr>Slide 88</vt:lpstr>
      <vt:lpstr>  معرفی واحدهای مگا، گیگا، نانو و میکرو </vt:lpstr>
      <vt:lpstr>معمای مربع گمشده</vt:lpstr>
      <vt:lpstr>بدفهمی ها</vt:lpstr>
      <vt:lpstr> </vt:lpstr>
      <vt:lpstr>پایان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1</cp:revision>
  <dcterms:created xsi:type="dcterms:W3CDTF">2016-11-23T09:45:45Z</dcterms:created>
  <dcterms:modified xsi:type="dcterms:W3CDTF">2016-11-23T09:46:35Z</dcterms:modified>
</cp:coreProperties>
</file>