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902" r:id="rId1"/>
  </p:sldMasterIdLst>
  <p:sldIdLst>
    <p:sldId id="256" r:id="rId2"/>
    <p:sldId id="278" r:id="rId3"/>
    <p:sldId id="257" r:id="rId4"/>
    <p:sldId id="280" r:id="rId5"/>
    <p:sldId id="262" r:id="rId6"/>
    <p:sldId id="259" r:id="rId7"/>
    <p:sldId id="260" r:id="rId8"/>
    <p:sldId id="261" r:id="rId9"/>
    <p:sldId id="263" r:id="rId10"/>
    <p:sldId id="264" r:id="rId11"/>
    <p:sldId id="277" r:id="rId12"/>
    <p:sldId id="265" r:id="rId13"/>
    <p:sldId id="266" r:id="rId14"/>
    <p:sldId id="281" r:id="rId15"/>
    <p:sldId id="282" r:id="rId16"/>
    <p:sldId id="267" r:id="rId17"/>
    <p:sldId id="269" r:id="rId18"/>
    <p:sldId id="283" r:id="rId19"/>
    <p:sldId id="274" r:id="rId20"/>
    <p:sldId id="276" r:id="rId21"/>
    <p:sldId id="275" r:id="rId22"/>
    <p:sldId id="272" r:id="rId23"/>
    <p:sldId id="279" r:id="rId24"/>
  </p:sldIdLst>
  <p:sldSz cx="9144000" cy="6858000" type="screen4x3"/>
  <p:notesSz cx="10234613" cy="14663738"/>
  <p:defaultTextStyle>
    <a:defPPr>
      <a:defRPr lang="fa-IR"/>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72D6"/>
    <a:srgbClr val="FC2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38" autoAdjust="0"/>
    <p:restoredTop sz="94630" autoAdjust="0"/>
  </p:normalViewPr>
  <p:slideViewPr>
    <p:cSldViewPr>
      <p:cViewPr>
        <p:scale>
          <a:sx n="61" d="100"/>
          <a:sy n="61" d="100"/>
        </p:scale>
        <p:origin x="-78" y="-198"/>
      </p:cViewPr>
      <p:guideLst>
        <p:guide orient="horz" pos="2160"/>
        <p:guide pos="2880"/>
      </p:guideLst>
    </p:cSldViewPr>
  </p:slideViewPr>
  <p:outlineViewPr>
    <p:cViewPr>
      <p:scale>
        <a:sx n="33" d="100"/>
        <a:sy n="33" d="100"/>
      </p:scale>
      <p:origin x="0" y="48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Isosceles Triangle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540544" y="776288"/>
            <a:ext cx="8062912" cy="1470025"/>
          </a:xfrm>
        </p:spPr>
        <p:txBody>
          <a:bodyPr anchor="b"/>
          <a:lstStyle>
            <a:lvl1pPr algn="r">
              <a:defRPr sz="4400"/>
            </a:lvl1pPr>
          </a:lstStyle>
          <a:p>
            <a:r>
              <a:rPr lang="en-US" smtClean="0"/>
              <a:t>Click to edit Master title style</a:t>
            </a:r>
            <a:endParaRPr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27"/>
          <p:cNvSpPr>
            <a:spLocks noGrp="1"/>
          </p:cNvSpPr>
          <p:nvPr>
            <p:ph type="dt" sz="half" idx="10"/>
          </p:nvPr>
        </p:nvSpPr>
        <p:spPr>
          <a:xfrm>
            <a:off x="1371600" y="6011863"/>
            <a:ext cx="5791200" cy="365125"/>
          </a:xfrm>
        </p:spPr>
        <p:txBody>
          <a:bodyPr tIns="0" bIns="0" anchor="t"/>
          <a:lstStyle>
            <a:lvl1pPr algn="r">
              <a:defRPr sz="1000"/>
            </a:lvl1pPr>
          </a:lstStyle>
          <a:p>
            <a:pPr>
              <a:defRPr/>
            </a:pPr>
            <a:fld id="{2E1E7C03-EA2B-4F7F-A7F9-F13C52AE5EB2}" type="datetimeFigureOut">
              <a:rPr lang="fa-IR"/>
              <a:pPr>
                <a:defRPr/>
              </a:pPr>
              <a:t>09/02/1437</a:t>
            </a:fld>
            <a:endParaRPr lang="fa-IR"/>
          </a:p>
        </p:txBody>
      </p:sp>
      <p:sp>
        <p:nvSpPr>
          <p:cNvPr id="6" name="Footer Placeholder 16"/>
          <p:cNvSpPr>
            <a:spLocks noGrp="1"/>
          </p:cNvSpPr>
          <p:nvPr>
            <p:ph type="ftr" sz="quarter" idx="11"/>
          </p:nvPr>
        </p:nvSpPr>
        <p:spPr>
          <a:xfrm>
            <a:off x="1371600" y="5649913"/>
            <a:ext cx="5791200" cy="365125"/>
          </a:xfrm>
        </p:spPr>
        <p:txBody>
          <a:bodyPr tIns="0" bIns="0"/>
          <a:lstStyle>
            <a:lvl1pPr algn="r">
              <a:defRPr sz="1100"/>
            </a:lvl1pPr>
          </a:lstStyle>
          <a:p>
            <a:pPr>
              <a:defRPr/>
            </a:pPr>
            <a:endParaRPr lang="fa-IR"/>
          </a:p>
        </p:txBody>
      </p:sp>
      <p:sp>
        <p:nvSpPr>
          <p:cNvPr id="7" name="Slide Number Placeholder 28"/>
          <p:cNvSpPr>
            <a:spLocks noGrp="1"/>
          </p:cNvSpPr>
          <p:nvPr>
            <p:ph type="sldNum" sz="quarter" idx="12"/>
          </p:nvPr>
        </p:nvSpPr>
        <p:spPr>
          <a:xfrm>
            <a:off x="8391525" y="5753100"/>
            <a:ext cx="503238" cy="365125"/>
          </a:xfrm>
        </p:spPr>
        <p:txBody>
          <a:bodyPr anchor="ctr"/>
          <a:lstStyle>
            <a:lvl1pPr algn="ctr">
              <a:defRPr sz="1300">
                <a:solidFill>
                  <a:srgbClr val="FFFFFF"/>
                </a:solidFill>
              </a:defRPr>
            </a:lvl1pPr>
          </a:lstStyle>
          <a:p>
            <a:pPr>
              <a:defRPr/>
            </a:pPr>
            <a:fld id="{A5FBAE5D-FFAA-4D5E-A3A4-701AD31E5926}" type="slidenum">
              <a:rPr lang="fa-IR"/>
              <a:pPr>
                <a:defRPr/>
              </a:pPr>
              <a:t>‹#›</a:t>
            </a:fld>
            <a:endParaRPr lang="fa-IR"/>
          </a:p>
        </p:txBody>
      </p:sp>
    </p:spTree>
  </p:cSld>
  <p:clrMapOvr>
    <a:masterClrMapping/>
  </p:clrMapOvr>
  <p:transition spd="slow">
    <p:fade/>
    <p:sndAc>
      <p:stSnd>
        <p:snd r:embed="rId1" name="hammer.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0559434-251A-4F7E-BFA0-1969F9EB3DF6}" type="datetimeFigureOut">
              <a:rPr lang="fa-IR"/>
              <a:pPr>
                <a:defRPr/>
              </a:pPr>
              <a:t>09/02/1437</a:t>
            </a:fld>
            <a:endParaRPr lang="fa-IR"/>
          </a:p>
        </p:txBody>
      </p:sp>
      <p:sp>
        <p:nvSpPr>
          <p:cNvPr id="5" name="Footer Placeholder 2"/>
          <p:cNvSpPr>
            <a:spLocks noGrp="1"/>
          </p:cNvSpPr>
          <p:nvPr>
            <p:ph type="ftr" sz="quarter" idx="11"/>
          </p:nvPr>
        </p:nvSpPr>
        <p:spPr/>
        <p:txBody>
          <a:bodyPr/>
          <a:lstStyle>
            <a:lvl1pPr>
              <a:defRPr/>
            </a:lvl1pPr>
          </a:lstStyle>
          <a:p>
            <a:pPr>
              <a:defRPr/>
            </a:pPr>
            <a:endParaRPr lang="fa-IR"/>
          </a:p>
        </p:txBody>
      </p:sp>
      <p:sp>
        <p:nvSpPr>
          <p:cNvPr id="6" name="Slide Number Placeholder 22"/>
          <p:cNvSpPr>
            <a:spLocks noGrp="1"/>
          </p:cNvSpPr>
          <p:nvPr>
            <p:ph type="sldNum" sz="quarter" idx="12"/>
          </p:nvPr>
        </p:nvSpPr>
        <p:spPr/>
        <p:txBody>
          <a:bodyPr/>
          <a:lstStyle>
            <a:lvl1pPr>
              <a:defRPr/>
            </a:lvl1pPr>
          </a:lstStyle>
          <a:p>
            <a:pPr>
              <a:defRPr/>
            </a:pPr>
            <a:fld id="{360551A2-27A5-48E7-9063-25CA19FE6374}" type="slidenum">
              <a:rPr lang="fa-IR"/>
              <a:pPr>
                <a:defRPr/>
              </a:pPr>
              <a:t>‹#›</a:t>
            </a:fld>
            <a:endParaRPr lang="fa-IR"/>
          </a:p>
        </p:txBody>
      </p:sp>
    </p:spTree>
  </p:cSld>
  <p:clrMapOvr>
    <a:masterClrMapping/>
  </p:clrMapOvr>
  <p:transition spd="slow">
    <p:fade/>
    <p:sndAc>
      <p:stSnd>
        <p:snd r:embed="rId1" name="hammer.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5777571-ACD7-4F0C-836B-E5D73C2DA2AD}" type="datetimeFigureOut">
              <a:rPr lang="fa-IR"/>
              <a:pPr>
                <a:defRPr/>
              </a:pPr>
              <a:t>09/02/1437</a:t>
            </a:fld>
            <a:endParaRPr lang="fa-IR"/>
          </a:p>
        </p:txBody>
      </p:sp>
      <p:sp>
        <p:nvSpPr>
          <p:cNvPr id="5" name="Footer Placeholder 2"/>
          <p:cNvSpPr>
            <a:spLocks noGrp="1"/>
          </p:cNvSpPr>
          <p:nvPr>
            <p:ph type="ftr" sz="quarter" idx="11"/>
          </p:nvPr>
        </p:nvSpPr>
        <p:spPr/>
        <p:txBody>
          <a:bodyPr/>
          <a:lstStyle>
            <a:lvl1pPr>
              <a:defRPr/>
            </a:lvl1pPr>
          </a:lstStyle>
          <a:p>
            <a:pPr>
              <a:defRPr/>
            </a:pPr>
            <a:endParaRPr lang="fa-IR"/>
          </a:p>
        </p:txBody>
      </p:sp>
      <p:sp>
        <p:nvSpPr>
          <p:cNvPr id="6" name="Slide Number Placeholder 22"/>
          <p:cNvSpPr>
            <a:spLocks noGrp="1"/>
          </p:cNvSpPr>
          <p:nvPr>
            <p:ph type="sldNum" sz="quarter" idx="12"/>
          </p:nvPr>
        </p:nvSpPr>
        <p:spPr/>
        <p:txBody>
          <a:bodyPr/>
          <a:lstStyle>
            <a:lvl1pPr>
              <a:defRPr/>
            </a:lvl1pPr>
          </a:lstStyle>
          <a:p>
            <a:pPr>
              <a:defRPr/>
            </a:pPr>
            <a:fld id="{67A94E3F-5662-4414-B773-BC2B5FAC6C5E}" type="slidenum">
              <a:rPr lang="fa-IR"/>
              <a:pPr>
                <a:defRPr/>
              </a:pPr>
              <a:t>‹#›</a:t>
            </a:fld>
            <a:endParaRPr lang="fa-IR"/>
          </a:p>
        </p:txBody>
      </p:sp>
    </p:spTree>
  </p:cSld>
  <p:clrMapOvr>
    <a:masterClrMapping/>
  </p:clrMapOvr>
  <p:transition spd="slow">
    <p:fade/>
    <p:sndAc>
      <p:stSnd>
        <p:snd r:embed="rId1" name="hammer.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882808"/>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791075" y="6480175"/>
            <a:ext cx="2133600" cy="301625"/>
          </a:xfrm>
        </p:spPr>
        <p:txBody>
          <a:bodyPr/>
          <a:lstStyle>
            <a:lvl1pPr>
              <a:defRPr/>
            </a:lvl1pPr>
          </a:lstStyle>
          <a:p>
            <a:pPr>
              <a:defRPr/>
            </a:pPr>
            <a:fld id="{DDF226D6-021A-4ABE-AD96-00DB3FAD252D}" type="datetimeFigureOut">
              <a:rPr lang="fa-IR"/>
              <a:pPr>
                <a:defRPr/>
              </a:pPr>
              <a:t>09/02/1437</a:t>
            </a:fld>
            <a:endParaRPr lang="fa-IR"/>
          </a:p>
        </p:txBody>
      </p:sp>
      <p:sp>
        <p:nvSpPr>
          <p:cNvPr id="5" name="Footer Placeholder 4"/>
          <p:cNvSpPr>
            <a:spLocks noGrp="1"/>
          </p:cNvSpPr>
          <p:nvPr>
            <p:ph type="ftr" sz="quarter" idx="11"/>
          </p:nvPr>
        </p:nvSpPr>
        <p:spPr>
          <a:xfrm>
            <a:off x="457200" y="6481763"/>
            <a:ext cx="4259263" cy="300037"/>
          </a:xfrm>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pPr>
              <a:defRPr/>
            </a:pPr>
            <a:fld id="{8A610A4A-89F3-433E-9072-6C62B23E1013}" type="slidenum">
              <a:rPr lang="fa-IR"/>
              <a:pPr>
                <a:defRPr/>
              </a:pPr>
              <a:t>‹#›</a:t>
            </a:fld>
            <a:endParaRPr lang="fa-IR"/>
          </a:p>
        </p:txBody>
      </p:sp>
    </p:spTree>
  </p:cSld>
  <p:clrMapOvr>
    <a:masterClrMapping/>
  </p:clrMapOvr>
  <p:transition spd="slow">
    <p:fade/>
    <p:sndAc>
      <p:stSnd>
        <p:snd r:embed="rId1" name="hammer.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4" name="Right Triangle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defRPr/>
            </a:pPr>
            <a:endParaRPr lang="en-US"/>
          </a:p>
        </p:txBody>
      </p:sp>
      <p:sp>
        <p:nvSpPr>
          <p:cNvPr id="5" name="Isosceles Triangle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6" name="Straight Connector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lstStyle>
            <a:lvl1pPr marL="0" algn="l">
              <a:buNone/>
              <a:defRPr sz="3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Date Placeholder 3"/>
          <p:cNvSpPr>
            <a:spLocks noGrp="1"/>
          </p:cNvSpPr>
          <p:nvPr>
            <p:ph type="dt" sz="half" idx="10"/>
          </p:nvPr>
        </p:nvSpPr>
        <p:spPr>
          <a:xfrm>
            <a:off x="6956425" y="6477000"/>
            <a:ext cx="2133600" cy="304800"/>
          </a:xfrm>
        </p:spPr>
        <p:txBody>
          <a:bodyPr/>
          <a:lstStyle>
            <a:lvl1pPr>
              <a:defRPr/>
            </a:lvl1pPr>
          </a:lstStyle>
          <a:p>
            <a:pPr>
              <a:defRPr/>
            </a:pPr>
            <a:fld id="{C2DE5D2A-BB24-4F02-9DA8-E77A15E3CD1B}" type="datetimeFigureOut">
              <a:rPr lang="fa-IR"/>
              <a:pPr>
                <a:defRPr/>
              </a:pPr>
              <a:t>09/02/1437</a:t>
            </a:fld>
            <a:endParaRPr lang="fa-IR"/>
          </a:p>
        </p:txBody>
      </p:sp>
      <p:sp>
        <p:nvSpPr>
          <p:cNvPr id="9" name="Footer Placeholder 4"/>
          <p:cNvSpPr>
            <a:spLocks noGrp="1"/>
          </p:cNvSpPr>
          <p:nvPr>
            <p:ph type="ftr" sz="quarter" idx="11"/>
          </p:nvPr>
        </p:nvSpPr>
        <p:spPr>
          <a:xfrm>
            <a:off x="2619375" y="6481763"/>
            <a:ext cx="4260850" cy="300037"/>
          </a:xfrm>
        </p:spPr>
        <p:txBody>
          <a:bodyPr/>
          <a:lstStyle>
            <a:lvl1pPr>
              <a:defRPr/>
            </a:lvl1pPr>
          </a:lstStyle>
          <a:p>
            <a:pPr>
              <a:defRPr/>
            </a:pPr>
            <a:endParaRPr lang="fa-IR"/>
          </a:p>
        </p:txBody>
      </p:sp>
      <p:sp>
        <p:nvSpPr>
          <p:cNvPr id="10" name="Slide Number Placeholder 5"/>
          <p:cNvSpPr>
            <a:spLocks noGrp="1"/>
          </p:cNvSpPr>
          <p:nvPr>
            <p:ph type="sldNum" sz="quarter" idx="12"/>
          </p:nvPr>
        </p:nvSpPr>
        <p:spPr>
          <a:xfrm>
            <a:off x="8450263" y="809625"/>
            <a:ext cx="503237" cy="300038"/>
          </a:xfrm>
        </p:spPr>
        <p:txBody>
          <a:bodyPr/>
          <a:lstStyle>
            <a:lvl1pPr>
              <a:defRPr/>
            </a:lvl1pPr>
          </a:lstStyle>
          <a:p>
            <a:pPr>
              <a:defRPr/>
            </a:pPr>
            <a:fld id="{8DD2E2DE-024E-408F-BAA8-89AC35F7D338}" type="slidenum">
              <a:rPr lang="fa-IR"/>
              <a:pPr>
                <a:defRPr/>
              </a:pPr>
              <a:t>‹#›</a:t>
            </a:fld>
            <a:endParaRPr lang="fa-IR"/>
          </a:p>
        </p:txBody>
      </p:sp>
    </p:spTree>
  </p:cSld>
  <p:clrMapOvr>
    <a:overrideClrMapping bg1="dk1" tx1="lt1" bg2="dk2" tx2="lt2" accent1="accent1" accent2="accent2" accent3="accent3" accent4="accent4" accent5="accent5" accent6="accent6" hlink="hlink" folHlink="folHlink"/>
  </p:clrMapOvr>
  <p:transition spd="slow">
    <p:fade/>
    <p:sndAc>
      <p:stSnd>
        <p:snd r:embed="rId1" name="hammer.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4747426A-C9E0-41F7-819C-BA08305D54C5}" type="datetimeFigureOut">
              <a:rPr lang="fa-IR"/>
              <a:pPr>
                <a:defRPr/>
              </a:pPr>
              <a:t>09/02/1437</a:t>
            </a:fld>
            <a:endParaRPr lang="fa-IR"/>
          </a:p>
        </p:txBody>
      </p:sp>
      <p:sp>
        <p:nvSpPr>
          <p:cNvPr id="6" name="Footer Placeholder 2"/>
          <p:cNvSpPr>
            <a:spLocks noGrp="1"/>
          </p:cNvSpPr>
          <p:nvPr>
            <p:ph type="ftr" sz="quarter" idx="11"/>
          </p:nvPr>
        </p:nvSpPr>
        <p:spPr/>
        <p:txBody>
          <a:bodyPr/>
          <a:lstStyle>
            <a:lvl1pPr>
              <a:defRPr/>
            </a:lvl1pPr>
          </a:lstStyle>
          <a:p>
            <a:pPr>
              <a:defRPr/>
            </a:pPr>
            <a:endParaRPr lang="fa-IR"/>
          </a:p>
        </p:txBody>
      </p:sp>
      <p:sp>
        <p:nvSpPr>
          <p:cNvPr id="7" name="Slide Number Placeholder 22"/>
          <p:cNvSpPr>
            <a:spLocks noGrp="1"/>
          </p:cNvSpPr>
          <p:nvPr>
            <p:ph type="sldNum" sz="quarter" idx="12"/>
          </p:nvPr>
        </p:nvSpPr>
        <p:spPr/>
        <p:txBody>
          <a:bodyPr/>
          <a:lstStyle>
            <a:lvl1pPr>
              <a:defRPr/>
            </a:lvl1pPr>
          </a:lstStyle>
          <a:p>
            <a:pPr>
              <a:defRPr/>
            </a:pPr>
            <a:fld id="{7E32101C-69C4-4681-9EB7-A07A40114430}" type="slidenum">
              <a:rPr lang="fa-IR"/>
              <a:pPr>
                <a:defRPr/>
              </a:pPr>
              <a:t>‹#›</a:t>
            </a:fld>
            <a:endParaRPr lang="fa-IR"/>
          </a:p>
        </p:txBody>
      </p:sp>
    </p:spTree>
  </p:cSld>
  <p:clrMapOvr>
    <a:masterClrMapping/>
  </p:clrMapOvr>
  <p:transition spd="slow">
    <p:fade/>
    <p:sndAc>
      <p:stSnd>
        <p:snd r:embed="rId1" name="hammer.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791075" y="6481763"/>
            <a:ext cx="2130425" cy="301625"/>
          </a:xfrm>
        </p:spPr>
        <p:txBody>
          <a:bodyPr/>
          <a:lstStyle>
            <a:lvl1pPr>
              <a:defRPr/>
            </a:lvl1pPr>
          </a:lstStyle>
          <a:p>
            <a:pPr>
              <a:defRPr/>
            </a:pPr>
            <a:fld id="{4E2669EE-6D38-4DAE-B08A-EEF4DFBB289E}" type="datetimeFigureOut">
              <a:rPr lang="fa-IR"/>
              <a:pPr>
                <a:defRPr/>
              </a:pPr>
              <a:t>09/02/1437</a:t>
            </a:fld>
            <a:endParaRPr lang="fa-IR"/>
          </a:p>
        </p:txBody>
      </p:sp>
      <p:sp>
        <p:nvSpPr>
          <p:cNvPr id="8" name="Footer Placeholder 7"/>
          <p:cNvSpPr>
            <a:spLocks noGrp="1"/>
          </p:cNvSpPr>
          <p:nvPr>
            <p:ph type="ftr" sz="quarter" idx="11"/>
          </p:nvPr>
        </p:nvSpPr>
        <p:spPr>
          <a:xfrm>
            <a:off x="457200" y="6481763"/>
            <a:ext cx="4260850" cy="301625"/>
          </a:xfrm>
        </p:spPr>
        <p:txBody>
          <a:bodyPr/>
          <a:lstStyle>
            <a:lvl1pPr>
              <a:defRPr/>
            </a:lvl1pPr>
          </a:lstStyle>
          <a:p>
            <a:pPr>
              <a:defRPr/>
            </a:pPr>
            <a:endParaRPr lang="fa-IR"/>
          </a:p>
        </p:txBody>
      </p:sp>
      <p:sp>
        <p:nvSpPr>
          <p:cNvPr id="9" name="Slide Number Placeholder 8"/>
          <p:cNvSpPr>
            <a:spLocks noGrp="1"/>
          </p:cNvSpPr>
          <p:nvPr>
            <p:ph type="sldNum" sz="quarter" idx="12"/>
          </p:nvPr>
        </p:nvSpPr>
        <p:spPr>
          <a:xfrm>
            <a:off x="7589838" y="6483350"/>
            <a:ext cx="503237" cy="301625"/>
          </a:xfrm>
        </p:spPr>
        <p:txBody>
          <a:bodyPr/>
          <a:lstStyle>
            <a:lvl1pPr algn="ctr">
              <a:defRPr/>
            </a:lvl1pPr>
          </a:lstStyle>
          <a:p>
            <a:pPr>
              <a:defRPr/>
            </a:pPr>
            <a:fld id="{D66C012C-1FF9-4FB0-83AF-FD540899A6DC}" type="slidenum">
              <a:rPr lang="fa-IR"/>
              <a:pPr>
                <a:defRPr/>
              </a:pPr>
              <a:t>‹#›</a:t>
            </a:fld>
            <a:endParaRPr lang="fa-IR"/>
          </a:p>
        </p:txBody>
      </p:sp>
    </p:spTree>
  </p:cSld>
  <p:clrMapOvr>
    <a:overrideClrMapping bg1="dk1" tx1="lt1" bg2="dk2" tx2="lt2" accent1="accent1" accent2="accent2" accent3="accent3" accent4="accent4" accent5="accent5" accent6="accent6" hlink="hlink" folHlink="folHlink"/>
  </p:clrMapOvr>
  <p:transition spd="slow">
    <p:fade/>
    <p:sndAc>
      <p:stSnd>
        <p:snd r:embed="rId1" name="hammer.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AEB46A7B-7DFC-4776-B13C-D01C9833930A}" type="datetimeFigureOut">
              <a:rPr lang="fa-IR"/>
              <a:pPr>
                <a:defRPr/>
              </a:pPr>
              <a:t>09/02/1437</a:t>
            </a:fld>
            <a:endParaRPr lang="fa-IR"/>
          </a:p>
        </p:txBody>
      </p:sp>
      <p:sp>
        <p:nvSpPr>
          <p:cNvPr id="4" name="Footer Placeholder 2"/>
          <p:cNvSpPr>
            <a:spLocks noGrp="1"/>
          </p:cNvSpPr>
          <p:nvPr>
            <p:ph type="ftr" sz="quarter" idx="11"/>
          </p:nvPr>
        </p:nvSpPr>
        <p:spPr/>
        <p:txBody>
          <a:bodyPr/>
          <a:lstStyle>
            <a:lvl1pPr>
              <a:defRPr/>
            </a:lvl1pPr>
          </a:lstStyle>
          <a:p>
            <a:pPr>
              <a:defRPr/>
            </a:pPr>
            <a:endParaRPr lang="fa-IR"/>
          </a:p>
        </p:txBody>
      </p:sp>
      <p:sp>
        <p:nvSpPr>
          <p:cNvPr id="5" name="Slide Number Placeholder 22"/>
          <p:cNvSpPr>
            <a:spLocks noGrp="1"/>
          </p:cNvSpPr>
          <p:nvPr>
            <p:ph type="sldNum" sz="quarter" idx="12"/>
          </p:nvPr>
        </p:nvSpPr>
        <p:spPr/>
        <p:txBody>
          <a:bodyPr/>
          <a:lstStyle>
            <a:lvl1pPr>
              <a:defRPr/>
            </a:lvl1pPr>
          </a:lstStyle>
          <a:p>
            <a:pPr>
              <a:defRPr/>
            </a:pPr>
            <a:fld id="{47030CE3-2B05-4FDB-92A4-131E48270461}" type="slidenum">
              <a:rPr lang="fa-IR"/>
              <a:pPr>
                <a:defRPr/>
              </a:pPr>
              <a:t>‹#›</a:t>
            </a:fld>
            <a:endParaRPr lang="fa-IR"/>
          </a:p>
        </p:txBody>
      </p:sp>
    </p:spTree>
  </p:cSld>
  <p:clrMapOvr>
    <a:masterClrMapping/>
  </p:clrMapOvr>
  <p:transition spd="slow">
    <p:fade/>
    <p:sndAc>
      <p:stSnd>
        <p:snd r:embed="rId1" name="hammer.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9734B72-62A8-4F31-A167-C69566BB263B}" type="datetimeFigureOut">
              <a:rPr lang="fa-IR"/>
              <a:pPr>
                <a:defRPr/>
              </a:pPr>
              <a:t>09/02/1437</a:t>
            </a:fld>
            <a:endParaRPr lang="fa-IR"/>
          </a:p>
        </p:txBody>
      </p:sp>
      <p:sp>
        <p:nvSpPr>
          <p:cNvPr id="3" name="Footer Placeholder 2"/>
          <p:cNvSpPr>
            <a:spLocks noGrp="1"/>
          </p:cNvSpPr>
          <p:nvPr>
            <p:ph type="ftr" sz="quarter" idx="11"/>
          </p:nvPr>
        </p:nvSpPr>
        <p:spPr/>
        <p:txBody>
          <a:bodyPr/>
          <a:lstStyle>
            <a:lvl1pPr>
              <a:defRPr/>
            </a:lvl1pPr>
          </a:lstStyle>
          <a:p>
            <a:pPr>
              <a:defRPr/>
            </a:pPr>
            <a:endParaRPr lang="fa-IR"/>
          </a:p>
        </p:txBody>
      </p:sp>
      <p:sp>
        <p:nvSpPr>
          <p:cNvPr id="4" name="Slide Number Placeholder 22"/>
          <p:cNvSpPr>
            <a:spLocks noGrp="1"/>
          </p:cNvSpPr>
          <p:nvPr>
            <p:ph type="sldNum" sz="quarter" idx="12"/>
          </p:nvPr>
        </p:nvSpPr>
        <p:spPr/>
        <p:txBody>
          <a:bodyPr/>
          <a:lstStyle>
            <a:lvl1pPr>
              <a:defRPr/>
            </a:lvl1pPr>
          </a:lstStyle>
          <a:p>
            <a:pPr>
              <a:defRPr/>
            </a:pPr>
            <a:fld id="{69AFC1EF-1235-4DF5-8EA0-F21463A16376}" type="slidenum">
              <a:rPr lang="fa-IR"/>
              <a:pPr>
                <a:defRPr/>
              </a:pPr>
              <a:t>‹#›</a:t>
            </a:fld>
            <a:endParaRPr lang="fa-IR"/>
          </a:p>
        </p:txBody>
      </p:sp>
    </p:spTree>
  </p:cSld>
  <p:clrMapOvr>
    <a:masterClrMapping/>
  </p:clrMapOvr>
  <p:transition spd="slow">
    <p:fade/>
    <p:sndAc>
      <p:stSnd>
        <p:snd r:embed="rId1" name="hammer.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en-US" smtClean="0"/>
              <a:t>Click to edit Master title style</a:t>
            </a:r>
            <a:endParaRPr lang="en-US"/>
          </a:p>
        </p:txBody>
      </p:sp>
      <p:sp>
        <p:nvSpPr>
          <p:cNvPr id="3" name="Text Placeholder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78563" y="6556375"/>
            <a:ext cx="2133600" cy="301625"/>
          </a:xfrm>
        </p:spPr>
        <p:txBody>
          <a:bodyPr/>
          <a:lstStyle>
            <a:lvl1pPr>
              <a:defRPr sz="900"/>
            </a:lvl1pPr>
          </a:lstStyle>
          <a:p>
            <a:pPr>
              <a:defRPr/>
            </a:pPr>
            <a:fld id="{585339C4-DBC9-4749-8541-03B5E67A943D}" type="datetimeFigureOut">
              <a:rPr lang="fa-IR"/>
              <a:pPr>
                <a:defRPr/>
              </a:pPr>
              <a:t>09/02/1437</a:t>
            </a:fld>
            <a:endParaRPr lang="fa-IR"/>
          </a:p>
        </p:txBody>
      </p:sp>
      <p:sp>
        <p:nvSpPr>
          <p:cNvPr id="6" name="Footer Placeholder 5"/>
          <p:cNvSpPr>
            <a:spLocks noGrp="1"/>
          </p:cNvSpPr>
          <p:nvPr>
            <p:ph type="ftr" sz="quarter" idx="11"/>
          </p:nvPr>
        </p:nvSpPr>
        <p:spPr>
          <a:xfrm>
            <a:off x="1135063" y="6556375"/>
            <a:ext cx="5143500" cy="301625"/>
          </a:xfrm>
        </p:spPr>
        <p:txBody>
          <a:bodyPr/>
          <a:lstStyle>
            <a:lvl1pPr>
              <a:defRPr sz="900"/>
            </a:lvl1pPr>
          </a:lstStyle>
          <a:p>
            <a:pPr>
              <a:defRPr/>
            </a:pPr>
            <a:endParaRPr lang="fa-IR"/>
          </a:p>
        </p:txBody>
      </p:sp>
      <p:sp>
        <p:nvSpPr>
          <p:cNvPr id="7" name="Slide Number Placeholder 6"/>
          <p:cNvSpPr>
            <a:spLocks noGrp="1"/>
          </p:cNvSpPr>
          <p:nvPr>
            <p:ph type="sldNum" sz="quarter" idx="12"/>
          </p:nvPr>
        </p:nvSpPr>
        <p:spPr>
          <a:xfrm>
            <a:off x="8410575" y="6556375"/>
            <a:ext cx="503238" cy="301625"/>
          </a:xfrm>
        </p:spPr>
        <p:txBody>
          <a:bodyPr/>
          <a:lstStyle>
            <a:lvl1pPr>
              <a:defRPr sz="900"/>
            </a:lvl1pPr>
          </a:lstStyle>
          <a:p>
            <a:pPr>
              <a:defRPr/>
            </a:pPr>
            <a:fld id="{6227590B-2C5E-4B6D-8372-9D57CB9523EC}" type="slidenum">
              <a:rPr lang="fa-IR"/>
              <a:pPr>
                <a:defRPr/>
              </a:pPr>
              <a:t>‹#›</a:t>
            </a:fld>
            <a:endParaRPr lang="fa-IR"/>
          </a:p>
        </p:txBody>
      </p:sp>
    </p:spTree>
  </p:cSld>
  <p:clrMapOvr>
    <a:overrideClrMapping bg1="dk1" tx1="lt1" bg2="dk2" tx2="lt2" accent1="accent1" accent2="accent2" accent3="accent3" accent4="accent4" accent5="accent5" accent6="accent6" hlink="hlink" folHlink="folHlink"/>
  </p:clrMapOvr>
  <p:transition spd="slow">
    <p:fade/>
    <p:sndAc>
      <p:stSnd>
        <p:snd r:embed="rId1" name="hammer.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en-US" smtClean="0"/>
              <a:t>Click to edit Master title style</a:t>
            </a:r>
            <a:endParaRPr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4"/>
          <p:cNvSpPr>
            <a:spLocks noGrp="1"/>
          </p:cNvSpPr>
          <p:nvPr>
            <p:ph type="dt" sz="half" idx="10"/>
          </p:nvPr>
        </p:nvSpPr>
        <p:spPr>
          <a:xfrm>
            <a:off x="6108700" y="6556375"/>
            <a:ext cx="2101850" cy="301625"/>
          </a:xfrm>
        </p:spPr>
        <p:txBody>
          <a:bodyPr/>
          <a:lstStyle>
            <a:lvl1pPr>
              <a:defRPr sz="900"/>
            </a:lvl1pPr>
          </a:lstStyle>
          <a:p>
            <a:pPr>
              <a:defRPr/>
            </a:pPr>
            <a:fld id="{48C99BC1-E4DE-4522-81C2-A76AA95E338F}" type="datetimeFigureOut">
              <a:rPr lang="fa-IR"/>
              <a:pPr>
                <a:defRPr/>
              </a:pPr>
              <a:t>09/02/1437</a:t>
            </a:fld>
            <a:endParaRPr lang="fa-IR"/>
          </a:p>
        </p:txBody>
      </p:sp>
      <p:sp>
        <p:nvSpPr>
          <p:cNvPr id="6" name="Footer Placeholder 5"/>
          <p:cNvSpPr>
            <a:spLocks noGrp="1"/>
          </p:cNvSpPr>
          <p:nvPr>
            <p:ph type="ftr" sz="quarter" idx="11"/>
          </p:nvPr>
        </p:nvSpPr>
        <p:spPr>
          <a:xfrm>
            <a:off x="1169988" y="6557963"/>
            <a:ext cx="4948237" cy="301625"/>
          </a:xfrm>
        </p:spPr>
        <p:txBody>
          <a:bodyPr/>
          <a:lstStyle>
            <a:lvl1pPr>
              <a:defRPr sz="900"/>
            </a:lvl1pPr>
          </a:lstStyle>
          <a:p>
            <a:pPr>
              <a:defRPr/>
            </a:pPr>
            <a:endParaRPr lang="fa-IR"/>
          </a:p>
        </p:txBody>
      </p:sp>
      <p:sp>
        <p:nvSpPr>
          <p:cNvPr id="7" name="Slide Number Placeholder 6"/>
          <p:cNvSpPr>
            <a:spLocks noGrp="1"/>
          </p:cNvSpPr>
          <p:nvPr>
            <p:ph type="sldNum" sz="quarter" idx="12"/>
          </p:nvPr>
        </p:nvSpPr>
        <p:spPr>
          <a:xfrm>
            <a:off x="8216900" y="6556375"/>
            <a:ext cx="366713" cy="301625"/>
          </a:xfrm>
        </p:spPr>
        <p:txBody>
          <a:bodyPr/>
          <a:lstStyle>
            <a:lvl1pPr algn="ctr">
              <a:defRPr sz="900"/>
            </a:lvl1pPr>
          </a:lstStyle>
          <a:p>
            <a:pPr>
              <a:defRPr/>
            </a:pPr>
            <a:fld id="{6F6FD387-B403-4B56-9E28-F1FEFB5790CC}" type="slidenum">
              <a:rPr lang="fa-IR"/>
              <a:pPr>
                <a:defRPr/>
              </a:pPr>
              <a:t>‹#›</a:t>
            </a:fld>
            <a:endParaRPr lang="fa-IR"/>
          </a:p>
        </p:txBody>
      </p:sp>
    </p:spTree>
  </p:cSld>
  <p:clrMapOvr>
    <a:overrideClrMapping bg1="dk1" tx1="lt1" bg2="dk2" tx2="lt2" accent1="accent1" accent2="accent2" accent3="accent3" accent4="accent4" accent5="accent5" accent6="accent6" hlink="hlink" folHlink="folHlink"/>
  </p:clrMapOvr>
  <p:transition spd="slow">
    <p:fade/>
    <p:sndAc>
      <p:stSnd>
        <p:snd r:embed="rId1" name="hammer.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8"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8288"/>
            <a:ext cx="8229600" cy="1398587"/>
          </a:xfrm>
          <a:prstGeom prst="rect">
            <a:avLst/>
          </a:prstGeom>
        </p:spPr>
        <p:txBody>
          <a:bodyPr vert="horz" anchor="ctr">
            <a:normAutofit/>
          </a:bodyPr>
          <a:lstStyle/>
          <a:p>
            <a:r>
              <a:rPr lang="en-US" smtClean="0"/>
              <a:t>Click to edit Master title style</a:t>
            </a:r>
            <a:endParaRPr lang="en-US"/>
          </a:p>
        </p:txBody>
      </p:sp>
      <p:sp>
        <p:nvSpPr>
          <p:cNvPr id="1030" name="Text Placeholder 12"/>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4" name="Date Placeholder 13"/>
          <p:cNvSpPr>
            <a:spLocks noGrp="1"/>
          </p:cNvSpPr>
          <p:nvPr>
            <p:ph type="dt" sz="half" idx="2"/>
          </p:nvPr>
        </p:nvSpPr>
        <p:spPr>
          <a:xfrm>
            <a:off x="4791075" y="6481763"/>
            <a:ext cx="2133600" cy="301625"/>
          </a:xfrm>
          <a:prstGeom prst="rect">
            <a:avLst/>
          </a:prstGeom>
        </p:spPr>
        <p:txBody>
          <a:bodyPr vert="horz" anchor="b"/>
          <a:lstStyle>
            <a:lvl1pPr algn="l" eaLnBrk="1" latinLnBrk="0" hangingPunct="1">
              <a:defRPr kumimoji="0" sz="1000" b="0">
                <a:solidFill>
                  <a:schemeClr val="tx1"/>
                </a:solidFill>
              </a:defRPr>
            </a:lvl1pPr>
          </a:lstStyle>
          <a:p>
            <a:pPr>
              <a:defRPr/>
            </a:pPr>
            <a:fld id="{697EE7C6-8608-4C82-993D-4D3ED086C95B}" type="datetimeFigureOut">
              <a:rPr lang="fa-IR"/>
              <a:pPr>
                <a:defRPr/>
              </a:pPr>
              <a:t>09/02/1437</a:t>
            </a:fld>
            <a:endParaRPr lang="fa-IR"/>
          </a:p>
        </p:txBody>
      </p:sp>
      <p:sp>
        <p:nvSpPr>
          <p:cNvPr id="3" name="Footer Placeholder 2"/>
          <p:cNvSpPr>
            <a:spLocks noGrp="1"/>
          </p:cNvSpPr>
          <p:nvPr>
            <p:ph type="ftr" sz="quarter" idx="3"/>
          </p:nvPr>
        </p:nvSpPr>
        <p:spPr>
          <a:xfrm>
            <a:off x="457200" y="6481763"/>
            <a:ext cx="4259263" cy="301625"/>
          </a:xfrm>
          <a:prstGeom prst="rect">
            <a:avLst/>
          </a:prstGeom>
        </p:spPr>
        <p:txBody>
          <a:bodyPr vert="horz" anchor="b"/>
          <a:lstStyle>
            <a:lvl1pPr algn="r" eaLnBrk="1" latinLnBrk="0" hangingPunct="1">
              <a:defRPr kumimoji="0" sz="1000">
                <a:solidFill>
                  <a:schemeClr val="tx1"/>
                </a:solidFill>
              </a:defRPr>
            </a:lvl1pPr>
          </a:lstStyle>
          <a:p>
            <a:pPr>
              <a:defRPr/>
            </a:pPr>
            <a:endParaRPr lang="fa-IR"/>
          </a:p>
        </p:txBody>
      </p:sp>
      <p:sp>
        <p:nvSpPr>
          <p:cNvPr id="23" name="Slide Number Placeholder 22"/>
          <p:cNvSpPr>
            <a:spLocks noGrp="1"/>
          </p:cNvSpPr>
          <p:nvPr>
            <p:ph type="sldNum" sz="quarter" idx="4"/>
          </p:nvPr>
        </p:nvSpPr>
        <p:spPr>
          <a:xfrm>
            <a:off x="7589838" y="6481763"/>
            <a:ext cx="503237" cy="301625"/>
          </a:xfrm>
          <a:prstGeom prst="rect">
            <a:avLst/>
          </a:prstGeom>
        </p:spPr>
        <p:txBody>
          <a:bodyPr vert="horz" anchor="b"/>
          <a:lstStyle>
            <a:lvl1pPr algn="ctr" eaLnBrk="1" latinLnBrk="0" hangingPunct="1">
              <a:defRPr kumimoji="0" sz="1200">
                <a:solidFill>
                  <a:schemeClr val="tx1"/>
                </a:solidFill>
              </a:defRPr>
            </a:lvl1pPr>
          </a:lstStyle>
          <a:p>
            <a:pPr>
              <a:defRPr/>
            </a:pPr>
            <a:fld id="{09A18624-CD02-4BB8-BAA4-05B567E8F0DF}" type="slidenum">
              <a:rPr lang="fa-IR"/>
              <a:pPr>
                <a:defRPr/>
              </a:pPr>
              <a:t>‹#›</a:t>
            </a:fld>
            <a:endParaRPr lang="fa-IR"/>
          </a:p>
        </p:txBody>
      </p:sp>
    </p:spTree>
  </p:cSld>
  <p:clrMap bg1="dk1" tx1="lt1" bg2="dk2" tx2="lt2" accent1="accent1" accent2="accent2" accent3="accent3" accent4="accent4" accent5="accent5" accent6="accent6" hlink="hlink" folHlink="folHlink"/>
  <p:sldLayoutIdLst>
    <p:sldLayoutId id="2147484011" r:id="rId1"/>
    <p:sldLayoutId id="2147484012" r:id="rId2"/>
    <p:sldLayoutId id="2147484013" r:id="rId3"/>
    <p:sldLayoutId id="2147484006" r:id="rId4"/>
    <p:sldLayoutId id="2147484014" r:id="rId5"/>
    <p:sldLayoutId id="2147484007" r:id="rId6"/>
    <p:sldLayoutId id="2147484008" r:id="rId7"/>
    <p:sldLayoutId id="2147484015" r:id="rId8"/>
    <p:sldLayoutId id="2147484016" r:id="rId9"/>
    <p:sldLayoutId id="2147484009" r:id="rId10"/>
    <p:sldLayoutId id="2147484010" r:id="rId11"/>
  </p:sldLayoutIdLst>
  <p:transition spd="slow">
    <p:fade/>
    <p:sndAc>
      <p:stSnd>
        <p:snd r:embed="rId13" name="hammer.wav"/>
      </p:stSnd>
    </p:sndAc>
  </p:transition>
  <p:timing>
    <p:tnLst>
      <p:par>
        <p:cTn id="1" dur="indefinite" restart="never" nodeType="tmRoot"/>
      </p:par>
    </p:tnLst>
  </p:timing>
  <p:txStyles>
    <p:titleStyle>
      <a:lvl1pPr marL="484188" indent="-484188" algn="l" rtl="1" eaLnBrk="1" fontAlgn="base" hangingPunct="1">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1" eaLnBrk="1" fontAlgn="base" hangingPunct="1">
        <a:spcBef>
          <a:spcPct val="0"/>
        </a:spcBef>
        <a:spcAft>
          <a:spcPct val="0"/>
        </a:spcAft>
        <a:defRPr sz="4200">
          <a:solidFill>
            <a:srgbClr val="FF5C9C"/>
          </a:solidFill>
          <a:latin typeface="Century Gothic" pitchFamily="34" charset="0"/>
          <a:cs typeface="Tahoma" pitchFamily="34" charset="0"/>
        </a:defRPr>
      </a:lvl2pPr>
      <a:lvl3pPr marL="484188" indent="-484188" algn="l" rtl="1" eaLnBrk="1" fontAlgn="base" hangingPunct="1">
        <a:spcBef>
          <a:spcPct val="0"/>
        </a:spcBef>
        <a:spcAft>
          <a:spcPct val="0"/>
        </a:spcAft>
        <a:defRPr sz="4200">
          <a:solidFill>
            <a:srgbClr val="FF5C9C"/>
          </a:solidFill>
          <a:latin typeface="Century Gothic" pitchFamily="34" charset="0"/>
          <a:cs typeface="Tahoma" pitchFamily="34" charset="0"/>
        </a:defRPr>
      </a:lvl3pPr>
      <a:lvl4pPr marL="484188" indent="-484188" algn="l" rtl="1" eaLnBrk="1" fontAlgn="base" hangingPunct="1">
        <a:spcBef>
          <a:spcPct val="0"/>
        </a:spcBef>
        <a:spcAft>
          <a:spcPct val="0"/>
        </a:spcAft>
        <a:defRPr sz="4200">
          <a:solidFill>
            <a:srgbClr val="FF5C9C"/>
          </a:solidFill>
          <a:latin typeface="Century Gothic" pitchFamily="34" charset="0"/>
          <a:cs typeface="Tahoma" pitchFamily="34" charset="0"/>
        </a:defRPr>
      </a:lvl4pPr>
      <a:lvl5pPr marL="484188" indent="-484188" algn="l" rtl="1" eaLnBrk="1" fontAlgn="base" hangingPunct="1">
        <a:spcBef>
          <a:spcPct val="0"/>
        </a:spcBef>
        <a:spcAft>
          <a:spcPct val="0"/>
        </a:spcAft>
        <a:defRPr sz="4200">
          <a:solidFill>
            <a:srgbClr val="FF5C9C"/>
          </a:solidFill>
          <a:latin typeface="Century Gothic" pitchFamily="34" charset="0"/>
          <a:cs typeface="Tahoma" pitchFamily="34" charset="0"/>
        </a:defRPr>
      </a:lvl5pPr>
      <a:lvl6pPr marL="941388" indent="-484188" algn="l" rtl="1" eaLnBrk="1" fontAlgn="base" hangingPunct="1">
        <a:spcBef>
          <a:spcPct val="0"/>
        </a:spcBef>
        <a:spcAft>
          <a:spcPct val="0"/>
        </a:spcAft>
        <a:defRPr sz="4200">
          <a:solidFill>
            <a:srgbClr val="FF5C9C"/>
          </a:solidFill>
          <a:latin typeface="Century Gothic" pitchFamily="34" charset="0"/>
          <a:cs typeface="Tahoma" pitchFamily="34" charset="0"/>
        </a:defRPr>
      </a:lvl6pPr>
      <a:lvl7pPr marL="1398588" indent="-484188" algn="l" rtl="1" eaLnBrk="1" fontAlgn="base" hangingPunct="1">
        <a:spcBef>
          <a:spcPct val="0"/>
        </a:spcBef>
        <a:spcAft>
          <a:spcPct val="0"/>
        </a:spcAft>
        <a:defRPr sz="4200">
          <a:solidFill>
            <a:srgbClr val="FF5C9C"/>
          </a:solidFill>
          <a:latin typeface="Century Gothic" pitchFamily="34" charset="0"/>
          <a:cs typeface="Tahoma" pitchFamily="34" charset="0"/>
        </a:defRPr>
      </a:lvl7pPr>
      <a:lvl8pPr marL="1855788" indent="-484188" algn="l" rtl="1" eaLnBrk="1" fontAlgn="base" hangingPunct="1">
        <a:spcBef>
          <a:spcPct val="0"/>
        </a:spcBef>
        <a:spcAft>
          <a:spcPct val="0"/>
        </a:spcAft>
        <a:defRPr sz="4200">
          <a:solidFill>
            <a:srgbClr val="FF5C9C"/>
          </a:solidFill>
          <a:latin typeface="Century Gothic" pitchFamily="34" charset="0"/>
          <a:cs typeface="Tahoma" pitchFamily="34" charset="0"/>
        </a:defRPr>
      </a:lvl8pPr>
      <a:lvl9pPr marL="2312988" indent="-484188" algn="l" rtl="1" eaLnBrk="1" fontAlgn="base" hangingPunct="1">
        <a:spcBef>
          <a:spcPct val="0"/>
        </a:spcBef>
        <a:spcAft>
          <a:spcPct val="0"/>
        </a:spcAft>
        <a:defRPr sz="4200">
          <a:solidFill>
            <a:srgbClr val="FF5C9C"/>
          </a:solidFill>
          <a:latin typeface="Century Gothic" pitchFamily="34" charset="0"/>
          <a:cs typeface="Tahoma" pitchFamily="34" charset="0"/>
        </a:defRPr>
      </a:lvl9pPr>
    </p:titleStyle>
    <p:bodyStyle>
      <a:lvl1pPr marL="447675" indent="-382588" algn="r" rtl="1" eaLnBrk="1" fontAlgn="base" hangingPunct="1">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r" rtl="1" eaLnBrk="1" fontAlgn="base" hangingPunct="1">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r" rtl="1" eaLnBrk="1" fontAlgn="base" hangingPunct="1">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r" rtl="1" eaLnBrk="1" fontAlgn="base" hangingPunct="1">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r" rtl="1" eaLnBrk="1" fontAlgn="base" hangingPunct="1">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r" rtl="1"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r" rtl="1"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0.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19.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8.xml"/><Relationship Id="rId5" Type="http://schemas.openxmlformats.org/officeDocument/2006/relationships/slide" Target="slide9.xml"/><Relationship Id="rId15" Type="http://schemas.openxmlformats.org/officeDocument/2006/relationships/slide" Target="slide22.xml"/><Relationship Id="rId10" Type="http://schemas.openxmlformats.org/officeDocument/2006/relationships/slide" Target="slide17.xml"/><Relationship Id="rId4" Type="http://schemas.openxmlformats.org/officeDocument/2006/relationships/slide" Target="slide5.xml"/><Relationship Id="rId9" Type="http://schemas.openxmlformats.org/officeDocument/2006/relationships/slide" Target="slide16.xml"/><Relationship Id="rId14" Type="http://schemas.openxmlformats.org/officeDocument/2006/relationships/slide" Target="slide21.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82"/>
            </a:gs>
            <a:gs pos="30000">
              <a:srgbClr val="66008F"/>
            </a:gs>
            <a:gs pos="64999">
              <a:srgbClr val="BA0066"/>
            </a:gs>
            <a:gs pos="89999">
              <a:srgbClr val="FF0000"/>
            </a:gs>
            <a:gs pos="100000">
              <a:srgbClr val="FF8200"/>
            </a:gs>
          </a:gsLst>
          <a:lin ang="540000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571472" y="2071678"/>
            <a:ext cx="8062912" cy="4256107"/>
          </a:xfrm>
        </p:spPr>
        <p:txBody>
          <a:bodyPr rtlCol="0">
            <a:normAutofit fontScale="90000"/>
            <a:scene3d>
              <a:camera prst="orthographicFront"/>
              <a:lightRig rig="soft" dir="tl">
                <a:rot lat="0" lon="0" rev="0"/>
              </a:lightRig>
            </a:scene3d>
            <a:sp3d extrusionH="57150" contourW="25400" prstMaterial="matte">
              <a:bevelT w="25400" h="55880" prst="slope"/>
              <a:contourClr>
                <a:schemeClr val="accent2">
                  <a:tint val="20000"/>
                </a:schemeClr>
              </a:contourClr>
            </a:sp3d>
          </a:bodyPr>
          <a:lstStyle/>
          <a:p>
            <a:pPr marL="484632" indent="0" algn="ctr" eaLnBrk="1" fontAlgn="auto" hangingPunct="1">
              <a:spcAft>
                <a:spcPts val="0"/>
              </a:spcAft>
              <a:defRPr/>
            </a:pP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پیام های آسمان پایه هفتم اول متوسطه)</a:t>
            </a:r>
            <a:b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درس هفتم، برترین بانو</a:t>
            </a:r>
            <a:r>
              <a:rPr lang="fa-IR" sz="3600" b="1" spc="50"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spc="50"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spc="50"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spc="50"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600" b="1" spc="50" dirty="0" smtClean="0">
                <a:ln w="11430"/>
                <a:solidFill>
                  <a:srgbClr val="00B0F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تهیه کننده : </a:t>
            </a:r>
            <a:r>
              <a:rPr lang="fa-IR" sz="3600" b="1" spc="50"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
            </a:r>
            <a:br>
              <a:rPr lang="fa-IR" sz="3600" b="1" spc="50"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5300" b="1" spc="50" dirty="0" smtClean="0">
                <a:ln w="11430"/>
                <a:solidFill>
                  <a:srgbClr val="92D05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احمد رمضان نژاد اشکلک</a:t>
            </a:r>
            <a:br>
              <a:rPr lang="fa-IR" sz="5300" b="1" spc="50" dirty="0" smtClean="0">
                <a:ln w="11430"/>
                <a:solidFill>
                  <a:srgbClr val="92D05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br>
            <a:r>
              <a:rPr lang="fa-IR" sz="3200" b="1" spc="50" dirty="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Nazanin" pitchFamily="2" charset="-78"/>
              </a:rPr>
              <a:t/>
            </a:r>
            <a:br>
              <a:rPr lang="fa-IR" sz="3200" b="1" spc="50" dirty="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Nazanin" pitchFamily="2" charset="-78"/>
              </a:rPr>
            </a:br>
            <a:r>
              <a:rPr lang="fa-IR" sz="2700" b="1" spc="50" dirty="0" smtClean="0">
                <a:ln w="11430"/>
                <a:solidFill>
                  <a:schemeClr val="accent1">
                    <a:lumMod val="60000"/>
                    <a:lumOff val="40000"/>
                  </a:schemeClr>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Titr" pitchFamily="2" charset="-78"/>
              </a:rPr>
              <a:t>دبیر پیام های آسمان و قرآن منطقه چابکسر</a:t>
            </a:r>
            <a:r>
              <a:rPr lang="fa-IR" sz="3200" b="1" spc="50"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Nazanin" pitchFamily="2" charset="-78"/>
              </a:rPr>
              <a:t/>
            </a:r>
            <a:br>
              <a:rPr lang="fa-IR" sz="3200" b="1" spc="50"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Nazanin" pitchFamily="2" charset="-78"/>
              </a:rPr>
            </a:br>
            <a:r>
              <a:rPr lang="fa-IR" sz="3200" b="1" spc="50"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Nazanin" pitchFamily="2" charset="-78"/>
              </a:rPr>
              <a:t/>
            </a:r>
            <a:br>
              <a:rPr lang="fa-IR" sz="3200" b="1" spc="50" dirty="0" smtClean="0">
                <a:ln w="11430"/>
                <a:solidFill>
                  <a:srgbClr val="C00000"/>
                </a:solidFill>
                <a:effectLst>
                  <a:glow rad="139700">
                    <a:schemeClr val="accent5">
                      <a:satMod val="175000"/>
                      <a:alpha val="40000"/>
                    </a:schemeClr>
                  </a:glow>
                  <a:innerShdw blurRad="63500" dist="50800" dir="18900000">
                    <a:prstClr val="black">
                      <a:alpha val="50000"/>
                    </a:prstClr>
                  </a:innerShdw>
                </a:effectLst>
                <a:latin typeface="Carta" pitchFamily="82" charset="2"/>
                <a:cs typeface="B Nazanin" pitchFamily="2" charset="-78"/>
              </a:rPr>
            </a:br>
            <a:endParaRPr lang="fa-IR" sz="3200" spc="50" dirty="0">
              <a:ln w="11430"/>
              <a:solidFill>
                <a:schemeClr val="tx1"/>
              </a:solidFill>
              <a:effectLst>
                <a:glow rad="139700">
                  <a:schemeClr val="accent5">
                    <a:satMod val="175000"/>
                    <a:alpha val="40000"/>
                  </a:schemeClr>
                </a:glow>
                <a:innerShdw blurRad="63500" dist="50800" dir="18900000">
                  <a:prstClr val="black">
                    <a:alpha val="50000"/>
                  </a:prstClr>
                </a:innerShdw>
              </a:effectLst>
              <a:latin typeface="Times New Roman" pitchFamily="18" charset="0"/>
              <a:cs typeface="Times New Roman" pitchFamily="18" charset="0"/>
            </a:endParaRPr>
          </a:p>
        </p:txBody>
      </p:sp>
      <p:pic>
        <p:nvPicPr>
          <p:cNvPr id="7" name="Content Placeholder 6" descr="000-muneef-lt-bismillah-large(www.AXRANGI.ir).jpg"/>
          <p:cNvPicPr>
            <a:picLocks noGrp="1" noChangeAspect="1"/>
          </p:cNvPicPr>
          <p:nvPr>
            <p:ph idx="4294967295"/>
          </p:nvPr>
        </p:nvPicPr>
        <p:blipFill>
          <a:blip r:embed="rId3" cstate="print"/>
          <a:stretch>
            <a:fillRect/>
          </a:stretch>
        </p:blipFill>
        <p:spPr>
          <a:xfrm>
            <a:off x="2714612" y="214290"/>
            <a:ext cx="3714750" cy="1143008"/>
          </a:xfrm>
          <a:prstGeom prst="roundRect">
            <a:avLst>
              <a:gd name="adj" fmla="val 4167"/>
            </a:avLst>
          </a:prstGeom>
          <a:solidFill>
            <a:srgbClr val="FFFFFF"/>
          </a:solidFill>
          <a:ln w="76200" cap="sq">
            <a:solidFill>
              <a:srgbClr val="292929"/>
            </a:solidFill>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slow">
    <p:dissolve/>
    <p:sndAc>
      <p:stSnd loop="1">
        <p:snd r:embed="rId2" name="02 Bekle Beni.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14612" y="357166"/>
            <a:ext cx="4214842" cy="785818"/>
          </a:xfrm>
        </p:spPr>
        <p:style>
          <a:lnRef idx="1">
            <a:schemeClr val="accent6"/>
          </a:lnRef>
          <a:fillRef idx="2">
            <a:schemeClr val="accent6"/>
          </a:fillRef>
          <a:effectRef idx="1">
            <a:schemeClr val="accent6"/>
          </a:effectRef>
          <a:fontRef idx="minor">
            <a:schemeClr val="dk1"/>
          </a:fontRef>
        </p:style>
        <p:txBody>
          <a:bodyPr rtlCol="0">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484632" indent="0" algn="ctr" eaLnBrk="1" fontAlgn="auto" hangingPunct="1">
              <a:spcAft>
                <a:spcPts val="0"/>
              </a:spcAft>
              <a:defRPr/>
            </a:pPr>
            <a:r>
              <a:rPr lang="fa-IR" sz="4000" b="1" dirty="0" smtClean="0">
                <a:ln/>
                <a:solidFill>
                  <a:schemeClr val="accent1">
                    <a:lumMod val="75000"/>
                  </a:schemeClr>
                </a:solidFill>
                <a:effectLst/>
              </a:rPr>
              <a:t>1- حیا و عفّت</a:t>
            </a:r>
            <a:endParaRPr lang="fa-IR" sz="4000" b="1" dirty="0">
              <a:ln/>
              <a:solidFill>
                <a:schemeClr val="accent1">
                  <a:lumMod val="75000"/>
                </a:schemeClr>
              </a:solidFill>
              <a:effectLst/>
            </a:endParaRPr>
          </a:p>
        </p:txBody>
      </p:sp>
      <p:sp>
        <p:nvSpPr>
          <p:cNvPr id="5" name="Subtitle 4"/>
          <p:cNvSpPr>
            <a:spLocks noGrp="1"/>
          </p:cNvSpPr>
          <p:nvPr>
            <p:ph type="subTitle" idx="1"/>
          </p:nvPr>
        </p:nvSpPr>
        <p:spPr>
          <a:xfrm>
            <a:off x="0" y="1556792"/>
            <a:ext cx="9001156" cy="4680520"/>
          </a:xfrm>
        </p:spPr>
        <p:txBody>
          <a:bodyPr rtlCol="0">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fontAlgn="auto" hangingPunct="1">
              <a:spcAft>
                <a:spcPts val="0"/>
              </a:spcAft>
              <a:buFont typeface="Wingdings 2"/>
              <a:buNone/>
              <a:defRPr/>
            </a:pPr>
            <a:r>
              <a:rPr lang="fa-IR" sz="2400" b="1" dirty="0">
                <a:ln w="24500" cmpd="dbl">
                  <a:solidFill>
                    <a:schemeClr val="accent2">
                      <a:shade val="85000"/>
                      <a:satMod val="155000"/>
                    </a:schemeClr>
                  </a:solidFill>
                  <a:prstDash val="solid"/>
                  <a:miter lim="800000"/>
                </a:ln>
                <a:solidFill>
                  <a:srgbClr val="92D050"/>
                </a:solidFill>
                <a:effectLst>
                  <a:outerShdw blurRad="38100" dist="38100" dir="7020000" algn="tl">
                    <a:srgbClr val="000000">
                      <a:alpha val="35000"/>
                    </a:srgbClr>
                  </a:outerShdw>
                </a:effectLst>
              </a:rPr>
              <a:t>یکی از راهنمایی های پیامبر خدا به دختر </a:t>
            </a:r>
            <a:r>
              <a:rPr lang="fa-IR" sz="2400" b="1" dirty="0" smtClean="0">
                <a:ln w="24500" cmpd="dbl">
                  <a:solidFill>
                    <a:schemeClr val="accent2">
                      <a:shade val="85000"/>
                      <a:satMod val="155000"/>
                    </a:schemeClr>
                  </a:solidFill>
                  <a:prstDash val="solid"/>
                  <a:miter lim="800000"/>
                </a:ln>
                <a:solidFill>
                  <a:srgbClr val="92D050"/>
                </a:solidFill>
                <a:effectLst>
                  <a:outerShdw blurRad="38100" dist="38100" dir="7020000" algn="tl">
                    <a:srgbClr val="000000">
                      <a:alpha val="35000"/>
                    </a:srgbClr>
                  </a:outerShdw>
                </a:effectLst>
              </a:rPr>
              <a:t>و دامادش </a:t>
            </a:r>
            <a:r>
              <a:rPr lang="fa-IR" sz="2400" b="1" dirty="0">
                <a:ln w="24500" cmpd="dbl">
                  <a:solidFill>
                    <a:schemeClr val="accent2">
                      <a:shade val="85000"/>
                      <a:satMod val="155000"/>
                    </a:schemeClr>
                  </a:solidFill>
                  <a:prstDash val="solid"/>
                  <a:miter lim="800000"/>
                </a:ln>
                <a:solidFill>
                  <a:srgbClr val="92D050"/>
                </a:solidFill>
                <a:effectLst>
                  <a:outerShdw blurRad="38100" dist="38100" dir="7020000" algn="tl">
                    <a:srgbClr val="000000">
                      <a:alpha val="35000"/>
                    </a:srgbClr>
                  </a:outerShdw>
                </a:effectLst>
              </a:rPr>
              <a:t>در اوایل زندگیشان این بود :</a:t>
            </a:r>
          </a:p>
          <a:p>
            <a:pPr eaLnBrk="1" fontAlgn="auto" hangingPunct="1">
              <a:spcAft>
                <a:spcPts val="0"/>
              </a:spcAft>
              <a:buFont typeface="Wingdings 2"/>
              <a:buNone/>
              <a:defRPr/>
            </a:pPr>
            <a:r>
              <a:rPr lang="fa-IR" sz="2400" b="1" dirty="0">
                <a:ln w="24500" cmpd="dbl">
                  <a:solidFill>
                    <a:schemeClr val="accent2">
                      <a:shade val="85000"/>
                      <a:satMod val="155000"/>
                    </a:schemeClr>
                  </a:solidFill>
                  <a:prstDash val="solid"/>
                  <a:miter lim="800000"/>
                </a:ln>
                <a:solidFill>
                  <a:schemeClr val="accent1">
                    <a:lumMod val="75000"/>
                  </a:schemeClr>
                </a:solidFill>
                <a:effectLst>
                  <a:outerShdw blurRad="38100" dist="38100" dir="7020000" algn="tl">
                    <a:srgbClr val="000000">
                      <a:alpha val="35000"/>
                    </a:srgbClr>
                  </a:outerShdw>
                </a:effectLst>
              </a:rPr>
              <a:t>علی جان بهتر است شما کارهای بیرون خانه را </a:t>
            </a:r>
            <a:r>
              <a:rPr lang="fa-IR" sz="2400" b="1" dirty="0" smtClean="0">
                <a:ln w="24500" cmpd="dbl">
                  <a:solidFill>
                    <a:schemeClr val="accent2">
                      <a:shade val="85000"/>
                      <a:satMod val="155000"/>
                    </a:schemeClr>
                  </a:solidFill>
                  <a:prstDash val="solid"/>
                  <a:miter lim="800000"/>
                </a:ln>
                <a:solidFill>
                  <a:schemeClr val="accent1">
                    <a:lumMod val="75000"/>
                  </a:schemeClr>
                </a:solidFill>
                <a:effectLst>
                  <a:outerShdw blurRad="38100" dist="38100" dir="7020000" algn="tl">
                    <a:srgbClr val="000000">
                      <a:alpha val="35000"/>
                    </a:srgbClr>
                  </a:outerShdw>
                </a:effectLst>
              </a:rPr>
              <a:t>برعهده بگیری </a:t>
            </a:r>
            <a:r>
              <a:rPr lang="fa-IR" sz="2400" b="1" dirty="0">
                <a:ln w="24500" cmpd="dbl">
                  <a:solidFill>
                    <a:schemeClr val="accent2">
                      <a:shade val="85000"/>
                      <a:satMod val="155000"/>
                    </a:schemeClr>
                  </a:solidFill>
                  <a:prstDash val="solid"/>
                  <a:miter lim="800000"/>
                </a:ln>
                <a:solidFill>
                  <a:schemeClr val="accent1">
                    <a:lumMod val="75000"/>
                  </a:schemeClr>
                </a:solidFill>
                <a:effectLst>
                  <a:outerShdw blurRad="38100" dist="38100" dir="7020000" algn="tl">
                    <a:srgbClr val="000000">
                      <a:alpha val="35000"/>
                    </a:srgbClr>
                  </a:outerShdw>
                </a:effectLst>
              </a:rPr>
              <a:t>و دخترم فاطمه کارهای داخل خانه را. </a:t>
            </a:r>
          </a:p>
          <a:p>
            <a:pPr eaLnBrk="1" fontAlgn="auto" hangingPunct="1">
              <a:spcAft>
                <a:spcPts val="0"/>
              </a:spcAft>
              <a:buFont typeface="Wingdings 2"/>
              <a:buNone/>
              <a:defRPr/>
            </a:pPr>
            <a:endParaRPr lang="fa-IR" sz="2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a:p>
            <a:pPr eaLnBrk="1" fontAlgn="auto" hangingPunct="1">
              <a:spcAft>
                <a:spcPts val="0"/>
              </a:spcAft>
              <a:buFont typeface="Wingdings 2"/>
              <a:buNone/>
              <a:defRPr/>
            </a:pPr>
            <a:r>
              <a:rPr lang="fa-IR" sz="2400" b="1" dirty="0">
                <a:ln w="10541" cmpd="sng">
                  <a:solidFill>
                    <a:schemeClr val="accent1">
                      <a:shade val="88000"/>
                      <a:satMod val="110000"/>
                    </a:schemeClr>
                  </a:solidFill>
                  <a:prstDash val="solid"/>
                </a:ln>
                <a:solidFill>
                  <a:srgbClr val="002060"/>
                </a:solidFill>
              </a:rPr>
              <a:t>وقتی این تقسیم کار انجام شد ، حضرت فاطمه سلام الله </a:t>
            </a:r>
            <a:r>
              <a:rPr lang="fa-IR" sz="2400" b="1" dirty="0" err="1">
                <a:ln w="10541" cmpd="sng">
                  <a:solidFill>
                    <a:schemeClr val="accent1">
                      <a:shade val="88000"/>
                      <a:satMod val="110000"/>
                    </a:schemeClr>
                  </a:solidFill>
                  <a:prstDash val="solid"/>
                </a:ln>
                <a:solidFill>
                  <a:srgbClr val="002060"/>
                </a:solidFill>
              </a:rPr>
              <a:t>علیها</a:t>
            </a:r>
            <a:r>
              <a:rPr lang="fa-IR" sz="2400" b="1" dirty="0">
                <a:ln w="10541" cmpd="sng">
                  <a:solidFill>
                    <a:schemeClr val="accent1">
                      <a:shade val="88000"/>
                      <a:satMod val="110000"/>
                    </a:schemeClr>
                  </a:solidFill>
                  <a:prstDash val="solid"/>
                </a:ln>
                <a:solidFill>
                  <a:srgbClr val="002060"/>
                </a:solidFill>
              </a:rPr>
              <a:t> فرمود :</a:t>
            </a:r>
          </a:p>
          <a:p>
            <a:pPr eaLnBrk="1" fontAlgn="auto" hangingPunct="1">
              <a:spcAft>
                <a:spcPts val="0"/>
              </a:spcAft>
              <a:buFont typeface="Wingdings 2"/>
              <a:buNone/>
              <a:defRPr/>
            </a:pPr>
            <a:r>
              <a:rPr lang="fa-IR" sz="2800" b="1" dirty="0">
                <a:ln w="10541" cmpd="sng">
                  <a:solidFill>
                    <a:schemeClr val="accent1">
                      <a:shade val="88000"/>
                      <a:satMod val="110000"/>
                    </a:schemeClr>
                  </a:solidFill>
                  <a:prstDash val="solid"/>
                </a:ln>
                <a:solidFill>
                  <a:srgbClr val="00B050"/>
                </a:solidFill>
              </a:rPr>
              <a:t>« خدا می داند چقدر خوشحالم از اینکه رسول خدا مرا از روبرو شدن با </a:t>
            </a:r>
            <a:r>
              <a:rPr lang="fa-IR" sz="2800" b="1" dirty="0" err="1">
                <a:ln w="10541" cmpd="sng">
                  <a:solidFill>
                    <a:schemeClr val="accent1">
                      <a:shade val="88000"/>
                      <a:satMod val="110000"/>
                    </a:schemeClr>
                  </a:solidFill>
                  <a:prstDash val="solid"/>
                </a:ln>
                <a:solidFill>
                  <a:srgbClr val="00B050"/>
                </a:solidFill>
              </a:rPr>
              <a:t>نامحرم</a:t>
            </a:r>
            <a:r>
              <a:rPr lang="fa-IR" sz="2800" b="1" dirty="0">
                <a:ln w="10541" cmpd="sng">
                  <a:solidFill>
                    <a:schemeClr val="accent1">
                      <a:shade val="88000"/>
                      <a:satMod val="110000"/>
                    </a:schemeClr>
                  </a:solidFill>
                  <a:prstDash val="solid"/>
                </a:ln>
                <a:solidFill>
                  <a:srgbClr val="00B050"/>
                </a:solidFill>
              </a:rPr>
              <a:t> بی نیاز ساخت. »</a:t>
            </a:r>
          </a:p>
          <a:p>
            <a:pPr eaLnBrk="1" fontAlgn="auto" hangingPunct="1">
              <a:spcAft>
                <a:spcPts val="0"/>
              </a:spcAft>
              <a:buFont typeface="Wingdings 2"/>
              <a:buNone/>
              <a:defRPr/>
            </a:pPr>
            <a:endParaRPr lang="fa-IR" sz="2800" b="1" dirty="0">
              <a:ln/>
              <a:solidFill>
                <a:schemeClr val="accent3"/>
              </a:solidFill>
            </a:endParaRPr>
          </a:p>
        </p:txBody>
      </p:sp>
      <p:sp>
        <p:nvSpPr>
          <p:cNvPr id="7"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2"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1" end="1"/>
                                            </p:txEl>
                                          </p:spTgt>
                                        </p:tgtEl>
                                      </p:cBhvr>
                                    </p:animEffect>
                                  </p:childTnLst>
                                </p:cTn>
                              </p:par>
                            </p:childTnLst>
                          </p:cTn>
                        </p:par>
                        <p:par>
                          <p:cTn id="17" fill="hold">
                            <p:stCondLst>
                              <p:cond delay="1000"/>
                            </p:stCondLst>
                            <p:childTnLst>
                              <p:par>
                                <p:cTn id="18" presetID="30" presetClass="entr" presetSubtype="0" fill="hold"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800" decel="100000"/>
                                        <p:tgtEl>
                                          <p:spTgt spid="5">
                                            <p:txEl>
                                              <p:pRg st="3" end="3"/>
                                            </p:txEl>
                                          </p:spTgt>
                                        </p:tgtEl>
                                      </p:cBhvr>
                                    </p:animEffect>
                                    <p:anim calcmode="lin" valueType="num">
                                      <p:cBhvr>
                                        <p:cTn id="21" dur="800" decel="100000" fill="hold"/>
                                        <p:tgtEl>
                                          <p:spTgt spid="5">
                                            <p:txEl>
                                              <p:pRg st="3" end="3"/>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5">
                                            <p:txEl>
                                              <p:pRg st="3" end="3"/>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5">
                                            <p:txEl>
                                              <p:pRg st="3" end="3"/>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xEl>
                                              <p:pRg st="3" end="3"/>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xEl>
                                              <p:pRg st="3" end="3"/>
                                            </p:txEl>
                                          </p:spTgt>
                                        </p:tgtEl>
                                        <p:attrNameLst>
                                          <p:attrName>ppt_y</p:attrName>
                                        </p:attrNameLst>
                                      </p:cBhvr>
                                      <p:tavLst>
                                        <p:tav tm="0">
                                          <p:val>
                                            <p:strVal val="#ppt_y+0.1"/>
                                          </p:val>
                                        </p:tav>
                                        <p:tav tm="100000">
                                          <p:val>
                                            <p:strVal val="#ppt_y"/>
                                          </p:val>
                                        </p:tav>
                                      </p:tavLst>
                                    </p:anim>
                                  </p:childTnLst>
                                </p:cTn>
                              </p:par>
                            </p:childTnLst>
                          </p:cTn>
                        </p:par>
                        <p:par>
                          <p:cTn id="26" fill="hold">
                            <p:stCondLst>
                              <p:cond delay="2000"/>
                            </p:stCondLst>
                            <p:childTnLst>
                              <p:par>
                                <p:cTn id="27" presetID="30" presetClass="entr" presetSubtype="0" fill="hold" nodeType="after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800" decel="100000"/>
                                        <p:tgtEl>
                                          <p:spTgt spid="5">
                                            <p:txEl>
                                              <p:pRg st="4" end="4"/>
                                            </p:txEl>
                                          </p:spTgt>
                                        </p:tgtEl>
                                      </p:cBhvr>
                                    </p:animEffect>
                                    <p:anim calcmode="lin" valueType="num">
                                      <p:cBhvr>
                                        <p:cTn id="30" dur="800" decel="100000" fill="hold"/>
                                        <p:tgtEl>
                                          <p:spTgt spid="5">
                                            <p:txEl>
                                              <p:pRg st="4" end="4"/>
                                            </p:txEl>
                                          </p:spTgt>
                                        </p:tgtEl>
                                        <p:attrNameLst>
                                          <p:attrName>style.rotation</p:attrName>
                                        </p:attrNameLst>
                                      </p:cBhvr>
                                      <p:tavLst>
                                        <p:tav tm="0">
                                          <p:val>
                                            <p:fltVal val="-90"/>
                                          </p:val>
                                        </p:tav>
                                        <p:tav tm="100000">
                                          <p:val>
                                            <p:fltVal val="0"/>
                                          </p:val>
                                        </p:tav>
                                      </p:tavLst>
                                    </p:anim>
                                    <p:anim calcmode="lin" valueType="num">
                                      <p:cBhvr>
                                        <p:cTn id="31" dur="800" decel="100000" fill="hold"/>
                                        <p:tgtEl>
                                          <p:spTgt spid="5">
                                            <p:txEl>
                                              <p:pRg st="4" end="4"/>
                                            </p:txEl>
                                          </p:spTgt>
                                        </p:tgtEl>
                                        <p:attrNameLst>
                                          <p:attrName>ppt_x</p:attrName>
                                        </p:attrNameLst>
                                      </p:cBhvr>
                                      <p:tavLst>
                                        <p:tav tm="0">
                                          <p:val>
                                            <p:strVal val="#ppt_x+0.4"/>
                                          </p:val>
                                        </p:tav>
                                        <p:tav tm="100000">
                                          <p:val>
                                            <p:strVal val="#ppt_x-0.05"/>
                                          </p:val>
                                        </p:tav>
                                      </p:tavLst>
                                    </p:anim>
                                    <p:anim calcmode="lin" valueType="num">
                                      <p:cBhvr>
                                        <p:cTn id="32" dur="800" decel="100000" fill="hold"/>
                                        <p:tgtEl>
                                          <p:spTgt spid="5">
                                            <p:txEl>
                                              <p:pRg st="4" end="4"/>
                                            </p:txEl>
                                          </p:spTgt>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5">
                                            <p:txEl>
                                              <p:pRg st="4" end="4"/>
                                            </p:txEl>
                                          </p:spTgt>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5">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35896" y="404664"/>
            <a:ext cx="5184576" cy="666882"/>
          </a:xfrm>
        </p:spPr>
        <p:style>
          <a:lnRef idx="2">
            <a:schemeClr val="accent1"/>
          </a:lnRef>
          <a:fillRef idx="1">
            <a:schemeClr val="lt1"/>
          </a:fillRef>
          <a:effectRef idx="0">
            <a:schemeClr val="accent1"/>
          </a:effectRef>
          <a:fontRef idx="minor">
            <a:schemeClr val="dk1"/>
          </a:fontRef>
        </p:style>
        <p:txBody>
          <a:bodyPr vert="horz" rtlCol="0">
            <a:noAutofit/>
          </a:bodyPr>
          <a:lstStyle/>
          <a:p>
            <a:pPr indent="0" algn="ctr" eaLnBrk="1" fontAlgn="auto" hangingPunct="1">
              <a:spcAft>
                <a:spcPts val="0"/>
              </a:spcAft>
              <a:defRPr/>
            </a:pPr>
            <a:r>
              <a:rPr lang="fa-IR" sz="4400" b="1" dirty="0" smtClean="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rPr>
              <a:t>حکایت</a:t>
            </a:r>
            <a:endParaRPr lang="fa-IR" sz="44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endParaRPr>
          </a:p>
        </p:txBody>
      </p:sp>
      <p:sp>
        <p:nvSpPr>
          <p:cNvPr id="4" name="Text Placeholder 3"/>
          <p:cNvSpPr>
            <a:spLocks noGrp="1"/>
          </p:cNvSpPr>
          <p:nvPr>
            <p:ph type="body" idx="2"/>
          </p:nvPr>
        </p:nvSpPr>
        <p:spPr>
          <a:xfrm>
            <a:off x="3492500" y="1285875"/>
            <a:ext cx="5400675" cy="5238750"/>
          </a:xfrm>
        </p:spPr>
        <p:txBody>
          <a:bodyPr>
            <a:normAutofit lnSpcReduction="10000"/>
          </a:bodyPr>
          <a:lstStyle/>
          <a:p>
            <a:pPr algn="justLow" eaLnBrk="1" fontAlgn="auto" hangingPunct="1">
              <a:spcAft>
                <a:spcPts val="0"/>
              </a:spcAft>
              <a:buFont typeface="Wingdings 2"/>
              <a:buNone/>
              <a:defRPr/>
            </a:pPr>
            <a:r>
              <a:rPr lang="fa-IR" sz="1800" b="1" dirty="0" smtClean="0"/>
              <a:t>حکایت است که روزی حضرت زهرا علیها سلام نزد پدرش رسول خدا صلی الله علیه و آله بود. مردی نابینا وارد شد ، حضرت فاطمه خود را مخفی کرد.</a:t>
            </a:r>
          </a:p>
          <a:p>
            <a:pPr algn="justLow" eaLnBrk="1" fontAlgn="auto" hangingPunct="1">
              <a:spcAft>
                <a:spcPts val="0"/>
              </a:spcAft>
              <a:buFont typeface="Wingdings 2"/>
              <a:buNone/>
              <a:defRPr/>
            </a:pPr>
            <a:r>
              <a:rPr lang="fa-IR" sz="1800" b="1" dirty="0" smtClean="0"/>
              <a:t>هنگامی که مرد نابینا خارج شد ؛ حضرت رسول عرض کردند : ای فاطمه! با این که می دانستی او نابیناست و تو را نمی بیند، با این حال چرا پنهان شدی؟</a:t>
            </a:r>
          </a:p>
          <a:p>
            <a:pPr algn="justLow" eaLnBrk="1" fontAlgn="auto" hangingPunct="1">
              <a:spcAft>
                <a:spcPts val="0"/>
              </a:spcAft>
              <a:buFont typeface="Wingdings 2"/>
              <a:buNone/>
              <a:defRPr/>
            </a:pPr>
            <a:r>
              <a:rPr lang="fa-IR" sz="1800" b="1" dirty="0" smtClean="0"/>
              <a:t>ایشان پاسخ داد: بلی او نابینا بود ولی من که بینا بودم و چشم داشتم. و سپس گفتند : </a:t>
            </a:r>
          </a:p>
          <a:p>
            <a:pPr algn="justLow" eaLnBrk="1" fontAlgn="auto" hangingPunct="1">
              <a:spcAft>
                <a:spcPts val="0"/>
              </a:spcAft>
              <a:buFont typeface="Wingdings 2"/>
              <a:buNone/>
              <a:defRPr/>
            </a:pPr>
            <a:r>
              <a:rPr lang="fa-IR" sz="1800" b="1" dirty="0" smtClean="0"/>
              <a:t>همان طوری که مرد نباید به زن نامحرم نگاه کند زن هم نباید به مرد نامحرم نگاه نماید.</a:t>
            </a:r>
          </a:p>
          <a:p>
            <a:pPr algn="justLow" eaLnBrk="1" fontAlgn="auto" hangingPunct="1">
              <a:spcAft>
                <a:spcPts val="0"/>
              </a:spcAft>
              <a:buFont typeface="Wingdings 2"/>
              <a:buNone/>
              <a:defRPr/>
            </a:pPr>
            <a:r>
              <a:rPr lang="fa-IR" sz="1800" b="1" dirty="0" smtClean="0"/>
              <a:t>آن گاه حضرت محمد(ص) رو به دخترش کرد و فرمود : </a:t>
            </a:r>
          </a:p>
          <a:p>
            <a:pPr algn="justLow" eaLnBrk="1" fontAlgn="auto" hangingPunct="1">
              <a:spcAft>
                <a:spcPts val="0"/>
              </a:spcAft>
              <a:buFont typeface="Wingdings 2"/>
              <a:buNone/>
              <a:defRPr/>
            </a:pPr>
            <a:r>
              <a:rPr lang="fa-IR" sz="1800" b="1" dirty="0" smtClean="0"/>
              <a:t>« به راستی که تو پاره ی تن من هستی.»</a:t>
            </a:r>
          </a:p>
          <a:p>
            <a:pPr eaLnBrk="1" fontAlgn="auto" hangingPunct="1">
              <a:spcAft>
                <a:spcPts val="0"/>
              </a:spcAft>
              <a:buFont typeface="Wingdings 2"/>
              <a:buNone/>
              <a:defRPr/>
            </a:pPr>
            <a:endParaRPr lang="fa-IR" sz="1800" b="1" dirty="0" smtClean="0"/>
          </a:p>
          <a:p>
            <a:pPr eaLnBrk="1" fontAlgn="auto" hangingPunct="1">
              <a:spcAft>
                <a:spcPts val="0"/>
              </a:spcAft>
              <a:buFont typeface="Wingdings 2"/>
              <a:buNone/>
              <a:defRPr/>
            </a:pPr>
            <a:endParaRPr lang="fa-IR" sz="1800" b="1" dirty="0" smtClean="0"/>
          </a:p>
          <a:p>
            <a:pPr eaLnBrk="1" fontAlgn="auto" hangingPunct="1">
              <a:spcAft>
                <a:spcPts val="0"/>
              </a:spcAft>
              <a:buFont typeface="Wingdings 2"/>
              <a:buNone/>
              <a:defRPr/>
            </a:pPr>
            <a:r>
              <a:rPr lang="fa-IR" sz="1800" b="1" dirty="0" smtClean="0"/>
              <a:t>   </a:t>
            </a:r>
          </a:p>
          <a:p>
            <a:pPr eaLnBrk="1" fontAlgn="auto" hangingPunct="1">
              <a:spcAft>
                <a:spcPts val="0"/>
              </a:spcAft>
              <a:buFont typeface="Wingdings 2"/>
              <a:buNone/>
              <a:defRPr/>
            </a:pPr>
            <a:endParaRPr lang="fa-IR" sz="1800" b="1" dirty="0" smtClean="0"/>
          </a:p>
          <a:p>
            <a:pPr algn="l" eaLnBrk="1" fontAlgn="auto" hangingPunct="1">
              <a:spcAft>
                <a:spcPts val="0"/>
              </a:spcAft>
              <a:buFont typeface="Wingdings 2"/>
              <a:buNone/>
              <a:defRPr/>
            </a:pPr>
            <a:r>
              <a:rPr lang="fa-IR" b="1" dirty="0" smtClean="0"/>
              <a:t>« بحارالانوار»</a:t>
            </a:r>
          </a:p>
        </p:txBody>
      </p:sp>
      <p:pic>
        <p:nvPicPr>
          <p:cNvPr id="7" name="Content Placeholder 6"/>
          <p:cNvPicPr>
            <a:picLocks noGrp="1" noChangeAspect="1"/>
          </p:cNvPicPr>
          <p:nvPr>
            <p:ph sz="half" idx="1"/>
          </p:nvPr>
        </p:nvPicPr>
        <p:blipFill>
          <a:blip r:embed="rId3" cstate="print">
            <a:extLst/>
          </a:blip>
          <a:stretch>
            <a:fillRect/>
          </a:stretch>
        </p:blipFill>
        <p:spPr>
          <a:xfrm>
            <a:off x="467544" y="470049"/>
            <a:ext cx="2808312" cy="5472608"/>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6"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4"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ustDataLst>
      <p:tags r:id="rId1"/>
    </p:custData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by="(-#ppt_w*2)" calcmode="lin" valueType="num">
                                      <p:cBhvr rctx="PPT">
                                        <p:cTn id="7" dur="1000" autoRev="1" fill="hold">
                                          <p:stCondLst>
                                            <p:cond delay="0"/>
                                          </p:stCondLst>
                                        </p:cTn>
                                        <p:tgtEl>
                                          <p:spTgt spid="4">
                                            <p:txEl>
                                              <p:pRg st="0" end="0"/>
                                            </p:txEl>
                                          </p:spTgt>
                                        </p:tgtEl>
                                        <p:attrNameLst>
                                          <p:attrName>ppt_w</p:attrName>
                                        </p:attrNameLst>
                                      </p:cBhvr>
                                    </p:anim>
                                    <p:anim by="(#ppt_w*0.50)" calcmode="lin" valueType="num">
                                      <p:cBhvr>
                                        <p:cTn id="8" dur="1000" decel="50000" autoRev="1" fill="hold">
                                          <p:stCondLst>
                                            <p:cond delay="0"/>
                                          </p:stCondLst>
                                        </p:cTn>
                                        <p:tgtEl>
                                          <p:spTgt spid="4">
                                            <p:txEl>
                                              <p:pRg st="0" end="0"/>
                                            </p:txEl>
                                          </p:spTgt>
                                        </p:tgtEl>
                                        <p:attrNameLst>
                                          <p:attrName>ppt_x</p:attrName>
                                        </p:attrNameLst>
                                      </p:cBhvr>
                                    </p:anim>
                                    <p:anim from="(-#ppt_h/2)" to="(#ppt_y)" calcmode="lin" valueType="num">
                                      <p:cBhvr>
                                        <p:cTn id="9" dur="2000" fill="hold">
                                          <p:stCondLst>
                                            <p:cond delay="0"/>
                                          </p:stCondLst>
                                        </p:cTn>
                                        <p:tgtEl>
                                          <p:spTgt spid="4">
                                            <p:txEl>
                                              <p:pRg st="0" end="0"/>
                                            </p:txEl>
                                          </p:spTgt>
                                        </p:tgtEl>
                                        <p:attrNameLst>
                                          <p:attrName>ppt_y</p:attrName>
                                        </p:attrNameLst>
                                      </p:cBhvr>
                                    </p:anim>
                                    <p:animRot by="21600000">
                                      <p:cBhvr>
                                        <p:cTn id="10" dur="2000" fill="hold">
                                          <p:stCondLst>
                                            <p:cond delay="0"/>
                                          </p:stCondLst>
                                        </p:cTn>
                                        <p:tgtEl>
                                          <p:spTgt spid="4">
                                            <p:txEl>
                                              <p:pRg st="0" end="0"/>
                                            </p:txEl>
                                          </p:spTgt>
                                        </p:tgtEl>
                                        <p:attrNameLst>
                                          <p:attrName>r</p:attrName>
                                        </p:attrNameLst>
                                      </p:cBhvr>
                                    </p:animRot>
                                  </p:childTnLst>
                                </p:cTn>
                              </p:par>
                              <p:par>
                                <p:cTn id="11" presetID="56" presetClass="entr" presetSubtype="0" fill="hold" nodeType="withEffect">
                                  <p:stCondLst>
                                    <p:cond delay="0"/>
                                  </p:stCondLst>
                                  <p:iterate type="lt">
                                    <p:tmPct val="10000"/>
                                  </p:iterate>
                                  <p:childTnLst>
                                    <p:set>
                                      <p:cBhvr>
                                        <p:cTn id="12" dur="1" fill="hold">
                                          <p:stCondLst>
                                            <p:cond delay="0"/>
                                          </p:stCondLst>
                                        </p:cTn>
                                        <p:tgtEl>
                                          <p:spTgt spid="4">
                                            <p:txEl>
                                              <p:pRg st="1" end="1"/>
                                            </p:txEl>
                                          </p:spTgt>
                                        </p:tgtEl>
                                        <p:attrNameLst>
                                          <p:attrName>style.visibility</p:attrName>
                                        </p:attrNameLst>
                                      </p:cBhvr>
                                      <p:to>
                                        <p:strVal val="visible"/>
                                      </p:to>
                                    </p:set>
                                    <p:anim by="(-#ppt_w*2)" calcmode="lin" valueType="num">
                                      <p:cBhvr rctx="PPT">
                                        <p:cTn id="13" dur="1000" autoRev="1" fill="hold">
                                          <p:stCondLst>
                                            <p:cond delay="0"/>
                                          </p:stCondLst>
                                        </p:cTn>
                                        <p:tgtEl>
                                          <p:spTgt spid="4">
                                            <p:txEl>
                                              <p:pRg st="1" end="1"/>
                                            </p:txEl>
                                          </p:spTgt>
                                        </p:tgtEl>
                                        <p:attrNameLst>
                                          <p:attrName>ppt_w</p:attrName>
                                        </p:attrNameLst>
                                      </p:cBhvr>
                                    </p:anim>
                                    <p:anim by="(#ppt_w*0.50)" calcmode="lin" valueType="num">
                                      <p:cBhvr>
                                        <p:cTn id="14" dur="1000" decel="50000" autoRev="1" fill="hold">
                                          <p:stCondLst>
                                            <p:cond delay="0"/>
                                          </p:stCondLst>
                                        </p:cTn>
                                        <p:tgtEl>
                                          <p:spTgt spid="4">
                                            <p:txEl>
                                              <p:pRg st="1" end="1"/>
                                            </p:txEl>
                                          </p:spTgt>
                                        </p:tgtEl>
                                        <p:attrNameLst>
                                          <p:attrName>ppt_x</p:attrName>
                                        </p:attrNameLst>
                                      </p:cBhvr>
                                    </p:anim>
                                    <p:anim from="(-#ppt_h/2)" to="(#ppt_y)" calcmode="lin" valueType="num">
                                      <p:cBhvr>
                                        <p:cTn id="15" dur="2000" fill="hold">
                                          <p:stCondLst>
                                            <p:cond delay="0"/>
                                          </p:stCondLst>
                                        </p:cTn>
                                        <p:tgtEl>
                                          <p:spTgt spid="4">
                                            <p:txEl>
                                              <p:pRg st="1" end="1"/>
                                            </p:txEl>
                                          </p:spTgt>
                                        </p:tgtEl>
                                        <p:attrNameLst>
                                          <p:attrName>ppt_y</p:attrName>
                                        </p:attrNameLst>
                                      </p:cBhvr>
                                    </p:anim>
                                    <p:animRot by="21600000">
                                      <p:cBhvr>
                                        <p:cTn id="16" dur="2000" fill="hold">
                                          <p:stCondLst>
                                            <p:cond delay="0"/>
                                          </p:stCondLst>
                                        </p:cTn>
                                        <p:tgtEl>
                                          <p:spTgt spid="4">
                                            <p:txEl>
                                              <p:pRg st="1" end="1"/>
                                            </p:txEl>
                                          </p:spTgt>
                                        </p:tgtEl>
                                        <p:attrNameLst>
                                          <p:attrName>r</p:attrName>
                                        </p:attrNameLst>
                                      </p:cBhvr>
                                    </p:animRot>
                                  </p:childTnLst>
                                </p:cTn>
                              </p:par>
                              <p:par>
                                <p:cTn id="17" presetID="56" presetClass="entr" presetSubtype="0" fill="hold" nodeType="withEffect">
                                  <p:stCondLst>
                                    <p:cond delay="0"/>
                                  </p:stCondLst>
                                  <p:iterate type="lt">
                                    <p:tmPct val="10000"/>
                                  </p:iterate>
                                  <p:childTnLst>
                                    <p:set>
                                      <p:cBhvr>
                                        <p:cTn id="18" dur="1" fill="hold">
                                          <p:stCondLst>
                                            <p:cond delay="0"/>
                                          </p:stCondLst>
                                        </p:cTn>
                                        <p:tgtEl>
                                          <p:spTgt spid="4">
                                            <p:txEl>
                                              <p:pRg st="2" end="2"/>
                                            </p:txEl>
                                          </p:spTgt>
                                        </p:tgtEl>
                                        <p:attrNameLst>
                                          <p:attrName>style.visibility</p:attrName>
                                        </p:attrNameLst>
                                      </p:cBhvr>
                                      <p:to>
                                        <p:strVal val="visible"/>
                                      </p:to>
                                    </p:set>
                                    <p:anim by="(-#ppt_w*2)" calcmode="lin" valueType="num">
                                      <p:cBhvr rctx="PPT">
                                        <p:cTn id="19" dur="1000" autoRev="1" fill="hold">
                                          <p:stCondLst>
                                            <p:cond delay="0"/>
                                          </p:stCondLst>
                                        </p:cTn>
                                        <p:tgtEl>
                                          <p:spTgt spid="4">
                                            <p:txEl>
                                              <p:pRg st="2" end="2"/>
                                            </p:txEl>
                                          </p:spTgt>
                                        </p:tgtEl>
                                        <p:attrNameLst>
                                          <p:attrName>ppt_w</p:attrName>
                                        </p:attrNameLst>
                                      </p:cBhvr>
                                    </p:anim>
                                    <p:anim by="(#ppt_w*0.50)" calcmode="lin" valueType="num">
                                      <p:cBhvr>
                                        <p:cTn id="20" dur="1000" decel="50000" autoRev="1" fill="hold">
                                          <p:stCondLst>
                                            <p:cond delay="0"/>
                                          </p:stCondLst>
                                        </p:cTn>
                                        <p:tgtEl>
                                          <p:spTgt spid="4">
                                            <p:txEl>
                                              <p:pRg st="2" end="2"/>
                                            </p:txEl>
                                          </p:spTgt>
                                        </p:tgtEl>
                                        <p:attrNameLst>
                                          <p:attrName>ppt_x</p:attrName>
                                        </p:attrNameLst>
                                      </p:cBhvr>
                                    </p:anim>
                                    <p:anim from="(-#ppt_h/2)" to="(#ppt_y)" calcmode="lin" valueType="num">
                                      <p:cBhvr>
                                        <p:cTn id="21" dur="2000" fill="hold">
                                          <p:stCondLst>
                                            <p:cond delay="0"/>
                                          </p:stCondLst>
                                        </p:cTn>
                                        <p:tgtEl>
                                          <p:spTgt spid="4">
                                            <p:txEl>
                                              <p:pRg st="2" end="2"/>
                                            </p:txEl>
                                          </p:spTgt>
                                        </p:tgtEl>
                                        <p:attrNameLst>
                                          <p:attrName>ppt_y</p:attrName>
                                        </p:attrNameLst>
                                      </p:cBhvr>
                                    </p:anim>
                                    <p:animRot by="21600000">
                                      <p:cBhvr>
                                        <p:cTn id="22" dur="2000" fill="hold">
                                          <p:stCondLst>
                                            <p:cond delay="0"/>
                                          </p:stCondLst>
                                        </p:cTn>
                                        <p:tgtEl>
                                          <p:spTgt spid="4">
                                            <p:txEl>
                                              <p:pRg st="2" end="2"/>
                                            </p:txEl>
                                          </p:spTgt>
                                        </p:tgtEl>
                                        <p:attrNameLst>
                                          <p:attrName>r</p:attrName>
                                        </p:attrNameLst>
                                      </p:cBhvr>
                                    </p:animRot>
                                  </p:childTnLst>
                                </p:cTn>
                              </p:par>
                              <p:par>
                                <p:cTn id="23" presetID="56" presetClass="entr" presetSubtype="0" fill="hold" nodeType="withEffect">
                                  <p:stCondLst>
                                    <p:cond delay="0"/>
                                  </p:stCondLst>
                                  <p:iterate type="lt">
                                    <p:tmPct val="10000"/>
                                  </p:iterate>
                                  <p:childTnLst>
                                    <p:set>
                                      <p:cBhvr>
                                        <p:cTn id="24" dur="1" fill="hold">
                                          <p:stCondLst>
                                            <p:cond delay="0"/>
                                          </p:stCondLst>
                                        </p:cTn>
                                        <p:tgtEl>
                                          <p:spTgt spid="4">
                                            <p:txEl>
                                              <p:pRg st="3" end="3"/>
                                            </p:txEl>
                                          </p:spTgt>
                                        </p:tgtEl>
                                        <p:attrNameLst>
                                          <p:attrName>style.visibility</p:attrName>
                                        </p:attrNameLst>
                                      </p:cBhvr>
                                      <p:to>
                                        <p:strVal val="visible"/>
                                      </p:to>
                                    </p:set>
                                    <p:anim by="(-#ppt_w*2)" calcmode="lin" valueType="num">
                                      <p:cBhvr rctx="PPT">
                                        <p:cTn id="25" dur="1000" autoRev="1" fill="hold">
                                          <p:stCondLst>
                                            <p:cond delay="0"/>
                                          </p:stCondLst>
                                        </p:cTn>
                                        <p:tgtEl>
                                          <p:spTgt spid="4">
                                            <p:txEl>
                                              <p:pRg st="3" end="3"/>
                                            </p:txEl>
                                          </p:spTgt>
                                        </p:tgtEl>
                                        <p:attrNameLst>
                                          <p:attrName>ppt_w</p:attrName>
                                        </p:attrNameLst>
                                      </p:cBhvr>
                                    </p:anim>
                                    <p:anim by="(#ppt_w*0.50)" calcmode="lin" valueType="num">
                                      <p:cBhvr>
                                        <p:cTn id="26" dur="1000" decel="50000" autoRev="1" fill="hold">
                                          <p:stCondLst>
                                            <p:cond delay="0"/>
                                          </p:stCondLst>
                                        </p:cTn>
                                        <p:tgtEl>
                                          <p:spTgt spid="4">
                                            <p:txEl>
                                              <p:pRg st="3" end="3"/>
                                            </p:txEl>
                                          </p:spTgt>
                                        </p:tgtEl>
                                        <p:attrNameLst>
                                          <p:attrName>ppt_x</p:attrName>
                                        </p:attrNameLst>
                                      </p:cBhvr>
                                    </p:anim>
                                    <p:anim from="(-#ppt_h/2)" to="(#ppt_y)" calcmode="lin" valueType="num">
                                      <p:cBhvr>
                                        <p:cTn id="27" dur="2000" fill="hold">
                                          <p:stCondLst>
                                            <p:cond delay="0"/>
                                          </p:stCondLst>
                                        </p:cTn>
                                        <p:tgtEl>
                                          <p:spTgt spid="4">
                                            <p:txEl>
                                              <p:pRg st="3" end="3"/>
                                            </p:txEl>
                                          </p:spTgt>
                                        </p:tgtEl>
                                        <p:attrNameLst>
                                          <p:attrName>ppt_y</p:attrName>
                                        </p:attrNameLst>
                                      </p:cBhvr>
                                    </p:anim>
                                    <p:animRot by="21600000">
                                      <p:cBhvr>
                                        <p:cTn id="28" dur="2000" fill="hold">
                                          <p:stCondLst>
                                            <p:cond delay="0"/>
                                          </p:stCondLst>
                                        </p:cTn>
                                        <p:tgtEl>
                                          <p:spTgt spid="4">
                                            <p:txEl>
                                              <p:pRg st="3" end="3"/>
                                            </p:txEl>
                                          </p:spTgt>
                                        </p:tgtEl>
                                        <p:attrNameLst>
                                          <p:attrName>r</p:attrName>
                                        </p:attrNameLst>
                                      </p:cBhvr>
                                    </p:animRot>
                                  </p:childTnLst>
                                </p:cTn>
                              </p:par>
                              <p:par>
                                <p:cTn id="29" presetID="56" presetClass="entr" presetSubtype="0" fill="hold" nodeType="withEffect">
                                  <p:stCondLst>
                                    <p:cond delay="0"/>
                                  </p:stCondLst>
                                  <p:iterate type="lt">
                                    <p:tmPct val="10000"/>
                                  </p:iterate>
                                  <p:childTnLst>
                                    <p:set>
                                      <p:cBhvr>
                                        <p:cTn id="30" dur="1" fill="hold">
                                          <p:stCondLst>
                                            <p:cond delay="0"/>
                                          </p:stCondLst>
                                        </p:cTn>
                                        <p:tgtEl>
                                          <p:spTgt spid="4">
                                            <p:txEl>
                                              <p:pRg st="4" end="4"/>
                                            </p:txEl>
                                          </p:spTgt>
                                        </p:tgtEl>
                                        <p:attrNameLst>
                                          <p:attrName>style.visibility</p:attrName>
                                        </p:attrNameLst>
                                      </p:cBhvr>
                                      <p:to>
                                        <p:strVal val="visible"/>
                                      </p:to>
                                    </p:set>
                                    <p:anim by="(-#ppt_w*2)" calcmode="lin" valueType="num">
                                      <p:cBhvr rctx="PPT">
                                        <p:cTn id="31" dur="1000" autoRev="1" fill="hold">
                                          <p:stCondLst>
                                            <p:cond delay="0"/>
                                          </p:stCondLst>
                                        </p:cTn>
                                        <p:tgtEl>
                                          <p:spTgt spid="4">
                                            <p:txEl>
                                              <p:pRg st="4" end="4"/>
                                            </p:txEl>
                                          </p:spTgt>
                                        </p:tgtEl>
                                        <p:attrNameLst>
                                          <p:attrName>ppt_w</p:attrName>
                                        </p:attrNameLst>
                                      </p:cBhvr>
                                    </p:anim>
                                    <p:anim by="(#ppt_w*0.50)" calcmode="lin" valueType="num">
                                      <p:cBhvr>
                                        <p:cTn id="32" dur="1000" decel="50000" autoRev="1" fill="hold">
                                          <p:stCondLst>
                                            <p:cond delay="0"/>
                                          </p:stCondLst>
                                        </p:cTn>
                                        <p:tgtEl>
                                          <p:spTgt spid="4">
                                            <p:txEl>
                                              <p:pRg st="4" end="4"/>
                                            </p:txEl>
                                          </p:spTgt>
                                        </p:tgtEl>
                                        <p:attrNameLst>
                                          <p:attrName>ppt_x</p:attrName>
                                        </p:attrNameLst>
                                      </p:cBhvr>
                                    </p:anim>
                                    <p:anim from="(-#ppt_h/2)" to="(#ppt_y)" calcmode="lin" valueType="num">
                                      <p:cBhvr>
                                        <p:cTn id="33" dur="2000" fill="hold">
                                          <p:stCondLst>
                                            <p:cond delay="0"/>
                                          </p:stCondLst>
                                        </p:cTn>
                                        <p:tgtEl>
                                          <p:spTgt spid="4">
                                            <p:txEl>
                                              <p:pRg st="4" end="4"/>
                                            </p:txEl>
                                          </p:spTgt>
                                        </p:tgtEl>
                                        <p:attrNameLst>
                                          <p:attrName>ppt_y</p:attrName>
                                        </p:attrNameLst>
                                      </p:cBhvr>
                                    </p:anim>
                                    <p:animRot by="21600000">
                                      <p:cBhvr>
                                        <p:cTn id="34" dur="2000" fill="hold">
                                          <p:stCondLst>
                                            <p:cond delay="0"/>
                                          </p:stCondLst>
                                        </p:cTn>
                                        <p:tgtEl>
                                          <p:spTgt spid="4">
                                            <p:txEl>
                                              <p:pRg st="4" end="4"/>
                                            </p:txEl>
                                          </p:spTgt>
                                        </p:tgtEl>
                                        <p:attrNameLst>
                                          <p:attrName>r</p:attrName>
                                        </p:attrNameLst>
                                      </p:cBhvr>
                                    </p:animRot>
                                  </p:childTnLst>
                                </p:cTn>
                              </p:par>
                              <p:par>
                                <p:cTn id="35" presetID="56" presetClass="entr" presetSubtype="0" fill="hold" nodeType="withEffect">
                                  <p:stCondLst>
                                    <p:cond delay="0"/>
                                  </p:stCondLst>
                                  <p:iterate type="lt">
                                    <p:tmPct val="10000"/>
                                  </p:iterate>
                                  <p:childTnLst>
                                    <p:set>
                                      <p:cBhvr>
                                        <p:cTn id="36" dur="1" fill="hold">
                                          <p:stCondLst>
                                            <p:cond delay="0"/>
                                          </p:stCondLst>
                                        </p:cTn>
                                        <p:tgtEl>
                                          <p:spTgt spid="4">
                                            <p:txEl>
                                              <p:pRg st="5" end="5"/>
                                            </p:txEl>
                                          </p:spTgt>
                                        </p:tgtEl>
                                        <p:attrNameLst>
                                          <p:attrName>style.visibility</p:attrName>
                                        </p:attrNameLst>
                                      </p:cBhvr>
                                      <p:to>
                                        <p:strVal val="visible"/>
                                      </p:to>
                                    </p:set>
                                    <p:anim by="(-#ppt_w*2)" calcmode="lin" valueType="num">
                                      <p:cBhvr rctx="PPT">
                                        <p:cTn id="37" dur="1000" autoRev="1" fill="hold">
                                          <p:stCondLst>
                                            <p:cond delay="0"/>
                                          </p:stCondLst>
                                        </p:cTn>
                                        <p:tgtEl>
                                          <p:spTgt spid="4">
                                            <p:txEl>
                                              <p:pRg st="5" end="5"/>
                                            </p:txEl>
                                          </p:spTgt>
                                        </p:tgtEl>
                                        <p:attrNameLst>
                                          <p:attrName>ppt_w</p:attrName>
                                        </p:attrNameLst>
                                      </p:cBhvr>
                                    </p:anim>
                                    <p:anim by="(#ppt_w*0.50)" calcmode="lin" valueType="num">
                                      <p:cBhvr>
                                        <p:cTn id="38" dur="1000" decel="50000" autoRev="1" fill="hold">
                                          <p:stCondLst>
                                            <p:cond delay="0"/>
                                          </p:stCondLst>
                                        </p:cTn>
                                        <p:tgtEl>
                                          <p:spTgt spid="4">
                                            <p:txEl>
                                              <p:pRg st="5" end="5"/>
                                            </p:txEl>
                                          </p:spTgt>
                                        </p:tgtEl>
                                        <p:attrNameLst>
                                          <p:attrName>ppt_x</p:attrName>
                                        </p:attrNameLst>
                                      </p:cBhvr>
                                    </p:anim>
                                    <p:anim from="(-#ppt_h/2)" to="(#ppt_y)" calcmode="lin" valueType="num">
                                      <p:cBhvr>
                                        <p:cTn id="39" dur="2000" fill="hold">
                                          <p:stCondLst>
                                            <p:cond delay="0"/>
                                          </p:stCondLst>
                                        </p:cTn>
                                        <p:tgtEl>
                                          <p:spTgt spid="4">
                                            <p:txEl>
                                              <p:pRg st="5" end="5"/>
                                            </p:txEl>
                                          </p:spTgt>
                                        </p:tgtEl>
                                        <p:attrNameLst>
                                          <p:attrName>ppt_y</p:attrName>
                                        </p:attrNameLst>
                                      </p:cBhvr>
                                    </p:anim>
                                    <p:animRot by="21600000">
                                      <p:cBhvr>
                                        <p:cTn id="40" dur="2000" fill="hold">
                                          <p:stCondLst>
                                            <p:cond delay="0"/>
                                          </p:stCondLst>
                                        </p:cTn>
                                        <p:tgtEl>
                                          <p:spTgt spid="4">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357290" y="285728"/>
            <a:ext cx="6500858" cy="720079"/>
          </a:xfrm>
        </p:spPr>
        <p:style>
          <a:lnRef idx="1">
            <a:schemeClr val="accent3"/>
          </a:lnRef>
          <a:fillRef idx="2">
            <a:schemeClr val="accent3"/>
          </a:fillRef>
          <a:effectRef idx="1">
            <a:schemeClr val="accent3"/>
          </a:effectRef>
          <a:fontRef idx="minor">
            <a:schemeClr val="dk1"/>
          </a:fontRef>
        </p:style>
        <p:txBody>
          <a:bodyPr rtlCol="0">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marL="484632" indent="0" eaLnBrk="1" fontAlgn="auto" hangingPunct="1">
              <a:spcAft>
                <a:spcPts val="0"/>
              </a:spcAft>
              <a:defRPr/>
            </a:pPr>
            <a:r>
              <a:rPr lang="fa-IR"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علاقه ی شدید به پیامبر</a:t>
            </a:r>
            <a:endParaRPr lang="fa-IR"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Subtitle 4"/>
          <p:cNvSpPr>
            <a:spLocks noGrp="1"/>
          </p:cNvSpPr>
          <p:nvPr>
            <p:ph type="subTitle" idx="1"/>
          </p:nvPr>
        </p:nvSpPr>
        <p:spPr>
          <a:xfrm>
            <a:off x="107505" y="1268760"/>
            <a:ext cx="8712968" cy="5589240"/>
          </a:xfrm>
          <a:effectLst>
            <a:outerShdw blurRad="50800" dist="50800" dir="5400000" algn="ctr" rotWithShape="0">
              <a:srgbClr val="000000">
                <a:alpha val="99000"/>
              </a:srgbClr>
            </a:outerShdw>
          </a:effectLst>
        </p:spPr>
        <p:txBody>
          <a:bodyPr rtlCol="0">
            <a:normAutofit/>
          </a:bodyPr>
          <a:lstStyle/>
          <a:p>
            <a:pPr algn="justLow" eaLnBrk="1" fontAlgn="auto" hangingPunct="1">
              <a:spcAft>
                <a:spcPts val="0"/>
              </a:spcAft>
              <a:buFont typeface="Wingdings 2"/>
              <a:buNone/>
              <a:defRPr/>
            </a:pPr>
            <a:r>
              <a:rPr lang="fa-IR" sz="2000" b="1" dirty="0">
                <a:ln w="1905"/>
                <a:effectLst>
                  <a:innerShdw blurRad="69850" dist="43180" dir="5400000">
                    <a:srgbClr val="000000">
                      <a:alpha val="65000"/>
                    </a:srgbClr>
                  </a:innerShdw>
                </a:effectLst>
              </a:rPr>
              <a:t>حضرت فاطمه انس و علاقه ی بسیاری به پیامبر داشت. </a:t>
            </a:r>
          </a:p>
          <a:p>
            <a:pPr algn="justLow" eaLnBrk="1" fontAlgn="auto" hangingPunct="1">
              <a:spcAft>
                <a:spcPts val="0"/>
              </a:spcAft>
              <a:buFont typeface="Wingdings 2"/>
              <a:buNone/>
              <a:defRPr/>
            </a:pPr>
            <a:r>
              <a:rPr lang="fa-IR" sz="2000" b="1" dirty="0">
                <a:ln w="1905"/>
                <a:effectLst>
                  <a:innerShdw blurRad="69850" dist="43180" dir="5400000">
                    <a:srgbClr val="000000">
                      <a:alpha val="65000"/>
                    </a:srgbClr>
                  </a:innerShdw>
                </a:effectLst>
              </a:rPr>
              <a:t>برای او غذاهای دلخواهش را تهیه می کرد ، در جنگ ها همراهشان </a:t>
            </a:r>
            <a:r>
              <a:rPr lang="fa-IR" sz="2000" b="1" dirty="0" smtClean="0">
                <a:ln w="1905"/>
                <a:effectLst>
                  <a:innerShdw blurRad="69850" dist="43180" dir="5400000">
                    <a:srgbClr val="000000">
                      <a:alpha val="65000"/>
                    </a:srgbClr>
                  </a:innerShdw>
                </a:effectLst>
              </a:rPr>
              <a:t>   بود </a:t>
            </a:r>
            <a:r>
              <a:rPr lang="fa-IR" sz="2000" b="1" dirty="0">
                <a:ln w="1905"/>
                <a:effectLst>
                  <a:innerShdw blurRad="69850" dist="43180" dir="5400000">
                    <a:srgbClr val="000000">
                      <a:alpha val="65000"/>
                    </a:srgbClr>
                  </a:innerShdw>
                </a:effectLst>
              </a:rPr>
              <a:t>و از ایشان مراقبت می کرد و </a:t>
            </a:r>
            <a:r>
              <a:rPr lang="fa-IR" sz="2000" b="1" u="sng" dirty="0">
                <a:ln w="1905"/>
                <a:solidFill>
                  <a:srgbClr val="FFFF00"/>
                </a:solidFill>
                <a:effectLst>
                  <a:innerShdw blurRad="69850" dist="43180" dir="5400000">
                    <a:srgbClr val="000000">
                      <a:alpha val="65000"/>
                    </a:srgbClr>
                  </a:innerShdw>
                </a:effectLst>
              </a:rPr>
              <a:t>همچون </a:t>
            </a:r>
            <a:r>
              <a:rPr lang="fa-IR" sz="2000" b="1" u="sng" dirty="0" smtClean="0">
                <a:ln w="1905"/>
                <a:solidFill>
                  <a:srgbClr val="FFFF00"/>
                </a:solidFill>
                <a:effectLst>
                  <a:innerShdw blurRad="69850" dist="43180" dir="5400000">
                    <a:srgbClr val="000000">
                      <a:alpha val="65000"/>
                    </a:srgbClr>
                  </a:innerShdw>
                </a:effectLst>
              </a:rPr>
              <a:t>مادری </a:t>
            </a:r>
            <a:r>
              <a:rPr lang="fa-IR" sz="2000" b="1" u="sng" dirty="0">
                <a:ln w="1905"/>
                <a:solidFill>
                  <a:srgbClr val="FFFF00"/>
                </a:solidFill>
                <a:effectLst>
                  <a:innerShdw blurRad="69850" dist="43180" dir="5400000">
                    <a:srgbClr val="000000">
                      <a:alpha val="65000"/>
                    </a:srgbClr>
                  </a:innerShdw>
                </a:effectLst>
              </a:rPr>
              <a:t>مهربان بود.</a:t>
            </a:r>
          </a:p>
          <a:p>
            <a:pPr eaLnBrk="1" fontAlgn="auto" hangingPunct="1">
              <a:spcAft>
                <a:spcPts val="0"/>
              </a:spcAft>
              <a:buFont typeface="Wingdings 2"/>
              <a:buNone/>
              <a:defRPr/>
            </a:pPr>
            <a:endParaRPr lang="fa-IR" sz="2000" b="1" dirty="0"/>
          </a:p>
          <a:p>
            <a:pPr eaLnBrk="1" fontAlgn="auto" hangingPunct="1">
              <a:spcAft>
                <a:spcPts val="0"/>
              </a:spcAft>
              <a:buFont typeface="Wingdings 2"/>
              <a:buNone/>
              <a:defRPr/>
            </a:pPr>
            <a:endParaRPr lang="fa-IR" sz="2000" b="1" dirty="0" smtClean="0"/>
          </a:p>
          <a:p>
            <a:pPr eaLnBrk="1" fontAlgn="auto" hangingPunct="1">
              <a:spcAft>
                <a:spcPts val="0"/>
              </a:spcAft>
              <a:buFont typeface="Wingdings 2"/>
              <a:buNone/>
              <a:defRPr/>
            </a:pPr>
            <a:endParaRPr lang="fa-IR" sz="2000" b="1" dirty="0" smtClean="0"/>
          </a:p>
          <a:p>
            <a:pPr eaLnBrk="1" fontAlgn="auto" hangingPunct="1">
              <a:spcAft>
                <a:spcPts val="0"/>
              </a:spcAft>
              <a:buFont typeface="Wingdings 2"/>
              <a:buNone/>
              <a:defRPr/>
            </a:pPr>
            <a:endParaRPr lang="fa-IR" sz="2000" b="1" dirty="0" smtClean="0"/>
          </a:p>
          <a:p>
            <a:pPr eaLnBrk="1" fontAlgn="auto" hangingPunct="1">
              <a:spcAft>
                <a:spcPts val="0"/>
              </a:spcAft>
              <a:buFont typeface="Wingdings 2"/>
              <a:buNone/>
              <a:defRPr/>
            </a:pPr>
            <a:endParaRPr lang="fa-IR" sz="2000" b="1" dirty="0" smtClean="0"/>
          </a:p>
          <a:p>
            <a:pPr eaLnBrk="1" fontAlgn="auto" hangingPunct="1">
              <a:spcAft>
                <a:spcPts val="0"/>
              </a:spcAft>
              <a:buFont typeface="Wingdings 2"/>
              <a:buNone/>
              <a:defRPr/>
            </a:pPr>
            <a:endParaRPr lang="fa-IR" sz="2000" b="1" dirty="0" smtClean="0"/>
          </a:p>
          <a:p>
            <a:pPr eaLnBrk="1" fontAlgn="auto" hangingPunct="1">
              <a:spcAft>
                <a:spcPts val="0"/>
              </a:spcAft>
              <a:buFont typeface="Wingdings 2"/>
              <a:buNone/>
              <a:defRPr/>
            </a:pPr>
            <a:endParaRPr lang="fa-IR" sz="2000" b="1" dirty="0"/>
          </a:p>
          <a:p>
            <a:pPr eaLnBrk="1" fontAlgn="auto" hangingPunct="1">
              <a:spcAft>
                <a:spcPts val="0"/>
              </a:spcAft>
              <a:buFont typeface="Wingdings 2"/>
              <a:buNone/>
              <a:defRPr/>
            </a:pPr>
            <a:endParaRPr lang="fa-IR" sz="2000" b="1" dirty="0"/>
          </a:p>
          <a:p>
            <a:pPr algn="justLow" eaLnBrk="1" fontAlgn="auto" hangingPunct="1">
              <a:spcAft>
                <a:spcPts val="0"/>
              </a:spcAft>
              <a:buFont typeface="Wingdings 2"/>
              <a:buNone/>
              <a:defRPr/>
            </a:pPr>
            <a:r>
              <a:rPr lang="fa-IR" sz="2000" b="1" dirty="0"/>
              <a:t>پیامبر نیز احترام فراوانی به دخترش می گذاشت و او را از جان و دل دوست می داشت. هرگاه حضرت فاطمه وارد خانه میشد پیامبر اعظم با خوشحالی از جا بر می خاست ، به او خوشامد می گفت ، دستانش را می بوسید و او را در کنار خودش می نشاند و می فرمود : </a:t>
            </a:r>
            <a:endParaRPr lang="fa-IR" sz="2000" b="1" dirty="0" smtClean="0"/>
          </a:p>
          <a:p>
            <a:pPr algn="justLow" eaLnBrk="1" fontAlgn="auto" hangingPunct="1">
              <a:spcAft>
                <a:spcPts val="0"/>
              </a:spcAft>
              <a:buFont typeface="Wingdings 2"/>
              <a:buNone/>
              <a:defRPr/>
            </a:pPr>
            <a:r>
              <a:rPr lang="fa-IR" sz="2000" b="1" dirty="0" smtClean="0"/>
              <a:t>« </a:t>
            </a:r>
            <a:r>
              <a:rPr lang="fa-IR" sz="2000" b="1" dirty="0"/>
              <a:t>او شادمانی قلب من است. »</a:t>
            </a:r>
          </a:p>
        </p:txBody>
      </p:sp>
      <p:sp>
        <p:nvSpPr>
          <p:cNvPr id="8" name="5-Point Star 7"/>
          <p:cNvSpPr/>
          <p:nvPr/>
        </p:nvSpPr>
        <p:spPr>
          <a:xfrm>
            <a:off x="2071670" y="2357430"/>
            <a:ext cx="4500594" cy="2286016"/>
          </a:xfrm>
          <a:prstGeom prst="star5">
            <a:avLst/>
          </a:prstGeom>
          <a:solidFill>
            <a:srgbClr val="00B050"/>
          </a:solidFill>
        </p:spPr>
        <p:style>
          <a:lnRef idx="1">
            <a:schemeClr val="accent5"/>
          </a:lnRef>
          <a:fillRef idx="3">
            <a:schemeClr val="accent5"/>
          </a:fillRef>
          <a:effectRef idx="2">
            <a:schemeClr val="accent5"/>
          </a:effectRef>
          <a:fontRef idx="minor">
            <a:schemeClr val="lt1"/>
          </a:fontRef>
        </p:style>
        <p:txBody>
          <a:bodyPr rtlCol="1" anchor="ctr"/>
          <a:lstStyle/>
          <a:p>
            <a:pPr algn="ctr" fontAlgn="auto">
              <a:spcBef>
                <a:spcPts val="0"/>
              </a:spcBef>
              <a:spcAft>
                <a:spcPts val="0"/>
              </a:spcAft>
              <a:defRPr/>
            </a:pPr>
            <a:r>
              <a:rPr lang="fa-IR" sz="3200" b="1" dirty="0">
                <a:ln w="18415" cmpd="sng">
                  <a:solidFill>
                    <a:srgbClr val="FFFFFF"/>
                  </a:solidFill>
                  <a:prstDash val="solid"/>
                </a:ln>
                <a:effectLst>
                  <a:outerShdw blurRad="63500" dir="3600000" algn="tl" rotWithShape="0">
                    <a:srgbClr val="000000">
                      <a:alpha val="70000"/>
                    </a:srgbClr>
                  </a:outerShdw>
                </a:effectLst>
              </a:rPr>
              <a:t> </a:t>
            </a:r>
            <a:r>
              <a:rPr lang="fa-IR" sz="3200" b="1" dirty="0" smtClean="0">
                <a:ln w="18415" cmpd="sng">
                  <a:solidFill>
                    <a:srgbClr val="FFFFFF"/>
                  </a:solidFill>
                  <a:prstDash val="solid"/>
                </a:ln>
                <a:effectLst>
                  <a:outerShdw blurRad="63500" dir="3600000" algn="tl" rotWithShape="0">
                    <a:srgbClr val="000000">
                      <a:alpha val="70000"/>
                    </a:srgbClr>
                  </a:outerShdw>
                </a:effectLst>
              </a:rPr>
              <a:t>اُمِّ </a:t>
            </a:r>
            <a:r>
              <a:rPr lang="fa-IR" sz="3200" b="1" dirty="0">
                <a:ln w="18415" cmpd="sng">
                  <a:solidFill>
                    <a:srgbClr val="FFFFFF"/>
                  </a:solidFill>
                  <a:prstDash val="solid"/>
                </a:ln>
                <a:effectLst>
                  <a:outerShdw blurRad="63500" dir="3600000" algn="tl" rotWithShape="0">
                    <a:srgbClr val="000000">
                      <a:alpha val="70000"/>
                    </a:srgbClr>
                  </a:outerShdw>
                </a:effectLst>
              </a:rPr>
              <a:t>ابیها</a:t>
            </a:r>
            <a:endParaRPr lang="fa-IR" sz="3200" dirty="0"/>
          </a:p>
        </p:txBody>
      </p:sp>
      <p:sp>
        <p:nvSpPr>
          <p:cNvPr id="7"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3"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ustDataLst>
      <p:tags r:id="rId1"/>
    </p:custData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xit" presetSubtype="0" fill="hold" grpId="0" nodeType="clickEffect">
                                  <p:stCondLst>
                                    <p:cond delay="0"/>
                                  </p:stCondLst>
                                  <p:childTnLst>
                                    <p:animEffect transition="out" filter="fade">
                                      <p:cBhvr>
                                        <p:cTn id="18" dur="1000"/>
                                        <p:tgtEl>
                                          <p:spTgt spid="8"/>
                                        </p:tgtEl>
                                      </p:cBhvr>
                                    </p:animEffect>
                                    <p:anim calcmode="lin" valueType="num">
                                      <p:cBhvr>
                                        <p:cTn id="19" dur="1000"/>
                                        <p:tgtEl>
                                          <p:spTgt spid="8"/>
                                        </p:tgtEl>
                                        <p:attrNameLst>
                                          <p:attrName>ppt_x</p:attrName>
                                        </p:attrNameLst>
                                      </p:cBhvr>
                                      <p:tavLst>
                                        <p:tav tm="0">
                                          <p:val>
                                            <p:strVal val="ppt_x"/>
                                          </p:val>
                                        </p:tav>
                                        <p:tav tm="100000">
                                          <p:val>
                                            <p:strVal val="ppt_x"/>
                                          </p:val>
                                        </p:tav>
                                      </p:tavLst>
                                    </p:anim>
                                    <p:anim calcmode="lin" valueType="num">
                                      <p:cBhvr>
                                        <p:cTn id="20" dur="100" decel="100000"/>
                                        <p:tgtEl>
                                          <p:spTgt spid="8"/>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8"/>
                                        </p:tgtEl>
                                        <p:attrNameLst>
                                          <p:attrName>ppt_y</p:attrName>
                                        </p:attrNameLst>
                                      </p:cBhvr>
                                      <p:tavLst>
                                        <p:tav tm="0">
                                          <p:val>
                                            <p:strVal val="ppt_y"/>
                                          </p:val>
                                        </p:tav>
                                        <p:tav tm="100000">
                                          <p:val>
                                            <p:strVal val="ppt_y+1"/>
                                          </p:val>
                                        </p:tav>
                                      </p:tavLst>
                                    </p:anim>
                                    <p:set>
                                      <p:cBhvr>
                                        <p:cTn id="22" dur="1" fill="hold">
                                          <p:stCondLst>
                                            <p:cond delay="999"/>
                                          </p:stCondLst>
                                        </p:cTn>
                                        <p:tgtEl>
                                          <p:spTgt spid="8"/>
                                        </p:tgtEl>
                                        <p:attrNameLst>
                                          <p:attrName>style.visibility</p:attrName>
                                        </p:attrNameLst>
                                      </p:cBhvr>
                                      <p:to>
                                        <p:strVal val="hidden"/>
                                      </p:to>
                                    </p:set>
                                  </p:childTnLst>
                                </p:cTn>
                              </p:par>
                            </p:childTnLst>
                          </p:cTn>
                        </p:par>
                        <p:par>
                          <p:cTn id="23" fill="hold">
                            <p:stCondLst>
                              <p:cond delay="1000"/>
                            </p:stCondLst>
                            <p:childTnLst>
                              <p:par>
                                <p:cTn id="24" presetID="21" presetClass="entr" presetSubtype="1" fill="hold" nodeType="afterEffect">
                                  <p:stCondLst>
                                    <p:cond delay="0"/>
                                  </p:stCondLst>
                                  <p:childTnLst>
                                    <p:set>
                                      <p:cBhvr>
                                        <p:cTn id="25" dur="1" fill="hold">
                                          <p:stCondLst>
                                            <p:cond delay="0"/>
                                          </p:stCondLst>
                                        </p:cTn>
                                        <p:tgtEl>
                                          <p:spTgt spid="5">
                                            <p:txEl>
                                              <p:pRg st="10" end="10"/>
                                            </p:txEl>
                                          </p:spTgt>
                                        </p:tgtEl>
                                        <p:attrNameLst>
                                          <p:attrName>style.visibility</p:attrName>
                                        </p:attrNameLst>
                                      </p:cBhvr>
                                      <p:to>
                                        <p:strVal val="visible"/>
                                      </p:to>
                                    </p:set>
                                    <p:animEffect transition="in" filter="wheel(1)">
                                      <p:cBhvr>
                                        <p:cTn id="26" dur="3000"/>
                                        <p:tgtEl>
                                          <p:spTgt spid="5">
                                            <p:txEl>
                                              <p:pRg st="10" end="10"/>
                                            </p:txEl>
                                          </p:spTgt>
                                        </p:tgtEl>
                                      </p:cBhvr>
                                    </p:animEffect>
                                  </p:childTnLst>
                                </p:cTn>
                              </p:par>
                            </p:childTnLst>
                          </p:cTn>
                        </p:par>
                        <p:par>
                          <p:cTn id="27" fill="hold">
                            <p:stCondLst>
                              <p:cond delay="4000"/>
                            </p:stCondLst>
                            <p:childTnLst>
                              <p:par>
                                <p:cTn id="28" presetID="21" presetClass="entr" presetSubtype="1" fill="hold" nodeType="afterEffect">
                                  <p:stCondLst>
                                    <p:cond delay="0"/>
                                  </p:stCondLst>
                                  <p:childTnLst>
                                    <p:set>
                                      <p:cBhvr>
                                        <p:cTn id="29" dur="1" fill="hold">
                                          <p:stCondLst>
                                            <p:cond delay="0"/>
                                          </p:stCondLst>
                                        </p:cTn>
                                        <p:tgtEl>
                                          <p:spTgt spid="5">
                                            <p:txEl>
                                              <p:pRg st="11" end="11"/>
                                            </p:txEl>
                                          </p:spTgt>
                                        </p:tgtEl>
                                        <p:attrNameLst>
                                          <p:attrName>style.visibility</p:attrName>
                                        </p:attrNameLst>
                                      </p:cBhvr>
                                      <p:to>
                                        <p:strVal val="visible"/>
                                      </p:to>
                                    </p:set>
                                    <p:animEffect transition="in" filter="wheel(1)">
                                      <p:cBhvr>
                                        <p:cTn id="30" dur="30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0" y="476672"/>
            <a:ext cx="4786346" cy="5904656"/>
          </a:xfrm>
        </p:spPr>
        <p:txBody>
          <a:bodyPr rtlCol="0">
            <a:noAutofit/>
          </a:bodyPr>
          <a:lstStyle/>
          <a:p>
            <a:pPr marL="484632" indent="0" algn="justLow" eaLnBrk="1" fontAlgn="auto" hangingPunct="1">
              <a:spcAft>
                <a:spcPts val="0"/>
              </a:spcAft>
              <a:defRPr/>
            </a:pPr>
            <a:r>
              <a:rPr lang="fa-IR" sz="2800" b="1" dirty="0" smtClean="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پیامبر اکرم (ص) :</a:t>
            </a:r>
            <a:br>
              <a:rPr lang="fa-IR" sz="2800" b="1" dirty="0" smtClean="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br>
            <a:r>
              <a:rPr lang="fa-IR" sz="2800" b="1" dirty="0" smtClean="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
            </a:r>
            <a:br>
              <a:rPr lang="fa-IR" sz="2800" b="1" dirty="0" smtClean="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br>
            <a:r>
              <a:rPr lang="fa-IR" sz="2800" b="1" dirty="0" smtClean="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خداوند فاطمه را دوست دارد و دوستداران فاطمه را نیز دوست دارد.</a:t>
            </a:r>
            <a:br>
              <a:rPr lang="fa-IR" sz="2800" b="1" dirty="0" smtClean="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br>
            <a:r>
              <a:rPr lang="fa-IR" sz="2800" b="1" dirty="0" smtClean="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 خداوند با خوشحالی فاطمه خشنود و با خشم او خشمگین می شود.</a:t>
            </a:r>
            <a:endParaRPr lang="fa-IR" sz="2800" b="1"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endParaRPr>
          </a:p>
        </p:txBody>
      </p:sp>
      <p:pic>
        <p:nvPicPr>
          <p:cNvPr id="5" name="Content Placeholder 4"/>
          <p:cNvPicPr>
            <a:picLocks noGrp="1" noChangeAspect="1"/>
          </p:cNvPicPr>
          <p:nvPr>
            <p:ph idx="1"/>
          </p:nvPr>
        </p:nvPicPr>
        <p:blipFill>
          <a:blip r:embed="rId2" cstate="print">
            <a:extLst/>
          </a:blip>
          <a:stretch>
            <a:fillRect/>
          </a:stretch>
        </p:blipFill>
        <p:spPr>
          <a:xfrm>
            <a:off x="323528" y="620688"/>
            <a:ext cx="4391348" cy="5472608"/>
          </a:xfrm>
          <a:effectLst>
            <a:softEdge rad="112500"/>
          </a:effectLst>
        </p:spPr>
      </p:pic>
      <p:sp>
        <p:nvSpPr>
          <p:cNvPr id="6"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3"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afterEffect">
                                  <p:stCondLst>
                                    <p:cond delay="0"/>
                                  </p:stCondLst>
                                  <p:iterate type="lt">
                                    <p:tmPct val="10000"/>
                                  </p:iterate>
                                  <p:childTnLst>
                                    <p:animScale>
                                      <p:cBhvr>
                                        <p:cTn id="6" dur="250" autoRev="1" fill="hold">
                                          <p:stCondLst>
                                            <p:cond delay="0"/>
                                          </p:stCondLst>
                                        </p:cTn>
                                        <p:tgtEl>
                                          <p:spTgt spid="3"/>
                                        </p:tgtEl>
                                      </p:cBhvr>
                                      <p:to x="80000" y="100000"/>
                                    </p:animScale>
                                    <p:anim by="(#ppt_w*0.10)" calcmode="lin" valueType="num">
                                      <p:cBhvr>
                                        <p:cTn id="7" dur="250" autoRev="1" fill="hold">
                                          <p:stCondLst>
                                            <p:cond delay="0"/>
                                          </p:stCondLst>
                                        </p:cTn>
                                        <p:tgtEl>
                                          <p:spTgt spid="3"/>
                                        </p:tgtEl>
                                        <p:attrNameLst>
                                          <p:attrName>ppt_x</p:attrName>
                                        </p:attrNameLst>
                                      </p:cBhvr>
                                    </p:anim>
                                    <p:anim by="(-#ppt_w*0.10)" calcmode="lin" valueType="num">
                                      <p:cBhvr>
                                        <p:cTn id="8" dur="250" autoRev="1" fill="hold">
                                          <p:stCondLst>
                                            <p:cond delay="0"/>
                                          </p:stCondLst>
                                        </p:cTn>
                                        <p:tgtEl>
                                          <p:spTgt spid="3"/>
                                        </p:tgtEl>
                                        <p:attrNameLst>
                                          <p:attrName>ppt_y</p:attrName>
                                        </p:attrNameLst>
                                      </p:cBhvr>
                                    </p:anim>
                                    <p:animRot by="-480000">
                                      <p:cBhvr>
                                        <p:cTn id="9" dur="250" autoRev="1"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6" name="Title 3"/>
          <p:cNvSpPr>
            <a:spLocks noGrp="1"/>
          </p:cNvSpPr>
          <p:nvPr>
            <p:ph type="ctrTitle"/>
          </p:nvPr>
        </p:nvSpPr>
        <p:spPr>
          <a:xfrm>
            <a:off x="857224" y="357166"/>
            <a:ext cx="7572428" cy="576063"/>
          </a:xfrm>
          <a:blipFill>
            <a:blip r:embed="rId2" cstate="print"/>
            <a:tile tx="0" ty="0" sx="100000" sy="100000" flip="none" algn="tl"/>
          </a:blipFill>
        </p:spPr>
        <p:style>
          <a:lnRef idx="3">
            <a:schemeClr val="lt1"/>
          </a:lnRef>
          <a:fillRef idx="1">
            <a:schemeClr val="accent4"/>
          </a:fillRef>
          <a:effectRef idx="1">
            <a:schemeClr val="accent4"/>
          </a:effectRef>
          <a:fontRef idx="minor">
            <a:schemeClr val="lt1"/>
          </a:fontRef>
        </p:style>
        <p:txBody>
          <a:bodyPr rtlCol="0">
            <a:normAutofit fontScale="90000"/>
          </a:bodyPr>
          <a:lstStyle/>
          <a:p>
            <a:pPr marL="484632" indent="0" eaLnBrk="1" fontAlgn="auto" hangingPunct="1">
              <a:spcAft>
                <a:spcPts val="0"/>
              </a:spcAft>
              <a:defRPr/>
            </a:pPr>
            <a:r>
              <a:rPr lang="fa-IR" sz="3200" b="1" dirty="0" smtClean="0">
                <a:solidFill>
                  <a:schemeClr val="tx1">
                    <a:lumMod val="95000"/>
                  </a:schemeClr>
                </a:solidFill>
              </a:rPr>
              <a:t>3- اهمیت دادن به خانواده و خانه داری</a:t>
            </a:r>
            <a:endParaRPr lang="fa-IR" sz="3200" b="1" dirty="0">
              <a:solidFill>
                <a:schemeClr val="tx1">
                  <a:lumMod val="95000"/>
                </a:schemeClr>
              </a:solidFill>
            </a:endParaRPr>
          </a:p>
        </p:txBody>
      </p:sp>
      <p:pic>
        <p:nvPicPr>
          <p:cNvPr id="8" name="Picture 7"/>
          <p:cNvPicPr>
            <a:picLocks noChangeAspect="1"/>
          </p:cNvPicPr>
          <p:nvPr/>
        </p:nvPicPr>
        <p:blipFill>
          <a:blip r:embed="rId3" cstate="print">
            <a:extLst/>
          </a:blip>
          <a:stretch>
            <a:fillRect/>
          </a:stretch>
        </p:blipFill>
        <p:spPr>
          <a:xfrm>
            <a:off x="1857356" y="3286124"/>
            <a:ext cx="5354282" cy="3355852"/>
          </a:xfrm>
          <a:prstGeom prst="rect">
            <a:avLst/>
          </a:prstGeom>
          <a:ln>
            <a:noFill/>
          </a:ln>
          <a:effectLst>
            <a:softEdge rad="112500"/>
          </a:effectLst>
        </p:spPr>
      </p:pic>
      <p:sp>
        <p:nvSpPr>
          <p:cNvPr id="9"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4"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
        <p:nvSpPr>
          <p:cNvPr id="10" name="Rectangle 9"/>
          <p:cNvSpPr/>
          <p:nvPr/>
        </p:nvSpPr>
        <p:spPr>
          <a:xfrm>
            <a:off x="500034" y="1428736"/>
            <a:ext cx="8001056" cy="1323439"/>
          </a:xfrm>
          <a:prstGeom prst="rect">
            <a:avLst/>
          </a:prstGeom>
        </p:spPr>
        <p:txBody>
          <a:bodyPr wrap="square">
            <a:spAutoFit/>
          </a:bodyPr>
          <a:lstStyle/>
          <a:p>
            <a:r>
              <a:rPr lang="fa-IR" sz="2000" b="1" dirty="0" smtClean="0">
                <a:solidFill>
                  <a:srgbClr val="0070C0"/>
                </a:solidFill>
                <a:cs typeface="+mn-cs"/>
              </a:rPr>
              <a:t>او که به فرمودهٔ پیامبر اکرم(ص) سرور همه زنان عالم بود، کار در منزل را عیب نمیدانست. گندم را بادستاس (آسیاب سنگی کوچک) آرد  می کرد و نان می پخت و گاه سختی کارهایش به حدّی بود که دستانش تاوّل می زد. </a:t>
            </a:r>
            <a:endParaRPr lang="fa-IR" sz="2000" dirty="0">
              <a:cs typeface="+mn-cs"/>
            </a:endParaRPr>
          </a:p>
        </p:txBody>
      </p:sp>
    </p:spTree>
  </p:cSld>
  <p:clrMapOvr>
    <a:masterClrMapping/>
  </p:clrMapOvr>
  <p:transition spd="slow">
    <p:spli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5" name="Rectangle 4"/>
          <p:cNvSpPr/>
          <p:nvPr/>
        </p:nvSpPr>
        <p:spPr>
          <a:xfrm>
            <a:off x="428596" y="428604"/>
            <a:ext cx="8286808" cy="5940088"/>
          </a:xfrm>
          <a:prstGeom prst="rect">
            <a:avLst/>
          </a:prstGeom>
        </p:spPr>
        <p:txBody>
          <a:bodyPr wrap="square">
            <a:spAutoFit/>
          </a:bodyPr>
          <a:lstStyle/>
          <a:p>
            <a:r>
              <a:rPr lang="fa-IR" sz="2000" b="1" dirty="0" smtClean="0">
                <a:solidFill>
                  <a:schemeClr val="tx1">
                    <a:lumMod val="95000"/>
                  </a:schemeClr>
                </a:solidFill>
                <a:cs typeface="+mj-cs"/>
              </a:rPr>
              <a:t>با وجود همه کارها و گرفتاریها، از عبادت خدا غافل نمی شد. برخی شبها تا صبح به راز و نیاز با خدا مشغول بود. اما با وجود این همه عبادت، باز هم نگران بود؛ نگران از سفر آخرت. به پیامبر خدا می گفت:</a:t>
            </a:r>
          </a:p>
          <a:p>
            <a:r>
              <a:rPr lang="fa-IR" sz="2000" b="1" dirty="0" smtClean="0">
                <a:solidFill>
                  <a:schemeClr val="tx1">
                    <a:lumMod val="95000"/>
                  </a:schemeClr>
                </a:solidFill>
                <a:cs typeface="+mj-cs"/>
              </a:rPr>
              <a:t>سوگند به خدا که اندوهم شدّت می یابد آنگاه که می اندیشم من برای سفر طولانی آخرت چه آماده کرده ام!</a:t>
            </a:r>
          </a:p>
          <a:p>
            <a:endParaRPr lang="fa-IR" sz="2000" b="1" dirty="0" smtClean="0">
              <a:solidFill>
                <a:schemeClr val="tx1">
                  <a:lumMod val="95000"/>
                </a:schemeClr>
              </a:solidFill>
              <a:cs typeface="+mj-cs"/>
            </a:endParaRPr>
          </a:p>
          <a:p>
            <a:r>
              <a:rPr lang="fa-IR" sz="2000" b="1" dirty="0" smtClean="0">
                <a:solidFill>
                  <a:schemeClr val="tx1">
                    <a:lumMod val="95000"/>
                  </a:schemeClr>
                </a:solidFill>
                <a:cs typeface="+mj-cs"/>
              </a:rPr>
              <a:t>در زندگی مشترک با وجود تمام سختیها مایهٔ آرامش خانواده بود. آن گونه که امام علی علیه السّلام دربارهٔ ایشان می گوید:</a:t>
            </a:r>
          </a:p>
          <a:p>
            <a:endParaRPr lang="fa-IR" sz="2000" b="1" dirty="0" smtClean="0">
              <a:solidFill>
                <a:schemeClr val="tx1">
                  <a:lumMod val="95000"/>
                </a:schemeClr>
              </a:solidFill>
              <a:cs typeface="+mj-cs"/>
            </a:endParaRPr>
          </a:p>
          <a:p>
            <a:r>
              <a:rPr lang="fa-IR" sz="2000" b="1" dirty="0" smtClean="0">
                <a:solidFill>
                  <a:schemeClr val="tx1">
                    <a:lumMod val="95000"/>
                  </a:schemeClr>
                </a:solidFill>
                <a:cs typeface="+mj-cs"/>
              </a:rPr>
              <a:t>هرگاه به او می نگریستم غم و اندوه من برطرف می شد. خدا می داند که فاطمه در تمام مدت زندگی هرگز مرا خشمگین نساخت و برای خود چیزی از من نخواست، مبادا که من نتوانم آن را فراهم کنم و شرمنده شوم.</a:t>
            </a:r>
          </a:p>
          <a:p>
            <a:endParaRPr lang="fa-IR" sz="2000" b="1" dirty="0" smtClean="0">
              <a:solidFill>
                <a:schemeClr val="tx1">
                  <a:lumMod val="95000"/>
                </a:schemeClr>
              </a:solidFill>
              <a:cs typeface="+mj-cs"/>
            </a:endParaRPr>
          </a:p>
          <a:p>
            <a:r>
              <a:rPr lang="fa-IR" sz="2000" b="1" dirty="0" smtClean="0">
                <a:solidFill>
                  <a:schemeClr val="tx1">
                    <a:lumMod val="95000"/>
                  </a:schemeClr>
                </a:solidFill>
                <a:cs typeface="+mj-cs"/>
              </a:rPr>
              <a:t> فاطمه یاوری نیکو در راه پیروی از خدا بود. </a:t>
            </a:r>
          </a:p>
          <a:p>
            <a:r>
              <a:rPr lang="fa-IR" sz="2000" b="1" dirty="0" smtClean="0">
                <a:solidFill>
                  <a:schemeClr val="tx1">
                    <a:lumMod val="95000"/>
                  </a:schemeClr>
                </a:solidFill>
                <a:cs typeface="+mj-cs"/>
              </a:rPr>
              <a:t>حضرت فاطمه زهرا سلام اللّٰه علیها به تربیت و آموزش فرزندانش نیز توجّه خاصی داشت. در شب های قدر، به فرزندانش غذای سبکی می داد، تا بتوانند شب را بیدار بمانند و از برکات این شب بهره مند گردند.</a:t>
            </a:r>
            <a:endParaRPr lang="fa-IR" sz="2000" b="1" dirty="0">
              <a:solidFill>
                <a:schemeClr val="tx1">
                  <a:lumMod val="95000"/>
                </a:schemeClr>
              </a:solidFill>
              <a:cs typeface="+mj-cs"/>
            </a:endParaRPr>
          </a:p>
        </p:txBody>
      </p:sp>
      <p:sp>
        <p:nvSpPr>
          <p:cNvPr id="6"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2"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Sld>
  <p:clrMapOvr>
    <a:masterClrMapping/>
  </p:clrMapOvr>
  <p:transition spd="slow">
    <p:strip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7"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2"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
        <p:nvSpPr>
          <p:cNvPr id="9" name="Title 3"/>
          <p:cNvSpPr>
            <a:spLocks noGrp="1"/>
          </p:cNvSpPr>
          <p:nvPr>
            <p:ph type="ctrTitle"/>
          </p:nvPr>
        </p:nvSpPr>
        <p:spPr>
          <a:xfrm>
            <a:off x="2428860" y="357166"/>
            <a:ext cx="4572032" cy="596013"/>
          </a:xfrm>
          <a:solidFill>
            <a:srgbClr val="D472D6"/>
          </a:solidFill>
        </p:spPr>
        <p:style>
          <a:lnRef idx="2">
            <a:schemeClr val="accent5">
              <a:shade val="50000"/>
            </a:schemeClr>
          </a:lnRef>
          <a:fillRef idx="1">
            <a:schemeClr val="accent5"/>
          </a:fillRef>
          <a:effectRef idx="0">
            <a:schemeClr val="accent5"/>
          </a:effectRef>
          <a:fontRef idx="minor">
            <a:schemeClr val="lt1"/>
          </a:fontRef>
        </p:style>
        <p:txBody>
          <a:bodyPr rtlCol="0">
            <a:noAutofit/>
          </a:bodyPr>
          <a:lstStyle/>
          <a:p>
            <a:pPr marL="484632" indent="0" algn="ctr" eaLnBrk="1" fontAlgn="auto" hangingPunct="1">
              <a:spcAft>
                <a:spcPts val="0"/>
              </a:spcAft>
              <a:defRPr/>
            </a:pPr>
            <a:r>
              <a:rPr lang="fa-IR" sz="3600" b="1" dirty="0" smtClean="0"/>
              <a:t>                </a:t>
            </a:r>
            <a:br>
              <a:rPr lang="fa-IR" sz="3600" b="1" dirty="0" smtClean="0"/>
            </a:br>
            <a:r>
              <a:rPr lang="fa-IR" sz="3600" b="1" dirty="0" smtClean="0"/>
              <a:t>4- ساده زیستی</a:t>
            </a:r>
            <a:endParaRPr lang="fa-IR" sz="3600" b="1" dirty="0"/>
          </a:p>
        </p:txBody>
      </p:sp>
      <p:sp>
        <p:nvSpPr>
          <p:cNvPr id="10" name="Subtitle 4"/>
          <p:cNvSpPr>
            <a:spLocks noGrp="1"/>
          </p:cNvSpPr>
          <p:nvPr>
            <p:ph type="subTitle" idx="1"/>
          </p:nvPr>
        </p:nvSpPr>
        <p:spPr>
          <a:xfrm>
            <a:off x="214282" y="1142984"/>
            <a:ext cx="8715436" cy="3286147"/>
          </a:xfrm>
        </p:spPr>
        <p:txBody>
          <a:bodyPr rtlCol="0">
            <a:noAutofit/>
          </a:bodyPr>
          <a:lstStyle/>
          <a:p>
            <a:pPr algn="justLow"/>
            <a:r>
              <a:rPr lang="fa-IR" sz="1800" b="1" dirty="0" smtClean="0">
                <a:solidFill>
                  <a:schemeClr val="accent6">
                    <a:lumMod val="75000"/>
                  </a:schemeClr>
                </a:solidFill>
              </a:rPr>
              <a:t>با آنکه دختر پیامبر بود، اما همچون پدر بزرگوارشان ساده می زیست. سلمان فارسی که شکوه و عظمت شاهان و شاهزادگان ایران را دیده بود، هنگامی که دختر رسول خدا را می بیند، می گوید: شگفتا، دختران پادشاهان ایران و روم بر تخت هایی از طلا می نشینند و پارچه های زربافت بر تن می کنند اما دختر رسول خدا نه چادر گران قیمتی بر سر دارد و نه لباس هایی فاخر. </a:t>
            </a:r>
          </a:p>
          <a:p>
            <a:pPr algn="justLow"/>
            <a:r>
              <a:rPr lang="fa-IR" sz="1800" b="1" dirty="0" smtClean="0">
                <a:solidFill>
                  <a:schemeClr val="accent6">
                    <a:lumMod val="75000"/>
                  </a:schemeClr>
                </a:solidFill>
              </a:rPr>
              <a:t>با آنکه ایشان به هنگام ازدواج، خواستگاران زیادی از بزرگان و ثروتمندان شهر داشت و حتی برخی از آنان حاضر شده بودند به اندازهٔ صد بار شتر پارچه های گران قیمت و هزاران دینار طلا مهریه ایشان کنند، اما فاطمه، علی را برگزید که از مال و ثروت دنیا جز یک شتر، یک زره و یک شمشیر، چیزی نداشت؛ و ایمان را</a:t>
            </a:r>
          </a:p>
          <a:p>
            <a:pPr algn="justLow"/>
            <a:r>
              <a:rPr lang="fa-IR" sz="1800" b="1" dirty="0" smtClean="0">
                <a:solidFill>
                  <a:schemeClr val="accent6">
                    <a:lumMod val="75000"/>
                  </a:schemeClr>
                </a:solidFill>
              </a:rPr>
              <a:t>به ثروت برتری داد.</a:t>
            </a:r>
          </a:p>
          <a:p>
            <a:pPr algn="justLow"/>
            <a:r>
              <a:rPr lang="fa-IR" sz="1800" b="1" dirty="0" smtClean="0">
                <a:solidFill>
                  <a:schemeClr val="accent6">
                    <a:lumMod val="75000"/>
                  </a:schemeClr>
                </a:solidFill>
              </a:rPr>
              <a:t>پس از ازدواج تا مدّت زیادی در خانه ای که اجاره کرده بودند زندگی کردند تا اینکه بعدها توانستند در کنار منزل پیامبر خانه ای بسازند. خانه ای که فرش آن حصیری بود که تنها نیمی از اتاق را می پوشاند و نیم دیگر با شن نرم پوشیده شده بود.</a:t>
            </a:r>
            <a:endParaRPr lang="fa-IR" sz="1800" b="1" dirty="0">
              <a:solidFill>
                <a:schemeClr val="accent6">
                  <a:lumMod val="75000"/>
                </a:schemeClr>
              </a:solidFill>
            </a:endParaRPr>
          </a:p>
        </p:txBody>
      </p:sp>
      <p:pic>
        <p:nvPicPr>
          <p:cNvPr id="11" name="Picture 10"/>
          <p:cNvPicPr>
            <a:picLocks noChangeAspect="1"/>
          </p:cNvPicPr>
          <p:nvPr/>
        </p:nvPicPr>
        <p:blipFill>
          <a:blip r:embed="rId3" cstate="print">
            <a:extLst/>
          </a:blip>
          <a:stretch>
            <a:fillRect/>
          </a:stretch>
        </p:blipFill>
        <p:spPr>
          <a:xfrm>
            <a:off x="2714612" y="4857760"/>
            <a:ext cx="3732446" cy="2000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wipe(down)">
                                      <p:cBhvr>
                                        <p:cTn id="11" dur="500"/>
                                        <p:tgtEl>
                                          <p:spTgt spid="10">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down)">
                                      <p:cBhvr>
                                        <p:cTn id="15" dur="500"/>
                                        <p:tgtEl>
                                          <p:spTgt spid="10">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wipe(down)">
                                      <p:cBhvr>
                                        <p:cTn id="1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357422" y="332656"/>
            <a:ext cx="4500594" cy="720079"/>
          </a:xfrm>
          <a:solidFill>
            <a:srgbClr val="00B050"/>
          </a:solidFill>
        </p:spPr>
        <p:style>
          <a:lnRef idx="0">
            <a:schemeClr val="accent5"/>
          </a:lnRef>
          <a:fillRef idx="3">
            <a:schemeClr val="accent5"/>
          </a:fillRef>
          <a:effectRef idx="3">
            <a:schemeClr val="accent5"/>
          </a:effectRef>
          <a:fontRef idx="minor">
            <a:schemeClr val="lt1"/>
          </a:fontRef>
        </p:style>
        <p:txBody>
          <a:bodyPr rtlCol="0">
            <a:noAutofit/>
          </a:bodyPr>
          <a:lstStyle/>
          <a:p>
            <a:pPr marL="484632" indent="0" eaLnBrk="1" fontAlgn="auto" hangingPunct="1">
              <a:spcAft>
                <a:spcPts val="0"/>
              </a:spcAft>
              <a:defRPr/>
            </a:pPr>
            <a:r>
              <a:rPr lang="fa-IR" sz="3200" b="1" dirty="0" smtClean="0"/>
              <a:t>5- ایثار و بخشندگی</a:t>
            </a:r>
            <a:endParaRPr lang="fa-IR" sz="3200" b="1" dirty="0"/>
          </a:p>
        </p:txBody>
      </p:sp>
      <p:sp>
        <p:nvSpPr>
          <p:cNvPr id="5" name="Subtitle 4"/>
          <p:cNvSpPr>
            <a:spLocks noGrp="1"/>
          </p:cNvSpPr>
          <p:nvPr>
            <p:ph type="subTitle" idx="1"/>
          </p:nvPr>
        </p:nvSpPr>
        <p:spPr>
          <a:xfrm>
            <a:off x="395288" y="1484313"/>
            <a:ext cx="8208962" cy="4968875"/>
          </a:xfrm>
        </p:spPr>
        <p:txBody>
          <a:bodyPr rtlCol="0">
            <a:normAutofit/>
          </a:bodyPr>
          <a:lstStyle/>
          <a:p>
            <a:pPr algn="justLow" eaLnBrk="1" fontAlgn="auto" hangingPunct="1">
              <a:spcAft>
                <a:spcPts val="0"/>
              </a:spcAft>
              <a:buFont typeface="Wingdings 2"/>
              <a:buNone/>
              <a:defRPr/>
            </a:pPr>
            <a:r>
              <a:rPr lang="fa-IR" sz="2000" b="1" dirty="0" smtClean="0">
                <a:solidFill>
                  <a:srgbClr val="00B050"/>
                </a:solidFill>
              </a:rPr>
              <a:t>حضرت فاطمه سلام الله علیها عبادت را تنها در نماز و روزه نمی دید، بلکه رسیدگی به محرومان را نیز عبادت و اطاعت از خدا می دانست. بارها فقرا به درب خانه ی او می آمدند اما با آنکه خود نیازمند بود ، آنچه داشت به آن ها می بخشید.</a:t>
            </a:r>
            <a:endParaRPr lang="fa-IR" sz="2000" b="1" dirty="0">
              <a:solidFill>
                <a:srgbClr val="00B050"/>
              </a:solidFill>
            </a:endParaRPr>
          </a:p>
        </p:txBody>
      </p:sp>
      <p:pic>
        <p:nvPicPr>
          <p:cNvPr id="2" name="Picture 1"/>
          <p:cNvPicPr>
            <a:picLocks noChangeAspect="1"/>
          </p:cNvPicPr>
          <p:nvPr/>
        </p:nvPicPr>
        <p:blipFill>
          <a:blip r:embed="rId2" cstate="print">
            <a:extLst/>
          </a:blip>
          <a:stretch>
            <a:fillRect/>
          </a:stretch>
        </p:blipFill>
        <p:spPr>
          <a:xfrm>
            <a:off x="1907704" y="3645024"/>
            <a:ext cx="5616624" cy="3080565"/>
          </a:xfrm>
          <a:prstGeom prst="ellipse">
            <a:avLst/>
          </a:prstGeom>
          <a:ln>
            <a:noFill/>
          </a:ln>
          <a:effectLst>
            <a:softEdge rad="112500"/>
          </a:effectLst>
        </p:spPr>
      </p:pic>
      <p:sp>
        <p:nvSpPr>
          <p:cNvPr id="7"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3"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pic>
        <p:nvPicPr>
          <p:cNvPr id="1026" name="Picture 2"/>
          <p:cNvPicPr>
            <a:picLocks noChangeAspect="1" noChangeArrowheads="1"/>
          </p:cNvPicPr>
          <p:nvPr/>
        </p:nvPicPr>
        <p:blipFill>
          <a:blip r:embed="rId4"/>
          <a:srcRect/>
          <a:stretch>
            <a:fillRect/>
          </a:stretch>
        </p:blipFill>
        <p:spPr bwMode="auto">
          <a:xfrm>
            <a:off x="2000232" y="2928934"/>
            <a:ext cx="5572164" cy="3685163"/>
          </a:xfrm>
          <a:prstGeom prst="rect">
            <a:avLst/>
          </a:prstGeom>
          <a:noFill/>
          <a:ln w="9525">
            <a:noFill/>
            <a:miter lim="800000"/>
            <a:headEnd/>
            <a:tailEnd/>
          </a:ln>
          <a:effectLst/>
        </p:spPr>
      </p:pic>
    </p:spTree>
  </p:cSld>
  <p:clrMapOvr>
    <a:masterClrMapping/>
  </p:clrMapOvr>
  <p:transition spd="slow">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1071546"/>
            <a:ext cx="8929718" cy="4572000"/>
          </a:xfrm>
        </p:spPr>
        <p:txBody>
          <a:bodyPr/>
          <a:lstStyle/>
          <a:p>
            <a:pPr algn="justLow">
              <a:buNone/>
            </a:pPr>
            <a:r>
              <a:rPr lang="fa-IR" sz="2000" dirty="0" smtClean="0"/>
              <a:t>    </a:t>
            </a:r>
            <a:r>
              <a:rPr lang="fa-IR" sz="1800" b="1" dirty="0" smtClean="0"/>
              <a:t>آن حضرت با آنکه سعادت زنان را در دوری از مردان نامحرم می دانست اما هرگاه حق به خطر می افتاد با حفظ حیا و وقار به میان مردم می آمد و آنان را ارشاد و نصیحت می کرد. سخنان و خطبه های آنحضرت در مسجد مدینه که باقی مانده است، نمونه هایی از حضور ضروری در اجتماع است.</a:t>
            </a:r>
          </a:p>
          <a:p>
            <a:pPr algn="justLow">
              <a:buNone/>
            </a:pPr>
            <a:r>
              <a:rPr lang="fa-IR" sz="1800" b="1" dirty="0" smtClean="0"/>
              <a:t>     ایشان به هنگام جنگ در خانه نان می پخت و آن را برای رزمندگان می فرستاد و هرگاه نیاز بود در جبهه به مداوای مجروحان و آب رسانی به آنان مشغول میشد.</a:t>
            </a:r>
          </a:p>
          <a:p>
            <a:pPr algn="justLow">
              <a:buNone/>
            </a:pPr>
            <a:r>
              <a:rPr lang="fa-IR" sz="1800" b="1" dirty="0" smtClean="0"/>
              <a:t>     معارف و احکام دین را به زنان می آموخت و با گشاده رویی به پرسش های آنان پاسخ می داد و هرگز از این کار خسته و آزرده نمی شد.</a:t>
            </a:r>
            <a:endParaRPr lang="fa-IR" sz="1800" b="1" dirty="0"/>
          </a:p>
        </p:txBody>
      </p:sp>
      <p:pic>
        <p:nvPicPr>
          <p:cNvPr id="4" name="Picture 3"/>
          <p:cNvPicPr>
            <a:picLocks noChangeAspect="1"/>
          </p:cNvPicPr>
          <p:nvPr/>
        </p:nvPicPr>
        <p:blipFill>
          <a:blip r:embed="rId2" cstate="print">
            <a:extLst/>
          </a:blip>
          <a:stretch>
            <a:fillRect/>
          </a:stretch>
        </p:blipFill>
        <p:spPr>
          <a:xfrm>
            <a:off x="1857356" y="3741666"/>
            <a:ext cx="5256584" cy="3116334"/>
          </a:xfrm>
          <a:prstGeom prst="ellipse">
            <a:avLst/>
          </a:prstGeom>
          <a:ln>
            <a:noFill/>
          </a:ln>
          <a:effectLst>
            <a:softEdge rad="112500"/>
          </a:effectLst>
        </p:spPr>
      </p:pic>
      <p:sp>
        <p:nvSpPr>
          <p:cNvPr id="5" name="Title 3"/>
          <p:cNvSpPr>
            <a:spLocks noGrp="1"/>
          </p:cNvSpPr>
          <p:nvPr>
            <p:ph type="title"/>
          </p:nvPr>
        </p:nvSpPr>
        <p:spPr>
          <a:xfrm>
            <a:off x="2071670" y="285728"/>
            <a:ext cx="4500594" cy="642942"/>
          </a:xfrm>
        </p:spPr>
        <p:style>
          <a:lnRef idx="3">
            <a:schemeClr val="lt1"/>
          </a:lnRef>
          <a:fillRef idx="1">
            <a:schemeClr val="accent6"/>
          </a:fillRef>
          <a:effectRef idx="1">
            <a:schemeClr val="accent6"/>
          </a:effectRef>
          <a:fontRef idx="minor">
            <a:schemeClr val="lt1"/>
          </a:fontRef>
        </p:style>
        <p:txBody>
          <a:bodyPr rtlCol="0">
            <a:noAutofit/>
          </a:bodyPr>
          <a:lstStyle/>
          <a:p>
            <a:pPr marL="484632" indent="0" algn="r" eaLnBrk="1" fontAlgn="auto" hangingPunct="1">
              <a:spcAft>
                <a:spcPts val="0"/>
              </a:spcAft>
              <a:defRPr/>
            </a:pPr>
            <a:r>
              <a:rPr lang="fa-IR" sz="3200" b="1" dirty="0" smtClean="0"/>
              <a:t>6- حضور در اجتماع</a:t>
            </a:r>
            <a:endParaRPr lang="fa-IR" sz="3200" b="1" dirty="0"/>
          </a:p>
        </p:txBody>
      </p:sp>
      <p:sp>
        <p:nvSpPr>
          <p:cNvPr id="6"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3"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Sld>
  <p:clrMapOvr>
    <a:masterClrMapping/>
  </p:clrMapOvr>
  <p:transition spd="slow">
    <p:pull dir="lu"/>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20000">
              <a:srgbClr val="000040"/>
            </a:gs>
            <a:gs pos="50000">
              <a:srgbClr val="400040"/>
            </a:gs>
            <a:gs pos="75000">
              <a:srgbClr val="8F0040"/>
            </a:gs>
            <a:gs pos="89999">
              <a:srgbClr val="F27300"/>
            </a:gs>
            <a:gs pos="100000">
              <a:srgbClr val="FFBF00"/>
            </a:gs>
          </a:gsLst>
          <a:lin ang="5400000"/>
        </a:gra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rot="5400000">
            <a:off x="4457680" y="-2743200"/>
            <a:ext cx="914400" cy="6400800"/>
          </a:xfrm>
        </p:spPr>
        <p:txBody>
          <a:bodyPr/>
          <a:lstStyle/>
          <a:p>
            <a:pPr indent="0" algn="ctr" eaLnBrk="1" fontAlgn="auto" hangingPunct="1">
              <a:spcAft>
                <a:spcPts val="0"/>
              </a:spcAft>
              <a:defRPr/>
            </a:pPr>
            <a:r>
              <a:rPr lang="fa-IR" b="1" dirty="0" smtClean="0">
                <a:solidFill>
                  <a:srgbClr val="00B050"/>
                </a:solidFill>
              </a:rPr>
              <a:t>سوره کوثر </a:t>
            </a:r>
          </a:p>
        </p:txBody>
      </p:sp>
      <p:pic>
        <p:nvPicPr>
          <p:cNvPr id="7" name="Picture Placeholder 6"/>
          <p:cNvPicPr>
            <a:picLocks noGrp="1" noChangeAspect="1"/>
          </p:cNvPicPr>
          <p:nvPr>
            <p:ph type="pic" idx="1"/>
          </p:nvPr>
        </p:nvPicPr>
        <p:blipFill>
          <a:blip r:embed="rId2"/>
          <a:srcRect l="5352" r="5352"/>
          <a:stretch>
            <a:fillRect/>
          </a:stretch>
        </p:blipFill>
        <p:spPr>
          <a:xfrm>
            <a:off x="642910" y="1071546"/>
            <a:ext cx="7858180" cy="4064000"/>
          </a:xfrm>
        </p:spPr>
      </p:pic>
      <p:sp>
        <p:nvSpPr>
          <p:cNvPr id="27651" name="Text Placeholder 2"/>
          <p:cNvSpPr>
            <a:spLocks noGrp="1"/>
          </p:cNvSpPr>
          <p:nvPr>
            <p:ph type="body" sz="half" idx="2"/>
          </p:nvPr>
        </p:nvSpPr>
        <p:spPr>
          <a:xfrm>
            <a:off x="571472" y="5357826"/>
            <a:ext cx="8001056" cy="685800"/>
          </a:xfrm>
        </p:spPr>
        <p:txBody>
          <a:bodyPr>
            <a:normAutofit/>
          </a:bodyPr>
          <a:lstStyle/>
          <a:p>
            <a:pPr algn="ctr" eaLnBrk="1" fontAlgn="auto" hangingPunct="1">
              <a:spcAft>
                <a:spcPts val="0"/>
              </a:spcAft>
              <a:buFont typeface="Wingdings 2"/>
              <a:buNone/>
              <a:defRPr/>
            </a:pPr>
            <a:r>
              <a:rPr lang="fa-IR" sz="1800" b="1" dirty="0" smtClean="0">
                <a:solidFill>
                  <a:schemeClr val="tx1">
                    <a:lumMod val="85000"/>
                  </a:schemeClr>
                </a:solidFill>
              </a:rPr>
              <a:t>در شأن بانوی دو عالم حضرت فاطمه سلام الله علیها نازل شده است.</a:t>
            </a:r>
          </a:p>
        </p:txBody>
      </p:sp>
      <p:sp>
        <p:nvSpPr>
          <p:cNvPr id="6"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3"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57158" y="357166"/>
            <a:ext cx="8229600" cy="5661836"/>
          </a:xfrm>
        </p:spPr>
        <p:txBody>
          <a:bodyPr>
            <a:normAutofit fontScale="90000"/>
          </a:bodyPr>
          <a:lstStyle/>
          <a:p>
            <a:pPr algn="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solidFill>
                  <a:srgbClr val="FF0000"/>
                </a:solidFill>
                <a:cs typeface="B Esfehan" pitchFamily="2" charset="-78"/>
              </a:rPr>
              <a:t>فهرست	</a:t>
            </a:r>
            <a:r>
              <a:rPr lang="en-US" dirty="0" smtClean="0">
                <a:solidFill>
                  <a:srgbClr val="FF0000"/>
                </a:solidFill>
                <a:cs typeface="B Esfehan" pitchFamily="2" charset="-78"/>
              </a:rPr>
              <a:t>      </a:t>
            </a:r>
            <a:r>
              <a:rPr lang="fa-IR" dirty="0" smtClean="0">
                <a:solidFill>
                  <a:srgbClr val="FF0000"/>
                </a:solidFill>
                <a:cs typeface="B Esfehan" pitchFamily="2" charset="-78"/>
              </a:rPr>
              <a:t>	</a:t>
            </a:r>
            <a:r>
              <a:rPr lang="en-US" dirty="0" smtClean="0">
                <a:solidFill>
                  <a:srgbClr val="FF0000"/>
                </a:solidFill>
                <a:cs typeface="B Esfehan" pitchFamily="2" charset="-78"/>
              </a:rPr>
              <a:t>   	</a:t>
            </a:r>
            <a:r>
              <a:rPr lang="fa-IR" dirty="0" smtClean="0">
                <a:solidFill>
                  <a:srgbClr val="FF0000"/>
                </a:solidFill>
                <a:cs typeface="B Esfehan" pitchFamily="2" charset="-78"/>
              </a:rPr>
              <a:t>	</a:t>
            </a:r>
            <a:r>
              <a:rPr lang="en-US" dirty="0" smtClean="0">
                <a:solidFill>
                  <a:srgbClr val="FF0000"/>
                </a:solidFill>
                <a:cs typeface="B Esfehan" pitchFamily="2" charset="-78"/>
              </a:rPr>
              <a:t>  </a:t>
            </a:r>
            <a:r>
              <a:rPr lang="en-US" sz="2700" dirty="0" smtClean="0">
                <a:solidFill>
                  <a:srgbClr val="FF0000"/>
                </a:solidFill>
                <a:latin typeface="Times New Roman" pitchFamily="18" charset="0"/>
                <a:cs typeface="Times New Roman" pitchFamily="18" charset="0"/>
              </a:rPr>
              <a:t>din22.persianblog.ir</a:t>
            </a:r>
            <a:r>
              <a:rPr lang="fa-IR" dirty="0" smtClean="0"/>
              <a:t/>
            </a:r>
            <a:br>
              <a:rPr lang="fa-IR" dirty="0" smtClean="0"/>
            </a:br>
            <a:r>
              <a:rPr lang="fa-IR" dirty="0" smtClean="0"/>
              <a:t/>
            </a:r>
            <a:br>
              <a:rPr lang="fa-IR" dirty="0" smtClean="0"/>
            </a:br>
            <a:r>
              <a:rPr lang="fa-IR" sz="2400" dirty="0" smtClean="0">
                <a:ln w="6350">
                  <a:solidFill>
                    <a:schemeClr val="accent4">
                      <a:lumMod val="50000"/>
                    </a:schemeClr>
                  </a:solidFill>
                </a:ln>
                <a:solidFill>
                  <a:srgbClr val="FFC000"/>
                </a:solidFill>
                <a:cs typeface="B Esfehan" pitchFamily="2" charset="-78"/>
                <a:hlinkClick r:id="rId3" action="ppaction://hlinksldjump"/>
              </a:rPr>
              <a:t>برترین بانو</a:t>
            </a:r>
            <a:r>
              <a:rPr lang="fa-IR" sz="2400" dirty="0" smtClean="0">
                <a:solidFill>
                  <a:srgbClr val="FFC000"/>
                </a:solidFill>
                <a:cs typeface="B Esfehan" pitchFamily="2" charset="-78"/>
              </a:rPr>
              <a:t>	        3</a:t>
            </a:r>
            <a:br>
              <a:rPr lang="fa-IR" sz="2400" dirty="0" smtClean="0">
                <a:solidFill>
                  <a:srgbClr val="FFC000"/>
                </a:solidFill>
                <a:cs typeface="B Esfehan" pitchFamily="2" charset="-78"/>
              </a:rPr>
            </a:br>
            <a:r>
              <a:rPr lang="fa-IR" sz="2400" dirty="0" smtClean="0">
                <a:ln w="6350">
                  <a:solidFill>
                    <a:schemeClr val="accent5">
                      <a:lumMod val="75000"/>
                    </a:schemeClr>
                  </a:solidFill>
                </a:ln>
                <a:solidFill>
                  <a:srgbClr val="FFC000"/>
                </a:solidFill>
                <a:cs typeface="B Esfehan" pitchFamily="2" charset="-78"/>
                <a:hlinkClick r:id="rId3" action="ppaction://hlinksldjump"/>
              </a:rPr>
              <a:t>هدف درس</a:t>
            </a:r>
            <a:r>
              <a:rPr lang="fa-IR" sz="2400" dirty="0" smtClean="0">
                <a:solidFill>
                  <a:srgbClr val="FFC000"/>
                </a:solidFill>
                <a:cs typeface="B Esfehan" pitchFamily="2" charset="-78"/>
              </a:rPr>
              <a:t>	        3</a:t>
            </a:r>
            <a:br>
              <a:rPr lang="fa-IR" sz="2400" dirty="0" smtClean="0">
                <a:solidFill>
                  <a:srgbClr val="FFC000"/>
                </a:solidFill>
                <a:cs typeface="B Esfehan" pitchFamily="2" charset="-78"/>
              </a:rPr>
            </a:br>
            <a:r>
              <a:rPr lang="fa-IR" sz="2400" dirty="0" smtClean="0">
                <a:ln w="6350">
                  <a:solidFill>
                    <a:schemeClr val="accent5">
                      <a:lumMod val="75000"/>
                    </a:schemeClr>
                  </a:solidFill>
                </a:ln>
                <a:solidFill>
                  <a:srgbClr val="FFC000"/>
                </a:solidFill>
                <a:cs typeface="B Esfehan" pitchFamily="2" charset="-78"/>
                <a:hlinkClick r:id="rId4" action="ppaction://hlinksldjump"/>
              </a:rPr>
              <a:t>نام ها ولقب ها</a:t>
            </a:r>
            <a:r>
              <a:rPr lang="fa-IR" sz="2400" dirty="0" smtClean="0">
                <a:ln w="6350">
                  <a:solidFill>
                    <a:schemeClr val="accent5">
                      <a:lumMod val="75000"/>
                    </a:schemeClr>
                  </a:solidFill>
                </a:ln>
                <a:solidFill>
                  <a:srgbClr val="FFC000"/>
                </a:solidFill>
                <a:cs typeface="B Esfehan" pitchFamily="2" charset="-78"/>
              </a:rPr>
              <a:t>      </a:t>
            </a:r>
            <a:r>
              <a:rPr lang="fa-IR" sz="2400" dirty="0" smtClean="0">
                <a:solidFill>
                  <a:srgbClr val="FFC000"/>
                </a:solidFill>
                <a:cs typeface="B Esfehan" pitchFamily="2" charset="-78"/>
              </a:rPr>
              <a:t>5</a:t>
            </a:r>
            <a:br>
              <a:rPr lang="fa-IR" sz="2400" dirty="0" smtClean="0">
                <a:solidFill>
                  <a:srgbClr val="FFC000"/>
                </a:solidFill>
                <a:cs typeface="B Esfehan" pitchFamily="2" charset="-78"/>
              </a:rPr>
            </a:br>
            <a:r>
              <a:rPr lang="fa-IR" sz="2400" dirty="0" smtClean="0">
                <a:ln w="6350">
                  <a:solidFill>
                    <a:schemeClr val="accent5">
                      <a:lumMod val="75000"/>
                    </a:schemeClr>
                  </a:solidFill>
                </a:ln>
                <a:solidFill>
                  <a:srgbClr val="FFC000"/>
                </a:solidFill>
                <a:cs typeface="B Esfehan" pitchFamily="2" charset="-78"/>
                <a:hlinkClick r:id="rId5" action="ppaction://hlinksldjump"/>
              </a:rPr>
              <a:t>ویژگیهای حضرت فاطمه زهرا(س)</a:t>
            </a:r>
            <a:r>
              <a:rPr lang="fa-IR" sz="2400" dirty="0" smtClean="0">
                <a:ln w="6350">
                  <a:solidFill>
                    <a:schemeClr val="accent5">
                      <a:lumMod val="75000"/>
                    </a:schemeClr>
                  </a:solidFill>
                </a:ln>
                <a:solidFill>
                  <a:srgbClr val="FFC000"/>
                </a:solidFill>
                <a:cs typeface="B Esfehan" pitchFamily="2" charset="-78"/>
              </a:rPr>
              <a:t>    </a:t>
            </a:r>
            <a:r>
              <a:rPr lang="fa-IR" sz="2400" dirty="0" smtClean="0">
                <a:solidFill>
                  <a:srgbClr val="FFC000"/>
                </a:solidFill>
                <a:cs typeface="B Esfehan" pitchFamily="2" charset="-78"/>
              </a:rPr>
              <a:t>9</a:t>
            </a:r>
            <a:br>
              <a:rPr lang="fa-IR" sz="2400" dirty="0" smtClean="0">
                <a:solidFill>
                  <a:srgbClr val="FFC000"/>
                </a:solidFill>
                <a:cs typeface="B Esfehan" pitchFamily="2" charset="-78"/>
              </a:rPr>
            </a:br>
            <a:r>
              <a:rPr lang="fa-IR" sz="2400" dirty="0" smtClean="0">
                <a:ln w="6350">
                  <a:solidFill>
                    <a:schemeClr val="accent5">
                      <a:lumMod val="75000"/>
                    </a:schemeClr>
                  </a:solidFill>
                </a:ln>
                <a:solidFill>
                  <a:srgbClr val="FFC000"/>
                </a:solidFill>
                <a:cs typeface="B Esfehan" pitchFamily="2" charset="-78"/>
                <a:hlinkClick r:id="rId6" action="ppaction://hlinksldjump"/>
              </a:rPr>
              <a:t>حیا و عفّت</a:t>
            </a:r>
            <a:r>
              <a:rPr lang="fa-IR" sz="2400" dirty="0" smtClean="0">
                <a:solidFill>
                  <a:srgbClr val="FFC000"/>
                </a:solidFill>
                <a:cs typeface="B Esfehan" pitchFamily="2" charset="-78"/>
              </a:rPr>
              <a:t>	10</a:t>
            </a:r>
            <a:br>
              <a:rPr lang="fa-IR" sz="2400" dirty="0" smtClean="0">
                <a:solidFill>
                  <a:srgbClr val="FFC000"/>
                </a:solidFill>
                <a:cs typeface="B Esfehan" pitchFamily="2" charset="-78"/>
              </a:rPr>
            </a:br>
            <a:r>
              <a:rPr lang="fa-IR" sz="2400" dirty="0" smtClean="0">
                <a:ln w="6350">
                  <a:solidFill>
                    <a:schemeClr val="accent5">
                      <a:lumMod val="75000"/>
                    </a:schemeClr>
                  </a:solidFill>
                </a:ln>
                <a:solidFill>
                  <a:srgbClr val="FFC000"/>
                </a:solidFill>
                <a:cs typeface="B Esfehan" pitchFamily="2" charset="-78"/>
                <a:hlinkClick r:id="rId7" action="ppaction://hlinksldjump"/>
              </a:rPr>
              <a:t>علاقه شدید به پیامبر</a:t>
            </a:r>
            <a:r>
              <a:rPr lang="fa-IR" sz="2400" dirty="0" smtClean="0">
                <a:solidFill>
                  <a:srgbClr val="FFC000"/>
                </a:solidFill>
                <a:cs typeface="B Esfehan" pitchFamily="2" charset="-78"/>
              </a:rPr>
              <a:t>	12</a:t>
            </a:r>
            <a:br>
              <a:rPr lang="fa-IR" sz="2400" dirty="0" smtClean="0">
                <a:solidFill>
                  <a:srgbClr val="FFC000"/>
                </a:solidFill>
                <a:cs typeface="B Esfehan" pitchFamily="2" charset="-78"/>
              </a:rPr>
            </a:br>
            <a:r>
              <a:rPr lang="fa-IR" sz="2400" dirty="0" smtClean="0">
                <a:ln w="6350">
                  <a:solidFill>
                    <a:schemeClr val="accent5">
                      <a:lumMod val="75000"/>
                    </a:schemeClr>
                  </a:solidFill>
                </a:ln>
                <a:solidFill>
                  <a:srgbClr val="FFC000"/>
                </a:solidFill>
                <a:cs typeface="B Esfehan" pitchFamily="2" charset="-78"/>
                <a:hlinkClick r:id="rId8" action="ppaction://hlinksldjump"/>
              </a:rPr>
              <a:t>اهمیت دادن به خانواده و خانه داری</a:t>
            </a:r>
            <a:r>
              <a:rPr lang="fa-IR" sz="2400" dirty="0" smtClean="0">
                <a:solidFill>
                  <a:srgbClr val="FFC000"/>
                </a:solidFill>
                <a:cs typeface="B Esfehan" pitchFamily="2" charset="-78"/>
              </a:rPr>
              <a:t>	14</a:t>
            </a:r>
            <a:br>
              <a:rPr lang="fa-IR" sz="2400" dirty="0" smtClean="0">
                <a:solidFill>
                  <a:srgbClr val="FFC000"/>
                </a:solidFill>
                <a:cs typeface="B Esfehan" pitchFamily="2" charset="-78"/>
              </a:rPr>
            </a:br>
            <a:r>
              <a:rPr lang="fa-IR" sz="2400" dirty="0" smtClean="0">
                <a:ln w="6350">
                  <a:solidFill>
                    <a:schemeClr val="accent5">
                      <a:lumMod val="75000"/>
                    </a:schemeClr>
                  </a:solidFill>
                </a:ln>
                <a:solidFill>
                  <a:srgbClr val="FFC000"/>
                </a:solidFill>
                <a:cs typeface="B Esfehan" pitchFamily="2" charset="-78"/>
                <a:hlinkClick r:id="rId9" action="ppaction://hlinksldjump"/>
              </a:rPr>
              <a:t>ساده زیستی  </a:t>
            </a:r>
            <a:r>
              <a:rPr lang="fa-IR" sz="2400" dirty="0" smtClean="0">
                <a:solidFill>
                  <a:srgbClr val="FFC000"/>
                </a:solidFill>
                <a:cs typeface="B Esfehan" pitchFamily="2" charset="-78"/>
              </a:rPr>
              <a:t>	16</a:t>
            </a:r>
            <a:br>
              <a:rPr lang="fa-IR" sz="2400" dirty="0" smtClean="0">
                <a:solidFill>
                  <a:srgbClr val="FFC000"/>
                </a:solidFill>
                <a:cs typeface="B Esfehan" pitchFamily="2" charset="-78"/>
              </a:rPr>
            </a:br>
            <a:r>
              <a:rPr lang="fa-IR" sz="2400" dirty="0" smtClean="0">
                <a:ln w="6350">
                  <a:solidFill>
                    <a:schemeClr val="accent5">
                      <a:lumMod val="75000"/>
                    </a:schemeClr>
                  </a:solidFill>
                </a:ln>
                <a:solidFill>
                  <a:srgbClr val="FFC000"/>
                </a:solidFill>
                <a:cs typeface="B Esfehan" pitchFamily="2" charset="-78"/>
                <a:hlinkClick r:id="rId10" action="ppaction://hlinksldjump"/>
              </a:rPr>
              <a:t>ایثار و بخشندگی</a:t>
            </a:r>
            <a:r>
              <a:rPr lang="fa-IR" sz="2400" dirty="0" smtClean="0">
                <a:solidFill>
                  <a:srgbClr val="FFC000"/>
                </a:solidFill>
                <a:cs typeface="B Esfehan" pitchFamily="2" charset="-78"/>
              </a:rPr>
              <a:t>	17</a:t>
            </a:r>
            <a:br>
              <a:rPr lang="fa-IR" sz="2400" dirty="0" smtClean="0">
                <a:solidFill>
                  <a:srgbClr val="FFC000"/>
                </a:solidFill>
                <a:cs typeface="B Esfehan" pitchFamily="2" charset="-78"/>
              </a:rPr>
            </a:br>
            <a:r>
              <a:rPr lang="fa-IR" sz="2400" dirty="0" smtClean="0">
                <a:ln w="6350">
                  <a:solidFill>
                    <a:schemeClr val="accent5">
                      <a:lumMod val="75000"/>
                    </a:schemeClr>
                  </a:solidFill>
                </a:ln>
                <a:solidFill>
                  <a:srgbClr val="FFC000"/>
                </a:solidFill>
                <a:cs typeface="B Esfehan" pitchFamily="2" charset="-78"/>
                <a:hlinkClick r:id="rId11" action="ppaction://hlinksldjump"/>
              </a:rPr>
              <a:t>حضور در اجتماع</a:t>
            </a:r>
            <a:r>
              <a:rPr lang="fa-IR" sz="2400" dirty="0" smtClean="0">
                <a:ln w="6350">
                  <a:solidFill>
                    <a:schemeClr val="accent5">
                      <a:lumMod val="75000"/>
                    </a:schemeClr>
                  </a:solidFill>
                </a:ln>
                <a:solidFill>
                  <a:srgbClr val="FFC000"/>
                </a:solidFill>
                <a:cs typeface="B Esfehan" pitchFamily="2" charset="-78"/>
              </a:rPr>
              <a:t>	</a:t>
            </a:r>
            <a:r>
              <a:rPr lang="fa-IR" sz="2400" dirty="0" smtClean="0">
                <a:solidFill>
                  <a:srgbClr val="FFC000"/>
                </a:solidFill>
                <a:cs typeface="B Esfehan" pitchFamily="2" charset="-78"/>
              </a:rPr>
              <a:t>18</a:t>
            </a:r>
            <a:br>
              <a:rPr lang="fa-IR" sz="2400" dirty="0" smtClean="0">
                <a:solidFill>
                  <a:srgbClr val="FFC000"/>
                </a:solidFill>
                <a:cs typeface="B Esfehan" pitchFamily="2" charset="-78"/>
              </a:rPr>
            </a:br>
            <a:r>
              <a:rPr lang="fa-IR" sz="2400" dirty="0" smtClean="0">
                <a:ln w="6350">
                  <a:solidFill>
                    <a:schemeClr val="accent5">
                      <a:lumMod val="75000"/>
                    </a:schemeClr>
                  </a:solidFill>
                </a:ln>
                <a:solidFill>
                  <a:srgbClr val="FFC000"/>
                </a:solidFill>
                <a:cs typeface="B Esfehan" pitchFamily="2" charset="-78"/>
                <a:hlinkClick r:id="rId12" action="ppaction://hlinksldjump"/>
              </a:rPr>
              <a:t>سوره کوثر</a:t>
            </a:r>
            <a:r>
              <a:rPr lang="fa-IR" sz="2400" dirty="0" smtClean="0">
                <a:ln w="6350">
                  <a:solidFill>
                    <a:schemeClr val="accent5">
                      <a:lumMod val="75000"/>
                    </a:schemeClr>
                  </a:solidFill>
                </a:ln>
                <a:solidFill>
                  <a:srgbClr val="FFC000"/>
                </a:solidFill>
                <a:cs typeface="B Esfehan" pitchFamily="2" charset="-78"/>
              </a:rPr>
              <a:t>    </a:t>
            </a:r>
            <a:r>
              <a:rPr lang="fa-IR" sz="2400" dirty="0" smtClean="0">
                <a:solidFill>
                  <a:srgbClr val="FFC000"/>
                </a:solidFill>
                <a:cs typeface="B Esfehan" pitchFamily="2" charset="-78"/>
              </a:rPr>
              <a:t>	      19</a:t>
            </a:r>
            <a:br>
              <a:rPr lang="fa-IR" sz="2400" dirty="0" smtClean="0">
                <a:solidFill>
                  <a:srgbClr val="FFC000"/>
                </a:solidFill>
                <a:cs typeface="B Esfehan" pitchFamily="2" charset="-78"/>
              </a:rPr>
            </a:br>
            <a:r>
              <a:rPr lang="fa-IR" sz="2400" dirty="0" smtClean="0">
                <a:ln w="6350">
                  <a:solidFill>
                    <a:schemeClr val="accent5">
                      <a:lumMod val="75000"/>
                    </a:schemeClr>
                  </a:solidFill>
                </a:ln>
                <a:solidFill>
                  <a:srgbClr val="FFC000"/>
                </a:solidFill>
                <a:cs typeface="B Esfehan" pitchFamily="2" charset="-78"/>
                <a:hlinkClick r:id="rId13" action="ppaction://hlinksldjump"/>
              </a:rPr>
              <a:t>شأن نزول سوره کوثر</a:t>
            </a:r>
            <a:r>
              <a:rPr lang="fa-IR" sz="2400" dirty="0" smtClean="0">
                <a:solidFill>
                  <a:srgbClr val="FFC000"/>
                </a:solidFill>
                <a:cs typeface="B Esfehan" pitchFamily="2" charset="-78"/>
              </a:rPr>
              <a:t>	      20</a:t>
            </a:r>
            <a:br>
              <a:rPr lang="fa-IR" sz="2400" dirty="0" smtClean="0">
                <a:solidFill>
                  <a:srgbClr val="FFC000"/>
                </a:solidFill>
                <a:cs typeface="B Esfehan" pitchFamily="2" charset="-78"/>
              </a:rPr>
            </a:br>
            <a:r>
              <a:rPr lang="fa-IR" sz="2400" dirty="0" smtClean="0">
                <a:ln w="6350">
                  <a:solidFill>
                    <a:schemeClr val="accent5">
                      <a:lumMod val="75000"/>
                    </a:schemeClr>
                  </a:solidFill>
                </a:ln>
                <a:solidFill>
                  <a:srgbClr val="FFC000"/>
                </a:solidFill>
                <a:cs typeface="B Esfehan" pitchFamily="2" charset="-78"/>
                <a:hlinkClick r:id="rId14" action="ppaction://hlinksldjump"/>
              </a:rPr>
              <a:t>فضیلت سوره کوثر</a:t>
            </a:r>
            <a:r>
              <a:rPr lang="fa-IR" sz="2400" dirty="0" smtClean="0">
                <a:solidFill>
                  <a:srgbClr val="FFC000"/>
                </a:solidFill>
                <a:cs typeface="B Esfehan" pitchFamily="2" charset="-78"/>
              </a:rPr>
              <a:t>	       21</a:t>
            </a:r>
            <a:br>
              <a:rPr lang="fa-IR" sz="2400" dirty="0" smtClean="0">
                <a:solidFill>
                  <a:srgbClr val="FFC000"/>
                </a:solidFill>
                <a:cs typeface="B Esfehan" pitchFamily="2" charset="-78"/>
              </a:rPr>
            </a:br>
            <a:r>
              <a:rPr lang="fa-IR" sz="2400" dirty="0" smtClean="0">
                <a:ln w="6350">
                  <a:solidFill>
                    <a:schemeClr val="accent5">
                      <a:lumMod val="75000"/>
                    </a:schemeClr>
                  </a:solidFill>
                </a:ln>
                <a:solidFill>
                  <a:srgbClr val="FFC000"/>
                </a:solidFill>
                <a:cs typeface="B Esfehan" pitchFamily="2" charset="-78"/>
                <a:hlinkClick r:id="rId15" action="ppaction://hlinksldjump"/>
              </a:rPr>
              <a:t>مناجات حضرت زهرا (س)</a:t>
            </a:r>
            <a:r>
              <a:rPr lang="fa-IR" sz="2400" dirty="0" smtClean="0">
                <a:ln w="6350">
                  <a:solidFill>
                    <a:schemeClr val="accent5">
                      <a:lumMod val="75000"/>
                    </a:schemeClr>
                  </a:solidFill>
                </a:ln>
                <a:solidFill>
                  <a:srgbClr val="FFC000"/>
                </a:solidFill>
                <a:cs typeface="B Esfehan" pitchFamily="2" charset="-78"/>
              </a:rPr>
              <a:t>   </a:t>
            </a:r>
            <a:r>
              <a:rPr lang="fa-IR" sz="2400" dirty="0" smtClean="0">
                <a:solidFill>
                  <a:srgbClr val="FFC000"/>
                </a:solidFill>
                <a:cs typeface="B Esfehan" pitchFamily="2" charset="-78"/>
              </a:rPr>
              <a:t>  22</a:t>
            </a:r>
            <a:r>
              <a:rPr lang="fa-IR" dirty="0" smtClean="0">
                <a:solidFill>
                  <a:srgbClr val="FFC000"/>
                </a:solidFill>
                <a:cs typeface="B Esfehan" pitchFamily="2" charset="-78"/>
              </a:rPr>
              <a:t/>
            </a:r>
            <a:br>
              <a:rPr lang="fa-IR" dirty="0" smtClean="0">
                <a:solidFill>
                  <a:srgbClr val="FFC000"/>
                </a:solidFill>
                <a:cs typeface="B Esfehan" pitchFamily="2" charset="-78"/>
              </a:rPr>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endParaRPr lang="fa-IR" dirty="0"/>
          </a:p>
        </p:txBody>
      </p:sp>
      <p:sp>
        <p:nvSpPr>
          <p:cNvPr id="6" name="Content Placeholder 5"/>
          <p:cNvSpPr>
            <a:spLocks noGrp="1"/>
          </p:cNvSpPr>
          <p:nvPr>
            <p:ph idx="1"/>
          </p:nvPr>
        </p:nvSpPr>
        <p:spPr>
          <a:xfrm>
            <a:off x="-1071602" y="6215082"/>
            <a:ext cx="3357586" cy="642918"/>
          </a:xfrm>
        </p:spPr>
        <p:txBody>
          <a:bodyPr/>
          <a:lstStyle/>
          <a:p>
            <a:pPr>
              <a:buNone/>
            </a:pPr>
            <a:r>
              <a:rPr lang="fa-IR" sz="2400" b="1" dirty="0" smtClean="0">
                <a:solidFill>
                  <a:schemeClr val="accent1">
                    <a:lumMod val="20000"/>
                    <a:lumOff val="80000"/>
                  </a:schemeClr>
                </a:solidFill>
                <a:cs typeface="B Esfehan" pitchFamily="2" charset="-78"/>
              </a:rPr>
              <a:t>رحیم آباد</a:t>
            </a:r>
            <a:endParaRPr lang="fa-IR" sz="2400" b="1" dirty="0">
              <a:solidFill>
                <a:schemeClr val="accent1">
                  <a:lumMod val="20000"/>
                  <a:lumOff val="80000"/>
                </a:schemeClr>
              </a:solidFill>
              <a:cs typeface="B Esfehan" pitchFamily="2" charset="-78"/>
            </a:endParaRPr>
          </a:p>
        </p:txBody>
      </p:sp>
    </p:spTree>
  </p:cSld>
  <p:clrMapOvr>
    <a:masterClrMapping/>
  </p:clrMapOvr>
  <p:transition spd="slow">
    <p:wheel spokes="8"/>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a:gradFill>
        <a:effectLst/>
      </p:bgPr>
    </p:bg>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857752" y="1785926"/>
            <a:ext cx="4033836" cy="4713288"/>
          </a:xfrm>
        </p:spPr>
        <p:txBody>
          <a:bodyPr rtlCol="0">
            <a:noAutofit/>
          </a:bodyPr>
          <a:lstStyle/>
          <a:p>
            <a:pPr algn="just" eaLnBrk="1" fontAlgn="auto" hangingPunct="1">
              <a:spcAft>
                <a:spcPts val="0"/>
              </a:spcAft>
              <a:buFont typeface="Wingdings 2"/>
              <a:buNone/>
              <a:defRPr/>
            </a:pPr>
            <a:r>
              <a:rPr lang="fa-IR" sz="2000" b="1" dirty="0" smtClean="0"/>
              <a:t>یه روزی روزگاری آدم های خیلی بد رفتن پیش پیامبر گفتن که: ای محمد! بی پسر و بی یاور تویی تنها و ابتر، خدا جوابشونو داد؛ این آیه رو نشون داد: هر کس که گفته ابتر ، خودش میشه بی یاور جایزه ی تو باشه کوثر که بهترینه ما به تو هدیه دادیم زهرا که خوبترینه</a:t>
            </a:r>
            <a:endParaRPr lang="fa-IR" sz="2000" b="1" dirty="0"/>
          </a:p>
        </p:txBody>
      </p:sp>
      <p:sp>
        <p:nvSpPr>
          <p:cNvPr id="6" name="Flowchart: Decision 5"/>
          <p:cNvSpPr/>
          <p:nvPr/>
        </p:nvSpPr>
        <p:spPr>
          <a:xfrm>
            <a:off x="3857620" y="214290"/>
            <a:ext cx="4790920" cy="1435526"/>
          </a:xfrm>
          <a:prstGeom prst="flowChartDecision">
            <a:avLst/>
          </a:prstGeom>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a-IR" sz="2400" b="1" dirty="0" err="1">
                <a:ln w="11430"/>
                <a:solidFill>
                  <a:srgbClr val="FFFF00"/>
                </a:solidFill>
                <a:effectLst>
                  <a:outerShdw blurRad="80000" dist="40000" dir="5040000" algn="tl">
                    <a:srgbClr val="000000">
                      <a:alpha val="30000"/>
                    </a:srgbClr>
                  </a:outerShdw>
                </a:effectLst>
              </a:rPr>
              <a:t>شأن</a:t>
            </a:r>
            <a:r>
              <a:rPr lang="fa-IR" sz="2400" b="1" dirty="0">
                <a:ln w="11430"/>
                <a:solidFill>
                  <a:srgbClr val="FFFF00"/>
                </a:solidFill>
                <a:effectLst>
                  <a:outerShdw blurRad="80000" dist="40000" dir="5040000" algn="tl">
                    <a:srgbClr val="000000">
                      <a:alpha val="30000"/>
                    </a:srgbClr>
                  </a:outerShdw>
                </a:effectLst>
              </a:rPr>
              <a:t> نزول سوره کوثر</a:t>
            </a:r>
          </a:p>
        </p:txBody>
      </p:sp>
      <p:pic>
        <p:nvPicPr>
          <p:cNvPr id="2" name="Picture 1"/>
          <p:cNvPicPr>
            <a:picLocks noChangeAspect="1"/>
          </p:cNvPicPr>
          <p:nvPr/>
        </p:nvPicPr>
        <p:blipFill>
          <a:blip r:embed="rId2" cstate="print">
            <a:extLst/>
          </a:blip>
          <a:stretch>
            <a:fillRect/>
          </a:stretch>
        </p:blipFill>
        <p:spPr>
          <a:xfrm rot="19650413">
            <a:off x="573578" y="687725"/>
            <a:ext cx="3368515" cy="5510862"/>
          </a:xfrm>
          <a:prstGeom prst="roundRect">
            <a:avLst>
              <a:gd name="adj" fmla="val 0"/>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3"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sp>
        <p:nvSpPr>
          <p:cNvPr id="7" name="Flowchart: Decision 6"/>
          <p:cNvSpPr/>
          <p:nvPr/>
        </p:nvSpPr>
        <p:spPr>
          <a:xfrm>
            <a:off x="2916238" y="214313"/>
            <a:ext cx="5870575" cy="1571625"/>
          </a:xfrm>
          <a:prstGeom prst="flowChartDecision">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fa-IR"/>
          </a:p>
        </p:txBody>
      </p:sp>
      <p:sp>
        <p:nvSpPr>
          <p:cNvPr id="5" name="Title 4"/>
          <p:cNvSpPr>
            <a:spLocks noGrp="1"/>
          </p:cNvSpPr>
          <p:nvPr>
            <p:ph type="ctrTitle"/>
          </p:nvPr>
        </p:nvSpPr>
        <p:spPr>
          <a:xfrm>
            <a:off x="1857356" y="548680"/>
            <a:ext cx="6500858" cy="648072"/>
          </a:xfrm>
        </p:spPr>
        <p:txBody>
          <a:bodyPr rtlCol="0">
            <a:noAutofit/>
          </a:bodyPr>
          <a:lstStyle/>
          <a:p>
            <a:pPr marL="484632" indent="0" eaLnBrk="1" fontAlgn="auto" hangingPunct="1">
              <a:spcAft>
                <a:spcPts val="0"/>
              </a:spcAft>
              <a:defRPr/>
            </a:pPr>
            <a:r>
              <a:rPr lang="fa-IR" sz="2800" b="1" dirty="0" smtClean="0">
                <a:solidFill>
                  <a:srgbClr val="00B0F0"/>
                </a:solidFill>
              </a:rPr>
              <a:t>  فضیلت سوره ی کوثر</a:t>
            </a:r>
            <a:endParaRPr lang="fa-IR" sz="2800" b="1" dirty="0">
              <a:solidFill>
                <a:srgbClr val="00B0F0"/>
              </a:solidFill>
            </a:endParaRPr>
          </a:p>
        </p:txBody>
      </p:sp>
      <p:sp>
        <p:nvSpPr>
          <p:cNvPr id="6" name="Subtitle 5"/>
          <p:cNvSpPr>
            <a:spLocks noGrp="1"/>
          </p:cNvSpPr>
          <p:nvPr>
            <p:ph type="subTitle" idx="1"/>
          </p:nvPr>
        </p:nvSpPr>
        <p:spPr>
          <a:xfrm>
            <a:off x="2411413" y="2420938"/>
            <a:ext cx="6481762" cy="4032250"/>
          </a:xfrm>
        </p:spPr>
        <p:txBody>
          <a:bodyPr rtlCol="0">
            <a:normAutofit/>
          </a:bodyPr>
          <a:lstStyle/>
          <a:p>
            <a:pPr algn="justLow" eaLnBrk="1" fontAlgn="auto" hangingPunct="1">
              <a:spcAft>
                <a:spcPts val="0"/>
              </a:spcAft>
              <a:buFont typeface="Wingdings 2"/>
              <a:buNone/>
              <a:defRPr/>
            </a:pPr>
            <a:r>
              <a:rPr lang="fa-IR" sz="2200" b="1" dirty="0" smtClean="0">
                <a:solidFill>
                  <a:srgbClr val="92D050"/>
                </a:solidFill>
              </a:rPr>
              <a:t>رسول اکرم (ص) فرمود:</a:t>
            </a:r>
          </a:p>
          <a:p>
            <a:pPr algn="justLow" eaLnBrk="1" fontAlgn="auto" hangingPunct="1">
              <a:spcAft>
                <a:spcPts val="0"/>
              </a:spcAft>
              <a:buFont typeface="Wingdings 2"/>
              <a:buNone/>
              <a:defRPr/>
            </a:pPr>
            <a:r>
              <a:rPr lang="fa-IR" sz="2200" b="1" dirty="0" smtClean="0">
                <a:solidFill>
                  <a:srgbClr val="92D050"/>
                </a:solidFill>
              </a:rPr>
              <a:t>« هر کس سوره ی کوثر را بخواند ، خداوند او را از جوی های بهشت سیراب می کند و به شمار قربانی </a:t>
            </a:r>
            <a:r>
              <a:rPr lang="fa-IR" sz="2200" b="1" dirty="0" err="1" smtClean="0">
                <a:solidFill>
                  <a:srgbClr val="92D050"/>
                </a:solidFill>
              </a:rPr>
              <a:t>هایی</a:t>
            </a:r>
            <a:r>
              <a:rPr lang="fa-IR" sz="2200" b="1" dirty="0" smtClean="0">
                <a:solidFill>
                  <a:srgbClr val="92D050"/>
                </a:solidFill>
              </a:rPr>
              <a:t> که روز عید قربان، ذبح کرده </a:t>
            </a:r>
            <a:r>
              <a:rPr lang="fa-IR" sz="2200" b="1" dirty="0" err="1" smtClean="0">
                <a:solidFill>
                  <a:srgbClr val="92D050"/>
                </a:solidFill>
              </a:rPr>
              <a:t>اند</a:t>
            </a:r>
            <a:r>
              <a:rPr lang="fa-IR" sz="2200" b="1" dirty="0" smtClean="0">
                <a:solidFill>
                  <a:srgbClr val="92D050"/>
                </a:solidFill>
              </a:rPr>
              <a:t> و نیز به تعداد مشرکان و اهل کتابی که کشته شده </a:t>
            </a:r>
            <a:r>
              <a:rPr lang="fa-IR" sz="2200" b="1" dirty="0" err="1" smtClean="0">
                <a:solidFill>
                  <a:srgbClr val="92D050"/>
                </a:solidFill>
              </a:rPr>
              <a:t>اند</a:t>
            </a:r>
            <a:r>
              <a:rPr lang="fa-IR" sz="2200" b="1" dirty="0" smtClean="0">
                <a:solidFill>
                  <a:srgbClr val="92D050"/>
                </a:solidFill>
              </a:rPr>
              <a:t>، ثواب برای او می دهد.»</a:t>
            </a:r>
          </a:p>
          <a:p>
            <a:pPr algn="justLow" eaLnBrk="1" fontAlgn="auto" hangingPunct="1">
              <a:spcAft>
                <a:spcPts val="0"/>
              </a:spcAft>
              <a:buFont typeface="Wingdings 2"/>
              <a:buNone/>
              <a:defRPr/>
            </a:pPr>
            <a:r>
              <a:rPr lang="fa-IR" sz="2200" b="1" dirty="0" smtClean="0">
                <a:solidFill>
                  <a:srgbClr val="92D050"/>
                </a:solidFill>
              </a:rPr>
              <a:t>از امام صادق (ع) نقل شده است که فرمود:</a:t>
            </a:r>
          </a:p>
          <a:p>
            <a:pPr algn="justLow" eaLnBrk="1" fontAlgn="auto" hangingPunct="1">
              <a:spcAft>
                <a:spcPts val="0"/>
              </a:spcAft>
              <a:buFont typeface="Wingdings 2"/>
              <a:buNone/>
              <a:defRPr/>
            </a:pPr>
            <a:r>
              <a:rPr lang="fa-IR" sz="2200" b="1" dirty="0" smtClean="0">
                <a:solidFill>
                  <a:srgbClr val="92D050"/>
                </a:solidFill>
              </a:rPr>
              <a:t>« هر کس سوره کوثر را در نمازهای واجب و مستحب خود بخواند، خداوند او را در قیامت از آب (حوض) کوثر سیراب می کند و او را هم سخن رسول اکرم می سازد.</a:t>
            </a:r>
          </a:p>
          <a:p>
            <a:pPr eaLnBrk="1" fontAlgn="auto" hangingPunct="1">
              <a:spcAft>
                <a:spcPts val="0"/>
              </a:spcAft>
              <a:buFont typeface="Wingdings 2"/>
              <a:buNone/>
              <a:defRPr/>
            </a:pPr>
            <a:endParaRPr lang="fa-IR" dirty="0" smtClean="0"/>
          </a:p>
          <a:p>
            <a:pPr eaLnBrk="1" fontAlgn="auto" hangingPunct="1">
              <a:spcAft>
                <a:spcPts val="0"/>
              </a:spcAft>
              <a:buFont typeface="Wingdings 2"/>
              <a:buNone/>
              <a:defRPr/>
            </a:pPr>
            <a:endParaRPr lang="fa-IR" dirty="0"/>
          </a:p>
        </p:txBody>
      </p:sp>
      <p:pic>
        <p:nvPicPr>
          <p:cNvPr id="2" name="Picture 1"/>
          <p:cNvPicPr>
            <a:picLocks noChangeAspect="1"/>
          </p:cNvPicPr>
          <p:nvPr/>
        </p:nvPicPr>
        <p:blipFill>
          <a:blip r:embed="rId2"/>
          <a:stretch>
            <a:fillRect/>
          </a:stretch>
        </p:blipFill>
        <p:spPr>
          <a:xfrm rot="18536718">
            <a:off x="399256" y="1300957"/>
            <a:ext cx="2890837" cy="1936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3"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6">
                                            <p:txEl>
                                              <p:pRg st="1" end="1"/>
                                            </p:txEl>
                                          </p:spTgt>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6">
                                            <p:txEl>
                                              <p:pRg st="2" end="2"/>
                                            </p:txEl>
                                          </p:spTgt>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8" name="Vertical Scroll 7"/>
          <p:cNvSpPr/>
          <p:nvPr/>
        </p:nvSpPr>
        <p:spPr>
          <a:xfrm>
            <a:off x="0" y="214290"/>
            <a:ext cx="5419731" cy="6143668"/>
          </a:xfrm>
          <a:prstGeom prst="verticalScroll">
            <a:avLst>
              <a:gd name="adj" fmla="val 9539"/>
            </a:avLst>
          </a:prstGeom>
          <a:blipFill>
            <a:blip r:embed="rId2" cstate="print"/>
            <a:tile tx="0" ty="0" sx="100000" sy="100000" flip="none" algn="tl"/>
          </a:blipFill>
        </p:spPr>
        <p:style>
          <a:lnRef idx="1">
            <a:schemeClr val="accent6"/>
          </a:lnRef>
          <a:fillRef idx="2">
            <a:schemeClr val="accent6"/>
          </a:fillRef>
          <a:effectRef idx="1">
            <a:schemeClr val="accent6"/>
          </a:effectRef>
          <a:fontRef idx="minor">
            <a:schemeClr val="dk1"/>
          </a:fontRef>
        </p:style>
        <p:txBody>
          <a:bodyPr rtlCol="1" anchor="ctr"/>
          <a:lstStyle/>
          <a:p>
            <a:pPr algn="ctr" fontAlgn="auto">
              <a:spcBef>
                <a:spcPts val="0"/>
              </a:spcBef>
              <a:spcAft>
                <a:spcPts val="0"/>
              </a:spcAft>
              <a:defRPr/>
            </a:pPr>
            <a:endParaRPr lang="fa-IR"/>
          </a:p>
        </p:txBody>
      </p:sp>
      <p:sp>
        <p:nvSpPr>
          <p:cNvPr id="30723" name="Title 3"/>
          <p:cNvSpPr>
            <a:spLocks noGrp="1"/>
          </p:cNvSpPr>
          <p:nvPr>
            <p:ph type="title"/>
          </p:nvPr>
        </p:nvSpPr>
        <p:spPr>
          <a:xfrm>
            <a:off x="785786" y="0"/>
            <a:ext cx="4357718" cy="639763"/>
          </a:xfrm>
        </p:spPr>
        <p:txBody>
          <a:bodyPr vert="horz">
            <a:normAutofit fontScale="90000"/>
          </a:bodyPr>
          <a:lstStyle/>
          <a:p>
            <a:pPr indent="0" eaLnBrk="1" fontAlgn="auto" hangingPunct="1">
              <a:spcAft>
                <a:spcPts val="0"/>
              </a:spcAft>
              <a:defRPr/>
            </a:pPr>
            <a:r>
              <a:rPr lang="fa-IR" b="1" dirty="0" smtClean="0">
                <a:solidFill>
                  <a:srgbClr val="00B050"/>
                </a:solidFill>
              </a:rPr>
              <a:t>مناجات حضرت زهرا (س) :</a:t>
            </a:r>
          </a:p>
        </p:txBody>
      </p:sp>
      <p:sp>
        <p:nvSpPr>
          <p:cNvPr id="6" name="Text Placeholder 5"/>
          <p:cNvSpPr>
            <a:spLocks noGrp="1"/>
          </p:cNvSpPr>
          <p:nvPr>
            <p:ph type="body" idx="2"/>
          </p:nvPr>
        </p:nvSpPr>
        <p:spPr>
          <a:xfrm>
            <a:off x="642910" y="714356"/>
            <a:ext cx="4175125" cy="5857916"/>
          </a:xfrm>
        </p:spPr>
        <p:txBody>
          <a:bodyPr/>
          <a:lstStyle/>
          <a:p>
            <a:r>
              <a:rPr lang="fa-IR" sz="1800" b="1" dirty="0" smtClean="0">
                <a:solidFill>
                  <a:srgbClr val="00B050"/>
                </a:solidFill>
              </a:rPr>
              <a:t>الهی: </a:t>
            </a:r>
          </a:p>
          <a:p>
            <a:r>
              <a:rPr lang="fa-IR" sz="1800" b="1" dirty="0" smtClean="0">
                <a:solidFill>
                  <a:srgbClr val="00B050"/>
                </a:solidFill>
              </a:rPr>
              <a:t>خدا وندا ! مرا به رزقی که می دهی قانع ساز،</a:t>
            </a:r>
          </a:p>
          <a:p>
            <a:r>
              <a:rPr lang="fa-IR" sz="1800" b="1" dirty="0" smtClean="0">
                <a:solidFill>
                  <a:srgbClr val="00B050"/>
                </a:solidFill>
              </a:rPr>
              <a:t>و مادام که مرا زنده نگه می داری، سلامتم بدا ر ،</a:t>
            </a:r>
          </a:p>
          <a:p>
            <a:r>
              <a:rPr lang="fa-IR" sz="1800" b="1" dirty="0" smtClean="0">
                <a:solidFill>
                  <a:srgbClr val="00B050"/>
                </a:solidFill>
              </a:rPr>
              <a:t>و چون جانم را گرفتی مرا بیامرز و رحمتت را بر من فرود آور.</a:t>
            </a:r>
          </a:p>
          <a:p>
            <a:r>
              <a:rPr lang="fa-IR" sz="1800" b="1" dirty="0" smtClean="0">
                <a:solidFill>
                  <a:srgbClr val="00B050"/>
                </a:solidFill>
              </a:rPr>
              <a:t>خدا یا! به پدر و مادر و هر کس که بر من لطفی کرده، بهترین پاداشت را عطا کن.</a:t>
            </a:r>
          </a:p>
          <a:p>
            <a:r>
              <a:rPr lang="fa-IR" sz="1800" b="1" dirty="0" smtClean="0">
                <a:solidFill>
                  <a:srgbClr val="00B050"/>
                </a:solidFill>
              </a:rPr>
              <a:t>خدا یا! گذران عمر مرا در راه هدفی که برای آن خلقم نموده ای، قرار ده.</a:t>
            </a:r>
          </a:p>
          <a:p>
            <a:r>
              <a:rPr lang="fa-IR" sz="1800" b="1" dirty="0" smtClean="0">
                <a:solidFill>
                  <a:srgbClr val="00B050"/>
                </a:solidFill>
              </a:rPr>
              <a:t>خدا وندا ! مقام و منزلت خود را در دل من افزون ساز،</a:t>
            </a:r>
          </a:p>
          <a:p>
            <a:r>
              <a:rPr lang="fa-IR" sz="1800" b="1" dirty="0" smtClean="0">
                <a:solidFill>
                  <a:srgbClr val="00B050"/>
                </a:solidFill>
              </a:rPr>
              <a:t>و فرمانبرداری از آنچه تو را خشنود می کند،</a:t>
            </a:r>
          </a:p>
          <a:p>
            <a:r>
              <a:rPr lang="fa-IR" sz="1800" b="1" dirty="0" smtClean="0">
                <a:solidFill>
                  <a:srgbClr val="00B050"/>
                </a:solidFill>
              </a:rPr>
              <a:t>و دوری از آنچه خشم تو را باعث می شود،بر دلم الهام کن.</a:t>
            </a:r>
          </a:p>
          <a:p>
            <a:r>
              <a:rPr lang="fa-IR" sz="1800" b="1" dirty="0" smtClean="0">
                <a:solidFill>
                  <a:srgbClr val="00B050"/>
                </a:solidFill>
              </a:rPr>
              <a:t>ای مهربان ترین مهربانان!</a:t>
            </a:r>
            <a:endParaRPr lang="fa-IR" sz="1800" b="1" dirty="0" smtClean="0">
              <a:solidFill>
                <a:srgbClr val="00B050"/>
              </a:solidFill>
              <a:cs typeface="B Esfehan" pitchFamily="2" charset="-78"/>
            </a:endParaRPr>
          </a:p>
          <a:p>
            <a:r>
              <a:rPr lang="fa-IR" sz="1050" b="1" dirty="0" smtClean="0">
                <a:solidFill>
                  <a:srgbClr val="FF0000"/>
                </a:solidFill>
              </a:rPr>
              <a:t>مناجات حضرت زهرا سلام اللّٰه علیها، بحارالانوار، ج 92, ص 406.</a:t>
            </a:r>
            <a:endParaRPr lang="fa-IR" sz="1050" b="1" dirty="0" smtClean="0">
              <a:solidFill>
                <a:srgbClr val="FF0000"/>
              </a:solidFill>
              <a:cs typeface="B Esfehan" pitchFamily="2" charset="-78"/>
            </a:endParaRPr>
          </a:p>
        </p:txBody>
      </p:sp>
      <p:pic>
        <p:nvPicPr>
          <p:cNvPr id="3" name="Content Placeholder 2"/>
          <p:cNvPicPr>
            <a:picLocks noGrp="1" noChangeAspect="1"/>
          </p:cNvPicPr>
          <p:nvPr>
            <p:ph sz="half" idx="1"/>
          </p:nvPr>
        </p:nvPicPr>
        <p:blipFill>
          <a:blip r:embed="rId3" cstate="print">
            <a:extLst/>
          </a:blip>
          <a:stretch>
            <a:fillRect/>
          </a:stretch>
        </p:blipFill>
        <p:spPr>
          <a:xfrm>
            <a:off x="4786314" y="928670"/>
            <a:ext cx="4071966" cy="5143536"/>
          </a:xfr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4"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1" dur="500"/>
                                        <p:tgtEl>
                                          <p:spTgt spid="6">
                                            <p:txEl>
                                              <p:pRg st="1" end="1"/>
                                            </p:txEl>
                                          </p:spTgt>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5" dur="500"/>
                                        <p:tgtEl>
                                          <p:spTgt spid="6">
                                            <p:txEl>
                                              <p:pRg st="2" end="2"/>
                                            </p:txEl>
                                          </p:spTgt>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9" dur="500"/>
                                        <p:tgtEl>
                                          <p:spTgt spid="6">
                                            <p:txEl>
                                              <p:pRg st="3" end="3"/>
                                            </p:txEl>
                                          </p:spTgt>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3" dur="500"/>
                                        <p:tgtEl>
                                          <p:spTgt spid="6">
                                            <p:txEl>
                                              <p:pRg st="4" end="4"/>
                                            </p:txEl>
                                          </p:spTgt>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7" dur="500"/>
                                        <p:tgtEl>
                                          <p:spTgt spid="6">
                                            <p:txEl>
                                              <p:pRg st="5" end="5"/>
                                            </p:txEl>
                                          </p:spTgt>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1" dur="500"/>
                                        <p:tgtEl>
                                          <p:spTgt spid="6">
                                            <p:txEl>
                                              <p:pRg st="6" end="6"/>
                                            </p:txEl>
                                          </p:spTgt>
                                        </p:tgtEl>
                                      </p:cBhvr>
                                    </p:animEffect>
                                  </p:childTnLst>
                                </p:cTn>
                              </p:par>
                            </p:childTnLst>
                          </p:cTn>
                        </p:par>
                        <p:par>
                          <p:cTn id="32" fill="hold">
                            <p:stCondLst>
                              <p:cond delay="3500"/>
                            </p:stCondLst>
                            <p:childTnLst>
                              <p:par>
                                <p:cTn id="33" presetID="14" presetClass="entr" presetSubtype="10" fill="hold" grpId="0"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randombar(horizontal)">
                                      <p:cBhvr>
                                        <p:cTn id="35" dur="500"/>
                                        <p:tgtEl>
                                          <p:spTgt spid="6">
                                            <p:txEl>
                                              <p:pRg st="7" end="7"/>
                                            </p:txEl>
                                          </p:spTgt>
                                        </p:tgtEl>
                                      </p:cBhvr>
                                    </p:animEffect>
                                  </p:childTnLst>
                                </p:cTn>
                              </p:par>
                            </p:childTnLst>
                          </p:cTn>
                        </p:par>
                        <p:par>
                          <p:cTn id="36" fill="hold">
                            <p:stCondLst>
                              <p:cond delay="4000"/>
                            </p:stCondLst>
                            <p:childTnLst>
                              <p:par>
                                <p:cTn id="37" presetID="14" presetClass="entr" presetSubtype="10" fill="hold" grpId="0" nodeType="after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randombar(horizontal)">
                                      <p:cBhvr>
                                        <p:cTn id="39" dur="500"/>
                                        <p:tgtEl>
                                          <p:spTgt spid="6">
                                            <p:txEl>
                                              <p:pRg st="8" end="8"/>
                                            </p:txEl>
                                          </p:spTgt>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Effect transition="in" filter="randombar(horizontal)">
                                      <p:cBhvr>
                                        <p:cTn id="43" dur="500"/>
                                        <p:tgtEl>
                                          <p:spTgt spid="6">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6">
                                            <p:txEl>
                                              <p:pRg st="10" end="10"/>
                                            </p:txEl>
                                          </p:spTgt>
                                        </p:tgtEl>
                                        <p:attrNameLst>
                                          <p:attrName>style.visibility</p:attrName>
                                        </p:attrNameLst>
                                      </p:cBhvr>
                                      <p:to>
                                        <p:strVal val="visible"/>
                                      </p:to>
                                    </p:set>
                                    <p:animEffect transition="in" filter="randombar(horizontal)">
                                      <p:cBhvr>
                                        <p:cTn id="4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2" name="Picture 4" descr="http://www.tasvirnama.ir/images/2012/12/%D8%B9%DA%A9%D8%B3-%D9%87%D8%A7%DB%8C-%D9%85%D8%AA%D8%AD%D8%B1%DA%A9-%D8%B7%D8%A8%DB%8C%D8%B9%D8%AA-11.gif"/>
          <p:cNvPicPr>
            <a:picLocks noChangeAspect="1" noChangeArrowheads="1" noCrop="1"/>
          </p:cNvPicPr>
          <p:nvPr/>
        </p:nvPicPr>
        <p:blipFill>
          <a:blip r:embed="rId2" cstate="print"/>
          <a:srcRect/>
          <a:stretch>
            <a:fillRect/>
          </a:stretch>
        </p:blipFill>
        <p:spPr bwMode="auto">
          <a:xfrm>
            <a:off x="285720" y="214290"/>
            <a:ext cx="8639774" cy="6129358"/>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685800" y="533400"/>
            <a:ext cx="7848600" cy="3139321"/>
          </a:xfrm>
          <a:prstGeom prst="rect">
            <a:avLst/>
          </a:prstGeom>
          <a:noFill/>
          <a:ln w="28575">
            <a:solidFill>
              <a:srgbClr val="67DD4B"/>
            </a:solidFill>
          </a:ln>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ct val="150000"/>
              </a:lnSpc>
            </a:pPr>
            <a:r>
              <a:rPr lang="fa-IR" sz="4400" b="1" dirty="0" smtClean="0">
                <a:ln w="1905">
                  <a:solidFill>
                    <a:srgbClr val="006600"/>
                  </a:solidFill>
                </a:ln>
                <a:solidFill>
                  <a:srgbClr val="00B050"/>
                </a:solidFill>
                <a:effectLst>
                  <a:innerShdw blurRad="69850" dist="43180" dir="5400000">
                    <a:srgbClr val="000000">
                      <a:alpha val="65000"/>
                    </a:srgbClr>
                  </a:innerShdw>
                </a:effectLst>
                <a:cs typeface="B Titr" panose="00000700000000000000" pitchFamily="2" charset="-78"/>
              </a:rPr>
              <a:t>التماس دُعا</a:t>
            </a:r>
          </a:p>
          <a:p>
            <a:pPr algn="ctr">
              <a:lnSpc>
                <a:spcPct val="150000"/>
              </a:lnSpc>
            </a:pPr>
            <a:r>
              <a:rPr lang="fa-IR" sz="4400" b="1" dirty="0" smtClean="0">
                <a:ln w="1905">
                  <a:solidFill>
                    <a:srgbClr val="FF0000"/>
                  </a:solidFill>
                </a:ln>
                <a:solidFill>
                  <a:srgbClr val="FFFF00"/>
                </a:solidFill>
                <a:effectLst>
                  <a:innerShdw blurRad="69850" dist="43180" dir="5400000">
                    <a:srgbClr val="000000">
                      <a:alpha val="65000"/>
                    </a:srgbClr>
                  </a:innerShdw>
                </a:effectLst>
                <a:cs typeface="B Titr" panose="00000700000000000000" pitchFamily="2" charset="-78"/>
              </a:rPr>
              <a:t>خدایا ! روانمان را چون رودِ روان ، </a:t>
            </a:r>
          </a:p>
          <a:p>
            <a:pPr algn="ctr">
              <a:lnSpc>
                <a:spcPct val="150000"/>
              </a:lnSpc>
            </a:pPr>
            <a:r>
              <a:rPr lang="fa-IR" sz="4400" b="1" dirty="0" smtClean="0">
                <a:ln w="1905">
                  <a:solidFill>
                    <a:srgbClr val="FF0000"/>
                  </a:solidFill>
                </a:ln>
                <a:solidFill>
                  <a:srgbClr val="FFFF00"/>
                </a:solidFill>
                <a:effectLst>
                  <a:innerShdw blurRad="69850" dist="43180" dir="5400000">
                    <a:srgbClr val="000000">
                      <a:alpha val="65000"/>
                    </a:srgbClr>
                  </a:innerShdw>
                </a:effectLst>
                <a:cs typeface="B Titr" panose="00000700000000000000" pitchFamily="2" charset="-78"/>
              </a:rPr>
              <a:t>پویا ، شاداب و روان گردان ! </a:t>
            </a:r>
            <a:endParaRPr lang="fa-IR" sz="4400" b="1" dirty="0">
              <a:ln w="1905">
                <a:solidFill>
                  <a:srgbClr val="FF0000"/>
                </a:solidFill>
              </a:ln>
              <a:solidFill>
                <a:srgbClr val="FFFF00"/>
              </a:solidFill>
              <a:effectLst>
                <a:innerShdw blurRad="69850" dist="43180" dir="5400000">
                  <a:srgbClr val="000000">
                    <a:alpha val="65000"/>
                  </a:srgbClr>
                </a:innerShdw>
              </a:effectLst>
              <a:cs typeface="B Titr" panose="00000700000000000000" pitchFamily="2" charset="-78"/>
            </a:endParaRPr>
          </a:p>
        </p:txBody>
      </p:sp>
      <p:sp>
        <p:nvSpPr>
          <p:cNvPr id="5"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3"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857356" y="-428652"/>
            <a:ext cx="5643602" cy="2088232"/>
          </a:xfrm>
        </p:spPr>
        <p:txBody>
          <a:bodyPr rtlCol="0">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marL="484632" indent="0" algn="ctr" eaLnBrk="1" fontAlgn="auto" hangingPunct="1">
              <a:spcAft>
                <a:spcPts val="0"/>
              </a:spcAft>
              <a:defRPr/>
            </a:pPr>
            <a:r>
              <a:rPr lang="fa-IR" sz="6000" b="1" dirty="0" smtClean="0">
                <a:ln w="11430"/>
                <a:solidFill>
                  <a:srgbClr val="FFC000"/>
                </a:solidFill>
                <a:effectLst>
                  <a:outerShdw blurRad="50800" dist="39000" dir="5460000" algn="tl">
                    <a:srgbClr val="000000">
                      <a:alpha val="38000"/>
                    </a:srgbClr>
                  </a:outerShdw>
                </a:effectLst>
                <a:cs typeface="B Jadid" pitchFamily="2" charset="-78"/>
              </a:rPr>
              <a:t/>
            </a:r>
            <a:br>
              <a:rPr lang="fa-IR" sz="6000" b="1" dirty="0" smtClean="0">
                <a:ln w="11430"/>
                <a:solidFill>
                  <a:srgbClr val="FFC000"/>
                </a:solidFill>
                <a:effectLst>
                  <a:outerShdw blurRad="50800" dist="39000" dir="5460000" algn="tl">
                    <a:srgbClr val="000000">
                      <a:alpha val="38000"/>
                    </a:srgbClr>
                  </a:outerShdw>
                </a:effectLst>
                <a:cs typeface="B Jadid" pitchFamily="2" charset="-78"/>
              </a:rPr>
            </a:br>
            <a:r>
              <a:rPr lang="fa-IR" sz="4000" b="1" dirty="0" smtClean="0">
                <a:ln w="11430"/>
                <a:solidFill>
                  <a:srgbClr val="FFC000"/>
                </a:solidFill>
                <a:effectLst>
                  <a:outerShdw blurRad="50800" dist="39000" dir="5460000" algn="tl">
                    <a:srgbClr val="000000">
                      <a:alpha val="38000"/>
                    </a:srgbClr>
                  </a:outerShdw>
                </a:effectLst>
                <a:cs typeface="B Jadid" pitchFamily="2" charset="-78"/>
              </a:rPr>
              <a:t>درس هفتم</a:t>
            </a:r>
            <a:r>
              <a:rPr lang="fa-IR" sz="6000" b="1" dirty="0" smtClean="0">
                <a:ln w="11430"/>
                <a:solidFill>
                  <a:srgbClr val="FFC000"/>
                </a:solidFill>
                <a:effectLst>
                  <a:outerShdw blurRad="50800" dist="39000" dir="5460000" algn="tl">
                    <a:srgbClr val="000000">
                      <a:alpha val="38000"/>
                    </a:srgbClr>
                  </a:outerShdw>
                </a:effectLst>
                <a:cs typeface="B Jadid" pitchFamily="2" charset="-78"/>
              </a:rPr>
              <a:t/>
            </a:r>
            <a:br>
              <a:rPr lang="fa-IR" sz="6000" b="1" dirty="0" smtClean="0">
                <a:ln w="11430"/>
                <a:solidFill>
                  <a:srgbClr val="FFC000"/>
                </a:solidFill>
                <a:effectLst>
                  <a:outerShdw blurRad="50800" dist="39000" dir="5460000" algn="tl">
                    <a:srgbClr val="000000">
                      <a:alpha val="38000"/>
                    </a:srgbClr>
                  </a:outerShdw>
                </a:effectLst>
                <a:cs typeface="B Jadid" pitchFamily="2" charset="-78"/>
              </a:rPr>
            </a:br>
            <a:r>
              <a:rPr lang="fa-IR" sz="6000" b="1" dirty="0" smtClean="0">
                <a:ln w="11430"/>
                <a:solidFill>
                  <a:schemeClr val="accent5">
                    <a:lumMod val="60000"/>
                    <a:lumOff val="40000"/>
                  </a:schemeClr>
                </a:solidFill>
                <a:effectLst>
                  <a:outerShdw blurRad="50800" dist="39000" dir="5460000" algn="tl">
                    <a:srgbClr val="000000">
                      <a:alpha val="38000"/>
                    </a:srgbClr>
                  </a:outerShdw>
                </a:effectLst>
                <a:cs typeface="B Jadid" pitchFamily="2" charset="-78"/>
              </a:rPr>
              <a:t>برترین بانو</a:t>
            </a:r>
            <a:endParaRPr lang="fa-IR" sz="6000" b="1" dirty="0">
              <a:ln w="11430"/>
              <a:solidFill>
                <a:schemeClr val="accent5">
                  <a:lumMod val="60000"/>
                  <a:lumOff val="40000"/>
                </a:schemeClr>
              </a:solidFill>
              <a:effectLst>
                <a:outerShdw blurRad="50800" dist="39000" dir="5460000" algn="tl">
                  <a:srgbClr val="000000">
                    <a:alpha val="38000"/>
                  </a:srgbClr>
                </a:outerShdw>
              </a:effectLst>
              <a:cs typeface="B Jadid" pitchFamily="2" charset="-78"/>
            </a:endParaRPr>
          </a:p>
        </p:txBody>
      </p:sp>
      <p:pic>
        <p:nvPicPr>
          <p:cNvPr id="9219" name="Content Placeholder 3"/>
          <p:cNvPicPr>
            <a:picLocks noGrp="1" noChangeAspect="1"/>
          </p:cNvPicPr>
          <p:nvPr>
            <p:ph idx="1"/>
          </p:nvPr>
        </p:nvPicPr>
        <p:blipFill>
          <a:blip r:embed="rId2"/>
          <a:srcRect/>
          <a:stretch>
            <a:fillRect/>
          </a:stretch>
        </p:blipFill>
        <p:spPr>
          <a:xfrm>
            <a:off x="2500298" y="1857364"/>
            <a:ext cx="4071965" cy="2443180"/>
          </a:xfrm>
        </p:spPr>
      </p:pic>
      <p:sp>
        <p:nvSpPr>
          <p:cNvPr id="4"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3"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
        <p:nvSpPr>
          <p:cNvPr id="5" name="Rectangle 4"/>
          <p:cNvSpPr/>
          <p:nvPr/>
        </p:nvSpPr>
        <p:spPr>
          <a:xfrm>
            <a:off x="285720" y="3714752"/>
            <a:ext cx="8572560" cy="2246769"/>
          </a:xfrm>
          <a:prstGeom prst="rect">
            <a:avLst/>
          </a:prstGeom>
        </p:spPr>
        <p:txBody>
          <a:bodyPr wrap="square">
            <a:spAutoFit/>
          </a:bodyPr>
          <a:lstStyle/>
          <a:p>
            <a:endParaRPr lang="fa-IR" sz="2800" b="1" dirty="0" smtClean="0">
              <a:cs typeface="B Koodak" pitchFamily="2" charset="-78"/>
            </a:endParaRPr>
          </a:p>
          <a:p>
            <a:endParaRPr lang="fa-IR" sz="2800" b="1" dirty="0" smtClean="0">
              <a:cs typeface="B Koodak" pitchFamily="2" charset="-78"/>
            </a:endParaRPr>
          </a:p>
          <a:p>
            <a:endParaRPr lang="fa-IR" sz="2800" b="1" dirty="0" smtClean="0">
              <a:cs typeface="B Koodak" pitchFamily="2" charset="-78"/>
            </a:endParaRPr>
          </a:p>
          <a:p>
            <a:endParaRPr lang="fa-IR" sz="2800" b="1" dirty="0" smtClean="0">
              <a:cs typeface="B Koodak" pitchFamily="2" charset="-78"/>
            </a:endParaRPr>
          </a:p>
          <a:p>
            <a:endParaRPr lang="fa-IR" sz="2800" b="1" dirty="0" smtClean="0">
              <a:cs typeface="B Koodak" pitchFamily="2" charset="-78"/>
            </a:endParaRPr>
          </a:p>
        </p:txBody>
      </p:sp>
      <p:sp>
        <p:nvSpPr>
          <p:cNvPr id="6" name="Rectangle 5"/>
          <p:cNvSpPr/>
          <p:nvPr/>
        </p:nvSpPr>
        <p:spPr>
          <a:xfrm>
            <a:off x="928662" y="4286256"/>
            <a:ext cx="7000924" cy="1877437"/>
          </a:xfrm>
          <a:prstGeom prst="rect">
            <a:avLst/>
          </a:prstGeom>
        </p:spPr>
        <p:txBody>
          <a:bodyPr wrap="square">
            <a:spAutoFit/>
          </a:bodyPr>
          <a:lstStyle/>
          <a:p>
            <a:pPr algn="ctr"/>
            <a:r>
              <a:rPr lang="fa-IR" sz="4400" b="1" cap="all" dirty="0" smtClean="0">
                <a:ln w="9000" cmpd="sng">
                  <a:solidFill>
                    <a:schemeClr val="accent4">
                      <a:shade val="50000"/>
                      <a:satMod val="120000"/>
                    </a:schemeClr>
                  </a:solidFill>
                  <a:prstDash val="solid"/>
                </a:ln>
                <a:solidFill>
                  <a:srgbClr val="92D050"/>
                </a:solidFill>
                <a:effectLst>
                  <a:reflection blurRad="12700" stA="28000" endPos="45000" dist="1000" dir="5400000" sy="-100000" algn="bl" rotWithShape="0"/>
                </a:effectLst>
                <a:cs typeface="B Esfehan" pitchFamily="2" charset="-78"/>
              </a:rPr>
              <a:t>هدف درس :</a:t>
            </a:r>
            <a:r>
              <a:rPr lang="fa-IR" sz="3600" b="1" cap="all" dirty="0" smtClean="0">
                <a:ln w="9000" cmpd="sng">
                  <a:solidFill>
                    <a:schemeClr val="accent4">
                      <a:shade val="50000"/>
                      <a:satMod val="120000"/>
                    </a:schemeClr>
                  </a:solidFill>
                  <a:prstDash val="solid"/>
                </a:ln>
                <a:solidFill>
                  <a:srgbClr val="92D050"/>
                </a:solidFill>
                <a:effectLst>
                  <a:reflection blurRad="12700" stA="28000" endPos="45000" dist="1000" dir="5400000" sy="-100000" algn="bl" rotWithShape="0"/>
                </a:effectLst>
                <a:cs typeface="B Esfehan" pitchFamily="2" charset="-78"/>
              </a:rPr>
              <a:t/>
            </a:r>
            <a:br>
              <a:rPr lang="fa-IR" sz="3600" b="1" cap="all" dirty="0" smtClean="0">
                <a:ln w="9000" cmpd="sng">
                  <a:solidFill>
                    <a:schemeClr val="accent4">
                      <a:shade val="50000"/>
                      <a:satMod val="120000"/>
                    </a:schemeClr>
                  </a:solidFill>
                  <a:prstDash val="solid"/>
                </a:ln>
                <a:solidFill>
                  <a:srgbClr val="92D050"/>
                </a:solidFill>
                <a:effectLst>
                  <a:reflection blurRad="12700" stA="28000" endPos="45000" dist="1000" dir="5400000" sy="-100000" algn="bl" rotWithShape="0"/>
                </a:effectLst>
                <a:cs typeface="B Esfehan" pitchFamily="2" charset="-78"/>
              </a:rPr>
            </a:br>
            <a:r>
              <a:rPr lang="fa-IR" sz="3600" b="1" cap="all" dirty="0" smtClean="0">
                <a:ln w="9000" cmpd="sng">
                  <a:solidFill>
                    <a:schemeClr val="accent4">
                      <a:shade val="50000"/>
                      <a:satMod val="120000"/>
                    </a:schemeClr>
                  </a:solidFill>
                  <a:prstDash val="solid"/>
                </a:ln>
                <a:solidFill>
                  <a:schemeClr val="accent6">
                    <a:lumMod val="60000"/>
                    <a:lumOff val="40000"/>
                  </a:schemeClr>
                </a:solidFill>
                <a:effectLst>
                  <a:reflection blurRad="12700" stA="28000" endPos="45000" dist="1000" dir="5400000" sy="-100000" algn="bl" rotWithShape="0"/>
                </a:effectLst>
                <a:cs typeface="B Esfehan" pitchFamily="2" charset="-78"/>
              </a:rPr>
              <a:t>آشنایی با </a:t>
            </a:r>
            <a:br>
              <a:rPr lang="fa-IR" sz="3600" b="1" cap="all" dirty="0" smtClean="0">
                <a:ln w="9000" cmpd="sng">
                  <a:solidFill>
                    <a:schemeClr val="accent4">
                      <a:shade val="50000"/>
                      <a:satMod val="120000"/>
                    </a:schemeClr>
                  </a:solidFill>
                  <a:prstDash val="solid"/>
                </a:ln>
                <a:solidFill>
                  <a:schemeClr val="accent6">
                    <a:lumMod val="60000"/>
                    <a:lumOff val="40000"/>
                  </a:schemeClr>
                </a:solidFill>
                <a:effectLst>
                  <a:reflection blurRad="12700" stA="28000" endPos="45000" dist="1000" dir="5400000" sy="-100000" algn="bl" rotWithShape="0"/>
                </a:effectLst>
                <a:cs typeface="B Esfehan" pitchFamily="2" charset="-78"/>
              </a:rPr>
            </a:br>
            <a:r>
              <a:rPr lang="fa-IR" sz="3600" b="1" cap="all" dirty="0" smtClean="0">
                <a:ln w="9000" cmpd="sng">
                  <a:solidFill>
                    <a:schemeClr val="accent4">
                      <a:shade val="50000"/>
                      <a:satMod val="120000"/>
                    </a:schemeClr>
                  </a:solidFill>
                  <a:prstDash val="solid"/>
                </a:ln>
                <a:solidFill>
                  <a:schemeClr val="accent6">
                    <a:lumMod val="60000"/>
                    <a:lumOff val="40000"/>
                  </a:schemeClr>
                </a:solidFill>
                <a:effectLst>
                  <a:reflection blurRad="12700" stA="28000" endPos="45000" dist="1000" dir="5400000" sy="-100000" algn="bl" rotWithShape="0"/>
                </a:effectLst>
                <a:cs typeface="B Esfehan" pitchFamily="2" charset="-78"/>
              </a:rPr>
              <a:t>ویژگی های حضرت فاطمه زهرا (س)</a:t>
            </a:r>
            <a:endParaRPr lang="fa-IR" sz="3600" dirty="0">
              <a:cs typeface="B Esfehan" pitchFamily="2" charset="-78"/>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282" y="0"/>
            <a:ext cx="8644030" cy="5589604"/>
          </a:xfrm>
        </p:spPr>
        <p:txBody>
          <a:bodyPr>
            <a:noAutofit/>
          </a:bodyPr>
          <a:lstStyle/>
          <a:p>
            <a:pPr algn="r"/>
            <a:r>
              <a:rPr lang="fa-IR" sz="2000" b="1" dirty="0" smtClean="0">
                <a:solidFill>
                  <a:srgbClr val="002060"/>
                </a:solidFill>
              </a:rPr>
              <a:t>      </a:t>
            </a:r>
            <a:br>
              <a:rPr lang="fa-IR" sz="2000" b="1" dirty="0" smtClean="0">
                <a:solidFill>
                  <a:srgbClr val="002060"/>
                </a:solidFill>
              </a:rPr>
            </a:br>
            <a:r>
              <a:rPr lang="fa-IR" sz="2000" b="1" dirty="0" smtClean="0">
                <a:solidFill>
                  <a:srgbClr val="002060"/>
                </a:solidFill>
              </a:rPr>
              <a:t/>
            </a:r>
            <a:br>
              <a:rPr lang="fa-IR" sz="2000" b="1" dirty="0" smtClean="0">
                <a:solidFill>
                  <a:srgbClr val="002060"/>
                </a:solidFill>
              </a:rPr>
            </a:br>
            <a:r>
              <a:rPr lang="fa-IR" sz="2000" b="1" dirty="0" smtClean="0">
                <a:solidFill>
                  <a:srgbClr val="002060"/>
                </a:solidFill>
              </a:rPr>
              <a:t/>
            </a:r>
            <a:br>
              <a:rPr lang="fa-IR" sz="2000" b="1" dirty="0" smtClean="0">
                <a:solidFill>
                  <a:srgbClr val="002060"/>
                </a:solidFill>
              </a:rPr>
            </a:br>
            <a:r>
              <a:rPr lang="fa-IR" sz="2000" b="1" dirty="0" smtClean="0">
                <a:solidFill>
                  <a:schemeClr val="tx1">
                    <a:lumMod val="85000"/>
                  </a:schemeClr>
                </a:solidFill>
              </a:rPr>
              <a:t>فرزند پیامبر دو سال بیشتر نداشت که مشرکان مکّه، پیامبر و خویشانش را سه سال در شِعب ابو طالب در محاصره قرار دادند. هنوز سختی محاصره تمام نشده بود که فاطمه مادرش خدیجه را از دست داد. </a:t>
            </a:r>
            <a:br>
              <a:rPr lang="fa-IR" sz="2000" b="1" dirty="0" smtClean="0">
                <a:solidFill>
                  <a:schemeClr val="tx1">
                    <a:lumMod val="85000"/>
                  </a:schemeClr>
                </a:solidFill>
              </a:rPr>
            </a:br>
            <a:r>
              <a:rPr lang="fa-IR" sz="2000" b="1" dirty="0" smtClean="0">
                <a:solidFill>
                  <a:schemeClr val="tx1">
                    <a:lumMod val="85000"/>
                  </a:schemeClr>
                </a:solidFill>
              </a:rPr>
              <a:t/>
            </a:r>
            <a:br>
              <a:rPr lang="fa-IR" sz="2000" b="1" dirty="0" smtClean="0">
                <a:solidFill>
                  <a:schemeClr val="tx1">
                    <a:lumMod val="85000"/>
                  </a:schemeClr>
                </a:solidFill>
              </a:rPr>
            </a:br>
            <a:r>
              <a:rPr lang="fa-IR" sz="2000" b="1" dirty="0" smtClean="0">
                <a:solidFill>
                  <a:schemeClr val="tx1">
                    <a:lumMod val="85000"/>
                  </a:schemeClr>
                </a:solidFill>
              </a:rPr>
              <a:t>فاطمه در تمام سال هایی که در مکّه به همراه پیامبر زندگی میکرد، بارها و بارها شاهد آزار و اذیت پیامبر توسط مشرکان بود. اینها موجب شد ایشان در دوران کودکی، دشواری ترک شهر و دیار خود را بپذیرد و به دنبال پدر به مدینه هجرت کند. این رنج ها نه تنها موجب ناامیدی اش نشد بلکه او را مقاومتر و استوارتر ساخت.</a:t>
            </a:r>
            <a:br>
              <a:rPr lang="fa-IR" sz="2000" b="1" dirty="0" smtClean="0">
                <a:solidFill>
                  <a:schemeClr val="tx1">
                    <a:lumMod val="85000"/>
                  </a:schemeClr>
                </a:solidFill>
              </a:rPr>
            </a:br>
            <a:r>
              <a:rPr lang="fa-IR" sz="2000" b="1" dirty="0" smtClean="0">
                <a:solidFill>
                  <a:schemeClr val="tx1">
                    <a:lumMod val="85000"/>
                  </a:schemeClr>
                </a:solidFill>
              </a:rPr>
              <a:t>شاید این سخن پیامبر را شنیده اید که:</a:t>
            </a:r>
            <a:br>
              <a:rPr lang="fa-IR" sz="2000" b="1" dirty="0" smtClean="0">
                <a:solidFill>
                  <a:schemeClr val="tx1">
                    <a:lumMod val="85000"/>
                  </a:schemeClr>
                </a:solidFill>
              </a:rPr>
            </a:br>
            <a:r>
              <a:rPr lang="fa-IR" sz="2000" b="1" dirty="0" smtClean="0">
                <a:solidFill>
                  <a:schemeClr val="tx1">
                    <a:lumMod val="85000"/>
                  </a:schemeClr>
                </a:solidFill>
              </a:rPr>
              <a:t/>
            </a:r>
            <a:br>
              <a:rPr lang="fa-IR" sz="2000" b="1" dirty="0" smtClean="0">
                <a:solidFill>
                  <a:schemeClr val="tx1">
                    <a:lumMod val="85000"/>
                  </a:schemeClr>
                </a:solidFill>
              </a:rPr>
            </a:br>
            <a:r>
              <a:rPr lang="fa-IR" sz="2000" b="1" dirty="0" smtClean="0">
                <a:solidFill>
                  <a:schemeClr val="tx1">
                    <a:lumMod val="85000"/>
                  </a:schemeClr>
                </a:solidFill>
              </a:rPr>
              <a:t> فاطمه سرور زنان اوّلین و آخرین و برترین بانوی جهان است.</a:t>
            </a:r>
            <a:br>
              <a:rPr lang="fa-IR" sz="2000" b="1" dirty="0" smtClean="0">
                <a:solidFill>
                  <a:schemeClr val="tx1">
                    <a:lumMod val="85000"/>
                  </a:schemeClr>
                </a:solidFill>
              </a:rPr>
            </a:br>
            <a:r>
              <a:rPr lang="fa-IR" sz="2000" b="1" dirty="0" smtClean="0">
                <a:solidFill>
                  <a:schemeClr val="tx1">
                    <a:lumMod val="85000"/>
                  </a:schemeClr>
                </a:solidFill>
              </a:rPr>
              <a:t/>
            </a:r>
            <a:br>
              <a:rPr lang="fa-IR" sz="2000" b="1" dirty="0" smtClean="0">
                <a:solidFill>
                  <a:schemeClr val="tx1">
                    <a:lumMod val="85000"/>
                  </a:schemeClr>
                </a:solidFill>
              </a:rPr>
            </a:br>
            <a:r>
              <a:rPr lang="fa-IR" sz="2000" b="1" dirty="0" smtClean="0">
                <a:solidFill>
                  <a:schemeClr val="accent1">
                    <a:lumMod val="75000"/>
                  </a:schemeClr>
                </a:solidFill>
              </a:rPr>
              <a:t>به نظر شما این جمله چه معنا و مفاهیمی در خود دارد؟</a:t>
            </a:r>
            <a:br>
              <a:rPr lang="fa-IR" sz="2000" b="1" dirty="0" smtClean="0">
                <a:solidFill>
                  <a:schemeClr val="accent1">
                    <a:lumMod val="75000"/>
                  </a:schemeClr>
                </a:solidFill>
              </a:rPr>
            </a:br>
            <a:r>
              <a:rPr lang="fa-IR" sz="2000" b="1" dirty="0" smtClean="0">
                <a:solidFill>
                  <a:schemeClr val="tx1">
                    <a:lumMod val="85000"/>
                  </a:schemeClr>
                </a:solidFill>
              </a:rPr>
              <a:t>یکی از معانی این جمله آن است که در بین زنان عالم چه در گذشته و چه در زمان حال و آینده کسی بهتر و والامقامتر از ایشان نیست. پس با الگو گرفتن از زندگی ایشان م یتوانیم خود را تا حدِّ توان به شخصیت بهترین و برترین بانوی جهان نزدیک کنیم.</a:t>
            </a:r>
            <a:endParaRPr lang="fa-IR" sz="1800" b="1" dirty="0">
              <a:solidFill>
                <a:schemeClr val="tx1">
                  <a:lumMod val="85000"/>
                </a:schemeClr>
              </a:solidFill>
            </a:endParaRPr>
          </a:p>
        </p:txBody>
      </p:sp>
      <p:sp>
        <p:nvSpPr>
          <p:cNvPr id="3"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2"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Sld>
  <p:clrMapOvr>
    <a:masterClrMapping/>
  </p:clrMapOvr>
  <p:transition spd="slow">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Autofit/>
          </a:bodyPr>
          <a:lstStyle/>
          <a:p>
            <a:pPr marL="484632" indent="0" algn="ctr" eaLnBrk="1" fontAlgn="auto" hangingPunct="1">
              <a:spcAft>
                <a:spcPts val="0"/>
              </a:spcAft>
              <a:defRPr/>
            </a:pPr>
            <a:r>
              <a:rPr lang="fa-IR"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نام ها و لقب ها</a:t>
            </a:r>
            <a:endParaRPr lang="fa-IR"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6" name="Content Placeholder 5"/>
          <p:cNvPicPr>
            <a:picLocks noGrp="1" noChangeAspect="1"/>
          </p:cNvPicPr>
          <p:nvPr>
            <p:ph idx="1"/>
          </p:nvPr>
        </p:nvPicPr>
        <p:blipFill>
          <a:blip r:embed="rId2" cstate="print">
            <a:extLst/>
          </a:blip>
          <a:stretch>
            <a:fillRect/>
          </a:stretch>
        </p:blipFill>
        <p:spPr>
          <a:xfrm>
            <a:off x="1285852" y="714356"/>
            <a:ext cx="6912768" cy="6143644"/>
          </a:xfrm>
          <a:solidFill>
            <a:srgbClr val="FFFFFF">
              <a:shade val="85000"/>
            </a:srgbClr>
          </a:solidFill>
          <a:ln w="101600" cap="sq">
            <a:solidFill>
              <a:srgbClr val="FDFDFD"/>
            </a:solidFill>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3"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3399"/>
            </a:gs>
            <a:gs pos="25000">
              <a:srgbClr val="FF6633"/>
            </a:gs>
            <a:gs pos="50000">
              <a:srgbClr val="FFFF00"/>
            </a:gs>
            <a:gs pos="75000">
              <a:srgbClr val="01A78F"/>
            </a:gs>
            <a:gs pos="100000">
              <a:srgbClr val="3366FF"/>
            </a:gs>
          </a:gsLst>
          <a:lin ang="5400000"/>
        </a:gradFill>
        <a:effectLst/>
      </p:bgPr>
    </p:bg>
    <p:spTree>
      <p:nvGrpSpPr>
        <p:cNvPr id="1" name=""/>
        <p:cNvGrpSpPr/>
        <p:nvPr/>
      </p:nvGrpSpPr>
      <p:grpSpPr>
        <a:xfrm>
          <a:off x="0" y="0"/>
          <a:ext cx="0" cy="0"/>
          <a:chOff x="0" y="0"/>
          <a:chExt cx="0" cy="0"/>
        </a:xfrm>
      </p:grpSpPr>
      <p:sp>
        <p:nvSpPr>
          <p:cNvPr id="15" name="5-Point Star 14"/>
          <p:cNvSpPr/>
          <p:nvPr/>
        </p:nvSpPr>
        <p:spPr>
          <a:xfrm rot="1861588">
            <a:off x="6371939" y="583344"/>
            <a:ext cx="2973000" cy="2769188"/>
          </a:xfrm>
          <a:prstGeom prst="star5">
            <a:avLst>
              <a:gd name="adj" fmla="val 18943"/>
              <a:gd name="hf" fmla="val 105146"/>
              <a:gd name="vf" fmla="val 110557"/>
            </a:avLst>
          </a:prstGeom>
          <a:solidFill>
            <a:srgbClr val="D472D6"/>
          </a:solidFill>
        </p:spPr>
        <p:style>
          <a:lnRef idx="1">
            <a:schemeClr val="accent5"/>
          </a:lnRef>
          <a:fillRef idx="3">
            <a:schemeClr val="accent5"/>
          </a:fillRef>
          <a:effectRef idx="2">
            <a:schemeClr val="accent5"/>
          </a:effectRef>
          <a:fontRef idx="minor">
            <a:schemeClr val="lt1"/>
          </a:fontRef>
        </p:style>
        <p:txBody>
          <a:bodyPr rtlCol="1" anchor="ctr"/>
          <a:lstStyle/>
          <a:p>
            <a:pPr algn="ctr" fontAlgn="auto">
              <a:spcBef>
                <a:spcPts val="0"/>
              </a:spcBef>
              <a:spcAft>
                <a:spcPts val="0"/>
              </a:spcAft>
              <a:defRPr/>
            </a:pPr>
            <a:r>
              <a:rPr lang="fa-IR" sz="2400" b="1" dirty="0">
                <a:ln w="10541" cmpd="sng">
                  <a:solidFill>
                    <a:schemeClr val="accent1">
                      <a:shade val="88000"/>
                      <a:satMod val="110000"/>
                    </a:schemeClr>
                  </a:solidFill>
                  <a:prstDash val="solid"/>
                </a:ln>
                <a:solidFill>
                  <a:schemeClr val="tx2">
                    <a:lumMod val="50000"/>
                  </a:schemeClr>
                </a:solidFill>
              </a:rPr>
              <a:t>فاطمه</a:t>
            </a:r>
          </a:p>
        </p:txBody>
      </p:sp>
      <p:sp>
        <p:nvSpPr>
          <p:cNvPr id="16" name="5-Point Star 15"/>
          <p:cNvSpPr/>
          <p:nvPr/>
        </p:nvSpPr>
        <p:spPr>
          <a:xfrm rot="20205764">
            <a:off x="4353418" y="660043"/>
            <a:ext cx="3035058" cy="2725325"/>
          </a:xfrm>
          <a:prstGeom prst="star5">
            <a:avLst>
              <a:gd name="adj" fmla="val 19408"/>
              <a:gd name="hf" fmla="val 105146"/>
              <a:gd name="vf" fmla="val 110557"/>
            </a:avLst>
          </a:prstGeom>
          <a:solidFill>
            <a:srgbClr val="D472D6"/>
          </a:solidFill>
        </p:spPr>
        <p:style>
          <a:lnRef idx="1">
            <a:schemeClr val="accent5"/>
          </a:lnRef>
          <a:fillRef idx="3">
            <a:schemeClr val="accent5"/>
          </a:fillRef>
          <a:effectRef idx="2">
            <a:schemeClr val="accent5"/>
          </a:effectRef>
          <a:fontRef idx="minor">
            <a:schemeClr val="lt1"/>
          </a:fontRef>
        </p:style>
        <p:txBody>
          <a:bodyPr rtlCol="1" anchor="ctr"/>
          <a:lstStyle/>
          <a:p>
            <a:pPr algn="ctr" fontAlgn="auto">
              <a:spcBef>
                <a:spcPts val="0"/>
              </a:spcBef>
              <a:spcAft>
                <a:spcPts val="0"/>
              </a:spcAft>
              <a:defRPr/>
            </a:pPr>
            <a:r>
              <a:rPr lang="fa-IR" sz="2400" b="1" dirty="0">
                <a:ln w="1905"/>
                <a:solidFill>
                  <a:schemeClr val="tx2">
                    <a:lumMod val="50000"/>
                  </a:schemeClr>
                </a:solidFill>
                <a:effectLst>
                  <a:innerShdw blurRad="69850" dist="43180" dir="5400000">
                    <a:srgbClr val="000000">
                      <a:alpha val="65000"/>
                    </a:srgbClr>
                  </a:innerShdw>
                </a:effectLst>
              </a:rPr>
              <a:t>بریده شده از آتش</a:t>
            </a:r>
          </a:p>
        </p:txBody>
      </p:sp>
      <p:sp>
        <p:nvSpPr>
          <p:cNvPr id="17" name="5-Point Star 16"/>
          <p:cNvSpPr/>
          <p:nvPr/>
        </p:nvSpPr>
        <p:spPr>
          <a:xfrm rot="1215849">
            <a:off x="1705143" y="3520405"/>
            <a:ext cx="2826002" cy="2760047"/>
          </a:xfrm>
          <a:prstGeom prst="star5">
            <a:avLst>
              <a:gd name="adj" fmla="val 21270"/>
              <a:gd name="hf" fmla="val 105146"/>
              <a:gd name="vf" fmla="val 110557"/>
            </a:avLst>
          </a:prstGeom>
        </p:spPr>
        <p:style>
          <a:lnRef idx="1">
            <a:schemeClr val="accent6"/>
          </a:lnRef>
          <a:fillRef idx="2">
            <a:schemeClr val="accent6"/>
          </a:fillRef>
          <a:effectRef idx="1">
            <a:schemeClr val="accent6"/>
          </a:effectRef>
          <a:fontRef idx="minor">
            <a:schemeClr val="dk1"/>
          </a:fontRef>
        </p:style>
        <p:txBody>
          <a:bodyPr rtlCol="1" anchor="ctr"/>
          <a:lstStyle/>
          <a:p>
            <a:pPr algn="ctr" fontAlgn="auto">
              <a:spcBef>
                <a:spcPts val="0"/>
              </a:spcBef>
              <a:spcAft>
                <a:spcPts val="0"/>
              </a:spcAft>
              <a:defRPr/>
            </a:pPr>
            <a:r>
              <a:rPr lang="fa-IR" sz="2400" b="1" dirty="0">
                <a:ln w="1905"/>
                <a:solidFill>
                  <a:schemeClr val="tx2">
                    <a:lumMod val="50000"/>
                  </a:schemeClr>
                </a:solidFill>
                <a:effectLst>
                  <a:innerShdw blurRad="69850" dist="43180" dir="5400000">
                    <a:srgbClr val="000000">
                      <a:alpha val="65000"/>
                    </a:srgbClr>
                  </a:innerShdw>
                </a:effectLst>
              </a:rPr>
              <a:t>صدیقه</a:t>
            </a:r>
          </a:p>
        </p:txBody>
      </p:sp>
      <p:sp>
        <p:nvSpPr>
          <p:cNvPr id="18" name="5-Point Star 17"/>
          <p:cNvSpPr/>
          <p:nvPr/>
        </p:nvSpPr>
        <p:spPr>
          <a:xfrm rot="19949245">
            <a:off x="-88882" y="3736764"/>
            <a:ext cx="2931133" cy="2665311"/>
          </a:xfrm>
          <a:prstGeom prst="star5">
            <a:avLst>
              <a:gd name="adj" fmla="val 20799"/>
              <a:gd name="hf" fmla="val 105146"/>
              <a:gd name="vf" fmla="val 110557"/>
            </a:avLst>
          </a:prstGeom>
        </p:spPr>
        <p:style>
          <a:lnRef idx="1">
            <a:schemeClr val="accent6"/>
          </a:lnRef>
          <a:fillRef idx="2">
            <a:schemeClr val="accent6"/>
          </a:fillRef>
          <a:effectRef idx="1">
            <a:schemeClr val="accent6"/>
          </a:effectRef>
          <a:fontRef idx="minor">
            <a:schemeClr val="dk1"/>
          </a:fontRef>
        </p:style>
        <p:txBody>
          <a:bodyPr rtlCol="1" anchor="ctr"/>
          <a:lstStyle/>
          <a:p>
            <a:pPr algn="ctr" fontAlgn="auto">
              <a:spcBef>
                <a:spcPts val="0"/>
              </a:spcBef>
              <a:spcAft>
                <a:spcPts val="0"/>
              </a:spcAft>
              <a:defRPr/>
            </a:pPr>
            <a:r>
              <a:rPr lang="fa-IR" sz="2000" b="1" dirty="0">
                <a:ln w="1905"/>
                <a:solidFill>
                  <a:schemeClr val="tx2">
                    <a:lumMod val="50000"/>
                  </a:schemeClr>
                </a:solidFill>
                <a:effectLst>
                  <a:innerShdw blurRad="69850" dist="43180" dir="5400000">
                    <a:srgbClr val="000000">
                      <a:alpha val="65000"/>
                    </a:srgbClr>
                  </a:innerShdw>
                </a:effectLst>
              </a:rPr>
              <a:t>دارای گفتار و کردار صادقانه</a:t>
            </a:r>
          </a:p>
        </p:txBody>
      </p:sp>
      <p:sp>
        <p:nvSpPr>
          <p:cNvPr id="19" name="5-Point Star 18"/>
          <p:cNvSpPr/>
          <p:nvPr/>
        </p:nvSpPr>
        <p:spPr>
          <a:xfrm rot="1414579">
            <a:off x="6537650" y="3692254"/>
            <a:ext cx="2553673" cy="2535732"/>
          </a:xfrm>
          <a:prstGeom prst="star5">
            <a:avLst>
              <a:gd name="adj" fmla="val 18702"/>
              <a:gd name="hf" fmla="val 105146"/>
              <a:gd name="vf" fmla="val 110557"/>
            </a:avLst>
          </a:prstGeom>
        </p:spPr>
        <p:style>
          <a:lnRef idx="1">
            <a:schemeClr val="accent2"/>
          </a:lnRef>
          <a:fillRef idx="3">
            <a:schemeClr val="accent2"/>
          </a:fillRef>
          <a:effectRef idx="2">
            <a:schemeClr val="accent2"/>
          </a:effectRef>
          <a:fontRef idx="minor">
            <a:schemeClr val="lt1"/>
          </a:fontRef>
        </p:style>
        <p:txBody>
          <a:bodyPr rtlCol="1" anchor="ctr"/>
          <a:lstStyle/>
          <a:p>
            <a:pPr algn="ctr" fontAlgn="auto">
              <a:spcBef>
                <a:spcPts val="0"/>
              </a:spcBef>
              <a:spcAft>
                <a:spcPts val="0"/>
              </a:spcAft>
              <a:defRPr/>
            </a:pPr>
            <a:r>
              <a:rPr lang="fa-IR" sz="2400" b="1" dirty="0">
                <a:ln w="1905"/>
                <a:solidFill>
                  <a:schemeClr val="tx2">
                    <a:lumMod val="50000"/>
                  </a:schemeClr>
                </a:solidFill>
                <a:effectLst>
                  <a:innerShdw blurRad="69850" dist="43180" dir="5400000">
                    <a:srgbClr val="000000">
                      <a:alpha val="65000"/>
                    </a:srgbClr>
                  </a:innerShdw>
                </a:effectLst>
              </a:rPr>
              <a:t>بتول</a:t>
            </a:r>
          </a:p>
        </p:txBody>
      </p:sp>
      <p:sp>
        <p:nvSpPr>
          <p:cNvPr id="20" name="5-Point Star 19"/>
          <p:cNvSpPr/>
          <p:nvPr/>
        </p:nvSpPr>
        <p:spPr>
          <a:xfrm rot="19946759">
            <a:off x="4434884" y="3655738"/>
            <a:ext cx="3040638" cy="2649229"/>
          </a:xfrm>
          <a:prstGeom prst="star5">
            <a:avLst>
              <a:gd name="adj" fmla="val 20597"/>
              <a:gd name="hf" fmla="val 105146"/>
              <a:gd name="vf" fmla="val 110557"/>
            </a:avLst>
          </a:prstGeom>
        </p:spPr>
        <p:style>
          <a:lnRef idx="1">
            <a:schemeClr val="accent2"/>
          </a:lnRef>
          <a:fillRef idx="3">
            <a:schemeClr val="accent2"/>
          </a:fillRef>
          <a:effectRef idx="2">
            <a:schemeClr val="accent2"/>
          </a:effectRef>
          <a:fontRef idx="minor">
            <a:schemeClr val="lt1"/>
          </a:fontRef>
        </p:style>
        <p:txBody>
          <a:bodyPr rtlCol="1" anchor="ctr"/>
          <a:lstStyle/>
          <a:p>
            <a:pPr algn="ctr" fontAlgn="auto">
              <a:spcBef>
                <a:spcPts val="0"/>
              </a:spcBef>
              <a:spcAft>
                <a:spcPts val="0"/>
              </a:spcAft>
              <a:defRPr/>
            </a:pPr>
            <a:r>
              <a:rPr lang="fa-IR" sz="2400" b="1" dirty="0">
                <a:ln w="1905"/>
                <a:solidFill>
                  <a:schemeClr val="tx2">
                    <a:lumMod val="50000"/>
                  </a:schemeClr>
                </a:solidFill>
                <a:effectLst>
                  <a:innerShdw blurRad="69850" dist="43180" dir="5400000">
                    <a:srgbClr val="000000">
                      <a:alpha val="65000"/>
                    </a:srgbClr>
                  </a:innerShdw>
                </a:effectLst>
              </a:rPr>
              <a:t>از زنان در تقوا بالاتر</a:t>
            </a:r>
          </a:p>
        </p:txBody>
      </p:sp>
      <p:sp>
        <p:nvSpPr>
          <p:cNvPr id="21" name="5-Point Star 20"/>
          <p:cNvSpPr/>
          <p:nvPr/>
        </p:nvSpPr>
        <p:spPr>
          <a:xfrm rot="1144166">
            <a:off x="1759942" y="449376"/>
            <a:ext cx="2866588" cy="2733373"/>
          </a:xfrm>
          <a:prstGeom prst="star5">
            <a:avLst>
              <a:gd name="adj" fmla="val 18368"/>
              <a:gd name="hf" fmla="val 105146"/>
              <a:gd name="vf" fmla="val 110557"/>
            </a:avLst>
          </a:prstGeom>
          <a:solidFill>
            <a:srgbClr val="FFC000"/>
          </a:solidFill>
        </p:spPr>
        <p:style>
          <a:lnRef idx="1">
            <a:schemeClr val="accent3"/>
          </a:lnRef>
          <a:fillRef idx="3">
            <a:schemeClr val="accent3"/>
          </a:fillRef>
          <a:effectRef idx="2">
            <a:schemeClr val="accent3"/>
          </a:effectRef>
          <a:fontRef idx="minor">
            <a:schemeClr val="lt1"/>
          </a:fontRef>
        </p:style>
        <p:txBody>
          <a:bodyPr rtlCol="1" anchor="ctr"/>
          <a:lstStyle/>
          <a:p>
            <a:pPr algn="ctr" fontAlgn="auto">
              <a:spcBef>
                <a:spcPts val="0"/>
              </a:spcBef>
              <a:spcAft>
                <a:spcPts val="0"/>
              </a:spcAft>
              <a:defRPr/>
            </a:pPr>
            <a:r>
              <a:rPr lang="fa-IR" sz="2400" b="1" dirty="0">
                <a:ln w="1905"/>
                <a:solidFill>
                  <a:schemeClr val="tx2">
                    <a:lumMod val="50000"/>
                  </a:schemeClr>
                </a:solidFill>
                <a:effectLst>
                  <a:innerShdw blurRad="69850" dist="43180" dir="5400000">
                    <a:srgbClr val="000000">
                      <a:alpha val="65000"/>
                    </a:srgbClr>
                  </a:innerShdw>
                </a:effectLst>
              </a:rPr>
              <a:t>زهرا</a:t>
            </a:r>
          </a:p>
        </p:txBody>
      </p:sp>
      <p:sp>
        <p:nvSpPr>
          <p:cNvPr id="22" name="5-Point Star 21"/>
          <p:cNvSpPr/>
          <p:nvPr/>
        </p:nvSpPr>
        <p:spPr>
          <a:xfrm rot="19701203">
            <a:off x="76999" y="614010"/>
            <a:ext cx="2844591" cy="2589725"/>
          </a:xfrm>
          <a:prstGeom prst="star5">
            <a:avLst>
              <a:gd name="adj" fmla="val 20284"/>
              <a:gd name="hf" fmla="val 105146"/>
              <a:gd name="vf" fmla="val 110557"/>
            </a:avLst>
          </a:prstGeom>
          <a:solidFill>
            <a:srgbClr val="FFC000"/>
          </a:solidFill>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r>
              <a:rPr lang="fa-IR" sz="2400" b="1" dirty="0">
                <a:ln w="1905"/>
                <a:solidFill>
                  <a:schemeClr val="tx2">
                    <a:lumMod val="50000"/>
                  </a:schemeClr>
                </a:solidFill>
                <a:effectLst>
                  <a:innerShdw blurRad="69850" dist="43180" dir="5400000">
                    <a:srgbClr val="000000">
                      <a:alpha val="65000"/>
                    </a:srgbClr>
                  </a:innerShdw>
                </a:effectLst>
              </a:rPr>
              <a:t>نورانی</a:t>
            </a:r>
          </a:p>
        </p:txBody>
      </p:sp>
      <p:sp>
        <p:nvSpPr>
          <p:cNvPr id="11"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3"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ustDataLst>
      <p:tags r:id="rId1"/>
    </p:custData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heel(1)">
                                      <p:cBhvr>
                                        <p:cTn id="15" dur="20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fade">
                                      <p:cBhvr>
                                        <p:cTn id="20" dur="2000"/>
                                        <p:tgtEl>
                                          <p:spTgt spid="20">
                                            <p:txEl>
                                              <p:pRg st="0" end="0"/>
                                            </p:txEl>
                                          </p:spTgt>
                                        </p:tgtEl>
                                      </p:cBhvr>
                                    </p:animEffect>
                                    <p:anim calcmode="lin" valueType="num">
                                      <p:cBhvr>
                                        <p:cTn id="21" dur="2000" fill="hold"/>
                                        <p:tgtEl>
                                          <p:spTgt spid="20">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down)">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a:gradFill>
        <a:effectLst/>
      </p:bgPr>
    </p:bg>
    <p:spTree>
      <p:nvGrpSpPr>
        <p:cNvPr id="1" name=""/>
        <p:cNvGrpSpPr/>
        <p:nvPr/>
      </p:nvGrpSpPr>
      <p:grpSpPr>
        <a:xfrm>
          <a:off x="0" y="0"/>
          <a:ext cx="0" cy="0"/>
          <a:chOff x="0" y="0"/>
          <a:chExt cx="0" cy="0"/>
        </a:xfrm>
      </p:grpSpPr>
      <p:sp>
        <p:nvSpPr>
          <p:cNvPr id="6" name="5-Point Star 5"/>
          <p:cNvSpPr/>
          <p:nvPr/>
        </p:nvSpPr>
        <p:spPr>
          <a:xfrm rot="1485698">
            <a:off x="6360357" y="389284"/>
            <a:ext cx="2355018" cy="2802616"/>
          </a:xfrm>
          <a:prstGeom prst="star5">
            <a:avLst/>
          </a:prstGeom>
          <a:blipFill>
            <a:blip r:embed="rId3" cstate="print"/>
            <a:tile tx="0" ty="0" sx="100000" sy="100000" flip="none" algn="tl"/>
          </a:blipFill>
        </p:spPr>
        <p:style>
          <a:lnRef idx="0">
            <a:schemeClr val="accent4"/>
          </a:lnRef>
          <a:fillRef idx="3">
            <a:schemeClr val="accent4"/>
          </a:fillRef>
          <a:effectRef idx="3">
            <a:schemeClr val="accent4"/>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حانیه</a:t>
            </a:r>
          </a:p>
        </p:txBody>
      </p:sp>
      <p:sp>
        <p:nvSpPr>
          <p:cNvPr id="7" name="5-Point Star 6"/>
          <p:cNvSpPr/>
          <p:nvPr/>
        </p:nvSpPr>
        <p:spPr>
          <a:xfrm rot="20065223">
            <a:off x="-15875" y="3692525"/>
            <a:ext cx="2913063" cy="2411413"/>
          </a:xfrm>
          <a:prstGeom prst="star5">
            <a:avLst>
              <a:gd name="adj" fmla="val 20918"/>
              <a:gd name="hf" fmla="val 105146"/>
              <a:gd name="vf" fmla="val 110557"/>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پاکیزه از صفات بد</a:t>
            </a:r>
          </a:p>
        </p:txBody>
      </p:sp>
      <p:sp>
        <p:nvSpPr>
          <p:cNvPr id="8" name="5-Point Star 7"/>
          <p:cNvSpPr/>
          <p:nvPr/>
        </p:nvSpPr>
        <p:spPr>
          <a:xfrm rot="19903541">
            <a:off x="-1588" y="731838"/>
            <a:ext cx="2994026" cy="2651125"/>
          </a:xfrm>
          <a:prstGeom prst="star5">
            <a:avLst>
              <a:gd name="adj" fmla="val 20341"/>
              <a:gd name="hf" fmla="val 105146"/>
              <a:gd name="vf" fmla="val 110557"/>
            </a:avLst>
          </a:prstGeom>
          <a:blipFill>
            <a:blip r:embed="rId5" cstate="print"/>
            <a:tile tx="0" ty="0" sx="100000" sy="100000" flip="none" algn="tl"/>
          </a:blipFill>
        </p:spPr>
        <p:style>
          <a:lnRef idx="1">
            <a:schemeClr val="accent5"/>
          </a:lnRef>
          <a:fillRef idx="3">
            <a:schemeClr val="accent5"/>
          </a:fillRef>
          <a:effectRef idx="2">
            <a:schemeClr val="accent5"/>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راضی به خواست خدا</a:t>
            </a:r>
          </a:p>
        </p:txBody>
      </p:sp>
      <p:sp>
        <p:nvSpPr>
          <p:cNvPr id="9" name="5-Point Star 8"/>
          <p:cNvSpPr/>
          <p:nvPr/>
        </p:nvSpPr>
        <p:spPr>
          <a:xfrm rot="971575">
            <a:off x="1804988" y="544513"/>
            <a:ext cx="2620962" cy="2517775"/>
          </a:xfrm>
          <a:prstGeom prst="star5">
            <a:avLst>
              <a:gd name="adj" fmla="val 20085"/>
              <a:gd name="hf" fmla="val 105146"/>
              <a:gd name="vf" fmla="val 110557"/>
            </a:avLst>
          </a:prstGeom>
          <a:blipFill>
            <a:blip r:embed="rId5" cstate="print"/>
            <a:tile tx="0" ty="0" sx="100000" sy="100000" flip="none" algn="tl"/>
          </a:blip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راضیه</a:t>
            </a:r>
          </a:p>
        </p:txBody>
      </p:sp>
      <p:sp>
        <p:nvSpPr>
          <p:cNvPr id="10" name="5-Point Star 9"/>
          <p:cNvSpPr/>
          <p:nvPr/>
        </p:nvSpPr>
        <p:spPr>
          <a:xfrm rot="20026795">
            <a:off x="4624388" y="3498850"/>
            <a:ext cx="2846387" cy="2474913"/>
          </a:xfrm>
          <a:prstGeom prst="star5">
            <a:avLst/>
          </a:prstGeom>
          <a:blipFill>
            <a:blip r:embed="rId6"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رشد یافته</a:t>
            </a:r>
          </a:p>
        </p:txBody>
      </p:sp>
      <p:sp>
        <p:nvSpPr>
          <p:cNvPr id="11" name="5-Point Star 10"/>
          <p:cNvSpPr/>
          <p:nvPr/>
        </p:nvSpPr>
        <p:spPr>
          <a:xfrm rot="1341927">
            <a:off x="6484938" y="3508375"/>
            <a:ext cx="2543175" cy="2801938"/>
          </a:xfrm>
          <a:prstGeom prst="star5">
            <a:avLst/>
          </a:prstGeom>
          <a:blipFill>
            <a:blip r:embed="rId6" cstate="print"/>
            <a:tile tx="0" ty="0" sx="100000" sy="100000" flip="none" algn="tl"/>
          </a:blip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زکیه</a:t>
            </a:r>
          </a:p>
        </p:txBody>
      </p:sp>
      <p:sp>
        <p:nvSpPr>
          <p:cNvPr id="12" name="5-Point Star 11"/>
          <p:cNvSpPr/>
          <p:nvPr/>
        </p:nvSpPr>
        <p:spPr>
          <a:xfrm rot="19728212">
            <a:off x="4313238" y="566738"/>
            <a:ext cx="2776537" cy="2447925"/>
          </a:xfrm>
          <a:prstGeom prst="star5">
            <a:avLst/>
          </a:prstGeom>
          <a:blipFill>
            <a:blip r:embed="rId3" cstate="print"/>
            <a:tile tx="0" ty="0" sx="100000" sy="100000" flip="none" algn="tl"/>
          </a:blipFill>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r>
              <a:rPr lang="fa-IR" sz="2000" b="1" dirty="0">
                <a:solidFill>
                  <a:schemeClr val="tx2">
                    <a:lumMod val="50000"/>
                  </a:schemeClr>
                </a:solidFill>
              </a:rPr>
              <a:t>مهربان در حق شوهر</a:t>
            </a:r>
          </a:p>
        </p:txBody>
      </p:sp>
      <p:sp>
        <p:nvSpPr>
          <p:cNvPr id="13" name="5-Point Star 12"/>
          <p:cNvSpPr/>
          <p:nvPr/>
        </p:nvSpPr>
        <p:spPr>
          <a:xfrm rot="1407287">
            <a:off x="1971675" y="3732213"/>
            <a:ext cx="2563813" cy="2803525"/>
          </a:xfrm>
          <a:prstGeom prst="star5">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طاهره</a:t>
            </a:r>
          </a:p>
        </p:txBody>
      </p:sp>
      <p:sp>
        <p:nvSpPr>
          <p:cNvPr id="15"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7"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ustDataLst>
      <p:tags r:id="rId1"/>
    </p:custData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down)">
                                      <p:cBhvr>
                                        <p:cTn id="20" dur="580">
                                          <p:stCondLst>
                                            <p:cond delay="0"/>
                                          </p:stCondLst>
                                        </p:cTn>
                                        <p:tgtEl>
                                          <p:spTgt spid="10">
                                            <p:txEl>
                                              <p:pRg st="0" end="0"/>
                                            </p:txEl>
                                          </p:spTgt>
                                        </p:tgtEl>
                                      </p:cBhvr>
                                    </p:animEffect>
                                    <p:anim calcmode="lin" valueType="num">
                                      <p:cBhvr>
                                        <p:cTn id="21"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10">
                                            <p:txEl>
                                              <p:pRg st="0" end="0"/>
                                            </p:txEl>
                                          </p:spTgt>
                                        </p:tgtEl>
                                      </p:cBhvr>
                                      <p:to x="100000" y="60000"/>
                                    </p:animScale>
                                    <p:animScale>
                                      <p:cBhvr>
                                        <p:cTn id="27" dur="166" decel="50000">
                                          <p:stCondLst>
                                            <p:cond delay="676"/>
                                          </p:stCondLst>
                                        </p:cTn>
                                        <p:tgtEl>
                                          <p:spTgt spid="10">
                                            <p:txEl>
                                              <p:pRg st="0" end="0"/>
                                            </p:txEl>
                                          </p:spTgt>
                                        </p:tgtEl>
                                      </p:cBhvr>
                                      <p:to x="100000" y="100000"/>
                                    </p:animScale>
                                    <p:animScale>
                                      <p:cBhvr>
                                        <p:cTn id="28" dur="26">
                                          <p:stCondLst>
                                            <p:cond delay="1312"/>
                                          </p:stCondLst>
                                        </p:cTn>
                                        <p:tgtEl>
                                          <p:spTgt spid="10">
                                            <p:txEl>
                                              <p:pRg st="0" end="0"/>
                                            </p:txEl>
                                          </p:spTgt>
                                        </p:tgtEl>
                                      </p:cBhvr>
                                      <p:to x="100000" y="80000"/>
                                    </p:animScale>
                                    <p:animScale>
                                      <p:cBhvr>
                                        <p:cTn id="29" dur="166" decel="50000">
                                          <p:stCondLst>
                                            <p:cond delay="1338"/>
                                          </p:stCondLst>
                                        </p:cTn>
                                        <p:tgtEl>
                                          <p:spTgt spid="10">
                                            <p:txEl>
                                              <p:pRg st="0" end="0"/>
                                            </p:txEl>
                                          </p:spTgt>
                                        </p:tgtEl>
                                      </p:cBhvr>
                                      <p:to x="100000" y="100000"/>
                                    </p:animScale>
                                    <p:animScale>
                                      <p:cBhvr>
                                        <p:cTn id="30" dur="26">
                                          <p:stCondLst>
                                            <p:cond delay="1642"/>
                                          </p:stCondLst>
                                        </p:cTn>
                                        <p:tgtEl>
                                          <p:spTgt spid="10">
                                            <p:txEl>
                                              <p:pRg st="0" end="0"/>
                                            </p:txEl>
                                          </p:spTgt>
                                        </p:tgtEl>
                                      </p:cBhvr>
                                      <p:to x="100000" y="90000"/>
                                    </p:animScale>
                                    <p:animScale>
                                      <p:cBhvr>
                                        <p:cTn id="31" dur="166" decel="50000">
                                          <p:stCondLst>
                                            <p:cond delay="1668"/>
                                          </p:stCondLst>
                                        </p:cTn>
                                        <p:tgtEl>
                                          <p:spTgt spid="10">
                                            <p:txEl>
                                              <p:pRg st="0" end="0"/>
                                            </p:txEl>
                                          </p:spTgt>
                                        </p:tgtEl>
                                      </p:cBhvr>
                                      <p:to x="100000" y="100000"/>
                                    </p:animScale>
                                    <p:animScale>
                                      <p:cBhvr>
                                        <p:cTn id="32" dur="26">
                                          <p:stCondLst>
                                            <p:cond delay="1808"/>
                                          </p:stCondLst>
                                        </p:cTn>
                                        <p:tgtEl>
                                          <p:spTgt spid="10">
                                            <p:txEl>
                                              <p:pRg st="0" end="0"/>
                                            </p:txEl>
                                          </p:spTgt>
                                        </p:tgtEl>
                                      </p:cBhvr>
                                      <p:to x="100000" y="95000"/>
                                    </p:animScale>
                                    <p:animScale>
                                      <p:cBhvr>
                                        <p:cTn id="33" dur="166" decel="50000">
                                          <p:stCondLst>
                                            <p:cond delay="1834"/>
                                          </p:stCondLst>
                                        </p:cTn>
                                        <p:tgtEl>
                                          <p:spTgt spid="10">
                                            <p:txEl>
                                              <p:pRg st="0" end="0"/>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barn(inVertical)">
                                      <p:cBhvr>
                                        <p:cTn id="3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5400000"/>
        </a:gradFill>
        <a:effectLst/>
      </p:bgPr>
    </p:bg>
    <p:spTree>
      <p:nvGrpSpPr>
        <p:cNvPr id="1" name=""/>
        <p:cNvGrpSpPr/>
        <p:nvPr/>
      </p:nvGrpSpPr>
      <p:grpSpPr>
        <a:xfrm>
          <a:off x="0" y="0"/>
          <a:ext cx="0" cy="0"/>
          <a:chOff x="0" y="0"/>
          <a:chExt cx="0" cy="0"/>
        </a:xfrm>
      </p:grpSpPr>
      <p:sp>
        <p:nvSpPr>
          <p:cNvPr id="4" name="5-Point Star 3"/>
          <p:cNvSpPr/>
          <p:nvPr/>
        </p:nvSpPr>
        <p:spPr>
          <a:xfrm rot="1025626">
            <a:off x="6167438" y="177800"/>
            <a:ext cx="2897187" cy="2678113"/>
          </a:xfrm>
          <a:prstGeom prst="star5">
            <a:avLst>
              <a:gd name="adj" fmla="val 16923"/>
              <a:gd name="hf" fmla="val 105146"/>
              <a:gd name="vf" fmla="val 110557"/>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مبارکه</a:t>
            </a:r>
          </a:p>
        </p:txBody>
      </p:sp>
      <p:sp>
        <p:nvSpPr>
          <p:cNvPr id="5" name="5-Point Star 4"/>
          <p:cNvSpPr/>
          <p:nvPr/>
        </p:nvSpPr>
        <p:spPr>
          <a:xfrm rot="20683714">
            <a:off x="4768850" y="168275"/>
            <a:ext cx="2852738" cy="2776538"/>
          </a:xfrm>
          <a:prstGeom prst="star5">
            <a:avLst>
              <a:gd name="adj" fmla="val 20515"/>
              <a:gd name="hf" fmla="val 105146"/>
              <a:gd name="vf" fmla="val 110557"/>
            </a:avLst>
          </a:prstGeom>
          <a:solidFill>
            <a:schemeClr val="accent2">
              <a:lumMod val="60000"/>
              <a:lumOff val="40000"/>
            </a:schemeClr>
          </a:solidFill>
        </p:spPr>
        <p:style>
          <a:lnRef idx="1">
            <a:schemeClr val="accent4"/>
          </a:lnRef>
          <a:fillRef idx="3">
            <a:schemeClr val="accent4"/>
          </a:fillRef>
          <a:effectRef idx="2">
            <a:schemeClr val="accent4"/>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صاحب خیر و برکت</a:t>
            </a:r>
          </a:p>
        </p:txBody>
      </p:sp>
      <p:sp>
        <p:nvSpPr>
          <p:cNvPr id="6" name="5-Point Star 5"/>
          <p:cNvSpPr/>
          <p:nvPr/>
        </p:nvSpPr>
        <p:spPr>
          <a:xfrm rot="1026094">
            <a:off x="1571625" y="3543300"/>
            <a:ext cx="3297238" cy="2736850"/>
          </a:xfrm>
          <a:prstGeom prst="star5">
            <a:avLst>
              <a:gd name="adj" fmla="val 16923"/>
              <a:gd name="hf" fmla="val 105146"/>
              <a:gd name="vf" fmla="val 110557"/>
            </a:avLst>
          </a:prstGeom>
          <a:solidFill>
            <a:srgbClr val="D472D6"/>
          </a:solidFill>
        </p:spPr>
        <p:style>
          <a:lnRef idx="3">
            <a:schemeClr val="lt1"/>
          </a:lnRef>
          <a:fillRef idx="1">
            <a:schemeClr val="accent6"/>
          </a:fillRef>
          <a:effectRef idx="1">
            <a:schemeClr val="accent6"/>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منصوره</a:t>
            </a:r>
          </a:p>
        </p:txBody>
      </p:sp>
      <p:sp>
        <p:nvSpPr>
          <p:cNvPr id="7" name="5-Point Star 6"/>
          <p:cNvSpPr/>
          <p:nvPr/>
        </p:nvSpPr>
        <p:spPr>
          <a:xfrm rot="20467921">
            <a:off x="55325" y="3494905"/>
            <a:ext cx="3064571" cy="2944870"/>
          </a:xfrm>
          <a:prstGeom prst="star5">
            <a:avLst>
              <a:gd name="adj" fmla="val 21926"/>
              <a:gd name="hf" fmla="val 105146"/>
              <a:gd name="vf" fmla="val 110557"/>
            </a:avLst>
          </a:prstGeom>
          <a:solidFill>
            <a:srgbClr val="D472D6"/>
          </a:solidFill>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کسی که یاری می شود</a:t>
            </a:r>
          </a:p>
        </p:txBody>
      </p:sp>
      <p:sp>
        <p:nvSpPr>
          <p:cNvPr id="8" name="5-Point Star 7"/>
          <p:cNvSpPr/>
          <p:nvPr/>
        </p:nvSpPr>
        <p:spPr>
          <a:xfrm rot="1081180">
            <a:off x="1665288" y="1588"/>
            <a:ext cx="3028950" cy="2776537"/>
          </a:xfrm>
          <a:prstGeom prst="star5">
            <a:avLst>
              <a:gd name="adj" fmla="val 16923"/>
              <a:gd name="hf" fmla="val 105146"/>
              <a:gd name="vf" fmla="val 110557"/>
            </a:avLst>
          </a:prstGeom>
          <a:solidFill>
            <a:srgbClr val="92D050"/>
          </a:solidFill>
        </p:spPr>
        <p:style>
          <a:lnRef idx="3">
            <a:schemeClr val="lt1"/>
          </a:lnRef>
          <a:fillRef idx="1">
            <a:schemeClr val="accent1"/>
          </a:fillRef>
          <a:effectRef idx="1">
            <a:schemeClr val="accent1"/>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مرضیه</a:t>
            </a:r>
          </a:p>
        </p:txBody>
      </p:sp>
      <p:sp>
        <p:nvSpPr>
          <p:cNvPr id="9" name="5-Point Star 8"/>
          <p:cNvSpPr/>
          <p:nvPr/>
        </p:nvSpPr>
        <p:spPr>
          <a:xfrm rot="20489796">
            <a:off x="-14288" y="363538"/>
            <a:ext cx="2720976" cy="2624137"/>
          </a:xfrm>
          <a:prstGeom prst="star5">
            <a:avLst>
              <a:gd name="adj" fmla="val 23543"/>
              <a:gd name="hf" fmla="val 105146"/>
              <a:gd name="vf" fmla="val 110557"/>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کسی که خدا از او خشنود است</a:t>
            </a:r>
          </a:p>
        </p:txBody>
      </p:sp>
      <p:sp>
        <p:nvSpPr>
          <p:cNvPr id="10" name="5-Point Star 9"/>
          <p:cNvSpPr/>
          <p:nvPr/>
        </p:nvSpPr>
        <p:spPr>
          <a:xfrm rot="1041207">
            <a:off x="6115050" y="3365500"/>
            <a:ext cx="3059113" cy="2776538"/>
          </a:xfrm>
          <a:prstGeom prst="star5">
            <a:avLst>
              <a:gd name="adj" fmla="val 16923"/>
              <a:gd name="hf" fmla="val 105146"/>
              <a:gd name="vf" fmla="val 110557"/>
            </a:avLst>
          </a:prstGeom>
          <a:solidFill>
            <a:srgbClr val="FFFF00"/>
          </a:solidFill>
        </p:spPr>
        <p:style>
          <a:lnRef idx="3">
            <a:schemeClr val="lt1"/>
          </a:lnRef>
          <a:fillRef idx="1">
            <a:schemeClr val="accent3"/>
          </a:fillRef>
          <a:effectRef idx="1">
            <a:schemeClr val="accent3"/>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مطهّره</a:t>
            </a:r>
          </a:p>
        </p:txBody>
      </p:sp>
      <p:sp>
        <p:nvSpPr>
          <p:cNvPr id="11" name="5-Point Star 10"/>
          <p:cNvSpPr/>
          <p:nvPr/>
        </p:nvSpPr>
        <p:spPr>
          <a:xfrm rot="20236541">
            <a:off x="4781550" y="3471863"/>
            <a:ext cx="2819400" cy="2776537"/>
          </a:xfrm>
          <a:prstGeom prst="star5">
            <a:avLst>
              <a:gd name="adj" fmla="val 22793"/>
              <a:gd name="hf" fmla="val 105146"/>
              <a:gd name="vf" fmla="val 110557"/>
            </a:avLst>
          </a:prstGeom>
          <a:solidFill>
            <a:srgbClr val="FFFF00"/>
          </a:solidFill>
        </p:spPr>
        <p:style>
          <a:lnRef idx="1">
            <a:schemeClr val="accent3"/>
          </a:lnRef>
          <a:fillRef idx="3">
            <a:schemeClr val="accent3"/>
          </a:fillRef>
          <a:effectRef idx="2">
            <a:schemeClr val="accent3"/>
          </a:effectRef>
          <a:fontRef idx="minor">
            <a:schemeClr val="lt1"/>
          </a:fontRef>
        </p:style>
        <p:txBody>
          <a:bodyPr rtlCol="1" anchor="ctr"/>
          <a:lstStyle/>
          <a:p>
            <a:pPr algn="ctr" fontAlgn="auto">
              <a:spcBef>
                <a:spcPts val="0"/>
              </a:spcBef>
              <a:spcAft>
                <a:spcPts val="0"/>
              </a:spcAft>
              <a:defRPr/>
            </a:pPr>
            <a:r>
              <a:rPr lang="fa-IR" sz="2000" b="1" dirty="0">
                <a:solidFill>
                  <a:schemeClr val="tx2">
                    <a:lumMod val="50000"/>
                  </a:schemeClr>
                </a:solidFill>
              </a:rPr>
              <a:t>از هر آلودگی و پلیدی دور است</a:t>
            </a:r>
          </a:p>
        </p:txBody>
      </p:sp>
      <p:sp>
        <p:nvSpPr>
          <p:cNvPr id="13"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3"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ustDataLst>
      <p:tags r:id="rId1"/>
    </p:custData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p:cTn id="1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heel(1)">
                                      <p:cBhvr>
                                        <p:cTn id="24"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31640" y="570156"/>
            <a:ext cx="6740821" cy="1054250"/>
          </a:xfrm>
        </p:spPr>
        <p:txBody>
          <a:bodyPr rtlCol="0">
            <a:noAutofit/>
          </a:bodyPr>
          <a:lstStyle/>
          <a:p>
            <a:pPr marL="484632" indent="0" algn="ctr" eaLnBrk="1" fontAlgn="auto" hangingPunct="1">
              <a:spcAft>
                <a:spcPts val="0"/>
              </a:spcAft>
              <a:defRPr/>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ویژگی های حضرت زهرا(س)</a:t>
            </a:r>
            <a:endPar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Cube 6"/>
          <p:cNvSpPr/>
          <p:nvPr/>
        </p:nvSpPr>
        <p:spPr>
          <a:xfrm>
            <a:off x="5072066" y="1785926"/>
            <a:ext cx="3643338" cy="1285884"/>
          </a:xfrm>
          <a:prstGeom prst="cube">
            <a:avLst/>
          </a:prstGeom>
        </p:spPr>
        <p:style>
          <a:lnRef idx="1">
            <a:schemeClr val="accent6"/>
          </a:lnRef>
          <a:fillRef idx="2">
            <a:schemeClr val="accent6"/>
          </a:fillRef>
          <a:effectRef idx="1">
            <a:schemeClr val="accent6"/>
          </a:effectRef>
          <a:fontRef idx="minor">
            <a:schemeClr val="dk1"/>
          </a:fontRef>
        </p:style>
        <p:txBody>
          <a:bodyPr rtlCol="1" anchor="ctr"/>
          <a:lstStyle/>
          <a:p>
            <a:pPr fontAlgn="auto">
              <a:spcBef>
                <a:spcPts val="0"/>
              </a:spcBef>
              <a:spcAft>
                <a:spcPts val="0"/>
              </a:spcAft>
              <a:defRPr/>
            </a:pPr>
            <a:r>
              <a:rPr lang="fa-IR" sz="2800" b="1" cap="all" dirty="0" smtClean="0">
                <a:ln w="9000" cmpd="sng">
                  <a:solidFill>
                    <a:schemeClr val="accent4">
                      <a:shade val="50000"/>
                      <a:satMod val="120000"/>
                    </a:schemeClr>
                  </a:solidFill>
                  <a:prstDash val="solid"/>
                </a:ln>
                <a:solidFill>
                  <a:srgbClr val="FC2AF2"/>
                </a:solidFill>
                <a:effectLst>
                  <a:reflection blurRad="12700" stA="28000" endPos="45000" dist="1000" dir="5400000" sy="-100000" algn="bl" rotWithShape="0"/>
                </a:effectLst>
              </a:rPr>
              <a:t>   1. حیا و عفّت </a:t>
            </a:r>
            <a:endParaRPr lang="fa-IR" sz="2800" b="1" cap="all" dirty="0">
              <a:ln w="9000" cmpd="sng">
                <a:solidFill>
                  <a:schemeClr val="accent4">
                    <a:shade val="50000"/>
                    <a:satMod val="120000"/>
                  </a:schemeClr>
                </a:solidFill>
                <a:prstDash val="solid"/>
              </a:ln>
              <a:solidFill>
                <a:srgbClr val="FC2AF2"/>
              </a:solidFill>
              <a:effectLst>
                <a:reflection blurRad="12700" stA="28000" endPos="45000" dist="1000" dir="5400000" sy="-100000" algn="bl" rotWithShape="0"/>
              </a:effectLst>
            </a:endParaRPr>
          </a:p>
        </p:txBody>
      </p:sp>
      <p:sp>
        <p:nvSpPr>
          <p:cNvPr id="8" name="Cube 7"/>
          <p:cNvSpPr/>
          <p:nvPr/>
        </p:nvSpPr>
        <p:spPr>
          <a:xfrm>
            <a:off x="428596" y="5072074"/>
            <a:ext cx="3643338" cy="1285884"/>
          </a:xfrm>
          <a:prstGeom prst="cube">
            <a:avLst/>
          </a:prstGeom>
        </p:spPr>
        <p:style>
          <a:lnRef idx="1">
            <a:schemeClr val="accent6"/>
          </a:lnRef>
          <a:fillRef idx="2">
            <a:schemeClr val="accent6"/>
          </a:fillRef>
          <a:effectRef idx="1">
            <a:schemeClr val="accent6"/>
          </a:effectRef>
          <a:fontRef idx="minor">
            <a:schemeClr val="dk1"/>
          </a:fontRef>
        </p:style>
        <p:txBody>
          <a:bodyPr rtlCol="1" anchor="ctr"/>
          <a:lstStyle/>
          <a:p>
            <a:pPr algn="ctr" fontAlgn="auto">
              <a:spcBef>
                <a:spcPts val="0"/>
              </a:spcBef>
              <a:spcAft>
                <a:spcPts val="0"/>
              </a:spcAft>
              <a:defRPr/>
            </a:pPr>
            <a:r>
              <a:rPr lang="fa-IR" sz="2800" b="1" cap="all" dirty="0" smtClean="0">
                <a:ln w="9000" cmpd="sng">
                  <a:solidFill>
                    <a:schemeClr val="accent4">
                      <a:shade val="50000"/>
                      <a:satMod val="120000"/>
                    </a:schemeClr>
                  </a:solidFill>
                  <a:prstDash val="solid"/>
                </a:ln>
                <a:solidFill>
                  <a:srgbClr val="FC2AF2"/>
                </a:solidFill>
                <a:effectLst>
                  <a:reflection blurRad="12700" stA="28000" endPos="45000" dist="1000" dir="5400000" sy="-100000" algn="bl" rotWithShape="0"/>
                </a:effectLst>
              </a:rPr>
              <a:t>6. حضور در اجتماع</a:t>
            </a:r>
          </a:p>
        </p:txBody>
      </p:sp>
      <p:sp>
        <p:nvSpPr>
          <p:cNvPr id="9" name="Cube 8"/>
          <p:cNvSpPr/>
          <p:nvPr/>
        </p:nvSpPr>
        <p:spPr>
          <a:xfrm>
            <a:off x="1071538" y="1785926"/>
            <a:ext cx="3598120" cy="1294434"/>
          </a:xfrm>
          <a:prstGeom prst="cube">
            <a:avLst/>
          </a:prstGeom>
        </p:spPr>
        <p:style>
          <a:lnRef idx="1">
            <a:schemeClr val="accent6"/>
          </a:lnRef>
          <a:fillRef idx="2">
            <a:schemeClr val="accent6"/>
          </a:fillRef>
          <a:effectRef idx="1">
            <a:schemeClr val="accent6"/>
          </a:effectRef>
          <a:fontRef idx="minor">
            <a:schemeClr val="dk1"/>
          </a:fontRef>
        </p:style>
        <p:txBody>
          <a:bodyPr rtlCol="1" anchor="ctr"/>
          <a:lstStyle/>
          <a:p>
            <a:pPr algn="ctr" fontAlgn="auto">
              <a:spcBef>
                <a:spcPts val="0"/>
              </a:spcBef>
              <a:spcAft>
                <a:spcPts val="0"/>
              </a:spcAft>
              <a:defRPr/>
            </a:pPr>
            <a:r>
              <a:rPr lang="fa-IR" sz="2800" b="1" cap="all" dirty="0">
                <a:ln w="9000" cmpd="sng">
                  <a:solidFill>
                    <a:schemeClr val="accent4">
                      <a:shade val="50000"/>
                      <a:satMod val="120000"/>
                    </a:schemeClr>
                  </a:solidFill>
                  <a:prstDash val="solid"/>
                </a:ln>
                <a:solidFill>
                  <a:srgbClr val="FC2AF2"/>
                </a:solidFill>
                <a:effectLst>
                  <a:reflection blurRad="12700" stA="28000" endPos="45000" dist="1000" dir="5400000" sy="-100000" algn="bl" rotWithShape="0"/>
                </a:effectLst>
              </a:rPr>
              <a:t>2. علاقه ی شدید به پیامبر</a:t>
            </a:r>
          </a:p>
        </p:txBody>
      </p:sp>
      <p:sp>
        <p:nvSpPr>
          <p:cNvPr id="10" name="Cube 9"/>
          <p:cNvSpPr/>
          <p:nvPr/>
        </p:nvSpPr>
        <p:spPr>
          <a:xfrm>
            <a:off x="714348" y="3429000"/>
            <a:ext cx="3484415" cy="1294434"/>
          </a:xfrm>
          <a:prstGeom prst="cube">
            <a:avLst/>
          </a:prstGeom>
        </p:spPr>
        <p:style>
          <a:lnRef idx="1">
            <a:schemeClr val="accent6"/>
          </a:lnRef>
          <a:fillRef idx="2">
            <a:schemeClr val="accent6"/>
          </a:fillRef>
          <a:effectRef idx="1">
            <a:schemeClr val="accent6"/>
          </a:effectRef>
          <a:fontRef idx="minor">
            <a:schemeClr val="dk1"/>
          </a:fontRef>
        </p:style>
        <p:txBody>
          <a:bodyPr rtlCol="1" anchor="ctr"/>
          <a:lstStyle/>
          <a:p>
            <a:pPr algn="ctr" fontAlgn="auto">
              <a:spcBef>
                <a:spcPts val="0"/>
              </a:spcBef>
              <a:spcAft>
                <a:spcPts val="0"/>
              </a:spcAft>
              <a:defRPr/>
            </a:pPr>
            <a:r>
              <a:rPr lang="fa-IR" sz="2800" b="1" cap="all" dirty="0">
                <a:ln w="9000" cmpd="sng">
                  <a:solidFill>
                    <a:schemeClr val="accent4">
                      <a:shade val="50000"/>
                      <a:satMod val="120000"/>
                    </a:schemeClr>
                  </a:solidFill>
                  <a:prstDash val="solid"/>
                </a:ln>
                <a:solidFill>
                  <a:srgbClr val="FC2AF2"/>
                </a:solidFill>
                <a:effectLst>
                  <a:reflection blurRad="12700" stA="28000" endPos="45000" dist="1000" dir="5400000" sy="-100000" algn="bl" rotWithShape="0"/>
                </a:effectLst>
              </a:rPr>
              <a:t>4. ساده زیستی</a:t>
            </a:r>
          </a:p>
        </p:txBody>
      </p:sp>
      <p:sp>
        <p:nvSpPr>
          <p:cNvPr id="11" name="Cube 10"/>
          <p:cNvSpPr/>
          <p:nvPr/>
        </p:nvSpPr>
        <p:spPr>
          <a:xfrm>
            <a:off x="4500562" y="5072074"/>
            <a:ext cx="3857652" cy="1285884"/>
          </a:xfrm>
          <a:prstGeom prst="cube">
            <a:avLst/>
          </a:prstGeom>
        </p:spPr>
        <p:style>
          <a:lnRef idx="1">
            <a:schemeClr val="accent6"/>
          </a:lnRef>
          <a:fillRef idx="2">
            <a:schemeClr val="accent6"/>
          </a:fillRef>
          <a:effectRef idx="1">
            <a:schemeClr val="accent6"/>
          </a:effectRef>
          <a:fontRef idx="minor">
            <a:schemeClr val="dk1"/>
          </a:fontRef>
        </p:style>
        <p:txBody>
          <a:bodyPr rtlCol="1" anchor="ctr"/>
          <a:lstStyle/>
          <a:p>
            <a:pPr algn="ctr" fontAlgn="auto">
              <a:spcBef>
                <a:spcPts val="0"/>
              </a:spcBef>
              <a:spcAft>
                <a:spcPts val="0"/>
              </a:spcAft>
              <a:defRPr/>
            </a:pPr>
            <a:r>
              <a:rPr lang="fa-IR" sz="2800" b="1" cap="all" dirty="0">
                <a:ln w="9000" cmpd="sng">
                  <a:solidFill>
                    <a:schemeClr val="accent4">
                      <a:shade val="50000"/>
                      <a:satMod val="120000"/>
                    </a:schemeClr>
                  </a:solidFill>
                  <a:prstDash val="solid"/>
                </a:ln>
                <a:solidFill>
                  <a:srgbClr val="FC2AF2"/>
                </a:solidFill>
                <a:effectLst>
                  <a:reflection blurRad="12700" stA="28000" endPos="45000" dist="1000" dir="5400000" sy="-100000" algn="bl" rotWithShape="0"/>
                </a:effectLst>
              </a:rPr>
              <a:t>5. ایثار و بخشندگی</a:t>
            </a:r>
          </a:p>
        </p:txBody>
      </p:sp>
      <p:sp>
        <p:nvSpPr>
          <p:cNvPr id="12" name="Cube 11"/>
          <p:cNvSpPr/>
          <p:nvPr/>
        </p:nvSpPr>
        <p:spPr>
          <a:xfrm>
            <a:off x="4786314" y="3429000"/>
            <a:ext cx="3643339" cy="1285884"/>
          </a:xfrm>
          <a:prstGeom prst="cube">
            <a:avLst/>
          </a:prstGeom>
        </p:spPr>
        <p:style>
          <a:lnRef idx="1">
            <a:schemeClr val="accent6"/>
          </a:lnRef>
          <a:fillRef idx="2">
            <a:schemeClr val="accent6"/>
          </a:fillRef>
          <a:effectRef idx="1">
            <a:schemeClr val="accent6"/>
          </a:effectRef>
          <a:fontRef idx="minor">
            <a:schemeClr val="dk1"/>
          </a:fontRef>
        </p:style>
        <p:txBody>
          <a:bodyPr rtlCol="1" anchor="ctr"/>
          <a:lstStyle/>
          <a:p>
            <a:pPr algn="ctr" fontAlgn="auto">
              <a:spcBef>
                <a:spcPts val="0"/>
              </a:spcBef>
              <a:spcAft>
                <a:spcPts val="0"/>
              </a:spcAft>
              <a:defRPr/>
            </a:pPr>
            <a:r>
              <a:rPr lang="fa-IR" sz="2400" b="1" cap="all" dirty="0" smtClean="0">
                <a:ln w="9000" cmpd="sng">
                  <a:solidFill>
                    <a:schemeClr val="accent4">
                      <a:shade val="50000"/>
                      <a:satMod val="120000"/>
                    </a:schemeClr>
                  </a:solidFill>
                  <a:prstDash val="solid"/>
                </a:ln>
                <a:solidFill>
                  <a:srgbClr val="FC2AF2"/>
                </a:solidFill>
                <a:effectLst>
                  <a:reflection blurRad="12700" stA="28000" endPos="45000" dist="1000" dir="5400000" sy="-100000" algn="bl" rotWithShape="0"/>
                </a:effectLst>
              </a:rPr>
              <a:t>2. </a:t>
            </a:r>
            <a:r>
              <a:rPr lang="fa-IR" sz="2400" b="1" cap="all" dirty="0">
                <a:ln w="9000" cmpd="sng">
                  <a:solidFill>
                    <a:schemeClr val="accent4">
                      <a:shade val="50000"/>
                      <a:satMod val="120000"/>
                    </a:schemeClr>
                  </a:solidFill>
                  <a:prstDash val="solid"/>
                </a:ln>
                <a:solidFill>
                  <a:srgbClr val="FC2AF2"/>
                </a:solidFill>
                <a:effectLst>
                  <a:reflection blurRad="12700" stA="28000" endPos="45000" dist="1000" dir="5400000" sy="-100000" algn="bl" rotWithShape="0"/>
                </a:effectLst>
              </a:rPr>
              <a:t>اهمیت دادن به خانواده و خانه داری</a:t>
            </a:r>
          </a:p>
        </p:txBody>
      </p:sp>
      <p:sp>
        <p:nvSpPr>
          <p:cNvPr id="14" name="Subtitle 5"/>
          <p:cNvSpPr txBox="1">
            <a:spLocks/>
          </p:cNvSpPr>
          <p:nvPr/>
        </p:nvSpPr>
        <p:spPr bwMode="auto">
          <a:xfrm>
            <a:off x="0" y="6357934"/>
            <a:ext cx="1142976"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47675" marR="0" lvl="0" indent="-382588" algn="r" defTabSz="914400" rtl="1" eaLnBrk="0" fontAlgn="base" latinLnBrk="0" hangingPunct="0">
              <a:lnSpc>
                <a:spcPct val="100000"/>
              </a:lnSpc>
              <a:spcBef>
                <a:spcPct val="20000"/>
              </a:spcBef>
              <a:spcAft>
                <a:spcPct val="0"/>
              </a:spcAft>
              <a:buClr>
                <a:schemeClr val="accent1"/>
              </a:buClr>
              <a:buSzPct val="80000"/>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Esfehan" pitchFamily="2" charset="-78"/>
                <a:hlinkClick r:id="rId2" action="ppaction://hlinksldjump"/>
              </a:rPr>
              <a:t>فهرست</a:t>
            </a:r>
            <a:endParaRPr kumimoji="0" lang="fa-IR" sz="2400" b="0" i="0" u="none" strike="noStrike" kern="1200" cap="none" spc="0" normalizeH="0" baseline="0" noProof="0" dirty="0">
              <a:ln>
                <a:noFill/>
              </a:ln>
              <a:solidFill>
                <a:schemeClr val="tx1"/>
              </a:solidFill>
              <a:effectLst/>
              <a:uLnTx/>
              <a:uFillTx/>
              <a:latin typeface="+mn-lt"/>
              <a:ea typeface="+mn-ea"/>
              <a:cs typeface="B Esfehan" pitchFamily="2" charset="-78"/>
            </a:endParaRP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5"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7"/>
                                        </p:tgtEl>
                                      </p:cBhvr>
                                    </p:animEffect>
                                  </p:childTnLst>
                                </p:cTn>
                              </p:par>
                            </p:childTnLst>
                          </p:cTn>
                        </p:par>
                        <p:par>
                          <p:cTn id="32" fill="hold">
                            <p:stCondLst>
                              <p:cond delay="3000"/>
                            </p:stCondLst>
                            <p:childTnLst>
                              <p:par>
                                <p:cTn id="33" presetID="25"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9"/>
                                        </p:tgtEl>
                                      </p:cBhvr>
                                    </p:animEffect>
                                  </p:childTnLst>
                                </p:cTn>
                              </p:par>
                            </p:childTnLst>
                          </p:cTn>
                        </p:par>
                        <p:par>
                          <p:cTn id="43" fill="hold">
                            <p:stCondLst>
                              <p:cond delay="4000"/>
                            </p:stCondLst>
                            <p:childTnLst>
                              <p:par>
                                <p:cTn id="44" presetID="21" presetClass="entr" presetSubtype="1"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heel(1)">
                                      <p:cBhvr>
                                        <p:cTn id="46" dur="2000"/>
                                        <p:tgtEl>
                                          <p:spTgt spid="8"/>
                                        </p:tgtEl>
                                      </p:cBhvr>
                                    </p:animEffect>
                                  </p:childTnLst>
                                </p:cTn>
                              </p:par>
                            </p:childTnLst>
                          </p:cTn>
                        </p:par>
                        <p:par>
                          <p:cTn id="47" fill="hold">
                            <p:stCondLst>
                              <p:cond delay="6000"/>
                            </p:stCondLst>
                            <p:childTnLst>
                              <p:par>
                                <p:cTn id="48" presetID="14" presetClass="entr" presetSubtype="10"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randombar(horizontal)">
                                      <p:cBhvr>
                                        <p:cTn id="50" dur="500"/>
                                        <p:tgtEl>
                                          <p:spTgt spid="10"/>
                                        </p:tgtEl>
                                      </p:cBhvr>
                                    </p:animEffect>
                                  </p:childTnLst>
                                </p:cTn>
                              </p:par>
                            </p:childTnLst>
                          </p:cTn>
                        </p:par>
                        <p:par>
                          <p:cTn id="51" fill="hold">
                            <p:stCondLst>
                              <p:cond delay="6500"/>
                            </p:stCondLst>
                            <p:childTnLst>
                              <p:par>
                                <p:cTn id="52" presetID="2" presetClass="entr" presetSubtype="4"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childTnLst>
                          </p:cTn>
                        </p:par>
                        <p:par>
                          <p:cTn id="56" fill="hold">
                            <p:stCondLst>
                              <p:cond delay="7000"/>
                            </p:stCondLst>
                            <p:childTnLst>
                              <p:par>
                                <p:cTn id="57" presetID="16" presetClass="entr" presetSubtype="21"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2|2|2.4"/>
</p:tagLst>
</file>

<file path=ppt/tags/tag2.xml><?xml version="1.0" encoding="utf-8"?>
<p:tagLst xmlns:a="http://schemas.openxmlformats.org/drawingml/2006/main" xmlns:r="http://schemas.openxmlformats.org/officeDocument/2006/relationships" xmlns:p="http://schemas.openxmlformats.org/presentationml/2006/main">
  <p:tag name="TIMING" val="|0.9|2.4|1.9|2.3"/>
</p:tagLst>
</file>

<file path=ppt/tags/tag3.xml><?xml version="1.0" encoding="utf-8"?>
<p:tagLst xmlns:a="http://schemas.openxmlformats.org/drawingml/2006/main" xmlns:r="http://schemas.openxmlformats.org/officeDocument/2006/relationships" xmlns:p="http://schemas.openxmlformats.org/presentationml/2006/main">
  <p:tag name="TIMING" val="|1.4|1.5|1.8|1.2|1.5"/>
</p:tagLst>
</file>

<file path=ppt/tags/tag4.xml><?xml version="1.0" encoding="utf-8"?>
<p:tagLst xmlns:a="http://schemas.openxmlformats.org/drawingml/2006/main" xmlns:r="http://schemas.openxmlformats.org/officeDocument/2006/relationships" xmlns:p="http://schemas.openxmlformats.org/presentationml/2006/main">
  <p:tag name="TIMING" val="|29.9"/>
</p:tagLst>
</file>

<file path=ppt/tags/tag5.xml><?xml version="1.0" encoding="utf-8"?>
<p:tagLst xmlns:a="http://schemas.openxmlformats.org/drawingml/2006/main" xmlns:r="http://schemas.openxmlformats.org/officeDocument/2006/relationships" xmlns:p="http://schemas.openxmlformats.org/presentationml/2006/main">
  <p:tag name="TIMING" val="|3.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پاورپوینت پیام هفتم-درس هفتم">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پاورپوینت پیام هفتم-درس هفتم</Template>
  <TotalTime>1</TotalTime>
  <Words>1468</Words>
  <Application>Microsoft Office PowerPoint</Application>
  <PresentationFormat>On-screen Show (4:3)</PresentationFormat>
  <Paragraphs>141</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پاورپوینت پیام هفتم-درس هفتم</vt:lpstr>
      <vt:lpstr>                                          پیام های آسمان پایه هفتم اول متوسطه) درس هفتم، برترین بانو  تهیه کننده :  احمد رمضان نژاد اشکلک  دبیر پیام های آسمان و قرآن منطقه چابکسر  </vt:lpstr>
      <vt:lpstr>            فهرست               din22.persianblog.ir  برترین بانو         3 هدف درس         3 نام ها ولقب ها      5 ویژگیهای حضرت فاطمه زهرا(س)    9 حیا و عفّت 10 علاقه شدید به پیامبر 12 اهمیت دادن به خانواده و خانه داری 14 ساده زیستی   16 ایثار و بخشندگی 17 حضور در اجتماع 18 سوره کوثر           19 شأن نزول سوره کوثر       20 فضیلت سوره کوثر        21 مناجات حضرت زهرا (س)     22           </vt:lpstr>
      <vt:lpstr> درس هفتم برترین بانو</vt:lpstr>
      <vt:lpstr>         فرزند پیامبر دو سال بیشتر نداشت که مشرکان مکّه، پیامبر و خویشانش را سه سال در شِعب ابو طالب در محاصره قرار دادند. هنوز سختی محاصره تمام نشده بود که فاطمه مادرش خدیجه را از دست داد.   فاطمه در تمام سال هایی که در مکّه به همراه پیامبر زندگی میکرد، بارها و بارها شاهد آزار و اذیت پیامبر توسط مشرکان بود. اینها موجب شد ایشان در دوران کودکی، دشواری ترک شهر و دیار خود را بپذیرد و به دنبال پدر به مدینه هجرت کند. این رنج ها نه تنها موجب ناامیدی اش نشد بلکه او را مقاومتر و استوارتر ساخت. شاید این سخن پیامبر را شنیده اید که:   فاطمه سرور زنان اوّلین و آخرین و برترین بانوی جهان است.  به نظر شما این جمله چه معنا و مفاهیمی در خود دارد؟ یکی از معانی این جمله آن است که در بین زنان عالم چه در گذشته و چه در زمان حال و آینده کسی بهتر و والامقامتر از ایشان نیست. پس با الگو گرفتن از زندگی ایشان م یتوانیم خود را تا حدِّ توان به شخصیت بهترین و برترین بانوی جهان نزدیک کنیم.</vt:lpstr>
      <vt:lpstr>نام ها و لقب ها</vt:lpstr>
      <vt:lpstr>PowerPoint Presentation</vt:lpstr>
      <vt:lpstr>PowerPoint Presentation</vt:lpstr>
      <vt:lpstr>PowerPoint Presentation</vt:lpstr>
      <vt:lpstr>ویژگی های حضرت زهرا(س)</vt:lpstr>
      <vt:lpstr>1- حیا و عفّت</vt:lpstr>
      <vt:lpstr>حکایت</vt:lpstr>
      <vt:lpstr>2- علاقه ی شدید به پیامبر</vt:lpstr>
      <vt:lpstr>پیامبر اکرم (ص) :  خداوند فاطمه را دوست دارد و دوستداران فاطمه را نیز دوست دارد.  خداوند با خوشحالی فاطمه خشنود و با خشم او خشمگین می شود.</vt:lpstr>
      <vt:lpstr>3- اهمیت دادن به خانواده و خانه داری</vt:lpstr>
      <vt:lpstr>PowerPoint Presentation</vt:lpstr>
      <vt:lpstr>                 4- ساده زیستی</vt:lpstr>
      <vt:lpstr>5- ایثار و بخشندگی</vt:lpstr>
      <vt:lpstr>6- حضور در اجتماع</vt:lpstr>
      <vt:lpstr>سوره کوثر </vt:lpstr>
      <vt:lpstr>PowerPoint Presentation</vt:lpstr>
      <vt:lpstr>  فضیلت سوره ی کوثر</vt:lpstr>
      <vt:lpstr>مناجات حضرت زهرا (س)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پیام های آسمان پایه هفتم اول متوسطه) درس هفتم، برترین بانو  تهیه کننده :  احمد رمضان نژاد اشکلک  دبیر پیام های آسمان و قرآن منطقه چابکسر  </dc:title>
  <dc:creator>Nasir2</dc:creator>
  <cp:lastModifiedBy>Nasir2</cp:lastModifiedBy>
  <cp:revision>1</cp:revision>
  <dcterms:created xsi:type="dcterms:W3CDTF">2016-06-07T07:54:17Z</dcterms:created>
  <dcterms:modified xsi:type="dcterms:W3CDTF">2016-06-07T07:56:04Z</dcterms:modified>
</cp:coreProperties>
</file>