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1176" y="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7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3749040" y="1659635"/>
            <a:ext cx="1645919" cy="1691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1601724" y="152400"/>
            <a:ext cx="5958839" cy="13944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988184" y="334721"/>
            <a:ext cx="5167630" cy="78866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000" b="0" i="0">
                <a:solidFill>
                  <a:srgbClr val="2C2E2B"/>
                </a:solidFill>
                <a:latin typeface="Calisto MT"/>
                <a:cs typeface="Calisto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10/14/2017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000" b="0" i="0">
                <a:solidFill>
                  <a:srgbClr val="2C2E2B"/>
                </a:solidFill>
                <a:latin typeface="Calisto MT"/>
                <a:cs typeface="Calisto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10/14/2017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000" b="0" i="0">
                <a:solidFill>
                  <a:srgbClr val="2C2E2B"/>
                </a:solidFill>
                <a:latin typeface="Calisto MT"/>
                <a:cs typeface="Calisto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10/14/2017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000" b="0" i="0">
                <a:solidFill>
                  <a:srgbClr val="2C2E2B"/>
                </a:solidFill>
                <a:latin typeface="Calisto MT"/>
                <a:cs typeface="Calisto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10/14/2017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7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4009644" y="3048000"/>
            <a:ext cx="1124712" cy="7711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1854707" y="1121663"/>
            <a:ext cx="5437632" cy="65684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1900301" y="1146555"/>
            <a:ext cx="5346700" cy="56553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3444240" y="2061972"/>
            <a:ext cx="2244852" cy="63093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3489705" y="2086229"/>
            <a:ext cx="2154057" cy="54025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2712720" y="2881883"/>
            <a:ext cx="897635" cy="31089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2739770" y="2896616"/>
            <a:ext cx="843533" cy="25666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3659123" y="2881883"/>
            <a:ext cx="2759964" cy="31242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k object 25"/>
          <p:cNvSpPr/>
          <p:nvPr/>
        </p:nvSpPr>
        <p:spPr>
          <a:xfrm>
            <a:off x="3686175" y="2896997"/>
            <a:ext cx="2705354" cy="25717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k object 26"/>
          <p:cNvSpPr/>
          <p:nvPr/>
        </p:nvSpPr>
        <p:spPr>
          <a:xfrm>
            <a:off x="4572" y="0"/>
            <a:ext cx="9139427" cy="685799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10/14/2017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799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3749040" y="1659635"/>
            <a:ext cx="1645919" cy="16916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317875" y="334721"/>
            <a:ext cx="2508249" cy="78866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000" b="0" i="0">
                <a:solidFill>
                  <a:srgbClr val="2C2E2B"/>
                </a:solidFill>
                <a:latin typeface="Calisto MT"/>
                <a:cs typeface="Calisto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64540" y="2231263"/>
            <a:ext cx="7614919" cy="24752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10/14/2017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lPsRc4Xhuf0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theglasshouse.org/history/bios/vanderrohe/" TargetMode="External"/><Relationship Id="rId2" Type="http://schemas.openxmlformats.org/officeDocument/2006/relationships/hyperlink" Target="http://theglasshouse.org/programs/conversations/transparency/overview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olumbia.edu/cu/gsapp/BT/GATEWAY/FARNSWTH/farnswth.html" TargetMode="External"/><Relationship Id="rId5" Type="http://schemas.openxmlformats.org/officeDocument/2006/relationships/hyperlink" Target="http://architectuul.com/architecture/farnsworth-house" TargetMode="External"/><Relationship Id="rId4" Type="http://schemas.openxmlformats.org/officeDocument/2006/relationships/hyperlink" Target="http://www.architecturaldigest.com/architecture/2012-09/architect-philip-johnson-glass-house-modernism-article" TargetMode="Externa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4267200"/>
            <a:ext cx="815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4000" dirty="0">
                <a:solidFill>
                  <a:schemeClr val="bg1"/>
                </a:solidFill>
                <a:cs typeface="B Nazanin" pitchFamily="2" charset="-78"/>
              </a:rPr>
              <a:t>خانه فارنزورث (خانه شیشه‌ای) میس وندروهه</a:t>
            </a:r>
            <a:endParaRPr lang="en-US" sz="4000" dirty="0">
              <a:solidFill>
                <a:schemeClr val="bg1"/>
              </a:solidFill>
              <a:cs typeface="B Nazanin" pitchFamily="2" charset="-78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352800" y="685800"/>
            <a:ext cx="2291715" cy="62901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lang="fa-IR" sz="4000" spc="0" dirty="0" smtClean="0">
                <a:cs typeface="B Nazanin" pitchFamily="2" charset="-78"/>
              </a:rPr>
              <a:t>مفهوم</a:t>
            </a:r>
            <a:endParaRPr sz="4000" spc="0" dirty="0">
              <a:cs typeface="B Nazanin" pitchFamily="2" charset="-78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32332" y="1839467"/>
            <a:ext cx="7203948" cy="49819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367404" y="685800"/>
            <a:ext cx="2291715" cy="62901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lang="fa-IR" sz="4000" spc="0" dirty="0" smtClean="0">
                <a:cs typeface="B Nazanin" pitchFamily="2" charset="-78"/>
              </a:rPr>
              <a:t>مفهوم</a:t>
            </a:r>
            <a:endParaRPr sz="4000" spc="0" dirty="0">
              <a:cs typeface="B Nazanin" pitchFamily="2" charset="-78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64540" y="2231263"/>
            <a:ext cx="7497445" cy="149015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r" rtl="1">
              <a:lnSpc>
                <a:spcPct val="100000"/>
              </a:lnSpc>
              <a:spcBef>
                <a:spcPts val="100"/>
              </a:spcBef>
              <a:tabLst>
                <a:tab pos="469900" algn="l"/>
              </a:tabLst>
            </a:pPr>
            <a:r>
              <a:rPr sz="2400" dirty="0">
                <a:solidFill>
                  <a:srgbClr val="8E877B"/>
                </a:solidFill>
                <a:latin typeface="Wingdings"/>
                <a:cs typeface="B Nazanin" pitchFamily="2" charset="-78"/>
              </a:rPr>
              <a:t></a:t>
            </a:r>
            <a:r>
              <a:rPr sz="2400" dirty="0">
                <a:solidFill>
                  <a:srgbClr val="8E877B"/>
                </a:solidFill>
                <a:latin typeface="Times New Roman"/>
                <a:cs typeface="B Nazanin" pitchFamily="2" charset="-78"/>
              </a:rPr>
              <a:t>	</a:t>
            </a:r>
            <a:r>
              <a:rPr lang="fa-IR" sz="2400" dirty="0">
                <a:cs typeface="B Nazanin" pitchFamily="2" charset="-78"/>
              </a:rPr>
              <a:t> </a:t>
            </a:r>
            <a:r>
              <a:rPr lang="fa-IR" sz="2400" dirty="0" smtClean="0">
                <a:cs typeface="B Nazanin" pitchFamily="2" charset="-78"/>
              </a:rPr>
              <a:t>این خانه بسیار شفاف به نظر می‌رسد</a:t>
            </a:r>
            <a:r>
              <a:rPr lang="fa-IR" sz="2400" dirty="0">
                <a:cs typeface="B Nazanin" pitchFamily="2" charset="-78"/>
              </a:rPr>
              <a:t/>
            </a:r>
            <a:br>
              <a:rPr lang="fa-IR" sz="2400" dirty="0">
                <a:cs typeface="B Nazanin" pitchFamily="2" charset="-78"/>
              </a:rPr>
            </a:br>
            <a:r>
              <a:rPr lang="en-US" sz="2400" dirty="0">
                <a:cs typeface="B Nazanin" pitchFamily="2" charset="-78"/>
              </a:rPr>
              <a:t>-</a:t>
            </a:r>
            <a:r>
              <a:rPr lang="fa-IR" sz="2400" dirty="0" smtClean="0">
                <a:cs typeface="B Nazanin" pitchFamily="2" charset="-78"/>
              </a:rPr>
              <a:t>از </a:t>
            </a:r>
            <a:r>
              <a:rPr lang="fa-IR" sz="2400" dirty="0">
                <a:cs typeface="B Nazanin" pitchFamily="2" charset="-78"/>
              </a:rPr>
              <a:t>سوی دیگر، </a:t>
            </a:r>
            <a:r>
              <a:rPr lang="fa-IR" sz="2400" dirty="0" smtClean="0">
                <a:cs typeface="B Nazanin" pitchFamily="2" charset="-78"/>
              </a:rPr>
              <a:t>فاصله خانه </a:t>
            </a:r>
            <a:r>
              <a:rPr lang="fa-IR" sz="2400" dirty="0">
                <a:cs typeface="B Nazanin" pitchFamily="2" charset="-78"/>
              </a:rPr>
              <a:t>از </a:t>
            </a:r>
            <a:r>
              <a:rPr lang="fa-IR" sz="2400" dirty="0" smtClean="0">
                <a:cs typeface="B Nazanin" pitchFamily="2" charset="-78"/>
              </a:rPr>
              <a:t>زمین و اتصال آن به این زمین توسط ستون‌های سر برافراشته ای که با </a:t>
            </a:r>
            <a:r>
              <a:rPr lang="fa-IR" sz="2400" dirty="0">
                <a:cs typeface="B Nazanin" pitchFamily="2" charset="-78"/>
              </a:rPr>
              <a:t>ایده خلوص </a:t>
            </a:r>
            <a:r>
              <a:rPr lang="fa-IR" sz="2400" dirty="0" smtClean="0">
                <a:cs typeface="B Nazanin" pitchFamily="2" charset="-78"/>
              </a:rPr>
              <a:t>و طهارت عجین شده اند در </a:t>
            </a:r>
            <a:r>
              <a:rPr lang="fa-IR" sz="2400" dirty="0">
                <a:cs typeface="B Nazanin" pitchFamily="2" charset="-78"/>
              </a:rPr>
              <a:t>این معماری بسیار سنتی </a:t>
            </a:r>
            <a:r>
              <a:rPr lang="fa-IR" sz="2400" dirty="0" smtClean="0">
                <a:cs typeface="B Nazanin" pitchFamily="2" charset="-78"/>
              </a:rPr>
              <a:t>ژاپنی</a:t>
            </a:r>
            <a:r>
              <a:rPr lang="fa-IR" sz="2400" spc="-15" dirty="0">
                <a:solidFill>
                  <a:srgbClr val="2C2E2B"/>
                </a:solidFill>
                <a:latin typeface="Calisto MT"/>
                <a:cs typeface="B Nazanin" pitchFamily="2" charset="-78"/>
              </a:rPr>
              <a:t> </a:t>
            </a:r>
            <a:r>
              <a:rPr lang="fa-IR" sz="2400" spc="-15" dirty="0" smtClean="0">
                <a:solidFill>
                  <a:srgbClr val="2C2E2B"/>
                </a:solidFill>
                <a:latin typeface="Calisto MT"/>
                <a:cs typeface="B Nazanin" pitchFamily="2" charset="-78"/>
              </a:rPr>
              <a:t>به چشم می‌خورد</a:t>
            </a:r>
            <a:endParaRPr sz="2400" dirty="0">
              <a:latin typeface="Calisto MT"/>
              <a:cs typeface="B Nazanin" pitchFamily="2" charset="-78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903220" y="4322062"/>
            <a:ext cx="3896867" cy="24444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539872" y="457200"/>
            <a:ext cx="4062729" cy="62901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 rtl="1">
              <a:lnSpc>
                <a:spcPct val="100000"/>
              </a:lnSpc>
              <a:spcBef>
                <a:spcPts val="105"/>
              </a:spcBef>
            </a:pPr>
            <a:r>
              <a:rPr lang="fa-IR" sz="4000" spc="-5" dirty="0" smtClean="0">
                <a:cs typeface="B Nazanin" pitchFamily="2" charset="-78"/>
              </a:rPr>
              <a:t>پلان و برش</a:t>
            </a:r>
            <a:endParaRPr sz="4000" dirty="0">
              <a:cs typeface="B Nazanin" pitchFamily="2" charset="-78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44779" y="1415795"/>
            <a:ext cx="8852916" cy="54422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276600" y="762000"/>
            <a:ext cx="2508249" cy="62901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3335" algn="ctr" rtl="1">
              <a:lnSpc>
                <a:spcPct val="100000"/>
              </a:lnSpc>
              <a:spcBef>
                <a:spcPts val="105"/>
              </a:spcBef>
            </a:pPr>
            <a:r>
              <a:rPr lang="fa-IR" sz="4000" spc="10" dirty="0" smtClean="0">
                <a:cs typeface="B Nazanin" pitchFamily="2" charset="-78"/>
              </a:rPr>
              <a:t>سازه</a:t>
            </a:r>
            <a:endParaRPr sz="4000" spc="10" dirty="0">
              <a:cs typeface="B Nazanin" pitchFamily="2" charset="-78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64540" y="2232787"/>
            <a:ext cx="7214870" cy="219354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r" rtl="1">
              <a:lnSpc>
                <a:spcPct val="100000"/>
              </a:lnSpc>
              <a:spcBef>
                <a:spcPts val="105"/>
              </a:spcBef>
              <a:tabLst>
                <a:tab pos="469900" algn="l"/>
              </a:tabLst>
            </a:pPr>
            <a:r>
              <a:rPr sz="2000" dirty="0">
                <a:solidFill>
                  <a:srgbClr val="8E877B"/>
                </a:solidFill>
                <a:latin typeface="Wingdings"/>
                <a:cs typeface="B Nazanin" pitchFamily="2" charset="-78"/>
              </a:rPr>
              <a:t></a:t>
            </a:r>
            <a:r>
              <a:rPr sz="2000" dirty="0">
                <a:solidFill>
                  <a:srgbClr val="8E877B"/>
                </a:solidFill>
                <a:latin typeface="Times New Roman"/>
                <a:cs typeface="B Nazanin" pitchFamily="2" charset="-78"/>
              </a:rPr>
              <a:t>	</a:t>
            </a:r>
            <a:r>
              <a:rPr lang="fa-IR" sz="2000" dirty="0">
                <a:cs typeface="B Nazanin" pitchFamily="2" charset="-78"/>
              </a:rPr>
              <a:t>خانه </a:t>
            </a:r>
            <a:r>
              <a:rPr lang="fa-IR" sz="2000" dirty="0" smtClean="0">
                <a:cs typeface="B Nazanin" pitchFamily="2" charset="-78"/>
              </a:rPr>
              <a:t>فارنزورث، تجلی نهایی مینیمالیسم یا کمینه گرایی </a:t>
            </a:r>
            <a:r>
              <a:rPr lang="fa-IR" sz="2000" dirty="0">
                <a:cs typeface="B Nazanin" pitchFamily="2" charset="-78"/>
              </a:rPr>
              <a:t>است.</a:t>
            </a:r>
            <a:br>
              <a:rPr lang="fa-IR" sz="2000" dirty="0">
                <a:cs typeface="B Nazanin" pitchFamily="2" charset="-78"/>
              </a:rPr>
            </a:br>
            <a:r>
              <a:rPr lang="en-US" sz="2000" dirty="0" smtClean="0">
                <a:cs typeface="B Nazanin" pitchFamily="2" charset="-78"/>
              </a:rPr>
              <a:t>- </a:t>
            </a:r>
            <a:r>
              <a:rPr lang="fa-IR" sz="2000" dirty="0" smtClean="0">
                <a:cs typeface="B Nazanin" pitchFamily="2" charset="-78"/>
              </a:rPr>
              <a:t>عناصر این سازه </a:t>
            </a:r>
            <a:r>
              <a:rPr lang="fa-IR" sz="2000" dirty="0">
                <a:cs typeface="B Nazanin" pitchFamily="2" charset="-78"/>
              </a:rPr>
              <a:t>شامل 8 </a:t>
            </a:r>
            <a:r>
              <a:rPr lang="fa-IR" sz="2000" dirty="0" smtClean="0">
                <a:cs typeface="B Nazanin" pitchFamily="2" charset="-78"/>
              </a:rPr>
              <a:t>ستون است که با، </a:t>
            </a:r>
            <a:r>
              <a:rPr lang="fa-IR" sz="2000" dirty="0">
                <a:cs typeface="B Nazanin" pitchFamily="2" charset="-78"/>
              </a:rPr>
              <a:t>فاصله 6،60 متر از هم </a:t>
            </a:r>
            <a:r>
              <a:rPr lang="fa-IR" sz="2000" dirty="0" smtClean="0">
                <a:cs typeface="B Nazanin" pitchFamily="2" charset="-78"/>
              </a:rPr>
              <a:t>جدا شده‌اند، و از </a:t>
            </a:r>
            <a:r>
              <a:rPr lang="fa-IR" sz="2000" dirty="0">
                <a:cs typeface="B Nazanin" pitchFamily="2" charset="-78"/>
              </a:rPr>
              <a:t>دو </a:t>
            </a:r>
            <a:r>
              <a:rPr lang="fa-IR" sz="2000" dirty="0" smtClean="0">
                <a:cs typeface="B Nazanin" pitchFamily="2" charset="-78"/>
              </a:rPr>
              <a:t>تخته‌ای که </a:t>
            </a:r>
            <a:r>
              <a:rPr lang="fa-IR" sz="2000" dirty="0">
                <a:cs typeface="B Nazanin" pitchFamily="2" charset="-78"/>
              </a:rPr>
              <a:t>کف و سقف را تشکیل </a:t>
            </a:r>
            <a:r>
              <a:rPr lang="fa-IR" sz="2000" dirty="0" smtClean="0">
                <a:cs typeface="B Nazanin" pitchFamily="2" charset="-78"/>
              </a:rPr>
              <a:t>می‌دهند حمایت می‌نمایند.</a:t>
            </a:r>
            <a:endParaRPr lang="en-US" sz="2000" dirty="0">
              <a:cs typeface="B Nazanin" pitchFamily="2" charset="-78"/>
            </a:endParaRPr>
          </a:p>
          <a:p>
            <a:pPr marL="355600" indent="-342900" algn="r" rtl="1">
              <a:lnSpc>
                <a:spcPct val="100000"/>
              </a:lnSpc>
              <a:spcBef>
                <a:spcPts val="105"/>
              </a:spcBef>
              <a:buFontTx/>
              <a:buChar char="-"/>
              <a:tabLst>
                <a:tab pos="469900" algn="l"/>
              </a:tabLst>
            </a:pPr>
            <a:r>
              <a:rPr lang="fa-IR" sz="2000" dirty="0" smtClean="0">
                <a:cs typeface="B Nazanin" pitchFamily="2" charset="-78"/>
              </a:rPr>
              <a:t>بخش داخلی</a:t>
            </a:r>
            <a:r>
              <a:rPr lang="fa-IR" sz="2000" dirty="0">
                <a:cs typeface="B Nazanin" pitchFamily="2" charset="-78"/>
              </a:rPr>
              <a:t>، با ارتفاع قابل ملاحظه 2.85 متر، تنها به </a:t>
            </a:r>
            <a:r>
              <a:rPr lang="fa-IR" sz="2000" dirty="0" smtClean="0">
                <a:cs typeface="B Nazanin" pitchFamily="2" charset="-78"/>
              </a:rPr>
              <a:t>بلوک سرویس‌های بهداشتی </a:t>
            </a:r>
            <a:r>
              <a:rPr lang="fa-IR" sz="2000" dirty="0">
                <a:cs typeface="B Nazanin" pitchFamily="2" charset="-78"/>
              </a:rPr>
              <a:t>که شامل </a:t>
            </a:r>
            <a:r>
              <a:rPr lang="fa-IR" sz="2000" dirty="0" smtClean="0">
                <a:cs typeface="B Nazanin" pitchFamily="2" charset="-78"/>
              </a:rPr>
              <a:t>توالت‌ها نیز می‌باشد، </a:t>
            </a:r>
            <a:r>
              <a:rPr lang="fa-IR" sz="2000" dirty="0">
                <a:cs typeface="B Nazanin" pitchFamily="2" charset="-78"/>
              </a:rPr>
              <a:t>تقسیم شده </a:t>
            </a:r>
            <a:r>
              <a:rPr lang="fa-IR" sz="2000" dirty="0" smtClean="0">
                <a:cs typeface="B Nazanin" pitchFamily="2" charset="-78"/>
              </a:rPr>
              <a:t>است.</a:t>
            </a:r>
            <a:endParaRPr lang="en-US" sz="2000" dirty="0">
              <a:cs typeface="B Nazanin" pitchFamily="2" charset="-78"/>
            </a:endParaRPr>
          </a:p>
          <a:p>
            <a:pPr marL="12700" algn="r" rtl="1">
              <a:lnSpc>
                <a:spcPct val="100000"/>
              </a:lnSpc>
              <a:spcBef>
                <a:spcPts val="105"/>
              </a:spcBef>
              <a:tabLst>
                <a:tab pos="469900" algn="l"/>
              </a:tabLst>
            </a:pPr>
            <a:r>
              <a:rPr lang="en-US" sz="2000" dirty="0">
                <a:cs typeface="B Nazanin" pitchFamily="2" charset="-78"/>
              </a:rPr>
              <a:t>-</a:t>
            </a:r>
            <a:r>
              <a:rPr lang="fa-IR" sz="2000" dirty="0" smtClean="0">
                <a:cs typeface="B Nazanin" pitchFamily="2" charset="-78"/>
              </a:rPr>
              <a:t>قطعه 2.75 متری تراس، </a:t>
            </a:r>
            <a:r>
              <a:rPr lang="fa-IR" sz="2000" dirty="0">
                <a:cs typeface="B Nazanin" pitchFamily="2" charset="-78"/>
              </a:rPr>
              <a:t>تنها توسط 4 ستون پشتیبانی </a:t>
            </a:r>
            <a:r>
              <a:rPr lang="fa-IR" sz="2000" dirty="0" smtClean="0">
                <a:cs typeface="B Nazanin" pitchFamily="2" charset="-78"/>
              </a:rPr>
              <a:t>می‌شود </a:t>
            </a:r>
            <a:r>
              <a:rPr lang="fa-IR" sz="2000" dirty="0">
                <a:cs typeface="B Nazanin" pitchFamily="2" charset="-78"/>
              </a:rPr>
              <a:t>و </a:t>
            </a:r>
            <a:r>
              <a:rPr lang="fa-IR" sz="2000" dirty="0" smtClean="0">
                <a:cs typeface="B Nazanin" pitchFamily="2" charset="-78"/>
              </a:rPr>
              <a:t>به </a:t>
            </a:r>
            <a:r>
              <a:rPr lang="fa-IR" sz="2000" dirty="0">
                <a:cs typeface="B Nazanin" pitchFamily="2" charset="-78"/>
              </a:rPr>
              <a:t>ورودی </a:t>
            </a:r>
            <a:r>
              <a:rPr lang="fa-IR" sz="2000" dirty="0" smtClean="0">
                <a:cs typeface="B Nazanin" pitchFamily="2" charset="-78"/>
              </a:rPr>
              <a:t>ختم می‌شود که تاکید به سزایی بر معنویت و عدم مادی‌گرایی خانه دارد.</a:t>
            </a:r>
            <a:endParaRPr sz="2000" dirty="0">
              <a:latin typeface="Calisto MT"/>
              <a:cs typeface="B Nazanin" pitchFamily="2" charset="-78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200400" y="838200"/>
            <a:ext cx="2508249" cy="62901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3335" algn="ctr">
              <a:lnSpc>
                <a:spcPct val="100000"/>
              </a:lnSpc>
              <a:spcBef>
                <a:spcPts val="105"/>
              </a:spcBef>
            </a:pPr>
            <a:r>
              <a:rPr lang="fa-IR" sz="4000" spc="10" dirty="0" smtClean="0">
                <a:cs typeface="B Nazanin" panose="00000400000000000000" pitchFamily="2" charset="-78"/>
              </a:rPr>
              <a:t>سازه</a:t>
            </a:r>
            <a:endParaRPr sz="4000" spc="10" dirty="0">
              <a:cs typeface="B Nazanin" panose="00000400000000000000" pitchFamily="2" charset="-78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73151" y="2075179"/>
            <a:ext cx="4551045" cy="415819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469900" marR="80645" indent="-457200" algn="r" rtl="1">
              <a:lnSpc>
                <a:spcPts val="2590"/>
              </a:lnSpc>
              <a:spcBef>
                <a:spcPts val="425"/>
              </a:spcBef>
              <a:tabLst>
                <a:tab pos="469265" algn="l"/>
              </a:tabLst>
            </a:pPr>
            <a:r>
              <a:rPr sz="2400" dirty="0">
                <a:latin typeface="Wingdings"/>
                <a:cs typeface="B Nazanin" pitchFamily="2" charset="-78"/>
              </a:rPr>
              <a:t></a:t>
            </a:r>
            <a:r>
              <a:rPr sz="2400" dirty="0">
                <a:latin typeface="Times New Roman"/>
                <a:cs typeface="B Nazanin" pitchFamily="2" charset="-78"/>
              </a:rPr>
              <a:t>	</a:t>
            </a:r>
            <a:r>
              <a:rPr lang="fa-IR" sz="2400" dirty="0" smtClean="0">
                <a:cs typeface="B Nazanin" pitchFamily="2" charset="-78"/>
              </a:rPr>
              <a:t>کف</a:t>
            </a:r>
            <a:r>
              <a:rPr lang="fa-IR" sz="2400" dirty="0">
                <a:cs typeface="B Nazanin" pitchFamily="2" charset="-78"/>
              </a:rPr>
              <a:t>خانه فارنزورث (خانه شیشه‌ای) میس </a:t>
            </a:r>
            <a:r>
              <a:rPr lang="fa-IR" sz="2400" dirty="0" smtClean="0">
                <a:cs typeface="B Nazanin" pitchFamily="2" charset="-78"/>
              </a:rPr>
              <a:t>وندروهه از دو </a:t>
            </a:r>
            <a:r>
              <a:rPr lang="fa-IR" sz="2400" dirty="0">
                <a:cs typeface="B Nazanin" pitchFamily="2" charset="-78"/>
              </a:rPr>
              <a:t>لایه </a:t>
            </a:r>
            <a:r>
              <a:rPr lang="fa-IR" sz="2400" dirty="0" smtClean="0">
                <a:cs typeface="B Nazanin" pitchFamily="2" charset="-78"/>
              </a:rPr>
              <a:t>تشکیل شده که در بین آنها، سیستم‌های </a:t>
            </a:r>
            <a:r>
              <a:rPr lang="fa-IR" sz="2400" dirty="0">
                <a:cs typeface="B Nazanin" pitchFamily="2" charset="-78"/>
              </a:rPr>
              <a:t>لوله کشی و زهکشی قرار </a:t>
            </a:r>
            <a:r>
              <a:rPr lang="fa-IR" sz="2400" dirty="0" smtClean="0">
                <a:cs typeface="B Nazanin" pitchFamily="2" charset="-78"/>
              </a:rPr>
              <a:t>گرفته‌اند.</a:t>
            </a:r>
            <a:endParaRPr lang="en-US" sz="2400" dirty="0">
              <a:cs typeface="B Nazanin" pitchFamily="2" charset="-78"/>
            </a:endParaRPr>
          </a:p>
          <a:p>
            <a:pPr marL="469900" marR="80645" indent="-457200" algn="r" rtl="1">
              <a:lnSpc>
                <a:spcPts val="2590"/>
              </a:lnSpc>
              <a:spcBef>
                <a:spcPts val="425"/>
              </a:spcBef>
              <a:tabLst>
                <a:tab pos="469265" algn="l"/>
              </a:tabLst>
            </a:pPr>
            <a:r>
              <a:rPr lang="en-US" sz="2400" dirty="0">
                <a:cs typeface="B Nazanin" pitchFamily="2" charset="-78"/>
              </a:rPr>
              <a:t>-</a:t>
            </a:r>
            <a:r>
              <a:rPr lang="fa-IR" sz="2400" dirty="0" smtClean="0">
                <a:cs typeface="B Nazanin" pitchFamily="2" charset="-78"/>
              </a:rPr>
              <a:t>عناصر </a:t>
            </a:r>
            <a:r>
              <a:rPr lang="fa-IR" sz="2400" dirty="0">
                <a:cs typeface="B Nazanin" pitchFamily="2" charset="-78"/>
              </a:rPr>
              <a:t>لوله کشی داخلی </a:t>
            </a:r>
            <a:r>
              <a:rPr lang="fa-IR" sz="2400" dirty="0" smtClean="0">
                <a:cs typeface="B Nazanin" pitchFamily="2" charset="-78"/>
              </a:rPr>
              <a:t>این سازه به بخش مرکزی مدور آن ختم می‌شوند  </a:t>
            </a:r>
            <a:r>
              <a:rPr lang="fa-IR" sz="2400" dirty="0">
                <a:cs typeface="B Nazanin" pitchFamily="2" charset="-78"/>
              </a:rPr>
              <a:t>و همچنین </a:t>
            </a:r>
            <a:r>
              <a:rPr lang="fa-IR" sz="2400" dirty="0" smtClean="0">
                <a:cs typeface="B Nazanin" pitchFamily="2" charset="-78"/>
              </a:rPr>
              <a:t>زه‌آب باران نیز به همین بخش منتقل می‌گردد .</a:t>
            </a:r>
            <a:endParaRPr lang="en-US" sz="2400" dirty="0">
              <a:cs typeface="B Nazanin" pitchFamily="2" charset="-78"/>
            </a:endParaRPr>
          </a:p>
          <a:p>
            <a:pPr marL="469900" marR="80645" indent="-457200" algn="r" rtl="1">
              <a:lnSpc>
                <a:spcPts val="2590"/>
              </a:lnSpc>
              <a:spcBef>
                <a:spcPts val="425"/>
              </a:spcBef>
              <a:tabLst>
                <a:tab pos="469265" algn="l"/>
              </a:tabLst>
            </a:pPr>
            <a:r>
              <a:rPr lang="en-US" sz="2400" dirty="0" smtClean="0">
                <a:cs typeface="B Nazanin" pitchFamily="2" charset="-78"/>
              </a:rPr>
              <a:t>- </a:t>
            </a:r>
            <a:r>
              <a:rPr lang="fa-IR" sz="2400" dirty="0" smtClean="0">
                <a:cs typeface="B Nazanin" pitchFamily="2" charset="-78"/>
              </a:rPr>
              <a:t>سقف خانه فارنزورث، که در بیشتر نقاط صاف و هموار است، اندکی به سمت مرکز سازه اریب شده تا </a:t>
            </a:r>
            <a:r>
              <a:rPr lang="fa-IR" sz="2400" dirty="0">
                <a:cs typeface="B Nazanin" pitchFamily="2" charset="-78"/>
              </a:rPr>
              <a:t>آب را به سمت لبه </a:t>
            </a:r>
            <a:r>
              <a:rPr lang="fa-IR" sz="2400" dirty="0" smtClean="0">
                <a:cs typeface="B Nazanin" pitchFamily="2" charset="-78"/>
              </a:rPr>
              <a:t>های آن </a:t>
            </a:r>
            <a:r>
              <a:rPr lang="fa-IR" sz="2400" dirty="0">
                <a:cs typeface="B Nazanin" pitchFamily="2" charset="-78"/>
              </a:rPr>
              <a:t>حرکت دهد.</a:t>
            </a:r>
            <a:endParaRPr sz="2400" dirty="0">
              <a:latin typeface="Calisto MT"/>
              <a:cs typeface="B Nazanin" pitchFamily="2" charset="-78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141976" y="2782823"/>
            <a:ext cx="3790187" cy="26548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981200" y="762000"/>
            <a:ext cx="5165090" cy="62901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 rtl="1">
              <a:lnSpc>
                <a:spcPct val="100000"/>
              </a:lnSpc>
              <a:spcBef>
                <a:spcPts val="105"/>
              </a:spcBef>
            </a:pPr>
            <a:r>
              <a:rPr lang="fa-IR" sz="4000" spc="10" dirty="0" smtClean="0">
                <a:cs typeface="B Nazanin" pitchFamily="2" charset="-78"/>
              </a:rPr>
              <a:t>تحلیل </a:t>
            </a:r>
            <a:r>
              <a:rPr lang="fa-IR" sz="4000" spc="10" dirty="0">
                <a:cs typeface="B Nazanin" pitchFamily="2" charset="-78"/>
              </a:rPr>
              <a:t>سازه‌ای</a:t>
            </a:r>
            <a:endParaRPr sz="4000" spc="-15" dirty="0">
              <a:cs typeface="B Nazanin" pitchFamily="2" charset="-78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64540" y="2231263"/>
            <a:ext cx="7014845" cy="1377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marR="5080" indent="-457834">
              <a:lnSpc>
                <a:spcPct val="100000"/>
              </a:lnSpc>
              <a:spcBef>
                <a:spcPts val="100"/>
              </a:spcBef>
              <a:tabLst>
                <a:tab pos="469900" algn="l"/>
              </a:tabLst>
            </a:pPr>
            <a:r>
              <a:rPr sz="2400" dirty="0">
                <a:solidFill>
                  <a:srgbClr val="8E877B"/>
                </a:solidFill>
                <a:latin typeface="Wingdings"/>
                <a:cs typeface="Wingdings"/>
              </a:rPr>
              <a:t></a:t>
            </a:r>
            <a:r>
              <a:rPr sz="2400" dirty="0">
                <a:solidFill>
                  <a:srgbClr val="8E877B"/>
                </a:solidFill>
                <a:latin typeface="Times New Roman"/>
                <a:cs typeface="Times New Roman"/>
              </a:rPr>
              <a:t>	</a:t>
            </a:r>
            <a:r>
              <a:rPr sz="2400" spc="-50" dirty="0" smtClean="0">
                <a:solidFill>
                  <a:srgbClr val="2C2E2B"/>
                </a:solidFill>
                <a:latin typeface="Calisto MT"/>
                <a:cs typeface="Calisto MT"/>
              </a:rPr>
              <a:t>YouTube </a:t>
            </a:r>
            <a:r>
              <a:rPr sz="2400" spc="-10" dirty="0" smtClean="0">
                <a:solidFill>
                  <a:srgbClr val="2C2E2B"/>
                </a:solidFill>
                <a:latin typeface="Calisto MT"/>
                <a:cs typeface="Calisto MT"/>
              </a:rPr>
              <a:t>Video: </a:t>
            </a:r>
            <a:r>
              <a:rPr sz="2400" dirty="0" smtClean="0">
                <a:solidFill>
                  <a:srgbClr val="2C2E2B"/>
                </a:solidFill>
                <a:latin typeface="Calisto MT"/>
                <a:cs typeface="Calisto MT"/>
              </a:rPr>
              <a:t>“3D </a:t>
            </a:r>
            <a:r>
              <a:rPr sz="2400" spc="-10" dirty="0" smtClean="0">
                <a:solidFill>
                  <a:srgbClr val="2C2E2B"/>
                </a:solidFill>
                <a:latin typeface="Calisto MT"/>
                <a:cs typeface="Calisto MT"/>
              </a:rPr>
              <a:t>Farnsworth </a:t>
            </a:r>
            <a:r>
              <a:rPr sz="2400" spc="-5" dirty="0" smtClean="0">
                <a:solidFill>
                  <a:srgbClr val="2C2E2B"/>
                </a:solidFill>
                <a:latin typeface="Calisto MT"/>
                <a:cs typeface="Calisto MT"/>
              </a:rPr>
              <a:t>House </a:t>
            </a:r>
            <a:r>
              <a:rPr sz="2400" dirty="0" smtClean="0">
                <a:solidFill>
                  <a:srgbClr val="2C2E2B"/>
                </a:solidFill>
                <a:latin typeface="Calisto MT"/>
                <a:cs typeface="Calisto MT"/>
              </a:rPr>
              <a:t>&amp; Design  Concepts”</a:t>
            </a:r>
            <a:endParaRPr sz="2400" dirty="0">
              <a:latin typeface="Calisto MT"/>
              <a:cs typeface="Calisto MT"/>
            </a:endParaRPr>
          </a:p>
          <a:p>
            <a:pPr marL="12700">
              <a:lnSpc>
                <a:spcPct val="100000"/>
              </a:lnSpc>
              <a:spcBef>
                <a:spcPts val="2000"/>
              </a:spcBef>
              <a:tabLst>
                <a:tab pos="469900" algn="l"/>
              </a:tabLst>
            </a:pPr>
            <a:r>
              <a:rPr sz="2400" dirty="0">
                <a:solidFill>
                  <a:srgbClr val="8E877B"/>
                </a:solidFill>
                <a:latin typeface="Wingdings"/>
                <a:cs typeface="Wingdings"/>
                <a:hlinkClick r:id="rId2"/>
              </a:rPr>
              <a:t></a:t>
            </a:r>
            <a:r>
              <a:rPr sz="2400" dirty="0">
                <a:solidFill>
                  <a:srgbClr val="8E877B"/>
                </a:solidFill>
                <a:latin typeface="Times New Roman"/>
                <a:cs typeface="Times New Roman"/>
                <a:hlinkClick r:id="rId2"/>
              </a:rPr>
              <a:t>	</a:t>
            </a:r>
            <a:r>
              <a:rPr sz="2400" u="heavy" spc="-20" dirty="0">
                <a:solidFill>
                  <a:srgbClr val="74B6BB"/>
                </a:solidFill>
                <a:uFill>
                  <a:solidFill>
                    <a:srgbClr val="74B6BB"/>
                  </a:solidFill>
                </a:uFill>
                <a:latin typeface="Calisto MT"/>
                <a:cs typeface="Calisto MT"/>
                <a:hlinkClick r:id="rId2"/>
              </a:rPr>
              <a:t>http://www.youtube.com/watch?v=lPsRc4Xhuf0</a:t>
            </a:r>
            <a:endParaRPr sz="2400" dirty="0">
              <a:latin typeface="Calisto MT"/>
              <a:cs typeface="Calisto MT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xfrm>
            <a:off x="2686050" y="838200"/>
            <a:ext cx="3570731" cy="62901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5240" algn="ctr">
              <a:lnSpc>
                <a:spcPct val="100000"/>
              </a:lnSpc>
              <a:spcBef>
                <a:spcPts val="105"/>
              </a:spcBef>
            </a:pPr>
            <a:r>
              <a:rPr lang="fa-IR" sz="4000" spc="10" dirty="0" smtClean="0">
                <a:cs typeface="B Nazanin" pitchFamily="2" charset="-78"/>
              </a:rPr>
              <a:t>تحلیل </a:t>
            </a:r>
            <a:r>
              <a:rPr lang="fa-IR" sz="4000" spc="10" dirty="0">
                <a:cs typeface="B Nazanin" pitchFamily="2" charset="-78"/>
              </a:rPr>
              <a:t>سازه‌ای</a:t>
            </a:r>
            <a:endParaRPr sz="4000" spc="-15" dirty="0">
              <a:cs typeface="B Nazanin" pitchFamily="2" charset="-78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64540" y="2231263"/>
            <a:ext cx="7039609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r" rtl="1">
              <a:lnSpc>
                <a:spcPct val="100000"/>
              </a:lnSpc>
              <a:spcBef>
                <a:spcPts val="100"/>
              </a:spcBef>
              <a:tabLst>
                <a:tab pos="469900" algn="l"/>
              </a:tabLst>
            </a:pPr>
            <a:r>
              <a:rPr lang="en-US" sz="2400" dirty="0" smtClean="0">
                <a:cs typeface="B Nazanin" pitchFamily="2" charset="-78"/>
              </a:rPr>
              <a:t>- </a:t>
            </a:r>
            <a:r>
              <a:rPr lang="fa-IR" sz="2400" dirty="0" smtClean="0">
                <a:cs typeface="B Nazanin" pitchFamily="2" charset="-78"/>
              </a:rPr>
              <a:t>اسکرین شات از دیگر ویدئو </a:t>
            </a:r>
            <a:r>
              <a:rPr lang="fa-IR" sz="2400" dirty="0">
                <a:cs typeface="B Nazanin" pitchFamily="2" charset="-78"/>
              </a:rPr>
              <a:t>تجزیه و تحلیل </a:t>
            </a:r>
            <a:r>
              <a:rPr lang="fa-IR" sz="2400" dirty="0" smtClean="0">
                <a:cs typeface="B Nazanin" pitchFamily="2" charset="-78"/>
              </a:rPr>
              <a:t>ساختاری این سازه</a:t>
            </a:r>
            <a:endParaRPr sz="2400" dirty="0">
              <a:latin typeface="Calisto MT"/>
              <a:cs typeface="B Nazanin" pitchFamily="2" charset="-78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88620" y="3282696"/>
            <a:ext cx="4082796" cy="25847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767071" y="3282696"/>
            <a:ext cx="3985260" cy="25847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xfrm>
            <a:off x="1828800" y="914400"/>
            <a:ext cx="5167630" cy="62901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5240" algn="ctr">
              <a:lnSpc>
                <a:spcPct val="100000"/>
              </a:lnSpc>
              <a:spcBef>
                <a:spcPts val="105"/>
              </a:spcBef>
            </a:pPr>
            <a:r>
              <a:rPr lang="fa-IR" sz="4000" spc="10" dirty="0">
                <a:cs typeface="B Nazanin" pitchFamily="2" charset="-78"/>
              </a:rPr>
              <a:t>تحلیل  </a:t>
            </a:r>
            <a:r>
              <a:rPr lang="fa-IR" sz="4000" spc="10" dirty="0" smtClean="0">
                <a:cs typeface="B Nazanin" pitchFamily="2" charset="-78"/>
              </a:rPr>
              <a:t>سازه‌ای</a:t>
            </a:r>
            <a:endParaRPr sz="4000" spc="-15" dirty="0">
              <a:cs typeface="B Nazanin" pitchFamily="2" charset="-78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28268" y="2231263"/>
            <a:ext cx="660209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r" rtl="1">
              <a:lnSpc>
                <a:spcPct val="100000"/>
              </a:lnSpc>
              <a:spcBef>
                <a:spcPts val="100"/>
              </a:spcBef>
              <a:tabLst>
                <a:tab pos="469900" algn="l"/>
              </a:tabLst>
            </a:pPr>
            <a:r>
              <a:rPr lang="fa-IR" sz="2400" dirty="0" smtClean="0">
                <a:cs typeface="B Nazanin" pitchFamily="2" charset="-78"/>
              </a:rPr>
              <a:t> مدل سه بعدی </a:t>
            </a:r>
            <a:r>
              <a:rPr lang="fa-IR" sz="2400" dirty="0">
                <a:cs typeface="B Nazanin" pitchFamily="2" charset="-78"/>
              </a:rPr>
              <a:t>قاب </a:t>
            </a:r>
            <a:r>
              <a:rPr lang="fa-IR" sz="2400" dirty="0" smtClean="0">
                <a:cs typeface="B Nazanin" pitchFamily="2" charset="-78"/>
              </a:rPr>
              <a:t>اسکلتی </a:t>
            </a:r>
            <a:r>
              <a:rPr lang="fa-IR" sz="2400" dirty="0">
                <a:cs typeface="B Nazanin" pitchFamily="2" charset="-78"/>
              </a:rPr>
              <a:t>و </a:t>
            </a:r>
            <a:r>
              <a:rPr lang="fa-IR" sz="2400" dirty="0" smtClean="0">
                <a:cs typeface="B Nazanin" pitchFamily="2" charset="-78"/>
              </a:rPr>
              <a:t>ورق یک </a:t>
            </a:r>
            <a:r>
              <a:rPr lang="fa-IR" sz="2400" dirty="0">
                <a:cs typeface="B Nazanin" pitchFamily="2" charset="-78"/>
              </a:rPr>
              <a:t>طرفه</a:t>
            </a:r>
            <a:endParaRPr sz="2400" dirty="0">
              <a:latin typeface="Calisto MT"/>
              <a:cs typeface="B Nazanin" pitchFamily="2" charset="-78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298447" y="2909316"/>
            <a:ext cx="6472428" cy="37292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185160" y="762000"/>
            <a:ext cx="2602865" cy="62901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lang="fa-IR" sz="4000" spc="-140" dirty="0" smtClean="0">
                <a:cs typeface="B Nazanin" panose="00000400000000000000" pitchFamily="2" charset="-78"/>
              </a:rPr>
              <a:t>پنجره ها</a:t>
            </a:r>
            <a:endParaRPr sz="4000" dirty="0">
              <a:cs typeface="B Nazanin" panose="00000400000000000000" pitchFamily="2" charset="-78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87095" y="2703576"/>
            <a:ext cx="2528316" cy="31790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185160" y="2703576"/>
            <a:ext cx="2574036" cy="31790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905500" y="2703576"/>
            <a:ext cx="2540507" cy="31790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309052" y="762000"/>
            <a:ext cx="6455410" cy="62901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 rtl="1">
              <a:lnSpc>
                <a:spcPct val="100000"/>
              </a:lnSpc>
              <a:spcBef>
                <a:spcPts val="105"/>
              </a:spcBef>
            </a:pPr>
            <a:r>
              <a:rPr lang="fa-IR" sz="4000" spc="5" dirty="0">
                <a:cs typeface="B Nazanin" pitchFamily="2" charset="-78"/>
              </a:rPr>
              <a:t>ویژگی‌های سازه</a:t>
            </a:r>
            <a:endParaRPr sz="4000" spc="5" dirty="0">
              <a:cs typeface="B Nazanin" pitchFamily="2" charset="-78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64540" y="2231263"/>
            <a:ext cx="7544434" cy="185948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marR="5080" indent="-457834" algn="r" rtl="1">
              <a:lnSpc>
                <a:spcPct val="100000"/>
              </a:lnSpc>
              <a:spcBef>
                <a:spcPts val="100"/>
              </a:spcBef>
              <a:tabLst>
                <a:tab pos="469900" algn="l"/>
              </a:tabLst>
            </a:pPr>
            <a:r>
              <a:rPr sz="2400" dirty="0">
                <a:solidFill>
                  <a:srgbClr val="8E877B"/>
                </a:solidFill>
                <a:latin typeface="Wingdings"/>
                <a:cs typeface="B Nazanin" pitchFamily="2" charset="-78"/>
              </a:rPr>
              <a:t></a:t>
            </a:r>
            <a:r>
              <a:rPr sz="2400" dirty="0">
                <a:solidFill>
                  <a:srgbClr val="8E877B"/>
                </a:solidFill>
                <a:latin typeface="Times New Roman"/>
                <a:cs typeface="B Nazanin" pitchFamily="2" charset="-78"/>
              </a:rPr>
              <a:t>	</a:t>
            </a:r>
            <a:r>
              <a:rPr lang="fa-IR" sz="2400" dirty="0" smtClean="0">
                <a:cs typeface="B Nazanin" pitchFamily="2" charset="-78"/>
              </a:rPr>
              <a:t> شیشه‌های این ساختمان همانند </a:t>
            </a:r>
            <a:r>
              <a:rPr lang="fa-IR" sz="2400" dirty="0">
                <a:cs typeface="B Nazanin" pitchFamily="2" charset="-78"/>
              </a:rPr>
              <a:t>دیوارهایی عمل </a:t>
            </a:r>
            <a:r>
              <a:rPr lang="fa-IR" sz="2400" dirty="0" smtClean="0">
                <a:cs typeface="B Nazanin" pitchFamily="2" charset="-78"/>
              </a:rPr>
              <a:t>می‌کنند که فاصله بین کف </a:t>
            </a:r>
            <a:r>
              <a:rPr lang="fa-IR" sz="2400" dirty="0">
                <a:cs typeface="B Nazanin" pitchFamily="2" charset="-78"/>
              </a:rPr>
              <a:t>تا </a:t>
            </a:r>
            <a:r>
              <a:rPr lang="fa-IR" sz="2400" dirty="0" smtClean="0">
                <a:cs typeface="B Nazanin" pitchFamily="2" charset="-78"/>
              </a:rPr>
              <a:t>سقف این سازه را پوشش می‌دهند؛ در واقع فارنزورث با این طرح توانسته طراحی </a:t>
            </a:r>
            <a:r>
              <a:rPr lang="fa-IR" sz="2400" dirty="0">
                <a:cs typeface="B Nazanin" pitchFamily="2" charset="-78"/>
              </a:rPr>
              <a:t>سنتی </a:t>
            </a:r>
            <a:r>
              <a:rPr lang="fa-IR" sz="2400" dirty="0" smtClean="0">
                <a:cs typeface="B Nazanin" pitchFamily="2" charset="-78"/>
              </a:rPr>
              <a:t>دیوارها را تغییر دهد.</a:t>
            </a:r>
            <a:r>
              <a:rPr lang="fa-IR" sz="2400" dirty="0">
                <a:cs typeface="B Nazanin" pitchFamily="2" charset="-78"/>
              </a:rPr>
              <a:t/>
            </a:r>
            <a:br>
              <a:rPr lang="fa-IR" sz="2400" dirty="0">
                <a:cs typeface="B Nazanin" pitchFamily="2" charset="-78"/>
              </a:rPr>
            </a:br>
            <a:r>
              <a:rPr lang="en-US" sz="2400" dirty="0">
                <a:cs typeface="B Nazanin" pitchFamily="2" charset="-78"/>
              </a:rPr>
              <a:t>-</a:t>
            </a:r>
            <a:r>
              <a:rPr lang="fa-IR" sz="2400" dirty="0" smtClean="0">
                <a:cs typeface="B Nazanin" pitchFamily="2" charset="-78"/>
              </a:rPr>
              <a:t>دو ورق ساده </a:t>
            </a:r>
            <a:r>
              <a:rPr lang="fa-IR" sz="2400" dirty="0">
                <a:cs typeface="B Nazanin" pitchFamily="2" charset="-78"/>
              </a:rPr>
              <a:t>ساخته شده از فولاد برای کف و سقف ساختمان </a:t>
            </a:r>
            <a:r>
              <a:rPr lang="fa-IR" sz="2400" dirty="0" smtClean="0">
                <a:cs typeface="B Nazanin" pitchFamily="2" charset="-78"/>
              </a:rPr>
              <a:t>به کار گرفته شده است که در حدود </a:t>
            </a:r>
            <a:r>
              <a:rPr lang="fa-IR" sz="2400" dirty="0">
                <a:cs typeface="B Nazanin" pitchFamily="2" charset="-78"/>
              </a:rPr>
              <a:t>1.6 متر </a:t>
            </a:r>
            <a:r>
              <a:rPr lang="fa-IR" sz="2400" dirty="0" smtClean="0">
                <a:cs typeface="B Nazanin" pitchFamily="2" charset="-78"/>
              </a:rPr>
              <a:t>از سطح زمین فاصله دارد</a:t>
            </a:r>
            <a:endParaRPr sz="2400" dirty="0">
              <a:latin typeface="Calisto MT"/>
              <a:cs typeface="B Nazanin" pitchFamily="2" charset="-78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1000" y="458176"/>
            <a:ext cx="8132268" cy="62901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lang="fa-IR" sz="4000" spc="-5" dirty="0" smtClean="0">
                <a:cs typeface="B Nazanin" pitchFamily="2" charset="-78"/>
              </a:rPr>
              <a:t>تاریخچه کلی</a:t>
            </a:r>
            <a:endParaRPr sz="4000" spc="15" dirty="0">
              <a:cs typeface="B Nazanin" pitchFamily="2" charset="-78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73532" y="1917903"/>
            <a:ext cx="8799195" cy="261097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r" rtl="1">
              <a:lnSpc>
                <a:spcPct val="100000"/>
              </a:lnSpc>
              <a:spcBef>
                <a:spcPts val="100"/>
              </a:spcBef>
              <a:tabLst>
                <a:tab pos="469265" algn="l"/>
                <a:tab pos="1200150" algn="l"/>
                <a:tab pos="2919095" algn="l"/>
                <a:tab pos="3977004" algn="l"/>
                <a:tab pos="4691380" algn="l"/>
                <a:tab pos="6045200" algn="l"/>
                <a:tab pos="6750684" algn="l"/>
                <a:tab pos="8471535" algn="l"/>
              </a:tabLst>
            </a:pPr>
            <a:r>
              <a:rPr sz="2400" dirty="0">
                <a:latin typeface="Wingdings"/>
                <a:cs typeface="B Nazanin" pitchFamily="2" charset="-78"/>
              </a:rPr>
              <a:t></a:t>
            </a:r>
            <a:r>
              <a:rPr sz="2400" dirty="0">
                <a:latin typeface="Times New Roman"/>
                <a:cs typeface="B Nazanin" pitchFamily="2" charset="-78"/>
              </a:rPr>
              <a:t>	</a:t>
            </a:r>
            <a:r>
              <a:rPr lang="fa-IR" sz="2400" dirty="0">
                <a:cs typeface="B Nazanin" pitchFamily="2" charset="-78"/>
              </a:rPr>
              <a:t>خانه فارنزورث (خانه شیشه‌ای) میس وندروهه </a:t>
            </a:r>
            <a:r>
              <a:rPr lang="fa-IR" sz="2400" dirty="0" smtClean="0">
                <a:cs typeface="B Nazanin" pitchFamily="2" charset="-78"/>
              </a:rPr>
              <a:t>توسط</a:t>
            </a:r>
            <a:r>
              <a:rPr lang="fa-IR" sz="2400" dirty="0">
                <a:cs typeface="B Nazanin" pitchFamily="2" charset="-78"/>
              </a:rPr>
              <a:t> </a:t>
            </a:r>
            <a:r>
              <a:rPr lang="fa-IR" sz="2400" dirty="0" smtClean="0">
                <a:cs typeface="B Nazanin" pitchFamily="2" charset="-78"/>
              </a:rPr>
              <a:t>لودویگ </a:t>
            </a:r>
            <a:r>
              <a:rPr lang="fa-IR" sz="2400" dirty="0">
                <a:cs typeface="B Nazanin" pitchFamily="2" charset="-78"/>
              </a:rPr>
              <a:t>میس </a:t>
            </a:r>
            <a:r>
              <a:rPr lang="fa-IR" sz="2400" dirty="0" smtClean="0">
                <a:cs typeface="B Nazanin" pitchFamily="2" charset="-78"/>
              </a:rPr>
              <a:t>وندرروه، در بین سالهای 1945 تا 1951 طراحی و ساخته شد.</a:t>
            </a:r>
            <a:r>
              <a:rPr lang="fa-IR" sz="2400" dirty="0">
                <a:cs typeface="B Nazanin" pitchFamily="2" charset="-78"/>
              </a:rPr>
              <a:t/>
            </a:r>
            <a:br>
              <a:rPr lang="fa-IR" sz="2400" dirty="0">
                <a:cs typeface="B Nazanin" pitchFamily="2" charset="-78"/>
              </a:rPr>
            </a:br>
            <a:r>
              <a:rPr lang="fa-IR" sz="2400" dirty="0">
                <a:cs typeface="B Nazanin" pitchFamily="2" charset="-78"/>
              </a:rPr>
              <a:t>-</a:t>
            </a:r>
            <a:r>
              <a:rPr lang="fa-IR" sz="2400" dirty="0" smtClean="0">
                <a:cs typeface="B Nazanin" pitchFamily="2" charset="-78"/>
              </a:rPr>
              <a:t> این خانه بر اساس طرح فولادی </a:t>
            </a:r>
            <a:r>
              <a:rPr lang="fa-IR" sz="2400" dirty="0">
                <a:cs typeface="B Nazanin" pitchFamily="2" charset="-78"/>
              </a:rPr>
              <a:t>و </a:t>
            </a:r>
            <a:r>
              <a:rPr lang="fa-IR" sz="2400" dirty="0" smtClean="0">
                <a:cs typeface="B Nazanin" pitchFamily="2" charset="-78"/>
              </a:rPr>
              <a:t>شیشه‌ای سفارش داده شده توسط </a:t>
            </a:r>
            <a:r>
              <a:rPr lang="fa-IR" sz="2400" dirty="0">
                <a:cs typeface="B Nazanin" pitchFamily="2" charset="-78"/>
              </a:rPr>
              <a:t>دکتر </a:t>
            </a:r>
            <a:r>
              <a:rPr lang="fa-IR" sz="2400" dirty="0" smtClean="0">
                <a:cs typeface="B Nazanin" pitchFamily="2" charset="-78"/>
              </a:rPr>
              <a:t>ادیت</a:t>
            </a:r>
            <a:r>
              <a:rPr lang="fa-IR" sz="2400" dirty="0">
                <a:cs typeface="B Nazanin" pitchFamily="2" charset="-78"/>
              </a:rPr>
              <a:t/>
            </a:r>
            <a:br>
              <a:rPr lang="fa-IR" sz="2400" dirty="0">
                <a:cs typeface="B Nazanin" pitchFamily="2" charset="-78"/>
              </a:rPr>
            </a:br>
            <a:r>
              <a:rPr lang="fa-IR" sz="2400" dirty="0" smtClean="0">
                <a:cs typeface="B Nazanin" pitchFamily="2" charset="-78"/>
              </a:rPr>
              <a:t>فارنزورث ساخته شد.-</a:t>
            </a:r>
          </a:p>
          <a:p>
            <a:pPr marL="12700" algn="r" rtl="1">
              <a:lnSpc>
                <a:spcPct val="100000"/>
              </a:lnSpc>
              <a:spcBef>
                <a:spcPts val="100"/>
              </a:spcBef>
              <a:tabLst>
                <a:tab pos="469265" algn="l"/>
                <a:tab pos="1200150" algn="l"/>
                <a:tab pos="2919095" algn="l"/>
                <a:tab pos="3977004" algn="l"/>
                <a:tab pos="4691380" algn="l"/>
                <a:tab pos="6045200" algn="l"/>
                <a:tab pos="6750684" algn="l"/>
                <a:tab pos="8471535" algn="l"/>
              </a:tabLst>
            </a:pPr>
            <a:r>
              <a:rPr lang="fa-IR" sz="2400" dirty="0">
                <a:cs typeface="B Nazanin" pitchFamily="2" charset="-78"/>
              </a:rPr>
              <a:t>-</a:t>
            </a:r>
            <a:r>
              <a:rPr lang="fa-IR" sz="2400" dirty="0" smtClean="0">
                <a:cs typeface="B Nazanin" pitchFamily="2" charset="-78"/>
              </a:rPr>
              <a:t>خانه </a:t>
            </a:r>
            <a:r>
              <a:rPr lang="fa-IR" sz="2400" dirty="0">
                <a:cs typeface="B Nazanin" pitchFamily="2" charset="-78"/>
              </a:rPr>
              <a:t>فارنزورث (خانه شیشه‌ای) میس وندروهه </a:t>
            </a:r>
            <a:r>
              <a:rPr lang="fa-IR" sz="2400" dirty="0" smtClean="0">
                <a:cs typeface="B Nazanin" pitchFamily="2" charset="-78"/>
              </a:rPr>
              <a:t>به </a:t>
            </a:r>
            <a:r>
              <a:rPr lang="fa-IR" sz="2400" dirty="0">
                <a:cs typeface="B Nazanin" pitchFamily="2" charset="-78"/>
              </a:rPr>
              <a:t>عنوان یک شاهکار مشهور از سبک بین المللی معماری شناخته </a:t>
            </a:r>
            <a:r>
              <a:rPr lang="fa-IR" sz="2400" dirty="0" smtClean="0">
                <a:cs typeface="B Nazanin" pitchFamily="2" charset="-78"/>
              </a:rPr>
              <a:t>می‌شود</a:t>
            </a:r>
            <a:r>
              <a:rPr lang="fa-IR" sz="2400" dirty="0">
                <a:cs typeface="B Nazanin" pitchFamily="2" charset="-78"/>
              </a:rPr>
              <a:t/>
            </a:r>
            <a:br>
              <a:rPr lang="fa-IR" sz="2400" dirty="0">
                <a:cs typeface="B Nazanin" pitchFamily="2" charset="-78"/>
              </a:rPr>
            </a:br>
            <a:r>
              <a:rPr lang="fa-IR" sz="2400" dirty="0">
                <a:cs typeface="B Nazanin" pitchFamily="2" charset="-78"/>
              </a:rPr>
              <a:t>-</a:t>
            </a:r>
            <a:r>
              <a:rPr lang="fa-IR" sz="2400" dirty="0" smtClean="0">
                <a:cs typeface="B Nazanin" pitchFamily="2" charset="-78"/>
              </a:rPr>
              <a:t>در </a:t>
            </a:r>
            <a:r>
              <a:rPr lang="fa-IR" sz="2400" dirty="0">
                <a:cs typeface="B Nazanin" pitchFamily="2" charset="-78"/>
              </a:rPr>
              <a:t>سپتامبر 2008، خانه توسط </a:t>
            </a:r>
            <a:r>
              <a:rPr lang="fa-IR" sz="2400" dirty="0" smtClean="0">
                <a:cs typeface="B Nazanin" pitchFamily="2" charset="-78"/>
              </a:rPr>
              <a:t>باران‌های پس از طوفان </a:t>
            </a:r>
            <a:r>
              <a:rPr lang="fa-IR" sz="2400" dirty="0">
                <a:cs typeface="B Nazanin" pitchFamily="2" charset="-78"/>
              </a:rPr>
              <a:t>آیک </a:t>
            </a:r>
            <a:r>
              <a:rPr lang="fa-IR" sz="2400" dirty="0" smtClean="0">
                <a:cs typeface="B Nazanin" pitchFamily="2" charset="-78"/>
              </a:rPr>
              <a:t>دچار آب </a:t>
            </a:r>
            <a:r>
              <a:rPr lang="fa-IR" sz="2400" dirty="0">
                <a:cs typeface="B Nazanin" pitchFamily="2" charset="-78"/>
              </a:rPr>
              <a:t>گرفتگی شد.</a:t>
            </a:r>
            <a:endParaRPr sz="2400" dirty="0">
              <a:latin typeface="Calisto MT"/>
              <a:cs typeface="B Nazanin" pitchFamily="2" charset="-78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343025" y="334721"/>
            <a:ext cx="6455410" cy="62901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lang="fa-IR" sz="4000" spc="5" dirty="0" smtClean="0">
                <a:cs typeface="B Nazanin" pitchFamily="2" charset="-78"/>
              </a:rPr>
              <a:t>ویژگی‌های سازه</a:t>
            </a:r>
            <a:endParaRPr sz="4000" spc="5" dirty="0"/>
          </a:p>
        </p:txBody>
      </p:sp>
      <p:sp>
        <p:nvSpPr>
          <p:cNvPr id="4" name="object 4"/>
          <p:cNvSpPr/>
          <p:nvPr/>
        </p:nvSpPr>
        <p:spPr>
          <a:xfrm>
            <a:off x="458723" y="1338072"/>
            <a:ext cx="8314944" cy="53416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143000" y="762000"/>
            <a:ext cx="6455410" cy="62901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 rtl="1">
              <a:lnSpc>
                <a:spcPct val="100000"/>
              </a:lnSpc>
              <a:spcBef>
                <a:spcPts val="105"/>
              </a:spcBef>
            </a:pPr>
            <a:r>
              <a:rPr lang="fa-IR" sz="4000" spc="5" dirty="0">
                <a:cs typeface="B Nazanin" pitchFamily="2" charset="-78"/>
              </a:rPr>
              <a:t>ویژگی‌های سازه</a:t>
            </a:r>
            <a:endParaRPr sz="4000" spc="5" dirty="0">
              <a:cs typeface="B Nazanin" pitchFamily="2" charset="-78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64540" y="2231263"/>
            <a:ext cx="7476490" cy="185948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marR="5080" indent="-457834" algn="r" rtl="1">
              <a:lnSpc>
                <a:spcPct val="100000"/>
              </a:lnSpc>
              <a:spcBef>
                <a:spcPts val="100"/>
              </a:spcBef>
              <a:tabLst>
                <a:tab pos="469900" algn="l"/>
              </a:tabLst>
            </a:pPr>
            <a:r>
              <a:rPr sz="2400" dirty="0">
                <a:solidFill>
                  <a:srgbClr val="8E877B"/>
                </a:solidFill>
                <a:latin typeface="Wingdings"/>
                <a:cs typeface="B Nazanin" pitchFamily="2" charset="-78"/>
              </a:rPr>
              <a:t></a:t>
            </a:r>
            <a:r>
              <a:rPr sz="2400" dirty="0">
                <a:solidFill>
                  <a:srgbClr val="8E877B"/>
                </a:solidFill>
                <a:latin typeface="Times New Roman"/>
                <a:cs typeface="B Nazanin" pitchFamily="2" charset="-78"/>
              </a:rPr>
              <a:t>	</a:t>
            </a:r>
            <a:r>
              <a:rPr lang="en-US" sz="2400" dirty="0">
                <a:cs typeface="B Nazanin" pitchFamily="2" charset="-78"/>
              </a:rPr>
              <a:t> </a:t>
            </a:r>
            <a:r>
              <a:rPr lang="en-US" sz="2400" dirty="0" smtClean="0">
                <a:cs typeface="B Nazanin" pitchFamily="2" charset="-78"/>
              </a:rPr>
              <a:t>  -</a:t>
            </a:r>
            <a:r>
              <a:rPr lang="fa-IR" sz="2400" dirty="0" smtClean="0">
                <a:cs typeface="B Nazanin" pitchFamily="2" charset="-78"/>
              </a:rPr>
              <a:t>طرح </a:t>
            </a:r>
            <a:r>
              <a:rPr lang="fa-IR" sz="2400" dirty="0">
                <a:cs typeface="B Nazanin" pitchFamily="2" charset="-78"/>
              </a:rPr>
              <a:t>بی نظیر </a:t>
            </a:r>
            <a:r>
              <a:rPr lang="fa-IR" sz="2400" dirty="0" smtClean="0">
                <a:cs typeface="B Nazanin" pitchFamily="2" charset="-78"/>
              </a:rPr>
              <a:t>خانه فارنزورث که </a:t>
            </a:r>
            <a:r>
              <a:rPr lang="fa-IR" sz="2400" dirty="0">
                <a:cs typeface="B Nazanin" pitchFamily="2" charset="-78"/>
              </a:rPr>
              <a:t>از سطح زمین </a:t>
            </a:r>
            <a:r>
              <a:rPr lang="fa-IR" sz="2400" dirty="0" smtClean="0">
                <a:cs typeface="B Nazanin" pitchFamily="2" charset="-78"/>
              </a:rPr>
              <a:t>فاصله دارد، نشان می‌دهد که زیربنای این خانه </a:t>
            </a:r>
            <a:r>
              <a:rPr lang="fa-IR" sz="2400" dirty="0">
                <a:cs typeface="B Nazanin" pitchFamily="2" charset="-78"/>
              </a:rPr>
              <a:t>بر روی </a:t>
            </a:r>
            <a:r>
              <a:rPr lang="fa-IR" sz="2400" dirty="0" smtClean="0">
                <a:cs typeface="B Nazanin" pitchFamily="2" charset="-78"/>
              </a:rPr>
              <a:t>ستون‌های پایه مانندی قرار دارد که با </a:t>
            </a:r>
            <a:r>
              <a:rPr lang="fa-IR" sz="2400" dirty="0">
                <a:cs typeface="B Nazanin" pitchFamily="2" charset="-78"/>
              </a:rPr>
              <a:t>چشم غیر مسلح </a:t>
            </a:r>
            <a:r>
              <a:rPr lang="fa-IR" sz="2400" dirty="0" smtClean="0">
                <a:cs typeface="B Nazanin" pitchFamily="2" charset="-78"/>
              </a:rPr>
              <a:t>نیز قابل مشاهده هستند.</a:t>
            </a:r>
            <a:r>
              <a:rPr lang="fa-IR" sz="2400" dirty="0">
                <a:cs typeface="B Nazanin" pitchFamily="2" charset="-78"/>
              </a:rPr>
              <a:t/>
            </a:r>
            <a:br>
              <a:rPr lang="fa-IR" sz="2400" dirty="0">
                <a:cs typeface="B Nazanin" pitchFamily="2" charset="-78"/>
              </a:rPr>
            </a:br>
            <a:r>
              <a:rPr lang="fa-IR" sz="2400" dirty="0">
                <a:cs typeface="B Nazanin" pitchFamily="2" charset="-78"/>
              </a:rPr>
              <a:t>-</a:t>
            </a:r>
            <a:r>
              <a:rPr lang="fa-IR" sz="2400" dirty="0" smtClean="0">
                <a:cs typeface="B Nazanin" pitchFamily="2" charset="-78"/>
              </a:rPr>
              <a:t>تراس </a:t>
            </a:r>
            <a:r>
              <a:rPr lang="fa-IR" sz="2400" dirty="0">
                <a:cs typeface="B Nazanin" pitchFamily="2" charset="-78"/>
              </a:rPr>
              <a:t>نیز در طراحی </a:t>
            </a:r>
            <a:r>
              <a:rPr lang="fa-IR" sz="2400" dirty="0" smtClean="0">
                <a:cs typeface="B Nazanin" pitchFamily="2" charset="-78"/>
              </a:rPr>
              <a:t>این سازه مشاهده می‌شود که توسط مهندسان، طاقک یا بالکن خوانده می‌شود.</a:t>
            </a:r>
            <a:endParaRPr sz="2400" dirty="0">
              <a:latin typeface="Calisto MT"/>
              <a:cs typeface="B Nazanin" pitchFamily="2" charset="-78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343533" y="685800"/>
            <a:ext cx="6455410" cy="62901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 rtl="1">
              <a:lnSpc>
                <a:spcPct val="100000"/>
              </a:lnSpc>
              <a:spcBef>
                <a:spcPts val="105"/>
              </a:spcBef>
            </a:pPr>
            <a:r>
              <a:rPr lang="fa-IR" sz="4000" spc="5" dirty="0">
                <a:cs typeface="B Nazanin" pitchFamily="2" charset="-78"/>
              </a:rPr>
              <a:t>ویژگی‌های سازه</a:t>
            </a:r>
            <a:endParaRPr sz="4000" spc="5" dirty="0"/>
          </a:p>
        </p:txBody>
      </p:sp>
      <p:sp>
        <p:nvSpPr>
          <p:cNvPr id="4" name="object 4"/>
          <p:cNvSpPr/>
          <p:nvPr/>
        </p:nvSpPr>
        <p:spPr>
          <a:xfrm>
            <a:off x="124968" y="2340864"/>
            <a:ext cx="8892540" cy="34899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343533" y="609600"/>
            <a:ext cx="6455410" cy="62901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 rtl="1">
              <a:lnSpc>
                <a:spcPct val="100000"/>
              </a:lnSpc>
              <a:spcBef>
                <a:spcPts val="105"/>
              </a:spcBef>
            </a:pPr>
            <a:r>
              <a:rPr lang="fa-IR" sz="4000" spc="5" dirty="0">
                <a:cs typeface="B Nazanin" pitchFamily="2" charset="-78"/>
              </a:rPr>
              <a:t>ویژگی‌های سازه</a:t>
            </a:r>
            <a:endParaRPr sz="4000" spc="5" dirty="0"/>
          </a:p>
        </p:txBody>
      </p:sp>
      <p:sp>
        <p:nvSpPr>
          <p:cNvPr id="4" name="object 4"/>
          <p:cNvSpPr/>
          <p:nvPr/>
        </p:nvSpPr>
        <p:spPr>
          <a:xfrm>
            <a:off x="201168" y="2220467"/>
            <a:ext cx="8740140" cy="38221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307718" y="457200"/>
            <a:ext cx="6455410" cy="62901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 rtl="1">
              <a:lnSpc>
                <a:spcPct val="100000"/>
              </a:lnSpc>
              <a:spcBef>
                <a:spcPts val="105"/>
              </a:spcBef>
            </a:pPr>
            <a:r>
              <a:rPr lang="fa-IR" sz="4000" spc="5" dirty="0">
                <a:cs typeface="B Nazanin" pitchFamily="2" charset="-78"/>
              </a:rPr>
              <a:t>ویژگی‌های سازه</a:t>
            </a:r>
            <a:endParaRPr sz="4000" spc="5" dirty="0"/>
          </a:p>
        </p:txBody>
      </p:sp>
      <p:sp>
        <p:nvSpPr>
          <p:cNvPr id="4" name="object 4"/>
          <p:cNvSpPr/>
          <p:nvPr/>
        </p:nvSpPr>
        <p:spPr>
          <a:xfrm>
            <a:off x="896111" y="1438654"/>
            <a:ext cx="3429000" cy="53019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535423" y="1438655"/>
            <a:ext cx="3521964" cy="53096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343025" y="334721"/>
            <a:ext cx="6455410" cy="62901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lang="fa-IR" sz="4000" spc="5" dirty="0">
                <a:cs typeface="B Nazanin" pitchFamily="2" charset="-78"/>
              </a:rPr>
              <a:t>ویژگی‌های سازه</a:t>
            </a:r>
            <a:endParaRPr sz="4000" spc="5" dirty="0"/>
          </a:p>
        </p:txBody>
      </p:sp>
      <p:sp>
        <p:nvSpPr>
          <p:cNvPr id="4" name="object 4"/>
          <p:cNvSpPr/>
          <p:nvPr/>
        </p:nvSpPr>
        <p:spPr>
          <a:xfrm>
            <a:off x="2476500" y="1321306"/>
            <a:ext cx="3300984" cy="54147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89482" y="334721"/>
            <a:ext cx="7165340" cy="62901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 rtl="1">
              <a:lnSpc>
                <a:spcPct val="100000"/>
              </a:lnSpc>
              <a:spcBef>
                <a:spcPts val="105"/>
              </a:spcBef>
            </a:pPr>
            <a:r>
              <a:rPr lang="fa-IR" sz="4000" dirty="0" smtClean="0">
                <a:cs typeface="B Nazanin" panose="00000400000000000000" pitchFamily="2" charset="-78"/>
              </a:rPr>
              <a:t>برش درب و پنجره</a:t>
            </a:r>
            <a:endParaRPr sz="4000" dirty="0">
              <a:cs typeface="B Nazanin" panose="00000400000000000000" pitchFamily="2" charset="-78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779776" y="1438655"/>
            <a:ext cx="3262884" cy="51937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721548" y="609600"/>
            <a:ext cx="5659755" cy="62901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lang="fa-IR" sz="4000" dirty="0" smtClean="0">
                <a:cs typeface="B Nazanin" panose="00000400000000000000" pitchFamily="2" charset="-78"/>
              </a:rPr>
              <a:t>طرح سیستم گرمایشی</a:t>
            </a:r>
            <a:endParaRPr sz="4000" spc="-5" dirty="0">
              <a:cs typeface="B Nazanin" panose="00000400000000000000" pitchFamily="2" charset="-78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49936" y="1545336"/>
            <a:ext cx="8602980" cy="50002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204844" y="762000"/>
            <a:ext cx="2682240" cy="62901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lang="fa-IR" sz="4000" spc="-20" dirty="0" smtClean="0">
                <a:cs typeface="B Nazanin" panose="00000400000000000000" pitchFamily="2" charset="-78"/>
              </a:rPr>
              <a:t>منابع و مآخذ</a:t>
            </a:r>
            <a:endParaRPr sz="4000" spc="-20" dirty="0">
              <a:cs typeface="B Nazanin" panose="00000400000000000000" pitchFamily="2" charset="-78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739" y="1855723"/>
            <a:ext cx="8934450" cy="39687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marR="5080" indent="-457200">
              <a:lnSpc>
                <a:spcPct val="100000"/>
              </a:lnSpc>
              <a:spcBef>
                <a:spcPts val="100"/>
              </a:spcBef>
              <a:tabLst>
                <a:tab pos="469265" algn="l"/>
              </a:tabLst>
            </a:pPr>
            <a:r>
              <a:rPr sz="2400" dirty="0">
                <a:solidFill>
                  <a:srgbClr val="8E877B"/>
                </a:solidFill>
                <a:latin typeface="Wingdings"/>
                <a:cs typeface="Wingdings"/>
                <a:hlinkClick r:id="rId2"/>
              </a:rPr>
              <a:t></a:t>
            </a:r>
            <a:r>
              <a:rPr sz="2400" dirty="0">
                <a:solidFill>
                  <a:srgbClr val="8E877B"/>
                </a:solidFill>
                <a:latin typeface="Times New Roman"/>
                <a:cs typeface="Times New Roman"/>
                <a:hlinkClick r:id="rId2"/>
              </a:rPr>
              <a:t>	</a:t>
            </a:r>
            <a:r>
              <a:rPr sz="2400" u="heavy" spc="-10" dirty="0">
                <a:solidFill>
                  <a:srgbClr val="74B6BB"/>
                </a:solidFill>
                <a:uFill>
                  <a:solidFill>
                    <a:srgbClr val="74B6BB"/>
                  </a:solidFill>
                </a:uFill>
                <a:latin typeface="Calisto MT"/>
                <a:cs typeface="Calisto MT"/>
                <a:hlinkClick r:id="rId2"/>
              </a:rPr>
              <a:t>http://theglasshouse.org/programs/conversations/transparency/ </a:t>
            </a:r>
            <a:r>
              <a:rPr sz="2400" spc="-10" dirty="0">
                <a:solidFill>
                  <a:srgbClr val="74B6BB"/>
                </a:solidFill>
                <a:latin typeface="Calisto MT"/>
                <a:cs typeface="Calisto MT"/>
                <a:hlinkClick r:id="rId2"/>
              </a:rPr>
              <a:t> </a:t>
            </a:r>
            <a:r>
              <a:rPr sz="2400" u="heavy" spc="-15" dirty="0">
                <a:solidFill>
                  <a:srgbClr val="74B6BB"/>
                </a:solidFill>
                <a:uFill>
                  <a:solidFill>
                    <a:srgbClr val="74B6BB"/>
                  </a:solidFill>
                </a:uFill>
                <a:latin typeface="Calisto MT"/>
                <a:cs typeface="Calisto MT"/>
                <a:hlinkClick r:id="rId2"/>
              </a:rPr>
              <a:t>overview/</a:t>
            </a:r>
            <a:endParaRPr sz="2400">
              <a:latin typeface="Calisto MT"/>
              <a:cs typeface="Calisto MT"/>
            </a:endParaRPr>
          </a:p>
          <a:p>
            <a:pPr marL="12700">
              <a:lnSpc>
                <a:spcPct val="100000"/>
              </a:lnSpc>
              <a:spcBef>
                <a:spcPts val="2005"/>
              </a:spcBef>
              <a:tabLst>
                <a:tab pos="469265" algn="l"/>
              </a:tabLst>
            </a:pPr>
            <a:r>
              <a:rPr sz="2400" dirty="0">
                <a:solidFill>
                  <a:srgbClr val="8E877B"/>
                </a:solidFill>
                <a:latin typeface="Wingdings"/>
                <a:cs typeface="Wingdings"/>
                <a:hlinkClick r:id="rId3"/>
              </a:rPr>
              <a:t></a:t>
            </a:r>
            <a:r>
              <a:rPr sz="2400" dirty="0">
                <a:solidFill>
                  <a:srgbClr val="8E877B"/>
                </a:solidFill>
                <a:latin typeface="Times New Roman"/>
                <a:cs typeface="Times New Roman"/>
                <a:hlinkClick r:id="rId3"/>
              </a:rPr>
              <a:t>	</a:t>
            </a:r>
            <a:r>
              <a:rPr sz="2400" u="heavy" spc="-5" dirty="0">
                <a:solidFill>
                  <a:srgbClr val="74B6BB"/>
                </a:solidFill>
                <a:uFill>
                  <a:solidFill>
                    <a:srgbClr val="74B6BB"/>
                  </a:solidFill>
                </a:uFill>
                <a:latin typeface="Calisto MT"/>
                <a:cs typeface="Calisto MT"/>
                <a:hlinkClick r:id="rId3"/>
              </a:rPr>
              <a:t>http://theglasshouse.org/history/bios/vanderrohe/</a:t>
            </a:r>
            <a:endParaRPr sz="2400">
              <a:latin typeface="Calisto MT"/>
              <a:cs typeface="Calisto MT"/>
            </a:endParaRPr>
          </a:p>
          <a:p>
            <a:pPr marL="469900" marR="922019" indent="-457200">
              <a:lnSpc>
                <a:spcPct val="100000"/>
              </a:lnSpc>
              <a:spcBef>
                <a:spcPts val="2005"/>
              </a:spcBef>
              <a:tabLst>
                <a:tab pos="469265" algn="l"/>
              </a:tabLst>
            </a:pPr>
            <a:r>
              <a:rPr sz="2400" dirty="0">
                <a:solidFill>
                  <a:srgbClr val="8E877B"/>
                </a:solidFill>
                <a:latin typeface="Wingdings"/>
                <a:cs typeface="Wingdings"/>
                <a:hlinkClick r:id="rId4"/>
              </a:rPr>
              <a:t></a:t>
            </a:r>
            <a:r>
              <a:rPr sz="2400" dirty="0">
                <a:solidFill>
                  <a:srgbClr val="8E877B"/>
                </a:solidFill>
                <a:latin typeface="Times New Roman"/>
                <a:cs typeface="Times New Roman"/>
                <a:hlinkClick r:id="rId4"/>
              </a:rPr>
              <a:t>	</a:t>
            </a:r>
            <a:r>
              <a:rPr sz="2400" u="heavy" spc="-10" dirty="0">
                <a:solidFill>
                  <a:srgbClr val="74B6BB"/>
                </a:solidFill>
                <a:uFill>
                  <a:solidFill>
                    <a:srgbClr val="74B6BB"/>
                  </a:solidFill>
                </a:uFill>
                <a:latin typeface="Calisto MT"/>
                <a:cs typeface="Calisto MT"/>
                <a:hlinkClick r:id="rId4"/>
              </a:rPr>
              <a:t>http://www.architecturaldigest.com/architecture/2012- </a:t>
            </a:r>
            <a:r>
              <a:rPr sz="2400" spc="-10" dirty="0">
                <a:solidFill>
                  <a:srgbClr val="74B6BB"/>
                </a:solidFill>
                <a:latin typeface="Calisto MT"/>
                <a:cs typeface="Calisto MT"/>
                <a:hlinkClick r:id="rId4"/>
              </a:rPr>
              <a:t> </a:t>
            </a:r>
            <a:r>
              <a:rPr sz="2400" u="heavy" spc="-5" dirty="0">
                <a:solidFill>
                  <a:srgbClr val="74B6BB"/>
                </a:solidFill>
                <a:uFill>
                  <a:solidFill>
                    <a:srgbClr val="74B6BB"/>
                  </a:solidFill>
                </a:uFill>
                <a:latin typeface="Calisto MT"/>
                <a:cs typeface="Calisto MT"/>
                <a:hlinkClick r:id="rId4"/>
              </a:rPr>
              <a:t>09/architect-philip-johnson-glass-house-modernism-article</a:t>
            </a:r>
            <a:endParaRPr sz="2400">
              <a:latin typeface="Calisto MT"/>
              <a:cs typeface="Calisto MT"/>
            </a:endParaRPr>
          </a:p>
          <a:p>
            <a:pPr marL="12700">
              <a:lnSpc>
                <a:spcPct val="100000"/>
              </a:lnSpc>
              <a:spcBef>
                <a:spcPts val="1989"/>
              </a:spcBef>
              <a:tabLst>
                <a:tab pos="469265" algn="l"/>
              </a:tabLst>
            </a:pPr>
            <a:r>
              <a:rPr sz="2400" dirty="0">
                <a:solidFill>
                  <a:srgbClr val="8E877B"/>
                </a:solidFill>
                <a:latin typeface="Wingdings"/>
                <a:cs typeface="Wingdings"/>
                <a:hlinkClick r:id="rId5"/>
              </a:rPr>
              <a:t></a:t>
            </a:r>
            <a:r>
              <a:rPr sz="2400" dirty="0">
                <a:solidFill>
                  <a:srgbClr val="8E877B"/>
                </a:solidFill>
                <a:latin typeface="Times New Roman"/>
                <a:cs typeface="Times New Roman"/>
                <a:hlinkClick r:id="rId5"/>
              </a:rPr>
              <a:t>	</a:t>
            </a:r>
            <a:r>
              <a:rPr sz="2400" u="heavy" spc="-5" dirty="0">
                <a:solidFill>
                  <a:srgbClr val="74B6BB"/>
                </a:solidFill>
                <a:uFill>
                  <a:solidFill>
                    <a:srgbClr val="74B6BB"/>
                  </a:solidFill>
                </a:uFill>
                <a:latin typeface="Calisto MT"/>
                <a:cs typeface="Calisto MT"/>
                <a:hlinkClick r:id="rId5"/>
              </a:rPr>
              <a:t>http://architectuul.com/architecture/farnsworth-house</a:t>
            </a:r>
            <a:endParaRPr sz="2400">
              <a:latin typeface="Calisto MT"/>
              <a:cs typeface="Calisto MT"/>
            </a:endParaRPr>
          </a:p>
          <a:p>
            <a:pPr marL="469900" marR="173355" indent="-457200">
              <a:lnSpc>
                <a:spcPct val="100000"/>
              </a:lnSpc>
              <a:spcBef>
                <a:spcPts val="2010"/>
              </a:spcBef>
              <a:tabLst>
                <a:tab pos="469265" algn="l"/>
              </a:tabLst>
            </a:pPr>
            <a:r>
              <a:rPr sz="2400" dirty="0">
                <a:solidFill>
                  <a:srgbClr val="8E877B"/>
                </a:solidFill>
                <a:latin typeface="Wingdings"/>
                <a:cs typeface="Wingdings"/>
                <a:hlinkClick r:id="rId6"/>
              </a:rPr>
              <a:t></a:t>
            </a:r>
            <a:r>
              <a:rPr sz="2400" dirty="0">
                <a:solidFill>
                  <a:srgbClr val="8E877B"/>
                </a:solidFill>
                <a:latin typeface="Times New Roman"/>
                <a:cs typeface="Times New Roman"/>
                <a:hlinkClick r:id="rId6"/>
              </a:rPr>
              <a:t>	</a:t>
            </a:r>
            <a:r>
              <a:rPr sz="2400" u="heavy" spc="-30" dirty="0">
                <a:solidFill>
                  <a:srgbClr val="74B6BB"/>
                </a:solidFill>
                <a:uFill>
                  <a:solidFill>
                    <a:srgbClr val="74B6BB"/>
                  </a:solidFill>
                </a:uFill>
                <a:latin typeface="Calisto MT"/>
                <a:cs typeface="Calisto MT"/>
                <a:hlinkClick r:id="rId6"/>
              </a:rPr>
              <a:t>http://www.columbia.edu/cu/gsapp/BT/GATEWAY/FARNS </a:t>
            </a:r>
            <a:r>
              <a:rPr sz="2400" spc="-30" dirty="0">
                <a:solidFill>
                  <a:srgbClr val="74B6BB"/>
                </a:solidFill>
                <a:latin typeface="Calisto MT"/>
                <a:cs typeface="Calisto MT"/>
                <a:hlinkClick r:id="rId6"/>
              </a:rPr>
              <a:t> </a:t>
            </a:r>
            <a:r>
              <a:rPr sz="2400" u="heavy" spc="-5" dirty="0">
                <a:solidFill>
                  <a:srgbClr val="74B6BB"/>
                </a:solidFill>
                <a:uFill>
                  <a:solidFill>
                    <a:srgbClr val="74B6BB"/>
                  </a:solidFill>
                </a:uFill>
                <a:latin typeface="Calisto MT"/>
                <a:cs typeface="Calisto MT"/>
                <a:hlinkClick r:id="rId6"/>
              </a:rPr>
              <a:t>WTH/farnswth.html</a:t>
            </a:r>
            <a:endParaRPr sz="2400">
              <a:latin typeface="Calisto MT"/>
              <a:cs typeface="Calisto MT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624327" y="3358896"/>
            <a:ext cx="4018787" cy="13944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013075" y="3542791"/>
            <a:ext cx="3225165" cy="7880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Thank</a:t>
            </a:r>
            <a:r>
              <a:rPr spc="-75" dirty="0"/>
              <a:t> </a:t>
            </a:r>
            <a:r>
              <a:rPr spc="-135" dirty="0"/>
              <a:t>You.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954522" y="4419600"/>
            <a:ext cx="4189477" cy="242925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815271" y="685800"/>
            <a:ext cx="3382645" cy="62901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 rtl="1">
              <a:lnSpc>
                <a:spcPct val="100000"/>
              </a:lnSpc>
              <a:spcBef>
                <a:spcPts val="105"/>
              </a:spcBef>
            </a:pPr>
            <a:r>
              <a:rPr lang="fa-IR" sz="4000" dirty="0" smtClean="0">
                <a:cs typeface="B Nazanin" pitchFamily="2" charset="-78"/>
              </a:rPr>
              <a:t>معماری</a:t>
            </a:r>
            <a:endParaRPr sz="4000" dirty="0">
              <a:cs typeface="B Nazanin" pitchFamily="2" charset="-78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8739" y="2258314"/>
            <a:ext cx="8855710" cy="185948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marR="6350" indent="-457200" algn="r" rtl="1">
              <a:spcBef>
                <a:spcPts val="100"/>
              </a:spcBef>
              <a:tabLst>
                <a:tab pos="469265" algn="l"/>
              </a:tabLst>
            </a:pPr>
            <a:r>
              <a:rPr sz="2400" dirty="0">
                <a:latin typeface="Wingdings"/>
                <a:cs typeface="B Nazanin" pitchFamily="2" charset="-78"/>
              </a:rPr>
              <a:t></a:t>
            </a:r>
            <a:r>
              <a:rPr sz="2400" dirty="0">
                <a:latin typeface="Times New Roman"/>
                <a:cs typeface="B Nazanin" pitchFamily="2" charset="-78"/>
              </a:rPr>
              <a:t>	</a:t>
            </a:r>
            <a:r>
              <a:rPr lang="fa-IR" sz="2400" dirty="0">
                <a:cs typeface="B Nazanin" pitchFamily="2" charset="-78"/>
              </a:rPr>
              <a:t>مواد ساختمان های </a:t>
            </a:r>
            <a:r>
              <a:rPr lang="fa-IR" sz="2400" dirty="0" smtClean="0">
                <a:cs typeface="B Nazanin" pitchFamily="2" charset="-78"/>
              </a:rPr>
              <a:t>خانه </a:t>
            </a:r>
            <a:r>
              <a:rPr lang="fa-IR" sz="2400" dirty="0">
                <a:cs typeface="B Nazanin" pitchFamily="2" charset="-78"/>
              </a:rPr>
              <a:t>فارنزورث (خانه شیشه‌ای) میس </a:t>
            </a:r>
            <a:r>
              <a:rPr lang="fa-IR" sz="2400" dirty="0" smtClean="0">
                <a:cs typeface="B Nazanin" pitchFamily="2" charset="-78"/>
              </a:rPr>
              <a:t>وندروهه، </a:t>
            </a:r>
            <a:r>
              <a:rPr lang="fa-IR" sz="2400" dirty="0">
                <a:cs typeface="B Nazanin" pitchFamily="2" charset="-78"/>
              </a:rPr>
              <a:t>محصولات </a:t>
            </a:r>
            <a:r>
              <a:rPr lang="fa-IR" sz="2400" dirty="0" smtClean="0">
                <a:cs typeface="B Nazanin" pitchFamily="2" charset="-78"/>
              </a:rPr>
              <a:t>صنعتی تولیدی </a:t>
            </a:r>
            <a:r>
              <a:rPr lang="fa-IR" sz="2400" dirty="0">
                <a:cs typeface="B Nazanin" pitchFamily="2" charset="-78"/>
              </a:rPr>
              <a:t>مانند فولاد و ورق </a:t>
            </a:r>
            <a:r>
              <a:rPr lang="fa-IR" sz="2400" dirty="0" smtClean="0">
                <a:cs typeface="B Nazanin" pitchFamily="2" charset="-78"/>
              </a:rPr>
              <a:t>های شیشه ای بودند.</a:t>
            </a:r>
            <a:br>
              <a:rPr lang="fa-IR" sz="2400" dirty="0" smtClean="0">
                <a:cs typeface="B Nazanin" pitchFamily="2" charset="-78"/>
              </a:rPr>
            </a:br>
            <a:r>
              <a:rPr lang="fa-IR" sz="2400" dirty="0" smtClean="0">
                <a:cs typeface="B Nazanin" pitchFamily="2" charset="-78"/>
              </a:rPr>
              <a:t>-خانه فرانسورث، </a:t>
            </a:r>
            <a:r>
              <a:rPr lang="fa-IR" sz="2400" dirty="0">
                <a:cs typeface="B Nazanin" pitchFamily="2" charset="-78"/>
              </a:rPr>
              <a:t>مسائل اساسی </a:t>
            </a:r>
            <a:r>
              <a:rPr lang="fa-IR" sz="2400" dirty="0" smtClean="0">
                <a:cs typeface="B Nazanin" pitchFamily="2" charset="-78"/>
              </a:rPr>
              <a:t>را راجع </a:t>
            </a:r>
            <a:r>
              <a:rPr lang="fa-IR" sz="2400" dirty="0">
                <a:cs typeface="B Nazanin" pitchFamily="2" charset="-78"/>
              </a:rPr>
              <a:t>به رابطه بین فرد و </a:t>
            </a:r>
            <a:r>
              <a:rPr lang="fa-IR" sz="2400" dirty="0" smtClean="0">
                <a:cs typeface="B Nazanin" pitchFamily="2" charset="-78"/>
              </a:rPr>
              <a:t>جامعه‌اش نشان می‌دهد.</a:t>
            </a:r>
            <a:r>
              <a:rPr lang="fa-IR" sz="2400" dirty="0">
                <a:cs typeface="B Nazanin" pitchFamily="2" charset="-78"/>
              </a:rPr>
              <a:t/>
            </a:r>
            <a:br>
              <a:rPr lang="fa-IR" sz="2400" dirty="0">
                <a:cs typeface="B Nazanin" pitchFamily="2" charset="-78"/>
              </a:rPr>
            </a:br>
            <a:r>
              <a:rPr lang="fa-IR" sz="2400" dirty="0" smtClean="0">
                <a:cs typeface="B Nazanin" pitchFamily="2" charset="-78"/>
              </a:rPr>
              <a:t>- </a:t>
            </a:r>
            <a:r>
              <a:rPr lang="fa-IR" sz="2400" dirty="0">
                <a:cs typeface="B Nazanin" pitchFamily="2" charset="-78"/>
              </a:rPr>
              <a:t>فضای آزاد و باز </a:t>
            </a:r>
            <a:r>
              <a:rPr lang="fa-IR" sz="2400" dirty="0" smtClean="0">
                <a:cs typeface="B Nazanin" pitchFamily="2" charset="-78"/>
              </a:rPr>
              <a:t>با کمترین چارچوب</a:t>
            </a:r>
            <a:r>
              <a:rPr lang="fa-IR" sz="2400" dirty="0">
                <a:cs typeface="B Nazanin" pitchFamily="2" charset="-78"/>
              </a:rPr>
              <a:t>، با استفاده از </a:t>
            </a:r>
            <a:r>
              <a:rPr lang="fa-IR" sz="2400" dirty="0" smtClean="0">
                <a:cs typeface="B Nazanin" pitchFamily="2" charset="-78"/>
              </a:rPr>
              <a:t>ستون‌های ساختاری مخصوص ایجاد شده است</a:t>
            </a:r>
            <a:endParaRPr sz="2400" dirty="0">
              <a:latin typeface="Calisto MT"/>
              <a:cs typeface="B Nazanin" pitchFamily="2" charset="-78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219200" y="685800"/>
            <a:ext cx="6799579" cy="62901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 rtl="1">
              <a:lnSpc>
                <a:spcPct val="100000"/>
              </a:lnSpc>
              <a:spcBef>
                <a:spcPts val="105"/>
              </a:spcBef>
            </a:pPr>
            <a:r>
              <a:rPr lang="fa-IR" sz="4000" spc="-5" dirty="0" smtClean="0">
                <a:cs typeface="B Nazanin" pitchFamily="2" charset="-78"/>
              </a:rPr>
              <a:t>مصالح </a:t>
            </a:r>
            <a:r>
              <a:rPr lang="fa-IR" sz="4000" spc="-5" dirty="0" smtClean="0">
                <a:cs typeface="B Nazanin" pitchFamily="2" charset="-78"/>
              </a:rPr>
              <a:t>به کار گرفته شده در ساخت و ساز</a:t>
            </a:r>
            <a:endParaRPr sz="4000" spc="-5" dirty="0">
              <a:cs typeface="B Nazanin" pitchFamily="2" charset="-78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739" y="2231263"/>
            <a:ext cx="7940040" cy="2623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marR="5080" indent="-457200" algn="r" rtl="1">
              <a:lnSpc>
                <a:spcPct val="100000"/>
              </a:lnSpc>
              <a:spcBef>
                <a:spcPts val="100"/>
              </a:spcBef>
              <a:tabLst>
                <a:tab pos="469265" algn="l"/>
              </a:tabLst>
            </a:pPr>
            <a:r>
              <a:rPr sz="2400" dirty="0">
                <a:solidFill>
                  <a:srgbClr val="8E877B"/>
                </a:solidFill>
                <a:latin typeface="Wingdings"/>
                <a:cs typeface="Wingdings"/>
              </a:rPr>
              <a:t></a:t>
            </a:r>
            <a:r>
              <a:rPr sz="2400" dirty="0">
                <a:solidFill>
                  <a:srgbClr val="8E877B"/>
                </a:solidFill>
                <a:latin typeface="Times New Roman"/>
                <a:cs typeface="Times New Roman"/>
              </a:rPr>
              <a:t>	</a:t>
            </a:r>
            <a:r>
              <a:rPr lang="fa-IR" sz="2400" dirty="0">
                <a:cs typeface="B Nazanin" pitchFamily="2" charset="-78"/>
              </a:rPr>
              <a:t>ساختار اصلی خانه </a:t>
            </a:r>
            <a:r>
              <a:rPr lang="fa-IR" sz="2400" dirty="0" smtClean="0">
                <a:cs typeface="B Nazanin" pitchFamily="2" charset="-78"/>
              </a:rPr>
              <a:t>فرانزورث </a:t>
            </a:r>
            <a:r>
              <a:rPr lang="fa-IR" sz="2400" dirty="0">
                <a:cs typeface="B Nazanin" pitchFamily="2" charset="-78"/>
              </a:rPr>
              <a:t>شامل </a:t>
            </a:r>
            <a:r>
              <a:rPr lang="fa-IR" sz="2400" dirty="0" smtClean="0">
                <a:cs typeface="B Nazanin" pitchFamily="2" charset="-78"/>
              </a:rPr>
              <a:t>هشت پایه فولادی باله پهن است.</a:t>
            </a:r>
          </a:p>
          <a:p>
            <a:pPr marL="469900" marR="5080" indent="-457200" algn="r" rtl="1">
              <a:lnSpc>
                <a:spcPct val="100000"/>
              </a:lnSpc>
              <a:spcBef>
                <a:spcPts val="100"/>
              </a:spcBef>
              <a:buFontTx/>
              <a:buChar char="-"/>
              <a:tabLst>
                <a:tab pos="469265" algn="l"/>
              </a:tabLst>
            </a:pPr>
            <a:r>
              <a:rPr lang="fa-IR" sz="2400" dirty="0" smtClean="0">
                <a:cs typeface="B Nazanin" pitchFamily="2" charset="-78"/>
              </a:rPr>
              <a:t>خانه </a:t>
            </a:r>
            <a:r>
              <a:rPr lang="fa-IR" sz="2400" dirty="0">
                <a:cs typeface="B Nazanin" pitchFamily="2" charset="-78"/>
              </a:rPr>
              <a:t>فارنزورث (خانه شیشه‌ای) میس وندروهه </a:t>
            </a:r>
            <a:r>
              <a:rPr lang="fa-IR" sz="2400" dirty="0" smtClean="0">
                <a:cs typeface="B Nazanin" pitchFamily="2" charset="-78"/>
              </a:rPr>
              <a:t>احتمالا توضیح کامل </a:t>
            </a:r>
            <a:r>
              <a:rPr lang="fa-IR" sz="2400" dirty="0">
                <a:cs typeface="B Nazanin" pitchFamily="2" charset="-78"/>
              </a:rPr>
              <a:t>و </a:t>
            </a:r>
            <a:r>
              <a:rPr lang="fa-IR" sz="2400" dirty="0" smtClean="0">
                <a:cs typeface="B Nazanin" pitchFamily="2" charset="-78"/>
              </a:rPr>
              <a:t>اصلاح شده‌ای از معماری </a:t>
            </a:r>
            <a:r>
              <a:rPr lang="fa-IR" sz="2400" dirty="0">
                <a:cs typeface="B Nazanin" pitchFamily="2" charset="-78"/>
              </a:rPr>
              <a:t>شیشه و فولاد </a:t>
            </a:r>
            <a:r>
              <a:rPr lang="fa-IR" sz="2400" dirty="0" smtClean="0">
                <a:cs typeface="B Nazanin" pitchFamily="2" charset="-78"/>
              </a:rPr>
              <a:t>می‌باشد.</a:t>
            </a:r>
            <a:endParaRPr lang="fa-IR" sz="2400" dirty="0">
              <a:cs typeface="B Nazanin" pitchFamily="2" charset="-78"/>
            </a:endParaRPr>
          </a:p>
          <a:p>
            <a:pPr marL="469900" marR="5080" indent="-457200" algn="r" rtl="1">
              <a:lnSpc>
                <a:spcPct val="100000"/>
              </a:lnSpc>
              <a:spcBef>
                <a:spcPts val="100"/>
              </a:spcBef>
              <a:buFontTx/>
              <a:buChar char="-"/>
              <a:tabLst>
                <a:tab pos="469265" algn="l"/>
              </a:tabLst>
            </a:pPr>
            <a:r>
              <a:rPr lang="fa-IR" sz="2400" dirty="0">
                <a:cs typeface="B Nazanin" pitchFamily="2" charset="-78"/>
              </a:rPr>
              <a:t>-</a:t>
            </a:r>
            <a:r>
              <a:rPr lang="fa-IR" sz="2400" dirty="0" smtClean="0">
                <a:cs typeface="B Nazanin" pitchFamily="2" charset="-78"/>
              </a:rPr>
              <a:t>قاب‌های فولادی درطرح‌های داخلی این ساختمان مورد استفاده قرار گرفته‌اند</a:t>
            </a:r>
            <a:r>
              <a:rPr lang="fa-IR" sz="2400" dirty="0">
                <a:cs typeface="B Nazanin" pitchFamily="2" charset="-78"/>
              </a:rPr>
              <a:t/>
            </a:r>
            <a:br>
              <a:rPr lang="fa-IR" sz="2400" dirty="0">
                <a:cs typeface="B Nazanin" pitchFamily="2" charset="-78"/>
              </a:rPr>
            </a:br>
            <a:r>
              <a:rPr lang="fa-IR" sz="2400" dirty="0">
                <a:cs typeface="B Nazanin" pitchFamily="2" charset="-78"/>
              </a:rPr>
              <a:t>-</a:t>
            </a:r>
            <a:r>
              <a:rPr lang="fa-IR" sz="2400" dirty="0" smtClean="0">
                <a:cs typeface="B Nazanin" pitchFamily="2" charset="-78"/>
              </a:rPr>
              <a:t>تمام قسمت‌های ساختمان توسط </a:t>
            </a:r>
            <a:r>
              <a:rPr lang="fa-IR" sz="2400" dirty="0">
                <a:cs typeface="B Nazanin" pitchFamily="2" charset="-78"/>
              </a:rPr>
              <a:t>کارخانه ساخته </a:t>
            </a:r>
            <a:r>
              <a:rPr lang="fa-IR" sz="2400" dirty="0" smtClean="0">
                <a:cs typeface="B Nazanin" pitchFamily="2" charset="-78"/>
              </a:rPr>
              <a:t>شده‌اند</a:t>
            </a:r>
            <a:r>
              <a:rPr lang="fa-IR" sz="2400" dirty="0">
                <a:cs typeface="B Nazanin" pitchFamily="2" charset="-78"/>
              </a:rPr>
              <a:t>.</a:t>
            </a:r>
            <a:br>
              <a:rPr lang="fa-IR" sz="2400" dirty="0">
                <a:cs typeface="B Nazanin" pitchFamily="2" charset="-78"/>
              </a:rPr>
            </a:br>
            <a:r>
              <a:rPr lang="fa-IR" sz="2400" dirty="0">
                <a:cs typeface="B Nazanin" pitchFamily="2" charset="-78"/>
              </a:rPr>
              <a:t>-</a:t>
            </a:r>
            <a:r>
              <a:rPr lang="fa-IR" sz="2400" dirty="0" smtClean="0">
                <a:cs typeface="B Nazanin" pitchFamily="2" charset="-78"/>
              </a:rPr>
              <a:t>از بخش‌های </a:t>
            </a:r>
            <a:r>
              <a:rPr lang="fa-IR" sz="2400" dirty="0">
                <a:cs typeface="B Nazanin" pitchFamily="2" charset="-78"/>
              </a:rPr>
              <a:t>فولادی سنگین </a:t>
            </a:r>
            <a:r>
              <a:rPr lang="fa-IR" sz="2400" dirty="0" smtClean="0">
                <a:cs typeface="B Nazanin" pitchFamily="2" charset="-78"/>
              </a:rPr>
              <a:t>در ساخت این خانه استفاده شده است.</a:t>
            </a:r>
            <a:r>
              <a:rPr lang="fa-IR" sz="2400" dirty="0">
                <a:cs typeface="B Nazanin" pitchFamily="2" charset="-78"/>
              </a:rPr>
              <a:t/>
            </a:r>
            <a:br>
              <a:rPr lang="fa-IR" sz="2400" dirty="0">
                <a:cs typeface="B Nazanin" pitchFamily="2" charset="-78"/>
              </a:rPr>
            </a:br>
            <a:r>
              <a:rPr lang="fa-IR" sz="2400" dirty="0">
                <a:cs typeface="B Nazanin" pitchFamily="2" charset="-78"/>
              </a:rPr>
              <a:t>-</a:t>
            </a:r>
            <a:r>
              <a:rPr lang="fa-IR" sz="2400" dirty="0" smtClean="0">
                <a:cs typeface="B Nazanin" pitchFamily="2" charset="-78"/>
              </a:rPr>
              <a:t>همچنین صفحات شیشه‌ای </a:t>
            </a:r>
            <a:r>
              <a:rPr lang="fa-IR" sz="2400" dirty="0">
                <a:cs typeface="B Nazanin" pitchFamily="2" charset="-78"/>
              </a:rPr>
              <a:t>چند </a:t>
            </a:r>
            <a:r>
              <a:rPr lang="fa-IR" sz="2400" dirty="0" smtClean="0">
                <a:cs typeface="B Nazanin" pitchFamily="2" charset="-78"/>
              </a:rPr>
              <a:t>لایه نیز در این بنا به چشم می‌خورند</a:t>
            </a:r>
            <a:endParaRPr sz="2400" dirty="0">
              <a:latin typeface="Calisto MT"/>
              <a:cs typeface="B Nazanin" pitchFamily="2" charset="-78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343976" y="685800"/>
            <a:ext cx="6261735" cy="62901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rtl="1">
              <a:lnSpc>
                <a:spcPct val="100000"/>
              </a:lnSpc>
              <a:spcBef>
                <a:spcPts val="105"/>
              </a:spcBef>
            </a:pPr>
            <a:r>
              <a:rPr lang="fa-IR" sz="4000" spc="5" dirty="0" smtClean="0">
                <a:cs typeface="B Nazanin" pitchFamily="2" charset="-78"/>
              </a:rPr>
              <a:t>مواد به کار گرفته شده در ساخت و ساز</a:t>
            </a:r>
            <a:endParaRPr sz="4000" spc="-5" dirty="0">
              <a:cs typeface="B Nazanin" pitchFamily="2" charset="-78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64540" y="2231263"/>
            <a:ext cx="7420609" cy="259814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r" rtl="1">
              <a:lnSpc>
                <a:spcPct val="100000"/>
              </a:lnSpc>
              <a:spcBef>
                <a:spcPts val="100"/>
              </a:spcBef>
              <a:tabLst>
                <a:tab pos="469900" algn="l"/>
              </a:tabLst>
            </a:pPr>
            <a:r>
              <a:rPr sz="2400" dirty="0">
                <a:solidFill>
                  <a:srgbClr val="8E877B"/>
                </a:solidFill>
                <a:latin typeface="Wingdings"/>
                <a:cs typeface="B Nazanin" pitchFamily="2" charset="-78"/>
              </a:rPr>
              <a:t></a:t>
            </a:r>
            <a:r>
              <a:rPr sz="2400" dirty="0">
                <a:solidFill>
                  <a:srgbClr val="8E877B"/>
                </a:solidFill>
                <a:latin typeface="Times New Roman"/>
                <a:cs typeface="B Nazanin" pitchFamily="2" charset="-78"/>
              </a:rPr>
              <a:t>	</a:t>
            </a:r>
            <a:r>
              <a:rPr lang="fa-IR" sz="2400" dirty="0">
                <a:cs typeface="B Nazanin" pitchFamily="2" charset="-78"/>
              </a:rPr>
              <a:t>تکنیک اتصال فولاد</a:t>
            </a:r>
            <a:br>
              <a:rPr lang="fa-IR" sz="2400" dirty="0">
                <a:cs typeface="B Nazanin" pitchFamily="2" charset="-78"/>
              </a:rPr>
            </a:br>
            <a:r>
              <a:rPr lang="fa-IR" sz="2400" dirty="0">
                <a:cs typeface="B Nazanin" pitchFamily="2" charset="-78"/>
              </a:rPr>
              <a:t> </a:t>
            </a:r>
            <a:r>
              <a:rPr lang="fa-IR" sz="2400" dirty="0" smtClean="0">
                <a:cs typeface="B Nazanin" pitchFamily="2" charset="-78"/>
              </a:rPr>
              <a:t>میس وندروهه </a:t>
            </a:r>
            <a:r>
              <a:rPr lang="fa-IR" sz="2400" dirty="0">
                <a:cs typeface="B Nazanin" pitchFamily="2" charset="-78"/>
              </a:rPr>
              <a:t>از اتصالات متداول پیچ و مهره </a:t>
            </a:r>
            <a:r>
              <a:rPr lang="fa-IR" sz="2400" dirty="0" smtClean="0">
                <a:cs typeface="B Nazanin" pitchFamily="2" charset="-78"/>
              </a:rPr>
              <a:t>در قسمت‌هایی از خانه که </a:t>
            </a:r>
            <a:r>
              <a:rPr lang="fa-IR" sz="2400" dirty="0">
                <a:cs typeface="B Nazanin" pitchFamily="2" charset="-78"/>
              </a:rPr>
              <a:t>کمتر </a:t>
            </a:r>
            <a:r>
              <a:rPr lang="fa-IR" sz="2400" dirty="0" smtClean="0">
                <a:cs typeface="B Nazanin" pitchFamily="2" charset="-78"/>
              </a:rPr>
              <a:t>در معرض دید نبودند استفاده نمود ، </a:t>
            </a:r>
            <a:r>
              <a:rPr lang="fa-IR" sz="2400" dirty="0">
                <a:cs typeface="B Nazanin" pitchFamily="2" charset="-78"/>
              </a:rPr>
              <a:t>اما در </a:t>
            </a:r>
            <a:r>
              <a:rPr lang="fa-IR" sz="2400" dirty="0" smtClean="0">
                <a:cs typeface="B Nazanin" pitchFamily="2" charset="-78"/>
              </a:rPr>
              <a:t>موقعیت‌های </a:t>
            </a:r>
            <a:r>
              <a:rPr lang="fa-IR" sz="2400" dirty="0">
                <a:cs typeface="B Nazanin" pitchFamily="2" charset="-78"/>
              </a:rPr>
              <a:t>در </a:t>
            </a:r>
            <a:r>
              <a:rPr lang="fa-IR" sz="2400" dirty="0" smtClean="0">
                <a:cs typeface="B Nazanin" pitchFamily="2" charset="-78"/>
              </a:rPr>
              <a:t>معرض دید، </a:t>
            </a:r>
            <a:r>
              <a:rPr lang="fa-IR" sz="2400" dirty="0">
                <a:cs typeface="B Nazanin" pitchFamily="2" charset="-78"/>
              </a:rPr>
              <a:t>او </a:t>
            </a:r>
            <a:r>
              <a:rPr lang="fa-IR" sz="2400" dirty="0" smtClean="0">
                <a:cs typeface="B Nazanin" pitchFamily="2" charset="-78"/>
              </a:rPr>
              <a:t>در نظر داشت اعضای فولادین زیبا و ظریف </a:t>
            </a:r>
            <a:r>
              <a:rPr lang="fa-IR" sz="2400" dirty="0">
                <a:cs typeface="B Nazanin" pitchFamily="2" charset="-78"/>
              </a:rPr>
              <a:t>خود را به </a:t>
            </a:r>
            <a:r>
              <a:rPr lang="fa-IR" sz="2400" dirty="0" smtClean="0">
                <a:cs typeface="B Nazanin" pitchFamily="2" charset="-78"/>
              </a:rPr>
              <a:t>صورت یکدست و صاف بدون هیچ‌گونه پیچ و مهره‌ای نمایش دهد.</a:t>
            </a:r>
            <a:r>
              <a:rPr lang="fa-IR" sz="2400" dirty="0">
                <a:cs typeface="B Nazanin" pitchFamily="2" charset="-78"/>
              </a:rPr>
              <a:t/>
            </a:r>
            <a:br>
              <a:rPr lang="fa-IR" sz="2400" dirty="0">
                <a:cs typeface="B Nazanin" pitchFamily="2" charset="-78"/>
              </a:rPr>
            </a:br>
            <a:r>
              <a:rPr lang="fa-IR" sz="2400" dirty="0" smtClean="0">
                <a:cs typeface="B Nazanin" pitchFamily="2" charset="-78"/>
              </a:rPr>
              <a:t>- در خانه فارنزورث، از تراورتن برای کف این سازه، چوب، بعنوان پریماورا</a:t>
            </a:r>
            <a:r>
              <a:rPr lang="fa-IR" sz="2400" dirty="0" smtClean="0">
                <a:solidFill>
                  <a:srgbClr val="FF0000"/>
                </a:solidFill>
                <a:cs typeface="B Nazanin" pitchFamily="2" charset="-78"/>
              </a:rPr>
              <a:t> </a:t>
            </a:r>
            <a:r>
              <a:rPr lang="fa-IR" sz="2400" dirty="0" smtClean="0">
                <a:cs typeface="B Nazanin" pitchFamily="2" charset="-78"/>
              </a:rPr>
              <a:t>برای </a:t>
            </a:r>
            <a:r>
              <a:rPr lang="fa-IR" sz="2400" dirty="0">
                <a:cs typeface="B Nazanin" pitchFamily="2" charset="-78"/>
              </a:rPr>
              <a:t>دیوارهای </a:t>
            </a:r>
            <a:r>
              <a:rPr lang="fa-IR" sz="2400" dirty="0" smtClean="0">
                <a:cs typeface="B Nazanin" pitchFamily="2" charset="-78"/>
              </a:rPr>
              <a:t>مرکزی، چوب ساج برای کمدها و </a:t>
            </a:r>
            <a:r>
              <a:rPr lang="fa-IR" sz="2400" dirty="0">
                <a:cs typeface="B Nazanin" pitchFamily="2" charset="-78"/>
              </a:rPr>
              <a:t>گچ </a:t>
            </a:r>
            <a:r>
              <a:rPr lang="fa-IR" sz="2400" dirty="0" smtClean="0">
                <a:cs typeface="B Nazanin" pitchFamily="2" charset="-78"/>
              </a:rPr>
              <a:t>برای سقف، استفاده شده </a:t>
            </a:r>
            <a:r>
              <a:rPr lang="fa-IR" sz="2400" dirty="0">
                <a:cs typeface="B Nazanin" pitchFamily="2" charset="-78"/>
              </a:rPr>
              <a:t>است.</a:t>
            </a:r>
            <a:endParaRPr sz="2400" dirty="0">
              <a:latin typeface="Calisto MT"/>
              <a:cs typeface="B Nazanin" pitchFamily="2" charset="-78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90600" y="652984"/>
            <a:ext cx="7086600" cy="62901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lang="fa-IR" sz="4000" spc="-5" dirty="0" smtClean="0">
                <a:cs typeface="B Nazanin" pitchFamily="2" charset="-78"/>
              </a:rPr>
              <a:t>مزایای استفاده از </a:t>
            </a:r>
            <a:r>
              <a:rPr lang="fa-IR" sz="4000" spc="-5" dirty="0" smtClean="0">
                <a:cs typeface="B Nazanin" pitchFamily="2" charset="-78"/>
              </a:rPr>
              <a:t>متریال‌های به کار برده شده</a:t>
            </a:r>
            <a:endParaRPr sz="4000" spc="-35" dirty="0">
              <a:cs typeface="B Nazanin" pitchFamily="2" charset="-78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637549" y="2064326"/>
            <a:ext cx="333184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r" rtl="1">
              <a:lnSpc>
                <a:spcPct val="100000"/>
              </a:lnSpc>
              <a:spcBef>
                <a:spcPts val="100"/>
              </a:spcBef>
              <a:tabLst>
                <a:tab pos="469900" algn="l"/>
              </a:tabLst>
            </a:pPr>
            <a:r>
              <a:rPr sz="2400" u="sng" dirty="0">
                <a:solidFill>
                  <a:srgbClr val="8E877B"/>
                </a:solidFill>
                <a:latin typeface="Wingdings"/>
                <a:cs typeface="B Nazanin" pitchFamily="2" charset="-78"/>
              </a:rPr>
              <a:t></a:t>
            </a:r>
            <a:r>
              <a:rPr sz="2400" u="sng" dirty="0">
                <a:solidFill>
                  <a:srgbClr val="8E877B"/>
                </a:solidFill>
                <a:latin typeface="Times New Roman"/>
                <a:cs typeface="B Nazanin" pitchFamily="2" charset="-78"/>
              </a:rPr>
              <a:t>	</a:t>
            </a:r>
            <a:r>
              <a:rPr lang="fa-IR" sz="2400" b="1" u="sng" spc="-5" dirty="0" smtClean="0">
                <a:solidFill>
                  <a:srgbClr val="2C2E2B"/>
                </a:solidFill>
                <a:uFill>
                  <a:solidFill>
                    <a:srgbClr val="2C2E2B"/>
                  </a:solidFill>
                </a:uFill>
                <a:latin typeface="Calisto MT"/>
                <a:cs typeface="B Nazanin" pitchFamily="2" charset="-78"/>
              </a:rPr>
              <a:t>ساختار قاب فولادی</a:t>
            </a:r>
            <a:endParaRPr sz="2400" u="sng" dirty="0">
              <a:latin typeface="Calisto MT"/>
              <a:cs typeface="B Nazanin" pitchFamily="2" charset="-78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85800" y="2514600"/>
            <a:ext cx="4454409" cy="11926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r" rtl="1">
              <a:lnSpc>
                <a:spcPct val="100000"/>
              </a:lnSpc>
              <a:spcBef>
                <a:spcPts val="100"/>
              </a:spcBef>
              <a:tabLst>
                <a:tab pos="547370" algn="l"/>
              </a:tabLst>
            </a:pPr>
            <a:r>
              <a:rPr lang="fa-IR" sz="2000" dirty="0" smtClean="0">
                <a:latin typeface="Wingdings"/>
                <a:cs typeface="B Nazanin" pitchFamily="2" charset="-78"/>
              </a:rPr>
              <a:t>- مواد به کار گرفته شده دارای نسبت وزن و استحکام بالایی هستند</a:t>
            </a:r>
            <a:endParaRPr sz="2000" dirty="0">
              <a:latin typeface="Calisto MT"/>
              <a:cs typeface="B Nazanin" pitchFamily="2" charset="-78"/>
            </a:endParaRPr>
          </a:p>
          <a:p>
            <a:pPr marL="12700">
              <a:lnSpc>
                <a:spcPct val="100000"/>
              </a:lnSpc>
              <a:spcBef>
                <a:spcPts val="2020"/>
              </a:spcBef>
            </a:pPr>
            <a:r>
              <a:rPr sz="2000" dirty="0">
                <a:solidFill>
                  <a:srgbClr val="8E877B"/>
                </a:solidFill>
                <a:latin typeface="Wingdings"/>
                <a:cs typeface="Wingdings"/>
              </a:rPr>
              <a:t></a:t>
            </a:r>
            <a:endParaRPr sz="2000" dirty="0">
              <a:latin typeface="Wingdings"/>
              <a:cs typeface="Wingding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95608" y="3398294"/>
            <a:ext cx="4600575" cy="124457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r" rtl="1">
              <a:lnSpc>
                <a:spcPct val="100000"/>
              </a:lnSpc>
              <a:spcBef>
                <a:spcPts val="105"/>
              </a:spcBef>
            </a:pPr>
            <a:r>
              <a:rPr lang="fa-IR" sz="2000" dirty="0" smtClean="0">
                <a:cs typeface="B Nazanin" pitchFamily="2" charset="-78"/>
              </a:rPr>
              <a:t>-سازه </a:t>
            </a:r>
            <a:r>
              <a:rPr lang="fa-IR" sz="2000" dirty="0">
                <a:cs typeface="B Nazanin" pitchFamily="2" charset="-78"/>
              </a:rPr>
              <a:t>های فولادی </a:t>
            </a:r>
            <a:r>
              <a:rPr lang="fa-IR" sz="2000" dirty="0" smtClean="0">
                <a:cs typeface="B Nazanin" pitchFamily="2" charset="-78"/>
              </a:rPr>
              <a:t>این بنا که دارای طراحی فوق‌العاده ای هستند می‌توانند </a:t>
            </a:r>
            <a:r>
              <a:rPr lang="fa-IR" sz="2000" dirty="0">
                <a:cs typeface="B Nazanin" pitchFamily="2" charset="-78"/>
              </a:rPr>
              <a:t>دارای قابلیت انعطاف پذیری </a:t>
            </a:r>
            <a:r>
              <a:rPr lang="fa-IR" sz="2000" dirty="0" smtClean="0">
                <a:cs typeface="B Nazanin" pitchFamily="2" charset="-78"/>
              </a:rPr>
              <a:t>بالایی </a:t>
            </a:r>
            <a:r>
              <a:rPr lang="fa-IR" sz="2000" dirty="0">
                <a:cs typeface="B Nazanin" pitchFamily="2" charset="-78"/>
              </a:rPr>
              <a:t>باشند که یک </a:t>
            </a:r>
            <a:r>
              <a:rPr lang="fa-IR" sz="2000" dirty="0" smtClean="0">
                <a:cs typeface="B Nazanin" pitchFamily="2" charset="-78"/>
              </a:rPr>
              <a:t>ویژگی بسیار </a:t>
            </a:r>
            <a:r>
              <a:rPr lang="fa-IR" sz="2000" dirty="0">
                <a:cs typeface="B Nazanin" pitchFamily="2" charset="-78"/>
              </a:rPr>
              <a:t>مهم برای مقاومت در برابر </a:t>
            </a:r>
            <a:r>
              <a:rPr lang="fa-IR" sz="2000" dirty="0" smtClean="0">
                <a:cs typeface="B Nazanin" pitchFamily="2" charset="-78"/>
              </a:rPr>
              <a:t>شوک‌هایی نظیر انفجار </a:t>
            </a:r>
            <a:r>
              <a:rPr lang="fa-IR" sz="2000" dirty="0">
                <a:cs typeface="B Nazanin" pitchFamily="2" charset="-78"/>
              </a:rPr>
              <a:t>و یا زمین </a:t>
            </a:r>
            <a:r>
              <a:rPr lang="fa-IR" sz="2000" dirty="0" smtClean="0">
                <a:cs typeface="B Nazanin" pitchFamily="2" charset="-78"/>
              </a:rPr>
              <a:t>لرزه است</a:t>
            </a:r>
            <a:endParaRPr sz="2000" dirty="0">
              <a:latin typeface="Calisto MT"/>
              <a:cs typeface="B Nazanin" pitchFamily="2" charset="-78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7825" y="4642865"/>
            <a:ext cx="5159375" cy="8902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r" rtl="1">
              <a:lnSpc>
                <a:spcPct val="100000"/>
              </a:lnSpc>
              <a:spcBef>
                <a:spcPts val="100"/>
              </a:spcBef>
              <a:tabLst>
                <a:tab pos="535305" algn="l"/>
              </a:tabLst>
            </a:pPr>
            <a:r>
              <a:rPr lang="fa-IR" sz="2000" dirty="0" smtClean="0">
                <a:latin typeface="Wingdings"/>
                <a:cs typeface="B Nazanin" pitchFamily="2" charset="-78"/>
              </a:rPr>
              <a:t>در این سازه، سطوح تنش کاملا تعریف شده است</a:t>
            </a:r>
            <a:endParaRPr sz="2000" dirty="0">
              <a:latin typeface="Calisto MT"/>
              <a:cs typeface="B Nazanin" pitchFamily="2" charset="-78"/>
            </a:endParaRPr>
          </a:p>
          <a:p>
            <a:pPr marL="12700" algn="r" rtl="1">
              <a:lnSpc>
                <a:spcPct val="100000"/>
              </a:lnSpc>
              <a:spcBef>
                <a:spcPts val="2005"/>
              </a:spcBef>
              <a:tabLst>
                <a:tab pos="469900" algn="l"/>
              </a:tabLst>
            </a:pPr>
            <a:r>
              <a:rPr lang="fa-IR" sz="2000" spc="0" dirty="0" smtClean="0">
                <a:solidFill>
                  <a:srgbClr val="8E877B"/>
                </a:solidFill>
                <a:latin typeface="Wingdings"/>
                <a:cs typeface="B Nazanin" pitchFamily="2" charset="-78"/>
              </a:rPr>
              <a:t>اینگونه ساختارهای فولادی را می‌توان به سرعت بنا نمود. </a:t>
            </a:r>
            <a:endParaRPr sz="2000" dirty="0">
              <a:latin typeface="Calisto MT"/>
              <a:cs typeface="B Nazanin" pitchFamily="2" charset="-78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248655" y="2064326"/>
            <a:ext cx="3602736" cy="46558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768220" y="334721"/>
            <a:ext cx="5604510" cy="124457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lang="fa-IR" sz="4000" spc="-5" dirty="0">
                <a:cs typeface="B Nazanin" pitchFamily="2" charset="-78"/>
              </a:rPr>
              <a:t>مزایای استفاده از متریال‌های به </a:t>
            </a:r>
            <a:r>
              <a:rPr lang="fa-IR" sz="4000" spc="-5" dirty="0" smtClean="0">
                <a:cs typeface="B Nazanin" pitchFamily="2" charset="-78"/>
              </a:rPr>
              <a:t>کار برده شده</a:t>
            </a:r>
            <a:endParaRPr sz="4000" spc="-35" dirty="0">
              <a:cs typeface="B Nazanin" pitchFamily="2" charset="-78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7145" y="1828800"/>
            <a:ext cx="7566659" cy="3156633"/>
          </a:xfrm>
          <a:prstGeom prst="rect">
            <a:avLst/>
          </a:prstGeom>
        </p:spPr>
        <p:txBody>
          <a:bodyPr vert="horz" wrap="square" lIns="0" tIns="200025" rIns="0" bIns="0" rtlCol="0">
            <a:spAutoFit/>
          </a:bodyPr>
          <a:lstStyle/>
          <a:p>
            <a:pPr marL="12700" algn="r" rtl="1">
              <a:lnSpc>
                <a:spcPct val="100000"/>
              </a:lnSpc>
              <a:spcBef>
                <a:spcPts val="1575"/>
              </a:spcBef>
              <a:tabLst>
                <a:tab pos="469900" algn="l"/>
              </a:tabLst>
            </a:pPr>
            <a:r>
              <a:rPr sz="2200" spc="-5" dirty="0">
                <a:solidFill>
                  <a:srgbClr val="8E877B"/>
                </a:solidFill>
                <a:latin typeface="Wingdings"/>
                <a:cs typeface="B Nazanin" pitchFamily="2" charset="-78"/>
              </a:rPr>
              <a:t></a:t>
            </a:r>
            <a:r>
              <a:rPr sz="2200" spc="-5" dirty="0">
                <a:solidFill>
                  <a:srgbClr val="8E877B"/>
                </a:solidFill>
                <a:latin typeface="Times New Roman"/>
                <a:cs typeface="B Nazanin" pitchFamily="2" charset="-78"/>
              </a:rPr>
              <a:t>	</a:t>
            </a:r>
            <a:r>
              <a:rPr lang="fa-IR" sz="2400" dirty="0">
                <a:cs typeface="B Nazanin" pitchFamily="2" charset="-78"/>
              </a:rPr>
              <a:t>شیشه</a:t>
            </a:r>
            <a:br>
              <a:rPr lang="fa-IR" sz="2400" dirty="0">
                <a:cs typeface="B Nazanin" pitchFamily="2" charset="-78"/>
              </a:rPr>
            </a:br>
            <a:r>
              <a:rPr lang="en-US" sz="2400" dirty="0">
                <a:cs typeface="B Nazanin" pitchFamily="2" charset="-78"/>
              </a:rPr>
              <a:t>-</a:t>
            </a:r>
            <a:r>
              <a:rPr lang="fa-IR" sz="2400" dirty="0" smtClean="0">
                <a:cs typeface="B Nazanin" pitchFamily="2" charset="-78"/>
              </a:rPr>
              <a:t>کم هزینه است</a:t>
            </a:r>
            <a:r>
              <a:rPr lang="fa-IR" sz="2400" dirty="0">
                <a:cs typeface="B Nazanin" pitchFamily="2" charset="-78"/>
              </a:rPr>
              <a:t/>
            </a:r>
            <a:br>
              <a:rPr lang="fa-IR" sz="2400" dirty="0">
                <a:cs typeface="B Nazanin" pitchFamily="2" charset="-78"/>
              </a:rPr>
            </a:br>
            <a:r>
              <a:rPr lang="en-US" sz="2400" dirty="0">
                <a:cs typeface="B Nazanin" pitchFamily="2" charset="-78"/>
              </a:rPr>
              <a:t>-</a:t>
            </a:r>
            <a:r>
              <a:rPr lang="fa-IR" sz="2400" dirty="0" smtClean="0">
                <a:cs typeface="B Nazanin" pitchFamily="2" charset="-78"/>
              </a:rPr>
              <a:t>استفاده از آن در </a:t>
            </a:r>
            <a:r>
              <a:rPr lang="fa-IR" sz="2400" dirty="0">
                <a:cs typeface="B Nazanin" pitchFamily="2" charset="-78"/>
              </a:rPr>
              <a:t>ساخت و </a:t>
            </a:r>
            <a:r>
              <a:rPr lang="fa-IR" sz="2400" dirty="0" smtClean="0">
                <a:cs typeface="B Nazanin" pitchFamily="2" charset="-78"/>
              </a:rPr>
              <a:t>ساز، آسان می‌باشد</a:t>
            </a:r>
            <a:r>
              <a:rPr lang="fa-IR" sz="2400" dirty="0">
                <a:cs typeface="B Nazanin" pitchFamily="2" charset="-78"/>
              </a:rPr>
              <a:t/>
            </a:r>
            <a:br>
              <a:rPr lang="fa-IR" sz="2400" dirty="0">
                <a:cs typeface="B Nazanin" pitchFamily="2" charset="-78"/>
              </a:rPr>
            </a:br>
            <a:r>
              <a:rPr lang="en-US" sz="2400" dirty="0">
                <a:cs typeface="B Nazanin" pitchFamily="2" charset="-78"/>
              </a:rPr>
              <a:t>-</a:t>
            </a:r>
            <a:r>
              <a:rPr lang="fa-IR" sz="2400" dirty="0" smtClean="0">
                <a:cs typeface="B Nazanin" pitchFamily="2" charset="-78"/>
              </a:rPr>
              <a:t>دوستدار محیط </a:t>
            </a:r>
            <a:r>
              <a:rPr lang="fa-IR" sz="2400" dirty="0">
                <a:cs typeface="B Nazanin" pitchFamily="2" charset="-78"/>
              </a:rPr>
              <a:t>زیست </a:t>
            </a:r>
            <a:r>
              <a:rPr lang="fa-IR" sz="2400" dirty="0" smtClean="0">
                <a:cs typeface="B Nazanin" pitchFamily="2" charset="-78"/>
              </a:rPr>
              <a:t>بوده و با محیط زیست سازگار است ..</a:t>
            </a:r>
            <a:r>
              <a:rPr lang="fa-IR" sz="2400" dirty="0">
                <a:cs typeface="B Nazanin" pitchFamily="2" charset="-78"/>
              </a:rPr>
              <a:t/>
            </a:r>
            <a:br>
              <a:rPr lang="fa-IR" sz="2400" dirty="0">
                <a:cs typeface="B Nazanin" pitchFamily="2" charset="-78"/>
              </a:rPr>
            </a:br>
            <a:r>
              <a:rPr lang="en-US" sz="2400" dirty="0">
                <a:cs typeface="B Nazanin" pitchFamily="2" charset="-78"/>
              </a:rPr>
              <a:t>-</a:t>
            </a:r>
            <a:r>
              <a:rPr lang="fa-IR" sz="2400" dirty="0" smtClean="0">
                <a:cs typeface="B Nazanin" pitchFamily="2" charset="-78"/>
              </a:rPr>
              <a:t>اجازه می‌دهد </a:t>
            </a:r>
            <a:r>
              <a:rPr lang="fa-IR" sz="2400" dirty="0">
                <a:cs typeface="B Nazanin" pitchFamily="2" charset="-78"/>
              </a:rPr>
              <a:t>تا نور طبیعی </a:t>
            </a:r>
            <a:r>
              <a:rPr lang="fa-IR" sz="2400" dirty="0" smtClean="0">
                <a:cs typeface="B Nazanin" pitchFamily="2" charset="-78"/>
              </a:rPr>
              <a:t>وارد ساختمان </a:t>
            </a:r>
            <a:r>
              <a:rPr lang="fa-IR" sz="2400" dirty="0">
                <a:cs typeface="B Nazanin" pitchFamily="2" charset="-78"/>
              </a:rPr>
              <a:t>شود</a:t>
            </a:r>
            <a:br>
              <a:rPr lang="fa-IR" sz="2400" dirty="0">
                <a:cs typeface="B Nazanin" pitchFamily="2" charset="-78"/>
              </a:rPr>
            </a:br>
            <a:r>
              <a:rPr lang="en-US" sz="2400" dirty="0">
                <a:cs typeface="B Nazanin" pitchFamily="2" charset="-78"/>
              </a:rPr>
              <a:t>-</a:t>
            </a:r>
            <a:r>
              <a:rPr lang="fa-IR" sz="2400" dirty="0" smtClean="0">
                <a:cs typeface="B Nazanin" pitchFamily="2" charset="-78"/>
              </a:rPr>
              <a:t>در </a:t>
            </a:r>
            <a:r>
              <a:rPr lang="fa-IR" sz="2400" dirty="0">
                <a:cs typeface="B Nazanin" pitchFamily="2" charset="-78"/>
              </a:rPr>
              <a:t>برابر </a:t>
            </a:r>
            <a:r>
              <a:rPr lang="fa-IR" sz="2400" dirty="0" smtClean="0">
                <a:cs typeface="B Nazanin" pitchFamily="2" charset="-78"/>
              </a:rPr>
              <a:t>سیلاب‌های </a:t>
            </a:r>
            <a:r>
              <a:rPr lang="fa-IR" sz="2400" dirty="0">
                <a:cs typeface="B Nazanin" pitchFamily="2" charset="-78"/>
              </a:rPr>
              <a:t>ناشی از </a:t>
            </a:r>
            <a:r>
              <a:rPr lang="fa-IR" sz="2400" dirty="0" smtClean="0">
                <a:cs typeface="B Nazanin" pitchFamily="2" charset="-78"/>
              </a:rPr>
              <a:t>باران، مقاوم است</a:t>
            </a:r>
            <a:r>
              <a:rPr lang="fa-IR" sz="2400" dirty="0">
                <a:cs typeface="B Nazanin" pitchFamily="2" charset="-78"/>
              </a:rPr>
              <a:t/>
            </a:r>
            <a:br>
              <a:rPr lang="fa-IR" sz="2400" dirty="0">
                <a:cs typeface="B Nazanin" pitchFamily="2" charset="-78"/>
              </a:rPr>
            </a:br>
            <a:r>
              <a:rPr lang="en-US" sz="2400" dirty="0">
                <a:cs typeface="B Nazanin" pitchFamily="2" charset="-78"/>
              </a:rPr>
              <a:t>-</a:t>
            </a:r>
            <a:r>
              <a:rPr lang="fa-IR" sz="2400" dirty="0" smtClean="0">
                <a:cs typeface="B Nazanin" pitchFamily="2" charset="-78"/>
              </a:rPr>
              <a:t>باعث ارتباط ساکنین سازه </a:t>
            </a:r>
            <a:r>
              <a:rPr lang="fa-IR" sz="2400" dirty="0">
                <a:cs typeface="B Nazanin" pitchFamily="2" charset="-78"/>
              </a:rPr>
              <a:t>با </a:t>
            </a:r>
            <a:r>
              <a:rPr lang="fa-IR" sz="2400" dirty="0" smtClean="0">
                <a:cs typeface="B Nazanin" pitchFamily="2" charset="-78"/>
              </a:rPr>
              <a:t>طبیعت شده و سبب می‌شود آنها بتوانند طبیعت را از نزدیک لمس کنند. </a:t>
            </a:r>
            <a:r>
              <a:rPr lang="fa-IR" sz="2400" dirty="0">
                <a:cs typeface="B Nazanin" pitchFamily="2" charset="-78"/>
              </a:rPr>
              <a:t>(ادغام با طبیعت)</a:t>
            </a:r>
            <a:endParaRPr sz="2200" dirty="0">
              <a:latin typeface="Calisto MT"/>
              <a:cs typeface="B Nazanin" pitchFamily="2" charset="-78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-174880" y="798769"/>
            <a:ext cx="3886200" cy="25877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143441" y="685800"/>
            <a:ext cx="4857115" cy="62901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lang="fa-IR" sz="4000" dirty="0" smtClean="0">
                <a:cs typeface="B Nazanin" pitchFamily="2" charset="-78"/>
              </a:rPr>
              <a:t>ساختار ساختمان</a:t>
            </a:r>
            <a:endParaRPr sz="4000" spc="10" dirty="0">
              <a:cs typeface="B Nazanin" pitchFamily="2" charset="-78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739" y="2018791"/>
            <a:ext cx="8986520" cy="30059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marR="5715" indent="-457200" algn="r" rtl="1">
              <a:lnSpc>
                <a:spcPct val="100000"/>
              </a:lnSpc>
              <a:spcBef>
                <a:spcPts val="100"/>
              </a:spcBef>
              <a:tabLst>
                <a:tab pos="469265" algn="l"/>
              </a:tabLst>
            </a:pPr>
            <a:r>
              <a:rPr sz="2400" dirty="0">
                <a:solidFill>
                  <a:srgbClr val="8E877B"/>
                </a:solidFill>
                <a:latin typeface="Wingdings"/>
                <a:cs typeface="B Nazanin" pitchFamily="2" charset="-78"/>
              </a:rPr>
              <a:t></a:t>
            </a:r>
            <a:r>
              <a:rPr sz="2400" dirty="0">
                <a:solidFill>
                  <a:srgbClr val="8E877B"/>
                </a:solidFill>
                <a:latin typeface="Times New Roman"/>
                <a:cs typeface="B Nazanin" pitchFamily="2" charset="-78"/>
              </a:rPr>
              <a:t>	</a:t>
            </a:r>
            <a:r>
              <a:rPr lang="fa-IR" sz="2400" dirty="0">
                <a:cs typeface="B Nazanin" pitchFamily="2" charset="-78"/>
              </a:rPr>
              <a:t> این خانه با 8 ستون فولادی </a:t>
            </a:r>
            <a:r>
              <a:rPr lang="fa-IR" sz="2400" dirty="0" smtClean="0">
                <a:cs typeface="B Nazanin" pitchFamily="2" charset="-78"/>
              </a:rPr>
              <a:t>باله پهن، </a:t>
            </a:r>
            <a:r>
              <a:rPr lang="fa-IR" sz="2400" dirty="0">
                <a:cs typeface="B Nazanin" pitchFamily="2" charset="-78"/>
              </a:rPr>
              <a:t>5 </a:t>
            </a:r>
            <a:r>
              <a:rPr lang="fa-IR" sz="2400" dirty="0" smtClean="0">
                <a:cs typeface="B Nazanin" pitchFamily="2" charset="-78"/>
              </a:rPr>
              <a:t>فوت و </a:t>
            </a:r>
            <a:r>
              <a:rPr lang="fa-IR" sz="2400" dirty="0">
                <a:cs typeface="B Nazanin" pitchFamily="2" charset="-78"/>
              </a:rPr>
              <a:t>3 اینچ </a:t>
            </a:r>
            <a:r>
              <a:rPr lang="fa-IR" sz="2400" dirty="0" smtClean="0">
                <a:cs typeface="B Nazanin" pitchFamily="2" charset="-78"/>
              </a:rPr>
              <a:t>یا به عبارتی دیگر، 1.60 متر بالاتر </a:t>
            </a:r>
            <a:r>
              <a:rPr lang="fa-IR" sz="2400" dirty="0">
                <a:cs typeface="B Nazanin" pitchFamily="2" charset="-78"/>
              </a:rPr>
              <a:t>از </a:t>
            </a:r>
            <a:r>
              <a:rPr lang="fa-IR" sz="2400" dirty="0" smtClean="0">
                <a:cs typeface="B Nazanin" pitchFamily="2" charset="-78"/>
              </a:rPr>
              <a:t>سطح سیلاب قرار گرفته است.</a:t>
            </a:r>
            <a:endParaRPr lang="en-US" sz="2400" dirty="0">
              <a:cs typeface="B Nazanin" pitchFamily="2" charset="-78"/>
            </a:endParaRPr>
          </a:p>
          <a:p>
            <a:pPr marL="469900" marR="5715" indent="-457200" algn="r" rtl="1">
              <a:lnSpc>
                <a:spcPct val="100000"/>
              </a:lnSpc>
              <a:spcBef>
                <a:spcPts val="100"/>
              </a:spcBef>
              <a:tabLst>
                <a:tab pos="469265" algn="l"/>
              </a:tabLst>
            </a:pPr>
            <a:r>
              <a:rPr lang="en-US" sz="2400" dirty="0">
                <a:cs typeface="B Nazanin" pitchFamily="2" charset="-78"/>
              </a:rPr>
              <a:t>-</a:t>
            </a:r>
            <a:r>
              <a:rPr lang="fa-IR" sz="2400" dirty="0" smtClean="0">
                <a:cs typeface="B Nazanin" pitchFamily="2" charset="-78"/>
              </a:rPr>
              <a:t>ستون‌های </a:t>
            </a:r>
            <a:r>
              <a:rPr lang="fa-IR" sz="2400" dirty="0">
                <a:cs typeface="B Nazanin" pitchFamily="2" charset="-78"/>
              </a:rPr>
              <a:t>فولادی </a:t>
            </a:r>
            <a:r>
              <a:rPr lang="fa-IR" sz="2400" dirty="0" smtClean="0">
                <a:cs typeface="B Nazanin" pitchFamily="2" charset="-78"/>
              </a:rPr>
              <a:t>به </a:t>
            </a:r>
            <a:r>
              <a:rPr lang="fa-IR" sz="2400" dirty="0">
                <a:cs typeface="B Nazanin" pitchFamily="2" charset="-78"/>
              </a:rPr>
              <a:t>دو طرف کف و </a:t>
            </a:r>
            <a:r>
              <a:rPr lang="fa-IR" sz="2400" dirty="0" smtClean="0">
                <a:cs typeface="B Nazanin" pitchFamily="2" charset="-78"/>
              </a:rPr>
              <a:t>ورقه‌های سقف متصل شده‌اند</a:t>
            </a:r>
            <a:endParaRPr lang="en-US" sz="2400" dirty="0" smtClean="0">
              <a:cs typeface="B Nazanin" pitchFamily="2" charset="-78"/>
            </a:endParaRPr>
          </a:p>
          <a:p>
            <a:pPr marL="469900" marR="5715" indent="-457200" algn="r" rtl="1">
              <a:lnSpc>
                <a:spcPct val="100000"/>
              </a:lnSpc>
              <a:spcBef>
                <a:spcPts val="100"/>
              </a:spcBef>
              <a:tabLst>
                <a:tab pos="469265" algn="l"/>
              </a:tabLst>
            </a:pPr>
            <a:r>
              <a:rPr lang="en-US" sz="2400" dirty="0">
                <a:cs typeface="B Nazanin" pitchFamily="2" charset="-78"/>
              </a:rPr>
              <a:t>-</a:t>
            </a:r>
            <a:r>
              <a:rPr lang="fa-IR" sz="2400" dirty="0" smtClean="0">
                <a:cs typeface="B Nazanin" pitchFamily="2" charset="-78"/>
              </a:rPr>
              <a:t>انتهای این ورقه‌ها فراتر </a:t>
            </a:r>
            <a:r>
              <a:rPr lang="fa-IR" sz="2400" dirty="0">
                <a:cs typeface="B Nazanin" pitchFamily="2" charset="-78"/>
              </a:rPr>
              <a:t>از </a:t>
            </a:r>
            <a:r>
              <a:rPr lang="fa-IR" sz="2400" dirty="0" smtClean="0">
                <a:cs typeface="B Nazanin" pitchFamily="2" charset="-78"/>
              </a:rPr>
              <a:t>ستون‌های پشتیبانی، گسترده شده که سبب ایجاد طاقک‌هایی می‌شود</a:t>
            </a:r>
            <a:endParaRPr lang="en-US" sz="2400" dirty="0">
              <a:cs typeface="B Nazanin" pitchFamily="2" charset="-78"/>
            </a:endParaRPr>
          </a:p>
          <a:p>
            <a:pPr marL="469900" marR="5715" indent="-457200" algn="r" rtl="1">
              <a:lnSpc>
                <a:spcPct val="100000"/>
              </a:lnSpc>
              <a:spcBef>
                <a:spcPts val="100"/>
              </a:spcBef>
              <a:tabLst>
                <a:tab pos="469265" algn="l"/>
              </a:tabLst>
            </a:pPr>
            <a:r>
              <a:rPr lang="en-US" sz="2400" dirty="0">
                <a:cs typeface="B Nazanin" pitchFamily="2" charset="-78"/>
              </a:rPr>
              <a:t>-</a:t>
            </a:r>
            <a:r>
              <a:rPr lang="fa-IR" sz="2400" dirty="0" smtClean="0">
                <a:cs typeface="B Nazanin" pitchFamily="2" charset="-78"/>
              </a:rPr>
              <a:t>سومین ورق شناور</a:t>
            </a:r>
            <a:r>
              <a:rPr lang="fa-IR" sz="2400" dirty="0">
                <a:cs typeface="B Nazanin" pitchFamily="2" charset="-78"/>
              </a:rPr>
              <a:t>، </a:t>
            </a:r>
            <a:r>
              <a:rPr lang="fa-IR" sz="2400" dirty="0" smtClean="0">
                <a:cs typeface="B Nazanin" pitchFamily="2" charset="-78"/>
              </a:rPr>
              <a:t>که همانند یک </a:t>
            </a:r>
            <a:r>
              <a:rPr lang="fa-IR" sz="2400" dirty="0">
                <a:cs typeface="B Nazanin" pitchFamily="2" charset="-78"/>
              </a:rPr>
              <a:t>تراس </a:t>
            </a:r>
            <a:r>
              <a:rPr lang="fa-IR" sz="2400" dirty="0" smtClean="0">
                <a:cs typeface="B Nazanin" pitchFamily="2" charset="-78"/>
              </a:rPr>
              <a:t>اتصال می‌باشد </a:t>
            </a:r>
            <a:r>
              <a:rPr lang="fa-IR" sz="2400" dirty="0">
                <a:cs typeface="B Nazanin" pitchFamily="2" charset="-78"/>
              </a:rPr>
              <a:t>به عنوان یک </a:t>
            </a:r>
            <a:r>
              <a:rPr lang="fa-IR" sz="2400" dirty="0" smtClean="0">
                <a:cs typeface="B Nazanin" pitchFamily="2" charset="-78"/>
              </a:rPr>
              <a:t>راهرو</a:t>
            </a:r>
            <a:r>
              <a:rPr lang="en-US" sz="2400" dirty="0">
                <a:cs typeface="B Nazanin" pitchFamily="2" charset="-78"/>
              </a:rPr>
              <a:t> </a:t>
            </a:r>
            <a:r>
              <a:rPr lang="fa-IR" sz="2400" dirty="0" smtClean="0">
                <a:cs typeface="B Nazanin" pitchFamily="2" charset="-78"/>
              </a:rPr>
              <a:t>بین اتاق نشیمن و طبقه همکف عمل می‌کند.</a:t>
            </a:r>
            <a:endParaRPr lang="en-US" sz="2400" dirty="0">
              <a:cs typeface="B Nazanin" pitchFamily="2" charset="-78"/>
            </a:endParaRPr>
          </a:p>
          <a:p>
            <a:pPr marL="469900" marR="5715" indent="-457200" algn="r" rtl="1">
              <a:lnSpc>
                <a:spcPct val="100000"/>
              </a:lnSpc>
              <a:spcBef>
                <a:spcPts val="100"/>
              </a:spcBef>
              <a:tabLst>
                <a:tab pos="469265" algn="l"/>
              </a:tabLst>
            </a:pPr>
            <a:r>
              <a:rPr lang="en-US" sz="2400" dirty="0">
                <a:cs typeface="B Nazanin" pitchFamily="2" charset="-78"/>
              </a:rPr>
              <a:t>-</a:t>
            </a:r>
            <a:r>
              <a:rPr lang="fa-IR" sz="2400" dirty="0" smtClean="0">
                <a:cs typeface="B Nazanin" pitchFamily="2" charset="-78"/>
              </a:rPr>
              <a:t>خانه </a:t>
            </a:r>
            <a:r>
              <a:rPr lang="fa-IR" sz="2400" dirty="0">
                <a:cs typeface="B Nazanin" pitchFamily="2" charset="-78"/>
              </a:rPr>
              <a:t>فارنزورث (خانه شیشه‌ای) میس وندروهه </a:t>
            </a:r>
            <a:r>
              <a:rPr lang="fa-IR" sz="2400" dirty="0" smtClean="0">
                <a:cs typeface="B Nazanin" pitchFamily="2" charset="-78"/>
              </a:rPr>
              <a:t>توسط </a:t>
            </a:r>
            <a:r>
              <a:rPr lang="fa-IR" sz="2400" dirty="0">
                <a:cs typeface="B Nazanin" pitchFamily="2" charset="-78"/>
              </a:rPr>
              <a:t>دو مجموعه از </a:t>
            </a:r>
            <a:r>
              <a:rPr lang="fa-IR" sz="2400" dirty="0" smtClean="0">
                <a:cs typeface="B Nazanin" pitchFamily="2" charset="-78"/>
              </a:rPr>
              <a:t>پله‌های </a:t>
            </a:r>
            <a:r>
              <a:rPr lang="fa-IR" sz="2400" dirty="0">
                <a:cs typeface="B Nazanin" pitchFamily="2" charset="-78"/>
              </a:rPr>
              <a:t>گسترده </a:t>
            </a:r>
            <a:r>
              <a:rPr lang="fa-IR" sz="2400" dirty="0" smtClean="0">
                <a:cs typeface="B Nazanin" pitchFamily="2" charset="-78"/>
              </a:rPr>
              <a:t>که طبقه همکف را </a:t>
            </a:r>
            <a:r>
              <a:rPr lang="fa-IR" sz="2400" dirty="0">
                <a:cs typeface="B Nazanin" pitchFamily="2" charset="-78"/>
              </a:rPr>
              <a:t>به تراس متصل </a:t>
            </a:r>
            <a:r>
              <a:rPr lang="fa-IR" sz="2400" dirty="0" smtClean="0">
                <a:cs typeface="B Nazanin" pitchFamily="2" charset="-78"/>
              </a:rPr>
              <a:t>می‌کنند </a:t>
            </a:r>
            <a:r>
              <a:rPr lang="fa-IR" sz="2400" dirty="0">
                <a:cs typeface="B Nazanin" pitchFamily="2" charset="-78"/>
              </a:rPr>
              <a:t>و سپس </a:t>
            </a:r>
            <a:r>
              <a:rPr lang="fa-IR" sz="2400" dirty="0" smtClean="0">
                <a:cs typeface="B Nazanin" pitchFamily="2" charset="-78"/>
              </a:rPr>
              <a:t>به ایوان خانه ختم می‌شوند قابل دسترسی است.</a:t>
            </a:r>
            <a:endParaRPr sz="2400" dirty="0">
              <a:latin typeface="Calisto MT"/>
              <a:cs typeface="B Nazanin" pitchFamily="2" charset="-78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368039" y="685800"/>
            <a:ext cx="2291715" cy="62901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lang="fa-IR" sz="4000" dirty="0" smtClean="0">
                <a:cs typeface="B Nazanin" pitchFamily="2" charset="-78"/>
              </a:rPr>
              <a:t>مفهوم</a:t>
            </a:r>
            <a:endParaRPr sz="4000" spc="0" dirty="0">
              <a:cs typeface="B Nazanin" pitchFamily="2" charset="-78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64540" y="2199258"/>
            <a:ext cx="7498715" cy="3143168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469900" marR="414655" indent="-457834" algn="r" rtl="1">
              <a:lnSpc>
                <a:spcPts val="2380"/>
              </a:lnSpc>
              <a:spcBef>
                <a:spcPts val="390"/>
              </a:spcBef>
              <a:tabLst>
                <a:tab pos="541655" algn="l"/>
              </a:tabLst>
            </a:pPr>
            <a:r>
              <a:rPr sz="2200" spc="-5" dirty="0">
                <a:solidFill>
                  <a:srgbClr val="8E877B"/>
                </a:solidFill>
                <a:latin typeface="Wingdings"/>
                <a:cs typeface="B Nazanin" pitchFamily="2" charset="-78"/>
              </a:rPr>
              <a:t></a:t>
            </a:r>
            <a:r>
              <a:rPr sz="2200" spc="-5" dirty="0">
                <a:solidFill>
                  <a:srgbClr val="8E877B"/>
                </a:solidFill>
                <a:latin typeface="Times New Roman"/>
                <a:cs typeface="B Nazanin" pitchFamily="2" charset="-78"/>
              </a:rPr>
              <a:t>		</a:t>
            </a:r>
            <a:r>
              <a:rPr lang="fa-IR" sz="2400" dirty="0">
                <a:cs typeface="B Nazanin" pitchFamily="2" charset="-78"/>
              </a:rPr>
              <a:t> </a:t>
            </a:r>
            <a:r>
              <a:rPr lang="fa-IR" sz="2400" dirty="0" smtClean="0">
                <a:cs typeface="B Nazanin" pitchFamily="2" charset="-78"/>
              </a:rPr>
              <a:t>وندروهه مفهوم </a:t>
            </a:r>
            <a:r>
              <a:rPr lang="fa-IR" sz="2400" dirty="0">
                <a:cs typeface="B Nazanin" pitchFamily="2" charset="-78"/>
              </a:rPr>
              <a:t>یک فضای بدون مانع را </a:t>
            </a:r>
            <a:r>
              <a:rPr lang="fa-IR" sz="2400" dirty="0" smtClean="0">
                <a:cs typeface="B Nazanin" pitchFamily="2" charset="-78"/>
              </a:rPr>
              <a:t>که دارای </a:t>
            </a:r>
            <a:r>
              <a:rPr lang="fa-IR" sz="2400" dirty="0">
                <a:cs typeface="B Nazanin" pitchFamily="2" charset="-78"/>
              </a:rPr>
              <a:t>انعطاف </a:t>
            </a:r>
            <a:r>
              <a:rPr lang="fa-IR" sz="2400" dirty="0" smtClean="0">
                <a:cs typeface="B Nazanin" pitchFamily="2" charset="-78"/>
              </a:rPr>
              <a:t>پذیری کافی باشد و بتواند توسط عموم مردم نیز استفاده شود به مرحله عمل رسانید.</a:t>
            </a:r>
            <a:r>
              <a:rPr lang="fa-IR" sz="2400" dirty="0">
                <a:cs typeface="B Nazanin" pitchFamily="2" charset="-78"/>
              </a:rPr>
              <a:t/>
            </a:r>
            <a:br>
              <a:rPr lang="fa-IR" sz="2400" dirty="0">
                <a:cs typeface="B Nazanin" pitchFamily="2" charset="-78"/>
              </a:rPr>
            </a:br>
            <a:r>
              <a:rPr lang="en-US" sz="2400" dirty="0">
                <a:cs typeface="B Nazanin" pitchFamily="2" charset="-78"/>
              </a:rPr>
              <a:t>-</a:t>
            </a:r>
            <a:r>
              <a:rPr lang="fa-IR" sz="2400" dirty="0" smtClean="0">
                <a:cs typeface="B Nazanin" pitchFamily="2" charset="-78"/>
              </a:rPr>
              <a:t>بخش داخلی این سازه همانند یک اتاق مجزای دارای فضای </a:t>
            </a:r>
            <a:r>
              <a:rPr lang="fa-IR" sz="2400" dirty="0">
                <a:cs typeface="B Nazanin" pitchFamily="2" charset="-78"/>
              </a:rPr>
              <a:t>باز </a:t>
            </a:r>
            <a:r>
              <a:rPr lang="fa-IR" sz="2400" dirty="0" smtClean="0">
                <a:cs typeface="B Nazanin" pitchFamily="2" charset="-78"/>
              </a:rPr>
              <a:t>به نظر می‌رسد.</a:t>
            </a:r>
            <a:r>
              <a:rPr lang="fa-IR" sz="2400" dirty="0">
                <a:cs typeface="B Nazanin" pitchFamily="2" charset="-78"/>
              </a:rPr>
              <a:t/>
            </a:r>
            <a:br>
              <a:rPr lang="fa-IR" sz="2400" dirty="0">
                <a:cs typeface="B Nazanin" pitchFamily="2" charset="-78"/>
              </a:rPr>
            </a:br>
            <a:r>
              <a:rPr lang="en-US" sz="2400" dirty="0">
                <a:cs typeface="B Nazanin" pitchFamily="2" charset="-78"/>
              </a:rPr>
              <a:t>-</a:t>
            </a:r>
            <a:r>
              <a:rPr lang="fa-IR" sz="2400" dirty="0" smtClean="0">
                <a:cs typeface="B Nazanin" pitchFamily="2" charset="-78"/>
              </a:rPr>
              <a:t>شمایل معماری به کار گرفته شده توسط وندروهه از </a:t>
            </a:r>
            <a:r>
              <a:rPr lang="fa-IR" sz="2400" dirty="0">
                <a:cs typeface="B Nazanin" pitchFamily="2" charset="-78"/>
              </a:rPr>
              <a:t>جنبش </a:t>
            </a:r>
            <a:r>
              <a:rPr lang="fa-IR" sz="2400" dirty="0" smtClean="0">
                <a:cs typeface="B Nazanin" pitchFamily="2" charset="-78"/>
              </a:rPr>
              <a:t>مدرن بهره می‌برد</a:t>
            </a:r>
            <a:r>
              <a:rPr lang="fa-IR" sz="2400" dirty="0">
                <a:cs typeface="B Nazanin" pitchFamily="2" charset="-78"/>
              </a:rPr>
              <a:t/>
            </a:r>
            <a:br>
              <a:rPr lang="fa-IR" sz="2400" dirty="0">
                <a:cs typeface="B Nazanin" pitchFamily="2" charset="-78"/>
              </a:rPr>
            </a:br>
            <a:r>
              <a:rPr lang="en-US" sz="2400" dirty="0">
                <a:cs typeface="B Nazanin" pitchFamily="2" charset="-78"/>
              </a:rPr>
              <a:t>-</a:t>
            </a:r>
            <a:r>
              <a:rPr lang="fa-IR" sz="2400" dirty="0" smtClean="0">
                <a:cs typeface="B Nazanin" pitchFamily="2" charset="-78"/>
              </a:rPr>
              <a:t>این ساختمان </a:t>
            </a:r>
            <a:r>
              <a:rPr lang="fa-IR" sz="2400" dirty="0">
                <a:cs typeface="B Nazanin" pitchFamily="2" charset="-78"/>
              </a:rPr>
              <a:t>در دو </a:t>
            </a:r>
            <a:r>
              <a:rPr lang="fa-IR" sz="2400" dirty="0" smtClean="0">
                <a:cs typeface="B Nazanin" pitchFamily="2" charset="-78"/>
              </a:rPr>
              <a:t>پلتفرم مستطیلی استقرار یافته است.</a:t>
            </a:r>
            <a:r>
              <a:rPr lang="fa-IR" sz="2400" dirty="0">
                <a:cs typeface="B Nazanin" pitchFamily="2" charset="-78"/>
              </a:rPr>
              <a:t/>
            </a:r>
            <a:br>
              <a:rPr lang="fa-IR" sz="2400" dirty="0">
                <a:cs typeface="B Nazanin" pitchFamily="2" charset="-78"/>
              </a:rPr>
            </a:br>
            <a:r>
              <a:rPr lang="en-US" sz="2400" dirty="0">
                <a:cs typeface="B Nazanin" pitchFamily="2" charset="-78"/>
              </a:rPr>
              <a:t>-</a:t>
            </a:r>
            <a:r>
              <a:rPr lang="fa-IR" sz="2400" dirty="0" smtClean="0">
                <a:cs typeface="B Nazanin" pitchFamily="2" charset="-78"/>
              </a:rPr>
              <a:t>در این سازه ابتدا می‌توان چهار پله باریک را که هیچ </a:t>
            </a:r>
            <a:r>
              <a:rPr lang="fa-IR" sz="2400" dirty="0">
                <a:cs typeface="B Nazanin" pitchFamily="2" charset="-78"/>
              </a:rPr>
              <a:t>دیوار یا </a:t>
            </a:r>
            <a:r>
              <a:rPr lang="fa-IR" sz="2400" dirty="0" smtClean="0">
                <a:cs typeface="B Nazanin" pitchFamily="2" charset="-78"/>
              </a:rPr>
              <a:t>سقفی </a:t>
            </a:r>
            <a:r>
              <a:rPr lang="fa-IR" sz="2400" dirty="0">
                <a:cs typeface="B Nazanin" pitchFamily="2" charset="-78"/>
              </a:rPr>
              <a:t>ندارد و به عنوان یک </a:t>
            </a:r>
            <a:r>
              <a:rPr lang="fa-IR" sz="2400" dirty="0" smtClean="0">
                <a:cs typeface="B Nazanin" pitchFamily="2" charset="-78"/>
              </a:rPr>
              <a:t>تراس عمل می‌کند و توسط </a:t>
            </a:r>
            <a:r>
              <a:rPr lang="fa-IR" sz="2400" dirty="0">
                <a:cs typeface="B Nazanin" pitchFamily="2" charset="-78"/>
              </a:rPr>
              <a:t>چهار ستون فولادی در بالای زمین پشتیبانی </a:t>
            </a:r>
            <a:r>
              <a:rPr lang="fa-IR" sz="2400" dirty="0" smtClean="0">
                <a:cs typeface="B Nazanin" pitchFamily="2" charset="-78"/>
              </a:rPr>
              <a:t>می‌شود مشاهده نمود. </a:t>
            </a:r>
            <a:endParaRPr sz="2200" dirty="0">
              <a:latin typeface="Calisto MT"/>
              <a:cs typeface="B Nazanin" pitchFamily="2" charset="-78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559</TotalTime>
  <Words>197</Words>
  <Application>Microsoft Office PowerPoint</Application>
  <PresentationFormat>On-screen Show (4:3)</PresentationFormat>
  <Paragraphs>67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B Nazanin</vt:lpstr>
      <vt:lpstr>Calibri</vt:lpstr>
      <vt:lpstr>Calisto MT</vt:lpstr>
      <vt:lpstr>Times New Roman</vt:lpstr>
      <vt:lpstr>Wingdings</vt:lpstr>
      <vt:lpstr>Office Theme</vt:lpstr>
      <vt:lpstr>PowerPoint Presentation</vt:lpstr>
      <vt:lpstr>تاریخچه کلی</vt:lpstr>
      <vt:lpstr>معماری</vt:lpstr>
      <vt:lpstr>مصالح به کار گرفته شده در ساخت و ساز</vt:lpstr>
      <vt:lpstr>مواد به کار گرفته شده در ساخت و ساز</vt:lpstr>
      <vt:lpstr>مزایای استفاده از متریال‌های به کار برده شده</vt:lpstr>
      <vt:lpstr>مزایای استفاده از متریال‌های به کار برده شده</vt:lpstr>
      <vt:lpstr>ساختار ساختمان</vt:lpstr>
      <vt:lpstr>مفهوم</vt:lpstr>
      <vt:lpstr>مفهوم</vt:lpstr>
      <vt:lpstr>مفهوم</vt:lpstr>
      <vt:lpstr>پلان و برش</vt:lpstr>
      <vt:lpstr>سازه</vt:lpstr>
      <vt:lpstr>سازه</vt:lpstr>
      <vt:lpstr>تحلیل سازه‌ای</vt:lpstr>
      <vt:lpstr>تحلیل سازه‌ای</vt:lpstr>
      <vt:lpstr>تحلیل  سازه‌ای</vt:lpstr>
      <vt:lpstr>پنجره ها</vt:lpstr>
      <vt:lpstr>ویژگی‌های سازه</vt:lpstr>
      <vt:lpstr>ویژگی‌های سازه</vt:lpstr>
      <vt:lpstr>ویژگی‌های سازه</vt:lpstr>
      <vt:lpstr>ویژگی‌های سازه</vt:lpstr>
      <vt:lpstr>ویژگی‌های سازه</vt:lpstr>
      <vt:lpstr>ویژگی‌های سازه</vt:lpstr>
      <vt:lpstr>ویژگی‌های سازه</vt:lpstr>
      <vt:lpstr>برش درب و پنجره</vt:lpstr>
      <vt:lpstr>طرح سیستم گرمایشی</vt:lpstr>
      <vt:lpstr>منابع و مآخذ</vt:lpstr>
      <vt:lpstr>Thank You.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Glass House MIES VAN DER ROHE</dc:title>
  <dc:creator>Anooshah Valyani</dc:creator>
  <cp:lastModifiedBy>Saam Kian</cp:lastModifiedBy>
  <cp:revision>24</cp:revision>
  <dcterms:created xsi:type="dcterms:W3CDTF">2017-10-12T22:42:49Z</dcterms:created>
  <dcterms:modified xsi:type="dcterms:W3CDTF">2017-10-13T20:43:28Z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2014-11-19T00:00:00Z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2017-10-12T00:00:00Z</vt:filetime>
  </property>
</Properties>
</file>