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7" d="100"/>
          <a:sy n="77" d="100"/>
        </p:scale>
        <p:origin x="16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36B4A45-1C0D-422B-92AF-C7C2D4F523A9}" type="datetimeFigureOut">
              <a:rPr lang="fa-IR" smtClean="0"/>
              <a:t>21/02/1438</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C9FE848-4E60-4AD4-B9E0-1DC222B6B751}"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36B4A45-1C0D-422B-92AF-C7C2D4F523A9}" type="datetimeFigureOut">
              <a:rPr lang="fa-IR" smtClean="0"/>
              <a:t>21/02/1438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36B4A45-1C0D-422B-92AF-C7C2D4F523A9}" type="datetimeFigureOut">
              <a:rPr lang="fa-IR" smtClean="0"/>
              <a:t>21/02/1438</a:t>
            </a:fld>
            <a:endParaRPr lang="fa-IR"/>
          </a:p>
        </p:txBody>
      </p:sp>
      <p:sp>
        <p:nvSpPr>
          <p:cNvPr id="5" name="Footer Placeholder 4"/>
          <p:cNvSpPr>
            <a:spLocks noGrp="1"/>
          </p:cNvSpPr>
          <p:nvPr>
            <p:ph type="ftr" sz="quarter" idx="11"/>
          </p:nvPr>
        </p:nvSpPr>
        <p:spPr>
          <a:xfrm>
            <a:off x="457200" y="6556248"/>
            <a:ext cx="3657600" cy="228600"/>
          </a:xfrm>
        </p:spPr>
        <p:txBody>
          <a:bodyPr/>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C9FE848-4E60-4AD4-B9E0-1DC222B6B751}"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36B4A45-1C0D-422B-92AF-C7C2D4F523A9}" type="datetimeFigureOut">
              <a:rPr lang="fa-IR" smtClean="0"/>
              <a:t>21/02/1438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36B4A45-1C0D-422B-92AF-C7C2D4F523A9}" type="datetimeFigureOut">
              <a:rPr lang="fa-IR" smtClean="0"/>
              <a:t>21/02/1438</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p>
            <a:fld id="{4C9FE848-4E60-4AD4-B9E0-1DC222B6B751}"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36B4A45-1C0D-422B-92AF-C7C2D4F523A9}" type="datetimeFigureOut">
              <a:rPr lang="fa-IR" smtClean="0"/>
              <a:t>21/02/1438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36B4A45-1C0D-422B-92AF-C7C2D4F523A9}" type="datetimeFigureOut">
              <a:rPr lang="fa-IR" smtClean="0"/>
              <a:t>21/02/1438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36B4A45-1C0D-422B-92AF-C7C2D4F523A9}" type="datetimeFigureOut">
              <a:rPr lang="fa-IR" smtClean="0"/>
              <a:t>21/02/1438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36B4A45-1C0D-422B-92AF-C7C2D4F523A9}" type="datetimeFigureOut">
              <a:rPr lang="fa-IR" smtClean="0"/>
              <a:t>21/02/1438</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36B4A45-1C0D-422B-92AF-C7C2D4F523A9}" type="datetimeFigureOut">
              <a:rPr lang="fa-IR" smtClean="0"/>
              <a:t>21/02/1438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C9FE848-4E60-4AD4-B9E0-1DC222B6B751}"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736B4A45-1C0D-422B-92AF-C7C2D4F523A9}" type="datetimeFigureOut">
              <a:rPr lang="fa-IR" smtClean="0"/>
              <a:t>21/02/1438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C9FE848-4E60-4AD4-B9E0-1DC222B6B751}" type="slidenum">
              <a:rPr lang="fa-IR" smtClean="0"/>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36B4A45-1C0D-422B-92AF-C7C2D4F523A9}" type="datetimeFigureOut">
              <a:rPr lang="fa-IR" smtClean="0"/>
              <a:t>21/02/1438</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C9FE848-4E60-4AD4-B9E0-1DC222B6B75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 (19).jpg"/>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Lst>
          </a:blip>
          <a:stretch>
            <a:fillRect/>
          </a:stretch>
        </p:blipFill>
        <p:spPr>
          <a:xfrm>
            <a:off x="395536" y="692696"/>
            <a:ext cx="2016224" cy="2318935"/>
          </a:xfrm>
          <a:prstGeom prst="rect">
            <a:avLst/>
          </a:prstGeom>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643192" cy="5554683"/>
          </a:xfrm>
        </p:spPr>
        <p:txBody>
          <a:bodyPr/>
          <a:lstStyle/>
          <a:p>
            <a:r>
              <a:rPr lang="fa-IR" dirty="0">
                <a:cs typeface="B Nazanin" panose="00000400000000000000" pitchFamily="2" charset="-78"/>
              </a:rPr>
              <a:t>با توجه به این که از قبل به دانش آموزان گفته ایم که چند سنگ مختلف را به همراه قوطی با خود به کلاس بیاورند. در این فعالیت از دانش آموزان می خواهیم سنگ هایی را تهیه کرده اند در یک قوطی فلزی ریخته و در آن را ببندد و قوطی را تکان دهند و بعد پیش بینی کنند که چه اتفاقی می افتد و سپس در قوطی را باز کرده و مشاهدات خود را بیان کنند و نتیجه گیری نمایند.  </a:t>
            </a:r>
          </a:p>
          <a:p>
            <a:r>
              <a:rPr lang="fa-IR" dirty="0">
                <a:cs typeface="B Nazanin" panose="00000400000000000000" pitchFamily="2" charset="-78"/>
              </a:rPr>
              <a:t>معلم هم گفته های بچه ها را اگر درست بود تکمیل کرده و توضیح می دهد که یکی از روش های تشکیل خاک خرد شدن سنگ هاست.</a:t>
            </a: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499176" cy="5697559"/>
          </a:xfrm>
        </p:spPr>
        <p:txBody>
          <a:bodyPr/>
          <a:lstStyle/>
          <a:p>
            <a:r>
              <a:rPr lang="fa-IR" dirty="0">
                <a:cs typeface="B Nazanin" panose="00000400000000000000" pitchFamily="2" charset="-78"/>
              </a:rPr>
              <a:t>سنگ ها در طول سالیان دراز بر اثر وزش باد و ریزش کوه ها به یکدیگر برخورد کرده و به قطعه های کوچک تر تبدیل می شوند و دچار تغییرات شیمیایی می شوند .</a:t>
            </a:r>
          </a:p>
          <a:p>
            <a:r>
              <a:rPr lang="fa-IR" dirty="0">
                <a:cs typeface="B Nazanin" panose="00000400000000000000" pitchFamily="2" charset="-78"/>
              </a:rPr>
              <a:t>سپس از دانش آموزان می پرسیم که به نظر شما چند سال طول می کشد تا یک سانتی متر خاک تشکیل شود؟ هر کدام از دانش آموزان جوابی میدهند و خود معلم می گوید که 200سال زمان لازم است. و بعد معلم کلیپی در مورد تشکیل خاک به دانش آموزان نشان می دهد و بعد از دیدن کلیپ از هر گروه می خواهد که بیایند و در مورد مراحل تشکیل خاک با توجه به کلیپ توضیحاتی بدهند.  </a:t>
            </a:r>
          </a:p>
        </p:txBody>
      </p:sp>
    </p:spTree>
  </p:cSld>
  <p:clrMapOvr>
    <a:masterClrMapping/>
  </p:clrMapOvr>
  <p:transition>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4678" y="571480"/>
            <a:ext cx="4885714" cy="5554683"/>
          </a:xfrm>
        </p:spPr>
        <p:txBody>
          <a:bodyPr>
            <a:normAutofit/>
          </a:bodyPr>
          <a:lstStyle/>
          <a:p>
            <a:pPr>
              <a:buNone/>
            </a:pPr>
            <a:endParaRPr lang="fa-IR" dirty="0">
              <a:cs typeface="B Nazanin" panose="00000400000000000000" pitchFamily="2" charset="-78"/>
            </a:endParaRPr>
          </a:p>
          <a:p>
            <a:r>
              <a:rPr lang="fa-IR" dirty="0">
                <a:cs typeface="B Nazanin" panose="00000400000000000000" pitchFamily="2" charset="-78"/>
              </a:rPr>
              <a:t> مرحله بعد که کاوشگری صفحه 78 می باشد از دانش آموزان می خواهیم با آب و خاک رس که آورده اندبه صورت گروهی گلوله های کوچک درست کنند تا خشک شود ، حدود یک سوم گلدان پلاستیکی را از گلوله های رسی پرکنند سپس یک لایه ماسه و بعد مقداری خاک باغچه روی گلوله های رسی بریزند و در آخر هم لوبیا هایی را که از شب قبل خیس کرده اند در گلدان بکارند و بعد از 4 هفته نتایج را به کلاس بیاورند.</a:t>
            </a:r>
          </a:p>
        </p:txBody>
      </p:sp>
      <p:sp>
        <p:nvSpPr>
          <p:cNvPr id="4" name="Rectangle 3"/>
          <p:cNvSpPr/>
          <p:nvPr/>
        </p:nvSpPr>
        <p:spPr>
          <a:xfrm>
            <a:off x="500034" y="1357298"/>
            <a:ext cx="2714644" cy="4143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5602" name="Picture 2" descr="C:\Users\User\Desktop\ب.jpg"/>
          <p:cNvPicPr>
            <a:picLocks noChangeAspect="1" noChangeArrowheads="1"/>
          </p:cNvPicPr>
          <p:nvPr/>
        </p:nvPicPr>
        <p:blipFill>
          <a:blip r:embed="rId2"/>
          <a:srcRect/>
          <a:stretch>
            <a:fillRect/>
          </a:stretch>
        </p:blipFill>
        <p:spPr bwMode="auto">
          <a:xfrm>
            <a:off x="500035" y="1357298"/>
            <a:ext cx="2714643" cy="4143404"/>
          </a:xfrm>
          <a:prstGeom prst="rect">
            <a:avLst/>
          </a:prstGeom>
          <a:noFill/>
        </p:spPr>
      </p:pic>
    </p:spTree>
  </p:cSld>
  <p:clrMapOvr>
    <a:masterClrMapping/>
  </p:clrMapOvr>
  <p:transition>
    <p:blinds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43192" cy="5483245"/>
          </a:xfrm>
        </p:spPr>
        <p:txBody>
          <a:bodyPr/>
          <a:lstStyle/>
          <a:p>
            <a:r>
              <a:rPr lang="fa-IR" dirty="0">
                <a:cs typeface="B Nazanin" panose="00000400000000000000" pitchFamily="2" charset="-78"/>
              </a:rPr>
              <a:t>بعد از کاشتن لوبیا از دانش آموزان می خواهیم که به ادامه ی درس گوش بدهند. </a:t>
            </a:r>
          </a:p>
          <a:p>
            <a:r>
              <a:rPr lang="fa-IR" dirty="0">
                <a:cs typeface="B Nazanin" panose="00000400000000000000" pitchFamily="2" charset="-78"/>
              </a:rPr>
              <a:t>به بچه ها می گوییم که در گروه های خود بحث کنند که چه عوامل دیگه ای باعث تشکیل خاک می شود و چند دقیقه بهشون مهلت می دهیم. سپس نماینده ی گروه ها جواب ها را می گویند . معلم هم عوامل دیگه تشکیل خاک مثل : جانوران و تغییرات آب و هوا را توضیح می دهد که چگونه باعث تشکیل خاک می شوند؟ </a:t>
            </a:r>
          </a:p>
          <a:p>
            <a:r>
              <a:rPr lang="fa-IR" dirty="0">
                <a:cs typeface="B Nazanin" panose="00000400000000000000" pitchFamily="2" charset="-78"/>
              </a:rPr>
              <a:t>سپس معلم به دانش آموزان می گوید که گفت و گو کنید صفحه 80 را با توجه به تصاویرش جواب دهند.</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9058" y="571480"/>
            <a:ext cx="4099326" cy="5554683"/>
          </a:xfrm>
        </p:spPr>
        <p:txBody>
          <a:bodyPr/>
          <a:lstStyle/>
          <a:p>
            <a:r>
              <a:rPr lang="fa-IR" dirty="0">
                <a:cs typeface="B Nazanin" panose="00000400000000000000" pitchFamily="2" charset="-78"/>
              </a:rPr>
              <a:t>بعد معلم فیلمی در مورد اینکه چگونه جانوران باعث تشکیل خاک می شوند را می گذارد.</a:t>
            </a:r>
          </a:p>
          <a:p>
            <a:r>
              <a:rPr lang="fa-IR" dirty="0">
                <a:cs typeface="B Nazanin" panose="00000400000000000000" pitchFamily="2" charset="-78"/>
              </a:rPr>
              <a:t>سپس معلم در مورد گیاخاک و فرسایش خاک توضیحاتی به بچه ها می دهد و تصاویری از فرسایش خاک را می گذارد. </a:t>
            </a:r>
          </a:p>
        </p:txBody>
      </p:sp>
      <p:sp>
        <p:nvSpPr>
          <p:cNvPr id="4" name="Rectangle 3"/>
          <p:cNvSpPr/>
          <p:nvPr/>
        </p:nvSpPr>
        <p:spPr>
          <a:xfrm>
            <a:off x="500034" y="785794"/>
            <a:ext cx="3214710" cy="4857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2530" name="Picture 2" descr="C:\Users\User\Desktop\چ.jpg"/>
          <p:cNvPicPr>
            <a:picLocks noChangeAspect="1" noChangeArrowheads="1"/>
          </p:cNvPicPr>
          <p:nvPr/>
        </p:nvPicPr>
        <p:blipFill>
          <a:blip r:embed="rId2"/>
          <a:srcRect/>
          <a:stretch>
            <a:fillRect/>
          </a:stretch>
        </p:blipFill>
        <p:spPr bwMode="auto">
          <a:xfrm>
            <a:off x="500034" y="785794"/>
            <a:ext cx="3214710" cy="4857784"/>
          </a:xfrm>
          <a:prstGeom prst="rect">
            <a:avLst/>
          </a:prstGeom>
          <a:noFill/>
        </p:spPr>
      </p:pic>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0072" y="187625"/>
            <a:ext cx="3240360" cy="1143000"/>
          </a:xfrm>
        </p:spPr>
        <p:txBody>
          <a:bodyPr/>
          <a:lstStyle/>
          <a:p>
            <a:pPr algn="ctr"/>
            <a:r>
              <a:rPr lang="fa-IR" dirty="0"/>
              <a:t>جمع بندی </a:t>
            </a:r>
          </a:p>
        </p:txBody>
      </p:sp>
      <p:sp>
        <p:nvSpPr>
          <p:cNvPr id="3" name="Content Placeholder 2"/>
          <p:cNvSpPr>
            <a:spLocks noGrp="1"/>
          </p:cNvSpPr>
          <p:nvPr>
            <p:ph idx="1"/>
          </p:nvPr>
        </p:nvSpPr>
        <p:spPr>
          <a:xfrm>
            <a:off x="107504" y="4221088"/>
            <a:ext cx="7919575" cy="3877891"/>
          </a:xfrm>
        </p:spPr>
        <p:txBody>
          <a:bodyPr>
            <a:normAutofit/>
          </a:bodyPr>
          <a:lstStyle/>
          <a:p>
            <a:pPr marL="0" indent="0">
              <a:buNone/>
            </a:pPr>
            <a:r>
              <a:rPr lang="fa-IR" dirty="0">
                <a:cs typeface="B Nazanin" panose="00000400000000000000" pitchFamily="2" charset="-78"/>
              </a:rPr>
              <a:t>معلم از چند نفر از دانش آموزان می خواهد که هر کدام که درس را بهتر یاد گرفته اند بیایند و خلاصه ای از درس را بگویند.</a:t>
            </a:r>
          </a:p>
          <a:p>
            <a:pPr marL="0" indent="0">
              <a:buNone/>
            </a:pPr>
            <a:r>
              <a:rPr lang="fa-IR" dirty="0">
                <a:cs typeface="B Nazanin" panose="00000400000000000000" pitchFamily="2" charset="-78"/>
              </a:rPr>
              <a:t>مثلا در مورد سنگ ها که چگونه باعث تشکیل خاک می شوند و یا در مورد جانوران و تغییرات آب و هوا توضیح دهند که چگونه باعث تشکیل خاک می شوند.  </a:t>
            </a:r>
          </a:p>
        </p:txBody>
      </p:sp>
      <p:pic>
        <p:nvPicPr>
          <p:cNvPr id="23554" name="Picture 2" descr="C:\Users\User\Desktop\ل.jpg"/>
          <p:cNvPicPr>
            <a:picLocks noChangeAspect="1" noChangeArrowheads="1"/>
          </p:cNvPicPr>
          <p:nvPr/>
        </p:nvPicPr>
        <p:blipFill>
          <a:blip r:embed="rId2"/>
          <a:srcRect/>
          <a:stretch>
            <a:fillRect/>
          </a:stretch>
        </p:blipFill>
        <p:spPr bwMode="auto">
          <a:xfrm>
            <a:off x="323528" y="260648"/>
            <a:ext cx="5224093" cy="3547442"/>
          </a:xfrm>
          <a:prstGeom prst="rect">
            <a:avLst/>
          </a:prstGeom>
          <a:noFill/>
        </p:spPr>
      </p:pic>
    </p:spTree>
  </p:cSld>
  <p:clrMapOvr>
    <a:masterClrMapping/>
  </p:clrMapOvr>
  <p:transition>
    <p:strips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3928" y="260648"/>
            <a:ext cx="4972056" cy="1143000"/>
          </a:xfrm>
        </p:spPr>
        <p:txBody>
          <a:bodyPr>
            <a:normAutofit/>
          </a:bodyPr>
          <a:lstStyle/>
          <a:p>
            <a:r>
              <a:rPr lang="fa-IR" dirty="0">
                <a:cs typeface="B Nazanin" panose="00000400000000000000" pitchFamily="2" charset="-78"/>
              </a:rPr>
              <a:t>ارزشیابی و تعیین تکلیف </a:t>
            </a:r>
          </a:p>
        </p:txBody>
      </p:sp>
      <p:sp>
        <p:nvSpPr>
          <p:cNvPr id="3" name="Content Placeholder 2"/>
          <p:cNvSpPr>
            <a:spLocks noGrp="1"/>
          </p:cNvSpPr>
          <p:nvPr>
            <p:ph idx="1"/>
          </p:nvPr>
        </p:nvSpPr>
        <p:spPr>
          <a:xfrm>
            <a:off x="3491880" y="1556792"/>
            <a:ext cx="4610876" cy="4525963"/>
          </a:xfrm>
        </p:spPr>
        <p:txBody>
          <a:bodyPr>
            <a:normAutofit/>
          </a:bodyPr>
          <a:lstStyle/>
          <a:p>
            <a:r>
              <a:rPr lang="fa-IR" dirty="0">
                <a:cs typeface="B Nazanin" panose="00000400000000000000" pitchFamily="2" charset="-78"/>
              </a:rPr>
              <a:t>معلم سوالاتی را از قبل آماده کرده و به گروه ها می دهد که جواب دهند سوالاتی مثل :  گیاخاک چیست ؟ فرسایش خاک چیست ؟ تغییرات آب و هوا چگونه باعث تشکیل خاک می شوند و.. می پرسد. </a:t>
            </a:r>
          </a:p>
          <a:p>
            <a:r>
              <a:rPr lang="fa-IR" dirty="0">
                <a:cs typeface="B Nazanin" panose="00000400000000000000" pitchFamily="2" charset="-78"/>
              </a:rPr>
              <a:t>تعیین تکلیف : درس داده شده را مطالعه نمایند و از لوبیایی که کاشتند مواظبت کنند تا نتایج را به کلاس بیاورند. از زبان خاک انشا بنویسند. </a:t>
            </a:r>
          </a:p>
        </p:txBody>
      </p:sp>
      <p:pic>
        <p:nvPicPr>
          <p:cNvPr id="24579" name="Picture 3" descr="C:\Users\User\Desktop\ت.jpg"/>
          <p:cNvPicPr>
            <a:picLocks noChangeAspect="1" noChangeArrowheads="1"/>
          </p:cNvPicPr>
          <p:nvPr/>
        </p:nvPicPr>
        <p:blipFill>
          <a:blip r:embed="rId2"/>
          <a:srcRect/>
          <a:stretch>
            <a:fillRect/>
          </a:stretch>
        </p:blipFill>
        <p:spPr bwMode="auto">
          <a:xfrm>
            <a:off x="395536" y="3645024"/>
            <a:ext cx="2928957" cy="2646056"/>
          </a:xfrm>
          <a:prstGeom prst="rect">
            <a:avLst/>
          </a:prstGeom>
          <a:noFill/>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571184" cy="5483245"/>
          </a:xfrm>
        </p:spPr>
        <p:txBody>
          <a:bodyPr/>
          <a:lstStyle/>
          <a:p>
            <a:endParaRPr lang="fa-IR" dirty="0">
              <a:cs typeface="B Nazanin" panose="00000400000000000000" pitchFamily="2" charset="-78"/>
            </a:endParaRPr>
          </a:p>
          <a:p>
            <a:r>
              <a:rPr lang="fa-IR" dirty="0">
                <a:cs typeface="B Nazanin" panose="00000400000000000000" pitchFamily="2" charset="-78"/>
              </a:rPr>
              <a:t>طراحی آموزشی</a:t>
            </a:r>
          </a:p>
          <a:p>
            <a:r>
              <a:rPr lang="fa-IR" dirty="0">
                <a:cs typeface="B Nazanin" panose="00000400000000000000" pitchFamily="2" charset="-78"/>
              </a:rPr>
              <a:t>علوم پایه پنجم درس خاک با ارزش </a:t>
            </a:r>
          </a:p>
          <a:p>
            <a:r>
              <a:rPr lang="fa-IR" dirty="0">
                <a:cs typeface="B Nazanin" panose="00000400000000000000" pitchFamily="2" charset="-78"/>
              </a:rPr>
              <a:t>استاد راهنما : </a:t>
            </a:r>
          </a:p>
          <a:p>
            <a:r>
              <a:rPr lang="fa-IR" dirty="0">
                <a:cs typeface="B Nazanin" panose="00000400000000000000" pitchFamily="2" charset="-78"/>
              </a:rPr>
              <a:t>ارائه دهنده : </a:t>
            </a:r>
          </a:p>
          <a:p>
            <a:r>
              <a:rPr lang="fa-IR" dirty="0">
                <a:cs typeface="B Nazanin" panose="00000400000000000000" pitchFamily="2" charset="-78"/>
              </a:rPr>
              <a:t>دانشگاه فرهنگیان </a:t>
            </a:r>
          </a:p>
          <a:p>
            <a:r>
              <a:rPr lang="fa-IR" dirty="0">
                <a:cs typeface="B Nazanin" panose="00000400000000000000" pitchFamily="2" charset="-78"/>
              </a:rPr>
              <a:t>پاییز 94</a:t>
            </a:r>
          </a:p>
          <a:p>
            <a:pPr>
              <a:buNone/>
            </a:pPr>
            <a:r>
              <a:rPr lang="fa-IR" dirty="0">
                <a:cs typeface="B Nazanin" panose="00000400000000000000" pitchFamily="2" charset="-78"/>
              </a:rPr>
              <a:t> </a:t>
            </a:r>
          </a:p>
        </p:txBody>
      </p:sp>
    </p:spTree>
  </p:cSld>
  <p:clrMapOvr>
    <a:masterClrMapping/>
  </p:clrMapOvr>
  <p:transition>
    <p:strips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0" y="274638"/>
            <a:ext cx="3757610" cy="1143000"/>
          </a:xfrm>
        </p:spPr>
        <p:txBody>
          <a:bodyPr>
            <a:normAutofit/>
          </a:bodyPr>
          <a:lstStyle/>
          <a:p>
            <a:r>
              <a:rPr lang="fa-IR" dirty="0">
                <a:cs typeface="B Nazanin" pitchFamily="2" charset="-78"/>
              </a:rPr>
              <a:t>آرمان آموزشی </a:t>
            </a:r>
          </a:p>
        </p:txBody>
      </p:sp>
      <p:sp>
        <p:nvSpPr>
          <p:cNvPr id="3" name="Content Placeholder 2"/>
          <p:cNvSpPr>
            <a:spLocks noGrp="1"/>
          </p:cNvSpPr>
          <p:nvPr>
            <p:ph idx="1"/>
          </p:nvPr>
        </p:nvSpPr>
        <p:spPr>
          <a:xfrm>
            <a:off x="4140390" y="1628800"/>
            <a:ext cx="4031308" cy="4525963"/>
          </a:xfrm>
        </p:spPr>
        <p:txBody>
          <a:bodyPr/>
          <a:lstStyle/>
          <a:p>
            <a:pPr algn="ctr"/>
            <a:endParaRPr lang="fa-IR" dirty="0">
              <a:cs typeface="B Nazanin" panose="00000400000000000000" pitchFamily="2" charset="-78"/>
            </a:endParaRPr>
          </a:p>
          <a:p>
            <a:pPr algn="ctr"/>
            <a:r>
              <a:rPr lang="fa-IR" dirty="0">
                <a:cs typeface="B Nazanin" panose="00000400000000000000" pitchFamily="2" charset="-78"/>
              </a:rPr>
              <a:t>آشنایی دانش آموزان با چگونگی تشکیل شدن خاک </a:t>
            </a:r>
          </a:p>
        </p:txBody>
      </p:sp>
      <p:pic>
        <p:nvPicPr>
          <p:cNvPr id="1026" name="Picture 2" descr="C:\Users\User\Desktop\خاک.jpg"/>
          <p:cNvPicPr>
            <a:picLocks noChangeAspect="1" noChangeArrowheads="1"/>
          </p:cNvPicPr>
          <p:nvPr/>
        </p:nvPicPr>
        <p:blipFill>
          <a:blip r:embed="rId2"/>
          <a:srcRect/>
          <a:stretch>
            <a:fillRect/>
          </a:stretch>
        </p:blipFill>
        <p:spPr bwMode="auto">
          <a:xfrm>
            <a:off x="467544" y="1340768"/>
            <a:ext cx="3643338" cy="3643338"/>
          </a:xfrm>
          <a:prstGeom prst="rect">
            <a:avLst/>
          </a:prstGeom>
          <a:noFill/>
        </p:spPr>
      </p:pic>
    </p:spTree>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08" y="338552"/>
            <a:ext cx="7239000" cy="1143000"/>
          </a:xfrm>
        </p:spPr>
        <p:txBody>
          <a:bodyPr/>
          <a:lstStyle/>
          <a:p>
            <a:pPr algn="r"/>
            <a:r>
              <a:rPr lang="fa-IR" dirty="0">
                <a:cs typeface="B Nazanin" panose="00000400000000000000" pitchFamily="2" charset="-78"/>
              </a:rPr>
              <a:t>اهداف آموزشی </a:t>
            </a:r>
          </a:p>
        </p:txBody>
      </p:sp>
      <p:sp>
        <p:nvSpPr>
          <p:cNvPr id="3" name="Content Placeholder 2"/>
          <p:cNvSpPr>
            <a:spLocks noGrp="1"/>
          </p:cNvSpPr>
          <p:nvPr>
            <p:ph idx="1"/>
          </p:nvPr>
        </p:nvSpPr>
        <p:spPr>
          <a:xfrm>
            <a:off x="2834004" y="1536665"/>
            <a:ext cx="5242904" cy="4525963"/>
          </a:xfrm>
        </p:spPr>
        <p:txBody>
          <a:bodyPr/>
          <a:lstStyle/>
          <a:p>
            <a:pPr marL="0" indent="0">
              <a:buNone/>
            </a:pPr>
            <a:r>
              <a:rPr lang="fa-IR" b="1" dirty="0">
                <a:cs typeface="B Nazanin" panose="00000400000000000000" pitchFamily="2" charset="-78"/>
              </a:rPr>
              <a:t>اهداف جزئی : </a:t>
            </a:r>
          </a:p>
          <a:p>
            <a:pPr marL="0" indent="0">
              <a:buNone/>
            </a:pPr>
            <a:r>
              <a:rPr lang="fa-IR" dirty="0">
                <a:cs typeface="B Nazanin" panose="00000400000000000000" pitchFamily="2" charset="-78"/>
              </a:rPr>
              <a:t>دانش آموزان در پایان این درس با : </a:t>
            </a:r>
          </a:p>
          <a:p>
            <a:pPr marL="514350" indent="-514350">
              <a:buFont typeface="+mj-lt"/>
              <a:buAutoNum type="arabicPeriod"/>
            </a:pPr>
            <a:r>
              <a:rPr lang="fa-IR" dirty="0">
                <a:cs typeface="B Nazanin" panose="00000400000000000000" pitchFamily="2" charset="-78"/>
              </a:rPr>
              <a:t>چگونگی تشکیل خاک آشنا خواهند شد.</a:t>
            </a:r>
          </a:p>
          <a:p>
            <a:pPr marL="514350" indent="-514350">
              <a:buFont typeface="+mj-lt"/>
              <a:buAutoNum type="arabicPeriod"/>
            </a:pPr>
            <a:r>
              <a:rPr lang="fa-IR" dirty="0">
                <a:cs typeface="B Nazanin" panose="00000400000000000000" pitchFamily="2" charset="-78"/>
              </a:rPr>
              <a:t> عوامل موثر در تشکیل شدن خاک را توضیح خواهند داد.</a:t>
            </a:r>
          </a:p>
          <a:p>
            <a:pPr marL="514350" indent="-514350">
              <a:buFont typeface="+mj-lt"/>
              <a:buAutoNum type="arabicPeriod"/>
            </a:pPr>
            <a:r>
              <a:rPr lang="fa-IR" dirty="0">
                <a:cs typeface="B Nazanin" panose="00000400000000000000" pitchFamily="2" charset="-78"/>
              </a:rPr>
              <a:t>با کاربرد خاک در طبیعت آشنا خواهند شد.</a:t>
            </a:r>
          </a:p>
          <a:p>
            <a:pPr marL="514350" indent="-514350">
              <a:buFont typeface="+mj-lt"/>
              <a:buAutoNum type="arabicPeriod"/>
            </a:pPr>
            <a:r>
              <a:rPr lang="fa-IR" dirty="0">
                <a:cs typeface="B Nazanin" panose="00000400000000000000" pitchFamily="2" charset="-78"/>
              </a:rPr>
              <a:t>با گیاخاک آشنا خواهند شد.</a:t>
            </a:r>
          </a:p>
          <a:p>
            <a:pPr marL="514350" indent="-514350">
              <a:buFont typeface="+mj-lt"/>
              <a:buAutoNum type="arabicPeriod"/>
            </a:pPr>
            <a:r>
              <a:rPr lang="fa-IR" dirty="0">
                <a:cs typeface="B Nazanin" panose="00000400000000000000" pitchFamily="2" charset="-78"/>
              </a:rPr>
              <a:t>فرسایش خاک را توضیح خواهند داد . </a:t>
            </a:r>
          </a:p>
        </p:txBody>
      </p:sp>
      <p:sp>
        <p:nvSpPr>
          <p:cNvPr id="5122" name="AutoShape 2" descr="Image result for ‫تصاویری از خاک برای تدریس خاک با ارزش‬‎"/>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5124" name="AutoShape 4" descr="Image result for ‫تصاویری از خاک برای تدریس خاک با ارزش‬‎"/>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pic>
        <p:nvPicPr>
          <p:cNvPr id="8" name="Picture 1" descr="C:\Users\User\Desktop\م.jpg"/>
          <p:cNvPicPr>
            <a:picLocks noChangeAspect="1" noChangeArrowheads="1"/>
          </p:cNvPicPr>
          <p:nvPr/>
        </p:nvPicPr>
        <p:blipFill>
          <a:blip r:embed="rId2"/>
          <a:srcRect/>
          <a:stretch>
            <a:fillRect/>
          </a:stretch>
        </p:blipFill>
        <p:spPr bwMode="auto">
          <a:xfrm>
            <a:off x="262237" y="3284984"/>
            <a:ext cx="2571767" cy="2448272"/>
          </a:xfrm>
          <a:prstGeom prst="rect">
            <a:avLst/>
          </a:prstGeom>
          <a:noFill/>
        </p:spPr>
      </p:pic>
      <p:pic>
        <p:nvPicPr>
          <p:cNvPr id="9" name="Picture 8" descr="C:\Users\User\Desktop\خ.jpg"/>
          <p:cNvPicPr>
            <a:picLocks noChangeAspect="1" noChangeArrowheads="1"/>
          </p:cNvPicPr>
          <p:nvPr/>
        </p:nvPicPr>
        <p:blipFill>
          <a:blip r:embed="rId3"/>
          <a:srcRect/>
          <a:stretch>
            <a:fillRect/>
          </a:stretch>
        </p:blipFill>
        <p:spPr bwMode="auto">
          <a:xfrm>
            <a:off x="251520" y="761363"/>
            <a:ext cx="2593199" cy="2596961"/>
          </a:xfrm>
          <a:prstGeom prst="rect">
            <a:avLst/>
          </a:prstGeom>
          <a:noFill/>
        </p:spPr>
      </p:pic>
    </p:spTree>
  </p:cSld>
  <p:clrMapOvr>
    <a:masterClrMapping/>
  </p:clrMapOvr>
  <p:transition spd="slow">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0364" y="714356"/>
            <a:ext cx="5028020" cy="5411807"/>
          </a:xfrm>
        </p:spPr>
        <p:txBody>
          <a:bodyPr/>
          <a:lstStyle/>
          <a:p>
            <a:pPr>
              <a:buNone/>
            </a:pPr>
            <a:r>
              <a:rPr lang="fa-IR"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B Nazanin" panose="00000400000000000000" pitchFamily="2" charset="-78"/>
              </a:rPr>
              <a:t>اهداف</a:t>
            </a:r>
            <a:r>
              <a:rPr lang="fa-IR" b="1" dirty="0">
                <a:cs typeface="B Nazanin" panose="00000400000000000000" pitchFamily="2" charset="-78"/>
              </a:rPr>
              <a:t> </a:t>
            </a:r>
            <a:r>
              <a:rPr lang="fa-IR"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B Nazanin" panose="00000400000000000000" pitchFamily="2" charset="-78"/>
              </a:rPr>
              <a:t>رفتاری</a:t>
            </a:r>
            <a:r>
              <a:rPr lang="fa-IR" b="1" dirty="0">
                <a:cs typeface="B Nazanin" panose="00000400000000000000" pitchFamily="2" charset="-78"/>
              </a:rPr>
              <a:t> </a:t>
            </a:r>
          </a:p>
          <a:p>
            <a:pPr>
              <a:buNone/>
            </a:pPr>
            <a:r>
              <a:rPr lang="fa-IR" dirty="0">
                <a:cs typeface="B Nazanin" panose="00000400000000000000" pitchFamily="2" charset="-78"/>
              </a:rPr>
              <a:t>دانش آموزان در پایان این درس می توانند:</a:t>
            </a:r>
          </a:p>
          <a:p>
            <a:pPr marL="514350" indent="-514350">
              <a:buFont typeface="+mj-lt"/>
              <a:buAutoNum type="arabicPeriod"/>
            </a:pPr>
            <a:r>
              <a:rPr lang="fa-IR" dirty="0">
                <a:cs typeface="B Nazanin" panose="00000400000000000000" pitchFamily="2" charset="-78"/>
              </a:rPr>
              <a:t>چگونگی تشکیل خاک را توضیح دهند.</a:t>
            </a:r>
          </a:p>
          <a:p>
            <a:pPr marL="514350" indent="-514350">
              <a:buFont typeface="+mj-lt"/>
              <a:buAutoNum type="arabicPeriod"/>
            </a:pPr>
            <a:r>
              <a:rPr lang="fa-IR" dirty="0">
                <a:cs typeface="B Nazanin" panose="00000400000000000000" pitchFamily="2" charset="-78"/>
              </a:rPr>
              <a:t>عوامل موثر در تشکیل خاک را توضیح دهند.</a:t>
            </a:r>
          </a:p>
          <a:p>
            <a:pPr marL="514350" indent="-514350">
              <a:buFont typeface="+mj-lt"/>
              <a:buAutoNum type="arabicPeriod"/>
            </a:pPr>
            <a:r>
              <a:rPr lang="fa-IR" dirty="0">
                <a:cs typeface="B Nazanin" panose="00000400000000000000" pitchFamily="2" charset="-78"/>
              </a:rPr>
              <a:t>کاربرد خاک را در طبیعت تفسیر کنند.</a:t>
            </a:r>
          </a:p>
          <a:p>
            <a:pPr marL="514350" indent="-514350">
              <a:buFont typeface="+mj-lt"/>
              <a:buAutoNum type="arabicPeriod"/>
            </a:pPr>
            <a:r>
              <a:rPr lang="fa-IR" dirty="0">
                <a:cs typeface="B Nazanin" panose="00000400000000000000" pitchFamily="2" charset="-78"/>
              </a:rPr>
              <a:t> آزمایشات مربوط به خاک را با علاقه می توانند انجام دهند.</a:t>
            </a:r>
          </a:p>
          <a:p>
            <a:pPr marL="514350" indent="-514350">
              <a:buFont typeface="+mj-lt"/>
              <a:buAutoNum type="arabicPeriod"/>
            </a:pPr>
            <a:r>
              <a:rPr lang="fa-IR" dirty="0">
                <a:cs typeface="B Nazanin" panose="00000400000000000000" pitchFamily="2" charset="-78"/>
              </a:rPr>
              <a:t> تاثیر آب و هوا را در تشکیل خاک توضیح دهند. </a:t>
            </a:r>
          </a:p>
        </p:txBody>
      </p:sp>
      <p:pic>
        <p:nvPicPr>
          <p:cNvPr id="4097" name="Picture 1" descr="C:\Users\User\Desktop\م.jpg"/>
          <p:cNvPicPr>
            <a:picLocks noChangeAspect="1" noChangeArrowheads="1"/>
          </p:cNvPicPr>
          <p:nvPr/>
        </p:nvPicPr>
        <p:blipFill>
          <a:blip r:embed="rId2"/>
          <a:srcRect/>
          <a:stretch>
            <a:fillRect/>
          </a:stretch>
        </p:blipFill>
        <p:spPr bwMode="auto">
          <a:xfrm>
            <a:off x="500035" y="3284984"/>
            <a:ext cx="2571767" cy="2448272"/>
          </a:xfrm>
          <a:prstGeom prst="rect">
            <a:avLst/>
          </a:prstGeom>
          <a:noFill/>
        </p:spPr>
      </p:pic>
      <p:pic>
        <p:nvPicPr>
          <p:cNvPr id="6" name="Picture 5" descr="C:\Users\User\Desktop\خ.jpg"/>
          <p:cNvPicPr>
            <a:picLocks noChangeAspect="1" noChangeArrowheads="1"/>
          </p:cNvPicPr>
          <p:nvPr/>
        </p:nvPicPr>
        <p:blipFill>
          <a:blip r:embed="rId3"/>
          <a:srcRect/>
          <a:stretch>
            <a:fillRect/>
          </a:stretch>
        </p:blipFill>
        <p:spPr bwMode="auto">
          <a:xfrm>
            <a:off x="489318" y="761363"/>
            <a:ext cx="2593199" cy="2596961"/>
          </a:xfrm>
          <a:prstGeom prst="rect">
            <a:avLst/>
          </a:prstGeom>
          <a:noFill/>
        </p:spPr>
      </p:pic>
    </p:spTree>
  </p:cSld>
  <p:clrMapOvr>
    <a:masterClrMapping/>
  </p:clrMapOvr>
  <p:transition>
    <p:wheel spokes="3"/>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686" y="274638"/>
            <a:ext cx="3670698" cy="1143000"/>
          </a:xfrm>
        </p:spPr>
        <p:txBody>
          <a:bodyPr/>
          <a:lstStyle/>
          <a:p>
            <a:pPr algn="r"/>
            <a:r>
              <a:rPr lang="fa-IR" dirty="0">
                <a:cs typeface="B Nazanin" panose="00000400000000000000" pitchFamily="2" charset="-78"/>
              </a:rPr>
              <a:t>آزمون </a:t>
            </a:r>
          </a:p>
        </p:txBody>
      </p:sp>
      <p:sp>
        <p:nvSpPr>
          <p:cNvPr id="3" name="Content Placeholder 2"/>
          <p:cNvSpPr>
            <a:spLocks noGrp="1"/>
          </p:cNvSpPr>
          <p:nvPr>
            <p:ph idx="1"/>
          </p:nvPr>
        </p:nvSpPr>
        <p:spPr>
          <a:xfrm>
            <a:off x="3851920" y="1600200"/>
            <a:ext cx="4176464" cy="4525963"/>
          </a:xfrm>
        </p:spPr>
        <p:txBody>
          <a:bodyPr>
            <a:normAutofit lnSpcReduction="10000"/>
          </a:bodyPr>
          <a:lstStyle/>
          <a:p>
            <a:r>
              <a:rPr lang="fa-IR" dirty="0">
                <a:cs typeface="B Nazanin" panose="00000400000000000000" pitchFamily="2" charset="-78"/>
              </a:rPr>
              <a:t>بعد از (سلام و احوال پرسی ، حضور غیاب ، دقت در وضعیت جسمانی دانش آموزان و بررسی تکالیف جلسه قبل ) سوالاتی از درس 9 ( کارها آسان می شود 2) </a:t>
            </a:r>
          </a:p>
          <a:p>
            <a:r>
              <a:rPr lang="fa-IR" dirty="0">
                <a:cs typeface="B Nazanin" panose="00000400000000000000" pitchFamily="2" charset="-78"/>
              </a:rPr>
              <a:t>مانند : 1.پیچ ها چگونه کارها را آسان می کنند؟ 2. قرقره چه کمکی به ما می کند؟ 3. چرخ و محور را توضیح دهند ؟ که اگر دانش آموزان درس قبل را یاد گرفته بودند ، درس جدید را شروع می کنیم.  </a:t>
            </a:r>
          </a:p>
        </p:txBody>
      </p:sp>
      <p:sp>
        <p:nvSpPr>
          <p:cNvPr id="4" name="Rectangle 3"/>
          <p:cNvSpPr/>
          <p:nvPr/>
        </p:nvSpPr>
        <p:spPr>
          <a:xfrm>
            <a:off x="500034" y="1214422"/>
            <a:ext cx="3214710" cy="457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073" name="Picture 1" descr="C:\Users\User\Desktop\ث.jpg"/>
          <p:cNvPicPr>
            <a:picLocks noChangeAspect="1" noChangeArrowheads="1"/>
          </p:cNvPicPr>
          <p:nvPr/>
        </p:nvPicPr>
        <p:blipFill>
          <a:blip r:embed="rId2"/>
          <a:srcRect/>
          <a:stretch>
            <a:fillRect/>
          </a:stretch>
        </p:blipFill>
        <p:spPr bwMode="auto">
          <a:xfrm>
            <a:off x="571473" y="1357298"/>
            <a:ext cx="3071833" cy="4357717"/>
          </a:xfrm>
          <a:prstGeom prst="rect">
            <a:avLst/>
          </a:prstGeom>
          <a:noFill/>
        </p:spPr>
      </p:pic>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4810" y="274638"/>
            <a:ext cx="4471990" cy="1143000"/>
          </a:xfrm>
        </p:spPr>
        <p:txBody>
          <a:bodyPr/>
          <a:lstStyle/>
          <a:p>
            <a:r>
              <a:rPr lang="fa-IR" dirty="0"/>
              <a:t>پیش نیاز </a:t>
            </a:r>
          </a:p>
        </p:txBody>
      </p:sp>
      <p:sp>
        <p:nvSpPr>
          <p:cNvPr id="3" name="Content Placeholder 2"/>
          <p:cNvSpPr>
            <a:spLocks noGrp="1"/>
          </p:cNvSpPr>
          <p:nvPr>
            <p:ph idx="1"/>
          </p:nvPr>
        </p:nvSpPr>
        <p:spPr>
          <a:xfrm>
            <a:off x="3714744" y="1600200"/>
            <a:ext cx="4313640" cy="4525963"/>
          </a:xfrm>
        </p:spPr>
        <p:txBody>
          <a:bodyPr/>
          <a:lstStyle/>
          <a:p>
            <a:pPr algn="ctr"/>
            <a:r>
              <a:rPr lang="fa-IR" dirty="0">
                <a:cs typeface="B Nazanin" panose="00000400000000000000" pitchFamily="2" charset="-78"/>
              </a:rPr>
              <a:t>معلم سوالاتی از قبیل : بچه ها چه چیزهایی باعث می شود که یک گیاه رشد کند را از بچه ها می پرسد . و برای ایجاد انگیزه معلم همراه خود چند خاک مختلف را به کلاس می برد </a:t>
            </a:r>
          </a:p>
        </p:txBody>
      </p:sp>
      <p:sp>
        <p:nvSpPr>
          <p:cNvPr id="4" name="Rectangle 3"/>
          <p:cNvSpPr/>
          <p:nvPr/>
        </p:nvSpPr>
        <p:spPr>
          <a:xfrm>
            <a:off x="357158" y="1142984"/>
            <a:ext cx="3357586" cy="4929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049" name="Picture 1" descr="C:\Users\User\Desktop\پ.jpg"/>
          <p:cNvPicPr>
            <a:picLocks noChangeAspect="1" noChangeArrowheads="1"/>
          </p:cNvPicPr>
          <p:nvPr/>
        </p:nvPicPr>
        <p:blipFill>
          <a:blip r:embed="rId2"/>
          <a:srcRect/>
          <a:stretch>
            <a:fillRect/>
          </a:stretch>
        </p:blipFill>
        <p:spPr bwMode="auto">
          <a:xfrm>
            <a:off x="357159" y="1142984"/>
            <a:ext cx="3357585" cy="4857784"/>
          </a:xfrm>
          <a:prstGeom prst="rect">
            <a:avLst/>
          </a:prstGeom>
          <a:noFill/>
        </p:spPr>
      </p:pic>
    </p:spTree>
  </p:cSld>
  <p:clrMapOvr>
    <a:masterClrMapping/>
  </p:clrMapOvr>
  <p:transition>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7944" y="1196752"/>
            <a:ext cx="3816424" cy="5554683"/>
          </a:xfrm>
        </p:spPr>
        <p:txBody>
          <a:bodyPr/>
          <a:lstStyle/>
          <a:p>
            <a:pPr>
              <a:buNone/>
            </a:pPr>
            <a:r>
              <a:rPr lang="fa-IR" dirty="0">
                <a:cs typeface="B Nazanin" panose="00000400000000000000" pitchFamily="2" charset="-78"/>
              </a:rPr>
              <a:t>انتخاب محتوای آموزشی : علوم پایه پنجم ،درس دهم خاک با ارزش ، صفحه 77.</a:t>
            </a:r>
          </a:p>
          <a:p>
            <a:pPr>
              <a:buNone/>
            </a:pPr>
            <a:r>
              <a:rPr lang="fa-IR" dirty="0">
                <a:cs typeface="B Nazanin" panose="00000400000000000000" pitchFamily="2" charset="-78"/>
              </a:rPr>
              <a:t>طراحی فعالیت : گروه بندی دانش آموزان ، بردن خاک به کلاس .و کاشتن لوبیا </a:t>
            </a:r>
          </a:p>
          <a:p>
            <a:pPr>
              <a:buNone/>
            </a:pPr>
            <a:r>
              <a:rPr lang="fa-IR" dirty="0">
                <a:cs typeface="B Nazanin" panose="00000400000000000000" pitchFamily="2" charset="-78"/>
              </a:rPr>
              <a:t>رسانه آموزشی : دانش آموزان – کتاب – معلم- تکنولوژی آموزشی   و سه نوع خاک. </a:t>
            </a:r>
          </a:p>
        </p:txBody>
      </p:sp>
      <p:sp>
        <p:nvSpPr>
          <p:cNvPr id="6" name="Rectangle 5"/>
          <p:cNvSpPr/>
          <p:nvPr/>
        </p:nvSpPr>
        <p:spPr>
          <a:xfrm>
            <a:off x="714348" y="1142984"/>
            <a:ext cx="3214710" cy="4929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0482" name="Picture 2" descr="C:\Users\User\Desktop\گ.jpg"/>
          <p:cNvPicPr>
            <a:picLocks noChangeAspect="1" noChangeArrowheads="1"/>
          </p:cNvPicPr>
          <p:nvPr/>
        </p:nvPicPr>
        <p:blipFill>
          <a:blip r:embed="rId2"/>
          <a:srcRect/>
          <a:stretch>
            <a:fillRect/>
          </a:stretch>
        </p:blipFill>
        <p:spPr bwMode="auto">
          <a:xfrm>
            <a:off x="714349" y="1142984"/>
            <a:ext cx="3214710" cy="4929222"/>
          </a:xfrm>
          <a:prstGeom prst="rect">
            <a:avLst/>
          </a:prstGeom>
          <a:noFill/>
        </p:spPr>
      </p:pic>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اجرا </a:t>
            </a:r>
          </a:p>
        </p:txBody>
      </p:sp>
      <p:sp>
        <p:nvSpPr>
          <p:cNvPr id="3" name="Content Placeholder 2"/>
          <p:cNvSpPr>
            <a:spLocks noGrp="1"/>
          </p:cNvSpPr>
          <p:nvPr>
            <p:ph idx="1"/>
          </p:nvPr>
        </p:nvSpPr>
        <p:spPr>
          <a:xfrm>
            <a:off x="3357554" y="1600200"/>
            <a:ext cx="4742838" cy="4525963"/>
          </a:xfrm>
        </p:spPr>
        <p:txBody>
          <a:bodyPr>
            <a:normAutofit/>
          </a:bodyPr>
          <a:lstStyle/>
          <a:p>
            <a:r>
              <a:rPr lang="fa-IR" dirty="0">
                <a:cs typeface="B Nazanin" panose="00000400000000000000" pitchFamily="2" charset="-78"/>
              </a:rPr>
              <a:t>با نام ویاد خداوند درس جدید را آغاز می کنیم. معلم همراه خود سه نوع خاک به کلاس می آورد. ومقابل دانش آموزان این سه خاک را با هم مخلوط کرده و در گلدان می ریزد، دانش آموزان از این کار معلم متعجب شده و می پرسند که اجازه خانم چرا این سه خاک را باهم مخلوط کردید ؟ معلم از بچه ها می خواهد برای رسیدن به جواب فعالیت صفحه ی 78 را انجام دهند.  </a:t>
            </a:r>
          </a:p>
        </p:txBody>
      </p:sp>
      <p:sp>
        <p:nvSpPr>
          <p:cNvPr id="4" name="Rectangle 3"/>
          <p:cNvSpPr/>
          <p:nvPr/>
        </p:nvSpPr>
        <p:spPr>
          <a:xfrm>
            <a:off x="785786" y="1785926"/>
            <a:ext cx="2500330" cy="4071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1506" name="Picture 2" descr="C:\Users\User\Desktop\ش.jpg"/>
          <p:cNvPicPr>
            <a:picLocks noChangeAspect="1" noChangeArrowheads="1"/>
          </p:cNvPicPr>
          <p:nvPr/>
        </p:nvPicPr>
        <p:blipFill>
          <a:blip r:embed="rId2"/>
          <a:srcRect/>
          <a:stretch>
            <a:fillRect/>
          </a:stretch>
        </p:blipFill>
        <p:spPr bwMode="auto">
          <a:xfrm>
            <a:off x="785787" y="1785926"/>
            <a:ext cx="2500329" cy="4071966"/>
          </a:xfrm>
          <a:prstGeom prst="rect">
            <a:avLst/>
          </a:prstGeom>
          <a:noFill/>
        </p:spPr>
      </p:pic>
    </p:spTree>
  </p:cSld>
  <p:clrMapOvr>
    <a:masterClrMapping/>
  </p:clrMapOvr>
  <p:transition>
    <p:wheel spokes="8"/>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148</TotalTime>
  <Words>991</Words>
  <Application>Microsoft Office PowerPoint</Application>
  <PresentationFormat>On-screen Show (4:3)</PresentationFormat>
  <Paragraphs>53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 Nazanin</vt:lpstr>
      <vt:lpstr>Tahoma</vt:lpstr>
      <vt:lpstr>Trebuchet MS</vt:lpstr>
      <vt:lpstr>Wingdings</vt:lpstr>
      <vt:lpstr>Wingdings 2</vt:lpstr>
      <vt:lpstr>Opulent</vt:lpstr>
      <vt:lpstr>PowerPoint Presentation</vt:lpstr>
      <vt:lpstr>PowerPoint Presentation</vt:lpstr>
      <vt:lpstr>آرمان آموزشی </vt:lpstr>
      <vt:lpstr>اهداف آموزشی </vt:lpstr>
      <vt:lpstr>PowerPoint Presentation</vt:lpstr>
      <vt:lpstr>آزمون </vt:lpstr>
      <vt:lpstr>پیش نیاز </vt:lpstr>
      <vt:lpstr>PowerPoint Presentation</vt:lpstr>
      <vt:lpstr>اجرا </vt:lpstr>
      <vt:lpstr>PowerPoint Presentation</vt:lpstr>
      <vt:lpstr>PowerPoint Presentation</vt:lpstr>
      <vt:lpstr>PowerPoint Presentation</vt:lpstr>
      <vt:lpstr>PowerPoint Presentation</vt:lpstr>
      <vt:lpstr>PowerPoint Presentation</vt:lpstr>
      <vt:lpstr>جمع بندی </vt:lpstr>
      <vt:lpstr>ارزشیابی و تعیین تکلیف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Meisam</cp:lastModifiedBy>
  <cp:revision>25</cp:revision>
  <dcterms:created xsi:type="dcterms:W3CDTF">2015-12-22T19:50:09Z</dcterms:created>
  <dcterms:modified xsi:type="dcterms:W3CDTF">2016-11-21T14:43:18Z</dcterms:modified>
</cp:coreProperties>
</file>