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AC18A5D-22B7-4C85-AF43-611710A396F9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C2780B-329E-4661-8FA9-0B286231FE5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advClick="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BEFE29D-4840-4234-9A21-8BAD2DB04D3F}" type="datetimeFigureOut">
              <a:rPr lang="fa-IR" smtClean="0"/>
              <a:pPr/>
              <a:t>1434/06/25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0B9A0F4-81D4-42FA-A340-EF8AEE846D4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advClick="0">
    <p:wedge/>
  </p:transition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mtClean="0"/>
              <a:t>روابط موفق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 advClick="0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ملاك هايي براي مشاهده ي 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آيا طرف مقابل شما فردي </a:t>
            </a:r>
            <a:r>
              <a:rPr lang="fa-IR" dirty="0" smtClean="0">
                <a:solidFill>
                  <a:srgbClr val="FF0000"/>
                </a:solidFill>
              </a:rPr>
              <a:t>جامعه پذير </a:t>
            </a:r>
            <a:r>
              <a:rPr lang="fa-IR" dirty="0" smtClean="0"/>
              <a:t>است؟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افراد جامعه پذير زياد غُر نمي </a:t>
            </a:r>
            <a:r>
              <a:rPr lang="fa-IR" dirty="0" smtClean="0"/>
              <a:t>زنند!</a:t>
            </a:r>
          </a:p>
          <a:p>
            <a:pPr>
              <a:buNone/>
            </a:pPr>
            <a:r>
              <a:rPr lang="fa-IR" dirty="0" smtClean="0"/>
              <a:t> </a:t>
            </a:r>
            <a:r>
              <a:rPr lang="fa-IR" dirty="0" smtClean="0"/>
              <a:t> </a:t>
            </a:r>
            <a:r>
              <a:rPr lang="fa-IR" dirty="0" smtClean="0"/>
              <a:t>كمتر دعوا ميكنند!</a:t>
            </a:r>
            <a:endParaRPr lang="fa-IR" dirty="0" smtClean="0"/>
          </a:p>
          <a:p>
            <a:endParaRPr lang="fa-IR" dirty="0" smtClean="0"/>
          </a:p>
          <a:p>
            <a:pPr>
              <a:buNone/>
            </a:pPr>
            <a:r>
              <a:rPr lang="fa-IR" dirty="0" smtClean="0"/>
              <a:t>  براي سنجش او، بپرسيد چقدر از زندگي خود راضي است؟</a:t>
            </a:r>
          </a:p>
          <a:p>
            <a:endParaRPr lang="fa-IR" b="1" dirty="0"/>
          </a:p>
        </p:txBody>
      </p:sp>
    </p:spTree>
  </p:cSld>
  <p:clrMapOvr>
    <a:masterClrMapping/>
  </p:clrMapOvr>
  <p:transition advClick="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ملاك هايي براي مشاهده ي 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آيا طرف مقابل شما از چيزي در رابطه </a:t>
            </a:r>
            <a:r>
              <a:rPr lang="fa-IR" dirty="0" smtClean="0">
                <a:solidFill>
                  <a:srgbClr val="FF0000"/>
                </a:solidFill>
              </a:rPr>
              <a:t>رنج</a:t>
            </a:r>
            <a:r>
              <a:rPr lang="fa-IR" dirty="0" smtClean="0"/>
              <a:t> مي برد؟</a:t>
            </a:r>
          </a:p>
          <a:p>
            <a:pPr>
              <a:buNone/>
            </a:pPr>
            <a:r>
              <a:rPr lang="fa-IR" dirty="0" smtClean="0"/>
              <a:t>  </a:t>
            </a:r>
          </a:p>
          <a:p>
            <a:pPr>
              <a:buNone/>
            </a:pPr>
            <a:r>
              <a:rPr lang="fa-IR" dirty="0" smtClean="0"/>
              <a:t>   رنج انسان ها حاكي از حكايت زندگي آن هاست!</a:t>
            </a:r>
          </a:p>
          <a:p>
            <a:endParaRPr lang="fa-IR" dirty="0"/>
          </a:p>
        </p:txBody>
      </p:sp>
    </p:spTree>
  </p:cSld>
  <p:clrMapOvr>
    <a:masterClrMapping/>
  </p:clrMapOvr>
  <p:transition advClick="0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چگونه به يك رابطه ناسالم پايان دهيم؟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fa-IR" dirty="0" smtClean="0"/>
              <a:t>    </a:t>
            </a:r>
          </a:p>
          <a:p>
            <a:pPr marL="514350" indent="-514350">
              <a:buNone/>
            </a:pPr>
            <a:endParaRPr lang="fa-IR" dirty="0" smtClean="0"/>
          </a:p>
          <a:p>
            <a:pPr marL="514350" indent="-514350">
              <a:buNone/>
            </a:pPr>
            <a:r>
              <a:rPr lang="fa-IR" dirty="0" smtClean="0"/>
              <a:t>وقتي پاي احساس در ميان نباشد:</a:t>
            </a:r>
          </a:p>
          <a:p>
            <a:pPr marL="514350" indent="-514350">
              <a:buNone/>
            </a:pPr>
            <a:endParaRPr lang="fa-IR" dirty="0" smtClean="0"/>
          </a:p>
          <a:p>
            <a:pPr marL="514350" indent="-514350">
              <a:buNone/>
            </a:pPr>
            <a:r>
              <a:rPr lang="fa-IR" dirty="0" smtClean="0"/>
              <a:t>    با استفاده از روش حل مسئله</a:t>
            </a:r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</p:txBody>
      </p:sp>
    </p:spTree>
  </p:cSld>
  <p:clrMapOvr>
    <a:masterClrMapping/>
  </p:clrMapOvr>
  <p:transition advClick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چگونه به يك رابطه ناسالم پايان دهيم؟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None/>
            </a:pPr>
            <a:r>
              <a:rPr lang="fa-IR" dirty="0" smtClean="0"/>
              <a:t>   وقتي پاي احساس در ميان باشد (شكست عشقي):</a:t>
            </a:r>
          </a:p>
          <a:p>
            <a:pPr marL="514350" indent="-514350">
              <a:buNone/>
            </a:pPr>
            <a:endParaRPr lang="fa-IR" dirty="0" smtClean="0"/>
          </a:p>
          <a:p>
            <a:pPr marL="514350" indent="-514350">
              <a:buNone/>
            </a:pPr>
            <a:r>
              <a:rPr lang="fa-IR" dirty="0" smtClean="0"/>
              <a:t> عاشق سعي در </a:t>
            </a:r>
            <a:r>
              <a:rPr lang="fa-IR" dirty="0" smtClean="0">
                <a:solidFill>
                  <a:srgbClr val="FF0000"/>
                </a:solidFill>
              </a:rPr>
              <a:t>كنترل</a:t>
            </a:r>
            <a:r>
              <a:rPr lang="fa-IR" dirty="0" smtClean="0"/>
              <a:t> دارد</a:t>
            </a:r>
          </a:p>
          <a:p>
            <a:pPr marL="514350" indent="-514350">
              <a:buNone/>
            </a:pPr>
            <a:r>
              <a:rPr lang="fa-IR" dirty="0" smtClean="0"/>
              <a:t>   يعني كاري مي كند كه موجب كنترل افكار و احساسات منفي شود:</a:t>
            </a:r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يا به سراغ فرد مي رود تا او را برگرداند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يا از او دوري مي كند تا او را فراموش كند</a:t>
            </a:r>
          </a:p>
          <a:p>
            <a:pPr marL="514350" indent="-514350">
              <a:buNone/>
            </a:pPr>
            <a:endParaRPr lang="fa-IR" dirty="0" smtClean="0"/>
          </a:p>
          <a:p>
            <a:pPr marL="514350" indent="-514350">
              <a:buNone/>
            </a:pPr>
            <a:r>
              <a:rPr lang="fa-IR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endParaRPr lang="fa-IR" dirty="0"/>
          </a:p>
        </p:txBody>
      </p:sp>
    </p:spTree>
  </p:cSld>
  <p:clrMapOvr>
    <a:masterClrMapping/>
  </p:clrMapOvr>
  <p:transition advClick="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با شكست عشقي چه كنيم؟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     </a:t>
            </a:r>
          </a:p>
          <a:p>
            <a:pPr>
              <a:buNone/>
            </a:pPr>
            <a:r>
              <a:rPr lang="fa-IR" dirty="0" smtClean="0"/>
              <a:t>دنداني كه درد ميكند دست كاري نكنيد!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   تلاش براي فراموشي نتيجه معكوس دارد.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</a:t>
            </a:r>
            <a:r>
              <a:rPr lang="fa-IR" dirty="0" smtClean="0"/>
              <a:t>   به </a:t>
            </a:r>
            <a:r>
              <a:rPr lang="fa-IR" dirty="0" smtClean="0"/>
              <a:t>ياد داشته </a:t>
            </a:r>
            <a:r>
              <a:rPr lang="fa-IR" dirty="0" smtClean="0"/>
              <a:t>باشيد</a:t>
            </a:r>
          </a:p>
          <a:p>
            <a:pPr>
              <a:buNone/>
            </a:pPr>
            <a:r>
              <a:rPr lang="fa-IR" dirty="0" smtClean="0"/>
              <a:t>    شما </a:t>
            </a:r>
            <a:r>
              <a:rPr lang="fa-IR" dirty="0" smtClean="0"/>
              <a:t>يك انسانيد...ذهن داريد...حافظه </a:t>
            </a:r>
            <a:r>
              <a:rPr lang="fa-IR" dirty="0" smtClean="0"/>
              <a:t>داريد</a:t>
            </a:r>
          </a:p>
          <a:p>
            <a:pPr>
              <a:buNone/>
            </a:pPr>
            <a:r>
              <a:rPr lang="fa-IR" smtClean="0"/>
              <a:t> </a:t>
            </a:r>
            <a:r>
              <a:rPr lang="fa-IR" smtClean="0"/>
              <a:t>   فكر و احساس خود را بپذيريد!</a:t>
            </a: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</a:t>
            </a:r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با شكست عشقي چه كنيم؟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endParaRPr lang="fa-IR" sz="2800" dirty="0" smtClean="0"/>
          </a:p>
          <a:p>
            <a:pPr marL="514350" indent="-514350">
              <a:buNone/>
            </a:pPr>
            <a:r>
              <a:rPr lang="fa-IR" sz="2800" dirty="0" smtClean="0"/>
              <a:t>قدم </a:t>
            </a:r>
            <a:r>
              <a:rPr lang="fa-IR" sz="2800" dirty="0" smtClean="0"/>
              <a:t>اول: مواجهه</a:t>
            </a:r>
          </a:p>
          <a:p>
            <a:pPr marL="514350" indent="-514350">
              <a:buNone/>
            </a:pPr>
            <a:endParaRPr lang="fa-IR" dirty="0" smtClean="0"/>
          </a:p>
          <a:p>
            <a:pPr marL="514350" indent="-514350">
              <a:buNone/>
            </a:pPr>
            <a:r>
              <a:rPr lang="fa-IR" dirty="0" smtClean="0"/>
              <a:t>به </a:t>
            </a:r>
            <a:r>
              <a:rPr lang="fa-IR" dirty="0" smtClean="0"/>
              <a:t>جاي كنترل، با آن مواجه شويد؛ طبيعي است كه ناراحت باشيد، پس احساس خود را بپذيريد.</a:t>
            </a:r>
          </a:p>
          <a:p>
            <a:pPr marL="514350" indent="-514350">
              <a:buFont typeface="+mj-lt"/>
              <a:buAutoNum type="arabicPeriod"/>
            </a:pPr>
            <a:endParaRPr lang="fa-IR" dirty="0" smtClean="0"/>
          </a:p>
          <a:p>
            <a:pPr marL="514350" indent="-514350">
              <a:buNone/>
            </a:pPr>
            <a:endParaRPr lang="fa-IR" sz="2800" dirty="0" smtClean="0"/>
          </a:p>
          <a:p>
            <a:pPr marL="514350" indent="-514350">
              <a:buNone/>
            </a:pPr>
            <a:r>
              <a:rPr lang="fa-IR" sz="2800" dirty="0" smtClean="0"/>
              <a:t>قدم </a:t>
            </a:r>
            <a:r>
              <a:rPr lang="fa-IR" sz="2800" dirty="0" smtClean="0"/>
              <a:t>دوم: پرداختن به ارزش ها ي شخصي </a:t>
            </a:r>
          </a:p>
          <a:p>
            <a:pPr marL="514350" indent="-514350">
              <a:buNone/>
            </a:pPr>
            <a:endParaRPr lang="fa-IR" dirty="0" smtClean="0"/>
          </a:p>
          <a:p>
            <a:pPr marL="514350" indent="-514350">
              <a:buNone/>
            </a:pPr>
            <a:r>
              <a:rPr lang="fa-IR" dirty="0" smtClean="0"/>
              <a:t>به </a:t>
            </a:r>
            <a:r>
              <a:rPr lang="fa-IR" dirty="0" smtClean="0"/>
              <a:t>كارهاي مورد علاقه و امور مهم زندگي بپردازيد، حتي اگر نتوانيد به خوبي انجام دهيد.</a:t>
            </a:r>
          </a:p>
          <a:p>
            <a:pPr>
              <a:buNone/>
            </a:pPr>
            <a:r>
              <a:rPr lang="fa-I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fa-IR" b="1" dirty="0" smtClean="0"/>
          </a:p>
          <a:p>
            <a:pPr marL="514350" indent="-514350">
              <a:buFont typeface="+mj-lt"/>
              <a:buAutoNum type="arabicPeriod"/>
            </a:pPr>
            <a:endParaRPr lang="fa-IR" b="1" dirty="0" smtClean="0"/>
          </a:p>
        </p:txBody>
      </p:sp>
    </p:spTree>
  </p:cSld>
  <p:clrMapOvr>
    <a:masterClrMapping/>
  </p:clrMapOvr>
  <p:transition advClick="0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چشم انداز زمان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چشم انداز</a:t>
            </a:r>
          </a:p>
          <a:p>
            <a:r>
              <a:rPr lang="fa-IR" dirty="0" smtClean="0"/>
              <a:t> گذشته منفي</a:t>
            </a:r>
          </a:p>
          <a:p>
            <a:r>
              <a:rPr lang="fa-IR" dirty="0" smtClean="0"/>
              <a:t>گذشته مثبت</a:t>
            </a:r>
          </a:p>
          <a:p>
            <a:r>
              <a:rPr lang="fa-IR" dirty="0" smtClean="0"/>
              <a:t>حال لذت گرا</a:t>
            </a:r>
          </a:p>
          <a:p>
            <a:r>
              <a:rPr lang="fa-IR" dirty="0" smtClean="0"/>
              <a:t>حال </a:t>
            </a:r>
            <a:r>
              <a:rPr lang="fa-IR" dirty="0" smtClean="0"/>
              <a:t>آرامش </a:t>
            </a:r>
            <a:r>
              <a:rPr lang="fa-IR" dirty="0" smtClean="0"/>
              <a:t>گرا</a:t>
            </a:r>
          </a:p>
          <a:p>
            <a:r>
              <a:rPr lang="fa-IR" dirty="0" smtClean="0"/>
              <a:t>حال تقدير گرا</a:t>
            </a:r>
          </a:p>
          <a:p>
            <a:r>
              <a:rPr lang="fa-IR" dirty="0" smtClean="0"/>
              <a:t>آينده شخصي</a:t>
            </a:r>
          </a:p>
          <a:p>
            <a:r>
              <a:rPr lang="fa-IR" dirty="0" smtClean="0"/>
              <a:t>آينده متعالي</a:t>
            </a:r>
          </a:p>
          <a:p>
            <a:endParaRPr lang="fa-IR" dirty="0"/>
          </a:p>
        </p:txBody>
      </p:sp>
    </p:spTree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r>
              <a:rPr lang="fa-IR" sz="3600" b="1" dirty="0" smtClean="0">
                <a:cs typeface="2  Nazanin" pitchFamily="2" charset="-78"/>
              </a:rPr>
              <a:t>با معنا:</a:t>
            </a:r>
          </a:p>
          <a:p>
            <a:pPr>
              <a:buNone/>
            </a:pPr>
            <a:r>
              <a:rPr lang="fa-IR" dirty="0" smtClean="0">
                <a:cs typeface="2  Nazanin" pitchFamily="2" charset="-78"/>
              </a:rPr>
              <a:t>معناي واقعي</a:t>
            </a:r>
          </a:p>
          <a:p>
            <a:pPr>
              <a:buNone/>
            </a:pPr>
            <a:r>
              <a:rPr lang="fa-IR" dirty="0" smtClean="0">
                <a:cs typeface="2  Nazanin" pitchFamily="2" charset="-78"/>
              </a:rPr>
              <a:t>معناي كاذب             </a:t>
            </a:r>
          </a:p>
          <a:p>
            <a:endParaRPr lang="fa-IR" dirty="0" smtClean="0">
              <a:cs typeface="2  Nazanin" pitchFamily="2" charset="-78"/>
            </a:endParaRPr>
          </a:p>
          <a:p>
            <a:endParaRPr lang="fa-IR" dirty="0" smtClean="0">
              <a:cs typeface="2  Nazanin" pitchFamily="2" charset="-78"/>
            </a:endParaRPr>
          </a:p>
          <a:p>
            <a:r>
              <a:rPr lang="fa-IR" sz="3600" b="1" dirty="0" smtClean="0">
                <a:cs typeface="2  Nazanin" pitchFamily="2" charset="-78"/>
              </a:rPr>
              <a:t>بدون </a:t>
            </a:r>
            <a:r>
              <a:rPr lang="fa-IR" sz="3600" b="1" dirty="0" smtClean="0">
                <a:cs typeface="2  Nazanin" pitchFamily="2" charset="-78"/>
              </a:rPr>
              <a:t>معنا</a:t>
            </a:r>
          </a:p>
          <a:p>
            <a:pPr>
              <a:buNone/>
            </a:pPr>
            <a:r>
              <a:rPr lang="fa-IR" sz="3200" dirty="0" smtClean="0">
                <a:cs typeface="2  Nazanin" pitchFamily="2" charset="-78"/>
              </a:rPr>
              <a:t>فشار جمع</a:t>
            </a:r>
            <a:endParaRPr lang="fa-IR" sz="3200" dirty="0">
              <a:cs typeface="2  Nazanin" pitchFamily="2" charset="-78"/>
            </a:endParaRPr>
          </a:p>
        </p:txBody>
      </p:sp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b="1" dirty="0" smtClean="0"/>
              <a:t>اَشكال مختلف معنا:</a:t>
            </a:r>
          </a:p>
          <a:p>
            <a:pPr>
              <a:buFont typeface="Wingdings" pitchFamily="2" charset="2"/>
              <a:buChar char="ü"/>
            </a:pPr>
            <a:endParaRPr lang="fa-IR" dirty="0" smtClean="0"/>
          </a:p>
          <a:p>
            <a:pPr>
              <a:buFont typeface="Wingdings" pitchFamily="2" charset="2"/>
              <a:buChar char="ü"/>
            </a:pPr>
            <a:r>
              <a:rPr lang="fa-IR" dirty="0" smtClean="0"/>
              <a:t>قصد</a:t>
            </a:r>
          </a:p>
          <a:p>
            <a:pPr>
              <a:buFont typeface="Wingdings" pitchFamily="2" charset="2"/>
              <a:buChar char="ü"/>
            </a:pPr>
            <a:r>
              <a:rPr lang="fa-IR" dirty="0" smtClean="0">
                <a:cs typeface="2  Nazanin" pitchFamily="2" charset="-78"/>
              </a:rPr>
              <a:t>نياز(جسمي</a:t>
            </a:r>
            <a:r>
              <a:rPr lang="fa-IR" dirty="0" smtClean="0">
                <a:cs typeface="2  Nazanin" pitchFamily="2" charset="-78"/>
              </a:rPr>
              <a:t>، روانشناختي)</a:t>
            </a:r>
          </a:p>
          <a:p>
            <a:pPr>
              <a:buFont typeface="Wingdings" pitchFamily="2" charset="2"/>
              <a:buChar char="ü"/>
            </a:pPr>
            <a:r>
              <a:rPr lang="fa-IR" dirty="0" smtClean="0"/>
              <a:t>ارزش</a:t>
            </a:r>
            <a:endParaRPr lang="fa-IR" dirty="0"/>
          </a:p>
        </p:txBody>
      </p:sp>
    </p:spTree>
  </p:cSld>
  <p:clrMapOvr>
    <a:masterClrMapping/>
  </p:clrMapOvr>
  <p:transition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   رابطه طبيعي است به شرط آن كه:</a:t>
            </a:r>
          </a:p>
          <a:p>
            <a:pPr>
              <a:buNone/>
            </a:pPr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 تحريك كننده نباشد </a:t>
            </a:r>
          </a:p>
          <a:p>
            <a:endParaRPr lang="fa-IR" dirty="0" smtClean="0"/>
          </a:p>
          <a:p>
            <a:r>
              <a:rPr lang="fa-IR" dirty="0" smtClean="0"/>
              <a:t>قابل قطع كردن </a:t>
            </a:r>
            <a:r>
              <a:rPr lang="fa-IR" dirty="0" smtClean="0"/>
              <a:t>باشد</a:t>
            </a:r>
          </a:p>
          <a:p>
            <a:endParaRPr lang="fa-IR" dirty="0" smtClean="0"/>
          </a:p>
          <a:p>
            <a:r>
              <a:rPr lang="fa-IR" dirty="0" smtClean="0"/>
              <a:t>نقش شما انفعالي نباشد</a:t>
            </a:r>
            <a:endParaRPr lang="fa-IR" dirty="0" smtClean="0"/>
          </a:p>
        </p:txBody>
      </p:sp>
    </p:spTree>
  </p:cSld>
  <p:clrMapOvr>
    <a:masterClrMapping/>
  </p:clrMapOvr>
  <p:transition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رابطه  را مونيتور كنيد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در رابطه غرق نشويد </a:t>
            </a:r>
          </a:p>
          <a:p>
            <a:endParaRPr lang="fa-IR" dirty="0" smtClean="0"/>
          </a:p>
          <a:p>
            <a:r>
              <a:rPr lang="fa-IR" dirty="0" smtClean="0"/>
              <a:t>نسبت به علائم در رابطه هوشيار </a:t>
            </a:r>
            <a:r>
              <a:rPr lang="fa-IR" dirty="0" smtClean="0"/>
              <a:t>باشيد</a:t>
            </a:r>
          </a:p>
          <a:p>
            <a:endParaRPr lang="fa-IR" dirty="0" smtClean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ملاك هايي براي مشاهده ي 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آيا طرف مقابل شما فردي </a:t>
            </a:r>
            <a:r>
              <a:rPr lang="fa-IR" dirty="0" smtClean="0">
                <a:solidFill>
                  <a:srgbClr val="FF0000"/>
                </a:solidFill>
              </a:rPr>
              <a:t>برون گرا </a:t>
            </a:r>
            <a:r>
              <a:rPr lang="fa-IR" dirty="0" smtClean="0"/>
              <a:t>است؟</a:t>
            </a:r>
          </a:p>
          <a:p>
            <a:endParaRPr lang="fa-IR" dirty="0" smtClean="0"/>
          </a:p>
          <a:p>
            <a:pPr>
              <a:buNone/>
            </a:pPr>
            <a:r>
              <a:rPr lang="fa-IR" dirty="0" smtClean="0"/>
              <a:t> گول سر و زبان فرد را نخوريد!</a:t>
            </a:r>
          </a:p>
          <a:p>
            <a:pPr>
              <a:buNone/>
            </a:pPr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</p:txBody>
      </p:sp>
    </p:spTree>
  </p:cSld>
  <p:clrMapOvr>
    <a:masterClrMapping/>
  </p:clrMapOvr>
  <p:transition advClick="0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ملاك هايي براي مشاهده ي 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آيا طرف مقابل شما فردي </a:t>
            </a:r>
            <a:r>
              <a:rPr lang="fa-IR" dirty="0" smtClean="0">
                <a:solidFill>
                  <a:srgbClr val="FF0000"/>
                </a:solidFill>
              </a:rPr>
              <a:t>تجربه گرا </a:t>
            </a:r>
            <a:r>
              <a:rPr lang="fa-IR" dirty="0" smtClean="0"/>
              <a:t>است؟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افراد تنوع طلب اهل رابطه هاي كوتاه مدت اند!</a:t>
            </a:r>
          </a:p>
          <a:p>
            <a:endParaRPr lang="fa-IR" dirty="0"/>
          </a:p>
        </p:txBody>
      </p:sp>
    </p:spTree>
  </p:cSld>
  <p:clrMapOvr>
    <a:masterClrMapping/>
  </p:clrMapOvr>
  <p:transition advClick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ملاك هايي براي مشاهده ي 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آيا طرف مقابل شما فردي </a:t>
            </a:r>
            <a:r>
              <a:rPr lang="fa-IR" dirty="0" smtClean="0">
                <a:solidFill>
                  <a:srgbClr val="FF0000"/>
                </a:solidFill>
              </a:rPr>
              <a:t>خودشيفته</a:t>
            </a:r>
            <a:r>
              <a:rPr lang="fa-IR" dirty="0" smtClean="0"/>
              <a:t> است؟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رابطه سالم رابطه دوجانبه است! </a:t>
            </a:r>
          </a:p>
          <a:p>
            <a:pPr>
              <a:buNone/>
            </a:pPr>
            <a:r>
              <a:rPr lang="fa-IR" dirty="0" smtClean="0"/>
              <a:t> </a:t>
            </a:r>
          </a:p>
          <a:p>
            <a:pPr>
              <a:buNone/>
            </a:pPr>
            <a:r>
              <a:rPr lang="fa-IR" dirty="0" smtClean="0"/>
              <a:t>  خودشيفته ها مغروراند</a:t>
            </a:r>
          </a:p>
          <a:p>
            <a:endParaRPr lang="fa-IR" dirty="0"/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ملاك هايي براي مشاهده ي رابطه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r>
              <a:rPr lang="fa-IR" dirty="0" smtClean="0"/>
              <a:t>آيا طرف مقابل شما فردي </a:t>
            </a:r>
            <a:r>
              <a:rPr lang="fa-IR" dirty="0" smtClean="0">
                <a:solidFill>
                  <a:srgbClr val="FF0000"/>
                </a:solidFill>
              </a:rPr>
              <a:t>وجدان گرا </a:t>
            </a:r>
            <a:r>
              <a:rPr lang="fa-IR" dirty="0" smtClean="0"/>
              <a:t>است</a:t>
            </a:r>
            <a:r>
              <a:rPr lang="fa-IR" dirty="0" smtClean="0"/>
              <a:t>؟</a:t>
            </a:r>
          </a:p>
          <a:p>
            <a:pPr>
              <a:buNone/>
            </a:pPr>
            <a:r>
              <a:rPr lang="fa-IR" dirty="0" smtClean="0"/>
              <a:t>وجدان گرايي شرط لازم براي سلامت رابطه است</a:t>
            </a:r>
            <a:endParaRPr lang="fa-IR" dirty="0" smtClean="0"/>
          </a:p>
          <a:p>
            <a:pPr>
              <a:buNone/>
            </a:pPr>
            <a:r>
              <a:rPr lang="fa-IR" dirty="0" smtClean="0"/>
              <a:t>    افراد </a:t>
            </a:r>
            <a:r>
              <a:rPr lang="fa-IR" dirty="0" smtClean="0"/>
              <a:t>وجدان گرا: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به وظيفه خود عمل مي كنند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قبل از قول دادن تأمل مي كنند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انضباط شخصي دارند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هيجان اخلاقي دارند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نظم محيطي دارند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چشم انداز دارند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ransition advClick="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518</TotalTime>
  <Words>476</Words>
  <Application>Microsoft Office PowerPoint</Application>
  <PresentationFormat>On-screen Show (4:3)</PresentationFormat>
  <Paragraphs>126</Paragraphs>
  <Slides>16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Opulent</vt:lpstr>
      <vt:lpstr>روابط موفق</vt:lpstr>
      <vt:lpstr>انواع رابطه</vt:lpstr>
      <vt:lpstr>رابطه</vt:lpstr>
      <vt:lpstr>رابطه</vt:lpstr>
      <vt:lpstr>رابطه  را مونيتور كنيد</vt:lpstr>
      <vt:lpstr>ملاك هايي براي مشاهده ي رابطه</vt:lpstr>
      <vt:lpstr>ملاك هايي براي مشاهده ي رابطه</vt:lpstr>
      <vt:lpstr>ملاك هايي براي مشاهده ي رابطه</vt:lpstr>
      <vt:lpstr>ملاك هايي براي مشاهده ي رابطه</vt:lpstr>
      <vt:lpstr>ملاك هايي براي مشاهده ي رابطه</vt:lpstr>
      <vt:lpstr>ملاك هايي براي مشاهده ي رابطه</vt:lpstr>
      <vt:lpstr>چگونه به يك رابطه ناسالم پايان دهيم؟</vt:lpstr>
      <vt:lpstr>چگونه به يك رابطه ناسالم پايان دهيم؟</vt:lpstr>
      <vt:lpstr>با شكست عشقي چه كنيم؟</vt:lpstr>
      <vt:lpstr>با شكست عشقي چه كنيم؟</vt:lpstr>
      <vt:lpstr>چشم انداز زمان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روابط موفق</dc:title>
  <dc:creator>sce</dc:creator>
  <cp:lastModifiedBy>sce</cp:lastModifiedBy>
  <cp:revision>74</cp:revision>
  <dcterms:created xsi:type="dcterms:W3CDTF">2013-04-30T04:36:57Z</dcterms:created>
  <dcterms:modified xsi:type="dcterms:W3CDTF">2013-05-05T06:51:06Z</dcterms:modified>
</cp:coreProperties>
</file>