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9" r:id="rId10"/>
    <p:sldId id="261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3D66-E3EF-49BC-8BB2-4FEE2D9C2CE8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CE59A92-8151-4BAC-A448-2EC48AD45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E829-921C-44CF-B3E3-BB3405018A7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E77E-583B-4408-9644-C223C28F6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E91556A-8069-4515-830F-D565B396D1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BC01-BC3D-4769-ADE6-EFF046900AF0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2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602E-120C-46B3-A6D5-5C826741534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4FE767B-6865-4A39-9596-2D9722F1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39AA-2AA6-424A-A288-2BEB4429CE9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F738A0C-ABA3-4273-B232-B0E6E71F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2106-F66C-4D34-A53A-1E7D94A9E5D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7457-5F8B-4874-B757-E23E12DE9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9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E6C6-15C0-4C53-A1B4-AD433A8E63A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8A41456-18EC-48C0-8858-6116A7429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4B01-7ED7-4094-B9E8-4D43774DB699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D612795-DE63-4F91-ABE8-4243FB3E5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DEB5-B76F-4BBF-880D-DE834689E98B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0281-D92A-43EE-9E5D-448080B90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D42BCBC-F66A-4E43-AA13-6992F32E2E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98B1-7CCD-484A-8CD2-B5B73C44A763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914EA49-1862-48FE-B97C-FE5DFA03C8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3AFCE-56E4-4ACE-BB61-5CAA8E1012D5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2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81E04-07D4-47E3-90FC-AFC58F215D47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>
              <a:defRPr sz="1600">
                <a:solidFill>
                  <a:srgbClr val="7B9899"/>
                </a:solidFill>
              </a:defRPr>
            </a:lvl1pPr>
          </a:lstStyle>
          <a:p>
            <a:fld id="{61613BB3-BD8F-4E2F-AD1C-EB45F0ED61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3058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4400" dirty="0"/>
              <a:t>كلمات هم شكل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4400" dirty="0" smtClean="0"/>
              <a:t>بامعناي متفاوت</a:t>
            </a:r>
            <a:endParaRPr lang="fa-IR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305800" cy="16002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a-IR" sz="3200" b="1" smtClean="0"/>
              <a:t>تهیه کننده : پرشنگ عبداللهی</a:t>
            </a:r>
            <a:br>
              <a:rPr lang="fa-IR" sz="3200" b="1" smtClean="0"/>
            </a:br>
            <a:r>
              <a:rPr lang="fa-IR" sz="3200" b="1" smtClean="0"/>
              <a:t>آموزگار منطقه زیویه </a:t>
            </a:r>
            <a:br>
              <a:rPr lang="fa-IR" sz="3200" b="1" smtClean="0"/>
            </a:br>
            <a:r>
              <a:rPr lang="fa-IR" sz="3200" b="1" smtClean="0"/>
              <a:t>دبستان شقایق صاحب</a:t>
            </a:r>
          </a:p>
        </p:txBody>
      </p:sp>
      <p:pic>
        <p:nvPicPr>
          <p:cNvPr id="13316" name="Picture 3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K:\مذهبي\بسم الله\behine_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7291" r="9161" b="10645"/>
          <a:stretch>
            <a:fillRect/>
          </a:stretch>
        </p:blipFill>
        <p:spPr bwMode="auto">
          <a:xfrm>
            <a:off x="2514600" y="152400"/>
            <a:ext cx="4210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K:\aks\متحرک\پروانه\butterfly5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95313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K:\aks\متحرک\پروانه\butterfly5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642938"/>
            <a:ext cx="1627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114800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/>
              <a:t>عالـِم</a:t>
            </a:r>
            <a:endParaRPr lang="fa-IR" sz="60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447800"/>
            <a:ext cx="3956050" cy="8080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5400" dirty="0" smtClean="0"/>
              <a:t>عالـَم</a:t>
            </a:r>
            <a:endParaRPr lang="fa-I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r>
              <a:rPr lang="fa-IR" sz="8800" smtClean="0"/>
              <a:t>خردمند</a:t>
            </a:r>
          </a:p>
          <a:p>
            <a:r>
              <a:rPr lang="fa-IR" sz="8800" smtClean="0"/>
              <a:t>دانا</a:t>
            </a:r>
          </a:p>
          <a:p>
            <a:endParaRPr lang="fa-I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71738"/>
            <a:ext cx="4191000" cy="3821112"/>
          </a:xfrm>
        </p:spPr>
        <p:txBody>
          <a:bodyPr/>
          <a:lstStyle/>
          <a:p>
            <a:r>
              <a:rPr lang="fa-IR" sz="7200" smtClean="0"/>
              <a:t>کلیه ی مخلوقات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smtClean="0"/>
              <a:t>كلمات هم شكل با معناي متفاوت</a:t>
            </a:r>
          </a:p>
        </p:txBody>
      </p:sp>
      <p:pic>
        <p:nvPicPr>
          <p:cNvPr id="22535" name="Picture 6" descr="eart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3965575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5400"/>
              <a:t>کـُرُم</a:t>
            </a:r>
            <a:endParaRPr lang="fa-IR" sz="54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371600"/>
            <a:ext cx="3956050" cy="8842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5400" dirty="0" smtClean="0"/>
              <a:t>کـَرَم</a:t>
            </a:r>
            <a:endParaRPr lang="fa-IR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117975" cy="3817937"/>
          </a:xfrm>
        </p:spPr>
        <p:txBody>
          <a:bodyPr/>
          <a:lstStyle/>
          <a:p>
            <a:pPr algn="ctr"/>
            <a:r>
              <a:rPr lang="fa-IR" sz="6000" smtClean="0"/>
              <a:t>گچ اول که به دیوار زنند تاشمشه کنند</a:t>
            </a:r>
          </a:p>
          <a:p>
            <a:endParaRPr lang="fa-I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71738"/>
            <a:ext cx="4191000" cy="3821112"/>
          </a:xfrm>
        </p:spPr>
        <p:txBody>
          <a:bodyPr/>
          <a:lstStyle/>
          <a:p>
            <a:pPr algn="ctr"/>
            <a:r>
              <a:rPr lang="fa-IR" sz="6600" smtClean="0"/>
              <a:t>جوانمرد </a:t>
            </a:r>
          </a:p>
          <a:p>
            <a:pPr algn="ctr"/>
            <a:r>
              <a:rPr lang="fa-IR" sz="6600" smtClean="0"/>
              <a:t>با مُرَوّت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smtClean="0"/>
              <a:t>كلمات هم شكل با معناي متفاوت</a:t>
            </a:r>
          </a:p>
        </p:txBody>
      </p:sp>
      <p:pic>
        <p:nvPicPr>
          <p:cNvPr id="23559" name="Picture 6" descr="eart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4040188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/>
              <a:t>شـُش</a:t>
            </a:r>
            <a:endParaRPr lang="fa-IR" sz="60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371600"/>
            <a:ext cx="4041775" cy="8842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600" dirty="0" smtClean="0"/>
              <a:t>شـِش</a:t>
            </a:r>
            <a:endParaRPr lang="fa-IR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algn="ctr"/>
            <a:r>
              <a:rPr lang="fa-IR" sz="5400" smtClean="0"/>
              <a:t>ریه درسینه ی انسان وحیوانات</a:t>
            </a:r>
            <a:endParaRPr lang="en-US" sz="5400" smtClean="0"/>
          </a:p>
          <a:p>
            <a:endParaRPr lang="fa-I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algn="ctr"/>
            <a:r>
              <a:rPr lang="fa-IR" sz="5400" smtClean="0"/>
              <a:t>صفت توصیفی عددی</a:t>
            </a:r>
            <a:endParaRPr lang="en-US" sz="5400" smtClean="0"/>
          </a:p>
          <a:p>
            <a:endParaRPr lang="fa-I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smtClean="0"/>
              <a:t>كلمات هم شكل با معناي متفاوت</a:t>
            </a:r>
          </a:p>
        </p:txBody>
      </p:sp>
      <p:pic>
        <p:nvPicPr>
          <p:cNvPr id="24583" name="Picture 6" descr="eart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305800" cy="3276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5400" smtClean="0">
                <a:solidFill>
                  <a:srgbClr val="7B9899"/>
                </a:solidFill>
              </a:rPr>
              <a:t>با گذاشتن حركت هاي ـــــــــــــــــــ</a:t>
            </a:r>
            <a:br>
              <a:rPr lang="fa-IR" sz="5400" smtClean="0">
                <a:solidFill>
                  <a:srgbClr val="7B9899"/>
                </a:solidFill>
              </a:rPr>
            </a:br>
            <a:endParaRPr lang="fa-IR" sz="5400" smtClean="0">
              <a:solidFill>
                <a:srgbClr val="7B9899"/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sz="quarter" idx="1"/>
          </p:nvPr>
        </p:nvSpPr>
        <p:spPr>
          <a:xfrm>
            <a:off x="838200" y="2743200"/>
            <a:ext cx="762000" cy="5334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a-IR" sz="8000" smtClean="0"/>
              <a:t>ُ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1676400" y="1752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fa-IR" sz="8000">
              <a:cs typeface="Times New Roman" panose="02020603050405020304" pitchFamily="18" charset="0"/>
            </a:endParaRP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2667000" y="1752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fa-IR" sz="8000"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1828800" y="3810000"/>
            <a:ext cx="3810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3" name="Title 1"/>
          <p:cNvSpPr txBox="1">
            <a:spLocks/>
          </p:cNvSpPr>
          <p:nvPr/>
        </p:nvSpPr>
        <p:spPr bwMode="auto">
          <a:xfrm>
            <a:off x="2133600" y="990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fa-IR" sz="8000"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2514600" y="2895600"/>
            <a:ext cx="3810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a-IR" sz="6600" dirty="0">
                <a:latin typeface="+mj-lt"/>
                <a:ea typeface="+mj-ea"/>
                <a:cs typeface="+mj-cs"/>
              </a:rPr>
              <a:t>معناي كلمه تغيير مي كند</a:t>
            </a:r>
            <a:endParaRPr lang="fa-IR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14346" name="Picture 12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شُکـُّر یا  شِکـَّر</a:t>
            </a:r>
            <a:endParaRPr lang="fa-IR" sz="6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 dirty="0" smtClean="0"/>
              <a:t>شــَکـَّر</a:t>
            </a:r>
            <a:endParaRPr lang="fa-IR" sz="7200" dirty="0"/>
          </a:p>
        </p:txBody>
      </p:sp>
      <p:pic>
        <p:nvPicPr>
          <p:cNvPr id="9" name="Content Placeholder 8" descr="E:\عکس های نرم افزار دهخدا\227672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581400" cy="2514600"/>
          </a:xfrm>
        </p:spPr>
      </p:pic>
      <p:pic>
        <p:nvPicPr>
          <p:cNvPr id="7" name="Content Placeholder 6" descr="E:\عکس های نرم افزار دهخدا\211559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362200"/>
            <a:ext cx="3200400" cy="243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800" dirty="0" smtClean="0">
                <a:solidFill>
                  <a:schemeClr val="accent3">
                    <a:shade val="75000"/>
                  </a:schemeClr>
                </a:solidFill>
              </a:rPr>
              <a:t>كلمات هم شكل با معناي متفاوت</a:t>
            </a:r>
            <a:endParaRPr lang="fa-IR" sz="48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81600" y="5105400"/>
            <a:ext cx="327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rtl="1"/>
            <a:r>
              <a:rPr lang="fa-IR" sz="3300">
                <a:latin typeface="Calibri" panose="020F0502020204030204" pitchFamily="34" charset="0"/>
                <a:ea typeface="Times New Roman" panose="02020603050405020304" pitchFamily="18" charset="0"/>
              </a:rPr>
              <a:t>شیره یا عصاره</a:t>
            </a:r>
            <a:r>
              <a:rPr lang="fa-IR" sz="90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fa-IR" sz="3300">
                <a:latin typeface="Calibri" panose="020F0502020204030204" pitchFamily="34" charset="0"/>
                <a:ea typeface="Times New Roman" panose="02020603050405020304" pitchFamily="18" charset="0"/>
              </a:rPr>
              <a:t>نیشکر وچغندر</a:t>
            </a:r>
            <a:endParaRPr lang="fa-IR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5029200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rtl="1"/>
            <a:r>
              <a:rPr lang="fa-IR" sz="4200">
                <a:latin typeface="Calibri" panose="020F0502020204030204" pitchFamily="34" charset="0"/>
                <a:ea typeface="Times New Roman" panose="02020603050405020304" pitchFamily="18" charset="0"/>
              </a:rPr>
              <a:t>خارپشت</a:t>
            </a:r>
            <a:endParaRPr lang="en-US" sz="9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rtl="1" eaLnBrk="0" hangingPunct="0"/>
            <a:r>
              <a:rPr lang="fa-IR" sz="4200">
                <a:latin typeface="Calibri" panose="020F0502020204030204" pitchFamily="34" charset="0"/>
                <a:ea typeface="Times New Roman" panose="02020603050405020304" pitchFamily="18" charset="0"/>
              </a:rPr>
              <a:t> یا جوجه تیغی</a:t>
            </a:r>
            <a:endParaRPr lang="fa-IR">
              <a:latin typeface="Arial" panose="020B0604020202020204" pitchFamily="34" charset="0"/>
            </a:endParaRPr>
          </a:p>
        </p:txBody>
      </p:sp>
      <p:pic>
        <p:nvPicPr>
          <p:cNvPr id="15371" name="Picture 9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25" grpId="0"/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114800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600"/>
              <a:t>شَکـَر</a:t>
            </a:r>
            <a:endParaRPr lang="fa-IR" sz="66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371600"/>
            <a:ext cx="3956050" cy="8842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 dirty="0" smtClean="0"/>
              <a:t>شُکـْر</a:t>
            </a:r>
            <a:endParaRPr lang="fa-IR" sz="6000" dirty="0"/>
          </a:p>
        </p:txBody>
      </p:sp>
      <p:pic>
        <p:nvPicPr>
          <p:cNvPr id="12" name="Content Placeholder 11" descr="E:\عکس های نرم افزار دهخدا\291829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62200"/>
            <a:ext cx="3124200" cy="2590800"/>
          </a:xfrm>
        </p:spPr>
      </p:pic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" b="28244"/>
          <a:stretch>
            <a:fillRect/>
          </a:stretch>
        </p:blipFill>
        <p:spPr>
          <a:xfrm>
            <a:off x="5181600" y="2362200"/>
            <a:ext cx="3030538" cy="251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800" dirty="0" smtClean="0">
                <a:solidFill>
                  <a:schemeClr val="accent3">
                    <a:shade val="75000"/>
                  </a:schemeClr>
                </a:solidFill>
              </a:rPr>
              <a:t>كلمات هم شكل با معناي متفاوت</a:t>
            </a:r>
            <a:endParaRPr lang="fa-IR" sz="48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57800" y="4876800"/>
            <a:ext cx="2971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rtl="1"/>
            <a:r>
              <a:rPr lang="fa-IR" sz="4000">
                <a:latin typeface="Calibri" panose="020F0502020204030204" pitchFamily="34" charset="0"/>
                <a:ea typeface="Times New Roman" panose="02020603050405020304" pitchFamily="18" charset="0"/>
              </a:rPr>
              <a:t>سپاس گزاری</a:t>
            </a:r>
          </a:p>
          <a:p>
            <a:pPr algn="ctr" rtl="1"/>
            <a:r>
              <a:rPr lang="fa-IR" sz="4000">
                <a:latin typeface="Calibri" panose="020F0502020204030204" pitchFamily="34" charset="0"/>
                <a:ea typeface="Times New Roman" panose="02020603050405020304" pitchFamily="18" charset="0"/>
              </a:rPr>
              <a:t>تشکر کردن</a:t>
            </a:r>
          </a:p>
          <a:p>
            <a:pPr algn="ctr" rtl="1"/>
            <a:endParaRPr lang="en-US" sz="6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/>
            <a:endParaRPr lang="en-US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0" y="838200"/>
            <a:ext cx="3505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rtl="1"/>
            <a:r>
              <a:rPr lang="fa-IR" sz="59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a-IR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0" y="4953000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fa-IR">
                <a:cs typeface="Times New Roman" panose="02020603050405020304" pitchFamily="18" charset="0"/>
              </a:rPr>
              <a:t> </a:t>
            </a:r>
            <a:r>
              <a:rPr lang="fa-IR" sz="4000">
                <a:cs typeface="Times New Roman" panose="02020603050405020304" pitchFamily="18" charset="0"/>
              </a:rPr>
              <a:t>پـُر شیر شدن</a:t>
            </a:r>
          </a:p>
          <a:p>
            <a:pPr algn="ctr"/>
            <a:r>
              <a:rPr lang="fa-IR" sz="4000">
                <a:cs typeface="Times New Roman" panose="02020603050405020304" pitchFamily="18" charset="0"/>
              </a:rPr>
              <a:t> ماده شتر</a:t>
            </a:r>
            <a:endParaRPr lang="fa-IR">
              <a:cs typeface="Times New Roman" panose="02020603050405020304" pitchFamily="18" charset="0"/>
            </a:endParaRPr>
          </a:p>
        </p:txBody>
      </p:sp>
      <p:pic>
        <p:nvPicPr>
          <p:cNvPr id="16394" name="Picture 9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945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3965575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/>
              <a:t>سُم</a:t>
            </a:r>
            <a:endParaRPr lang="fa-IR" sz="60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447800"/>
            <a:ext cx="4038600" cy="8080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600" dirty="0" smtClean="0"/>
              <a:t>سَم</a:t>
            </a:r>
            <a:endParaRPr lang="fa-IR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4300" dirty="0" smtClean="0"/>
              <a:t>سُم اسب، گاو در اصل</a:t>
            </a:r>
            <a:endParaRPr lang="en-US" sz="4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4300" dirty="0" smtClean="0"/>
              <a:t>منظور ناخن آن هااست</a:t>
            </a:r>
            <a:endParaRPr lang="en-US" sz="4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a-IR" dirty="0"/>
          </a:p>
        </p:txBody>
      </p:sp>
      <p:sp>
        <p:nvSpPr>
          <p:cNvPr id="17413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fa-IR" sz="6000" smtClean="0"/>
              <a:t>زَهر،زهرقاتل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800" dirty="0" smtClean="0">
                <a:solidFill>
                  <a:schemeClr val="accent3">
                    <a:shade val="75000"/>
                  </a:schemeClr>
                </a:solidFill>
              </a:rPr>
              <a:t>كلمات هم شكل با معناي متفاوت</a:t>
            </a:r>
            <a:endParaRPr lang="fa-IR" sz="48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7" name="Picture 6" descr="E:\عکس های نرم افزار دهخدا\285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r="8131" b="9497"/>
          <a:stretch>
            <a:fillRect/>
          </a:stretch>
        </p:blipFill>
        <p:spPr bwMode="auto">
          <a:xfrm>
            <a:off x="838200" y="23622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earth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3965575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/>
              <a:t>کـُشتی</a:t>
            </a:r>
            <a:endParaRPr lang="fa-IR" sz="60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371600"/>
            <a:ext cx="3956050" cy="8842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 dirty="0" smtClean="0"/>
              <a:t>کـِشتی</a:t>
            </a:r>
            <a:endParaRPr lang="fa-IR" sz="6000" dirty="0"/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a-IR" sz="3600" b="1" smtClean="0"/>
              <a:t>زورآزمایی دوتن(نفر) با یکدیگربه قصد برزمین انداختن همدیگر</a:t>
            </a:r>
            <a:endParaRPr lang="en-US" sz="3600" smtClean="0"/>
          </a:p>
          <a:p>
            <a:endParaRPr lang="fa-I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fa-IR" sz="4000" smtClean="0"/>
              <a:t>سفینه که از دریا و رود خانه عبور می کند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400" dirty="0" smtClean="0">
                <a:solidFill>
                  <a:schemeClr val="accent3">
                    <a:shade val="75000"/>
                  </a:schemeClr>
                </a:solidFill>
              </a:rPr>
              <a:t>كلمات هم شكل با معناي متفاوت</a:t>
            </a:r>
            <a:endParaRPr lang="fa-IR" sz="54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8439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3764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6" r="83244" b="30954"/>
          <a:stretch>
            <a:fillRect/>
          </a:stretch>
        </p:blipFill>
        <p:spPr bwMode="auto">
          <a:xfrm>
            <a:off x="457200" y="41910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114800" cy="885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/>
              <a:t>دُم</a:t>
            </a:r>
            <a:endParaRPr lang="fa-IR" sz="60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371600"/>
            <a:ext cx="3956050" cy="8842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a-IR" sz="6000" dirty="0" smtClean="0"/>
              <a:t>دَم</a:t>
            </a:r>
            <a:endParaRPr lang="fa-IR" sz="6000" dirty="0"/>
          </a:p>
        </p:txBody>
      </p:sp>
      <p:sp>
        <p:nvSpPr>
          <p:cNvPr id="19460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fa-IR" sz="3600" b="1" smtClean="0"/>
              <a:t>عضوی در آخرحیوان ودر پرندگان به شکل پـَر</a:t>
            </a:r>
            <a:r>
              <a:rPr lang="fa-IR" sz="3600" smtClean="0"/>
              <a:t> </a:t>
            </a:r>
            <a:r>
              <a:rPr lang="fa-IR" sz="3600" b="1" smtClean="0"/>
              <a:t>روییده است</a:t>
            </a:r>
            <a:endParaRPr lang="fa-IR" sz="3600" smtClean="0"/>
          </a:p>
        </p:txBody>
      </p:sp>
      <p:sp>
        <p:nvSpPr>
          <p:cNvPr id="1946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fa-IR" sz="8000" smtClean="0"/>
              <a:t>نـَفـَس</a:t>
            </a:r>
          </a:p>
          <a:p>
            <a:endParaRPr lang="fa-IR" sz="900" smtClean="0"/>
          </a:p>
        </p:txBody>
      </p:sp>
      <p:sp>
        <p:nvSpPr>
          <p:cNvPr id="194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smtClean="0"/>
              <a:t>كلمات هم شكل با معناي متفاوت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9" t="21545" r="20738" b="8069"/>
          <a:stretch>
            <a:fillRect/>
          </a:stretch>
        </p:blipFill>
        <p:spPr bwMode="auto">
          <a:xfrm>
            <a:off x="228600" y="4114800"/>
            <a:ext cx="2209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E:\عکس های نرم افزار دهخدا\جانوران\277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8163" r="7329" b="15102"/>
          <a:stretch>
            <a:fillRect/>
          </a:stretch>
        </p:blipFill>
        <p:spPr bwMode="auto">
          <a:xfrm>
            <a:off x="2438400" y="4191000"/>
            <a:ext cx="1997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eart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400" smtClean="0"/>
              <a:t>چند كلمه كه از هر دو طرف خوانده شود همان كلمه مي شود.</a:t>
            </a:r>
            <a:r>
              <a:rPr lang="fa-IR" sz="2400" smtClean="0">
                <a:solidFill>
                  <a:srgbClr val="00B050"/>
                </a:solidFill>
              </a:rPr>
              <a:t>جاهای خالی را شما کامل کنید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2590800" cy="1143000"/>
          </a:xfrm>
        </p:spPr>
        <p:txBody>
          <a:bodyPr/>
          <a:lstStyle/>
          <a:p>
            <a:pPr algn="r"/>
            <a:r>
              <a:rPr lang="fa-IR" sz="3200" smtClean="0"/>
              <a:t>كلمات هم شكل با معناي متفاوت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idx="2"/>
          </p:nvPr>
        </p:nvSpPr>
        <p:spPr>
          <a:xfrm>
            <a:off x="304800" y="2209800"/>
            <a:ext cx="2362200" cy="3459163"/>
          </a:xfrm>
        </p:spPr>
        <p:txBody>
          <a:bodyPr/>
          <a:lstStyle/>
          <a:p>
            <a:pPr algn="ctr"/>
            <a:r>
              <a:rPr lang="fa-IR" sz="6000" smtClean="0"/>
              <a:t>دَم</a:t>
            </a:r>
          </a:p>
          <a:p>
            <a:r>
              <a:rPr lang="fa-IR" sz="5200" b="1" smtClean="0"/>
              <a:t> در عربی یعنی خون</a:t>
            </a:r>
            <a:endParaRPr lang="fa-IR" sz="5200" smtClean="0"/>
          </a:p>
          <a:p>
            <a:endParaRPr lang="fa-IR" sz="6000" smtClean="0"/>
          </a:p>
        </p:txBody>
      </p:sp>
      <p:sp>
        <p:nvSpPr>
          <p:cNvPr id="7" name="Rectangle 6"/>
          <p:cNvSpPr/>
          <p:nvPr/>
        </p:nvSpPr>
        <p:spPr>
          <a:xfrm>
            <a:off x="7315200" y="1905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كمك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4572000" y="1905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كيك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5943600" y="1905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كپك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7315200" y="2667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نان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3200400" y="1905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گرگ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5943600" y="2667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آلا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7315200" y="3429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كتك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ك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4572000" y="2667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باب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5" name="Rectangle 14"/>
          <p:cNvSpPr/>
          <p:nvPr/>
        </p:nvSpPr>
        <p:spPr>
          <a:xfrm>
            <a:off x="3200400" y="2667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شش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3429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</a:rPr>
              <a:t>د ود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3429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rgbClr val="FF0000"/>
                </a:solidFill>
              </a:rPr>
              <a:t>د رد</a:t>
            </a:r>
            <a:r>
              <a:rPr lang="en-US" sz="4000" dirty="0"/>
              <a:t>n</a:t>
            </a:r>
            <a:endParaRPr lang="fa-IR" sz="40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3429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</a:rPr>
              <a:t>د زد</a:t>
            </a:r>
            <a:endParaRPr lang="fa-IR" sz="4400" dirty="0">
              <a:solidFill>
                <a:srgbClr val="FF0000"/>
              </a:solidFill>
            </a:endParaRPr>
          </a:p>
        </p:txBody>
      </p:sp>
      <p:pic>
        <p:nvPicPr>
          <p:cNvPr id="20497" name="Picture 18" descr="eart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4191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</a:rPr>
              <a:t>كشك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2" name="Rectangle 21"/>
          <p:cNvSpPr/>
          <p:nvPr/>
        </p:nvSpPr>
        <p:spPr>
          <a:xfrm>
            <a:off x="4572000" y="4191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5943600" y="4191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4" name="Rectangle 23"/>
          <p:cNvSpPr/>
          <p:nvPr/>
        </p:nvSpPr>
        <p:spPr>
          <a:xfrm>
            <a:off x="3200400" y="4191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5" name="Rectangle 24"/>
          <p:cNvSpPr/>
          <p:nvPr/>
        </p:nvSpPr>
        <p:spPr>
          <a:xfrm>
            <a:off x="7315200" y="4953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ك</a:t>
            </a:r>
            <a:endParaRPr lang="fa-IR" dirty="0"/>
          </a:p>
        </p:txBody>
      </p:sp>
      <p:sp>
        <p:nvSpPr>
          <p:cNvPr id="26" name="Rectangle 25"/>
          <p:cNvSpPr/>
          <p:nvPr/>
        </p:nvSpPr>
        <p:spPr>
          <a:xfrm>
            <a:off x="4572000" y="4953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7" name="Rectangle 26"/>
          <p:cNvSpPr/>
          <p:nvPr/>
        </p:nvSpPr>
        <p:spPr>
          <a:xfrm>
            <a:off x="5943600" y="4953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8" name="Rectangle 27"/>
          <p:cNvSpPr/>
          <p:nvPr/>
        </p:nvSpPr>
        <p:spPr>
          <a:xfrm>
            <a:off x="3200400" y="4953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24384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fa-IR" sz="3200" smtClean="0">
                <a:solidFill>
                  <a:srgbClr val="0070C0"/>
                </a:solidFill>
              </a:rPr>
              <a:t>كلمات هم شكل با معناي متفاوت</a:t>
            </a:r>
            <a:endParaRPr lang="fa-IR" sz="2800" smtClean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3687763"/>
          </a:xfrm>
        </p:spPr>
        <p:txBody>
          <a:bodyPr/>
          <a:lstStyle/>
          <a:p>
            <a:pPr algn="ctr"/>
            <a:r>
              <a:rPr lang="fa-IR" sz="5400" smtClean="0">
                <a:solidFill>
                  <a:srgbClr val="002060"/>
                </a:solidFill>
              </a:rPr>
              <a:t>کِـرم</a:t>
            </a:r>
          </a:p>
          <a:p>
            <a:endParaRPr lang="fa-IR" smtClean="0"/>
          </a:p>
          <a:p>
            <a:pPr algn="ctr"/>
            <a:r>
              <a:rPr lang="fa-IR" sz="3200" smtClean="0">
                <a:solidFill>
                  <a:schemeClr val="bg1"/>
                </a:solidFill>
              </a:rPr>
              <a:t>موادی است که در آرایش وزیبایی به کار می رود</a:t>
            </a:r>
            <a:endParaRPr lang="en-US" sz="3200" smtClean="0">
              <a:solidFill>
                <a:schemeClr val="bg1"/>
              </a:solidFill>
            </a:endParaRPr>
          </a:p>
          <a:p>
            <a:endParaRPr lang="fa-IR" smtClean="0"/>
          </a:p>
        </p:txBody>
      </p:sp>
      <p:sp>
        <p:nvSpPr>
          <p:cNvPr id="21508" name="Content Placeholder 5"/>
          <p:cNvSpPr>
            <a:spLocks noGrp="1"/>
          </p:cNvSpPr>
          <p:nvPr>
            <p:ph sz="quarter" idx="1"/>
          </p:nvPr>
        </p:nvSpPr>
        <p:spPr>
          <a:xfrm>
            <a:off x="2895600" y="685800"/>
            <a:ext cx="5867400" cy="5638800"/>
          </a:xfrm>
        </p:spPr>
        <p:txBody>
          <a:bodyPr/>
          <a:lstStyle/>
          <a:p>
            <a:r>
              <a:rPr lang="fa-IR" smtClean="0"/>
              <a:t>كلمه هايي را كه از طرف ديگر بخوانيم كلمه هاي جديد مي شود. جاهای خالی را شما  کامل کنید</a:t>
            </a:r>
          </a:p>
          <a:p>
            <a:r>
              <a:rPr lang="fa-IR" smtClean="0"/>
              <a:t>فيل</a:t>
            </a:r>
          </a:p>
          <a:p>
            <a:r>
              <a:rPr lang="fa-IR" smtClean="0"/>
              <a:t>گرم</a:t>
            </a:r>
          </a:p>
          <a:p>
            <a:r>
              <a:rPr lang="fa-IR" smtClean="0"/>
              <a:t>شام</a:t>
            </a:r>
          </a:p>
          <a:p>
            <a:r>
              <a:rPr lang="fa-IR" smtClean="0"/>
              <a:t>راه</a:t>
            </a:r>
          </a:p>
          <a:p>
            <a:r>
              <a:rPr lang="fa-IR" smtClean="0"/>
              <a:t>رود</a:t>
            </a:r>
          </a:p>
          <a:p>
            <a:r>
              <a:rPr lang="fa-IR" smtClean="0"/>
              <a:t>هم</a:t>
            </a:r>
          </a:p>
          <a:p>
            <a:r>
              <a:rPr lang="fa-IR" smtClean="0"/>
              <a:t>بابك</a:t>
            </a:r>
          </a:p>
          <a:p>
            <a:r>
              <a:rPr lang="fa-IR" smtClean="0"/>
              <a:t>ما ر</a:t>
            </a:r>
          </a:p>
          <a:p>
            <a:r>
              <a:rPr lang="fa-IR" smtClean="0"/>
              <a:t>گير </a:t>
            </a:r>
          </a:p>
          <a:p>
            <a:endParaRPr lang="fa-IR" smtClean="0"/>
          </a:p>
          <a:p>
            <a:endParaRPr lang="fa-IR" smtClean="0"/>
          </a:p>
          <a:p>
            <a:pPr>
              <a:buFont typeface="Wingdings 2" panose="05020102010507070707" pitchFamily="18" charset="2"/>
              <a:buNone/>
            </a:pPr>
            <a:endParaRPr lang="fa-IR" smtClean="0"/>
          </a:p>
        </p:txBody>
      </p:sp>
      <p:pic>
        <p:nvPicPr>
          <p:cNvPr id="21509" name="Picture 6" descr="earth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143000" y="62865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p.abdollahi</a:t>
            </a:r>
            <a:endParaRPr lang="tr-TR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810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5867400" y="3810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810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4495800" y="4572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5867400" y="4572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572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5" name="Rectangle 14"/>
          <p:cNvSpPr/>
          <p:nvPr/>
        </p:nvSpPr>
        <p:spPr>
          <a:xfrm>
            <a:off x="4495800" y="533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6" name="Rectangle 15"/>
          <p:cNvSpPr/>
          <p:nvPr/>
        </p:nvSpPr>
        <p:spPr>
          <a:xfrm>
            <a:off x="5867400" y="533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3124200" y="533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8" name="Rectangle 17"/>
          <p:cNvSpPr/>
          <p:nvPr/>
        </p:nvSpPr>
        <p:spPr>
          <a:xfrm>
            <a:off x="4495800" y="152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</a:rPr>
              <a:t>شير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9" name="Rectangle 18"/>
          <p:cNvSpPr/>
          <p:nvPr/>
        </p:nvSpPr>
        <p:spPr>
          <a:xfrm>
            <a:off x="5867400" y="152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</a:rPr>
              <a:t>جنگ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0" name="Rectangle 19"/>
          <p:cNvSpPr/>
          <p:nvPr/>
        </p:nvSpPr>
        <p:spPr>
          <a:xfrm>
            <a:off x="3124200" y="1524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</a:rPr>
              <a:t>سرد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1" name="Rectangle 20"/>
          <p:cNvSpPr/>
          <p:nvPr/>
        </p:nvSpPr>
        <p:spPr>
          <a:xfrm>
            <a:off x="4495800" y="2286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2" name="Rectangle 21"/>
          <p:cNvSpPr/>
          <p:nvPr/>
        </p:nvSpPr>
        <p:spPr>
          <a:xfrm>
            <a:off x="5867400" y="2286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286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4" name="Rectangle 23"/>
          <p:cNvSpPr/>
          <p:nvPr/>
        </p:nvSpPr>
        <p:spPr>
          <a:xfrm>
            <a:off x="4495800" y="3048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5" name="Rectangle 24"/>
          <p:cNvSpPr/>
          <p:nvPr/>
        </p:nvSpPr>
        <p:spPr>
          <a:xfrm>
            <a:off x="5867400" y="3048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800" dirty="0">
              <a:solidFill>
                <a:srgbClr val="FF000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6" name="Rectangle 25"/>
          <p:cNvSpPr/>
          <p:nvPr/>
        </p:nvSpPr>
        <p:spPr>
          <a:xfrm>
            <a:off x="3124200" y="3048000"/>
            <a:ext cx="1371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95400" y="3143250"/>
            <a:ext cx="190500" cy="95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kalamate ham shekl ba manaye motafawot</Template>
  <TotalTime>0</TotalTime>
  <Words>295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Georgia</vt:lpstr>
      <vt:lpstr>Arial</vt:lpstr>
      <vt:lpstr>Wingdings 2</vt:lpstr>
      <vt:lpstr>Wingdings</vt:lpstr>
      <vt:lpstr>Calibri</vt:lpstr>
      <vt:lpstr>Times New Roman</vt:lpstr>
      <vt:lpstr>Civic</vt:lpstr>
      <vt:lpstr>تهیه کننده : پرشنگ عبداللهی آموزگار منطقه زیویه  دبستان شقایق صاحب</vt:lpstr>
      <vt:lpstr>با گذاشتن حركت هاي ـــــــــــــــــــ 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كلمات هم شكل با معناي متفاوت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تهیه کننده : پرشنگ عبداللهی آموزگار منطقه زیویه  دبستان شقایق صاحب</dc:title>
  <dc:creator>omid arzi</dc:creator>
  <cp:lastModifiedBy>omid arzi</cp:lastModifiedBy>
  <cp:revision>1</cp:revision>
  <dcterms:created xsi:type="dcterms:W3CDTF">2022-02-07T11:15:47Z</dcterms:created>
  <dcterms:modified xsi:type="dcterms:W3CDTF">2022-02-07T11:16:23Z</dcterms:modified>
</cp:coreProperties>
</file>