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notesMasterIdLst>
    <p:notesMasterId r:id="rId51"/>
  </p:notesMasterIdLst>
  <p:sldIdLst>
    <p:sldId id="290" r:id="rId2"/>
    <p:sldId id="256" r:id="rId3"/>
    <p:sldId id="353" r:id="rId4"/>
    <p:sldId id="334" r:id="rId5"/>
    <p:sldId id="439" r:id="rId6"/>
    <p:sldId id="440" r:id="rId7"/>
    <p:sldId id="441" r:id="rId8"/>
    <p:sldId id="442" r:id="rId9"/>
    <p:sldId id="443" r:id="rId10"/>
    <p:sldId id="356" r:id="rId11"/>
    <p:sldId id="444" r:id="rId12"/>
    <p:sldId id="294" r:id="rId13"/>
    <p:sldId id="293" r:id="rId14"/>
    <p:sldId id="418" r:id="rId15"/>
    <p:sldId id="417" r:id="rId16"/>
    <p:sldId id="421" r:id="rId17"/>
    <p:sldId id="416" r:id="rId18"/>
    <p:sldId id="367" r:id="rId19"/>
    <p:sldId id="366" r:id="rId20"/>
    <p:sldId id="368" r:id="rId21"/>
    <p:sldId id="350" r:id="rId22"/>
    <p:sldId id="351" r:id="rId23"/>
    <p:sldId id="280" r:id="rId24"/>
    <p:sldId id="364" r:id="rId25"/>
    <p:sldId id="299" r:id="rId26"/>
    <p:sldId id="357" r:id="rId27"/>
    <p:sldId id="394" r:id="rId28"/>
    <p:sldId id="391" r:id="rId29"/>
    <p:sldId id="371" r:id="rId30"/>
    <p:sldId id="399" r:id="rId31"/>
    <p:sldId id="369" r:id="rId32"/>
    <p:sldId id="352" r:id="rId33"/>
    <p:sldId id="393" r:id="rId34"/>
    <p:sldId id="292" r:id="rId35"/>
    <p:sldId id="431" r:id="rId36"/>
    <p:sldId id="304" r:id="rId37"/>
    <p:sldId id="400" r:id="rId38"/>
    <p:sldId id="295" r:id="rId39"/>
    <p:sldId id="301" r:id="rId40"/>
    <p:sldId id="420" r:id="rId41"/>
    <p:sldId id="422" r:id="rId42"/>
    <p:sldId id="365" r:id="rId43"/>
    <p:sldId id="424" r:id="rId44"/>
    <p:sldId id="358" r:id="rId45"/>
    <p:sldId id="374" r:id="rId46"/>
    <p:sldId id="298" r:id="rId47"/>
    <p:sldId id="303" r:id="rId48"/>
    <p:sldId id="419" r:id="rId49"/>
    <p:sldId id="279"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B Koodak" panose="020B0604020202020204" charset="-78"/>
      <p:bold r:id="rId56"/>
    </p:embeddedFont>
    <p:embeddedFont>
      <p:font typeface="Calibri Light" panose="020F0302020204030204" pitchFamily="34" charset="0"/>
      <p:regular r:id="rId57"/>
      <p:italic r:id="rId58"/>
    </p:embeddedFont>
    <p:embeddedFont>
      <p:font typeface="B Majid Shadow" panose="020B0604020202020204" charset="-78"/>
      <p:regular r:id="rId59"/>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53402E"/>
    <a:srgbClr val="F5D58B"/>
    <a:srgbClr val="FFFF99"/>
    <a:srgbClr val="339966"/>
    <a:srgbClr val="FF99CC"/>
    <a:srgbClr val="FFFF00"/>
    <a:srgbClr val="9933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3621" autoAdjust="0"/>
  </p:normalViewPr>
  <p:slideViewPr>
    <p:cSldViewPr snapToGrid="0">
      <p:cViewPr varScale="1">
        <p:scale>
          <a:sx n="74" d="100"/>
          <a:sy n="74" d="100"/>
        </p:scale>
        <p:origin x="57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A15451-1B86-41DA-808E-64B425FFA8AD}" type="datetimeFigureOut">
              <a:rPr lang="fa-IR" smtClean="0"/>
              <a:t>06/14/1441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08DEC04-ABFA-4B60-9A20-89D80721BDDF}" type="slidenum">
              <a:rPr lang="fa-IR" smtClean="0"/>
              <a:t>‹#›</a:t>
            </a:fld>
            <a:endParaRPr lang="fa-IR"/>
          </a:p>
        </p:txBody>
      </p:sp>
    </p:spTree>
    <p:extLst>
      <p:ext uri="{BB962C8B-B14F-4D97-AF65-F5344CB8AC3E}">
        <p14:creationId xmlns:p14="http://schemas.microsoft.com/office/powerpoint/2010/main" val="37969417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308DEC04-ABFA-4B60-9A20-89D80721BDDF}" type="slidenum">
              <a:rPr lang="fa-IR" smtClean="0"/>
              <a:t>1</a:t>
            </a:fld>
            <a:endParaRPr lang="fa-IR"/>
          </a:p>
        </p:txBody>
      </p:sp>
    </p:spTree>
    <p:extLst>
      <p:ext uri="{BB962C8B-B14F-4D97-AF65-F5344CB8AC3E}">
        <p14:creationId xmlns:p14="http://schemas.microsoft.com/office/powerpoint/2010/main" val="38328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308DEC04-ABFA-4B60-9A20-89D80721BDDF}" type="slidenum">
              <a:rPr lang="fa-IR" smtClean="0"/>
              <a:t>13</a:t>
            </a:fld>
            <a:endParaRPr lang="fa-IR"/>
          </a:p>
        </p:txBody>
      </p:sp>
    </p:spTree>
    <p:extLst>
      <p:ext uri="{BB962C8B-B14F-4D97-AF65-F5344CB8AC3E}">
        <p14:creationId xmlns:p14="http://schemas.microsoft.com/office/powerpoint/2010/main" val="193992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308DEC04-ABFA-4B60-9A20-89D80721BDDF}" type="slidenum">
              <a:rPr lang="fa-IR" smtClean="0"/>
              <a:t>34</a:t>
            </a:fld>
            <a:endParaRPr lang="fa-IR"/>
          </a:p>
        </p:txBody>
      </p:sp>
    </p:spTree>
    <p:extLst>
      <p:ext uri="{BB962C8B-B14F-4D97-AF65-F5344CB8AC3E}">
        <p14:creationId xmlns:p14="http://schemas.microsoft.com/office/powerpoint/2010/main" val="133260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84406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769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34340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1172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1422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76823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37C4581-B75F-475A-8ACC-999D0C6EDFF7}" type="datetimeFigureOut">
              <a:rPr lang="fa-IR" smtClean="0"/>
              <a:t>06/14/1441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0488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37C4581-B75F-475A-8ACC-999D0C6EDFF7}" type="datetimeFigureOut">
              <a:rPr lang="fa-IR" smtClean="0"/>
              <a:t>06/14/1441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8135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4581-B75F-475A-8ACC-999D0C6EDFF7}" type="datetimeFigureOut">
              <a:rPr lang="fa-IR" smtClean="0"/>
              <a:t>06/14/1441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9150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42424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25793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7C4581-B75F-475A-8ACC-999D0C6EDFF7}" type="datetimeFigureOut">
              <a:rPr lang="fa-IR" smtClean="0"/>
              <a:t>06/14/1441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39491F-6F0E-4776-8BB6-67F95F1E794A}" type="slidenum">
              <a:rPr lang="fa-IR" smtClean="0"/>
              <a:t>‹#›</a:t>
            </a:fld>
            <a:endParaRPr lang="fa-IR"/>
          </a:p>
        </p:txBody>
      </p:sp>
    </p:spTree>
    <p:extLst>
      <p:ext uri="{BB962C8B-B14F-4D97-AF65-F5344CB8AC3E}">
        <p14:creationId xmlns:p14="http://schemas.microsoft.com/office/powerpoint/2010/main" val="342529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gif"/></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9.gif"/><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gif"/><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8" Type="http://schemas.openxmlformats.org/officeDocument/2006/relationships/image" Target="../media/image86.gif"/><Relationship Id="rId3" Type="http://schemas.openxmlformats.org/officeDocument/2006/relationships/image" Target="../media/image81.gif"/><Relationship Id="rId7" Type="http://schemas.openxmlformats.org/officeDocument/2006/relationships/image" Target="../media/image85.gif"/><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4.gif"/><Relationship Id="rId5" Type="http://schemas.openxmlformats.org/officeDocument/2006/relationships/image" Target="../media/image83.gif"/><Relationship Id="rId4" Type="http://schemas.openxmlformats.org/officeDocument/2006/relationships/image" Target="../media/image82.gif"/></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89.jpg"/></Relationships>
</file>

<file path=ppt/slides/_rels/slide2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3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40.jpg"/><Relationship Id="rId7" Type="http://schemas.openxmlformats.org/officeDocument/2006/relationships/image" Target="../media/image119.gif"/><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g"/></Relationships>
</file>

<file path=ppt/slides/_rels/slide3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24.jp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27.jpg"/><Relationship Id="rId1" Type="http://schemas.openxmlformats.org/officeDocument/2006/relationships/slideLayout" Target="../slideLayouts/slideLayout7.xml"/><Relationship Id="rId4" Type="http://schemas.openxmlformats.org/officeDocument/2006/relationships/image" Target="../media/image128.jpg"/></Relationships>
</file>

<file path=ppt/slides/_rels/slide4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37.jpg"/><Relationship Id="rId13" Type="http://schemas.openxmlformats.org/officeDocument/2006/relationships/image" Target="../media/image141.jpg"/><Relationship Id="rId3" Type="http://schemas.openxmlformats.org/officeDocument/2006/relationships/image" Target="../media/image40.jpg"/><Relationship Id="rId7" Type="http://schemas.openxmlformats.org/officeDocument/2006/relationships/image" Target="../media/image136.jpeg"/><Relationship Id="rId12" Type="http://schemas.openxmlformats.org/officeDocument/2006/relationships/image" Target="../media/image140.jpg"/><Relationship Id="rId2" Type="http://schemas.openxmlformats.org/officeDocument/2006/relationships/image" Target="../media/image133.jpg"/><Relationship Id="rId1" Type="http://schemas.openxmlformats.org/officeDocument/2006/relationships/slideLayout" Target="../slideLayouts/slideLayout7.xml"/><Relationship Id="rId6" Type="http://schemas.openxmlformats.org/officeDocument/2006/relationships/image" Target="../media/image135.jpg"/><Relationship Id="rId11" Type="http://schemas.openxmlformats.org/officeDocument/2006/relationships/image" Target="../media/image139.jpeg"/><Relationship Id="rId5" Type="http://schemas.openxmlformats.org/officeDocument/2006/relationships/image" Target="../media/image134.jpg"/><Relationship Id="rId15" Type="http://schemas.openxmlformats.org/officeDocument/2006/relationships/image" Target="../media/image143.jpg"/><Relationship Id="rId10" Type="http://schemas.openxmlformats.org/officeDocument/2006/relationships/image" Target="../media/image38.jpg"/><Relationship Id="rId4" Type="http://schemas.openxmlformats.org/officeDocument/2006/relationships/image" Target="../media/image13.jpg"/><Relationship Id="rId9" Type="http://schemas.openxmlformats.org/officeDocument/2006/relationships/image" Target="../media/image138.jpeg"/><Relationship Id="rId14" Type="http://schemas.openxmlformats.org/officeDocument/2006/relationships/image" Target="../media/image142.jpeg"/></Relationships>
</file>

<file path=ppt/slides/_rels/slide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g"/><Relationship Id="rId1" Type="http://schemas.openxmlformats.org/officeDocument/2006/relationships/slideLayout" Target="../slideLayouts/slideLayout7.xml"/><Relationship Id="rId5" Type="http://schemas.openxmlformats.org/officeDocument/2006/relationships/image" Target="../media/image147.jpg"/><Relationship Id="rId4" Type="http://schemas.openxmlformats.org/officeDocument/2006/relationships/image" Target="../media/image146.jpg"/></Relationships>
</file>

<file path=ppt/slides/_rels/slide4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7.xml"/><Relationship Id="rId4" Type="http://schemas.openxmlformats.org/officeDocument/2006/relationships/image" Target="../media/image152.jpg"/></Relationships>
</file>

<file path=ppt/slides/_rels/slide4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79" y="4173795"/>
            <a:ext cx="3632963" cy="1776412"/>
          </a:xfrm>
          <a:prstGeom prst="rect">
            <a:avLst/>
          </a:prstGeom>
        </p:spPr>
      </p:pic>
    </p:spTree>
    <p:extLst>
      <p:ext uri="{BB962C8B-B14F-4D97-AF65-F5344CB8AC3E}">
        <p14:creationId xmlns:p14="http://schemas.microsoft.com/office/powerpoint/2010/main" val="1783283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303342" cy="6857999"/>
          </a:xfrm>
          <a:prstGeom prst="rect">
            <a:avLst/>
          </a:prstGeom>
        </p:spPr>
      </p:pic>
      <p:sp>
        <p:nvSpPr>
          <p:cNvPr id="4" name="Rectangle 3"/>
          <p:cNvSpPr/>
          <p:nvPr/>
        </p:nvSpPr>
        <p:spPr>
          <a:xfrm>
            <a:off x="8303342" y="195001"/>
            <a:ext cx="3888658" cy="3539430"/>
          </a:xfrm>
          <a:prstGeom prst="rect">
            <a:avLst/>
          </a:prstGeom>
        </p:spPr>
        <p:txBody>
          <a:bodyPr wrap="square">
            <a:spAutoFit/>
          </a:bodyPr>
          <a:lstStyle/>
          <a:p>
            <a:pPr algn="just"/>
            <a:r>
              <a:rPr lang="fa-IR" sz="2800" dirty="0" smtClean="0">
                <a:cs typeface="B Koodak" panose="00000700000000000000" pitchFamily="2" charset="-78"/>
              </a:rPr>
              <a:t>در برخی روستاهای کشور اسکاتلند، پیش از شروع </a:t>
            </a:r>
            <a:r>
              <a:rPr lang="fa-IR" sz="2800" b="1" dirty="0" smtClean="0">
                <a:cs typeface="B Koodak" panose="00000700000000000000" pitchFamily="2" charset="-78"/>
              </a:rPr>
              <a:t>مراسم عروسی</a:t>
            </a:r>
            <a:r>
              <a:rPr lang="fa-IR" sz="2800" dirty="0" smtClean="0">
                <a:cs typeface="B Koodak" panose="00000700000000000000" pitchFamily="2" charset="-78"/>
              </a:rPr>
              <a:t>، </a:t>
            </a:r>
            <a:r>
              <a:rPr lang="fa-IR" sz="2800" b="1" dirty="0" smtClean="0">
                <a:cs typeface="B Koodak" panose="00000700000000000000" pitchFamily="2" charset="-78"/>
              </a:rPr>
              <a:t>عروس</a:t>
            </a:r>
            <a:r>
              <a:rPr lang="fa-IR" sz="2800" dirty="0" smtClean="0">
                <a:cs typeface="B Koodak" panose="00000700000000000000" pitchFamily="2" charset="-78"/>
              </a:rPr>
              <a:t> و </a:t>
            </a:r>
            <a:r>
              <a:rPr lang="fa-IR" sz="2800" b="1" dirty="0" smtClean="0">
                <a:cs typeface="B Koodak" panose="00000700000000000000" pitchFamily="2" charset="-78"/>
              </a:rPr>
              <a:t>داماد</a:t>
            </a:r>
            <a:r>
              <a:rPr lang="fa-IR" sz="2800" dirty="0" smtClean="0">
                <a:cs typeface="B Koodak" panose="00000700000000000000" pitchFamily="2" charset="-78"/>
              </a:rPr>
              <a:t> را </a:t>
            </a:r>
            <a:r>
              <a:rPr lang="fa-IR" sz="2800" dirty="0" err="1" smtClean="0">
                <a:cs typeface="B Koodak" panose="00000700000000000000" pitchFamily="2" charset="-78"/>
              </a:rPr>
              <a:t>سیاهپوش</a:t>
            </a:r>
            <a:r>
              <a:rPr lang="fa-IR" sz="2800" dirty="0" smtClean="0">
                <a:cs typeface="B Koodak" panose="00000700000000000000" pitchFamily="2" charset="-78"/>
              </a:rPr>
              <a:t> کرده و انواع زباله های متعفن و بدبو نظیر تخم مرغ گندیده و اعضای داخل شکم ماهی را روی سر آن دو خالی می کنند.</a:t>
            </a:r>
            <a:endParaRPr lang="fa-IR" sz="2800" dirty="0">
              <a:cs typeface="B Koodak" panose="00000700000000000000" pitchFamily="2" charset="-78"/>
            </a:endParaRPr>
          </a:p>
        </p:txBody>
      </p:sp>
      <p:sp>
        <p:nvSpPr>
          <p:cNvPr id="5" name="Rectangle 4"/>
          <p:cNvSpPr/>
          <p:nvPr/>
        </p:nvSpPr>
        <p:spPr>
          <a:xfrm>
            <a:off x="8303342" y="3586947"/>
            <a:ext cx="3888658" cy="2677656"/>
          </a:xfrm>
          <a:prstGeom prst="rect">
            <a:avLst/>
          </a:prstGeom>
        </p:spPr>
        <p:txBody>
          <a:bodyPr wrap="square">
            <a:spAutoFit/>
          </a:bodyPr>
          <a:lstStyle/>
          <a:p>
            <a:pPr algn="just"/>
            <a:r>
              <a:rPr lang="fa-IR" sz="2800" dirty="0">
                <a:cs typeface="B Koodak" panose="00000700000000000000" pitchFamily="2" charset="-78"/>
              </a:rPr>
              <a:t>سپس عروس و داماد با همین وضع در شهر گشته و راهی محل آماده شده برای مراسم می شوند. در اصل این کار برای حفظ زوج جوان از چشم زخم، انجام می شود.</a:t>
            </a:r>
          </a:p>
        </p:txBody>
      </p:sp>
    </p:spTree>
    <p:extLst>
      <p:ext uri="{BB962C8B-B14F-4D97-AF65-F5344CB8AC3E}">
        <p14:creationId xmlns:p14="http://schemas.microsoft.com/office/powerpoint/2010/main" val="264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5500"/>
            <a:ext cx="6415548" cy="4762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548" y="2095500"/>
            <a:ext cx="5776452" cy="4762500"/>
          </a:xfrm>
          <a:prstGeom prst="rect">
            <a:avLst/>
          </a:prstGeom>
        </p:spPr>
      </p:pic>
      <p:sp>
        <p:nvSpPr>
          <p:cNvPr id="5" name="Rectangle 4"/>
          <p:cNvSpPr/>
          <p:nvPr/>
        </p:nvSpPr>
        <p:spPr>
          <a:xfrm>
            <a:off x="4421442" y="998096"/>
            <a:ext cx="3988212" cy="584775"/>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مراسم تعزیه در ایران</a:t>
            </a:r>
            <a:endParaRPr lang="en-US" sz="3200" b="0" cap="none" spc="0" dirty="0">
              <a:ln w="0"/>
              <a:solidFill>
                <a:schemeClr val="tx1"/>
              </a:solidFill>
            </a:endParaRPr>
          </a:p>
        </p:txBody>
      </p:sp>
    </p:spTree>
    <p:extLst>
      <p:ext uri="{BB962C8B-B14F-4D97-AF65-F5344CB8AC3E}">
        <p14:creationId xmlns:p14="http://schemas.microsoft.com/office/powerpoint/2010/main" val="2372937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0" y="566568"/>
            <a:ext cx="12192000" cy="2723823"/>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نسبت </a:t>
            </a:r>
            <a:r>
              <a:rPr lang="fa-IR" sz="3200" dirty="0">
                <a:solidFill>
                  <a:srgbClr val="0000FF"/>
                </a:solidFill>
                <a:latin typeface="AmuzehNewNormalPS"/>
                <a:cs typeface="B Koodak" panose="00000700000000000000" pitchFamily="2" charset="-78"/>
              </a:rPr>
              <a:t>جامعه و فرهنگ </a:t>
            </a:r>
            <a:r>
              <a:rPr lang="fa-IR" sz="3200" dirty="0">
                <a:solidFill>
                  <a:srgbClr val="231F20"/>
                </a:solidFill>
                <a:latin typeface="AmuzehNewNormalPS"/>
                <a:cs typeface="B Koodak" panose="00000700000000000000" pitchFamily="2" charset="-78"/>
              </a:rPr>
              <a:t>را </a:t>
            </a:r>
            <a:r>
              <a:rPr lang="fa-IR" sz="3200" dirty="0" smtClean="0">
                <a:solidFill>
                  <a:srgbClr val="231F20"/>
                </a:solidFill>
                <a:latin typeface="AmuzehNewNormalPS"/>
                <a:cs typeface="B Koodak" panose="00000700000000000000" pitchFamily="2" charset="-78"/>
              </a:rPr>
              <a:t>می توان </a:t>
            </a:r>
            <a:r>
              <a:rPr lang="fa-IR" sz="3200" dirty="0">
                <a:solidFill>
                  <a:srgbClr val="231F20"/>
                </a:solidFill>
                <a:latin typeface="AmuzehNewNormalPS"/>
                <a:cs typeface="B Koodak" panose="00000700000000000000" pitchFamily="2" charset="-78"/>
              </a:rPr>
              <a:t>به نسبت </a:t>
            </a:r>
            <a:r>
              <a:rPr lang="fa-IR" sz="3200" dirty="0" smtClean="0">
                <a:solidFill>
                  <a:srgbClr val="0000FF"/>
                </a:solidFill>
                <a:latin typeface="AmuzehNewNormalPS"/>
                <a:cs typeface="B Koodak" panose="00000700000000000000" pitchFamily="2" charset="-78"/>
              </a:rPr>
              <a:t>سخت افزار </a:t>
            </a:r>
            <a:r>
              <a:rPr lang="fa-IR" sz="3200" dirty="0">
                <a:solidFill>
                  <a:srgbClr val="0000FF"/>
                </a:solidFill>
                <a:latin typeface="AmuzehNewNormalPS"/>
                <a:cs typeface="B Koodak" panose="00000700000000000000" pitchFamily="2" charset="-78"/>
              </a:rPr>
              <a:t>و </a:t>
            </a:r>
            <a:r>
              <a:rPr lang="fa-IR" sz="3200" dirty="0" smtClean="0">
                <a:solidFill>
                  <a:srgbClr val="0000FF"/>
                </a:solidFill>
                <a:latin typeface="AmuzehNewNormalPS"/>
                <a:cs typeface="B Koodak" panose="00000700000000000000" pitchFamily="2" charset="-78"/>
              </a:rPr>
              <a:t>نرم افزار </a:t>
            </a:r>
            <a:r>
              <a:rPr lang="fa-IR" sz="3200" dirty="0">
                <a:solidFill>
                  <a:srgbClr val="0000FF"/>
                </a:solidFill>
                <a:latin typeface="AmuzehNewNormalPS"/>
                <a:cs typeface="B Koodak" panose="00000700000000000000" pitchFamily="2" charset="-78"/>
              </a:rPr>
              <a:t>رایانه </a:t>
            </a:r>
            <a:r>
              <a:rPr lang="fa-IR" sz="3200" dirty="0">
                <a:solidFill>
                  <a:srgbClr val="231F20"/>
                </a:solidFill>
                <a:latin typeface="AmuzehNewNormalPS"/>
                <a:cs typeface="B Koodak" panose="00000700000000000000" pitchFamily="2" charset="-78"/>
              </a:rPr>
              <a:t>تشبیه کرد. </a:t>
            </a:r>
            <a:r>
              <a:rPr lang="fa-IR" sz="3200" dirty="0" smtClean="0">
                <a:solidFill>
                  <a:srgbClr val="231F20"/>
                </a:solidFill>
                <a:latin typeface="AmuzehNewNormalPS"/>
                <a:cs typeface="B Koodak" panose="00000700000000000000" pitchFamily="2" charset="-78"/>
              </a:rPr>
              <a:t>سخت افزار </a:t>
            </a:r>
            <a:r>
              <a:rPr lang="fa-IR" sz="3200" dirty="0">
                <a:solidFill>
                  <a:srgbClr val="231F20"/>
                </a:solidFill>
                <a:latin typeface="AmuzehNewNormalPS"/>
                <a:cs typeface="B Koodak" panose="00000700000000000000" pitchFamily="2" charset="-78"/>
              </a:rPr>
              <a:t>رایانه بدون </a:t>
            </a:r>
            <a:r>
              <a:rPr lang="fa-IR" sz="3200" dirty="0" smtClean="0">
                <a:solidFill>
                  <a:srgbClr val="231F20"/>
                </a:solidFill>
                <a:latin typeface="AmuzehNewNormalPS"/>
                <a:cs typeface="B Koodak" panose="00000700000000000000" pitchFamily="2" charset="-78"/>
              </a:rPr>
              <a:t>نرم افزار </a:t>
            </a:r>
            <a:r>
              <a:rPr lang="fa-IR" sz="3200" dirty="0">
                <a:solidFill>
                  <a:srgbClr val="231F20"/>
                </a:solidFill>
                <a:latin typeface="AmuzehNewNormalPS"/>
                <a:cs typeface="B Koodak" panose="00000700000000000000" pitchFamily="2" charset="-78"/>
              </a:rPr>
              <a:t>آن، </a:t>
            </a:r>
            <a:r>
              <a:rPr lang="fa-IR" sz="3200" dirty="0" smtClean="0">
                <a:solidFill>
                  <a:srgbClr val="231F20"/>
                </a:solidFill>
                <a:latin typeface="AmuzehNewNormalPS"/>
                <a:cs typeface="B Koodak" panose="00000700000000000000" pitchFamily="2" charset="-78"/>
              </a:rPr>
              <a:t>فایده ای ندارد </a:t>
            </a:r>
            <a:r>
              <a:rPr lang="fa-IR" sz="3200" dirty="0">
                <a:solidFill>
                  <a:srgbClr val="231F20"/>
                </a:solidFill>
                <a:latin typeface="AmuzehNewNormalPS"/>
                <a:cs typeface="B Koodak" panose="00000700000000000000" pitchFamily="2" charset="-78"/>
              </a:rPr>
              <a:t>و نمیتواند کاری انجام دهد</a:t>
            </a:r>
            <a:r>
              <a:rPr lang="fa-IR" sz="3200" dirty="0" smtClean="0">
                <a:solidFill>
                  <a:srgbClr val="231F20"/>
                </a:solidFill>
                <a:latin typeface="AmuzehNewNormalPS"/>
                <a:cs typeface="B Koodak" panose="00000700000000000000" pitchFamily="2" charset="-78"/>
              </a:rPr>
              <a:t>.</a:t>
            </a:r>
          </a:p>
          <a:p>
            <a:pPr algn="ctr">
              <a:lnSpc>
                <a:spcPct val="150000"/>
              </a:lnSpc>
            </a:pPr>
            <a:r>
              <a:rPr lang="fa-IR" sz="3200" dirty="0" smtClean="0">
                <a:solidFill>
                  <a:srgbClr val="231F20"/>
                </a:solidFill>
                <a:latin typeface="AmuzehNewNormalPS"/>
                <a:cs typeface="B Koodak" panose="00000700000000000000" pitchFamily="2" charset="-78"/>
              </a:rPr>
              <a:t> نرم افزار </a:t>
            </a:r>
            <a:r>
              <a:rPr lang="fa-IR" sz="3200" dirty="0">
                <a:solidFill>
                  <a:srgbClr val="231F20"/>
                </a:solidFill>
                <a:latin typeface="AmuzehNewNormalPS"/>
                <a:cs typeface="B Koodak" panose="00000700000000000000" pitchFamily="2" charset="-78"/>
              </a:rPr>
              <a:t>نیز تنها به کمک </a:t>
            </a:r>
            <a:r>
              <a:rPr lang="fa-IR" sz="3200" dirty="0" smtClean="0">
                <a:solidFill>
                  <a:srgbClr val="231F20"/>
                </a:solidFill>
                <a:latin typeface="AmuzehNewNormalPS"/>
                <a:cs typeface="B Koodak" panose="00000700000000000000" pitchFamily="2" charset="-78"/>
              </a:rPr>
              <a:t>سخت افزار</a:t>
            </a:r>
            <a:r>
              <a:rPr lang="fa-IR" sz="3200" dirty="0">
                <a:solidFill>
                  <a:srgbClr val="231F20"/>
                </a:solidFill>
                <a:latin typeface="AmuzehNewNormalPS"/>
                <a:cs typeface="B Koodak" panose="00000700000000000000" pitchFamily="2" charset="-78"/>
              </a:rPr>
              <a:t>، آثار خود را نشان </a:t>
            </a:r>
            <a:r>
              <a:rPr lang="fa-IR" sz="3200" dirty="0" smtClean="0">
                <a:solidFill>
                  <a:srgbClr val="231F20"/>
                </a:solidFill>
                <a:latin typeface="AmuzehNewNormalPS"/>
                <a:cs typeface="B Koodak" panose="00000700000000000000" pitchFamily="2" charset="-78"/>
              </a:rPr>
              <a:t>می دهد</a:t>
            </a:r>
            <a:r>
              <a:rPr lang="fa-IR" dirty="0">
                <a:solidFill>
                  <a:srgbClr val="231F20"/>
                </a:solidFill>
                <a:latin typeface="AmuzehNewNormalPS"/>
              </a:rPr>
              <a:t/>
            </a:r>
            <a:br>
              <a:rPr lang="fa-IR" dirty="0">
                <a:solidFill>
                  <a:srgbClr val="231F20"/>
                </a:solidFill>
                <a:latin typeface="AmuzehNewNormalPS"/>
              </a:rPr>
            </a:br>
            <a:endParaRPr lang="fa-I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803" y="2848799"/>
            <a:ext cx="4952381" cy="413968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409" y="2953432"/>
            <a:ext cx="4698413" cy="3517460"/>
          </a:xfrm>
          <a:prstGeom prst="rect">
            <a:avLst/>
          </a:prstGeom>
        </p:spPr>
      </p:pic>
      <p:sp>
        <p:nvSpPr>
          <p:cNvPr id="20" name="Rectangle 19"/>
          <p:cNvSpPr/>
          <p:nvPr/>
        </p:nvSpPr>
        <p:spPr>
          <a:xfrm>
            <a:off x="10917184" y="4419775"/>
            <a:ext cx="1266390" cy="584775"/>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جامعه</a:t>
            </a:r>
            <a:endParaRPr lang="en-US" sz="3200" b="0" cap="none" spc="0" dirty="0">
              <a:ln w="0"/>
              <a:solidFill>
                <a:schemeClr val="tx1"/>
              </a:solidFill>
            </a:endParaRPr>
          </a:p>
        </p:txBody>
      </p:sp>
      <p:sp>
        <p:nvSpPr>
          <p:cNvPr id="21" name="Rectangle 20"/>
          <p:cNvSpPr/>
          <p:nvPr/>
        </p:nvSpPr>
        <p:spPr>
          <a:xfrm>
            <a:off x="181194" y="4419775"/>
            <a:ext cx="1266390" cy="584775"/>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فرهنگ</a:t>
            </a:r>
            <a:endParaRPr lang="en-US" sz="3200" b="0" cap="none" spc="0" dirty="0">
              <a:ln w="0"/>
              <a:solidFill>
                <a:schemeClr val="tx1"/>
              </a:solidFill>
            </a:endParaRPr>
          </a:p>
        </p:txBody>
      </p:sp>
    </p:spTree>
    <p:extLst>
      <p:ext uri="{BB962C8B-B14F-4D97-AF65-F5344CB8AC3E}">
        <p14:creationId xmlns:p14="http://schemas.microsoft.com/office/powerpoint/2010/main" val="117715244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4203290" y="329178"/>
            <a:ext cx="3461857" cy="58477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فرهنگ</a:t>
            </a:r>
            <a:r>
              <a:rPr lang="fa-IR" sz="3200" dirty="0">
                <a:ln w="0"/>
                <a:cs typeface="B Koodak" panose="00000700000000000000" pitchFamily="2" charset="-78"/>
              </a:rPr>
              <a:t> </a:t>
            </a:r>
            <a:r>
              <a:rPr lang="fa-IR" sz="3200" dirty="0" smtClean="0">
                <a:ln w="0"/>
                <a:cs typeface="B Koodak" panose="00000700000000000000" pitchFamily="2" charset="-78"/>
              </a:rPr>
              <a:t>آموختنی است.</a:t>
            </a:r>
            <a:endParaRPr lang="en-US" sz="3200" b="0" cap="none" spc="0" dirty="0">
              <a:ln w="0"/>
              <a:solidFill>
                <a:schemeClr val="tx1"/>
              </a:solidFill>
            </a:endParaRPr>
          </a:p>
        </p:txBody>
      </p:sp>
      <p:sp>
        <p:nvSpPr>
          <p:cNvPr id="5" name="Rectangle 4"/>
          <p:cNvSpPr/>
          <p:nvPr/>
        </p:nvSpPr>
        <p:spPr>
          <a:xfrm>
            <a:off x="0" y="1243131"/>
            <a:ext cx="12192000" cy="1508105"/>
          </a:xfrm>
          <a:prstGeom prst="rect">
            <a:avLst/>
          </a:prstGeom>
          <a:noFill/>
        </p:spPr>
        <p:txBody>
          <a:bodyPr wrap="square" lIns="91440" tIns="45720" rIns="91440" bIns="45720">
            <a:spAutoFit/>
          </a:bodyPr>
          <a:lstStyle/>
          <a:p>
            <a:pPr algn="ctr">
              <a:lnSpc>
                <a:spcPct val="150000"/>
              </a:lnSpc>
            </a:pPr>
            <a:r>
              <a:rPr lang="fa-IR" sz="3200" dirty="0">
                <a:cs typeface="B Koodak" panose="00000700000000000000" pitchFamily="2" charset="-78"/>
              </a:rPr>
              <a:t>فرهنگ پدیدهای آموختنی است؛ یعنی از طریق ژن به ارث </a:t>
            </a:r>
            <a:r>
              <a:rPr lang="fa-IR" sz="3200" dirty="0" err="1" smtClean="0">
                <a:cs typeface="B Koodak" panose="00000700000000000000" pitchFamily="2" charset="-78"/>
              </a:rPr>
              <a:t>نمی</a:t>
            </a:r>
            <a:r>
              <a:rPr lang="fa-IR" sz="3200" dirty="0" smtClean="0">
                <a:cs typeface="B Koodak" panose="00000700000000000000" pitchFamily="2" charset="-78"/>
              </a:rPr>
              <a:t> رسد </a:t>
            </a:r>
            <a:r>
              <a:rPr lang="fa-IR" sz="3200" dirty="0">
                <a:cs typeface="B Koodak" panose="00000700000000000000" pitchFamily="2" charset="-78"/>
              </a:rPr>
              <a:t>بلکه </a:t>
            </a:r>
            <a:r>
              <a:rPr lang="fa-IR" sz="3200" dirty="0">
                <a:solidFill>
                  <a:srgbClr val="C00000"/>
                </a:solidFill>
                <a:cs typeface="B Koodak" panose="00000700000000000000" pitchFamily="2" charset="-78"/>
              </a:rPr>
              <a:t>از راه </a:t>
            </a:r>
            <a:r>
              <a:rPr lang="fa-IR" sz="3200" dirty="0" smtClean="0">
                <a:solidFill>
                  <a:srgbClr val="C00000"/>
                </a:solidFill>
                <a:cs typeface="B Koodak" panose="00000700000000000000" pitchFamily="2" charset="-78"/>
              </a:rPr>
              <a:t>آموزش </a:t>
            </a:r>
            <a:r>
              <a:rPr lang="fa-IR" sz="3200" dirty="0">
                <a:solidFill>
                  <a:srgbClr val="C00000"/>
                </a:solidFill>
                <a:cs typeface="B Koodak" panose="00000700000000000000" pitchFamily="2" charset="-78"/>
              </a:rPr>
              <a:t>و تربیت از نسلی به نسل دیگر منتقل </a:t>
            </a:r>
            <a:r>
              <a:rPr lang="fa-IR" sz="3200" dirty="0" smtClean="0">
                <a:solidFill>
                  <a:srgbClr val="C00000"/>
                </a:solidFill>
                <a:cs typeface="B Koodak" panose="00000700000000000000" pitchFamily="2" charset="-78"/>
              </a:rPr>
              <a:t>می شود</a:t>
            </a:r>
            <a:r>
              <a:rPr lang="fa-IR" sz="3200" dirty="0">
                <a:solidFill>
                  <a:srgbClr val="C00000"/>
                </a:solidFill>
                <a:cs typeface="B Koodak" panose="00000700000000000000" pitchFamily="2" charset="-78"/>
              </a:rPr>
              <a:t>. </a:t>
            </a:r>
            <a:endParaRPr lang="en-US" sz="4800" b="0" cap="none" spc="0" dirty="0">
              <a:ln w="0"/>
              <a:solidFill>
                <a:srgbClr val="C00000"/>
              </a:solidFill>
              <a:cs typeface="B Koodak" panose="00000700000000000000" pitchFamily="2" charset="-78"/>
            </a:endParaRPr>
          </a:p>
        </p:txBody>
      </p:sp>
      <p:sp>
        <p:nvSpPr>
          <p:cNvPr id="9" name="12-Point Star 8"/>
          <p:cNvSpPr/>
          <p:nvPr/>
        </p:nvSpPr>
        <p:spPr>
          <a:xfrm>
            <a:off x="9040762" y="3285533"/>
            <a:ext cx="2300748" cy="1519084"/>
          </a:xfrm>
          <a:prstGeom prst="star12">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a:ln w="0"/>
                <a:solidFill>
                  <a:schemeClr val="tx1"/>
                </a:solidFill>
                <a:cs typeface="B Koodak" panose="00000700000000000000" pitchFamily="2" charset="-78"/>
              </a:rPr>
              <a:t>فرهنگ</a:t>
            </a:r>
            <a:endParaRPr lang="fa-IR" sz="3200" dirty="0">
              <a:ln w="0"/>
              <a:solidFill>
                <a:schemeClr val="tx1"/>
              </a:solidFill>
            </a:endParaRPr>
          </a:p>
        </p:txBody>
      </p:sp>
      <p:sp>
        <p:nvSpPr>
          <p:cNvPr id="12" name="Wave 11"/>
          <p:cNvSpPr/>
          <p:nvPr/>
        </p:nvSpPr>
        <p:spPr>
          <a:xfrm>
            <a:off x="1504336" y="3386326"/>
            <a:ext cx="6287730" cy="1312936"/>
          </a:xfrm>
          <a:prstGeom prst="wav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cs typeface="B Koodak" panose="00000700000000000000" pitchFamily="2" charset="-78"/>
              </a:rPr>
              <a:t>آگاهی و اندیشۀ مشترک اعضای یک جامعه</a:t>
            </a:r>
            <a:endParaRPr lang="fa-IR" sz="3200" dirty="0">
              <a:ln w="0"/>
              <a:solidFill>
                <a:schemeClr val="tx1"/>
              </a:solidFill>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164" y="3994367"/>
            <a:ext cx="952500" cy="238125"/>
          </a:xfrm>
          <a:prstGeom prst="rect">
            <a:avLst/>
          </a:prstGeom>
        </p:spPr>
      </p:pic>
    </p:spTree>
    <p:extLst>
      <p:ext uri="{BB962C8B-B14F-4D97-AF65-F5344CB8AC3E}">
        <p14:creationId xmlns:p14="http://schemas.microsoft.com/office/powerpoint/2010/main" val="34060710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24682" y="1565052"/>
            <a:ext cx="9463548" cy="830997"/>
          </a:xfrm>
          <a:prstGeom prst="rect">
            <a:avLst/>
          </a:prstGeom>
          <a:noFill/>
        </p:spPr>
        <p:txBody>
          <a:bodyPr wrap="square" lIns="91440" tIns="45720" rIns="91440" bIns="45720">
            <a:spAutoFit/>
          </a:bodyPr>
          <a:lstStyle/>
          <a:p>
            <a:pPr algn="ctr">
              <a:lnSpc>
                <a:spcPct val="150000"/>
              </a:lnSpc>
            </a:pPr>
            <a:r>
              <a:rPr lang="fa-IR" sz="3200" dirty="0" smtClean="0">
                <a:cs typeface="B Koodak" panose="00000700000000000000" pitchFamily="2" charset="-78"/>
              </a:rPr>
              <a:t>مورچه ها </a:t>
            </a:r>
            <a:r>
              <a:rPr lang="fa-IR" sz="3200" dirty="0">
                <a:cs typeface="B Koodak" panose="00000700000000000000" pitchFamily="2" charset="-78"/>
              </a:rPr>
              <a:t>و زنبورها نیز با هم زندگی </a:t>
            </a:r>
            <a:r>
              <a:rPr lang="fa-IR" sz="3200" dirty="0" smtClean="0">
                <a:cs typeface="B Koodak" panose="00000700000000000000" pitchFamily="2" charset="-78"/>
              </a:rPr>
              <a:t>می کنند </a:t>
            </a:r>
            <a:r>
              <a:rPr lang="fa-IR" sz="3200" dirty="0">
                <a:cs typeface="B Koodak" panose="00000700000000000000" pitchFamily="2" charset="-78"/>
              </a:rPr>
              <a:t>اما فرهنگ ندارند؛ چرا</a:t>
            </a:r>
            <a:r>
              <a:rPr lang="fa-IR" sz="3200" dirty="0" smtClean="0">
                <a:cs typeface="B Koodak" panose="00000700000000000000" pitchFamily="2" charset="-78"/>
              </a:rPr>
              <a:t>؟</a:t>
            </a:r>
            <a:endParaRPr lang="en-US" sz="7200" b="0" cap="none" spc="0" dirty="0">
              <a:ln w="0"/>
              <a:solidFill>
                <a:srgbClr val="C00000"/>
              </a:solidFill>
              <a:cs typeface="B Koodak" panose="00000700000000000000"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230" y="313676"/>
            <a:ext cx="2428875" cy="3333750"/>
          </a:xfrm>
          <a:prstGeom prst="rect">
            <a:avLst/>
          </a:prstGeom>
        </p:spPr>
      </p:pic>
      <p:sp>
        <p:nvSpPr>
          <p:cNvPr id="4" name="Rectangle 3"/>
          <p:cNvSpPr/>
          <p:nvPr/>
        </p:nvSpPr>
        <p:spPr>
          <a:xfrm>
            <a:off x="1490585" y="4806375"/>
            <a:ext cx="6931742" cy="584775"/>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a:cs typeface="B Koodak" panose="00000700000000000000" pitchFamily="2" charset="-78"/>
              </a:rPr>
              <a:t>فرهنگ در جریان اجتماعی شدن آموخته می </a:t>
            </a:r>
            <a:r>
              <a:rPr lang="fa-IR" sz="3200" dirty="0" smtClean="0">
                <a:cs typeface="B Koodak" panose="00000700000000000000" pitchFamily="2" charset="-78"/>
              </a:rPr>
              <a:t>شود.</a:t>
            </a:r>
            <a:endParaRPr lang="fa-IR" sz="3200" dirty="0">
              <a:cs typeface="B Koodak" panose="00000700000000000000" pitchFamily="2" charset="-78"/>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706" y="2867787"/>
            <a:ext cx="2857500" cy="1466850"/>
          </a:xfrm>
          <a:prstGeom prst="rect">
            <a:avLst/>
          </a:prstGeom>
        </p:spPr>
      </p:pic>
    </p:spTree>
    <p:extLst>
      <p:ext uri="{BB962C8B-B14F-4D97-AF65-F5344CB8AC3E}">
        <p14:creationId xmlns:p14="http://schemas.microsoft.com/office/powerpoint/2010/main" val="37707920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Flowchart: Punched Tape 2"/>
          <p:cNvSpPr/>
          <p:nvPr/>
        </p:nvSpPr>
        <p:spPr>
          <a:xfrm>
            <a:off x="3785721" y="1168193"/>
            <a:ext cx="4399935" cy="855406"/>
          </a:xfrm>
          <a:prstGeom prst="flowChartPunchedTap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cs typeface="B Koodak" panose="00000700000000000000" pitchFamily="2" charset="-78"/>
              </a:rPr>
              <a:t>اجتماعی شدن یا جامعه پذیری</a:t>
            </a:r>
            <a:endParaRPr lang="fa-IR" sz="3200" dirty="0">
              <a:ln w="0"/>
              <a:solidFill>
                <a:schemeClr val="tx1"/>
              </a:solidFill>
            </a:endParaRPr>
          </a:p>
        </p:txBody>
      </p:sp>
      <p:sp>
        <p:nvSpPr>
          <p:cNvPr id="5" name="Rectangle 4"/>
          <p:cNvSpPr/>
          <p:nvPr/>
        </p:nvSpPr>
        <p:spPr>
          <a:xfrm>
            <a:off x="285135" y="2506511"/>
            <a:ext cx="11621728" cy="1569660"/>
          </a:xfrm>
          <a:prstGeom prst="rect">
            <a:avLst/>
          </a:prstGeom>
        </p:spPr>
        <p:txBody>
          <a:bodyPr wrap="square">
            <a:spAutoFit/>
          </a:bodyPr>
          <a:lstStyle/>
          <a:p>
            <a:pPr algn="ctr">
              <a:lnSpc>
                <a:spcPct val="150000"/>
              </a:lnSpc>
            </a:pPr>
            <a:r>
              <a:rPr lang="fa-IR" sz="3200" dirty="0" smtClean="0">
                <a:solidFill>
                  <a:srgbClr val="231F20"/>
                </a:solidFill>
                <a:latin typeface="AmuzehNewNormalPS"/>
                <a:cs typeface="B Koodak" panose="00000700000000000000" pitchFamily="2" charset="-78"/>
              </a:rPr>
              <a:t>اجتماعی شدن </a:t>
            </a:r>
            <a:r>
              <a:rPr lang="fa-IR" sz="3200" dirty="0" err="1">
                <a:solidFill>
                  <a:srgbClr val="231F20"/>
                </a:solidFill>
                <a:latin typeface="AmuzehNewNormalPS"/>
                <a:cs typeface="B Koodak" panose="00000700000000000000" pitchFamily="2" charset="-78"/>
              </a:rPr>
              <a:t>فرایندی</a:t>
            </a:r>
            <a:r>
              <a:rPr lang="fa-IR" sz="3200" dirty="0">
                <a:solidFill>
                  <a:srgbClr val="231F20"/>
                </a:solidFill>
                <a:latin typeface="AmuzehNewNormalPS"/>
                <a:cs typeface="B Koodak" panose="00000700000000000000" pitchFamily="2" charset="-78"/>
              </a:rPr>
              <a:t> </a:t>
            </a:r>
            <a:r>
              <a:rPr lang="fa-IR" sz="3200" dirty="0" smtClean="0">
                <a:solidFill>
                  <a:srgbClr val="231F20"/>
                </a:solidFill>
                <a:latin typeface="AmuzehNewNormalPS"/>
                <a:cs typeface="B Koodak" panose="00000700000000000000" pitchFamily="2" charset="-78"/>
              </a:rPr>
              <a:t>طولانی مدت </a:t>
            </a:r>
            <a:r>
              <a:rPr lang="fa-IR" sz="3200" dirty="0">
                <a:solidFill>
                  <a:srgbClr val="0000FF"/>
                </a:solidFill>
                <a:latin typeface="AmuzehNewNormalPS"/>
                <a:cs typeface="B Koodak" panose="00000700000000000000" pitchFamily="2" charset="-78"/>
              </a:rPr>
              <a:t>از تولد </a:t>
            </a:r>
            <a:r>
              <a:rPr lang="fa-IR" sz="3200" dirty="0" smtClean="0">
                <a:solidFill>
                  <a:srgbClr val="0000FF"/>
                </a:solidFill>
                <a:latin typeface="AmuzehNewNormalPS"/>
                <a:cs typeface="B Koodak" panose="00000700000000000000" pitchFamily="2" charset="-78"/>
              </a:rPr>
              <a:t>تا </a:t>
            </a:r>
            <a:r>
              <a:rPr lang="fa-IR" sz="3200" dirty="0">
                <a:solidFill>
                  <a:srgbClr val="0000FF"/>
                </a:solidFill>
                <a:latin typeface="AmuzehNewNormalPS"/>
                <a:cs typeface="B Koodak" panose="00000700000000000000" pitchFamily="2" charset="-78"/>
              </a:rPr>
              <a:t>آخر عمر </a:t>
            </a:r>
            <a:r>
              <a:rPr lang="fa-IR" sz="3200" dirty="0">
                <a:solidFill>
                  <a:srgbClr val="231F20"/>
                </a:solidFill>
                <a:latin typeface="AmuzehNewNormalPS"/>
                <a:cs typeface="B Koodak" panose="00000700000000000000" pitchFamily="2" charset="-78"/>
              </a:rPr>
              <a:t>است که افراد از طریق آن، </a:t>
            </a:r>
            <a:r>
              <a:rPr lang="fa-IR" sz="3200" dirty="0">
                <a:solidFill>
                  <a:srgbClr val="0000FF"/>
                </a:solidFill>
                <a:latin typeface="AmuzehNewNormalPS"/>
                <a:cs typeface="B Koodak" panose="00000700000000000000" pitchFamily="2" charset="-78"/>
              </a:rPr>
              <a:t>زندگی در جامعه را </a:t>
            </a:r>
            <a:r>
              <a:rPr lang="fa-IR" sz="3200" dirty="0" smtClean="0">
                <a:solidFill>
                  <a:srgbClr val="0000FF"/>
                </a:solidFill>
                <a:latin typeface="AmuzehNewNormalPS"/>
                <a:cs typeface="B Koodak" panose="00000700000000000000" pitchFamily="2" charset="-78"/>
              </a:rPr>
              <a:t>می </a:t>
            </a:r>
            <a:r>
              <a:rPr lang="fa-IR" sz="3200" dirty="0" err="1" smtClean="0">
                <a:solidFill>
                  <a:srgbClr val="0000FF"/>
                </a:solidFill>
                <a:latin typeface="AmuzehNewNormalPS"/>
                <a:cs typeface="B Koodak" panose="00000700000000000000" pitchFamily="2" charset="-78"/>
              </a:rPr>
              <a:t>آموزند</a:t>
            </a:r>
            <a:r>
              <a:rPr lang="fa-IR" sz="3200" dirty="0" smtClean="0">
                <a:solidFill>
                  <a:srgbClr val="0000FF"/>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و خود را با </a:t>
            </a:r>
            <a:r>
              <a:rPr lang="fa-IR" sz="3200" dirty="0" smtClean="0">
                <a:solidFill>
                  <a:srgbClr val="231F20"/>
                </a:solidFill>
                <a:latin typeface="AmuzehNewNormalPS"/>
                <a:cs typeface="B Koodak" panose="00000700000000000000" pitchFamily="2" charset="-78"/>
              </a:rPr>
              <a:t>آن منطبق می کنند</a:t>
            </a:r>
            <a:r>
              <a:rPr lang="fa-IR" dirty="0" smtClean="0">
                <a:solidFill>
                  <a:srgbClr val="231F20"/>
                </a:solidFill>
                <a:latin typeface="AmuzehNewNormalPS"/>
              </a:rPr>
              <a:t>.</a:t>
            </a:r>
            <a:endParaRPr lang="fa-IR"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964" y="4186590"/>
            <a:ext cx="171450" cy="428625"/>
          </a:xfrm>
          <a:prstGeom prst="rect">
            <a:avLst/>
          </a:prstGeom>
        </p:spPr>
      </p:pic>
      <p:sp>
        <p:nvSpPr>
          <p:cNvPr id="7" name="Rectangle 6"/>
          <p:cNvSpPr/>
          <p:nvPr/>
        </p:nvSpPr>
        <p:spPr>
          <a:xfrm>
            <a:off x="4451857" y="4661926"/>
            <a:ext cx="3067664" cy="584775"/>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فرآیندی بسیار مهم</a:t>
            </a:r>
            <a:endParaRPr lang="en-US" sz="3200" b="0" cap="none" spc="0" dirty="0">
              <a:ln w="0"/>
              <a:solidFill>
                <a:schemeClr val="tx1"/>
              </a:solidFill>
            </a:endParaRPr>
          </a:p>
        </p:txBody>
      </p:sp>
      <p:sp>
        <p:nvSpPr>
          <p:cNvPr id="8" name="Rectangle 7"/>
          <p:cNvSpPr/>
          <p:nvPr/>
        </p:nvSpPr>
        <p:spPr>
          <a:xfrm>
            <a:off x="2040496" y="5848055"/>
            <a:ext cx="7890387"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بدون آن، افراد </a:t>
            </a:r>
            <a:r>
              <a:rPr lang="fa-IR" sz="3200" dirty="0" err="1">
                <a:solidFill>
                  <a:srgbClr val="231F20"/>
                </a:solidFill>
                <a:latin typeface="AmuzehNewNormalPS"/>
                <a:cs typeface="B Koodak" panose="00000700000000000000" pitchFamily="2" charset="-78"/>
              </a:rPr>
              <a:t>نمی</a:t>
            </a:r>
            <a:r>
              <a:rPr lang="fa-IR" sz="3200" dirty="0">
                <a:solidFill>
                  <a:srgbClr val="231F20"/>
                </a:solidFill>
                <a:latin typeface="AmuzehNewNormalPS"/>
                <a:cs typeface="B Koodak" panose="00000700000000000000" pitchFamily="2" charset="-78"/>
              </a:rPr>
              <a:t> توانند به زندگی در جامعه ادامه دهند.</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964" y="5557037"/>
            <a:ext cx="171450" cy="4286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977" y="548254"/>
            <a:ext cx="2561301" cy="2161678"/>
          </a:xfrm>
          <a:prstGeom prst="rect">
            <a:avLst/>
          </a:prstGeom>
        </p:spPr>
      </p:pic>
    </p:spTree>
    <p:extLst>
      <p:ext uri="{BB962C8B-B14F-4D97-AF65-F5344CB8AC3E}">
        <p14:creationId xmlns:p14="http://schemas.microsoft.com/office/powerpoint/2010/main" val="407833057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39213" y="522323"/>
            <a:ext cx="11592232"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د</a:t>
            </a:r>
            <a:r>
              <a:rPr lang="fa-IR" sz="3200" dirty="0" smtClean="0">
                <a:solidFill>
                  <a:srgbClr val="231F20"/>
                </a:solidFill>
                <a:latin typeface="AmuzehNewNormalPS"/>
                <a:cs typeface="B Koodak" panose="00000700000000000000" pitchFamily="2" charset="-78"/>
              </a:rPr>
              <a:t>ر </a:t>
            </a:r>
            <a:r>
              <a:rPr lang="fa-IR" sz="3200" dirty="0">
                <a:solidFill>
                  <a:srgbClr val="231F20"/>
                </a:solidFill>
                <a:latin typeface="AmuzehNewNormalPS"/>
                <a:cs typeface="B Koodak" panose="00000700000000000000" pitchFamily="2" charset="-78"/>
              </a:rPr>
              <a:t>یک جامعه، هر فرد عقاید و باورها، </a:t>
            </a:r>
            <a:r>
              <a:rPr lang="fa-IR" sz="3200" dirty="0" smtClean="0">
                <a:solidFill>
                  <a:srgbClr val="231F20"/>
                </a:solidFill>
                <a:latin typeface="AmuzehNewNormalPS"/>
                <a:cs typeface="B Koodak" panose="00000700000000000000" pitchFamily="2" charset="-78"/>
              </a:rPr>
              <a:t>رسوم</a:t>
            </a:r>
            <a:r>
              <a:rPr lang="fa-IR" sz="3200" dirty="0">
                <a:solidFill>
                  <a:srgbClr val="231F20"/>
                </a:solidFill>
                <a:latin typeface="AmuzehNewNormalPS"/>
                <a:cs typeface="B Koodak" panose="00000700000000000000" pitchFamily="2" charset="-78"/>
              </a:rPr>
              <a:t>، قوانین و حتی چگونگی پاسخ دادن به غرایز را </a:t>
            </a:r>
            <a:r>
              <a:rPr lang="fa-IR" sz="3200" dirty="0">
                <a:solidFill>
                  <a:srgbClr val="C00000"/>
                </a:solidFill>
                <a:latin typeface="AmuzehNewNormalPS"/>
                <a:cs typeface="B Koodak" panose="00000700000000000000" pitchFamily="2" charset="-78"/>
              </a:rPr>
              <a:t>از دیگران </a:t>
            </a:r>
            <a:r>
              <a:rPr lang="fa-IR" sz="3200" dirty="0" smtClean="0">
                <a:solidFill>
                  <a:srgbClr val="C00000"/>
                </a:solidFill>
                <a:latin typeface="AmuzehNewNormalPS"/>
                <a:cs typeface="B Koodak" panose="00000700000000000000" pitchFamily="2" charset="-78"/>
              </a:rPr>
              <a:t>می آموزد </a:t>
            </a:r>
            <a:r>
              <a:rPr lang="fa-IR" sz="3200" dirty="0">
                <a:solidFill>
                  <a:srgbClr val="C00000"/>
                </a:solidFill>
                <a:latin typeface="AmuzehNewNormalPS"/>
                <a:cs typeface="B Koodak" panose="00000700000000000000" pitchFamily="2" charset="-78"/>
              </a:rPr>
              <a:t>و به افراد </a:t>
            </a:r>
            <a:r>
              <a:rPr lang="fa-IR" sz="3200" dirty="0" smtClean="0">
                <a:solidFill>
                  <a:srgbClr val="C00000"/>
                </a:solidFill>
                <a:latin typeface="AmuzehNewNormalPS"/>
                <a:cs typeface="B Koodak" panose="00000700000000000000" pitchFamily="2" charset="-78"/>
              </a:rPr>
              <a:t>دیگر </a:t>
            </a:r>
            <a:r>
              <a:rPr lang="fa-IR" sz="3200" dirty="0">
                <a:solidFill>
                  <a:srgbClr val="C00000"/>
                </a:solidFill>
                <a:latin typeface="AmuzehNewNormalPS"/>
                <a:cs typeface="B Koodak" panose="00000700000000000000" pitchFamily="2" charset="-78"/>
              </a:rPr>
              <a:t>یاد </a:t>
            </a:r>
            <a:r>
              <a:rPr lang="fa-IR" sz="3200" dirty="0" smtClean="0">
                <a:solidFill>
                  <a:srgbClr val="C00000"/>
                </a:solidFill>
                <a:latin typeface="AmuzehNewNormalPS"/>
                <a:cs typeface="B Koodak" panose="00000700000000000000" pitchFamily="2" charset="-78"/>
              </a:rPr>
              <a:t>می دهد.</a:t>
            </a:r>
            <a:endParaRPr lang="fa-IR" sz="3200" dirty="0">
              <a:solidFill>
                <a:srgbClr val="C00000"/>
              </a:solidFill>
              <a:cs typeface="B Koodak" panose="00000700000000000000" pitchFamily="2" charset="-78"/>
            </a:endParaRPr>
          </a:p>
        </p:txBody>
      </p:sp>
      <p:sp>
        <p:nvSpPr>
          <p:cNvPr id="4" name="Rectangle 3"/>
          <p:cNvSpPr/>
          <p:nvPr/>
        </p:nvSpPr>
        <p:spPr>
          <a:xfrm>
            <a:off x="4103401" y="2845150"/>
            <a:ext cx="7521677"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accent2">
                <a:lumMod val="50000"/>
              </a:schemeClr>
            </a:solidFill>
          </a:ln>
        </p:spPr>
        <p:txBody>
          <a:bodyPr wrap="square">
            <a:spAutoFit/>
          </a:bodyPr>
          <a:lstStyle/>
          <a:p>
            <a:pPr algn="ctr"/>
            <a:r>
              <a:rPr lang="fa-IR" sz="3200" dirty="0" smtClean="0">
                <a:solidFill>
                  <a:srgbClr val="231F20"/>
                </a:solidFill>
                <a:latin typeface="AmuzehNewNormalPS"/>
                <a:cs typeface="B Koodak" panose="00000700000000000000" pitchFamily="2" charset="-78"/>
              </a:rPr>
              <a:t>فرایند اجتماعی شدن، نخست در خانواده رخ می دهد. </a:t>
            </a:r>
            <a:endParaRPr lang="fa-IR" sz="3200" dirty="0">
              <a:solidFill>
                <a:srgbClr val="231F20"/>
              </a:solidFill>
              <a:latin typeface="AmuzehNewNormalPS"/>
              <a:cs typeface="B Koodak" panose="00000700000000000000" pitchFamily="2" charset="-78"/>
            </a:endParaRPr>
          </a:p>
        </p:txBody>
      </p:sp>
      <p:sp>
        <p:nvSpPr>
          <p:cNvPr id="5" name="Rectangle 4"/>
          <p:cNvSpPr/>
          <p:nvPr/>
        </p:nvSpPr>
        <p:spPr>
          <a:xfrm>
            <a:off x="3992025" y="4182604"/>
            <a:ext cx="7744428" cy="58477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28575">
            <a:solidFill>
              <a:schemeClr val="accent2">
                <a:lumMod val="50000"/>
              </a:schemeClr>
            </a:solidFill>
          </a:ln>
        </p:spPr>
        <p:txBody>
          <a:bodyPr wrap="none">
            <a:spAutoFit/>
          </a:bodyPr>
          <a:lstStyle/>
          <a:p>
            <a:pPr algn="ctr"/>
            <a:r>
              <a:rPr lang="fa-IR" sz="3200" dirty="0">
                <a:solidFill>
                  <a:srgbClr val="231F20"/>
                </a:solidFill>
                <a:latin typeface="AmuzehNewNormalPS"/>
                <a:cs typeface="B Koodak" panose="00000700000000000000" pitchFamily="2" charset="-78"/>
              </a:rPr>
              <a:t>خانواده اولین و مهمترین کانون اجتماعی شدن فرد است.</a:t>
            </a:r>
            <a:endParaRPr lang="fa-IR" sz="3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64127"/>
            <a:ext cx="3536480" cy="4693873"/>
          </a:xfrm>
          <a:prstGeom prst="rect">
            <a:avLst/>
          </a:prstGeom>
        </p:spPr>
      </p:pic>
    </p:spTree>
    <p:extLst>
      <p:ext uri="{BB962C8B-B14F-4D97-AF65-F5344CB8AC3E}">
        <p14:creationId xmlns:p14="http://schemas.microsoft.com/office/powerpoint/2010/main" val="30442051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462116" y="326128"/>
            <a:ext cx="11267767" cy="3785652"/>
          </a:xfrm>
          <a:prstGeom prst="rect">
            <a:avLst/>
          </a:prstGeom>
        </p:spPr>
        <p:txBody>
          <a:bodyPr wrap="square">
            <a:spAutoFit/>
          </a:bodyPr>
          <a:lstStyle/>
          <a:p>
            <a:pPr algn="just">
              <a:lnSpc>
                <a:spcPct val="150000"/>
              </a:lnSpc>
            </a:pPr>
            <a:r>
              <a:rPr lang="fa-IR" sz="3200" dirty="0" smtClean="0">
                <a:solidFill>
                  <a:srgbClr val="231F20"/>
                </a:solidFill>
                <a:latin typeface="AmuzehNewNormalPS"/>
                <a:cs typeface="B Koodak" panose="00000700000000000000" pitchFamily="2" charset="-78"/>
              </a:rPr>
              <a:t>پدر </a:t>
            </a:r>
            <a:r>
              <a:rPr lang="fa-IR" sz="3200" dirty="0">
                <a:solidFill>
                  <a:srgbClr val="231F20"/>
                </a:solidFill>
                <a:latin typeface="AmuzehNewNormalPS"/>
                <a:cs typeface="B Koodak" panose="00000700000000000000" pitchFamily="2" charset="-78"/>
              </a:rPr>
              <a:t>و مادر به کودک یاد </a:t>
            </a:r>
            <a:r>
              <a:rPr lang="fa-IR" sz="3200" dirty="0" smtClean="0">
                <a:solidFill>
                  <a:srgbClr val="231F20"/>
                </a:solidFill>
                <a:latin typeface="AmuzehNewNormalPS"/>
                <a:cs typeface="B Koodak" panose="00000700000000000000" pitchFamily="2" charset="-78"/>
              </a:rPr>
              <a:t>می دهند </a:t>
            </a:r>
            <a:r>
              <a:rPr lang="fa-IR" sz="3200" dirty="0">
                <a:solidFill>
                  <a:srgbClr val="231F20"/>
                </a:solidFill>
                <a:latin typeface="AmuzehNewNormalPS"/>
                <a:cs typeface="B Koodak" panose="00000700000000000000" pitchFamily="2" charset="-78"/>
              </a:rPr>
              <a:t>که چطور </a:t>
            </a:r>
            <a:r>
              <a:rPr lang="fa-IR" sz="3200" dirty="0">
                <a:solidFill>
                  <a:srgbClr val="C00000"/>
                </a:solidFill>
                <a:latin typeface="AmuzehNewNormalPS"/>
                <a:cs typeface="B Koodak" panose="00000700000000000000" pitchFamily="2" charset="-78"/>
              </a:rPr>
              <a:t>صحبت</a:t>
            </a:r>
            <a:r>
              <a:rPr lang="fa-IR" sz="3200" dirty="0">
                <a:solidFill>
                  <a:srgbClr val="231F20"/>
                </a:solidFill>
                <a:latin typeface="AmuzehNewNormalPS"/>
                <a:cs typeface="B Koodak" panose="00000700000000000000" pitchFamily="2" charset="-78"/>
              </a:rPr>
              <a:t> کند، چگونه </a:t>
            </a:r>
            <a:r>
              <a:rPr lang="fa-IR" sz="3200" dirty="0">
                <a:solidFill>
                  <a:srgbClr val="C00000"/>
                </a:solidFill>
                <a:latin typeface="AmuzehNewNormalPS"/>
                <a:cs typeface="B Koodak" panose="00000700000000000000" pitchFamily="2" charset="-78"/>
              </a:rPr>
              <a:t>غذا بخورد </a:t>
            </a:r>
            <a:r>
              <a:rPr lang="fa-IR" sz="3200" dirty="0">
                <a:solidFill>
                  <a:srgbClr val="231F20"/>
                </a:solidFill>
                <a:latin typeface="AmuzehNewNormalPS"/>
                <a:cs typeface="B Koodak" panose="00000700000000000000" pitchFamily="2" charset="-78"/>
              </a:rPr>
              <a:t>و </a:t>
            </a:r>
            <a:r>
              <a:rPr lang="fa-IR" sz="3200" dirty="0" smtClean="0">
                <a:solidFill>
                  <a:srgbClr val="231F20"/>
                </a:solidFill>
                <a:latin typeface="AmuzehNewNormalPS"/>
                <a:cs typeface="B Koodak" panose="00000700000000000000" pitchFamily="2" charset="-78"/>
              </a:rPr>
              <a:t>در </a:t>
            </a:r>
            <a:r>
              <a:rPr lang="fa-IR" sz="3200" dirty="0">
                <a:solidFill>
                  <a:srgbClr val="C00000"/>
                </a:solidFill>
                <a:latin typeface="AmuzehNewNormalPS"/>
                <a:cs typeface="B Koodak" panose="00000700000000000000" pitchFamily="2" charset="-78"/>
              </a:rPr>
              <a:t>نشست و برخاست </a:t>
            </a:r>
            <a:r>
              <a:rPr lang="fa-IR" sz="3200" dirty="0">
                <a:solidFill>
                  <a:srgbClr val="231F20"/>
                </a:solidFill>
                <a:latin typeface="AmuzehNewNormalPS"/>
                <a:cs typeface="B Koodak" panose="00000700000000000000" pitchFamily="2" charset="-78"/>
              </a:rPr>
              <a:t>چه آدابی را رعایت کند، چگونه به </a:t>
            </a:r>
            <a:r>
              <a:rPr lang="fa-IR" sz="3200" dirty="0" smtClean="0">
                <a:solidFill>
                  <a:srgbClr val="231F20"/>
                </a:solidFill>
                <a:latin typeface="AmuzehNewNormalPS"/>
                <a:cs typeface="B Koodak" panose="00000700000000000000" pitchFamily="2" charset="-78"/>
              </a:rPr>
              <a:t>مهمان ها </a:t>
            </a:r>
            <a:r>
              <a:rPr lang="fa-IR" sz="3200" dirty="0">
                <a:solidFill>
                  <a:srgbClr val="C00000"/>
                </a:solidFill>
                <a:latin typeface="AmuzehNewNormalPS"/>
                <a:cs typeface="B Koodak" panose="00000700000000000000" pitchFamily="2" charset="-78"/>
              </a:rPr>
              <a:t>سلام و تعارف </a:t>
            </a:r>
            <a:r>
              <a:rPr lang="fa-IR" sz="3200" dirty="0">
                <a:solidFill>
                  <a:srgbClr val="231F20"/>
                </a:solidFill>
                <a:latin typeface="AmuzehNewNormalPS"/>
                <a:cs typeface="B Koodak" panose="00000700000000000000" pitchFamily="2" charset="-78"/>
              </a:rPr>
              <a:t>کند، </a:t>
            </a:r>
            <a:r>
              <a:rPr lang="fa-IR" sz="3200" dirty="0" smtClean="0">
                <a:solidFill>
                  <a:srgbClr val="231F20"/>
                </a:solidFill>
                <a:latin typeface="AmuzehNewNormalPS"/>
                <a:cs typeface="B Koodak" panose="00000700000000000000" pitchFamily="2" charset="-78"/>
              </a:rPr>
              <a:t>چگونه </a:t>
            </a:r>
            <a:r>
              <a:rPr lang="fa-IR" sz="3200" dirty="0">
                <a:solidFill>
                  <a:srgbClr val="231F20"/>
                </a:solidFill>
                <a:latin typeface="AmuzehNewNormalPS"/>
                <a:cs typeface="B Koodak" panose="00000700000000000000" pitchFamily="2" charset="-78"/>
              </a:rPr>
              <a:t>در مراسم مختلف مثل </a:t>
            </a:r>
            <a:r>
              <a:rPr lang="fa-IR" sz="3200" dirty="0">
                <a:solidFill>
                  <a:srgbClr val="C00000"/>
                </a:solidFill>
                <a:latin typeface="AmuzehNewNormalPS"/>
                <a:cs typeface="B Koodak" panose="00000700000000000000" pitchFamily="2" charset="-78"/>
              </a:rPr>
              <a:t>جشنها یا عزاداری </a:t>
            </a:r>
            <a:r>
              <a:rPr lang="fa-IR" sz="3200" dirty="0">
                <a:solidFill>
                  <a:srgbClr val="231F20"/>
                </a:solidFill>
                <a:latin typeface="AmuzehNewNormalPS"/>
                <a:cs typeface="B Koodak" panose="00000700000000000000" pitchFamily="2" charset="-78"/>
              </a:rPr>
              <a:t>شرکت کند و </a:t>
            </a:r>
            <a:r>
              <a:rPr lang="fa-IR" sz="3200" dirty="0">
                <a:solidFill>
                  <a:srgbClr val="C00000"/>
                </a:solidFill>
                <a:latin typeface="AmuzehNewNormalPS"/>
                <a:cs typeface="B Koodak" panose="00000700000000000000" pitchFamily="2" charset="-78"/>
              </a:rPr>
              <a:t>چه بپوشد </a:t>
            </a:r>
            <a:r>
              <a:rPr lang="fa-IR" sz="3200" dirty="0">
                <a:solidFill>
                  <a:srgbClr val="231F20"/>
                </a:solidFill>
                <a:latin typeface="AmuzehNewNormalPS"/>
                <a:cs typeface="B Koodak" panose="00000700000000000000" pitchFamily="2" charset="-78"/>
              </a:rPr>
              <a:t>و </a:t>
            </a:r>
            <a:r>
              <a:rPr lang="fa-IR" sz="3200" dirty="0">
                <a:solidFill>
                  <a:srgbClr val="C00000"/>
                </a:solidFill>
                <a:latin typeface="AmuzehNewNormalPS"/>
                <a:cs typeface="B Koodak" panose="00000700000000000000" pitchFamily="2" charset="-78"/>
              </a:rPr>
              <a:t>چگونه </a:t>
            </a:r>
            <a:r>
              <a:rPr lang="fa-IR" sz="3200" dirty="0" smtClean="0">
                <a:solidFill>
                  <a:srgbClr val="C00000"/>
                </a:solidFill>
                <a:latin typeface="AmuzehNewNormalPS"/>
                <a:cs typeface="B Koodak" panose="00000700000000000000" pitchFamily="2" charset="-78"/>
              </a:rPr>
              <a:t>رفتار </a:t>
            </a:r>
            <a:r>
              <a:rPr lang="fa-IR" sz="3200" dirty="0">
                <a:solidFill>
                  <a:srgbClr val="C00000"/>
                </a:solidFill>
                <a:latin typeface="AmuzehNewNormalPS"/>
                <a:cs typeface="B Koodak" panose="00000700000000000000" pitchFamily="2" charset="-78"/>
              </a:rPr>
              <a:t>کند</a:t>
            </a:r>
            <a:r>
              <a:rPr lang="fa-IR" sz="3200" dirty="0">
                <a:solidFill>
                  <a:srgbClr val="231F20"/>
                </a:solidFill>
                <a:latin typeface="AmuzehNewNormalPS"/>
                <a:cs typeface="B Koodak" panose="00000700000000000000" pitchFamily="2" charset="-78"/>
              </a:rPr>
              <a:t>، در موقع خمیازه کشیدن دست را جلوی </a:t>
            </a:r>
            <a:r>
              <a:rPr lang="fa-IR" sz="3200" dirty="0" smtClean="0">
                <a:solidFill>
                  <a:srgbClr val="231F20"/>
                </a:solidFill>
                <a:latin typeface="AmuzehNewNormalPS"/>
                <a:cs typeface="B Koodak" panose="00000700000000000000" pitchFamily="2" charset="-78"/>
              </a:rPr>
              <a:t>دهانش </a:t>
            </a:r>
            <a:r>
              <a:rPr lang="fa-IR" sz="3200" dirty="0">
                <a:solidFill>
                  <a:srgbClr val="231F20"/>
                </a:solidFill>
                <a:latin typeface="AmuzehNewNormalPS"/>
                <a:cs typeface="B Koodak" panose="00000700000000000000" pitchFamily="2" charset="-78"/>
              </a:rPr>
              <a:t>بگیرد یا پاهایش را جلوی </a:t>
            </a:r>
            <a:r>
              <a:rPr lang="fa-IR" sz="3200" dirty="0" smtClean="0">
                <a:solidFill>
                  <a:srgbClr val="231F20"/>
                </a:solidFill>
                <a:latin typeface="AmuzehNewNormalPS"/>
                <a:cs typeface="B Koodak" panose="00000700000000000000" pitchFamily="2" charset="-78"/>
              </a:rPr>
              <a:t>افراد </a:t>
            </a:r>
            <a:r>
              <a:rPr lang="fa-IR" sz="3200" dirty="0">
                <a:solidFill>
                  <a:srgbClr val="231F20"/>
                </a:solidFill>
                <a:latin typeface="AmuzehNewNormalPS"/>
                <a:cs typeface="B Koodak" panose="00000700000000000000" pitchFamily="2" charset="-78"/>
              </a:rPr>
              <a:t>بزرگتر دراز نکند و موقع غذا خوردن، دهانش صدا </a:t>
            </a:r>
            <a:r>
              <a:rPr lang="fa-IR" sz="3200" dirty="0" smtClean="0">
                <a:solidFill>
                  <a:srgbClr val="231F20"/>
                </a:solidFill>
                <a:latin typeface="AmuzehNewNormalPS"/>
                <a:cs typeface="B Koodak" panose="00000700000000000000" pitchFamily="2" charset="-78"/>
              </a:rPr>
              <a:t>ندهد</a:t>
            </a:r>
            <a:r>
              <a:rPr lang="fa-IR" dirty="0" smtClean="0">
                <a:solidFill>
                  <a:srgbClr val="231F20"/>
                </a:solidFill>
                <a:latin typeface="AmuzehNewNormalPS"/>
              </a:rPr>
              <a:t>.</a:t>
            </a:r>
            <a:endParaRPr lang="fa-I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478" y="4111781"/>
            <a:ext cx="3902521" cy="2746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834581"/>
            <a:ext cx="4040386" cy="3023418"/>
          </a:xfrm>
          <a:prstGeom prst="rect">
            <a:avLst/>
          </a:prstGeom>
        </p:spPr>
      </p:pic>
    </p:spTree>
    <p:extLst>
      <p:ext uri="{BB962C8B-B14F-4D97-AF65-F5344CB8AC3E}">
        <p14:creationId xmlns:p14="http://schemas.microsoft.com/office/powerpoint/2010/main" val="3396505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206477" y="581317"/>
            <a:ext cx="11710220" cy="3046988"/>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کودک در خانواده، علاوه بر چگونگی برطرف کردن </a:t>
            </a:r>
            <a:r>
              <a:rPr lang="fa-IR" sz="3200" dirty="0" err="1">
                <a:solidFill>
                  <a:srgbClr val="231F20"/>
                </a:solidFill>
                <a:latin typeface="AmuzehNewNormalPS"/>
                <a:cs typeface="B Koodak" panose="00000700000000000000" pitchFamily="2" charset="-78"/>
              </a:rPr>
              <a:t>نیازهایش</a:t>
            </a:r>
            <a:r>
              <a:rPr lang="fa-IR" sz="3200" dirty="0">
                <a:solidFill>
                  <a:srgbClr val="231F20"/>
                </a:solidFill>
                <a:latin typeface="AmuzehNewNormalPS"/>
                <a:cs typeface="B Koodak" panose="00000700000000000000" pitchFamily="2" charset="-78"/>
              </a:rPr>
              <a:t>، </a:t>
            </a:r>
            <a:r>
              <a:rPr lang="fa-IR" sz="3200" dirty="0" err="1" smtClean="0">
                <a:solidFill>
                  <a:srgbClr val="0000FF"/>
                </a:solidFill>
                <a:latin typeface="AmuzehNewNormalPS"/>
                <a:cs typeface="B Koodak" panose="00000700000000000000" pitchFamily="2" charset="-78"/>
              </a:rPr>
              <a:t>شیوۀ</a:t>
            </a:r>
            <a:r>
              <a:rPr lang="fa-IR" sz="3200" dirty="0" smtClean="0">
                <a:solidFill>
                  <a:srgbClr val="0000FF"/>
                </a:solidFill>
                <a:latin typeface="AmuzehNewNormalPS"/>
                <a:cs typeface="B Koodak" panose="00000700000000000000" pitchFamily="2" charset="-78"/>
              </a:rPr>
              <a:t> </a:t>
            </a:r>
            <a:r>
              <a:rPr lang="fa-IR" sz="3200" dirty="0">
                <a:solidFill>
                  <a:srgbClr val="0000FF"/>
                </a:solidFill>
                <a:latin typeface="AmuzehNewNormalPS"/>
                <a:cs typeface="B Koodak" panose="00000700000000000000" pitchFamily="2" charset="-78"/>
              </a:rPr>
              <a:t>ابراز احساسات </a:t>
            </a:r>
            <a:r>
              <a:rPr lang="fa-IR" sz="3200" dirty="0">
                <a:solidFill>
                  <a:srgbClr val="231F20"/>
                </a:solidFill>
                <a:latin typeface="AmuzehNewNormalPS"/>
                <a:cs typeface="B Koodak" panose="00000700000000000000" pitchFamily="2" charset="-78"/>
              </a:rPr>
              <a:t>و </a:t>
            </a:r>
            <a:r>
              <a:rPr lang="fa-IR" sz="3200" dirty="0">
                <a:solidFill>
                  <a:srgbClr val="0000FF"/>
                </a:solidFill>
                <a:latin typeface="AmuzehNewNormalPS"/>
                <a:cs typeface="B Koodak" panose="00000700000000000000" pitchFamily="2" charset="-78"/>
              </a:rPr>
              <a:t>هیجانها</a:t>
            </a:r>
            <a:r>
              <a:rPr lang="fa-IR" sz="3200" dirty="0">
                <a:solidFill>
                  <a:srgbClr val="231F20"/>
                </a:solidFill>
                <a:latin typeface="AmuzehNewNormalPS"/>
                <a:cs typeface="B Koodak" panose="00000700000000000000" pitchFamily="2" charset="-78"/>
              </a:rPr>
              <a:t> را نیز یاد </a:t>
            </a:r>
            <a:r>
              <a:rPr lang="fa-IR" sz="3200" dirty="0" smtClean="0">
                <a:solidFill>
                  <a:srgbClr val="231F20"/>
                </a:solidFill>
                <a:latin typeface="AmuzehNewNormalPS"/>
                <a:cs typeface="B Koodak" panose="00000700000000000000" pitchFamily="2" charset="-78"/>
              </a:rPr>
              <a:t>می گیرد </a:t>
            </a:r>
            <a:r>
              <a:rPr lang="fa-IR" sz="3200" dirty="0">
                <a:solidFill>
                  <a:srgbClr val="231F20"/>
                </a:solidFill>
                <a:latin typeface="AmuzehNewNormalPS"/>
                <a:cs typeface="B Koodak" panose="00000700000000000000" pitchFamily="2" charset="-78"/>
              </a:rPr>
              <a:t>و تقلید </a:t>
            </a:r>
            <a:r>
              <a:rPr lang="fa-IR" sz="3200" dirty="0" smtClean="0">
                <a:solidFill>
                  <a:srgbClr val="231F20"/>
                </a:solidFill>
                <a:latin typeface="AmuzehNewNormalPS"/>
                <a:cs typeface="B Koodak" panose="00000700000000000000" pitchFamily="2" charset="-78"/>
              </a:rPr>
              <a:t>می کند</a:t>
            </a:r>
            <a:r>
              <a:rPr lang="fa-IR" sz="3200" dirty="0">
                <a:solidFill>
                  <a:srgbClr val="231F20"/>
                </a:solidFill>
                <a:latin typeface="AmuzehNewNormalPS"/>
                <a:cs typeface="B Koodak" panose="00000700000000000000" pitchFamily="2" charset="-78"/>
              </a:rPr>
              <a:t>. </a:t>
            </a:r>
            <a:br>
              <a:rPr lang="fa-IR" sz="3200" dirty="0">
                <a:solidFill>
                  <a:srgbClr val="231F20"/>
                </a:solidFill>
                <a:latin typeface="AmuzehNewNormalPS"/>
                <a:cs typeface="B Koodak" panose="00000700000000000000" pitchFamily="2" charset="-78"/>
              </a:rPr>
            </a:br>
            <a:r>
              <a:rPr lang="fa-IR" sz="3200" dirty="0">
                <a:solidFill>
                  <a:srgbClr val="231F20"/>
                </a:solidFill>
                <a:latin typeface="AmuzehNewNormalPS"/>
                <a:cs typeface="B Koodak" panose="00000700000000000000" pitchFamily="2" charset="-78"/>
              </a:rPr>
              <a:t>برای مثال، او یاد </a:t>
            </a:r>
            <a:r>
              <a:rPr lang="fa-IR" sz="3200" dirty="0" smtClean="0">
                <a:solidFill>
                  <a:srgbClr val="231F20"/>
                </a:solidFill>
                <a:latin typeface="AmuzehNewNormalPS"/>
                <a:cs typeface="B Koodak" panose="00000700000000000000" pitchFamily="2" charset="-78"/>
              </a:rPr>
              <a:t>می گیرد </a:t>
            </a:r>
            <a:r>
              <a:rPr lang="fa-IR" sz="3200" dirty="0">
                <a:solidFill>
                  <a:srgbClr val="231F20"/>
                </a:solidFill>
                <a:latin typeface="AmuzehNewNormalPS"/>
                <a:cs typeface="B Koodak" panose="00000700000000000000" pitchFamily="2" charset="-78"/>
              </a:rPr>
              <a:t>که با چه کلمات یا رفتارهایی </a:t>
            </a:r>
            <a:r>
              <a:rPr lang="fa-IR" sz="3200" dirty="0">
                <a:solidFill>
                  <a:srgbClr val="0000FF"/>
                </a:solidFill>
                <a:latin typeface="AmuzehNewNormalPS"/>
                <a:cs typeface="B Koodak" panose="00000700000000000000" pitchFamily="2" charset="-78"/>
              </a:rPr>
              <a:t>محبت یا خشم </a:t>
            </a:r>
            <a:r>
              <a:rPr lang="fa-IR" sz="3200" dirty="0">
                <a:solidFill>
                  <a:srgbClr val="231F20"/>
                </a:solidFill>
                <a:latin typeface="AmuzehNewNormalPS"/>
                <a:cs typeface="B Koodak" panose="00000700000000000000" pitchFamily="2" charset="-78"/>
              </a:rPr>
              <a:t>خود را به دیگران ابراز </a:t>
            </a:r>
            <a:r>
              <a:rPr lang="fa-IR" sz="3200" dirty="0" smtClean="0">
                <a:solidFill>
                  <a:srgbClr val="231F20"/>
                </a:solidFill>
                <a:latin typeface="AmuzehNewNormalPS"/>
                <a:cs typeface="B Koodak" panose="00000700000000000000" pitchFamily="2" charset="-78"/>
              </a:rPr>
              <a:t>کند.</a:t>
            </a:r>
            <a:endParaRPr lang="fa-IR" sz="3200" dirty="0">
              <a:cs typeface="B Koodak" panose="000007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77" y="2452044"/>
            <a:ext cx="4881716" cy="44059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2350" y="2984984"/>
            <a:ext cx="5587301" cy="3873016"/>
          </a:xfrm>
          <a:prstGeom prst="rect">
            <a:avLst/>
          </a:prstGeom>
        </p:spPr>
      </p:pic>
    </p:spTree>
    <p:extLst>
      <p:ext uri="{BB962C8B-B14F-4D97-AF65-F5344CB8AC3E}">
        <p14:creationId xmlns:p14="http://schemas.microsoft.com/office/powerpoint/2010/main" val="210388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Rectangle 1"/>
          <p:cNvSpPr/>
          <p:nvPr/>
        </p:nvSpPr>
        <p:spPr>
          <a:xfrm>
            <a:off x="0" y="374839"/>
            <a:ext cx="12192000" cy="2308324"/>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خانواده با </a:t>
            </a:r>
            <a:r>
              <a:rPr lang="fa-IR" sz="3200" dirty="0" smtClean="0">
                <a:solidFill>
                  <a:srgbClr val="0000FF"/>
                </a:solidFill>
                <a:latin typeface="AmuzehNewNormalPS"/>
                <a:cs typeface="B Koodak" panose="00000700000000000000" pitchFamily="2" charset="-78"/>
              </a:rPr>
              <a:t>به کارگیری شیوه های </a:t>
            </a:r>
            <a:r>
              <a:rPr lang="fa-IR" sz="3200" dirty="0">
                <a:solidFill>
                  <a:srgbClr val="0000FF"/>
                </a:solidFill>
                <a:latin typeface="AmuzehNewNormalPS"/>
                <a:cs typeface="B Koodak" panose="00000700000000000000" pitchFamily="2" charset="-78"/>
              </a:rPr>
              <a:t>مختلف تشویق و تنبیه </a:t>
            </a:r>
            <a:r>
              <a:rPr lang="fa-IR" sz="3200" dirty="0">
                <a:solidFill>
                  <a:srgbClr val="231F20"/>
                </a:solidFill>
                <a:latin typeface="AmuzehNewNormalPS"/>
                <a:cs typeface="B Koodak" panose="00000700000000000000" pitchFamily="2" charset="-78"/>
              </a:rPr>
              <a:t>مانند آفرین گفتن، اخم کردن و ... به فرزند خود </a:t>
            </a:r>
            <a:r>
              <a:rPr lang="fa-IR" sz="3200" dirty="0" smtClean="0">
                <a:solidFill>
                  <a:srgbClr val="231F20"/>
                </a:solidFill>
                <a:latin typeface="AmuzehNewNormalPS"/>
                <a:cs typeface="B Koodak" panose="00000700000000000000" pitchFamily="2" charset="-78"/>
              </a:rPr>
              <a:t>می آموزد </a:t>
            </a:r>
            <a:r>
              <a:rPr lang="fa-IR" sz="3200" dirty="0">
                <a:solidFill>
                  <a:srgbClr val="231F20"/>
                </a:solidFill>
                <a:latin typeface="AmuzehNewNormalPS"/>
                <a:cs typeface="B Koodak" panose="00000700000000000000" pitchFamily="2" charset="-78"/>
              </a:rPr>
              <a:t>که چه چیزهایی </a:t>
            </a:r>
            <a:r>
              <a:rPr lang="fa-IR" sz="3200" dirty="0" smtClean="0">
                <a:solidFill>
                  <a:srgbClr val="231F20"/>
                </a:solidFill>
                <a:latin typeface="AmuzehNewNormalPS"/>
                <a:cs typeface="B Koodak" panose="00000700000000000000" pitchFamily="2" charset="-78"/>
              </a:rPr>
              <a:t>را تحسین </a:t>
            </a:r>
            <a:r>
              <a:rPr lang="fa-IR" sz="3200" dirty="0">
                <a:solidFill>
                  <a:srgbClr val="231F20"/>
                </a:solidFill>
                <a:latin typeface="AmuzehNewNormalPS"/>
                <a:cs typeface="B Koodak" panose="00000700000000000000" pitchFamily="2" charset="-78"/>
              </a:rPr>
              <a:t>و تأیید کند و به آنها ارزش بگذارد، چه کارهایی را بد و ناپسند بشمارد، چه </a:t>
            </a:r>
            <a:r>
              <a:rPr lang="fa-IR" sz="3200" dirty="0" err="1">
                <a:solidFill>
                  <a:srgbClr val="231F20"/>
                </a:solidFill>
                <a:latin typeface="AmuzehNewNormalPS"/>
                <a:cs typeface="B Koodak" panose="00000700000000000000" pitchFamily="2" charset="-78"/>
              </a:rPr>
              <a:t>اعتقاداتی</a:t>
            </a:r>
            <a:r>
              <a:rPr lang="fa-IR" sz="3200" dirty="0">
                <a:solidFill>
                  <a:srgbClr val="231F20"/>
                </a:solidFill>
                <a:latin typeface="AmuzehNewNormalPS"/>
                <a:cs typeface="B Koodak" panose="00000700000000000000" pitchFamily="2" charset="-78"/>
              </a:rPr>
              <a:t> داشته باشد و چگونه عبادت یا دعا </a:t>
            </a:r>
            <a:r>
              <a:rPr lang="fa-IR" sz="3200" dirty="0" smtClean="0">
                <a:solidFill>
                  <a:srgbClr val="231F20"/>
                </a:solidFill>
                <a:latin typeface="AmuzehNewNormalPS"/>
                <a:cs typeface="B Koodak" panose="00000700000000000000" pitchFamily="2" charset="-78"/>
              </a:rPr>
              <a:t>کند.</a:t>
            </a:r>
            <a:endParaRPr lang="fa-IR"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08376"/>
            <a:ext cx="3596640" cy="384962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309" y="2868119"/>
            <a:ext cx="3315691" cy="3989881"/>
          </a:xfrm>
          <a:prstGeom prst="rect">
            <a:avLst/>
          </a:prstGeom>
        </p:spPr>
      </p:pic>
    </p:spTree>
    <p:extLst>
      <p:ext uri="{BB962C8B-B14F-4D97-AF65-F5344CB8AC3E}">
        <p14:creationId xmlns:p14="http://schemas.microsoft.com/office/powerpoint/2010/main" val="357432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5345715" y="1648279"/>
            <a:ext cx="1589295" cy="738664"/>
          </a:xfrm>
          <a:prstGeom prst="rect">
            <a:avLst/>
          </a:prstGeom>
          <a:noFill/>
        </p:spPr>
        <p:txBody>
          <a:bodyPr wrap="square" lIns="91440" tIns="45720" rIns="91440" bIns="45720">
            <a:spAutoFit/>
          </a:bodyPr>
          <a:lstStyle/>
          <a:p>
            <a:pPr algn="ctr"/>
            <a:r>
              <a:rPr lang="fa-IR" sz="4200" dirty="0" smtClean="0">
                <a:ln w="0"/>
                <a:effectLst>
                  <a:outerShdw blurRad="38100" dist="19050" dir="2700000" algn="tl" rotWithShape="0">
                    <a:schemeClr val="dk1">
                      <a:alpha val="40000"/>
                    </a:schemeClr>
                  </a:outerShdw>
                </a:effectLst>
                <a:cs typeface="B Koodak" panose="00000700000000000000" pitchFamily="2" charset="-78"/>
              </a:rPr>
              <a:t>فرهنگ</a:t>
            </a:r>
            <a:endParaRPr lang="en-US" sz="4200" dirty="0">
              <a:ln w="0"/>
              <a:effectLst>
                <a:outerShdw blurRad="38100" dist="19050" dir="2700000" algn="tl" rotWithShape="0">
                  <a:schemeClr val="dk1">
                    <a:alpha val="40000"/>
                  </a:schemeClr>
                </a:outerShdw>
              </a:effectLst>
              <a:cs typeface="B Koodak"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353" y="254801"/>
            <a:ext cx="4180434" cy="27869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46945">
            <a:off x="451277" y="3841706"/>
            <a:ext cx="3107519" cy="2095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500" y="256543"/>
            <a:ext cx="4180434" cy="27852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0629" y="3296557"/>
            <a:ext cx="4199469" cy="284722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79721">
            <a:off x="8540768" y="3523234"/>
            <a:ext cx="3122030" cy="2106944"/>
          </a:xfrm>
          <a:prstGeom prst="rect">
            <a:avLst/>
          </a:prstGeom>
        </p:spPr>
      </p:pic>
    </p:spTree>
    <p:extLst>
      <p:ext uri="{BB962C8B-B14F-4D97-AF65-F5344CB8AC3E}">
        <p14:creationId xmlns:p14="http://schemas.microsoft.com/office/powerpoint/2010/main" val="204445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66368" y="271601"/>
            <a:ext cx="12324735" cy="2308324"/>
          </a:xfrm>
          <a:prstGeom prst="rect">
            <a:avLst/>
          </a:prstGeom>
        </p:spPr>
        <p:txBody>
          <a:bodyPr wrap="square">
            <a:spAutoFit/>
          </a:bodyPr>
          <a:lstStyle/>
          <a:p>
            <a:pPr algn="ctr">
              <a:lnSpc>
                <a:spcPct val="150000"/>
              </a:lnSpc>
            </a:pPr>
            <a:r>
              <a:rPr lang="fa-IR" sz="3200" dirty="0" smtClean="0">
                <a:solidFill>
                  <a:srgbClr val="231F20"/>
                </a:solidFill>
                <a:latin typeface="AmuzehNewNormalPS"/>
                <a:cs typeface="B Koodak" panose="00000700000000000000" pitchFamily="2" charset="-78"/>
              </a:rPr>
              <a:t>با </a:t>
            </a:r>
            <a:r>
              <a:rPr lang="fa-IR" sz="3200" dirty="0">
                <a:solidFill>
                  <a:srgbClr val="231F20"/>
                </a:solidFill>
                <a:latin typeface="AmuzehNewNormalPS"/>
                <a:cs typeface="B Koodak" panose="00000700000000000000" pitchFamily="2" charset="-78"/>
              </a:rPr>
              <a:t>بزرگتر شدن فرد، </a:t>
            </a:r>
            <a:r>
              <a:rPr lang="fa-IR" sz="3200" dirty="0" smtClean="0">
                <a:solidFill>
                  <a:srgbClr val="0000FF"/>
                </a:solidFill>
                <a:latin typeface="AmuzehNewNormalPS"/>
                <a:cs typeface="B Koodak" panose="00000700000000000000" pitchFamily="2" charset="-78"/>
              </a:rPr>
              <a:t>رسانه های </a:t>
            </a:r>
            <a:r>
              <a:rPr lang="fa-IR" sz="3200" dirty="0">
                <a:solidFill>
                  <a:srgbClr val="0000FF"/>
                </a:solidFill>
                <a:latin typeface="AmuzehNewNormalPS"/>
                <a:cs typeface="B Koodak" panose="00000700000000000000" pitchFamily="2" charset="-78"/>
              </a:rPr>
              <a:t>جمعی</a:t>
            </a:r>
            <a:r>
              <a:rPr lang="fa-IR" sz="3200" dirty="0">
                <a:solidFill>
                  <a:srgbClr val="231F20"/>
                </a:solidFill>
                <a:latin typeface="AmuzehNewNormalPS"/>
                <a:cs typeface="B Koodak" panose="00000700000000000000" pitchFamily="2" charset="-78"/>
              </a:rPr>
              <a:t>، </a:t>
            </a:r>
            <a:r>
              <a:rPr lang="fa-IR" sz="3200" dirty="0">
                <a:solidFill>
                  <a:srgbClr val="0000FF"/>
                </a:solidFill>
                <a:latin typeface="AmuzehNewNormalPS"/>
                <a:cs typeface="B Koodak" panose="00000700000000000000" pitchFamily="2" charset="-78"/>
              </a:rPr>
              <a:t>دوستان و گروه همسالان </a:t>
            </a:r>
            <a:r>
              <a:rPr lang="fa-IR" sz="3200" dirty="0">
                <a:solidFill>
                  <a:srgbClr val="231F20"/>
                </a:solidFill>
                <a:latin typeface="AmuzehNewNormalPS"/>
                <a:cs typeface="B Koodak" panose="00000700000000000000" pitchFamily="2" charset="-78"/>
              </a:rPr>
              <a:t>و </a:t>
            </a:r>
            <a:r>
              <a:rPr lang="fa-IR" sz="3200" dirty="0" smtClean="0">
                <a:solidFill>
                  <a:srgbClr val="231F20"/>
                </a:solidFill>
                <a:latin typeface="AmuzehNewNormalPS"/>
                <a:cs typeface="B Koodak" panose="00000700000000000000" pitchFamily="2" charset="-78"/>
              </a:rPr>
              <a:t>برنامه های </a:t>
            </a:r>
            <a:r>
              <a:rPr lang="fa-IR" sz="3200" dirty="0">
                <a:solidFill>
                  <a:srgbClr val="231F20"/>
                </a:solidFill>
                <a:latin typeface="AmuzehNewNormalPS"/>
                <a:cs typeface="B Koodak" panose="00000700000000000000" pitchFamily="2" charset="-78"/>
              </a:rPr>
              <a:t>آموزشی و تربیتی </a:t>
            </a:r>
            <a:r>
              <a:rPr lang="fa-IR" sz="3200" dirty="0">
                <a:solidFill>
                  <a:srgbClr val="0000FF"/>
                </a:solidFill>
                <a:latin typeface="AmuzehNewNormalPS"/>
                <a:cs typeface="B Koodak" panose="00000700000000000000" pitchFamily="2" charset="-78"/>
              </a:rPr>
              <a:t>مدرسه</a:t>
            </a:r>
            <a:r>
              <a:rPr lang="fa-IR" sz="3200" dirty="0">
                <a:solidFill>
                  <a:srgbClr val="231F20"/>
                </a:solidFill>
                <a:latin typeface="AmuzehNewNormalPS"/>
                <a:cs typeface="B Koodak" panose="00000700000000000000" pitchFamily="2" charset="-78"/>
              </a:rPr>
              <a:t> نیز چگونگی زندگی </a:t>
            </a:r>
            <a:r>
              <a:rPr lang="fa-IR" sz="3200" dirty="0" smtClean="0">
                <a:solidFill>
                  <a:srgbClr val="231F20"/>
                </a:solidFill>
                <a:latin typeface="AmuzehNewNormalPS"/>
                <a:cs typeface="B Koodak" panose="00000700000000000000" pitchFamily="2" charset="-78"/>
              </a:rPr>
              <a:t>در </a:t>
            </a:r>
            <a:r>
              <a:rPr lang="fa-IR" sz="3200" dirty="0">
                <a:solidFill>
                  <a:srgbClr val="231F20"/>
                </a:solidFill>
                <a:latin typeface="AmuzehNewNormalPS"/>
                <a:cs typeface="B Koodak" panose="00000700000000000000" pitchFamily="2" charset="-78"/>
              </a:rPr>
              <a:t>جامعه و سازگاری با آن را به تدریج به او </a:t>
            </a:r>
            <a:r>
              <a:rPr lang="fa-IR" sz="3200" dirty="0" smtClean="0">
                <a:solidFill>
                  <a:srgbClr val="231F20"/>
                </a:solidFill>
                <a:latin typeface="AmuzehNewNormalPS"/>
                <a:cs typeface="B Koodak" panose="00000700000000000000" pitchFamily="2" charset="-78"/>
              </a:rPr>
              <a:t>می </a:t>
            </a:r>
            <a:r>
              <a:rPr lang="fa-IR" sz="3200" dirty="0" err="1" smtClean="0">
                <a:solidFill>
                  <a:srgbClr val="231F20"/>
                </a:solidFill>
                <a:latin typeface="AmuzehNewNormalPS"/>
                <a:cs typeface="B Koodak" panose="00000700000000000000" pitchFamily="2" charset="-78"/>
              </a:rPr>
              <a:t>آموزند</a:t>
            </a:r>
            <a:r>
              <a:rPr lang="fa-IR" sz="3200" dirty="0">
                <a:solidFill>
                  <a:srgbClr val="231F20"/>
                </a:solidFill>
                <a:latin typeface="AmuzehNewNormalPS"/>
                <a:cs typeface="B Koodak" panose="00000700000000000000" pitchFamily="2" charset="-78"/>
              </a:rPr>
              <a:t>. </a:t>
            </a:r>
            <a:endParaRPr lang="fa-IR" sz="3200" dirty="0" smtClean="0">
              <a:solidFill>
                <a:srgbClr val="231F20"/>
              </a:solidFill>
              <a:latin typeface="AmuzehNewNormalPS"/>
              <a:cs typeface="B Koodak" panose="00000700000000000000" pitchFamily="2" charset="-78"/>
            </a:endParaRPr>
          </a:p>
          <a:p>
            <a:pPr algn="ctr">
              <a:lnSpc>
                <a:spcPct val="150000"/>
              </a:lnSpc>
            </a:pPr>
            <a:r>
              <a:rPr lang="fa-IR" sz="3200" dirty="0" smtClean="0">
                <a:solidFill>
                  <a:srgbClr val="231F20"/>
                </a:solidFill>
                <a:latin typeface="AmuzehNewNormalPS"/>
                <a:cs typeface="B Koodak" panose="00000700000000000000" pitchFamily="2" charset="-78"/>
              </a:rPr>
              <a:t>این </a:t>
            </a:r>
            <a:r>
              <a:rPr lang="fa-IR" sz="3200" dirty="0">
                <a:solidFill>
                  <a:srgbClr val="231F20"/>
                </a:solidFill>
                <a:latin typeface="AmuzehNewNormalPS"/>
                <a:cs typeface="B Koodak" panose="00000700000000000000" pitchFamily="2" charset="-78"/>
              </a:rPr>
              <a:t>فرایند بعدها با رفتن به </a:t>
            </a:r>
            <a:r>
              <a:rPr lang="fa-IR" sz="3200" dirty="0">
                <a:solidFill>
                  <a:srgbClr val="0000FF"/>
                </a:solidFill>
                <a:latin typeface="AmuzehNewNormalPS"/>
                <a:cs typeface="B Koodak" panose="00000700000000000000" pitchFamily="2" charset="-78"/>
              </a:rPr>
              <a:t>دانشگاه</a:t>
            </a:r>
            <a:r>
              <a:rPr lang="fa-IR" sz="3200" dirty="0">
                <a:solidFill>
                  <a:srgbClr val="231F20"/>
                </a:solidFill>
                <a:latin typeface="AmuzehNewNormalPS"/>
                <a:cs typeface="B Koodak" panose="00000700000000000000" pitchFamily="2" charset="-78"/>
              </a:rPr>
              <a:t>، </a:t>
            </a:r>
            <a:r>
              <a:rPr lang="fa-IR" sz="3200" dirty="0">
                <a:solidFill>
                  <a:srgbClr val="0000FF"/>
                </a:solidFill>
                <a:latin typeface="AmuzehNewNormalPS"/>
                <a:cs typeface="B Koodak" panose="00000700000000000000" pitchFamily="2" charset="-78"/>
              </a:rPr>
              <a:t>خدمت سربازی</a:t>
            </a:r>
            <a:r>
              <a:rPr lang="fa-IR" sz="3200" dirty="0">
                <a:solidFill>
                  <a:srgbClr val="231F20"/>
                </a:solidFill>
                <a:latin typeface="AmuzehNewNormalPS"/>
                <a:cs typeface="B Koodak" panose="00000700000000000000" pitchFamily="2" charset="-78"/>
              </a:rPr>
              <a:t>، </a:t>
            </a:r>
            <a:r>
              <a:rPr lang="fa-IR" sz="3200" dirty="0">
                <a:solidFill>
                  <a:srgbClr val="0000FF"/>
                </a:solidFill>
                <a:latin typeface="AmuzehNewNormalPS"/>
                <a:cs typeface="B Koodak" panose="00000700000000000000" pitchFamily="2" charset="-78"/>
              </a:rPr>
              <a:t>محل کار </a:t>
            </a:r>
            <a:r>
              <a:rPr lang="fa-IR" sz="3200" dirty="0">
                <a:solidFill>
                  <a:srgbClr val="231F20"/>
                </a:solidFill>
                <a:latin typeface="AmuzehNewNormalPS"/>
                <a:cs typeface="B Koodak" panose="00000700000000000000" pitchFamily="2" charset="-78"/>
              </a:rPr>
              <a:t>و...، ادامه پیدا </a:t>
            </a:r>
            <a:r>
              <a:rPr lang="fa-IR" sz="3200" dirty="0" smtClean="0">
                <a:solidFill>
                  <a:srgbClr val="231F20"/>
                </a:solidFill>
                <a:latin typeface="AmuzehNewNormalPS"/>
                <a:cs typeface="B Koodak" panose="00000700000000000000" pitchFamily="2" charset="-78"/>
              </a:rPr>
              <a:t>می کند.</a:t>
            </a:r>
            <a:endParaRPr lang="fa-I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1973"/>
            <a:ext cx="5781368" cy="43360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249" y="3165193"/>
            <a:ext cx="6000811" cy="3692807"/>
          </a:xfrm>
          <a:prstGeom prst="rect">
            <a:avLst/>
          </a:prstGeom>
        </p:spPr>
      </p:pic>
    </p:spTree>
    <p:extLst>
      <p:ext uri="{BB962C8B-B14F-4D97-AF65-F5344CB8AC3E}">
        <p14:creationId xmlns:p14="http://schemas.microsoft.com/office/powerpoint/2010/main" val="3558248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495946" y="704582"/>
            <a:ext cx="11096786" cy="5678478"/>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در </a:t>
            </a:r>
            <a:r>
              <a:rPr lang="fa-IR" sz="3200" dirty="0" smtClean="0">
                <a:solidFill>
                  <a:srgbClr val="231F20"/>
                </a:solidFill>
                <a:latin typeface="AmuzehNewNormalPS"/>
                <a:cs typeface="B Koodak" panose="00000700000000000000" pitchFamily="2" charset="-78"/>
              </a:rPr>
              <a:t>فرایند اجتماعی شدن</a:t>
            </a:r>
            <a:r>
              <a:rPr lang="fa-IR" sz="3200" dirty="0">
                <a:solidFill>
                  <a:srgbClr val="231F20"/>
                </a:solidFill>
                <a:latin typeface="AmuzehNewNormalPS"/>
                <a:cs typeface="B Koodak" panose="00000700000000000000" pitchFamily="2" charset="-78"/>
              </a:rPr>
              <a:t>، </a:t>
            </a:r>
            <a:r>
              <a:rPr lang="fa-IR" sz="3200" dirty="0">
                <a:solidFill>
                  <a:srgbClr val="C00000"/>
                </a:solidFill>
                <a:latin typeface="AmuzehNewNormalPS"/>
                <a:cs typeface="B Koodak" panose="00000700000000000000" pitchFamily="2" charset="-78"/>
              </a:rPr>
              <a:t>مهمترین </a:t>
            </a:r>
            <a:r>
              <a:rPr lang="fa-IR" sz="3200" dirty="0" smtClean="0">
                <a:solidFill>
                  <a:srgbClr val="C00000"/>
                </a:solidFill>
                <a:latin typeface="AmuzehNewNormalPS"/>
                <a:cs typeface="B Koodak" panose="00000700000000000000" pitchFamily="2" charset="-78"/>
              </a:rPr>
              <a:t>لایه های </a:t>
            </a:r>
            <a:r>
              <a:rPr lang="fa-IR" sz="3200" dirty="0">
                <a:solidFill>
                  <a:srgbClr val="C00000"/>
                </a:solidFill>
                <a:latin typeface="AmuzehNewNormalPS"/>
                <a:cs typeface="B Koodak" panose="00000700000000000000" pitchFamily="2" charset="-78"/>
              </a:rPr>
              <a:t>فرهنگ </a:t>
            </a:r>
            <a:r>
              <a:rPr lang="fa-IR" sz="3200" dirty="0" smtClean="0">
                <a:solidFill>
                  <a:srgbClr val="231F20"/>
                </a:solidFill>
                <a:latin typeface="AmuzehNewNormalPS"/>
                <a:cs typeface="B Koodak" panose="00000700000000000000" pitchFamily="2" charset="-78"/>
              </a:rPr>
              <a:t>یعنی</a:t>
            </a:r>
          </a:p>
          <a:p>
            <a:pPr algn="ctr">
              <a:lnSpc>
                <a:spcPct val="150000"/>
              </a:lnSpc>
            </a:pPr>
            <a:endParaRPr lang="fa-IR" sz="3200" dirty="0">
              <a:solidFill>
                <a:srgbClr val="231F20"/>
              </a:solidFill>
              <a:latin typeface="AmuzehNewNormalPS"/>
              <a:cs typeface="B Koodak" panose="00000700000000000000" pitchFamily="2" charset="-78"/>
            </a:endParaRPr>
          </a:p>
          <a:p>
            <a:pPr algn="ctr">
              <a:lnSpc>
                <a:spcPct val="150000"/>
              </a:lnSpc>
            </a:pPr>
            <a:endParaRPr lang="fa-IR" sz="3200" dirty="0" smtClean="0">
              <a:solidFill>
                <a:srgbClr val="231F20"/>
              </a:solidFill>
              <a:latin typeface="AmuzehNewNormalPS"/>
              <a:cs typeface="B Koodak" panose="00000700000000000000" pitchFamily="2" charset="-78"/>
            </a:endParaRPr>
          </a:p>
          <a:p>
            <a:pPr algn="ctr">
              <a:lnSpc>
                <a:spcPct val="150000"/>
              </a:lnSpc>
            </a:pPr>
            <a:endParaRPr lang="fa-IR" sz="3200" dirty="0">
              <a:solidFill>
                <a:srgbClr val="231F20"/>
              </a:solidFill>
              <a:latin typeface="AmuzehNewNormalPS"/>
              <a:cs typeface="B Koodak" panose="00000700000000000000" pitchFamily="2" charset="-78"/>
            </a:endParaRPr>
          </a:p>
          <a:p>
            <a:pPr algn="ctr">
              <a:lnSpc>
                <a:spcPct val="150000"/>
              </a:lnSpc>
            </a:pPr>
            <a:r>
              <a:rPr lang="fa-IR" sz="3200" dirty="0" smtClean="0">
                <a:solidFill>
                  <a:srgbClr val="231F20"/>
                </a:solidFill>
                <a:latin typeface="AmuzehNewNormalPS"/>
                <a:cs typeface="B Koodak" panose="00000700000000000000" pitchFamily="2" charset="-78"/>
              </a:rPr>
              <a:t> </a:t>
            </a:r>
            <a:endParaRPr lang="fa-IR" sz="3200" b="1" dirty="0" smtClean="0">
              <a:solidFill>
                <a:srgbClr val="231F20"/>
              </a:solidFill>
              <a:latin typeface="Amuzeh-New-Bold"/>
              <a:cs typeface="B Koodak" panose="00000700000000000000" pitchFamily="2" charset="-78"/>
            </a:endParaRPr>
          </a:p>
          <a:p>
            <a:pPr algn="ctr">
              <a:lnSpc>
                <a:spcPct val="150000"/>
              </a:lnSpc>
            </a:pPr>
            <a:endParaRPr lang="fa-IR" sz="3200" dirty="0" smtClean="0">
              <a:solidFill>
                <a:srgbClr val="231F20"/>
              </a:solidFill>
              <a:latin typeface="AmuzehNewNormalPS"/>
              <a:cs typeface="B Koodak" panose="00000700000000000000" pitchFamily="2" charset="-78"/>
            </a:endParaRPr>
          </a:p>
          <a:p>
            <a:pPr algn="ctr">
              <a:lnSpc>
                <a:spcPct val="150000"/>
              </a:lnSpc>
            </a:pPr>
            <a:r>
              <a:rPr lang="fa-IR" sz="3200" dirty="0" smtClean="0">
                <a:solidFill>
                  <a:srgbClr val="231F20"/>
                </a:solidFill>
                <a:latin typeface="AmuzehNewNormalPS"/>
                <a:cs typeface="B Koodak" panose="00000700000000000000" pitchFamily="2" charset="-78"/>
              </a:rPr>
              <a:t>آموخته می شوند </a:t>
            </a:r>
            <a:r>
              <a:rPr lang="fa-IR" sz="3200" dirty="0">
                <a:solidFill>
                  <a:srgbClr val="231F20"/>
                </a:solidFill>
                <a:latin typeface="AmuzehNewNormalPS"/>
                <a:cs typeface="B Koodak" panose="00000700000000000000" pitchFamily="2" charset="-78"/>
              </a:rPr>
              <a:t>و به افراد دیگر انتقال </a:t>
            </a:r>
            <a:r>
              <a:rPr lang="fa-IR" sz="3200" dirty="0" smtClean="0">
                <a:solidFill>
                  <a:srgbClr val="231F20"/>
                </a:solidFill>
                <a:latin typeface="AmuzehNewNormalPS"/>
                <a:cs typeface="B Koodak" panose="00000700000000000000" pitchFamily="2" charset="-78"/>
              </a:rPr>
              <a:t>می یابند.</a:t>
            </a:r>
            <a:r>
              <a:rPr lang="fa-IR" dirty="0">
                <a:solidFill>
                  <a:srgbClr val="231F20"/>
                </a:solidFill>
                <a:latin typeface="AmuzehNewNormalPS"/>
              </a:rPr>
              <a:t/>
            </a:r>
            <a:br>
              <a:rPr lang="fa-IR" dirty="0">
                <a:solidFill>
                  <a:srgbClr val="231F20"/>
                </a:solidFill>
                <a:latin typeface="AmuzehNewNormalPS"/>
              </a:rPr>
            </a:br>
            <a:endParaRPr lang="fa-IR" dirty="0"/>
          </a:p>
        </p:txBody>
      </p:sp>
      <p:sp>
        <p:nvSpPr>
          <p:cNvPr id="5" name="16-Point Star 4"/>
          <p:cNvSpPr/>
          <p:nvPr/>
        </p:nvSpPr>
        <p:spPr>
          <a:xfrm>
            <a:off x="9207284" y="2071709"/>
            <a:ext cx="2944678" cy="2154264"/>
          </a:xfrm>
          <a:prstGeom prst="star16">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نمادها</a:t>
            </a:r>
            <a:endParaRPr lang="fa-IR" sz="3200" dirty="0"/>
          </a:p>
        </p:txBody>
      </p:sp>
      <p:sp>
        <p:nvSpPr>
          <p:cNvPr id="6" name="16-Point Star 5"/>
          <p:cNvSpPr/>
          <p:nvPr/>
        </p:nvSpPr>
        <p:spPr>
          <a:xfrm>
            <a:off x="6153472" y="2071709"/>
            <a:ext cx="2944678" cy="2154264"/>
          </a:xfrm>
          <a:prstGeom prst="star16">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هنجارها</a:t>
            </a:r>
            <a:endParaRPr lang="fa-IR" sz="3200" dirty="0"/>
          </a:p>
        </p:txBody>
      </p:sp>
      <p:sp>
        <p:nvSpPr>
          <p:cNvPr id="7" name="16-Point Star 6"/>
          <p:cNvSpPr/>
          <p:nvPr/>
        </p:nvSpPr>
        <p:spPr>
          <a:xfrm>
            <a:off x="3099661" y="2071709"/>
            <a:ext cx="2944678" cy="2154264"/>
          </a:xfrm>
          <a:prstGeom prst="star16">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ارزش ها</a:t>
            </a:r>
            <a:endParaRPr lang="fa-IR" sz="3200" dirty="0"/>
          </a:p>
        </p:txBody>
      </p:sp>
      <p:sp>
        <p:nvSpPr>
          <p:cNvPr id="8" name="16-Point Star 7"/>
          <p:cNvSpPr/>
          <p:nvPr/>
        </p:nvSpPr>
        <p:spPr>
          <a:xfrm>
            <a:off x="45849" y="2071709"/>
            <a:ext cx="2944678" cy="2154264"/>
          </a:xfrm>
          <a:prstGeom prst="star16">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عقاید</a:t>
            </a:r>
            <a:endParaRPr lang="fa-IR" sz="3200" dirty="0"/>
          </a:p>
        </p:txBody>
      </p:sp>
    </p:spTree>
    <p:extLst>
      <p:ext uri="{BB962C8B-B14F-4D97-AF65-F5344CB8AC3E}">
        <p14:creationId xmlns:p14="http://schemas.microsoft.com/office/powerpoint/2010/main" val="2914419177"/>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8)">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8)">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8)">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3" name="Rectangle 2"/>
          <p:cNvSpPr/>
          <p:nvPr/>
        </p:nvSpPr>
        <p:spPr>
          <a:xfrm>
            <a:off x="5132439" y="329178"/>
            <a:ext cx="2532708" cy="58477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لایه های فرهنگ</a:t>
            </a:r>
            <a:endParaRPr lang="en-US" sz="3200" b="0" cap="none" spc="0" dirty="0">
              <a:ln w="0"/>
              <a:solidFill>
                <a:schemeClr val="tx1"/>
              </a:solidFill>
            </a:endParaRPr>
          </a:p>
        </p:txBody>
      </p:sp>
      <p:sp>
        <p:nvSpPr>
          <p:cNvPr id="4" name="Rectangle 3"/>
          <p:cNvSpPr/>
          <p:nvPr/>
        </p:nvSpPr>
        <p:spPr>
          <a:xfrm>
            <a:off x="0" y="913953"/>
            <a:ext cx="12192000" cy="830997"/>
          </a:xfrm>
          <a:prstGeom prst="rect">
            <a:avLst/>
          </a:prstGeom>
        </p:spPr>
        <p:txBody>
          <a:bodyPr wrap="square">
            <a:spAutoFit/>
          </a:bodyPr>
          <a:lstStyle/>
          <a:p>
            <a:pPr algn="ctr">
              <a:lnSpc>
                <a:spcPct val="150000"/>
              </a:lnSpc>
            </a:pPr>
            <a:r>
              <a:rPr lang="fa-IR" sz="3200" dirty="0" smtClean="0">
                <a:cs typeface="B Koodak" panose="00000700000000000000" pitchFamily="2" charset="-78"/>
              </a:rPr>
              <a:t>جنبه های </a:t>
            </a:r>
            <a:r>
              <a:rPr lang="fa-IR" sz="3200" dirty="0">
                <a:cs typeface="B Koodak" panose="00000700000000000000" pitchFamily="2" charset="-78"/>
              </a:rPr>
              <a:t>مختلف یک فرهنگ را </a:t>
            </a:r>
            <a:r>
              <a:rPr lang="fa-IR" sz="3200" dirty="0" smtClean="0">
                <a:cs typeface="B Koodak" panose="00000700000000000000" pitchFamily="2" charset="-78"/>
              </a:rPr>
              <a:t>می توان </a:t>
            </a:r>
            <a:r>
              <a:rPr lang="fa-IR" sz="3200" dirty="0">
                <a:cs typeface="B Koodak" panose="00000700000000000000" pitchFamily="2" charset="-78"/>
              </a:rPr>
              <a:t>به </a:t>
            </a:r>
            <a:r>
              <a:rPr lang="fa-IR" sz="3200" dirty="0" smtClean="0">
                <a:cs typeface="B Koodak" panose="00000700000000000000" pitchFamily="2" charset="-78"/>
              </a:rPr>
              <a:t>لایه های </a:t>
            </a:r>
            <a:r>
              <a:rPr lang="fa-IR" sz="3200" dirty="0">
                <a:cs typeface="B Koodak" panose="00000700000000000000" pitchFamily="2" charset="-78"/>
              </a:rPr>
              <a:t>یک پیاز تشبیه </a:t>
            </a:r>
            <a:r>
              <a:rPr lang="fa-IR" sz="3200" dirty="0" smtClean="0">
                <a:cs typeface="B Koodak" panose="00000700000000000000" pitchFamily="2" charset="-78"/>
              </a:rPr>
              <a:t>کرد.</a:t>
            </a:r>
            <a:endParaRPr lang="fa-IR" sz="3200" dirty="0">
              <a:cs typeface="B Koodak" panose="00000700000000000000" pitchFamily="2" charset="-78"/>
            </a:endParaRPr>
          </a:p>
        </p:txBody>
      </p:sp>
      <p:sp>
        <p:nvSpPr>
          <p:cNvPr id="5" name="Rectangle 4"/>
          <p:cNvSpPr/>
          <p:nvPr/>
        </p:nvSpPr>
        <p:spPr>
          <a:xfrm>
            <a:off x="823451" y="1945004"/>
            <a:ext cx="10545097" cy="769441"/>
          </a:xfrm>
          <a:prstGeom prst="rect">
            <a:avLst/>
          </a:prstGeom>
        </p:spPr>
        <p:txBody>
          <a:bodyPr wrap="square">
            <a:spAutoFit/>
          </a:bodyPr>
          <a:lstStyle/>
          <a:p>
            <a:pPr algn="ctr">
              <a:lnSpc>
                <a:spcPct val="150000"/>
              </a:lnSpc>
            </a:pPr>
            <a:r>
              <a:rPr lang="fa-IR" sz="3200" dirty="0">
                <a:cs typeface="B Koodak" panose="00000700000000000000" pitchFamily="2" charset="-78"/>
              </a:rPr>
              <a:t>برخی از این لایه ها </a:t>
            </a:r>
            <a:r>
              <a:rPr lang="fa-IR" sz="3200" dirty="0">
                <a:solidFill>
                  <a:srgbClr val="0000FF"/>
                </a:solidFill>
                <a:cs typeface="B Koodak" panose="00000700000000000000" pitchFamily="2" charset="-78"/>
              </a:rPr>
              <a:t>خارجی یا بیرونی </a:t>
            </a:r>
            <a:r>
              <a:rPr lang="fa-IR" sz="3200" dirty="0">
                <a:cs typeface="B Koodak" panose="00000700000000000000" pitchFamily="2" charset="-78"/>
              </a:rPr>
              <a:t>هستند؛ مانند </a:t>
            </a:r>
            <a:r>
              <a:rPr lang="fa-IR" sz="3200" dirty="0">
                <a:solidFill>
                  <a:srgbClr val="0000FF"/>
                </a:solidFill>
                <a:cs typeface="B Koodak" panose="00000700000000000000" pitchFamily="2" charset="-78"/>
              </a:rPr>
              <a:t>نمادها و </a:t>
            </a:r>
            <a:r>
              <a:rPr lang="fa-IR" sz="3200" dirty="0" smtClean="0">
                <a:solidFill>
                  <a:srgbClr val="0000FF"/>
                </a:solidFill>
                <a:cs typeface="B Koodak" panose="00000700000000000000" pitchFamily="2" charset="-78"/>
              </a:rPr>
              <a:t>هنجارها</a:t>
            </a:r>
            <a:endParaRPr lang="fa-IR" dirty="0">
              <a:solidFill>
                <a:srgbClr val="0000FF"/>
              </a:solidFill>
            </a:endParaRPr>
          </a:p>
        </p:txBody>
      </p:sp>
      <p:sp>
        <p:nvSpPr>
          <p:cNvPr id="6" name="Rectangle 5"/>
          <p:cNvSpPr/>
          <p:nvPr/>
        </p:nvSpPr>
        <p:spPr>
          <a:xfrm>
            <a:off x="2351138" y="3253319"/>
            <a:ext cx="7489722" cy="584775"/>
          </a:xfrm>
          <a:prstGeom prst="rect">
            <a:avLst/>
          </a:prstGeom>
        </p:spPr>
        <p:txBody>
          <a:bodyPr wrap="square">
            <a:spAutoFit/>
          </a:bodyPr>
          <a:lstStyle/>
          <a:p>
            <a:pPr algn="ctr"/>
            <a:r>
              <a:rPr lang="fa-IR" sz="3200" dirty="0" smtClean="0">
                <a:solidFill>
                  <a:srgbClr val="C00000"/>
                </a:solidFill>
                <a:cs typeface="B Koodak" panose="00000700000000000000" pitchFamily="2" charset="-78"/>
              </a:rPr>
              <a:t>ارزش ها </a:t>
            </a:r>
            <a:r>
              <a:rPr lang="fa-IR" sz="3200" dirty="0">
                <a:solidFill>
                  <a:srgbClr val="C00000"/>
                </a:solidFill>
                <a:cs typeface="B Koodak" panose="00000700000000000000" pitchFamily="2" charset="-78"/>
              </a:rPr>
              <a:t>و عقاید</a:t>
            </a:r>
            <a:r>
              <a:rPr lang="fa-IR" sz="3200" dirty="0">
                <a:cs typeface="B Koodak" panose="00000700000000000000" pitchFamily="2" charset="-78"/>
              </a:rPr>
              <a:t>، </a:t>
            </a:r>
            <a:r>
              <a:rPr lang="fa-IR" sz="3200" dirty="0" smtClean="0">
                <a:solidFill>
                  <a:srgbClr val="C00000"/>
                </a:solidFill>
                <a:cs typeface="B Koodak" panose="00000700000000000000" pitchFamily="2" charset="-78"/>
              </a:rPr>
              <a:t>لایه های عمیق تر </a:t>
            </a:r>
            <a:r>
              <a:rPr lang="fa-IR" sz="3200" dirty="0" smtClean="0">
                <a:cs typeface="B Koodak" panose="00000700000000000000" pitchFamily="2" charset="-78"/>
              </a:rPr>
              <a:t>فرهنگ هستند.</a:t>
            </a:r>
            <a:endParaRPr lang="fa-IR"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725" y="3656499"/>
            <a:ext cx="3021897" cy="3156732"/>
          </a:xfrm>
          <a:prstGeom prst="rect">
            <a:avLst/>
          </a:prstGeom>
        </p:spPr>
      </p:pic>
    </p:spTree>
    <p:extLst>
      <p:ext uri="{BB962C8B-B14F-4D97-AF65-F5344CB8AC3E}">
        <p14:creationId xmlns:p14="http://schemas.microsoft.com/office/powerpoint/2010/main" val="3472406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3" name="16-Point Star 2"/>
          <p:cNvSpPr/>
          <p:nvPr/>
        </p:nvSpPr>
        <p:spPr>
          <a:xfrm>
            <a:off x="5049218" y="169168"/>
            <a:ext cx="2093562" cy="1040201"/>
          </a:xfrm>
          <a:prstGeom prst="star16">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نمادها</a:t>
            </a:r>
            <a:endParaRPr lang="fa-IR" sz="3200" dirty="0"/>
          </a:p>
        </p:txBody>
      </p:sp>
      <p:sp>
        <p:nvSpPr>
          <p:cNvPr id="5" name="Rectangle 4"/>
          <p:cNvSpPr/>
          <p:nvPr/>
        </p:nvSpPr>
        <p:spPr>
          <a:xfrm>
            <a:off x="3067663" y="1209369"/>
            <a:ext cx="6056670" cy="830997"/>
          </a:xfrm>
          <a:prstGeom prst="rect">
            <a:avLst/>
          </a:prstGeom>
        </p:spPr>
        <p:txBody>
          <a:bodyPr wrap="square">
            <a:spAutoFit/>
          </a:bodyPr>
          <a:lstStyle/>
          <a:p>
            <a:pPr algn="ctr">
              <a:lnSpc>
                <a:spcPct val="150000"/>
              </a:lnSpc>
            </a:pPr>
            <a:r>
              <a:rPr lang="fa-IR" sz="3200" dirty="0" smtClean="0">
                <a:cs typeface="B Koodak" panose="00000700000000000000" pitchFamily="2" charset="-78"/>
              </a:rPr>
              <a:t>نماد، نشانه یا </a:t>
            </a:r>
            <a:r>
              <a:rPr lang="fa-IR" sz="3200" dirty="0" err="1" smtClean="0">
                <a:cs typeface="B Koodak" panose="00000700000000000000" pitchFamily="2" charset="-78"/>
              </a:rPr>
              <a:t>نمایندۀ</a:t>
            </a:r>
            <a:r>
              <a:rPr lang="fa-IR" sz="3200" dirty="0" smtClean="0">
                <a:cs typeface="B Koodak" panose="00000700000000000000" pitchFamily="2" charset="-78"/>
              </a:rPr>
              <a:t> یک </a:t>
            </a:r>
            <a:r>
              <a:rPr lang="fa-IR" sz="3200" dirty="0" err="1" smtClean="0">
                <a:cs typeface="B Koodak" panose="00000700000000000000" pitchFamily="2" charset="-78"/>
              </a:rPr>
              <a:t>پدیدۀ</a:t>
            </a:r>
            <a:r>
              <a:rPr lang="fa-IR" sz="3200" dirty="0" smtClean="0">
                <a:cs typeface="B Koodak" panose="00000700000000000000" pitchFamily="2" charset="-78"/>
              </a:rPr>
              <a:t> دیگر است.</a:t>
            </a:r>
            <a:endParaRPr lang="fa-IR" sz="3200" dirty="0">
              <a:cs typeface="B Koodak" panose="00000700000000000000" pitchFamily="2" charset="-78"/>
            </a:endParaRPr>
          </a:p>
        </p:txBody>
      </p:sp>
      <p:grpSp>
        <p:nvGrpSpPr>
          <p:cNvPr id="10" name="Group 9"/>
          <p:cNvGrpSpPr/>
          <p:nvPr/>
        </p:nvGrpSpPr>
        <p:grpSpPr>
          <a:xfrm>
            <a:off x="6748616" y="2290910"/>
            <a:ext cx="2905432" cy="2158271"/>
            <a:chOff x="8067368" y="2664452"/>
            <a:chExt cx="2905432" cy="2158271"/>
          </a:xfrm>
        </p:grpSpPr>
        <p:sp>
          <p:nvSpPr>
            <p:cNvPr id="8" name="Cloud 7"/>
            <p:cNvSpPr/>
            <p:nvPr/>
          </p:nvSpPr>
          <p:spPr>
            <a:xfrm>
              <a:off x="8067368" y="2664452"/>
              <a:ext cx="2905432" cy="2158271"/>
            </a:xfrm>
            <a:prstGeom prst="cloud">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r>
                <a:rPr lang="fa-IR" sz="3200" dirty="0" smtClean="0">
                  <a:ln w="0"/>
                  <a:solidFill>
                    <a:schemeClr val="tx1"/>
                  </a:solidFill>
                  <a:cs typeface="B Koodak" panose="00000700000000000000" pitchFamily="2" charset="-78"/>
                </a:rPr>
                <a:t>نماد پرسش</a:t>
              </a:r>
              <a:endParaRPr lang="fa-IR" sz="3200" dirty="0">
                <a:ln w="0"/>
                <a:solidFill>
                  <a:schemeClr val="tx1"/>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4334" y="3755834"/>
              <a:ext cx="571500" cy="666750"/>
            </a:xfrm>
            <a:prstGeom prst="rect">
              <a:avLst/>
            </a:prstGeom>
          </p:spPr>
        </p:pic>
      </p:grpSp>
      <p:grpSp>
        <p:nvGrpSpPr>
          <p:cNvPr id="17" name="Group 16"/>
          <p:cNvGrpSpPr/>
          <p:nvPr/>
        </p:nvGrpSpPr>
        <p:grpSpPr>
          <a:xfrm>
            <a:off x="2580968" y="2290911"/>
            <a:ext cx="2905432" cy="2158271"/>
            <a:chOff x="3305483" y="3428999"/>
            <a:chExt cx="2905432" cy="2158271"/>
          </a:xfrm>
          <a:blipFill dpi="0" rotWithShape="1">
            <a:blip r:embed="rId6">
              <a:extLst>
                <a:ext uri="{28A0092B-C50C-407E-A947-70E740481C1C}">
                  <a14:useLocalDpi xmlns:a14="http://schemas.microsoft.com/office/drawing/2010/main" val="0"/>
                </a:ext>
              </a:extLst>
            </a:blip>
            <a:srcRect/>
            <a:stretch>
              <a:fillRect/>
            </a:stretch>
          </a:blipFill>
        </p:grpSpPr>
        <p:sp>
          <p:nvSpPr>
            <p:cNvPr id="14" name="Cloud 13"/>
            <p:cNvSpPr/>
            <p:nvPr/>
          </p:nvSpPr>
          <p:spPr>
            <a:xfrm>
              <a:off x="3305483" y="3428999"/>
              <a:ext cx="2905432" cy="2158271"/>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r>
                <a:rPr lang="fa-IR" sz="3200" dirty="0" smtClean="0">
                  <a:ln w="0"/>
                  <a:solidFill>
                    <a:schemeClr val="tx1"/>
                  </a:solidFill>
                  <a:cs typeface="B Koodak" panose="00000700000000000000" pitchFamily="2" charset="-78"/>
                </a:rPr>
                <a:t>نماد تعجب</a:t>
              </a:r>
              <a:endParaRPr lang="fa-IR" sz="3200" dirty="0">
                <a:ln w="0"/>
                <a:solidFill>
                  <a:schemeClr val="tx1"/>
                </a:solidFill>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7310" y="4320967"/>
              <a:ext cx="381000" cy="952500"/>
            </a:xfrm>
            <a:prstGeom prst="rect">
              <a:avLst/>
            </a:prstGeom>
            <a:grpFill/>
          </p:spPr>
        </p:pic>
      </p:grpSp>
      <p:sp>
        <p:nvSpPr>
          <p:cNvPr id="18" name="Rectangle 17"/>
          <p:cNvSpPr/>
          <p:nvPr/>
        </p:nvSpPr>
        <p:spPr>
          <a:xfrm>
            <a:off x="2524607" y="4625842"/>
            <a:ext cx="7142780" cy="830997"/>
          </a:xfrm>
          <a:prstGeom prst="rect">
            <a:avLst/>
          </a:prstGeom>
        </p:spPr>
        <p:txBody>
          <a:bodyPr wrap="square">
            <a:spAutoFit/>
          </a:bodyPr>
          <a:lstStyle/>
          <a:p>
            <a:pPr algn="ctr">
              <a:lnSpc>
                <a:spcPct val="150000"/>
              </a:lnSpc>
            </a:pPr>
            <a:r>
              <a:rPr lang="fa-IR" sz="3200" dirty="0">
                <a:cs typeface="B Koodak" panose="00000700000000000000" pitchFamily="2" charset="-78"/>
              </a:rPr>
              <a:t>نمادها </a:t>
            </a:r>
            <a:r>
              <a:rPr lang="fa-IR" sz="3200" dirty="0">
                <a:solidFill>
                  <a:srgbClr val="0000FF"/>
                </a:solidFill>
                <a:cs typeface="B Koodak" panose="00000700000000000000" pitchFamily="2" charset="-78"/>
              </a:rPr>
              <a:t>در جریان روابط اجتماعی </a:t>
            </a:r>
            <a:r>
              <a:rPr lang="fa-IR" sz="3200" dirty="0">
                <a:cs typeface="B Koodak" panose="00000700000000000000" pitchFamily="2" charset="-78"/>
              </a:rPr>
              <a:t>به وجود می آیند.</a:t>
            </a:r>
          </a:p>
        </p:txBody>
      </p:sp>
      <p:sp>
        <p:nvSpPr>
          <p:cNvPr id="19" name="Rectangle 18"/>
          <p:cNvSpPr/>
          <p:nvPr/>
        </p:nvSpPr>
        <p:spPr>
          <a:xfrm>
            <a:off x="233514" y="5821217"/>
            <a:ext cx="11724967" cy="584775"/>
          </a:xfrm>
          <a:prstGeom prst="rect">
            <a:avLst/>
          </a:prstGeom>
        </p:spPr>
        <p:txBody>
          <a:bodyPr wrap="square">
            <a:spAutoFit/>
          </a:bodyPr>
          <a:lstStyle/>
          <a:p>
            <a:pPr algn="ctr"/>
            <a:r>
              <a:rPr lang="fa-IR" sz="3200" dirty="0">
                <a:solidFill>
                  <a:srgbClr val="0000FF"/>
                </a:solidFill>
                <a:cs typeface="B Koodak" panose="00000700000000000000" pitchFamily="2" charset="-78"/>
              </a:rPr>
              <a:t>هر جامعه ای </a:t>
            </a:r>
            <a:r>
              <a:rPr lang="fa-IR" sz="3200" dirty="0">
                <a:cs typeface="B Koodak" panose="00000700000000000000" pitchFamily="2" charset="-78"/>
              </a:rPr>
              <a:t>برای انتقال معانی مورد نظر خود از </a:t>
            </a:r>
            <a:r>
              <a:rPr lang="fa-IR" sz="3200" dirty="0">
                <a:solidFill>
                  <a:srgbClr val="0000FF"/>
                </a:solidFill>
                <a:cs typeface="B Koodak" panose="00000700000000000000" pitchFamily="2" charset="-78"/>
              </a:rPr>
              <a:t>انواع معینی از نمادها </a:t>
            </a:r>
            <a:r>
              <a:rPr lang="fa-IR" sz="3200" dirty="0">
                <a:cs typeface="B Koodak" panose="00000700000000000000" pitchFamily="2" charset="-78"/>
              </a:rPr>
              <a:t>استفاده می کند.</a:t>
            </a:r>
          </a:p>
        </p:txBody>
      </p:sp>
    </p:spTree>
    <p:extLst>
      <p:ext uri="{BB962C8B-B14F-4D97-AF65-F5344CB8AC3E}">
        <p14:creationId xmlns:p14="http://schemas.microsoft.com/office/powerpoint/2010/main" val="228884043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3"/>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132735" y="454345"/>
            <a:ext cx="12324735" cy="1569660"/>
          </a:xfrm>
          <a:prstGeom prst="rect">
            <a:avLst/>
          </a:prstGeom>
        </p:spPr>
        <p:txBody>
          <a:bodyPr wrap="square">
            <a:spAutoFit/>
          </a:bodyPr>
          <a:lstStyle/>
          <a:p>
            <a:pPr algn="ctr">
              <a:lnSpc>
                <a:spcPct val="150000"/>
              </a:lnSpc>
            </a:pPr>
            <a:r>
              <a:rPr lang="fa-IR" sz="3200" dirty="0">
                <a:cs typeface="B Koodak" panose="00000700000000000000" pitchFamily="2" charset="-78"/>
              </a:rPr>
              <a:t>زبان گفتاری و نوشتاری، همۀ اشیا و دست ساخته های انسان مانند تصاویر، پوشاک، خوراک، ساختمان ها و همچنین رفتارهای او، نقش نمادین </a:t>
            </a:r>
            <a:r>
              <a:rPr lang="fa-IR" sz="3200" dirty="0" smtClean="0">
                <a:cs typeface="B Koodak" panose="00000700000000000000" pitchFamily="2" charset="-78"/>
              </a:rPr>
              <a:t>دارند</a:t>
            </a:r>
            <a:r>
              <a:rPr lang="fa-IR" dirty="0" smtClean="0">
                <a:solidFill>
                  <a:srgbClr val="231F20"/>
                </a:solidFill>
                <a:latin typeface="AmuzehNewNormalPS"/>
              </a:rPr>
              <a:t>.</a:t>
            </a:r>
            <a:endParaRPr lang="fa-I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719" y="2726502"/>
            <a:ext cx="3228975" cy="10382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472" y="2412177"/>
            <a:ext cx="4676775" cy="13525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000" y="4685137"/>
            <a:ext cx="1274046" cy="125245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2932" y="4164812"/>
            <a:ext cx="2293101" cy="229310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082" y="4006782"/>
            <a:ext cx="2420986" cy="242098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4101" y="4144811"/>
            <a:ext cx="2552700" cy="2457450"/>
          </a:xfrm>
          <a:prstGeom prst="rect">
            <a:avLst/>
          </a:prstGeom>
        </p:spPr>
      </p:pic>
    </p:spTree>
    <p:extLst>
      <p:ext uri="{BB962C8B-B14F-4D97-AF65-F5344CB8AC3E}">
        <p14:creationId xmlns:p14="http://schemas.microsoft.com/office/powerpoint/2010/main" val="75632152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16" y="1873044"/>
            <a:ext cx="3615479" cy="26989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311" y="1"/>
            <a:ext cx="4029377"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3604" y="1873043"/>
            <a:ext cx="3615479" cy="2698955"/>
          </a:xfrm>
          <a:prstGeom prst="rect">
            <a:avLst/>
          </a:prstGeom>
        </p:spPr>
      </p:pic>
    </p:spTree>
    <p:extLst>
      <p:ext uri="{BB962C8B-B14F-4D97-AF65-F5344CB8AC3E}">
        <p14:creationId xmlns:p14="http://schemas.microsoft.com/office/powerpoint/2010/main" val="165344302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740504" cy="296442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826" y="1917290"/>
            <a:ext cx="4206306" cy="302341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845" y="3819833"/>
            <a:ext cx="3918155" cy="3038167"/>
          </a:xfrm>
          <a:prstGeom prst="rect">
            <a:avLst/>
          </a:prstGeom>
        </p:spPr>
      </p:pic>
    </p:spTree>
    <p:extLst>
      <p:ext uri="{BB962C8B-B14F-4D97-AF65-F5344CB8AC3E}">
        <p14:creationId xmlns:p14="http://schemas.microsoft.com/office/powerpoint/2010/main" val="632311046"/>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16-Point Star 2"/>
          <p:cNvSpPr/>
          <p:nvPr/>
        </p:nvSpPr>
        <p:spPr>
          <a:xfrm>
            <a:off x="4870675" y="139670"/>
            <a:ext cx="2450649" cy="1364665"/>
          </a:xfrm>
          <a:prstGeom prst="star16">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هنجارها</a:t>
            </a:r>
            <a:endParaRPr lang="fa-IR" sz="3200" dirty="0"/>
          </a:p>
        </p:txBody>
      </p:sp>
      <p:sp>
        <p:nvSpPr>
          <p:cNvPr id="2" name="Rectangle 1"/>
          <p:cNvSpPr/>
          <p:nvPr/>
        </p:nvSpPr>
        <p:spPr>
          <a:xfrm>
            <a:off x="248263" y="1504335"/>
            <a:ext cx="11695471" cy="830997"/>
          </a:xfrm>
          <a:prstGeom prst="rect">
            <a:avLst/>
          </a:prstGeom>
        </p:spPr>
        <p:txBody>
          <a:bodyPr wrap="square">
            <a:spAutoFit/>
          </a:bodyPr>
          <a:lstStyle/>
          <a:p>
            <a:pPr algn="ctr">
              <a:lnSpc>
                <a:spcPct val="150000"/>
              </a:lnSpc>
            </a:pPr>
            <a:r>
              <a:rPr lang="fa-IR" sz="3200" dirty="0" smtClean="0">
                <a:solidFill>
                  <a:srgbClr val="231F20"/>
                </a:solidFill>
                <a:latin typeface="AmuzehNewNormalPS"/>
                <a:cs typeface="B Koodak" panose="00000700000000000000" pitchFamily="2" charset="-78"/>
              </a:rPr>
              <a:t>هنجارها، </a:t>
            </a:r>
            <a:r>
              <a:rPr lang="fa-IR" sz="3200" dirty="0" smtClean="0">
                <a:solidFill>
                  <a:srgbClr val="0000FF"/>
                </a:solidFill>
                <a:latin typeface="AmuzehNewNormalPS"/>
                <a:cs typeface="B Koodak" panose="00000700000000000000" pitchFamily="2" charset="-78"/>
              </a:rPr>
              <a:t>رفتارهای معینی </a:t>
            </a:r>
            <a:r>
              <a:rPr lang="fa-IR" sz="3200" dirty="0" smtClean="0">
                <a:solidFill>
                  <a:srgbClr val="231F20"/>
                </a:solidFill>
                <a:latin typeface="AmuzehNewNormalPS"/>
                <a:cs typeface="B Koodak" panose="00000700000000000000" pitchFamily="2" charset="-78"/>
              </a:rPr>
              <a:t>هستند که </a:t>
            </a:r>
            <a:r>
              <a:rPr lang="fa-IR" sz="3200" dirty="0" smtClean="0">
                <a:solidFill>
                  <a:srgbClr val="0000FF"/>
                </a:solidFill>
                <a:latin typeface="AmuzehNewNormalPS"/>
                <a:cs typeface="B Koodak" panose="00000700000000000000" pitchFamily="2" charset="-78"/>
              </a:rPr>
              <a:t>در یک گروه یا جامعه پذیرفته شده </a:t>
            </a:r>
            <a:r>
              <a:rPr lang="fa-IR" sz="3200" dirty="0" smtClean="0">
                <a:solidFill>
                  <a:srgbClr val="231F20"/>
                </a:solidFill>
                <a:latin typeface="AmuzehNewNormalPS"/>
                <a:cs typeface="B Koodak" panose="00000700000000000000" pitchFamily="2" charset="-78"/>
              </a:rPr>
              <a:t>و متداول </a:t>
            </a:r>
            <a:r>
              <a:rPr lang="fa-IR" sz="3200" dirty="0" err="1" smtClean="0">
                <a:solidFill>
                  <a:srgbClr val="231F20"/>
                </a:solidFill>
                <a:latin typeface="AmuzehNewNormalPS"/>
                <a:cs typeface="B Koodak" panose="00000700000000000000" pitchFamily="2" charset="-78"/>
              </a:rPr>
              <a:t>اند</a:t>
            </a:r>
            <a:r>
              <a:rPr lang="fa-IR" dirty="0" smtClean="0">
                <a:solidFill>
                  <a:srgbClr val="231F20"/>
                </a:solidFill>
                <a:latin typeface="AmuzehNewNormalPS"/>
              </a:rPr>
              <a:t>.</a:t>
            </a:r>
            <a:endParaRPr lang="fa-IR" dirty="0"/>
          </a:p>
        </p:txBody>
      </p:sp>
      <p:sp>
        <p:nvSpPr>
          <p:cNvPr id="4" name="Rectangle 3"/>
          <p:cNvSpPr/>
          <p:nvPr/>
        </p:nvSpPr>
        <p:spPr>
          <a:xfrm>
            <a:off x="-83576" y="3090400"/>
            <a:ext cx="12359148" cy="569387"/>
          </a:xfrm>
          <a:prstGeom prst="rect">
            <a:avLst/>
          </a:prstGeom>
        </p:spPr>
        <p:txBody>
          <a:bodyPr wrap="square">
            <a:spAutoFit/>
          </a:bodyPr>
          <a:lstStyle/>
          <a:p>
            <a:pPr algn="ctr"/>
            <a:r>
              <a:rPr lang="fa-IR" sz="3100" dirty="0" smtClean="0">
                <a:solidFill>
                  <a:srgbClr val="231F20"/>
                </a:solidFill>
                <a:latin typeface="AmuzehNewNormalPS"/>
                <a:cs typeface="B Koodak" panose="00000700000000000000" pitchFamily="2" charset="-78"/>
              </a:rPr>
              <a:t>به قواعد </a:t>
            </a:r>
            <a:r>
              <a:rPr lang="fa-IR" sz="3100" dirty="0" smtClean="0">
                <a:solidFill>
                  <a:srgbClr val="0000FF"/>
                </a:solidFill>
                <a:latin typeface="AmuzehNewNormalPS"/>
                <a:cs typeface="B Koodak" panose="00000700000000000000" pitchFamily="2" charset="-78"/>
              </a:rPr>
              <a:t>و شیوه های مورد قبول یک جامعه </a:t>
            </a:r>
            <a:r>
              <a:rPr lang="fa-IR" sz="3100" dirty="0" smtClean="0">
                <a:solidFill>
                  <a:srgbClr val="231F20"/>
                </a:solidFill>
                <a:latin typeface="AmuzehNewNormalPS"/>
                <a:cs typeface="B Koodak" panose="00000700000000000000" pitchFamily="2" charset="-78"/>
              </a:rPr>
              <a:t>برای انجام دادن کارهای مختلف، هنجار می گویند. </a:t>
            </a:r>
            <a:endParaRPr lang="fa-IR" sz="3100" dirty="0">
              <a:solidFill>
                <a:srgbClr val="231F20"/>
              </a:solidFill>
              <a:latin typeface="AmuzehNewNormalPS"/>
              <a:cs typeface="B Koodak" panose="00000700000000000000" pitchFamily="2" charset="-78"/>
            </a:endParaRPr>
          </a:p>
        </p:txBody>
      </p:sp>
      <p:sp>
        <p:nvSpPr>
          <p:cNvPr id="5" name="Rectangle 4"/>
          <p:cNvSpPr/>
          <p:nvPr/>
        </p:nvSpPr>
        <p:spPr>
          <a:xfrm>
            <a:off x="-83576" y="4414855"/>
            <a:ext cx="12192000" cy="861774"/>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در هر جامعه مجموعه ای از هنجارها وجود دارند که عموم افراد از آنها پیروی می </a:t>
            </a:r>
            <a:r>
              <a:rPr lang="fa-IR" sz="3200" dirty="0" smtClean="0">
                <a:solidFill>
                  <a:srgbClr val="231F20"/>
                </a:solidFill>
                <a:latin typeface="AmuzehNewNormalPS"/>
                <a:cs typeface="B Koodak" panose="00000700000000000000" pitchFamily="2" charset="-78"/>
              </a:rPr>
              <a:t>کنند.</a:t>
            </a:r>
            <a:r>
              <a:rPr lang="fa-IR" dirty="0">
                <a:solidFill>
                  <a:srgbClr val="231F20"/>
                </a:solidFill>
                <a:latin typeface="AmuzehNewNormalPS"/>
              </a:rPr>
              <a:t/>
            </a:r>
            <a:br>
              <a:rPr lang="fa-IR" dirty="0">
                <a:solidFill>
                  <a:srgbClr val="231F20"/>
                </a:solidFill>
                <a:latin typeface="AmuzehNewNormalPS"/>
              </a:rPr>
            </a:br>
            <a:endParaRPr lang="fa-IR" dirty="0"/>
          </a:p>
        </p:txBody>
      </p:sp>
    </p:spTree>
    <p:extLst>
      <p:ext uri="{BB962C8B-B14F-4D97-AF65-F5344CB8AC3E}">
        <p14:creationId xmlns:p14="http://schemas.microsoft.com/office/powerpoint/2010/main" val="340219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1068013"/>
            <a:ext cx="12192000"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ما </a:t>
            </a:r>
            <a:r>
              <a:rPr lang="fa-IR" sz="3200" dirty="0">
                <a:solidFill>
                  <a:srgbClr val="231F20"/>
                </a:solidFill>
                <a:latin typeface="AmuzehNewNormalPS"/>
                <a:cs typeface="B Koodak" panose="00000700000000000000" pitchFamily="2" charset="-78"/>
              </a:rPr>
              <a:t>وقتی به هم </a:t>
            </a:r>
            <a:r>
              <a:rPr lang="fa-IR" sz="3200" dirty="0" smtClean="0">
                <a:solidFill>
                  <a:srgbClr val="231F20"/>
                </a:solidFill>
                <a:latin typeface="AmuzehNewNormalPS"/>
                <a:cs typeface="B Koodak" panose="00000700000000000000" pitchFamily="2" charset="-78"/>
              </a:rPr>
              <a:t>می رسیم </a:t>
            </a:r>
            <a:r>
              <a:rPr lang="fa-IR" sz="3200" dirty="0">
                <a:solidFill>
                  <a:srgbClr val="231F20"/>
                </a:solidFill>
                <a:latin typeface="AmuzehNewNormalPS"/>
                <a:cs typeface="B Koodak" panose="00000700000000000000" pitchFamily="2" charset="-78"/>
              </a:rPr>
              <a:t>سلام </a:t>
            </a:r>
            <a:r>
              <a:rPr lang="fa-IR" sz="3200" dirty="0" smtClean="0">
                <a:solidFill>
                  <a:srgbClr val="231F20"/>
                </a:solidFill>
                <a:latin typeface="AmuzehNewNormalPS"/>
                <a:cs typeface="B Koodak" panose="00000700000000000000" pitchFamily="2" charset="-78"/>
              </a:rPr>
              <a:t>می کنیم. </a:t>
            </a:r>
            <a:endParaRPr lang="fa-IR"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923" y="2359742"/>
            <a:ext cx="6758575" cy="4498258"/>
          </a:xfrm>
          <a:prstGeom prst="rect">
            <a:avLst/>
          </a:prstGeom>
        </p:spPr>
      </p:pic>
    </p:spTree>
    <p:extLst>
      <p:ext uri="{BB962C8B-B14F-4D97-AF65-F5344CB8AC3E}">
        <p14:creationId xmlns:p14="http://schemas.microsoft.com/office/powerpoint/2010/main" val="293560123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170038" y="601829"/>
            <a:ext cx="9851923"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وقتی می خواهیم غذا بخوریم یا وارد جایی شویم، به هم تعارف می کنیم. </a:t>
            </a:r>
            <a:endParaRPr lang="fa-IR"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804" y="1716928"/>
            <a:ext cx="7344389" cy="5141072"/>
          </a:xfrm>
          <a:prstGeom prst="rect">
            <a:avLst/>
          </a:prstGeom>
        </p:spPr>
      </p:pic>
    </p:spTree>
    <p:extLst>
      <p:ext uri="{BB962C8B-B14F-4D97-AF65-F5344CB8AC3E}">
        <p14:creationId xmlns:p14="http://schemas.microsoft.com/office/powerpoint/2010/main" val="287105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4656801" y="1971616"/>
            <a:ext cx="2391699" cy="830997"/>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فرهنگ چیست؟</a:t>
            </a:r>
            <a:endParaRPr lang="en-US" sz="3200" b="0" cap="none" spc="0" dirty="0">
              <a:ln w="0"/>
              <a:solidFill>
                <a:schemeClr val="tx1"/>
              </a:solidFill>
            </a:endParaRPr>
          </a:p>
        </p:txBody>
      </p:sp>
      <p:sp>
        <p:nvSpPr>
          <p:cNvPr id="7" name="Rectangle 6"/>
          <p:cNvSpPr/>
          <p:nvPr/>
        </p:nvSpPr>
        <p:spPr>
          <a:xfrm>
            <a:off x="2987927" y="3193025"/>
            <a:ext cx="5509774" cy="830997"/>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شما چه برداشتی از واژۀ فرهنگ دارید؟</a:t>
            </a:r>
            <a:endParaRPr lang="en-US" sz="3200" b="0" cap="none" spc="0" dirty="0">
              <a:ln w="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6226" y="-235975"/>
            <a:ext cx="5143500" cy="6858000"/>
          </a:xfrm>
          <a:prstGeom prst="rect">
            <a:avLst/>
          </a:prstGeom>
        </p:spPr>
      </p:pic>
    </p:spTree>
    <p:extLst>
      <p:ext uri="{BB962C8B-B14F-4D97-AF65-F5344CB8AC3E}">
        <p14:creationId xmlns:p14="http://schemas.microsoft.com/office/powerpoint/2010/main" val="2185944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1"/>
          <p:cNvSpPr/>
          <p:nvPr/>
        </p:nvSpPr>
        <p:spPr>
          <a:xfrm>
            <a:off x="1826342" y="607593"/>
            <a:ext cx="8539316"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وقتی کسی موفقیتی به دست می آورد به او تبریک می </a:t>
            </a:r>
            <a:r>
              <a:rPr lang="fa-IR" sz="3200" dirty="0" smtClean="0">
                <a:solidFill>
                  <a:srgbClr val="231F20"/>
                </a:solidFill>
                <a:latin typeface="AmuzehNewNormalPS"/>
                <a:cs typeface="B Koodak" panose="00000700000000000000" pitchFamily="2" charset="-78"/>
              </a:rPr>
              <a:t>گوییم. </a:t>
            </a:r>
            <a:endParaRPr lang="fa-IR"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3257" y="1603885"/>
            <a:ext cx="7005485" cy="5254115"/>
          </a:xfrm>
          <a:prstGeom prst="rect">
            <a:avLst/>
          </a:prstGeom>
        </p:spPr>
      </p:pic>
    </p:spTree>
    <p:extLst>
      <p:ext uri="{BB962C8B-B14F-4D97-AF65-F5344CB8AC3E}">
        <p14:creationId xmlns:p14="http://schemas.microsoft.com/office/powerpoint/2010/main" val="159713061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3048000" y="672351"/>
            <a:ext cx="6096000" cy="584775"/>
          </a:xfrm>
          <a:prstGeom prst="rect">
            <a:avLst/>
          </a:prstGeom>
        </p:spPr>
        <p:txBody>
          <a:bodyPr>
            <a:spAutoFit/>
          </a:bodyPr>
          <a:lstStyle/>
          <a:p>
            <a:r>
              <a:rPr lang="fa-IR" sz="3200" dirty="0">
                <a:solidFill>
                  <a:srgbClr val="231F20"/>
                </a:solidFill>
                <a:latin typeface="AmuzehNewNormalPS"/>
                <a:cs typeface="B Koodak" panose="00000700000000000000" pitchFamily="2" charset="-78"/>
              </a:rPr>
              <a:t>وقتی </a:t>
            </a:r>
            <a:r>
              <a:rPr lang="fa-IR" sz="3200" dirty="0" err="1" smtClean="0">
                <a:solidFill>
                  <a:srgbClr val="231F20"/>
                </a:solidFill>
                <a:latin typeface="AmuzehNewNormalPS"/>
                <a:cs typeface="B Koodak" panose="00000700000000000000" pitchFamily="2" charset="-78"/>
              </a:rPr>
              <a:t>خانۀ</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نو می خرد برای او هدیه می </a:t>
            </a:r>
            <a:r>
              <a:rPr lang="fa-IR" sz="3200" dirty="0" smtClean="0">
                <a:solidFill>
                  <a:srgbClr val="231F20"/>
                </a:solidFill>
                <a:latin typeface="AmuzehNewNormalPS"/>
                <a:cs typeface="B Koodak" panose="00000700000000000000" pitchFamily="2" charset="-78"/>
              </a:rPr>
              <a:t>بریم. </a:t>
            </a:r>
            <a:endParaRPr lang="fa-IR"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41" y="1929476"/>
            <a:ext cx="7543659" cy="4928523"/>
          </a:xfrm>
          <a:prstGeom prst="rect">
            <a:avLst/>
          </a:prstGeom>
        </p:spPr>
      </p:pic>
    </p:spTree>
    <p:extLst>
      <p:ext uri="{BB962C8B-B14F-4D97-AF65-F5344CB8AC3E}">
        <p14:creationId xmlns:p14="http://schemas.microsoft.com/office/powerpoint/2010/main" val="243474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Rectangle 2"/>
          <p:cNvSpPr/>
          <p:nvPr/>
        </p:nvSpPr>
        <p:spPr>
          <a:xfrm>
            <a:off x="0" y="360091"/>
            <a:ext cx="12192000" cy="1569660"/>
          </a:xfrm>
          <a:prstGeom prst="rect">
            <a:avLst/>
          </a:prstGeom>
        </p:spPr>
        <p:txBody>
          <a:bodyPr wrap="square">
            <a:spAutoFit/>
          </a:bodyPr>
          <a:lstStyle/>
          <a:p>
            <a:pPr algn="ctr">
              <a:lnSpc>
                <a:spcPct val="150000"/>
              </a:lnSpc>
            </a:pPr>
            <a:r>
              <a:rPr lang="fa-IR" sz="3200" dirty="0" smtClean="0">
                <a:solidFill>
                  <a:srgbClr val="231F20"/>
                </a:solidFill>
                <a:latin typeface="AmuzehNewNormalPS"/>
                <a:cs typeface="B Koodak" panose="00000700000000000000" pitchFamily="2" charset="-78"/>
              </a:rPr>
              <a:t>هنجارها در </a:t>
            </a:r>
            <a:r>
              <a:rPr lang="fa-IR" sz="3200" dirty="0">
                <a:solidFill>
                  <a:srgbClr val="231F20"/>
                </a:solidFill>
                <a:latin typeface="AmuzehNewNormalPS"/>
                <a:cs typeface="B Koodak" panose="00000700000000000000" pitchFamily="2" charset="-78"/>
              </a:rPr>
              <a:t>واقع همه </a:t>
            </a:r>
            <a:r>
              <a:rPr lang="fa-IR" sz="3200" dirty="0" smtClean="0">
                <a:solidFill>
                  <a:srgbClr val="231F20"/>
                </a:solidFill>
                <a:latin typeface="AmuzehNewNormalPS"/>
                <a:cs typeface="B Koodak" panose="00000700000000000000" pitchFamily="2" charset="-78"/>
              </a:rPr>
              <a:t>عادت ها</a:t>
            </a:r>
            <a:r>
              <a:rPr lang="fa-IR" sz="3200" dirty="0">
                <a:solidFill>
                  <a:srgbClr val="231F20"/>
                </a:solidFill>
                <a:latin typeface="AmuzehNewNormalPS"/>
                <a:cs typeface="B Koodak" panose="00000700000000000000" pitchFamily="2" charset="-78"/>
              </a:rPr>
              <a:t>، </a:t>
            </a:r>
            <a:r>
              <a:rPr lang="fa-IR" sz="3200" dirty="0" smtClean="0">
                <a:solidFill>
                  <a:srgbClr val="231F20"/>
                </a:solidFill>
                <a:latin typeface="AmuzehNewNormalPS"/>
                <a:cs typeface="B Koodak" panose="00000700000000000000" pitchFamily="2" charset="-78"/>
              </a:rPr>
              <a:t>آداب </a:t>
            </a:r>
            <a:r>
              <a:rPr lang="fa-IR" sz="3200" dirty="0">
                <a:solidFill>
                  <a:srgbClr val="231F20"/>
                </a:solidFill>
                <a:latin typeface="AmuzehNewNormalPS"/>
                <a:cs typeface="B Koodak" panose="00000700000000000000" pitchFamily="2" charset="-78"/>
              </a:rPr>
              <a:t>و رسوم اجتماعی، مناسک مذهبی، قواعد، قوانین و مقررات </a:t>
            </a:r>
            <a:r>
              <a:rPr lang="fa-IR" sz="3200" dirty="0" smtClean="0">
                <a:solidFill>
                  <a:srgbClr val="231F20"/>
                </a:solidFill>
                <a:latin typeface="AmuzehNewNormalPS"/>
                <a:cs typeface="B Koodak" panose="00000700000000000000" pitchFamily="2" charset="-78"/>
              </a:rPr>
              <a:t>(قوانین </a:t>
            </a:r>
            <a:r>
              <a:rPr lang="fa-IR" sz="3200" dirty="0">
                <a:solidFill>
                  <a:srgbClr val="231F20"/>
                </a:solidFill>
                <a:latin typeface="AmuzehNewNormalPS"/>
                <a:cs typeface="B Koodak" panose="00000700000000000000" pitchFamily="2" charset="-78"/>
              </a:rPr>
              <a:t>ازدواج، قوانین خرید و فروش، قوانین عبور و مرور و </a:t>
            </a:r>
            <a:r>
              <a:rPr lang="fa-IR" sz="3200" dirty="0" smtClean="0">
                <a:solidFill>
                  <a:srgbClr val="231F20"/>
                </a:solidFill>
                <a:latin typeface="AmuzehNewNormalPS"/>
                <a:cs typeface="B Koodak" panose="00000700000000000000" pitchFamily="2" charset="-78"/>
              </a:rPr>
              <a:t>...) را </a:t>
            </a:r>
            <a:r>
              <a:rPr lang="fa-IR" sz="3200" dirty="0">
                <a:solidFill>
                  <a:srgbClr val="231F20"/>
                </a:solidFill>
                <a:latin typeface="AmuzehNewNormalPS"/>
                <a:cs typeface="B Koodak" panose="00000700000000000000" pitchFamily="2" charset="-78"/>
              </a:rPr>
              <a:t>در برمیگیرد. </a:t>
            </a:r>
            <a:endParaRPr lang="fa-I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9751"/>
            <a:ext cx="7556500" cy="4953000"/>
          </a:xfrm>
          <a:prstGeom prst="rect">
            <a:avLst/>
          </a:prstGeom>
        </p:spPr>
      </p:pic>
      <p:sp>
        <p:nvSpPr>
          <p:cNvPr id="5" name="Rectangle 4"/>
          <p:cNvSpPr/>
          <p:nvPr/>
        </p:nvSpPr>
        <p:spPr>
          <a:xfrm>
            <a:off x="8332839" y="4101487"/>
            <a:ext cx="3554362" cy="584775"/>
          </a:xfrm>
          <a:prstGeom prst="rect">
            <a:avLst/>
          </a:prstGeom>
        </p:spPr>
        <p:txBody>
          <a:bodyPr wrap="square">
            <a:spAutoFit/>
          </a:bodyPr>
          <a:lstStyle/>
          <a:p>
            <a:r>
              <a:rPr lang="fa-IR" sz="3200" dirty="0" smtClean="0">
                <a:solidFill>
                  <a:srgbClr val="231F20"/>
                </a:solidFill>
                <a:latin typeface="AmuzehNewNormalPS"/>
                <a:cs typeface="B Koodak" panose="00000700000000000000" pitchFamily="2" charset="-78"/>
              </a:rPr>
              <a:t>رقص محلی مردم </a:t>
            </a:r>
            <a:r>
              <a:rPr lang="fa-IR" sz="3200" dirty="0" err="1" smtClean="0">
                <a:solidFill>
                  <a:srgbClr val="231F20"/>
                </a:solidFill>
                <a:latin typeface="AmuzehNewNormalPS"/>
                <a:cs typeface="B Koodak" panose="00000700000000000000" pitchFamily="2" charset="-78"/>
              </a:rPr>
              <a:t>سبزوار</a:t>
            </a:r>
            <a:endParaRPr lang="fa-IR" sz="3200" dirty="0"/>
          </a:p>
        </p:txBody>
      </p:sp>
    </p:spTree>
    <p:extLst>
      <p:ext uri="{BB962C8B-B14F-4D97-AF65-F5344CB8AC3E}">
        <p14:creationId xmlns:p14="http://schemas.microsoft.com/office/powerpoint/2010/main" val="20921951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12710" cy="6858000"/>
          </a:xfrm>
          <a:prstGeom prst="rect">
            <a:avLst/>
          </a:prstGeom>
        </p:spPr>
      </p:pic>
      <p:sp>
        <p:nvSpPr>
          <p:cNvPr id="4" name="Rectangle 3"/>
          <p:cNvSpPr/>
          <p:nvPr/>
        </p:nvSpPr>
        <p:spPr>
          <a:xfrm>
            <a:off x="9512710" y="2890391"/>
            <a:ext cx="2679290" cy="1077218"/>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آئین </a:t>
            </a:r>
            <a:r>
              <a:rPr lang="fa-IR" sz="3200" dirty="0" err="1" smtClean="0">
                <a:solidFill>
                  <a:srgbClr val="231F20"/>
                </a:solidFill>
                <a:latin typeface="AmuzehNewNormalPS"/>
                <a:cs typeface="B Koodak" panose="00000700000000000000" pitchFamily="2" charset="-78"/>
              </a:rPr>
              <a:t>جاروکشی</a:t>
            </a:r>
            <a:r>
              <a:rPr lang="fa-IR" sz="3200" dirty="0" smtClean="0">
                <a:solidFill>
                  <a:srgbClr val="231F20"/>
                </a:solidFill>
                <a:latin typeface="AmuzehNewNormalPS"/>
                <a:cs typeface="B Koodak" panose="00000700000000000000" pitchFamily="2" charset="-78"/>
              </a:rPr>
              <a:t> حرم امام رضا (ع)</a:t>
            </a:r>
            <a:endParaRPr lang="fa-IR" sz="3200" dirty="0"/>
          </a:p>
        </p:txBody>
      </p:sp>
    </p:spTree>
    <p:extLst>
      <p:ext uri="{BB962C8B-B14F-4D97-AF65-F5344CB8AC3E}">
        <p14:creationId xmlns:p14="http://schemas.microsoft.com/office/powerpoint/2010/main" val="160405811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01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424219" cy="6850118"/>
          </a:xfrm>
          <a:prstGeom prst="rect">
            <a:avLst/>
          </a:prstGeom>
        </p:spPr>
      </p:pic>
      <p:sp>
        <p:nvSpPr>
          <p:cNvPr id="4" name="Rectangle 3"/>
          <p:cNvSpPr/>
          <p:nvPr/>
        </p:nvSpPr>
        <p:spPr>
          <a:xfrm>
            <a:off x="9512710" y="2890391"/>
            <a:ext cx="2679290" cy="1077218"/>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رسم قربانی کردن در مراسم ازدواج</a:t>
            </a:r>
            <a:endParaRPr lang="fa-IR" sz="3200" dirty="0"/>
          </a:p>
        </p:txBody>
      </p:sp>
    </p:spTree>
    <p:extLst>
      <p:ext uri="{BB962C8B-B14F-4D97-AF65-F5344CB8AC3E}">
        <p14:creationId xmlns:p14="http://schemas.microsoft.com/office/powerpoint/2010/main" val="156953476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0297297" cy="6858000"/>
          </a:xfrm>
          <a:prstGeom prst="rect">
            <a:avLst/>
          </a:prstGeom>
        </p:spPr>
      </p:pic>
      <p:sp>
        <p:nvSpPr>
          <p:cNvPr id="3" name="Rectangle 2"/>
          <p:cNvSpPr/>
          <p:nvPr/>
        </p:nvSpPr>
        <p:spPr>
          <a:xfrm>
            <a:off x="10296743" y="3167389"/>
            <a:ext cx="1895071" cy="523220"/>
          </a:xfrm>
          <a:prstGeom prst="rect">
            <a:avLst/>
          </a:prstGeom>
        </p:spPr>
        <p:txBody>
          <a:bodyPr wrap="none">
            <a:spAutoFit/>
          </a:bodyPr>
          <a:lstStyle/>
          <a:p>
            <a:r>
              <a:rPr lang="fa-IR" sz="2800" dirty="0">
                <a:cs typeface="B Koodak" panose="00000700000000000000" pitchFamily="2" charset="-78"/>
              </a:rPr>
              <a:t>عروسی بلوچی</a:t>
            </a:r>
          </a:p>
        </p:txBody>
      </p:sp>
    </p:spTree>
    <p:extLst>
      <p:ext uri="{BB962C8B-B14F-4D97-AF65-F5344CB8AC3E}">
        <p14:creationId xmlns:p14="http://schemas.microsoft.com/office/powerpoint/2010/main" val="15592098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86452" cy="6858000"/>
          </a:xfrm>
          <a:prstGeom prst="rect">
            <a:avLst/>
          </a:prstGeom>
        </p:spPr>
      </p:pic>
      <p:sp>
        <p:nvSpPr>
          <p:cNvPr id="4" name="Rectangle 3"/>
          <p:cNvSpPr/>
          <p:nvPr/>
        </p:nvSpPr>
        <p:spPr>
          <a:xfrm>
            <a:off x="9475839" y="2644169"/>
            <a:ext cx="2679290" cy="1569660"/>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پوشیدن لباس سیاه در عزاداری امام حسین (ع)</a:t>
            </a:r>
            <a:endParaRPr lang="fa-IR" sz="3200" dirty="0"/>
          </a:p>
        </p:txBody>
      </p:sp>
    </p:spTree>
    <p:extLst>
      <p:ext uri="{BB962C8B-B14F-4D97-AF65-F5344CB8AC3E}">
        <p14:creationId xmlns:p14="http://schemas.microsoft.com/office/powerpoint/2010/main" val="46656801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08"/>
            <a:ext cx="12192000" cy="6892008"/>
          </a:xfrm>
          <a:prstGeom prst="rect">
            <a:avLst/>
          </a:prstGeom>
        </p:spPr>
      </p:pic>
      <p:sp>
        <p:nvSpPr>
          <p:cNvPr id="2" name="Rectangle 1"/>
          <p:cNvSpPr/>
          <p:nvPr/>
        </p:nvSpPr>
        <p:spPr>
          <a:xfrm>
            <a:off x="0" y="454346"/>
            <a:ext cx="12192000" cy="1508105"/>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ما در خانواده، مهمانی، محله، مسجد، مدرسه، دانشگاه، اداره از هنجارها یا قواعد معینی پیروی </a:t>
            </a:r>
            <a:r>
              <a:rPr lang="fa-IR" sz="3200" dirty="0" smtClean="0">
                <a:solidFill>
                  <a:srgbClr val="231F20"/>
                </a:solidFill>
                <a:latin typeface="AmuzehNewNormalPS"/>
                <a:cs typeface="B Koodak" panose="00000700000000000000" pitchFamily="2" charset="-78"/>
              </a:rPr>
              <a:t>می کنیم </a:t>
            </a:r>
            <a:r>
              <a:rPr lang="fa-IR" sz="3200" dirty="0">
                <a:solidFill>
                  <a:srgbClr val="231F20"/>
                </a:solidFill>
                <a:latin typeface="AmuzehNewNormalPS"/>
                <a:cs typeface="B Koodak" panose="00000700000000000000" pitchFamily="2" charset="-78"/>
              </a:rPr>
              <a:t>و رفتار </a:t>
            </a:r>
            <a:r>
              <a:rPr lang="fa-IR" sz="3200" dirty="0" smtClean="0">
                <a:solidFill>
                  <a:srgbClr val="231F20"/>
                </a:solidFill>
                <a:latin typeface="AmuzehNewNormalPS"/>
                <a:cs typeface="B Koodak" panose="00000700000000000000" pitchFamily="2" charset="-78"/>
              </a:rPr>
              <a:t>ما در </a:t>
            </a:r>
            <a:r>
              <a:rPr lang="fa-IR" sz="3200" dirty="0">
                <a:solidFill>
                  <a:srgbClr val="231F20"/>
                </a:solidFill>
                <a:latin typeface="AmuzehNewNormalPS"/>
                <a:cs typeface="B Koodak" panose="00000700000000000000" pitchFamily="2" charset="-78"/>
              </a:rPr>
              <a:t>هریک از این </a:t>
            </a:r>
            <a:r>
              <a:rPr lang="fa-IR" sz="3200" dirty="0" smtClean="0">
                <a:solidFill>
                  <a:srgbClr val="231F20"/>
                </a:solidFill>
                <a:latin typeface="AmuzehNewNormalPS"/>
                <a:cs typeface="B Koodak" panose="00000700000000000000" pitchFamily="2" charset="-78"/>
              </a:rPr>
              <a:t>موقعیتها </a:t>
            </a:r>
            <a:r>
              <a:rPr lang="fa-IR" sz="3200" dirty="0">
                <a:solidFill>
                  <a:srgbClr val="231F20"/>
                </a:solidFill>
                <a:latin typeface="AmuzehNewNormalPS"/>
                <a:cs typeface="B Koodak" panose="00000700000000000000" pitchFamily="2" charset="-78"/>
              </a:rPr>
              <a:t>تحت پوشش هنجار خاصی قرار دارد. </a:t>
            </a:r>
            <a:endParaRPr lang="fa-IR" dirty="0"/>
          </a:p>
        </p:txBody>
      </p:sp>
      <p:sp>
        <p:nvSpPr>
          <p:cNvPr id="3" name="Rectangle 2"/>
          <p:cNvSpPr/>
          <p:nvPr/>
        </p:nvSpPr>
        <p:spPr>
          <a:xfrm>
            <a:off x="0" y="2450805"/>
            <a:ext cx="12192000" cy="1508105"/>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زندگی اجتماعی بدون وجود هنجارها ادامه پیدا </a:t>
            </a:r>
            <a:r>
              <a:rPr lang="fa-IR" sz="3200" dirty="0" err="1" smtClean="0">
                <a:solidFill>
                  <a:srgbClr val="231F20"/>
                </a:solidFill>
                <a:latin typeface="AmuzehNewNormalPS"/>
                <a:cs typeface="B Koodak" panose="00000700000000000000" pitchFamily="2" charset="-78"/>
              </a:rPr>
              <a:t>نمی</a:t>
            </a:r>
            <a:r>
              <a:rPr lang="fa-IR" sz="3200" dirty="0" smtClean="0">
                <a:solidFill>
                  <a:srgbClr val="231F20"/>
                </a:solidFill>
                <a:latin typeface="AmuzehNewNormalPS"/>
                <a:cs typeface="B Koodak" panose="00000700000000000000" pitchFamily="2" charset="-78"/>
              </a:rPr>
              <a:t> کند </a:t>
            </a:r>
            <a:r>
              <a:rPr lang="fa-IR" sz="3200" dirty="0">
                <a:solidFill>
                  <a:srgbClr val="231F20"/>
                </a:solidFill>
                <a:latin typeface="AmuzehNewNormalPS"/>
                <a:cs typeface="B Koodak" panose="00000700000000000000" pitchFamily="2" charset="-78"/>
              </a:rPr>
              <a:t>و </a:t>
            </a:r>
            <a:r>
              <a:rPr lang="fa-IR" sz="3200" dirty="0">
                <a:solidFill>
                  <a:srgbClr val="0000FF"/>
                </a:solidFill>
                <a:latin typeface="AmuzehNewNormalPS"/>
                <a:cs typeface="B Koodak" panose="00000700000000000000" pitchFamily="2" charset="-78"/>
              </a:rPr>
              <a:t>هنجارها به روابط اجتماعی سامان </a:t>
            </a:r>
            <a:r>
              <a:rPr lang="fa-IR" sz="3200" dirty="0" smtClean="0">
                <a:solidFill>
                  <a:srgbClr val="0000FF"/>
                </a:solidFill>
                <a:latin typeface="AmuzehNewNormalPS"/>
                <a:cs typeface="B Koodak" panose="00000700000000000000" pitchFamily="2" charset="-78"/>
              </a:rPr>
              <a:t>می بخشند</a:t>
            </a:r>
            <a:r>
              <a:rPr lang="fa-IR" sz="3200" dirty="0" smtClean="0">
                <a:solidFill>
                  <a:srgbClr val="231F20"/>
                </a:solidFill>
                <a:latin typeface="AmuzehNewNormalPS"/>
                <a:cs typeface="B Koodak" panose="00000700000000000000" pitchFamily="2" charset="-78"/>
              </a:rPr>
              <a:t>.</a:t>
            </a:r>
            <a:endParaRPr lang="fa-IR" dirty="0"/>
          </a:p>
        </p:txBody>
      </p:sp>
      <p:sp>
        <p:nvSpPr>
          <p:cNvPr id="4" name="Rectangle 3"/>
          <p:cNvSpPr/>
          <p:nvPr/>
        </p:nvSpPr>
        <p:spPr>
          <a:xfrm>
            <a:off x="589935" y="4447264"/>
            <a:ext cx="11012129"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افراد یک جامعه خود را ملزم </a:t>
            </a:r>
            <a:r>
              <a:rPr lang="fa-IR" sz="3200" dirty="0" smtClean="0">
                <a:solidFill>
                  <a:srgbClr val="231F20"/>
                </a:solidFill>
                <a:latin typeface="AmuzehNewNormalPS"/>
                <a:cs typeface="B Koodak" panose="00000700000000000000" pitchFamily="2" charset="-78"/>
              </a:rPr>
              <a:t>می بینند </a:t>
            </a:r>
            <a:r>
              <a:rPr lang="fa-IR" sz="3200" dirty="0">
                <a:solidFill>
                  <a:srgbClr val="231F20"/>
                </a:solidFill>
                <a:latin typeface="AmuzehNewNormalPS"/>
                <a:cs typeface="B Koodak" panose="00000700000000000000" pitchFamily="2" charset="-78"/>
              </a:rPr>
              <a:t>از هنجارها پیروی کنند تا جامعه آنها را به عضویت </a:t>
            </a:r>
            <a:r>
              <a:rPr lang="fa-IR" sz="3200" dirty="0" smtClean="0">
                <a:solidFill>
                  <a:srgbClr val="231F20"/>
                </a:solidFill>
                <a:latin typeface="AmuzehNewNormalPS"/>
                <a:cs typeface="B Koodak" panose="00000700000000000000" pitchFamily="2" charset="-78"/>
              </a:rPr>
              <a:t>بپذیرد</a:t>
            </a:r>
            <a:r>
              <a:rPr lang="fa-IR" dirty="0" smtClean="0">
                <a:solidFill>
                  <a:srgbClr val="231F20"/>
                </a:solidFill>
                <a:latin typeface="AmuzehNewNormalPS"/>
              </a:rPr>
              <a:t>.</a:t>
            </a:r>
            <a:endParaRPr lang="fa-IR" dirty="0"/>
          </a:p>
        </p:txBody>
      </p:sp>
    </p:spTree>
    <p:extLst>
      <p:ext uri="{BB962C8B-B14F-4D97-AF65-F5344CB8AC3E}">
        <p14:creationId xmlns:p14="http://schemas.microsoft.com/office/powerpoint/2010/main" val="23563516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013"/>
            <a:ext cx="12192000" cy="6986588"/>
          </a:xfrm>
          <a:prstGeom prst="rect">
            <a:avLst/>
          </a:prstGeom>
        </p:spPr>
      </p:pic>
      <p:sp>
        <p:nvSpPr>
          <p:cNvPr id="3" name="Rectangle 2"/>
          <p:cNvSpPr/>
          <p:nvPr/>
        </p:nvSpPr>
        <p:spPr>
          <a:xfrm>
            <a:off x="3701394" y="314429"/>
            <a:ext cx="4789212"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مهمترین دلایل پیروی از هنجارها</a:t>
            </a:r>
            <a:endParaRPr lang="en-US" sz="3200" b="0" cap="none" spc="0" dirty="0">
              <a:ln w="0"/>
              <a:solidFill>
                <a:schemeClr val="tx1"/>
              </a:solidFill>
            </a:endParaRPr>
          </a:p>
        </p:txBody>
      </p:sp>
      <p:sp>
        <p:nvSpPr>
          <p:cNvPr id="2" name="Double Wave 1"/>
          <p:cNvSpPr/>
          <p:nvPr/>
        </p:nvSpPr>
        <p:spPr>
          <a:xfrm>
            <a:off x="7551174" y="1101642"/>
            <a:ext cx="4203291" cy="1017639"/>
          </a:xfrm>
          <a:prstGeom prst="doubleWave">
            <a:avLst>
              <a:gd name="adj1" fmla="val 7699"/>
              <a:gd name="adj2" fmla="val 0"/>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cs typeface="B Koodak" panose="00000700000000000000" pitchFamily="2" charset="-78"/>
              </a:rPr>
              <a:t>ارزش دانستن و اعتقاد به آنها</a:t>
            </a:r>
            <a:endParaRPr lang="fa-IR" sz="3200" dirty="0">
              <a:ln w="0"/>
              <a:solidFill>
                <a:schemeClr val="tx1"/>
              </a:solidFill>
            </a:endParaRPr>
          </a:p>
        </p:txBody>
      </p:sp>
      <p:sp>
        <p:nvSpPr>
          <p:cNvPr id="5" name="Double Wave 4"/>
          <p:cNvSpPr/>
          <p:nvPr/>
        </p:nvSpPr>
        <p:spPr>
          <a:xfrm>
            <a:off x="4655572" y="1469455"/>
            <a:ext cx="2762865" cy="1017639"/>
          </a:xfrm>
          <a:prstGeom prst="doubleWave">
            <a:avLst>
              <a:gd name="adj1" fmla="val 7699"/>
              <a:gd name="adj2" fmla="val 0"/>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cs typeface="B Koodak" panose="00000700000000000000" pitchFamily="2" charset="-78"/>
              </a:rPr>
              <a:t>حفظ آبرو و احترام</a:t>
            </a:r>
            <a:endParaRPr lang="fa-IR" sz="3200" dirty="0">
              <a:ln w="0"/>
              <a:solidFill>
                <a:schemeClr val="tx1"/>
              </a:solidFill>
            </a:endParaRPr>
          </a:p>
        </p:txBody>
      </p:sp>
      <p:sp>
        <p:nvSpPr>
          <p:cNvPr id="6" name="Double Wave 5"/>
          <p:cNvSpPr/>
          <p:nvPr/>
        </p:nvSpPr>
        <p:spPr>
          <a:xfrm>
            <a:off x="1986112" y="1953947"/>
            <a:ext cx="2536723" cy="1017639"/>
          </a:xfrm>
          <a:prstGeom prst="doubleWave">
            <a:avLst>
              <a:gd name="adj1" fmla="val 7699"/>
              <a:gd name="adj2" fmla="val 0"/>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cs typeface="B Koodak" panose="00000700000000000000" pitchFamily="2" charset="-78"/>
              </a:rPr>
              <a:t>ترس از مجازات</a:t>
            </a:r>
            <a:endParaRPr lang="fa-IR" sz="3200" dirty="0">
              <a:ln w="0"/>
              <a:solidFill>
                <a:schemeClr val="tx1"/>
              </a:solidFill>
            </a:endParaRPr>
          </a:p>
        </p:txBody>
      </p:sp>
      <p:sp>
        <p:nvSpPr>
          <p:cNvPr id="7" name="Rectangle 6"/>
          <p:cNvSpPr/>
          <p:nvPr/>
        </p:nvSpPr>
        <p:spPr>
          <a:xfrm>
            <a:off x="-176983" y="3393281"/>
            <a:ext cx="12427974" cy="861774"/>
          </a:xfrm>
          <a:prstGeom prst="rect">
            <a:avLst/>
          </a:prstGeom>
        </p:spPr>
        <p:txBody>
          <a:bodyPr wrap="square">
            <a:spAutoFit/>
          </a:bodyPr>
          <a:lstStyle/>
          <a:p>
            <a:r>
              <a:rPr lang="fa-IR" sz="3200" dirty="0">
                <a:solidFill>
                  <a:srgbClr val="231F20"/>
                </a:solidFill>
                <a:latin typeface="AmuzehNewNormalPS"/>
                <a:cs typeface="B Koodak" panose="00000700000000000000" pitchFamily="2" charset="-78"/>
              </a:rPr>
              <a:t>اگر افراد از هنجارها یا </a:t>
            </a:r>
            <a:r>
              <a:rPr lang="fa-IR" sz="3200" dirty="0" smtClean="0">
                <a:solidFill>
                  <a:srgbClr val="231F20"/>
                </a:solidFill>
                <a:latin typeface="AmuzehNewNormalPS"/>
                <a:cs typeface="B Koodak" panose="00000700000000000000" pitchFamily="2" charset="-78"/>
              </a:rPr>
              <a:t>شیوه های </a:t>
            </a:r>
            <a:r>
              <a:rPr lang="fa-IR" sz="3200" dirty="0">
                <a:solidFill>
                  <a:srgbClr val="231F20"/>
                </a:solidFill>
                <a:latin typeface="AmuzehNewNormalPS"/>
                <a:cs typeface="B Koodak" panose="00000700000000000000" pitchFamily="2" charset="-78"/>
              </a:rPr>
              <a:t>مورد قبول گروه یا جامعه پیروی نکنند، مجازات </a:t>
            </a:r>
            <a:r>
              <a:rPr lang="fa-IR" sz="3200" dirty="0" smtClean="0">
                <a:solidFill>
                  <a:srgbClr val="231F20"/>
                </a:solidFill>
                <a:latin typeface="AmuzehNewNormalPS"/>
                <a:cs typeface="B Koodak" panose="00000700000000000000" pitchFamily="2" charset="-78"/>
              </a:rPr>
              <a:t>می شوند</a:t>
            </a:r>
            <a:r>
              <a:rPr lang="fa-IR" sz="3200" dirty="0">
                <a:solidFill>
                  <a:srgbClr val="231F20"/>
                </a:solidFill>
                <a:latin typeface="AmuzehNewNormalPS"/>
                <a:cs typeface="B Koodak" panose="00000700000000000000" pitchFamily="2" charset="-78"/>
              </a:rPr>
              <a:t>. </a:t>
            </a:r>
            <a:r>
              <a:rPr lang="fa-IR" dirty="0">
                <a:solidFill>
                  <a:srgbClr val="231F20"/>
                </a:solidFill>
                <a:latin typeface="AmuzehNewNormalPS"/>
              </a:rPr>
              <a:t/>
            </a:r>
            <a:br>
              <a:rPr lang="fa-IR" dirty="0">
                <a:solidFill>
                  <a:srgbClr val="231F20"/>
                </a:solidFill>
                <a:latin typeface="AmuzehNewNormalPS"/>
              </a:rPr>
            </a:br>
            <a:endParaRPr lang="fa-IR"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547962" y="4150154"/>
            <a:ext cx="561975" cy="314325"/>
          </a:xfrm>
          <a:prstGeom prst="rect">
            <a:avLst/>
          </a:prstGeom>
        </p:spPr>
      </p:pic>
      <p:grpSp>
        <p:nvGrpSpPr>
          <p:cNvPr id="11" name="Group 10"/>
          <p:cNvGrpSpPr/>
          <p:nvPr/>
        </p:nvGrpSpPr>
        <p:grpSpPr>
          <a:xfrm>
            <a:off x="0" y="3992550"/>
            <a:ext cx="12192000" cy="2666667"/>
            <a:chOff x="0" y="3992550"/>
            <a:chExt cx="12192000" cy="2666667"/>
          </a:xfrm>
        </p:grpSpPr>
        <p:sp>
          <p:nvSpPr>
            <p:cNvPr id="8" name="Rectangle 7"/>
            <p:cNvSpPr/>
            <p:nvPr/>
          </p:nvSpPr>
          <p:spPr>
            <a:xfrm>
              <a:off x="1671787" y="4541054"/>
              <a:ext cx="10520213"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این مجازات ممکن است به صورت </a:t>
              </a:r>
              <a:r>
                <a:rPr lang="fa-IR" sz="3200" dirty="0">
                  <a:solidFill>
                    <a:srgbClr val="0000FF"/>
                  </a:solidFill>
                  <a:latin typeface="AmuzehNewNormalPS"/>
                  <a:cs typeface="B Koodak" panose="00000700000000000000" pitchFamily="2" charset="-78"/>
                </a:rPr>
                <a:t>سرزنش خود یا دیگران، پوزخند، تمسخر، طرد کردن و محروم نمودن، متلک گفتن یا مجازاتهای رسمی و قانونی</a:t>
              </a:r>
              <a:r>
                <a:rPr lang="fa-IR" sz="3200" dirty="0">
                  <a:solidFill>
                    <a:srgbClr val="231F20"/>
                  </a:solidFill>
                  <a:latin typeface="AmuzehNewNormalPS"/>
                  <a:cs typeface="B Koodak" panose="00000700000000000000" pitchFamily="2" charset="-78"/>
                </a:rPr>
                <a:t> </a:t>
              </a:r>
              <a:r>
                <a:rPr lang="fa-IR" sz="3200" dirty="0" smtClean="0">
                  <a:solidFill>
                    <a:srgbClr val="231F20"/>
                  </a:solidFill>
                  <a:latin typeface="AmuzehNewNormalPS"/>
                  <a:cs typeface="B Koodak" panose="00000700000000000000" pitchFamily="2" charset="-78"/>
                </a:rPr>
                <a:t>باشد</a:t>
              </a:r>
              <a:r>
                <a:rPr lang="fa-IR" dirty="0" smtClean="0">
                  <a:solidFill>
                    <a:srgbClr val="231F20"/>
                  </a:solidFill>
                  <a:latin typeface="AmuzehNewNormalPS"/>
                </a:rPr>
                <a:t>.</a:t>
              </a:r>
              <a:endParaRPr lang="fa-IR" dirty="0"/>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92550"/>
              <a:ext cx="1971389" cy="2666667"/>
            </a:xfrm>
            <a:prstGeom prst="rect">
              <a:avLst/>
            </a:prstGeom>
          </p:spPr>
        </p:pic>
      </p:grpSp>
    </p:spTree>
    <p:extLst>
      <p:ext uri="{BB962C8B-B14F-4D97-AF65-F5344CB8AC3E}">
        <p14:creationId xmlns:p14="http://schemas.microsoft.com/office/powerpoint/2010/main" val="123431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360"/>
                                          </p:val>
                                        </p:tav>
                                        <p:tav tm="100000">
                                          <p:val>
                                            <p:fltVal val="0"/>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0" y="563348"/>
            <a:ext cx="12192000" cy="830997"/>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برای مثال، فرض کنید در کشور ما فردی در مجلس عزا لباس قرمز بپوشد و </a:t>
            </a:r>
            <a:r>
              <a:rPr lang="fa-IR" sz="3200" dirty="0" smtClean="0">
                <a:solidFill>
                  <a:srgbClr val="231F20"/>
                </a:solidFill>
                <a:latin typeface="AmuzehNewNormalPS"/>
                <a:cs typeface="B Koodak" panose="00000700000000000000" pitchFamily="2" charset="-78"/>
              </a:rPr>
              <a:t>لطیفه بگوید</a:t>
            </a:r>
            <a:endParaRPr lang="fa-IR" sz="3200" dirty="0">
              <a:cs typeface="B Koodak" panose="00000700000000000000" pitchFamily="2" charset="-78"/>
            </a:endParaRPr>
          </a:p>
        </p:txBody>
      </p:sp>
      <p:sp>
        <p:nvSpPr>
          <p:cNvPr id="4" name="Rectangle 3"/>
          <p:cNvSpPr/>
          <p:nvPr/>
        </p:nvSpPr>
        <p:spPr>
          <a:xfrm>
            <a:off x="-51661" y="1541749"/>
            <a:ext cx="12192000" cy="1508105"/>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یا در یک مهمانی، یک نفر پیش از ورود سایر </a:t>
            </a:r>
            <a:r>
              <a:rPr lang="fa-IR" sz="3200" dirty="0" smtClean="0">
                <a:solidFill>
                  <a:srgbClr val="231F20"/>
                </a:solidFill>
                <a:latin typeface="AmuzehNewNormalPS"/>
                <a:cs typeface="B Koodak" panose="00000700000000000000" pitchFamily="2" charset="-78"/>
              </a:rPr>
              <a:t>مهمان ها </a:t>
            </a:r>
            <a:r>
              <a:rPr lang="fa-IR" sz="3200" dirty="0">
                <a:solidFill>
                  <a:srgbClr val="231F20"/>
                </a:solidFill>
                <a:latin typeface="AmuzehNewNormalPS"/>
                <a:cs typeface="B Koodak" panose="00000700000000000000" pitchFamily="2" charset="-78"/>
              </a:rPr>
              <a:t>و میزبان سر سفره یا میز بنشیند و با عجله شروع به غذا خوردن </a:t>
            </a:r>
            <a:r>
              <a:rPr lang="fa-IR" sz="3200" dirty="0" smtClean="0">
                <a:solidFill>
                  <a:srgbClr val="231F20"/>
                </a:solidFill>
                <a:latin typeface="AmuzehNewNormalPS"/>
                <a:cs typeface="B Koodak" panose="00000700000000000000" pitchFamily="2" charset="-78"/>
              </a:rPr>
              <a:t>کند.</a:t>
            </a:r>
            <a:endParaRPr lang="fa-IR" dirty="0"/>
          </a:p>
        </p:txBody>
      </p:sp>
      <p:sp>
        <p:nvSpPr>
          <p:cNvPr id="5" name="Rectangle 4"/>
          <p:cNvSpPr/>
          <p:nvPr/>
        </p:nvSpPr>
        <p:spPr>
          <a:xfrm>
            <a:off x="387456" y="3595257"/>
            <a:ext cx="10430360"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دانش آموزی هر وقت بخواهد وارد مدرسه شود و از آنجا بیرون </a:t>
            </a:r>
            <a:r>
              <a:rPr lang="fa-IR" sz="3200" dirty="0" smtClean="0">
                <a:solidFill>
                  <a:srgbClr val="231F20"/>
                </a:solidFill>
                <a:latin typeface="AmuzehNewNormalPS"/>
                <a:cs typeface="B Koodak" panose="00000700000000000000" pitchFamily="2" charset="-78"/>
              </a:rPr>
              <a:t>برود</a:t>
            </a:r>
            <a:r>
              <a:rPr lang="fa-IR" dirty="0" smtClean="0">
                <a:solidFill>
                  <a:srgbClr val="231F20"/>
                </a:solidFill>
                <a:latin typeface="AmuzehNewNormalPS"/>
              </a:rPr>
              <a:t>.</a:t>
            </a:r>
            <a:endParaRPr lang="fa-IR" dirty="0"/>
          </a:p>
        </p:txBody>
      </p:sp>
      <p:sp>
        <p:nvSpPr>
          <p:cNvPr id="7" name="Rectangle 6"/>
          <p:cNvSpPr/>
          <p:nvPr/>
        </p:nvSpPr>
        <p:spPr>
          <a:xfrm>
            <a:off x="1673817" y="4727545"/>
            <a:ext cx="8741044"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فردی در ایام ماه مبارک رمضان تظاهر به روزه خواری </a:t>
            </a:r>
            <a:r>
              <a:rPr lang="fa-IR" sz="3200" dirty="0" smtClean="0">
                <a:solidFill>
                  <a:srgbClr val="231F20"/>
                </a:solidFill>
                <a:latin typeface="AmuzehNewNormalPS"/>
                <a:cs typeface="B Koodak" panose="00000700000000000000" pitchFamily="2" charset="-78"/>
              </a:rPr>
              <a:t>کند.</a:t>
            </a:r>
            <a:endParaRPr lang="fa-IR" sz="3200" dirty="0">
              <a:solidFill>
                <a:srgbClr val="231F20"/>
              </a:solidFill>
              <a:latin typeface="AmuzehNewNormalPS"/>
              <a:cs typeface="B Koodak" panose="00000700000000000000" pitchFamily="2" charset="-78"/>
            </a:endParaRPr>
          </a:p>
        </p:txBody>
      </p:sp>
      <p:sp>
        <p:nvSpPr>
          <p:cNvPr id="8" name="Rectangle 7"/>
          <p:cNvSpPr/>
          <p:nvPr/>
        </p:nvSpPr>
        <p:spPr>
          <a:xfrm>
            <a:off x="2526222" y="5792772"/>
            <a:ext cx="6152827"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فردی اتومبیل </a:t>
            </a:r>
            <a:r>
              <a:rPr lang="fa-IR" sz="3200" dirty="0">
                <a:solidFill>
                  <a:srgbClr val="231F20"/>
                </a:solidFill>
                <a:latin typeface="AmuzehNewNormalPS"/>
                <a:cs typeface="B Koodak" panose="00000700000000000000" pitchFamily="2" charset="-78"/>
              </a:rPr>
              <a:t>خود را در </a:t>
            </a:r>
            <a:r>
              <a:rPr lang="fa-IR" sz="3200" dirty="0" smtClean="0">
                <a:solidFill>
                  <a:srgbClr val="231F20"/>
                </a:solidFill>
                <a:latin typeface="AmuzehNewNormalPS"/>
                <a:cs typeface="B Koodak" panose="00000700000000000000" pitchFamily="2" charset="-78"/>
              </a:rPr>
              <a:t>پیاده رو </a:t>
            </a:r>
            <a:r>
              <a:rPr lang="fa-IR" sz="3200" dirty="0">
                <a:solidFill>
                  <a:srgbClr val="231F20"/>
                </a:solidFill>
                <a:latin typeface="AmuzehNewNormalPS"/>
                <a:cs typeface="B Koodak" panose="00000700000000000000" pitchFamily="2" charset="-78"/>
              </a:rPr>
              <a:t>پارک </a:t>
            </a:r>
            <a:r>
              <a:rPr lang="fa-IR" sz="3200" dirty="0" smtClean="0">
                <a:solidFill>
                  <a:srgbClr val="231F20"/>
                </a:solidFill>
                <a:latin typeface="AmuzehNewNormalPS"/>
                <a:cs typeface="B Koodak" panose="00000700000000000000" pitchFamily="2" charset="-78"/>
              </a:rPr>
              <a:t>کند.</a:t>
            </a:r>
            <a:endParaRPr lang="fa-IR" dirty="0"/>
          </a:p>
        </p:txBody>
      </p:sp>
    </p:spTree>
    <p:extLst>
      <p:ext uri="{BB962C8B-B14F-4D97-AF65-F5344CB8AC3E}">
        <p14:creationId xmlns:p14="http://schemas.microsoft.com/office/powerpoint/2010/main" val="2443503842"/>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1893372" y="1135134"/>
            <a:ext cx="8405247" cy="769441"/>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به طور کلی </a:t>
            </a:r>
            <a:r>
              <a:rPr lang="fa-IR" sz="3200" dirty="0" smtClean="0">
                <a:ln w="0"/>
                <a:solidFill>
                  <a:srgbClr val="0000FF"/>
                </a:solidFill>
                <a:cs typeface="B Koodak" panose="00000700000000000000" pitchFamily="2" charset="-78"/>
              </a:rPr>
              <a:t>فرهنگ</a:t>
            </a:r>
            <a:r>
              <a:rPr lang="fa-IR" sz="3200" dirty="0" smtClean="0">
                <a:ln w="0"/>
                <a:cs typeface="B Koodak" panose="00000700000000000000" pitchFamily="2" charset="-78"/>
              </a:rPr>
              <a:t> یک جامعه، </a:t>
            </a:r>
            <a:r>
              <a:rPr lang="fa-IR" sz="3200" dirty="0" err="1" smtClean="0">
                <a:ln w="0"/>
                <a:solidFill>
                  <a:srgbClr val="0000FF"/>
                </a:solidFill>
                <a:cs typeface="B Koodak" panose="00000700000000000000" pitchFamily="2" charset="-78"/>
              </a:rPr>
              <a:t>شیوۀ</a:t>
            </a:r>
            <a:r>
              <a:rPr lang="fa-IR" sz="3200" dirty="0" smtClean="0">
                <a:ln w="0"/>
                <a:solidFill>
                  <a:srgbClr val="0000FF"/>
                </a:solidFill>
                <a:cs typeface="B Koodak" panose="00000700000000000000" pitchFamily="2" charset="-78"/>
              </a:rPr>
              <a:t> زندگی </a:t>
            </a:r>
            <a:r>
              <a:rPr lang="fa-IR" sz="3200" dirty="0" smtClean="0">
                <a:ln w="0"/>
                <a:cs typeface="B Koodak" panose="00000700000000000000" pitchFamily="2" charset="-78"/>
              </a:rPr>
              <a:t>آن جامعه است.</a:t>
            </a:r>
            <a:endParaRPr lang="en-US" sz="3200" b="0" cap="none" spc="0" dirty="0">
              <a:ln w="0"/>
              <a:solidFill>
                <a:schemeClr val="tx1"/>
              </a:solidFill>
            </a:endParaRPr>
          </a:p>
        </p:txBody>
      </p:sp>
      <p:sp>
        <p:nvSpPr>
          <p:cNvPr id="9" name="Rectangle 8"/>
          <p:cNvSpPr/>
          <p:nvPr/>
        </p:nvSpPr>
        <p:spPr>
          <a:xfrm>
            <a:off x="4526845" y="329178"/>
            <a:ext cx="3138302"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فرهنگ، </a:t>
            </a:r>
            <a:r>
              <a:rPr lang="fa-IR" sz="3200" dirty="0" err="1" smtClean="0">
                <a:ln w="0"/>
                <a:cs typeface="B Koodak" panose="00000700000000000000" pitchFamily="2" charset="-78"/>
              </a:rPr>
              <a:t>شیوۀ</a:t>
            </a:r>
            <a:r>
              <a:rPr lang="fa-IR" sz="3200" dirty="0" smtClean="0">
                <a:ln w="0"/>
                <a:cs typeface="B Koodak" panose="00000700000000000000" pitchFamily="2" charset="-78"/>
              </a:rPr>
              <a:t> زندگی</a:t>
            </a:r>
            <a:endParaRPr lang="en-US" sz="3200" b="0" cap="none" spc="0" dirty="0">
              <a:ln w="0"/>
              <a:solidFill>
                <a:schemeClr val="tx1"/>
              </a:solidFill>
            </a:endParaRPr>
          </a:p>
        </p:txBody>
      </p:sp>
      <p:sp>
        <p:nvSpPr>
          <p:cNvPr id="10" name="Rectangle 9"/>
          <p:cNvSpPr/>
          <p:nvPr/>
        </p:nvSpPr>
        <p:spPr>
          <a:xfrm>
            <a:off x="842069" y="2049087"/>
            <a:ext cx="10507851" cy="830997"/>
          </a:xfrm>
          <a:prstGeom prst="rect">
            <a:avLst/>
          </a:prstGeom>
        </p:spPr>
        <p:txBody>
          <a:bodyPr wrap="square">
            <a:spAutoFit/>
          </a:bodyPr>
          <a:lstStyle/>
          <a:p>
            <a:pPr algn="ctr">
              <a:lnSpc>
                <a:spcPct val="150000"/>
              </a:lnSpc>
            </a:pPr>
            <a:r>
              <a:rPr lang="fa-IR" sz="3200" dirty="0">
                <a:ln w="0"/>
                <a:solidFill>
                  <a:srgbClr val="0000FF"/>
                </a:solidFill>
                <a:cs typeface="B Koodak" panose="00000700000000000000" pitchFamily="2" charset="-78"/>
              </a:rPr>
              <a:t>جامعه بدون فرهنگ وجود ندارد </a:t>
            </a:r>
            <a:r>
              <a:rPr lang="fa-IR" sz="3200" dirty="0">
                <a:ln w="0"/>
                <a:cs typeface="B Koodak" panose="00000700000000000000" pitchFamily="2" charset="-78"/>
              </a:rPr>
              <a:t>و فرهنگ هم بدون جامعه به وجود </a:t>
            </a:r>
            <a:r>
              <a:rPr lang="fa-IR" sz="3200" dirty="0" err="1">
                <a:ln w="0"/>
                <a:cs typeface="B Koodak" panose="00000700000000000000" pitchFamily="2" charset="-78"/>
              </a:rPr>
              <a:t>نمی</a:t>
            </a:r>
            <a:r>
              <a:rPr lang="fa-IR" sz="3200" dirty="0">
                <a:ln w="0"/>
                <a:cs typeface="B Koodak" panose="00000700000000000000" pitchFamily="2" charset="-78"/>
              </a:rPr>
              <a:t> آید</a:t>
            </a:r>
            <a:r>
              <a:rPr lang="fa-IR" sz="3200" dirty="0" smtClean="0">
                <a:ln w="0"/>
                <a:cs typeface="B Koodak" panose="00000700000000000000" pitchFamily="2" charset="-78"/>
              </a:rPr>
              <a:t>.</a:t>
            </a:r>
            <a:endParaRPr lang="fa-IR" sz="3200" dirty="0">
              <a:ln w="0"/>
              <a:cs typeface="B Koodak" panose="00000700000000000000" pitchFamily="2" charset="-78"/>
            </a:endParaRPr>
          </a:p>
        </p:txBody>
      </p:sp>
      <p:sp>
        <p:nvSpPr>
          <p:cNvPr id="11" name="Rectangle 10"/>
          <p:cNvSpPr/>
          <p:nvPr/>
        </p:nvSpPr>
        <p:spPr>
          <a:xfrm>
            <a:off x="552768" y="3124259"/>
            <a:ext cx="11086452" cy="830997"/>
          </a:xfrm>
          <a:prstGeom prst="rect">
            <a:avLst/>
          </a:prstGeom>
          <a:noFill/>
        </p:spPr>
        <p:txBody>
          <a:bodyPr wrap="square" lIns="91440" tIns="45720" rIns="91440" bIns="45720">
            <a:spAutoFit/>
          </a:bodyPr>
          <a:lstStyle/>
          <a:p>
            <a:pPr algn="ctr">
              <a:lnSpc>
                <a:spcPct val="150000"/>
              </a:lnSpc>
            </a:pPr>
            <a:r>
              <a:rPr lang="fa-IR" sz="3200" dirty="0" smtClean="0">
                <a:ln w="0"/>
                <a:cs typeface="B Koodak" panose="00000700000000000000" pitchFamily="2" charset="-78"/>
              </a:rPr>
              <a:t>افراد یک جامعه برای زندگی در کنار هم از شیوه های مشترکی استفاده می کنند.</a:t>
            </a:r>
            <a:endParaRPr lang="en-US" sz="3200" b="0" cap="none" spc="0" dirty="0">
              <a:ln w="0"/>
              <a:solidFill>
                <a:schemeClr val="tx1"/>
              </a:solidFill>
            </a:endParaRPr>
          </a:p>
        </p:txBody>
      </p:sp>
      <p:sp>
        <p:nvSpPr>
          <p:cNvPr id="12" name="Round Diagonal Corner Rectangle 11"/>
          <p:cNvSpPr/>
          <p:nvPr/>
        </p:nvSpPr>
        <p:spPr>
          <a:xfrm>
            <a:off x="6739003" y="4173209"/>
            <a:ext cx="5150598" cy="898902"/>
          </a:xfrm>
          <a:prstGeom prst="round2DiagRect">
            <a:avLst>
              <a:gd name="adj1" fmla="val 50000"/>
              <a:gd name="adj2" fmla="val 0"/>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cs typeface="B Koodak" panose="00000700000000000000" pitchFamily="2" charset="-78"/>
              </a:rPr>
              <a:t>چگونگی برقراری ارتباط با یکدیگر</a:t>
            </a:r>
            <a:endParaRPr lang="fa-IR" sz="3200" dirty="0">
              <a:ln w="0"/>
              <a:solidFill>
                <a:schemeClr val="tx1"/>
              </a:solidFill>
            </a:endParaRPr>
          </a:p>
        </p:txBody>
      </p:sp>
      <p:sp>
        <p:nvSpPr>
          <p:cNvPr id="13" name="Round Diagonal Corner Rectangle 12"/>
          <p:cNvSpPr/>
          <p:nvPr/>
        </p:nvSpPr>
        <p:spPr>
          <a:xfrm>
            <a:off x="3631524" y="4160668"/>
            <a:ext cx="2774186" cy="898902"/>
          </a:xfrm>
          <a:prstGeom prst="round2DiagRect">
            <a:avLst>
              <a:gd name="adj1" fmla="val 50000"/>
              <a:gd name="adj2" fmla="val 0"/>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cs typeface="B Koodak" panose="00000700000000000000" pitchFamily="2" charset="-78"/>
              </a:rPr>
              <a:t>باورها و اعتقادات</a:t>
            </a:r>
            <a:endParaRPr lang="fa-IR" sz="3200" dirty="0">
              <a:ln w="0"/>
              <a:solidFill>
                <a:schemeClr val="tx1"/>
              </a:solidFill>
            </a:endParaRPr>
          </a:p>
        </p:txBody>
      </p:sp>
      <p:sp>
        <p:nvSpPr>
          <p:cNvPr id="14" name="Round Diagonal Corner Rectangle 13"/>
          <p:cNvSpPr/>
          <p:nvPr/>
        </p:nvSpPr>
        <p:spPr>
          <a:xfrm>
            <a:off x="524045" y="4199431"/>
            <a:ext cx="2774186" cy="898902"/>
          </a:xfrm>
          <a:prstGeom prst="round2DiagRect">
            <a:avLst>
              <a:gd name="adj1" fmla="val 50000"/>
              <a:gd name="adj2" fmla="val 0"/>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chemeClr val="tx1"/>
                </a:solidFill>
                <a:cs typeface="B Koodak" panose="00000700000000000000" pitchFamily="2" charset="-78"/>
              </a:rPr>
              <a:t>قوانین و مقررات</a:t>
            </a:r>
            <a:endParaRPr lang="fa-IR" sz="3200" dirty="0">
              <a:ln w="0"/>
              <a:solidFill>
                <a:schemeClr val="tx1"/>
              </a:solidFill>
            </a:endParaRPr>
          </a:p>
        </p:txBody>
      </p:sp>
      <p:sp>
        <p:nvSpPr>
          <p:cNvPr id="15" name="Round Diagonal Corner Rectangle 14"/>
          <p:cNvSpPr/>
          <p:nvPr/>
        </p:nvSpPr>
        <p:spPr>
          <a:xfrm>
            <a:off x="3844866" y="5222486"/>
            <a:ext cx="4502255" cy="898902"/>
          </a:xfrm>
          <a:prstGeom prst="round2DiagRect">
            <a:avLst>
              <a:gd name="adj1" fmla="val 50000"/>
              <a:gd name="adj2" fmla="val 0"/>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err="1" smtClean="0">
                <a:ln w="0"/>
                <a:solidFill>
                  <a:schemeClr val="tx1"/>
                </a:solidFill>
                <a:cs typeface="B Koodak" panose="00000700000000000000" pitchFamily="2" charset="-78"/>
              </a:rPr>
              <a:t>نحوۀ</a:t>
            </a:r>
            <a:r>
              <a:rPr lang="fa-IR" sz="3200" dirty="0" smtClean="0">
                <a:ln w="0"/>
                <a:solidFill>
                  <a:schemeClr val="tx1"/>
                </a:solidFill>
                <a:cs typeface="B Koodak" panose="00000700000000000000" pitchFamily="2" charset="-78"/>
              </a:rPr>
              <a:t> استفاده از محیط طبیعی</a:t>
            </a:r>
            <a:endParaRPr lang="fa-IR" sz="3200" dirty="0">
              <a:ln w="0"/>
              <a:solidFill>
                <a:schemeClr val="tx1"/>
              </a:solidFill>
            </a:endParaRPr>
          </a:p>
        </p:txBody>
      </p:sp>
      <p:sp>
        <p:nvSpPr>
          <p:cNvPr id="16" name="Rectangle 15"/>
          <p:cNvSpPr/>
          <p:nvPr/>
        </p:nvSpPr>
        <p:spPr>
          <a:xfrm>
            <a:off x="1241316" y="5942787"/>
            <a:ext cx="9709356" cy="830997"/>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پس </a:t>
            </a:r>
            <a:r>
              <a:rPr lang="fa-IR" sz="3200" dirty="0">
                <a:ln w="0"/>
                <a:solidFill>
                  <a:srgbClr val="0000FF"/>
                </a:solidFill>
                <a:cs typeface="B Koodak" panose="00000700000000000000" pitchFamily="2" charset="-78"/>
              </a:rPr>
              <a:t>فرهنگ</a:t>
            </a:r>
            <a:r>
              <a:rPr lang="fa-IR" sz="3200" dirty="0">
                <a:ln w="0"/>
                <a:cs typeface="B Koodak" panose="00000700000000000000" pitchFamily="2" charset="-78"/>
              </a:rPr>
              <a:t> را می توان </a:t>
            </a:r>
            <a:r>
              <a:rPr lang="fa-IR" sz="3200" dirty="0">
                <a:ln w="0"/>
                <a:solidFill>
                  <a:srgbClr val="0000FF"/>
                </a:solidFill>
                <a:cs typeface="B Koodak" panose="00000700000000000000" pitchFamily="2" charset="-78"/>
              </a:rPr>
              <a:t>شیوه مشترک زندگی در یک جامعه </a:t>
            </a:r>
            <a:r>
              <a:rPr lang="fa-IR" sz="3200" dirty="0" smtClean="0">
                <a:ln w="0"/>
                <a:cs typeface="B Koodak" panose="00000700000000000000" pitchFamily="2" charset="-78"/>
              </a:rPr>
              <a:t>دانست</a:t>
            </a:r>
            <a:r>
              <a:rPr lang="fa-IR" dirty="0" smtClean="0">
                <a:solidFill>
                  <a:srgbClr val="231F20"/>
                </a:solidFill>
                <a:latin typeface="AmuzehNewNormalPS"/>
              </a:rPr>
              <a:t>.</a:t>
            </a:r>
            <a:endParaRPr lang="fa-IR" dirty="0"/>
          </a:p>
        </p:txBody>
      </p:sp>
    </p:spTree>
    <p:extLst>
      <p:ext uri="{BB962C8B-B14F-4D97-AF65-F5344CB8AC3E}">
        <p14:creationId xmlns:p14="http://schemas.microsoft.com/office/powerpoint/2010/main" val="29952790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P spid="15"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32" y="0"/>
            <a:ext cx="1235423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212" y="735921"/>
            <a:ext cx="4655108" cy="3519262"/>
          </a:xfrm>
          <a:prstGeom prst="rect">
            <a:avLst/>
          </a:prstGeom>
        </p:spPr>
      </p:pic>
      <p:sp>
        <p:nvSpPr>
          <p:cNvPr id="7" name="Rectangle 6"/>
          <p:cNvSpPr/>
          <p:nvPr/>
        </p:nvSpPr>
        <p:spPr>
          <a:xfrm>
            <a:off x="1132918" y="4206274"/>
            <a:ext cx="9763932" cy="1569660"/>
          </a:xfrm>
          <a:prstGeom prst="rect">
            <a:avLst/>
          </a:prstGeom>
        </p:spPr>
        <p:txBody>
          <a:bodyPr wrap="square">
            <a:spAutoFit/>
          </a:bodyPr>
          <a:lstStyle/>
          <a:p>
            <a:pPr algn="ctr">
              <a:lnSpc>
                <a:spcPct val="150000"/>
              </a:lnSpc>
            </a:pPr>
            <a:r>
              <a:rPr lang="fa-IR" sz="3200" dirty="0" smtClean="0">
                <a:solidFill>
                  <a:srgbClr val="231F20"/>
                </a:solidFill>
                <a:latin typeface="AmuzehNewNormalPS"/>
                <a:cs typeface="B Koodak" panose="00000700000000000000" pitchFamily="2" charset="-78"/>
              </a:rPr>
              <a:t>به </a:t>
            </a:r>
            <a:r>
              <a:rPr lang="fa-IR" sz="3200" dirty="0">
                <a:solidFill>
                  <a:srgbClr val="231F20"/>
                </a:solidFill>
                <a:latin typeface="AmuzehNewNormalPS"/>
                <a:cs typeface="B Koodak" panose="00000700000000000000" pitchFamily="2" charset="-78"/>
              </a:rPr>
              <a:t>نظر </a:t>
            </a:r>
            <a:r>
              <a:rPr lang="fa-IR" sz="3200" dirty="0" smtClean="0">
                <a:solidFill>
                  <a:srgbClr val="231F20"/>
                </a:solidFill>
                <a:latin typeface="AmuzehNewNormalPS"/>
                <a:cs typeface="B Koodak" panose="00000700000000000000" pitchFamily="2" charset="-78"/>
              </a:rPr>
              <a:t>شما</a:t>
            </a:r>
            <a:r>
              <a:rPr lang="fa-IR" sz="3200" dirty="0">
                <a:solidFill>
                  <a:srgbClr val="231F20"/>
                </a:solidFill>
                <a:latin typeface="AmuzehNewNormalPS"/>
                <a:cs typeface="B Koodak" panose="00000700000000000000" pitchFamily="2" charset="-78"/>
              </a:rPr>
              <a:t>، در هر یک از این موارد، برخورد جامعه با فرد چگونه </a:t>
            </a:r>
            <a:r>
              <a:rPr lang="fa-IR" sz="3200" dirty="0" smtClean="0">
                <a:solidFill>
                  <a:srgbClr val="231F20"/>
                </a:solidFill>
                <a:latin typeface="AmuzehNewNormalPS"/>
                <a:cs typeface="B Koodak" panose="00000700000000000000" pitchFamily="2" charset="-78"/>
              </a:rPr>
              <a:t>است؟ </a:t>
            </a:r>
            <a:r>
              <a:rPr lang="fa-IR" sz="3200" dirty="0">
                <a:solidFill>
                  <a:srgbClr val="231F20"/>
                </a:solidFill>
                <a:latin typeface="AmuzehNewNormalPS"/>
                <a:cs typeface="B Koodak" panose="00000700000000000000" pitchFamily="2" charset="-78"/>
              </a:rPr>
              <a:t>و چگونه او را مجازات </a:t>
            </a:r>
            <a:r>
              <a:rPr lang="fa-IR" sz="3200" dirty="0" smtClean="0">
                <a:solidFill>
                  <a:srgbClr val="231F20"/>
                </a:solidFill>
                <a:latin typeface="AmuzehNewNormalPS"/>
                <a:cs typeface="B Koodak" panose="00000700000000000000" pitchFamily="2" charset="-78"/>
              </a:rPr>
              <a:t>می کند؟</a:t>
            </a:r>
            <a:endParaRPr lang="fa-IR" sz="3200" dirty="0">
              <a:cs typeface="B Koodak" panose="00000700000000000000" pitchFamily="2" charset="-78"/>
            </a:endParaRPr>
          </a:p>
        </p:txBody>
      </p:sp>
    </p:spTree>
    <p:extLst>
      <p:ext uri="{BB962C8B-B14F-4D97-AF65-F5344CB8AC3E}">
        <p14:creationId xmlns:p14="http://schemas.microsoft.com/office/powerpoint/2010/main" val="3320370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 name="16-Point Star 3"/>
          <p:cNvSpPr/>
          <p:nvPr/>
        </p:nvSpPr>
        <p:spPr>
          <a:xfrm>
            <a:off x="4752688" y="162232"/>
            <a:ext cx="2686622" cy="1165123"/>
          </a:xfrm>
          <a:prstGeom prst="star16">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ارزش ها</a:t>
            </a:r>
            <a:endParaRPr lang="fa-IR" sz="3200" dirty="0"/>
          </a:p>
        </p:txBody>
      </p:sp>
      <p:sp>
        <p:nvSpPr>
          <p:cNvPr id="5" name="Rectangle 4"/>
          <p:cNvSpPr/>
          <p:nvPr/>
        </p:nvSpPr>
        <p:spPr>
          <a:xfrm>
            <a:off x="631721" y="1489587"/>
            <a:ext cx="10928555" cy="769441"/>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ارزش یعنی خوب و بد، زشت و زیبا و مطلوب یا نامطلوب دانستن امور مختلف. </a:t>
            </a:r>
            <a:endParaRPr lang="fa-IR" dirty="0"/>
          </a:p>
        </p:txBody>
      </p:sp>
      <p:sp>
        <p:nvSpPr>
          <p:cNvPr id="6" name="Rectangle 5"/>
          <p:cNvSpPr/>
          <p:nvPr/>
        </p:nvSpPr>
        <p:spPr>
          <a:xfrm>
            <a:off x="1839857" y="2421260"/>
            <a:ext cx="8512279" cy="769441"/>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برای مثال </a:t>
            </a:r>
            <a:r>
              <a:rPr lang="fa-IR" sz="3200" dirty="0" smtClean="0">
                <a:solidFill>
                  <a:srgbClr val="231F20"/>
                </a:solidFill>
                <a:latin typeface="AmuzehNewNormalPS"/>
                <a:cs typeface="B Koodak" panose="00000700000000000000" pitchFamily="2" charset="-78"/>
              </a:rPr>
              <a:t>می گوییم راست گویی </a:t>
            </a:r>
            <a:r>
              <a:rPr lang="fa-IR" sz="3200" dirty="0">
                <a:solidFill>
                  <a:srgbClr val="231F20"/>
                </a:solidFill>
                <a:latin typeface="AmuzehNewNormalPS"/>
                <a:cs typeface="B Koodak" panose="00000700000000000000" pitchFamily="2" charset="-78"/>
              </a:rPr>
              <a:t>خوب و دروغگویی بد است. </a:t>
            </a:r>
            <a:endParaRPr lang="fa-IR"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778" y="3748615"/>
            <a:ext cx="3809524" cy="253333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079" y="3710519"/>
            <a:ext cx="4076190" cy="2571429"/>
          </a:xfrm>
          <a:prstGeom prst="rect">
            <a:avLst/>
          </a:prstGeom>
        </p:spPr>
      </p:pic>
    </p:spTree>
    <p:extLst>
      <p:ext uri="{BB962C8B-B14F-4D97-AF65-F5344CB8AC3E}">
        <p14:creationId xmlns:p14="http://schemas.microsoft.com/office/powerpoint/2010/main" val="178562894"/>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404349" y="826487"/>
            <a:ext cx="11208774"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FF0000"/>
            </a:solidFill>
          </a:ln>
        </p:spPr>
        <p:txBody>
          <a:bodyPr wrap="square">
            <a:spAutoFit/>
          </a:bodyPr>
          <a:lstStyle/>
          <a:p>
            <a:r>
              <a:rPr lang="fa-IR" sz="3200" dirty="0">
                <a:solidFill>
                  <a:srgbClr val="231F20"/>
                </a:solidFill>
                <a:latin typeface="AmuzehNewNormalPS"/>
                <a:cs typeface="B Koodak" panose="00000700000000000000" pitchFamily="2" charset="-78"/>
              </a:rPr>
              <a:t>ارزشها </a:t>
            </a:r>
            <a:r>
              <a:rPr lang="fa-IR" sz="3200" dirty="0" smtClean="0">
                <a:solidFill>
                  <a:srgbClr val="231F20"/>
                </a:solidFill>
                <a:latin typeface="AmuzehNewNormalPS"/>
                <a:cs typeface="B Koodak" panose="00000700000000000000" pitchFamily="2" charset="-78"/>
              </a:rPr>
              <a:t>زمینۀ شکل گیری </a:t>
            </a:r>
            <a:r>
              <a:rPr lang="fa-IR" sz="3200" dirty="0">
                <a:solidFill>
                  <a:srgbClr val="231F20"/>
                </a:solidFill>
                <a:latin typeface="AmuzehNewNormalPS"/>
                <a:cs typeface="B Koodak" panose="00000700000000000000" pitchFamily="2" charset="-78"/>
              </a:rPr>
              <a:t>هنجارها را ایجاد </a:t>
            </a:r>
            <a:r>
              <a:rPr lang="fa-IR" sz="3200" dirty="0" smtClean="0">
                <a:solidFill>
                  <a:srgbClr val="231F20"/>
                </a:solidFill>
                <a:latin typeface="AmuzehNewNormalPS"/>
                <a:cs typeface="B Koodak" panose="00000700000000000000" pitchFamily="2" charset="-78"/>
              </a:rPr>
              <a:t>می کنند </a:t>
            </a:r>
            <a:r>
              <a:rPr lang="fa-IR" sz="3200" dirty="0">
                <a:solidFill>
                  <a:srgbClr val="231F20"/>
                </a:solidFill>
                <a:latin typeface="AmuzehNewNormalPS"/>
                <a:cs typeface="B Koodak" panose="00000700000000000000" pitchFamily="2" charset="-78"/>
              </a:rPr>
              <a:t>و جهت </a:t>
            </a:r>
            <a:r>
              <a:rPr lang="fa-IR" sz="3200" dirty="0" err="1">
                <a:solidFill>
                  <a:srgbClr val="231F20"/>
                </a:solidFill>
                <a:latin typeface="AmuzehNewNormalPS"/>
                <a:cs typeface="B Koodak" panose="00000700000000000000" pitchFamily="2" charset="-78"/>
              </a:rPr>
              <a:t>دهندۀ</a:t>
            </a:r>
            <a:r>
              <a:rPr lang="fa-IR" sz="3200" dirty="0">
                <a:solidFill>
                  <a:srgbClr val="231F20"/>
                </a:solidFill>
                <a:latin typeface="AmuzehNewNormalPS"/>
                <a:cs typeface="B Koodak" panose="00000700000000000000" pitchFamily="2" charset="-78"/>
              </a:rPr>
              <a:t> رفتارها هستند. </a:t>
            </a:r>
            <a:endParaRPr lang="fa-IR" dirty="0"/>
          </a:p>
        </p:txBody>
      </p:sp>
      <p:sp>
        <p:nvSpPr>
          <p:cNvPr id="4" name="Rectangle 3"/>
          <p:cNvSpPr/>
          <p:nvPr/>
        </p:nvSpPr>
        <p:spPr>
          <a:xfrm>
            <a:off x="1839857" y="2162008"/>
            <a:ext cx="8337758"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افراد </a:t>
            </a:r>
            <a:r>
              <a:rPr lang="fa-IR" sz="3200" dirty="0">
                <a:solidFill>
                  <a:srgbClr val="231F20"/>
                </a:solidFill>
                <a:latin typeface="AmuzehNewNormalPS"/>
                <a:cs typeface="B Koodak" panose="00000700000000000000" pitchFamily="2" charset="-78"/>
              </a:rPr>
              <a:t>بر مبنای ارزشهایی که به آنها معتقدند</a:t>
            </a:r>
            <a:r>
              <a:rPr lang="fa-IR" sz="3200" dirty="0" smtClean="0">
                <a:solidFill>
                  <a:srgbClr val="231F20"/>
                </a:solidFill>
                <a:latin typeface="AmuzehNewNormalPS"/>
                <a:cs typeface="B Koodak" panose="00000700000000000000" pitchFamily="2" charset="-78"/>
              </a:rPr>
              <a:t>، عمل می کنند</a:t>
            </a:r>
            <a:r>
              <a:rPr lang="fa-IR" sz="3200" dirty="0">
                <a:solidFill>
                  <a:srgbClr val="231F20"/>
                </a:solidFill>
                <a:latin typeface="AmuzehNewNormalPS"/>
                <a:cs typeface="B Koodak" panose="00000700000000000000" pitchFamily="2" charset="-78"/>
              </a:rPr>
              <a:t>. </a:t>
            </a:r>
          </a:p>
        </p:txBody>
      </p:sp>
      <p:grpSp>
        <p:nvGrpSpPr>
          <p:cNvPr id="7" name="Group 6"/>
          <p:cNvGrpSpPr/>
          <p:nvPr/>
        </p:nvGrpSpPr>
        <p:grpSpPr>
          <a:xfrm>
            <a:off x="-87263" y="3005205"/>
            <a:ext cx="12191998" cy="3862027"/>
            <a:chOff x="-87263" y="3005205"/>
            <a:chExt cx="12191998" cy="3862027"/>
          </a:xfrm>
        </p:grpSpPr>
        <p:sp>
          <p:nvSpPr>
            <p:cNvPr id="5" name="Rectangle 4"/>
            <p:cNvSpPr/>
            <p:nvPr/>
          </p:nvSpPr>
          <p:spPr>
            <a:xfrm>
              <a:off x="-87263" y="3005205"/>
              <a:ext cx="12191998" cy="1508105"/>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کسی که پرهیز از اسراف را کار خوب و درستی </a:t>
              </a:r>
              <a:r>
                <a:rPr lang="fa-IR" sz="3200" dirty="0" smtClean="0">
                  <a:solidFill>
                    <a:srgbClr val="231F20"/>
                  </a:solidFill>
                  <a:latin typeface="AmuzehNewNormalPS"/>
                  <a:cs typeface="B Koodak" panose="00000700000000000000" pitchFamily="2" charset="-78"/>
                </a:rPr>
                <a:t>می داند </a:t>
              </a:r>
              <a:r>
                <a:rPr lang="fa-IR" sz="3200" dirty="0">
                  <a:solidFill>
                    <a:srgbClr val="231F20"/>
                  </a:solidFill>
                  <a:latin typeface="AmuzehNewNormalPS"/>
                  <a:cs typeface="B Koodak" panose="00000700000000000000" pitchFamily="2" charset="-78"/>
                </a:rPr>
                <a:t>و آن را ارزش تلقی </a:t>
              </a:r>
              <a:r>
                <a:rPr lang="fa-IR" sz="3200" dirty="0" smtClean="0">
                  <a:solidFill>
                    <a:srgbClr val="231F20"/>
                  </a:solidFill>
                  <a:latin typeface="AmuzehNewNormalPS"/>
                  <a:cs typeface="B Koodak" panose="00000700000000000000" pitchFamily="2" charset="-78"/>
                </a:rPr>
                <a:t>می کند</a:t>
              </a:r>
              <a:r>
                <a:rPr lang="fa-IR" sz="3200" dirty="0">
                  <a:solidFill>
                    <a:srgbClr val="231F20"/>
                  </a:solidFill>
                  <a:latin typeface="AmuzehNewNormalPS"/>
                  <a:cs typeface="B Koodak" panose="00000700000000000000" pitchFamily="2" charset="-78"/>
                </a:rPr>
                <a:t>، اگر در عمل هم از اسراف بپرهیزد، </a:t>
              </a:r>
              <a:r>
                <a:rPr lang="fa-IR" sz="3200" dirty="0" err="1">
                  <a:solidFill>
                    <a:srgbClr val="231F20"/>
                  </a:solidFill>
                  <a:latin typeface="AmuzehNewNormalPS"/>
                  <a:cs typeface="B Koodak" panose="00000700000000000000" pitchFamily="2" charset="-78"/>
                </a:rPr>
                <a:t>هنجارش</a:t>
              </a:r>
              <a:r>
                <a:rPr lang="fa-IR" sz="3200" dirty="0">
                  <a:solidFill>
                    <a:srgbClr val="231F20"/>
                  </a:solidFill>
                  <a:latin typeface="AmuzehNewNormalPS"/>
                  <a:cs typeface="B Koodak" panose="00000700000000000000" pitchFamily="2" charset="-78"/>
                </a:rPr>
                <a:t> طبق این ارزش بوده </a:t>
              </a:r>
              <a:r>
                <a:rPr lang="fa-IR" sz="3200" dirty="0" smtClean="0">
                  <a:solidFill>
                    <a:srgbClr val="231F20"/>
                  </a:solidFill>
                  <a:latin typeface="AmuzehNewNormalPS"/>
                  <a:cs typeface="B Koodak" panose="00000700000000000000" pitchFamily="2" charset="-78"/>
                </a:rPr>
                <a:t>است.</a:t>
              </a:r>
              <a:endParaRPr lang="fa-IR"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986" y="4771732"/>
              <a:ext cx="2857500" cy="2095500"/>
            </a:xfrm>
            <a:prstGeom prst="rect">
              <a:avLst/>
            </a:prstGeom>
          </p:spPr>
        </p:pic>
      </p:grpSp>
    </p:spTree>
    <p:extLst>
      <p:ext uri="{BB962C8B-B14F-4D97-AF65-F5344CB8AC3E}">
        <p14:creationId xmlns:p14="http://schemas.microsoft.com/office/powerpoint/2010/main" val="2672783696"/>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2"/>
          <p:cNvSpPr/>
          <p:nvPr/>
        </p:nvSpPr>
        <p:spPr>
          <a:xfrm>
            <a:off x="1268361" y="253632"/>
            <a:ext cx="9655277"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ارزشهای اجتماعی ارزشهایی هستند که مورد توجه اکثر </a:t>
            </a:r>
            <a:r>
              <a:rPr lang="fa-IR" sz="3200" dirty="0" smtClean="0">
                <a:solidFill>
                  <a:srgbClr val="231F20"/>
                </a:solidFill>
                <a:latin typeface="AmuzehNewNormalPS"/>
                <a:cs typeface="B Koodak" panose="00000700000000000000" pitchFamily="2" charset="-78"/>
              </a:rPr>
              <a:t>افراد جامعه </a:t>
            </a:r>
            <a:r>
              <a:rPr lang="fa-IR" sz="3200" dirty="0" err="1" smtClean="0">
                <a:solidFill>
                  <a:srgbClr val="231F20"/>
                </a:solidFill>
                <a:latin typeface="AmuzehNewNormalPS"/>
                <a:cs typeface="B Koodak" panose="00000700000000000000" pitchFamily="2" charset="-78"/>
              </a:rPr>
              <a:t>اند</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و افراد به </a:t>
            </a:r>
            <a:r>
              <a:rPr lang="fa-IR" sz="3200" dirty="0" smtClean="0">
                <a:solidFill>
                  <a:srgbClr val="231F20"/>
                </a:solidFill>
                <a:latin typeface="AmuzehNewNormalPS"/>
                <a:cs typeface="B Koodak" panose="00000700000000000000" pitchFamily="2" charset="-78"/>
              </a:rPr>
              <a:t>عملی شدن </a:t>
            </a:r>
            <a:r>
              <a:rPr lang="fa-IR" sz="3200" dirty="0">
                <a:solidFill>
                  <a:srgbClr val="231F20"/>
                </a:solidFill>
                <a:latin typeface="AmuzehNewNormalPS"/>
                <a:cs typeface="B Koodak" panose="00000700000000000000" pitchFamily="2" charset="-78"/>
              </a:rPr>
              <a:t>آنها تمایل دارند. </a:t>
            </a:r>
            <a:endParaRPr lang="fa-IR" sz="3200" dirty="0">
              <a:cs typeface="B Koodak" panose="00000700000000000000" pitchFamily="2" charset="-78"/>
            </a:endParaRPr>
          </a:p>
        </p:txBody>
      </p:sp>
      <p:sp>
        <p:nvSpPr>
          <p:cNvPr id="4" name="Rectangle 3"/>
          <p:cNvSpPr/>
          <p:nvPr/>
        </p:nvSpPr>
        <p:spPr>
          <a:xfrm>
            <a:off x="1517854" y="1705492"/>
            <a:ext cx="9156289" cy="769441"/>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برای یک تیم ورزشی، </a:t>
            </a:r>
            <a:r>
              <a:rPr lang="fa-IR" sz="3200" dirty="0">
                <a:solidFill>
                  <a:srgbClr val="0000FF"/>
                </a:solidFill>
                <a:latin typeface="AmuzehNewNormalPS"/>
                <a:cs typeface="B Koodak" panose="00000700000000000000" pitchFamily="2" charset="-78"/>
              </a:rPr>
              <a:t>پیروزی در مسابقه </a:t>
            </a:r>
            <a:r>
              <a:rPr lang="fa-IR" sz="3200" dirty="0" smtClean="0">
                <a:solidFill>
                  <a:srgbClr val="231F20"/>
                </a:solidFill>
                <a:latin typeface="AmuzehNewNormalPS"/>
                <a:cs typeface="B Koodak" panose="00000700000000000000" pitchFamily="2" charset="-78"/>
              </a:rPr>
              <a:t>ارزش </a:t>
            </a:r>
            <a:r>
              <a:rPr lang="fa-IR" sz="3200" dirty="0">
                <a:solidFill>
                  <a:srgbClr val="231F20"/>
                </a:solidFill>
                <a:latin typeface="AmuzehNewNormalPS"/>
                <a:cs typeface="B Koodak" panose="00000700000000000000" pitchFamily="2" charset="-78"/>
              </a:rPr>
              <a:t>اجتماعی </a:t>
            </a:r>
            <a:r>
              <a:rPr lang="fa-IR" sz="3200" dirty="0" smtClean="0">
                <a:solidFill>
                  <a:srgbClr val="231F20"/>
                </a:solidFill>
                <a:latin typeface="AmuzehNewNormalPS"/>
                <a:cs typeface="B Koodak" panose="00000700000000000000" pitchFamily="2" charset="-78"/>
              </a:rPr>
              <a:t>می باشد.</a:t>
            </a:r>
            <a:endParaRPr lang="fa-I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874" y="2787445"/>
            <a:ext cx="6054951" cy="4070555"/>
          </a:xfrm>
          <a:prstGeom prst="rect">
            <a:avLst/>
          </a:prstGeom>
        </p:spPr>
      </p:pic>
    </p:spTree>
    <p:extLst>
      <p:ext uri="{BB962C8B-B14F-4D97-AF65-F5344CB8AC3E}">
        <p14:creationId xmlns:p14="http://schemas.microsoft.com/office/powerpoint/2010/main" val="2367718087"/>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7999"/>
          </a:xfrm>
          <a:prstGeom prst="rect">
            <a:avLst/>
          </a:prstGeom>
        </p:spPr>
      </p:pic>
      <p:sp>
        <p:nvSpPr>
          <p:cNvPr id="2" name="Rectangle 1"/>
          <p:cNvSpPr/>
          <p:nvPr/>
        </p:nvSpPr>
        <p:spPr>
          <a:xfrm>
            <a:off x="1052052" y="495371"/>
            <a:ext cx="10087895"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برای </a:t>
            </a:r>
            <a:r>
              <a:rPr lang="fa-IR" sz="3200" dirty="0">
                <a:solidFill>
                  <a:srgbClr val="231F20"/>
                </a:solidFill>
                <a:latin typeface="AmuzehNewNormalPS"/>
                <a:cs typeface="B Koodak" panose="00000700000000000000" pitchFamily="2" charset="-78"/>
              </a:rPr>
              <a:t>یک ملت </a:t>
            </a:r>
            <a:r>
              <a:rPr lang="fa-IR" sz="3200" dirty="0">
                <a:solidFill>
                  <a:srgbClr val="0000FF"/>
                </a:solidFill>
                <a:latin typeface="AmuzehNewNormalPS"/>
                <a:cs typeface="B Koodak" panose="00000700000000000000" pitchFamily="2" charset="-78"/>
              </a:rPr>
              <a:t>دفاع از کشور خود و مقابله با دشمنان</a:t>
            </a:r>
            <a:r>
              <a:rPr lang="fa-IR" sz="3200" dirty="0">
                <a:solidFill>
                  <a:srgbClr val="231F20"/>
                </a:solidFill>
                <a:latin typeface="AmuzehNewNormalPS"/>
                <a:cs typeface="B Koodak" panose="00000700000000000000" pitchFamily="2" charset="-78"/>
              </a:rPr>
              <a:t>، </a:t>
            </a:r>
            <a:r>
              <a:rPr lang="fa-IR" sz="3200" dirty="0" smtClean="0">
                <a:solidFill>
                  <a:srgbClr val="231F20"/>
                </a:solidFill>
                <a:latin typeface="AmuzehNewNormalPS"/>
                <a:cs typeface="B Koodak" panose="00000700000000000000" pitchFamily="2" charset="-78"/>
              </a:rPr>
              <a:t>ارزش اجتماعی است.</a:t>
            </a:r>
            <a:endParaRPr lang="fa-IR"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268" y="1370862"/>
            <a:ext cx="7316184" cy="5487138"/>
          </a:xfrm>
          <a:prstGeom prst="rect">
            <a:avLst/>
          </a:prstGeom>
        </p:spPr>
      </p:pic>
    </p:spTree>
    <p:extLst>
      <p:ext uri="{BB962C8B-B14F-4D97-AF65-F5344CB8AC3E}">
        <p14:creationId xmlns:p14="http://schemas.microsoft.com/office/powerpoint/2010/main" val="2220391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5410"/>
          </a:xfrm>
          <a:prstGeom prst="rect">
            <a:avLst/>
          </a:prstGeom>
        </p:spPr>
      </p:pic>
      <p:sp>
        <p:nvSpPr>
          <p:cNvPr id="3" name="Rectangle 2"/>
          <p:cNvSpPr/>
          <p:nvPr/>
        </p:nvSpPr>
        <p:spPr>
          <a:xfrm>
            <a:off x="4372671" y="343926"/>
            <a:ext cx="3446658"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lIns="91440" tIns="45720" rIns="91440" bIns="45720">
            <a:spAutoFit/>
          </a:bodyPr>
          <a:lstStyle/>
          <a:p>
            <a:pPr algn="ctr"/>
            <a:r>
              <a:rPr lang="fa-IR" sz="3200" dirty="0" smtClean="0">
                <a:ln w="0"/>
                <a:cs typeface="B Koodak" panose="00000700000000000000" pitchFamily="2" charset="-78"/>
              </a:rPr>
              <a:t>بعضی از انواع ارزش ها</a:t>
            </a:r>
            <a:endParaRPr lang="en-US" sz="3200" b="0" cap="none" spc="0" dirty="0">
              <a:ln w="0"/>
              <a:solidFill>
                <a:schemeClr val="tx1"/>
              </a:solidFill>
            </a:endParaRPr>
          </a:p>
        </p:txBody>
      </p:sp>
      <p:sp>
        <p:nvSpPr>
          <p:cNvPr id="2" name="Rounded Rectangle 1"/>
          <p:cNvSpPr/>
          <p:nvPr/>
        </p:nvSpPr>
        <p:spPr>
          <a:xfrm>
            <a:off x="6307391" y="2718240"/>
            <a:ext cx="3923071" cy="64892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داشتن لباس های گران قیمت</a:t>
            </a:r>
            <a:endParaRPr lang="fa-IR" sz="2800" dirty="0">
              <a:ln w="0"/>
              <a:solidFill>
                <a:schemeClr val="tx1"/>
              </a:solidFill>
            </a:endParaRPr>
          </a:p>
        </p:txBody>
      </p:sp>
      <p:sp>
        <p:nvSpPr>
          <p:cNvPr id="5" name="Rounded Rectangle 4"/>
          <p:cNvSpPr/>
          <p:nvPr/>
        </p:nvSpPr>
        <p:spPr>
          <a:xfrm>
            <a:off x="6334206" y="1045882"/>
            <a:ext cx="3923071" cy="64892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صداقت</a:t>
            </a:r>
            <a:endParaRPr lang="fa-IR" sz="2800" dirty="0">
              <a:ln w="0"/>
              <a:solidFill>
                <a:schemeClr val="tx1"/>
              </a:solidFill>
            </a:endParaRPr>
          </a:p>
        </p:txBody>
      </p:sp>
      <p:sp>
        <p:nvSpPr>
          <p:cNvPr id="6" name="Rounded Rectangle 5"/>
          <p:cNvSpPr/>
          <p:nvPr/>
        </p:nvSpPr>
        <p:spPr>
          <a:xfrm>
            <a:off x="8268926" y="1870623"/>
            <a:ext cx="3923071" cy="648929"/>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اهل مطالعه بودن</a:t>
            </a:r>
            <a:endParaRPr lang="fa-IR" sz="2800" dirty="0">
              <a:ln w="0"/>
              <a:solidFill>
                <a:schemeClr val="tx1"/>
              </a:solidFill>
            </a:endParaRPr>
          </a:p>
        </p:txBody>
      </p:sp>
      <p:sp>
        <p:nvSpPr>
          <p:cNvPr id="7" name="Rounded Rectangle 6"/>
          <p:cNvSpPr/>
          <p:nvPr/>
        </p:nvSpPr>
        <p:spPr>
          <a:xfrm>
            <a:off x="8295741" y="3560070"/>
            <a:ext cx="3923071" cy="648929"/>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کمک به دیگران</a:t>
            </a:r>
            <a:endParaRPr lang="fa-IR" sz="2800" dirty="0">
              <a:ln w="0"/>
              <a:solidFill>
                <a:schemeClr val="tx1"/>
              </a:solidFill>
            </a:endParaRPr>
          </a:p>
        </p:txBody>
      </p:sp>
      <p:sp>
        <p:nvSpPr>
          <p:cNvPr id="8" name="Rounded Rectangle 7"/>
          <p:cNvSpPr/>
          <p:nvPr/>
        </p:nvSpPr>
        <p:spPr>
          <a:xfrm>
            <a:off x="6320800" y="4405930"/>
            <a:ext cx="3923071" cy="648929"/>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شجاعت</a:t>
            </a:r>
            <a:endParaRPr lang="fa-IR" sz="2800" dirty="0">
              <a:ln w="0"/>
              <a:solidFill>
                <a:schemeClr val="tx1"/>
              </a:solidFill>
            </a:endParaRPr>
          </a:p>
        </p:txBody>
      </p:sp>
      <p:sp>
        <p:nvSpPr>
          <p:cNvPr id="9" name="Rounded Rectangle 8"/>
          <p:cNvSpPr/>
          <p:nvPr/>
        </p:nvSpPr>
        <p:spPr>
          <a:xfrm>
            <a:off x="0" y="5308434"/>
            <a:ext cx="3923071" cy="648929"/>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پیروی از </a:t>
            </a:r>
            <a:r>
              <a:rPr lang="fa-IR" sz="2800" dirty="0" err="1" smtClean="0">
                <a:ln w="0"/>
                <a:solidFill>
                  <a:schemeClr val="tx1"/>
                </a:solidFill>
                <a:cs typeface="B Koodak" panose="00000700000000000000" pitchFamily="2" charset="-78"/>
              </a:rPr>
              <a:t>مُد</a:t>
            </a:r>
            <a:endParaRPr lang="fa-IR" sz="2800" dirty="0">
              <a:ln w="0"/>
              <a:solidFill>
                <a:schemeClr val="tx1"/>
              </a:solidFill>
            </a:endParaRPr>
          </a:p>
        </p:txBody>
      </p:sp>
      <p:sp>
        <p:nvSpPr>
          <p:cNvPr id="10" name="Rounded Rectangle 9"/>
          <p:cNvSpPr/>
          <p:nvPr/>
        </p:nvSpPr>
        <p:spPr>
          <a:xfrm>
            <a:off x="2172928" y="2752877"/>
            <a:ext cx="3923071" cy="648929"/>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اول شدن در مسابقه</a:t>
            </a:r>
            <a:endParaRPr lang="fa-IR" sz="2800" dirty="0">
              <a:ln w="0"/>
              <a:solidFill>
                <a:schemeClr val="tx1"/>
              </a:solidFill>
            </a:endParaRPr>
          </a:p>
        </p:txBody>
      </p:sp>
      <p:sp>
        <p:nvSpPr>
          <p:cNvPr id="11" name="Rounded Rectangle 10"/>
          <p:cNvSpPr/>
          <p:nvPr/>
        </p:nvSpPr>
        <p:spPr>
          <a:xfrm>
            <a:off x="0" y="1928173"/>
            <a:ext cx="3923071" cy="648929"/>
          </a:xfrm>
          <a:prstGeom prst="roundRect">
            <a:avLst/>
          </a:prstGeom>
          <a:blipFill dpi="0" rotWithShape="1">
            <a:blip r:embed="rId11"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پرهیز از دخانیات</a:t>
            </a:r>
            <a:endParaRPr lang="fa-IR" sz="2800" dirty="0">
              <a:ln w="0"/>
              <a:solidFill>
                <a:schemeClr val="tx1"/>
              </a:solidFill>
            </a:endParaRPr>
          </a:p>
        </p:txBody>
      </p:sp>
      <p:sp>
        <p:nvSpPr>
          <p:cNvPr id="12" name="Rounded Rectangle 11"/>
          <p:cNvSpPr/>
          <p:nvPr/>
        </p:nvSpPr>
        <p:spPr>
          <a:xfrm>
            <a:off x="2172928" y="4410388"/>
            <a:ext cx="3923071" cy="648929"/>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پرهیز از اسراف</a:t>
            </a:r>
            <a:endParaRPr lang="fa-IR" sz="2800" dirty="0">
              <a:ln w="0"/>
              <a:solidFill>
                <a:schemeClr val="tx1"/>
              </a:solidFill>
            </a:endParaRPr>
          </a:p>
        </p:txBody>
      </p:sp>
      <p:sp>
        <p:nvSpPr>
          <p:cNvPr id="13" name="Rounded Rectangle 12"/>
          <p:cNvSpPr/>
          <p:nvPr/>
        </p:nvSpPr>
        <p:spPr>
          <a:xfrm>
            <a:off x="-1" y="3577581"/>
            <a:ext cx="3923071" cy="648929"/>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err="1" smtClean="0">
                <a:ln w="0"/>
                <a:solidFill>
                  <a:schemeClr val="tx1"/>
                </a:solidFill>
                <a:cs typeface="B Koodak" panose="00000700000000000000" pitchFamily="2" charset="-78"/>
              </a:rPr>
              <a:t>متواضع</a:t>
            </a:r>
            <a:r>
              <a:rPr lang="fa-IR" sz="2800" dirty="0" smtClean="0">
                <a:ln w="0"/>
                <a:solidFill>
                  <a:schemeClr val="tx1"/>
                </a:solidFill>
                <a:cs typeface="B Koodak" panose="00000700000000000000" pitchFamily="2" charset="-78"/>
              </a:rPr>
              <a:t> بودن</a:t>
            </a:r>
            <a:endParaRPr lang="fa-IR" sz="2800" dirty="0">
              <a:ln w="0"/>
              <a:solidFill>
                <a:schemeClr val="tx1"/>
              </a:solidFill>
            </a:endParaRPr>
          </a:p>
        </p:txBody>
      </p:sp>
      <p:sp>
        <p:nvSpPr>
          <p:cNvPr id="14" name="Rounded Rectangle 13"/>
          <p:cNvSpPr/>
          <p:nvPr/>
        </p:nvSpPr>
        <p:spPr>
          <a:xfrm>
            <a:off x="8268925" y="5309993"/>
            <a:ext cx="3923071" cy="648929"/>
          </a:xfrm>
          <a:prstGeom prst="roundRect">
            <a:avLst/>
          </a:prstGeom>
          <a:blipFill dpi="0" rotWithShape="1">
            <a:blip r:embed="rId1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مؤمن بودن 	</a:t>
            </a:r>
            <a:endParaRPr lang="fa-IR" sz="2800" dirty="0">
              <a:ln w="0"/>
              <a:solidFill>
                <a:schemeClr val="tx1"/>
              </a:solidFill>
            </a:endParaRPr>
          </a:p>
        </p:txBody>
      </p:sp>
      <p:sp>
        <p:nvSpPr>
          <p:cNvPr id="15" name="Rounded Rectangle 14"/>
          <p:cNvSpPr/>
          <p:nvPr/>
        </p:nvSpPr>
        <p:spPr>
          <a:xfrm>
            <a:off x="2172929" y="1018079"/>
            <a:ext cx="3923071" cy="648929"/>
          </a:xfrm>
          <a:prstGeom prst="roundRect">
            <a:avLst/>
          </a:prstGeom>
          <a:blipFill dpi="0" rotWithShape="1">
            <a:blip r:embed="rId1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dirty="0" smtClean="0">
                <a:ln w="0"/>
                <a:solidFill>
                  <a:schemeClr val="tx1"/>
                </a:solidFill>
                <a:cs typeface="B Koodak" panose="00000700000000000000" pitchFamily="2" charset="-78"/>
              </a:rPr>
              <a:t>اهل ورزش بودن</a:t>
            </a:r>
            <a:endParaRPr lang="fa-IR" sz="2800" dirty="0">
              <a:ln w="0"/>
              <a:solidFill>
                <a:schemeClr val="tx1"/>
              </a:solidFill>
            </a:endParaRPr>
          </a:p>
        </p:txBody>
      </p:sp>
    </p:spTree>
    <p:extLst>
      <p:ext uri="{BB962C8B-B14F-4D97-AF65-F5344CB8AC3E}">
        <p14:creationId xmlns:p14="http://schemas.microsoft.com/office/powerpoint/2010/main" val="1671158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randombar(horizontal)">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randombar(horizontal)">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16-Point Star 2"/>
          <p:cNvSpPr/>
          <p:nvPr/>
        </p:nvSpPr>
        <p:spPr>
          <a:xfrm>
            <a:off x="5121398" y="228161"/>
            <a:ext cx="1949204" cy="789478"/>
          </a:xfrm>
          <a:prstGeom prst="star16">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عقاید</a:t>
            </a:r>
            <a:endParaRPr lang="fa-IR" sz="3200" dirty="0"/>
          </a:p>
        </p:txBody>
      </p:sp>
      <p:sp>
        <p:nvSpPr>
          <p:cNvPr id="4" name="Rectangle 3"/>
          <p:cNvSpPr/>
          <p:nvPr/>
        </p:nvSpPr>
        <p:spPr>
          <a:xfrm>
            <a:off x="1184787" y="1245800"/>
            <a:ext cx="9822426"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بخش مهمی از فرهنگ هر جامعه را عقاید و باورهای آن شکل </a:t>
            </a:r>
            <a:r>
              <a:rPr lang="fa-IR" sz="3200" dirty="0" smtClean="0">
                <a:solidFill>
                  <a:srgbClr val="231F20"/>
                </a:solidFill>
                <a:latin typeface="AmuzehNewNormalPS"/>
                <a:cs typeface="B Koodak" panose="00000700000000000000" pitchFamily="2" charset="-78"/>
              </a:rPr>
              <a:t>می دهد.</a:t>
            </a:r>
            <a:endParaRPr lang="fa-IR" sz="3200" dirty="0">
              <a:cs typeface="B Koodak" panose="00000700000000000000" pitchFamily="2" charset="-78"/>
            </a:endParaRPr>
          </a:p>
        </p:txBody>
      </p:sp>
      <p:sp>
        <p:nvSpPr>
          <p:cNvPr id="5" name="Rectangle 4"/>
          <p:cNvSpPr/>
          <p:nvPr/>
        </p:nvSpPr>
        <p:spPr>
          <a:xfrm>
            <a:off x="1" y="2058736"/>
            <a:ext cx="12192000" cy="727122"/>
          </a:xfrm>
          <a:prstGeom prst="rect">
            <a:avLst/>
          </a:prstGeom>
        </p:spPr>
        <p:txBody>
          <a:bodyPr wrap="square">
            <a:spAutoFit/>
          </a:bodyPr>
          <a:lstStyle/>
          <a:p>
            <a:pPr algn="ctr">
              <a:lnSpc>
                <a:spcPct val="150000"/>
              </a:lnSpc>
            </a:pPr>
            <a:r>
              <a:rPr lang="fa-IR" sz="3000" dirty="0">
                <a:solidFill>
                  <a:srgbClr val="231F20"/>
                </a:solidFill>
                <a:latin typeface="AmuzehNewNormalPS"/>
                <a:cs typeface="B Koodak" panose="00000700000000000000" pitchFamily="2" charset="-78"/>
              </a:rPr>
              <a:t>در جامعه ای که </a:t>
            </a:r>
            <a:r>
              <a:rPr lang="fa-IR" sz="3000" dirty="0">
                <a:solidFill>
                  <a:srgbClr val="0000FF"/>
                </a:solidFill>
                <a:latin typeface="AmuzehNewNormalPS"/>
                <a:cs typeface="B Koodak" panose="00000700000000000000" pitchFamily="2" charset="-78"/>
              </a:rPr>
              <a:t>عقاید دینی </a:t>
            </a:r>
            <a:r>
              <a:rPr lang="fa-IR" sz="3000" dirty="0">
                <a:solidFill>
                  <a:srgbClr val="231F20"/>
                </a:solidFill>
                <a:latin typeface="AmuzehNewNormalPS"/>
                <a:cs typeface="B Koodak" panose="00000700000000000000" pitchFamily="2" charset="-78"/>
              </a:rPr>
              <a:t>دارد، هنجارها، </a:t>
            </a:r>
            <a:r>
              <a:rPr lang="fa-IR" sz="3000" dirty="0">
                <a:solidFill>
                  <a:srgbClr val="0000FF"/>
                </a:solidFill>
                <a:latin typeface="AmuzehNewNormalPS"/>
                <a:cs typeface="B Koodak" panose="00000700000000000000" pitchFamily="2" charset="-78"/>
              </a:rPr>
              <a:t>نمادها و ارزشهایی بر مبنای آن </a:t>
            </a:r>
            <a:r>
              <a:rPr lang="fa-IR" sz="3000" dirty="0">
                <a:solidFill>
                  <a:srgbClr val="231F20"/>
                </a:solidFill>
                <a:latin typeface="AmuzehNewNormalPS"/>
                <a:cs typeface="B Koodak" panose="00000700000000000000" pitchFamily="2" charset="-78"/>
              </a:rPr>
              <a:t>عقاید شکل می گیرد</a:t>
            </a:r>
            <a:r>
              <a:rPr lang="fa-IR" sz="3000" dirty="0" smtClean="0">
                <a:solidFill>
                  <a:srgbClr val="231F20"/>
                </a:solidFill>
                <a:latin typeface="AmuzehNewNormalPS"/>
                <a:cs typeface="B Koodak" panose="00000700000000000000" pitchFamily="2" charset="-78"/>
              </a:rPr>
              <a:t>.</a:t>
            </a:r>
            <a:endParaRPr lang="fa-IR" sz="3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918" y="3631176"/>
            <a:ext cx="5991225" cy="27813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162" y="3631176"/>
            <a:ext cx="4150594" cy="2781300"/>
          </a:xfrm>
          <a:prstGeom prst="rect">
            <a:avLst/>
          </a:prstGeom>
        </p:spPr>
      </p:pic>
    </p:spTree>
    <p:extLst>
      <p:ext uri="{BB962C8B-B14F-4D97-AF65-F5344CB8AC3E}">
        <p14:creationId xmlns:p14="http://schemas.microsoft.com/office/powerpoint/2010/main" val="3089436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8" y="0"/>
            <a:ext cx="12192000" cy="6858000"/>
          </a:xfrm>
          <a:prstGeom prst="rect">
            <a:avLst/>
          </a:prstGeom>
        </p:spPr>
      </p:pic>
      <p:sp>
        <p:nvSpPr>
          <p:cNvPr id="3" name="Rectangle 2"/>
          <p:cNvSpPr/>
          <p:nvPr/>
        </p:nvSpPr>
        <p:spPr>
          <a:xfrm>
            <a:off x="0" y="408856"/>
            <a:ext cx="12192001" cy="1419619"/>
          </a:xfrm>
          <a:prstGeom prst="rect">
            <a:avLst/>
          </a:prstGeom>
        </p:spPr>
        <p:txBody>
          <a:bodyPr wrap="square">
            <a:spAutoFit/>
          </a:bodyPr>
          <a:lstStyle/>
          <a:p>
            <a:pPr algn="ctr">
              <a:lnSpc>
                <a:spcPct val="150000"/>
              </a:lnSpc>
            </a:pPr>
            <a:r>
              <a:rPr lang="fa-IR" sz="3000" dirty="0">
                <a:solidFill>
                  <a:srgbClr val="231F20"/>
                </a:solidFill>
                <a:latin typeface="AmuzehNewNormalPS"/>
                <a:cs typeface="B Koodak" panose="00000700000000000000" pitchFamily="2" charset="-78"/>
              </a:rPr>
              <a:t>به عکس، در جامعه ای که زندگی را فقط به این دنیا محدود می داند و به آخرت اعتقادی ندارد، هنجارها و ارزشهای متناسب با همان جامعه پدید می </a:t>
            </a:r>
            <a:r>
              <a:rPr lang="fa-IR" sz="3000" dirty="0" smtClean="0">
                <a:solidFill>
                  <a:srgbClr val="231F20"/>
                </a:solidFill>
                <a:latin typeface="AmuzehNewNormalPS"/>
                <a:cs typeface="B Koodak" panose="00000700000000000000" pitchFamily="2" charset="-78"/>
              </a:rPr>
              <a:t>آیند.</a:t>
            </a:r>
            <a:endParaRPr lang="fa-I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765" y="2256503"/>
            <a:ext cx="6888469" cy="4601497"/>
          </a:xfrm>
          <a:prstGeom prst="rect">
            <a:avLst/>
          </a:prstGeom>
        </p:spPr>
      </p:pic>
    </p:spTree>
    <p:extLst>
      <p:ext uri="{BB962C8B-B14F-4D97-AF65-F5344CB8AC3E}">
        <p14:creationId xmlns:p14="http://schemas.microsoft.com/office/powerpoint/2010/main" val="375406072"/>
      </p:ext>
    </p:extLst>
  </p:cSld>
  <p:clrMapOvr>
    <a:masterClrMapping/>
  </p:clrMapOvr>
  <p:transition spd="slow">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38316" y="613746"/>
            <a:ext cx="11115368" cy="1477328"/>
          </a:xfrm>
          <a:prstGeom prst="rect">
            <a:avLst/>
          </a:prstGeom>
        </p:spPr>
        <p:txBody>
          <a:bodyPr wrap="square">
            <a:spAutoFit/>
          </a:bodyPr>
          <a:lstStyle/>
          <a:p>
            <a:pPr algn="ctr">
              <a:lnSpc>
                <a:spcPct val="150000"/>
              </a:lnSpc>
            </a:pPr>
            <a:r>
              <a:rPr lang="fa-IR" sz="3000" dirty="0" smtClean="0">
                <a:solidFill>
                  <a:srgbClr val="231F20"/>
                </a:solidFill>
                <a:latin typeface="AmuzehNewNormalPS"/>
                <a:cs typeface="B Koodak" panose="00000700000000000000" pitchFamily="2" charset="-78"/>
              </a:rPr>
              <a:t>برای ما که مسلمان هستیم، اعتقادات اسلامی، </a:t>
            </a:r>
            <a:r>
              <a:rPr lang="fa-IR" sz="3000" dirty="0" err="1" smtClean="0">
                <a:solidFill>
                  <a:srgbClr val="231F20"/>
                </a:solidFill>
                <a:latin typeface="AmuzehNewNormalPS"/>
                <a:cs typeface="B Koodak" panose="00000700000000000000" pitchFamily="2" charset="-78"/>
              </a:rPr>
              <a:t>ملاکی</a:t>
            </a:r>
            <a:r>
              <a:rPr lang="fa-IR" sz="3000" dirty="0" smtClean="0">
                <a:solidFill>
                  <a:srgbClr val="231F20"/>
                </a:solidFill>
                <a:latin typeface="AmuzehNewNormalPS"/>
                <a:cs typeface="B Koodak" panose="00000700000000000000" pitchFamily="2" charset="-78"/>
              </a:rPr>
              <a:t> است که با آن هنجارها و ارزشها را می </a:t>
            </a:r>
            <a:r>
              <a:rPr lang="fa-IR" sz="3000" dirty="0" err="1" smtClean="0">
                <a:solidFill>
                  <a:srgbClr val="231F20"/>
                </a:solidFill>
                <a:latin typeface="AmuzehNewNormalPS"/>
                <a:cs typeface="B Koodak" panose="00000700000000000000" pitchFamily="2" charset="-78"/>
              </a:rPr>
              <a:t>سنجیم</a:t>
            </a:r>
            <a:r>
              <a:rPr lang="fa-IR" sz="3000" dirty="0" smtClean="0">
                <a:solidFill>
                  <a:srgbClr val="231F20"/>
                </a:solidFill>
                <a:latin typeface="AmuzehNewNormalPS"/>
                <a:cs typeface="B Koodak" panose="00000700000000000000" pitchFamily="2" charset="-78"/>
              </a:rPr>
              <a:t> و </a:t>
            </a:r>
            <a:r>
              <a:rPr lang="fa-IR" sz="3000" dirty="0" err="1" smtClean="0">
                <a:solidFill>
                  <a:srgbClr val="231F20"/>
                </a:solidFill>
                <a:latin typeface="AmuzehNewNormalPS"/>
                <a:cs typeface="B Koodak" panose="00000700000000000000" pitchFamily="2" charset="-78"/>
              </a:rPr>
              <a:t>هرکدام</a:t>
            </a:r>
            <a:r>
              <a:rPr lang="fa-IR" sz="3000" dirty="0" smtClean="0">
                <a:solidFill>
                  <a:srgbClr val="231F20"/>
                </a:solidFill>
                <a:latin typeface="AmuzehNewNormalPS"/>
                <a:cs typeface="B Koodak" panose="00000700000000000000" pitchFamily="2" charset="-78"/>
              </a:rPr>
              <a:t> را که با این اصول اعتقادی سازگاری ندارند، طرد می کنیم</a:t>
            </a:r>
            <a:r>
              <a:rPr lang="fa-IR" dirty="0" smtClean="0">
                <a:solidFill>
                  <a:srgbClr val="231F20"/>
                </a:solidFill>
                <a:latin typeface="AmuzehNewNormalPS"/>
              </a:rPr>
              <a:t>.</a:t>
            </a:r>
            <a:endParaRPr lang="fa-I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15" y="2599139"/>
            <a:ext cx="5213555" cy="3766205"/>
          </a:xfrm>
          <a:prstGeom prst="rect">
            <a:avLst/>
          </a:prstGeom>
          <a:ln w="57150">
            <a:solidFill>
              <a:srgbClr val="FF00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932" y="2583730"/>
            <a:ext cx="4418371" cy="3781614"/>
          </a:xfrm>
          <a:prstGeom prst="rect">
            <a:avLst/>
          </a:prstGeom>
          <a:ln w="57150">
            <a:solidFill>
              <a:srgbClr val="008000"/>
            </a:solidFill>
          </a:ln>
        </p:spPr>
      </p:pic>
    </p:spTree>
    <p:extLst>
      <p:ext uri="{BB962C8B-B14F-4D97-AF65-F5344CB8AC3E}">
        <p14:creationId xmlns:p14="http://schemas.microsoft.com/office/powerpoint/2010/main" val="29614981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rot="19758507">
            <a:off x="2073051" y="908805"/>
            <a:ext cx="2008883" cy="1323439"/>
          </a:xfrm>
          <a:prstGeom prst="rect">
            <a:avLst/>
          </a:prstGeom>
          <a:noFill/>
        </p:spPr>
        <p:txBody>
          <a:bodyPr wrap="none" lIns="91440" tIns="45720" rIns="91440" bIns="45720">
            <a:spAutoFit/>
          </a:bodyPr>
          <a:lstStyle/>
          <a:p>
            <a:pPr algn="ctr"/>
            <a:r>
              <a:rPr lang="fa-IR" sz="8000" b="1" dirty="0" smtClean="0">
                <a:ln w="10160">
                  <a:solidFill>
                    <a:schemeClr val="accent5"/>
                  </a:solidFill>
                  <a:prstDash val="solid"/>
                </a:ln>
                <a:solidFill>
                  <a:sysClr val="windowText" lastClr="000000"/>
                </a:solidFill>
                <a:effectLst>
                  <a:glow rad="101600">
                    <a:schemeClr val="accent4">
                      <a:satMod val="175000"/>
                      <a:alpha val="40000"/>
                    </a:schemeClr>
                  </a:glow>
                  <a:outerShdw blurRad="38100" dist="22860" dir="5400000" algn="tl" rotWithShape="0">
                    <a:srgbClr val="000000">
                      <a:alpha val="30000"/>
                    </a:srgbClr>
                  </a:outerShdw>
                </a:effectLst>
                <a:cs typeface="B Majid Shadow" panose="00000400000000000000" pitchFamily="2" charset="-78"/>
              </a:rPr>
              <a:t>پایان</a:t>
            </a:r>
            <a:endParaRPr lang="en-US" sz="8000" b="1" dirty="0">
              <a:ln w="10160">
                <a:solidFill>
                  <a:schemeClr val="accent5"/>
                </a:solidFill>
                <a:prstDash val="solid"/>
              </a:ln>
              <a:solidFill>
                <a:sysClr val="windowText" lastClr="000000"/>
              </a:solidFill>
              <a:effectLst>
                <a:glow rad="101600">
                  <a:schemeClr val="accent4">
                    <a:satMod val="175000"/>
                    <a:alpha val="40000"/>
                  </a:schemeClr>
                </a:glow>
                <a:outerShdw blurRad="38100" dist="22860" dir="5400000" algn="tl" rotWithShape="0">
                  <a:srgbClr val="000000">
                    <a:alpha val="30000"/>
                  </a:srgbClr>
                </a:outerShdw>
              </a:effectLst>
              <a:cs typeface="B Majid Shadow" panose="00000400000000000000" pitchFamily="2" charset="-78"/>
            </a:endParaRPr>
          </a:p>
        </p:txBody>
      </p:sp>
    </p:spTree>
    <p:extLst>
      <p:ext uri="{BB962C8B-B14F-4D97-AF65-F5344CB8AC3E}">
        <p14:creationId xmlns:p14="http://schemas.microsoft.com/office/powerpoint/2010/main" val="1310534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563032" y="428069"/>
            <a:ext cx="5628968" cy="6001643"/>
          </a:xfrm>
          <a:prstGeom prst="rect">
            <a:avLst/>
          </a:prstGeom>
        </p:spPr>
        <p:txBody>
          <a:bodyPr wrap="square">
            <a:spAutoFit/>
          </a:bodyPr>
          <a:lstStyle/>
          <a:p>
            <a:pPr algn="just"/>
            <a:r>
              <a:rPr lang="fa-IR" sz="3200" dirty="0">
                <a:ln w="0"/>
                <a:cs typeface="B Koodak" panose="00000700000000000000" pitchFamily="2" charset="-78"/>
              </a:rPr>
              <a:t>آداب و فرهنگ غذاخوری در بین کشورهای مختلف </a:t>
            </a:r>
            <a:r>
              <a:rPr lang="fa-IR" sz="3200" dirty="0" err="1">
                <a:ln w="0"/>
                <a:cs typeface="B Koodak" panose="00000700000000000000" pitchFamily="2" charset="-78"/>
              </a:rPr>
              <a:t>تفاوت‌هایی</a:t>
            </a:r>
            <a:r>
              <a:rPr lang="fa-IR" sz="3200" dirty="0">
                <a:ln w="0"/>
                <a:cs typeface="B Koodak" panose="00000700000000000000" pitchFamily="2" charset="-78"/>
              </a:rPr>
              <a:t> دارد. در خیلی از کشورها ادب </a:t>
            </a:r>
            <a:r>
              <a:rPr lang="fa-IR" sz="3200" dirty="0" err="1">
                <a:ln w="0"/>
                <a:cs typeface="B Koodak" panose="00000700000000000000" pitchFamily="2" charset="-78"/>
              </a:rPr>
              <a:t>این‌طور</a:t>
            </a:r>
            <a:r>
              <a:rPr lang="fa-IR" sz="3200" dirty="0">
                <a:ln w="0"/>
                <a:cs typeface="B Koodak" panose="00000700000000000000" pitchFamily="2" charset="-78"/>
              </a:rPr>
              <a:t> حکم </a:t>
            </a:r>
            <a:r>
              <a:rPr lang="fa-IR" sz="3200" dirty="0" err="1">
                <a:ln w="0"/>
                <a:cs typeface="B Koodak" panose="00000700000000000000" pitchFamily="2" charset="-78"/>
              </a:rPr>
              <a:t>می‌کند</a:t>
            </a:r>
            <a:r>
              <a:rPr lang="fa-IR" sz="3200" dirty="0">
                <a:ln w="0"/>
                <a:cs typeface="B Koodak" panose="00000700000000000000" pitchFamily="2" charset="-78"/>
              </a:rPr>
              <a:t> که هنگام غذا خوردن آدم سر و صدایی از خودش تولید نکند. اما در ژاپن (و خیلی از کشورهای آسیایی دیگر) غذا خوردن بی سر و صدا توهین به آشپز محسوب </a:t>
            </a:r>
            <a:r>
              <a:rPr lang="fa-IR" sz="3200" dirty="0" err="1">
                <a:ln w="0"/>
                <a:cs typeface="B Koodak" panose="00000700000000000000" pitchFamily="2" charset="-78"/>
              </a:rPr>
              <a:t>می‌شود</a:t>
            </a:r>
            <a:r>
              <a:rPr lang="fa-IR" sz="3200" dirty="0">
                <a:ln w="0"/>
                <a:cs typeface="B Koodak" panose="00000700000000000000" pitchFamily="2" charset="-78"/>
              </a:rPr>
              <a:t>. یک ژاپنی </a:t>
            </a:r>
            <a:r>
              <a:rPr lang="fa-IR" sz="3200" dirty="0" err="1">
                <a:ln w="0"/>
                <a:cs typeface="B Koodak" panose="00000700000000000000" pitchFamily="2" charset="-78"/>
              </a:rPr>
              <a:t>مؤدب</a:t>
            </a:r>
            <a:r>
              <a:rPr lang="fa-IR" sz="3200" dirty="0">
                <a:ln w="0"/>
                <a:cs typeface="B Koodak" panose="00000700000000000000" pitchFamily="2" charset="-78"/>
              </a:rPr>
              <a:t> طوری </a:t>
            </a:r>
            <a:r>
              <a:rPr lang="fa-IR" sz="3200" dirty="0" err="1">
                <a:ln w="0"/>
                <a:cs typeface="B Koodak" panose="00000700000000000000" pitchFamily="2" charset="-78"/>
              </a:rPr>
              <a:t>رشته‌های</a:t>
            </a:r>
            <a:r>
              <a:rPr lang="fa-IR" sz="3200" dirty="0">
                <a:ln w="0"/>
                <a:cs typeface="B Koodak" panose="00000700000000000000" pitchFamily="2" charset="-78"/>
              </a:rPr>
              <a:t> </a:t>
            </a:r>
            <a:r>
              <a:rPr lang="fa-IR" sz="3200" dirty="0" err="1">
                <a:ln w="0"/>
                <a:cs typeface="B Koodak" panose="00000700000000000000" pitchFamily="2" charset="-78"/>
              </a:rPr>
              <a:t>نودل</a:t>
            </a:r>
            <a:r>
              <a:rPr lang="fa-IR" sz="3200" dirty="0">
                <a:ln w="0"/>
                <a:cs typeface="B Koodak" panose="00000700000000000000" pitchFamily="2" charset="-78"/>
              </a:rPr>
              <a:t> را هورت </a:t>
            </a:r>
            <a:r>
              <a:rPr lang="fa-IR" sz="3200" dirty="0" err="1">
                <a:ln w="0"/>
                <a:cs typeface="B Koodak" panose="00000700000000000000" pitchFamily="2" charset="-78"/>
              </a:rPr>
              <a:t>می‌کشد</a:t>
            </a:r>
            <a:r>
              <a:rPr lang="fa-IR" sz="3200" dirty="0">
                <a:ln w="0"/>
                <a:cs typeface="B Koodak" panose="00000700000000000000" pitchFamily="2" charset="-78"/>
              </a:rPr>
              <a:t> که </a:t>
            </a:r>
            <a:r>
              <a:rPr lang="fa-IR" sz="3200" dirty="0" err="1">
                <a:ln w="0"/>
                <a:cs typeface="B Koodak" panose="00000700000000000000" pitchFamily="2" charset="-78"/>
              </a:rPr>
              <a:t>لُپ‌هایش</a:t>
            </a:r>
            <a:r>
              <a:rPr lang="fa-IR" sz="3200" dirty="0">
                <a:ln w="0"/>
                <a:cs typeface="B Koodak" panose="00000700000000000000" pitchFamily="2" charset="-78"/>
              </a:rPr>
              <a:t> تا ته فرو بروند. هر چه صدای هورت کشیدن بلندتر باشد یعنی غذا </a:t>
            </a:r>
            <a:r>
              <a:rPr lang="fa-IR" sz="3200" dirty="0" err="1">
                <a:ln w="0"/>
                <a:cs typeface="B Koodak" panose="00000700000000000000" pitchFamily="2" charset="-78"/>
              </a:rPr>
              <a:t>خوشمزه‌تر</a:t>
            </a:r>
            <a:r>
              <a:rPr lang="fa-IR" sz="3200" dirty="0">
                <a:ln w="0"/>
                <a:cs typeface="B Koodak" panose="00000700000000000000" pitchFamily="2" charset="-78"/>
              </a:rPr>
              <a:t> است.</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7419"/>
            <a:ext cx="6563032" cy="4876800"/>
          </a:xfrm>
          <a:prstGeom prst="rect">
            <a:avLst/>
          </a:prstGeom>
        </p:spPr>
      </p:pic>
    </p:spTree>
    <p:extLst>
      <p:ext uri="{BB962C8B-B14F-4D97-AF65-F5344CB8AC3E}">
        <p14:creationId xmlns:p14="http://schemas.microsoft.com/office/powerpoint/2010/main" val="3491501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8207"/>
            <a:ext cx="9635613" cy="5781368"/>
          </a:xfrm>
          <a:prstGeom prst="rect">
            <a:avLst/>
          </a:prstGeom>
        </p:spPr>
      </p:pic>
      <p:sp>
        <p:nvSpPr>
          <p:cNvPr id="3" name="Rectangle 2"/>
          <p:cNvSpPr/>
          <p:nvPr/>
        </p:nvSpPr>
        <p:spPr>
          <a:xfrm>
            <a:off x="9635613" y="2750282"/>
            <a:ext cx="2391699" cy="1077218"/>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بازار هفتگی صومعه سرا</a:t>
            </a:r>
            <a:endParaRPr lang="en-US" sz="3200" b="0" cap="none" spc="0" dirty="0">
              <a:ln w="0"/>
              <a:solidFill>
                <a:schemeClr val="tx1"/>
              </a:solidFill>
            </a:endParaRPr>
          </a:p>
        </p:txBody>
      </p:sp>
    </p:spTree>
    <p:extLst>
      <p:ext uri="{BB962C8B-B14F-4D97-AF65-F5344CB8AC3E}">
        <p14:creationId xmlns:p14="http://schemas.microsoft.com/office/powerpoint/2010/main" val="3105177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Rectangle 1"/>
          <p:cNvSpPr/>
          <p:nvPr/>
        </p:nvSpPr>
        <p:spPr>
          <a:xfrm>
            <a:off x="339213" y="5041095"/>
            <a:ext cx="11518491" cy="1569660"/>
          </a:xfrm>
          <a:prstGeom prst="rect">
            <a:avLst/>
          </a:prstGeom>
        </p:spPr>
        <p:txBody>
          <a:bodyPr wrap="square">
            <a:spAutoFit/>
          </a:bodyPr>
          <a:lstStyle/>
          <a:p>
            <a:pPr algn="just"/>
            <a:r>
              <a:rPr lang="fa-IR" sz="3200" dirty="0" smtClean="0">
                <a:cs typeface="B Koodak" panose="00000700000000000000" pitchFamily="2" charset="-78"/>
              </a:rPr>
              <a:t>یکی از سنّت های عجیب و غریب هندی ها، دفن کردن کودکان معلول زنده تا گردن به مدّت شش ساعت، در طول خورشید گرفتگی می باشد. هندوها می گویند که انجام این کار برای خنثی کردن اثرات سوء ناشی از خورشید گرفتگی می باشد. </a:t>
            </a:r>
            <a:endParaRPr lang="fa-IR" sz="3200" dirty="0">
              <a:cs typeface="B Koodak"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92645" cy="48374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645" y="0"/>
            <a:ext cx="5899355" cy="4837471"/>
          </a:xfrm>
          <a:prstGeom prst="rect">
            <a:avLst/>
          </a:prstGeom>
        </p:spPr>
      </p:pic>
    </p:spTree>
    <p:extLst>
      <p:ext uri="{BB962C8B-B14F-4D97-AF65-F5344CB8AC3E}">
        <p14:creationId xmlns:p14="http://schemas.microsoft.com/office/powerpoint/2010/main" val="2657115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6723"/>
            <a:ext cx="6164827" cy="4321277"/>
          </a:xfrm>
          <a:prstGeom prst="rect">
            <a:avLst/>
          </a:prstGeom>
        </p:spPr>
      </p:pic>
      <p:sp>
        <p:nvSpPr>
          <p:cNvPr id="4" name="Rectangle 3"/>
          <p:cNvSpPr/>
          <p:nvPr/>
        </p:nvSpPr>
        <p:spPr>
          <a:xfrm>
            <a:off x="7184308" y="4321277"/>
            <a:ext cx="3988212" cy="584775"/>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پوشش سنتی زنان آفریقایی</a:t>
            </a:r>
            <a:endParaRPr lang="en-US" sz="3200" b="0" cap="none" spc="0" dirty="0">
              <a:ln w="0"/>
              <a:solidFill>
                <a:schemeClr val="tx1"/>
              </a:solidFill>
            </a:endParaRPr>
          </a:p>
        </p:txBody>
      </p:sp>
      <p:sp>
        <p:nvSpPr>
          <p:cNvPr id="5" name="Rectangle 4"/>
          <p:cNvSpPr/>
          <p:nvPr/>
        </p:nvSpPr>
        <p:spPr>
          <a:xfrm>
            <a:off x="1027779" y="1868250"/>
            <a:ext cx="3988212" cy="584775"/>
          </a:xfrm>
          <a:prstGeom prst="rect">
            <a:avLst/>
          </a:prstGeom>
          <a:noFill/>
        </p:spPr>
        <p:txBody>
          <a:bodyPr wrap="square" lIns="91440" tIns="45720" rIns="91440" bIns="45720">
            <a:spAutoFit/>
          </a:bodyPr>
          <a:lstStyle/>
          <a:p>
            <a:pPr algn="ctr"/>
            <a:r>
              <a:rPr lang="fa-IR" sz="3200" dirty="0" smtClean="0">
                <a:ln w="0"/>
                <a:cs typeface="B Koodak" panose="00000700000000000000" pitchFamily="2" charset="-78"/>
              </a:rPr>
              <a:t>پوشش سنتی زنان هندی</a:t>
            </a:r>
            <a:endParaRPr lang="en-US" sz="3200" b="0" cap="none" spc="0" dirty="0">
              <a:ln w="0"/>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827" y="-41560"/>
            <a:ext cx="6043773" cy="4320988"/>
          </a:xfrm>
          <a:prstGeom prst="rect">
            <a:avLst/>
          </a:prstGeom>
        </p:spPr>
      </p:pic>
    </p:spTree>
    <p:extLst>
      <p:ext uri="{BB962C8B-B14F-4D97-AF65-F5344CB8AC3E}">
        <p14:creationId xmlns:p14="http://schemas.microsoft.com/office/powerpoint/2010/main" val="385552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151"/>
            <a:ext cx="12192000" cy="6933151"/>
          </a:xfrm>
          <a:prstGeom prst="rect">
            <a:avLst/>
          </a:prstGeom>
        </p:spPr>
      </p:pic>
      <p:sp>
        <p:nvSpPr>
          <p:cNvPr id="2" name="Rectangle 1"/>
          <p:cNvSpPr/>
          <p:nvPr/>
        </p:nvSpPr>
        <p:spPr>
          <a:xfrm>
            <a:off x="0" y="3637453"/>
            <a:ext cx="12192000" cy="3046988"/>
          </a:xfrm>
          <a:prstGeom prst="rect">
            <a:avLst/>
          </a:prstGeom>
        </p:spPr>
        <p:txBody>
          <a:bodyPr wrap="square">
            <a:spAutoFit/>
          </a:bodyPr>
          <a:lstStyle/>
          <a:p>
            <a:pPr algn="just"/>
            <a:r>
              <a:rPr lang="fa-IR" sz="3200" dirty="0">
                <a:cs typeface="B Koodak" panose="00000700000000000000" pitchFamily="2" charset="-78"/>
              </a:rPr>
              <a:t>در این شیوه سلام </a:t>
            </a:r>
            <a:r>
              <a:rPr lang="fa-IR" sz="3200" dirty="0" err="1">
                <a:cs typeface="B Koodak" panose="00000700000000000000" pitchFamily="2" charset="-78"/>
              </a:rPr>
              <a:t>كردن</a:t>
            </a:r>
            <a:r>
              <a:rPr lang="fa-IR" sz="3200" dirty="0">
                <a:cs typeface="B Koodak" panose="00000700000000000000" pitchFamily="2" charset="-78"/>
              </a:rPr>
              <a:t>، </a:t>
            </a:r>
            <a:r>
              <a:rPr lang="fa-IR" sz="3200" dirty="0" err="1">
                <a:cs typeface="B Koodak" panose="00000700000000000000" pitchFamily="2" charset="-78"/>
              </a:rPr>
              <a:t>كف</a:t>
            </a:r>
            <a:r>
              <a:rPr lang="fa-IR" sz="3200" dirty="0">
                <a:cs typeface="B Koodak" panose="00000700000000000000" pitchFamily="2" charset="-78"/>
              </a:rPr>
              <a:t> دو دست را به هم </a:t>
            </a:r>
            <a:r>
              <a:rPr lang="fa-IR" sz="3200" dirty="0" err="1">
                <a:cs typeface="B Koodak" panose="00000700000000000000" pitchFamily="2" charset="-78"/>
              </a:rPr>
              <a:t>می‌چسبانند</a:t>
            </a:r>
            <a:r>
              <a:rPr lang="fa-IR" sz="3200" dirty="0">
                <a:cs typeface="B Koodak" panose="00000700000000000000" pitchFamily="2" charset="-78"/>
              </a:rPr>
              <a:t> و در زیر صورت به سمت بالا نگه </a:t>
            </a:r>
            <a:r>
              <a:rPr lang="fa-IR" sz="3200" dirty="0" err="1">
                <a:cs typeface="B Koodak" panose="00000700000000000000" pitchFamily="2" charset="-78"/>
              </a:rPr>
              <a:t>می‌دارند</a:t>
            </a:r>
            <a:r>
              <a:rPr lang="fa-IR" sz="3200" dirty="0">
                <a:cs typeface="B Koodak" panose="00000700000000000000" pitchFamily="2" charset="-78"/>
              </a:rPr>
              <a:t> و </a:t>
            </a:r>
            <a:r>
              <a:rPr lang="fa-IR" sz="3200" dirty="0" err="1">
                <a:cs typeface="B Koodak" panose="00000700000000000000" pitchFamily="2" charset="-78"/>
              </a:rPr>
              <a:t>كمی‌خم</a:t>
            </a:r>
            <a:r>
              <a:rPr lang="fa-IR" sz="3200" dirty="0">
                <a:cs typeface="B Koodak" panose="00000700000000000000" pitchFamily="2" charset="-78"/>
              </a:rPr>
              <a:t> </a:t>
            </a:r>
            <a:r>
              <a:rPr lang="fa-IR" sz="3200" dirty="0" err="1">
                <a:cs typeface="B Koodak" panose="00000700000000000000" pitchFamily="2" charset="-78"/>
              </a:rPr>
              <a:t>می‌شوند</a:t>
            </a:r>
            <a:r>
              <a:rPr lang="fa-IR" sz="3200" dirty="0">
                <a:cs typeface="B Koodak" panose="00000700000000000000" pitchFamily="2" charset="-78"/>
              </a:rPr>
              <a:t> و سپس به شخصی </a:t>
            </a:r>
            <a:r>
              <a:rPr lang="fa-IR" sz="3200" dirty="0" err="1">
                <a:cs typeface="B Koodak" panose="00000700000000000000" pitchFamily="2" charset="-78"/>
              </a:rPr>
              <a:t>كه</a:t>
            </a:r>
            <a:r>
              <a:rPr lang="fa-IR" sz="3200" dirty="0">
                <a:cs typeface="B Koodak" panose="00000700000000000000" pitchFamily="2" charset="-78"/>
              </a:rPr>
              <a:t> </a:t>
            </a:r>
            <a:r>
              <a:rPr lang="fa-IR" sz="3200" dirty="0" err="1">
                <a:cs typeface="B Koodak" panose="00000700000000000000" pitchFamily="2" charset="-78"/>
              </a:rPr>
              <a:t>دیده‌اند</a:t>
            </a:r>
            <a:r>
              <a:rPr lang="fa-IR" sz="3200" dirty="0">
                <a:cs typeface="B Koodak" panose="00000700000000000000" pitchFamily="2" charset="-78"/>
              </a:rPr>
              <a:t> به این روش سلام </a:t>
            </a:r>
            <a:r>
              <a:rPr lang="fa-IR" sz="3200" dirty="0" err="1">
                <a:cs typeface="B Koodak" panose="00000700000000000000" pitchFamily="2" charset="-78"/>
              </a:rPr>
              <a:t>می‌كنند</a:t>
            </a:r>
            <a:r>
              <a:rPr lang="fa-IR" sz="3200" dirty="0">
                <a:cs typeface="B Koodak" panose="00000700000000000000" pitchFamily="2" charset="-78"/>
              </a:rPr>
              <a:t>.</a:t>
            </a:r>
            <a:br>
              <a:rPr lang="fa-IR" sz="3200" dirty="0">
                <a:cs typeface="B Koodak" panose="00000700000000000000" pitchFamily="2" charset="-78"/>
              </a:rPr>
            </a:br>
            <a:r>
              <a:rPr lang="fa-IR" sz="3200" dirty="0">
                <a:cs typeface="B Koodak" panose="00000700000000000000" pitchFamily="2" charset="-78"/>
              </a:rPr>
              <a:t>مردم هندوستان معتقدند </a:t>
            </a:r>
            <a:r>
              <a:rPr lang="fa-IR" sz="3200" dirty="0" err="1">
                <a:cs typeface="B Koodak" panose="00000700000000000000" pitchFamily="2" charset="-78"/>
              </a:rPr>
              <a:t>كه</a:t>
            </a:r>
            <a:r>
              <a:rPr lang="fa-IR" sz="3200" dirty="0">
                <a:cs typeface="B Koodak" panose="00000700000000000000" pitchFamily="2" charset="-78"/>
              </a:rPr>
              <a:t> </a:t>
            </a:r>
            <a:r>
              <a:rPr lang="fa-IR" sz="3200" dirty="0" err="1">
                <a:cs typeface="B Koodak" panose="00000700000000000000" pitchFamily="2" charset="-78"/>
              </a:rPr>
              <a:t>چسباندن</a:t>
            </a:r>
            <a:r>
              <a:rPr lang="fa-IR" sz="3200" dirty="0">
                <a:cs typeface="B Koodak" panose="00000700000000000000" pitchFamily="2" charset="-78"/>
              </a:rPr>
              <a:t> دو دست به </a:t>
            </a:r>
            <a:r>
              <a:rPr lang="fa-IR" sz="3200" dirty="0" err="1">
                <a:cs typeface="B Koodak" panose="00000700000000000000" pitchFamily="2" charset="-78"/>
              </a:rPr>
              <a:t>یكدیگر</a:t>
            </a:r>
            <a:r>
              <a:rPr lang="fa-IR" sz="3200" dirty="0">
                <a:cs typeface="B Koodak" panose="00000700000000000000" pitchFamily="2" charset="-78"/>
              </a:rPr>
              <a:t> نشانه </a:t>
            </a:r>
            <a:r>
              <a:rPr lang="fa-IR" sz="3200" dirty="0" err="1">
                <a:cs typeface="B Koodak" panose="00000700000000000000" pitchFamily="2" charset="-78"/>
              </a:rPr>
              <a:t>همفكری</a:t>
            </a:r>
            <a:r>
              <a:rPr lang="fa-IR" sz="3200" dirty="0">
                <a:cs typeface="B Koodak" panose="00000700000000000000" pitchFamily="2" charset="-78"/>
              </a:rPr>
              <a:t> و </a:t>
            </a:r>
            <a:r>
              <a:rPr lang="fa-IR" sz="3200" dirty="0" err="1">
                <a:cs typeface="B Koodak" panose="00000700000000000000" pitchFamily="2" charset="-78"/>
              </a:rPr>
              <a:t>همرنگی</a:t>
            </a:r>
            <a:r>
              <a:rPr lang="fa-IR" sz="3200" dirty="0">
                <a:cs typeface="B Koodak" panose="00000700000000000000" pitchFamily="2" charset="-78"/>
              </a:rPr>
              <a:t> با شخص مقابل است و از طرفی دست راست را مظهر روح و طبیعت معنوی انسانی و دست چپ را نشانگر جهان مادی و جسم انسانی </a:t>
            </a:r>
            <a:r>
              <a:rPr lang="fa-IR" sz="3200" dirty="0" err="1">
                <a:cs typeface="B Koodak" panose="00000700000000000000" pitchFamily="2" charset="-78"/>
              </a:rPr>
              <a:t>می‌دانند</a:t>
            </a:r>
            <a:r>
              <a:rPr lang="fa-IR" sz="3200" dirty="0">
                <a:cs typeface="B Koodak" panose="00000700000000000000" pitchFamily="2" charset="-78"/>
              </a:rPr>
              <a:t> و با این </a:t>
            </a:r>
            <a:r>
              <a:rPr lang="fa-IR" sz="3200" dirty="0" err="1">
                <a:cs typeface="B Koodak" panose="00000700000000000000" pitchFamily="2" charset="-78"/>
              </a:rPr>
              <a:t>حركت</a:t>
            </a:r>
            <a:r>
              <a:rPr lang="fa-IR" sz="3200" dirty="0">
                <a:cs typeface="B Koodak" panose="00000700000000000000" pitchFamily="2" charset="-78"/>
              </a:rPr>
              <a:t> </a:t>
            </a:r>
            <a:r>
              <a:rPr lang="fa-IR" sz="3200" dirty="0" err="1">
                <a:cs typeface="B Koodak" panose="00000700000000000000" pitchFamily="2" charset="-78"/>
              </a:rPr>
              <a:t>می‌خواهند</a:t>
            </a:r>
            <a:r>
              <a:rPr lang="fa-IR" sz="3200" dirty="0">
                <a:cs typeface="B Koodak" panose="00000700000000000000" pitchFamily="2" charset="-78"/>
              </a:rPr>
              <a:t> </a:t>
            </a:r>
            <a:r>
              <a:rPr lang="fa-IR" sz="3200" dirty="0" err="1">
                <a:cs typeface="B Koodak" panose="00000700000000000000" pitchFamily="2" charset="-78"/>
              </a:rPr>
              <a:t>یكی</a:t>
            </a:r>
            <a:r>
              <a:rPr lang="fa-IR" sz="3200" dirty="0">
                <a:cs typeface="B Koodak" panose="00000700000000000000" pitchFamily="2" charset="-78"/>
              </a:rPr>
              <a:t> بودن جسم و جان خود را به شخص مقابل بدهند.</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110" y="-8665"/>
            <a:ext cx="3416710" cy="36461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710" y="-75151"/>
            <a:ext cx="4482290" cy="3644378"/>
          </a:xfrm>
          <a:prstGeom prst="rect">
            <a:avLst/>
          </a:prstGeom>
        </p:spPr>
      </p:pic>
    </p:spTree>
    <p:extLst>
      <p:ext uri="{BB962C8B-B14F-4D97-AF65-F5344CB8AC3E}">
        <p14:creationId xmlns:p14="http://schemas.microsoft.com/office/powerpoint/2010/main" val="3931901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پاورپوینت درس 17 مطالعات اجتماعی نهم فرهنگ</Template>
  <TotalTime>0</TotalTime>
  <Words>1657</Words>
  <Application>Microsoft Office PowerPoint</Application>
  <PresentationFormat>Widescreen</PresentationFormat>
  <Paragraphs>125</Paragraphs>
  <Slides>49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Calibri</vt:lpstr>
      <vt:lpstr>B Koodak</vt:lpstr>
      <vt:lpstr>Arial</vt:lpstr>
      <vt:lpstr>AmuzehNewNormalPS</vt:lpstr>
      <vt:lpstr>Times New Roman</vt:lpstr>
      <vt:lpstr>Calibri Light</vt:lpstr>
      <vt:lpstr>Amuzeh-New-Bold</vt:lpstr>
      <vt:lpstr>B Majid Shadow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omid</dc:creator>
  <cp:lastModifiedBy>omid</cp:lastModifiedBy>
  <cp:revision>1</cp:revision>
  <dcterms:created xsi:type="dcterms:W3CDTF">2020-02-08T09:20:47Z</dcterms:created>
  <dcterms:modified xsi:type="dcterms:W3CDTF">2020-02-08T09:21:03Z</dcterms:modified>
</cp:coreProperties>
</file>