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8" r:id="rId2"/>
    <p:sldId id="257" r:id="rId3"/>
    <p:sldId id="259" r:id="rId4"/>
    <p:sldId id="262" r:id="rId5"/>
    <p:sldId id="260" r:id="rId6"/>
    <p:sldId id="263" r:id="rId7"/>
    <p:sldId id="264" r:id="rId8"/>
    <p:sldId id="265" r:id="rId9"/>
    <p:sldId id="266" r:id="rId10"/>
    <p:sldId id="268" r:id="rId11"/>
    <p:sldId id="267" r:id="rId12"/>
    <p:sldId id="269" r:id="rId13"/>
    <p:sldId id="270" r:id="rId14"/>
    <p:sldId id="321" r:id="rId15"/>
    <p:sldId id="322" r:id="rId16"/>
    <p:sldId id="323" r:id="rId17"/>
    <p:sldId id="324" r:id="rId18"/>
    <p:sldId id="325" r:id="rId19"/>
    <p:sldId id="326" r:id="rId20"/>
    <p:sldId id="327" r:id="rId21"/>
    <p:sldId id="328" r:id="rId22"/>
    <p:sldId id="272" r:id="rId23"/>
    <p:sldId id="274" r:id="rId24"/>
    <p:sldId id="276" r:id="rId25"/>
    <p:sldId id="275"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320" r:id="rId40"/>
    <p:sldId id="291" r:id="rId41"/>
    <p:sldId id="292" r:id="rId42"/>
    <p:sldId id="293" r:id="rId43"/>
    <p:sldId id="294"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19" r:id="rId57"/>
    <p:sldId id="308" r:id="rId58"/>
    <p:sldId id="309" r:id="rId59"/>
    <p:sldId id="310" r:id="rId60"/>
    <p:sldId id="311" r:id="rId61"/>
    <p:sldId id="312" r:id="rId62"/>
    <p:sldId id="313" r:id="rId63"/>
    <p:sldId id="314" r:id="rId64"/>
    <p:sldId id="315" r:id="rId65"/>
    <p:sldId id="318" r:id="rId66"/>
    <p:sldId id="317"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245" autoAdjust="0"/>
    <p:restoredTop sz="94660"/>
  </p:normalViewPr>
  <p:slideViewPr>
    <p:cSldViewPr>
      <p:cViewPr>
        <p:scale>
          <a:sx n="64" d="100"/>
          <a:sy n="64" d="100"/>
        </p:scale>
        <p:origin x="-810" y="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3F725AAB-C8EA-4C62-85BC-D9EF1A5EEAE8}" type="datetimeFigureOut">
              <a:rPr lang="en-US" smtClean="0"/>
              <a:pPr/>
              <a:t>12/7/2012</a:t>
            </a:fld>
            <a:endParaRPr lang="en-US"/>
          </a:p>
        </p:txBody>
      </p:sp>
      <p:sp>
        <p:nvSpPr>
          <p:cNvPr id="16" name="Slide Number Placeholder 15"/>
          <p:cNvSpPr>
            <a:spLocks noGrp="1"/>
          </p:cNvSpPr>
          <p:nvPr>
            <p:ph type="sldNum" sz="quarter" idx="11"/>
          </p:nvPr>
        </p:nvSpPr>
        <p:spPr/>
        <p:txBody>
          <a:bodyPr/>
          <a:lstStyle/>
          <a:p>
            <a:fld id="{E8E2821C-760E-40D9-B827-78C7E11EDAC7}"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725AAB-C8EA-4C62-85BC-D9EF1A5EEAE8}"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2821C-760E-40D9-B827-78C7E11EDAC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725AAB-C8EA-4C62-85BC-D9EF1A5EEAE8}"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2821C-760E-40D9-B827-78C7E11EDAC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3F725AAB-C8EA-4C62-85BC-D9EF1A5EEAE8}" type="datetimeFigureOut">
              <a:rPr lang="en-US" smtClean="0"/>
              <a:pPr/>
              <a:t>12/7/2012</a:t>
            </a:fld>
            <a:endParaRPr lang="en-US"/>
          </a:p>
        </p:txBody>
      </p:sp>
      <p:sp>
        <p:nvSpPr>
          <p:cNvPr id="15" name="Slide Number Placeholder 14"/>
          <p:cNvSpPr>
            <a:spLocks noGrp="1"/>
          </p:cNvSpPr>
          <p:nvPr>
            <p:ph type="sldNum" sz="quarter" idx="15"/>
          </p:nvPr>
        </p:nvSpPr>
        <p:spPr/>
        <p:txBody>
          <a:bodyPr/>
          <a:lstStyle>
            <a:lvl1pPr algn="ctr">
              <a:defRPr/>
            </a:lvl1pPr>
          </a:lstStyle>
          <a:p>
            <a:fld id="{E8E2821C-760E-40D9-B827-78C7E11EDAC7}"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725AAB-C8EA-4C62-85BC-D9EF1A5EEAE8}"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2821C-760E-40D9-B827-78C7E11EDAC7}"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F725AAB-C8EA-4C62-85BC-D9EF1A5EEAE8}" type="datetimeFigureOut">
              <a:rPr lang="en-US" smtClean="0"/>
              <a:pPr/>
              <a:t>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2821C-760E-40D9-B827-78C7E11EDAC7}"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E8E2821C-760E-40D9-B827-78C7E11EDAC7}"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F725AAB-C8EA-4C62-85BC-D9EF1A5EEAE8}" type="datetimeFigureOut">
              <a:rPr lang="en-US" smtClean="0"/>
              <a:pPr/>
              <a:t>12/7/2012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F725AAB-C8EA-4C62-85BC-D9EF1A5EEAE8}" type="datetimeFigureOut">
              <a:rPr lang="en-US" smtClean="0"/>
              <a:pPr/>
              <a:t>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2821C-760E-40D9-B827-78C7E11EDAC7}"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25AAB-C8EA-4C62-85BC-D9EF1A5EEAE8}" type="datetimeFigureOut">
              <a:rPr lang="en-US" smtClean="0"/>
              <a:pPr/>
              <a:t>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2821C-760E-40D9-B827-78C7E11EDAC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F725AAB-C8EA-4C62-85BC-D9EF1A5EEAE8}" type="datetimeFigureOut">
              <a:rPr lang="en-US" smtClean="0"/>
              <a:pPr/>
              <a:t>12/7/2012</a:t>
            </a:fld>
            <a:endParaRPr lang="en-US"/>
          </a:p>
        </p:txBody>
      </p:sp>
      <p:sp>
        <p:nvSpPr>
          <p:cNvPr id="9" name="Slide Number Placeholder 8"/>
          <p:cNvSpPr>
            <a:spLocks noGrp="1"/>
          </p:cNvSpPr>
          <p:nvPr>
            <p:ph type="sldNum" sz="quarter" idx="15"/>
          </p:nvPr>
        </p:nvSpPr>
        <p:spPr/>
        <p:txBody>
          <a:bodyPr/>
          <a:lstStyle/>
          <a:p>
            <a:fld id="{E8E2821C-760E-40D9-B827-78C7E11EDAC7}"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3F725AAB-C8EA-4C62-85BC-D9EF1A5EEAE8}" type="datetimeFigureOut">
              <a:rPr lang="en-US" smtClean="0"/>
              <a:pPr/>
              <a:t>12/7/2012</a:t>
            </a:fld>
            <a:endParaRPr lang="en-US"/>
          </a:p>
        </p:txBody>
      </p:sp>
      <p:sp>
        <p:nvSpPr>
          <p:cNvPr id="9" name="Slide Number Placeholder 8"/>
          <p:cNvSpPr>
            <a:spLocks noGrp="1"/>
          </p:cNvSpPr>
          <p:nvPr>
            <p:ph type="sldNum" sz="quarter" idx="11"/>
          </p:nvPr>
        </p:nvSpPr>
        <p:spPr/>
        <p:txBody>
          <a:bodyPr/>
          <a:lstStyle/>
          <a:p>
            <a:fld id="{E8E2821C-760E-40D9-B827-78C7E11EDAC7}"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F725AAB-C8EA-4C62-85BC-D9EF1A5EEAE8}" type="datetimeFigureOut">
              <a:rPr lang="en-US" smtClean="0"/>
              <a:pPr/>
              <a:t>12/7/2012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E8E2821C-760E-40D9-B827-78C7E11EDAC7}"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071678"/>
            <a:ext cx="6929486" cy="150019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بسم الله الرحمن الرحیم</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iterate type="lt">
                                    <p:tmPct val="5000"/>
                                  </p:iterate>
                                  <p:childTnLst>
                                    <p:anim calcmode="lin" valueType="num">
                                      <p:cBhvr>
                                        <p:cTn id="14" dur="1000"/>
                                        <p:tgtEl>
                                          <p:spTgt spid="2"/>
                                        </p:tgtEl>
                                        <p:attrNameLst>
                                          <p:attrName>ppt_w</p:attrName>
                                        </p:attrNameLst>
                                      </p:cBhvr>
                                      <p:tavLst>
                                        <p:tav tm="0">
                                          <p:val>
                                            <p:strVal val="ppt_w"/>
                                          </p:val>
                                        </p:tav>
                                        <p:tav tm="100000">
                                          <p:val>
                                            <p:fltVal val="0"/>
                                          </p:val>
                                        </p:tav>
                                      </p:tavLst>
                                    </p:anim>
                                    <p:anim calcmode="lin" valueType="num">
                                      <p:cBhvr>
                                        <p:cTn id="15" dur="1000"/>
                                        <p:tgtEl>
                                          <p:spTgt spid="2"/>
                                        </p:tgtEl>
                                        <p:attrNameLst>
                                          <p:attrName>ppt_h</p:attrName>
                                        </p:attrNameLst>
                                      </p:cBhvr>
                                      <p:tavLst>
                                        <p:tav tm="0">
                                          <p:val>
                                            <p:strVal val="ppt_h"/>
                                          </p:val>
                                        </p:tav>
                                        <p:tav tm="100000">
                                          <p:val>
                                            <p:fltVal val="0"/>
                                          </p:val>
                                        </p:tav>
                                      </p:tavLst>
                                    </p:anim>
                                    <p:anim calcmode="lin" valueType="num">
                                      <p:cBhvr>
                                        <p:cTn id="16" dur="1000"/>
                                        <p:tgtEl>
                                          <p:spTgt spid="2"/>
                                        </p:tgtEl>
                                        <p:attrNameLst>
                                          <p:attrName>style.rotation</p:attrName>
                                        </p:attrNameLst>
                                      </p:cBhvr>
                                      <p:tavLst>
                                        <p:tav tm="0">
                                          <p:val>
                                            <p:fltVal val="0"/>
                                          </p:val>
                                        </p:tav>
                                        <p:tav tm="100000">
                                          <p:val>
                                            <p:fltVal val="90"/>
                                          </p:val>
                                        </p:tav>
                                      </p:tavLst>
                                    </p:anim>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42910" y="1500174"/>
            <a:ext cx="7877172" cy="857256"/>
          </a:xfrm>
        </p:spPr>
        <p:style>
          <a:lnRef idx="0">
            <a:schemeClr val="accent2"/>
          </a:lnRef>
          <a:fillRef idx="3">
            <a:schemeClr val="accent2"/>
          </a:fillRef>
          <a:effectRef idx="3">
            <a:schemeClr val="accent2"/>
          </a:effectRef>
          <a:fontRef idx="minor">
            <a:schemeClr val="lt1"/>
          </a:fontRef>
        </p:style>
        <p:txBody>
          <a:bodyPr/>
          <a:lstStyle/>
          <a:p>
            <a:pPr algn="r"/>
            <a:r>
              <a:rPr lang="fa-IR" dirty="0" smtClean="0"/>
              <a:t>2)وجود ایوان یا غلام گرد در اطراف ساختمان(جهت محافظت ساختمان از باران و رطوبت حاصل از ان)</a:t>
            </a:r>
          </a:p>
          <a:p>
            <a:pPr algn="r"/>
            <a:endParaRPr lang="fa-IR" dirty="0" smtClean="0"/>
          </a:p>
          <a:p>
            <a:pPr algn="r"/>
            <a:endParaRPr lang="fa-IR" dirty="0" smtClean="0"/>
          </a:p>
          <a:p>
            <a:pPr algn="r"/>
            <a:endParaRPr lang="fa-IR" dirty="0" smtClean="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خصوصیات کلی فرم بنا در این اقلیم</a:t>
            </a:r>
            <a:endParaRPr lang="en-US" dirty="0"/>
          </a:p>
        </p:txBody>
      </p:sp>
      <p:pic>
        <p:nvPicPr>
          <p:cNvPr id="1026" name="Picture 2" descr="C:\Users\BIP\Desktop\1z4lmbq.jpg"/>
          <p:cNvPicPr>
            <a:picLocks noChangeAspect="1" noChangeArrowheads="1"/>
          </p:cNvPicPr>
          <p:nvPr/>
        </p:nvPicPr>
        <p:blipFill>
          <a:blip r:embed="rId3"/>
          <a:stretch>
            <a:fillRect/>
          </a:stretch>
        </p:blipFill>
        <p:spPr bwMode="auto">
          <a:xfrm>
            <a:off x="642910" y="2357430"/>
            <a:ext cx="7858180" cy="42862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034" y="1571612"/>
            <a:ext cx="8162924" cy="928694"/>
          </a:xfrm>
        </p:spPr>
        <p:style>
          <a:lnRef idx="0">
            <a:schemeClr val="accent2"/>
          </a:lnRef>
          <a:fillRef idx="3">
            <a:schemeClr val="accent2"/>
          </a:fillRef>
          <a:effectRef idx="3">
            <a:schemeClr val="accent2"/>
          </a:effectRef>
          <a:fontRef idx="minor">
            <a:schemeClr val="lt1"/>
          </a:fontRef>
        </p:style>
        <p:txBody>
          <a:bodyPr/>
          <a:lstStyle/>
          <a:p>
            <a:pPr algn="r"/>
            <a:r>
              <a:rPr lang="fa-IR" dirty="0" smtClean="0"/>
              <a:t>3)شکل گیری ساختمان به صورت برون گرا (ورود بدون ایجاد محرمیت خاص و گره خورده با محیط بیرون) </a:t>
            </a:r>
          </a:p>
          <a:p>
            <a:pPr algn="r"/>
            <a:endParaRPr lang="fa-IR" dirty="0" smtClean="0"/>
          </a:p>
          <a:p>
            <a:pPr algn="r"/>
            <a:endParaRPr lang="fa-IR" dirty="0" smtClean="0"/>
          </a:p>
          <a:p>
            <a:pPr algn="r"/>
            <a:endParaRPr lang="fa-IR" dirty="0" smtClean="0"/>
          </a:p>
          <a:p>
            <a:pPr algn="r"/>
            <a:endParaRPr lang="fa-IR" dirty="0" smtClean="0"/>
          </a:p>
          <a:p>
            <a:pPr algn="r"/>
            <a:endParaRPr lang="fa-IR" dirty="0" smtClean="0"/>
          </a:p>
          <a:p>
            <a:pPr algn="r"/>
            <a:endParaRPr lang="en-US" dirty="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خصوصیات کلی فرم بنا در این اقلیم</a:t>
            </a:r>
            <a:endParaRPr lang="en-US" dirty="0"/>
          </a:p>
        </p:txBody>
      </p:sp>
      <p:pic>
        <p:nvPicPr>
          <p:cNvPr id="4" name="Picture 6" descr="C:\Users\dell center\Desktop\cad\motalee\444.JPG"/>
          <p:cNvPicPr>
            <a:picLocks noChangeAspect="1" noChangeArrowheads="1"/>
          </p:cNvPicPr>
          <p:nvPr/>
        </p:nvPicPr>
        <p:blipFill>
          <a:blip r:embed="rId3"/>
          <a:stretch>
            <a:fillRect/>
          </a:stretch>
        </p:blipFill>
        <p:spPr bwMode="auto">
          <a:xfrm>
            <a:off x="500034" y="2500306"/>
            <a:ext cx="8143932" cy="41434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034" y="1571612"/>
            <a:ext cx="8162924" cy="928694"/>
          </a:xfrm>
        </p:spPr>
        <p:style>
          <a:lnRef idx="0">
            <a:schemeClr val="accent2"/>
          </a:lnRef>
          <a:fillRef idx="3">
            <a:schemeClr val="accent2"/>
          </a:fillRef>
          <a:effectRef idx="3">
            <a:schemeClr val="accent2"/>
          </a:effectRef>
          <a:fontRef idx="minor">
            <a:schemeClr val="lt1"/>
          </a:fontRef>
        </p:style>
        <p:txBody>
          <a:bodyPr/>
          <a:lstStyle/>
          <a:p>
            <a:pPr algn="r"/>
            <a:r>
              <a:rPr lang="fa-IR" dirty="0" smtClean="0"/>
              <a:t>4)عدم وجود زیرزمین (به دلیل رطوبت زیاد و بالا بودن سطح آب های زیرزمینی)</a:t>
            </a:r>
          </a:p>
          <a:p>
            <a:pPr algn="r"/>
            <a:endParaRPr lang="fa-IR" dirty="0" smtClean="0"/>
          </a:p>
          <a:p>
            <a:pPr algn="r"/>
            <a:endParaRPr lang="fa-IR" dirty="0" smtClean="0"/>
          </a:p>
          <a:p>
            <a:pPr algn="r"/>
            <a:endParaRPr lang="fa-IR" dirty="0" smtClean="0"/>
          </a:p>
          <a:p>
            <a:pPr algn="r"/>
            <a:endParaRPr lang="fa-IR" dirty="0" smtClean="0"/>
          </a:p>
          <a:p>
            <a:pPr algn="r"/>
            <a:endParaRPr lang="fa-IR" dirty="0" smtClean="0"/>
          </a:p>
          <a:p>
            <a:pPr algn="r"/>
            <a:endParaRPr lang="en-US" dirty="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خصوصیات کلی فرم بنا در این اقلیم</a:t>
            </a:r>
            <a:endParaRPr lang="en-US" dirty="0"/>
          </a:p>
        </p:txBody>
      </p:sp>
      <p:pic>
        <p:nvPicPr>
          <p:cNvPr id="4" name="Picture 6" descr="C:\Users\dell center\Desktop\cad\motalee\444.JPG"/>
          <p:cNvPicPr>
            <a:picLocks noChangeAspect="1" noChangeArrowheads="1"/>
          </p:cNvPicPr>
          <p:nvPr/>
        </p:nvPicPr>
        <p:blipFill>
          <a:blip r:embed="rId3"/>
          <a:stretch>
            <a:fillRect/>
          </a:stretch>
        </p:blipFill>
        <p:spPr bwMode="auto">
          <a:xfrm>
            <a:off x="500034" y="2500306"/>
            <a:ext cx="8215370" cy="407196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034" y="1571612"/>
            <a:ext cx="8162924" cy="928694"/>
          </a:xfrm>
        </p:spPr>
        <p:style>
          <a:lnRef idx="0">
            <a:schemeClr val="accent2"/>
          </a:lnRef>
          <a:fillRef idx="3">
            <a:schemeClr val="accent2"/>
          </a:fillRef>
          <a:effectRef idx="3">
            <a:schemeClr val="accent2"/>
          </a:effectRef>
          <a:fontRef idx="minor">
            <a:schemeClr val="lt1"/>
          </a:fontRef>
        </p:style>
        <p:txBody>
          <a:bodyPr/>
          <a:lstStyle/>
          <a:p>
            <a:pPr algn="r"/>
            <a:r>
              <a:rPr lang="fa-IR" dirty="0" smtClean="0"/>
              <a:t>5)کف طبقه همکف بالاتر از سطح زمین(به دلیل جلوگیری از نفوذ رطوبت از طریق زمین به طبقه همکف و استفاده از جریان باد)</a:t>
            </a:r>
          </a:p>
          <a:p>
            <a:pPr algn="r"/>
            <a:endParaRPr lang="fa-IR" dirty="0" smtClean="0"/>
          </a:p>
          <a:p>
            <a:pPr algn="r"/>
            <a:endParaRPr lang="fa-IR" dirty="0" smtClean="0"/>
          </a:p>
          <a:p>
            <a:pPr algn="r"/>
            <a:endParaRPr lang="fa-IR" dirty="0" smtClean="0"/>
          </a:p>
          <a:p>
            <a:pPr algn="r"/>
            <a:endParaRPr lang="fa-IR" dirty="0" smtClean="0"/>
          </a:p>
          <a:p>
            <a:pPr algn="r"/>
            <a:endParaRPr lang="en-US" dirty="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خصوصیات کلی فرم بنا در این اقلیم</a:t>
            </a:r>
            <a:endParaRPr lang="en-US" dirty="0"/>
          </a:p>
        </p:txBody>
      </p:sp>
      <p:pic>
        <p:nvPicPr>
          <p:cNvPr id="1026" name="Picture 2"/>
          <p:cNvPicPr>
            <a:picLocks noChangeAspect="1" noChangeArrowheads="1"/>
          </p:cNvPicPr>
          <p:nvPr/>
        </p:nvPicPr>
        <p:blipFill>
          <a:blip r:embed="rId3"/>
          <a:srcRect/>
          <a:stretch>
            <a:fillRect/>
          </a:stretch>
        </p:blipFill>
        <p:spPr bwMode="auto">
          <a:xfrm>
            <a:off x="357158" y="2357430"/>
            <a:ext cx="8429684" cy="41434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034" y="1571612"/>
            <a:ext cx="8162924" cy="2357454"/>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وجود ایوان به عنوان یک عنصر ویژه در خانه های این اقلیم جایگاهی خاص عرضه میدارد، وجود ایوان را میتوان ادامه ارتفاع گرفتن بنا از زمین در این</a:t>
            </a:r>
          </a:p>
          <a:p>
            <a:pPr algn="r"/>
            <a:r>
              <a:rPr lang="fa-IR" dirty="0" smtClean="0"/>
              <a:t>مناطق دانست که در دنباله ی مقابله با رطوبت زیاد ایجاد میگردد.</a:t>
            </a:r>
          </a:p>
          <a:p>
            <a:pPr algn="r"/>
            <a:r>
              <a:rPr lang="fa-IR" dirty="0" smtClean="0"/>
              <a:t>ایوان بیانی از برونگرایی خانه های اقلیم معتدل و مرطوب بوده و عنصری است </a:t>
            </a:r>
          </a:p>
          <a:p>
            <a:pPr algn="r"/>
            <a:r>
              <a:rPr lang="fa-IR" dirty="0" smtClean="0"/>
              <a:t>که مکان انجام فعالیت های بسیاری از مردم این اقلیم میباشد وبه واسطه اینکه در زیر سقف بیرون زده شیروانی واقع میشود از نفوذ باران نیز در امان میباشد.</a:t>
            </a:r>
          </a:p>
          <a:p>
            <a:pPr algn="r"/>
            <a:endParaRPr lang="fa-IR" dirty="0" smtClean="0"/>
          </a:p>
          <a:p>
            <a:pPr algn="r"/>
            <a:endParaRPr lang="fa-IR" dirty="0" smtClean="0"/>
          </a:p>
          <a:p>
            <a:pPr algn="r"/>
            <a:endParaRPr lang="fa-IR" dirty="0" smtClean="0"/>
          </a:p>
          <a:p>
            <a:pPr algn="r"/>
            <a:endParaRPr lang="fa-IR" dirty="0" smtClean="0"/>
          </a:p>
          <a:p>
            <a:pPr algn="r"/>
            <a:endParaRPr lang="en-US" dirty="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بیان وجود ایوان</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بیان وجود ایوان</a:t>
            </a:r>
            <a:endParaRPr lang="en-US" dirty="0"/>
          </a:p>
        </p:txBody>
      </p:sp>
      <p:pic>
        <p:nvPicPr>
          <p:cNvPr id="1026" name="Picture 2"/>
          <p:cNvPicPr>
            <a:picLocks noChangeAspect="1" noChangeArrowheads="1"/>
          </p:cNvPicPr>
          <p:nvPr/>
        </p:nvPicPr>
        <p:blipFill>
          <a:blip r:embed="rId3"/>
          <a:srcRect/>
          <a:stretch>
            <a:fillRect/>
          </a:stretch>
        </p:blipFill>
        <p:spPr bwMode="auto">
          <a:xfrm>
            <a:off x="357158" y="1357298"/>
            <a:ext cx="8429684" cy="50720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034" y="1428736"/>
            <a:ext cx="8162924" cy="3857652"/>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تلار واژه ای است که در قاموس معماری این اقلیم به عنوان فضای تراس مانند </a:t>
            </a:r>
          </a:p>
          <a:p>
            <a:pPr algn="r"/>
            <a:r>
              <a:rPr lang="fa-IR" dirty="0" smtClean="0"/>
              <a:t>وجود دارد.این فضا در طبقه های بالایی قرار داشته و چون ایوان مکانی برای </a:t>
            </a:r>
          </a:p>
          <a:p>
            <a:pPr algn="r"/>
            <a:r>
              <a:rPr lang="fa-IR" dirty="0" smtClean="0"/>
              <a:t>انجام فعالیت های بسیاری است که در مقایسه با فعالیت هایی که در تلار انجام میگردد درارتباط کمتری با محیط خارج می باشد، فعالیت های از جمله:پذیرایی </a:t>
            </a:r>
          </a:p>
          <a:p>
            <a:pPr algn="r"/>
            <a:r>
              <a:rPr lang="fa-IR" dirty="0" smtClean="0"/>
              <a:t>از مهمان( در فصولی چون تابستان و بهار)، صرف غذا،استراحت و خواب و</a:t>
            </a:r>
          </a:p>
          <a:p>
            <a:pPr algn="r"/>
            <a:r>
              <a:rPr lang="fa-IR" dirty="0" smtClean="0"/>
              <a:t>به طور کلی میتوان گفت کلیه فعالیت های خانواده در فصول بهاروتابستان که هوا سرد نمی باشد در این مکان رخ می دهد و اعضای خانه از رطوبت شدید به </a:t>
            </a:r>
          </a:p>
          <a:p>
            <a:pPr algn="r"/>
            <a:r>
              <a:rPr lang="fa-IR" dirty="0" smtClean="0"/>
              <a:t>فضای بیرون پناه اورده و در اوج برونگرایی به زندگی خود ادامه می دهند.</a:t>
            </a:r>
          </a:p>
          <a:p>
            <a:pPr algn="r"/>
            <a:r>
              <a:rPr lang="fa-IR" dirty="0" smtClean="0"/>
              <a:t>(واژه بالاخانه به اتاق یا فضای پشت تلار اطلاق می گردد.)  </a:t>
            </a:r>
          </a:p>
          <a:p>
            <a:pPr algn="r"/>
            <a:endParaRPr lang="fa-IR" dirty="0" smtClean="0"/>
          </a:p>
          <a:p>
            <a:pPr algn="r"/>
            <a:endParaRPr lang="fa-IR" dirty="0" smtClean="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بیان تلار ، بیانی از برونگرایی</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بیان تلار ، بیانی از برونگرایی</a:t>
            </a:r>
            <a:endParaRPr lang="en-US" dirty="0"/>
          </a:p>
        </p:txBody>
      </p:sp>
      <p:pic>
        <p:nvPicPr>
          <p:cNvPr id="2050" name="Picture 2"/>
          <p:cNvPicPr>
            <a:picLocks noChangeAspect="1" noChangeArrowheads="1"/>
          </p:cNvPicPr>
          <p:nvPr/>
        </p:nvPicPr>
        <p:blipFill>
          <a:blip r:embed="rId3"/>
          <a:srcRect/>
          <a:stretch>
            <a:fillRect/>
          </a:stretch>
        </p:blipFill>
        <p:spPr bwMode="auto">
          <a:xfrm>
            <a:off x="357158" y="1428737"/>
            <a:ext cx="8429684" cy="500065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57158" y="1142984"/>
            <a:ext cx="8429684" cy="5357850"/>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مهم ترین مسأله در ساختمان های نواحی معتدل و مرطوب ایجاد کوران و رطوبت بیش از حد محیط می باشد.</a:t>
            </a:r>
          </a:p>
          <a:p>
            <a:pPr algn="r"/>
            <a:r>
              <a:rPr lang="fa-IR" dirty="0" smtClean="0"/>
              <a:t>بازشوها با هدف ایجاد کوران تعبیه ایجاد می شوند.این بازشوها را به دو صورت می توان تعبیه کرد:   1)در دو ضلع متفاوت     2)در دو ضلع هم راستا</a:t>
            </a:r>
          </a:p>
          <a:p>
            <a:pPr algn="r"/>
            <a:r>
              <a:rPr lang="fa-IR" dirty="0" smtClean="0"/>
              <a:t>باید در نظر داشت همانگونه که وجود بازشو بسیار اهمیت دارد،همواره توانایی </a:t>
            </a:r>
          </a:p>
          <a:p>
            <a:pPr algn="r"/>
            <a:r>
              <a:rPr lang="fa-IR" dirty="0" smtClean="0"/>
              <a:t>ایجاد آن در هر ضلعی وجود نداشته و برخی مواقع امکان ایجاد مشکل در یک ضلع توسط بازشو وجود دارد.</a:t>
            </a:r>
          </a:p>
          <a:p>
            <a:pPr algn="r"/>
            <a:r>
              <a:rPr lang="fa-IR" dirty="0" smtClean="0"/>
              <a:t>در نتیجه موضوع بالا،طراحی نقاط قرارگیری پنجره بسیار مهم است و اهمیت آن</a:t>
            </a:r>
          </a:p>
          <a:p>
            <a:pPr algn="r"/>
            <a:r>
              <a:rPr lang="fa-IR" dirty="0" smtClean="0"/>
              <a:t>دراین مناطق صد چندان می باشد که دلیل آن هم اهمیت  کوران دراین مناطق است.</a:t>
            </a:r>
          </a:p>
          <a:p>
            <a:pPr algn="r"/>
            <a:r>
              <a:rPr lang="fa-IR" dirty="0" smtClean="0"/>
              <a:t>هر چه نحوه ی قرارگیری پنجره ها باعث گردش بیشترهوا در یک فضای داخلی </a:t>
            </a:r>
          </a:p>
          <a:p>
            <a:pPr algn="r"/>
            <a:r>
              <a:rPr lang="fa-IR" dirty="0" smtClean="0"/>
              <a:t>بگردد نشان از تعبیه پنجره به شکل ایده آل دارد والبته این موضوع با در نظر</a:t>
            </a:r>
          </a:p>
          <a:p>
            <a:pPr algn="r"/>
            <a:r>
              <a:rPr lang="fa-IR" dirty="0" smtClean="0"/>
              <a:t>گرفتن سوی وزش باد در، طراحی ساختمان صورت میگیرد.  </a:t>
            </a:r>
          </a:p>
          <a:p>
            <a:pPr algn="r"/>
            <a:endParaRPr lang="fa-IR" dirty="0" smtClean="0"/>
          </a:p>
        </p:txBody>
      </p:sp>
      <p:sp>
        <p:nvSpPr>
          <p:cNvPr id="3" name="Title 2"/>
          <p:cNvSpPr>
            <a:spLocks noGrp="1"/>
          </p:cNvSpPr>
          <p:nvPr>
            <p:ph type="ctrTitle"/>
          </p:nvPr>
        </p:nvSpPr>
        <p:spPr>
          <a:xfrm>
            <a:off x="500034" y="428604"/>
            <a:ext cx="8305800" cy="714380"/>
          </a:xfrm>
        </p:spPr>
        <p:txBody>
          <a:bodyPr>
            <a:normAutofit fontScale="90000"/>
          </a:bodyPr>
          <a:lstStyle/>
          <a:p>
            <a:pPr algn="r"/>
            <a:r>
              <a:rPr lang="fa-IR" dirty="0" smtClean="0"/>
              <a:t/>
            </a:r>
            <a:br>
              <a:rPr lang="fa-IR" dirty="0" smtClean="0"/>
            </a:br>
            <a:r>
              <a:rPr lang="fa-IR" dirty="0" smtClean="0"/>
              <a:t> </a:t>
            </a: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کوران</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3" name="Title 2"/>
          <p:cNvSpPr>
            <a:spLocks noGrp="1"/>
          </p:cNvSpPr>
          <p:nvPr>
            <p:ph type="ctrTitle"/>
          </p:nvPr>
        </p:nvSpPr>
        <p:spPr>
          <a:xfrm>
            <a:off x="500034" y="428604"/>
            <a:ext cx="8305800" cy="714380"/>
          </a:xfrm>
        </p:spPr>
        <p:txBody>
          <a:bodyPr>
            <a:normAutofit fontScale="90000"/>
          </a:bodyPr>
          <a:lstStyle/>
          <a:p>
            <a:pPr algn="r"/>
            <a:r>
              <a:rPr lang="fa-IR" dirty="0" smtClean="0"/>
              <a:t/>
            </a:r>
            <a:br>
              <a:rPr lang="fa-IR" dirty="0" smtClean="0"/>
            </a:br>
            <a:r>
              <a:rPr lang="fa-IR" dirty="0" smtClean="0"/>
              <a:t> </a:t>
            </a: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کوران</a:t>
            </a:r>
            <a:endParaRPr lang="en-US" dirty="0"/>
          </a:p>
        </p:txBody>
      </p:sp>
      <p:pic>
        <p:nvPicPr>
          <p:cNvPr id="3074" name="Picture 2"/>
          <p:cNvPicPr>
            <a:picLocks noChangeAspect="1" noChangeArrowheads="1"/>
          </p:cNvPicPr>
          <p:nvPr/>
        </p:nvPicPr>
        <p:blipFill>
          <a:blip r:embed="rId3"/>
          <a:srcRect/>
          <a:stretch>
            <a:fillRect/>
          </a:stretch>
        </p:blipFill>
        <p:spPr bwMode="auto">
          <a:xfrm>
            <a:off x="285720" y="1214422"/>
            <a:ext cx="8572560" cy="52864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4429132"/>
            <a:ext cx="8305800" cy="1143000"/>
          </a:xfrm>
        </p:spPr>
        <p:txBody>
          <a:bodyPr/>
          <a:lstStyle/>
          <a:p>
            <a:pPr algn="l"/>
            <a:r>
              <a:rPr lang="fa-IR" sz="4800"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ویلا </a:t>
            </a:r>
            <a:r>
              <a:rPr lang="fa-IR" sz="5400"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ساوای    </a:t>
            </a: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itle 2"/>
          <p:cNvSpPr>
            <a:spLocks noGrp="1"/>
          </p:cNvSpPr>
          <p:nvPr>
            <p:ph type="ctrTitle"/>
          </p:nvPr>
        </p:nvSpPr>
        <p:spPr>
          <a:xfrm>
            <a:off x="2643174" y="1357298"/>
            <a:ext cx="6091222" cy="2000264"/>
          </a:xfrm>
        </p:spPr>
        <p:txBody>
          <a:bodyPr>
            <a:normAutofit/>
          </a:bodyPr>
          <a:lstStyle/>
          <a:p>
            <a:pPr algn="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-اقلیم معتدل و مرطوب</a:t>
            </a:r>
            <a:b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7" name="Picture 3" descr="C:\Users\BIP\Desktop\New folder (2)\تصاویر معماری\E700~1\1 (8).jpg"/>
          <p:cNvPicPr>
            <a:picLocks noChangeAspect="1" noChangeArrowheads="1"/>
          </p:cNvPicPr>
          <p:nvPr/>
        </p:nvPicPr>
        <p:blipFill>
          <a:blip r:embed="rId3"/>
          <a:stretch>
            <a:fillRect/>
          </a:stretch>
        </p:blipFill>
        <p:spPr bwMode="auto">
          <a:xfrm>
            <a:off x="571472" y="1000108"/>
            <a:ext cx="3643338" cy="2428892"/>
          </a:xfrm>
          <a:prstGeom prst="rect">
            <a:avLst/>
          </a:prstGeom>
          <a:ln>
            <a:noFill/>
          </a:ln>
          <a:effectLst>
            <a:softEdge rad="112500"/>
          </a:effectLst>
        </p:spPr>
      </p:pic>
      <p:pic>
        <p:nvPicPr>
          <p:cNvPr id="6" name="Picture 3" descr="C:\Users\BIP\Desktop\New folder (2)\تصاویر معماری\E700~1\1 (8).jpg"/>
          <p:cNvPicPr>
            <a:picLocks noChangeAspect="1" noChangeArrowheads="1"/>
          </p:cNvPicPr>
          <p:nvPr/>
        </p:nvPicPr>
        <p:blipFill>
          <a:blip r:embed="rId4"/>
          <a:stretch>
            <a:fillRect/>
          </a:stretch>
        </p:blipFill>
        <p:spPr bwMode="auto">
          <a:xfrm>
            <a:off x="4429124" y="3714752"/>
            <a:ext cx="3571900" cy="2418354"/>
          </a:xfrm>
          <a:prstGeom prst="rect">
            <a:avLst/>
          </a:prstGeom>
          <a:ln>
            <a:noFill/>
          </a:ln>
          <a:effectLst>
            <a:softEdge rad="112500"/>
          </a:effectLst>
        </p:spPr>
      </p:pic>
    </p:spTree>
  </p:cSld>
  <p:clrMapOvr>
    <a:masterClrMapping/>
  </p:clrMapOvr>
  <p:transition spd="slow">
    <p:cover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29124" y="1214422"/>
            <a:ext cx="4357718" cy="5286412"/>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در هنگام برخورد با یک کالبد دو بعد ایجاد میگردد، یکی بعدی که درآن فضای فشار ایجاد می شود(علامت+درشکل) وبعدی که در آن مکش ایجاد میگردد(علامت منفی درشکل). بعدی که درآن مکش ایجاد میشود،بعدی منفی بوده که در جهت دریافت باد هیچ نقشی بر عهده ندارد ودر هنگام طراحی باید به این نکته توجه نمودکه در این نقاط بازشوهای وسیعی قرار نداد،این ضلع تنها می تواند دربرگیرنده ی بازشویی جهت خروج هوا باشد و بدین نحو در امر کوران مشارکت نماید. </a:t>
            </a:r>
          </a:p>
          <a:p>
            <a:pPr algn="r"/>
            <a:endParaRPr lang="fa-IR" dirty="0" smtClean="0"/>
          </a:p>
        </p:txBody>
      </p:sp>
      <p:sp>
        <p:nvSpPr>
          <p:cNvPr id="3" name="Title 2"/>
          <p:cNvSpPr>
            <a:spLocks noGrp="1"/>
          </p:cNvSpPr>
          <p:nvPr>
            <p:ph type="ctrTitle"/>
          </p:nvPr>
        </p:nvSpPr>
        <p:spPr>
          <a:xfrm>
            <a:off x="500034" y="428604"/>
            <a:ext cx="8305800" cy="714380"/>
          </a:xfrm>
        </p:spPr>
        <p:txBody>
          <a:bodyPr>
            <a:normAutofit fontScale="90000"/>
          </a:bodyPr>
          <a:lstStyle/>
          <a:p>
            <a:pPr algn="r"/>
            <a:r>
              <a:rPr lang="fa-IR" dirty="0" smtClean="0"/>
              <a:t/>
            </a:r>
            <a:br>
              <a:rPr lang="fa-IR" dirty="0" smtClean="0"/>
            </a:br>
            <a:r>
              <a:rPr lang="fa-IR" dirty="0" smtClean="0"/>
              <a:t> </a:t>
            </a: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کوران</a:t>
            </a:r>
            <a:endParaRPr lang="en-US" dirty="0"/>
          </a:p>
        </p:txBody>
      </p:sp>
      <p:pic>
        <p:nvPicPr>
          <p:cNvPr id="4098" name="Picture 2"/>
          <p:cNvPicPr>
            <a:picLocks noChangeAspect="1" noChangeArrowheads="1"/>
          </p:cNvPicPr>
          <p:nvPr/>
        </p:nvPicPr>
        <p:blipFill>
          <a:blip r:embed="rId3"/>
          <a:srcRect/>
          <a:stretch>
            <a:fillRect/>
          </a:stretch>
        </p:blipFill>
        <p:spPr bwMode="auto">
          <a:xfrm>
            <a:off x="285720" y="1285860"/>
            <a:ext cx="4000528" cy="52149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prst="hardEdge"/>
            <a:contourClr>
              <a:srgbClr val="C0C0C0"/>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214282" y="314325"/>
            <a:ext cx="8715436" cy="6229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71612"/>
            <a:ext cx="8305800" cy="4357718"/>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مصالحی که در این اقلیم در ساختمان های سنتی مورد استفاده قرار میگیرد عمومابومی بوده که به علت پوشش نباتی گسترده در این مناطق،یکی از عمده </a:t>
            </a:r>
          </a:p>
          <a:p>
            <a:pPr algn="r"/>
            <a:r>
              <a:rPr lang="fa-IR" dirty="0" smtClean="0"/>
              <a:t>مصالح مورد استفاده،مصالح نباتی میباشند که هم به وفور یافت میگردند و هم ارزان میباشند البته لازم به ذکر است که دیوارهای ساختمان ها عمدتا با مصالح بنایی مانند آجر،گل و خشت احداث گشته اند.</a:t>
            </a:r>
          </a:p>
          <a:p>
            <a:pPr algn="r"/>
            <a:endParaRPr lang="fa-IR" dirty="0" smtClean="0"/>
          </a:p>
          <a:p>
            <a:pPr algn="r"/>
            <a:r>
              <a:rPr lang="fa-IR" sz="2400" dirty="0" smtClean="0"/>
              <a:t>-مصالح مورد استفاده در این اقلیم عموما دارای ویژگی های زیر می باشند:</a:t>
            </a:r>
          </a:p>
          <a:p>
            <a:pPr algn="r"/>
            <a:r>
              <a:rPr lang="fa-IR" dirty="0" smtClean="0"/>
              <a:t>1)مصالح ساختمانی مورد استفاده دارای </a:t>
            </a:r>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حداقل ظرفیت حرارتی </a:t>
            </a:r>
            <a:r>
              <a:rPr lang="fa-IR" dirty="0" smtClean="0"/>
              <a:t>باشند.</a:t>
            </a:r>
          </a:p>
          <a:p>
            <a:pPr algn="r"/>
            <a:r>
              <a:rPr lang="fa-IR" dirty="0" smtClean="0"/>
              <a:t>2)مصالح ساختمانی مورد استفاده باید از </a:t>
            </a:r>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مصالح سبک و با ضخامت کم </a:t>
            </a:r>
            <a:r>
              <a:rPr lang="fa-IR" dirty="0" smtClean="0"/>
              <a:t>باشند.   </a:t>
            </a:r>
            <a:endParaRPr lang="en-US" dirty="0"/>
          </a:p>
        </p:txBody>
      </p:sp>
      <p:sp>
        <p:nvSpPr>
          <p:cNvPr id="3" name="Title 2"/>
          <p:cNvSpPr>
            <a:spLocks noGrp="1"/>
          </p:cNvSpPr>
          <p:nvPr>
            <p:ph type="ctrTitle"/>
          </p:nvPr>
        </p:nvSpPr>
        <p:spPr>
          <a:xfrm>
            <a:off x="500034" y="571480"/>
            <a:ext cx="8305800" cy="928694"/>
          </a:xfrm>
        </p:spPr>
        <p:txBody>
          <a:bodyPr/>
          <a:lstStyle/>
          <a:p>
            <a:pPr algn="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مصالح </a:t>
            </a: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71612"/>
            <a:ext cx="8305800" cy="4357718"/>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-نمونه مصالح سنتی مورد استفاده در این اقلیم:</a:t>
            </a:r>
          </a:p>
          <a:p>
            <a:pPr algn="r"/>
            <a:r>
              <a:rPr lang="fa-IR" dirty="0" smtClean="0"/>
              <a:t>» </a:t>
            </a:r>
            <a:r>
              <a:rPr lang="fa-IR" sz="3200" dirty="0" smtClean="0"/>
              <a:t>چوب</a:t>
            </a:r>
            <a:r>
              <a:rPr lang="fa-IR" dirty="0" smtClean="0"/>
              <a:t>: به دلیل حاصلخیزی منطقه و وجود کشتزارها وجنگل ها و دسترسی آسان به گیاهان،استفاده از مصالح نباتی مقرون به صرفه است.چوب ها در این اقلیم به دو دسته سخت و نرم تقسیم میشوند:</a:t>
            </a:r>
          </a:p>
          <a:p>
            <a:pPr algn="r"/>
            <a:r>
              <a:rPr lang="fa-IR" dirty="0" smtClean="0"/>
              <a:t>1)ازچوب های سخت به دلیل </a:t>
            </a:r>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مقاومت خوبش در مقابل رطوبت و موریانه </a:t>
            </a:r>
            <a:r>
              <a:rPr lang="fa-IR" dirty="0" smtClean="0"/>
              <a:t>در قسمت </a:t>
            </a:r>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پی و زیرسازی </a:t>
            </a:r>
            <a:r>
              <a:rPr lang="fa-IR" dirty="0" smtClean="0"/>
              <a:t>ساختمان استفاده میشود.از جمله چوب های سخت عبارتند از:انجیلی،ملچ،بلوط،توت،زبان گنجشک ،گردو و.....</a:t>
            </a:r>
          </a:p>
          <a:p>
            <a:pPr algn="r"/>
            <a:r>
              <a:rPr lang="fa-IR" dirty="0" smtClean="0"/>
              <a:t>2)از چوب های نرم برای </a:t>
            </a:r>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تیرهای اصلی،خرپا و ستون های نما </a:t>
            </a:r>
            <a:r>
              <a:rPr lang="fa-IR" dirty="0" smtClean="0"/>
              <a:t>استفاده میشود.</a:t>
            </a:r>
          </a:p>
          <a:p>
            <a:pPr algn="r"/>
            <a:r>
              <a:rPr lang="fa-IR" dirty="0" smtClean="0"/>
              <a:t>از جمله چوب های نرم عبارتند از:توسکا،چنار،بید،تبریزی،افرا،شیردار،راش و....  </a:t>
            </a:r>
            <a:endParaRPr lang="en-US" dirty="0"/>
          </a:p>
        </p:txBody>
      </p:sp>
      <p:sp>
        <p:nvSpPr>
          <p:cNvPr id="3" name="Title 2"/>
          <p:cNvSpPr>
            <a:spLocks noGrp="1"/>
          </p:cNvSpPr>
          <p:nvPr>
            <p:ph type="ctrTitle"/>
          </p:nvPr>
        </p:nvSpPr>
        <p:spPr>
          <a:xfrm>
            <a:off x="500034" y="571480"/>
            <a:ext cx="8305800" cy="928694"/>
          </a:xfrm>
        </p:spPr>
        <p:txBody>
          <a:bodyPr/>
          <a:lstStyle/>
          <a:p>
            <a:pPr algn="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مصالح </a:t>
            </a: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pic>
        <p:nvPicPr>
          <p:cNvPr id="4" name="Content Placeholder 3" descr="4kygydi.jpg"/>
          <p:cNvPicPr>
            <a:picLocks noGrp="1" noChangeAspect="1"/>
          </p:cNvPicPr>
          <p:nvPr>
            <p:ph idx="1"/>
          </p:nvPr>
        </p:nvPicPr>
        <p:blipFill>
          <a:blip r:embed="rId3"/>
          <a:stretch>
            <a:fillRect/>
          </a:stretch>
        </p:blipFill>
        <p:spPr>
          <a:xfrm>
            <a:off x="857224" y="1142984"/>
            <a:ext cx="7429552" cy="5286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itle 2"/>
          <p:cNvSpPr>
            <a:spLocks noGrp="1"/>
          </p:cNvSpPr>
          <p:nvPr>
            <p:ph type="title"/>
          </p:nvPr>
        </p:nvSpPr>
        <p:spPr>
          <a:xfrm>
            <a:off x="500034" y="-214338"/>
            <a:ext cx="8229600" cy="1219200"/>
          </a:xfrm>
        </p:spPr>
        <p:txBody>
          <a:bodyPr/>
          <a:lstStyle/>
          <a:p>
            <a:pPr algn="r"/>
            <a:r>
              <a:rPr lang="fa-IR" sz="4800"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مصالح</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214422"/>
            <a:ext cx="8305800" cy="5286412"/>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 </a:t>
            </a:r>
            <a:r>
              <a:rPr lang="fa-IR" sz="3200" dirty="0" smtClean="0"/>
              <a:t>سنگ</a:t>
            </a:r>
            <a:r>
              <a:rPr lang="fa-IR" dirty="0" smtClean="0"/>
              <a:t>: از مصالح نوع سنگی مثل سنگ و خشت و سفال نیز در کنار </a:t>
            </a:r>
          </a:p>
          <a:p>
            <a:pPr algn="r"/>
            <a:r>
              <a:rPr lang="fa-IR" dirty="0" smtClean="0"/>
              <a:t>ساختمان های  تماما چوبی استفاده شده است.</a:t>
            </a:r>
          </a:p>
          <a:p>
            <a:pPr algn="r"/>
            <a:r>
              <a:rPr lang="fa-IR" dirty="0" smtClean="0"/>
              <a:t>» </a:t>
            </a:r>
            <a:r>
              <a:rPr lang="fa-IR" sz="3200" dirty="0" smtClean="0"/>
              <a:t>طناب های گیاهی</a:t>
            </a:r>
            <a:r>
              <a:rPr lang="fa-IR" dirty="0" smtClean="0"/>
              <a:t>: در ساختمان های سنتی برای اتصالات اجزا به جای استفاده از میخ و سیم های فلزی، از طناب های گیاهی استفاده می شده است.نمونه طناب های گیاهی عبارتند از: وریس، کتوس، لرک کول، عسل ما</a:t>
            </a:r>
          </a:p>
          <a:p>
            <a:pPr algn="r"/>
            <a:r>
              <a:rPr lang="fa-IR" dirty="0" smtClean="0"/>
              <a:t>» </a:t>
            </a:r>
            <a:r>
              <a:rPr lang="fa-IR" sz="3200" dirty="0" smtClean="0"/>
              <a:t>اندود</a:t>
            </a:r>
            <a:r>
              <a:rPr lang="fa-IR" dirty="0" smtClean="0"/>
              <a:t>: متداول ترین نوع اندود در این منطقه کاهگل است که برای پر کردن فاصله خالی بین دیوارهای چوبی به کار میرود. از جمله اندود ها عبارتند:</a:t>
            </a:r>
          </a:p>
          <a:p>
            <a:pPr algn="r"/>
            <a:r>
              <a:rPr lang="fa-IR" dirty="0" smtClean="0"/>
              <a:t>-اندود(فل گل) که از اختلاط  گل رس،آب وپوست خرد شده دانه برنج به دست </a:t>
            </a:r>
          </a:p>
          <a:p>
            <a:pPr algn="r"/>
            <a:r>
              <a:rPr lang="fa-IR" dirty="0" smtClean="0"/>
              <a:t>می اید. </a:t>
            </a:r>
          </a:p>
          <a:p>
            <a:pPr algn="r"/>
            <a:r>
              <a:rPr lang="fa-IR" dirty="0" smtClean="0"/>
              <a:t>-اندود (آب_آهک) که از اختلاط آب،آهک و مقداری نمگ طعام به دست می اید.</a:t>
            </a:r>
          </a:p>
          <a:p>
            <a:pPr algn="r"/>
            <a:r>
              <a:rPr lang="fa-IR" dirty="0" smtClean="0"/>
              <a:t>این اندود پس از خشک شدن سفیدی و زیبایی مطلوبی ایجاد می کند از این رو در نمای اصلی بنا و اتاق های پذیرایی به کار می رود. </a:t>
            </a:r>
          </a:p>
        </p:txBody>
      </p:sp>
      <p:sp>
        <p:nvSpPr>
          <p:cNvPr id="3" name="Title 2"/>
          <p:cNvSpPr>
            <a:spLocks noGrp="1"/>
          </p:cNvSpPr>
          <p:nvPr>
            <p:ph type="ctrTitle"/>
          </p:nvPr>
        </p:nvSpPr>
        <p:spPr>
          <a:xfrm>
            <a:off x="500034" y="357166"/>
            <a:ext cx="8305800" cy="928694"/>
          </a:xfrm>
        </p:spPr>
        <p:txBody>
          <a:bodyPr/>
          <a:lstStyle/>
          <a:p>
            <a:pPr algn="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مصالح </a:t>
            </a: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pic>
        <p:nvPicPr>
          <p:cNvPr id="4" name="Content Placeholder 3" descr="4kygydi.jpg"/>
          <p:cNvPicPr>
            <a:picLocks noGrp="1" noChangeAspect="1"/>
          </p:cNvPicPr>
          <p:nvPr>
            <p:ph idx="1"/>
          </p:nvPr>
        </p:nvPicPr>
        <p:blipFill>
          <a:blip r:embed="rId3"/>
          <a:stretch>
            <a:fillRect/>
          </a:stretch>
        </p:blipFill>
        <p:spPr>
          <a:xfrm>
            <a:off x="857224" y="1323560"/>
            <a:ext cx="7572428" cy="49252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itle 2"/>
          <p:cNvSpPr>
            <a:spLocks noGrp="1"/>
          </p:cNvSpPr>
          <p:nvPr>
            <p:ph type="title"/>
          </p:nvPr>
        </p:nvSpPr>
        <p:spPr>
          <a:xfrm>
            <a:off x="500034" y="-214338"/>
            <a:ext cx="8229600" cy="1219200"/>
          </a:xfrm>
        </p:spPr>
        <p:txBody>
          <a:bodyPr/>
          <a:lstStyle/>
          <a:p>
            <a:pPr algn="r"/>
            <a:r>
              <a:rPr lang="fa-IR" sz="4800"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مصالح</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pic>
        <p:nvPicPr>
          <p:cNvPr id="4" name="Content Placeholder 3" descr="4kygydi.jpg"/>
          <p:cNvPicPr>
            <a:picLocks noGrp="1" noChangeAspect="1"/>
          </p:cNvPicPr>
          <p:nvPr>
            <p:ph idx="1"/>
          </p:nvPr>
        </p:nvPicPr>
        <p:blipFill>
          <a:blip r:embed="rId3"/>
          <a:stretch>
            <a:fillRect/>
          </a:stretch>
        </p:blipFill>
        <p:spPr>
          <a:xfrm>
            <a:off x="1023913" y="1071546"/>
            <a:ext cx="7239050" cy="542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itle 2"/>
          <p:cNvSpPr>
            <a:spLocks noGrp="1"/>
          </p:cNvSpPr>
          <p:nvPr>
            <p:ph type="title"/>
          </p:nvPr>
        </p:nvSpPr>
        <p:spPr>
          <a:xfrm>
            <a:off x="500034" y="-214338"/>
            <a:ext cx="8229600" cy="1219200"/>
          </a:xfrm>
        </p:spPr>
        <p:txBody>
          <a:bodyPr/>
          <a:lstStyle/>
          <a:p>
            <a:pPr algn="r"/>
            <a:r>
              <a:rPr lang="fa-IR" sz="4800"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مصالح</a:t>
            </a:r>
            <a:endParaRPr lang="en-US" dirty="0"/>
          </a:p>
        </p:txBody>
      </p:sp>
      <p:cxnSp>
        <p:nvCxnSpPr>
          <p:cNvPr id="6" name="Straight Arrow Connector 5"/>
          <p:cNvCxnSpPr/>
          <p:nvPr/>
        </p:nvCxnSpPr>
        <p:spPr>
          <a:xfrm rot="5400000">
            <a:off x="5786446" y="1857364"/>
            <a:ext cx="1571636" cy="7143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428736"/>
            <a:ext cx="8305800" cy="4857784"/>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sz="2400" dirty="0" smtClean="0"/>
              <a:t>»سرزمین های با ارتفاع بیش از1800متر</a:t>
            </a:r>
            <a:r>
              <a:rPr lang="fa-IR" dirty="0" smtClean="0"/>
              <a:t>: </a:t>
            </a:r>
          </a:p>
          <a:p>
            <a:pPr algn="r"/>
            <a:r>
              <a:rPr lang="fa-IR" dirty="0" smtClean="0"/>
              <a:t>بارندگی در فصل تابستان کم و مه گرفتگی به ندرت و فصل خشک در آن طولانی است وبارش زمستان آن در زمستان به صورت برف است. وضیت اب وهوایی این مناطق فرسایش شدید خاک را به همراه دارد.گون ها فقط در این مناطق می رویند.</a:t>
            </a:r>
          </a:p>
          <a:p>
            <a:pPr algn="r"/>
            <a:r>
              <a:rPr lang="fa-IR" dirty="0" smtClean="0"/>
              <a:t>از جمله گیاهانی که در این مناطق می رویند عبارتند از:افرا،گلابی وحشی،ازگیل</a:t>
            </a:r>
          </a:p>
          <a:p>
            <a:pPr algn="r"/>
            <a:r>
              <a:rPr lang="fa-IR" dirty="0" smtClean="0"/>
              <a:t>آلوچه جنگلی،سیب تلخ،رز وحشی،بلوط و.....</a:t>
            </a:r>
          </a:p>
          <a:p>
            <a:pPr algn="r"/>
            <a:r>
              <a:rPr lang="fa-IR" dirty="0" smtClean="0"/>
              <a:t>»</a:t>
            </a:r>
            <a:r>
              <a:rPr lang="fa-IR" sz="2400" dirty="0" smtClean="0"/>
              <a:t>سرزمین های با ارتفاع پایین تر از 1800متر</a:t>
            </a:r>
            <a:r>
              <a:rPr lang="fa-IR" dirty="0" smtClean="0"/>
              <a:t>: آب وهوا سرد و تر است.در اواخرپاییز و زمستان آب و هوا به 8- درجه و در تابستان 21 درجه هم می رسد.</a:t>
            </a:r>
          </a:p>
          <a:p>
            <a:pPr algn="r"/>
            <a:r>
              <a:rPr lang="fa-IR" dirty="0" smtClean="0"/>
              <a:t>بارندگی تابستان آن خوب واز نظر جوی بیشتر اوقات مه آلود است که نوعی باران مخفی است. ازجمله گیاهانی که در این مناطق می رویند عبارتند از:</a:t>
            </a:r>
          </a:p>
          <a:p>
            <a:pPr algn="r"/>
            <a:r>
              <a:rPr lang="fa-IR" dirty="0" smtClean="0"/>
              <a:t>راش،افرا،بلوط</a:t>
            </a:r>
          </a:p>
        </p:txBody>
      </p:sp>
      <p:sp>
        <p:nvSpPr>
          <p:cNvPr id="3" name="Title 2"/>
          <p:cNvSpPr>
            <a:spLocks noGrp="1"/>
          </p:cNvSpPr>
          <p:nvPr>
            <p:ph type="ctrTitle"/>
          </p:nvPr>
        </p:nvSpPr>
        <p:spPr>
          <a:xfrm>
            <a:off x="500034" y="357166"/>
            <a:ext cx="8305800" cy="928694"/>
          </a:xfrm>
        </p:spPr>
        <p:txBody>
          <a:bodyPr>
            <a:normAutofit/>
          </a:bodyPr>
          <a:lstStyle/>
          <a:p>
            <a:pPr algn="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جغرافیای گیاهی اقلیم معتدل و مرطوب </a:t>
            </a: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285860"/>
            <a:ext cx="8305800" cy="1143008"/>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در این منطقه جانورانی چون خوک یا گرازهای وحشی،سنجاب،انواع مار،گرگ ،پلنگ،قوچ،خرگوش،گوزن زرد ایرانی ،خرس،اسب ترکمن،اسب ویژه خزری ،قرقاول،قرقی،اردک،غاز،هما و.... زندگی می کنند.</a:t>
            </a:r>
          </a:p>
        </p:txBody>
      </p:sp>
      <p:sp>
        <p:nvSpPr>
          <p:cNvPr id="3" name="Title 2"/>
          <p:cNvSpPr>
            <a:spLocks noGrp="1"/>
          </p:cNvSpPr>
          <p:nvPr>
            <p:ph type="ctrTitle"/>
          </p:nvPr>
        </p:nvSpPr>
        <p:spPr>
          <a:xfrm>
            <a:off x="500034" y="214290"/>
            <a:ext cx="8305800" cy="928694"/>
          </a:xfrm>
        </p:spPr>
        <p:txBody>
          <a:bodyPr>
            <a:normAutofit/>
          </a:bodyPr>
          <a:lstStyle/>
          <a:p>
            <a:pPr algn="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جغرافیای جانوری اقلیم معتدل و مرطوب </a:t>
            </a:r>
            <a:endParaRPr lang="en-US"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6" name="Picture 2" descr="F:\pic (16).jpg"/>
          <p:cNvPicPr>
            <a:picLocks noChangeAspect="1" noChangeArrowheads="1"/>
          </p:cNvPicPr>
          <p:nvPr/>
        </p:nvPicPr>
        <p:blipFill>
          <a:blip r:embed="rId3" cstate="print"/>
          <a:srcRect/>
          <a:stretch>
            <a:fillRect/>
          </a:stretch>
        </p:blipFill>
        <p:spPr bwMode="auto">
          <a:xfrm>
            <a:off x="5429256" y="2571744"/>
            <a:ext cx="2997201" cy="19319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descr="F:\pic (20).jpg"/>
          <p:cNvPicPr>
            <a:picLocks noChangeAspect="1" noChangeArrowheads="1"/>
          </p:cNvPicPr>
          <p:nvPr/>
        </p:nvPicPr>
        <p:blipFill>
          <a:blip r:embed="rId4" cstate="print"/>
          <a:srcRect/>
          <a:stretch>
            <a:fillRect/>
          </a:stretch>
        </p:blipFill>
        <p:spPr bwMode="auto">
          <a:xfrm>
            <a:off x="2143108" y="2571744"/>
            <a:ext cx="3071835" cy="2000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F:\pic (162).jpg"/>
          <p:cNvPicPr>
            <a:picLocks noChangeAspect="1" noChangeArrowheads="1"/>
          </p:cNvPicPr>
          <p:nvPr/>
        </p:nvPicPr>
        <p:blipFill>
          <a:blip r:embed="rId5" cstate="print"/>
          <a:srcRect/>
          <a:stretch>
            <a:fillRect/>
          </a:stretch>
        </p:blipFill>
        <p:spPr bwMode="auto">
          <a:xfrm>
            <a:off x="785786" y="4500570"/>
            <a:ext cx="3068639" cy="2000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descr="F:\pic (165).jpg"/>
          <p:cNvPicPr>
            <a:picLocks noChangeAspect="1" noChangeArrowheads="1"/>
          </p:cNvPicPr>
          <p:nvPr/>
        </p:nvPicPr>
        <p:blipFill>
          <a:blip r:embed="rId6" cstate="print"/>
          <a:srcRect/>
          <a:stretch>
            <a:fillRect/>
          </a:stretch>
        </p:blipFill>
        <p:spPr bwMode="auto">
          <a:xfrm>
            <a:off x="4071934" y="4500570"/>
            <a:ext cx="3068639" cy="21463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4" name="Title 3"/>
          <p:cNvSpPr>
            <a:spLocks noGrp="1"/>
          </p:cNvSpPr>
          <p:nvPr>
            <p:ph type="ctrTitle"/>
          </p:nvPr>
        </p:nvSpPr>
        <p:spPr>
          <a:xfrm>
            <a:off x="357158" y="2357430"/>
            <a:ext cx="8305800" cy="1981200"/>
          </a:xfrm>
        </p:spPr>
        <p:txBody>
          <a:bodyPr>
            <a:prstTxWarp prst="textWave1">
              <a:avLst/>
            </a:prstTxWarp>
          </a:bodyPr>
          <a:lstStyle/>
          <a:p>
            <a:r>
              <a:rPr lang="fa-IR" sz="500" b="1"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اقلیم معتدل و مرطوب</a:t>
            </a:r>
            <a:endParaRPr lang="en-US" sz="500" b="1"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0" presetClass="exit" presetSubtype="0" fill="hold" grpId="1" nodeType="clickEffect">
                                  <p:stCondLst>
                                    <p:cond delay="0"/>
                                  </p:stCondLst>
                                  <p:iterate type="lt">
                                    <p:tmPct val="0"/>
                                  </p:iterate>
                                  <p:childTnLst>
                                    <p:animEffect transition="out" filter="fade">
                                      <p:cBhvr>
                                        <p:cTn id="14" dur="800" accel="100000">
                                          <p:stCondLst>
                                            <p:cond delay="200"/>
                                          </p:stCondLst>
                                        </p:cTn>
                                        <p:tgtEl>
                                          <p:spTgt spid="4"/>
                                        </p:tgtEl>
                                      </p:cBhvr>
                                    </p:animEffect>
                                    <p:anim calcmode="lin" valueType="num">
                                      <p:cBhvr>
                                        <p:cTn id="15"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16" dur="200" decel="100000"/>
                                        <p:tgtEl>
                                          <p:spTgt spid="4"/>
                                        </p:tgtEl>
                                        <p:attrNameLst>
                                          <p:attrName>ppt_x</p:attrName>
                                        </p:attrNameLst>
                                      </p:cBhvr>
                                      <p:tavLst>
                                        <p:tav tm="0">
                                          <p:val>
                                            <p:strVal val="ppt_x"/>
                                          </p:val>
                                        </p:tav>
                                        <p:tav tm="100000">
                                          <p:val>
                                            <p:strVal val="ppt_x-0.05"/>
                                          </p:val>
                                        </p:tav>
                                      </p:tavLst>
                                    </p:anim>
                                    <p:anim calcmode="lin" valueType="num">
                                      <p:cBhvr>
                                        <p:cTn id="17" dur="200" decel="100000"/>
                                        <p:tgtEl>
                                          <p:spTgt spid="4"/>
                                        </p:tgtEl>
                                        <p:attrNameLst>
                                          <p:attrName>ppt_y</p:attrName>
                                        </p:attrNameLst>
                                      </p:cBhvr>
                                      <p:tavLst>
                                        <p:tav tm="0">
                                          <p:val>
                                            <p:strVal val="ppt_y"/>
                                          </p:val>
                                        </p:tav>
                                        <p:tav tm="100000">
                                          <p:val>
                                            <p:strVal val="ppt_y+0.1"/>
                                          </p:val>
                                        </p:tav>
                                      </p:tavLst>
                                    </p:anim>
                                    <p:anim calcmode="lin" valueType="num">
                                      <p:cBhvr>
                                        <p:cTn id="18"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19" dur="800" accel="100000">
                                          <p:stCondLst>
                                            <p:cond delay="200"/>
                                          </p:stCondLst>
                                        </p:cTn>
                                        <p:tgtEl>
                                          <p:spTgt spid="4"/>
                                        </p:tgtEl>
                                        <p:attrNameLst>
                                          <p:attrName>ppt_y</p:attrName>
                                        </p:attrNameLst>
                                      </p:cBhvr>
                                      <p:tavLst>
                                        <p:tav tm="0">
                                          <p:val>
                                            <p:strVal val="ppt_y"/>
                                          </p:val>
                                        </p:tav>
                                        <p:tav tm="100000">
                                          <p:val>
                                            <p:strVal val="ppt_y-0.4-0.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toSketcher - 3.jpg"/>
          <p:cNvPicPr>
            <a:picLocks noGrp="1" noChangeAspect="1"/>
          </p:cNvPicPr>
          <p:nvPr>
            <p:ph idx="1"/>
          </p:nvPr>
        </p:nvPicPr>
        <p:blipFill>
          <a:blip r:embed="rId3"/>
          <a:stretch>
            <a:fillRect/>
          </a:stretch>
        </p:blipFill>
        <p:spPr>
          <a:xfrm>
            <a:off x="0" y="0"/>
            <a:ext cx="9144000" cy="6858000"/>
          </a:xfrm>
        </p:spPr>
      </p:pic>
      <p:sp>
        <p:nvSpPr>
          <p:cNvPr id="3" name="Title 2"/>
          <p:cNvSpPr>
            <a:spLocks noGrp="1"/>
          </p:cNvSpPr>
          <p:nvPr>
            <p:ph type="title"/>
          </p:nvPr>
        </p:nvSpPr>
        <p:spPr>
          <a:xfrm>
            <a:off x="500034" y="0"/>
            <a:ext cx="8229600" cy="3500438"/>
          </a:xfrm>
        </p:spPr>
        <p:txBody>
          <a:bodyPr>
            <a:prstTxWarp prst="textDeflateBottom">
              <a:avLst/>
            </a:prstTxWarp>
            <a:scene3d>
              <a:camera prst="orthographicFront"/>
              <a:lightRig rig="glow" dir="tl">
                <a:rot lat="0" lon="0" rev="5400000"/>
              </a:lightRig>
            </a:scene3d>
            <a:sp3d contourW="12700">
              <a:bevelT w="25400" h="25400"/>
              <a:contourClr>
                <a:schemeClr val="accent6">
                  <a:shade val="73000"/>
                </a:schemeClr>
              </a:contourClr>
            </a:sp3d>
          </a:bodyPr>
          <a:lstStyle/>
          <a:p>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a:t>
            </a:r>
            <a:r>
              <a:rPr lang="fa-IR" b="1"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ساوای</a:t>
            </a:r>
            <a:endParaRPr lang="en-US" b="1"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6" name="Rectangle 5"/>
          <p:cNvSpPr/>
          <p:nvPr/>
        </p:nvSpPr>
        <p:spPr>
          <a:xfrm>
            <a:off x="1500166" y="3286124"/>
            <a:ext cx="6500858" cy="1107996"/>
          </a:xfrm>
          <a:prstGeom prst="rect">
            <a:avLst/>
          </a:prstGeom>
        </p:spPr>
        <p:txBody>
          <a:bodyPr wrap="square">
            <a:prstTxWarp prst="textChevronInverted">
              <a:avLst/>
            </a:prstTxWarp>
            <a:spAutoFit/>
          </a:bodyPr>
          <a:lstStyle/>
          <a:p>
            <a:r>
              <a:rPr lang="en-US"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VILLA    SAVOY</a:t>
            </a:r>
            <a:endParaRPr lang="en-US" sz="6600" dirty="0"/>
          </a:p>
        </p:txBody>
      </p:sp>
    </p:spTree>
  </p:cSld>
  <p:clrMapOvr>
    <a:masterClrMapping/>
  </p:clrMapOvr>
  <p:transition spd="slow">
    <p:comb/>
    <p:sndAc>
      <p:stSnd>
        <p:snd r:embed="rId2" name="Airtel Best 2011.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428736"/>
            <a:ext cx="8377238" cy="5143536"/>
          </a:xfrm>
        </p:spPr>
        <p:txBody>
          <a:bodyPr>
            <a:normAutofit/>
          </a:bodyPr>
          <a:lstStyle/>
          <a:p>
            <a:pPr algn="r"/>
            <a:r>
              <a:rPr lang="fa-IR" dirty="0" smtClean="0"/>
              <a:t>شارل ادواردژانره، در لشودفوند شهر کوچکی در شمال غربی سوییس،حوالی مرز</a:t>
            </a:r>
          </a:p>
          <a:p>
            <a:pPr algn="r"/>
            <a:r>
              <a:rPr lang="fa-IR" dirty="0" smtClean="0"/>
              <a:t>فرانسه متولد شد.لوکوربوزیه علاقه زیادی به هنرهای بصری داشت و نزد شخصی به نام چارلزلیلانتیه به آموختن مبانی هنر پرداخت.اولین خانه هایی که او طراحی کرد در لشودفوند و متعلق به خود وی بودند مانند ویلاهای فالت،</a:t>
            </a:r>
          </a:p>
          <a:p>
            <a:pPr algn="r"/>
            <a:r>
              <a:rPr lang="fa-IR" dirty="0" smtClean="0"/>
              <a:t>شوآپ،ژان نرت.این خانه ها یادآور سبک معماری رایج،منطبق بر طبیعت </a:t>
            </a:r>
          </a:p>
          <a:p>
            <a:pPr algn="r"/>
            <a:r>
              <a:rPr lang="fa-IR" dirty="0" smtClean="0"/>
              <a:t>کوه های بومی آن منطقه،یعنی رشته کوههای آلپ بود.لوکوربوزیه در سال1907</a:t>
            </a:r>
          </a:p>
          <a:p>
            <a:pPr algn="r"/>
            <a:r>
              <a:rPr lang="fa-IR" dirty="0" smtClean="0"/>
              <a:t>به پاریس رفت و در آنجا در دفتر دوتن از معروف ترین معماران آن دوره (آگوست پره و پیتربهرنز)به مدت چند سال کار کرد.وی در سال 1920،لقب لوکوربوزیه را که اسم پدر بزرگ مادریش بود به عنوان اسم مستعار خود انتخاب کرد.</a:t>
            </a:r>
          </a:p>
          <a:p>
            <a:pPr algn="r"/>
            <a:r>
              <a:rPr lang="fa-IR" dirty="0" smtClean="0"/>
              <a:t>لوکوربوزیه در طول فعالیت حرفه ای خود،استفاده از یکی از شاخص ترین مصالح ساختمانی مدرن یعنی بتن را به نهایت زیبایی رساند وکارهای وی مورد تقلید جهانی قرار گرفت.</a:t>
            </a:r>
          </a:p>
          <a:p>
            <a:pPr algn="r"/>
            <a:endParaRPr lang="fa-IR" dirty="0" smtClean="0"/>
          </a:p>
          <a:p>
            <a:pPr algn="r"/>
            <a:endParaRPr lang="fa-IR" dirty="0" smtClean="0"/>
          </a:p>
          <a:p>
            <a:pPr algn="r"/>
            <a:endParaRPr lang="fa-IR" dirty="0" smtClean="0"/>
          </a:p>
        </p:txBody>
      </p:sp>
      <p:sp>
        <p:nvSpPr>
          <p:cNvPr id="3" name="Title 2"/>
          <p:cNvSpPr>
            <a:spLocks noGrp="1"/>
          </p:cNvSpPr>
          <p:nvPr>
            <p:ph type="ctrTitle"/>
          </p:nvPr>
        </p:nvSpPr>
        <p:spPr>
          <a:xfrm>
            <a:off x="500034" y="285728"/>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لوکوربوزیه</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kygydi.jpg"/>
          <p:cNvPicPr>
            <a:picLocks noGrp="1" noChangeAspect="1"/>
          </p:cNvPicPr>
          <p:nvPr>
            <p:ph idx="1"/>
          </p:nvPr>
        </p:nvPicPr>
        <p:blipFill>
          <a:blip r:embed="rId2"/>
          <a:stretch>
            <a:fillRect/>
          </a:stretch>
        </p:blipFill>
        <p:spPr>
          <a:xfrm>
            <a:off x="1071538" y="857232"/>
            <a:ext cx="7858180" cy="54292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Right"/>
            <a:lightRig rig="threePt" dir="t">
              <a:rot lat="0" lon="0" rev="19200000"/>
            </a:lightRig>
          </a:scene3d>
          <a:sp3d extrusionH="25400">
            <a:bevelT w="304800" h="152400" prst="softRound"/>
            <a:extrusionClr>
              <a:srgbClr val="FFFFFF"/>
            </a:extrusionClr>
          </a:sp3d>
        </p:spPr>
      </p:pic>
      <p:sp>
        <p:nvSpPr>
          <p:cNvPr id="3" name="Title 2"/>
          <p:cNvSpPr>
            <a:spLocks noGrp="1"/>
          </p:cNvSpPr>
          <p:nvPr>
            <p:ph type="title"/>
          </p:nvPr>
        </p:nvSpPr>
        <p:spPr>
          <a:xfrm>
            <a:off x="500034" y="-214338"/>
            <a:ext cx="8229600" cy="1219200"/>
          </a:xfrm>
        </p:spPr>
        <p:txBody>
          <a:bodyPr/>
          <a:lstStyle/>
          <a:p>
            <a:pPr algn="r"/>
            <a:r>
              <a:rPr lang="fa-IR" sz="4800"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لوکوربوزیه</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1785950"/>
          </a:xfrm>
        </p:spPr>
        <p:txBody>
          <a:bodyPr>
            <a:normAutofit/>
          </a:bodyPr>
          <a:lstStyle/>
          <a:p>
            <a:pPr algn="r"/>
            <a:r>
              <a:rPr lang="fa-IR" dirty="0" smtClean="0"/>
              <a:t>لوکوربوزیه معماری ساختمان و معماری مدرن را با این جمله معرفی می کند:</a:t>
            </a:r>
          </a:p>
          <a:p>
            <a:pPr algn="l"/>
            <a:r>
              <a:rPr lang="fa-IR" dirty="0" smtClean="0"/>
              <a:t>                   </a:t>
            </a:r>
            <a:r>
              <a:rPr lang="fa-IR"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خانه ماشینی است برای زندگی         </a:t>
            </a:r>
            <a:r>
              <a:rPr lang="fa-IR" dirty="0" smtClean="0"/>
              <a:t>                             </a:t>
            </a:r>
          </a:p>
          <a:p>
            <a:pPr algn="r"/>
            <a:r>
              <a:rPr lang="fa-IR" dirty="0" smtClean="0"/>
              <a:t>لذا لوکوربوزیه برای خانه های مدرن 5خصیصه را مطرح می کند که عبارتند از:</a:t>
            </a:r>
          </a:p>
          <a:p>
            <a:pPr algn="r"/>
            <a:endParaRPr lang="fa-IR" dirty="0" smtClean="0"/>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normAutofit/>
          </a:bodyPr>
          <a:lstStyle/>
          <a:p>
            <a:pPr algn="r"/>
            <a:r>
              <a:rPr lang="fa-IR" dirty="0" smtClean="0"/>
              <a:t>1)ستون ها ساختمان را از روی زمین بلند می کنند(ساختن پیلوت در همکف)</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643050"/>
            <a:ext cx="8572560" cy="49577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2)بام مسطح و باغ در بام</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643050"/>
            <a:ext cx="8358245" cy="49577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2)بام مسطح و باغ در بام</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643050"/>
            <a:ext cx="8572560" cy="49577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3)پلان آزاد</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571612"/>
            <a:ext cx="8572560" cy="50292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4)پنجره های طویل و سرتاسری</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643050"/>
            <a:ext cx="8429684" cy="478634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4)پنجره های طویل و سرتاسری</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643050"/>
            <a:ext cx="8572560" cy="478634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5000" b="-45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00174"/>
            <a:ext cx="8305800" cy="2000264"/>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کرانه جنوبی دریای خزر سرزمینی است بین دریای مازندران و کوههای البرزکه با وجود عرض نسبتا کم،از دو ناحیه تقریبا مجزا تشکیل شده است:</a:t>
            </a:r>
          </a:p>
          <a:p>
            <a:pPr algn="r"/>
            <a:r>
              <a:rPr lang="fa-IR" dirty="0" smtClean="0"/>
              <a:t>1)ناحیه جلگه ای شامل کشتزارهای وسیع وشهرهای بزرگ که در امتداد دریا گسترش یافته است.(شهرهایی مانند رشت،رامسر،بابلسرو....)</a:t>
            </a:r>
          </a:p>
          <a:p>
            <a:pPr algn="r"/>
            <a:r>
              <a:rPr lang="fa-IR" dirty="0" smtClean="0"/>
              <a:t>2)ناحیه کوهستانی پوشیده از درختان جنگلی(قسمت شمالی رشته کوه البرز)</a:t>
            </a:r>
            <a:endParaRPr lang="en-US" dirty="0"/>
          </a:p>
        </p:txBody>
      </p:sp>
      <p:sp>
        <p:nvSpPr>
          <p:cNvPr id="3" name="Title 2"/>
          <p:cNvSpPr>
            <a:spLocks noGrp="1"/>
          </p:cNvSpPr>
          <p:nvPr>
            <p:ph type="ctrTitle"/>
          </p:nvPr>
        </p:nvSpPr>
        <p:spPr>
          <a:xfrm>
            <a:off x="500034" y="285728"/>
            <a:ext cx="8305800" cy="928694"/>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شرایط اقلیمی</a:t>
            </a:r>
            <a:endParaRPr lang="en-US" dirty="0"/>
          </a:p>
        </p:txBody>
      </p:sp>
      <p:pic>
        <p:nvPicPr>
          <p:cNvPr id="1026" name="Picture 2" descr="C:\Users\BIP\Desktop\اقلیم معتدل و مرطوب\نقشه اقلیمی ایران.jpg"/>
          <p:cNvPicPr>
            <a:picLocks noChangeAspect="1" noChangeArrowheads="1"/>
          </p:cNvPicPr>
          <p:nvPr/>
        </p:nvPicPr>
        <p:blipFill>
          <a:blip r:embed="rId3"/>
          <a:srcRect/>
          <a:stretch>
            <a:fillRect/>
          </a:stretch>
        </p:blipFill>
        <p:spPr bwMode="auto">
          <a:xfrm>
            <a:off x="1714480" y="3714752"/>
            <a:ext cx="5715040" cy="2632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omb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5)نمای آزاد و ساختن کف و دیوارها به صورت کنسول</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571612"/>
            <a:ext cx="8572560" cy="49292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5)نمای آزاد و ساختن کف و دیوارها به صورت کنسول</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571612"/>
            <a:ext cx="8429684" cy="49292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5)نمای آزاد و ساختن کف و دیوارها به صورت کنسول</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620341"/>
            <a:ext cx="8572560" cy="488049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5)نمای آزاد و ساختن کف و دیوارها به صورت کنسول</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620341"/>
            <a:ext cx="8429684" cy="488049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571504"/>
          </a:xfrm>
        </p:spPr>
        <p:txBody>
          <a:bodyPr/>
          <a:lstStyle/>
          <a:p>
            <a:pPr algn="r"/>
            <a:r>
              <a:rPr lang="fa-IR" dirty="0" smtClean="0"/>
              <a:t>5)نمای آزاد و ساختن کف و دیوارها به صورت کنسول</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571613"/>
            <a:ext cx="8572560" cy="49292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1928826"/>
          </a:xfrm>
        </p:spPr>
        <p:txBody>
          <a:bodyPr>
            <a:normAutofit/>
          </a:bodyPr>
          <a:lstStyle/>
          <a:p>
            <a:pPr algn="r"/>
            <a:r>
              <a:rPr lang="fa-IR" dirty="0" smtClean="0"/>
              <a:t>سایت ویلا ساوای چمنزار وسیعی است که درختان بسیاری دورتادور آن را فراگرفته اند.ورودی اصلی سایت در جنوب قرار دارد وراه دسترسی به بنا در ضلع شمالی می باشد.پیش بینی شده است که این مسیر با ماشین طی شود،</a:t>
            </a:r>
          </a:p>
          <a:p>
            <a:pPr algn="r"/>
            <a:r>
              <a:rPr lang="fa-IR" dirty="0" smtClean="0"/>
              <a:t>لوکوربوزیه قصد داشته است تا با این کار مخاطب را دور ویلا بچرخاند که با این</a:t>
            </a:r>
          </a:p>
          <a:p>
            <a:pPr algn="r"/>
            <a:r>
              <a:rPr lang="fa-IR" dirty="0" smtClean="0"/>
              <a:t>کار ویلا ساوای در همان برخورد اول خود را نشان می دهد.</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سایت پلان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سایت پلان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14282" y="1214422"/>
            <a:ext cx="8643997" cy="52864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5720" y="1214422"/>
            <a:ext cx="8377238" cy="3000396"/>
          </a:xfrm>
        </p:spPr>
        <p:txBody>
          <a:bodyPr>
            <a:normAutofit/>
          </a:bodyPr>
          <a:lstStyle/>
          <a:p>
            <a:pPr algn="r"/>
            <a:r>
              <a:rPr lang="fa-IR" dirty="0" smtClean="0"/>
              <a:t>حجم ویلا ساوای همانند مکعبی سفید و سبک(به جهت ارتفاع از سطح زمین)در </a:t>
            </a:r>
          </a:p>
          <a:p>
            <a:pPr algn="r"/>
            <a:r>
              <a:rPr lang="fa-IR" dirty="0" smtClean="0"/>
              <a:t>میان درختان سبز است.این سبکی با استفاده از نمای آزاد و وجود تراس در بام </a:t>
            </a:r>
          </a:p>
          <a:p>
            <a:pPr algn="r"/>
            <a:r>
              <a:rPr lang="fa-IR" dirty="0" smtClean="0"/>
              <a:t>تشدید شده اند.راه دسترسی و دیوار های طبقه همکف نیز از جنس شیشه می باشند</a:t>
            </a:r>
          </a:p>
          <a:p>
            <a:pPr algn="r"/>
            <a:r>
              <a:rPr lang="fa-IR" dirty="0" smtClean="0"/>
              <a:t>که این خود باعث ارتباط بصری بین داخل و طبیعت خارج شده است.</a:t>
            </a:r>
          </a:p>
          <a:p>
            <a:pPr algn="r"/>
            <a:r>
              <a:rPr lang="fa-IR" dirty="0" smtClean="0"/>
              <a:t>دید باز به کمک شیشه انتقال احجام و خطوط به خارج، از خصوصیات نیم طبقه</a:t>
            </a:r>
          </a:p>
          <a:p>
            <a:pPr algn="r"/>
            <a:r>
              <a:rPr lang="fa-IR" dirty="0" smtClean="0"/>
              <a:t>بالایی می باشد که توانسته است پلان آزاد و نمای آزاد را برای لوکوربوزیه به </a:t>
            </a:r>
          </a:p>
          <a:p>
            <a:pPr algn="r"/>
            <a:r>
              <a:rPr lang="fa-IR" dirty="0" smtClean="0"/>
              <a:t>خوبی ایجاد کند.</a:t>
            </a:r>
          </a:p>
        </p:txBody>
      </p:sp>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حجم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حجم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3578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ورودی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428596" y="1142984"/>
            <a:ext cx="8358246"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00174"/>
            <a:ext cx="8305800" cy="2000264"/>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کرانه جنوبی دریای خزر سرزمینی است بین دریای مازندران و کوههای البرزکه با وجود عرض نسبتا کم،از دو ناحیه تقریبا مجزا تشکیل شده است:</a:t>
            </a:r>
          </a:p>
          <a:p>
            <a:pPr algn="r"/>
            <a:r>
              <a:rPr lang="fa-IR" dirty="0" smtClean="0"/>
              <a:t>1)ناحیه جلگه ای شامل کشتزارهای وسیع وشهرهای بزرگ که در امتداد دریا گسترش یافته است.(شهرهایی مانند رشت،رامسر،بابلسرو....)</a:t>
            </a:r>
          </a:p>
          <a:p>
            <a:pPr algn="r"/>
            <a:r>
              <a:rPr lang="fa-IR" dirty="0" smtClean="0"/>
              <a:t>2)ناحیه کوهستانی پوشیده از درختان جنگلی(قسمت شمالی رشته کوه البرز)</a:t>
            </a:r>
            <a:endParaRPr lang="en-US" dirty="0"/>
          </a:p>
        </p:txBody>
      </p:sp>
      <p:sp>
        <p:nvSpPr>
          <p:cNvPr id="3" name="Title 2"/>
          <p:cNvSpPr>
            <a:spLocks noGrp="1"/>
          </p:cNvSpPr>
          <p:nvPr>
            <p:ph type="ctrTitle"/>
          </p:nvPr>
        </p:nvSpPr>
        <p:spPr>
          <a:xfrm>
            <a:off x="428596" y="285728"/>
            <a:ext cx="8305800" cy="928694"/>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شرایط اقلیمی</a:t>
            </a:r>
            <a:endParaRPr lang="en-US" dirty="0"/>
          </a:p>
        </p:txBody>
      </p:sp>
      <p:pic>
        <p:nvPicPr>
          <p:cNvPr id="1029" name="Picture 5" descr="C:\Users\BIP\Desktop\اقلیم معتدل و مرطوب\نقشه اقلیمی ایران 2.jpg"/>
          <p:cNvPicPr>
            <a:picLocks noChangeAspect="1" noChangeArrowheads="1"/>
          </p:cNvPicPr>
          <p:nvPr/>
        </p:nvPicPr>
        <p:blipFill>
          <a:blip r:embed="rId3"/>
          <a:srcRect/>
          <a:stretch>
            <a:fillRect/>
          </a:stretch>
        </p:blipFill>
        <p:spPr bwMode="auto">
          <a:xfrm>
            <a:off x="1785918" y="3714752"/>
            <a:ext cx="5572164" cy="2786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نما ورودی از داخل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راه پله در داخل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9" y="1142984"/>
            <a:ext cx="8429684"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راه پله در داخل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142984"/>
            <a:ext cx="8501122"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راه پله در داخل ویلا ساوای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071546"/>
            <a:ext cx="8429683" cy="55721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نمایی از باغ در بام به همراه رمپ</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64829" y="1071546"/>
            <a:ext cx="8414341" cy="55721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شکست مرز میان بیرون و درون</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142984"/>
            <a:ext cx="8501122"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شکست مرز میان بیرون و درون</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شکست مرز میان بیرون و درون</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14282" y="1142984"/>
            <a:ext cx="8715436"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سرویس بهداشتی</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357166"/>
            <a:ext cx="8305800" cy="714380"/>
          </a:xfrm>
        </p:spPr>
        <p:txBody>
          <a:bodyPr>
            <a:normAutofit/>
          </a:bodyPr>
          <a:lstStyle/>
          <a:p>
            <a:pPr algn="r"/>
            <a:r>
              <a:rPr lang="fa-IR" sz="4000"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فضا داخلی ویلا به همراه بازی هنرمندانه سطوح</a:t>
            </a:r>
            <a:endParaRPr lang="en-US" sz="40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19" y="1071546"/>
            <a:ext cx="8572561" cy="55721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00174"/>
            <a:ext cx="8305800" cy="2000264"/>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کرانه جنوبی دریای خزر سرزمینی است بین دریای مازندران و کوههای البرزکه با وجود عرض نسبتا کم،از دو ناحیه تقریبا مجزا تشکیل شده است:</a:t>
            </a:r>
          </a:p>
          <a:p>
            <a:pPr algn="r"/>
            <a:r>
              <a:rPr lang="fa-IR" dirty="0" smtClean="0"/>
              <a:t>1)ناحیه جلگه ای شامل کشتزارهای وسیع وشهرهای بزرگ که در امتداد دریا گسترش یافته است.(شهرهایی مانند رشت،رامسر،بابلسرو....)</a:t>
            </a:r>
          </a:p>
          <a:p>
            <a:pPr algn="r"/>
            <a:r>
              <a:rPr lang="fa-IR" dirty="0" smtClean="0"/>
              <a:t>2)ناحیه کوهستانی پوشیده از درختان جنگلی(قسمت شمالی رشته کوه البرز)</a:t>
            </a:r>
            <a:endParaRPr lang="en-US" dirty="0"/>
          </a:p>
        </p:txBody>
      </p:sp>
      <p:sp>
        <p:nvSpPr>
          <p:cNvPr id="3" name="Title 2"/>
          <p:cNvSpPr>
            <a:spLocks noGrp="1"/>
          </p:cNvSpPr>
          <p:nvPr>
            <p:ph type="ctrTitle"/>
          </p:nvPr>
        </p:nvSpPr>
        <p:spPr>
          <a:xfrm>
            <a:off x="500034" y="357166"/>
            <a:ext cx="8305800" cy="928694"/>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شرایط اقلیمی</a:t>
            </a:r>
            <a:endParaRPr lang="en-US" dirty="0"/>
          </a:p>
        </p:txBody>
      </p:sp>
      <p:pic>
        <p:nvPicPr>
          <p:cNvPr id="2050" name="Picture 2" descr="C:\Users\BIP\Desktop\اقلیم معتدل و مرطوب\نقشه اقلیمی جهان.gif"/>
          <p:cNvPicPr>
            <a:picLocks noChangeAspect="1" noChangeArrowheads="1" noCrop="1"/>
          </p:cNvPicPr>
          <p:nvPr/>
        </p:nvPicPr>
        <p:blipFill>
          <a:blip r:embed="rId3"/>
          <a:srcRect/>
          <a:stretch>
            <a:fillRect/>
          </a:stretch>
        </p:blipFill>
        <p:spPr bwMode="auto">
          <a:xfrm>
            <a:off x="1428728" y="3643314"/>
            <a:ext cx="6357982" cy="278608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آشپزخانه</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59"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آشپزخانه</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آشپزخانه</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فضای داخلی ویلا</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142984"/>
            <a:ext cx="8501122"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فضای داخلی ویلا</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285720" y="1142984"/>
            <a:ext cx="8572560"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0034" y="571480"/>
            <a:ext cx="8305800" cy="714380"/>
          </a:xfrm>
        </p:spPr>
        <p:txBody>
          <a:bodyPr>
            <a:normAutofit fontScale="90000"/>
          </a:bodyPr>
          <a:lstStyle/>
          <a:p>
            <a:pPr algn="r"/>
            <a:r>
              <a:rPr lang="fa-IR" b="1"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فضای داخلی ویلا</a:t>
            </a:r>
            <a:endParaRPr lang="en-US"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BIP\Desktop\ویلا ساوای\Savoye\1.jpg"/>
          <p:cNvPicPr>
            <a:picLocks noChangeAspect="1" noChangeArrowheads="1"/>
          </p:cNvPicPr>
          <p:nvPr/>
        </p:nvPicPr>
        <p:blipFill>
          <a:blip r:embed="rId2"/>
          <a:stretch>
            <a:fillRect/>
          </a:stretch>
        </p:blipFill>
        <p:spPr bwMode="auto">
          <a:xfrm>
            <a:off x="357158" y="1142984"/>
            <a:ext cx="8501122"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472" y="2071678"/>
            <a:ext cx="8305800" cy="1981200"/>
          </a:xfrm>
        </p:spPr>
        <p:txBody>
          <a:bodyPr>
            <a:normAutofit fontScale="90000"/>
          </a:bodyPr>
          <a:lstStyle/>
          <a:p>
            <a:r>
              <a:rPr lang="fa-IR" sz="13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پایان</a:t>
            </a:r>
            <a:endParaRPr lang="en-US" sz="13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00174"/>
            <a:ext cx="8305800" cy="2000264"/>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1)بارندگی زیاد در تمام طول سال خصوصا در فصول پاییز و زمستان</a:t>
            </a:r>
          </a:p>
          <a:p>
            <a:pPr algn="r"/>
            <a:r>
              <a:rPr lang="fa-IR" dirty="0" smtClean="0"/>
              <a:t>2)رطوبت نسبتا زیاد در تمام فصول سال</a:t>
            </a:r>
          </a:p>
          <a:p>
            <a:pPr algn="r"/>
            <a:r>
              <a:rPr lang="fa-IR" dirty="0" smtClean="0"/>
              <a:t>3)اختلاف کم درجه حرارت بین شب و روز به دلیل وجود دریای خزر و رطوبت بسیارزیاد هوا</a:t>
            </a:r>
          </a:p>
          <a:p>
            <a:pPr algn="r"/>
            <a:r>
              <a:rPr lang="fa-IR" dirty="0" smtClean="0"/>
              <a:t>4)پوشش وسیع نباتی</a:t>
            </a:r>
          </a:p>
          <a:p>
            <a:pPr algn="r"/>
            <a:endParaRPr lang="en-US" dirty="0"/>
          </a:p>
        </p:txBody>
      </p:sp>
      <p:sp>
        <p:nvSpPr>
          <p:cNvPr id="3" name="Title 2"/>
          <p:cNvSpPr>
            <a:spLocks noGrp="1"/>
          </p:cNvSpPr>
          <p:nvPr>
            <p:ph type="ctrTitle"/>
          </p:nvPr>
        </p:nvSpPr>
        <p:spPr>
          <a:xfrm>
            <a:off x="500034" y="285728"/>
            <a:ext cx="8305800" cy="928694"/>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ویژگی های اقلیم معتدل و مرطوب</a:t>
            </a:r>
            <a:endParaRPr lang="en-US" dirty="0"/>
          </a:p>
        </p:txBody>
      </p:sp>
      <p:pic>
        <p:nvPicPr>
          <p:cNvPr id="2050" name="Picture 2" descr="C:\Users\BIP\Desktop\اقلیم معتدل و مرطوب\نقشه اقلیمی جهان.gif"/>
          <p:cNvPicPr>
            <a:picLocks noChangeAspect="1" noChangeArrowheads="1" noCrop="1"/>
          </p:cNvPicPr>
          <p:nvPr/>
        </p:nvPicPr>
        <p:blipFill>
          <a:blip r:embed="rId3"/>
          <a:stretch>
            <a:fillRect/>
          </a:stretch>
        </p:blipFill>
        <p:spPr bwMode="auto">
          <a:xfrm>
            <a:off x="428596" y="3643314"/>
            <a:ext cx="8286807" cy="30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8000" b="-58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596" y="1500174"/>
            <a:ext cx="8305800" cy="4429156"/>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1)بافت شهری و روستایی به صورت باز و گسترده باتراکم پایین و پراکنده میباشد.(به سبب جریان یافتن هوا و استفاده بهینه از جریان هوا)</a:t>
            </a:r>
          </a:p>
          <a:p>
            <a:pPr algn="r"/>
            <a:r>
              <a:rPr lang="fa-IR" dirty="0" smtClean="0"/>
              <a:t>2)فضاهای شهری نسبتا وسیع (البته در بعضی مناطق به علت گرانی زمین و  مشکلات دیگر این مسايل رعایت نشده و بافت شهری به صورت نیمه متراکم است</a:t>
            </a:r>
          </a:p>
          <a:p>
            <a:pPr algn="r"/>
            <a:r>
              <a:rPr lang="fa-IR" dirty="0" smtClean="0"/>
              <a:t>3)محوطه ها با دیوارهای کوتاه(به دلیل عدم ایجاد مانع در مسیر جریان هوا)</a:t>
            </a:r>
          </a:p>
          <a:p>
            <a:pPr algn="r"/>
            <a:r>
              <a:rPr lang="fa-IR" dirty="0" smtClean="0"/>
              <a:t>4)کوچه ها نسبتا عریض و پهن و معمولا در مناطق ساحلی رو به دریا هستند.</a:t>
            </a:r>
          </a:p>
          <a:p>
            <a:pPr algn="r"/>
            <a:r>
              <a:rPr lang="fa-IR" dirty="0" smtClean="0"/>
              <a:t>5)ساختمان ها جدا ازهم و فقط در مراکز شهری(به علت گرانی زمین)متصل بهم.</a:t>
            </a:r>
          </a:p>
          <a:p>
            <a:pPr algn="r"/>
            <a:r>
              <a:rPr lang="fa-IR" dirty="0" smtClean="0"/>
              <a:t>6)سیستم شهرسازی و استقرار شهر و فضاهای شهری در جهت ایجاد حداکثر کوران هوا،باد و ایجاد سایه در شهر می باشد تا رطوبت زیاد هوا که عامل مخل آسایش در این منطقه می باشد کاهش یابد.</a:t>
            </a:r>
            <a:endParaRPr lang="en-US" dirty="0"/>
          </a:p>
        </p:txBody>
      </p:sp>
      <p:sp>
        <p:nvSpPr>
          <p:cNvPr id="3" name="Title 2"/>
          <p:cNvSpPr>
            <a:spLocks noGrp="1"/>
          </p:cNvSpPr>
          <p:nvPr>
            <p:ph type="ctrTitle"/>
          </p:nvPr>
        </p:nvSpPr>
        <p:spPr>
          <a:xfrm>
            <a:off x="500034" y="214290"/>
            <a:ext cx="8305800" cy="928694"/>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خصوصیات کلی بافت شهری و روستایی</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28662" y="1428736"/>
            <a:ext cx="7234230" cy="500066"/>
          </a:xfrm>
        </p:spPr>
        <p:style>
          <a:lnRef idx="0">
            <a:schemeClr val="accent2"/>
          </a:lnRef>
          <a:fillRef idx="3">
            <a:schemeClr val="accent2"/>
          </a:fillRef>
          <a:effectRef idx="3">
            <a:schemeClr val="accent2"/>
          </a:effectRef>
          <a:fontRef idx="minor">
            <a:schemeClr val="lt1"/>
          </a:fontRef>
        </p:style>
        <p:txBody>
          <a:bodyPr>
            <a:normAutofit/>
          </a:bodyPr>
          <a:lstStyle/>
          <a:p>
            <a:pPr algn="r"/>
            <a:r>
              <a:rPr lang="fa-IR" dirty="0" smtClean="0"/>
              <a:t>1)بام ساختمان به شکل شیبدار(به علت بارندگی فراوان)</a:t>
            </a:r>
          </a:p>
          <a:p>
            <a:pPr algn="r"/>
            <a:endParaRPr lang="fa-IR" dirty="0" smtClean="0"/>
          </a:p>
          <a:p>
            <a:pPr algn="r"/>
            <a:endParaRPr lang="fa-IR" dirty="0" smtClean="0"/>
          </a:p>
          <a:p>
            <a:pPr algn="r"/>
            <a:endParaRPr lang="fa-IR" dirty="0" smtClean="0"/>
          </a:p>
          <a:p>
            <a:pPr algn="r"/>
            <a:endParaRPr lang="fa-IR" dirty="0" smtClean="0"/>
          </a:p>
        </p:txBody>
      </p:sp>
      <p:sp>
        <p:nvSpPr>
          <p:cNvPr id="3" name="Title 2"/>
          <p:cNvSpPr>
            <a:spLocks noGrp="1"/>
          </p:cNvSpPr>
          <p:nvPr>
            <p:ph type="ctrTitle"/>
          </p:nvPr>
        </p:nvSpPr>
        <p:spPr>
          <a:xfrm>
            <a:off x="500034" y="500042"/>
            <a:ext cx="8305800" cy="714380"/>
          </a:xfrm>
        </p:spPr>
        <p:txBody>
          <a:bodyPr>
            <a:normAutofit fontScale="90000"/>
          </a:bodyPr>
          <a:lstStyle/>
          <a:p>
            <a:pPr algn="r"/>
            <a:r>
              <a:rPr lang="fa-IR" dirty="0" smtClean="0"/>
              <a:t/>
            </a:r>
            <a:br>
              <a:rPr lang="fa-IR" dirty="0" smtClean="0"/>
            </a:br>
            <a:r>
              <a:rPr lang="fa-IR"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خصوصیات کلی فرم بنا در این اقلیم</a:t>
            </a:r>
            <a:endParaRPr lang="en-US" dirty="0"/>
          </a:p>
        </p:txBody>
      </p:sp>
      <p:pic>
        <p:nvPicPr>
          <p:cNvPr id="4" name="Picture 6" descr="C:\Users\dell center\Desktop\cad\motalee\444.JPG"/>
          <p:cNvPicPr>
            <a:picLocks noChangeAspect="1" noChangeArrowheads="1"/>
          </p:cNvPicPr>
          <p:nvPr/>
        </p:nvPicPr>
        <p:blipFill>
          <a:blip r:embed="rId3"/>
          <a:srcRect/>
          <a:stretch>
            <a:fillRect/>
          </a:stretch>
        </p:blipFill>
        <p:spPr bwMode="auto">
          <a:xfrm>
            <a:off x="500034" y="1928802"/>
            <a:ext cx="8072494" cy="4572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1897</TotalTime>
  <Words>1998</Words>
  <Application>Microsoft Office PowerPoint</Application>
  <PresentationFormat>On-screen Show (4:3)</PresentationFormat>
  <Paragraphs>187</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Paper</vt:lpstr>
      <vt:lpstr>بسم الله الرحمن الرحیم</vt:lpstr>
      <vt:lpstr>-اقلیم معتدل و مرطوب </vt:lpstr>
      <vt:lpstr>اقلیم معتدل و مرطوب</vt:lpstr>
      <vt:lpstr> شرایط اقلیمی</vt:lpstr>
      <vt:lpstr> شرایط اقلیمی</vt:lpstr>
      <vt:lpstr> شرایط اقلیمی</vt:lpstr>
      <vt:lpstr> ویژگی های اقلیم معتدل و مرطوب</vt:lpstr>
      <vt:lpstr> خصوصیات کلی بافت شهری و روستایی</vt:lpstr>
      <vt:lpstr> خصوصیات کلی فرم بنا در این اقلیم</vt:lpstr>
      <vt:lpstr> خصوصیات کلی فرم بنا در این اقلیم</vt:lpstr>
      <vt:lpstr> خصوصیات کلی فرم بنا در این اقلیم</vt:lpstr>
      <vt:lpstr> خصوصیات کلی فرم بنا در این اقلیم</vt:lpstr>
      <vt:lpstr> خصوصیات کلی فرم بنا در این اقلیم</vt:lpstr>
      <vt:lpstr> بیان وجود ایوان</vt:lpstr>
      <vt:lpstr> بیان وجود ایوان</vt:lpstr>
      <vt:lpstr> بیان تلار ، بیانی از برونگرایی</vt:lpstr>
      <vt:lpstr> بیان تلار ، بیانی از برونگرایی</vt:lpstr>
      <vt:lpstr>  کوران</vt:lpstr>
      <vt:lpstr>  کوران</vt:lpstr>
      <vt:lpstr>  کوران</vt:lpstr>
      <vt:lpstr>Slide 21</vt:lpstr>
      <vt:lpstr>مصالح </vt:lpstr>
      <vt:lpstr>مصالح </vt:lpstr>
      <vt:lpstr>مصالح</vt:lpstr>
      <vt:lpstr>مصالح </vt:lpstr>
      <vt:lpstr>مصالح</vt:lpstr>
      <vt:lpstr>مصالح</vt:lpstr>
      <vt:lpstr>جغرافیای گیاهی اقلیم معتدل و مرطوب </vt:lpstr>
      <vt:lpstr>جغرافیای جانوری اقلیم معتدل و مرطوب </vt:lpstr>
      <vt:lpstr>ویلا ساوای</vt:lpstr>
      <vt:lpstr>لوکوربوزیه</vt:lpstr>
      <vt:lpstr>لوکوربوزیه</vt:lpstr>
      <vt:lpstr>ویلا ساوای</vt:lpstr>
      <vt:lpstr>ویلا ساوای</vt:lpstr>
      <vt:lpstr>ویلا ساوای</vt:lpstr>
      <vt:lpstr>ویلا ساوای</vt:lpstr>
      <vt:lpstr>ویلا ساوای</vt:lpstr>
      <vt:lpstr>ویلا ساوای</vt:lpstr>
      <vt:lpstr>ویلا ساوای</vt:lpstr>
      <vt:lpstr>ویلا ساوای</vt:lpstr>
      <vt:lpstr>ویلا ساوای</vt:lpstr>
      <vt:lpstr>ویلا ساوای</vt:lpstr>
      <vt:lpstr>ویلا ساوای</vt:lpstr>
      <vt:lpstr>ویلا ساوای</vt:lpstr>
      <vt:lpstr>سایت پلان ویلا ساوای</vt:lpstr>
      <vt:lpstr>سایت پلان ویلا ساوای</vt:lpstr>
      <vt:lpstr>حجم ویلا ساوای</vt:lpstr>
      <vt:lpstr>حجم ویلا ساوای</vt:lpstr>
      <vt:lpstr>ورودی ویلا ساوای</vt:lpstr>
      <vt:lpstr>نما ورودی از داخل ویلا ساوای</vt:lpstr>
      <vt:lpstr>راه پله در داخل ویلا ساوای</vt:lpstr>
      <vt:lpstr>راه پله در داخل ویلا ساوای</vt:lpstr>
      <vt:lpstr>راه پله در داخل ویلا ساوای</vt:lpstr>
      <vt:lpstr>نمایی از باغ در بام به همراه رمپ</vt:lpstr>
      <vt:lpstr>شکست مرز میان بیرون و درون</vt:lpstr>
      <vt:lpstr>شکست مرز میان بیرون و درون</vt:lpstr>
      <vt:lpstr>شکست مرز میان بیرون و درون</vt:lpstr>
      <vt:lpstr>سرویس بهداشتی</vt:lpstr>
      <vt:lpstr>فضا داخلی ویلا به همراه بازی هنرمندانه سطوح</vt:lpstr>
      <vt:lpstr>آشپزخانه</vt:lpstr>
      <vt:lpstr>آشپزخانه</vt:lpstr>
      <vt:lpstr>آشپزخانه</vt:lpstr>
      <vt:lpstr>فضای داخلی ویلا</vt:lpstr>
      <vt:lpstr>فضای داخلی ویلا</vt:lpstr>
      <vt:lpstr>فضای داخلی ویلا</vt:lpstr>
      <vt:lpstr>پایان</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MRT</dc:creator>
  <cp:lastModifiedBy>MRT</cp:lastModifiedBy>
  <cp:revision>138</cp:revision>
  <dcterms:created xsi:type="dcterms:W3CDTF">2012-11-18T05:19:01Z</dcterms:created>
  <dcterms:modified xsi:type="dcterms:W3CDTF">2012-12-07T07:18:05Z</dcterms:modified>
</cp:coreProperties>
</file>