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0" r:id="rId2"/>
    <p:sldId id="256" r:id="rId3"/>
    <p:sldId id="280" r:id="rId4"/>
    <p:sldId id="257" r:id="rId5"/>
    <p:sldId id="281" r:id="rId6"/>
    <p:sldId id="311" r:id="rId7"/>
    <p:sldId id="312" r:id="rId8"/>
    <p:sldId id="313" r:id="rId9"/>
    <p:sldId id="314" r:id="rId10"/>
    <p:sldId id="315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326" r:id="rId22"/>
    <p:sldId id="327" r:id="rId23"/>
    <p:sldId id="328" r:id="rId24"/>
    <p:sldId id="329" r:id="rId25"/>
    <p:sldId id="332" r:id="rId26"/>
    <p:sldId id="330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1" r:id="rId35"/>
    <p:sldId id="342" r:id="rId36"/>
    <p:sldId id="340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279" r:id="rId51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CCFF"/>
    <a:srgbClr val="006600"/>
    <a:srgbClr val="00CC00"/>
    <a:srgbClr val="0033CC"/>
    <a:srgbClr val="FFFF66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10" autoAdjust="0"/>
    <p:restoredTop sz="93621" autoAdjust="0"/>
  </p:normalViewPr>
  <p:slideViewPr>
    <p:cSldViewPr snapToGrid="0">
      <p:cViewPr varScale="1">
        <p:scale>
          <a:sx n="53" d="100"/>
          <a:sy n="53" d="100"/>
        </p:scale>
        <p:origin x="53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21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مقایسه درصد آبها و خشکی های کره زمین</c:v>
                </c:pt>
              </c:strCache>
            </c:strRef>
          </c:tx>
          <c:dPt>
            <c:idx val="0"/>
            <c:bubble3D val="0"/>
            <c:spPr>
              <a:blipFill dpi="0" rotWithShape="1">
                <a:blip xmlns:r="http://schemas.openxmlformats.org/officeDocument/2006/relationships"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آبها</c:v>
                </c:pt>
                <c:pt idx="1">
                  <c:v>خشکی ها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71</c:v>
                </c:pt>
                <c:pt idx="1">
                  <c:v>29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5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44061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6902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3402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11723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22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8236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04886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1350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1502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242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57931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4581-B75F-475A-8ACC-999D0C6EDFF7}" type="datetimeFigureOut">
              <a:rPr lang="fa-IR" smtClean="0"/>
              <a:t>06/15/1441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9491F-6F0E-4776-8BB6-67F95F1E794A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4252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2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6" y="1448261"/>
            <a:ext cx="404812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07481" y="377729"/>
            <a:ext cx="157703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خشکی ها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3001" y="1208726"/>
            <a:ext cx="708599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وسعت خشکی های زمین نسبت به آب ها کم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53001" y="2039723"/>
            <a:ext cx="708599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حدود 71 درصد سطح زمین را آب تشکیل می دهد.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26" y="2870720"/>
            <a:ext cx="3333750" cy="3333750"/>
          </a:xfrm>
          <a:prstGeom prst="rect">
            <a:avLst/>
          </a:prstGeom>
        </p:spPr>
      </p:pic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2332696783"/>
              </p:ext>
            </p:extLst>
          </p:nvPr>
        </p:nvGraphicFramePr>
        <p:xfrm>
          <a:off x="7208520" y="2870720"/>
          <a:ext cx="3942079" cy="3014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9875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6310" y="494131"/>
            <a:ext cx="107993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توجه به شکل بگویید دو نیمکرۀ شمالی و جنوبی از نظر وسعت آب هایشان چه تفاوتی با هم دارند؟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180" y="1699468"/>
            <a:ext cx="3153104" cy="33796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86" y="1739167"/>
            <a:ext cx="3011215" cy="337966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265206" y="5079134"/>
            <a:ext cx="4015398" cy="1434956"/>
            <a:chOff x="6348248" y="5110665"/>
            <a:chExt cx="4015398" cy="1434956"/>
          </a:xfrm>
        </p:grpSpPr>
        <p:sp>
          <p:nvSpPr>
            <p:cNvPr id="14" name="Rectangle 13"/>
            <p:cNvSpPr/>
            <p:nvPr/>
          </p:nvSpPr>
          <p:spPr>
            <a:xfrm>
              <a:off x="9270124" y="6037790"/>
              <a:ext cx="1093522" cy="5078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خشکی%18</a:t>
              </a:r>
              <a:endPara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348248" y="6021702"/>
              <a:ext cx="1093522" cy="47320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آب ها %82 </a:t>
              </a:r>
              <a:endPara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6960812" y="5110665"/>
              <a:ext cx="1569448" cy="5078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نیمکرۀ جنوبی</a:t>
              </a:r>
              <a:endPara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6434959" y="5618496"/>
              <a:ext cx="3750154" cy="354089"/>
              <a:chOff x="7923486" y="4353370"/>
              <a:chExt cx="3750154" cy="354089"/>
            </a:xfrm>
            <a:solidFill>
              <a:srgbClr val="FFC000"/>
            </a:solidFill>
          </p:grpSpPr>
          <p:sp>
            <p:nvSpPr>
              <p:cNvPr id="2" name="Rectangle 1"/>
              <p:cNvSpPr/>
              <p:nvPr/>
            </p:nvSpPr>
            <p:spPr>
              <a:xfrm>
                <a:off x="7923486" y="4353370"/>
                <a:ext cx="3750154" cy="354089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11051628" y="4353370"/>
                <a:ext cx="622012" cy="354089"/>
              </a:xfrm>
              <a:prstGeom prst="rect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810153" y="5053575"/>
            <a:ext cx="3926132" cy="1415774"/>
            <a:chOff x="1166425" y="5079134"/>
            <a:chExt cx="3926132" cy="1415774"/>
          </a:xfrm>
        </p:grpSpPr>
        <p:sp>
          <p:nvSpPr>
            <p:cNvPr id="17" name="Rectangle 16"/>
            <p:cNvSpPr/>
            <p:nvPr/>
          </p:nvSpPr>
          <p:spPr>
            <a:xfrm>
              <a:off x="3788868" y="5987077"/>
              <a:ext cx="1093522" cy="5078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خشکی%40</a:t>
              </a:r>
              <a:endPara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166425" y="5987076"/>
              <a:ext cx="1093522" cy="5078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آب ها %60 </a:t>
              </a:r>
              <a:endPara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90008" y="5079134"/>
              <a:ext cx="1569448" cy="5078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نیمکرۀ شمالی</a:t>
              </a:r>
              <a:endParaRPr lang="en-US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342403" y="5614477"/>
              <a:ext cx="3750154" cy="354089"/>
              <a:chOff x="7923486" y="4353370"/>
              <a:chExt cx="3750154" cy="354089"/>
            </a:xfrm>
            <a:solidFill>
              <a:srgbClr val="FFC000"/>
            </a:solidFill>
          </p:grpSpPr>
          <p:sp>
            <p:nvSpPr>
              <p:cNvPr id="25" name="Rectangle 24"/>
              <p:cNvSpPr/>
              <p:nvPr/>
            </p:nvSpPr>
            <p:spPr>
              <a:xfrm>
                <a:off x="7923486" y="4353370"/>
                <a:ext cx="3750154" cy="354089"/>
              </a:xfrm>
              <a:prstGeom prst="rect">
                <a:avLst/>
              </a:prstGeom>
              <a:solidFill>
                <a:srgbClr val="66CCFF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0140539" y="4353370"/>
                <a:ext cx="1533101" cy="354089"/>
              </a:xfrm>
              <a:prstGeom prst="rect">
                <a:avLst/>
              </a:prstGeom>
              <a:grpFill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endParaRPr lang="fa-I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234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26979" y="383772"/>
            <a:ext cx="56782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پنج مجموعۀ بزرگ خشکی ها ( قاره ها)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Teardrop 3"/>
          <p:cNvSpPr/>
          <p:nvPr/>
        </p:nvSpPr>
        <p:spPr>
          <a:xfrm>
            <a:off x="117258" y="4114800"/>
            <a:ext cx="2270235" cy="2617076"/>
          </a:xfrm>
          <a:prstGeom prst="teardrop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استرالیا و اقیانوسیه</a:t>
            </a:r>
          </a:p>
        </p:txBody>
      </p:sp>
      <p:sp>
        <p:nvSpPr>
          <p:cNvPr id="11" name="Teardrop 10"/>
          <p:cNvSpPr/>
          <p:nvPr/>
        </p:nvSpPr>
        <p:spPr>
          <a:xfrm>
            <a:off x="2489799" y="3246871"/>
            <a:ext cx="2270235" cy="2617076"/>
          </a:xfrm>
          <a:prstGeom prst="teardrop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آمریکا</a:t>
            </a:r>
          </a:p>
        </p:txBody>
      </p:sp>
      <p:sp>
        <p:nvSpPr>
          <p:cNvPr id="12" name="Teardrop 11"/>
          <p:cNvSpPr/>
          <p:nvPr/>
        </p:nvSpPr>
        <p:spPr>
          <a:xfrm>
            <a:off x="4879419" y="2120462"/>
            <a:ext cx="2270235" cy="2617076"/>
          </a:xfrm>
          <a:prstGeom prst="teardrop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آفریقا</a:t>
            </a:r>
          </a:p>
        </p:txBody>
      </p:sp>
      <p:sp>
        <p:nvSpPr>
          <p:cNvPr id="13" name="Teardrop 12"/>
          <p:cNvSpPr/>
          <p:nvPr/>
        </p:nvSpPr>
        <p:spPr>
          <a:xfrm>
            <a:off x="7233242" y="1419308"/>
            <a:ext cx="2270235" cy="2617076"/>
          </a:xfrm>
          <a:prstGeom prst="teardrop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اروپا</a:t>
            </a:r>
          </a:p>
        </p:txBody>
      </p:sp>
      <p:sp>
        <p:nvSpPr>
          <p:cNvPr id="14" name="Teardrop 13"/>
          <p:cNvSpPr/>
          <p:nvPr/>
        </p:nvSpPr>
        <p:spPr>
          <a:xfrm>
            <a:off x="9587065" y="629795"/>
            <a:ext cx="2270235" cy="2617076"/>
          </a:xfrm>
          <a:prstGeom prst="teardrop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آسیا</a:t>
            </a:r>
          </a:p>
        </p:txBody>
      </p:sp>
    </p:spTree>
    <p:extLst>
      <p:ext uri="{BB962C8B-B14F-4D97-AF65-F5344CB8AC3E}">
        <p14:creationId xmlns:p14="http://schemas.microsoft.com/office/powerpoint/2010/main" val="10287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58" y="0"/>
            <a:ext cx="107520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8810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747595" y="1469720"/>
            <a:ext cx="469681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سطح خشکی ها صاف نیست و فلات ها، کوه ها، تپه ها و دشت ها و جلگه ها، پستی و بلندی های زیادی در آنها به وجود آورده اند.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47595" cy="3192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05" y="3641833"/>
            <a:ext cx="3747594" cy="31924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405" y="0"/>
            <a:ext cx="3747595" cy="3192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41833"/>
            <a:ext cx="3747596" cy="319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4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62231"/>
            <a:ext cx="12192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نقشه ناهمواری های جهان توجه کنید. آیا می دانید هر رنگ روی نقشه نشانۀ چیست؟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17" y="1155459"/>
            <a:ext cx="10531366" cy="5702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51" y="5297213"/>
            <a:ext cx="2601311" cy="143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3848" y="2487260"/>
            <a:ext cx="86973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جلگه ها و دشت ها یعنی سرزمین های پست را نشان می دهد.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9165" y="3862678"/>
            <a:ext cx="108466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جلگه های پهناور جهان در کنار دریاها یا امتداد رودهای بزرگ تشکیل شده اند.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12-Point Star 5"/>
          <p:cNvSpPr/>
          <p:nvPr/>
        </p:nvSpPr>
        <p:spPr>
          <a:xfrm>
            <a:off x="4585137" y="370614"/>
            <a:ext cx="2774732" cy="1746032"/>
          </a:xfrm>
          <a:prstGeom prst="star12">
            <a:avLst/>
          </a:prstGeom>
          <a:solidFill>
            <a:srgbClr val="00CC00"/>
          </a:solidFill>
          <a:ln w="381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رنگ سبز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3961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12-Point Star 3"/>
          <p:cNvSpPr/>
          <p:nvPr/>
        </p:nvSpPr>
        <p:spPr>
          <a:xfrm>
            <a:off x="4639002" y="349502"/>
            <a:ext cx="2913993" cy="1746032"/>
          </a:xfrm>
          <a:prstGeom prst="star12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رنگ زرد </a:t>
            </a:r>
            <a:r>
              <a:rPr lang="fa-IR" sz="32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قهوه ای</a:t>
            </a:r>
            <a:endParaRPr lang="fa-IR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58357" y="2131892"/>
            <a:ext cx="587528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فلات ها و کوه های بلند را نشان می دهد.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9534" y="3198808"/>
            <a:ext cx="1084667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فلات ها سرزمین هایی نسبتاً هموار اما مرتفع اند که از اطراف به سرزمین های کم ارتفاع و پست منتهی می شوند.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8357" y="5221202"/>
            <a:ext cx="587528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فلات تبت بلندترین فلات جهان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2" name="Frame 1"/>
          <p:cNvSpPr/>
          <p:nvPr/>
        </p:nvSpPr>
        <p:spPr>
          <a:xfrm>
            <a:off x="396765" y="3104212"/>
            <a:ext cx="11398469" cy="1924480"/>
          </a:xfrm>
          <a:prstGeom prst="fram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2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37" y="0"/>
            <a:ext cx="1018452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316716" y="349825"/>
            <a:ext cx="461404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فلات تبت رشته کوه های هیمالیا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890159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" y="0"/>
            <a:ext cx="1043677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8" y="5334000"/>
            <a:ext cx="2095500" cy="152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5936" y="126124"/>
            <a:ext cx="180252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قلۀ اورست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75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27767" y="1645171"/>
            <a:ext cx="36576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6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چهرة زمین</a:t>
            </a:r>
            <a:endParaRPr lang="en-US" sz="6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44453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11317" y="424077"/>
            <a:ext cx="976936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فلات ها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کوه های بسیار بلند با قله های نوک تیز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را در بر گرفته اند.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4757" y="1385094"/>
            <a:ext cx="754248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کوه های بسیار مرتفع جزء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ناهمواری های جوان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هستند.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013" y="2147278"/>
            <a:ext cx="238125" cy="952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56750" y="2978275"/>
            <a:ext cx="51305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دامنۀ این کوه ها شیب تندی دارد.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456750" y="3939292"/>
            <a:ext cx="590582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دره های بین آنها تنگ و به شکل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V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36933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" y="0"/>
            <a:ext cx="1037371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98180" y="126124"/>
            <a:ext cx="318463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کوه های جوان و بلند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229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702565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15097" y="3013501"/>
            <a:ext cx="266437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دره های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V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شکل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938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95234" y="566093"/>
            <a:ext cx="70015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کوه های کم ارتفاع با گذشت زمان و فرسایش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0327" y="4379588"/>
            <a:ext cx="717133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کوه ها دره های باز و آبرفتی به شکل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U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دارند.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33810" y="2546273"/>
            <a:ext cx="47243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قله ها به شکل گنبدی در آمده اند</a:t>
            </a:r>
            <a:endParaRPr lang="fa-IR" sz="3200" dirty="0"/>
          </a:p>
        </p:txBody>
      </p:sp>
      <p:sp>
        <p:nvSpPr>
          <p:cNvPr id="6" name="Rectangle 5"/>
          <p:cNvSpPr/>
          <p:nvPr/>
        </p:nvSpPr>
        <p:spPr>
          <a:xfrm>
            <a:off x="4279633" y="3428999"/>
            <a:ext cx="36327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شیب دامنه ها ملایم است.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36" y="1226127"/>
            <a:ext cx="238125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7" y="0"/>
            <a:ext cx="1005712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868826" y="201588"/>
            <a:ext cx="5008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U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شکل "لوتر </a:t>
            </a:r>
            <a:r>
              <a:rPr lang="fa-IR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برونن"، سوئیس</a:t>
            </a:r>
          </a:p>
        </p:txBody>
      </p:sp>
    </p:spTree>
    <p:extLst>
      <p:ext uri="{BB962C8B-B14F-4D97-AF65-F5344CB8AC3E}">
        <p14:creationId xmlns:p14="http://schemas.microsoft.com/office/powerpoint/2010/main" val="59233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696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64373" y="392671"/>
            <a:ext cx="869813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چهره زمین در طی میلیون ها سال پیش مانند امروز نبوده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5477" y="1616339"/>
            <a:ext cx="1081514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طور کلی دو دسته عوامل موجب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پیدایش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تغییر شکل ناهمواری ها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می شوند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6" name="12-Point Star 15"/>
          <p:cNvSpPr/>
          <p:nvPr/>
        </p:nvSpPr>
        <p:spPr>
          <a:xfrm>
            <a:off x="7788166" y="3389583"/>
            <a:ext cx="3657600" cy="2774731"/>
          </a:xfrm>
          <a:prstGeom prst="star12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عوامل درونی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12-Point Star 16"/>
          <p:cNvSpPr/>
          <p:nvPr/>
        </p:nvSpPr>
        <p:spPr>
          <a:xfrm>
            <a:off x="3090041" y="3389584"/>
            <a:ext cx="3815256" cy="2774731"/>
          </a:xfrm>
          <a:prstGeom prst="star12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عوامل بیرونی</a:t>
            </a:r>
            <a:endParaRPr lang="fa-IR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300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04589" y="1574818"/>
            <a:ext cx="83828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پوستۀ زمین به قطعات یا ورقه های بزرگی تقسیم شده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472152" y="126531"/>
            <a:ext cx="2974426" cy="1497195"/>
            <a:chOff x="4403836" y="0"/>
            <a:chExt cx="2974426" cy="14971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3836" y="0"/>
              <a:ext cx="2974426" cy="1497195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901558" y="308645"/>
              <a:ext cx="197898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عوامل درونی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512" y="2405815"/>
            <a:ext cx="4241703" cy="426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79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5442" y="230552"/>
            <a:ext cx="110411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ورقه ها ( پوسته و گوشتۀ فوقانی) بخش هایی از قاره ها تا کف اقیانوس ها را در بر می گیرند.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8806" y="1818410"/>
            <a:ext cx="110411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ورقه ها روی بخش خمیری شکل گوشته یا نرم کره به آرامی حرکت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2083190" y="2650357"/>
            <a:ext cx="689404" cy="3855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4958" y="3206057"/>
            <a:ext cx="29402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هم دور می شوند.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5364" y="3962775"/>
            <a:ext cx="342505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هم نزدیک می شوند.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5364" y="4642322"/>
            <a:ext cx="344410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 هم برخورد می کنند.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5442" y="5398347"/>
            <a:ext cx="359453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 رامتداد هم می لغزند.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64" y="2714459"/>
            <a:ext cx="5062370" cy="412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37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442" y="415279"/>
            <a:ext cx="1104111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این جابه جایی و حرکت طی میلیون ها سال، تغییرات زیادی در ناهمواری ها به وجود می آورد.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775208" y="2203767"/>
            <a:ext cx="2641580" cy="1182423"/>
            <a:chOff x="4775210" y="1970682"/>
            <a:chExt cx="2641580" cy="118242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5210" y="1970682"/>
              <a:ext cx="2641580" cy="118242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106509" y="2082576"/>
              <a:ext cx="1978981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کوه زایی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2806704" y="3674808"/>
            <a:ext cx="65785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از جمله نتایج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برخورد دو ورقه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با یکدیگر 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" y="4617518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حرکات کوه زایی باعث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چین خوردگی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یا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شکستگی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درّه و گسل) در پوستۀ زمین می شوند.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3178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19" y="2453928"/>
            <a:ext cx="4588221" cy="382824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5442" y="630513"/>
            <a:ext cx="1104111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وقتی بخش زیرین یک ورقه به زیر ورقه ای دیگر می رود، فشاری بر پوسته وارد می شود که لایه های رسوبی را دچار خمیدگی می کند و به سمت بالا می آورد.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287458" y="3713479"/>
            <a:ext cx="663049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چین خوردگی های هیمالیا مثالی از انواع این نوع رشته کوه هاست.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27695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61160" y="351716"/>
            <a:ext cx="90062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سیاره ای که در آن زندگی می کنیم از 4 محیط تشکیل شده است: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3" name="Wave 2"/>
          <p:cNvSpPr/>
          <p:nvPr/>
        </p:nvSpPr>
        <p:spPr>
          <a:xfrm>
            <a:off x="167640" y="1848656"/>
            <a:ext cx="11856720" cy="1447800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fa-IR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بخش خارجی </a:t>
            </a: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کرة زمین یا </a:t>
            </a:r>
            <a:r>
              <a:rPr lang="fa-IR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پوستۀ</a:t>
            </a: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</a:t>
            </a: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آن که حالت </a:t>
            </a:r>
            <a:r>
              <a:rPr lang="fa-IR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جامد</a:t>
            </a: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 دارد و از </a:t>
            </a:r>
            <a:r>
              <a:rPr lang="fa-IR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سنگ و خاک </a:t>
            </a:r>
            <a:r>
              <a:rPr lang="fa-IR" sz="3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تشکیل شده 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Cloud 3"/>
          <p:cNvSpPr/>
          <p:nvPr/>
        </p:nvSpPr>
        <p:spPr>
          <a:xfrm>
            <a:off x="4297680" y="3699705"/>
            <a:ext cx="3596640" cy="2438401"/>
          </a:xfrm>
          <a:prstGeom prst="cloud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سنگ کره</a:t>
            </a:r>
          </a:p>
          <a:p>
            <a:pPr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لیتوسفر )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28884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80" y="0"/>
            <a:ext cx="1026335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09337" y="159099"/>
            <a:ext cx="315310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B Koodak" panose="00000700000000000000" pitchFamily="2" charset="-78"/>
              </a:rPr>
              <a:t>چین خوردگی هیمالیا</a:t>
            </a:r>
            <a:endParaRPr lang="en-U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61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440" y="315202"/>
            <a:ext cx="1104111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اگر فشار بر لایه های رسوبی به گونه ای باشد که پوسته را دچار شکستگی کند، گسل به وجود می آید.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759" y="1823307"/>
            <a:ext cx="6204882" cy="503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5441" y="122596"/>
            <a:ext cx="1104111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نتیجه اختلاف ارتفاع حاصل از شکست، مناطقی بالاتر از اطراف قرار می گیرد و مناطقی نیز فرو می نشیند.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36" y="2443655"/>
            <a:ext cx="5612525" cy="44143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89670" y="1612658"/>
            <a:ext cx="50126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در نتیجه کوه یا دره ایجاد می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539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75441" y="127942"/>
            <a:ext cx="110411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گاهی مواد مذاب( ماگما) از سمت گوشته به طرف پوسته حرکت می کنند و به آن فشار وارد می آورند.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5441" y="1692256"/>
            <a:ext cx="11041116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اگر مواد مذاب راهی برای خروج از پوسته پیدا کنند و فوران کنند،کوه های آتشفشانی را به وجود می آورند.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522483"/>
            <a:ext cx="5423340" cy="4335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111" y="3097800"/>
            <a:ext cx="333375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42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57" y="0"/>
            <a:ext cx="10967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8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56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5442" y="617923"/>
            <a:ext cx="110411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اگر فوران رخ ندهد و لایۀ پوسته بالا بیاید، کوه های گنبدی ایجاد می شود.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822" y="1765738"/>
            <a:ext cx="5186854" cy="547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6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glitt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18841" y="177996"/>
            <a:ext cx="727315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کوه الوند ( بالا آمدن پوسته بر اثر فشار مواد مذاب)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6732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20258" y="2149625"/>
            <a:ext cx="680463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ناهمواری ها بر اثر نیروهای درونی پدید می آیند.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306614" y="332875"/>
            <a:ext cx="3231930" cy="1816750"/>
            <a:chOff x="4403836" y="0"/>
            <a:chExt cx="2974426" cy="181675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3836" y="0"/>
              <a:ext cx="2974426" cy="149719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901558" y="308645"/>
              <a:ext cx="1978981" cy="150810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fa-IR" sz="32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B Koodak" panose="00000700000000000000" pitchFamily="2" charset="-78"/>
                </a:rPr>
                <a:t>عوامل بیرونی</a:t>
              </a:r>
              <a:endPara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86795" y="3174484"/>
            <a:ext cx="1147156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اما در طول زمان عواملی چون هوازدگی،فرسایش آبی، فرسایش بادی و فرسایش یخچالی تغییرات زیادی در چهره این ناهمواری ها پدید می آورد.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1413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05" y="0"/>
            <a:ext cx="9892147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13770" y="177996"/>
            <a:ext cx="166808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هوازدگی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44579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Wave 9"/>
          <p:cNvSpPr/>
          <p:nvPr/>
        </p:nvSpPr>
        <p:spPr>
          <a:xfrm>
            <a:off x="411480" y="487680"/>
            <a:ext cx="11369040" cy="2362200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اقیانوس ها و دریاها، دریاچه ها، رودها و بقیۀ آبهای سطحی، آبهای زیرزمینی، یخچال ها و نزولات جوی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4297680" y="3429000"/>
            <a:ext cx="3596640" cy="2438401"/>
          </a:xfrm>
          <a:prstGeom prst="cloud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آب کره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هیدروسفر )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868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7" y="0"/>
            <a:ext cx="1109892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372934" y="351417"/>
            <a:ext cx="206155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فرسایش آبی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1639714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55" y="0"/>
            <a:ext cx="1020029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71490" y="130700"/>
            <a:ext cx="246391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فرسایش بادی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10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0168759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263734" y="2644170"/>
            <a:ext cx="183329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فرسایش یخچالی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741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3476" y="240923"/>
            <a:ext cx="1078361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علاوه بر فرسایش و عوامل طبیعی فعالیت های انسان نقش مهمی در تغییر شکل ناهمواری ها دارد.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83324" y="3449540"/>
            <a:ext cx="10783613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انسان برای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رفع نیازهای خود 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</a:t>
            </a:r>
            <a:r>
              <a:rPr lang="fa-IR" sz="32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بهره برداری از محیط طبیعی</a:t>
            </a: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، چهرۀ ناهمواری ها را تغییر می دهد.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76" y="1825772"/>
            <a:ext cx="2322786" cy="186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6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79572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63734" y="2644170"/>
            <a:ext cx="18332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سدسازی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22895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247586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263734" y="2644170"/>
            <a:ext cx="18332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احداث تونل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145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32276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63734" y="2644170"/>
            <a:ext cx="183329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احداث پل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476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7423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69214" y="2644170"/>
            <a:ext cx="222781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تشکیل روستا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74407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344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69214" y="2644170"/>
            <a:ext cx="22278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حفاری معدن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37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5931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69214" y="2644170"/>
            <a:ext cx="222781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احداث جاده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0364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Wave 5"/>
          <p:cNvSpPr/>
          <p:nvPr/>
        </p:nvSpPr>
        <p:spPr>
          <a:xfrm>
            <a:off x="2293620" y="365760"/>
            <a:ext cx="7604760" cy="1569720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گازهایی که دور تا دور کرۀ زمین را فرا گرفته اند.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Cloud 6"/>
          <p:cNvSpPr/>
          <p:nvPr/>
        </p:nvSpPr>
        <p:spPr>
          <a:xfrm>
            <a:off x="4297680" y="2495745"/>
            <a:ext cx="3596640" cy="2438401"/>
          </a:xfrm>
          <a:prstGeom prst="cloud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هوا کره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اتمسفر )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69336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9758507">
            <a:off x="7350773" y="639574"/>
            <a:ext cx="200888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a-IR" sz="8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Majid Shadow" panose="00000400000000000000" pitchFamily="2" charset="-78"/>
              </a:rPr>
              <a:t>پایان</a:t>
            </a:r>
            <a:endParaRPr lang="en-US" sz="8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Majid Shadow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1053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Wave 7"/>
          <p:cNvSpPr/>
          <p:nvPr/>
        </p:nvSpPr>
        <p:spPr>
          <a:xfrm>
            <a:off x="411480" y="487680"/>
            <a:ext cx="11369040" cy="2362200"/>
          </a:xfrm>
          <a:prstGeom prst="wav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سنگ کره ، آب کره و هوا کره با هم سیارۀ زمین را تیدیل به محیطی مناسب برای زندگی انسان و دیگر موجودات زنده می کنند.</a:t>
            </a:r>
            <a:endParaRPr lang="en-US" sz="32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9" name="Cloud 8"/>
          <p:cNvSpPr/>
          <p:nvPr/>
        </p:nvSpPr>
        <p:spPr>
          <a:xfrm>
            <a:off x="4297680" y="3337560"/>
            <a:ext cx="3596640" cy="2438401"/>
          </a:xfrm>
          <a:prstGeom prst="cloud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زیست کره</a:t>
            </a:r>
          </a:p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( بیوسفر )</a:t>
            </a:r>
            <a:endParaRPr lang="fa-IR" sz="3200" dirty="0"/>
          </a:p>
        </p:txBody>
      </p:sp>
    </p:spTree>
    <p:extLst>
      <p:ext uri="{BB962C8B-B14F-4D97-AF65-F5344CB8AC3E}">
        <p14:creationId xmlns:p14="http://schemas.microsoft.com/office/powerpoint/2010/main" val="225103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02080"/>
            <a:ext cx="5715000" cy="545592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17080" y="2956620"/>
            <a:ext cx="380969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سنگرکره ( لیتوسفر)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آب کره ( هیدروسفر)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هوا کره ( اتمسفر)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fa-IR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زیست کره ( بیوسفر)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7" name="Frame 6"/>
          <p:cNvSpPr/>
          <p:nvPr/>
        </p:nvSpPr>
        <p:spPr>
          <a:xfrm>
            <a:off x="6621628" y="2449161"/>
            <a:ext cx="4800601" cy="4061906"/>
          </a:xfrm>
          <a:prstGeom prst="frame">
            <a:avLst>
              <a:gd name="adj1" fmla="val 6872"/>
            </a:avLst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fa-I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296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33600" y="2226236"/>
            <a:ext cx="8335677" cy="15081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و از نشانه های اوست آسمان ها و زمین و آنچه از جنبندگان در آنها پراکنده اند.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20240" y="4142009"/>
            <a:ext cx="29711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سورۀ شوری،آیۀ 29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6833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31720" y="1708076"/>
            <a:ext cx="8335677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just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... آن کس که زمین را بستر شما قرار داد و آسمان را همچون سقفی بر بالای سر شما برافراشت و از آسمان آبی فرو فرستاد و به وسیلۀ آن میوه ها را پرورش داد تا روزی شما باشد.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1720" y="4492529"/>
            <a:ext cx="29711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fa-IR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B Koodak" panose="00000700000000000000" pitchFamily="2" charset="-78"/>
              </a:rPr>
              <a:t>سورۀ بقره،آیۀ 22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B Koodak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1542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پاورپوینت درس 3 مطالعات اجتماعی نهم چهرة زمین</Template>
  <TotalTime>0</TotalTime>
  <Words>947</Words>
  <Application>Microsoft Office PowerPoint</Application>
  <PresentationFormat>Widescreen</PresentationFormat>
  <Paragraphs>103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B Koodak</vt:lpstr>
      <vt:lpstr>B Majid Shadow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omid</dc:creator>
  <cp:lastModifiedBy>omid</cp:lastModifiedBy>
  <cp:revision>1</cp:revision>
  <dcterms:created xsi:type="dcterms:W3CDTF">2020-02-09T08:53:16Z</dcterms:created>
  <dcterms:modified xsi:type="dcterms:W3CDTF">2020-02-09T08:53:36Z</dcterms:modified>
</cp:coreProperties>
</file>