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6"/>
  </p:notes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 id="278" r:id="rId15"/>
    <p:sldId id="279" r:id="rId16"/>
    <p:sldId id="262" r:id="rId17"/>
    <p:sldId id="263" r:id="rId18"/>
    <p:sldId id="264" r:id="rId19"/>
    <p:sldId id="265" r:id="rId20"/>
    <p:sldId id="266" r:id="rId21"/>
    <p:sldId id="267" r:id="rId22"/>
    <p:sldId id="268"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70" d="100"/>
          <a:sy n="70" d="100"/>
        </p:scale>
        <p:origin x="6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64DFEDF-B858-4D00-A2C1-7D47BC569624}" type="datetimeFigureOut">
              <a:rPr lang="fa-IR" smtClean="0"/>
              <a:t>1439/06/24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C856281-A156-4D8B-882B-829D8D2CB1A3}" type="slidenum">
              <a:rPr lang="fa-IR" smtClean="0"/>
              <a:t>‹#›</a:t>
            </a:fld>
            <a:endParaRPr lang="fa-IR"/>
          </a:p>
        </p:txBody>
      </p:sp>
    </p:spTree>
    <p:extLst>
      <p:ext uri="{BB962C8B-B14F-4D97-AF65-F5344CB8AC3E}">
        <p14:creationId xmlns:p14="http://schemas.microsoft.com/office/powerpoint/2010/main" val="97267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3/11/2018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
        <p:nvSpPr>
          <p:cNvPr id="30"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3/11/2018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
        <p:nvSpPr>
          <p:cNvPr id="24"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3/11/2018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3/11/2018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3/11/2018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3/11/2018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
        <p:nvSpPr>
          <p:cNvPr id="15"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terminal jonob\Sou (2).JPG"/>
          <p:cNvPicPr>
            <a:picLocks noChangeAspect="1" noChangeArrowheads="1"/>
          </p:cNvPicPr>
          <p:nvPr/>
        </p:nvPicPr>
        <p:blipFill>
          <a:blip r:embed="rId2" cstate="print"/>
          <a:srcRect/>
          <a:stretch>
            <a:fillRect/>
          </a:stretch>
        </p:blipFill>
        <p:spPr bwMode="auto">
          <a:xfrm>
            <a:off x="2286000" y="2286000"/>
            <a:ext cx="6553200" cy="4215892"/>
          </a:xfrm>
          <a:prstGeom prst="rect">
            <a:avLst/>
          </a:prstGeom>
          <a:noFill/>
        </p:spPr>
      </p:pic>
      <p:sp>
        <p:nvSpPr>
          <p:cNvPr id="2" name="Title 1"/>
          <p:cNvSpPr>
            <a:spLocks noGrp="1"/>
          </p:cNvSpPr>
          <p:nvPr>
            <p:ph type="ctrTitle"/>
          </p:nvPr>
        </p:nvSpPr>
        <p:spPr>
          <a:xfrm>
            <a:off x="1828800" y="0"/>
            <a:ext cx="7772400" cy="1470025"/>
          </a:xfrm>
        </p:spPr>
        <p:txBody>
          <a:bodyPr>
            <a:normAutofit/>
          </a:bodyPr>
          <a:lstStyle/>
          <a:p>
            <a:r>
              <a:rPr lang="fa-IR" sz="4800" b="1" dirty="0" smtClean="0"/>
              <a:t>تحلیل پایانه مسافربری جنوب تهران</a:t>
            </a:r>
            <a:endParaRPr lang="en-US" sz="48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1143000"/>
          </a:xfrm>
        </p:spPr>
        <p:txBody>
          <a:bodyPr>
            <a:noAutofit/>
          </a:bodyPr>
          <a:lstStyle/>
          <a:p>
            <a:pPr algn="r"/>
            <a:r>
              <a:rPr lang="fa-IR" sz="4000" b="1" dirty="0" smtClean="0">
                <a:solidFill>
                  <a:schemeClr val="accent1">
                    <a:lumMod val="75000"/>
                  </a:schemeClr>
                </a:solidFill>
              </a:rPr>
              <a:t>حوضه بندی درون ترمینال</a:t>
            </a:r>
            <a:br>
              <a:rPr lang="fa-IR" sz="4000" b="1" dirty="0" smtClean="0">
                <a:solidFill>
                  <a:schemeClr val="accent1">
                    <a:lumMod val="75000"/>
                  </a:schemeClr>
                </a:solidFill>
              </a:rPr>
            </a:br>
            <a:endParaRPr lang="en-US" sz="4000" b="1" dirty="0">
              <a:solidFill>
                <a:schemeClr val="accent1">
                  <a:lumMod val="75000"/>
                </a:schemeClr>
              </a:solidFill>
            </a:endParaRPr>
          </a:p>
        </p:txBody>
      </p:sp>
      <p:sp>
        <p:nvSpPr>
          <p:cNvPr id="3" name="Content Placeholder 2"/>
          <p:cNvSpPr>
            <a:spLocks noGrp="1"/>
          </p:cNvSpPr>
          <p:nvPr>
            <p:ph sz="quarter" idx="1"/>
          </p:nvPr>
        </p:nvSpPr>
        <p:spPr>
          <a:xfrm>
            <a:off x="457200" y="1828800"/>
            <a:ext cx="7467600" cy="4873752"/>
          </a:xfrm>
        </p:spPr>
        <p:txBody>
          <a:bodyPr>
            <a:normAutofit/>
          </a:bodyPr>
          <a:lstStyle/>
          <a:p>
            <a:pPr algn="r" rtl="1"/>
            <a:r>
              <a:rPr lang="fa-IR" sz="2800" dirty="0" smtClean="0"/>
              <a:t>انبار</a:t>
            </a:r>
          </a:p>
          <a:p>
            <a:pPr algn="r" rtl="1"/>
            <a:r>
              <a:rPr lang="fa-IR" sz="2800" dirty="0" smtClean="0"/>
              <a:t>تعاونی</a:t>
            </a:r>
          </a:p>
          <a:p>
            <a:pPr algn="r" rtl="1"/>
            <a:r>
              <a:rPr lang="fa-IR" sz="2800" dirty="0" smtClean="0"/>
              <a:t>خدمات </a:t>
            </a:r>
          </a:p>
          <a:p>
            <a:pPr algn="r" rtl="1"/>
            <a:r>
              <a:rPr lang="fa-IR" sz="2800" dirty="0" smtClean="0"/>
              <a:t>حراست و نیروهای امنیتی</a:t>
            </a:r>
          </a:p>
          <a:p>
            <a:pPr algn="r" rtl="1"/>
            <a:r>
              <a:rPr lang="fa-IR" sz="2800" dirty="0" smtClean="0"/>
              <a:t>مدریت و بخش اداری</a:t>
            </a:r>
          </a:p>
          <a:p>
            <a:pPr algn="l" rtl="1">
              <a:buNone/>
            </a:pPr>
            <a:endParaRPr lang="en-US" sz="2800"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lstStyle/>
          <a:p>
            <a:pPr algn="r"/>
            <a:r>
              <a:rPr lang="fa-IR" sz="3600" b="1" dirty="0" smtClean="0">
                <a:solidFill>
                  <a:schemeClr val="accent1">
                    <a:lumMod val="75000"/>
                  </a:schemeClr>
                </a:solidFill>
              </a:rPr>
              <a:t>انبار</a:t>
            </a:r>
            <a:endParaRPr lang="en-US" sz="3600" b="1" dirty="0">
              <a:solidFill>
                <a:schemeClr val="accent1">
                  <a:lumMod val="75000"/>
                </a:schemeClr>
              </a:solidFill>
            </a:endParaRPr>
          </a:p>
        </p:txBody>
      </p:sp>
      <p:pic>
        <p:nvPicPr>
          <p:cNvPr id="4" name="Picture 2" descr="F:\ASA.jpg"/>
          <p:cNvPicPr>
            <a:picLocks noGrp="1" noChangeAspect="1" noChangeArrowheads="1"/>
          </p:cNvPicPr>
          <p:nvPr>
            <p:ph sz="quarter" idx="1"/>
          </p:nvPr>
        </p:nvPicPr>
        <p:blipFill>
          <a:blip r:embed="rId2" cstate="print"/>
          <a:srcRect/>
          <a:stretch>
            <a:fillRect/>
          </a:stretch>
        </p:blipFill>
        <p:spPr bwMode="auto">
          <a:xfrm>
            <a:off x="609600" y="1524000"/>
            <a:ext cx="4873625" cy="4873625"/>
          </a:xfrm>
          <a:prstGeom prst="rect">
            <a:avLst/>
          </a:prstGeom>
          <a:noFill/>
        </p:spPr>
      </p:pic>
      <p:sp>
        <p:nvSpPr>
          <p:cNvPr id="5" name="Rectangle 4"/>
          <p:cNvSpPr/>
          <p:nvPr/>
        </p:nvSpPr>
        <p:spPr>
          <a:xfrm>
            <a:off x="5715000" y="2590800"/>
            <a:ext cx="2443770" cy="830997"/>
          </a:xfrm>
          <a:prstGeom prst="rect">
            <a:avLst/>
          </a:prstGeom>
        </p:spPr>
        <p:txBody>
          <a:bodyPr wrap="square">
            <a:spAutoFit/>
          </a:bodyPr>
          <a:lstStyle/>
          <a:p>
            <a:pPr algn="r"/>
            <a:r>
              <a:rPr lang="fa-IR" sz="2400" dirty="0" smtClean="0"/>
              <a:t>- طبقه همکف</a:t>
            </a:r>
          </a:p>
          <a:p>
            <a:pPr algn="r"/>
            <a:endParaRPr lang="fa-IR" sz="24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a:bodyPr>
          <a:lstStyle/>
          <a:p>
            <a:pPr algn="r"/>
            <a:r>
              <a:rPr lang="fa-IR" sz="3600" b="1" dirty="0" smtClean="0">
                <a:solidFill>
                  <a:schemeClr val="accent1">
                    <a:lumMod val="75000"/>
                  </a:schemeClr>
                </a:solidFill>
              </a:rPr>
              <a:t>تعاونی</a:t>
            </a:r>
            <a:endParaRPr lang="en-US" sz="3600" b="1" dirty="0">
              <a:solidFill>
                <a:schemeClr val="accent1">
                  <a:lumMod val="75000"/>
                </a:schemeClr>
              </a:solidFill>
            </a:endParaRPr>
          </a:p>
        </p:txBody>
      </p:sp>
      <p:pic>
        <p:nvPicPr>
          <p:cNvPr id="4" name="Picture 2" descr="F:\545.jpg"/>
          <p:cNvPicPr>
            <a:picLocks noGrp="1" noChangeAspect="1" noChangeArrowheads="1"/>
          </p:cNvPicPr>
          <p:nvPr>
            <p:ph sz="quarter" idx="1"/>
          </p:nvPr>
        </p:nvPicPr>
        <p:blipFill>
          <a:blip r:embed="rId2" cstate="print"/>
          <a:srcRect/>
          <a:stretch>
            <a:fillRect/>
          </a:stretch>
        </p:blipFill>
        <p:spPr bwMode="auto">
          <a:xfrm>
            <a:off x="381000" y="1600200"/>
            <a:ext cx="4873625" cy="4873625"/>
          </a:xfrm>
          <a:prstGeom prst="rect">
            <a:avLst/>
          </a:prstGeom>
          <a:noFill/>
        </p:spPr>
      </p:pic>
      <p:sp>
        <p:nvSpPr>
          <p:cNvPr id="5" name="Rectangle 4"/>
          <p:cNvSpPr/>
          <p:nvPr/>
        </p:nvSpPr>
        <p:spPr>
          <a:xfrm>
            <a:off x="5943600" y="3048000"/>
            <a:ext cx="1835703" cy="461665"/>
          </a:xfrm>
          <a:prstGeom prst="rect">
            <a:avLst/>
          </a:prstGeom>
        </p:spPr>
        <p:txBody>
          <a:bodyPr wrap="square">
            <a:spAutoFit/>
          </a:bodyPr>
          <a:lstStyle/>
          <a:p>
            <a:pPr algn="r"/>
            <a:r>
              <a:rPr lang="fa-IR" sz="2400" dirty="0" smtClean="0"/>
              <a:t>- طبقه اول</a:t>
            </a:r>
            <a:endParaRPr lang="fa-IR" sz="2400"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solidFill>
                  <a:schemeClr val="accent1">
                    <a:lumMod val="75000"/>
                  </a:schemeClr>
                </a:solidFill>
              </a:rPr>
              <a:t>خدمات</a:t>
            </a:r>
            <a:endParaRPr lang="en-US" sz="4400" dirty="0">
              <a:solidFill>
                <a:schemeClr val="accent1">
                  <a:lumMod val="75000"/>
                </a:schemeClr>
              </a:solidFill>
            </a:endParaRPr>
          </a:p>
        </p:txBody>
      </p:sp>
      <p:pic>
        <p:nvPicPr>
          <p:cNvPr id="4" name="Picture 4" descr="F:\09439.jpg"/>
          <p:cNvPicPr>
            <a:picLocks noGrp="1" noChangeAspect="1" noChangeArrowheads="1"/>
          </p:cNvPicPr>
          <p:nvPr>
            <p:ph sz="quarter" idx="1"/>
          </p:nvPr>
        </p:nvPicPr>
        <p:blipFill>
          <a:blip r:embed="rId2" cstate="print"/>
          <a:srcRect/>
          <a:stretch>
            <a:fillRect/>
          </a:stretch>
        </p:blipFill>
        <p:spPr bwMode="auto">
          <a:xfrm>
            <a:off x="304801" y="1901825"/>
            <a:ext cx="4572000" cy="4572000"/>
          </a:xfrm>
          <a:prstGeom prst="rect">
            <a:avLst/>
          </a:prstGeom>
          <a:noFill/>
        </p:spPr>
      </p:pic>
      <p:sp>
        <p:nvSpPr>
          <p:cNvPr id="5" name="TextBox 4"/>
          <p:cNvSpPr txBox="1"/>
          <p:nvPr/>
        </p:nvSpPr>
        <p:spPr>
          <a:xfrm>
            <a:off x="2362200" y="1905000"/>
            <a:ext cx="2375520" cy="307777"/>
          </a:xfrm>
          <a:prstGeom prst="rect">
            <a:avLst/>
          </a:prstGeom>
          <a:noFill/>
        </p:spPr>
        <p:txBody>
          <a:bodyPr wrap="square" rtlCol="1">
            <a:spAutoFit/>
          </a:bodyPr>
          <a:lstStyle/>
          <a:p>
            <a:pPr lvl="1" algn="r"/>
            <a:r>
              <a:rPr lang="fa-IR" sz="1400" b="1" dirty="0" smtClean="0"/>
              <a:t>طبقه ی دوم</a:t>
            </a:r>
            <a:endParaRPr lang="fa-IR" sz="1400" b="1" dirty="0"/>
          </a:p>
        </p:txBody>
      </p:sp>
      <p:pic>
        <p:nvPicPr>
          <p:cNvPr id="6" name="Picture 3" descr="F:\354534.jpg"/>
          <p:cNvPicPr>
            <a:picLocks noChangeAspect="1" noChangeArrowheads="1"/>
          </p:cNvPicPr>
          <p:nvPr/>
        </p:nvPicPr>
        <p:blipFill>
          <a:blip r:embed="rId3" cstate="print"/>
          <a:srcRect/>
          <a:stretch>
            <a:fillRect/>
          </a:stretch>
        </p:blipFill>
        <p:spPr bwMode="auto">
          <a:xfrm>
            <a:off x="4648200" y="1905000"/>
            <a:ext cx="4114800" cy="41148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normAutofit/>
          </a:bodyPr>
          <a:lstStyle/>
          <a:p>
            <a:pPr algn="r"/>
            <a:r>
              <a:rPr lang="fa-IR" sz="3200" b="1" dirty="0" smtClean="0">
                <a:solidFill>
                  <a:srgbClr val="92D050"/>
                </a:solidFill>
              </a:rPr>
              <a:t>حراست و نیروی انتظامی</a:t>
            </a:r>
            <a:endParaRPr lang="en-US" sz="3200" b="1" dirty="0">
              <a:solidFill>
                <a:srgbClr val="92D050"/>
              </a:solidFill>
            </a:endParaRPr>
          </a:p>
        </p:txBody>
      </p:sp>
      <p:pic>
        <p:nvPicPr>
          <p:cNvPr id="4" name="Picture 2" descr="F:\253523.jpg"/>
          <p:cNvPicPr>
            <a:picLocks noGrp="1" noChangeAspect="1" noChangeArrowheads="1"/>
          </p:cNvPicPr>
          <p:nvPr>
            <p:ph sz="quarter" idx="1"/>
          </p:nvPr>
        </p:nvPicPr>
        <p:blipFill>
          <a:blip r:embed="rId2" cstate="print"/>
          <a:srcRect/>
          <a:stretch>
            <a:fillRect/>
          </a:stretch>
        </p:blipFill>
        <p:spPr bwMode="auto">
          <a:xfrm>
            <a:off x="3962399" y="2133600"/>
            <a:ext cx="4724401" cy="4724401"/>
          </a:xfrm>
          <a:prstGeom prst="rect">
            <a:avLst/>
          </a:prstGeom>
          <a:noFill/>
        </p:spPr>
      </p:pic>
      <p:pic>
        <p:nvPicPr>
          <p:cNvPr id="5" name="Picture 3" descr="F:\342.jpg"/>
          <p:cNvPicPr>
            <a:picLocks noChangeAspect="1" noChangeArrowheads="1"/>
          </p:cNvPicPr>
          <p:nvPr/>
        </p:nvPicPr>
        <p:blipFill>
          <a:blip r:embed="rId3" cstate="print"/>
          <a:srcRect/>
          <a:stretch>
            <a:fillRect/>
          </a:stretch>
        </p:blipFill>
        <p:spPr bwMode="auto">
          <a:xfrm>
            <a:off x="304800" y="2057400"/>
            <a:ext cx="4184848" cy="4184848"/>
          </a:xfrm>
          <a:prstGeom prst="rect">
            <a:avLst/>
          </a:prstGeom>
          <a:noFill/>
        </p:spPr>
      </p:pic>
      <p:sp>
        <p:nvSpPr>
          <p:cNvPr id="6" name="TextBox 5"/>
          <p:cNvSpPr txBox="1"/>
          <p:nvPr/>
        </p:nvSpPr>
        <p:spPr>
          <a:xfrm>
            <a:off x="4114800" y="1752600"/>
            <a:ext cx="3844953" cy="461665"/>
          </a:xfrm>
          <a:prstGeom prst="rect">
            <a:avLst/>
          </a:prstGeom>
          <a:noFill/>
        </p:spPr>
        <p:txBody>
          <a:bodyPr wrap="square" rtlCol="1">
            <a:spAutoFit/>
          </a:bodyPr>
          <a:lstStyle/>
          <a:p>
            <a:pPr algn="r"/>
            <a:r>
              <a:rPr lang="fa-IR" sz="2400" dirty="0" smtClean="0"/>
              <a:t>خارج از مجموعه</a:t>
            </a:r>
            <a:endParaRPr lang="fa-IR" sz="2400" dirty="0"/>
          </a:p>
        </p:txBody>
      </p:sp>
      <p:sp>
        <p:nvSpPr>
          <p:cNvPr id="7" name="TextBox 6"/>
          <p:cNvSpPr txBox="1"/>
          <p:nvPr/>
        </p:nvSpPr>
        <p:spPr>
          <a:xfrm>
            <a:off x="1295400" y="1752600"/>
            <a:ext cx="2304256" cy="461665"/>
          </a:xfrm>
          <a:prstGeom prst="rect">
            <a:avLst/>
          </a:prstGeom>
          <a:noFill/>
        </p:spPr>
        <p:txBody>
          <a:bodyPr wrap="square" rtlCol="1">
            <a:spAutoFit/>
          </a:bodyPr>
          <a:lstStyle/>
          <a:p>
            <a:pPr algn="r"/>
            <a:r>
              <a:rPr lang="fa-IR" sz="2400" dirty="0" smtClean="0"/>
              <a:t>داخل مجموعه</a:t>
            </a:r>
            <a:endParaRPr lang="fa-IR" sz="2400"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04800"/>
            <a:ext cx="7467600" cy="1143000"/>
          </a:xfrm>
        </p:spPr>
        <p:txBody>
          <a:bodyPr>
            <a:normAutofit/>
          </a:bodyPr>
          <a:lstStyle/>
          <a:p>
            <a:pPr algn="r"/>
            <a:r>
              <a:rPr lang="fa-IR" sz="4000" b="1" dirty="0" smtClean="0">
                <a:solidFill>
                  <a:schemeClr val="accent1">
                    <a:lumMod val="75000"/>
                  </a:schemeClr>
                </a:solidFill>
              </a:rPr>
              <a:t>مدیریت و بخش اداری</a:t>
            </a:r>
            <a:endParaRPr lang="fa-IR" sz="4000" b="1" dirty="0">
              <a:solidFill>
                <a:schemeClr val="accent1">
                  <a:lumMod val="75000"/>
                </a:schemeClr>
              </a:solidFill>
            </a:endParaRPr>
          </a:p>
        </p:txBody>
      </p:sp>
      <p:pic>
        <p:nvPicPr>
          <p:cNvPr id="5" name="Picture 2" descr="F:\872.jpg"/>
          <p:cNvPicPr>
            <a:picLocks noGrp="1" noChangeAspect="1" noChangeArrowheads="1"/>
          </p:cNvPicPr>
          <p:nvPr>
            <p:ph sz="quarter" idx="1"/>
          </p:nvPr>
        </p:nvPicPr>
        <p:blipFill>
          <a:blip r:embed="rId2" cstate="print"/>
          <a:srcRect/>
          <a:stretch>
            <a:fillRect/>
          </a:stretch>
        </p:blipFill>
        <p:spPr bwMode="auto">
          <a:xfrm>
            <a:off x="533400" y="1752600"/>
            <a:ext cx="4873625" cy="4873625"/>
          </a:xfrm>
          <a:prstGeom prst="rect">
            <a:avLst/>
          </a:prstGeom>
          <a:noFill/>
        </p:spPr>
      </p:pic>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96200" cy="2971800"/>
          </a:xfrm>
        </p:spPr>
        <p:txBody>
          <a:bodyPr>
            <a:normAutofit fontScale="90000"/>
          </a:bodyPr>
          <a:lstStyle/>
          <a:p>
            <a:pPr algn="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sz="3600" dirty="0" smtClean="0">
                <a:solidFill>
                  <a:schemeClr val="accent1">
                    <a:lumMod val="50000"/>
                  </a:schemeClr>
                </a:solidFill>
              </a:rPr>
              <a:t>دسترسی ها و فضاهای خدماتی اطراف</a:t>
            </a: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sz="2200" dirty="0" smtClean="0">
                <a:solidFill>
                  <a:schemeClr val="accent1">
                    <a:lumMod val="50000"/>
                  </a:schemeClr>
                </a:solidFill>
              </a:rPr>
              <a:t> - ورودی و خروجی اصلی عابرین پیاده تنها از یک طرف سایت است و این ورودی عملکرد کافی </a:t>
            </a:r>
            <a:r>
              <a:rPr lang="fa-IR" sz="2200" smtClean="0">
                <a:solidFill>
                  <a:schemeClr val="accent1">
                    <a:lumMod val="50000"/>
                  </a:schemeClr>
                </a:solidFill>
              </a:rPr>
              <a:t>را دارا است </a:t>
            </a:r>
            <a:r>
              <a:rPr lang="fa-IR" sz="2200" dirty="0" smtClean="0">
                <a:solidFill>
                  <a:schemeClr val="accent1">
                    <a:lumMod val="50000"/>
                  </a:schemeClr>
                </a:solidFill>
              </a:rPr>
              <a:t>وسایر ورودی ها و خروجی ها از عملکرد خوبی برخوردار نیستند.</a:t>
            </a:r>
            <a:br>
              <a:rPr lang="fa-IR" sz="2200" dirty="0" smtClean="0">
                <a:solidFill>
                  <a:schemeClr val="accent1">
                    <a:lumMod val="50000"/>
                  </a:schemeClr>
                </a:solidFill>
              </a:rPr>
            </a:br>
            <a:r>
              <a:rPr lang="fa-IR" sz="2200" dirty="0" smtClean="0">
                <a:solidFill>
                  <a:schemeClr val="accent1">
                    <a:lumMod val="50000"/>
                  </a:schemeClr>
                </a:solidFill>
              </a:rPr>
              <a:t> - خدمات رفاهی که در محوطه ترمینال وجود دارد یکی از محاسن سایت میباشد از جمله: پارک سوارها-اتوبوس بی آر تی-مترو و ... </a:t>
            </a:r>
            <a:br>
              <a:rPr lang="fa-IR" sz="2200" dirty="0" smtClean="0">
                <a:solidFill>
                  <a:schemeClr val="accent1">
                    <a:lumMod val="50000"/>
                  </a:schemeClr>
                </a:solidFill>
              </a:rPr>
            </a:br>
            <a:endParaRPr lang="en-US" sz="2200" dirty="0">
              <a:solidFill>
                <a:schemeClr val="accent1">
                  <a:lumMod val="50000"/>
                </a:schemeClr>
              </a:solidFill>
            </a:endParaRPr>
          </a:p>
        </p:txBody>
      </p:sp>
      <p:pic>
        <p:nvPicPr>
          <p:cNvPr id="5122" name="Picture 2" descr="G:\terminal jonob\IMG_5708.JPG"/>
          <p:cNvPicPr>
            <a:picLocks noChangeAspect="1" noChangeArrowheads="1"/>
          </p:cNvPicPr>
          <p:nvPr/>
        </p:nvPicPr>
        <p:blipFill>
          <a:blip r:embed="rId2" cstate="print"/>
          <a:srcRect/>
          <a:stretch>
            <a:fillRect/>
          </a:stretch>
        </p:blipFill>
        <p:spPr bwMode="auto">
          <a:xfrm>
            <a:off x="2209800" y="3505200"/>
            <a:ext cx="3939163" cy="2590800"/>
          </a:xfrm>
          <a:prstGeom prst="rect">
            <a:avLst/>
          </a:prstGeom>
          <a:noFill/>
        </p:spPr>
      </p:pic>
      <p:pic>
        <p:nvPicPr>
          <p:cNvPr id="5123" name="Picture 3" descr="G:\terminal jonob\02-27-2014\DSC02109.JPG"/>
          <p:cNvPicPr>
            <a:picLocks noGrp="1" noChangeAspect="1" noChangeArrowheads="1"/>
          </p:cNvPicPr>
          <p:nvPr>
            <p:ph sz="quarter" idx="1"/>
          </p:nvPr>
        </p:nvPicPr>
        <p:blipFill>
          <a:blip r:embed="rId3" cstate="print"/>
          <a:srcRect/>
          <a:stretch>
            <a:fillRect/>
          </a:stretch>
        </p:blipFill>
        <p:spPr bwMode="auto">
          <a:xfrm>
            <a:off x="6324600" y="2819400"/>
            <a:ext cx="2334684" cy="1751013"/>
          </a:xfrm>
          <a:prstGeom prst="rect">
            <a:avLst/>
          </a:prstGeom>
          <a:noFill/>
        </p:spPr>
      </p:pic>
      <p:cxnSp>
        <p:nvCxnSpPr>
          <p:cNvPr id="10" name="Straight Arrow Connector 9"/>
          <p:cNvCxnSpPr/>
          <p:nvPr/>
        </p:nvCxnSpPr>
        <p:spPr>
          <a:xfrm rot="5400000" flipH="1" flipV="1">
            <a:off x="5105400" y="3886200"/>
            <a:ext cx="1219200" cy="1066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124" name="Picture 4" descr="G:\terminal jonob\02-27-2014\DSC02020.JPG"/>
          <p:cNvPicPr>
            <a:picLocks noChangeAspect="1" noChangeArrowheads="1"/>
          </p:cNvPicPr>
          <p:nvPr/>
        </p:nvPicPr>
        <p:blipFill>
          <a:blip r:embed="rId4" cstate="print"/>
          <a:srcRect/>
          <a:stretch>
            <a:fillRect/>
          </a:stretch>
        </p:blipFill>
        <p:spPr bwMode="auto">
          <a:xfrm>
            <a:off x="152400" y="4876800"/>
            <a:ext cx="1828800" cy="1371656"/>
          </a:xfrm>
          <a:prstGeom prst="rect">
            <a:avLst/>
          </a:prstGeom>
          <a:noFill/>
        </p:spPr>
      </p:pic>
      <p:cxnSp>
        <p:nvCxnSpPr>
          <p:cNvPr id="16" name="Straight Arrow Connector 15"/>
          <p:cNvCxnSpPr/>
          <p:nvPr/>
        </p:nvCxnSpPr>
        <p:spPr>
          <a:xfrm rot="10800000">
            <a:off x="2057400" y="5334000"/>
            <a:ext cx="1981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125" name="Picture 5" descr="G:\terminal jonob\02-27-2014\DSC02156.JPG"/>
          <p:cNvPicPr>
            <a:picLocks noChangeAspect="1" noChangeArrowheads="1"/>
          </p:cNvPicPr>
          <p:nvPr/>
        </p:nvPicPr>
        <p:blipFill>
          <a:blip r:embed="rId5" cstate="print"/>
          <a:srcRect/>
          <a:stretch>
            <a:fillRect/>
          </a:stretch>
        </p:blipFill>
        <p:spPr bwMode="auto">
          <a:xfrm>
            <a:off x="152400" y="2971800"/>
            <a:ext cx="1824491" cy="1368425"/>
          </a:xfrm>
          <a:prstGeom prst="rect">
            <a:avLst/>
          </a:prstGeom>
          <a:noFill/>
        </p:spPr>
      </p:pic>
      <p:cxnSp>
        <p:nvCxnSpPr>
          <p:cNvPr id="20" name="Straight Arrow Connector 19"/>
          <p:cNvCxnSpPr/>
          <p:nvPr/>
        </p:nvCxnSpPr>
        <p:spPr>
          <a:xfrm rot="10800000">
            <a:off x="2057400" y="3733800"/>
            <a:ext cx="190500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126" name="Picture 6" descr="G:\terminal jonob\02-27-2014\DSC02133.JPG"/>
          <p:cNvPicPr>
            <a:picLocks noChangeAspect="1" noChangeArrowheads="1"/>
          </p:cNvPicPr>
          <p:nvPr/>
        </p:nvPicPr>
        <p:blipFill>
          <a:blip r:embed="rId6" cstate="print"/>
          <a:srcRect/>
          <a:stretch>
            <a:fillRect/>
          </a:stretch>
        </p:blipFill>
        <p:spPr bwMode="auto">
          <a:xfrm>
            <a:off x="6400800" y="4800600"/>
            <a:ext cx="2209800" cy="1657418"/>
          </a:xfrm>
          <a:prstGeom prst="rect">
            <a:avLst/>
          </a:prstGeom>
          <a:noFill/>
        </p:spPr>
      </p:pic>
      <p:cxnSp>
        <p:nvCxnSpPr>
          <p:cNvPr id="30" name="Straight Arrow Connector 29"/>
          <p:cNvCxnSpPr/>
          <p:nvPr/>
        </p:nvCxnSpPr>
        <p:spPr>
          <a:xfrm>
            <a:off x="4953000" y="5257800"/>
            <a:ext cx="13716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r"/>
            <a:r>
              <a:rPr lang="fa-IR" sz="4000" b="1" dirty="0" smtClean="0">
                <a:solidFill>
                  <a:schemeClr val="accent1">
                    <a:lumMod val="75000"/>
                  </a:schemeClr>
                </a:solidFill>
              </a:rPr>
              <a:t>نحوه ورود و خروج اتوبوس ها</a:t>
            </a:r>
            <a:endParaRPr lang="en-US" sz="4000" b="1" dirty="0">
              <a:solidFill>
                <a:schemeClr val="accent1">
                  <a:lumMod val="75000"/>
                </a:schemeClr>
              </a:solidFill>
            </a:endParaRPr>
          </a:p>
        </p:txBody>
      </p:sp>
      <p:sp>
        <p:nvSpPr>
          <p:cNvPr id="3" name="Content Placeholder 2"/>
          <p:cNvSpPr>
            <a:spLocks noGrp="1"/>
          </p:cNvSpPr>
          <p:nvPr>
            <p:ph sz="quarter" idx="1"/>
          </p:nvPr>
        </p:nvSpPr>
        <p:spPr>
          <a:xfrm>
            <a:off x="533400" y="1447800"/>
            <a:ext cx="7467600" cy="4873752"/>
          </a:xfrm>
        </p:spPr>
        <p:txBody>
          <a:bodyPr/>
          <a:lstStyle/>
          <a:p>
            <a:pPr algn="r">
              <a:buNone/>
            </a:pPr>
            <a:r>
              <a:rPr lang="fa-IR" dirty="0" smtClean="0"/>
              <a:t>ورود اتوبوس ها به ترمینال از طریق زیرگذری که داخل بزرگراه بعثت است و مخصوص ترمینال است صورت می گیرد:</a:t>
            </a:r>
            <a:endParaRPr lang="en-US" dirty="0"/>
          </a:p>
        </p:txBody>
      </p:sp>
      <p:pic>
        <p:nvPicPr>
          <p:cNvPr id="1026" name="Picture 2" descr="G:\terminal jonob\Capture66.JPG"/>
          <p:cNvPicPr>
            <a:picLocks noChangeAspect="1" noChangeArrowheads="1"/>
          </p:cNvPicPr>
          <p:nvPr/>
        </p:nvPicPr>
        <p:blipFill>
          <a:blip r:embed="rId2" cstate="print"/>
          <a:srcRect/>
          <a:stretch>
            <a:fillRect/>
          </a:stretch>
        </p:blipFill>
        <p:spPr bwMode="auto">
          <a:xfrm>
            <a:off x="381000" y="2743200"/>
            <a:ext cx="7743568" cy="37338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خروج اتوبوس ها از ترمینال بصورت ذیل میباشد که البته گره های ترافیکی نیز بوجود آورده است:</a:t>
            </a:r>
            <a:endParaRPr lang="en-US" b="1" dirty="0"/>
          </a:p>
        </p:txBody>
      </p:sp>
      <p:pic>
        <p:nvPicPr>
          <p:cNvPr id="2050" name="Picture 2" descr="G:\terminal jonob\IMG_5709.JPG"/>
          <p:cNvPicPr>
            <a:picLocks noChangeAspect="1" noChangeArrowheads="1"/>
          </p:cNvPicPr>
          <p:nvPr/>
        </p:nvPicPr>
        <p:blipFill>
          <a:blip r:embed="rId2" cstate="print"/>
          <a:srcRect/>
          <a:stretch>
            <a:fillRect/>
          </a:stretch>
        </p:blipFill>
        <p:spPr bwMode="auto">
          <a:xfrm rot="16200000">
            <a:off x="2386858" y="465322"/>
            <a:ext cx="3989289" cy="7086600"/>
          </a:xfrm>
          <a:prstGeom prst="rect">
            <a:avLst/>
          </a:prstGeom>
          <a:noFill/>
        </p:spPr>
      </p:pic>
      <p:cxnSp>
        <p:nvCxnSpPr>
          <p:cNvPr id="6" name="Straight Arrow Connector 5"/>
          <p:cNvCxnSpPr/>
          <p:nvPr/>
        </p:nvCxnSpPr>
        <p:spPr>
          <a:xfrm>
            <a:off x="4572000" y="38862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762500" y="4457700"/>
            <a:ext cx="1676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1905000" y="5410200"/>
            <a:ext cx="3048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876300" y="3771900"/>
            <a:ext cx="2514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20000" cy="6245352"/>
          </a:xfrm>
        </p:spPr>
        <p:txBody>
          <a:bodyPr>
            <a:normAutofit/>
          </a:bodyPr>
          <a:lstStyle/>
          <a:p>
            <a:pPr algn="r">
              <a:buNone/>
            </a:pPr>
            <a:r>
              <a:rPr lang="fa-IR" sz="2800" b="1" dirty="0" smtClean="0"/>
              <a:t>در اطراف این ترمینال دادسرایی احداث شده است که باعث  شده ترافیک آن محدوده سنگین تر شود که در واقع نباید این دو فضای خدماتی در فاصله ی کمی از یکدیگر واقع شوند که البته این دادسرا بعد از ترمینال احداث شده و میبایست این دادسرا در محل دیگری احداث می گشت:</a:t>
            </a:r>
            <a:endParaRPr lang="en-US" sz="2800" b="1" dirty="0"/>
          </a:p>
        </p:txBody>
      </p:sp>
      <p:pic>
        <p:nvPicPr>
          <p:cNvPr id="3074" name="Picture 2" descr="G:\terminal jonob\02-27-2014\DSC02163.JPG"/>
          <p:cNvPicPr>
            <a:picLocks noChangeAspect="1" noChangeArrowheads="1"/>
          </p:cNvPicPr>
          <p:nvPr/>
        </p:nvPicPr>
        <p:blipFill>
          <a:blip r:embed="rId2" cstate="print"/>
          <a:srcRect/>
          <a:stretch>
            <a:fillRect/>
          </a:stretch>
        </p:blipFill>
        <p:spPr bwMode="auto">
          <a:xfrm>
            <a:off x="762000" y="2667000"/>
            <a:ext cx="5334000" cy="3829209"/>
          </a:xfrm>
          <a:prstGeom prst="rect">
            <a:avLst/>
          </a:prstGeom>
          <a:noFill/>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fa-IR" sz="4800" b="1" dirty="0" smtClean="0">
                <a:solidFill>
                  <a:schemeClr val="accent1">
                    <a:lumMod val="60000"/>
                    <a:lumOff val="40000"/>
                  </a:schemeClr>
                </a:solidFill>
              </a:rPr>
              <a:t>پیشینه و تاریخچه              </a:t>
            </a:r>
            <a:endParaRPr lang="en-US" sz="4800" b="1" dirty="0">
              <a:solidFill>
                <a:schemeClr val="accent1">
                  <a:lumMod val="60000"/>
                  <a:lumOff val="40000"/>
                </a:schemeClr>
              </a:solidFill>
              <a:cs typeface="+mn-cs"/>
            </a:endParaRPr>
          </a:p>
        </p:txBody>
      </p:sp>
      <p:sp>
        <p:nvSpPr>
          <p:cNvPr id="5" name="Content Placeholder 4"/>
          <p:cNvSpPr>
            <a:spLocks noGrp="1"/>
          </p:cNvSpPr>
          <p:nvPr>
            <p:ph sz="quarter" idx="1"/>
          </p:nvPr>
        </p:nvSpPr>
        <p:spPr>
          <a:xfrm>
            <a:off x="457200" y="1447800"/>
            <a:ext cx="7467600" cy="4873752"/>
          </a:xfrm>
        </p:spPr>
        <p:txBody>
          <a:bodyPr>
            <a:normAutofit fontScale="85000" lnSpcReduction="20000"/>
          </a:bodyPr>
          <a:lstStyle/>
          <a:p>
            <a:pPr algn="r" rtl="1"/>
            <a:r>
              <a:rPr lang="fa-IR" dirty="0" smtClean="0"/>
              <a:t>پايانه مسافري جنوب كه بيشتر مردم آن را با نام ترمينال جنوب مي‌شناسند، جزئي از سيستم حمل‌ونقل برون‌شهري كشور است كه سرگذشت جالبي دارد. در گذشته با ورود و توسعه وسايل نقليه موتوري بخصوص اتوبوس براي ارتباطات بين‌شهري ، هرگونه خدمات توسط گاراژهاي وابسته به بنگاه‌هاي مسافربري انجام مي‌شد و هر كس قصد سفر داشت، بايد سري به اين گاراژها مي‌زد و بليت مي‌گرفت. گاراژ كلمه‌اي فرانسوي و به معناي جاي سرپوشيده يا دربسته براي پارك كردن خودرو و وسايل نقليه است و معناي لغوي آن به معناي ايستادن است. پيش از اين،  گاراژها در مركز شهر و در امتداد محور خيابان‌هايي كه به جاده ارتباطي شهر با خارج از آن مي‌رسيد، مستقر شده بودند. بيشتر گاراژهاي آن زمان در خيابان‌هاي ناصرخسرو، مولوي، باب همايون و سرگرد سخائي مستقر بودند و نام‌هايي ازجمله اتوعدل، تي‌بي‌تي، ميهن‌تور، ايران و... از نام‌هاي آشنا و پرخاطره نسل قديم به شمار مي‌رود.کانسپت مجموعه تاج پادشاهی است و تاثیر آن بر روی پلان وکارکرد مجموعه محسوس است. </a:t>
            </a:r>
          </a:p>
          <a:p>
            <a:pPr algn="r" rtl="1"/>
            <a:r>
              <a:rPr lang="fa-IR" dirty="0" smtClean="0"/>
              <a:t>افزايش جمعيت كشور، تراكم جمعيت در بافت شهري، به وجود آمدن ترافيك و رشد سفرهاي بين‌شهري، همچنين تغيير و تحول در نحوه ارائه خدمات مسافربري، در سال 1353، به ساخت اولين ترمينال تهران يعني ترمينال جنوب از طرف شهرداري تهران منجر مي‌شود. سرانجام پس از پيروزي انقلاب اسلامي و با تصويب قانون ترمينال‌ها توسط شوراي انقلاب، شهرداري تهران تصميم مي‌گيرد سازمان پايانه‌هاي مسافربري را تاسيس كند. </a:t>
            </a:r>
          </a:p>
          <a:p>
            <a:pPr algn="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a:bodyPr>
          <a:lstStyle/>
          <a:p>
            <a:pPr algn="r"/>
            <a:r>
              <a:rPr lang="fa-IR" sz="4400" dirty="0" smtClean="0">
                <a:solidFill>
                  <a:schemeClr val="accent1">
                    <a:lumMod val="75000"/>
                  </a:schemeClr>
                </a:solidFill>
              </a:rPr>
              <a:t>محاسن سایت</a:t>
            </a:r>
            <a:endParaRPr lang="en-US" sz="4400" dirty="0">
              <a:solidFill>
                <a:schemeClr val="accent1">
                  <a:lumMod val="75000"/>
                </a:schemeClr>
              </a:solidFill>
            </a:endParaRPr>
          </a:p>
        </p:txBody>
      </p:sp>
      <p:sp>
        <p:nvSpPr>
          <p:cNvPr id="3" name="Content Placeholder 2"/>
          <p:cNvSpPr>
            <a:spLocks noGrp="1"/>
          </p:cNvSpPr>
          <p:nvPr>
            <p:ph sz="quarter" idx="1"/>
          </p:nvPr>
        </p:nvSpPr>
        <p:spPr>
          <a:xfrm>
            <a:off x="457200" y="1371600"/>
            <a:ext cx="7467600" cy="4873752"/>
          </a:xfrm>
        </p:spPr>
        <p:txBody>
          <a:bodyPr/>
          <a:lstStyle/>
          <a:p>
            <a:pPr algn="r">
              <a:buFontTx/>
              <a:buChar char="-"/>
            </a:pPr>
            <a:r>
              <a:rPr lang="fa-IR" dirty="0" smtClean="0"/>
              <a:t>- نزدیکی به شریان های اصلی:</a:t>
            </a:r>
          </a:p>
          <a:p>
            <a:pPr algn="r">
              <a:buFontTx/>
              <a:buChar char="-"/>
            </a:pPr>
            <a:endParaRPr lang="fa-IR" dirty="0" smtClean="0"/>
          </a:p>
          <a:p>
            <a:pPr algn="r">
              <a:buFontTx/>
              <a:buChar char="-"/>
            </a:pPr>
            <a:endParaRPr lang="fa-IR" dirty="0" smtClean="0"/>
          </a:p>
          <a:p>
            <a:pPr algn="r">
              <a:buFontTx/>
              <a:buChar char="-"/>
            </a:pPr>
            <a:endParaRPr lang="fa-IR" dirty="0" smtClean="0"/>
          </a:p>
          <a:p>
            <a:pPr algn="r">
              <a:buFontTx/>
              <a:buChar char="-"/>
            </a:pPr>
            <a:endParaRPr lang="fa-IR" dirty="0" smtClean="0"/>
          </a:p>
          <a:p>
            <a:pPr algn="r">
              <a:buFontTx/>
              <a:buChar char="-"/>
            </a:pPr>
            <a:r>
              <a:rPr lang="fa-IR" dirty="0" smtClean="0"/>
              <a:t>- دسترسی آسان به سرویس های حمل و نقل عمومی: </a:t>
            </a:r>
            <a:endParaRPr lang="en-US" dirty="0"/>
          </a:p>
        </p:txBody>
      </p:sp>
      <p:pic>
        <p:nvPicPr>
          <p:cNvPr id="4098" name="Picture 2" descr="G:\terminal jonob\Capture77.JPG"/>
          <p:cNvPicPr>
            <a:picLocks noChangeAspect="1" noChangeArrowheads="1"/>
          </p:cNvPicPr>
          <p:nvPr/>
        </p:nvPicPr>
        <p:blipFill>
          <a:blip r:embed="rId2" cstate="print"/>
          <a:srcRect/>
          <a:stretch>
            <a:fillRect/>
          </a:stretch>
        </p:blipFill>
        <p:spPr bwMode="auto">
          <a:xfrm>
            <a:off x="457200" y="1600200"/>
            <a:ext cx="4011290" cy="1864277"/>
          </a:xfrm>
          <a:prstGeom prst="rect">
            <a:avLst/>
          </a:prstGeom>
          <a:noFill/>
        </p:spPr>
      </p:pic>
      <p:pic>
        <p:nvPicPr>
          <p:cNvPr id="4099" name="Picture 3" descr="G:\terminal jonob\02-27-2014\DSC02004.JPG"/>
          <p:cNvPicPr>
            <a:picLocks noChangeAspect="1" noChangeArrowheads="1"/>
          </p:cNvPicPr>
          <p:nvPr/>
        </p:nvPicPr>
        <p:blipFill>
          <a:blip r:embed="rId3" cstate="print"/>
          <a:srcRect/>
          <a:stretch>
            <a:fillRect/>
          </a:stretch>
        </p:blipFill>
        <p:spPr bwMode="auto">
          <a:xfrm>
            <a:off x="4419600" y="4191000"/>
            <a:ext cx="3657600" cy="2457551"/>
          </a:xfrm>
          <a:prstGeom prst="rect">
            <a:avLst/>
          </a:prstGeom>
          <a:noFill/>
        </p:spPr>
      </p:pic>
      <p:pic>
        <p:nvPicPr>
          <p:cNvPr id="4100" name="Picture 4" descr="G:\terminal jonob\02-27-2014\DSC020200.jpg"/>
          <p:cNvPicPr>
            <a:picLocks noChangeAspect="1" noChangeArrowheads="1"/>
          </p:cNvPicPr>
          <p:nvPr/>
        </p:nvPicPr>
        <p:blipFill>
          <a:blip r:embed="rId4" cstate="print"/>
          <a:srcRect/>
          <a:stretch>
            <a:fillRect/>
          </a:stretch>
        </p:blipFill>
        <p:spPr bwMode="auto">
          <a:xfrm>
            <a:off x="228600" y="4186922"/>
            <a:ext cx="3109912" cy="2671078"/>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a:lstStyle/>
          <a:p>
            <a:pPr algn="r"/>
            <a:r>
              <a:rPr lang="fa-IR" sz="4400" b="1" dirty="0" smtClean="0">
                <a:solidFill>
                  <a:schemeClr val="accent1">
                    <a:lumMod val="75000"/>
                  </a:schemeClr>
                </a:solidFill>
              </a:rPr>
              <a:t>معایب داخلی</a:t>
            </a:r>
            <a:endParaRPr lang="en-US" sz="4400" b="1" dirty="0">
              <a:solidFill>
                <a:schemeClr val="accent1">
                  <a:lumMod val="75000"/>
                </a:schemeClr>
              </a:solidFill>
            </a:endParaRPr>
          </a:p>
        </p:txBody>
      </p:sp>
      <p:sp>
        <p:nvSpPr>
          <p:cNvPr id="3" name="Content Placeholder 2"/>
          <p:cNvSpPr>
            <a:spLocks noGrp="1"/>
          </p:cNvSpPr>
          <p:nvPr>
            <p:ph sz="quarter" idx="1"/>
          </p:nvPr>
        </p:nvSpPr>
        <p:spPr>
          <a:xfrm>
            <a:off x="609600" y="1219200"/>
            <a:ext cx="7467600" cy="4873752"/>
          </a:xfrm>
        </p:spPr>
        <p:txBody>
          <a:bodyPr/>
          <a:lstStyle/>
          <a:p>
            <a:pPr algn="r">
              <a:buNone/>
            </a:pPr>
            <a:r>
              <a:rPr lang="fa-IR" dirty="0" smtClean="0"/>
              <a:t>- عدم تفکیک مسیرهای پیاده رو با مسیر سواره اتوبوسها(که چندی پیش باعث تصادف یک اتوبوس با زن جوانی شد که موجب قطع شدن دو پای او گردید):</a:t>
            </a:r>
            <a:endParaRPr lang="en-US" dirty="0"/>
          </a:p>
        </p:txBody>
      </p:sp>
      <p:pic>
        <p:nvPicPr>
          <p:cNvPr id="1026" name="Picture 2" descr="G:\terminal jonob\02-27-2014\DSC02067.JPG"/>
          <p:cNvPicPr>
            <a:picLocks noChangeAspect="1" noChangeArrowheads="1"/>
          </p:cNvPicPr>
          <p:nvPr/>
        </p:nvPicPr>
        <p:blipFill>
          <a:blip r:embed="rId2" cstate="print"/>
          <a:srcRect/>
          <a:stretch>
            <a:fillRect/>
          </a:stretch>
        </p:blipFill>
        <p:spPr bwMode="auto">
          <a:xfrm>
            <a:off x="838199" y="2743200"/>
            <a:ext cx="3703617" cy="2777828"/>
          </a:xfrm>
          <a:prstGeom prst="rect">
            <a:avLst/>
          </a:prstGeom>
          <a:noFill/>
        </p:spPr>
      </p:pic>
      <p:pic>
        <p:nvPicPr>
          <p:cNvPr id="1027" name="Picture 3" descr="G:\terminal jonob\02-27-2014\DSC02073.JPG"/>
          <p:cNvPicPr>
            <a:picLocks noChangeAspect="1" noChangeArrowheads="1"/>
          </p:cNvPicPr>
          <p:nvPr/>
        </p:nvPicPr>
        <p:blipFill>
          <a:blip r:embed="rId3" cstate="print"/>
          <a:srcRect/>
          <a:stretch>
            <a:fillRect/>
          </a:stretch>
        </p:blipFill>
        <p:spPr bwMode="auto">
          <a:xfrm>
            <a:off x="4648199" y="2743200"/>
            <a:ext cx="3606783" cy="270519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48200" y="304800"/>
            <a:ext cx="3429000" cy="6553200"/>
          </a:xfrm>
        </p:spPr>
        <p:txBody>
          <a:bodyPr>
            <a:normAutofit/>
          </a:bodyPr>
          <a:lstStyle/>
          <a:p>
            <a:pPr algn="r">
              <a:buFontTx/>
              <a:buChar char="-"/>
            </a:pPr>
            <a:r>
              <a:rPr lang="fa-IR" sz="2800" b="1" dirty="0" smtClean="0">
                <a:solidFill>
                  <a:schemeClr val="accent1">
                    <a:lumMod val="75000"/>
                  </a:schemeClr>
                </a:solidFill>
              </a:rPr>
              <a:t>-عدم داشتن دید از سالن انتظار به اتوبوس ها که باعث شده مسافرین سکوهای نزدیک اتوبوس ها را برای انتظار ترجیح </a:t>
            </a:r>
          </a:p>
          <a:p>
            <a:pPr algn="r">
              <a:buFontTx/>
              <a:buChar char="-"/>
            </a:pPr>
            <a:r>
              <a:rPr lang="fa-IR" sz="2800" b="1" dirty="0" smtClean="0">
                <a:solidFill>
                  <a:schemeClr val="accent1">
                    <a:lumMod val="75000"/>
                  </a:schemeClr>
                </a:solidFill>
              </a:rPr>
              <a:t>بدهند</a:t>
            </a:r>
          </a:p>
          <a:p>
            <a:pPr algn="r">
              <a:buNone/>
            </a:pPr>
            <a:endParaRPr lang="fa-IR" sz="2800" b="1" dirty="0" smtClean="0">
              <a:solidFill>
                <a:schemeClr val="accent1">
                  <a:lumMod val="75000"/>
                </a:schemeClr>
              </a:solidFill>
            </a:endParaRPr>
          </a:p>
          <a:p>
            <a:pPr algn="r">
              <a:buFontTx/>
              <a:buChar char="-"/>
            </a:pPr>
            <a:r>
              <a:rPr lang="fa-IR" sz="2800" b="1" dirty="0" smtClean="0">
                <a:solidFill>
                  <a:schemeClr val="accent1">
                    <a:lumMod val="75000"/>
                  </a:schemeClr>
                </a:solidFill>
              </a:rPr>
              <a:t>-عدم تفکیک سالن انتظار از گیشه های بلیط فروشی</a:t>
            </a:r>
          </a:p>
          <a:p>
            <a:pPr algn="r">
              <a:buFontTx/>
              <a:buChar char="-"/>
            </a:pPr>
            <a:endParaRPr lang="fa-IR" sz="2800" b="1" dirty="0" smtClean="0">
              <a:solidFill>
                <a:schemeClr val="accent1">
                  <a:lumMod val="75000"/>
                </a:schemeClr>
              </a:solidFill>
            </a:endParaRPr>
          </a:p>
          <a:p>
            <a:pPr algn="r">
              <a:buFontTx/>
              <a:buChar char="-"/>
            </a:pPr>
            <a:r>
              <a:rPr lang="fa-IR" sz="2800" b="1" dirty="0" smtClean="0">
                <a:solidFill>
                  <a:schemeClr val="accent1">
                    <a:lumMod val="75000"/>
                  </a:schemeClr>
                </a:solidFill>
              </a:rPr>
              <a:t> - عدم تعبیه مکان کنترل شده ای برای استراحت مسافرین  </a:t>
            </a:r>
            <a:endParaRPr lang="en-US" sz="2800" b="1" dirty="0">
              <a:solidFill>
                <a:schemeClr val="accent1">
                  <a:lumMod val="75000"/>
                </a:schemeClr>
              </a:solidFill>
            </a:endParaRPr>
          </a:p>
        </p:txBody>
      </p:sp>
      <p:pic>
        <p:nvPicPr>
          <p:cNvPr id="2050" name="Picture 2" descr="G:\terminal jonob\02-27-2014\DSC02059.JPG"/>
          <p:cNvPicPr>
            <a:picLocks noChangeAspect="1" noChangeArrowheads="1"/>
          </p:cNvPicPr>
          <p:nvPr/>
        </p:nvPicPr>
        <p:blipFill>
          <a:blip r:embed="rId2" cstate="print"/>
          <a:srcRect/>
          <a:stretch>
            <a:fillRect/>
          </a:stretch>
        </p:blipFill>
        <p:spPr bwMode="auto">
          <a:xfrm>
            <a:off x="304800" y="304800"/>
            <a:ext cx="4114775" cy="3086209"/>
          </a:xfrm>
          <a:prstGeom prst="rect">
            <a:avLst/>
          </a:prstGeom>
          <a:noFill/>
        </p:spPr>
      </p:pic>
      <p:pic>
        <p:nvPicPr>
          <p:cNvPr id="2051" name="Picture 3" descr="G:\terminal jonob\02-27-2014\DSC02130.JPG"/>
          <p:cNvPicPr>
            <a:picLocks noChangeAspect="1" noChangeArrowheads="1"/>
          </p:cNvPicPr>
          <p:nvPr/>
        </p:nvPicPr>
        <p:blipFill>
          <a:blip r:embed="rId3" cstate="print"/>
          <a:srcRect/>
          <a:stretch>
            <a:fillRect/>
          </a:stretch>
        </p:blipFill>
        <p:spPr bwMode="auto">
          <a:xfrm>
            <a:off x="304800" y="3657600"/>
            <a:ext cx="3886200" cy="2914771"/>
          </a:xfrm>
          <a:prstGeom prst="rect">
            <a:avLst/>
          </a:prstGeom>
          <a:noFill/>
        </p:spPr>
      </p:pic>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pPr algn="r">
              <a:buNone/>
            </a:pPr>
            <a:r>
              <a:rPr lang="fa-IR" dirty="0" smtClean="0">
                <a:solidFill>
                  <a:schemeClr val="accent1">
                    <a:lumMod val="75000"/>
                  </a:schemeClr>
                </a:solidFill>
              </a:rPr>
              <a:t>- دور بودن محل استراحت رانندگان با اتوبوس هایشان که اکثر رانندگان ترجیح میدهند در اتوبوس هایشان یا محل های دیگر استراحت کنند:</a:t>
            </a:r>
            <a:endParaRPr lang="en-US" dirty="0">
              <a:solidFill>
                <a:schemeClr val="accent1">
                  <a:lumMod val="75000"/>
                </a:schemeClr>
              </a:solidFill>
            </a:endParaRPr>
          </a:p>
        </p:txBody>
      </p:sp>
      <p:pic>
        <p:nvPicPr>
          <p:cNvPr id="3075" name="Picture 3" descr="G:\terminal jonob\02-27-2014\DSC02083.JPG"/>
          <p:cNvPicPr>
            <a:picLocks noChangeAspect="1" noChangeArrowheads="1"/>
          </p:cNvPicPr>
          <p:nvPr/>
        </p:nvPicPr>
        <p:blipFill>
          <a:blip r:embed="rId2" cstate="print"/>
          <a:srcRect/>
          <a:stretch>
            <a:fillRect/>
          </a:stretch>
        </p:blipFill>
        <p:spPr bwMode="auto">
          <a:xfrm>
            <a:off x="5334000" y="4457732"/>
            <a:ext cx="2743200" cy="2057485"/>
          </a:xfrm>
          <a:prstGeom prst="rect">
            <a:avLst/>
          </a:prstGeom>
          <a:noFill/>
        </p:spPr>
      </p:pic>
      <p:pic>
        <p:nvPicPr>
          <p:cNvPr id="3077" name="Picture 5" descr="G:\terminal jonob\02-27-2014\DSC02150.JPG"/>
          <p:cNvPicPr>
            <a:picLocks noChangeAspect="1" noChangeArrowheads="1"/>
          </p:cNvPicPr>
          <p:nvPr/>
        </p:nvPicPr>
        <p:blipFill>
          <a:blip r:embed="rId3" cstate="print"/>
          <a:srcRect/>
          <a:stretch>
            <a:fillRect/>
          </a:stretch>
        </p:blipFill>
        <p:spPr bwMode="auto">
          <a:xfrm>
            <a:off x="304787" y="1752600"/>
            <a:ext cx="4851480" cy="3638761"/>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467600" cy="4873752"/>
          </a:xfrm>
        </p:spPr>
        <p:txBody>
          <a:bodyPr>
            <a:normAutofit/>
          </a:bodyPr>
          <a:lstStyle/>
          <a:p>
            <a:pPr algn="r">
              <a:buNone/>
            </a:pPr>
            <a:r>
              <a:rPr lang="fa-IR" sz="4000" dirty="0" smtClean="0">
                <a:solidFill>
                  <a:schemeClr val="accent1">
                    <a:lumMod val="75000"/>
                  </a:schemeClr>
                </a:solidFill>
              </a:rPr>
              <a:t>گردآوری و تهیه: مهران محمودی مطهر</a:t>
            </a:r>
          </a:p>
        </p:txBody>
      </p:sp>
      <p:pic>
        <p:nvPicPr>
          <p:cNvPr id="1027" name="Picture 3" descr="C:\Users\Mehran\Pictures\69359209972465439880.jpg"/>
          <p:cNvPicPr>
            <a:picLocks noChangeAspect="1" noChangeArrowheads="1"/>
          </p:cNvPicPr>
          <p:nvPr/>
        </p:nvPicPr>
        <p:blipFill>
          <a:blip r:embed="rId2" cstate="print"/>
          <a:srcRect/>
          <a:stretch>
            <a:fillRect/>
          </a:stretch>
        </p:blipFill>
        <p:spPr bwMode="auto">
          <a:xfrm>
            <a:off x="533400" y="1752600"/>
            <a:ext cx="6248400" cy="41721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solidFill>
                  <a:schemeClr val="accent1">
                    <a:lumMod val="75000"/>
                  </a:schemeClr>
                </a:solidFill>
              </a:rPr>
              <a:t>   وقتي كوره‌هاي آجرپزي تبديل به پايانه شدند              </a:t>
            </a:r>
            <a:endParaRPr lang="en-US" sz="3200" dirty="0">
              <a:solidFill>
                <a:schemeClr val="accent1">
                  <a:lumMod val="75000"/>
                </a:schemeClr>
              </a:solidFill>
            </a:endParaRPr>
          </a:p>
        </p:txBody>
      </p:sp>
      <p:sp>
        <p:nvSpPr>
          <p:cNvPr id="3" name="Content Placeholder 2"/>
          <p:cNvSpPr>
            <a:spLocks noGrp="1"/>
          </p:cNvSpPr>
          <p:nvPr>
            <p:ph sz="quarter" idx="1"/>
          </p:nvPr>
        </p:nvSpPr>
        <p:spPr>
          <a:xfrm>
            <a:off x="609600" y="990600"/>
            <a:ext cx="7467600" cy="4873752"/>
          </a:xfrm>
        </p:spPr>
        <p:txBody>
          <a:bodyPr>
            <a:noAutofit/>
          </a:bodyPr>
          <a:lstStyle/>
          <a:p>
            <a:pPr algn="r" rtl="1"/>
            <a:r>
              <a:rPr lang="fa-IR" sz="1800" b="1" dirty="0" smtClean="0"/>
              <a:t>خيابان‌هاي اطراف پايانه مسافري جنوب در روزگاري نه چندان دور، محل كوره‌هاي آجرپزي بوده كه بعد از جمع شدن اين كوره‌ها و كوچ از اين محله، هر كدام تبديل به يكي از امكانات محلي شدند؛ ازجمله پارك بعثت و پايانه جنوب.</a:t>
            </a:r>
          </a:p>
          <a:p>
            <a:pPr algn="r" rtl="1"/>
            <a:r>
              <a:rPr lang="fa-IR" sz="1800" b="1" dirty="0" smtClean="0"/>
              <a:t>پايانه مسافري جنوب در سه طبقه به انضمام يك زيرزمين ساخته شده كه شرايط ورود و خروج اتوبوس‌ها در آن به‌خوبي تعبيه شده است. </a:t>
            </a:r>
          </a:p>
          <a:p>
            <a:pPr algn="r" rtl="1"/>
            <a:r>
              <a:rPr lang="fa-IR" sz="1800" b="1" dirty="0" smtClean="0"/>
              <a:t>يك روز جمعه در سال 1358، كه نماز جمعه به امامت آيت‌الله شيخ صادق خلخالي در مكان فعلي ترمينال برپا شد، پايانه مسافري جنوب به سامانه حمل‌و نقل بين‌شهري پيوست و  بهره‌برداري از آن آغاز شد. آن روز جمعيت فراواني در اين مراسم حضور داشتند؛ به‌طوري كه خيلي از كساني‌كه دلشان مي‌خواست در صف نماز جمعه بايستند، از هجوم جمعيت موفق نمي‌شوند و از روي ديوارها فقط نظاره‌گر نماز مي‌شوند. بعد از آن روز، گاراژها پلمب شدند و اتوبوس‌ها به اين مكان آمدند و به اين شكل، بزرگ‌ترين پايانه مسافري به‌طور رسمي افتتاح شد.</a:t>
            </a:r>
          </a:p>
          <a:p>
            <a:pPr algn="r" rtl="1"/>
            <a:r>
              <a:rPr lang="fa-IR" sz="1800" b="1" dirty="0" smtClean="0"/>
              <a:t>در حال حاضر این پایانه به تمام استان‌های کشور سرویس دارد؛ به‌جز پنج استان مازندران،گیلان،کردستان، کرمانشاه و آذربایجان غربی.</a:t>
            </a:r>
          </a:p>
          <a:p>
            <a:pPr algn="r" rtl="1"/>
            <a:r>
              <a:rPr lang="fa-IR" sz="1800" b="1" dirty="0" smtClean="0"/>
              <a:t>روزانه به‌طور متوسط 20هزار نفر براي سفر به نقاط گوناگون يا تهیه بلیت به پایانه جنوب مراجعه مي‌كنند. میانگین متوسط حضور مسافران در اين پايانه، 8ميليون و 500 هزار نفر در سال است که به‌صورت رفت و برگشت تقریبا17ميليون نفر از این پایانه رفت‌وآمد می‌كنند. در پایانه جنوب، 24 شرکت‌ مسافربری مختلف، مسافران را به 160 شهر کشور جابه‌جا می‌کنند. همچنین عراق، ترکیه و سوریه، کشورهایی هستند که مسافران می‌توانند از پایانه جنوب به آنها سفر کنند.</a:t>
            </a:r>
          </a:p>
          <a:p>
            <a:pPr algn="r"/>
            <a:endParaRPr lang="en-US" sz="1800" b="1"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r"/>
            <a:r>
              <a:rPr lang="fa-IR" sz="3600" b="1" dirty="0" smtClean="0">
                <a:solidFill>
                  <a:schemeClr val="accent1">
                    <a:lumMod val="75000"/>
                  </a:schemeClr>
                </a:solidFill>
              </a:rPr>
              <a:t>موقعیت جغرافیایی</a:t>
            </a:r>
            <a:endParaRPr lang="en-US" sz="3600" b="1" dirty="0">
              <a:solidFill>
                <a:schemeClr val="accent1">
                  <a:lumMod val="75000"/>
                </a:schemeClr>
              </a:solidFill>
            </a:endParaRPr>
          </a:p>
        </p:txBody>
      </p:sp>
      <p:sp>
        <p:nvSpPr>
          <p:cNvPr id="3" name="Content Placeholder 2"/>
          <p:cNvSpPr>
            <a:spLocks noGrp="1"/>
          </p:cNvSpPr>
          <p:nvPr>
            <p:ph sz="quarter" idx="1"/>
          </p:nvPr>
        </p:nvSpPr>
        <p:spPr>
          <a:xfrm>
            <a:off x="609600" y="1447800"/>
            <a:ext cx="7543800" cy="1371600"/>
          </a:xfrm>
        </p:spPr>
        <p:txBody>
          <a:bodyPr>
            <a:normAutofit/>
          </a:bodyPr>
          <a:lstStyle/>
          <a:p>
            <a:pPr algn="r">
              <a:buFontTx/>
              <a:buChar char="-"/>
            </a:pPr>
            <a:r>
              <a:rPr lang="fa-IR" sz="1800" b="1" dirty="0" smtClean="0">
                <a:cs typeface="+mj-cs"/>
              </a:rPr>
              <a:t>پایانه مسافري جنوب در بخش شمالی بزرگراه بعثت قرار دارد و نخستين پایانه احداثی مجهز در سطح تهران است. اين پايانه، در منطقه 16 شهرداري تهران واقع شده و از سمت شمال، به خيابان شهيد تقوي (خط </a:t>
            </a:r>
            <a:r>
              <a:rPr lang="en-US" sz="1800" b="1" dirty="0" smtClean="0">
                <a:cs typeface="+mj-cs"/>
              </a:rPr>
              <a:t>BRT </a:t>
            </a:r>
            <a:r>
              <a:rPr lang="fa-IR" sz="1800" b="1" dirty="0" smtClean="0">
                <a:cs typeface="+mj-cs"/>
              </a:rPr>
              <a:t>شهيد افشار) از جنوب به اتوبان بعثت، از سمت غرب به خيابان شهيد بخارايي و از شرق به خيابان عباسي محدود مي‌شود.</a:t>
            </a:r>
          </a:p>
          <a:p>
            <a:pPr algn="r">
              <a:buFontTx/>
              <a:buChar char="-"/>
            </a:pPr>
            <a:endParaRPr lang="en-US" sz="1800" b="1" dirty="0">
              <a:cs typeface="+mj-cs"/>
            </a:endParaRPr>
          </a:p>
        </p:txBody>
      </p:sp>
      <p:pic>
        <p:nvPicPr>
          <p:cNvPr id="2052" name="Picture 4" descr="G:\terminal jonob\770546016.jpg"/>
          <p:cNvPicPr>
            <a:picLocks noChangeAspect="1" noChangeArrowheads="1"/>
          </p:cNvPicPr>
          <p:nvPr/>
        </p:nvPicPr>
        <p:blipFill>
          <a:blip r:embed="rId2" cstate="print"/>
          <a:srcRect/>
          <a:stretch>
            <a:fillRect/>
          </a:stretch>
        </p:blipFill>
        <p:spPr bwMode="auto">
          <a:xfrm>
            <a:off x="381000" y="2743200"/>
            <a:ext cx="3510873" cy="3898900"/>
          </a:xfrm>
          <a:prstGeom prst="rect">
            <a:avLst/>
          </a:prstGeom>
          <a:noFill/>
        </p:spPr>
      </p:pic>
      <p:sp>
        <p:nvSpPr>
          <p:cNvPr id="7" name="Rectangle 6"/>
          <p:cNvSpPr/>
          <p:nvPr/>
        </p:nvSpPr>
        <p:spPr>
          <a:xfrm>
            <a:off x="4191000" y="2819400"/>
            <a:ext cx="3886200" cy="3170099"/>
          </a:xfrm>
          <a:prstGeom prst="rect">
            <a:avLst/>
          </a:prstGeom>
        </p:spPr>
        <p:txBody>
          <a:bodyPr wrap="square">
            <a:spAutoFit/>
          </a:bodyPr>
          <a:lstStyle/>
          <a:p>
            <a:pPr algn="r"/>
            <a:r>
              <a:rPr lang="fa-IR" sz="2000" b="1" dirty="0" smtClean="0"/>
              <a:t>ساختمان این پایانه مدور است و به دست مهندسان خارجی ساخته شده است. طراحی پايانه طوري است که با وجود محوطه پررفت‌وآمد آن، هیچ دود و غباري وارد سالن نمی‌شود. </a:t>
            </a:r>
            <a:br>
              <a:rPr lang="fa-IR" sz="2000" b="1" dirty="0" smtClean="0"/>
            </a:br>
            <a:r>
              <a:rPr lang="fa-IR" sz="2000" b="1" dirty="0" smtClean="0"/>
              <a:t/>
            </a:r>
            <a:br>
              <a:rPr lang="fa-IR" sz="2000" b="1" dirty="0" smtClean="0"/>
            </a:br>
            <a:r>
              <a:rPr lang="fa-IR" sz="2000" b="1" dirty="0" smtClean="0"/>
              <a:t>پایانه مسافري جنوب در زمینی به‌ مساحت بیش از 17 هکتار بنا شده است. طبقه همکف با مساحت 8800 مترمربع شامل 20 تعاونی و شرکت مسافربری است.</a:t>
            </a:r>
            <a:endParaRPr lang="en-US" sz="2000" b="1"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1143000"/>
          </a:xfrm>
        </p:spPr>
        <p:txBody>
          <a:bodyPr>
            <a:normAutofit/>
          </a:bodyPr>
          <a:lstStyle/>
          <a:p>
            <a:pPr algn="r"/>
            <a:r>
              <a:rPr lang="fa-IR" sz="4400" b="1" dirty="0" smtClean="0">
                <a:solidFill>
                  <a:schemeClr val="accent1">
                    <a:lumMod val="75000"/>
                  </a:schemeClr>
                </a:solidFill>
              </a:rPr>
              <a:t>خدمات و امکانات رفاهی</a:t>
            </a:r>
            <a:endParaRPr lang="en-US" sz="4400" b="1" dirty="0">
              <a:solidFill>
                <a:schemeClr val="accent1">
                  <a:lumMod val="75000"/>
                </a:schemeClr>
              </a:solidFill>
            </a:endParaRPr>
          </a:p>
        </p:txBody>
      </p:sp>
      <p:sp>
        <p:nvSpPr>
          <p:cNvPr id="3" name="Content Placeholder 2"/>
          <p:cNvSpPr>
            <a:spLocks noGrp="1"/>
          </p:cNvSpPr>
          <p:nvPr>
            <p:ph sz="quarter" idx="1"/>
          </p:nvPr>
        </p:nvSpPr>
        <p:spPr>
          <a:xfrm>
            <a:off x="3886200" y="1295400"/>
            <a:ext cx="4191000" cy="4876800"/>
          </a:xfrm>
        </p:spPr>
        <p:txBody>
          <a:bodyPr>
            <a:normAutofit fontScale="77500" lnSpcReduction="20000"/>
          </a:bodyPr>
          <a:lstStyle/>
          <a:p>
            <a:pPr algn="r">
              <a:buNone/>
            </a:pPr>
            <a:r>
              <a:rPr lang="fa-IR" sz="2900" b="1" dirty="0" smtClean="0"/>
              <a:t>این ترمینال شامل 3 طبقه است:</a:t>
            </a:r>
          </a:p>
          <a:p>
            <a:pPr algn="r">
              <a:buNone/>
            </a:pPr>
            <a:endParaRPr lang="fa-IR" sz="2900" b="1" dirty="0" smtClean="0"/>
          </a:p>
          <a:p>
            <a:pPr algn="r">
              <a:buNone/>
            </a:pPr>
            <a:r>
              <a:rPr lang="fa-IR" sz="2900" b="1" dirty="0" smtClean="0"/>
              <a:t>طبقه اول شامل غرفه کتاب و محصولات فرهنگی، اتاق مادروکودک، قنادی، تنقلات، خرازی و بهداشتی، اغذیه‌فروشی، بانک شهر، آکواریوم بزرگ ماهیان آب شور و.... است.</a:t>
            </a:r>
            <a:br>
              <a:rPr lang="fa-IR" sz="2900" b="1" dirty="0" smtClean="0"/>
            </a:br>
            <a:endParaRPr lang="fa-IR" sz="2900" b="1" dirty="0" smtClean="0"/>
          </a:p>
          <a:p>
            <a:pPr algn="r">
              <a:buNone/>
            </a:pPr>
            <a:r>
              <a:rPr lang="fa-IR" sz="2900" b="1" dirty="0" smtClean="0"/>
              <a:t>طبقه دوم با مساحت 4200 مترمربع شامل رستوران، سایت کامپیوتر پایانه، دفاتر دژبانی‌های ارتش، ناجا و سپاه است.</a:t>
            </a:r>
            <a:br>
              <a:rPr lang="fa-IR" sz="2900" b="1" dirty="0" smtClean="0"/>
            </a:br>
            <a:r>
              <a:rPr lang="fa-IR" sz="2900" b="1" dirty="0" smtClean="0"/>
              <a:t/>
            </a:r>
            <a:br>
              <a:rPr lang="fa-IR" sz="2900" b="1" dirty="0" smtClean="0"/>
            </a:br>
            <a:r>
              <a:rPr lang="fa-IR" sz="2900" b="1" dirty="0" smtClean="0"/>
              <a:t>طبقه سوم: با مساحت 620 مترمربع شامل قسمت‌های اداری، مدیریت پایانه، نمایندگی وزارت راه و... است.</a:t>
            </a:r>
            <a:endParaRPr lang="en-US" sz="2900" b="1" dirty="0"/>
          </a:p>
        </p:txBody>
      </p:sp>
      <p:pic>
        <p:nvPicPr>
          <p:cNvPr id="3074" name="Picture 2" descr="G:\terminal jonob\02-27-2014\DSC02069.JPG"/>
          <p:cNvPicPr>
            <a:picLocks noChangeAspect="1" noChangeArrowheads="1"/>
          </p:cNvPicPr>
          <p:nvPr/>
        </p:nvPicPr>
        <p:blipFill>
          <a:blip r:embed="rId2" cstate="print"/>
          <a:srcRect/>
          <a:stretch>
            <a:fillRect/>
          </a:stretch>
        </p:blipFill>
        <p:spPr bwMode="auto">
          <a:xfrm>
            <a:off x="228600" y="3962400"/>
            <a:ext cx="3505200" cy="2629008"/>
          </a:xfrm>
          <a:prstGeom prst="rect">
            <a:avLst/>
          </a:prstGeom>
          <a:noFill/>
        </p:spPr>
      </p:pic>
      <p:pic>
        <p:nvPicPr>
          <p:cNvPr id="3075" name="Picture 3" descr="G:\terminal jonob\02-27-2014\DSC02038.JPG"/>
          <p:cNvPicPr>
            <a:picLocks noChangeAspect="1" noChangeArrowheads="1"/>
          </p:cNvPicPr>
          <p:nvPr/>
        </p:nvPicPr>
        <p:blipFill>
          <a:blip r:embed="rId3" cstate="print"/>
          <a:srcRect/>
          <a:stretch>
            <a:fillRect/>
          </a:stretch>
        </p:blipFill>
        <p:spPr bwMode="auto">
          <a:xfrm>
            <a:off x="228600" y="1143000"/>
            <a:ext cx="3505200" cy="2629009"/>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r"/>
            <a:r>
              <a:rPr lang="fa-IR" sz="4400" b="1" dirty="0" smtClean="0">
                <a:solidFill>
                  <a:schemeClr val="accent1">
                    <a:lumMod val="75000"/>
                  </a:schemeClr>
                </a:solidFill>
              </a:rPr>
              <a:t>تحلیل سایت</a:t>
            </a:r>
            <a:endParaRPr lang="en-US" sz="4400" b="1" dirty="0">
              <a:solidFill>
                <a:schemeClr val="accent1">
                  <a:lumMod val="75000"/>
                </a:schemeClr>
              </a:solidFill>
            </a:endParaRPr>
          </a:p>
        </p:txBody>
      </p:sp>
      <p:sp>
        <p:nvSpPr>
          <p:cNvPr id="3" name="Content Placeholder 2"/>
          <p:cNvSpPr>
            <a:spLocks noGrp="1"/>
          </p:cNvSpPr>
          <p:nvPr>
            <p:ph sz="quarter" idx="1"/>
          </p:nvPr>
        </p:nvSpPr>
        <p:spPr>
          <a:xfrm>
            <a:off x="533400" y="1371600"/>
            <a:ext cx="7467600" cy="1752600"/>
          </a:xfrm>
        </p:spPr>
        <p:txBody>
          <a:bodyPr>
            <a:normAutofit/>
          </a:bodyPr>
          <a:lstStyle/>
          <a:p>
            <a:pPr algn="r">
              <a:buNone/>
            </a:pPr>
            <a:r>
              <a:rPr lang="fa-IR" sz="2000" b="1" dirty="0" smtClean="0"/>
              <a:t>موقعیت جغرافیایی این ترمینال در ابتدا بسیار مناسب بوده و در نقطه ای از شهر قرار گرفته که مشکلی برای رفت وآمد در شهر ایجاد نمی کرده و ورود وخروج از شهر در آن زمان نیز به راحتی صورت میگرفته است. ولی با گذر زمان  که بافت شهری تهران گسترش یافت این ترمینال داخل بافت شهری قرار گرفت و امروزه مشکلاتی را بوجود آورده که مسئولین درصدد انتقال این ترمینال در سالهای آینده هستند.</a:t>
            </a:r>
            <a:endParaRPr lang="en-US" sz="2000" b="1" dirty="0"/>
          </a:p>
        </p:txBody>
      </p:sp>
      <p:pic>
        <p:nvPicPr>
          <p:cNvPr id="4098" name="Picture 2" descr="G:\terminal jonob\terminal2.jpg"/>
          <p:cNvPicPr>
            <a:picLocks noChangeAspect="1" noChangeArrowheads="1"/>
          </p:cNvPicPr>
          <p:nvPr/>
        </p:nvPicPr>
        <p:blipFill>
          <a:blip r:embed="rId2" cstate="print"/>
          <a:srcRect/>
          <a:stretch>
            <a:fillRect/>
          </a:stretch>
        </p:blipFill>
        <p:spPr bwMode="auto">
          <a:xfrm>
            <a:off x="838200" y="3200400"/>
            <a:ext cx="6629400" cy="3328988"/>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467544" y="2060848"/>
            <a:ext cx="8229600" cy="452596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000" b="0" i="0" u="none" strike="noStrike" kern="1200" cap="none" spc="0" normalizeH="0" baseline="0" noProof="0" smtClean="0">
                <a:ln>
                  <a:noFill/>
                </a:ln>
                <a:solidFill>
                  <a:schemeClr val="tx1"/>
                </a:solidFill>
                <a:effectLst/>
                <a:uLnTx/>
                <a:uFillTx/>
                <a:latin typeface="+mn-lt"/>
                <a:ea typeface="+mn-ea"/>
                <a:cs typeface="+mn-cs"/>
              </a:rPr>
              <a:t>مجموعه اصلی</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000" b="0" i="0" u="none" strike="noStrike" kern="1200" cap="none" spc="0" normalizeH="0" baseline="0" noProof="0" smtClean="0">
                <a:ln>
                  <a:noFill/>
                </a:ln>
                <a:solidFill>
                  <a:schemeClr val="tx1"/>
                </a:solidFill>
                <a:effectLst/>
                <a:uLnTx/>
                <a:uFillTx/>
                <a:latin typeface="+mn-lt"/>
                <a:ea typeface="+mn-ea"/>
                <a:cs typeface="+mn-cs"/>
              </a:rPr>
              <a:t>فضای مربوط به اتوبوس ها</a:t>
            </a:r>
            <a:endParaRPr kumimoji="0" lang="fa-I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F:\Untitled-4.jpg"/>
          <p:cNvPicPr>
            <a:picLocks noChangeAspect="1" noChangeArrowheads="1"/>
          </p:cNvPicPr>
          <p:nvPr/>
        </p:nvPicPr>
        <p:blipFill>
          <a:blip r:embed="rId2" cstate="print"/>
          <a:srcRect/>
          <a:stretch>
            <a:fillRect/>
          </a:stretch>
        </p:blipFill>
        <p:spPr bwMode="auto">
          <a:xfrm>
            <a:off x="146720" y="1524000"/>
            <a:ext cx="5145360" cy="5145360"/>
          </a:xfrm>
          <a:prstGeom prst="rect">
            <a:avLst/>
          </a:prstGeom>
          <a:noFill/>
        </p:spPr>
      </p:pic>
      <p:sp>
        <p:nvSpPr>
          <p:cNvPr id="10" name="Rectangle 9"/>
          <p:cNvSpPr/>
          <p:nvPr/>
        </p:nvSpPr>
        <p:spPr>
          <a:xfrm>
            <a:off x="2590800" y="838200"/>
            <a:ext cx="5678793" cy="923330"/>
          </a:xfrm>
          <a:prstGeom prst="rect">
            <a:avLst/>
          </a:prstGeom>
        </p:spPr>
        <p:txBody>
          <a:bodyPr wrap="square">
            <a:spAutoFit/>
          </a:bodyPr>
          <a:lstStyle/>
          <a:p>
            <a:pPr algn="r"/>
            <a:r>
              <a:rPr lang="fa-IR" sz="5400" b="1" dirty="0" smtClean="0">
                <a:solidFill>
                  <a:schemeClr val="accent1">
                    <a:lumMod val="75000"/>
                  </a:schemeClr>
                </a:solidFill>
              </a:rPr>
              <a:t>حوضه بندی کلی بنا</a:t>
            </a:r>
            <a:endParaRPr lang="en-US" sz="5400" b="1" dirty="0">
              <a:solidFill>
                <a:schemeClr val="accent1">
                  <a:lumMod val="75000"/>
                </a:schemeClr>
              </a:solidFill>
            </a:endParaRPr>
          </a:p>
        </p:txBody>
      </p:sp>
      <p:sp>
        <p:nvSpPr>
          <p:cNvPr id="11" name="Rectangle 10"/>
          <p:cNvSpPr/>
          <p:nvPr/>
        </p:nvSpPr>
        <p:spPr>
          <a:xfrm>
            <a:off x="4267200" y="2514600"/>
            <a:ext cx="3873523" cy="738664"/>
          </a:xfrm>
          <a:prstGeom prst="rect">
            <a:avLst/>
          </a:prstGeom>
        </p:spPr>
        <p:txBody>
          <a:bodyPr wrap="square">
            <a:spAutoFit/>
          </a:bodyPr>
          <a:lstStyle/>
          <a:p>
            <a:pPr algn="r"/>
            <a:r>
              <a:rPr lang="fa-IR" sz="2400" dirty="0" smtClean="0"/>
              <a:t>- مجموعه اصلی</a:t>
            </a:r>
          </a:p>
          <a:p>
            <a:pPr algn="r"/>
            <a:endParaRPr lang="fa-IR" dirty="0" smtClean="0"/>
          </a:p>
        </p:txBody>
      </p:sp>
      <p:sp>
        <p:nvSpPr>
          <p:cNvPr id="12" name="Rectangle 11"/>
          <p:cNvSpPr/>
          <p:nvPr/>
        </p:nvSpPr>
        <p:spPr>
          <a:xfrm>
            <a:off x="5181600" y="3657600"/>
            <a:ext cx="3074881" cy="461665"/>
          </a:xfrm>
          <a:prstGeom prst="rect">
            <a:avLst/>
          </a:prstGeom>
        </p:spPr>
        <p:txBody>
          <a:bodyPr wrap="none">
            <a:spAutoFit/>
          </a:bodyPr>
          <a:lstStyle/>
          <a:p>
            <a:r>
              <a:rPr lang="fa-IR" sz="2400" dirty="0" smtClean="0"/>
              <a:t>- فضای مربوط به اتوبوس ها</a:t>
            </a:r>
            <a:endParaRPr lang="fa-IR" sz="24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pPr algn="r"/>
            <a:r>
              <a:rPr lang="fa-IR" sz="4400" b="1" dirty="0" smtClean="0">
                <a:solidFill>
                  <a:schemeClr val="accent1">
                    <a:lumMod val="75000"/>
                  </a:schemeClr>
                </a:solidFill>
              </a:rPr>
              <a:t>دسترسی به ترمینال</a:t>
            </a:r>
            <a:endParaRPr lang="en-US" sz="4400" b="1" dirty="0">
              <a:solidFill>
                <a:schemeClr val="accent1">
                  <a:lumMod val="75000"/>
                </a:schemeClr>
              </a:solidFill>
            </a:endParaRPr>
          </a:p>
        </p:txBody>
      </p:sp>
      <p:pic>
        <p:nvPicPr>
          <p:cNvPr id="4" name="Picture 2" descr="F:\Untitled-5.jpg"/>
          <p:cNvPicPr>
            <a:picLocks noGrp="1" noChangeAspect="1" noChangeArrowheads="1"/>
          </p:cNvPicPr>
          <p:nvPr>
            <p:ph sz="quarter" idx="1"/>
          </p:nvPr>
        </p:nvPicPr>
        <p:blipFill>
          <a:blip r:embed="rId2" cstate="print"/>
          <a:srcRect/>
          <a:stretch>
            <a:fillRect/>
          </a:stretch>
        </p:blipFill>
        <p:spPr bwMode="auto">
          <a:xfrm>
            <a:off x="533400" y="1600200"/>
            <a:ext cx="4873625" cy="4873625"/>
          </a:xfrm>
          <a:prstGeom prst="rect">
            <a:avLst/>
          </a:prstGeom>
          <a:noFill/>
        </p:spPr>
      </p:pic>
      <p:sp>
        <p:nvSpPr>
          <p:cNvPr id="5" name="Rectangle 4"/>
          <p:cNvSpPr/>
          <p:nvPr/>
        </p:nvSpPr>
        <p:spPr>
          <a:xfrm>
            <a:off x="4953000" y="2133600"/>
            <a:ext cx="3429000" cy="1815882"/>
          </a:xfrm>
          <a:prstGeom prst="rect">
            <a:avLst/>
          </a:prstGeom>
        </p:spPr>
        <p:txBody>
          <a:bodyPr wrap="square">
            <a:spAutoFit/>
          </a:bodyPr>
          <a:lstStyle/>
          <a:p>
            <a:pPr algn="r"/>
            <a:r>
              <a:rPr lang="fa-IR" sz="2800" dirty="0" smtClean="0"/>
              <a:t>- مترو</a:t>
            </a:r>
          </a:p>
          <a:p>
            <a:pPr algn="r"/>
            <a:r>
              <a:rPr lang="fa-IR" sz="2800" dirty="0" smtClean="0"/>
              <a:t>- اتوبوس شهری</a:t>
            </a:r>
          </a:p>
          <a:p>
            <a:pPr algn="r"/>
            <a:r>
              <a:rPr lang="fa-IR" sz="2800" dirty="0" smtClean="0"/>
              <a:t>- تاکسی و سواری</a:t>
            </a:r>
          </a:p>
          <a:p>
            <a:pPr algn="r"/>
            <a:r>
              <a:rPr lang="fa-IR" sz="2800" dirty="0" smtClean="0"/>
              <a:t>- پل هوایی</a:t>
            </a:r>
            <a:endParaRPr lang="fa-IR" sz="2800"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467600" cy="1143000"/>
          </a:xfrm>
        </p:spPr>
        <p:txBody>
          <a:bodyPr>
            <a:normAutofit/>
          </a:bodyPr>
          <a:lstStyle/>
          <a:p>
            <a:pPr algn="r"/>
            <a:r>
              <a:rPr lang="fa-IR" sz="4000" b="1" dirty="0" smtClean="0">
                <a:solidFill>
                  <a:schemeClr val="accent1">
                    <a:lumMod val="75000"/>
                  </a:schemeClr>
                </a:solidFill>
              </a:rPr>
              <a:t>حمل و نقل برون شهری</a:t>
            </a:r>
            <a:endParaRPr lang="en-US" sz="4000" b="1" dirty="0">
              <a:solidFill>
                <a:schemeClr val="accent1">
                  <a:lumMod val="75000"/>
                </a:schemeClr>
              </a:solidFill>
            </a:endParaRPr>
          </a:p>
        </p:txBody>
      </p:sp>
      <p:pic>
        <p:nvPicPr>
          <p:cNvPr id="4" name="Picture 2" descr="F:\KJJ-4.jpg"/>
          <p:cNvPicPr>
            <a:picLocks noGrp="1" noChangeAspect="1" noChangeArrowheads="1"/>
          </p:cNvPicPr>
          <p:nvPr>
            <p:ph sz="quarter" idx="1"/>
          </p:nvPr>
        </p:nvPicPr>
        <p:blipFill>
          <a:blip r:embed="rId2" cstate="print"/>
          <a:srcRect/>
          <a:stretch>
            <a:fillRect/>
          </a:stretch>
        </p:blipFill>
        <p:spPr bwMode="auto">
          <a:xfrm>
            <a:off x="457200" y="1520826"/>
            <a:ext cx="5029200" cy="5029200"/>
          </a:xfrm>
          <a:prstGeom prst="rect">
            <a:avLst/>
          </a:prstGeom>
          <a:noFill/>
        </p:spPr>
      </p:pic>
      <p:sp>
        <p:nvSpPr>
          <p:cNvPr id="6" name="Rectangle 5"/>
          <p:cNvSpPr/>
          <p:nvPr/>
        </p:nvSpPr>
        <p:spPr>
          <a:xfrm>
            <a:off x="3810000" y="2286000"/>
            <a:ext cx="4572000" cy="1569660"/>
          </a:xfrm>
          <a:prstGeom prst="rect">
            <a:avLst/>
          </a:prstGeom>
        </p:spPr>
        <p:txBody>
          <a:bodyPr wrap="square">
            <a:spAutoFit/>
          </a:bodyPr>
          <a:lstStyle/>
          <a:p>
            <a:pPr algn="r"/>
            <a:r>
              <a:rPr lang="fa-IR" sz="3200" dirty="0" smtClean="0"/>
              <a:t>- اتوبوس</a:t>
            </a:r>
          </a:p>
          <a:p>
            <a:pPr algn="r"/>
            <a:endParaRPr lang="fa-IR" sz="3200" dirty="0" smtClean="0"/>
          </a:p>
          <a:p>
            <a:pPr algn="r"/>
            <a:r>
              <a:rPr lang="fa-IR" sz="3200" dirty="0" smtClean="0"/>
              <a:t>- تاکسی</a:t>
            </a:r>
            <a:endParaRPr lang="fa-IR" sz="32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260</TotalTime>
  <Words>751</Words>
  <Application>Microsoft Office PowerPoint</Application>
  <PresentationFormat>On-screen Show (4:3)</PresentationFormat>
  <Paragraphs>72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 Titr</vt:lpstr>
      <vt:lpstr>Calibri</vt:lpstr>
      <vt:lpstr>Century Schoolbook</vt:lpstr>
      <vt:lpstr>Tahoma</vt:lpstr>
      <vt:lpstr>Times New Roman</vt:lpstr>
      <vt:lpstr>Wingdings</vt:lpstr>
      <vt:lpstr>Wingdings 2</vt:lpstr>
      <vt:lpstr>Oriel</vt:lpstr>
      <vt:lpstr>تحلیل پایانه مسافربری جنوب تهران</vt:lpstr>
      <vt:lpstr>پیشینه و تاریخچه              </vt:lpstr>
      <vt:lpstr>   وقتي كوره‌هاي آجرپزي تبديل به پايانه شدند              </vt:lpstr>
      <vt:lpstr>موقعیت جغرافیایی</vt:lpstr>
      <vt:lpstr>خدمات و امکانات رفاهی</vt:lpstr>
      <vt:lpstr>تحلیل سایت</vt:lpstr>
      <vt:lpstr>PowerPoint Presentation</vt:lpstr>
      <vt:lpstr>دسترسی به ترمینال</vt:lpstr>
      <vt:lpstr>حمل و نقل برون شهری</vt:lpstr>
      <vt:lpstr>حوضه بندی درون ترمینال </vt:lpstr>
      <vt:lpstr>انبار</vt:lpstr>
      <vt:lpstr>تعاونی</vt:lpstr>
      <vt:lpstr>خدمات</vt:lpstr>
      <vt:lpstr>حراست و نیروی انتظامی</vt:lpstr>
      <vt:lpstr>مدیریت و بخش اداری</vt:lpstr>
      <vt:lpstr>    دسترسی ها و فضاهای خدماتی اطراف   - ورودی و خروجی اصلی عابرین پیاده تنها از یک طرف سایت است و این ورودی عملکرد کافی را دارا است وسایر ورودی ها و خروجی ها از عملکرد خوبی برخوردار نیستند.  - خدمات رفاهی که در محوطه ترمینال وجود دارد یکی از محاسن سایت میباشد از جمله: پارک سوارها-اتوبوس بی آر تی-مترو و ...  </vt:lpstr>
      <vt:lpstr>نحوه ورود و خروج اتوبوس ها</vt:lpstr>
      <vt:lpstr>خروج اتوبوس ها از ترمینال بصورت ذیل میباشد که البته گره های ترافیکی نیز بوجود آورده است:</vt:lpstr>
      <vt:lpstr>PowerPoint Presentation</vt:lpstr>
      <vt:lpstr>محاسن سایت</vt:lpstr>
      <vt:lpstr>معایب داخلی</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پایانه مسافربری جنوب تهران</dc:title>
  <dc:creator>Mehran</dc:creator>
  <cp:lastModifiedBy>kamal</cp:lastModifiedBy>
  <cp:revision>43</cp:revision>
  <dcterms:created xsi:type="dcterms:W3CDTF">2006-08-16T00:00:00Z</dcterms:created>
  <dcterms:modified xsi:type="dcterms:W3CDTF">2018-03-10T21:38:48Z</dcterms:modified>
</cp:coreProperties>
</file>