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8"/>
  </p:notesMasterIdLst>
  <p:sldIdLst>
    <p:sldId id="256" r:id="rId2"/>
    <p:sldId id="257" r:id="rId3"/>
    <p:sldId id="340" r:id="rId4"/>
    <p:sldId id="295" r:id="rId5"/>
    <p:sldId id="297" r:id="rId6"/>
    <p:sldId id="298" r:id="rId7"/>
    <p:sldId id="341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9" r:id="rId27"/>
    <p:sldId id="321" r:id="rId28"/>
    <p:sldId id="324" r:id="rId29"/>
    <p:sldId id="326" r:id="rId30"/>
    <p:sldId id="327" r:id="rId31"/>
    <p:sldId id="329" r:id="rId32"/>
    <p:sldId id="334" r:id="rId33"/>
    <p:sldId id="335" r:id="rId34"/>
    <p:sldId id="336" r:id="rId35"/>
    <p:sldId id="337" r:id="rId36"/>
    <p:sldId id="338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85BD"/>
    <a:srgbClr val="4957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81" autoAdjust="0"/>
    <p:restoredTop sz="95990" autoAdjust="0"/>
  </p:normalViewPr>
  <p:slideViewPr>
    <p:cSldViewPr>
      <p:cViewPr varScale="1">
        <p:scale>
          <a:sx n="71" d="100"/>
          <a:sy n="71" d="100"/>
        </p:scale>
        <p:origin x="-148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26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B05B0-0149-498E-AEE8-5A9D048B0D5D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B9ECE-78A2-4D01-A94E-3A4F6E307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19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1296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0403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0105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6923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3800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7253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0012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5090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7227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2858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6575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3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med">
    <p:dissolve/>
  </p:transition>
  <p:timing>
    <p:tnLst>
      <p:par>
        <p:cTn id="1" dur="indefinite" restart="never" nodeType="tmRoot"/>
      </p:par>
    </p:tnLst>
  </p:timing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2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9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1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34788"/>
            <a:ext cx="5565775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2400" dirty="0" smtClean="0">
                <a:solidFill>
                  <a:schemeClr val="accent1"/>
                </a:solidFill>
                <a:cs typeface="A  Mitra_4 (MRT)" panose="00000700000000000000" pitchFamily="2" charset="-78"/>
              </a:rPr>
              <a:t>نمای شمالی</a:t>
            </a:r>
            <a:endParaRPr lang="fa-IR" sz="2400" dirty="0">
              <a:solidFill>
                <a:schemeClr val="accent1"/>
              </a:solidFill>
              <a:cs typeface="A  Mitra_4 (MRT)" panose="00000700000000000000" pitchFamily="2" charset="-78"/>
            </a:endParaRP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210699"/>
              </p:ext>
            </p:extLst>
          </p:nvPr>
        </p:nvGraphicFramePr>
        <p:xfrm>
          <a:off x="228600" y="1107141"/>
          <a:ext cx="8620126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Acrobat Document" r:id="rId3" imgW="16039887" imgH="11344229" progId="AcroExch.Document.7">
                  <p:embed/>
                </p:oleObj>
              </mc:Choice>
              <mc:Fallback>
                <p:oleObj name="Acrobat Document" r:id="rId3" imgW="16039887" imgH="11344229" progId="AcroExch.Document.7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107141"/>
                        <a:ext cx="8620126" cy="571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587747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818134"/>
              </p:ext>
            </p:extLst>
          </p:nvPr>
        </p:nvGraphicFramePr>
        <p:xfrm>
          <a:off x="609600" y="1005005"/>
          <a:ext cx="8244809" cy="5700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Acrobat Document" r:id="rId3" imgW="16039887" imgH="11344229" progId="AcroExch.Document.7">
                  <p:embed/>
                </p:oleObj>
              </mc:Choice>
              <mc:Fallback>
                <p:oleObj name="Acrobat Document" r:id="rId3" imgW="16039887" imgH="11344229" progId="AcroExch.Document.7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005005"/>
                        <a:ext cx="8244809" cy="57005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2400" dirty="0" smtClean="0">
                <a:solidFill>
                  <a:schemeClr val="accent1"/>
                </a:solidFill>
                <a:cs typeface="A  Mitra_4 (MRT)" panose="00000700000000000000" pitchFamily="2" charset="-78"/>
              </a:rPr>
              <a:t>نمای غربی</a:t>
            </a:r>
            <a:endParaRPr lang="fa-IR" sz="2400" dirty="0">
              <a:solidFill>
                <a:schemeClr val="accent1"/>
              </a:solidFill>
              <a:cs typeface="A  Mitra_4 (MRT)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1411931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fa-IR" sz="2400" dirty="0" smtClean="0">
                <a:solidFill>
                  <a:schemeClr val="accent1"/>
                </a:solidFill>
                <a:cs typeface="A  Mitra_4 (MRT)" panose="00000700000000000000" pitchFamily="2" charset="-78"/>
              </a:rPr>
              <a:t>مقطع عرضی</a:t>
            </a:r>
            <a:endParaRPr lang="fa-IR" sz="2400" dirty="0">
              <a:solidFill>
                <a:schemeClr val="accent1"/>
              </a:solidFill>
              <a:cs typeface="A  Mitra_4 (MRT)" panose="00000700000000000000" pitchFamily="2" charset="-78"/>
            </a:endParaRPr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6492805"/>
              </p:ext>
            </p:extLst>
          </p:nvPr>
        </p:nvGraphicFramePr>
        <p:xfrm>
          <a:off x="152400" y="914400"/>
          <a:ext cx="8586513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Acrobat Document" r:id="rId3" imgW="16039887" imgH="11344229" progId="AcroExch.Document.7">
                  <p:embed/>
                </p:oleObj>
              </mc:Choice>
              <mc:Fallback>
                <p:oleObj name="Acrobat Document" r:id="rId3" imgW="16039887" imgH="11344229" progId="AcroExch.Document.7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914400"/>
                        <a:ext cx="8586513" cy="579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753889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2400" dirty="0" smtClean="0">
                <a:solidFill>
                  <a:schemeClr val="accent1"/>
                </a:solidFill>
                <a:cs typeface="A  Mitra_4 (MRT)" panose="00000700000000000000" pitchFamily="2" charset="-78"/>
              </a:rPr>
              <a:t>سایت پلان بیمارستان لاله</a:t>
            </a:r>
            <a:endParaRPr lang="fa-IR" sz="2400" dirty="0">
              <a:solidFill>
                <a:schemeClr val="accent1"/>
              </a:solidFill>
              <a:cs typeface="A  Mitra_4 (MRT)" panose="00000700000000000000" pitchFamily="2" charset="-78"/>
            </a:endParaRP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1927305"/>
              </p:ext>
            </p:extLst>
          </p:nvPr>
        </p:nvGraphicFramePr>
        <p:xfrm>
          <a:off x="1066800" y="1371600"/>
          <a:ext cx="7391400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Acrobat Document" r:id="rId3" imgW="11344265" imgH="8019997" progId="AcroExch.Document.7">
                  <p:embed/>
                </p:oleObj>
              </mc:Choice>
              <mc:Fallback>
                <p:oleObj name="Acrobat Document" r:id="rId3" imgW="11344265" imgH="8019997" progId="AcroExch.Document.7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371600"/>
                        <a:ext cx="7391400" cy="533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289616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fa-IR" sz="2400" dirty="0" smtClean="0">
                <a:solidFill>
                  <a:schemeClr val="accent1"/>
                </a:solidFill>
                <a:cs typeface="A  Mitra_4 (MRT)" panose="00000700000000000000" pitchFamily="2" charset="-78"/>
              </a:rPr>
              <a:t>مسیرهای ارتباطی طبقه همکف</a:t>
            </a:r>
            <a:endParaRPr lang="fa-IR" sz="2400" dirty="0">
              <a:solidFill>
                <a:schemeClr val="accent1"/>
              </a:solidFill>
              <a:cs typeface="A  Mitra_4 (MRT)" panose="00000700000000000000" pitchFamily="2" charset="-78"/>
            </a:endParaRPr>
          </a:p>
        </p:txBody>
      </p:sp>
      <p:graphicFrame>
        <p:nvGraphicFramePr>
          <p:cNvPr id="133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715211"/>
              </p:ext>
            </p:extLst>
          </p:nvPr>
        </p:nvGraphicFramePr>
        <p:xfrm>
          <a:off x="304800" y="914400"/>
          <a:ext cx="8560600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3" name="Acrobat Document" r:id="rId3" imgW="11344265" imgH="8019997" progId="AcroExch.Document.7">
                  <p:embed/>
                </p:oleObj>
              </mc:Choice>
              <mc:Fallback>
                <p:oleObj name="Acrobat Document" r:id="rId3" imgW="11344265" imgH="8019997" progId="AcroExch.Document.7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914400"/>
                        <a:ext cx="8560600" cy="571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Arrow Connector 15"/>
          <p:cNvCxnSpPr/>
          <p:nvPr/>
        </p:nvCxnSpPr>
        <p:spPr>
          <a:xfrm flipV="1">
            <a:off x="5181600" y="1600200"/>
            <a:ext cx="0" cy="27431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895600" y="3200400"/>
            <a:ext cx="5029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781300" y="2590800"/>
            <a:ext cx="4648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990600" y="1770529"/>
            <a:ext cx="3276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516248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fa-IR" sz="2400" dirty="0" smtClean="0">
                <a:solidFill>
                  <a:schemeClr val="accent1"/>
                </a:solidFill>
                <a:cs typeface="A  Mitra_4 (MRT)" panose="00000700000000000000" pitchFamily="2" charset="-78"/>
              </a:rPr>
              <a:t>بخش ها و قسمت ها درطبقه همکف</a:t>
            </a:r>
            <a:endParaRPr lang="fa-IR" sz="2400" dirty="0">
              <a:solidFill>
                <a:schemeClr val="accent1"/>
              </a:solidFill>
              <a:cs typeface="A  Mitra_4 (MRT)" panose="00000700000000000000" pitchFamily="2" charset="-78"/>
            </a:endParaRPr>
          </a:p>
        </p:txBody>
      </p:sp>
      <p:pic>
        <p:nvPicPr>
          <p:cNvPr id="14338" name="Picture 2" descr="H:\damavand-809120818530_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708025"/>
            <a:ext cx="8685213" cy="6140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534275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fa-IR" sz="2400" dirty="0" smtClean="0">
                <a:solidFill>
                  <a:schemeClr val="accent1"/>
                </a:solidFill>
                <a:cs typeface="A  Mitra_4 (MRT)" panose="00000700000000000000" pitchFamily="2" charset="-78"/>
              </a:rPr>
              <a:t>مسیرهای ارتباطی طبقه اول</a:t>
            </a:r>
            <a:endParaRPr lang="fa-IR" sz="2400" dirty="0">
              <a:solidFill>
                <a:schemeClr val="accent1"/>
              </a:solidFill>
              <a:cs typeface="A  Mitra_4 (MRT)" panose="00000700000000000000" pitchFamily="2" charset="-78"/>
            </a:endParaRPr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5401108"/>
              </p:ext>
            </p:extLst>
          </p:nvPr>
        </p:nvGraphicFramePr>
        <p:xfrm>
          <a:off x="381000" y="817556"/>
          <a:ext cx="8513346" cy="6018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Acrobat Document" r:id="rId3" imgW="11344265" imgH="8019997" progId="AcroExch.Document.7">
                  <p:embed/>
                </p:oleObj>
              </mc:Choice>
              <mc:Fallback>
                <p:oleObj name="Acrobat Document" r:id="rId3" imgW="11344265" imgH="8019997" progId="AcroExch.Document.7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817556"/>
                        <a:ext cx="8513346" cy="6018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H="1">
            <a:off x="4570412" y="1287229"/>
            <a:ext cx="1588" cy="21417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4259029" y="3124200"/>
            <a:ext cx="2743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867400" y="4113212"/>
            <a:ext cx="2286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934635" y="1828800"/>
            <a:ext cx="1981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208212" y="2667794"/>
            <a:ext cx="3113788" cy="44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572000" y="3276600"/>
            <a:ext cx="97701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>
            <a:off x="3542505" y="3771900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667000" y="4114800"/>
            <a:ext cx="152241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971800" y="3505200"/>
            <a:ext cx="1600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208212" y="2209800"/>
            <a:ext cx="0" cy="19034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295400" y="2209800"/>
            <a:ext cx="9128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295400" y="2209800"/>
            <a:ext cx="0" cy="4624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1295400" y="4113212"/>
            <a:ext cx="9128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1295400" y="3505200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89954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/>
          </a:bodyPr>
          <a:lstStyle/>
          <a:p>
            <a:r>
              <a:rPr lang="fa-IR" sz="2400" dirty="0" smtClean="0">
                <a:solidFill>
                  <a:schemeClr val="accent1"/>
                </a:solidFill>
                <a:cs typeface="A  Mitra_4 (MRT)" panose="00000700000000000000" pitchFamily="2" charset="-78"/>
              </a:rPr>
              <a:t>مسیر های ارتباطی طبقه اول به تفکیک رنگ</a:t>
            </a:r>
            <a:endParaRPr lang="fa-IR" sz="2400" dirty="0">
              <a:solidFill>
                <a:schemeClr val="accent1"/>
              </a:solidFill>
              <a:cs typeface="A  Mitra_4 (MRT)" panose="00000700000000000000" pitchFamily="2" charset="-78"/>
            </a:endParaRPr>
          </a:p>
        </p:txBody>
      </p:sp>
      <p:pic>
        <p:nvPicPr>
          <p:cNvPr id="26626" name="Picture 2" descr="H:\damavand-809120819062_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045574"/>
            <a:ext cx="8610600" cy="5812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938342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5791200" cy="563562"/>
          </a:xfrm>
        </p:spPr>
        <p:txBody>
          <a:bodyPr>
            <a:normAutofit/>
          </a:bodyPr>
          <a:lstStyle/>
          <a:p>
            <a:r>
              <a:rPr lang="fa-IR" sz="2400" dirty="0" smtClean="0">
                <a:solidFill>
                  <a:schemeClr val="accent1"/>
                </a:solidFill>
                <a:cs typeface="A  Mitra_4 (MRT)" panose="00000700000000000000" pitchFamily="2" charset="-78"/>
              </a:rPr>
              <a:t>بخش  ها و قسمت ها در طبقه اول</a:t>
            </a:r>
            <a:endParaRPr lang="fa-IR" sz="2400" dirty="0">
              <a:solidFill>
                <a:schemeClr val="accent1"/>
              </a:solidFill>
              <a:cs typeface="A  Mitra_4 (MRT)" panose="00000700000000000000" pitchFamily="2" charset="-78"/>
            </a:endParaRPr>
          </a:p>
        </p:txBody>
      </p:sp>
      <p:pic>
        <p:nvPicPr>
          <p:cNvPr id="16386" name="Picture 2" descr="H:\damavand-809120818521_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 bwMode="auto">
          <a:xfrm>
            <a:off x="381000" y="712693"/>
            <a:ext cx="8077200" cy="61453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750041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2400" dirty="0" smtClean="0">
                <a:solidFill>
                  <a:schemeClr val="accent1"/>
                </a:solidFill>
                <a:cs typeface="A  Mitra_4 (MRT)" panose="00000700000000000000" pitchFamily="2" charset="-78"/>
              </a:rPr>
              <a:t>مسیر های ارتباطی طبقه دوم به تفکیک رنگ</a:t>
            </a:r>
            <a:endParaRPr lang="fa-IR" sz="2400" dirty="0">
              <a:solidFill>
                <a:schemeClr val="accent1"/>
              </a:solidFill>
              <a:cs typeface="A  Mitra_4 (MRT)" panose="00000700000000000000" pitchFamily="2" charset="-78"/>
            </a:endParaRPr>
          </a:p>
        </p:txBody>
      </p:sp>
      <p:pic>
        <p:nvPicPr>
          <p:cNvPr id="27650" name="Picture 2" descr="H:\damavand-809120819070_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14400" y="1524000"/>
            <a:ext cx="7116251" cy="502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737724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5486400"/>
          </a:xfrm>
        </p:spPr>
        <p:txBody>
          <a:bodyPr>
            <a:normAutofit/>
          </a:bodyPr>
          <a:lstStyle/>
          <a:p>
            <a:r>
              <a:rPr lang="fa-IR" sz="2400" dirty="0" smtClean="0">
                <a:solidFill>
                  <a:schemeClr val="accent1"/>
                </a:solidFill>
                <a:cs typeface="A  Mitra_4 (MRT)" panose="00000700000000000000" pitchFamily="2" charset="-78"/>
              </a:rPr>
              <a:t>تحلیل نمونه موردی داخلی</a:t>
            </a:r>
            <a:r>
              <a:rPr lang="fa-IR" sz="2400" dirty="0" smtClean="0">
                <a:cs typeface="A  Mitra_4 (MRT)" panose="00000700000000000000" pitchFamily="2" charset="-78"/>
              </a:rPr>
              <a:t/>
            </a:r>
            <a:br>
              <a:rPr lang="fa-IR" sz="2400" dirty="0" smtClean="0">
                <a:cs typeface="A  Mitra_4 (MRT)" panose="00000700000000000000" pitchFamily="2" charset="-78"/>
              </a:rPr>
            </a:br>
            <a:r>
              <a:rPr lang="fa-IR" sz="2400" dirty="0">
                <a:cs typeface="A  Mitra_4 (MRT)" panose="00000700000000000000" pitchFamily="2" charset="-78"/>
              </a:rPr>
              <a:t/>
            </a:r>
            <a:br>
              <a:rPr lang="fa-IR" sz="2400" dirty="0">
                <a:cs typeface="A  Mitra_4 (MRT)" panose="00000700000000000000" pitchFamily="2" charset="-78"/>
              </a:rPr>
            </a:br>
            <a:r>
              <a:rPr lang="fa-IR" sz="2400" dirty="0" smtClean="0">
                <a:cs typeface="A  Mitra_4 (MRT)" panose="00000700000000000000" pitchFamily="2" charset="-78"/>
              </a:rPr>
              <a:t>موضوع : تحلیل بیمارستان لاله</a:t>
            </a:r>
            <a:br>
              <a:rPr lang="fa-IR" sz="2400" dirty="0" smtClean="0">
                <a:cs typeface="A  Mitra_4 (MRT)" panose="00000700000000000000" pitchFamily="2" charset="-78"/>
              </a:rPr>
            </a:br>
            <a:r>
              <a:rPr lang="fa-IR" sz="2400" dirty="0" smtClean="0">
                <a:cs typeface="A  Mitra_4 (MRT)" panose="00000700000000000000" pitchFamily="2" charset="-78"/>
              </a:rPr>
              <a:t/>
            </a:r>
            <a:br>
              <a:rPr lang="fa-IR" sz="2400" dirty="0" smtClean="0">
                <a:cs typeface="A  Mitra_4 (MRT)" panose="00000700000000000000" pitchFamily="2" charset="-78"/>
              </a:rPr>
            </a:br>
            <a:r>
              <a:rPr lang="fa-IR" sz="2400" dirty="0" smtClean="0">
                <a:cs typeface="A  Mitra_4 (MRT)" panose="00000700000000000000" pitchFamily="2" charset="-78"/>
              </a:rPr>
              <a:t>دانشگاه آزاد شهرری</a:t>
            </a:r>
            <a:br>
              <a:rPr lang="fa-IR" sz="2400" dirty="0" smtClean="0">
                <a:cs typeface="A  Mitra_4 (MRT)" panose="00000700000000000000" pitchFamily="2" charset="-78"/>
              </a:rPr>
            </a:br>
            <a:r>
              <a:rPr lang="fa-IR" sz="2400" dirty="0" smtClean="0">
                <a:cs typeface="A  Mitra_4 (MRT)" panose="00000700000000000000" pitchFamily="2" charset="-78"/>
              </a:rPr>
              <a:t/>
            </a:r>
            <a:br>
              <a:rPr lang="fa-IR" sz="2400" dirty="0" smtClean="0">
                <a:cs typeface="A  Mitra_4 (MRT)" panose="00000700000000000000" pitchFamily="2" charset="-78"/>
              </a:rPr>
            </a:br>
            <a:r>
              <a:rPr lang="fa-IR" sz="2400" dirty="0" smtClean="0">
                <a:cs typeface="A  Mitra_4 (MRT)" panose="00000700000000000000" pitchFamily="2" charset="-78"/>
              </a:rPr>
              <a:t>دانشکده هنر و معماری</a:t>
            </a:r>
            <a:br>
              <a:rPr lang="fa-IR" sz="2400" dirty="0" smtClean="0">
                <a:cs typeface="A  Mitra_4 (MRT)" panose="00000700000000000000" pitchFamily="2" charset="-78"/>
              </a:rPr>
            </a:br>
            <a:r>
              <a:rPr lang="fa-IR" sz="2400" dirty="0" smtClean="0">
                <a:cs typeface="A  Mitra_4 (MRT)" panose="00000700000000000000" pitchFamily="2" charset="-78"/>
              </a:rPr>
              <a:t/>
            </a:r>
            <a:br>
              <a:rPr lang="fa-IR" sz="2400" dirty="0" smtClean="0">
                <a:cs typeface="A  Mitra_4 (MRT)" panose="00000700000000000000" pitchFamily="2" charset="-78"/>
              </a:rPr>
            </a:br>
            <a:r>
              <a:rPr lang="fa-IR" sz="2400" dirty="0" smtClean="0">
                <a:cs typeface="A  Mitra_4 (MRT)" panose="00000700000000000000" pitchFamily="2" charset="-78"/>
              </a:rPr>
              <a:t>استاد راهنما : مهندس عطایی همدانی</a:t>
            </a:r>
            <a:br>
              <a:rPr lang="fa-IR" sz="2400" dirty="0" smtClean="0">
                <a:cs typeface="A  Mitra_4 (MRT)" panose="00000700000000000000" pitchFamily="2" charset="-78"/>
              </a:rPr>
            </a:br>
            <a:r>
              <a:rPr lang="fa-IR" sz="2400" dirty="0" smtClean="0">
                <a:cs typeface="A  Mitra_4 (MRT)" panose="00000700000000000000" pitchFamily="2" charset="-78"/>
              </a:rPr>
              <a:t/>
            </a:r>
            <a:br>
              <a:rPr lang="fa-IR" sz="2400" dirty="0" smtClean="0">
                <a:cs typeface="A  Mitra_4 (MRT)" panose="00000700000000000000" pitchFamily="2" charset="-78"/>
              </a:rPr>
            </a:br>
            <a:r>
              <a:rPr lang="fa-IR" sz="2400" dirty="0" smtClean="0">
                <a:cs typeface="A  Mitra_4 (MRT)" panose="00000700000000000000" pitchFamily="2" charset="-78"/>
              </a:rPr>
              <a:t>ارائه : بهاره غنی زاده</a:t>
            </a:r>
            <a:br>
              <a:rPr lang="fa-IR" sz="2400" dirty="0" smtClean="0">
                <a:cs typeface="A  Mitra_4 (MRT)" panose="00000700000000000000" pitchFamily="2" charset="-78"/>
              </a:rPr>
            </a:br>
            <a:r>
              <a:rPr lang="fa-IR" sz="2400" dirty="0" smtClean="0">
                <a:cs typeface="A  Mitra_4 (MRT)" panose="00000700000000000000" pitchFamily="2" charset="-78"/>
              </a:rPr>
              <a:t/>
            </a:r>
            <a:br>
              <a:rPr lang="fa-IR" sz="2400" dirty="0" smtClean="0">
                <a:cs typeface="A  Mitra_4 (MRT)" panose="00000700000000000000" pitchFamily="2" charset="-78"/>
              </a:rPr>
            </a:br>
            <a:r>
              <a:rPr lang="fa-IR" sz="2400" dirty="0" smtClean="0">
                <a:cs typeface="A  Mitra_4 (MRT)" panose="00000700000000000000" pitchFamily="2" charset="-78"/>
              </a:rPr>
              <a:t>نیمسال دوم 93-94</a:t>
            </a:r>
            <a:endParaRPr lang="fa-IR" sz="2400" dirty="0">
              <a:cs typeface="A  Mitra_4 (MRT)" panose="00000700000000000000" pitchFamily="2" charset="-78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2400" dirty="0" smtClean="0">
                <a:solidFill>
                  <a:schemeClr val="accent1"/>
                </a:solidFill>
                <a:cs typeface="A  Mitra_4 (MRT)" panose="00000700000000000000" pitchFamily="2" charset="-78"/>
              </a:rPr>
              <a:t>بخش ها و قسمت ها در طبقه دوم</a:t>
            </a:r>
            <a:endParaRPr lang="fa-IR" sz="2400" dirty="0">
              <a:solidFill>
                <a:schemeClr val="accent1"/>
              </a:solidFill>
              <a:cs typeface="A  Mitra_4 (MRT)" panose="00000700000000000000" pitchFamily="2" charset="-78"/>
            </a:endParaRPr>
          </a:p>
        </p:txBody>
      </p:sp>
      <p:pic>
        <p:nvPicPr>
          <p:cNvPr id="18434" name="Picture 2" descr="H:\damavand-809120819030_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 bwMode="auto">
          <a:xfrm rot="10800000">
            <a:off x="990600" y="1676400"/>
            <a:ext cx="7011987" cy="4956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212777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2400" dirty="0">
                <a:solidFill>
                  <a:schemeClr val="accent1"/>
                </a:solidFill>
                <a:cs typeface="A  Mitra_4 (MRT)" panose="00000700000000000000" pitchFamily="2" charset="-78"/>
              </a:rPr>
              <a:t>مسیرهای ارتباطی طبقه </a:t>
            </a:r>
            <a:r>
              <a:rPr lang="fa-IR" sz="2400" dirty="0" smtClean="0">
                <a:solidFill>
                  <a:schemeClr val="accent1"/>
                </a:solidFill>
                <a:cs typeface="A  Mitra_4 (MRT)" panose="00000700000000000000" pitchFamily="2" charset="-78"/>
              </a:rPr>
              <a:t>سوم</a:t>
            </a:r>
            <a:endParaRPr lang="fa-IR" sz="2400" dirty="0">
              <a:solidFill>
                <a:schemeClr val="accent1"/>
              </a:solidFill>
              <a:cs typeface="A  Mitra_4 (MRT)" panose="00000700000000000000" pitchFamily="2" charset="-78"/>
            </a:endParaRPr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7382354"/>
              </p:ext>
            </p:extLst>
          </p:nvPr>
        </p:nvGraphicFramePr>
        <p:xfrm>
          <a:off x="609600" y="1290604"/>
          <a:ext cx="7509747" cy="5192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2" name="Acrobat Document" r:id="rId3" imgW="16039887" imgH="11344229" progId="AcroExch.Document.7">
                  <p:embed/>
                </p:oleObj>
              </mc:Choice>
              <mc:Fallback>
                <p:oleObj name="Acrobat Document" r:id="rId3" imgW="16039887" imgH="11344229" progId="AcroExch.Document.7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290604"/>
                        <a:ext cx="7509747" cy="51927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H="1" flipV="1">
            <a:off x="914400" y="2898778"/>
            <a:ext cx="6781800" cy="730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914400" y="3657600"/>
            <a:ext cx="67818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341812" y="1676400"/>
            <a:ext cx="0" cy="24428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590454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2400" dirty="0">
                <a:solidFill>
                  <a:schemeClr val="accent1"/>
                </a:solidFill>
                <a:cs typeface="A  Mitra_4 (MRT)" panose="00000700000000000000" pitchFamily="2" charset="-78"/>
              </a:rPr>
              <a:t>مسیرهای ارتباطی طبقه </a:t>
            </a:r>
            <a:r>
              <a:rPr lang="fa-IR" sz="2400" dirty="0" smtClean="0">
                <a:solidFill>
                  <a:schemeClr val="accent1"/>
                </a:solidFill>
                <a:cs typeface="A  Mitra_4 (MRT)" panose="00000700000000000000" pitchFamily="2" charset="-78"/>
              </a:rPr>
              <a:t>سوم به تفکیک رنگ</a:t>
            </a:r>
            <a:endParaRPr lang="fa-IR" sz="2400" dirty="0">
              <a:solidFill>
                <a:schemeClr val="accent1"/>
              </a:solidFill>
              <a:cs typeface="A  Mitra_4 (MRT)" panose="00000700000000000000" pitchFamily="2" charset="-78"/>
            </a:endParaRPr>
          </a:p>
        </p:txBody>
      </p:sp>
      <p:pic>
        <p:nvPicPr>
          <p:cNvPr id="28674" name="Picture 2" descr="H:\damavand-809120819071_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85800" y="1295400"/>
            <a:ext cx="7378700" cy="5216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712935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2400" dirty="0" smtClean="0">
                <a:solidFill>
                  <a:schemeClr val="accent1"/>
                </a:solidFill>
                <a:cs typeface="A  Mitra_4 (MRT)" panose="00000700000000000000" pitchFamily="2" charset="-78"/>
              </a:rPr>
              <a:t>بخش ها و قسمت های طبقه سوم</a:t>
            </a:r>
            <a:endParaRPr lang="fa-IR" sz="2400" dirty="0">
              <a:solidFill>
                <a:schemeClr val="accent1"/>
              </a:solidFill>
              <a:cs typeface="A  Mitra_4 (MRT)" panose="00000700000000000000" pitchFamily="2" charset="-78"/>
            </a:endParaRPr>
          </a:p>
        </p:txBody>
      </p:sp>
      <p:pic>
        <p:nvPicPr>
          <p:cNvPr id="20482" name="Picture 2" descr="H:\damavand-809120818480_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43000"/>
            <a:ext cx="7929563" cy="5605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16333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815303"/>
              </p:ext>
            </p:extLst>
          </p:nvPr>
        </p:nvGraphicFramePr>
        <p:xfrm>
          <a:off x="453973" y="1107102"/>
          <a:ext cx="8083653" cy="5715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7" name="Acrobat Document" r:id="rId3" imgW="11344265" imgH="8019997" progId="AcroExch.Document.7">
                  <p:embed/>
                </p:oleObj>
              </mc:Choice>
              <mc:Fallback>
                <p:oleObj name="Acrobat Document" r:id="rId3" imgW="11344265" imgH="8019997" progId="AcroExch.Document.7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973" y="1107102"/>
                        <a:ext cx="8083653" cy="5715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H="1">
            <a:off x="4467971" y="1600200"/>
            <a:ext cx="1588" cy="27244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990600" y="2959545"/>
            <a:ext cx="70104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066800" y="3733800"/>
            <a:ext cx="6934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fa-IR" sz="2400" dirty="0" smtClean="0">
                <a:solidFill>
                  <a:schemeClr val="accent1"/>
                </a:solidFill>
                <a:cs typeface="A  Mitra_4 (MRT)" panose="00000700000000000000" pitchFamily="2" charset="-78"/>
              </a:rPr>
              <a:t>مسیرهای ارتباطی طبقه چهارم</a:t>
            </a:r>
            <a:endParaRPr lang="fa-IR" sz="2400" dirty="0">
              <a:solidFill>
                <a:schemeClr val="accent1"/>
              </a:solidFill>
              <a:cs typeface="A  Mitra_4 (MRT)" panose="00000700000000000000" pitchFamily="2" charset="-78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133600" y="2962438"/>
            <a:ext cx="0" cy="771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781800" y="2962438"/>
            <a:ext cx="0" cy="771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75684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2400" dirty="0" smtClean="0">
                <a:solidFill>
                  <a:schemeClr val="accent1"/>
                </a:solidFill>
                <a:cs typeface="A  Mitra_4 (MRT)" panose="00000700000000000000" pitchFamily="2" charset="-78"/>
              </a:rPr>
              <a:t>مسیرهای ارتباطی طبقه چهارم به تفکیک رنگ</a:t>
            </a:r>
            <a:endParaRPr lang="fa-IR" sz="2400" dirty="0">
              <a:solidFill>
                <a:schemeClr val="accent1"/>
              </a:solidFill>
              <a:cs typeface="A  Mitra_4 (MRT)" panose="00000700000000000000" pitchFamily="2" charset="-78"/>
            </a:endParaRPr>
          </a:p>
        </p:txBody>
      </p:sp>
      <p:pic>
        <p:nvPicPr>
          <p:cNvPr id="29698" name="Picture 2" descr="H:\damavand-809120819072_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38238"/>
            <a:ext cx="7889875" cy="57197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64615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2400" dirty="0" smtClean="0">
                <a:solidFill>
                  <a:schemeClr val="accent1"/>
                </a:solidFill>
                <a:cs typeface="A  Mitra_4 (MRT)" panose="00000700000000000000" pitchFamily="2" charset="-78"/>
              </a:rPr>
              <a:t>طبقه پنجم</a:t>
            </a:r>
            <a:endParaRPr lang="fa-IR" sz="2400" dirty="0">
              <a:solidFill>
                <a:schemeClr val="accent1"/>
              </a:solidFill>
              <a:cs typeface="A  Mitra_4 (MRT)" panose="00000700000000000000" pitchFamily="2" charset="-78"/>
            </a:endParaRPr>
          </a:p>
        </p:txBody>
      </p:sp>
      <p:pic>
        <p:nvPicPr>
          <p:cNvPr id="30722" name="Picture 2" descr="H:\damavand-809120819080_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66800" y="1371600"/>
            <a:ext cx="7010400" cy="49570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988192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2400" dirty="0" smtClean="0">
                <a:solidFill>
                  <a:schemeClr val="accent1"/>
                </a:solidFill>
                <a:cs typeface="A  Mitra_4 (MRT)" panose="00000700000000000000" pitchFamily="2" charset="-78"/>
              </a:rPr>
              <a:t> پلان طبقه ششم</a:t>
            </a:r>
            <a:endParaRPr lang="fa-IR" sz="2400" dirty="0">
              <a:solidFill>
                <a:schemeClr val="accent1"/>
              </a:solidFill>
              <a:cs typeface="A  Mitra_4 (MRT)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7781297"/>
              </p:ext>
            </p:extLst>
          </p:nvPr>
        </p:nvGraphicFramePr>
        <p:xfrm>
          <a:off x="685800" y="1219200"/>
          <a:ext cx="7677461" cy="5427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4" name="Acrobat Document" r:id="rId3" imgW="11344265" imgH="8019997" progId="AcroExch.Document.7">
                  <p:embed/>
                </p:oleObj>
              </mc:Choice>
              <mc:Fallback>
                <p:oleObj name="Acrobat Document" r:id="rId3" imgW="11344265" imgH="8019997" progId="AcroExch.Document.7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219200"/>
                        <a:ext cx="7677461" cy="54278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580571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3355993"/>
              </p:ext>
            </p:extLst>
          </p:nvPr>
        </p:nvGraphicFramePr>
        <p:xfrm>
          <a:off x="453141" y="985026"/>
          <a:ext cx="7780518" cy="5500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8" name="Acrobat Document" r:id="rId3" imgW="11344265" imgH="8019997" progId="AcroExch.Document.7">
                  <p:embed/>
                </p:oleObj>
              </mc:Choice>
              <mc:Fallback>
                <p:oleObj name="Acrobat Document" r:id="rId3" imgW="11344265" imgH="8019997" progId="AcroExch.Document.7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141" y="985026"/>
                        <a:ext cx="7780518" cy="55007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>
          <a:xfrm rot="10800000">
            <a:off x="4495800" y="5105400"/>
            <a:ext cx="838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191000" y="1905000"/>
            <a:ext cx="0" cy="31249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191000" y="4343400"/>
            <a:ext cx="2133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1981200" y="4038600"/>
            <a:ext cx="2209800" cy="15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752600" y="2971800"/>
            <a:ext cx="4267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191000" y="5029994"/>
            <a:ext cx="304799" cy="75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>
            <a:normAutofit/>
          </a:bodyPr>
          <a:lstStyle/>
          <a:p>
            <a:r>
              <a:rPr lang="fa-IR" sz="2400" dirty="0" smtClean="0">
                <a:solidFill>
                  <a:schemeClr val="accent1"/>
                </a:solidFill>
                <a:cs typeface="A  Mitra_4 (MRT)" panose="00000700000000000000" pitchFamily="2" charset="-78"/>
              </a:rPr>
              <a:t>مسیر های ارتباطی زیر زمین اول</a:t>
            </a:r>
            <a:endParaRPr lang="fa-IR" sz="2400" dirty="0">
              <a:solidFill>
                <a:schemeClr val="accent1"/>
              </a:solidFill>
              <a:cs typeface="A  Mitra_4 (MRT)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2592824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82"/>
            <a:ext cx="8229600" cy="986118"/>
          </a:xfrm>
        </p:spPr>
        <p:txBody>
          <a:bodyPr>
            <a:normAutofit/>
          </a:bodyPr>
          <a:lstStyle/>
          <a:p>
            <a:r>
              <a:rPr lang="fa-IR" sz="2400" dirty="0" smtClean="0">
                <a:solidFill>
                  <a:schemeClr val="accent1"/>
                </a:solidFill>
                <a:cs typeface="A  Mitra_4 (MRT)" panose="00000700000000000000" pitchFamily="2" charset="-78"/>
              </a:rPr>
              <a:t>بخش ها و قسمت های زیرزمین اول </a:t>
            </a:r>
            <a:endParaRPr lang="fa-IR" sz="2400" dirty="0">
              <a:solidFill>
                <a:schemeClr val="accent1"/>
              </a:solidFill>
              <a:cs typeface="A  Mitra_4 (MRT)" panose="00000700000000000000" pitchFamily="2" charset="-78"/>
            </a:endParaRPr>
          </a:p>
        </p:txBody>
      </p:sp>
      <p:pic>
        <p:nvPicPr>
          <p:cNvPr id="39938" name="Picture 2" descr="H:\damavand-809120819051_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990600"/>
            <a:ext cx="8064190" cy="5700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99869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3400" y="-228600"/>
            <a:ext cx="7961313" cy="6400800"/>
          </a:xfrm>
        </p:spPr>
        <p:txBody>
          <a:bodyPr>
            <a:normAutofit lnSpcReduction="10000"/>
          </a:bodyPr>
          <a:lstStyle/>
          <a:p>
            <a:pPr algn="ctr"/>
            <a:r>
              <a:rPr lang="fa-IR" sz="2600" dirty="0" smtClean="0">
                <a:solidFill>
                  <a:schemeClr val="accent1"/>
                </a:solidFill>
                <a:cs typeface="A  Mitra_4 (MRT)" panose="00000700000000000000" pitchFamily="2" charset="-78"/>
              </a:rPr>
              <a:t>تاریخچه کلی </a:t>
            </a:r>
          </a:p>
          <a:p>
            <a:pPr algn="ctr"/>
            <a:endParaRPr lang="fa-IR" sz="2200" dirty="0" smtClean="0">
              <a:solidFill>
                <a:schemeClr val="tx1"/>
              </a:solidFill>
              <a:cs typeface="A  Mitra_4 (MRT)" panose="00000700000000000000" pitchFamily="2" charset="-78"/>
            </a:endParaRPr>
          </a:p>
          <a:p>
            <a:pPr algn="justLow"/>
            <a:r>
              <a:rPr lang="fa-IR" sz="2200" dirty="0" smtClean="0">
                <a:solidFill>
                  <a:schemeClr val="tx1"/>
                </a:solidFill>
                <a:cs typeface="A  Mitra_4 (MRT)" panose="00000700000000000000" pitchFamily="2" charset="-78"/>
              </a:rPr>
              <a:t>بیمارستان تخصصی و فوق تخصصی لاله در زمینی به مساحت 10255 متر مربع احداث گردیده است.این بیمارستان توسط شرکت تینا فرآیند ساخته شد. این بیمارستان با 420 تخت ، بزرگترین واحد درمانی بهداشتی در بخش خصوصی است. از نکات بارز محل احداث می توان به پرجمعیت بودن منطقه و دسترسی آسان  آن اشاره کرد. بيمارستان تخصصي و فوق تخصصي لاله با بيش از 33 هزار متر زيربنا، با 240 تخت قابل گسترش تا 420 تخت در 8 طبقه و با صرفه هزينه اي بالغ بر 300 ميليارد ريال در زميني به مساحت 10 هزار و 250 متر مربع در منطقه شهرك غرب احداث شده است، کادر پزشکی در 29 بخش تخصصي و 24 كلينيك درماني اين بيمارستان مشغول به كار هستند. سال ساخت این بیمارستان 1370 و سال افتتاحش 1384 بوده است </a:t>
            </a:r>
            <a:r>
              <a:rPr lang="fa-IR" sz="2200" dirty="0" smtClean="0">
                <a:solidFill>
                  <a:schemeClr val="tx1"/>
                </a:solidFill>
                <a:cs typeface="A  Mitra_4 (MRT)" panose="00000700000000000000" pitchFamily="2" charset="-78"/>
              </a:rPr>
              <a:t>.</a:t>
            </a:r>
          </a:p>
          <a:p>
            <a:pPr algn="justLow"/>
            <a:endParaRPr lang="fa-IR" sz="2200" dirty="0" smtClean="0">
              <a:solidFill>
                <a:schemeClr val="tx1"/>
              </a:solidFill>
              <a:cs typeface="A  Mitra_4 (MRT)" panose="00000700000000000000" pitchFamily="2" charset="-78"/>
            </a:endParaRPr>
          </a:p>
          <a:p>
            <a:r>
              <a:rPr lang="fa-IR" dirty="0" smtClean="0"/>
              <a:t>آدرس </a:t>
            </a:r>
            <a:r>
              <a:rPr lang="fa-IR" dirty="0" smtClean="0"/>
              <a:t>: تهران - شهرك غرب - فاز 5 - خیابان سیمای ایران - نبش فلامك - بیمارستان </a:t>
            </a:r>
            <a:r>
              <a:rPr lang="fa-IR" dirty="0" smtClean="0"/>
              <a:t>لاله</a:t>
            </a:r>
          </a:p>
          <a:p>
            <a:endParaRPr lang="fa-IR" dirty="0" smtClean="0"/>
          </a:p>
          <a:p>
            <a:r>
              <a:rPr lang="fa-IR" dirty="0" smtClean="0"/>
              <a:t>در ادامه به معرفی بنا ابتدا با چند عکس می پردازیم . </a:t>
            </a:r>
            <a:r>
              <a:rPr lang="fa-IR" dirty="0"/>
              <a:t>سپس </a:t>
            </a:r>
            <a:r>
              <a:rPr lang="fa-IR" dirty="0" smtClean="0"/>
              <a:t>بخش </a:t>
            </a:r>
            <a:r>
              <a:rPr lang="fa-IR" dirty="0"/>
              <a:t>های موجود در طبقات </a:t>
            </a:r>
            <a:r>
              <a:rPr lang="fa-IR" dirty="0" smtClean="0"/>
              <a:t>را بررسی می کنیم وبعد به نمایش نما ها و برش ها و سایت پلان مجموعه می پردازیم . در نهایت پس از معرفی مسیر های ارتباطی و بخش های موجود ، برنامه فیزیکی بیمارستان را نمایش می دهیم .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288838962"/>
      </p:ext>
    </p:extLst>
  </p:cSld>
  <p:clrMapOvr>
    <a:masterClrMapping/>
  </p:clrMapOvr>
  <p:transition spd="med"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25821" y="228600"/>
            <a:ext cx="8229600" cy="685800"/>
          </a:xfrm>
        </p:spPr>
        <p:txBody>
          <a:bodyPr>
            <a:normAutofit/>
          </a:bodyPr>
          <a:lstStyle/>
          <a:p>
            <a:r>
              <a:rPr lang="fa-IR" sz="2400" dirty="0" smtClean="0">
                <a:solidFill>
                  <a:schemeClr val="accent1"/>
                </a:solidFill>
                <a:cs typeface="A  Mitra_4 (MRT)" panose="00000700000000000000" pitchFamily="2" charset="-78"/>
              </a:rPr>
              <a:t>مسیرهای ارتباطی زیرزمین دوم</a:t>
            </a:r>
            <a:endParaRPr lang="fa-IR" sz="2400" dirty="0">
              <a:solidFill>
                <a:schemeClr val="accent1"/>
              </a:solidFill>
              <a:cs typeface="A  Mitra_4 (MRT)" panose="00000700000000000000" pitchFamily="2" charset="-78"/>
            </a:endParaRPr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9175472"/>
              </p:ext>
            </p:extLst>
          </p:nvPr>
        </p:nvGraphicFramePr>
        <p:xfrm>
          <a:off x="296702" y="762000"/>
          <a:ext cx="8487839" cy="6000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2" name="Acrobat Document" r:id="rId3" imgW="11344265" imgH="8019997" progId="AcroExch.Document.7">
                  <p:embed/>
                </p:oleObj>
              </mc:Choice>
              <mc:Fallback>
                <p:oleObj name="Acrobat Document" r:id="rId3" imgW="11344265" imgH="8019997" progId="AcroExch.Document.7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702" y="762000"/>
                        <a:ext cx="8487839" cy="60007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H="1">
            <a:off x="4495800" y="1706187"/>
            <a:ext cx="22408" cy="2744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043515" y="4419600"/>
            <a:ext cx="4419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540621" y="3352800"/>
            <a:ext cx="2705101" cy="159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96631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fa-IR" sz="2400" dirty="0" smtClean="0">
                <a:solidFill>
                  <a:schemeClr val="accent1"/>
                </a:solidFill>
                <a:cs typeface="A  Mitra_4 (MRT)" panose="00000700000000000000" pitchFamily="2" charset="-78"/>
              </a:rPr>
              <a:t>بخش ها و قسمت های زیرزمین دوم</a:t>
            </a:r>
            <a:endParaRPr lang="fa-IR" sz="2400" dirty="0">
              <a:solidFill>
                <a:schemeClr val="accent1"/>
              </a:solidFill>
              <a:cs typeface="A  Mitra_4 (MRT)" panose="00000700000000000000" pitchFamily="2" charset="-78"/>
            </a:endParaRPr>
          </a:p>
        </p:txBody>
      </p:sp>
      <p:pic>
        <p:nvPicPr>
          <p:cNvPr id="36866" name="Picture 2" descr="H:\damavand-809120819040_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381000" y="838200"/>
            <a:ext cx="8069263" cy="5705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055075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5996815"/>
              </p:ext>
            </p:extLst>
          </p:nvPr>
        </p:nvGraphicFramePr>
        <p:xfrm>
          <a:off x="228600" y="206746"/>
          <a:ext cx="8763000" cy="6498852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2154418"/>
                <a:gridCol w="1350782"/>
                <a:gridCol w="1752600"/>
                <a:gridCol w="1752600"/>
                <a:gridCol w="1752600"/>
              </a:tblGrid>
              <a:tr h="1179428">
                <a:tc gridSpan="5">
                  <a:txBody>
                    <a:bodyPr/>
                    <a:lstStyle/>
                    <a:p>
                      <a:pPr algn="r" rtl="1"/>
                      <a:r>
                        <a:rPr lang="fa-IR" sz="2800" dirty="0" smtClean="0"/>
                        <a:t>درمانی</a:t>
                      </a:r>
                      <a:endParaRPr lang="fa-IR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</a:tr>
              <a:tr h="810856">
                <a:tc>
                  <a:txBody>
                    <a:bodyPr/>
                    <a:lstStyle/>
                    <a:p>
                      <a:pPr algn="r" rtl="1"/>
                      <a:r>
                        <a:rPr lang="fa-IR" baseline="0" dirty="0" smtClean="0"/>
                        <a:t>زیر مجموعه: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کد</a:t>
                      </a:r>
                      <a:r>
                        <a:rPr lang="fa-IR" baseline="0" dirty="0" smtClean="0"/>
                        <a:t> طبقات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مساحت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درصد</a:t>
                      </a:r>
                      <a:r>
                        <a:rPr lang="fa-IR" baseline="0" dirty="0" smtClean="0"/>
                        <a:t> به کل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 dirty="0"/>
                    </a:p>
                  </a:txBody>
                  <a:tcPr/>
                </a:tc>
              </a:tr>
              <a:tr h="386748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اتاق</a:t>
                      </a:r>
                      <a:r>
                        <a:rPr lang="fa-IR" baseline="0" dirty="0" smtClean="0"/>
                        <a:t> پزشکان و پرستاران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506.9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1.3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 dirty="0"/>
                    </a:p>
                  </a:txBody>
                  <a:tcPr/>
                </a:tc>
              </a:tr>
              <a:tr h="641088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اتاق</a:t>
                      </a:r>
                      <a:r>
                        <a:rPr lang="fa-IR" baseline="0" dirty="0" smtClean="0"/>
                        <a:t> های بستری</a:t>
                      </a:r>
                      <a:r>
                        <a:rPr lang="en-US" baseline="0" dirty="0" smtClean="0"/>
                        <a:t>  </a:t>
                      </a:r>
                    </a:p>
                    <a:p>
                      <a:pPr algn="r" rtl="1"/>
                      <a:r>
                        <a:rPr lang="fa-IR" baseline="0" dirty="0" smtClean="0"/>
                        <a:t>و درمانی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en-US" dirty="0" smtClean="0"/>
                        <a:t>-1,1,2,3,4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5206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15.47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 dirty="0"/>
                    </a:p>
                  </a:txBody>
                  <a:tcPr/>
                </a:tc>
              </a:tr>
              <a:tr h="386748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اتاق</a:t>
                      </a:r>
                      <a:r>
                        <a:rPr lang="fa-IR" baseline="0" dirty="0" smtClean="0"/>
                        <a:t> های کار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171.8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0.4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 dirty="0"/>
                    </a:p>
                  </a:txBody>
                  <a:tcPr/>
                </a:tc>
              </a:tr>
              <a:tr h="386748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بخش</a:t>
                      </a:r>
                      <a:r>
                        <a:rPr lang="fa-IR" baseline="0" dirty="0" smtClean="0"/>
                        <a:t> زنان و زایمان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en-US" dirty="0" smtClean="0"/>
                        <a:t>0,1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279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0.7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 dirty="0"/>
                    </a:p>
                  </a:txBody>
                  <a:tcPr/>
                </a:tc>
              </a:tr>
              <a:tr h="386748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بخش</a:t>
                      </a:r>
                      <a:r>
                        <a:rPr lang="fa-IR" baseline="0" dirty="0" smtClean="0"/>
                        <a:t> کودکان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en-US" dirty="0" smtClean="0"/>
                        <a:t>2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165.1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0.35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 dirty="0"/>
                    </a:p>
                  </a:txBody>
                  <a:tcPr/>
                </a:tc>
              </a:tr>
              <a:tr h="386748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اتاق</a:t>
                      </a:r>
                      <a:r>
                        <a:rPr lang="fa-IR" baseline="0" dirty="0" smtClean="0"/>
                        <a:t> های جراحی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en-US" dirty="0" smtClean="0"/>
                        <a:t>1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816.2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2.2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 dirty="0"/>
                    </a:p>
                  </a:txBody>
                  <a:tcPr/>
                </a:tc>
              </a:tr>
              <a:tr h="386748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رادیولوژی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en-US" dirty="0" smtClean="0"/>
                        <a:t>-1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155.8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0.37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 dirty="0"/>
                    </a:p>
                  </a:txBody>
                  <a:tcPr/>
                </a:tc>
              </a:tr>
              <a:tr h="386748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آزمایشگاه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en-US" dirty="0" smtClean="0"/>
                        <a:t>-1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775.8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2.03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 dirty="0"/>
                    </a:p>
                  </a:txBody>
                  <a:tcPr/>
                </a:tc>
              </a:tr>
              <a:tr h="386748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کلینیک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en-US" dirty="0" smtClean="0"/>
                        <a:t>0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279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0.7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 dirty="0"/>
                    </a:p>
                  </a:txBody>
                  <a:tcPr/>
                </a:tc>
              </a:tr>
              <a:tr h="386748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اورژانس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en-US" dirty="0" smtClean="0"/>
                        <a:t>-1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706.1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2.54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 dirty="0"/>
                    </a:p>
                  </a:txBody>
                  <a:tcPr/>
                </a:tc>
              </a:tr>
              <a:tr h="386748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کل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9061.7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26.06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143031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1067929"/>
              </p:ext>
            </p:extLst>
          </p:nvPr>
        </p:nvGraphicFramePr>
        <p:xfrm>
          <a:off x="152400" y="227575"/>
          <a:ext cx="8763000" cy="647802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190750"/>
                <a:gridCol w="2190750"/>
                <a:gridCol w="2190750"/>
                <a:gridCol w="2190750"/>
              </a:tblGrid>
              <a:tr h="908967">
                <a:tc gridSpan="4">
                  <a:txBody>
                    <a:bodyPr/>
                    <a:lstStyle/>
                    <a:p>
                      <a:pPr algn="r" rtl="1"/>
                      <a:r>
                        <a:rPr lang="fa-IR" sz="2800" dirty="0" smtClean="0"/>
                        <a:t>خدماتی</a:t>
                      </a:r>
                      <a:endParaRPr lang="fa-IR" sz="2800" dirty="0"/>
                    </a:p>
                  </a:txBody>
                  <a:tcP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</a:tr>
              <a:tr h="605978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زیر مجموعه</a:t>
                      </a:r>
                      <a:r>
                        <a:rPr lang="fa-IR" baseline="0" dirty="0" smtClean="0"/>
                        <a:t> ها: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کد</a:t>
                      </a:r>
                      <a:r>
                        <a:rPr lang="fa-IR" baseline="0" dirty="0" smtClean="0"/>
                        <a:t> طبقات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مساحت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درصد</a:t>
                      </a:r>
                      <a:r>
                        <a:rPr lang="fa-IR" baseline="0" dirty="0" smtClean="0"/>
                        <a:t> به کل</a:t>
                      </a:r>
                      <a:endParaRPr lang="fa-IR" dirty="0"/>
                    </a:p>
                  </a:txBody>
                  <a:tcPr/>
                </a:tc>
              </a:tr>
              <a:tr h="655501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دستشویی و جاروشوری</a:t>
                      </a:r>
                      <a:r>
                        <a:rPr lang="fa-IR" baseline="0" dirty="0" smtClean="0"/>
                        <a:t> و حمام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454.2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1.2</a:t>
                      </a:r>
                      <a:endParaRPr lang="fa-IR" dirty="0"/>
                    </a:p>
                  </a:txBody>
                  <a:tcPr/>
                </a:tc>
              </a:tr>
              <a:tr h="374572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رستوران و کافه</a:t>
                      </a:r>
                      <a:r>
                        <a:rPr lang="fa-IR" baseline="0" dirty="0" smtClean="0"/>
                        <a:t> تریا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2- و 5 و 0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1137.6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3</a:t>
                      </a:r>
                      <a:endParaRPr lang="fa-IR" dirty="0"/>
                    </a:p>
                  </a:txBody>
                  <a:tcPr/>
                </a:tc>
              </a:tr>
              <a:tr h="655501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رختکن</a:t>
                      </a:r>
                      <a:r>
                        <a:rPr lang="fa-IR" baseline="0" dirty="0" smtClean="0"/>
                        <a:t> و اتاق استراحت</a:t>
                      </a:r>
                      <a:r>
                        <a:rPr lang="en-US" baseline="0" dirty="0" smtClean="0"/>
                        <a:t> </a:t>
                      </a:r>
                      <a:r>
                        <a:rPr lang="fa-IR" baseline="0" dirty="0" smtClean="0"/>
                        <a:t> و نمازخانه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2-</a:t>
                      </a:r>
                      <a:r>
                        <a:rPr lang="fa-IR" baseline="0" dirty="0" smtClean="0"/>
                        <a:t> و ....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409.1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en-US" dirty="0" smtClean="0"/>
                        <a:t>1.1</a:t>
                      </a:r>
                      <a:endParaRPr lang="fa-IR" dirty="0"/>
                    </a:p>
                  </a:txBody>
                  <a:tcPr/>
                </a:tc>
              </a:tr>
              <a:tr h="374572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انبار</a:t>
                      </a:r>
                      <a:r>
                        <a:rPr lang="fa-IR" baseline="0" dirty="0" smtClean="0"/>
                        <a:t> و سردخانه ها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2- و</a:t>
                      </a:r>
                      <a:r>
                        <a:rPr lang="fa-IR" baseline="0" dirty="0" smtClean="0"/>
                        <a:t> 1- و ...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en-US" dirty="0" smtClean="0"/>
                        <a:t>1200.6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en-US" dirty="0" smtClean="0"/>
                        <a:t>3.2</a:t>
                      </a:r>
                      <a:endParaRPr lang="fa-IR" dirty="0"/>
                    </a:p>
                  </a:txBody>
                  <a:tcPr/>
                </a:tc>
              </a:tr>
              <a:tr h="374572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پارکینگ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2-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2678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7.2</a:t>
                      </a:r>
                      <a:endParaRPr lang="fa-IR" dirty="0"/>
                    </a:p>
                  </a:txBody>
                  <a:tcPr/>
                </a:tc>
              </a:tr>
              <a:tr h="374572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شستشو</a:t>
                      </a:r>
                      <a:r>
                        <a:rPr lang="fa-IR" baseline="0" dirty="0" smtClean="0"/>
                        <a:t> و اتوکشی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en-US" dirty="0" smtClean="0"/>
                        <a:t>-2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420.7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1.1</a:t>
                      </a:r>
                      <a:endParaRPr lang="fa-IR" dirty="0"/>
                    </a:p>
                  </a:txBody>
                  <a:tcPr/>
                </a:tc>
              </a:tr>
              <a:tr h="374572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متصدی و بازرسی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en-US" dirty="0" smtClean="0"/>
                        <a:t>-1,…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102.7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0.21</a:t>
                      </a:r>
                      <a:endParaRPr lang="fa-IR" dirty="0"/>
                    </a:p>
                  </a:txBody>
                  <a:tcPr/>
                </a:tc>
              </a:tr>
              <a:tr h="655501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داروخانه</a:t>
                      </a:r>
                      <a:r>
                        <a:rPr lang="en-US" dirty="0" smtClean="0"/>
                        <a:t> , </a:t>
                      </a:r>
                      <a:r>
                        <a:rPr lang="fa-IR" dirty="0" smtClean="0"/>
                        <a:t>آماده</a:t>
                      </a:r>
                      <a:r>
                        <a:rPr lang="fa-IR" baseline="0" dirty="0" smtClean="0"/>
                        <a:t> سازی دارو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...و</a:t>
                      </a:r>
                      <a:r>
                        <a:rPr lang="en-US" dirty="0" smtClean="0"/>
                        <a:t>0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129.8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0.3</a:t>
                      </a:r>
                      <a:endParaRPr lang="fa-IR" dirty="0"/>
                    </a:p>
                  </a:txBody>
                  <a:tcPr/>
                </a:tc>
              </a:tr>
              <a:tr h="374572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اطلاعات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0و ...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71.6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0.19</a:t>
                      </a:r>
                      <a:endParaRPr lang="fa-IR" dirty="0"/>
                    </a:p>
                  </a:txBody>
                  <a:tcPr/>
                </a:tc>
              </a:tr>
              <a:tr h="374572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آبدارخانه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263.7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0.7</a:t>
                      </a:r>
                      <a:endParaRPr lang="fa-IR" dirty="0"/>
                    </a:p>
                  </a:txBody>
                  <a:tcPr/>
                </a:tc>
              </a:tr>
              <a:tr h="374572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کل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6868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18.2</a:t>
                      </a:r>
                      <a:endParaRPr lang="fa-I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771510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4571682"/>
              </p:ext>
            </p:extLst>
          </p:nvPr>
        </p:nvGraphicFramePr>
        <p:xfrm>
          <a:off x="304800" y="304800"/>
          <a:ext cx="8534400" cy="624239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133600"/>
                <a:gridCol w="2133600"/>
                <a:gridCol w="2133600"/>
                <a:gridCol w="2133600"/>
              </a:tblGrid>
              <a:tr h="1351817">
                <a:tc gridSpan="4">
                  <a:txBody>
                    <a:bodyPr/>
                    <a:lstStyle/>
                    <a:p>
                      <a:pPr algn="r" rtl="1"/>
                      <a:r>
                        <a:rPr lang="fa-IR" sz="2800" dirty="0" smtClean="0"/>
                        <a:t>اداری</a:t>
                      </a:r>
                      <a:endParaRPr lang="fa-IR" sz="2800" dirty="0"/>
                    </a:p>
                  </a:txBody>
                  <a:tcPr>
                    <a:solidFill>
                      <a:srgbClr val="F79443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</a:tr>
              <a:tr h="901212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زیر</a:t>
                      </a:r>
                      <a:r>
                        <a:rPr lang="fa-IR" baseline="0" dirty="0" smtClean="0"/>
                        <a:t>مجموعه: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کد</a:t>
                      </a:r>
                      <a:r>
                        <a:rPr lang="fa-IR" baseline="0" dirty="0" smtClean="0"/>
                        <a:t> طبقات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مساحت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درصد به کل</a:t>
                      </a:r>
                      <a:endParaRPr lang="fa-IR" dirty="0"/>
                    </a:p>
                  </a:txBody>
                  <a:tcPr/>
                </a:tc>
              </a:tr>
              <a:tr h="43859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اتاق</a:t>
                      </a:r>
                      <a:r>
                        <a:rPr lang="fa-IR" baseline="0" dirty="0" smtClean="0"/>
                        <a:t> کار و جلسه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13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0.03</a:t>
                      </a:r>
                      <a:endParaRPr lang="fa-IR" dirty="0"/>
                    </a:p>
                  </a:txBody>
                  <a:tcPr/>
                </a:tc>
              </a:tr>
              <a:tr h="432581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اتاق</a:t>
                      </a:r>
                      <a:r>
                        <a:rPr lang="fa-IR" baseline="0" dirty="0" smtClean="0"/>
                        <a:t> مدیران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0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163.5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0.4</a:t>
                      </a:r>
                      <a:endParaRPr lang="fa-IR" dirty="0"/>
                    </a:p>
                  </a:txBody>
                  <a:tcPr/>
                </a:tc>
              </a:tr>
              <a:tr h="43859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اتاق مدارک جاری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0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22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0.05</a:t>
                      </a:r>
                      <a:endParaRPr lang="fa-IR" dirty="0"/>
                    </a:p>
                  </a:txBody>
                  <a:tcPr/>
                </a:tc>
              </a:tr>
              <a:tr h="486654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بایگانی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0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8.3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0.02</a:t>
                      </a:r>
                      <a:endParaRPr lang="fa-IR" dirty="0"/>
                    </a:p>
                  </a:txBody>
                  <a:tcPr/>
                </a:tc>
              </a:tr>
              <a:tr h="43859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اتاق کامپیوتر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0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68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0.18</a:t>
                      </a:r>
                      <a:endParaRPr lang="fa-IR" dirty="0"/>
                    </a:p>
                  </a:txBody>
                  <a:tcPr/>
                </a:tc>
              </a:tr>
              <a:tr h="43859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اتاق</a:t>
                      </a:r>
                      <a:r>
                        <a:rPr lang="fa-IR" baseline="0" dirty="0" smtClean="0"/>
                        <a:t> کارمندان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117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0.3</a:t>
                      </a:r>
                      <a:endParaRPr lang="fa-IR" dirty="0"/>
                    </a:p>
                  </a:txBody>
                  <a:tcPr/>
                </a:tc>
              </a:tr>
              <a:tr h="43859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پذیرش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54.3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0.02</a:t>
                      </a:r>
                      <a:endParaRPr lang="fa-IR" dirty="0"/>
                    </a:p>
                  </a:txBody>
                  <a:tcPr/>
                </a:tc>
              </a:tr>
              <a:tr h="43859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حسابداری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0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132.6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0.3</a:t>
                      </a:r>
                      <a:endParaRPr lang="fa-IR" dirty="0"/>
                    </a:p>
                  </a:txBody>
                  <a:tcPr/>
                </a:tc>
              </a:tr>
              <a:tr h="43859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کل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588.2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2.44</a:t>
                      </a:r>
                      <a:endParaRPr lang="fa-I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604459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1797977"/>
              </p:ext>
            </p:extLst>
          </p:nvPr>
        </p:nvGraphicFramePr>
        <p:xfrm>
          <a:off x="228600" y="228600"/>
          <a:ext cx="8686800" cy="63550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569064"/>
                <a:gridCol w="1774336"/>
                <a:gridCol w="2171700"/>
                <a:gridCol w="2171700"/>
              </a:tblGrid>
              <a:tr h="1143000">
                <a:tc gridSpan="4">
                  <a:txBody>
                    <a:bodyPr/>
                    <a:lstStyle/>
                    <a:p>
                      <a:pPr algn="r" rtl="1"/>
                      <a:r>
                        <a:rPr lang="fa-IR" sz="2800" dirty="0" smtClean="0"/>
                        <a:t>تآسیسات</a:t>
                      </a:r>
                      <a:endParaRPr lang="fa-IR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زیر</a:t>
                      </a:r>
                      <a:r>
                        <a:rPr lang="fa-IR" baseline="0" dirty="0" smtClean="0"/>
                        <a:t> مجموعه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کد</a:t>
                      </a:r>
                      <a:r>
                        <a:rPr lang="fa-IR" baseline="0" dirty="0" smtClean="0"/>
                        <a:t> طبقات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مساحت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درصد</a:t>
                      </a:r>
                      <a:r>
                        <a:rPr lang="fa-IR" baseline="0" dirty="0" smtClean="0"/>
                        <a:t> به کل</a:t>
                      </a:r>
                      <a:endParaRPr lang="fa-I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اتاق هواساز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127.3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0.3</a:t>
                      </a:r>
                      <a:endParaRPr lang="fa-I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اتاق های</a:t>
                      </a:r>
                      <a:r>
                        <a:rPr lang="fa-IR" baseline="0" dirty="0" smtClean="0"/>
                        <a:t> تآسیسات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370.2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1</a:t>
                      </a:r>
                      <a:endParaRPr lang="fa-I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کانال ها و لوله</a:t>
                      </a:r>
                      <a:r>
                        <a:rPr lang="fa-IR" baseline="0" dirty="0" smtClean="0"/>
                        <a:t> ها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1818.5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4.5</a:t>
                      </a:r>
                      <a:endParaRPr lang="fa-I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طبقه</a:t>
                      </a:r>
                      <a:r>
                        <a:rPr lang="fa-IR" baseline="0" dirty="0" smtClean="0"/>
                        <a:t> تکنیک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3629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9.8</a:t>
                      </a:r>
                      <a:endParaRPr lang="fa-I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اتاق</a:t>
                      </a:r>
                      <a:r>
                        <a:rPr lang="fa-IR" baseline="0" dirty="0" smtClean="0"/>
                        <a:t> برق و برق اضطراری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90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0.2</a:t>
                      </a:r>
                      <a:endParaRPr lang="fa-I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تصفیه خانه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248.1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0.6</a:t>
                      </a:r>
                      <a:endParaRPr lang="fa-I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موتورخانه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635.4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1.7</a:t>
                      </a:r>
                      <a:endParaRPr lang="fa-I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مخابرات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22.6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0.06</a:t>
                      </a:r>
                      <a:endParaRPr lang="fa-I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ژنراتور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64.4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0.1</a:t>
                      </a:r>
                      <a:endParaRPr lang="fa-I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dirty="0" smtClean="0"/>
                        <a:t>نورگیر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3100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8.4</a:t>
                      </a:r>
                      <a:endParaRPr lang="fa-I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مخزن</a:t>
                      </a:r>
                      <a:r>
                        <a:rPr lang="fa-IR" baseline="0" dirty="0" smtClean="0"/>
                        <a:t> آب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339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1.74</a:t>
                      </a:r>
                      <a:endParaRPr lang="fa-I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کل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10444.5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28.4</a:t>
                      </a:r>
                      <a:endParaRPr lang="fa-I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373906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5635304"/>
              </p:ext>
            </p:extLst>
          </p:nvPr>
        </p:nvGraphicFramePr>
        <p:xfrm>
          <a:off x="304800" y="304800"/>
          <a:ext cx="8534400" cy="617219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133600"/>
                <a:gridCol w="2133600"/>
                <a:gridCol w="2133600"/>
                <a:gridCol w="2133600"/>
              </a:tblGrid>
              <a:tr h="1708173">
                <a:tc gridSpan="4">
                  <a:txBody>
                    <a:bodyPr/>
                    <a:lstStyle/>
                    <a:p>
                      <a:pPr algn="r" rtl="1"/>
                      <a:r>
                        <a:rPr lang="fa-IR" dirty="0" smtClean="0">
                          <a:solidFill>
                            <a:schemeClr val="tx1"/>
                          </a:solidFill>
                        </a:rPr>
                        <a:t>فضاهای</a:t>
                      </a:r>
                      <a:r>
                        <a:rPr lang="fa-IR" baseline="0" dirty="0" smtClean="0">
                          <a:solidFill>
                            <a:schemeClr val="tx1"/>
                          </a:solidFill>
                        </a:rPr>
                        <a:t> ارتباطی</a:t>
                      </a:r>
                      <a:endParaRPr lang="fa-I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</a:tr>
              <a:tr h="1138782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زیر مجموعه</a:t>
                      </a:r>
                      <a:r>
                        <a:rPr lang="fa-IR" baseline="0" dirty="0" smtClean="0"/>
                        <a:t> ها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کد طبقات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مساحت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درصد</a:t>
                      </a:r>
                      <a:r>
                        <a:rPr lang="fa-IR" baseline="0" dirty="0" smtClean="0"/>
                        <a:t> به کل</a:t>
                      </a:r>
                      <a:endParaRPr lang="fa-IR" dirty="0"/>
                    </a:p>
                  </a:txBody>
                  <a:tcPr/>
                </a:tc>
              </a:tr>
              <a:tr h="554207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آسانسور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356.6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0.9</a:t>
                      </a:r>
                      <a:endParaRPr lang="fa-IR" dirty="0"/>
                    </a:p>
                  </a:txBody>
                  <a:tcPr/>
                </a:tc>
              </a:tr>
              <a:tr h="554207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راهرو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5160.3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13.04</a:t>
                      </a:r>
                      <a:endParaRPr lang="fa-IR" dirty="0"/>
                    </a:p>
                  </a:txBody>
                  <a:tcPr/>
                </a:tc>
              </a:tr>
              <a:tr h="554207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فضاهای</a:t>
                      </a:r>
                      <a:r>
                        <a:rPr lang="fa-IR" baseline="0" dirty="0" smtClean="0"/>
                        <a:t> روباز مشاع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1732.8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4.7</a:t>
                      </a:r>
                      <a:endParaRPr lang="fa-IR" dirty="0"/>
                    </a:p>
                  </a:txBody>
                  <a:tcPr/>
                </a:tc>
              </a:tr>
              <a:tr h="554207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لابی</a:t>
                      </a:r>
                      <a:r>
                        <a:rPr lang="fa-IR" baseline="0" dirty="0" smtClean="0"/>
                        <a:t> های انتظار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1399.9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3.8</a:t>
                      </a:r>
                      <a:endParaRPr lang="fa-IR" dirty="0"/>
                    </a:p>
                  </a:txBody>
                  <a:tcPr/>
                </a:tc>
              </a:tr>
              <a:tr h="554207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راه</a:t>
                      </a:r>
                      <a:r>
                        <a:rPr lang="fa-IR" baseline="0" dirty="0" smtClean="0"/>
                        <a:t> پله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577.6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1.5</a:t>
                      </a:r>
                      <a:endParaRPr lang="fa-IR" dirty="0"/>
                    </a:p>
                  </a:txBody>
                  <a:tcPr/>
                </a:tc>
              </a:tr>
              <a:tr h="554207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کل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9838.2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24.9</a:t>
                      </a:r>
                      <a:endParaRPr lang="fa-I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533219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-214338"/>
            <a:ext cx="8229600" cy="1143000"/>
          </a:xfrm>
        </p:spPr>
        <p:txBody>
          <a:bodyPr>
            <a:normAutofit/>
          </a:bodyPr>
          <a:lstStyle/>
          <a:p>
            <a:endParaRPr lang="fa-IR" sz="32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1000"/>
            <a:ext cx="8429684" cy="6010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 descr="C:\Users\ISATIS\Desktop\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91000"/>
            <a:ext cx="3962400" cy="21380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ISATIS\Desktop\lale_hos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34" y="381000"/>
            <a:ext cx="8390965" cy="3733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6100278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C:\Users\Assad\Desktop\laleh\DSC016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4210080" cy="40719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9" name="Picture 9" descr="C:\Users\Assad\Desktop\laleh\IMG_34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7506" y="2510118"/>
            <a:ext cx="4210080" cy="40719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4675826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D:\DCIM\101CANON\IMG_15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52400"/>
            <a:ext cx="6096000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80" name="Picture 8" descr="C:\Users\Assad\Desktop\laleh\IMG_34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505200"/>
            <a:ext cx="6096000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8476484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Autofit/>
          </a:bodyPr>
          <a:lstStyle/>
          <a:p>
            <a:pPr algn="r"/>
            <a:r>
              <a:rPr lang="fa-IR" sz="1800" dirty="0" smtClean="0">
                <a:solidFill>
                  <a:srgbClr val="00B0F0"/>
                </a:solidFill>
                <a:cs typeface="A  Mitra_4 (MRT)" panose="00000700000000000000" pitchFamily="2" charset="-78"/>
              </a:rPr>
              <a:t>                                                              </a:t>
            </a:r>
            <a:r>
              <a:rPr lang="fa-IR" sz="2400" dirty="0" smtClean="0">
                <a:solidFill>
                  <a:srgbClr val="00B0F0"/>
                </a:solidFill>
                <a:cs typeface="A  Mitra_4 (MRT)" panose="00000700000000000000" pitchFamily="2" charset="-78"/>
              </a:rPr>
              <a:t>راهنمای طبقات </a:t>
            </a:r>
            <a:br>
              <a:rPr lang="fa-IR" sz="2400" dirty="0" smtClean="0">
                <a:solidFill>
                  <a:srgbClr val="00B0F0"/>
                </a:solidFill>
                <a:cs typeface="A  Mitra_4 (MRT)" panose="00000700000000000000" pitchFamily="2" charset="-78"/>
              </a:rPr>
            </a:br>
            <a:r>
              <a:rPr lang="fa-IR" sz="1800" dirty="0" smtClean="0">
                <a:cs typeface="A  Mitra_4 (MRT)" panose="00000700000000000000" pitchFamily="2" charset="-78"/>
              </a:rPr>
              <a:t/>
            </a:r>
            <a:br>
              <a:rPr lang="fa-IR" sz="1800" dirty="0" smtClean="0">
                <a:cs typeface="A  Mitra_4 (MRT)" panose="00000700000000000000" pitchFamily="2" charset="-78"/>
              </a:rPr>
            </a:br>
            <a:r>
              <a:rPr lang="fa-IR" sz="1800" dirty="0">
                <a:cs typeface="A  Mitra_4 (MRT)" panose="00000700000000000000" pitchFamily="2" charset="-78"/>
              </a:rPr>
              <a:t/>
            </a:r>
            <a:br>
              <a:rPr lang="fa-IR" sz="1800" dirty="0">
                <a:cs typeface="A  Mitra_4 (MRT)" panose="00000700000000000000" pitchFamily="2" charset="-78"/>
              </a:rPr>
            </a:br>
            <a:r>
              <a:rPr lang="fa-IR" sz="1800" dirty="0" smtClean="0">
                <a:cs typeface="A  Mitra_4 (MRT)" panose="00000700000000000000" pitchFamily="2" charset="-78"/>
              </a:rPr>
              <a:t>همكف : </a:t>
            </a:r>
            <a:r>
              <a:rPr lang="fa-IR" sz="1800" dirty="0">
                <a:cs typeface="A  Mitra_4 (MRT)" panose="00000700000000000000" pitchFamily="2" charset="-78"/>
              </a:rPr>
              <a:t>كلينيك ها و پاراکلينيکهای تخصصی و فوق تخصصی مرتبط با تمام تخصصها و قسمت های </a:t>
            </a:r>
            <a:r>
              <a:rPr lang="fa-IR" sz="1800" dirty="0" smtClean="0">
                <a:cs typeface="A  Mitra_4 (MRT)" panose="00000700000000000000" pitchFamily="2" charset="-78"/>
              </a:rPr>
              <a:t>اداری .</a:t>
            </a:r>
            <a:br>
              <a:rPr lang="fa-IR" sz="1800" dirty="0" smtClean="0">
                <a:cs typeface="A  Mitra_4 (MRT)" panose="00000700000000000000" pitchFamily="2" charset="-78"/>
              </a:rPr>
            </a:br>
            <a:r>
              <a:rPr lang="fa-IR" sz="1800" dirty="0">
                <a:cs typeface="A  Mitra_4 (MRT)" panose="00000700000000000000" pitchFamily="2" charset="-78"/>
              </a:rPr>
              <a:t/>
            </a:r>
            <a:br>
              <a:rPr lang="fa-IR" sz="1800" dirty="0">
                <a:cs typeface="A  Mitra_4 (MRT)" panose="00000700000000000000" pitchFamily="2" charset="-78"/>
              </a:rPr>
            </a:br>
            <a:r>
              <a:rPr lang="fa-IR" sz="1800" dirty="0" smtClean="0">
                <a:cs typeface="A  Mitra_4 (MRT)" panose="00000700000000000000" pitchFamily="2" charset="-78"/>
              </a:rPr>
              <a:t>طبقه </a:t>
            </a:r>
            <a:r>
              <a:rPr lang="fa-IR" sz="1800" dirty="0">
                <a:cs typeface="A  Mitra_4 (MRT)" panose="00000700000000000000" pitchFamily="2" charset="-78"/>
              </a:rPr>
              <a:t>اول: </a:t>
            </a:r>
            <a:r>
              <a:rPr lang="en-US" sz="1800" dirty="0">
                <a:cs typeface="A  Mitra_4 (MRT)" panose="00000700000000000000" pitchFamily="2" charset="-78"/>
              </a:rPr>
              <a:t>ICU-OH </a:t>
            </a:r>
            <a:r>
              <a:rPr lang="en-US" sz="1800" dirty="0" smtClean="0">
                <a:cs typeface="A  Mitra_4 (MRT)" panose="00000700000000000000" pitchFamily="2" charset="-78"/>
              </a:rPr>
              <a:t>‌</a:t>
            </a:r>
            <a:r>
              <a:rPr lang="fa-IR" sz="1800" dirty="0" smtClean="0">
                <a:cs typeface="A  Mitra_4 (MRT)" panose="00000700000000000000" pitchFamily="2" charset="-78"/>
              </a:rPr>
              <a:t> </a:t>
            </a:r>
            <a:r>
              <a:rPr lang="en-US" sz="1800" dirty="0" smtClean="0">
                <a:cs typeface="A  Mitra_4 (MRT)" panose="00000700000000000000" pitchFamily="2" charset="-78"/>
              </a:rPr>
              <a:t>،CCU </a:t>
            </a:r>
            <a:r>
              <a:rPr lang="fa-IR" sz="1800" dirty="0" smtClean="0">
                <a:cs typeface="A  Mitra_4 (MRT)" panose="00000700000000000000" pitchFamily="2" charset="-78"/>
              </a:rPr>
              <a:t> </a:t>
            </a:r>
            <a:r>
              <a:rPr lang="en-US" sz="1800" dirty="0" smtClean="0">
                <a:cs typeface="A  Mitra_4 (MRT)" panose="00000700000000000000" pitchFamily="2" charset="-78"/>
              </a:rPr>
              <a:t>، </a:t>
            </a:r>
            <a:r>
              <a:rPr lang="fa-IR" sz="1800" dirty="0">
                <a:cs typeface="A  Mitra_4 (MRT)" panose="00000700000000000000" pitchFamily="2" charset="-78"/>
              </a:rPr>
              <a:t>بلوک زایمان </a:t>
            </a:r>
            <a:r>
              <a:rPr lang="fa-IR" sz="1800" dirty="0" smtClean="0">
                <a:cs typeface="A  Mitra_4 (MRT)" panose="00000700000000000000" pitchFamily="2" charset="-78"/>
              </a:rPr>
              <a:t>، اتاق </a:t>
            </a:r>
            <a:r>
              <a:rPr lang="fa-IR" sz="1800" dirty="0">
                <a:cs typeface="A  Mitra_4 (MRT)" panose="00000700000000000000" pitchFamily="2" charset="-78"/>
              </a:rPr>
              <a:t>هاي عمل جنرال و قلب باز و كت لب و پست </a:t>
            </a:r>
            <a:r>
              <a:rPr lang="fa-IR" sz="1800" dirty="0" smtClean="0">
                <a:cs typeface="A  Mitra_4 (MRT)" panose="00000700000000000000" pitchFamily="2" charset="-78"/>
              </a:rPr>
              <a:t>کت .</a:t>
            </a:r>
            <a:br>
              <a:rPr lang="fa-IR" sz="1800" dirty="0" smtClean="0">
                <a:cs typeface="A  Mitra_4 (MRT)" panose="00000700000000000000" pitchFamily="2" charset="-78"/>
              </a:rPr>
            </a:br>
            <a:r>
              <a:rPr lang="fa-IR" sz="1800" dirty="0">
                <a:cs typeface="A  Mitra_4 (MRT)" panose="00000700000000000000" pitchFamily="2" charset="-78"/>
              </a:rPr>
              <a:t/>
            </a:r>
            <a:br>
              <a:rPr lang="fa-IR" sz="1800" dirty="0">
                <a:cs typeface="A  Mitra_4 (MRT)" panose="00000700000000000000" pitchFamily="2" charset="-78"/>
              </a:rPr>
            </a:br>
            <a:r>
              <a:rPr lang="fa-IR" sz="1800" dirty="0" smtClean="0">
                <a:cs typeface="A  Mitra_4 (MRT)" panose="00000700000000000000" pitchFamily="2" charset="-78"/>
              </a:rPr>
              <a:t>طبقه </a:t>
            </a:r>
            <a:r>
              <a:rPr lang="fa-IR" sz="1800" dirty="0">
                <a:cs typeface="A  Mitra_4 (MRT)" panose="00000700000000000000" pitchFamily="2" charset="-78"/>
              </a:rPr>
              <a:t>دوم: بخش </a:t>
            </a:r>
            <a:r>
              <a:rPr lang="fa-IR" sz="1800" dirty="0" smtClean="0">
                <a:cs typeface="A  Mitra_4 (MRT)" panose="00000700000000000000" pitchFamily="2" charset="-78"/>
              </a:rPr>
              <a:t>زنان ، </a:t>
            </a:r>
            <a:r>
              <a:rPr lang="en-US" sz="1800" dirty="0">
                <a:cs typeface="A  Mitra_4 (MRT)" panose="00000700000000000000" pitchFamily="2" charset="-78"/>
              </a:rPr>
              <a:t>NICU </a:t>
            </a:r>
            <a:r>
              <a:rPr lang="fa-IR" sz="1800" dirty="0">
                <a:cs typeface="A  Mitra_4 (MRT)" panose="00000700000000000000" pitchFamily="2" charset="-78"/>
              </a:rPr>
              <a:t> </a:t>
            </a:r>
            <a:r>
              <a:rPr lang="fa-IR" sz="1800" dirty="0" smtClean="0">
                <a:cs typeface="A  Mitra_4 (MRT)" panose="00000700000000000000" pitchFamily="2" charset="-78"/>
              </a:rPr>
              <a:t>،</a:t>
            </a:r>
            <a:r>
              <a:rPr lang="en-US" sz="1800" dirty="0" smtClean="0">
                <a:cs typeface="A  Mitra_4 (MRT)" panose="00000700000000000000" pitchFamily="2" charset="-78"/>
              </a:rPr>
              <a:t> PICU </a:t>
            </a:r>
            <a:r>
              <a:rPr lang="fa-IR" sz="1800" dirty="0">
                <a:cs typeface="A  Mitra_4 (MRT)" panose="00000700000000000000" pitchFamily="2" charset="-78"/>
              </a:rPr>
              <a:t>و بخش جراحي </a:t>
            </a:r>
            <a:r>
              <a:rPr lang="fa-IR" sz="1800" dirty="0" smtClean="0">
                <a:cs typeface="A  Mitra_4 (MRT)" panose="00000700000000000000" pitchFamily="2" charset="-78"/>
              </a:rPr>
              <a:t>قلب ، </a:t>
            </a:r>
            <a:r>
              <a:rPr lang="fa-IR" sz="1800" dirty="0">
                <a:cs typeface="A  Mitra_4 (MRT)" panose="00000700000000000000" pitchFamily="2" charset="-78"/>
              </a:rPr>
              <a:t>اطفال </a:t>
            </a:r>
            <a:r>
              <a:rPr lang="fa-IR" sz="1800" dirty="0" smtClean="0">
                <a:cs typeface="A  Mitra_4 (MRT)" panose="00000700000000000000" pitchFamily="2" charset="-78"/>
              </a:rPr>
              <a:t>.</a:t>
            </a:r>
            <a:br>
              <a:rPr lang="fa-IR" sz="1800" dirty="0" smtClean="0">
                <a:cs typeface="A  Mitra_4 (MRT)" panose="00000700000000000000" pitchFamily="2" charset="-78"/>
              </a:rPr>
            </a:br>
            <a:r>
              <a:rPr lang="fa-IR" sz="1800" dirty="0">
                <a:cs typeface="A  Mitra_4 (MRT)" panose="00000700000000000000" pitchFamily="2" charset="-78"/>
              </a:rPr>
              <a:t/>
            </a:r>
            <a:br>
              <a:rPr lang="fa-IR" sz="1800" dirty="0">
                <a:cs typeface="A  Mitra_4 (MRT)" panose="00000700000000000000" pitchFamily="2" charset="-78"/>
              </a:rPr>
            </a:br>
            <a:r>
              <a:rPr lang="fa-IR" sz="1800" dirty="0" smtClean="0">
                <a:cs typeface="A  Mitra_4 (MRT)" panose="00000700000000000000" pitchFamily="2" charset="-78"/>
              </a:rPr>
              <a:t>طبقه </a:t>
            </a:r>
            <a:r>
              <a:rPr lang="fa-IR" sz="1800" dirty="0">
                <a:cs typeface="A  Mitra_4 (MRT)" panose="00000700000000000000" pitchFamily="2" charset="-78"/>
              </a:rPr>
              <a:t>سوم: بخش </a:t>
            </a:r>
            <a:r>
              <a:rPr lang="en-US" sz="1800" dirty="0">
                <a:cs typeface="A  Mitra_4 (MRT)" panose="00000700000000000000" pitchFamily="2" charset="-78"/>
              </a:rPr>
              <a:t>ICU A </a:t>
            </a:r>
            <a:r>
              <a:rPr lang="fa-IR" sz="1800" dirty="0" smtClean="0">
                <a:cs typeface="A  Mitra_4 (MRT)" panose="00000700000000000000" pitchFamily="2" charset="-78"/>
              </a:rPr>
              <a:t>،</a:t>
            </a:r>
            <a:r>
              <a:rPr lang="en-US" sz="1800" dirty="0" smtClean="0">
                <a:cs typeface="A  Mitra_4 (MRT)" panose="00000700000000000000" pitchFamily="2" charset="-78"/>
              </a:rPr>
              <a:t> </a:t>
            </a:r>
            <a:r>
              <a:rPr lang="en-US" sz="1800" dirty="0">
                <a:cs typeface="A  Mitra_4 (MRT)" panose="00000700000000000000" pitchFamily="2" charset="-78"/>
              </a:rPr>
              <a:t>ICUB </a:t>
            </a:r>
            <a:r>
              <a:rPr lang="fa-IR" sz="1800" dirty="0" smtClean="0">
                <a:cs typeface="A  Mitra_4 (MRT)" panose="00000700000000000000" pitchFamily="2" charset="-78"/>
              </a:rPr>
              <a:t>، جراحي </a:t>
            </a:r>
            <a:r>
              <a:rPr lang="fa-IR" sz="1800" dirty="0">
                <a:cs typeface="A  Mitra_4 (MRT)" panose="00000700000000000000" pitchFamily="2" charset="-78"/>
              </a:rPr>
              <a:t>عمومی و بخش داخلی </a:t>
            </a:r>
            <a:r>
              <a:rPr lang="fa-IR" sz="1800" dirty="0" smtClean="0">
                <a:cs typeface="A  Mitra_4 (MRT)" panose="00000700000000000000" pitchFamily="2" charset="-78"/>
              </a:rPr>
              <a:t>.</a:t>
            </a:r>
            <a:br>
              <a:rPr lang="fa-IR" sz="1800" dirty="0" smtClean="0">
                <a:cs typeface="A  Mitra_4 (MRT)" panose="00000700000000000000" pitchFamily="2" charset="-78"/>
              </a:rPr>
            </a:br>
            <a:r>
              <a:rPr lang="fa-IR" sz="1800" dirty="0">
                <a:cs typeface="A  Mitra_4 (MRT)" panose="00000700000000000000" pitchFamily="2" charset="-78"/>
              </a:rPr>
              <a:t/>
            </a:r>
            <a:br>
              <a:rPr lang="fa-IR" sz="1800" dirty="0">
                <a:cs typeface="A  Mitra_4 (MRT)" panose="00000700000000000000" pitchFamily="2" charset="-78"/>
              </a:rPr>
            </a:br>
            <a:r>
              <a:rPr lang="fa-IR" sz="1800" dirty="0" smtClean="0">
                <a:cs typeface="A  Mitra_4 (MRT)" panose="00000700000000000000" pitchFamily="2" charset="-78"/>
              </a:rPr>
              <a:t>طبقه </a:t>
            </a:r>
            <a:r>
              <a:rPr lang="fa-IR" sz="1800" dirty="0">
                <a:cs typeface="A  Mitra_4 (MRT)" panose="00000700000000000000" pitchFamily="2" charset="-78"/>
              </a:rPr>
              <a:t>چهارم : بخش آنکولوژی ، جراحی پلاستیک وجود </a:t>
            </a:r>
            <a:r>
              <a:rPr lang="fa-IR" sz="1800" dirty="0" smtClean="0">
                <a:cs typeface="A  Mitra_4 (MRT)" panose="00000700000000000000" pitchFamily="2" charset="-78"/>
              </a:rPr>
              <a:t>دارند .</a:t>
            </a:r>
            <a:br>
              <a:rPr lang="fa-IR" sz="1800" dirty="0" smtClean="0">
                <a:cs typeface="A  Mitra_4 (MRT)" panose="00000700000000000000" pitchFamily="2" charset="-78"/>
              </a:rPr>
            </a:br>
            <a:r>
              <a:rPr lang="fa-IR" sz="1800" dirty="0" smtClean="0">
                <a:cs typeface="A  Mitra_4 (MRT)" panose="00000700000000000000" pitchFamily="2" charset="-78"/>
              </a:rPr>
              <a:t/>
            </a:r>
            <a:br>
              <a:rPr lang="fa-IR" sz="1800" dirty="0" smtClean="0">
                <a:cs typeface="A  Mitra_4 (MRT)" panose="00000700000000000000" pitchFamily="2" charset="-78"/>
              </a:rPr>
            </a:br>
            <a:r>
              <a:rPr lang="fa-IR" sz="1800" dirty="0" smtClean="0">
                <a:cs typeface="A  Mitra_4 (MRT)" panose="00000700000000000000" pitchFamily="2" charset="-78"/>
              </a:rPr>
              <a:t>طبقه پنجم : سالن غذاخوری پرسنل و پزشکان .</a:t>
            </a:r>
            <a:br>
              <a:rPr lang="fa-IR" sz="1800" dirty="0" smtClean="0">
                <a:cs typeface="A  Mitra_4 (MRT)" panose="00000700000000000000" pitchFamily="2" charset="-78"/>
              </a:rPr>
            </a:br>
            <a:r>
              <a:rPr lang="fa-IR" sz="1800" dirty="0" smtClean="0">
                <a:cs typeface="A  Mitra_4 (MRT)" panose="00000700000000000000" pitchFamily="2" charset="-78"/>
              </a:rPr>
              <a:t/>
            </a:r>
            <a:br>
              <a:rPr lang="fa-IR" sz="1800" dirty="0" smtClean="0">
                <a:cs typeface="A  Mitra_4 (MRT)" panose="00000700000000000000" pitchFamily="2" charset="-78"/>
              </a:rPr>
            </a:br>
            <a:r>
              <a:rPr lang="fa-IR" sz="1800" dirty="0" smtClean="0">
                <a:cs typeface="A  Mitra_4 (MRT)" panose="00000700000000000000" pitchFamily="2" charset="-78"/>
              </a:rPr>
              <a:t>طبقه ششم : اتاق هواساز .</a:t>
            </a:r>
            <a:br>
              <a:rPr lang="fa-IR" sz="1800" dirty="0" smtClean="0">
                <a:cs typeface="A  Mitra_4 (MRT)" panose="00000700000000000000" pitchFamily="2" charset="-78"/>
              </a:rPr>
            </a:br>
            <a:r>
              <a:rPr lang="fa-IR" sz="1800" dirty="0">
                <a:cs typeface="A  Mitra_4 (MRT)" panose="00000700000000000000" pitchFamily="2" charset="-78"/>
              </a:rPr>
              <a:t/>
            </a:r>
            <a:br>
              <a:rPr lang="fa-IR" sz="1800" dirty="0">
                <a:cs typeface="A  Mitra_4 (MRT)" panose="00000700000000000000" pitchFamily="2" charset="-78"/>
              </a:rPr>
            </a:br>
            <a:r>
              <a:rPr lang="fa-IR" sz="1800" dirty="0">
                <a:cs typeface="A  Mitra_4 (MRT)" panose="00000700000000000000" pitchFamily="2" charset="-78"/>
              </a:rPr>
              <a:t>طبقه منهای یک :تصویر برداری </a:t>
            </a:r>
            <a:r>
              <a:rPr lang="fa-IR" sz="1800" dirty="0" smtClean="0">
                <a:cs typeface="A  Mitra_4 (MRT)" panose="00000700000000000000" pitchFamily="2" charset="-78"/>
              </a:rPr>
              <a:t>،</a:t>
            </a:r>
            <a:r>
              <a:rPr lang="en-US" sz="1800" dirty="0" smtClean="0">
                <a:cs typeface="A  Mitra_4 (MRT)" panose="00000700000000000000" pitchFamily="2" charset="-78"/>
              </a:rPr>
              <a:t> CT-SCAN ، </a:t>
            </a:r>
            <a:r>
              <a:rPr lang="fa-IR" sz="1800" dirty="0">
                <a:cs typeface="A  Mitra_4 (MRT)" panose="00000700000000000000" pitchFamily="2" charset="-78"/>
              </a:rPr>
              <a:t>آزمایشگاه </a:t>
            </a:r>
            <a:r>
              <a:rPr lang="fa-IR" sz="1800" dirty="0" smtClean="0">
                <a:cs typeface="A  Mitra_4 (MRT)" panose="00000700000000000000" pitchFamily="2" charset="-78"/>
              </a:rPr>
              <a:t>، رادیوتراپی ، </a:t>
            </a:r>
            <a:r>
              <a:rPr lang="fa-IR" sz="1800" dirty="0">
                <a:cs typeface="A  Mitra_4 (MRT)" panose="00000700000000000000" pitchFamily="2" charset="-78"/>
              </a:rPr>
              <a:t>اورژانس </a:t>
            </a:r>
            <a:r>
              <a:rPr lang="fa-IR" sz="1800" dirty="0" smtClean="0">
                <a:cs typeface="A  Mitra_4 (MRT)" panose="00000700000000000000" pitchFamily="2" charset="-78"/>
              </a:rPr>
              <a:t>،سنگ </a:t>
            </a:r>
            <a:r>
              <a:rPr lang="fa-IR" sz="1800" dirty="0">
                <a:cs typeface="A  Mitra_4 (MRT)" panose="00000700000000000000" pitchFamily="2" charset="-78"/>
              </a:rPr>
              <a:t>شکن ، دیالیز ، آندوسکوپی ، فیزیوتراپی ، آزمایشگاه سلول های </a:t>
            </a:r>
            <a:r>
              <a:rPr lang="fa-IR" sz="1800" dirty="0" smtClean="0">
                <a:cs typeface="A  Mitra_4 (MRT)" panose="00000700000000000000" pitchFamily="2" charset="-78"/>
              </a:rPr>
              <a:t>بنیادین .</a:t>
            </a:r>
            <a:br>
              <a:rPr lang="fa-IR" sz="1800" dirty="0" smtClean="0">
                <a:cs typeface="A  Mitra_4 (MRT)" panose="00000700000000000000" pitchFamily="2" charset="-78"/>
              </a:rPr>
            </a:br>
            <a:r>
              <a:rPr lang="fa-IR" sz="1800" dirty="0">
                <a:cs typeface="A  Mitra_4 (MRT)" panose="00000700000000000000" pitchFamily="2" charset="-78"/>
              </a:rPr>
              <a:t/>
            </a:r>
            <a:br>
              <a:rPr lang="fa-IR" sz="1800" dirty="0">
                <a:cs typeface="A  Mitra_4 (MRT)" panose="00000700000000000000" pitchFamily="2" charset="-78"/>
              </a:rPr>
            </a:br>
            <a:r>
              <a:rPr lang="fa-IR" sz="1800" dirty="0" smtClean="0">
                <a:cs typeface="A  Mitra_4 (MRT)" panose="00000700000000000000" pitchFamily="2" charset="-78"/>
              </a:rPr>
              <a:t>طبقه </a:t>
            </a:r>
            <a:r>
              <a:rPr lang="fa-IR" sz="1800" dirty="0">
                <a:cs typeface="A  Mitra_4 (MRT)" panose="00000700000000000000" pitchFamily="2" charset="-78"/>
              </a:rPr>
              <a:t>منهاي دو:</a:t>
            </a:r>
            <a:r>
              <a:rPr lang="en-US" sz="1800" dirty="0">
                <a:cs typeface="A  Mitra_4 (MRT)" panose="00000700000000000000" pitchFamily="2" charset="-78"/>
              </a:rPr>
              <a:t>CSR </a:t>
            </a:r>
            <a:r>
              <a:rPr lang="fa-IR" sz="1800" dirty="0">
                <a:cs typeface="A  Mitra_4 (MRT)" panose="00000700000000000000" pitchFamily="2" charset="-78"/>
              </a:rPr>
              <a:t>و واحدهاي </a:t>
            </a:r>
            <a:r>
              <a:rPr lang="fa-IR" sz="1800" dirty="0" smtClean="0">
                <a:cs typeface="A  Mitra_4 (MRT)" panose="00000700000000000000" pitchFamily="2" charset="-78"/>
              </a:rPr>
              <a:t>پشتيباني .</a:t>
            </a:r>
            <a:r>
              <a:rPr lang="fa-IR" sz="1800" dirty="0">
                <a:cs typeface="A  Mitra_4 (MRT)" panose="00000700000000000000" pitchFamily="2" charset="-78"/>
              </a:rPr>
              <a:t/>
            </a:r>
            <a:br>
              <a:rPr lang="fa-IR" sz="1800" dirty="0">
                <a:cs typeface="A  Mitra_4 (MRT)" panose="00000700000000000000" pitchFamily="2" charset="-78"/>
              </a:rPr>
            </a:br>
            <a:r>
              <a:rPr lang="fa-IR" sz="1800" dirty="0" smtClean="0"/>
              <a:t/>
            </a:r>
            <a:br>
              <a:rPr lang="fa-IR" sz="1800" dirty="0" smtClean="0"/>
            </a:br>
            <a:endParaRPr lang="fa-IR" sz="1800" dirty="0"/>
          </a:p>
        </p:txBody>
      </p:sp>
    </p:spTree>
    <p:extLst>
      <p:ext uri="{BB962C8B-B14F-4D97-AF65-F5344CB8AC3E}">
        <p14:creationId xmlns:p14="http://schemas.microsoft.com/office/powerpoint/2010/main" val="3322301468"/>
      </p:ext>
    </p:extLst>
  </p:cSld>
  <p:clrMapOvr>
    <a:masterClrMapping/>
  </p:clrMapOvr>
  <p:transition spd="med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sz="2700" dirty="0" smtClean="0">
                <a:solidFill>
                  <a:schemeClr val="accent1"/>
                </a:solidFill>
                <a:cs typeface="A  Mitra_4 (MRT)" panose="00000700000000000000" pitchFamily="2" charset="-78"/>
              </a:rPr>
              <a:t>نمای جنوبی</a:t>
            </a:r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0899217"/>
              </p:ext>
            </p:extLst>
          </p:nvPr>
        </p:nvGraphicFramePr>
        <p:xfrm>
          <a:off x="533400" y="990600"/>
          <a:ext cx="7929619" cy="5607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Acrobat Document" r:id="rId3" imgW="16039887" imgH="11344229" progId="AcroExch.Document.7">
                  <p:embed/>
                </p:oleObj>
              </mc:Choice>
              <mc:Fallback>
                <p:oleObj name="Acrobat Document" r:id="rId3" imgW="16039887" imgH="11344229" progId="AcroExch.Document.7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990600"/>
                        <a:ext cx="7929619" cy="56076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344038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2400" dirty="0" smtClean="0">
                <a:solidFill>
                  <a:schemeClr val="accent1"/>
                </a:solidFill>
                <a:cs typeface="A  Mitra_4 (MRT)" panose="00000700000000000000" pitchFamily="2" charset="-78"/>
              </a:rPr>
              <a:t>نمای شرقی</a:t>
            </a:r>
            <a:endParaRPr lang="fa-IR" sz="2400" dirty="0">
              <a:solidFill>
                <a:schemeClr val="accent1"/>
              </a:solidFill>
              <a:cs typeface="A  Mitra_4 (MRT)" panose="00000700000000000000" pitchFamily="2" charset="-78"/>
            </a:endParaRPr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975212"/>
              </p:ext>
            </p:extLst>
          </p:nvPr>
        </p:nvGraphicFramePr>
        <p:xfrm>
          <a:off x="304800" y="1143000"/>
          <a:ext cx="8411765" cy="5567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Acrobat Document" r:id="rId3" imgW="16039887" imgH="11344229" progId="AcroExch.Document.7">
                  <p:embed/>
                </p:oleObj>
              </mc:Choice>
              <mc:Fallback>
                <p:oleObj name="Acrobat Document" r:id="rId3" imgW="16039887" imgH="11344229" progId="AcroExch.Document.7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143000"/>
                        <a:ext cx="8411765" cy="55676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710132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1880</TotalTime>
  <Words>648</Words>
  <Application>Microsoft Office PowerPoint</Application>
  <PresentationFormat>On-screen Show (4:3)</PresentationFormat>
  <Paragraphs>228</Paragraphs>
  <Slides>36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Acrobat Document</vt:lpstr>
      <vt:lpstr>PowerPoint Presentation</vt:lpstr>
      <vt:lpstr>تحلیل نمونه موردی داخلی  موضوع : تحلیل بیمارستان لاله  دانشگاه آزاد شهرری  دانشکده هنر و معماری  استاد راهنما : مهندس عطایی همدانی  ارائه : بهاره غنی زاده  نیمسال دوم 93-94</vt:lpstr>
      <vt:lpstr> </vt:lpstr>
      <vt:lpstr>PowerPoint Presentation</vt:lpstr>
      <vt:lpstr>PowerPoint Presentation</vt:lpstr>
      <vt:lpstr>PowerPoint Presentation</vt:lpstr>
      <vt:lpstr>                                                              راهنمای طبقات    همكف : كلينيك ها و پاراکلينيکهای تخصصی و فوق تخصصی مرتبط با تمام تخصصها و قسمت های اداری .  طبقه اول: ICU-OH ‌ ،CCU  ، بلوک زایمان ، اتاق هاي عمل جنرال و قلب باز و كت لب و پست کت .  طبقه دوم: بخش زنان ، NICU  ، PICU و بخش جراحي قلب ، اطفال .  طبقه سوم: بخش ICU A ، ICUB ، جراحي عمومی و بخش داخلی .  طبقه چهارم : بخش آنکولوژی ، جراحی پلاستیک وجود دارند .  طبقه پنجم : سالن غذاخوری پرسنل و پزشکان .  طبقه ششم : اتاق هواساز .  طبقه منهای یک :تصویر برداری ، CT-SCAN ، آزمایشگاه ، رادیوتراپی ، اورژانس ،سنگ شکن ، دیالیز ، آندوسکوپی ، فیزیوتراپی ، آزمایشگاه سلول های بنیادین .  طبقه منهاي دو:CSR و واحدهاي پشتيباني .  </vt:lpstr>
      <vt:lpstr>نمای جنوبی </vt:lpstr>
      <vt:lpstr>نمای شرقی</vt:lpstr>
      <vt:lpstr>نمای شمالی</vt:lpstr>
      <vt:lpstr>نمای غربی</vt:lpstr>
      <vt:lpstr>مقطع عرضی</vt:lpstr>
      <vt:lpstr>سایت پلان بیمارستان لاله</vt:lpstr>
      <vt:lpstr>مسیرهای ارتباطی طبقه همکف</vt:lpstr>
      <vt:lpstr>بخش ها و قسمت ها درطبقه همکف</vt:lpstr>
      <vt:lpstr>مسیرهای ارتباطی طبقه اول</vt:lpstr>
      <vt:lpstr>مسیر های ارتباطی طبقه اول به تفکیک رنگ</vt:lpstr>
      <vt:lpstr>بخش  ها و قسمت ها در طبقه اول</vt:lpstr>
      <vt:lpstr>مسیر های ارتباطی طبقه دوم به تفکیک رنگ</vt:lpstr>
      <vt:lpstr>بخش ها و قسمت ها در طبقه دوم</vt:lpstr>
      <vt:lpstr>مسیرهای ارتباطی طبقه سوم</vt:lpstr>
      <vt:lpstr>مسیرهای ارتباطی طبقه سوم به تفکیک رنگ</vt:lpstr>
      <vt:lpstr>بخش ها و قسمت های طبقه سوم</vt:lpstr>
      <vt:lpstr>مسیرهای ارتباطی طبقه چهارم</vt:lpstr>
      <vt:lpstr>مسیرهای ارتباطی طبقه چهارم به تفکیک رنگ</vt:lpstr>
      <vt:lpstr>طبقه پنجم</vt:lpstr>
      <vt:lpstr> پلان طبقه ششم</vt:lpstr>
      <vt:lpstr>مسیر های ارتباطی زیر زمین اول</vt:lpstr>
      <vt:lpstr>بخش ها و قسمت های زیرزمین اول </vt:lpstr>
      <vt:lpstr>مسیرهای ارتباطی زیرزمین دوم</vt:lpstr>
      <vt:lpstr>بخش ها و قسمت های زیرزمین دوم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ISATIS</cp:lastModifiedBy>
  <cp:revision>176</cp:revision>
  <dcterms:created xsi:type="dcterms:W3CDTF">2006-08-16T00:00:00Z</dcterms:created>
  <dcterms:modified xsi:type="dcterms:W3CDTF">2015-03-03T22:05:00Z</dcterms:modified>
</cp:coreProperties>
</file>