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5" d="100"/>
          <a:sy n="85" d="100"/>
        </p:scale>
        <p:origin x="-2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3A38275-7902-46D7-93E7-2059F09B0DA8}" type="datetimeFigureOut">
              <a:rPr lang="fa-IR" smtClean="0"/>
              <a:pPr/>
              <a:t>15/12/1431</a:t>
            </a:fld>
            <a:endParaRPr lang="fa-IR"/>
          </a:p>
        </p:txBody>
      </p:sp>
      <p:sp>
        <p:nvSpPr>
          <p:cNvPr id="16" name="Slide Number Placeholder 15"/>
          <p:cNvSpPr>
            <a:spLocks noGrp="1"/>
          </p:cNvSpPr>
          <p:nvPr>
            <p:ph type="sldNum" sz="quarter" idx="11"/>
          </p:nvPr>
        </p:nvSpPr>
        <p:spPr/>
        <p:txBody>
          <a:bodyPr/>
          <a:lstStyle/>
          <a:p>
            <a:fld id="{EA6211BE-6D01-4DC2-A532-8720ECCD8614}"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A38275-7902-46D7-93E7-2059F09B0DA8}" type="datetimeFigureOut">
              <a:rPr lang="fa-IR" smtClean="0"/>
              <a:pPr/>
              <a:t>15/12/1431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A6211BE-6D01-4DC2-A532-8720ECCD861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A38275-7902-46D7-93E7-2059F09B0DA8}" type="datetimeFigureOut">
              <a:rPr lang="fa-IR" smtClean="0"/>
              <a:pPr/>
              <a:t>15/12/1431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A6211BE-6D01-4DC2-A532-8720ECCD861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3A38275-7902-46D7-93E7-2059F09B0DA8}" type="datetimeFigureOut">
              <a:rPr lang="fa-IR" smtClean="0"/>
              <a:pPr/>
              <a:t>15/12/1431</a:t>
            </a:fld>
            <a:endParaRPr lang="fa-IR"/>
          </a:p>
        </p:txBody>
      </p:sp>
      <p:sp>
        <p:nvSpPr>
          <p:cNvPr id="15" name="Slide Number Placeholder 14"/>
          <p:cNvSpPr>
            <a:spLocks noGrp="1"/>
          </p:cNvSpPr>
          <p:nvPr>
            <p:ph type="sldNum" sz="quarter" idx="15"/>
          </p:nvPr>
        </p:nvSpPr>
        <p:spPr/>
        <p:txBody>
          <a:bodyPr/>
          <a:lstStyle>
            <a:lvl1pPr algn="ctr">
              <a:defRPr/>
            </a:lvl1pPr>
          </a:lstStyle>
          <a:p>
            <a:fld id="{EA6211BE-6D01-4DC2-A532-8720ECCD8614}" type="slidenum">
              <a:rPr lang="fa-IR" smtClean="0"/>
              <a:pPr/>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A38275-7902-46D7-93E7-2059F09B0DA8}" type="datetimeFigureOut">
              <a:rPr lang="fa-IR" smtClean="0"/>
              <a:pPr/>
              <a:t>15/12/1431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A6211BE-6D01-4DC2-A532-8720ECCD8614}" type="slidenum">
              <a:rPr lang="fa-IR" smtClean="0"/>
              <a:pPr/>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A38275-7902-46D7-93E7-2059F09B0DA8}" type="datetimeFigureOut">
              <a:rPr lang="fa-IR" smtClean="0"/>
              <a:pPr/>
              <a:t>15/12/1431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A6211BE-6D01-4DC2-A532-8720ECCD8614}"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A6211BE-6D01-4DC2-A532-8720ECCD8614}" type="slidenum">
              <a:rPr lang="fa-IR" smtClean="0"/>
              <a:pPr/>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03A38275-7902-46D7-93E7-2059F09B0DA8}" type="datetimeFigureOut">
              <a:rPr lang="fa-IR" smtClean="0"/>
              <a:pPr/>
              <a:t>15/12/1431</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A38275-7902-46D7-93E7-2059F09B0DA8}" type="datetimeFigureOut">
              <a:rPr lang="fa-IR" smtClean="0"/>
              <a:pPr/>
              <a:t>15/12/1431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A6211BE-6D01-4DC2-A532-8720ECCD8614}"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38275-7902-46D7-93E7-2059F09B0DA8}" type="datetimeFigureOut">
              <a:rPr lang="fa-IR" smtClean="0"/>
              <a:pPr/>
              <a:t>15/12/1431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A6211BE-6D01-4DC2-A532-8720ECCD861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3A38275-7902-46D7-93E7-2059F09B0DA8}" type="datetimeFigureOut">
              <a:rPr lang="fa-IR" smtClean="0"/>
              <a:pPr/>
              <a:t>15/12/1431</a:t>
            </a:fld>
            <a:endParaRPr lang="fa-IR"/>
          </a:p>
        </p:txBody>
      </p:sp>
      <p:sp>
        <p:nvSpPr>
          <p:cNvPr id="9" name="Slide Number Placeholder 8"/>
          <p:cNvSpPr>
            <a:spLocks noGrp="1"/>
          </p:cNvSpPr>
          <p:nvPr>
            <p:ph type="sldNum" sz="quarter" idx="15"/>
          </p:nvPr>
        </p:nvSpPr>
        <p:spPr/>
        <p:txBody>
          <a:bodyPr/>
          <a:lstStyle/>
          <a:p>
            <a:fld id="{EA6211BE-6D01-4DC2-A532-8720ECCD8614}" type="slidenum">
              <a:rPr lang="fa-IR" smtClean="0"/>
              <a:pPr/>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3A38275-7902-46D7-93E7-2059F09B0DA8}" type="datetimeFigureOut">
              <a:rPr lang="fa-IR" smtClean="0"/>
              <a:pPr/>
              <a:t>15/12/1431</a:t>
            </a:fld>
            <a:endParaRPr lang="fa-IR"/>
          </a:p>
        </p:txBody>
      </p:sp>
      <p:sp>
        <p:nvSpPr>
          <p:cNvPr id="9" name="Slide Number Placeholder 8"/>
          <p:cNvSpPr>
            <a:spLocks noGrp="1"/>
          </p:cNvSpPr>
          <p:nvPr>
            <p:ph type="sldNum" sz="quarter" idx="11"/>
          </p:nvPr>
        </p:nvSpPr>
        <p:spPr/>
        <p:txBody>
          <a:bodyPr/>
          <a:lstStyle/>
          <a:p>
            <a:fld id="{EA6211BE-6D01-4DC2-A532-8720ECCD8614}"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3A38275-7902-46D7-93E7-2059F09B0DA8}" type="datetimeFigureOut">
              <a:rPr lang="fa-IR" smtClean="0"/>
              <a:pPr/>
              <a:t>15/12/1431</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A6211BE-6D01-4DC2-A532-8720ECCD8614}" type="slidenum">
              <a:rPr lang="fa-IR" smtClean="0"/>
              <a:pPr/>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724400"/>
            <a:ext cx="6400800" cy="1752600"/>
          </a:xfrm>
        </p:spPr>
        <p:txBody>
          <a:bodyPr/>
          <a:lstStyle/>
          <a:p>
            <a:r>
              <a:rPr lang="en-US" dirty="0" smtClean="0">
                <a:cs typeface="B Yekan" pitchFamily="2" charset="-78"/>
              </a:rPr>
              <a:t>MOHSEN           &amp;          EDRIS</a:t>
            </a:r>
            <a:endParaRPr lang="fa-IR" dirty="0">
              <a:cs typeface="B Yekan" pitchFamily="2" charset="-78"/>
            </a:endParaRPr>
          </a:p>
        </p:txBody>
      </p:sp>
      <p:sp>
        <p:nvSpPr>
          <p:cNvPr id="2" name="Title 1"/>
          <p:cNvSpPr>
            <a:spLocks noGrp="1"/>
          </p:cNvSpPr>
          <p:nvPr>
            <p:ph type="ctrTitle"/>
          </p:nvPr>
        </p:nvSpPr>
        <p:spPr/>
        <p:txBody>
          <a:bodyPr>
            <a:normAutofit/>
          </a:bodyPr>
          <a:lstStyle/>
          <a:p>
            <a:r>
              <a:rPr lang="fa-IR" sz="6000" dirty="0" smtClean="0">
                <a:cs typeface="B Badr" pitchFamily="2" charset="-78"/>
              </a:rPr>
              <a:t>بخش ها و قسمت های مختلف </a:t>
            </a:r>
            <a:br>
              <a:rPr lang="fa-IR" sz="6000" dirty="0" smtClean="0">
                <a:cs typeface="B Badr" pitchFamily="2" charset="-78"/>
              </a:rPr>
            </a:br>
            <a:r>
              <a:rPr lang="fa-IR" sz="6000" dirty="0" smtClean="0">
                <a:cs typeface="B Badr" pitchFamily="2" charset="-78"/>
              </a:rPr>
              <a:t> فرهنگسرا </a:t>
            </a:r>
            <a:endParaRPr lang="fa-IR" sz="6000" dirty="0"/>
          </a:p>
        </p:txBody>
      </p:sp>
      <p:sp>
        <p:nvSpPr>
          <p:cNvPr id="4" name="Rectangle 3"/>
          <p:cNvSpPr/>
          <p:nvPr/>
        </p:nvSpPr>
        <p:spPr>
          <a:xfrm>
            <a:off x="3810000" y="5029200"/>
            <a:ext cx="1981200" cy="461665"/>
          </a:xfrm>
          <a:prstGeom prst="rect">
            <a:avLst/>
          </a:prstGeom>
        </p:spPr>
        <p:txBody>
          <a:bodyPr wrap="square">
            <a:spAutoFit/>
          </a:bodyPr>
          <a:lstStyle/>
          <a:p>
            <a:r>
              <a:rPr lang="en-US" sz="2400" dirty="0" err="1" smtClean="0"/>
              <a:t>Farshad</a:t>
            </a:r>
            <a:r>
              <a:rPr lang="en-US" sz="2400" dirty="0" smtClean="0"/>
              <a:t>     </a:t>
            </a:r>
            <a:endParaRPr lang="fa-IR" sz="24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709160"/>
          </a:xfrm>
        </p:spPr>
        <p:txBody>
          <a:bodyPr/>
          <a:lstStyle/>
          <a:p>
            <a:pPr>
              <a:buNone/>
            </a:pPr>
            <a:r>
              <a:rPr lang="fa-IR" dirty="0" smtClean="0"/>
              <a:t>آکوستیک:</a:t>
            </a:r>
            <a:endParaRPr lang="en-US" dirty="0" smtClean="0"/>
          </a:p>
          <a:p>
            <a:pPr>
              <a:buNone/>
            </a:pPr>
            <a:r>
              <a:rPr lang="fa-IR" dirty="0" smtClean="0"/>
              <a:t>هیچ استاندارد مشخصی در مورد آکوستیک کتابخانه وجود ندارد،اما اغلب حد تراز صداهای داخلی را ۵۰ دسیبل(Db) تعیین می کنند.</a:t>
            </a:r>
            <a:endParaRPr lang="en-US" dirty="0" smtClean="0"/>
          </a:p>
          <a:p>
            <a:pPr>
              <a:buNone/>
            </a:pPr>
            <a:r>
              <a:rPr lang="fa-IR" dirty="0" smtClean="0"/>
              <a:t>تهویه ی مطبوع:</a:t>
            </a:r>
            <a:endParaRPr lang="en-US" dirty="0" smtClean="0"/>
          </a:p>
          <a:p>
            <a:pPr>
              <a:buNone/>
            </a:pPr>
            <a:r>
              <a:rPr lang="fa-IR" dirty="0" smtClean="0"/>
              <a:t>به منظور ایجاد بهترین شرایط برای نگهداری مواد و فنون،فضا باید عاری از هر گونه گرد وغبار اعم از گاز،مایع و اسید باشد ودما و رطوبت تحت کنترل باشد،چنین شرایطی تنها با نصب دستگاه کامل تهویه مطبوع امکان پذیر است.</a:t>
            </a:r>
            <a:endParaRPr lang="en-US" dirty="0"/>
          </a:p>
        </p:txBody>
      </p:sp>
      <p:sp>
        <p:nvSpPr>
          <p:cNvPr id="2" name="Title 1"/>
          <p:cNvSpPr>
            <a:spLocks noGrp="1"/>
          </p:cNvSpPr>
          <p:nvPr>
            <p:ph type="title"/>
          </p:nvPr>
        </p:nvSpPr>
        <p:spPr/>
        <p:txBody>
          <a:bodyPr>
            <a:normAutofit fontScale="90000"/>
          </a:bodyPr>
          <a:lstStyle/>
          <a:p>
            <a:pPr algn="ctr"/>
            <a:r>
              <a:rPr lang="fa-IR" sz="4400" dirty="0" smtClean="0">
                <a:cs typeface="B Badr" pitchFamily="2" charset="-78"/>
              </a:rPr>
              <a:t>بخش ها و قسمت های مختلف یک</a:t>
            </a:r>
            <a:br>
              <a:rPr lang="fa-IR" sz="4400" dirty="0" smtClean="0">
                <a:cs typeface="B Badr" pitchFamily="2" charset="-78"/>
              </a:rPr>
            </a:br>
            <a:r>
              <a:rPr lang="fa-IR" sz="4400" dirty="0" smtClean="0">
                <a:cs typeface="B Badr" pitchFamily="2" charset="-78"/>
              </a:rPr>
              <a:t> فرهنگسرا </a:t>
            </a:r>
            <a:endParaRPr lang="fa-IR" dirty="0"/>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709160"/>
          </a:xfrm>
        </p:spPr>
        <p:txBody>
          <a:bodyPr>
            <a:normAutofit fontScale="92500" lnSpcReduction="10000"/>
          </a:bodyPr>
          <a:lstStyle/>
          <a:p>
            <a:pPr>
              <a:buNone/>
            </a:pPr>
            <a:r>
              <a:rPr lang="fa-IR" sz="3000" dirty="0" smtClean="0"/>
              <a:t>گالری ها:</a:t>
            </a:r>
            <a:endParaRPr lang="en-US" sz="3000" dirty="0" smtClean="0"/>
          </a:p>
          <a:p>
            <a:pPr>
              <a:buNone/>
            </a:pPr>
            <a:r>
              <a:rPr lang="fa-IR" dirty="0" smtClean="0"/>
              <a:t>ساختار عمومی گالری ها:</a:t>
            </a:r>
            <a:endParaRPr lang="en-US" dirty="0" smtClean="0"/>
          </a:p>
          <a:p>
            <a:pPr>
              <a:buNone/>
            </a:pPr>
            <a:r>
              <a:rPr lang="fa-IR" dirty="0" smtClean="0"/>
              <a:t>فضای نمایشگاه بخش مهمی در این مجموعه به شمار می رود که خصوصیات آن بر مجموعه تاثیر می گذارد.</a:t>
            </a:r>
          </a:p>
          <a:p>
            <a:pPr>
              <a:buNone/>
            </a:pPr>
            <a:r>
              <a:rPr lang="fa-IR" dirty="0" smtClean="0"/>
              <a:t>تجربه فرد از فضای سه بعدی نمایشگاه نتیجه ی یک ادراک سریع است.این ادراک در محیطی با ساختار روشن،آسان تر و با خستگی کمتر به دست می آید تا در فضائی که ترکیب ضعیف و نا خوانایی دارد.</a:t>
            </a:r>
          </a:p>
          <a:p>
            <a:pPr>
              <a:buNone/>
            </a:pPr>
            <a:r>
              <a:rPr lang="fa-IR" dirty="0" smtClean="0"/>
              <a:t>نمایشگاه نوع خاصی از فضا است که در آن علاوه بر رابطه ی انسان،فضا یک رابطه ی پیچیده بین فضا و شئ وجود دارد.در قسمتهایی از نمایشگاه که دارای مجموعه های نمایشی ثابت است.</a:t>
            </a:r>
          </a:p>
          <a:p>
            <a:pPr>
              <a:buNone/>
            </a:pPr>
            <a:r>
              <a:rPr lang="fa-IR" dirty="0" smtClean="0"/>
              <a:t>معماری را می توان تا حد امکان با اشیاء تطبیق داد،ولی در قسمتهای قابل انعطاف،این امر فقط از طریق تزئینات و تمهیدات عملی است.</a:t>
            </a:r>
            <a:endParaRPr lang="en-US" dirty="0" smtClean="0"/>
          </a:p>
          <a:p>
            <a:endParaRPr lang="fa-IR" dirty="0"/>
          </a:p>
        </p:txBody>
      </p:sp>
      <p:sp>
        <p:nvSpPr>
          <p:cNvPr id="2" name="Title 1"/>
          <p:cNvSpPr>
            <a:spLocks noGrp="1"/>
          </p:cNvSpPr>
          <p:nvPr>
            <p:ph type="title"/>
          </p:nvPr>
        </p:nvSpPr>
        <p:spPr/>
        <p:txBody>
          <a:bodyPr>
            <a:normAutofit fontScale="90000"/>
          </a:bodyPr>
          <a:lstStyle/>
          <a:p>
            <a:pPr algn="ctr"/>
            <a:r>
              <a:rPr lang="fa-IR" sz="4000" dirty="0" smtClean="0">
                <a:cs typeface="B Badr" pitchFamily="2" charset="-78"/>
              </a:rPr>
              <a:t>بخش ها و قسمت های مختلف یک</a:t>
            </a:r>
            <a:br>
              <a:rPr lang="fa-IR" sz="4000" dirty="0" smtClean="0">
                <a:cs typeface="B Badr" pitchFamily="2" charset="-78"/>
              </a:rPr>
            </a:br>
            <a:r>
              <a:rPr lang="fa-IR" sz="4000" dirty="0" smtClean="0">
                <a:cs typeface="B Badr" pitchFamily="2" charset="-78"/>
              </a:rPr>
              <a:t> فرهنگسرا </a:t>
            </a:r>
            <a:endParaRPr lang="fa-IR" dirty="0"/>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fa-IR" sz="3000" dirty="0" smtClean="0"/>
              <a:t>ترتیب قرار گیری اشیاء:</a:t>
            </a:r>
            <a:endParaRPr lang="en-US" sz="3000" dirty="0" smtClean="0"/>
          </a:p>
          <a:p>
            <a:pPr>
              <a:buNone/>
            </a:pPr>
            <a:r>
              <a:rPr lang="fa-IR" dirty="0" smtClean="0"/>
              <a:t>ترتیب اشیاء نمایشی به بازدیدکنندگان و خصوصیات اشیاء نمایش بستگی دارد.</a:t>
            </a:r>
            <a:endParaRPr lang="en-US" dirty="0" smtClean="0"/>
          </a:p>
          <a:p>
            <a:pPr>
              <a:buNone/>
            </a:pPr>
            <a:r>
              <a:rPr lang="fa-IR" dirty="0" smtClean="0"/>
              <a:t>رابطه ی بازدید کننده و شئ نمایشی به شرح زیر است:</a:t>
            </a:r>
            <a:endParaRPr lang="en-US" dirty="0" smtClean="0"/>
          </a:p>
          <a:p>
            <a:pPr>
              <a:buNone/>
            </a:pPr>
            <a:r>
              <a:rPr lang="fa-IR" dirty="0" smtClean="0"/>
              <a:t>۱-هر چه نسبت بازدید کنندگان به اشیاء نمایشی کمتر باشد، امکان تمرکز واینکه هر بازدیدکننده بتواند آزادانه با شئ نمایشی ارتباط برقرار کند،بیشتر می شود.</a:t>
            </a:r>
            <a:endParaRPr lang="en-US" dirty="0" smtClean="0"/>
          </a:p>
          <a:p>
            <a:pPr>
              <a:buNone/>
            </a:pPr>
            <a:r>
              <a:rPr lang="fa-IR" dirty="0" smtClean="0"/>
              <a:t>۲-در یک بازدید گروهی تماس نزدیک با شئ نمایشی بدون ایجاد مزاحمت برای سایر اعضاء گروه ممکن نیست. </a:t>
            </a:r>
          </a:p>
          <a:p>
            <a:pPr>
              <a:buNone/>
            </a:pPr>
            <a:r>
              <a:rPr lang="fa-IR" dirty="0" smtClean="0"/>
              <a:t>بازدیدکنندگان باید به ترتیبی گرداگرد شئ نمایشی قرار بگیرند که همگی فاصله شان تا آن مساوی باشد.</a:t>
            </a:r>
            <a:endParaRPr lang="en-US" dirty="0" smtClean="0"/>
          </a:p>
          <a:p>
            <a:endParaRPr lang="fa-IR" dirty="0"/>
          </a:p>
        </p:txBody>
      </p:sp>
      <p:sp>
        <p:nvSpPr>
          <p:cNvPr id="2" name="Title 1"/>
          <p:cNvSpPr>
            <a:spLocks noGrp="1"/>
          </p:cNvSpPr>
          <p:nvPr>
            <p:ph type="title"/>
          </p:nvPr>
        </p:nvSpPr>
        <p:spPr/>
        <p:txBody>
          <a:bodyPr>
            <a:normAutofit fontScale="90000"/>
          </a:bodyPr>
          <a:lstStyle/>
          <a:p>
            <a:pPr algn="ctr"/>
            <a:r>
              <a:rPr lang="fa-IR" sz="4400" dirty="0" smtClean="0">
                <a:cs typeface="B Badr" pitchFamily="2" charset="-78"/>
              </a:rPr>
              <a:t>بخش ها و قسمت های مختلف یک</a:t>
            </a:r>
            <a:br>
              <a:rPr lang="fa-IR" sz="4400" dirty="0" smtClean="0">
                <a:cs typeface="B Badr" pitchFamily="2" charset="-78"/>
              </a:rPr>
            </a:br>
            <a:r>
              <a:rPr lang="fa-IR" sz="4400" dirty="0" smtClean="0">
                <a:cs typeface="B Badr" pitchFamily="2" charset="-78"/>
              </a:rPr>
              <a:t> فرهنگسرا </a:t>
            </a:r>
            <a:endParaRPr lang="fa-IR" dirty="0"/>
          </a:p>
        </p:txBody>
      </p:sp>
    </p:spTree>
  </p:cSld>
  <p:clrMapOvr>
    <a:masterClrMapping/>
  </p:clrMapOvr>
  <p:transition>
    <p:strips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fa-IR" dirty="0" smtClean="0"/>
              <a:t>نورپردازی گالری ها:</a:t>
            </a:r>
            <a:endParaRPr lang="en-US" dirty="0" smtClean="0"/>
          </a:p>
          <a:p>
            <a:pPr>
              <a:buNone/>
            </a:pPr>
            <a:r>
              <a:rPr lang="fa-IR" dirty="0" smtClean="0"/>
              <a:t>1- نور پردازی طبیعی(نور روز):</a:t>
            </a:r>
            <a:endParaRPr lang="en-US" dirty="0" smtClean="0"/>
          </a:p>
          <a:p>
            <a:pPr>
              <a:buNone/>
            </a:pPr>
            <a:r>
              <a:rPr lang="fa-IR" dirty="0" smtClean="0"/>
              <a:t>به دلایل اقتصادی،فیزیولوژیکی و تنوع،این نور پردازی هنوز بهترین وسیله ی روشنایی است و اگر مسائل حفاظتی اشیاء اجازه دهد ارجحیت،نور روز است.جهت نور ممکن است از بالا (عمودی)یا از پهلو(افقی)باشد.</a:t>
            </a:r>
          </a:p>
          <a:p>
            <a:pPr>
              <a:buNone/>
            </a:pPr>
            <a:r>
              <a:rPr lang="fa-IR" dirty="0" smtClean="0"/>
              <a:t>مدت هاست که ارزش نور پردازی از بالا در طراحی موزه ها استفاده می شود که امتیازات آن عبارتند از:</a:t>
            </a:r>
            <a:endParaRPr lang="en-US" dirty="0" smtClean="0"/>
          </a:p>
          <a:p>
            <a:pPr>
              <a:buNone/>
            </a:pPr>
            <a:r>
              <a:rPr lang="fa-IR" dirty="0" smtClean="0"/>
              <a:t>الف)نور پردازی از بالا روشی است راحت تر و ثابت تر در نور پردازی و کمتر در معرض موانع جنبی در داخل و خارج از بنا مانند ساختمانهای دیگر و درختان قرار می گیرد.</a:t>
            </a:r>
            <a:endParaRPr lang="en-US" dirty="0" smtClean="0"/>
          </a:p>
          <a:p>
            <a:endParaRPr lang="fa-IR" dirty="0"/>
          </a:p>
        </p:txBody>
      </p:sp>
      <p:sp>
        <p:nvSpPr>
          <p:cNvPr id="2" name="Title 1"/>
          <p:cNvSpPr>
            <a:spLocks noGrp="1"/>
          </p:cNvSpPr>
          <p:nvPr>
            <p:ph type="title"/>
          </p:nvPr>
        </p:nvSpPr>
        <p:spPr/>
        <p:txBody>
          <a:bodyPr>
            <a:normAutofit fontScale="90000"/>
          </a:bodyPr>
          <a:lstStyle/>
          <a:p>
            <a:pPr algn="ctr"/>
            <a:r>
              <a:rPr lang="fa-IR" sz="4000" dirty="0" smtClean="0">
                <a:cs typeface="B Badr" pitchFamily="2" charset="-78"/>
              </a:rPr>
              <a:t>بخش ها و قسمت های مختلف یک</a:t>
            </a:r>
            <a:br>
              <a:rPr lang="fa-IR" sz="4000" dirty="0" smtClean="0">
                <a:cs typeface="B Badr" pitchFamily="2" charset="-78"/>
              </a:rPr>
            </a:br>
            <a:r>
              <a:rPr lang="fa-IR" sz="4000" dirty="0" smtClean="0">
                <a:cs typeface="B Badr" pitchFamily="2" charset="-78"/>
              </a:rPr>
              <a:t> فرهنگسرا </a:t>
            </a:r>
            <a:endParaRPr lang="fa-IR" dirty="0"/>
          </a:p>
        </p:txBody>
      </p:sp>
    </p:spTree>
  </p:cSld>
  <p:clrMapOvr>
    <a:masterClrMapping/>
  </p:clrMapOvr>
  <p:transition>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48840"/>
            <a:ext cx="8229600" cy="4709160"/>
          </a:xfrm>
        </p:spPr>
        <p:txBody>
          <a:bodyPr/>
          <a:lstStyle/>
          <a:p>
            <a:pPr>
              <a:buNone/>
            </a:pPr>
            <a:r>
              <a:rPr lang="fa-IR" dirty="0" smtClean="0"/>
              <a:t>ب)نوری که از بالا به تصاویر یا سایر اشیاء به نمایش گذارده می تابد،قابل تنظیم است و تامین نور کافی و یکنواخت آن دیدی بسیار مناسب با حداقل بازتاب یا انحراف بوجود می آورد.</a:t>
            </a:r>
            <a:endParaRPr lang="en-US" dirty="0" smtClean="0"/>
          </a:p>
          <a:p>
            <a:pPr>
              <a:buNone/>
            </a:pPr>
            <a:r>
              <a:rPr lang="fa-IR" dirty="0" smtClean="0"/>
              <a:t>ج)امکان به نمایش گذاشتن اشیاء بیشتری را در فضای نمایشگاه امکان پذیر می سازد.</a:t>
            </a:r>
            <a:endParaRPr lang="en-US" dirty="0" smtClean="0"/>
          </a:p>
          <a:p>
            <a:pPr>
              <a:buNone/>
            </a:pPr>
            <a:r>
              <a:rPr lang="fa-IR" dirty="0" smtClean="0"/>
              <a:t>د)با توجه به حذف پنجره ها و کاهش راههای ارتباطی،فضای نمایشگاه از امنیت بیشتری برخوردار شده و تمهیدات امنیتی نیز کاهش می یابد.</a:t>
            </a:r>
            <a:endParaRPr lang="en-US" dirty="0" smtClean="0"/>
          </a:p>
          <a:p>
            <a:endParaRPr lang="fa-IR" dirty="0"/>
          </a:p>
        </p:txBody>
      </p:sp>
      <p:sp>
        <p:nvSpPr>
          <p:cNvPr id="2" name="Title 1"/>
          <p:cNvSpPr>
            <a:spLocks noGrp="1"/>
          </p:cNvSpPr>
          <p:nvPr>
            <p:ph type="title"/>
          </p:nvPr>
        </p:nvSpPr>
        <p:spPr/>
        <p:txBody>
          <a:bodyPr>
            <a:normAutofit fontScale="90000"/>
          </a:bodyPr>
          <a:lstStyle/>
          <a:p>
            <a:pPr algn="ctr"/>
            <a:r>
              <a:rPr lang="fa-IR" sz="4400" dirty="0" smtClean="0">
                <a:cs typeface="B Badr" pitchFamily="2" charset="-78"/>
              </a:rPr>
              <a:t>بخش ها و قسمت های مختلف یک</a:t>
            </a:r>
            <a:br>
              <a:rPr lang="fa-IR" sz="4400" dirty="0" smtClean="0">
                <a:cs typeface="B Badr" pitchFamily="2" charset="-78"/>
              </a:rPr>
            </a:br>
            <a:r>
              <a:rPr lang="fa-IR" sz="4400" dirty="0" smtClean="0">
                <a:cs typeface="B Badr" pitchFamily="2" charset="-78"/>
              </a:rPr>
              <a:t> فرهنگسرا </a:t>
            </a:r>
            <a:endParaRPr lang="fa-IR" dirty="0"/>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fa-IR" sz="3000" dirty="0" smtClean="0"/>
              <a:t>2- نور پردازی جانبی(افقی):</a:t>
            </a:r>
            <a:endParaRPr lang="en-US" sz="3000" dirty="0" smtClean="0"/>
          </a:p>
          <a:p>
            <a:pPr>
              <a:buNone/>
            </a:pPr>
            <a:r>
              <a:rPr lang="fa-IR" dirty="0" smtClean="0"/>
              <a:t>اینگونه نور پردازی از طریق پنجره ها و نور گیر های معمولی به اشکال و ابعاد مختلف و در مکانهای مناسب در دیوارها انجام می شود.</a:t>
            </a:r>
          </a:p>
          <a:p>
            <a:pPr>
              <a:buNone/>
            </a:pPr>
            <a:r>
              <a:rPr lang="fa-IR" dirty="0" smtClean="0"/>
              <a:t>پنجره ها و نورگیر ها معمولا یا در ارتفاعی که بازدید کننده قادر به دیدن محوطه ی بیرون باشد و یا در ارتفاعی بالاتر نصب می شود.</a:t>
            </a:r>
            <a:endParaRPr lang="en-US" dirty="0" smtClean="0"/>
          </a:p>
          <a:p>
            <a:pPr>
              <a:buNone/>
            </a:pPr>
            <a:r>
              <a:rPr lang="fa-IR" dirty="0" smtClean="0"/>
              <a:t>دیوارهایی که پنجره ها با ارتفاع معمولی بر روی آنها نصب شده،غالبا بدون استفاده هستند و علاوه بر آن اشیاء نمایشی که بر روی دیوار مقابل این پنجره ها نصب شده اند نیز به خاطر وجود نور از مقابل دارای انعکاس هستند که مانع دید کامل وروشن می گزدد.</a:t>
            </a:r>
          </a:p>
          <a:p>
            <a:pPr>
              <a:buNone/>
            </a:pPr>
            <a:r>
              <a:rPr lang="fa-IR" dirty="0" smtClean="0"/>
              <a:t>با این وجود،اینگونه پنجره ها برای اشیایی که روی دیگر دیوار ها و در زاویه ای درست نسبت به منبع نور قرار دارند،</a:t>
            </a:r>
          </a:p>
          <a:p>
            <a:pPr>
              <a:buNone/>
            </a:pPr>
            <a:r>
              <a:rPr lang="fa-IR" dirty="0" smtClean="0"/>
              <a:t>نور مناسب و دلپذیر به وجود می آورند.</a:t>
            </a:r>
            <a:endParaRPr lang="fa-IR" dirty="0"/>
          </a:p>
        </p:txBody>
      </p:sp>
      <p:sp>
        <p:nvSpPr>
          <p:cNvPr id="2" name="Title 1"/>
          <p:cNvSpPr>
            <a:spLocks noGrp="1"/>
          </p:cNvSpPr>
          <p:nvPr>
            <p:ph type="title"/>
          </p:nvPr>
        </p:nvSpPr>
        <p:spPr/>
        <p:txBody>
          <a:bodyPr>
            <a:normAutofit fontScale="90000"/>
          </a:bodyPr>
          <a:lstStyle/>
          <a:p>
            <a:pPr algn="ctr"/>
            <a:r>
              <a:rPr lang="fa-IR" sz="4400" dirty="0" smtClean="0">
                <a:cs typeface="B Badr" pitchFamily="2" charset="-78"/>
              </a:rPr>
              <a:t>بخش ها و قسمت های مختلف یک</a:t>
            </a:r>
            <a:br>
              <a:rPr lang="fa-IR" sz="4400" dirty="0" smtClean="0">
                <a:cs typeface="B Badr" pitchFamily="2" charset="-78"/>
              </a:rPr>
            </a:br>
            <a:r>
              <a:rPr lang="fa-IR" sz="4400" dirty="0" smtClean="0">
                <a:cs typeface="B Badr" pitchFamily="2" charset="-78"/>
              </a:rPr>
              <a:t> فرهنگسرا </a:t>
            </a:r>
            <a:endParaRPr lang="fa-IR" dirty="0"/>
          </a:p>
        </p:txBody>
      </p:sp>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fontScale="92500" lnSpcReduction="10000"/>
          </a:bodyPr>
          <a:lstStyle/>
          <a:p>
            <a:pPr>
              <a:buNone/>
            </a:pPr>
            <a:r>
              <a:rPr lang="fa-IR" sz="3000" dirty="0" smtClean="0"/>
              <a:t>3- نور پردازی مصنوعی:</a:t>
            </a:r>
            <a:endParaRPr lang="en-US" sz="3000" dirty="0" smtClean="0"/>
          </a:p>
          <a:p>
            <a:pPr>
              <a:buNone/>
            </a:pPr>
            <a:r>
              <a:rPr lang="fa-IR" sz="2600" dirty="0" smtClean="0"/>
              <a:t>ملاحظات تکنیکی و مشکلات نگهداری مربوط به استفاده از نور مصنوعی از جمله عوامل موثر بر کاهش کاربرد نور مصنوعی در فضاهای نمایشگاهی بوده است.</a:t>
            </a:r>
          </a:p>
          <a:p>
            <a:pPr>
              <a:buNone/>
            </a:pPr>
            <a:r>
              <a:rPr lang="fa-IR" sz="2600" dirty="0" smtClean="0"/>
              <a:t>نور مصنوعی از منابع نقطه ای یا خطی تامین می گردد و از این رو چون سطوح تعدیل کننده شدت آن با نور فضا قابل مقایسه نیست،لذا دستیابی به شرایط مشابه نور روز نیز تا میزان محدودی امکان پذیر است.</a:t>
            </a:r>
          </a:p>
          <a:p>
            <a:pPr>
              <a:buNone/>
            </a:pPr>
            <a:endParaRPr lang="en-US" sz="2600" dirty="0" smtClean="0"/>
          </a:p>
          <a:p>
            <a:pPr>
              <a:buNone/>
            </a:pPr>
            <a:r>
              <a:rPr lang="fa-IR" sz="3000" dirty="0" smtClean="0"/>
              <a:t>حرکت و دسترسی گالری ها:</a:t>
            </a:r>
            <a:endParaRPr lang="en-US" sz="3000" dirty="0" smtClean="0"/>
          </a:p>
          <a:p>
            <a:pPr>
              <a:buNone/>
            </a:pPr>
            <a:r>
              <a:rPr lang="fa-IR" sz="2600" dirty="0" smtClean="0"/>
              <a:t>حرکت و دسترسی قسمتی از امر ارائه و نمایش اشیاء وعامل مهمی در سازماندهی فضائی نمایشگاه است.</a:t>
            </a:r>
          </a:p>
          <a:p>
            <a:pPr>
              <a:buNone/>
            </a:pPr>
            <a:r>
              <a:rPr lang="fa-IR" sz="2600" dirty="0" smtClean="0"/>
              <a:t>زیرا بطور نظری هیچ فضایی در منطقه ی نمایش اشیاء منحصرا به رفت و آمد اختصاص نداشته و هیج راهرو یا راه پله ای نباید حرکت سیال در این منطقه را محدود کند.</a:t>
            </a:r>
          </a:p>
          <a:p>
            <a:pPr>
              <a:buNone/>
            </a:pPr>
            <a:r>
              <a:rPr lang="fa-IR" sz="2600" dirty="0" smtClean="0"/>
              <a:t>دستیابی به این شرایط با اجتناب از مسائل روز امکان پذیر است.</a:t>
            </a:r>
            <a:endParaRPr lang="fa-IR" sz="2600" dirty="0"/>
          </a:p>
        </p:txBody>
      </p:sp>
      <p:sp>
        <p:nvSpPr>
          <p:cNvPr id="2" name="Title 1"/>
          <p:cNvSpPr>
            <a:spLocks noGrp="1"/>
          </p:cNvSpPr>
          <p:nvPr>
            <p:ph type="title"/>
          </p:nvPr>
        </p:nvSpPr>
        <p:spPr/>
        <p:txBody>
          <a:bodyPr>
            <a:normAutofit fontScale="90000"/>
          </a:bodyPr>
          <a:lstStyle/>
          <a:p>
            <a:pPr algn="ctr"/>
            <a:r>
              <a:rPr lang="fa-IR" sz="4400" dirty="0" smtClean="0">
                <a:cs typeface="B Badr" pitchFamily="2" charset="-78"/>
              </a:rPr>
              <a:t>بخش ها و قسمت های مختلف یک</a:t>
            </a:r>
            <a:br>
              <a:rPr lang="fa-IR" sz="4400" dirty="0" smtClean="0">
                <a:cs typeface="B Badr" pitchFamily="2" charset="-78"/>
              </a:rPr>
            </a:br>
            <a:r>
              <a:rPr lang="fa-IR" sz="4400" dirty="0" smtClean="0">
                <a:cs typeface="B Badr" pitchFamily="2" charset="-78"/>
              </a:rPr>
              <a:t> فرهنگسرا </a:t>
            </a:r>
            <a:endParaRPr lang="fa-IR" dirty="0"/>
          </a:p>
        </p:txBody>
      </p:sp>
    </p:spTree>
  </p:cSld>
  <p:clrMapOvr>
    <a:masterClrMapping/>
  </p:clrMapOvr>
  <p:transition>
    <p:wheel spokes="2"/>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57800"/>
          </a:xfrm>
        </p:spPr>
        <p:txBody>
          <a:bodyPr>
            <a:normAutofit/>
          </a:bodyPr>
          <a:lstStyle/>
          <a:p>
            <a:pPr>
              <a:buNone/>
            </a:pPr>
            <a:r>
              <a:rPr lang="fa-IR" sz="2400" dirty="0" smtClean="0"/>
              <a:t>سیال در این منطقه را محدود کند.دستیابی به این شرایط با اجتناب از مسائل روز امکان پذیر است.</a:t>
            </a:r>
            <a:endParaRPr lang="en-US" sz="2400" dirty="0" smtClean="0"/>
          </a:p>
          <a:p>
            <a:pPr>
              <a:buNone/>
            </a:pPr>
            <a:r>
              <a:rPr lang="fa-IR" sz="2400" dirty="0" smtClean="0"/>
              <a:t>الف)اجتناب از محدودیتهای با وقفه</a:t>
            </a:r>
            <a:endParaRPr lang="en-US" sz="2400" dirty="0" smtClean="0"/>
          </a:p>
          <a:p>
            <a:pPr>
              <a:buNone/>
            </a:pPr>
            <a:r>
              <a:rPr lang="fa-IR" sz="2400" dirty="0" smtClean="0"/>
              <a:t>ب)اجتناب از اختلاف سطوح زیاد</a:t>
            </a:r>
          </a:p>
          <a:p>
            <a:pPr>
              <a:buNone/>
            </a:pPr>
            <a:endParaRPr lang="en-US" dirty="0" smtClean="0"/>
          </a:p>
          <a:p>
            <a:pPr>
              <a:buNone/>
            </a:pPr>
            <a:r>
              <a:rPr lang="fa-IR" sz="3000" dirty="0" smtClean="0"/>
              <a:t>تنظیم شرایط محیطی:</a:t>
            </a:r>
            <a:endParaRPr lang="en-US" sz="3000" dirty="0" smtClean="0"/>
          </a:p>
          <a:p>
            <a:pPr>
              <a:buNone/>
            </a:pPr>
            <a:r>
              <a:rPr lang="fa-IR" sz="2400" dirty="0" smtClean="0"/>
              <a:t>رطوبت،دما و نور باعث فرسایش اشیاء‌می گردند،دمای۱۵درجه سانتیگراد و رطوبت نسبی ۶۰%برای اکثر نمایشگاهها مناسب می باشد.</a:t>
            </a:r>
          </a:p>
          <a:p>
            <a:pPr>
              <a:buNone/>
            </a:pPr>
            <a:r>
              <a:rPr lang="fa-IR" sz="2400" dirty="0" smtClean="0"/>
              <a:t>رطوبت نسبی نباید کم و زیاد گردد و این مساله با اشیاء نمایشی ارتباط مستقیم دارد،ولی در کل رطوبت نسبی ۵۰% تا ۶% توصیه می گردد.</a:t>
            </a:r>
            <a:endParaRPr lang="en-US" sz="2400" dirty="0" smtClean="0"/>
          </a:p>
          <a:p>
            <a:endParaRPr lang="fa-IR" dirty="0"/>
          </a:p>
        </p:txBody>
      </p:sp>
      <p:sp>
        <p:nvSpPr>
          <p:cNvPr id="2" name="Title 1"/>
          <p:cNvSpPr>
            <a:spLocks noGrp="1"/>
          </p:cNvSpPr>
          <p:nvPr>
            <p:ph type="title"/>
          </p:nvPr>
        </p:nvSpPr>
        <p:spPr/>
        <p:txBody>
          <a:bodyPr>
            <a:normAutofit fontScale="90000"/>
          </a:bodyPr>
          <a:lstStyle/>
          <a:p>
            <a:pPr algn="ctr"/>
            <a:r>
              <a:rPr lang="fa-IR" sz="4000" dirty="0" smtClean="0">
                <a:cs typeface="B Badr" pitchFamily="2" charset="-78"/>
              </a:rPr>
              <a:t>بخش ها و قسمت های مختلف یک</a:t>
            </a:r>
            <a:br>
              <a:rPr lang="fa-IR" sz="4000" dirty="0" smtClean="0">
                <a:cs typeface="B Badr" pitchFamily="2" charset="-78"/>
              </a:rPr>
            </a:br>
            <a:r>
              <a:rPr lang="fa-IR" sz="4000" dirty="0" smtClean="0">
                <a:cs typeface="B Badr" pitchFamily="2" charset="-78"/>
              </a:rPr>
              <a:t> فرهنگسرا </a:t>
            </a:r>
            <a:endParaRPr lang="fa-IR" dirty="0"/>
          </a:p>
        </p:txBody>
      </p:sp>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fontScale="92500" lnSpcReduction="20000"/>
          </a:bodyPr>
          <a:lstStyle/>
          <a:p>
            <a:pPr>
              <a:buNone/>
            </a:pPr>
            <a:r>
              <a:rPr lang="fa-IR" sz="3300" dirty="0" smtClean="0"/>
              <a:t>تهویه ی مطبوع:</a:t>
            </a:r>
            <a:endParaRPr lang="en-US" sz="3300" dirty="0" smtClean="0"/>
          </a:p>
          <a:p>
            <a:pPr>
              <a:buNone/>
            </a:pPr>
            <a:r>
              <a:rPr lang="fa-IR" dirty="0" smtClean="0"/>
              <a:t>پیشرفت های علمی در امر خلق یک محیط مصنوعی،اکنون به مرحله ای رسیده است که امکان تامین مصنوعی شرایط جوی را به طور کامل فراهم ساخته است.</a:t>
            </a:r>
          </a:p>
          <a:p>
            <a:pPr>
              <a:buNone/>
            </a:pPr>
            <a:r>
              <a:rPr lang="fa-IR" dirty="0" smtClean="0"/>
              <a:t>در این شرایط ثابت،انعطاف پذیری و نظم را می توان در چهار چوب فضایی نمایشگاه تامین نمود.از جمله دیوارهای خارجی می توانند کاملا بسته بوده و به خوبی عایق شوند و در صورت وجود اشعه های نا مطلوب نوررر،می توان آنها را دقیق تر از نور روز بررسی و درمان کرد.</a:t>
            </a:r>
            <a:endParaRPr lang="en-US" dirty="0" smtClean="0"/>
          </a:p>
          <a:p>
            <a:pPr>
              <a:buNone/>
            </a:pPr>
            <a:r>
              <a:rPr lang="fa-IR" sz="3300" dirty="0" smtClean="0"/>
              <a:t>آکوستیک:</a:t>
            </a:r>
            <a:endParaRPr lang="en-US" sz="3300" dirty="0" smtClean="0"/>
          </a:p>
          <a:p>
            <a:pPr>
              <a:buNone/>
            </a:pPr>
            <a:r>
              <a:rPr lang="fa-IR" dirty="0" smtClean="0"/>
              <a:t>کنترل وطراحی آکوستیک باید هماهنگ با سایر جنبه های طراحی ساختمان نمایشگاه انجام شود.برای به حداقل رساندن نو فه ای که ناشی از نواحی و وسایل پر سر و صدا و شلوغ است،موقعیت ساختمان را باید در محلی ساکت و آرام پیش بینی نمود.در صورتی که یک منبع نوفه ی جهت دار در نزدیکی ساختمان قرار گرفته باشد ،می توان از عملکرد های مقاوم تر به عنوان مانع استفاده کرد و عملکردهای حساس تر را در فاصله ی بیشتری از منبع نوفه قرار داد.</a:t>
            </a:r>
          </a:p>
          <a:p>
            <a:pPr>
              <a:buNone/>
            </a:pPr>
            <a:r>
              <a:rPr lang="fa-IR" dirty="0" smtClean="0"/>
              <a:t>هماهنگی اصول آکوستیکی با خصوصیات معماری از یک سو مربوط به سبک معماری و سازماندهی فضایی آن می باشد و از سوی دیگر نیازمند توجه به خصوصیات مربوط به طراحی فنی ساختمان نمایشگاه قرار می گیرد.</a:t>
            </a:r>
            <a:endParaRPr lang="en-US" dirty="0" smtClean="0"/>
          </a:p>
          <a:p>
            <a:endParaRPr lang="fa-IR" dirty="0"/>
          </a:p>
        </p:txBody>
      </p:sp>
      <p:sp>
        <p:nvSpPr>
          <p:cNvPr id="2" name="Title 1"/>
          <p:cNvSpPr>
            <a:spLocks noGrp="1"/>
          </p:cNvSpPr>
          <p:nvPr>
            <p:ph type="title"/>
          </p:nvPr>
        </p:nvSpPr>
        <p:spPr>
          <a:xfrm>
            <a:off x="457200" y="274638"/>
            <a:ext cx="7696200" cy="487362"/>
          </a:xfrm>
        </p:spPr>
        <p:txBody>
          <a:bodyPr>
            <a:normAutofit fontScale="90000"/>
          </a:bodyPr>
          <a:lstStyle/>
          <a:p>
            <a:pPr algn="ctr"/>
            <a:r>
              <a:rPr lang="fa-IR" sz="4400" dirty="0" smtClean="0">
                <a:cs typeface="B Badr" pitchFamily="2" charset="-78"/>
              </a:rPr>
              <a:t>بخش ها و قسمت های مختلف یک</a:t>
            </a:r>
            <a:br>
              <a:rPr lang="fa-IR" sz="4400" dirty="0" smtClean="0">
                <a:cs typeface="B Badr" pitchFamily="2" charset="-78"/>
              </a:rPr>
            </a:br>
            <a:r>
              <a:rPr lang="fa-IR" sz="4400" dirty="0" smtClean="0">
                <a:cs typeface="B Badr" pitchFamily="2" charset="-78"/>
              </a:rPr>
              <a:t> فرهنگسرا </a:t>
            </a:r>
            <a:endParaRPr lang="fa-IR" dirty="0"/>
          </a:p>
        </p:txBody>
      </p:sp>
    </p:spTree>
  </p:cSld>
  <p:clrMapOvr>
    <a:masterClrMapping/>
  </p:clrMapOvr>
  <p:transition>
    <p:checke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991600" cy="5257800"/>
          </a:xfrm>
        </p:spPr>
        <p:txBody>
          <a:bodyPr>
            <a:normAutofit fontScale="77500" lnSpcReduction="20000"/>
          </a:bodyPr>
          <a:lstStyle/>
          <a:p>
            <a:pPr>
              <a:buNone/>
            </a:pPr>
            <a:r>
              <a:rPr lang="fa-IR" sz="3600" dirty="0" smtClean="0"/>
              <a:t>شیب سالن نمایش:</a:t>
            </a:r>
            <a:endParaRPr lang="en-US" sz="3600" dirty="0" smtClean="0"/>
          </a:p>
          <a:p>
            <a:pPr>
              <a:buNone/>
            </a:pPr>
            <a:r>
              <a:rPr lang="fa-IR" sz="3100" dirty="0" smtClean="0"/>
              <a:t>در نمایشات تئاتری زنده معمولا از فاصله ی ۱۲ متری ،حالتهای احساسی صورت بازیگران قابل روئیت نیست و حرکت آنها نیز از فاصله ی بیشتر از ۲۰ متر نیز به خوبی دیده نمی شود.برای تامین دید بهتر تماشاگران لازم است تا کف جایگاه شیب ملایمی داشته باشد و یا به صورت پله ای طراحی شود.میزان شیب در طبقه ی همکف جایگاه برای حفظ امنیت تماشاگران و سهولت رفت و آمد افراد معلول که با صندلی چرخ دار حرکت می کنند،حداکثر ۱۰% است و شیب های بیشتر به صورت پله ای باید طراحی شوند که حداکثر آن ۳۵% است.</a:t>
            </a:r>
            <a:endParaRPr lang="en-US" sz="3100" dirty="0" smtClean="0"/>
          </a:p>
          <a:p>
            <a:pPr>
              <a:buNone/>
            </a:pPr>
            <a:r>
              <a:rPr lang="fa-IR" sz="3600" dirty="0" smtClean="0"/>
              <a:t>صندلی تماشاگران:</a:t>
            </a:r>
            <a:endParaRPr lang="en-US" sz="3600" dirty="0" smtClean="0"/>
          </a:p>
          <a:p>
            <a:pPr>
              <a:buNone/>
            </a:pPr>
            <a:r>
              <a:rPr lang="fa-IR" sz="3100" dirty="0" smtClean="0"/>
              <a:t>ابعاد صندلی تماشاگران طبق استاندارد ها حداقل عرض ۴۵ سانتیمتر را باید داشته باشد و فاصله ی پشت تا پشت صندلی ها حداقل ۹۰ سانتیمتر باشد و تا ۱/۱ متر نیز می تواند باشد.</a:t>
            </a:r>
            <a:endParaRPr lang="en-US" sz="3100" dirty="0" smtClean="0"/>
          </a:p>
          <a:p>
            <a:pPr>
              <a:buNone/>
            </a:pPr>
            <a:r>
              <a:rPr lang="fa-IR" sz="3100" dirty="0" smtClean="0"/>
              <a:t>حداکثر فاصله ی هر صندلی از در خروجی نباید از ۱۵ متر بیشتر باشد و حداکثر فاصله ی هر صندلی از راهرو جانبی ۴۵۰ سانتیمتر باشد و تعداد مجاز صندلی ها در هر ردیف به ازای هر راهرو ۷ صندلی می باشد.بهترین چیدمان صندلی ها به صورت قوسی و اختصاص ندادن بهترین نقاط دید(مرکز)به راهرو می باشد.</a:t>
            </a:r>
            <a:endParaRPr lang="en-US" sz="3100" dirty="0"/>
          </a:p>
        </p:txBody>
      </p:sp>
      <p:sp>
        <p:nvSpPr>
          <p:cNvPr id="2" name="Title 1"/>
          <p:cNvSpPr>
            <a:spLocks noGrp="1"/>
          </p:cNvSpPr>
          <p:nvPr>
            <p:ph type="title"/>
          </p:nvPr>
        </p:nvSpPr>
        <p:spPr/>
        <p:txBody>
          <a:bodyPr>
            <a:normAutofit fontScale="90000"/>
          </a:bodyPr>
          <a:lstStyle/>
          <a:p>
            <a:pPr algn="ctr"/>
            <a:r>
              <a:rPr lang="fa-IR" sz="4400" dirty="0" smtClean="0">
                <a:cs typeface="B Badr" pitchFamily="2" charset="-78"/>
              </a:rPr>
              <a:t>بخش ها و قسمت های مختلف یک</a:t>
            </a:r>
            <a:br>
              <a:rPr lang="fa-IR" sz="4400" dirty="0" smtClean="0">
                <a:cs typeface="B Badr" pitchFamily="2" charset="-78"/>
              </a:rPr>
            </a:br>
            <a:r>
              <a:rPr lang="fa-IR" sz="4400" dirty="0" smtClean="0">
                <a:cs typeface="B Badr" pitchFamily="2" charset="-78"/>
              </a:rPr>
              <a:t> فرهنگسرا </a:t>
            </a:r>
            <a:endParaRPr lang="fa-IR" dirty="0"/>
          </a:p>
        </p:txBody>
      </p:sp>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fa-IR" sz="2400" dirty="0" smtClean="0"/>
              <a:t>1-لابی وزیر مجموعه های آن شامل:فضای انتظار و نشیمن ,فروش اغذیه ,محل نگهداری کودکان ,عناصر خدمات عمومی مانند باجه های تلفن و اینترنت ,عناصر دسترسی عمودی مانند رمپ،پله وآسانسور</a:t>
            </a:r>
          </a:p>
          <a:p>
            <a:pPr>
              <a:buNone/>
            </a:pPr>
            <a:endParaRPr lang="en-US" sz="2400" dirty="0" smtClean="0"/>
          </a:p>
          <a:p>
            <a:pPr>
              <a:buNone/>
            </a:pPr>
            <a:r>
              <a:rPr lang="fa-IR" sz="2400" dirty="0" smtClean="0"/>
              <a:t>2-غرفه های فروش محصولات فرهنگی و هنری</a:t>
            </a:r>
          </a:p>
          <a:p>
            <a:pPr>
              <a:buNone/>
            </a:pPr>
            <a:endParaRPr lang="en-US" sz="2400" dirty="0" smtClean="0"/>
          </a:p>
          <a:p>
            <a:pPr>
              <a:buNone/>
            </a:pPr>
            <a:r>
              <a:rPr lang="fa-IR" sz="2400" dirty="0" smtClean="0"/>
              <a:t>3-سایت اداری شامل: اتاق کنفرانس , اتاق ریاست, دفاتر کار , بایگانی , آبدار خانه , سرویس های بهداشتی , محل انتظار ارباب رجوع و منشی.</a:t>
            </a:r>
          </a:p>
          <a:p>
            <a:pPr>
              <a:buNone/>
            </a:pPr>
            <a:endParaRPr lang="en-US" sz="2400" dirty="0" smtClean="0"/>
          </a:p>
          <a:p>
            <a:pPr>
              <a:buNone/>
            </a:pPr>
            <a:r>
              <a:rPr lang="fa-IR" sz="2400" dirty="0" smtClean="0"/>
              <a:t>4-آمفی تئاتر و سینما</a:t>
            </a:r>
          </a:p>
          <a:p>
            <a:pPr>
              <a:buNone/>
            </a:pPr>
            <a:endParaRPr lang="en-US" sz="2400" dirty="0" smtClean="0"/>
          </a:p>
          <a:p>
            <a:pPr>
              <a:buNone/>
            </a:pPr>
            <a:r>
              <a:rPr lang="fa-IR" sz="2400" dirty="0" smtClean="0"/>
              <a:t>5-کتابخانه</a:t>
            </a:r>
            <a:endParaRPr lang="en-US" sz="2400" dirty="0" smtClean="0"/>
          </a:p>
          <a:p>
            <a:endParaRPr lang="fa-IR" sz="2400" dirty="0"/>
          </a:p>
        </p:txBody>
      </p:sp>
      <p:sp>
        <p:nvSpPr>
          <p:cNvPr id="2" name="Title 1"/>
          <p:cNvSpPr>
            <a:spLocks noGrp="1"/>
          </p:cNvSpPr>
          <p:nvPr>
            <p:ph type="title"/>
          </p:nvPr>
        </p:nvSpPr>
        <p:spPr>
          <a:xfrm>
            <a:off x="533400" y="228600"/>
            <a:ext cx="8229600" cy="1143000"/>
          </a:xfrm>
        </p:spPr>
        <p:txBody>
          <a:bodyPr>
            <a:noAutofit/>
          </a:bodyPr>
          <a:lstStyle/>
          <a:p>
            <a:pPr algn="ctr"/>
            <a:r>
              <a:rPr lang="fa-IR" sz="4000" dirty="0" smtClean="0">
                <a:cs typeface="B Badr" pitchFamily="2" charset="-78"/>
              </a:rPr>
              <a:t>بخش ها و قسمت های مختلف یک</a:t>
            </a:r>
            <a:br>
              <a:rPr lang="fa-IR" sz="4000" dirty="0" smtClean="0">
                <a:cs typeface="B Badr" pitchFamily="2" charset="-78"/>
              </a:rPr>
            </a:br>
            <a:r>
              <a:rPr lang="fa-IR" sz="4000" dirty="0" smtClean="0">
                <a:cs typeface="B Badr" pitchFamily="2" charset="-78"/>
              </a:rPr>
              <a:t> فرهنگسرا </a:t>
            </a:r>
            <a:endParaRPr lang="fa-IR" sz="4000" dirty="0">
              <a:cs typeface="B Badr" pitchFamily="2" charset="-78"/>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fontScale="77500" lnSpcReduction="20000"/>
          </a:bodyPr>
          <a:lstStyle/>
          <a:p>
            <a:pPr>
              <a:buNone/>
            </a:pPr>
            <a:r>
              <a:rPr lang="fa-IR" sz="4000" dirty="0" smtClean="0"/>
              <a:t>آکوستیک:</a:t>
            </a:r>
            <a:endParaRPr lang="en-US" sz="4000" dirty="0" smtClean="0"/>
          </a:p>
          <a:p>
            <a:pPr>
              <a:buNone/>
            </a:pPr>
            <a:r>
              <a:rPr lang="fa-IR" sz="3100" dirty="0" smtClean="0"/>
              <a:t>اکوستیک در هر فضای نمایشی قادر است تا انواع برنامه های نمایشی را تحت تاثیر قرار دهد و از ان جا که ایجاد تغییرات اساسی در وضعیت اکوستیک سالن های نمایش بسیار دشوار است، از این رو لازم است تا از ابتا تصمیمات لازم درباره ی خصوصیات اکوستیکی سالن های نمایشی گرفته شود .فضا های نمایشی باید در برابر کلیه نوفه های خارجی ناشی از صدای هواپیما ، ترافیک وهمهمه افراد در سالن انتظار عایق باشند و دستگاه های مکانیکی به گو.نه ای طراحی شده باشند که سطح نوفه ای که در داخل سالن نمایش ایجاد می شود از یک حد خاص تجاوز نکند .</a:t>
            </a:r>
          </a:p>
          <a:p>
            <a:pPr>
              <a:buNone/>
            </a:pPr>
            <a:r>
              <a:rPr lang="fa-IR" sz="3100" dirty="0" smtClean="0"/>
              <a:t> برای برنامه های نمایشی زنده در صورتی که حد اکثر تعداد تماشا گران ۲۰۰ نفر باشند لزومی به استفاده از دستگاه های تقویت صدا نیست ودر صورت کاهش فاصله متوسط بین تماشاگران وبازیگران استفاده از تمهیدات اکوستیکی برای نمایشنامه های معمولی رضایت بخش می باشد . </a:t>
            </a:r>
          </a:p>
          <a:p>
            <a:pPr>
              <a:buNone/>
            </a:pPr>
            <a:r>
              <a:rPr lang="fa-IR" sz="3100" dirty="0" smtClean="0"/>
              <a:t>میزان شیب جایگاه همان قدر که برای شنیدن هم مهم است زیرا صدا در هنگام عبور از جایگاه به علت خاصیت جاذب بودن بدن تماشاگران ضعیف می شود ،از این رو با استفاده از باز تابنده های سقفی ،باید حد اقل شیب لازم را که مانع دیدتماشاگران نشود برای جایگاه در نظر گرفت.</a:t>
            </a:r>
            <a:endParaRPr lang="en-US" sz="3100" dirty="0" smtClean="0"/>
          </a:p>
          <a:p>
            <a:endParaRPr lang="fa-IR" dirty="0"/>
          </a:p>
        </p:txBody>
      </p:sp>
      <p:sp>
        <p:nvSpPr>
          <p:cNvPr id="2" name="Title 1"/>
          <p:cNvSpPr>
            <a:spLocks noGrp="1"/>
          </p:cNvSpPr>
          <p:nvPr>
            <p:ph type="title"/>
          </p:nvPr>
        </p:nvSpPr>
        <p:spPr/>
        <p:txBody>
          <a:bodyPr>
            <a:normAutofit fontScale="90000"/>
          </a:bodyPr>
          <a:lstStyle/>
          <a:p>
            <a:pPr algn="ctr"/>
            <a:r>
              <a:rPr lang="fa-IR" sz="4400" dirty="0" smtClean="0">
                <a:cs typeface="B Badr" pitchFamily="2" charset="-78"/>
              </a:rPr>
              <a:t>بخش ها و قسمت های مختلف یک</a:t>
            </a:r>
            <a:br>
              <a:rPr lang="fa-IR" sz="4400" dirty="0" smtClean="0">
                <a:cs typeface="B Badr" pitchFamily="2" charset="-78"/>
              </a:rPr>
            </a:br>
            <a:r>
              <a:rPr lang="fa-IR" sz="4400" dirty="0" smtClean="0">
                <a:cs typeface="B Badr" pitchFamily="2" charset="-78"/>
              </a:rPr>
              <a:t> فرهنگسرا </a:t>
            </a:r>
            <a:endParaRPr lang="fa-IR" dirty="0"/>
          </a:p>
        </p:txBody>
      </p:sp>
    </p:spTree>
  </p:cSld>
  <p:clrMapOvr>
    <a:masterClrMapping/>
  </p:clrMapOvr>
  <p:transition>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fa-IR" sz="3000" dirty="0" smtClean="0"/>
              <a:t>ورودی سینما:</a:t>
            </a:r>
            <a:endParaRPr lang="en-US" sz="3000" dirty="0" smtClean="0"/>
          </a:p>
          <a:p>
            <a:pPr>
              <a:buNone/>
            </a:pPr>
            <a:r>
              <a:rPr lang="fa-IR" sz="2400" dirty="0" smtClean="0"/>
              <a:t>به دلیل کار کردن سینما به مجتمع فرهنگی ، ورودی با ورودی مجتمع یکی است و فقط یک در برای ورود به سالن انتظار منظور می گردد.</a:t>
            </a:r>
            <a:endParaRPr lang="en-US" sz="2400" dirty="0" smtClean="0"/>
          </a:p>
          <a:p>
            <a:pPr>
              <a:buNone/>
            </a:pPr>
            <a:r>
              <a:rPr lang="fa-IR" sz="3000" dirty="0" smtClean="0"/>
              <a:t>گیشه بلیط فروشی:</a:t>
            </a:r>
            <a:endParaRPr lang="en-US" sz="3000" dirty="0" smtClean="0"/>
          </a:p>
          <a:p>
            <a:pPr>
              <a:buNone/>
            </a:pPr>
            <a:r>
              <a:rPr lang="fa-IR" sz="2400" dirty="0" smtClean="0"/>
              <a:t>گیشه در سینما باید در مکانی باشد که دید کافی بر فضای خارج سینما داشته باشد و در جایی باشد که صف مربوط به آن فراهم گردد و مردم در معبر عمومی و همچنین مانع ورود و خروج مردم از سینما نباشد.</a:t>
            </a:r>
          </a:p>
          <a:p>
            <a:pPr>
              <a:buNone/>
            </a:pPr>
            <a:r>
              <a:rPr lang="fa-IR" sz="2400" dirty="0" smtClean="0"/>
              <a:t>در گیشه بهتر است به درون سالن انتظار باز گردد ، ولی این در طوری نباشد که با باز شدن آن درون گیشه مشخص گردد و سطح آن به ازای هر نفر حداقل ۳ متر مربع می باشد.</a:t>
            </a:r>
            <a:endParaRPr lang="en-US" sz="2400" dirty="0" smtClean="0"/>
          </a:p>
          <a:p>
            <a:pPr>
              <a:buNone/>
            </a:pPr>
            <a:r>
              <a:rPr lang="fa-IR" sz="3000" dirty="0" smtClean="0"/>
              <a:t>سرویس های بهداشتی سینما :</a:t>
            </a:r>
            <a:endParaRPr lang="en-US" sz="3000" dirty="0" smtClean="0"/>
          </a:p>
          <a:p>
            <a:pPr>
              <a:buNone/>
            </a:pPr>
            <a:r>
              <a:rPr lang="fa-IR" sz="2600" dirty="0" smtClean="0"/>
              <a:t>طراحی و اجرای ساختمانی قسمت های مختلف داخل سرویس های بهداشتی باید به گونه ای باشد که شست وشو وگندز دائی مستمر تمامی دیوارها و کف های سرویس میس گردد .</a:t>
            </a:r>
            <a:endParaRPr lang="en-US" sz="2600" dirty="0" smtClean="0"/>
          </a:p>
          <a:p>
            <a:endParaRPr lang="fa-IR" dirty="0"/>
          </a:p>
        </p:txBody>
      </p:sp>
      <p:sp>
        <p:nvSpPr>
          <p:cNvPr id="2" name="Title 1"/>
          <p:cNvSpPr>
            <a:spLocks noGrp="1"/>
          </p:cNvSpPr>
          <p:nvPr>
            <p:ph type="title"/>
          </p:nvPr>
        </p:nvSpPr>
        <p:spPr/>
        <p:txBody>
          <a:bodyPr>
            <a:normAutofit fontScale="90000"/>
          </a:bodyPr>
          <a:lstStyle/>
          <a:p>
            <a:pPr algn="ctr"/>
            <a:r>
              <a:rPr lang="fa-IR" sz="4400" dirty="0" smtClean="0">
                <a:cs typeface="B Badr" pitchFamily="2" charset="-78"/>
              </a:rPr>
              <a:t>بخش ها و قسمت های مختلف یک</a:t>
            </a:r>
            <a:br>
              <a:rPr lang="fa-IR" sz="4400" dirty="0" smtClean="0">
                <a:cs typeface="B Badr" pitchFamily="2" charset="-78"/>
              </a:rPr>
            </a:br>
            <a:r>
              <a:rPr lang="fa-IR" sz="4400" dirty="0" smtClean="0">
                <a:cs typeface="B Badr" pitchFamily="2" charset="-78"/>
              </a:rPr>
              <a:t> فرهنگسرا </a:t>
            </a:r>
            <a:endParaRPr lang="fa-IR" dirty="0"/>
          </a:p>
        </p:txBody>
      </p:sp>
    </p:spTree>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16460"/>
            <a:ext cx="9144000" cy="6841540"/>
          </a:xfrm>
          <a:prstGeom prst="rect">
            <a:avLst/>
          </a:prstGeom>
          <a:noFill/>
          <a:ln w="9525">
            <a:noFill/>
            <a:miter lim="800000"/>
            <a:headEnd/>
            <a:tailEnd/>
          </a:ln>
          <a:effectLst/>
        </p:spPr>
      </p:pic>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Desktop\New Folder\imagesCA3Z5DIO.jpg"/>
          <p:cNvPicPr>
            <a:picLocks noGrp="1" noChangeAspect="1" noChangeArrowheads="1"/>
          </p:cNvPicPr>
          <p:nvPr>
            <p:ph idx="1"/>
          </p:nvPr>
        </p:nvPicPr>
        <p:blipFill>
          <a:blip r:embed="rId2"/>
          <a:srcRect/>
          <a:stretch>
            <a:fillRect/>
          </a:stretch>
        </p:blipFill>
        <p:spPr bwMode="auto">
          <a:xfrm>
            <a:off x="0" y="0"/>
            <a:ext cx="9144000" cy="6891529"/>
          </a:xfrm>
          <a:prstGeom prst="rect">
            <a:avLst/>
          </a:prstGeom>
          <a:noFill/>
        </p:spPr>
      </p:pic>
    </p:spTree>
  </p:cSld>
  <p:clrMapOvr>
    <a:masterClrMapping/>
  </p:clrMapOvr>
  <p:transition>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istrator\Desktop\New Folder\2.jpg"/>
          <p:cNvPicPr>
            <a:picLocks noGrp="1" noChangeAspect="1" noChangeArrowheads="1"/>
          </p:cNvPicPr>
          <p:nvPr>
            <p:ph idx="1"/>
          </p:nvPr>
        </p:nvPicPr>
        <p:blipFill>
          <a:blip r:embed="rId2"/>
          <a:srcRect/>
          <a:stretch>
            <a:fillRect/>
          </a:stretch>
        </p:blipFill>
        <p:spPr bwMode="auto">
          <a:xfrm>
            <a:off x="1143000" y="381000"/>
            <a:ext cx="6705600" cy="6213857"/>
          </a:xfrm>
          <a:prstGeom prst="rect">
            <a:avLst/>
          </a:prstGeom>
          <a:noFill/>
        </p:spPr>
      </p:pic>
    </p:spTree>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09800"/>
            <a:ext cx="8229600" cy="3642360"/>
          </a:xfrm>
        </p:spPr>
        <p:txBody>
          <a:bodyPr/>
          <a:lstStyle/>
          <a:p>
            <a:pPr>
              <a:buNone/>
            </a:pPr>
            <a:r>
              <a:rPr lang="fa-IR" sz="2400" dirty="0" smtClean="0"/>
              <a:t>6-گالری نمایش آثار هنری</a:t>
            </a:r>
          </a:p>
          <a:p>
            <a:pPr>
              <a:buNone/>
            </a:pPr>
            <a:endParaRPr lang="fa-IR" sz="2400" dirty="0" smtClean="0"/>
          </a:p>
          <a:p>
            <a:pPr>
              <a:buNone/>
            </a:pPr>
            <a:r>
              <a:rPr lang="fa-IR" sz="2400" dirty="0" smtClean="0"/>
              <a:t>۷-کلاس ها و آتلیه های آموزشی شامل: نقاشی , معماری ,طراحی , عکاسی , مجسمه سازی , خوشنویسی , لابراتوار زبان و …</a:t>
            </a:r>
          </a:p>
          <a:p>
            <a:pPr>
              <a:buNone/>
            </a:pPr>
            <a:endParaRPr lang="en-US" sz="2400" dirty="0" smtClean="0"/>
          </a:p>
          <a:p>
            <a:pPr>
              <a:buNone/>
            </a:pPr>
            <a:r>
              <a:rPr lang="fa-IR" sz="2400" dirty="0" smtClean="0"/>
              <a:t>۸-واحد سمعی بصری و سایت رایانه</a:t>
            </a:r>
          </a:p>
          <a:p>
            <a:pPr>
              <a:buNone/>
            </a:pPr>
            <a:endParaRPr lang="en-US" sz="2400" dirty="0" smtClean="0"/>
          </a:p>
          <a:p>
            <a:pPr>
              <a:buNone/>
            </a:pPr>
            <a:r>
              <a:rPr lang="fa-IR" sz="2400" dirty="0" smtClean="0"/>
              <a:t>۹-رستوران یا کافی شاپ</a:t>
            </a:r>
            <a:endParaRPr lang="en-US" sz="2400" dirty="0" smtClean="0"/>
          </a:p>
        </p:txBody>
      </p:sp>
      <p:sp>
        <p:nvSpPr>
          <p:cNvPr id="2" name="Title 1"/>
          <p:cNvSpPr>
            <a:spLocks noGrp="1"/>
          </p:cNvSpPr>
          <p:nvPr>
            <p:ph type="title"/>
          </p:nvPr>
        </p:nvSpPr>
        <p:spPr/>
        <p:txBody>
          <a:bodyPr>
            <a:noAutofit/>
          </a:bodyPr>
          <a:lstStyle/>
          <a:p>
            <a:pPr algn="ctr"/>
            <a:r>
              <a:rPr lang="fa-IR" sz="4000" dirty="0" smtClean="0">
                <a:cs typeface="B Badr" pitchFamily="2" charset="-78"/>
              </a:rPr>
              <a:t>بخش ها و قسمت های مختلف یک</a:t>
            </a:r>
            <a:br>
              <a:rPr lang="fa-IR" sz="4000" dirty="0" smtClean="0">
                <a:cs typeface="B Badr" pitchFamily="2" charset="-78"/>
              </a:rPr>
            </a:br>
            <a:r>
              <a:rPr lang="fa-IR" sz="4000" dirty="0" smtClean="0">
                <a:cs typeface="B Badr" pitchFamily="2" charset="-78"/>
              </a:rPr>
              <a:t> فرهنگسرا </a:t>
            </a:r>
            <a:endParaRPr lang="fa-IR" sz="40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fa-IR" dirty="0" smtClean="0"/>
              <a:t>میزان فضاهای کتابخانه:</a:t>
            </a:r>
          </a:p>
          <a:p>
            <a:pPr>
              <a:buNone/>
            </a:pPr>
            <a:endParaRPr lang="en-US" dirty="0" smtClean="0"/>
          </a:p>
          <a:p>
            <a:pPr>
              <a:buNone/>
            </a:pPr>
            <a:r>
              <a:rPr lang="fa-IR" dirty="0" smtClean="0"/>
              <a:t>عوامل موثر بر تخصیص میزان فضاهای کتابخانه عبارتند از حجم مواد و متون و بخصوص کتابها،میزان سطح که در کتابخانه اشغال م کنند و میزان جمعیت کتابخانه که از طریق میزان گردش کتابها در سال تعیین می گردد.</a:t>
            </a:r>
          </a:p>
          <a:p>
            <a:pPr>
              <a:buNone/>
            </a:pPr>
            <a:endParaRPr lang="en-US" dirty="0" smtClean="0"/>
          </a:p>
          <a:p>
            <a:pPr>
              <a:buNone/>
            </a:pPr>
            <a:r>
              <a:rPr lang="fa-IR" dirty="0" smtClean="0"/>
              <a:t>فضای مورد نیاز برای محاسبه ی زیر بنای یک کتابخانه طبق فرمولی بنام VSCاستانداردIFLAبه دست می آید.</a:t>
            </a:r>
          </a:p>
          <a:p>
            <a:pPr>
              <a:buNone/>
            </a:pPr>
            <a:endParaRPr lang="en-US" dirty="0" smtClean="0"/>
          </a:p>
          <a:p>
            <a:pPr>
              <a:buNone/>
            </a:pPr>
            <a:r>
              <a:rPr lang="fa-IR" dirty="0" smtClean="0"/>
              <a:t>(۱۱۰/تعداد کتابها)+(مقدار محلهای نشستن+۷۲/۳)+(۴۳۰/گردش کتابها)</a:t>
            </a:r>
            <a:endParaRPr lang="en-US" dirty="0" smtClean="0"/>
          </a:p>
          <a:p>
            <a:pPr>
              <a:buNone/>
            </a:pPr>
            <a:r>
              <a:rPr lang="fa-IR" dirty="0" smtClean="0"/>
              <a:t>مثلا برای جا دادن ۱۱۰کتاب،یک متر مربع در نظر گرفته میشود.محل نشستن یک خواننده ۷۲/۳متر است.</a:t>
            </a:r>
            <a:endParaRPr lang="en-US" dirty="0" smtClean="0"/>
          </a:p>
          <a:p>
            <a:endParaRPr lang="fa-IR" dirty="0"/>
          </a:p>
        </p:txBody>
      </p:sp>
      <p:sp>
        <p:nvSpPr>
          <p:cNvPr id="2" name="Title 1"/>
          <p:cNvSpPr>
            <a:spLocks noGrp="1"/>
          </p:cNvSpPr>
          <p:nvPr>
            <p:ph type="title"/>
          </p:nvPr>
        </p:nvSpPr>
        <p:spPr/>
        <p:txBody>
          <a:bodyPr>
            <a:normAutofit fontScale="90000"/>
          </a:bodyPr>
          <a:lstStyle/>
          <a:p>
            <a:pPr algn="ctr"/>
            <a:r>
              <a:rPr lang="fa-IR" sz="5300" dirty="0" smtClean="0">
                <a:cs typeface="B Badr" pitchFamily="2" charset="-78"/>
              </a:rPr>
              <a:t>کتابخانه:</a:t>
            </a:r>
            <a:r>
              <a:rPr lang="en-US" dirty="0" smtClean="0"/>
              <a:t/>
            </a:r>
            <a:br>
              <a:rPr lang="en-US" dirty="0" smtClean="0"/>
            </a:br>
            <a:endParaRPr lang="fa-IR" dirty="0"/>
          </a:p>
        </p:txBody>
      </p:sp>
      <p:pic>
        <p:nvPicPr>
          <p:cNvPr id="5122" name="Picture 2"/>
          <p:cNvPicPr>
            <a:picLocks noChangeAspect="1" noChangeArrowheads="1"/>
          </p:cNvPicPr>
          <p:nvPr/>
        </p:nvPicPr>
        <p:blipFill>
          <a:blip r:embed="rId2" cstate="print"/>
          <a:srcRect/>
          <a:stretch>
            <a:fillRect/>
          </a:stretch>
        </p:blipFill>
        <p:spPr bwMode="auto">
          <a:xfrm>
            <a:off x="0" y="838201"/>
            <a:ext cx="5867400" cy="13716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709160"/>
          </a:xfrm>
        </p:spPr>
        <p:txBody>
          <a:bodyPr>
            <a:normAutofit fontScale="92500" lnSpcReduction="10000"/>
          </a:bodyPr>
          <a:lstStyle/>
          <a:p>
            <a:pPr>
              <a:buNone/>
            </a:pPr>
            <a:r>
              <a:rPr lang="fa-IR" sz="2600" dirty="0" smtClean="0"/>
              <a:t>ابعاد و استاندارد های پیشخوان و برگه دان:</a:t>
            </a:r>
          </a:p>
          <a:p>
            <a:pPr>
              <a:buNone/>
            </a:pPr>
            <a:endParaRPr lang="en-US" sz="2600" dirty="0" smtClean="0"/>
          </a:p>
          <a:p>
            <a:pPr>
              <a:buNone/>
            </a:pPr>
            <a:r>
              <a:rPr lang="fa-IR" sz="2600" dirty="0" smtClean="0"/>
              <a:t>حداکثر ارتفاع قفسه های فهرست معمولا به اندازه ی ارتفاع شش کشو است و در هر کشو نیز در حدود صد کارت جای می گیرد.فهرست معمولا در ارتباط مستقیم با میز امانت و میز اطلاعات مرجع قرار دارند و اغلب در مجاورت آنها مجموعه ای از کتابهای مرجع عمومی یا موارد استفاده ی همگانی نیز قرار می گیرند.</a:t>
            </a:r>
          </a:p>
          <a:p>
            <a:pPr>
              <a:buNone/>
            </a:pPr>
            <a:r>
              <a:rPr lang="fa-IR" sz="2600" dirty="0" smtClean="0"/>
              <a:t>از این رو محل قرار گیری فهرستها معمولا فضایی باز است که در نزدیک ورودی قرار دارد و بوسیله ی ردیفهایی از قفسه های فهرستها و پیشخوان بررسی و جستجو کشوها تشکیل شده است.</a:t>
            </a:r>
          </a:p>
          <a:p>
            <a:pPr>
              <a:buNone/>
            </a:pPr>
            <a:r>
              <a:rPr lang="fa-IR" sz="2600" dirty="0" smtClean="0"/>
              <a:t>وسعت چنین محلی برای چهار ردیف قفسه های دو طرفه در حدود ۱۲ متر مربع برآورد می شود.</a:t>
            </a:r>
            <a:endParaRPr lang="en-US" sz="2600" dirty="0" smtClean="0"/>
          </a:p>
          <a:p>
            <a:endParaRPr lang="fa-IR" dirty="0"/>
          </a:p>
        </p:txBody>
      </p:sp>
      <p:sp>
        <p:nvSpPr>
          <p:cNvPr id="2" name="Title 1"/>
          <p:cNvSpPr>
            <a:spLocks noGrp="1"/>
          </p:cNvSpPr>
          <p:nvPr>
            <p:ph type="title"/>
          </p:nvPr>
        </p:nvSpPr>
        <p:spPr/>
        <p:txBody>
          <a:bodyPr/>
          <a:lstStyle/>
          <a:p>
            <a:pPr algn="ctr"/>
            <a:r>
              <a:rPr lang="fa-IR" sz="4400" dirty="0" smtClean="0">
                <a:cs typeface="B Badr" pitchFamily="2" charset="-78"/>
              </a:rPr>
              <a:t>کتابخانه:</a:t>
            </a:r>
            <a:endParaRPr lang="fa-IR"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410200"/>
          </a:xfrm>
        </p:spPr>
        <p:txBody>
          <a:bodyPr>
            <a:normAutofit fontScale="77500" lnSpcReduction="20000"/>
          </a:bodyPr>
          <a:lstStyle/>
          <a:p>
            <a:pPr>
              <a:buNone/>
            </a:pPr>
            <a:r>
              <a:rPr lang="fa-IR" sz="3600" dirty="0" smtClean="0"/>
              <a:t>استانداردابعاد قفسه ها و عمق قفسه ها:</a:t>
            </a:r>
            <a:endParaRPr lang="en-US" sz="3600" dirty="0" smtClean="0"/>
          </a:p>
          <a:p>
            <a:pPr>
              <a:buNone/>
            </a:pPr>
            <a:r>
              <a:rPr lang="fa-IR" sz="3100" dirty="0" smtClean="0"/>
              <a:t>در اغلب کتابخانه ها حداقل۹۰%کتابها دارای عرضی کمتر از ۲۳۰ میلیمتر هستند و عملا می توان قفسه های با عمق۲۰۰-۲۳۰میلیمتر را استاندارد فرض کرد.</a:t>
            </a:r>
          </a:p>
          <a:p>
            <a:pPr>
              <a:buNone/>
            </a:pPr>
            <a:r>
              <a:rPr lang="fa-IR" sz="3100" dirty="0" smtClean="0"/>
              <a:t>در صورت بکارگیری قفسه های دو طرفه با عمق ۴۵۰میلیمتر حتی صرفه جویی بیشتری در فضا به عمل می آید.</a:t>
            </a:r>
            <a:endParaRPr lang="en-US" sz="3100" dirty="0" smtClean="0"/>
          </a:p>
          <a:p>
            <a:pPr>
              <a:buNone/>
            </a:pPr>
            <a:r>
              <a:rPr lang="fa-IR" sz="3100" dirty="0" smtClean="0"/>
              <a:t>چنانچه نگهداری کتابهایی با ابعاد کمی بزرگتر مرد نظر باشد عمق ۴۹۰میلیمترجوابگوست.</a:t>
            </a:r>
          </a:p>
          <a:p>
            <a:pPr>
              <a:buNone/>
            </a:pPr>
            <a:r>
              <a:rPr lang="fa-IR" sz="3100" dirty="0" smtClean="0"/>
              <a:t>طبق یک قاعده تجربی در یک کتابخانه ۸۰%قفسه ها ۲۰۰میلیمتری،۱۵%آنها ۲۵۰ میلیمتری و ۵% آنها ۳۰۰ میلیمتری هستند.</a:t>
            </a:r>
          </a:p>
          <a:p>
            <a:pPr>
              <a:buNone/>
            </a:pPr>
            <a:endParaRPr lang="en-US" dirty="0" smtClean="0"/>
          </a:p>
          <a:p>
            <a:pPr>
              <a:buNone/>
            </a:pPr>
            <a:r>
              <a:rPr lang="fa-IR" sz="3600" dirty="0" smtClean="0"/>
              <a:t>طول قفسه ها:</a:t>
            </a:r>
            <a:endParaRPr lang="en-US" sz="3600" dirty="0" smtClean="0"/>
          </a:p>
          <a:p>
            <a:pPr>
              <a:buNone/>
            </a:pPr>
            <a:r>
              <a:rPr lang="fa-IR" sz="3100" dirty="0" smtClean="0"/>
              <a:t>طول استاندارد،سالها برابر۱۹۴۰میلیمتر بوده است.زیرا که پذیرفته شده بود که چشم خواننده توانایی در بر گرفتن بیش از این اندازه را در یک نگاه ندارد.مطالعات بعدی اندازه بزرگتر تا ۲۲۲۰ میلیمتر را نیز تایید کرد.</a:t>
            </a:r>
            <a:endParaRPr lang="en-US" sz="3100" dirty="0" smtClean="0"/>
          </a:p>
          <a:p>
            <a:endParaRPr lang="fa-IR" dirty="0"/>
          </a:p>
        </p:txBody>
      </p:sp>
      <p:sp>
        <p:nvSpPr>
          <p:cNvPr id="2" name="Title 1"/>
          <p:cNvSpPr>
            <a:spLocks noGrp="1"/>
          </p:cNvSpPr>
          <p:nvPr>
            <p:ph type="title"/>
          </p:nvPr>
        </p:nvSpPr>
        <p:spPr>
          <a:xfrm>
            <a:off x="457200" y="0"/>
            <a:ext cx="8229600" cy="1143000"/>
          </a:xfrm>
        </p:spPr>
        <p:txBody>
          <a:bodyPr/>
          <a:lstStyle/>
          <a:p>
            <a:pPr algn="ctr"/>
            <a:r>
              <a:rPr lang="fa-IR" sz="4000" dirty="0" smtClean="0">
                <a:cs typeface="B Badr" pitchFamily="2" charset="-78"/>
              </a:rPr>
              <a:t>کتابخانه:</a:t>
            </a:r>
            <a:endParaRPr lang="fa-IR"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fa-IR" dirty="0" smtClean="0"/>
              <a:t>ارتفاع قفسه ها:</a:t>
            </a:r>
            <a:endParaRPr lang="en-US" dirty="0" smtClean="0"/>
          </a:p>
          <a:p>
            <a:pPr>
              <a:buNone/>
            </a:pPr>
            <a:r>
              <a:rPr lang="fa-IR" sz="2400" dirty="0" smtClean="0"/>
              <a:t>ارتفاع کتابها بر فاصله ی میان طبقات و در نتیجه تعداد طبقات تاثیر می گذارد.در اکثر کتابخانه ها حداقل۹۰% کتابها را می توان در طبقات مرکز تا مرکز ۲۸۰ میلیمتر جای داد.</a:t>
            </a:r>
          </a:p>
          <a:p>
            <a:pPr>
              <a:buNone/>
            </a:pPr>
            <a:r>
              <a:rPr lang="fa-IR" sz="2400" dirty="0" smtClean="0"/>
              <a:t>به این ترتیب ۷ طبقه و یک پا خور ۱۵۰ میلیمتری مجموعا ارتفاع ۲۱۲۰ میلیمتر را برای قفسه ها بوجود می آورند که بالاترین قفسه در ارتفاع ۱۸۳۰ میلیمتری با دسترسی آسان قرار می گیرد.</a:t>
            </a:r>
          </a:p>
          <a:p>
            <a:pPr>
              <a:buNone/>
            </a:pPr>
            <a:r>
              <a:rPr lang="fa-IR" sz="2400" dirty="0" smtClean="0"/>
              <a:t>در مورد معلولین ارتفاع مناسب و دسترسی ۱۳۷۰ میلیمتر برای زنان و ۱۵۰۰ میلیمتر برای مردان می باشد.</a:t>
            </a:r>
          </a:p>
          <a:p>
            <a:pPr>
              <a:buNone/>
            </a:pPr>
            <a:r>
              <a:rPr lang="fa-IR" sz="2400" dirty="0" smtClean="0"/>
              <a:t>پایین ترین طبقه در ارتفاع ۳۰۰ میلیمتری است و چهار طبقه ۲۸۰ میلیمتری (۳۰۰ میلیمتری)به روی آن می باشد.</a:t>
            </a:r>
            <a:endParaRPr lang="en-US" sz="2400" dirty="0"/>
          </a:p>
        </p:txBody>
      </p:sp>
      <p:sp>
        <p:nvSpPr>
          <p:cNvPr id="2" name="Title 1"/>
          <p:cNvSpPr>
            <a:spLocks noGrp="1"/>
          </p:cNvSpPr>
          <p:nvPr>
            <p:ph type="title"/>
          </p:nvPr>
        </p:nvSpPr>
        <p:spPr>
          <a:xfrm>
            <a:off x="533400" y="0"/>
            <a:ext cx="8229600" cy="1143000"/>
          </a:xfrm>
        </p:spPr>
        <p:txBody>
          <a:bodyPr/>
          <a:lstStyle/>
          <a:p>
            <a:pPr algn="ctr"/>
            <a:r>
              <a:rPr lang="fa-IR" sz="4000" dirty="0" smtClean="0">
                <a:cs typeface="B Badr" pitchFamily="2" charset="-78"/>
              </a:rPr>
              <a:t>کتابخانه:</a:t>
            </a:r>
            <a:endParaRPr lang="fa-IR"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85000" lnSpcReduction="20000"/>
          </a:bodyPr>
          <a:lstStyle/>
          <a:p>
            <a:pPr>
              <a:buNone/>
            </a:pPr>
            <a:r>
              <a:rPr lang="fa-IR" sz="3600" dirty="0" smtClean="0"/>
              <a:t>استاندارد میزها:</a:t>
            </a:r>
            <a:endParaRPr lang="en-US" sz="3600" dirty="0" smtClean="0"/>
          </a:p>
          <a:p>
            <a:pPr>
              <a:buNone/>
            </a:pPr>
            <a:r>
              <a:rPr lang="fa-IR" dirty="0" smtClean="0"/>
              <a:t>میز ها از جمله مهم ترین وسائل فضاهای مطالعه هستند.</a:t>
            </a:r>
            <a:endParaRPr lang="en-US" dirty="0" smtClean="0"/>
          </a:p>
          <a:p>
            <a:pPr>
              <a:buNone/>
            </a:pPr>
            <a:r>
              <a:rPr lang="fa-IR" dirty="0" smtClean="0"/>
              <a:t>استاندارد میز ها برای میز های مختلف به شرح زیر است:</a:t>
            </a:r>
            <a:endParaRPr lang="en-US" dirty="0" smtClean="0"/>
          </a:p>
          <a:p>
            <a:pPr>
              <a:buNone/>
            </a:pPr>
            <a:r>
              <a:rPr lang="fa-IR" dirty="0" smtClean="0"/>
              <a:t>میز های ۱ نفره:</a:t>
            </a:r>
            <a:endParaRPr lang="en-US" dirty="0" smtClean="0"/>
          </a:p>
          <a:p>
            <a:pPr>
              <a:buNone/>
            </a:pPr>
            <a:r>
              <a:rPr lang="fa-IR" dirty="0" smtClean="0"/>
              <a:t>رقم قابل قبول برای این میزها ۶۰۰×۹۰۰ میلیمتر می باشد.این رقم گاهی برای راحتی بیشتر خواننده تا یک متر نیز افزایش می یابد.اگر چه جذابیت بیشتری دارند ولی جای زیادی اشغال می کنند.</a:t>
            </a:r>
            <a:endParaRPr lang="en-US" dirty="0" smtClean="0"/>
          </a:p>
          <a:p>
            <a:pPr>
              <a:buNone/>
            </a:pPr>
            <a:r>
              <a:rPr lang="fa-IR" dirty="0" smtClean="0"/>
              <a:t>میزهای ۲ نفره:</a:t>
            </a:r>
            <a:endParaRPr lang="en-US" dirty="0" smtClean="0"/>
          </a:p>
          <a:p>
            <a:pPr>
              <a:buNone/>
            </a:pPr>
            <a:r>
              <a:rPr lang="fa-IR" dirty="0" smtClean="0"/>
              <a:t>میزهای ۲ نفره ای که از هم جدا نشده اند ظاهرا برای خوانندگانی که روبروی هم قرار می گیرند جذابیت چندانی ندارند ولی در صورت قرار گیری در یک سمت ابعاد پیشنهادی ۱۲۰۰×۹۰۰ میلیمتر می باشد.</a:t>
            </a:r>
            <a:endParaRPr lang="en-US" dirty="0" smtClean="0"/>
          </a:p>
          <a:p>
            <a:pPr>
              <a:buNone/>
            </a:pPr>
            <a:r>
              <a:rPr lang="fa-IR" dirty="0" smtClean="0"/>
              <a:t>میزهای طولانی:</a:t>
            </a:r>
            <a:endParaRPr lang="en-US" dirty="0" smtClean="0"/>
          </a:p>
          <a:p>
            <a:pPr>
              <a:buNone/>
            </a:pPr>
            <a:r>
              <a:rPr lang="fa-IR" dirty="0" smtClean="0"/>
              <a:t>میز های</a:t>
            </a:r>
            <a:br>
              <a:rPr lang="fa-IR" dirty="0" smtClean="0"/>
            </a:br>
            <a:r>
              <a:rPr lang="fa-IR" dirty="0" smtClean="0"/>
              <a:t>طولانی قابلیت جای دادن ۴ تا ۱۲ نفر را دارند.میزهای ۴ نفره از بروز شلوغی جلو گیری کرده و در عین حال نحوه ی قرار گیری آنها جذاب و انعطاف پذیر است.عرض آنها نباید از ۱۲۰۰ میلیمتر کمتر باشد.فضای جانبی میان خوانندگان نیز لازم است حداقل ۹۰۰ میلیمتر باشد.بین میزهای موازی باید حداقل ۱۸۰۰ میلیمتر فاصله پیش بینی شود.در عین حال نباید در انتهای این میزها محلی را برای نشستن در نظر گرفت.</a:t>
            </a:r>
            <a:endParaRPr lang="en-US" dirty="0" smtClean="0"/>
          </a:p>
          <a:p>
            <a:endParaRPr lang="fa-IR" dirty="0"/>
          </a:p>
        </p:txBody>
      </p:sp>
      <p:sp>
        <p:nvSpPr>
          <p:cNvPr id="2" name="Title 1"/>
          <p:cNvSpPr>
            <a:spLocks noGrp="1"/>
          </p:cNvSpPr>
          <p:nvPr>
            <p:ph type="title"/>
          </p:nvPr>
        </p:nvSpPr>
        <p:spPr>
          <a:xfrm>
            <a:off x="457200" y="0"/>
            <a:ext cx="8229600" cy="1143000"/>
          </a:xfrm>
        </p:spPr>
        <p:txBody>
          <a:bodyPr/>
          <a:lstStyle/>
          <a:p>
            <a:pPr algn="ctr"/>
            <a:r>
              <a:rPr lang="fa-IR" sz="4400" dirty="0" smtClean="0">
                <a:cs typeface="B Badr" pitchFamily="2" charset="-78"/>
              </a:rPr>
              <a:t>کتابخانه:</a:t>
            </a:r>
            <a:endParaRPr lang="fa-IR" dirty="0"/>
          </a:p>
        </p:txBody>
      </p:sp>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91600" cy="5257800"/>
          </a:xfrm>
        </p:spPr>
        <p:txBody>
          <a:bodyPr>
            <a:normAutofit fontScale="85000" lnSpcReduction="20000"/>
          </a:bodyPr>
          <a:lstStyle/>
          <a:p>
            <a:pPr>
              <a:buNone/>
            </a:pPr>
            <a:r>
              <a:rPr lang="fa-IR" sz="3600" dirty="0" smtClean="0"/>
              <a:t>نور پردازی:</a:t>
            </a:r>
            <a:endParaRPr lang="en-US" sz="3600" dirty="0" smtClean="0"/>
          </a:p>
          <a:p>
            <a:pPr>
              <a:buNone/>
            </a:pPr>
            <a:r>
              <a:rPr lang="fa-IR" dirty="0" smtClean="0"/>
              <a:t>نور پردازی باید فضایی راحت برای مطالعه را بوجود آورد.موجب خستگی وخیرگی نشود،میزان گرما را افزایش ندهد وبه جلوه ی ساختمان بیفزاید.جهت بر آوردن موارد ذکر شده دو نوع نور وجود دارد:</a:t>
            </a:r>
            <a:endParaRPr lang="en-US" dirty="0" smtClean="0"/>
          </a:p>
          <a:p>
            <a:pPr>
              <a:buNone/>
            </a:pPr>
            <a:r>
              <a:rPr lang="fa-IR" dirty="0" smtClean="0"/>
              <a:t>۱- نور مصنوعی ۲-نور طبیعی.</a:t>
            </a:r>
            <a:endParaRPr lang="en-US" dirty="0" smtClean="0"/>
          </a:p>
          <a:p>
            <a:pPr>
              <a:buNone/>
            </a:pPr>
            <a:r>
              <a:rPr lang="fa-IR" dirty="0" smtClean="0"/>
              <a:t>برای نور پروژه هم از نور طبیعی و هم از نور مصنوعی سقفی استفاده می شود.</a:t>
            </a:r>
          </a:p>
          <a:p>
            <a:pPr>
              <a:buNone/>
            </a:pPr>
            <a:endParaRPr lang="en-US" dirty="0" smtClean="0"/>
          </a:p>
          <a:p>
            <a:pPr>
              <a:buNone/>
            </a:pPr>
            <a:r>
              <a:rPr lang="fa-IR" dirty="0" smtClean="0"/>
              <a:t>روشنایی توصیه شده:</a:t>
            </a:r>
            <a:endParaRPr lang="en-US" dirty="0" smtClean="0"/>
          </a:p>
          <a:p>
            <a:pPr>
              <a:buNone/>
            </a:pPr>
            <a:r>
              <a:rPr lang="fa-IR" dirty="0" smtClean="0"/>
              <a:t>اتاق ها مطالعه(روزنامه و مجلات)۲۰۰</a:t>
            </a:r>
            <a:endParaRPr lang="en-US" dirty="0" smtClean="0"/>
          </a:p>
          <a:p>
            <a:pPr>
              <a:buNone/>
            </a:pPr>
            <a:r>
              <a:rPr lang="fa-IR" dirty="0" smtClean="0"/>
              <a:t>میزهای مطالعه(کتابخانه های امانی)۴۰۰</a:t>
            </a:r>
            <a:endParaRPr lang="en-US" dirty="0" smtClean="0"/>
          </a:p>
          <a:p>
            <a:pPr>
              <a:buNone/>
            </a:pPr>
            <a:r>
              <a:rPr lang="fa-IR" dirty="0" smtClean="0"/>
              <a:t>میزهای مطالعه(کتابخانه های مرجع)۶۰۰</a:t>
            </a:r>
            <a:endParaRPr lang="en-US" dirty="0" smtClean="0"/>
          </a:p>
          <a:p>
            <a:pPr>
              <a:buNone/>
            </a:pPr>
            <a:r>
              <a:rPr lang="fa-IR" dirty="0" smtClean="0"/>
              <a:t>پیشخوان ها ۶۰۰</a:t>
            </a:r>
            <a:endParaRPr lang="en-US" dirty="0" smtClean="0"/>
          </a:p>
          <a:p>
            <a:pPr>
              <a:buNone/>
            </a:pPr>
            <a:r>
              <a:rPr lang="fa-IR" dirty="0" smtClean="0"/>
              <a:t>مخزن بسته ۱۰۰</a:t>
            </a:r>
            <a:endParaRPr lang="en-US" dirty="0" smtClean="0"/>
          </a:p>
          <a:p>
            <a:pPr>
              <a:buNone/>
            </a:pPr>
            <a:r>
              <a:rPr lang="fa-IR" dirty="0" smtClean="0"/>
              <a:t>صحافی ۶۰۰</a:t>
            </a:r>
            <a:endParaRPr lang="en-US" dirty="0" smtClean="0"/>
          </a:p>
          <a:p>
            <a:pPr>
              <a:buNone/>
            </a:pPr>
            <a:r>
              <a:rPr lang="fa-IR" dirty="0" smtClean="0"/>
              <a:t>فهرست بندی،طبقه بندی و اتاق های مخزن۴۰۰</a:t>
            </a:r>
            <a:endParaRPr lang="en-US" dirty="0" smtClean="0"/>
          </a:p>
          <a:p>
            <a:endParaRPr lang="fa-IR" dirty="0"/>
          </a:p>
        </p:txBody>
      </p:sp>
      <p:sp>
        <p:nvSpPr>
          <p:cNvPr id="2" name="Title 1"/>
          <p:cNvSpPr>
            <a:spLocks noGrp="1"/>
          </p:cNvSpPr>
          <p:nvPr>
            <p:ph type="title"/>
          </p:nvPr>
        </p:nvSpPr>
        <p:spPr>
          <a:xfrm>
            <a:off x="457200" y="0"/>
            <a:ext cx="8229600" cy="792162"/>
          </a:xfrm>
        </p:spPr>
        <p:txBody>
          <a:bodyPr/>
          <a:lstStyle/>
          <a:p>
            <a:pPr algn="ctr"/>
            <a:r>
              <a:rPr lang="fa-IR" sz="4000" dirty="0" smtClean="0">
                <a:cs typeface="B Badr" pitchFamily="2" charset="-78"/>
              </a:rPr>
              <a:t>کتابخانه:</a:t>
            </a:r>
            <a:endParaRPr lang="fa-IR" dirty="0"/>
          </a:p>
        </p:txBody>
      </p:sp>
    </p:spTree>
  </p:cSld>
  <p:clrMapOvr>
    <a:masterClrMapping/>
  </p:clrMapOvr>
  <p:transition>
    <p:pull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60</TotalTime>
  <Words>2491</Words>
  <Application>Microsoft Office PowerPoint</Application>
  <PresentationFormat>On-screen Show (4:3)</PresentationFormat>
  <Paragraphs>154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بخش ها و قسمت های مختلف   فرهنگسرا </vt:lpstr>
      <vt:lpstr>بخش ها و قسمت های مختلف یک  فرهنگسرا </vt:lpstr>
      <vt:lpstr>بخش ها و قسمت های مختلف یک  فرهنگسرا </vt:lpstr>
      <vt:lpstr>کتابخانه: </vt:lpstr>
      <vt:lpstr>کتابخانه:</vt:lpstr>
      <vt:lpstr>کتابخانه:</vt:lpstr>
      <vt:lpstr>کتابخانه:</vt:lpstr>
      <vt:lpstr>کتابخانه:</vt:lpstr>
      <vt:lpstr>کتابخانه:</vt:lpstr>
      <vt:lpstr>بخش ها و قسمت های مختلف یک  فرهنگسرا </vt:lpstr>
      <vt:lpstr>بخش ها و قسمت های مختلف یک  فرهنگسرا </vt:lpstr>
      <vt:lpstr>بخش ها و قسمت های مختلف یک  فرهنگسرا </vt:lpstr>
      <vt:lpstr>بخش ها و قسمت های مختلف یک  فرهنگسرا </vt:lpstr>
      <vt:lpstr>بخش ها و قسمت های مختلف یک  فرهنگسرا </vt:lpstr>
      <vt:lpstr>بخش ها و قسمت های مختلف یک  فرهنگسرا </vt:lpstr>
      <vt:lpstr>بخش ها و قسمت های مختلف یک  فرهنگسرا </vt:lpstr>
      <vt:lpstr>بخش ها و قسمت های مختلف یک  فرهنگسرا </vt:lpstr>
      <vt:lpstr>بخش ها و قسمت های مختلف یک  فرهنگسرا </vt:lpstr>
      <vt:lpstr>بخش ها و قسمت های مختلف یک  فرهنگسرا </vt:lpstr>
      <vt:lpstr>بخش ها و قسمت های مختلف یک  فرهنگسرا </vt:lpstr>
      <vt:lpstr>بخش ها و قسمت های مختلف یک  فرهنگسرا </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AMD</dc:creator>
  <cp:lastModifiedBy>AMD</cp:lastModifiedBy>
  <cp:revision>12</cp:revision>
  <dcterms:created xsi:type="dcterms:W3CDTF">2010-11-13T20:53:17Z</dcterms:created>
  <dcterms:modified xsi:type="dcterms:W3CDTF">2010-11-20T06:07:03Z</dcterms:modified>
</cp:coreProperties>
</file>