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7"/>
  </p:notesMasterIdLst>
  <p:sldIdLst>
    <p:sldId id="263" r:id="rId2"/>
    <p:sldId id="262" r:id="rId3"/>
    <p:sldId id="256" r:id="rId4"/>
    <p:sldId id="257" r:id="rId5"/>
    <p:sldId id="258" r:id="rId6"/>
    <p:sldId id="259" r:id="rId7"/>
    <p:sldId id="296" r:id="rId8"/>
    <p:sldId id="297" r:id="rId9"/>
    <p:sldId id="295" r:id="rId10"/>
    <p:sldId id="298" r:id="rId11"/>
    <p:sldId id="302" r:id="rId12"/>
    <p:sldId id="301" r:id="rId13"/>
    <p:sldId id="332" r:id="rId14"/>
    <p:sldId id="333" r:id="rId15"/>
    <p:sldId id="335" r:id="rId16"/>
    <p:sldId id="347" r:id="rId17"/>
    <p:sldId id="331" r:id="rId18"/>
    <p:sldId id="339" r:id="rId19"/>
    <p:sldId id="334" r:id="rId20"/>
    <p:sldId id="340" r:id="rId21"/>
    <p:sldId id="336" r:id="rId22"/>
    <p:sldId id="341" r:id="rId23"/>
    <p:sldId id="338" r:id="rId24"/>
    <p:sldId id="342" r:id="rId25"/>
    <p:sldId id="260" r:id="rId26"/>
    <p:sldId id="261" r:id="rId27"/>
    <p:sldId id="264" r:id="rId28"/>
    <p:sldId id="327" r:id="rId29"/>
    <p:sldId id="265" r:id="rId30"/>
    <p:sldId id="328" r:id="rId31"/>
    <p:sldId id="266" r:id="rId32"/>
    <p:sldId id="267" r:id="rId33"/>
    <p:sldId id="274" r:id="rId34"/>
    <p:sldId id="330" r:id="rId35"/>
    <p:sldId id="268" r:id="rId36"/>
    <p:sldId id="269" r:id="rId37"/>
    <p:sldId id="270" r:id="rId38"/>
    <p:sldId id="315" r:id="rId39"/>
    <p:sldId id="303" r:id="rId40"/>
    <p:sldId id="304" r:id="rId41"/>
    <p:sldId id="305" r:id="rId42"/>
    <p:sldId id="307" r:id="rId43"/>
    <p:sldId id="306" r:id="rId44"/>
    <p:sldId id="271" r:id="rId45"/>
    <p:sldId id="272" r:id="rId46"/>
    <p:sldId id="273" r:id="rId47"/>
    <p:sldId id="275" r:id="rId48"/>
    <p:sldId id="276" r:id="rId49"/>
    <p:sldId id="277" r:id="rId50"/>
    <p:sldId id="278" r:id="rId51"/>
    <p:sldId id="279" r:id="rId52"/>
    <p:sldId id="280" r:id="rId53"/>
    <p:sldId id="282" r:id="rId54"/>
    <p:sldId id="283" r:id="rId55"/>
    <p:sldId id="294" r:id="rId56"/>
    <p:sldId id="284" r:id="rId57"/>
    <p:sldId id="286" r:id="rId58"/>
    <p:sldId id="287" r:id="rId59"/>
    <p:sldId id="288" r:id="rId60"/>
    <p:sldId id="289" r:id="rId61"/>
    <p:sldId id="290" r:id="rId62"/>
    <p:sldId id="291" r:id="rId63"/>
    <p:sldId id="292" r:id="rId64"/>
    <p:sldId id="310" r:id="rId65"/>
    <p:sldId id="309" r:id="rId66"/>
    <p:sldId id="308" r:id="rId67"/>
    <p:sldId id="314" r:id="rId68"/>
    <p:sldId id="321" r:id="rId69"/>
    <p:sldId id="344" r:id="rId70"/>
    <p:sldId id="319" r:id="rId71"/>
    <p:sldId id="346" r:id="rId72"/>
    <p:sldId id="348" r:id="rId73"/>
    <p:sldId id="349" r:id="rId74"/>
    <p:sldId id="350" r:id="rId75"/>
    <p:sldId id="35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1005" autoAdjust="0"/>
  </p:normalViewPr>
  <p:slideViewPr>
    <p:cSldViewPr>
      <p:cViewPr varScale="1">
        <p:scale>
          <a:sx n="68" d="100"/>
          <a:sy n="68" d="100"/>
        </p:scale>
        <p:origin x="64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68193-B33F-4F4E-B5FA-399BDB257A43}" type="datetimeFigureOut">
              <a:rPr lang="en-US" smtClean="0"/>
              <a:pPr/>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2D3B8-69FE-4D78-B3B5-2066EBE77C88}" type="slidenum">
              <a:rPr lang="en-US" smtClean="0"/>
              <a:pPr/>
              <a:t>‹#›</a:t>
            </a:fld>
            <a:endParaRPr lang="en-US"/>
          </a:p>
        </p:txBody>
      </p:sp>
    </p:spTree>
    <p:extLst>
      <p:ext uri="{BB962C8B-B14F-4D97-AF65-F5344CB8AC3E}">
        <p14:creationId xmlns:p14="http://schemas.microsoft.com/office/powerpoint/2010/main" val="341622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2D3B8-69FE-4D78-B3B5-2066EBE77C88}" type="slidenum">
              <a:rPr lang="en-US" smtClean="0"/>
              <a:pPr/>
              <a:t>28</a:t>
            </a:fld>
            <a:endParaRPr lang="en-US"/>
          </a:p>
        </p:txBody>
      </p:sp>
    </p:spTree>
    <p:extLst>
      <p:ext uri="{BB962C8B-B14F-4D97-AF65-F5344CB8AC3E}">
        <p14:creationId xmlns:p14="http://schemas.microsoft.com/office/powerpoint/2010/main" val="410669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DF233AF-B863-4022-B43D-CC799B1025CA}" type="datetimeFigureOut">
              <a:rPr lang="en-US" smtClean="0"/>
              <a:pPr/>
              <a:t>3/11/2018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A3F2393-E7DF-40E9-8406-EDE6AB76D20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233AF-B863-4022-B43D-CC799B1025C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233AF-B863-4022-B43D-CC799B1025C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233AF-B863-4022-B43D-CC799B1025C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F233AF-B863-4022-B43D-CC799B1025C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A3F2393-E7DF-40E9-8406-EDE6AB76D2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F233AF-B863-4022-B43D-CC799B1025C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F233AF-B863-4022-B43D-CC799B1025CA}"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F233AF-B863-4022-B43D-CC799B1025CA}"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233AF-B863-4022-B43D-CC799B1025CA}"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F233AF-B863-4022-B43D-CC799B1025C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F233AF-B863-4022-B43D-CC799B1025C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F2393-E7DF-40E9-8406-EDE6AB76D2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DF233AF-B863-4022-B43D-CC799B1025CA}" type="datetimeFigureOut">
              <a:rPr lang="en-US" smtClean="0"/>
              <a:pPr/>
              <a:t>3/11/2018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A3F2393-E7DF-40E9-8406-EDE6AB76D208}" type="slidenum">
              <a:rPr lang="en-US" smtClean="0"/>
              <a:pPr/>
              <a:t>‹#›</a:t>
            </a:fld>
            <a:endParaRPr lang="en-US"/>
          </a:p>
        </p:txBody>
      </p:sp>
      <p:sp>
        <p:nvSpPr>
          <p:cNvPr id="7" name="TextBox 1"/>
          <p:cNvSpPr txBox="1">
            <a:spLocks noChangeArrowheads="1"/>
          </p:cNvSpPr>
          <p:nvPr userDrawn="1"/>
        </p:nvSpPr>
        <p:spPr bwMode="auto">
          <a:xfrm>
            <a:off x="161925" y="-99392"/>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1" eaLnBrk="1" hangingPunct="1">
              <a:defRPr/>
            </a:pPr>
            <a:r>
              <a:rPr lang="fa-IR" altLang="fa-IR" dirty="0" smtClean="0">
                <a:solidFill>
                  <a:srgbClr val="FF0000"/>
                </a:solidFill>
                <a:latin typeface="Tahoma" panose="020B0604030504040204" pitchFamily="34" charset="0"/>
                <a:cs typeface="B Titr" panose="00000700000000000000" pitchFamily="2" charset="-78"/>
              </a:rPr>
              <a:t>بانک پاورپوینت: </a:t>
            </a:r>
            <a:r>
              <a:rPr lang="en-US" altLang="fa-IR" b="1" dirty="0" smtClean="0">
                <a:solidFill>
                  <a:srgbClr val="FF0000"/>
                </a:solidFill>
                <a:latin typeface="Tahoma" panose="020B0604030504040204" pitchFamily="34" charset="0"/>
                <a:cs typeface="B Titr" panose="00000700000000000000" pitchFamily="2" charset="-78"/>
              </a:rPr>
              <a:t>@</a:t>
            </a:r>
            <a:r>
              <a:rPr lang="en-US" altLang="fa-IR" b="1" dirty="0" err="1" smtClean="0">
                <a:solidFill>
                  <a:srgbClr val="FF0000"/>
                </a:solidFill>
                <a:latin typeface="Tahoma" panose="020B0604030504040204" pitchFamily="34" charset="0"/>
                <a:cs typeface="B Titr" panose="00000700000000000000" pitchFamily="2" charset="-78"/>
              </a:rPr>
              <a:t>PptBank</a:t>
            </a:r>
            <a:endParaRPr lang="fa-IR" altLang="fa-IR" b="1" dirty="0" smtClean="0">
              <a:solidFill>
                <a:srgbClr val="000000"/>
              </a:solidFill>
            </a:endParaRPr>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1714488"/>
            <a:ext cx="8229600" cy="3714776"/>
          </a:xfrm>
        </p:spPr>
        <p:txBody>
          <a:bodyPr>
            <a:normAutofit fontScale="90000"/>
          </a:bodyPr>
          <a:lstStyle/>
          <a:p>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4400" i="1" dirty="0" smtClean="0">
                <a:solidFill>
                  <a:schemeClr val="bg1"/>
                </a:solidFill>
              </a:rPr>
              <a:t>بنام یگانه معمار هستی</a:t>
            </a:r>
            <a:br>
              <a:rPr lang="fa-IR" sz="4400" i="1" dirty="0" smtClean="0">
                <a:solidFill>
                  <a:schemeClr val="bg1"/>
                </a:solidFill>
              </a:rPr>
            </a:br>
            <a:r>
              <a:rPr lang="fa-IR" sz="4400" i="1" dirty="0" smtClean="0">
                <a:solidFill>
                  <a:schemeClr val="bg1"/>
                </a:solidFill>
              </a:rPr>
              <a:t/>
            </a:r>
            <a:br>
              <a:rPr lang="fa-IR" sz="4400" i="1" dirty="0" smtClean="0">
                <a:solidFill>
                  <a:schemeClr val="bg1"/>
                </a:solidFill>
              </a:rPr>
            </a:br>
            <a:r>
              <a:rPr lang="fa-IR" sz="4900" i="1" dirty="0" smtClean="0">
                <a:solidFill>
                  <a:schemeClr val="bg1"/>
                </a:solidFill>
              </a:rPr>
              <a:t> نام پروژه:بادگیر </a:t>
            </a: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دانشجو : لیلا قربانی</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استاد :سرکار خانم جوادیان</a:t>
            </a:r>
            <a:br>
              <a:rPr lang="fa-IR" sz="2800" i="1" dirty="0" smtClean="0">
                <a:solidFill>
                  <a:schemeClr val="bg1"/>
                </a:solidFill>
              </a:rPr>
            </a:br>
            <a:r>
              <a:rPr lang="fa-IR" sz="2800" i="1" dirty="0" smtClean="0">
                <a:solidFill>
                  <a:schemeClr val="bg1"/>
                </a:solidFill>
              </a:rPr>
              <a:t/>
            </a:r>
            <a:br>
              <a:rPr lang="fa-IR" sz="2800" i="1" dirty="0" smtClean="0">
                <a:solidFill>
                  <a:schemeClr val="bg1"/>
                </a:solidFill>
              </a:rPr>
            </a:br>
            <a:r>
              <a:rPr lang="fa-IR" sz="2800" i="1" dirty="0" smtClean="0">
                <a:solidFill>
                  <a:schemeClr val="bg1"/>
                </a:solidFill>
              </a:rPr>
              <a:t>پاییز 91</a:t>
            </a:r>
            <a:endParaRPr lang="en-US" sz="2800" i="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4" name="Rectangle 3"/>
          <p:cNvSpPr/>
          <p:nvPr/>
        </p:nvSpPr>
        <p:spPr>
          <a:xfrm>
            <a:off x="571472" y="571480"/>
            <a:ext cx="8001056" cy="5355312"/>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به طوری که چیدن آجرها به این ترتیب علاوه بر استحکام بادگیر به زیبایی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ظاهری آن نیز می افزاید. گاهی اوقات کف پشت بام را کاه گل می کنند</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سپس یک ردیف آجر روی آن می چینند. فاصله بین آجرها را با گچ و خاک</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بند کشی. بعضی از افراد که امکان مالی بیشتری دارند روی دیواره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چشمه هایی بادگیر را گچگیری می کنند . تعداد چشمه های هر بادگیر با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بزرگی بادگیر ارتباط مستقیمی دارد. از طرفی تعداد چشمه های هر طرف</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بادگیر با شدت باد همان طرف ودر مجموع باد هوای هر منطقه ارتباط دارد </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در بعضی خانه ها گاهی برای فصل زمستان که احتیاج به بادگیر نیست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چشمه های بادگیر را با آجر یا خشت تیغه می کنند، یا چنان چه در قسمت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پایین بادگیر دریچه هایی کار گذاشته شوند ان را می بندند .</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14348" y="357166"/>
            <a:ext cx="8072494" cy="3139321"/>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این کا هر سال اواخر پاییز و در آستانه زمستان شکل می گیرد از آن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جایی که در اتاقک زیر بادگیر در تابستان اهل خانه استراحت می کنند</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احتمال دارد پرندگان به ویژه کبوتران در چشمه های بادگیر آشیانه کنند و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فضولات آنها به پایین بریزد. بنابراین برای جلوگیری از این کار چشمه های</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بادگیر را با توری سیمی یا نرده های چوبی می پوشانند . </a:t>
            </a:r>
            <a:br>
              <a:rPr lang="fa-IR" b="1" i="1" dirty="0" smtClean="0">
                <a:solidFill>
                  <a:schemeClr val="bg1"/>
                </a:solidFill>
                <a:effectLst>
                  <a:outerShdw blurRad="38100" dist="38100" dir="2700000" algn="tl">
                    <a:srgbClr val="000000">
                      <a:alpha val="43137"/>
                    </a:srgbClr>
                  </a:outerShdw>
                </a:effectLst>
                <a:cs typeface="+mj-cs"/>
              </a:rPr>
            </a:br>
            <a:endParaRPr lang="en-US" b="1" i="1" dirty="0" smtClean="0">
              <a:solidFill>
                <a:schemeClr val="bg1"/>
              </a:solidFill>
              <a:effectLst>
                <a:outerShdw blurRad="38100" dist="38100" dir="2700000" algn="tl">
                  <a:srgbClr val="000000">
                    <a:alpha val="43137"/>
                  </a:srgbClr>
                </a:outerShdw>
              </a:effectLst>
              <a:cs typeface="+mj-cs"/>
            </a:endParaRPr>
          </a:p>
        </p:txBody>
      </p:sp>
      <p:pic>
        <p:nvPicPr>
          <p:cNvPr id="1028" name="Picture 4" descr="C:\Documents and Settings\Eyesun.net\Local Settings\Temp\Rar$EX00.000\badgir\a\page4_files\windcatcher_yazd_1.gif"/>
          <p:cNvPicPr>
            <a:picLocks noChangeAspect="1" noChangeArrowheads="1"/>
          </p:cNvPicPr>
          <p:nvPr/>
        </p:nvPicPr>
        <p:blipFill>
          <a:blip r:embed="rId2"/>
          <a:srcRect/>
          <a:stretch>
            <a:fillRect/>
          </a:stretch>
        </p:blipFill>
        <p:spPr bwMode="auto">
          <a:xfrm>
            <a:off x="2214546" y="3571876"/>
            <a:ext cx="5000660" cy="292417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37891" name="Picture 3" descr="C:\Documents and Settings\Eyesun.net\Desktop\badgir\1b.JPG"/>
          <p:cNvPicPr>
            <a:picLocks noChangeAspect="1" noChangeArrowheads="1"/>
          </p:cNvPicPr>
          <p:nvPr/>
        </p:nvPicPr>
        <p:blipFill>
          <a:blip r:embed="rId2"/>
          <a:srcRect/>
          <a:stretch>
            <a:fillRect/>
          </a:stretch>
        </p:blipFill>
        <p:spPr bwMode="auto">
          <a:xfrm>
            <a:off x="1571604" y="928670"/>
            <a:ext cx="5643601" cy="45720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5728"/>
            <a:ext cx="8229600" cy="6023632"/>
          </a:xfrm>
        </p:spPr>
        <p:txBody>
          <a:bodyPr>
            <a:normAutofit/>
          </a:bodyPr>
          <a:lstStyle/>
          <a:p>
            <a:pPr algn="r">
              <a:buNone/>
            </a:pPr>
            <a:r>
              <a:rPr lang="fa-IR" sz="36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عناصر بادگیر</a:t>
            </a:r>
          </a:p>
          <a:p>
            <a:pPr algn="r">
              <a:buNone/>
            </a:pPr>
            <a:r>
              <a:rPr lang="fa-IR" sz="32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تیغه:</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تیغه ها عناصری متشکل از خشت و آجر میباشند که کانال بادگیر را به چند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کانال کوچک تر تقسیم می کنند.این تیغه ها از ارتفاع 2-1.5متری کف طبقه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همکف شروع شده و تا سقف بادگیر ادامه می یابند.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تیغه ها را می توان به دو دسته تقسیم کرد :</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تیغه های اصلی-تیغه های فرعی</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تیغه های اصلی تا مرکز برج ادامه می یابند و کانال بادگیر را به کانال های</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کوچک تر تفسیم می کنند.</a:t>
            </a: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00042"/>
            <a:ext cx="8229600" cy="5809318"/>
          </a:xfrm>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هنگام وزش باد کانالی که روبه سمت وزش باد قرار دارد دریافت کننده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 است و اصطلاحا بادخور نامیده می شود. و کانال های دیگری که باد به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سمت آنها نمی وزد نقش بادخان را خواهند داشت و بر طبق اثر دود کشی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(جابه جایی هوا در اثر همرفت )هوای گرم پایین را به بالای آن منتقل می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کنند.</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26" name="Picture 2" descr="C:\Documents and Settings\Eyesun.net\Desktop\New Folder (2)\IMG_1298.jpg"/>
          <p:cNvPicPr>
            <a:picLocks noChangeAspect="1" noChangeArrowheads="1"/>
          </p:cNvPicPr>
          <p:nvPr/>
        </p:nvPicPr>
        <p:blipFill>
          <a:blip r:embed="rId2" cstate="print"/>
          <a:srcRect/>
          <a:stretch>
            <a:fillRect/>
          </a:stretch>
        </p:blipFill>
        <p:spPr bwMode="auto">
          <a:xfrm>
            <a:off x="642910" y="3071810"/>
            <a:ext cx="4357718" cy="350046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809318"/>
          </a:xfrm>
        </p:spPr>
        <p:txBody>
          <a:bodyPr>
            <a:normAutofit lnSpcReduction="10000"/>
          </a:bodyPr>
          <a:lstStyle/>
          <a:p>
            <a:pPr algn="r">
              <a:buNone/>
            </a:pPr>
            <a:r>
              <a:rPr lang="fa-IR" sz="36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تزیینات</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آنچه که بتوان به عنوان تزیین در کالبد بادگیرها یافت.شامل موارد زیر است:</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تزیینات گچبری راس بادگیر و تزیینات آجری که در بالا و پایین مجاری بادگیر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به صورت رج های آجر کنسول شده اجرا شده اند.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تزیینات گچبری قفسه بادگیر که جتبه عملکردی ندارند به اشکال مختلف و با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قوس های متنوع دیده می شوند.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هر معمار با توجه به ذوق و سلیقه شخصی خود نوع خاصی از این آرایه ها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را به کار می گرفته است.شاید بتوان گفت این تزیین امضاء معمار آن بوده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است.</a:t>
            </a:r>
          </a:p>
          <a:p>
            <a:pPr algn="r">
              <a:buNone/>
            </a:pPr>
            <a:endParaRPr lang="en-US" sz="36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2050" name="Picture 2" descr="C:\Documents and Settings\Eyesun.net\Desktop\New Folder (2)\IMG_1299.jpg"/>
          <p:cNvPicPr>
            <a:picLocks noChangeAspect="1" noChangeArrowheads="1"/>
          </p:cNvPicPr>
          <p:nvPr/>
        </p:nvPicPr>
        <p:blipFill>
          <a:blip r:embed="rId2" cstate="print"/>
          <a:srcRect/>
          <a:stretch>
            <a:fillRect/>
          </a:stretch>
        </p:blipFill>
        <p:spPr bwMode="auto">
          <a:xfrm>
            <a:off x="2285984" y="857232"/>
            <a:ext cx="4143404" cy="5357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357166"/>
            <a:ext cx="8229600" cy="6023632"/>
          </a:xfrm>
        </p:spPr>
        <p:txBody>
          <a:bodyPr>
            <a:normAutofit fontScale="92500" lnSpcReduction="10000"/>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عملکرد بادگیر </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به دو روش در ایجاد سرمایش طبیعی تاثیر گذار است:</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 جابه جایی هوا                                       2-خنک سازی تبخیری</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یک دسته بندی کلی عملکرد بادگیر با ایجاد جابه جایی هوا را می توان به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دو صورت تفکیک کرد :</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1-هدایت باد به داخل ساختمان (وقتی که باد می وزد)2-خروج هوای داخل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به بیرون(هنگامی که باد نمی وزد.)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راس بادگیر منافذی وجود دارد که عموما عمود بر جهت وزش باد غالب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ساخته می شوند وقتی بادگیر در مسیر باد قرار می گیرد منافذ روبه باد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تحت فشار مثبت قرار می گیرند و بالعکس.</a:t>
            </a: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428596" y="785794"/>
            <a:ext cx="8143932" cy="4247317"/>
          </a:xfrm>
          <a:prstGeom prst="rect">
            <a:avLst/>
          </a:prstGeom>
        </p:spPr>
        <p:txBody>
          <a:bodyPr wrap="square">
            <a:sp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منافذ پشت به باد فشار منفی ایجاد می شود.تهویه هوا کشی تنها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زمانی موثر است که سرعت باد بیش از 2.5 متر بر ثانیه باشد.</a:t>
            </a: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شب و در اثر برقراری جریان هوا در داخل بادگیر و تابش حرارتی سطوح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خارجی بادگیر به آسمان دمای جرم بادگیر پایین آمده و به اصطلاح بادگیر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خنک می شود.</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روز وقتی که هوای بیرون به داخل بادگیر جریان میابد با تبادل حرارت با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سطوح داخلی بادگیر هوا قدری خنک شده و سپس وارد ساختمان مجاور  یا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زیر بادگیر می گردد. </a:t>
            </a:r>
            <a:endParaRPr lang="en-US"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8858280" cy="6500834"/>
          </a:xfrm>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روز چنین به نظر می رسد که هوای ایجاد شده در یک بادگیر احتمالا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گرمتر از هوای اتاق محل تهویه آن است و این امر با راحتی و آسایش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ساکنان جور در نمی آید.اما این طور نیست.وقتی که پوست با هوای محیط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و دیواره ها و کف و سقف درون خانه هم دما شود تنها راهی که </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بدن می تواند گرما را از دست دهد تبخیر است.</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این هنگام که کوران گرم تر از هوای بیرون است اهمیتی ندارد چرا که کوران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گرم تر نیز عرق را تبخیر کرده و به همان نسبت بدن را خنک میکند.</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تهویه طبیعی بادگیرها هنگامی که سرعت باد چندان قابل توجه نیست </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براساس پدیده“خاصیت دودکشی ”صورت می گیرد.در این حالت کل بادگیر به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صورت یک دودکش عمل می کند.</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0"/>
            <a:ext cx="8229600" cy="1357298"/>
          </a:xfrm>
        </p:spPr>
        <p:txBody>
          <a:bodyPr>
            <a:normAutofit/>
          </a:bodyPr>
          <a:lstStyle/>
          <a:p>
            <a:pPr algn="r"/>
            <a:r>
              <a:rPr lang="fa-IR" sz="6600" i="1" dirty="0" smtClean="0">
                <a:solidFill>
                  <a:schemeClr val="bg1"/>
                </a:solidFill>
                <a:effectLst>
                  <a:outerShdw blurRad="38100" dist="38100" dir="2700000" algn="tl">
                    <a:srgbClr val="000000">
                      <a:alpha val="43137"/>
                    </a:srgbClr>
                  </a:outerShdw>
                </a:effectLst>
              </a:rPr>
              <a:t>بادگیر</a:t>
            </a:r>
            <a:endParaRPr lang="en-US" sz="6600" i="1" dirty="0">
              <a:solidFill>
                <a:schemeClr val="bg1"/>
              </a:solidFill>
              <a:effectLst>
                <a:outerShdw blurRad="38100" dist="38100" dir="2700000" algn="tl">
                  <a:srgbClr val="000000">
                    <a:alpha val="43137"/>
                  </a:srgbClr>
                </a:outerShdw>
              </a:effectLst>
            </a:endParaRPr>
          </a:p>
        </p:txBody>
      </p:sp>
      <p:pic>
        <p:nvPicPr>
          <p:cNvPr id="1026" name="Picture 2" descr="C:\Documents and Settings\Eyesun.net\Desktop\bagh%20sadri-b.jpg"/>
          <p:cNvPicPr>
            <a:picLocks noChangeAspect="1" noChangeArrowheads="1"/>
          </p:cNvPicPr>
          <p:nvPr/>
        </p:nvPicPr>
        <p:blipFill>
          <a:blip r:embed="rId2"/>
          <a:srcRect/>
          <a:stretch>
            <a:fillRect/>
          </a:stretch>
        </p:blipFill>
        <p:spPr bwMode="auto">
          <a:xfrm>
            <a:off x="928662" y="714356"/>
            <a:ext cx="4929222" cy="593886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642910" y="714356"/>
            <a:ext cx="7858180" cy="3693319"/>
          </a:xfrm>
          <a:prstGeom prst="rect">
            <a:avLst/>
          </a:prstGeom>
        </p:spPr>
        <p:txBody>
          <a:bodyPr wrap="square">
            <a:sp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زمانی که اصلا باد نمی وزد از جابه جایی هوا هم خبری نیست به واسطه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گرم شدن آجرهای برج در طول روز هوای داخل برج گرم شده و دودکش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به صورت یک لوله بخاری عمل می کند و سبب می شود که هوای داغ تر</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از خروجی های برج خارج شوند و سپس هوای سردتر اتاق های زیرین به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داخل برج کشیده شده و به نوبت با هوای حیاط تعویض شود. این اتفاق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ممکن است در هر وقت روز رخ دهد ولی عمدتا در شب و در شرایط هوای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آرام اتفاق می افتد.</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214290"/>
            <a:ext cx="7858180" cy="6286544"/>
          </a:xfrm>
        </p:spPr>
        <p:txBody>
          <a:bodyPr>
            <a:normAutofit fontScale="92500" lnSpcReduction="10000"/>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اختلاف دمای بین داخل و خارج ساختمان عامل تعیین کننده جابه جایی</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هوا است.با افزایش دما چگالی هوا کاهش میابد .در نتیجه هوا به سمت</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بالا می رود.اختلاف دمایی بین داخل و خارج ساختمان و بین نواحی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مختلف آن باعث ایجاد اختلاف فشار و به دنبال آن جابه جایی هوا می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شود.این اثر همان رانش حرارتی است که یک اختلاف فشار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عمودی در کانال ایجاد می کند.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”رانش حرارتی ”به میانگین درجه حرارت بین ستون هوای گرم و درجه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حرارت بیرونی و ارتفاع ستون هوای گرم (کانال بادگیر) بستگی دارد.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مناطق گرم و خشک علاوه بر مسءله گرما خشکی هوا و پایین بودن</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میزان رطوبت از جمله عواملی هستند که آسایش حرارتی را به خطر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می اندازند.</a:t>
            </a:r>
            <a:endParaRPr lang="en-US" sz="1800" b="1" i="1" dirty="0">
              <a:solidFill>
                <a:schemeClr val="bg1"/>
              </a:solidFill>
              <a:latin typeface="Tahoma" pitchFamily="34" charset="0"/>
              <a:cs typeface="Tahoma" pitchFamily="34" charset="0"/>
            </a:endParaRPr>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428728" y="357166"/>
            <a:ext cx="6715156" cy="5846625"/>
          </a:xfrm>
          <a:prstGeom prst="rect">
            <a:avLst/>
          </a:prstGeom>
        </p:spPr>
        <p:txBody>
          <a:bodyPr wrap="square">
            <a:spAutoFit/>
          </a:bodyPr>
          <a:lstStyle/>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لذا بادگیر های این مناطق در بسیاری موارد با خنک سازی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تبخیری سعی در کارکرد بهینه خود در راستای ایجاد سرمایش</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داشته اند.از این نظر بادگیر ها تا حدی شبیه کولرهای آبی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عمل می کنند. این شیوه کارکرد بادگیر در اقلیم گرم و مرطوب</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ایران دیده نمی شود.</a:t>
            </a:r>
          </a:p>
          <a:p>
            <a:pPr algn="r">
              <a:buNone/>
            </a:pPr>
            <a:endPar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پدیده تبخیر در بادگیر ها هنگامی رخ میدهد که سطح آب در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معرض جریان باد قرار گیرد .هنگامی که آب از حالت مایع به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بخار تبدیل می شود گرمای قابل ملاحظه ای را از محیط </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پیرامون خود جذب می کند و به خنک سازی محیط کمک می</a:t>
            </a: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کند. </a:t>
            </a:r>
            <a:r>
              <a:rPr lang="fa-IR" b="1" i="1" dirty="0" smtClean="0">
                <a:solidFill>
                  <a:schemeClr val="bg1"/>
                </a:solidFill>
                <a:latin typeface="Tahoma" pitchFamily="34" charset="0"/>
                <a:cs typeface="Tahoma" pitchFamily="34" charset="0"/>
              </a:rPr>
              <a:t> </a:t>
            </a:r>
            <a:endParaRPr lang="en-US" b="1" i="1" dirty="0">
              <a:solidFill>
                <a:schemeClr val="bg1"/>
              </a:solidFill>
              <a:latin typeface="Tahoma" pitchFamily="34" charset="0"/>
              <a:cs typeface="Tahoma" pitchFamily="34" charset="0"/>
            </a:endParaRPr>
          </a:p>
        </p:txBody>
      </p:sp>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5666442"/>
          </a:xfrm>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به طور کلی در سیستم های خنک سازی تبخیری آب ممکن است در هوا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اسپری شود این نوع سرمایش تبخیری با ایجاد فواره هایی در میان حوض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اتاق بادگیر دیده می شود.</a:t>
            </a:r>
          </a:p>
          <a:p>
            <a:pPr algn="r">
              <a:buNone/>
            </a:pPr>
            <a:endParaRPr lang="en-US" sz="32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32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حضور آب در فضای زیر بادگیر به چهار </a:t>
            </a:r>
            <a:endParaRPr lang="en-US" sz="32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32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صورت بوده است :</a:t>
            </a: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1-قرار دادن کوزه های آب در زیر بادگیر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 تعبیه یک حوض در وسط اتاق بادگیر </a:t>
            </a:r>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500726"/>
          </a:xfrm>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3- اتصال بادگیر با یک کانال افقی نمناک به فضای نشیمن (یک نمونه نادر از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نوع کارکرد تبخیری بادگیر در بم وجود داشت.بادگیر با فاصله ای از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فضای سکونتی وجود داشت که با یک کانال افقی به ساختمان میرسید.</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”این کانال در زیر حیاط و زیر باغچه هایی قرار داشت که با آبیاری گل و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گیاه در باغچه ها و نفوذ آب به داخل آن همیشه خیس نگه داشته می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شد.هوای خروجی از بادگیر با عبور از این کانال خیس زیر زمینی به طور </a:t>
            </a: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محسوس و تبخیری خنک شده و سپس وارد فضای مسکونی می گردید“.</a:t>
            </a:r>
          </a:p>
          <a:p>
            <a:pPr algn="r">
              <a:buNone/>
            </a:pPr>
            <a:endParaRPr lang="en-US"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4-ارتباط بادگیر با جریان آب زیرزمینی از طریق یک کانال عمودی.</a:t>
            </a:r>
          </a:p>
          <a:p>
            <a:endParaRPr lang="en-US" sz="1800" dirty="0"/>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14348" y="500042"/>
            <a:ext cx="7286675" cy="923330"/>
          </a:xfrm>
          <a:prstGeom prst="rect">
            <a:avLst/>
          </a:prstGeom>
        </p:spPr>
        <p:txBody>
          <a:bodyPr wrap="square">
            <a:spAutoFit/>
          </a:bodyPr>
          <a:lstStyle/>
          <a:p>
            <a:pPr algn="r"/>
            <a:r>
              <a:rPr lang="fa-IR" sz="5400" b="1" i="1" dirty="0" smtClean="0">
                <a:solidFill>
                  <a:schemeClr val="bg1"/>
                </a:solidFill>
                <a:effectLst>
                  <a:outerShdw blurRad="38100" dist="38100" dir="2700000" algn="tl">
                    <a:srgbClr val="000000">
                      <a:alpha val="43137"/>
                    </a:srgbClr>
                  </a:outerShdw>
                </a:effectLst>
              </a:rPr>
              <a:t>انواع بادگیر</a:t>
            </a:r>
            <a:endParaRPr lang="en-US" sz="5400" i="1" dirty="0">
              <a:solidFill>
                <a:schemeClr val="bg1"/>
              </a:solidFill>
              <a:effectLst>
                <a:outerShdw blurRad="38100" dist="38100" dir="2700000" algn="tl">
                  <a:srgbClr val="000000">
                    <a:alpha val="43137"/>
                  </a:srgbClr>
                </a:outerShdw>
              </a:effectLst>
            </a:endParaRPr>
          </a:p>
        </p:txBody>
      </p:sp>
      <p:pic>
        <p:nvPicPr>
          <p:cNvPr id="4098" name="Picture 2" descr="C:\Documents and Settings\Eyesun.net\Desktop\badgir\abanbar.JPG"/>
          <p:cNvPicPr>
            <a:picLocks noChangeAspect="1" noChangeArrowheads="1"/>
          </p:cNvPicPr>
          <p:nvPr/>
        </p:nvPicPr>
        <p:blipFill>
          <a:blip r:embed="rId2"/>
          <a:srcRect/>
          <a:stretch>
            <a:fillRect/>
          </a:stretch>
        </p:blipFill>
        <p:spPr bwMode="auto">
          <a:xfrm>
            <a:off x="500034" y="1785926"/>
            <a:ext cx="6429420" cy="4857784"/>
          </a:xfrm>
          <a:prstGeom prst="rect">
            <a:avLst/>
          </a:prstGeom>
          <a:noFill/>
        </p:spPr>
      </p:pic>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142976" y="285729"/>
            <a:ext cx="7072362" cy="6340197"/>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sz="4000" b="1" i="1" dirty="0" smtClean="0">
                <a:solidFill>
                  <a:schemeClr val="bg1"/>
                </a:solidFill>
                <a:effectLst>
                  <a:outerShdw blurRad="38100" dist="38100" dir="2700000" algn="tl">
                    <a:srgbClr val="000000">
                      <a:alpha val="43137"/>
                    </a:srgbClr>
                  </a:outerShdw>
                </a:effectLst>
                <a:cs typeface="+mj-cs"/>
              </a:rPr>
              <a:t>نوع اول:</a:t>
            </a:r>
          </a:p>
          <a:p>
            <a:pPr algn="r"/>
            <a:endParaRPr lang="fa-IR"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بادگیرها از لحاظ شکل بیرونی چند دسته هستند:</a:t>
            </a:r>
          </a:p>
          <a:p>
            <a:pPr algn="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ساده ترین نوع بادگیر یک جناحی است</a:t>
            </a:r>
            <a:r>
              <a:rPr lang="fa-IR" sz="2400" b="1" i="1" dirty="0" smtClean="0">
                <a:solidFill>
                  <a:schemeClr val="bg1"/>
                </a:solidFill>
                <a:effectLst>
                  <a:outerShdw blurRad="38100" dist="38100" dir="2700000" algn="tl">
                    <a:srgbClr val="000000">
                      <a:alpha val="43137"/>
                    </a:srgbClr>
                  </a:outerShdw>
                </a:effectLst>
                <a:cs typeface="+mj-cs"/>
              </a:rPr>
              <a:t>.</a:t>
            </a: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بسیار کوچک و محقر بر فراز محفظه ای مانند سوراخ بخاری در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پشت بام ساخته می شود در این روش برای پرهیز از گزند گرد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بادها و توفانهای سهمگین، بادگیر را فقط در جهت بادها ی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خنک و نسیم های مطبوع می سازند جبهه های دیگر آن را میبندند</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در برخی موارد بادگیرها ی یک طرفه را پشت به بادها ی شدید 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آزار دهنده می سازند و در واقع این بادگیرعملکردتهویه و تخلیه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هوا را انجام می دهد </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928670"/>
            <a:ext cx="6286544" cy="4429156"/>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5" name="Rectangle 4"/>
          <p:cNvSpPr/>
          <p:nvPr/>
        </p:nvSpPr>
        <p:spPr>
          <a:xfrm>
            <a:off x="1285852" y="-714404"/>
            <a:ext cx="7286676" cy="4801314"/>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ابعاد آن نسبت به سایر انواع کوچکتر وشکل آن اولیه تر است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این مسیر مورب ( که در بالای بام دیده می شود) پس از اتصال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کانال عمودی داخل دیوار و پنجره خروجی داخل ساختمان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مانند بخاری در یک ضلع اتاق قرار می گیرد و تهویه را انجام می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دهد. این نمونه بیشتر در مناطق سیستان وقسمتی از شهر ها ی</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بم دیده می شود.</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en-US" b="1" i="1" dirty="0">
              <a:solidFill>
                <a:schemeClr val="bg1"/>
              </a:solidFill>
              <a:effectLst>
                <a:outerShdw blurRad="38100" dist="38100" dir="2700000" algn="tl">
                  <a:srgbClr val="000000">
                    <a:alpha val="43137"/>
                  </a:srgbClr>
                </a:outerShdw>
              </a:effectLst>
              <a:cs typeface="+mj-cs"/>
            </a:endParaRPr>
          </a:p>
        </p:txBody>
      </p:sp>
      <p:sp>
        <p:nvSpPr>
          <p:cNvPr id="24578" name="AutoShape 2" descr="C:\Documents and Settings\Eyesun.net\Local Settings\Temp\Rar$EX11.734\badgir\a\page4_fil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C:\Documents and Settings\Eyesun.net\Local Settings\Temp\Rar$EX11.734\badgir\a\page4_fil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C:\Documents and Settings\Eyesun.net\Local Settings\Temp\Rar$EX67.172\badgir\a\portal.aspx_files\5uv02sdn5es7a3j6j18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C:\Documents and Settings\Eyesun.net\Local Settings\Temp\Rar$EX67.172\badgir\a\portal.aspx_files\5uv02sdn5es7a3j6j18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Documents and Settings\Eyesun.net\Desktop\badgir\2.JPG"/>
          <p:cNvPicPr>
            <a:picLocks noChangeAspect="1" noChangeArrowheads="1"/>
          </p:cNvPicPr>
          <p:nvPr/>
        </p:nvPicPr>
        <p:blipFill>
          <a:blip r:embed="rId2"/>
          <a:srcRect/>
          <a:stretch>
            <a:fillRect/>
          </a:stretch>
        </p:blipFill>
        <p:spPr bwMode="auto">
          <a:xfrm>
            <a:off x="214282" y="3286124"/>
            <a:ext cx="6286544" cy="3357586"/>
          </a:xfrm>
          <a:prstGeom prst="rect">
            <a:avLst/>
          </a:prstGeom>
          <a:noFill/>
        </p:spPr>
      </p:pic>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i="1" dirty="0" smtClean="0">
                <a:solidFill>
                  <a:schemeClr val="bg1"/>
                </a:solidFill>
              </a:rPr>
              <a:t>معماری بادگیر های یک طرفه</a:t>
            </a:r>
            <a:endParaRPr lang="en-US" sz="3600" i="1" dirty="0">
              <a:solidFill>
                <a:schemeClr val="bg1"/>
              </a:solidFill>
            </a:endParaRPr>
          </a:p>
        </p:txBody>
      </p:sp>
      <p:sp>
        <p:nvSpPr>
          <p:cNvPr id="3" name="Content Placeholder 2"/>
          <p:cNvSpPr>
            <a:spLocks noGrp="1"/>
          </p:cNvSpPr>
          <p:nvPr>
            <p:ph idx="1"/>
          </p:nvPr>
        </p:nvSpPr>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شهرهایی مانند میبد اردکان و زابل این نوع بادگیر دیده می شود.</a:t>
            </a:r>
          </a:p>
          <a:p>
            <a:pPr algn="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یزد این نوع بادگیر ها اغلب بر فراز آب انبارها یا خانه های کوچک دیده </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می شود.</a:t>
            </a:r>
          </a:p>
          <a:p>
            <a:pPr algn="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3075" name="Picture 3" descr="C:\Documents and Settings\Eyesun.net\Desktop\New Folder (2)\IMG_1296.jpg"/>
          <p:cNvPicPr>
            <a:picLocks noChangeAspect="1" noChangeArrowheads="1"/>
          </p:cNvPicPr>
          <p:nvPr/>
        </p:nvPicPr>
        <p:blipFill>
          <a:blip r:embed="rId3"/>
          <a:srcRect/>
          <a:stretch>
            <a:fillRect/>
          </a:stretch>
        </p:blipFill>
        <p:spPr bwMode="auto">
          <a:xfrm>
            <a:off x="428596" y="3857628"/>
            <a:ext cx="6643734" cy="2286016"/>
          </a:xfrm>
          <a:prstGeom prst="rect">
            <a:avLst/>
          </a:prstGeom>
          <a:noFill/>
        </p:spPr>
      </p:pic>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860" y="785794"/>
            <a:ext cx="5929354" cy="2857520"/>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000100" y="0"/>
            <a:ext cx="7429552" cy="3477875"/>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fa-IR" b="1" i="1" dirty="0" smtClean="0">
              <a:solidFill>
                <a:schemeClr val="bg1"/>
              </a:solidFill>
              <a:effectLst>
                <a:outerShdw blurRad="38100" dist="38100" dir="2700000" algn="tl">
                  <a:srgbClr val="000000">
                    <a:alpha val="43137"/>
                  </a:srgbClr>
                </a:outerShdw>
              </a:effectLst>
              <a:cs typeface="+mj-cs"/>
            </a:endParaRPr>
          </a:p>
          <a:p>
            <a:pPr algn="r"/>
            <a:r>
              <a:rPr lang="fa-IR" sz="4000" b="1" i="1" dirty="0" smtClean="0">
                <a:solidFill>
                  <a:schemeClr val="bg1"/>
                </a:solidFill>
                <a:effectLst>
                  <a:outerShdw blurRad="38100" dist="38100" dir="2700000" algn="tl">
                    <a:srgbClr val="000000">
                      <a:alpha val="43137"/>
                    </a:srgbClr>
                  </a:outerShdw>
                </a:effectLst>
                <a:cs typeface="+mj-cs"/>
              </a:rPr>
              <a:t>نوع دوم:</a:t>
            </a: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نوع دو طرفه که دارای دو وجه روبرو یکدیگر و با پنجره های بلند 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باریک بدون حفاظ ساخته می شود ودر قسمت داخلی ساختمان به</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شکل یک یا دو حفره در طاقچه دیده می شود این نمونه در سیرجان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و به ندرت در کرمان دیده می شود.</a:t>
            </a:r>
            <a:endParaRPr lang="en-US" b="1" i="1" dirty="0">
              <a:solidFill>
                <a:schemeClr val="bg1"/>
              </a:solidFill>
              <a:effectLst>
                <a:outerShdw blurRad="38100" dist="38100" dir="2700000" algn="tl">
                  <a:srgbClr val="000000">
                    <a:alpha val="43137"/>
                  </a:srgbClr>
                </a:outerShdw>
              </a:effectLst>
              <a:cs typeface="+mj-cs"/>
            </a:endParaRPr>
          </a:p>
        </p:txBody>
      </p:sp>
      <p:pic>
        <p:nvPicPr>
          <p:cNvPr id="4098" name="Picture 2" descr="C:\Documents and Settings\Eyesun.net\Desktop\badgir\Image004.JPG"/>
          <p:cNvPicPr>
            <a:picLocks noChangeAspect="1" noChangeArrowheads="1"/>
          </p:cNvPicPr>
          <p:nvPr/>
        </p:nvPicPr>
        <p:blipFill>
          <a:blip r:embed="rId2"/>
          <a:srcRect/>
          <a:stretch>
            <a:fillRect/>
          </a:stretch>
        </p:blipFill>
        <p:spPr bwMode="auto">
          <a:xfrm>
            <a:off x="357158" y="3429000"/>
            <a:ext cx="4214842" cy="3214710"/>
          </a:xfrm>
          <a:prstGeom prst="rect">
            <a:avLst/>
          </a:prstGeom>
          <a:noFill/>
        </p:spPr>
      </p:pic>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حرکت هوا را به دلیل اختلاف فشار جو  </a:t>
            </a:r>
            <a:r>
              <a:rPr lang="fa-IR" sz="2400" i="1" dirty="0" smtClean="0">
                <a:solidFill>
                  <a:schemeClr val="bg1">
                    <a:lumMod val="95000"/>
                    <a:lumOff val="5000"/>
                  </a:schemeClr>
                </a:solidFill>
                <a:effectLst>
                  <a:outerShdw blurRad="38100" dist="38100" dir="2700000" algn="tl">
                    <a:srgbClr val="000000">
                      <a:alpha val="43137"/>
                    </a:srgbClr>
                  </a:outerShdw>
                </a:effectLst>
              </a:rPr>
              <a:t>”باد ” </a:t>
            </a:r>
            <a:r>
              <a:rPr lang="fa-IR" sz="1800" i="1" dirty="0" smtClean="0">
                <a:solidFill>
                  <a:schemeClr val="bg1">
                    <a:lumMod val="95000"/>
                    <a:lumOff val="5000"/>
                  </a:schemeClr>
                </a:solidFill>
                <a:effectLst>
                  <a:outerShdw blurRad="38100" dist="38100" dir="2700000" algn="tl">
                    <a:srgbClr val="000000">
                      <a:alpha val="43137"/>
                    </a:srgbClr>
                  </a:outerShdw>
                </a:effectLst>
              </a:rPr>
              <a:t>گویند.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”باد“ روی زمین عامل مهمی در تبادل دما ، رطوبت و انتقال ذرات معلق است.</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این امر در ایجاد شرایط آسایش انسان یا اخلال در آن نقش مهمی دارد.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جابجایی هوا در بالا بردن سطح کارایی ذهنی وفیزیکی افراد و کاهش میزان </a:t>
            </a: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ابتلاع به بیماریها بسیار موثر است. همچنین میتواند عاملی در کاهش مصرف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سوخت های فسیلی باشد.</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i="1" dirty="0" smtClean="0">
                <a:solidFill>
                  <a:schemeClr val="bg1"/>
                </a:solidFill>
                <a:latin typeface="Tahoma" pitchFamily="34" charset="0"/>
                <a:cs typeface="Tahoma" pitchFamily="34" charset="0"/>
              </a:rPr>
              <a:t>بادگیر های دو طرفه</a:t>
            </a:r>
            <a:endParaRPr lang="en-US" sz="3600" i="1"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نوع بادگیر یک تیپ ساده بادگیر است که در آن کانال بادگیر با یک تیغه عمودی آجری که با تیرهای چوبی نگه داشته میشود به دو قسمت تقسیم می شود.</a:t>
            </a: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5" name="Picture 2" descr="C:\Documents and Settings\Eyesun.net\Desktop\IMG_1296.jpg"/>
          <p:cNvPicPr>
            <a:picLocks noChangeAspect="1" noChangeArrowheads="1"/>
          </p:cNvPicPr>
          <p:nvPr/>
        </p:nvPicPr>
        <p:blipFill>
          <a:blip r:embed="rId2"/>
          <a:srcRect/>
          <a:stretch>
            <a:fillRect/>
          </a:stretch>
        </p:blipFill>
        <p:spPr bwMode="auto">
          <a:xfrm>
            <a:off x="785786" y="3500438"/>
            <a:ext cx="5929354" cy="2786082"/>
          </a:xfrm>
          <a:prstGeom prst="rect">
            <a:avLst/>
          </a:prstGeom>
          <a:noFill/>
        </p:spPr>
      </p:pic>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785794"/>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928662" y="0"/>
            <a:ext cx="7715304" cy="4370427"/>
          </a:xfrm>
          <a:prstGeom prst="rect">
            <a:avLst/>
          </a:prstGeom>
        </p:spPr>
        <p:txBody>
          <a:bodyPr wrap="square">
            <a:spAutoFit/>
          </a:bodyPr>
          <a:lstStyle/>
          <a:p>
            <a:pPr algn="r"/>
            <a:endParaRPr lang="en-US" sz="4000" b="1" i="1" dirty="0" smtClean="0">
              <a:solidFill>
                <a:schemeClr val="bg1"/>
              </a:solidFill>
              <a:effectLst>
                <a:outerShdw blurRad="38100" dist="38100" dir="2700000" algn="tl">
                  <a:srgbClr val="000000">
                    <a:alpha val="43137"/>
                  </a:srgbClr>
                </a:outerShdw>
              </a:effectLst>
              <a:cs typeface="+mj-cs"/>
            </a:endParaRPr>
          </a:p>
          <a:p>
            <a:pPr algn="r"/>
            <a:r>
              <a:rPr lang="fa-IR" sz="4000" b="1" i="1" dirty="0" smtClean="0">
                <a:solidFill>
                  <a:schemeClr val="bg1"/>
                </a:solidFill>
                <a:effectLst>
                  <a:outerShdw blurRad="38100" dist="38100" dir="2700000" algn="tl">
                    <a:srgbClr val="000000">
                      <a:alpha val="43137"/>
                    </a:srgbClr>
                  </a:outerShdw>
                </a:effectLst>
                <a:cs typeface="+mj-cs"/>
              </a:rPr>
              <a:t>نوع سوم:</a:t>
            </a: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sz="2400" b="1" i="1" dirty="0" smtClean="0">
                <a:solidFill>
                  <a:schemeClr val="bg1"/>
                </a:solidFill>
                <a:effectLst>
                  <a:outerShdw blurRad="38100" dist="38100" dir="2700000" algn="tl">
                    <a:srgbClr val="000000">
                      <a:alpha val="43137"/>
                    </a:srgbClr>
                  </a:outerShdw>
                </a:effectLst>
                <a:cs typeface="+mj-cs"/>
              </a:rPr>
              <a:t>:</a:t>
            </a:r>
            <a:r>
              <a:rPr lang="fa-IR" sz="2400" b="1" i="1" dirty="0" smtClean="0">
                <a:solidFill>
                  <a:schemeClr val="bg1"/>
                </a:solidFill>
                <a:effectLst>
                  <a:outerShdw blurRad="38100" dist="38100" dir="2700000" algn="tl">
                    <a:srgbClr val="000000">
                      <a:alpha val="43137"/>
                    </a:srgbClr>
                  </a:outerShdw>
                </a:effectLst>
                <a:cs typeface="+mj-cs"/>
              </a:rPr>
              <a:t>سه جناحی است و دو نوع دارد</a:t>
            </a:r>
            <a:endParaRPr lang="en-US" sz="2400" b="1" i="1" dirty="0" smtClean="0">
              <a:solidFill>
                <a:schemeClr val="bg1"/>
              </a:solidFill>
              <a:effectLst>
                <a:outerShdw blurRad="38100" dist="38100" dir="2700000" algn="tl">
                  <a:srgbClr val="000000">
                    <a:alpha val="43137"/>
                  </a:srgbClr>
                </a:outerShdw>
              </a:effectLst>
              <a:cs typeface="+mj-cs"/>
            </a:endParaRPr>
          </a:p>
          <a:p>
            <a:pPr algn="r"/>
            <a:endParaRPr lang="fa-IR"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سه جناحی متصل و سه جناحی منفصل</a:t>
            </a:r>
            <a:endParaRPr lang="en-US" sz="2400"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میتوان به تفکیک از یک یا دو یا سه جبهه استفاده کرد البته استفاده از</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این نوع بادگیرنادر است.</a:t>
            </a:r>
            <a:br>
              <a:rPr lang="fa-IR" b="1" i="1" dirty="0" smtClean="0">
                <a:solidFill>
                  <a:schemeClr val="bg1"/>
                </a:solidFill>
                <a:effectLst>
                  <a:outerShdw blurRad="38100" dist="38100" dir="2700000" algn="tl">
                    <a:srgbClr val="000000">
                      <a:alpha val="43137"/>
                    </a:srgbClr>
                  </a:outerShdw>
                </a:effectLst>
                <a:cs typeface="+mj-cs"/>
              </a:rPr>
            </a:br>
            <a:endParaRPr lang="en-US" b="1" i="1" dirty="0">
              <a:solidFill>
                <a:schemeClr val="bg1"/>
              </a:solidFill>
              <a:effectLst>
                <a:outerShdw blurRad="38100" dist="38100" dir="2700000" algn="tl">
                  <a:srgbClr val="000000">
                    <a:alpha val="43137"/>
                  </a:srgbClr>
                </a:outerShdw>
              </a:effectLst>
              <a:cs typeface="+mj-cs"/>
            </a:endParaRPr>
          </a:p>
        </p:txBody>
      </p:sp>
      <p:pic>
        <p:nvPicPr>
          <p:cNvPr id="3074" name="Picture 2" descr="C:\Documents and Settings\Eyesun.net\Desktop\badgir\2b.JPG"/>
          <p:cNvPicPr>
            <a:picLocks noChangeAspect="1" noChangeArrowheads="1"/>
          </p:cNvPicPr>
          <p:nvPr/>
        </p:nvPicPr>
        <p:blipFill>
          <a:blip r:embed="rId2"/>
          <a:srcRect/>
          <a:stretch>
            <a:fillRect/>
          </a:stretch>
        </p:blipFill>
        <p:spPr bwMode="auto">
          <a:xfrm>
            <a:off x="1000100" y="4000504"/>
            <a:ext cx="4714908" cy="2714668"/>
          </a:xfrm>
          <a:prstGeom prst="rect">
            <a:avLst/>
          </a:prstGeom>
          <a:noFill/>
        </p:spPr>
      </p:pic>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000108"/>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071538" y="142853"/>
            <a:ext cx="7143800" cy="6739178"/>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en-US" b="1" i="1" dirty="0" smtClean="0">
              <a:solidFill>
                <a:schemeClr val="bg1"/>
              </a:solidFill>
              <a:effectLst>
                <a:outerShdw blurRad="38100" dist="38100" dir="2700000" algn="tl">
                  <a:srgbClr val="000000">
                    <a:alpha val="43137"/>
                  </a:srgbClr>
                </a:outerShdw>
              </a:effectLst>
              <a:cs typeface="+mj-cs"/>
            </a:endParaRPr>
          </a:p>
          <a:p>
            <a:pPr algn="r"/>
            <a:r>
              <a:rPr lang="fa-IR" sz="4000" b="1" i="1" dirty="0" smtClean="0">
                <a:solidFill>
                  <a:schemeClr val="bg1"/>
                </a:solidFill>
                <a:effectLst>
                  <a:outerShdw blurRad="38100" dist="38100" dir="2700000" algn="tl">
                    <a:srgbClr val="000000">
                      <a:alpha val="43137"/>
                    </a:srgbClr>
                  </a:outerShdw>
                </a:effectLst>
                <a:cs typeface="+mj-cs"/>
              </a:rPr>
              <a:t>نوع چهارم:</a:t>
            </a:r>
            <a:r>
              <a:rPr lang="fa-IR" b="1" i="1" dirty="0" smtClean="0">
                <a:solidFill>
                  <a:schemeClr val="bg1"/>
                </a:solidFill>
                <a:effectLst>
                  <a:outerShdw blurRad="38100" dist="38100" dir="2700000" algn="tl">
                    <a:srgbClr val="000000">
                      <a:alpha val="43137"/>
                    </a:srgbClr>
                  </a:outerShdw>
                </a:effectLst>
                <a:cs typeface="+mj-cs"/>
              </a:rPr>
              <a:t> </a:t>
            </a:r>
            <a:br>
              <a:rPr lang="fa-IR" b="1" i="1" dirty="0" smtClean="0">
                <a:solidFill>
                  <a:schemeClr val="bg1"/>
                </a:solidFill>
                <a:effectLst>
                  <a:outerShdw blurRad="38100" dist="38100" dir="2700000" algn="tl">
                    <a:srgbClr val="000000">
                      <a:alpha val="43137"/>
                    </a:srgbClr>
                  </a:outerShdw>
                </a:effectLst>
                <a:cs typeface="+mj-cs"/>
              </a:rPr>
            </a:br>
            <a:endParaRPr lang="en-US"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 گیرها ی چهار طرفه است که به شکل کامل و مفصل تر از انواع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دیگر ساخته شده اند، و معمولاٌ داخل کانالها ی آن با تیقه ها یی از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آجر یا چوب یا گچ به چند قسمت تقسیم می شوند</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بعضی از نمونه ها در زیر کانال بادگیر حوض به نسبت بزرگ زیبایی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می ساخته اند که هوای خشک و دارای گردو غبار پس از برخورد با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آب با جذب رطوبت خنک و گرد غبار آن جدا و هوای اتاق</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حوضخانه) در گرمای تابستان بسیار مطبوع می شده است.</a:t>
            </a:r>
            <a:r>
              <a:rPr lang="en-US" b="1" dirty="0" smtClean="0">
                <a:solidFill>
                  <a:schemeClr val="bg1"/>
                </a:solidFill>
                <a:effectLst>
                  <a:outerShdw blurRad="38100" dist="38100" dir="2700000" algn="tl">
                    <a:srgbClr val="000000">
                      <a:alpha val="43137"/>
                    </a:srgbClr>
                  </a:outerShdw>
                </a:effectLst>
                <a:cs typeface="+mj-cs"/>
              </a:rPr>
              <a:t>)</a:t>
            </a:r>
            <a:endParaRPr lang="fa-IR" b="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85728"/>
            <a:ext cx="8229600" cy="4929222"/>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571604" y="428604"/>
            <a:ext cx="6858048" cy="3693319"/>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در مناطقی که امکان ایجاد حوض خانه در طبقه همکف وجود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نداشته است آب قنات را در زیر زمین جاری و نمایان می کردند و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اتداد کانال بادگیر نیز تا روی این جریان آب ادامه می یافته.</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این فضاها ( سرد آب ها) محل تجمع اهالی خانه در بعد از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ظهرهای تابستان بوده است. این نمونه در یزد ، کرمان و بوشهر</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و.... دیده می شود.</a:t>
            </a:r>
            <a:endParaRPr lang="en-US" b="1" i="1" dirty="0" smtClean="0">
              <a:solidFill>
                <a:schemeClr val="bg1"/>
              </a:solidFill>
              <a:effectLst>
                <a:outerShdw blurRad="38100" dist="38100" dir="2700000" algn="tl">
                  <a:srgbClr val="000000">
                    <a:alpha val="43137"/>
                  </a:srgbClr>
                </a:outerShdw>
              </a:effectLst>
              <a:cs typeface="+mj-cs"/>
            </a:endParaRPr>
          </a:p>
        </p:txBody>
      </p:sp>
      <p:pic>
        <p:nvPicPr>
          <p:cNvPr id="6146" name="Picture 2" descr="C:\Documents and Settings\Eyesun.net\Desktop\badgir\6.JPG"/>
          <p:cNvPicPr>
            <a:picLocks noChangeAspect="1" noChangeArrowheads="1"/>
          </p:cNvPicPr>
          <p:nvPr/>
        </p:nvPicPr>
        <p:blipFill>
          <a:blip r:embed="rId2"/>
          <a:srcRect/>
          <a:stretch>
            <a:fillRect/>
          </a:stretch>
        </p:blipFill>
        <p:spPr bwMode="auto">
          <a:xfrm>
            <a:off x="928662" y="3786190"/>
            <a:ext cx="4429156" cy="2857496"/>
          </a:xfrm>
          <a:prstGeom prst="rect">
            <a:avLst/>
          </a:prstGeom>
          <a:noFill/>
        </p:spPr>
      </p:pic>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i="1" dirty="0" smtClean="0">
                <a:solidFill>
                  <a:schemeClr val="bg1"/>
                </a:solidFill>
                <a:latin typeface="Tahoma" pitchFamily="34" charset="0"/>
                <a:cs typeface="Tahoma" pitchFamily="34" charset="0"/>
              </a:rPr>
              <a:t>بادگیرهای چهار طرفه</a:t>
            </a:r>
            <a:endParaRPr lang="en-US" sz="3200" i="1"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بیش از نیمی از بادگیر های ایران از این نوع میباشد.</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اصطلاح معماران محلی به این نوع ”بادگیر یزدی“ گفته می شود.</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جنوب ایران تمام بادگیرها از این نوع میباشند.</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بادگیرهای چهار طرفه با تیغه هایی به چهار کانال اصلی تقسیم بندی می شوند.این نوع بادگیر می تواند باد را از هر سمتی که بوزد با یکی از کانال ها به داخل هدایت کنند.</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های چهار طرفه هم با پلان مربع و هم با پلان مستطیل طراحی و ساخته شده اند.</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البته در جنوب ایران بادگیرهای چهار طرفه همگی با پلان مربع دیده میشوند.</a:t>
            </a: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5122" name="Picture 2" descr="C:\Documents and Settings\Eyesun.net\Desktop\New Folder (2)\IMG_1297.jpg"/>
          <p:cNvPicPr>
            <a:picLocks noChangeAspect="1" noChangeArrowheads="1"/>
          </p:cNvPicPr>
          <p:nvPr/>
        </p:nvPicPr>
        <p:blipFill>
          <a:blip r:embed="rId2" cstate="print"/>
          <a:srcRect/>
          <a:stretch>
            <a:fillRect/>
          </a:stretch>
        </p:blipFill>
        <p:spPr bwMode="auto">
          <a:xfrm>
            <a:off x="571472" y="4786322"/>
            <a:ext cx="5786478" cy="1643074"/>
          </a:xfrm>
          <a:prstGeom prst="rect">
            <a:avLst/>
          </a:prstGeom>
          <a:noFill/>
        </p:spPr>
      </p:pic>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214422"/>
            <a:ext cx="7858180" cy="4429156"/>
          </a:xfrm>
        </p:spPr>
        <p:txBody>
          <a:bodyPr>
            <a:noAutofit/>
          </a:bodyPr>
          <a:lstStyle/>
          <a:p>
            <a:pPr algn="r" rtl="1"/>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4000" i="1" dirty="0" smtClean="0">
                <a:solidFill>
                  <a:schemeClr val="bg1"/>
                </a:solidFill>
                <a:effectLst/>
                <a:latin typeface="Times New Roman" pitchFamily="18" charset="0"/>
              </a:rPr>
              <a:t>نوع پنجم :</a:t>
            </a:r>
            <a:r>
              <a:rPr lang="fa-IR" sz="4000" i="1" dirty="0" smtClean="0">
                <a:solidFill>
                  <a:schemeClr val="bg1"/>
                </a:solidFill>
                <a:effectLst/>
              </a:rPr>
              <a:t/>
            </a:r>
            <a:br>
              <a:rPr lang="fa-IR" sz="40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t>
            </a:r>
            <a:r>
              <a:rPr lang="fa-IR" sz="2400" i="1" dirty="0" smtClean="0">
                <a:solidFill>
                  <a:schemeClr val="bg1"/>
                </a:solidFill>
                <a:effectLst/>
                <a:latin typeface="Times New Roman" pitchFamily="18" charset="0"/>
              </a:rPr>
              <a:t>بادگیرهای </a:t>
            </a:r>
            <a:r>
              <a:rPr lang="fa-IR" sz="2400" i="1" dirty="0" smtClean="0">
                <a:solidFill>
                  <a:schemeClr val="bg1"/>
                </a:solidFill>
                <a:effectLst>
                  <a:outerShdw blurRad="38100" dist="38100" dir="2700000" algn="tl">
                    <a:srgbClr val="000000">
                      <a:alpha val="43137"/>
                    </a:srgbClr>
                  </a:outerShdw>
                </a:effectLst>
                <a:latin typeface="Times New Roman" pitchFamily="18" charset="0"/>
              </a:rPr>
              <a:t>چند</a:t>
            </a:r>
            <a:r>
              <a:rPr lang="fa-IR" sz="2400" i="1" dirty="0" smtClean="0">
                <a:solidFill>
                  <a:schemeClr val="bg1"/>
                </a:solidFill>
                <a:effectLst/>
                <a:latin typeface="Times New Roman" pitchFamily="18" charset="0"/>
              </a:rPr>
              <a:t> وجهی </a:t>
            </a:r>
            <a:r>
              <a:rPr lang="fa-IR" sz="2400" i="1" dirty="0" smtClean="0">
                <a:solidFill>
                  <a:schemeClr val="bg1"/>
                </a:solidFill>
                <a:effectLst/>
              </a:rPr>
              <a:t/>
            </a:r>
            <a:br>
              <a:rPr lang="fa-IR" sz="24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outerShdw blurRad="38100" dist="38100" dir="2700000" algn="tl">
                    <a:srgbClr val="000000">
                      <a:alpha val="43137"/>
                    </a:srgbClr>
                  </a:outerShdw>
                </a:effectLst>
              </a:rPr>
              <a:t>در شهرستان يزد و برخي قسمت‌هاي مركزي ايران بادگيرهاي چند وجهي</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(معمولا هشت وجهي و حتي گاهي مدور) معمول است كه نوع پنجم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بادگيرها را تشكيل مي‌دهد.</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r>
              <a:rPr lang="fa-IR" sz="1800" i="1" dirty="0" smtClean="0">
                <a:solidFill>
                  <a:schemeClr val="bg1"/>
                </a:solidFill>
                <a:effectLst/>
              </a:rPr>
              <a:t/>
            </a:r>
            <a:br>
              <a:rPr lang="fa-IR" sz="1800" i="1" dirty="0" smtClean="0">
                <a:solidFill>
                  <a:schemeClr val="bg1"/>
                </a:solidFill>
                <a:effectLst/>
              </a:rPr>
            </a:br>
            <a:endParaRPr lang="en-US" sz="1800" i="1" dirty="0">
              <a:solidFill>
                <a:schemeClr val="bg1"/>
              </a:solidFill>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928794" y="714356"/>
            <a:ext cx="6500858" cy="2585323"/>
          </a:xfrm>
          <a:prstGeom prst="rect">
            <a:avLst/>
          </a:prstGeom>
        </p:spPr>
        <p:txBody>
          <a:bodyPr wrap="square">
            <a:spAutoFit/>
          </a:bodyPr>
          <a:lstStyle/>
          <a:p>
            <a:pPr algn="r"/>
            <a:r>
              <a:rPr lang="fa-IR" b="1" i="1" dirty="0">
                <a:solidFill>
                  <a:schemeClr val="bg1"/>
                </a:solidFill>
                <a:effectLst>
                  <a:outerShdw blurRad="38100" dist="38100" dir="2700000" algn="tl">
                    <a:srgbClr val="000000">
                      <a:alpha val="43137"/>
                    </a:srgbClr>
                  </a:outerShdw>
                </a:effectLst>
                <a:cs typeface="+mj-cs"/>
              </a:rPr>
              <a:t/>
            </a:r>
            <a:br>
              <a:rPr lang="fa-IR" b="1" i="1" dirty="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علت </a:t>
            </a:r>
            <a:r>
              <a:rPr lang="fa-IR" b="1" i="1" dirty="0">
                <a:solidFill>
                  <a:schemeClr val="bg1"/>
                </a:solidFill>
                <a:effectLst>
                  <a:outerShdw blurRad="38100" dist="38100" dir="2700000" algn="tl">
                    <a:srgbClr val="000000">
                      <a:alpha val="43137"/>
                    </a:srgbClr>
                  </a:outerShdw>
                </a:effectLst>
                <a:cs typeface="+mj-cs"/>
              </a:rPr>
              <a:t>ساخت اين گونه بادگيرها وجود بادهاي مطلوبي </a:t>
            </a:r>
            <a:r>
              <a:rPr lang="fa-IR" b="1" i="1" dirty="0" smtClean="0">
                <a:solidFill>
                  <a:schemeClr val="bg1"/>
                </a:solidFill>
                <a:effectLst>
                  <a:outerShdw blurRad="38100" dist="38100" dir="2700000" algn="tl">
                    <a:srgbClr val="000000">
                      <a:alpha val="43137"/>
                    </a:srgbClr>
                  </a:outerShdw>
                </a:effectLst>
                <a:cs typeface="+mj-cs"/>
              </a:rPr>
              <a:t>است</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r>
              <a:rPr lang="fa-IR" b="1" i="1" dirty="0">
                <a:solidFill>
                  <a:schemeClr val="bg1"/>
                </a:solidFill>
                <a:effectLst>
                  <a:outerShdw blurRad="38100" dist="38100" dir="2700000" algn="tl">
                    <a:srgbClr val="000000">
                      <a:alpha val="43137"/>
                    </a:srgbClr>
                  </a:outerShdw>
                </a:effectLst>
                <a:cs typeface="+mj-cs"/>
              </a:rPr>
              <a:t>كه از هر </a:t>
            </a:r>
            <a:r>
              <a:rPr lang="fa-IR" b="1" i="1" dirty="0" smtClean="0">
                <a:solidFill>
                  <a:schemeClr val="bg1"/>
                </a:solidFill>
                <a:effectLst>
                  <a:outerShdw blurRad="38100" dist="38100" dir="2700000" algn="tl">
                    <a:srgbClr val="000000">
                      <a:alpha val="43137"/>
                    </a:srgbClr>
                  </a:outerShdw>
                </a:effectLst>
                <a:cs typeface="+mj-cs"/>
              </a:rPr>
              <a:t>طرف </a:t>
            </a:r>
            <a:r>
              <a:rPr lang="fa-IR" b="1" i="1" dirty="0">
                <a:solidFill>
                  <a:schemeClr val="bg1"/>
                </a:solidFill>
                <a:effectLst>
                  <a:outerShdw blurRad="38100" dist="38100" dir="2700000" algn="tl">
                    <a:srgbClr val="000000">
                      <a:alpha val="43137"/>
                    </a:srgbClr>
                  </a:outerShdw>
                </a:effectLst>
                <a:cs typeface="+mj-cs"/>
              </a:rPr>
              <a:t>وزش </a:t>
            </a:r>
            <a:r>
              <a:rPr lang="fa-IR" b="1" i="1" dirty="0" smtClean="0">
                <a:solidFill>
                  <a:schemeClr val="bg1"/>
                </a:solidFill>
                <a:effectLst>
                  <a:outerShdw blurRad="38100" dist="38100" dir="2700000" algn="tl">
                    <a:srgbClr val="000000">
                      <a:alpha val="43137"/>
                    </a:srgbClr>
                  </a:outerShdw>
                </a:effectLst>
                <a:cs typeface="+mj-cs"/>
              </a:rPr>
              <a:t>داشته </a:t>
            </a:r>
            <a:r>
              <a:rPr lang="fa-IR" b="1" i="1" dirty="0">
                <a:solidFill>
                  <a:schemeClr val="bg1"/>
                </a:solidFill>
                <a:effectLst>
                  <a:outerShdw blurRad="38100" dist="38100" dir="2700000" algn="tl">
                    <a:srgbClr val="000000">
                      <a:alpha val="43137"/>
                    </a:srgbClr>
                  </a:outerShdw>
                </a:effectLst>
                <a:cs typeface="+mj-cs"/>
              </a:rPr>
              <a:t>و تيغه‌هاي كانال مي‌تواند از </a:t>
            </a:r>
            <a:r>
              <a:rPr lang="fa-IR" b="1" i="1" dirty="0" smtClean="0">
                <a:solidFill>
                  <a:schemeClr val="bg1"/>
                </a:solidFill>
                <a:effectLst>
                  <a:outerShdw blurRad="38100" dist="38100" dir="2700000" algn="tl">
                    <a:srgbClr val="000000">
                      <a:alpha val="43137"/>
                    </a:srgbClr>
                  </a:outerShdw>
                </a:effectLst>
                <a:cs typeface="+mj-cs"/>
              </a:rPr>
              <a:t>هر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جهت </a:t>
            </a:r>
            <a:r>
              <a:rPr lang="fa-IR" b="1" i="1" dirty="0">
                <a:solidFill>
                  <a:schemeClr val="bg1"/>
                </a:solidFill>
                <a:effectLst>
                  <a:outerShdw blurRad="38100" dist="38100" dir="2700000" algn="tl">
                    <a:srgbClr val="000000">
                      <a:alpha val="43137"/>
                    </a:srgbClr>
                  </a:outerShdw>
                </a:effectLst>
                <a:cs typeface="+mj-cs"/>
              </a:rPr>
              <a:t>باد </a:t>
            </a:r>
            <a:r>
              <a:rPr lang="fa-IR" b="1" i="1" dirty="0" smtClean="0">
                <a:solidFill>
                  <a:schemeClr val="bg1"/>
                </a:solidFill>
                <a:effectLst>
                  <a:outerShdw blurRad="38100" dist="38100" dir="2700000" algn="tl">
                    <a:srgbClr val="000000">
                      <a:alpha val="43137"/>
                    </a:srgbClr>
                  </a:outerShdw>
                </a:effectLst>
                <a:cs typeface="+mj-cs"/>
              </a:rPr>
              <a:t>را گرفته </a:t>
            </a:r>
            <a:r>
              <a:rPr lang="fa-IR" b="1" i="1" dirty="0">
                <a:solidFill>
                  <a:schemeClr val="bg1"/>
                </a:solidFill>
                <a:effectLst>
                  <a:outerShdw blurRad="38100" dist="38100" dir="2700000" algn="tl">
                    <a:srgbClr val="000000">
                      <a:alpha val="43137"/>
                    </a:srgbClr>
                  </a:outerShdw>
                </a:effectLst>
                <a:cs typeface="+mj-cs"/>
              </a:rPr>
              <a:t>و به </a:t>
            </a:r>
            <a:r>
              <a:rPr lang="fa-IR" b="1" i="1" dirty="0" smtClean="0">
                <a:solidFill>
                  <a:schemeClr val="bg1"/>
                </a:solidFill>
                <a:effectLst>
                  <a:outerShdw blurRad="38100" dist="38100" dir="2700000" algn="tl">
                    <a:srgbClr val="000000">
                      <a:alpha val="43137"/>
                    </a:srgbClr>
                  </a:outerShdw>
                </a:effectLst>
                <a:cs typeface="+mj-cs"/>
              </a:rPr>
              <a:t>داخل </a:t>
            </a:r>
            <a:r>
              <a:rPr lang="fa-IR" b="1" i="1" dirty="0">
                <a:solidFill>
                  <a:schemeClr val="bg1"/>
                </a:solidFill>
                <a:effectLst>
                  <a:outerShdw blurRad="38100" dist="38100" dir="2700000" algn="tl">
                    <a:srgbClr val="000000">
                      <a:alpha val="43137"/>
                    </a:srgbClr>
                  </a:outerShdw>
                </a:effectLst>
                <a:cs typeface="+mj-cs"/>
              </a:rPr>
              <a:t>مسير </a:t>
            </a:r>
            <a:r>
              <a:rPr lang="fa-IR" b="1" i="1" dirty="0" smtClean="0">
                <a:solidFill>
                  <a:schemeClr val="bg1"/>
                </a:solidFill>
                <a:effectLst>
                  <a:outerShdw blurRad="38100" dist="38100" dir="2700000" algn="tl">
                    <a:srgbClr val="000000">
                      <a:alpha val="43137"/>
                    </a:srgbClr>
                  </a:outerShdw>
                </a:effectLst>
                <a:cs typeface="+mj-cs"/>
              </a:rPr>
              <a:t>هدايت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می کند.</a:t>
            </a:r>
            <a:br>
              <a:rPr lang="fa-IR" b="1" i="1" dirty="0" smtClean="0">
                <a:solidFill>
                  <a:schemeClr val="bg1"/>
                </a:solidFill>
                <a:effectLst>
                  <a:outerShdw blurRad="38100" dist="38100" dir="2700000" algn="tl">
                    <a:srgbClr val="000000">
                      <a:alpha val="43137"/>
                    </a:srgbClr>
                  </a:outerShdw>
                </a:effectLst>
                <a:cs typeface="+mj-cs"/>
              </a:rPr>
            </a:br>
            <a:endParaRPr lang="en-US" b="1" dirty="0">
              <a:effectLst>
                <a:outerShdw blurRad="38100" dist="38100" dir="2700000" algn="tl">
                  <a:srgbClr val="000000">
                    <a:alpha val="43137"/>
                  </a:srgbClr>
                </a:outerShdw>
              </a:effectLst>
              <a:cs typeface="+mj-cs"/>
            </a:endParaRPr>
          </a:p>
        </p:txBody>
      </p:sp>
      <p:pic>
        <p:nvPicPr>
          <p:cNvPr id="19457" name="Picture 1" descr="C:\Documents and Settings\Eyesun.net\Desktop\badgir\4.JPG"/>
          <p:cNvPicPr>
            <a:picLocks noChangeAspect="1" noChangeArrowheads="1"/>
          </p:cNvPicPr>
          <p:nvPr/>
        </p:nvPicPr>
        <p:blipFill>
          <a:blip r:embed="rId2"/>
          <a:srcRect/>
          <a:stretch>
            <a:fillRect/>
          </a:stretch>
        </p:blipFill>
        <p:spPr bwMode="auto">
          <a:xfrm>
            <a:off x="1000100" y="2500306"/>
            <a:ext cx="4214842" cy="407196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928670"/>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4000" i="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rPr>
              <a:t>نوع ششم</a:t>
            </a:r>
            <a:r>
              <a:rPr lang="fa-IR" sz="1800" i="1" dirty="0" smtClean="0">
                <a:solidFill>
                  <a:schemeClr val="bg1">
                    <a:lumMod val="95000"/>
                    <a:lumOff val="5000"/>
                  </a:schemeClr>
                </a:solidFill>
                <a:effectLst>
                  <a:outerShdw blurRad="38100" dist="38100" dir="2700000" algn="tl">
                    <a:srgbClr val="000000">
                      <a:alpha val="43137"/>
                    </a:srgbClr>
                  </a:outerShdw>
                </a:effectLst>
              </a:rPr>
              <a:t>:</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357290" y="2285992"/>
            <a:ext cx="6858048" cy="3785652"/>
          </a:xfrm>
          <a:prstGeom prst="rect">
            <a:avLst/>
          </a:prstGeom>
        </p:spPr>
        <p:txBody>
          <a:bodyPr wrap="square">
            <a:spAutoFit/>
          </a:bodyPr>
          <a:lstStyle/>
          <a:p>
            <a:pPr algn="r"/>
            <a:endParaRPr lang="fa-IR" sz="2400" b="1" i="1" dirty="0" smtClean="0">
              <a:solidFill>
                <a:schemeClr val="bg1"/>
              </a:solidFill>
              <a:effectLst>
                <a:outerShdw blurRad="38100" dist="38100" dir="2700000" algn="tl">
                  <a:srgbClr val="000000">
                    <a:alpha val="43137"/>
                  </a:srgbClr>
                </a:outerShdw>
              </a:effectLst>
              <a:cs typeface="+mj-cs"/>
            </a:endParaRPr>
          </a:p>
          <a:p>
            <a:pPr algn="r"/>
            <a:endParaRPr lang="fa-IR" sz="2400" b="1" i="1" dirty="0" smtClean="0">
              <a:solidFill>
                <a:schemeClr val="bg1"/>
              </a:solidFill>
              <a:effectLst>
                <a:outerShdw blurRad="38100" dist="38100" dir="2700000" algn="tl">
                  <a:srgbClr val="000000">
                    <a:alpha val="43137"/>
                  </a:srgbClr>
                </a:outerShdw>
              </a:effectLst>
              <a:cs typeface="+mj-cs"/>
            </a:endParaRPr>
          </a:p>
          <a:p>
            <a:pPr algn="r"/>
            <a:endParaRPr lang="fa-IR"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بادگیر چپقی </a:t>
            </a:r>
            <a:r>
              <a:rPr lang="fa-IR" b="1" i="1" dirty="0" smtClean="0">
                <a:solidFill>
                  <a:schemeClr val="bg1"/>
                </a:solidFill>
                <a:effectLst>
                  <a:outerShdw blurRad="38100" dist="38100" dir="2700000" algn="tl">
                    <a:srgbClr val="000000">
                      <a:alpha val="43137"/>
                    </a:srgbClr>
                  </a:outerShdw>
                </a:effectLst>
                <a:cs typeface="+mj-cs"/>
              </a:rPr>
              <a:t>نوع ششم بادگیر است که به جای فضای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مکعبی شکل خارجی، سازنده از ایجاد چند لوله ی خم دار ( زانو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مانند) برای حجم خارجی بادگیر استفاده کرده است،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اما کانالها و قسمتها ی داخلی مانند نمونه های چند طرفه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است این نوع بادگیر تنها در سیرجان دیده شده است.</a:t>
            </a:r>
            <a:endParaRPr lang="en-US" b="1" i="1" dirty="0">
              <a:solidFill>
                <a:schemeClr val="bg1"/>
              </a:solidFill>
              <a:effectLst>
                <a:outerShdw blurRad="38100" dist="38100" dir="2700000" algn="tl">
                  <a:srgbClr val="000000">
                    <a:alpha val="43137"/>
                  </a:srgbClr>
                </a:outerShdw>
              </a:effectLst>
              <a:cs typeface="+mj-cs"/>
            </a:endParaRPr>
          </a:p>
        </p:txBody>
      </p:sp>
      <p:pic>
        <p:nvPicPr>
          <p:cNvPr id="5122" name="Picture 2" descr="C:\Documents and Settings\Eyesun.net\Desktop\badgir\5.JPG"/>
          <p:cNvPicPr>
            <a:picLocks noChangeAspect="1" noChangeArrowheads="1"/>
          </p:cNvPicPr>
          <p:nvPr/>
        </p:nvPicPr>
        <p:blipFill>
          <a:blip r:embed="rId2"/>
          <a:srcRect/>
          <a:stretch>
            <a:fillRect/>
          </a:stretch>
        </p:blipFill>
        <p:spPr bwMode="auto">
          <a:xfrm>
            <a:off x="357158" y="785794"/>
            <a:ext cx="5000660" cy="23002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4098" name="Picture 2" descr="C:\Documents and Settings\Eyesun.net\Desktop\123\Sirjan_Picture26.jpg"/>
          <p:cNvPicPr>
            <a:picLocks noChangeAspect="1" noChangeArrowheads="1"/>
          </p:cNvPicPr>
          <p:nvPr/>
        </p:nvPicPr>
        <p:blipFill>
          <a:blip r:embed="rId2"/>
          <a:srcRect/>
          <a:stretch>
            <a:fillRect/>
          </a:stretch>
        </p:blipFill>
        <p:spPr bwMode="auto">
          <a:xfrm>
            <a:off x="2071670" y="785794"/>
            <a:ext cx="4808558" cy="52022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571472" y="-357213"/>
            <a:ext cx="8143932" cy="7848302"/>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en-US" sz="3600" b="1" i="1" dirty="0" smtClean="0">
              <a:solidFill>
                <a:schemeClr val="bg1"/>
              </a:solidFill>
              <a:effectLst>
                <a:outerShdw blurRad="38100" dist="38100" dir="2700000" algn="tl">
                  <a:srgbClr val="000000">
                    <a:alpha val="43137"/>
                  </a:srgbClr>
                </a:outerShdw>
              </a:effectLst>
              <a:cs typeface="+mj-cs"/>
            </a:endParaRPr>
          </a:p>
          <a:p>
            <a:pPr algn="r"/>
            <a:r>
              <a:rPr lang="fa-IR" sz="3600" b="1" i="1" dirty="0" smtClean="0">
                <a:solidFill>
                  <a:schemeClr val="bg1"/>
                </a:solidFill>
                <a:effectLst>
                  <a:outerShdw blurRad="38100" dist="38100" dir="2700000" algn="tl">
                    <a:srgbClr val="000000">
                      <a:alpha val="43137"/>
                    </a:srgbClr>
                  </a:outerShdw>
                </a:effectLst>
                <a:cs typeface="+mj-cs"/>
              </a:rPr>
              <a:t>چشم‌اندازآينده با ورود معماري مدرن</a:t>
            </a:r>
          </a:p>
          <a:p>
            <a:pPr algn="r"/>
            <a:r>
              <a:rPr lang="fa-IR" sz="3600"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و به ويژه استفاده ازتاسیسات مکانیکی به تدریج نقش اقلیم در ساختمان ها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کم رنگ شد اما از نيمه دوم قرن گذشته كه اقليم و حفظ محيط زيست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پيوسته مورد توجه قرار گرفت استفاده از فناوري همگون بامحيط طبيعي،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بازيافت ضايعاصنعتي و استفاده از انرژي‌هاي پاك مانند انرژي خورشيد، باد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آب اهميت بسياري يافتند. در زمينه معماري نيز از اين زمان توجه به محيط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زيست و تلاش براي طراحي ساختمان‌هاي اقليمي و معماري همساز با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اقليم آغاشد.</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امروزه مي‌توان از بادگير به عنوان مكمل سيستم تهويه و برودت ساختمان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استفاده كرد</a:t>
            </a:r>
          </a:p>
          <a:p>
            <a:pPr algn="r"/>
            <a:r>
              <a:rPr lang="fa-IR"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714356"/>
            <a:ext cx="8229600" cy="6500858"/>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اهمیت </a:t>
            </a:r>
            <a:r>
              <a:rPr lang="fa-IR" sz="2400" i="1" dirty="0" smtClean="0">
                <a:solidFill>
                  <a:schemeClr val="bg1">
                    <a:lumMod val="95000"/>
                    <a:lumOff val="5000"/>
                  </a:schemeClr>
                </a:solidFill>
                <a:effectLst>
                  <a:outerShdw blurRad="38100" dist="38100" dir="2700000" algn="tl">
                    <a:srgbClr val="000000">
                      <a:alpha val="43137"/>
                    </a:srgbClr>
                  </a:outerShdw>
                </a:effectLst>
              </a:rPr>
              <a:t>”باد </a:t>
            </a:r>
            <a:r>
              <a:rPr lang="fa-IR" sz="1800" i="1" dirty="0" smtClean="0">
                <a:solidFill>
                  <a:schemeClr val="bg1">
                    <a:lumMod val="95000"/>
                    <a:lumOff val="5000"/>
                  </a:schemeClr>
                </a:solidFill>
                <a:effectLst>
                  <a:outerShdw blurRad="38100" dist="38100" dir="2700000" algn="tl">
                    <a:srgbClr val="000000">
                      <a:alpha val="43137"/>
                    </a:srgbClr>
                  </a:outerShdw>
                </a:effectLst>
              </a:rPr>
              <a:t>”در طرح و ساخت محیط مسکونی از دیر باز مورد توجه بوده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است.ارسطو چهار قرن قبل از میلاد و ویترویرس معمارروسی یک قرن قبل از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میلاداز روش استفادۀ باد در معماری و شهر سازی صحبت می کنند.</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در کشور ما در طی قرون متمادی تمام ساختمانها با توجه به اقلیم و شرایط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محیطی ساخته می شده است. آفتاب، باد، رطوبت، سرما،گرما و به طور کلی</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شرایط آب و هوایی و جغرافیایی تأثیر مستقیمی در معماری سنتی ایران در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مناطق مختلف داشته است.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3643306" y="428604"/>
            <a:ext cx="5000660" cy="3139321"/>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وسيله بادگير مي‌توان در مواقعي از سال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شرايط آسايش را باتهويه طبيعي تامين كرد 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تنها زماني كه باد ديگر نتواند پاسخگوي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نياز ساكنان باشد بايد از تاسيسات مكانيكي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بهره گرفت.</a:t>
            </a:r>
            <a:br>
              <a:rPr lang="fa-IR" b="1" i="1" dirty="0" smtClean="0">
                <a:solidFill>
                  <a:schemeClr val="bg1"/>
                </a:solidFill>
                <a:effectLst>
                  <a:outerShdw blurRad="38100" dist="38100" dir="2700000" algn="tl">
                    <a:srgbClr val="000000">
                      <a:alpha val="43137"/>
                    </a:srgbClr>
                  </a:outerShdw>
                </a:effectLst>
                <a:cs typeface="+mj-cs"/>
              </a:rPr>
            </a:br>
            <a:endParaRPr lang="en-US" b="1" i="1" dirty="0">
              <a:solidFill>
                <a:schemeClr val="bg1"/>
              </a:solidFill>
              <a:effectLst>
                <a:outerShdw blurRad="38100" dist="38100" dir="2700000" algn="tl">
                  <a:srgbClr val="000000">
                    <a:alpha val="43137"/>
                  </a:srgbClr>
                </a:outerShdw>
              </a:effectLst>
              <a:cs typeface="+mj-cs"/>
            </a:endParaRPr>
          </a:p>
        </p:txBody>
      </p:sp>
      <p:pic>
        <p:nvPicPr>
          <p:cNvPr id="63490" name="Picture 2" descr="C:\Documents and Settings\Eyesun.net\Local Settings\Temp\Rar$EX00.000\badgir\a\page4_files\42iy25w.jpg"/>
          <p:cNvPicPr>
            <a:picLocks noChangeAspect="1" noChangeArrowheads="1"/>
          </p:cNvPicPr>
          <p:nvPr/>
        </p:nvPicPr>
        <p:blipFill>
          <a:blip r:embed="rId2"/>
          <a:srcRect/>
          <a:stretch>
            <a:fillRect/>
          </a:stretch>
        </p:blipFill>
        <p:spPr bwMode="auto">
          <a:xfrm>
            <a:off x="428596" y="3000372"/>
            <a:ext cx="5715040" cy="362829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85786" y="428604"/>
            <a:ext cx="7786742" cy="5355312"/>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حسن فتحي معمار مصريكه تلاش فوق‌العاده‌اي براي تلفيق معماري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سنتي و تكنولوژي روز خودانجام داده است، از يك پمپآب در داخل كانال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بادگير ساختمان‌هايش استفاده مي‌كرد كه با ايجادفواره‌اي در روزهايي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كه هوا گرم و پرگرد و غبار بود، هم از ميزان گرما و هم از ميزان گرد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وغبارمي‌كاست.</a:t>
            </a:r>
          </a:p>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علاوه بر موارد گفته شده، طرح‌هاي ديگري در ساير كشورها كه با تكيه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تهويه طبيعي طراحي شده به عنوان مثال درمركز فروش بلو واتر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انگليس هواي تازه از طريق دنباله‌اي از بادگيرها يمخروطي با ارتفاع دو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مترتامين مي‌شود اين بادگيرها روي بام سوار شده‌اند تا هواي خنك‌تري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رابه پايين فرستاده و آن را درفضاي داخي پخش كنند. </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000100" y="0"/>
            <a:ext cx="7500990" cy="6677598"/>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آنها در فاصله 15 متري نسبت به هم و روي محور مركزي مجتمع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قرارگرفته‌اند و پس از دريافت جريان هواي خارجي، هواي تازه را به</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داخل ساختمان مي‌فرستند.</a:t>
            </a:r>
            <a:br>
              <a:rPr lang="fa-IR" b="1" i="1" dirty="0" smtClean="0">
                <a:solidFill>
                  <a:schemeClr val="bg1"/>
                </a:solidFill>
                <a:effectLst>
                  <a:outerShdw blurRad="38100" dist="38100" dir="2700000" algn="tl">
                    <a:srgbClr val="000000">
                      <a:alpha val="43137"/>
                    </a:srgbClr>
                  </a:outerShdw>
                </a:effectLst>
                <a:cs typeface="+mj-cs"/>
              </a:rPr>
            </a:b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همچنين برجآرموري چين شامل مجموعه‌اي از بلوك‌هاي هم‌شكل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سوار شده بر يكديگر با كاربري اداري، خرده‌فروشي، هتل ومسكوني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است. در فصل تابستان يك بادگير هواي تازه را به سمتپايين دهليز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مياني سوق مي‌دهد. سپس اين هوا از جداره‌ها به سمت بيرون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كشيده مي‌شود. درفصل زمستان اين بادگير هوارا از بدنه ساختمان 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مجراي جذب كننده‌هاي خورشيدي به سمت خودمي‌كشد و از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ساختمان خارج مي‌كند.</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66562" name="Picture 2" descr="C:\Documents and Settings\Eyesun.net\Local Settings\Temp\Rar$EX00.000\badgir\a\page4_files\bedzed008_jpg.jpg"/>
          <p:cNvPicPr>
            <a:picLocks noChangeAspect="1" noChangeArrowheads="1"/>
          </p:cNvPicPr>
          <p:nvPr/>
        </p:nvPicPr>
        <p:blipFill>
          <a:blip r:embed="rId2"/>
          <a:srcRect/>
          <a:stretch>
            <a:fillRect/>
          </a:stretch>
        </p:blipFill>
        <p:spPr bwMode="auto">
          <a:xfrm>
            <a:off x="714348" y="428604"/>
            <a:ext cx="3142646" cy="4214842"/>
          </a:xfrm>
          <a:prstGeom prst="rect">
            <a:avLst/>
          </a:prstGeom>
          <a:noFill/>
        </p:spPr>
      </p:pic>
      <p:sp>
        <p:nvSpPr>
          <p:cNvPr id="4" name="Rectangle 3"/>
          <p:cNvSpPr/>
          <p:nvPr/>
        </p:nvSpPr>
        <p:spPr>
          <a:xfrm>
            <a:off x="4286248" y="500042"/>
            <a:ext cx="4429156" cy="5078313"/>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نمونه قابل ذكر ديگر ليستر انگلستان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است ميزان مصرف انرژي در ساختمان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كوئينز دانشگاه مونتفورت، نصف انرژي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مصرفي دريك ساختمان معمولي مشابه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اين بنا است كه در آن سيستم تهويه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مطبوع استفاده شده است. بادگيرهاي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مرتفع جلو اغتشاش هوايي را گرفته و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براي انتقال هواي داخل به خارج از بنا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طراحي شده است</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4" name="Rectangle 3"/>
          <p:cNvSpPr/>
          <p:nvPr/>
        </p:nvSpPr>
        <p:spPr>
          <a:xfrm>
            <a:off x="2143108" y="1000108"/>
            <a:ext cx="5429272" cy="5170646"/>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en-US" sz="4000" b="1" i="1" dirty="0" smtClean="0">
                <a:solidFill>
                  <a:schemeClr val="bg1"/>
                </a:solidFill>
                <a:effectLst>
                  <a:outerShdw blurRad="38100" dist="38100" dir="2700000" algn="tl">
                    <a:srgbClr val="000000">
                      <a:alpha val="43137"/>
                    </a:srgbClr>
                  </a:outerShdw>
                </a:effectLst>
                <a:cs typeface="+mj-cs"/>
              </a:rPr>
              <a:t>:</a:t>
            </a:r>
            <a:r>
              <a:rPr lang="fa-IR" sz="4000" b="1" i="1" dirty="0" smtClean="0">
                <a:solidFill>
                  <a:schemeClr val="bg1"/>
                </a:solidFill>
                <a:effectLst>
                  <a:outerShdw blurRad="38100" dist="38100" dir="2700000" algn="tl">
                    <a:srgbClr val="000000">
                      <a:alpha val="43137"/>
                    </a:srgbClr>
                  </a:outerShdw>
                </a:effectLst>
                <a:cs typeface="+mj-cs"/>
              </a:rPr>
              <a:t>انواع بادگیر </a:t>
            </a:r>
            <a:endParaRPr lang="en-US" sz="4000" b="1" i="1" dirty="0" smtClean="0">
              <a:solidFill>
                <a:schemeClr val="bg1"/>
              </a:solidFill>
              <a:effectLst>
                <a:outerShdw blurRad="38100" dist="38100" dir="2700000" algn="tl">
                  <a:srgbClr val="000000">
                    <a:alpha val="43137"/>
                  </a:srgbClr>
                </a:outerShdw>
              </a:effectLst>
              <a:cs typeface="+mj-cs"/>
            </a:endParaRPr>
          </a:p>
          <a:p>
            <a:pPr algn="r"/>
            <a:endParaRPr lang="en-US" sz="4000" b="1" i="1" dirty="0" smtClean="0">
              <a:solidFill>
                <a:schemeClr val="bg1"/>
              </a:solidFill>
              <a:effectLst>
                <a:outerShdw blurRad="38100" dist="38100" dir="2700000" algn="tl">
                  <a:srgbClr val="000000">
                    <a:alpha val="43137"/>
                  </a:srgbClr>
                </a:outerShdw>
              </a:effectLst>
              <a:cs typeface="+mj-cs"/>
            </a:endParaRPr>
          </a:p>
          <a:p>
            <a:pPr algn="r"/>
            <a:r>
              <a:rPr lang="fa-IR" sz="4000" b="1" i="1" dirty="0" smtClean="0">
                <a:solidFill>
                  <a:schemeClr val="bg1"/>
                </a:solidFill>
                <a:effectLst>
                  <a:outerShdw blurRad="38100" dist="38100" dir="2700000" algn="tl">
                    <a:srgbClr val="000000">
                      <a:alpha val="43137"/>
                    </a:srgbClr>
                  </a:outerShdw>
                </a:effectLst>
                <a:cs typeface="+mj-cs"/>
              </a:rPr>
              <a:t>بر سه نوع میباشد</a:t>
            </a:r>
            <a:endParaRPr lang="en-US" sz="4000" b="1" i="1" dirty="0" smtClean="0">
              <a:solidFill>
                <a:schemeClr val="bg1"/>
              </a:solidFill>
              <a:effectLst>
                <a:outerShdw blurRad="38100" dist="38100" dir="2700000" algn="tl">
                  <a:srgbClr val="000000">
                    <a:alpha val="43137"/>
                  </a:srgbClr>
                </a:outerShdw>
              </a:effectLst>
              <a:cs typeface="+mj-cs"/>
            </a:endParaRPr>
          </a:p>
          <a:p>
            <a:pPr algn="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اردکانی</a:t>
            </a:r>
            <a:endParaRPr lang="en-US" sz="2400" b="1" i="1" dirty="0" smtClean="0">
              <a:solidFill>
                <a:schemeClr val="bg1"/>
              </a:solidFill>
              <a:effectLst>
                <a:outerShdw blurRad="38100" dist="38100" dir="2700000" algn="tl">
                  <a:srgbClr val="000000">
                    <a:alpha val="43137"/>
                  </a:srgbClr>
                </a:outerShdw>
              </a:effectLst>
              <a:cs typeface="+mj-cs"/>
            </a:endParaRPr>
          </a:p>
          <a:p>
            <a:pPr algn="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کرمانی </a:t>
            </a:r>
            <a:endParaRPr lang="en-US" sz="2400" b="1" i="1" dirty="0" smtClean="0">
              <a:solidFill>
                <a:schemeClr val="bg1"/>
              </a:solidFill>
              <a:effectLst>
                <a:outerShdw blurRad="38100" dist="38100" dir="2700000" algn="tl">
                  <a:srgbClr val="000000">
                    <a:alpha val="43137"/>
                  </a:srgbClr>
                </a:outerShdw>
              </a:effectLst>
              <a:cs typeface="+mj-cs"/>
            </a:endParaRPr>
          </a:p>
          <a:p>
            <a:pPr algn="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و بادگیر یزدی</a:t>
            </a:r>
            <a:endParaRPr lang="en-US" sz="2400" b="1" i="1" dirty="0" smtClean="0">
              <a:solidFill>
                <a:schemeClr val="bg1"/>
              </a:solidFill>
              <a:effectLst>
                <a:outerShdw blurRad="38100" dist="38100" dir="2700000" algn="tl">
                  <a:srgbClr val="000000">
                    <a:alpha val="43137"/>
                  </a:srgbClr>
                </a:outerShdw>
              </a:effectLst>
              <a:cs typeface="+mj-cs"/>
            </a:endParaRPr>
          </a:p>
          <a:p>
            <a:pPr algn="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en-US" sz="2400" b="1" i="1" dirty="0" smtClean="0">
                <a:solidFill>
                  <a:schemeClr val="bg1"/>
                </a:solidFill>
                <a:effectLst>
                  <a:outerShdw blurRad="38100" dist="38100" dir="2700000" algn="tl">
                    <a:srgbClr val="000000">
                      <a:alpha val="43137"/>
                    </a:srgbClr>
                  </a:outerShdw>
                </a:effectLst>
                <a:cs typeface="+mj-cs"/>
              </a:rPr>
              <a:t>.</a:t>
            </a:r>
            <a:r>
              <a:rPr lang="fa-IR" sz="2400" b="1" i="1" dirty="0" smtClean="0">
                <a:solidFill>
                  <a:schemeClr val="bg1"/>
                </a:solidFill>
                <a:effectLst>
                  <a:outerShdw blurRad="38100" dist="38100" dir="2700000" algn="tl">
                    <a:srgbClr val="000000">
                      <a:alpha val="43137"/>
                    </a:srgbClr>
                  </a:outerShdw>
                </a:effectLst>
                <a:cs typeface="+mj-cs"/>
              </a:rPr>
              <a:t> است</a:t>
            </a:r>
            <a:endParaRPr lang="en-US" sz="2400" b="1" i="1" dirty="0">
              <a:solidFill>
                <a:schemeClr val="bg1"/>
              </a:solidFill>
              <a:effectLst>
                <a:outerShdw blurRad="38100" dist="38100" dir="2700000" algn="tl">
                  <a:srgbClr val="000000">
                    <a:alpha val="43137"/>
                  </a:srgbClr>
                </a:outerShdw>
              </a:effectLst>
              <a:cs typeface="+mj-cs"/>
            </a:endParaRPr>
          </a:p>
        </p:txBody>
      </p:sp>
      <p:pic>
        <p:nvPicPr>
          <p:cNvPr id="7170" name="Picture 2" descr="C:\Documents and Settings\Eyesun.net\Desktop\badgir\media2_image_abarghoo_aghazade_house_badgir_windcatcher.JPG"/>
          <p:cNvPicPr>
            <a:picLocks noChangeAspect="1" noChangeArrowheads="1"/>
          </p:cNvPicPr>
          <p:nvPr/>
        </p:nvPicPr>
        <p:blipFill>
          <a:blip r:embed="rId2"/>
          <a:srcRect/>
          <a:stretch>
            <a:fillRect/>
          </a:stretch>
        </p:blipFill>
        <p:spPr bwMode="auto">
          <a:xfrm>
            <a:off x="214282" y="1142984"/>
            <a:ext cx="2857520" cy="519072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000100" y="1142984"/>
            <a:ext cx="7143800" cy="4308872"/>
          </a:xfrm>
          <a:prstGeom prst="rect">
            <a:avLst/>
          </a:prstGeom>
        </p:spPr>
        <p:txBody>
          <a:bodyPr wrap="square">
            <a:spAutoFit/>
          </a:bodyPr>
          <a:lstStyle/>
          <a:p>
            <a:pPr algn="r"/>
            <a:r>
              <a:rPr lang="en-US" sz="4000" b="1" i="1" dirty="0" smtClean="0">
                <a:solidFill>
                  <a:schemeClr val="bg1"/>
                </a:solidFill>
                <a:effectLst>
                  <a:outerShdw blurRad="38100" dist="38100" dir="2700000" algn="tl">
                    <a:srgbClr val="000000">
                      <a:alpha val="43137"/>
                    </a:srgbClr>
                  </a:outerShdw>
                </a:effectLst>
                <a:cs typeface="+mj-cs"/>
              </a:rPr>
              <a:t>:</a:t>
            </a:r>
            <a:r>
              <a:rPr lang="fa-IR" sz="4000" b="1" i="1" dirty="0" smtClean="0">
                <a:solidFill>
                  <a:schemeClr val="bg1"/>
                </a:solidFill>
                <a:effectLst>
                  <a:outerShdw blurRad="38100" dist="38100" dir="2700000" algn="tl">
                    <a:srgbClr val="000000">
                      <a:alpha val="43137"/>
                    </a:srgbClr>
                  </a:outerShdw>
                </a:effectLst>
                <a:cs typeface="+mj-cs"/>
              </a:rPr>
              <a:t>بادگیر اردکانی</a:t>
            </a:r>
            <a:endParaRPr lang="en-US" sz="4000"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بیشتر در منطقه اردکان دیده می شود و جهت بادگیر رو به باد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اصفهانی است. از سمت غرب و شرق و جنوب منفذ ندارد. بنای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این نوع بادگیر به نسبت سایر انواع بادگیر تا حدی ساده و از لحاظ</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اقتصادی هم مقرون به صرفه است.</a:t>
            </a:r>
            <a:br>
              <a:rPr lang="fa-IR" b="1" i="1" dirty="0" smtClean="0">
                <a:solidFill>
                  <a:schemeClr val="bg1"/>
                </a:solidFill>
                <a:effectLst>
                  <a:outerShdw blurRad="38100" dist="38100" dir="2700000" algn="tl">
                    <a:srgbClr val="000000">
                      <a:alpha val="43137"/>
                    </a:srgbClr>
                  </a:outerShdw>
                </a:effectLst>
                <a:cs typeface="+mj-cs"/>
              </a:rPr>
            </a:b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همین لحاظ ممکن است که برای هر اتاقی یک بادگیر ساخته</a:t>
            </a:r>
          </a:p>
          <a:p>
            <a:pPr algn="r"/>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شود</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14348" y="285728"/>
            <a:ext cx="7715304" cy="6186309"/>
          </a:xfrm>
          <a:prstGeom prst="rect">
            <a:avLst/>
          </a:prstGeom>
        </p:spPr>
        <p:txBody>
          <a:bodyPr wrap="square">
            <a:spAutoFit/>
          </a:bodyPr>
          <a:lstStyle/>
          <a:p>
            <a:pPr algn="r"/>
            <a:r>
              <a:rPr lang="fa-IR" sz="3600" b="1" i="1" dirty="0" smtClean="0">
                <a:solidFill>
                  <a:schemeClr val="bg1"/>
                </a:solidFill>
                <a:effectLst>
                  <a:outerShdw blurRad="38100" dist="38100" dir="2700000" algn="tl">
                    <a:srgbClr val="000000">
                      <a:alpha val="43137"/>
                    </a:srgbClr>
                  </a:outerShdw>
                </a:effectLst>
                <a:cs typeface="+mj-cs"/>
              </a:rPr>
              <a:t>بادگیر کرمانی :</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ساده و کوچک است و به خانه خانواده های متوسط رو به پایین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اختصاص دارد. هر بنایی می تواند این بادگیرها را بسازد. مصالح اصلی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آن بیشتر خشت و گل است. از آنجا که این نوع بادگیرها دوطرفه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هستنند، بادگیر دوقلو نیز نامیده می شوند. بادگیرهای دو قلو را در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مسیر بادهای شناخته شده می سازند. کار این نوع بادگیرها تا حدودی</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نسبت به بادگیر های اردکانی دقیقتر ایده آل تر است زیرا فشار باد به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یک جهت موجب تخلیه سریع هوای گرم و آلوده طرف دیگر می شود</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بادگیر بیشتر آب انبارها را نیز به شکل بادگیر کرمانی درست می کنند تا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از یک سمت آن هوای خوش و مطبوع به آب برسد و از طرف دیگرش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هوای گرم به بیرون برود</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85786" y="428604"/>
            <a:ext cx="7715304" cy="5755422"/>
          </a:xfrm>
          <a:prstGeom prst="rect">
            <a:avLst/>
          </a:prstGeom>
        </p:spPr>
        <p:txBody>
          <a:bodyPr wrap="square">
            <a:spAutoFit/>
          </a:bodyPr>
          <a:lstStyle/>
          <a:p>
            <a:pPr algn="r"/>
            <a:r>
              <a:rPr lang="en-US" sz="4000" b="1" i="1" dirty="0" smtClean="0">
                <a:solidFill>
                  <a:schemeClr val="bg1"/>
                </a:solidFill>
                <a:effectLst>
                  <a:outerShdw blurRad="38100" dist="38100" dir="2700000" algn="tl">
                    <a:srgbClr val="000000">
                      <a:alpha val="43137"/>
                    </a:srgbClr>
                  </a:outerShdw>
                </a:effectLst>
                <a:cs typeface="+mj-cs"/>
              </a:rPr>
              <a:t>:</a:t>
            </a:r>
            <a:r>
              <a:rPr lang="fa-IR" sz="4000" b="1" i="1" dirty="0" smtClean="0">
                <a:solidFill>
                  <a:schemeClr val="bg1"/>
                </a:solidFill>
                <a:effectLst>
                  <a:outerShdw blurRad="38100" dist="38100" dir="2700000" algn="tl">
                    <a:srgbClr val="000000">
                      <a:alpha val="43137"/>
                    </a:srgbClr>
                  </a:outerShdw>
                </a:effectLst>
                <a:cs typeface="+mj-cs"/>
              </a:rPr>
              <a:t>بادگیر یزدی</a:t>
            </a:r>
          </a:p>
          <a:p>
            <a:pPr algn="r"/>
            <a:r>
              <a:rPr lang="fa-IR" sz="4000" b="1" i="1" dirty="0" smtClean="0">
                <a:solidFill>
                  <a:schemeClr val="bg1"/>
                </a:solidFill>
                <a:effectLst>
                  <a:outerShdw blurRad="38100" dist="38100" dir="2700000" algn="tl">
                    <a:srgbClr val="000000">
                      <a:alpha val="43137"/>
                    </a:srgbClr>
                  </a:outerShdw>
                </a:effectLst>
                <a:cs typeface="+mj-cs"/>
              </a:rPr>
              <a:t> </a:t>
            </a:r>
            <a:r>
              <a:rPr lang="fa-IR" b="1" i="1" dirty="0" smtClean="0">
                <a:solidFill>
                  <a:schemeClr val="bg1"/>
                </a:solidFill>
                <a:effectLst>
                  <a:outerShdw blurRad="38100" dist="38100" dir="2700000" algn="tl">
                    <a:srgbClr val="000000">
                      <a:alpha val="43137"/>
                    </a:srgbClr>
                  </a:outerShdw>
                </a:effectLst>
                <a:cs typeface="+mj-cs"/>
              </a:rPr>
              <a:t>از سایر انواع بادگیرها بزرگتر است و چهار طرفه ساخته می شود به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همین لحاظ این بادگیر را در بعضی جاها بادگیر «چهار طرفه» یا «چهار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سو » می نامند البته ساختمان آن از لحاظ معماری از سایر انواع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بادگیرها مشکل تر و پیچیده تر است. به همین دلیل می توان آن را نوع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برجسته ای از پدیده های هنر معماری به حساب آورد. ارتفاع آن به طور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معمولاٌ زیاد است و میزان ارتفاع بادگیر از پشت بام خانه و نوع چشمه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های هر سمت بادگیر ارتباط مستقیم با اوضاع جوی منطقه دارد، این</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نوع بادگیر ویژه ثروتمند و گاهی نیز در خانه های افراد متوسط روستایی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و شهری ساخته شده است</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428728" y="714356"/>
            <a:ext cx="7000924" cy="2923877"/>
          </a:xfrm>
          <a:prstGeom prst="rect">
            <a:avLst/>
          </a:prstGeom>
        </p:spPr>
        <p:txBody>
          <a:bodyPr wrap="square">
            <a:spAutoFit/>
          </a:bodyPr>
          <a:lstStyle/>
          <a:p>
            <a:pPr algn="r" rtl="1"/>
            <a:r>
              <a:rPr lang="fa-IR" sz="4000" b="1" i="1" dirty="0" smtClean="0">
                <a:solidFill>
                  <a:schemeClr val="bg1"/>
                </a:solidFill>
                <a:effectLst>
                  <a:outerShdw blurRad="38100" dist="38100" dir="2700000" algn="tl">
                    <a:srgbClr val="000000">
                      <a:alpha val="43137"/>
                    </a:srgbClr>
                  </a:outerShdw>
                </a:effectLst>
                <a:cs typeface="+mj-cs"/>
              </a:rPr>
              <a:t>مصالح ساختماني بادگيرها</a:t>
            </a:r>
            <a:r>
              <a:rPr lang="en-US" sz="4000" b="1" i="1" dirty="0" smtClean="0">
                <a:solidFill>
                  <a:schemeClr val="bg1"/>
                </a:solidFill>
                <a:effectLst>
                  <a:outerShdw blurRad="38100" dist="38100" dir="2700000" algn="tl">
                    <a:srgbClr val="000000">
                      <a:alpha val="43137"/>
                    </a:srgbClr>
                  </a:outerShdw>
                </a:effectLst>
                <a:cs typeface="+mj-cs"/>
              </a:rPr>
              <a:t>:</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مصالح ساختماني بادگيرها را معمولا خشت خام، آجر، گل، گچ و</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چوب شورونه تشکيل مي‌دهد،  چهار بخش عمده بادگير شامل</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بدنه، قفسه، تيغه‌ها و سقف است.</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p:txBody>
      </p:sp>
      <p:pic>
        <p:nvPicPr>
          <p:cNvPr id="4" name="Picture 2" descr="C:\Documents and Settings\Eyesun.net\Desktop\badgir\images.JPG"/>
          <p:cNvPicPr>
            <a:picLocks noChangeAspect="1" noChangeArrowheads="1"/>
          </p:cNvPicPr>
          <p:nvPr/>
        </p:nvPicPr>
        <p:blipFill>
          <a:blip r:embed="rId2"/>
          <a:srcRect/>
          <a:stretch>
            <a:fillRect/>
          </a:stretch>
        </p:blipFill>
        <p:spPr bwMode="auto">
          <a:xfrm>
            <a:off x="500034" y="3286124"/>
            <a:ext cx="4857784" cy="328614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571480"/>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500166" y="642918"/>
            <a:ext cx="7358114" cy="5755422"/>
          </a:xfrm>
          <a:prstGeom prst="rect">
            <a:avLst/>
          </a:prstGeom>
        </p:spPr>
        <p:txBody>
          <a:bodyPr wrap="square">
            <a:spAutoFit/>
          </a:bodyPr>
          <a:lstStyle/>
          <a:p>
            <a:pPr algn="r" rtl="1"/>
            <a:r>
              <a:rPr lang="fa-IR" sz="4000" b="1" i="1" dirty="0" smtClean="0">
                <a:solidFill>
                  <a:schemeClr val="bg1"/>
                </a:solidFill>
                <a:effectLst>
                  <a:outerShdw blurRad="38100" dist="38100" dir="2700000" algn="tl">
                    <a:srgbClr val="000000">
                      <a:alpha val="43137"/>
                    </a:srgbClr>
                  </a:outerShdw>
                </a:effectLst>
                <a:cs typeface="+mj-cs"/>
              </a:rPr>
              <a:t>نماسازي بادگيرها</a:t>
            </a:r>
            <a:r>
              <a:rPr lang="en-US" sz="4000" b="1" i="1" dirty="0" smtClean="0">
                <a:solidFill>
                  <a:schemeClr val="bg1"/>
                </a:solidFill>
                <a:effectLst>
                  <a:outerShdw blurRad="38100" dist="38100" dir="2700000" algn="tl">
                    <a:srgbClr val="000000">
                      <a:alpha val="43137"/>
                    </a:srgbClr>
                  </a:outerShdw>
                </a:effectLst>
                <a:cs typeface="+mj-cs"/>
              </a:rPr>
              <a:t>:</a:t>
            </a:r>
          </a:p>
          <a:p>
            <a:pPr algn="r" rtl="1"/>
            <a:endParaRPr lang="fa-IR" sz="4000"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نماسازي بادگيرها خود از ويژگي‌هاي خاصي برخوردار است و در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نهايت ظرافت به وسيله‌ آجركاري و يا گچ‌بري ساخته مي‌شود. در</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اين جا لازم است از بادگير مضاعف، بادگير دواشكوبه و بادگير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حفره‌اي نيز نام برد. در شيراز نيز بادگيرهايي كم و بيش ديده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مي‌شود كه به عنوان نمونه مي‌توان از بادگير ارگ و آب انبار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كريم‌خان زند ياد كرد.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endParaRPr lang="fa-IR" b="1" i="1" dirty="0">
              <a:solidFill>
                <a:schemeClr val="bg1"/>
              </a:solidFill>
              <a:effectLst>
                <a:outerShdw blurRad="38100" dist="38100" dir="2700000" algn="tl">
                  <a:srgbClr val="000000">
                    <a:alpha val="43137"/>
                  </a:srgbClr>
                </a:outerShdw>
              </a:effectLst>
              <a:cs typeface="+mj-cs"/>
            </a:endParaRPr>
          </a:p>
        </p:txBody>
      </p:sp>
      <p:pic>
        <p:nvPicPr>
          <p:cNvPr id="3074" name="Picture 2" descr="C:\Documents and Settings\Eyesun.net\Desktop\badgir\بادگیر (3).JPG"/>
          <p:cNvPicPr>
            <a:picLocks noChangeAspect="1" noChangeArrowheads="1"/>
          </p:cNvPicPr>
          <p:nvPr/>
        </p:nvPicPr>
        <p:blipFill>
          <a:blip r:embed="rId2"/>
          <a:srcRect/>
          <a:stretch>
            <a:fillRect/>
          </a:stretch>
        </p:blipFill>
        <p:spPr bwMode="auto">
          <a:xfrm>
            <a:off x="0" y="2857496"/>
            <a:ext cx="2357422" cy="40005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642918"/>
            <a:ext cx="8364812" cy="2286016"/>
          </a:xfrm>
        </p:spPr>
        <p:txBody>
          <a:bodyPr>
            <a:normAutofit fontScale="90000"/>
          </a:bodyPr>
          <a:lstStyle/>
          <a:p>
            <a:pPr algn="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بارزترین روش تهویه طبیعی ساختمان</a:t>
            </a:r>
            <a:r>
              <a:rPr lang="fa-IR" sz="2700" i="1" dirty="0" smtClean="0">
                <a:solidFill>
                  <a:schemeClr val="bg1"/>
                </a:solidFill>
                <a:effectLst>
                  <a:outerShdw blurRad="38100" dist="38100" dir="2700000" algn="tl">
                    <a:srgbClr val="000000">
                      <a:alpha val="43137"/>
                    </a:srgbClr>
                  </a:outerShdw>
                </a:effectLst>
              </a:rPr>
              <a:t>“ باد گیر</a:t>
            </a:r>
            <a:r>
              <a:rPr lang="fa-IR" sz="1800" i="1" dirty="0" smtClean="0">
                <a:solidFill>
                  <a:schemeClr val="bg1"/>
                </a:solidFill>
                <a:effectLst>
                  <a:outerShdw blurRad="38100" dist="38100" dir="2700000" algn="tl">
                    <a:srgbClr val="000000">
                      <a:alpha val="43137"/>
                    </a:srgbClr>
                  </a:outerShdw>
                </a:effectLst>
              </a:rPr>
              <a:t>“ است.</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بادگیرهایی با اشکال مختلف در بسیاری از شهرهای مرکزی وجنوبی ایران بر </a:t>
            </a:r>
            <a:br>
              <a:rPr lang="fa-IR" sz="1800" i="1" dirty="0" smtClean="0">
                <a:solidFill>
                  <a:schemeClr val="bg1"/>
                </a:solidFill>
                <a:effectLst>
                  <a:outerShdw blurRad="38100" dist="38100" dir="2700000" algn="tl">
                    <a:srgbClr val="000000">
                      <a:alpha val="43137"/>
                    </a:srgbClr>
                  </a:outerShdw>
                </a:effectLst>
              </a:rPr>
            </a:br>
            <a:r>
              <a:rPr lang="fa-IR" sz="1800" i="1" dirty="0" smtClean="0">
                <a:solidFill>
                  <a:schemeClr val="bg1"/>
                </a:solidFill>
                <a:effectLst>
                  <a:outerShdw blurRad="38100" dist="38100" dir="2700000" algn="tl">
                    <a:srgbClr val="000000">
                      <a:alpha val="43137"/>
                    </a:srgbClr>
                  </a:outerShdw>
                </a:effectLst>
              </a:rPr>
              <a:t/>
            </a:r>
            <a:br>
              <a:rPr lang="fa-IR" sz="1800" i="1" dirty="0" smtClean="0">
                <a:solidFill>
                  <a:schemeClr val="bg1"/>
                </a:solidFill>
                <a:effectLst>
                  <a:outerShdw blurRad="38100" dist="38100" dir="2700000" algn="tl">
                    <a:srgbClr val="000000">
                      <a:alpha val="43137"/>
                    </a:srgbClr>
                  </a:outerShdw>
                </a:effectLst>
              </a:rPr>
            </a:br>
            <a:r>
              <a:rPr lang="en-US" sz="1800" i="1" dirty="0" smtClean="0">
                <a:solidFill>
                  <a:schemeClr val="bg1"/>
                </a:solidFill>
                <a:effectLst>
                  <a:outerShdw blurRad="38100" dist="38100" dir="2700000" algn="tl">
                    <a:srgbClr val="000000">
                      <a:alpha val="43137"/>
                    </a:srgbClr>
                  </a:outerShdw>
                </a:effectLst>
              </a:rPr>
              <a:t>.</a:t>
            </a:r>
            <a:r>
              <a:rPr lang="fa-IR" sz="1800" i="1" dirty="0" smtClean="0">
                <a:solidFill>
                  <a:schemeClr val="bg1"/>
                </a:solidFill>
                <a:effectLst>
                  <a:outerShdw blurRad="38100" dist="38100" dir="2700000" algn="tl">
                    <a:srgbClr val="000000">
                      <a:alpha val="43137"/>
                    </a:srgbClr>
                  </a:outerShdw>
                </a:effectLst>
              </a:rPr>
              <a:t> حسب</a:t>
            </a:r>
            <a:r>
              <a:rPr lang="fa-IR" sz="2400" i="1" dirty="0" smtClean="0">
                <a:solidFill>
                  <a:schemeClr val="bg1"/>
                </a:solidFill>
                <a:effectLst>
                  <a:outerShdw blurRad="38100" dist="38100" dir="2700000" algn="tl">
                    <a:srgbClr val="000000">
                      <a:alpha val="43137"/>
                    </a:srgbClr>
                  </a:outerShdw>
                </a:effectLst>
              </a:rPr>
              <a:t>“ </a:t>
            </a:r>
            <a:r>
              <a:rPr lang="fa-IR" sz="2700" i="1" dirty="0" smtClean="0">
                <a:solidFill>
                  <a:schemeClr val="bg1"/>
                </a:solidFill>
                <a:effectLst>
                  <a:outerShdw blurRad="38100" dist="38100" dir="2700000" algn="tl">
                    <a:srgbClr val="000000">
                      <a:alpha val="43137"/>
                    </a:srgbClr>
                  </a:outerShdw>
                </a:effectLst>
              </a:rPr>
              <a:t>سرعت“ و ”جهت باد </a:t>
            </a:r>
            <a:r>
              <a:rPr lang="fa-IR" sz="1800" i="1" dirty="0" smtClean="0">
                <a:solidFill>
                  <a:schemeClr val="bg1"/>
                </a:solidFill>
                <a:effectLst>
                  <a:outerShdw blurRad="38100" dist="38100" dir="2700000" algn="tl">
                    <a:srgbClr val="000000">
                      <a:alpha val="43137"/>
                    </a:srgbClr>
                  </a:outerShdw>
                </a:effectLst>
              </a:rPr>
              <a:t>”مطلوب طراحی و اجراء شده اند</a:t>
            </a:r>
            <a:endParaRPr lang="en-US" sz="1800" i="1" dirty="0">
              <a:solidFill>
                <a:schemeClr val="bg1"/>
              </a:solidFill>
              <a:effectLst>
                <a:outerShdw blurRad="38100" dist="38100" dir="2700000" algn="tl">
                  <a:srgbClr val="000000">
                    <a:alpha val="43137"/>
                  </a:srgbClr>
                </a:outerShdw>
              </a:effectLst>
            </a:endParaRPr>
          </a:p>
        </p:txBody>
      </p:sp>
      <p:pic>
        <p:nvPicPr>
          <p:cNvPr id="2050" name="Picture 2" descr="C:\Documents and Settings\Eyesun.net\Desktop\badgir\3.JPG"/>
          <p:cNvPicPr>
            <a:picLocks noChangeAspect="1" noChangeArrowheads="1"/>
          </p:cNvPicPr>
          <p:nvPr/>
        </p:nvPicPr>
        <p:blipFill>
          <a:blip r:embed="rId2"/>
          <a:srcRect/>
          <a:stretch>
            <a:fillRect/>
          </a:stretch>
        </p:blipFill>
        <p:spPr bwMode="auto">
          <a:xfrm>
            <a:off x="357158" y="3214686"/>
            <a:ext cx="4357718" cy="3286147"/>
          </a:xfrm>
          <a:prstGeom prst="rect">
            <a:avLst/>
          </a:prstGeom>
          <a:noFill/>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000100" y="642918"/>
            <a:ext cx="7715288" cy="3847207"/>
          </a:xfrm>
          <a:prstGeom prst="rect">
            <a:avLst/>
          </a:prstGeom>
        </p:spPr>
        <p:txBody>
          <a:bodyPr wrap="square">
            <a:spAutoFit/>
          </a:bodyPr>
          <a:lstStyle/>
          <a:p>
            <a:pPr algn="r" rtl="1"/>
            <a:r>
              <a:rPr lang="fa-IR" sz="3200" b="1" i="1" dirty="0" smtClean="0">
                <a:solidFill>
                  <a:schemeClr val="bg1"/>
                </a:solidFill>
                <a:effectLst>
                  <a:outerShdw blurRad="38100" dist="38100" dir="2700000" algn="tl">
                    <a:srgbClr val="000000">
                      <a:alpha val="43137"/>
                    </a:srgbClr>
                  </a:outerShdw>
                </a:effectLst>
                <a:cs typeface="+mj-cs"/>
              </a:rPr>
              <a:t>”بادگیر“ تهویه مطبوع خانه های کویری</a:t>
            </a:r>
          </a:p>
          <a:p>
            <a:pPr algn="r" rtl="1"/>
            <a:endParaRPr lang="fa-IR" sz="3200"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بادگير وسيله تهويه مناسبي براي خانه‌ها در قلب كوير محسوب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مي‌شود. به طوري كه جريان هواي مطبوع را در اتاق‌ها، تالار و زيرزمين</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ايجاد مي‌كند. در واقع شهرها و روستاهاي كويري با بادگير نفس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مي‌كشند. به همين لحاظ است كه در هر محل، جهت بادگير را در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سمتي مي‌سازند كه مناسب‌ترين جريان هوايي منطقه را جذب كند.</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642910" y="571480"/>
            <a:ext cx="7929618" cy="4247317"/>
          </a:xfrm>
          <a:prstGeom prst="rect">
            <a:avLst/>
          </a:prstGeom>
        </p:spPr>
        <p:txBody>
          <a:bodyPr wrap="square">
            <a:spAutoFit/>
          </a:bodyPr>
          <a:lstStyle/>
          <a:p>
            <a:pPr algn="r" rtl="1"/>
            <a:r>
              <a:rPr lang="fa-IR" b="1" i="1" dirty="0" smtClean="0">
                <a:solidFill>
                  <a:schemeClr val="bg1"/>
                </a:solidFill>
                <a:effectLst>
                  <a:outerShdw blurRad="38100" dist="38100" dir="2700000" algn="tl">
                    <a:srgbClr val="000000">
                      <a:alpha val="43137"/>
                    </a:srgbClr>
                  </a:outerShdw>
                </a:effectLst>
                <a:cs typeface="+mj-cs"/>
              </a:rPr>
              <a:t>به عنوان مثال در سراسر منطقه اردكان جهت بادگير را رو به شمال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درست مي‌كنند تا هواي شمال را به داخل خانه بكشاند. براي همين پشت</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بادگير را در جهت باز «قبله» مي‌سازند كه همراه با گرد و خاك است. كار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اصلي بادگير در دو بخش خلاصه مي‌شود؛ يكي آن كه هواي دلپذير و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مطبوع را به قسمت زير هدايت مي‌كند به طوري كه هوا به محض اينكه به</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چشمه‌هاي بادگير مي‌وزد به دلیل وضعيت ويژه چشمه‌هاي بادگير، باد با </a:t>
            </a: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سرعت هر چه تمام‌تر به پايين كشيده مي‌شود</a:t>
            </a:r>
            <a:r>
              <a:rPr lang="en-US" b="1" i="1" dirty="0" smtClean="0">
                <a:solidFill>
                  <a:schemeClr val="bg1"/>
                </a:solidFill>
                <a:effectLst>
                  <a:outerShdw blurRad="38100" dist="38100" dir="2700000" algn="tl">
                    <a:srgbClr val="000000">
                      <a:alpha val="43137"/>
                    </a:srgbClr>
                  </a:outerShdw>
                </a:effectLst>
                <a:cs typeface="+mj-cs"/>
              </a:rPr>
              <a:t>.</a:t>
            </a:r>
            <a:endParaRPr lang="fa-IR"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071538" y="642918"/>
            <a:ext cx="7572428" cy="3724096"/>
          </a:xfrm>
          <a:prstGeom prst="rect">
            <a:avLst/>
          </a:prstGeom>
        </p:spPr>
        <p:txBody>
          <a:bodyPr wrap="square">
            <a:spAutoFit/>
          </a:bodyPr>
          <a:lstStyle/>
          <a:p>
            <a:pPr algn="r" rtl="1"/>
            <a:r>
              <a:rPr lang="fa-IR" sz="2000" b="1" i="1" dirty="0" smtClean="0">
                <a:solidFill>
                  <a:schemeClr val="bg1"/>
                </a:solidFill>
                <a:effectLst>
                  <a:outerShdw blurRad="38100" dist="38100" dir="2700000" algn="tl">
                    <a:srgbClr val="000000">
                      <a:alpha val="43137"/>
                    </a:srgbClr>
                  </a:outerShdw>
                </a:effectLst>
                <a:cs typeface="+mj-cs"/>
              </a:rPr>
              <a:t>كار دوم اين است</a:t>
            </a:r>
            <a:r>
              <a:rPr lang="en-US" sz="2000" b="1" i="1" dirty="0" smtClean="0">
                <a:solidFill>
                  <a:schemeClr val="bg1"/>
                </a:solidFill>
                <a:effectLst>
                  <a:outerShdw blurRad="38100" dist="38100" dir="2700000" algn="tl">
                    <a:srgbClr val="000000">
                      <a:alpha val="43137"/>
                    </a:srgbClr>
                  </a:outerShdw>
                </a:effectLst>
                <a:cs typeface="+mj-cs"/>
              </a:rPr>
              <a:t>:</a:t>
            </a:r>
            <a:r>
              <a:rPr lang="fa-IR" sz="2000" b="1" i="1" dirty="0" smtClean="0">
                <a:solidFill>
                  <a:schemeClr val="bg1"/>
                </a:solidFill>
                <a:effectLst>
                  <a:outerShdw blurRad="38100" dist="38100" dir="2700000" algn="tl">
                    <a:srgbClr val="000000">
                      <a:alpha val="43137"/>
                    </a:srgbClr>
                  </a:outerShdw>
                </a:effectLst>
                <a:cs typeface="+mj-cs"/>
              </a:rPr>
              <a:t> </a:t>
            </a:r>
            <a:r>
              <a:rPr lang="fa-IR" b="1" i="1" dirty="0" smtClean="0">
                <a:solidFill>
                  <a:schemeClr val="bg1"/>
                </a:solidFill>
                <a:effectLst>
                  <a:outerShdw blurRad="38100" dist="38100" dir="2700000" algn="tl">
                    <a:srgbClr val="000000">
                      <a:alpha val="43137"/>
                    </a:srgbClr>
                  </a:outerShdw>
                </a:effectLst>
                <a:cs typeface="+mj-cs"/>
              </a:rPr>
              <a:t>كه جهت ديگر بادگير هواي گرم و آلوده را به بيرون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مي‌فرستد يعني در واقع كار مكش را انجام مي‌دهد. در مسير بعضي</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p>
          <a:p>
            <a:pPr algn="r" rtl="1"/>
            <a:r>
              <a:rPr lang="fa-IR" b="1" i="1" dirty="0" smtClean="0">
                <a:solidFill>
                  <a:schemeClr val="bg1"/>
                </a:solidFill>
                <a:effectLst>
                  <a:outerShdw blurRad="38100" dist="38100" dir="2700000" algn="tl">
                    <a:srgbClr val="000000">
                      <a:alpha val="43137"/>
                    </a:srgbClr>
                  </a:outerShdw>
                </a:effectLst>
                <a:cs typeface="+mj-cs"/>
              </a:rPr>
              <a:t>بادگيرها كه به سرداب راه پيدا مي‌كند، طاقچه‌ يا گنجه‌اي در دل ديوار</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p>
          <a:p>
            <a:pPr algn="r" rtl="1"/>
            <a:r>
              <a:rPr lang="fa-IR" b="1" i="1" dirty="0" smtClean="0">
                <a:solidFill>
                  <a:schemeClr val="bg1"/>
                </a:solidFill>
                <a:effectLst>
                  <a:outerShdw blurRad="38100" dist="38100" dir="2700000" algn="tl">
                    <a:srgbClr val="000000">
                      <a:alpha val="43137"/>
                    </a:srgbClr>
                  </a:outerShdw>
                </a:effectLst>
                <a:cs typeface="+mj-cs"/>
              </a:rPr>
              <a:t>تعبيه مي‌كنند و در چوبي بر آن مي‌گذارند تا بتوانند باد را كنترل كنند.</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به اين معني در زمستان در گنجه را مي‌بندند تا ارتباط فضاي داخل و</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خارج اتاق را قطع كند.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a:solidFill>
                <a:schemeClr val="bg1"/>
              </a:solidFill>
              <a:effectLst>
                <a:outerShdw blurRad="38100" dist="38100" dir="2700000" algn="tl">
                  <a:srgbClr val="000000">
                    <a:alpha val="43137"/>
                  </a:srgbClr>
                </a:outerShdw>
              </a:effectLst>
              <a:cs typeface="+mj-cs"/>
            </a:endParaRPr>
          </a:p>
        </p:txBody>
      </p:sp>
      <p:pic>
        <p:nvPicPr>
          <p:cNvPr id="2050" name="Picture 2" descr="C:\Documents and Settings\Eyesun.net\Desktop\123\30356.jpg"/>
          <p:cNvPicPr>
            <a:picLocks noChangeAspect="1" noChangeArrowheads="1"/>
          </p:cNvPicPr>
          <p:nvPr/>
        </p:nvPicPr>
        <p:blipFill>
          <a:blip r:embed="rId2"/>
          <a:srcRect/>
          <a:stretch>
            <a:fillRect/>
          </a:stretch>
        </p:blipFill>
        <p:spPr bwMode="auto">
          <a:xfrm>
            <a:off x="642910" y="3429000"/>
            <a:ext cx="4929222" cy="308993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85786" y="714356"/>
            <a:ext cx="7358114" cy="5909310"/>
          </a:xfrm>
          <a:prstGeom prst="rect">
            <a:avLst/>
          </a:prstGeom>
        </p:spPr>
        <p:txBody>
          <a:bodyPr wrap="square">
            <a:spAutoFit/>
          </a:bodyPr>
          <a:lstStyle/>
          <a:p>
            <a:pPr algn="r" rtl="1"/>
            <a:r>
              <a:rPr lang="fa-IR" sz="2800" b="1" i="1" dirty="0" smtClean="0">
                <a:solidFill>
                  <a:schemeClr val="bg1"/>
                </a:solidFill>
                <a:effectLst>
                  <a:outerShdw blurRad="38100" dist="38100" dir="2700000" algn="tl">
                    <a:srgbClr val="000000">
                      <a:alpha val="43137"/>
                    </a:srgbClr>
                  </a:outerShdw>
                </a:effectLst>
                <a:cs typeface="+mj-cs"/>
              </a:rPr>
              <a:t>ارتباط بادگیرها با آب و هوای منطقه</a:t>
            </a:r>
            <a:r>
              <a:rPr lang="en-US" sz="3600" b="1" i="1" dirty="0" smtClean="0">
                <a:solidFill>
                  <a:schemeClr val="bg1"/>
                </a:solidFill>
                <a:effectLst>
                  <a:outerShdw blurRad="38100" dist="38100" dir="2700000" algn="tl">
                    <a:srgbClr val="000000">
                      <a:alpha val="43137"/>
                    </a:srgbClr>
                  </a:outerShdw>
                </a:effectLst>
                <a:cs typeface="+mj-cs"/>
              </a:rPr>
              <a:t>:</a:t>
            </a:r>
          </a:p>
          <a:p>
            <a:pPr algn="r" rtl="1"/>
            <a:endParaRPr lang="fa-IR" sz="3600"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وجود بادگير با آب و هواي هر منطقه در رابطه مستقيم است. به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طوري كه هر چه شدت گرماي هوا كاسته شود به همان ميزان از</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تعداد بادگيرها كاسته می شود. به عنوان مثال در روستاي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كوهستاني «طرزجان» و «ده بالا»(هر دو از روستاهای کوچک</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اطراف یزد با آب و هوایی کوهستانی و ییلاقی هستند.) كه هواي</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آن خنك است، بادگير براي اهالي معنا و مفهومي ندارد در حالي كه</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در «ميبد» كه داراي آب و هواي گرم و خشك است مي‌توان گفت كه</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بيشتر خانه ها بادگير دارند.</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428596" y="357166"/>
            <a:ext cx="8072494" cy="4154984"/>
          </a:xfrm>
          <a:prstGeom prst="rect">
            <a:avLst/>
          </a:prstGeom>
        </p:spPr>
        <p:txBody>
          <a:bodyPr wrap="square">
            <a:spAutoFit/>
          </a:bodyPr>
          <a:lstStyle/>
          <a:p>
            <a:pPr algn="r" rtl="1"/>
            <a:r>
              <a:rPr lang="fa-IR" sz="2400" b="1" i="1" dirty="0" smtClean="0">
                <a:solidFill>
                  <a:schemeClr val="bg1"/>
                </a:solidFill>
                <a:effectLst>
                  <a:outerShdw blurRad="38100" dist="38100" dir="2700000" algn="tl">
                    <a:srgbClr val="000000">
                      <a:alpha val="43137"/>
                    </a:srgbClr>
                  </a:outerShdw>
                </a:effectLst>
                <a:cs typeface="+mj-cs"/>
              </a:rPr>
              <a:t>ارتباط بادگیر در خانه و تعین و تشخیص صاحب خانه </a:t>
            </a:r>
            <a:endParaRPr lang="en-US" sz="2400" b="1" i="1" dirty="0" smtClean="0">
              <a:solidFill>
                <a:schemeClr val="bg1"/>
              </a:solidFill>
              <a:effectLst>
                <a:outerShdw blurRad="38100" dist="38100" dir="2700000" algn="tl">
                  <a:srgbClr val="000000">
                    <a:alpha val="43137"/>
                  </a:srgbClr>
                </a:outerShdw>
              </a:effectLst>
              <a:cs typeface="+mj-cs"/>
            </a:endParaRPr>
          </a:p>
          <a:p>
            <a:pPr algn="r" rtl="1"/>
            <a:endParaRPr lang="en-US" sz="2400"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شاید بتوان گفت ، وجود بادگير در هر خانه معرف تعيّن و تشخّص افراد</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آن خانه است. بزرگي و كوچكي بادگير با موقعيت اقتصادي صاحب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خانه ارتباط دارد. به گونه‌اي كه وقتي وارد يك روستاي كويري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مي‌شويم با نگاهي گذرا به وضعيت بادگيرها مي‌توانيم موقعيت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اقتصادي هر خانوار را روشن كنيم. زيرا كه خانه‌هاي فقيرنشين بادگير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ندارند. </a:t>
            </a:r>
            <a:endParaRPr lang="fa-IR" b="1" i="1" dirty="0">
              <a:solidFill>
                <a:schemeClr val="bg1"/>
              </a:solidFill>
              <a:effectLst>
                <a:outerShdw blurRad="38100" dist="38100" dir="2700000" algn="tl">
                  <a:srgbClr val="000000">
                    <a:alpha val="43137"/>
                  </a:srgbClr>
                </a:outerShdw>
              </a:effectLst>
              <a:cs typeface="+mj-cs"/>
            </a:endParaRPr>
          </a:p>
        </p:txBody>
      </p:sp>
      <p:pic>
        <p:nvPicPr>
          <p:cNvPr id="1026" name="Picture 2" descr="C:\Documents and Settings\Eyesun.net\Desktop\badgir\123\30356.jpg"/>
          <p:cNvPicPr>
            <a:picLocks noChangeAspect="1" noChangeArrowheads="1"/>
          </p:cNvPicPr>
          <p:nvPr/>
        </p:nvPicPr>
        <p:blipFill>
          <a:blip r:embed="rId2"/>
          <a:srcRect/>
          <a:stretch>
            <a:fillRect/>
          </a:stretch>
        </p:blipFill>
        <p:spPr bwMode="auto">
          <a:xfrm>
            <a:off x="428596" y="3929066"/>
            <a:ext cx="5857916" cy="275966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14348" y="857232"/>
            <a:ext cx="7500990" cy="2585323"/>
          </a:xfrm>
          <a:prstGeom prst="rect">
            <a:avLst/>
          </a:prstGeom>
        </p:spPr>
        <p:txBody>
          <a:bodyPr wrap="square">
            <a:spAutoFit/>
          </a:bodyPr>
          <a:lstStyle/>
          <a:p>
            <a:pPr algn="r" rtl="1"/>
            <a:r>
              <a:rPr lang="fa-IR" b="1" i="1" dirty="0" smtClean="0">
                <a:solidFill>
                  <a:schemeClr val="bg1"/>
                </a:solidFill>
                <a:effectLst>
                  <a:outerShdw blurRad="38100" dist="38100" dir="2700000" algn="tl">
                    <a:srgbClr val="000000">
                      <a:alpha val="43137"/>
                    </a:srgbClr>
                  </a:outerShdw>
                </a:effectLst>
                <a:cs typeface="+mj-cs"/>
              </a:rPr>
              <a:t>بعضي از آنان كه بادگير دارند مصالح عمده بادگير خشت و گل،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يك طرفه و حتي تعداد چشمه‌هاي آن بسيار كم است. در حالي كه</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مصالح بادگير ثروتمندان بيشتر خشت و آجر چند طرفه و با تزييناتي</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همراه است. بيشتر بادگيرها يك طبقه است. فقط چند بادگير در</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سراسر يزد ديده شد كه دو يا سه طبقه است</a:t>
            </a:r>
            <a:r>
              <a:rPr lang="en-US" b="1" i="1" dirty="0" smtClean="0">
                <a:solidFill>
                  <a:schemeClr val="bg1"/>
                </a:solidFill>
                <a:effectLst>
                  <a:outerShdw blurRad="38100" dist="38100" dir="2700000" algn="tl">
                    <a:srgbClr val="000000">
                      <a:alpha val="43137"/>
                    </a:srgbClr>
                  </a:outerShdw>
                </a:effectLst>
                <a:cs typeface="+mj-cs"/>
              </a:rPr>
              <a:t>.</a:t>
            </a:r>
            <a:endParaRPr lang="en-US" dirty="0">
              <a:cs typeface="+mj-cs"/>
            </a:endParaRPr>
          </a:p>
        </p:txBody>
      </p:sp>
      <p:pic>
        <p:nvPicPr>
          <p:cNvPr id="1026" name="Picture 2" descr="C:\Documents and Settings\Eyesun.net\Desktop\badgir\128-badgirhaye yazd.JPG"/>
          <p:cNvPicPr>
            <a:picLocks noChangeAspect="1" noChangeArrowheads="1"/>
          </p:cNvPicPr>
          <p:nvPr/>
        </p:nvPicPr>
        <p:blipFill>
          <a:blip r:embed="rId2"/>
          <a:srcRect/>
          <a:stretch>
            <a:fillRect/>
          </a:stretch>
        </p:blipFill>
        <p:spPr bwMode="auto">
          <a:xfrm>
            <a:off x="642910" y="3500438"/>
            <a:ext cx="4857784" cy="307183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1285852" y="500042"/>
            <a:ext cx="7500990" cy="4708981"/>
          </a:xfrm>
          <a:prstGeom prst="rect">
            <a:avLst/>
          </a:prstGeom>
        </p:spPr>
        <p:txBody>
          <a:bodyPr wrap="square">
            <a:spAutoFit/>
          </a:bodyPr>
          <a:lstStyle/>
          <a:p>
            <a:pPr algn="r" rtl="1"/>
            <a:r>
              <a:rPr lang="fa-IR" sz="2400" b="1" i="1" dirty="0" smtClean="0">
                <a:solidFill>
                  <a:schemeClr val="bg1"/>
                </a:solidFill>
                <a:effectLst>
                  <a:outerShdw blurRad="38100" dist="38100" dir="2700000" algn="tl">
                    <a:srgbClr val="000000">
                      <a:alpha val="43137"/>
                    </a:srgbClr>
                  </a:outerShdw>
                </a:effectLst>
                <a:cs typeface="+mj-cs"/>
              </a:rPr>
              <a:t>بادگیرها و تناسب و زیبایی در معماری شهری</a:t>
            </a:r>
            <a:endParaRPr lang="en-US" sz="2400" b="1" i="1" dirty="0" smtClean="0">
              <a:solidFill>
                <a:schemeClr val="bg1"/>
              </a:solidFill>
              <a:effectLst>
                <a:outerShdw blurRad="38100" dist="38100" dir="2700000" algn="tl">
                  <a:srgbClr val="000000">
                    <a:alpha val="43137"/>
                  </a:srgbClr>
                </a:outerShdw>
              </a:effectLst>
              <a:cs typeface="+mj-cs"/>
            </a:endParaRPr>
          </a:p>
          <a:p>
            <a:pPr algn="r" rtl="1"/>
            <a:endParaRPr lang="en-US" sz="2400"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p>
          <a:p>
            <a:pPr algn="r" rtl="1"/>
            <a:r>
              <a:rPr lang="fa-IR" b="1" i="1" dirty="0" smtClean="0">
                <a:solidFill>
                  <a:schemeClr val="bg1"/>
                </a:solidFill>
                <a:effectLst>
                  <a:outerShdw blurRad="38100" dist="38100" dir="2700000" algn="tl">
                    <a:srgbClr val="000000">
                      <a:alpha val="43137"/>
                    </a:srgbClr>
                  </a:outerShdw>
                </a:effectLst>
                <a:cs typeface="+mj-cs"/>
              </a:rPr>
              <a:t>در تفت يك بادگير سه طبقه كه از نظر معماري بسيار ارزنده است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مورد بررسي قرار گرفته است. اين بادگير به عنوان نوعي تفاخر به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حساب مي‌آيد. از طرفي بادگير سه طبقه در تلطيف هواي خانه بسيار</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موثر است. به شکلی كه باد در هر سمت و ارتفاعي جريان دارد به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راحتي به وسيله چشمه‌هاي يكي از طبقات بادگير به داخل كشانده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مي‌شود</a:t>
            </a:r>
            <a:r>
              <a:rPr lang="en-US" b="1" i="1" dirty="0" smtClean="0">
                <a:solidFill>
                  <a:schemeClr val="bg1"/>
                </a:solidFill>
                <a:effectLst>
                  <a:outerShdw blurRad="38100" dist="38100" dir="2700000" algn="tl">
                    <a:srgbClr val="000000">
                      <a:alpha val="43137"/>
                    </a:srgbClr>
                  </a:outerShdw>
                </a:effectLst>
                <a:cs typeface="+mj-cs"/>
              </a:rPr>
              <a:t>.</a:t>
            </a: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a:solidFill>
                <a:schemeClr val="bg1"/>
              </a:solidFill>
              <a:effectLst>
                <a:outerShdw blurRad="38100" dist="38100" dir="2700000" algn="tl">
                  <a:srgbClr val="000000">
                    <a:alpha val="43137"/>
                  </a:srgbClr>
                </a:outerShdw>
              </a:effectLst>
              <a:cs typeface="+mj-cs"/>
            </a:endParaRPr>
          </a:p>
        </p:txBody>
      </p:sp>
      <p:pic>
        <p:nvPicPr>
          <p:cNvPr id="3074" name="Picture 2" descr="C:\Documents and Settings\Eyesun.net\Desktop\123\badgir2.jpg"/>
          <p:cNvPicPr>
            <a:picLocks noChangeAspect="1" noChangeArrowheads="1"/>
          </p:cNvPicPr>
          <p:nvPr/>
        </p:nvPicPr>
        <p:blipFill>
          <a:blip r:embed="rId2"/>
          <a:srcRect/>
          <a:stretch>
            <a:fillRect/>
          </a:stretch>
        </p:blipFill>
        <p:spPr bwMode="auto">
          <a:xfrm>
            <a:off x="642910" y="4286256"/>
            <a:ext cx="4502759" cy="228601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3214678" y="928670"/>
            <a:ext cx="5643602" cy="4524315"/>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بادگير هم وسيله اي است که هوا را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جريان مي بخشد. با اين تفاوت که در پنکه</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 جريان برق موتور الکتريکي را و چرخش</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پره هاي متصل به موتور هوا را به حرکت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درمي آورد؛ در حالي که بادگير بادي را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که در فضاي بيرون مي وزد، مهار و به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داخل خانه هدايت مي کند.</a:t>
            </a:r>
            <a:br>
              <a:rPr lang="fa-IR" b="1" i="1" dirty="0" smtClean="0">
                <a:solidFill>
                  <a:schemeClr val="bg1"/>
                </a:solidFill>
                <a:effectLst>
                  <a:outerShdw blurRad="38100" dist="38100" dir="2700000" algn="tl">
                    <a:srgbClr val="000000">
                      <a:alpha val="43137"/>
                    </a:srgbClr>
                  </a:outerShdw>
                </a:effectLst>
                <a:cs typeface="+mj-cs"/>
              </a:rPr>
            </a:br>
            <a:endParaRPr lang="fa-IR" b="1" i="1" dirty="0">
              <a:solidFill>
                <a:schemeClr val="bg1"/>
              </a:solidFill>
              <a:effectLst>
                <a:outerShdw blurRad="38100" dist="38100" dir="2700000" algn="tl">
                  <a:srgbClr val="000000">
                    <a:alpha val="43137"/>
                  </a:srgbClr>
                </a:outerShdw>
              </a:effectLst>
              <a:cs typeface="+mj-cs"/>
            </a:endParaRPr>
          </a:p>
        </p:txBody>
      </p:sp>
      <p:sp>
        <p:nvSpPr>
          <p:cNvPr id="8193" name="Rectangle 1"/>
          <p:cNvSpPr>
            <a:spLocks noChangeArrowheads="1"/>
          </p:cNvSpPr>
          <p:nvPr/>
        </p:nvSpPr>
        <p:spPr bwMode="auto">
          <a:xfrm>
            <a:off x="0" y="0"/>
            <a:ext cx="937757" cy="344709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ahoma" pitchFamily="34" charset="0"/>
                <a:cs typeface="Tahoma" pitchFamily="34" charset="0"/>
              </a:rPr>
              <a:t>  </a:t>
            </a:r>
            <a:r>
              <a:rPr kumimoji="0" lang="en-US" sz="21400" b="0" i="0" u="none" strike="noStrike" cap="none" normalizeH="0" baseline="0" dirty="0" smtClean="0">
                <a:ln>
                  <a:noFill/>
                </a:ln>
                <a:solidFill>
                  <a:schemeClr val="tx1"/>
                </a:solidFill>
                <a:effectLst/>
                <a:latin typeface="Tahoma" pitchFamily="34" charset="0"/>
                <a:cs typeface="Tahoma" pitchFamily="34" charset="0"/>
              </a:rPr>
              <a:t> </a:t>
            </a:r>
            <a:r>
              <a:rPr kumimoji="0" lang="ar-SA" sz="1000" b="0" i="0" u="none" strike="noStrike" cap="none" normalizeH="0" baseline="0" dirty="0" smtClean="0">
                <a:ln>
                  <a:noFill/>
                </a:ln>
                <a:solidFill>
                  <a:schemeClr val="tx1"/>
                </a:solidFill>
                <a:effectLst/>
                <a:latin typeface="Tahoma" pitchFamily="34" charset="0"/>
                <a:cs typeface="Tahoma" pitchFamily="34" charset="0"/>
              </a:rPr>
              <a:t/>
            </a:r>
            <a:br>
              <a:rPr kumimoji="0" lang="ar-SA" sz="1000" b="0" i="0" u="none" strike="noStrike" cap="none" normalizeH="0" baseline="0" dirty="0" smtClean="0">
                <a:ln>
                  <a:noFill/>
                </a:ln>
                <a:solidFill>
                  <a:schemeClr val="tx1"/>
                </a:solidFill>
                <a:effectLst/>
                <a:latin typeface="Tahoma" pitchFamily="34" charset="0"/>
                <a:cs typeface="Tahoma" pitchFamily="34" charset="0"/>
              </a:rPr>
            </a:br>
            <a:r>
              <a:rPr kumimoji="0" lang="ar-SA" sz="1000" b="0" i="0" u="none" strike="noStrike" cap="none" normalizeH="0" baseline="0" dirty="0" smtClean="0">
                <a:ln>
                  <a:noFill/>
                </a:ln>
                <a:solidFill>
                  <a:schemeClr val="tx1"/>
                </a:solidFill>
                <a:effectLst/>
                <a:latin typeface="Tahoma" pitchFamily="34" charset="0"/>
                <a:cs typeface="Tahoma" pitchFamily="34" charset="0"/>
              </a:rPr>
              <a:t>.</a:t>
            </a:r>
          </a:p>
        </p:txBody>
      </p:sp>
      <p:pic>
        <p:nvPicPr>
          <p:cNvPr id="8194" name="Picture 2" descr="C:\Documents and Settings\Eyesun.net\Local Settings\Temp\Rar$EX38.219\badgir\a\Show.aspx_files\1%201.bmp"/>
          <p:cNvPicPr>
            <a:picLocks noChangeAspect="1" noChangeArrowheads="1"/>
          </p:cNvPicPr>
          <p:nvPr/>
        </p:nvPicPr>
        <p:blipFill>
          <a:blip r:embed="rId2"/>
          <a:srcRect/>
          <a:stretch>
            <a:fillRect/>
          </a:stretch>
        </p:blipFill>
        <p:spPr bwMode="auto">
          <a:xfrm>
            <a:off x="500034" y="2143116"/>
            <a:ext cx="3466815" cy="383539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285720" y="142852"/>
            <a:ext cx="8286808" cy="6186309"/>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بادگيرها را معمولا متناسب با مصرف و نياز خانوار طراحي مي کردند و مسلما</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هر چه ابعاد ورودي بيشتر باشد، حجم هواي ورودي هم بيشتر خواهد بود.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ارتفاع بالاتر هم در کارکرد بهتر بادگير موثر است.</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دليل آن هم اختلاف سرعت باد در ارتفاع هاي مختلف است ؛ در مجاورت زمين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 سرعت هوا صفر است و هر چه بالاتر مي رويم ، سرعت باد بيشتر مي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شود تا به مقدار ثابت خود دست يابد.</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از سوي ديگر، در مجاورت زمين گرد و غبار زيادي وجود دارد که با افزايش</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ارتفاع کاهش مي يابد، به اين ترتيب با افزايش ارتفاع ، به هوايي با سرعت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بالاتر و گرد و غبار کمتر دسترسي خواهيم داشت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ورودي بادگير را معمولا در زيرزمين قرار مي دهند تا از خنکي زيرزمين هم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استفاده شود و فضاي مطبوع و شرايط مناسب فراهم شود.</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85786" y="0"/>
            <a:ext cx="7858180" cy="6740307"/>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بادگيرهاي سنتي را مي توان يک نمونه عالي هنر مهندسي به شمار</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آورد که در حالي که هواي بيرون بسيار گرم است و از آسمان آتش مي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بارد، بدون صرف هيچ گونه انرژي و صرفا با طراحي مناسب سيستم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هدايت هوا، شرايط خنک با تفاوت دماي حدود 30درجه با بيرون را فراهم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مي کنند.</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البته بادگير سنتي ، به دليل ورود گرد و غبار به منزل و همچنين استفاده</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نکردن از سرمايش تبخيري محل اشکال است که ايراد دوم در برخي</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نمونه ها مرتفع شده است.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در اين نمونه ها، باد در مسير ورود به منزل از سطوحي نمناک عبور مي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کرده و بخشي از حرارت خود را صرف تبخير آب مي کرده به اين ترتيب</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هوايي مرطوب تر و خنک تر به دست مي آمد که شرايط مطلوب تري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فراهم مي کرد.</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571472" y="357166"/>
            <a:ext cx="7858180" cy="4247317"/>
          </a:xfrm>
          <a:prstGeom prst="rect">
            <a:avLst/>
          </a:prstGeom>
        </p:spPr>
        <p:txBody>
          <a:bodyPr wrap="square">
            <a:spAutoFit/>
          </a:bodyPr>
          <a:lstStyle/>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از نامهای باستانی و گوناگون آن مانند </a:t>
            </a:r>
            <a:r>
              <a:rPr lang="fa-IR" sz="2400" b="1" i="1" dirty="0" smtClean="0">
                <a:solidFill>
                  <a:schemeClr val="bg1"/>
                </a:solidFill>
                <a:effectLst>
                  <a:outerShdw blurRad="38100" dist="38100" dir="2700000" algn="tl">
                    <a:srgbClr val="000000">
                      <a:alpha val="43137"/>
                    </a:srgbClr>
                  </a:outerShdw>
                </a:effectLst>
                <a:cs typeface="+mj-cs"/>
              </a:rPr>
              <a:t>واتفر، بادهنج، باتخان</a:t>
            </a: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 </a:t>
            </a:r>
            <a:endParaRPr lang="en-US" sz="2400" b="1" i="1" dirty="0" smtClean="0">
              <a:solidFill>
                <a:schemeClr val="bg1"/>
              </a:solidFill>
              <a:effectLst>
                <a:outerShdw blurRad="38100" dist="38100" dir="2700000" algn="tl">
                  <a:srgbClr val="000000">
                    <a:alpha val="43137"/>
                  </a:srgbClr>
                </a:outerShdw>
              </a:effectLst>
              <a:cs typeface="+mj-cs"/>
            </a:endParaRPr>
          </a:p>
          <a:p>
            <a:pPr algn="r"/>
            <a:r>
              <a:rPr lang="fa-IR" sz="2400" b="1" i="1" dirty="0" smtClean="0">
                <a:solidFill>
                  <a:schemeClr val="bg1"/>
                </a:solidFill>
                <a:effectLst>
                  <a:outerShdw blurRad="38100" dist="38100" dir="2700000" algn="tl">
                    <a:srgbClr val="000000">
                      <a:alpha val="43137"/>
                    </a:srgbClr>
                  </a:outerShdw>
                </a:effectLst>
                <a:cs typeface="+mj-cs"/>
              </a:rPr>
              <a:t>خیشود،خویش خوانماسوره و هواکپ </a:t>
            </a:r>
            <a:r>
              <a:rPr lang="fa-IR" b="1" i="1" dirty="0" smtClean="0">
                <a:solidFill>
                  <a:schemeClr val="bg1"/>
                </a:solidFill>
                <a:effectLst>
                  <a:outerShdw blurRad="38100" dist="38100" dir="2700000" algn="tl">
                    <a:srgbClr val="000000">
                      <a:alpha val="43137"/>
                    </a:srgbClr>
                  </a:outerShdw>
                </a:effectLst>
                <a:cs typeface="+mj-cs"/>
              </a:rPr>
              <a:t>بر می آید که پدیدهای</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بس کهن است.باد پس از برخورد با سقف فوقانی به دالانهایی هدایت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می شود که با سطح آب داخل حوض خانه برخورد کرده ( مثل بادگیر باغ</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دولت آباد یزد) و فضای داخل اتاق را خنک می کند و در مناطق مرطوب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 فقط از کانال های خشک عبور می کند (مثل بادگیرهای بنادر جنوبی)</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فضای اتاق را تهویه می کند</a:t>
            </a:r>
            <a:endParaRPr lang="en-US" b="1" i="1" dirty="0">
              <a:solidFill>
                <a:schemeClr val="bg1"/>
              </a:solidFill>
              <a:effectLst>
                <a:outerShdw blurRad="38100" dist="38100" dir="2700000" algn="tl">
                  <a:srgbClr val="000000">
                    <a:alpha val="43137"/>
                  </a:srgbClr>
                </a:outerShdw>
              </a:effectLst>
              <a:cs typeface="+mj-cs"/>
            </a:endParaRPr>
          </a:p>
        </p:txBody>
      </p:sp>
      <p:pic>
        <p:nvPicPr>
          <p:cNvPr id="3075" name="Picture 3" descr="C:\Documents and Settings\Eyesun.net\Desktop\badgir\Image008.JPG"/>
          <p:cNvPicPr>
            <a:picLocks noChangeAspect="1" noChangeArrowheads="1"/>
          </p:cNvPicPr>
          <p:nvPr/>
        </p:nvPicPr>
        <p:blipFill>
          <a:blip r:embed="rId2"/>
          <a:srcRect/>
          <a:stretch>
            <a:fillRect/>
          </a:stretch>
        </p:blipFill>
        <p:spPr bwMode="auto">
          <a:xfrm>
            <a:off x="714348" y="4276370"/>
            <a:ext cx="4572031" cy="2335486"/>
          </a:xfrm>
          <a:prstGeom prst="rect">
            <a:avLst/>
          </a:prstGeom>
          <a:noFill/>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8" name="Rectangle 7"/>
          <p:cNvSpPr/>
          <p:nvPr/>
        </p:nvSpPr>
        <p:spPr>
          <a:xfrm>
            <a:off x="1142976" y="785794"/>
            <a:ext cx="7572428" cy="5078313"/>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اين فرآيند مشابه همان اتفاقي است که درون کولر آبي روي مي دهد.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دکتر مهدي بهادري نژاد، استاد دانشگاه صنعتي شريف و چهره ماندگار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مکانيک کشور نيز در چند نمونه جديد، از پره هاي مرطوب در ستون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بادگير و پوشال مرطوب در ورودي بادگير استفاده کرده است.</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اين بادگيرهاي جديد که در مسجد دانشگاه يزد نصب شده است ،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قدرت خنک سازي بيشتري نسبت به بادگير سنتي دارند و مي توانند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کاملا جايگزين کولر آبي شوند.</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تنها ايرادي که به آنها وارد است ، وابسته بودن آنها به جريان طبيعي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باد است که البته در مناطق بادخيز، چندان جدي به نظر نمي رسد.</a:t>
            </a:r>
            <a:br>
              <a:rPr lang="fa-IR" b="1" i="1" dirty="0" smtClean="0">
                <a:solidFill>
                  <a:schemeClr val="bg1"/>
                </a:solidFill>
                <a:effectLst>
                  <a:outerShdw blurRad="38100" dist="38100" dir="2700000" algn="tl">
                    <a:srgbClr val="000000">
                      <a:alpha val="43137"/>
                    </a:srgbClr>
                  </a:outerShdw>
                </a:effectLst>
                <a:cs typeface="+mj-cs"/>
              </a:rPr>
            </a:b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4097" name="Picture 1" descr="C:\Documents and Settings\Eyesun.net\Desktop\badgir\4b.JPG"/>
          <p:cNvPicPr>
            <a:picLocks noChangeAspect="1" noChangeArrowheads="1"/>
          </p:cNvPicPr>
          <p:nvPr/>
        </p:nvPicPr>
        <p:blipFill>
          <a:blip r:embed="rId2"/>
          <a:srcRect/>
          <a:stretch>
            <a:fillRect/>
          </a:stretch>
        </p:blipFill>
        <p:spPr bwMode="auto">
          <a:xfrm>
            <a:off x="4857752" y="500042"/>
            <a:ext cx="3786844" cy="5643602"/>
          </a:xfrm>
          <a:prstGeom prst="rect">
            <a:avLst/>
          </a:prstGeom>
          <a:noFill/>
        </p:spPr>
      </p:pic>
      <p:sp>
        <p:nvSpPr>
          <p:cNvPr id="4" name="Rectangle 3"/>
          <p:cNvSpPr/>
          <p:nvPr/>
        </p:nvSpPr>
        <p:spPr>
          <a:xfrm>
            <a:off x="714348" y="500043"/>
            <a:ext cx="3929090" cy="5909310"/>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اگر هنگام عبور از بازار قديمي يا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شبستان يک مسجد نگاهي به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بالاسر خود بيندازيد، مي توانيد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گنبدهاي کوچکي را مشاهده کنيد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که بعضا سوراخي در بالاي سقف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خود دارند. شايد به فکرتان رسيده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باشد که اين سوراخ ها براي تابيدن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نور خورشيد به محيط پايين تعبيه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شده باشد، ولي کاربري اين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سقفهاي گنبدي به مراتب بيشتر از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اين حرفهاست.</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14348" y="1285860"/>
            <a:ext cx="7786742" cy="3693319"/>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هنگامي که باد از روي يک سطح منحني ، مثلا يک نيمکره عبور مي کند،</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در بالاترين نقطه منحني به حداکثر سرعت خود مي رسد و در مقابل ،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فشارش به شدت افت مي کند. اين افت فشار نسبت هوايي که در زير</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وجود دارد، موجب مي شود نيرويي به طرف بالا ايجاد شود.</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در بال هواپيما، اين نيرو تعادل هواپيما و حرکت به سمت بالا را تامين مي</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کند. ولي در سقف گنبدي اين نيرو موجب مي شود هوا از سوراخ درون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سقف به بيرون جريان پيدا کند و هواي محيط زير سقف تهويه شود.</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857224" y="0"/>
            <a:ext cx="7929618" cy="7017306"/>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البته خود سقف گنبدي هم در کاهش انتقال حرارت از بيرون به داخل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ساختمان نقش مهمي به عهده دارد. آنچه گفته شد، مهمترين کاربري</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حرارتي سقف گنبدي است ، ولي مهمترين کاربري آن ، پوشاندن سطوح</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وسيع است و ابتدا براي اين منظور مورد استفاده قرار مي گرفته است ؛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ولي هنگامي که کارايي حرارتي اين نوع سازه کشف شد، حتي در</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ساختمان ها و خانه هاي معمولي که مي شد سقف آنها را به شيوه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مسطح ساخت ، مورد استفاده قرار گرفت.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حياط ميزبان تابستاني اهالي خانه در خانه هاي سنتي ايران ، حياط نقش</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بسيار مهمي از نظر ايمني ، امنيتي و راحتي اعضاي منزل به عهده</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داشته است. ولي حياط علاوه بر اينها از نوعي کاربري حرارتي نيز</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برخوردار بوده است.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en-US" sz="1800" i="1" dirty="0" smtClean="0">
                <a:solidFill>
                  <a:schemeClr val="bg1">
                    <a:lumMod val="95000"/>
                    <a:lumOff val="5000"/>
                  </a:schemeClr>
                </a:solidFill>
                <a:effectLst>
                  <a:outerShdw blurRad="38100" dist="38100" dir="2700000" algn="tl">
                    <a:srgbClr val="000000">
                      <a:alpha val="43137"/>
                    </a:srgbClr>
                  </a:outerShdw>
                </a:effectLst>
              </a:rPr>
              <a:t/>
            </a:r>
            <a:br>
              <a:rPr lang="en-US"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5" name="Rectangle 4"/>
          <p:cNvSpPr/>
          <p:nvPr/>
        </p:nvSpPr>
        <p:spPr>
          <a:xfrm>
            <a:off x="1357290" y="428604"/>
            <a:ext cx="7286676" cy="5909310"/>
          </a:xfrm>
          <a:prstGeom prst="rect">
            <a:avLst/>
          </a:prstGeom>
        </p:spPr>
        <p:txBody>
          <a:bodyPr wrap="square">
            <a:spAutoFit/>
          </a:bodyPr>
          <a:lstStyle/>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خانه به صورتي ساخته مي شد که اتاقها دور حياط قرار گيرند و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ديوارها روي حياط سايه بيندازند. در حياط هم يک حوض و يک باغچه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نسبتا انبوه وجود داشت و به عنوان بخشي از فضاي مسکوني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مورد استفاده قرار مي گرفت.</a:t>
            </a: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در روزهاي تابستان ، خانمهاي خانه بيشتر وقت خود را در حياط مي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گذراندند و صبحها در حياط صبحانه مي خوردند و تا حوالي ساعت</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10که حياط هنوز در سايه بود، در آنجا به سر مي بردند. پس از آن</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زير زمين بادگيردار مي رفتند، ناهار مي خوردند و استراحت مي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کردند و بعد، حوالي ساعت 16که حياط دوباره سايه مي شد، دوباره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حياط مي آمدند و اصطلاحا صفا مي کردند!</a:t>
            </a:r>
            <a:br>
              <a:rPr lang="fa-IR" b="1" i="1" dirty="0" smtClean="0">
                <a:solidFill>
                  <a:schemeClr val="bg1"/>
                </a:solidFill>
                <a:effectLst>
                  <a:outerShdw blurRad="38100" dist="38100" dir="2700000" algn="tl">
                    <a:srgbClr val="000000">
                      <a:alpha val="43137"/>
                    </a:srgbClr>
                  </a:outerShdw>
                </a:effectLst>
                <a:cs typeface="+mj-cs"/>
              </a:rPr>
            </a:b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66562" name="Picture 2" descr="C:\Documents and Settings\Eyesun.net\Desktop\badgir\2b.JPG"/>
          <p:cNvPicPr>
            <a:picLocks noChangeAspect="1" noChangeArrowheads="1"/>
          </p:cNvPicPr>
          <p:nvPr/>
        </p:nvPicPr>
        <p:blipFill>
          <a:blip r:embed="rId2"/>
          <a:srcRect/>
          <a:stretch>
            <a:fillRect/>
          </a:stretch>
        </p:blipFill>
        <p:spPr bwMode="auto">
          <a:xfrm>
            <a:off x="428596" y="214290"/>
            <a:ext cx="2964072" cy="3643338"/>
          </a:xfrm>
          <a:prstGeom prst="rect">
            <a:avLst/>
          </a:prstGeom>
          <a:noFill/>
        </p:spPr>
      </p:pic>
      <p:sp>
        <p:nvSpPr>
          <p:cNvPr id="4" name="Rectangle 3"/>
          <p:cNvSpPr/>
          <p:nvPr/>
        </p:nvSpPr>
        <p:spPr>
          <a:xfrm>
            <a:off x="4000496" y="428604"/>
            <a:ext cx="4857784" cy="5909310"/>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در واقع ، در تابستان ها اهالي منزل وقت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کمي را در داخل اتاقها مي گذراندند. بررسي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ها نشان داده است وجود حياط، انرژي مورد</a:t>
            </a:r>
          </a:p>
          <a:p>
            <a:pPr algn="r"/>
            <a:r>
              <a:rPr lang="fa-IR"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نياز براي خنکي ساختمان را کاهش مي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دهد، زيرا وجود حوض و گل و گياه باغچه ،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هواي ورودي به اتاقها را خنک تر مي کند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(البته نه خيلي زياد) و از طرف ديگر، چون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عمده زمان حضور ساکنان در حياط مي</a:t>
            </a:r>
          </a:p>
          <a:p>
            <a:pPr algn="r"/>
            <a:r>
              <a:rPr lang="fa-IR"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گذرد، پس انرژي خنک سازي ساختمان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درطول روز کاهش مي يابد.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785786" y="285728"/>
            <a:ext cx="7286676" cy="5570756"/>
          </a:xfrm>
          <a:prstGeom prst="rect">
            <a:avLst/>
          </a:prstGeom>
        </p:spPr>
        <p:txBody>
          <a:bodyPr wrap="square">
            <a:spAutoFit/>
          </a:bodyPr>
          <a:lstStyle/>
          <a:p>
            <a:pPr algn="r"/>
            <a:r>
              <a:rPr lang="fa-IR" sz="3200" b="1" i="1" dirty="0" smtClean="0">
                <a:solidFill>
                  <a:schemeClr val="bg1"/>
                </a:solidFill>
                <a:effectLst>
                  <a:outerShdw blurRad="38100" dist="38100" dir="2700000" algn="tl">
                    <a:srgbClr val="000000">
                      <a:alpha val="43137"/>
                    </a:srgbClr>
                  </a:outerShdw>
                </a:effectLst>
                <a:cs typeface="+mj-cs"/>
              </a:rPr>
              <a:t>زيرزمين و خنکي اهدايي زمين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زمين خاصيت جالبي دارد. در تابستان ها اگر چند متر پايين تر از</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سطح زمين را بررسي کنيم ، متوجه مي شويم دما کمتر از سطح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زمين است و در زمستان ها دما بيشتر از سطح زمين است.</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مي توان نشان داد در عمق پنج ، شش متري سطح زمين ، تغييرات</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دما در طول سال تقريبا ثابت و مقدار آن برابر متوسط دماي هوا در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طول سال است. بدين سان مي توان از اين خاصيت براي طراحي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يک زيرزمين يا يک سرداب استفاده کرد. در زمانهاي گذشته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بادگيرها را به زيرزمين متصل مي کردند تا از خنکي بادگير هم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استفاده کنند.</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85786" y="285729"/>
            <a:ext cx="7358114" cy="6063198"/>
          </a:xfrm>
          <a:prstGeom prst="rect">
            <a:avLst/>
          </a:prstGeom>
        </p:spPr>
        <p:txBody>
          <a:bodyPr wrap="square">
            <a:spAutoFit/>
          </a:bodyPr>
          <a:lstStyle/>
          <a:p>
            <a:pPr algn="r"/>
            <a:r>
              <a:rPr lang="fa-IR" sz="2800" b="1" i="1" dirty="0" smtClean="0">
                <a:solidFill>
                  <a:schemeClr val="bg1"/>
                </a:solidFill>
                <a:effectLst>
                  <a:outerShdw blurRad="38100" dist="38100" dir="2700000" algn="tl">
                    <a:srgbClr val="000000">
                      <a:alpha val="43137"/>
                    </a:srgbClr>
                  </a:outerShdw>
                </a:effectLst>
                <a:cs typeface="+mj-cs"/>
              </a:rPr>
              <a:t>استفاده از سرماي زمستان براي تابستان</a:t>
            </a:r>
            <a:r>
              <a:rPr lang="fa-IR" b="1" i="1" dirty="0" smtClean="0">
                <a:solidFill>
                  <a:schemeClr val="bg1"/>
                </a:solidFill>
                <a:effectLst>
                  <a:outerShdw blurRad="38100" dist="38100" dir="2700000" algn="tl">
                    <a:srgbClr val="000000">
                      <a:alpha val="43137"/>
                    </a:srgbClr>
                  </a:outerShdw>
                </a:effectLst>
                <a:cs typeface="+mj-cs"/>
              </a:rPr>
              <a:t>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چهار سيستم فوق ، يعني بادگير، سقف گنبدي ، حياط و زيرزمين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براي خنک سازي در طول روز استفاده مي شد. ولي شيوه هايي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هم براي حفظ برودت زمستان تا تابستان و استفاده از آنها وجود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داشت که آب انبار و يخچال (چاله هاي يخي) از آن جمله به شمار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مي روند.در آب انبار، آب سرد زمستان در سردابي زيرزمين جمع</a:t>
            </a:r>
          </a:p>
          <a:p>
            <a:pPr algn="r"/>
            <a:r>
              <a:rPr lang="fa-IR" b="1" i="1" dirty="0" smtClean="0">
                <a:solidFill>
                  <a:schemeClr val="bg1"/>
                </a:solidFill>
                <a:effectLst>
                  <a:outerShdw blurRad="38100" dist="38100" dir="2700000" algn="tl">
                    <a:srgbClr val="000000">
                      <a:alpha val="43137"/>
                    </a:srgbClr>
                  </a:outerShdw>
                </a:effectLst>
                <a:cs typeface="+mj-cs"/>
              </a:rPr>
              <a:t> </a:t>
            </a:r>
          </a:p>
          <a:p>
            <a:pPr algn="r"/>
            <a:r>
              <a:rPr lang="fa-IR" b="1" i="1" dirty="0" smtClean="0">
                <a:solidFill>
                  <a:schemeClr val="bg1"/>
                </a:solidFill>
                <a:effectLst>
                  <a:outerShdw blurRad="38100" dist="38100" dir="2700000" algn="tl">
                    <a:srgbClr val="000000">
                      <a:alpha val="43137"/>
                    </a:srgbClr>
                  </a:outerShdw>
                </a:effectLst>
                <a:cs typeface="+mj-cs"/>
              </a:rPr>
              <a:t>آوري مي شدو با روشهاي مختلف ، از انتقال حرارت بيرون به داخل</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جلوگيري ميشد. استفاده از بادگير و سايه انداختن ، دو روش براي</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خنک نگاه داشتن آب در آب انبار بود. در روش چاله هاي يخي هم در</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شبهاي صاف زمستان ، لايه هايي از يخ مي ساختند و آنها را در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چاله هایی نگاه داري مي کردند تا در تابستان از آنها استفاده شود. </a:t>
            </a: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642918"/>
            <a:ext cx="8229600" cy="5666442"/>
          </a:xfrm>
        </p:spPr>
        <p:txBody>
          <a:bodyPr>
            <a:norm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چند نمونه از بادگیر های شاخص ایران</a:t>
            </a:r>
          </a:p>
          <a:p>
            <a:pPr algn="r">
              <a:buNone/>
            </a:pPr>
            <a:endPar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en-US"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2" descr="C:\Documents and Settings\Eyesun.net\Desktop\123\400px-AbAnbarNain2.jpg"/>
          <p:cNvPicPr>
            <a:picLocks noChangeAspect="1" noChangeArrowheads="1"/>
          </p:cNvPicPr>
          <p:nvPr/>
        </p:nvPicPr>
        <p:blipFill>
          <a:blip r:embed="rId2"/>
          <a:srcRect/>
          <a:stretch>
            <a:fillRect/>
          </a:stretch>
        </p:blipFill>
        <p:spPr bwMode="auto">
          <a:xfrm>
            <a:off x="428596" y="1857364"/>
            <a:ext cx="4572032" cy="4596267"/>
          </a:xfrm>
          <a:prstGeom prst="rect">
            <a:avLst/>
          </a:prstGeom>
          <a:noFill/>
        </p:spPr>
      </p:pic>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71480"/>
            <a:ext cx="8786842" cy="5737880"/>
          </a:xfrm>
        </p:spPr>
        <p:txBody>
          <a:bodyPr>
            <a:norm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یک طرفه و هواکش مسجد جامع طبس</a:t>
            </a:r>
          </a:p>
          <a:p>
            <a:pPr algn="r">
              <a:buNone/>
            </a:pPr>
            <a:endParaRPr lang="fa-IR" b="1" i="1" dirty="0" smtClean="0">
              <a:solidFill>
                <a:schemeClr val="bg1"/>
              </a:solidFill>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 مسجد جامع طبس یک ردیف بادگیر در جبهه جنوب شرقی شبستان قرار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گرفته است. در سمت دیگر شبستان به یک سری هواکش بر می خوریم که در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زیر سقف جانب شمال غربی شبستان اصلی حفره هایشان خود نمایی می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کند.این حفره ها از میان سقف بالای طاق ها و ستون های شبستان جانب شمال</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غربی به خارج یعنی به پشت مسجد راه دارد.چون بام مسجد مسطح است و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شبستان آن طاقدار لذا بالای ستون ها کلفتی به وجود آید.به همین علت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مجرای مکش در بالای ستون هاست.</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571472" y="714356"/>
            <a:ext cx="7929618" cy="5416868"/>
          </a:xfrm>
          <a:prstGeom prst="rect">
            <a:avLst/>
          </a:prstGeom>
        </p:spPr>
        <p:txBody>
          <a:bodyPr wrap="square">
            <a:spAutoFit/>
          </a:bodyPr>
          <a:lstStyle/>
          <a:p>
            <a:pPr algn="r" rtl="1"/>
            <a:r>
              <a:rPr lang="fa-IR" sz="4000" b="1" i="1" dirty="0" smtClean="0">
                <a:solidFill>
                  <a:schemeClr val="bg1"/>
                </a:solidFill>
                <a:effectLst>
                  <a:outerShdw blurRad="38100" dist="38100" dir="2700000" algn="tl">
                    <a:srgbClr val="000000">
                      <a:alpha val="43137"/>
                    </a:srgbClr>
                  </a:outerShdw>
                </a:effectLst>
                <a:cs typeface="+mj-cs"/>
              </a:rPr>
              <a:t>شیوه ساختن بادگیر </a:t>
            </a:r>
            <a:endParaRPr lang="en-US" sz="4000"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fa-IR"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معماران محلی برای ساختن بادگیر از پشت بام خانه و از جایی که مشرف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به اتاق کوچکی است که برای بادگیر اختصاص داده اند با خشت یا آجر،</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تنوره بادگیر را با مقطع مستطیل می چینند تا به ارتفاع معینی برسد .</a:t>
            </a:r>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سپس بالای این تنوره ها چهار دیواره را در دو چوب به شکل ضربدری«×»</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می گذارند. به گونه ای که دو سمت هر چوب در دو زاویه ی مقطع قرار</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 بگیرد و سپس دیوار های سمت شرق و غرب و جنوب بادگیر را دو تا پنج و </a:t>
            </a:r>
            <a:endParaRPr lang="en-US" b="1" i="1" dirty="0" smtClean="0">
              <a:solidFill>
                <a:schemeClr val="bg1"/>
              </a:solidFill>
              <a:effectLst>
                <a:outerShdw blurRad="38100" dist="38100" dir="2700000" algn="tl">
                  <a:srgbClr val="000000">
                    <a:alpha val="43137"/>
                  </a:srgbClr>
                </a:outerShdw>
              </a:effectLst>
              <a:cs typeface="+mj-cs"/>
            </a:endParaRPr>
          </a:p>
          <a:p>
            <a:pPr algn="r" rtl="1"/>
            <a:endParaRPr lang="en-US" b="1" i="1" dirty="0" smtClean="0">
              <a:solidFill>
                <a:schemeClr val="bg1"/>
              </a:solidFill>
              <a:effectLst>
                <a:outerShdw blurRad="38100" dist="38100" dir="2700000" algn="tl">
                  <a:srgbClr val="000000">
                    <a:alpha val="43137"/>
                  </a:srgbClr>
                </a:outerShdw>
              </a:effectLst>
              <a:cs typeface="+mj-cs"/>
            </a:endParaRPr>
          </a:p>
          <a:p>
            <a:pPr algn="r" rtl="1"/>
            <a:r>
              <a:rPr lang="fa-IR" b="1" i="1" dirty="0" smtClean="0">
                <a:solidFill>
                  <a:schemeClr val="bg1"/>
                </a:solidFill>
                <a:effectLst>
                  <a:outerShdw blurRad="38100" dist="38100" dir="2700000" algn="tl">
                    <a:srgbClr val="000000">
                      <a:alpha val="43137"/>
                    </a:srgbClr>
                  </a:outerShdw>
                </a:effectLst>
                <a:cs typeface="+mj-cs"/>
              </a:rPr>
              <a:t>دو دهم متر بالا می آورند .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endParaRPr lang="fa-IR"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Rectangle 2"/>
          <p:cNvSpPr/>
          <p:nvPr/>
        </p:nvSpPr>
        <p:spPr>
          <a:xfrm>
            <a:off x="2643174" y="1285861"/>
            <a:ext cx="5500726" cy="923330"/>
          </a:xfrm>
          <a:prstGeom prst="rect">
            <a:avLst/>
          </a:prstGeom>
        </p:spPr>
        <p:txBody>
          <a:bodyPr wrap="square">
            <a:sp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مسجد جامع طبس عریض ترین بادگیر </a:t>
            </a:r>
          </a:p>
          <a:p>
            <a:pPr algn="r">
              <a:buNone/>
            </a:pPr>
            <a:endPar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شناخته شده در ایران است. </a:t>
            </a:r>
            <a:endParaRPr lang="en-US"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26" name="Picture 2" descr="C:\Documents and Settings\Eyesun.net\Desktop\New Folder (2)\IMG_1307.jpg"/>
          <p:cNvPicPr>
            <a:picLocks noChangeAspect="1" noChangeArrowheads="1"/>
          </p:cNvPicPr>
          <p:nvPr/>
        </p:nvPicPr>
        <p:blipFill>
          <a:blip r:embed="rId2" cstate="print"/>
          <a:srcRect/>
          <a:stretch>
            <a:fillRect/>
          </a:stretch>
        </p:blipFill>
        <p:spPr bwMode="auto">
          <a:xfrm>
            <a:off x="571472" y="3143248"/>
            <a:ext cx="6807021" cy="3286148"/>
          </a:xfrm>
          <a:prstGeom prst="rect">
            <a:avLst/>
          </a:prstGeom>
          <a:noFill/>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85728"/>
            <a:ext cx="8858280" cy="6023632"/>
          </a:xfrm>
        </p:spPr>
        <p:txBody>
          <a:bodyPr>
            <a:normAutofit lnSpcReduction="10000"/>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باغ صدری در تفت یزد</a:t>
            </a:r>
          </a:p>
          <a:p>
            <a:pPr algn="r">
              <a:buNone/>
            </a:pPr>
            <a:endPar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بادگیر پس از بادگیر دولت آباد شاید یکی از بلندترین بادگیر ها باشد.این بادگیر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دو اشکوبه دو قفسه دارد که قفسه بالایی چهار طرفه است و قفسه زیرین آن دو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طرفه است.این بادگیر به همراه مجموعه کوشک صدری در زمره آثار یونسکو به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ثبت رسیده است و در حال حاضر در حال مرمت است.فرم تیغه های داخلی آن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موازی است و ساقه ان نیز تزیینات گچ بری دارد.این بادگیر برای صاحب خانه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نوعی تفاخر محسوب می شده است و از طرفی در تلطیف هوای خانه بسیار موثر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است.باد در هر سمت و ارتفاعی که جریان داشته باشد به راحتی به وسیله منافذ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یکی از طبقات به داخل کشانده می شود.</a:t>
            </a: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pic>
        <p:nvPicPr>
          <p:cNvPr id="7171" name="Picture 3" descr="C:\Documents and Settings\Eyesun.net\Desktop\New Folder (2)\IMG_1300.jpg"/>
          <p:cNvPicPr>
            <a:picLocks noChangeAspect="1" noChangeArrowheads="1"/>
          </p:cNvPicPr>
          <p:nvPr/>
        </p:nvPicPr>
        <p:blipFill>
          <a:blip r:embed="rId2" cstate="print"/>
          <a:srcRect/>
          <a:stretch>
            <a:fillRect/>
          </a:stretch>
        </p:blipFill>
        <p:spPr bwMode="auto">
          <a:xfrm>
            <a:off x="1785918" y="571480"/>
            <a:ext cx="4714908" cy="5643602"/>
          </a:xfrm>
          <a:prstGeom prst="rect">
            <a:avLst/>
          </a:prstGeom>
          <a:noFill/>
        </p:spPr>
      </p:pic>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57166"/>
            <a:ext cx="8229600" cy="5952194"/>
          </a:xfrm>
        </p:spPr>
        <p:txBody>
          <a:bodyPr>
            <a:normAutofit/>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خانه ای در محله امیر چخماق یزد:</a:t>
            </a:r>
          </a:p>
          <a:p>
            <a:pPr algn="r">
              <a:buNone/>
            </a:pPr>
            <a:endPar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بادگیر همانند بادگیر باغ صدری است.بادگیر بالایی و پایینی در سطح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مقطع افقی یکی هستند.برعکس سه بادگیر دیگر که بادگیر دوم کوچک تر و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باریک تر طراحی شده است.</a:t>
            </a: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2051" name="Picture 3" descr="C:\Documents and Settings\Eyesun.net\Desktop\New Folder (2)\IMG_1304.jpg"/>
          <p:cNvPicPr>
            <a:picLocks noChangeAspect="1" noChangeArrowheads="1"/>
          </p:cNvPicPr>
          <p:nvPr/>
        </p:nvPicPr>
        <p:blipFill>
          <a:blip r:embed="rId2" cstate="print"/>
          <a:srcRect/>
          <a:stretch>
            <a:fillRect/>
          </a:stretch>
        </p:blipFill>
        <p:spPr bwMode="auto">
          <a:xfrm>
            <a:off x="714348" y="2786058"/>
            <a:ext cx="2857520" cy="3857652"/>
          </a:xfrm>
          <a:prstGeom prst="rect">
            <a:avLst/>
          </a:prstGeom>
          <a:noFill/>
        </p:spPr>
      </p:pic>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71736" y="214290"/>
            <a:ext cx="6115064" cy="6095070"/>
          </a:xfrm>
        </p:spPr>
        <p:txBody>
          <a:bodyPr>
            <a:normAutofit fontScale="92500" lnSpcReduction="20000"/>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باغ دولت آباد یزد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بادگیر تنها بادگیر با پلان هشت ضلعی در شهر یزد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است که برفراز یک فضای مسکونی تعبیه شده است.و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تاریخ ساخت آن به زمان کریم خان زند می رسد.سایر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های هشت طرفه متعلق به آب انبارهای یزد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است.این بادگیر باد را از هر سمتی که بوزد به درون</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ساختمان هدایت می کند.ارتفاع قفسه بادگیر 11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متر است و ارتفاع کلی آن 33.8متر می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باشد.تیغه های این بادگیر اقطار هشت ضلعی می</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باشند که تا از سقف بادگیر تا ارتفاع 2.2متری از کف</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ادامه می یابند.</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5" name="Picture 4" descr="C:\Documents and Settings\Eyesun.net\Desktop\badgir\untitled.bmp"/>
          <p:cNvPicPr>
            <a:picLocks noChangeAspect="1" noChangeArrowheads="1"/>
          </p:cNvPicPr>
          <p:nvPr/>
        </p:nvPicPr>
        <p:blipFill>
          <a:blip r:embed="rId2"/>
          <a:srcRect/>
          <a:stretch>
            <a:fillRect/>
          </a:stretch>
        </p:blipFill>
        <p:spPr bwMode="auto">
          <a:xfrm>
            <a:off x="0" y="0"/>
            <a:ext cx="3071802"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86116" y="500042"/>
            <a:ext cx="5400684" cy="5809318"/>
          </a:xfrm>
        </p:spPr>
        <p:txBody>
          <a:bodyPr/>
          <a:lstStyle/>
          <a:p>
            <a:pPr algn="r">
              <a:buNone/>
            </a:pPr>
            <a:r>
              <a:rPr lang="fa-IR"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بادگیر چپقی سیرجان کرمان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این بادگیر بر پایه هشت ضلعی می نشیند و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متعلق به خانه مسکونی یکی از بزرگان سیرجان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است.</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کالبد بادگیر به لحاظ شکل و فرم قفسه و مجاری </a:t>
            </a:r>
          </a:p>
          <a:p>
            <a:pPr algn="r">
              <a:buNone/>
            </a:pPr>
            <a:endPar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r">
              <a:buNone/>
            </a:pPr>
            <a:r>
              <a:rPr lang="fa-IR" sz="1800" b="1" i="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دریافت کننده باد در ایران بی نظیر می باشد.</a:t>
            </a:r>
            <a:endParaRPr lang="en-US" sz="18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4099" name="Picture 3" descr="C:\Documents and Settings\Eyesun.net\Desktop\New Folder (2)\IMG_1303.jpg"/>
          <p:cNvPicPr>
            <a:picLocks noChangeAspect="1" noChangeArrowheads="1"/>
          </p:cNvPicPr>
          <p:nvPr/>
        </p:nvPicPr>
        <p:blipFill>
          <a:blip r:embed="rId2" cstate="print"/>
          <a:srcRect/>
          <a:stretch>
            <a:fillRect/>
          </a:stretch>
        </p:blipFill>
        <p:spPr bwMode="auto">
          <a:xfrm>
            <a:off x="214282" y="1571612"/>
            <a:ext cx="3214710" cy="5072098"/>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14348" y="714356"/>
            <a:ext cx="7786742" cy="5078313"/>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سپس در قسمت شمال که رو به باد «اصفهانی» است با نیم خشت یا</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آجر نیمه به عرض شش سانتیمتر، روی تنور را تا ا رتفاع معینی می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چینند. ارتفاع این تیغه ها 40 سانتیمتر بلندتر از سایر دیوارها است این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تیغه ها را « پایه» می نامند که نوعی باد شکن محسوب می شوند و از</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لحاظ معماری هم فوایدی دارد .</a:t>
            </a: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عرض بین دو تیغه را در اصطلاح « چشمه» می نامند. بین 40 تا 60</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سانتیمتر است. تعداد چشمه های هر بادگیر بستگی به عرض اتاق</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دارد. به طوری که برای اتاق عرض بین سه و پنج وهفت متر به ترتیب </a:t>
            </a:r>
            <a:endParaRPr lang="en-US" b="1" i="1" dirty="0" smtClean="0">
              <a:solidFill>
                <a:schemeClr val="bg1"/>
              </a:solidFill>
              <a:effectLst>
                <a:outerShdw blurRad="38100" dist="38100" dir="2700000" algn="tl">
                  <a:srgbClr val="000000">
                    <a:alpha val="43137"/>
                  </a:srgbClr>
                </a:outerShdw>
              </a:effectLst>
              <a:cs typeface="+mj-cs"/>
            </a:endParaRPr>
          </a:p>
          <a:p>
            <a:pPr algn="r"/>
            <a:endParaRPr lang="en-US"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پنج و هفت و یازده چشمه می گذارند.</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857232"/>
            <a:ext cx="8229600" cy="4500594"/>
          </a:xfrm>
        </p:spPr>
        <p:txBody>
          <a:bodyPr>
            <a:noAutofit/>
          </a:bodyPr>
          <a:lstStyle/>
          <a:p>
            <a:pPr algn="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r>
              <a:rPr lang="fa-IR" sz="1800" i="1" dirty="0" smtClean="0">
                <a:solidFill>
                  <a:schemeClr val="bg1">
                    <a:lumMod val="95000"/>
                    <a:lumOff val="5000"/>
                  </a:schemeClr>
                </a:solidFill>
                <a:effectLst>
                  <a:outerShdw blurRad="38100" dist="38100" dir="2700000" algn="tl">
                    <a:srgbClr val="000000">
                      <a:alpha val="43137"/>
                    </a:srgbClr>
                  </a:outerShdw>
                </a:effectLst>
              </a:rPr>
              <a:t/>
            </a:r>
            <a:br>
              <a:rPr lang="fa-IR" sz="1800" i="1" dirty="0" smtClean="0">
                <a:solidFill>
                  <a:schemeClr val="bg1">
                    <a:lumMod val="95000"/>
                    <a:lumOff val="5000"/>
                  </a:schemeClr>
                </a:solidFill>
                <a:effectLst>
                  <a:outerShdw blurRad="38100" dist="38100" dir="2700000" algn="tl">
                    <a:srgbClr val="000000">
                      <a:alpha val="43137"/>
                    </a:srgbClr>
                  </a:outerShdw>
                </a:effectLst>
              </a:rPr>
            </a:br>
            <a:endParaRPr lang="en-US" sz="1800" i="1" dirty="0">
              <a:solidFill>
                <a:schemeClr val="bg1">
                  <a:lumMod val="95000"/>
                  <a:lumOff val="5000"/>
                </a:schemeClr>
              </a:solidFill>
              <a:effectLst>
                <a:outerShdw blurRad="38100" dist="38100" dir="2700000" algn="tl">
                  <a:srgbClr val="000000">
                    <a:alpha val="43137"/>
                  </a:srgbClr>
                </a:outerShdw>
              </a:effectLst>
            </a:endParaRPr>
          </a:p>
        </p:txBody>
      </p:sp>
      <p:sp>
        <p:nvSpPr>
          <p:cNvPr id="5" name="Rectangle 4"/>
          <p:cNvSpPr/>
          <p:nvPr/>
        </p:nvSpPr>
        <p:spPr>
          <a:xfrm>
            <a:off x="571472" y="1142984"/>
            <a:ext cx="7858180" cy="4247317"/>
          </a:xfrm>
          <a:prstGeom prst="rect">
            <a:avLst/>
          </a:prstGeom>
        </p:spPr>
        <p:txBody>
          <a:bodyPr wrap="square">
            <a:spAutoFit/>
          </a:bodyPr>
          <a:lstStyle/>
          <a:p>
            <a:pPr algn="r"/>
            <a:r>
              <a:rPr lang="fa-IR" b="1" i="1" dirty="0" smtClean="0">
                <a:solidFill>
                  <a:schemeClr val="bg1"/>
                </a:solidFill>
                <a:effectLst>
                  <a:outerShdw blurRad="38100" dist="38100" dir="2700000" algn="tl">
                    <a:srgbClr val="000000">
                      <a:alpha val="43137"/>
                    </a:srgbClr>
                  </a:outerShdw>
                </a:effectLst>
                <a:cs typeface="+mj-cs"/>
              </a:rPr>
              <a:t>در این منطقه تعداد چشمه ها جف نیست. زیرا برای صاحب آن خوش یمن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نیست به گفته خودشان آمد ندارد. عمق هر بادگیر یک تا دو و نیم متر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است گاه برای استحکام بیشتر بادگیر به اندازه هر نیم متر چوبی در میان</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دیواره های بادگیر کار می گذارند .</a:t>
            </a:r>
          </a:p>
          <a:p>
            <a:pPr algn="r"/>
            <a:r>
              <a:rPr lang="fa-IR" b="1" i="1" dirty="0" smtClean="0">
                <a:solidFill>
                  <a:schemeClr val="bg1"/>
                </a:solidFill>
                <a:effectLst>
                  <a:outerShdw blurRad="38100" dist="38100" dir="2700000" algn="tl">
                    <a:srgbClr val="000000">
                      <a:alpha val="43137"/>
                    </a:srgbClr>
                  </a:outerShdw>
                </a:effectLst>
                <a:cs typeface="+mj-cs"/>
              </a:rPr>
              <a:t> </a:t>
            </a:r>
            <a:br>
              <a:rPr lang="fa-IR" b="1" i="1" dirty="0" smtClean="0">
                <a:solidFill>
                  <a:schemeClr val="bg1"/>
                </a:solidFill>
                <a:effectLst>
                  <a:outerShdw blurRad="38100" dist="38100" dir="2700000" algn="tl">
                    <a:srgbClr val="000000">
                      <a:alpha val="43137"/>
                    </a:srgbClr>
                  </a:outerShdw>
                </a:effectLst>
                <a:cs typeface="+mj-cs"/>
              </a:rPr>
            </a:br>
            <a:r>
              <a:rPr lang="fa-IR" b="1" i="1" dirty="0" smtClean="0">
                <a:solidFill>
                  <a:schemeClr val="bg1"/>
                </a:solidFill>
                <a:effectLst>
                  <a:outerShdw blurRad="38100" dist="38100" dir="2700000" algn="tl">
                    <a:srgbClr val="000000">
                      <a:alpha val="43137"/>
                    </a:srgbClr>
                  </a:outerShdw>
                </a:effectLst>
                <a:cs typeface="+mj-cs"/>
              </a:rPr>
              <a:t>بام بادگیر را به شکل خر پشته در می آورند تا در کشاندن هوای مطبوع یا</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 در بیرون کردن هوای گرم و آلوده کمک کند. بعد روی پشت بام بادگیر را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fa-IR" b="1" i="1" dirty="0" smtClean="0">
                <a:solidFill>
                  <a:schemeClr val="bg1"/>
                </a:solidFill>
                <a:effectLst>
                  <a:outerShdw blurRad="38100" dist="38100" dir="2700000" algn="tl">
                    <a:srgbClr val="000000">
                      <a:alpha val="43137"/>
                    </a:srgbClr>
                  </a:outerShdw>
                </a:effectLst>
                <a:cs typeface="+mj-cs"/>
              </a:rPr>
              <a:t>به قطر سه سانتیمتر با نیمچه کاه تخت می کنند سپس دو یا سه رگه آجر </a:t>
            </a:r>
          </a:p>
          <a:p>
            <a:pPr algn="r"/>
            <a:endParaRPr lang="fa-IR" b="1" i="1" dirty="0" smtClean="0">
              <a:solidFill>
                <a:schemeClr val="bg1"/>
              </a:solidFill>
              <a:effectLst>
                <a:outerShdw blurRad="38100" dist="38100" dir="2700000" algn="tl">
                  <a:srgbClr val="000000">
                    <a:alpha val="43137"/>
                  </a:srgbClr>
                </a:outerShdw>
              </a:effectLst>
              <a:cs typeface="+mj-cs"/>
            </a:endParaRPr>
          </a:p>
          <a:p>
            <a:pPr algn="r"/>
            <a:r>
              <a:rPr lang="en-US" b="1" i="1" dirty="0" smtClean="0">
                <a:solidFill>
                  <a:schemeClr val="bg1"/>
                </a:solidFill>
                <a:effectLst>
                  <a:outerShdw blurRad="38100" dist="38100" dir="2700000" algn="tl">
                    <a:srgbClr val="000000">
                      <a:alpha val="43137"/>
                    </a:srgbClr>
                  </a:outerShdw>
                </a:effectLst>
                <a:cs typeface="+mj-cs"/>
              </a:rPr>
              <a:t>.</a:t>
            </a:r>
            <a:r>
              <a:rPr lang="fa-IR" b="1" i="1" dirty="0" smtClean="0">
                <a:solidFill>
                  <a:schemeClr val="bg1"/>
                </a:solidFill>
                <a:effectLst>
                  <a:outerShdw blurRad="38100" dist="38100" dir="2700000" algn="tl">
                    <a:srgbClr val="000000">
                      <a:alpha val="43137"/>
                    </a:srgbClr>
                  </a:outerShdw>
                </a:effectLst>
                <a:cs typeface="+mj-cs"/>
              </a:rPr>
              <a:t>در لبه های بام آن کار می گذارند </a:t>
            </a:r>
            <a:endParaRPr lang="en-US" b="1" i="1" dirty="0">
              <a:solidFill>
                <a:schemeClr val="bg1"/>
              </a:solidFill>
              <a:effectLst>
                <a:outerShdw blurRad="38100" dist="38100" dir="2700000" algn="tl">
                  <a:srgbClr val="000000">
                    <a:alpha val="43137"/>
                  </a:srgbClr>
                </a:outerShdw>
              </a:effectLst>
              <a:cs typeface="+mj-cs"/>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4539</TotalTime>
  <Words>4818</Words>
  <Application>Microsoft Office PowerPoint</Application>
  <PresentationFormat>On-screen Show (4:3)</PresentationFormat>
  <Paragraphs>1008</Paragraphs>
  <Slides>75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Arial</vt:lpstr>
      <vt:lpstr>B Titr</vt:lpstr>
      <vt:lpstr>Book Antiqua</vt:lpstr>
      <vt:lpstr>Calibri</vt:lpstr>
      <vt:lpstr>Lucida Sans</vt:lpstr>
      <vt:lpstr>Tahoma</vt:lpstr>
      <vt:lpstr>Times New Roman</vt:lpstr>
      <vt:lpstr>Wingdings</vt:lpstr>
      <vt:lpstr>Wingdings 2</vt:lpstr>
      <vt:lpstr>Wingdings 3</vt:lpstr>
      <vt:lpstr>Apex</vt:lpstr>
      <vt:lpstr>     بنام یگانه معمار هستی   نام پروژه:بادگیر   دانشجو : لیلا قربانی  استاد :سرکار خانم جوادیان  پاییز 91</vt:lpstr>
      <vt:lpstr>بادگیر</vt:lpstr>
      <vt:lpstr>                                                                      حرکت هوا را به دلیل اختلاف فشار جو  ”باد ” گویند.   ”باد“ روی زمین عامل مهمی در تبادل دما ، رطوبت و انتقال ذرات معلق است.  این امر در ایجاد شرایط آسایش انسان یا اخلال در آن نقش مهمی دارد.    جابجایی هوا در بالا بردن سطح کارایی ذهنی وفیزیکی افراد و کاهش میزان   ابتلاع به بیماریها بسیار موثر است. همچنین میتواند عاملی در کاهش مصرف   سوخت های فسیلی باشد. </vt:lpstr>
      <vt:lpstr>                    اهمیت ”باد ”در طرح و ساخت محیط مسکونی از دیر باز مورد توجه بوده   است.ارسطو چهار قرن قبل از میلاد و ویترویرس معمارروسی یک قرن قبل از   میلاداز روش استفادۀ باد در معماری و شهر سازی صحبت می کنند.   در کشور ما در طی قرون متمادی تمام ساختمانها با توجه به اقلیم و شرایط   محیطی ساخته می شده است. آفتاب، باد، رطوبت، سرما،گرما و به طور کلی   شرایط آب و هوایی و جغرافیایی تأثیر مستقیمی در معماری سنتی ایران در   مناطق مختلف داشته است.         </vt:lpstr>
      <vt:lpstr>   بارزترین روش تهویه طبیعی ساختمان“ باد گیر“ است.  بادگیرهایی با اشکال مختلف در بسیاری از شهرهای مرکزی وجنوبی ایران بر   . حسب“ سرعت“ و ”جهت باد ”مطلوب طراحی و اجراء شده اند</vt:lpstr>
      <vt:lpstr>                                                           </vt:lpstr>
      <vt:lpstr>                                                                  </vt:lpstr>
      <vt:lpstr>PowerPoint Presentation</vt:lpstr>
      <vt:lpstr>                                                                </vt:lpstr>
      <vt:lpstr>                                                                  </vt:lpstr>
      <vt:lpstr>                                                                  </vt:lpstr>
      <vt:lpstr>                                                                  </vt:lpstr>
      <vt:lpstr>                                                                   </vt:lpstr>
      <vt:lpstr>PowerPoint Presentation</vt:lpstr>
      <vt:lpstr>PowerPoint Presentation</vt:lpstr>
      <vt:lpstr>                                                                   </vt:lpstr>
      <vt:lpstr>                                                                   </vt:lpstr>
      <vt:lpstr>                                                                      </vt:lpstr>
      <vt:lpstr>PowerPoint Presentation</vt:lpstr>
      <vt:lpstr>                                                                   </vt:lpstr>
      <vt:lpstr>PowerPoint Presentation</vt:lpstr>
      <vt:lpstr>                                                                     </vt:lpstr>
      <vt:lpstr>PowerPoint Presentation</vt:lpstr>
      <vt:lpstr>PowerPoint Presentation</vt:lpstr>
      <vt:lpstr>                                                                  </vt:lpstr>
      <vt:lpstr>PowerPoint Presentation</vt:lpstr>
      <vt:lpstr>                                                             </vt:lpstr>
      <vt:lpstr>معماری بادگیر های یک طرفه</vt:lpstr>
      <vt:lpstr>                                                                 </vt:lpstr>
      <vt:lpstr>بادگیر های دو طرفه</vt:lpstr>
      <vt:lpstr>                                                                      </vt:lpstr>
      <vt:lpstr>                                                                             </vt:lpstr>
      <vt:lpstr>                                                                     </vt:lpstr>
      <vt:lpstr>بادگیرهای چهار طرفه</vt:lpstr>
      <vt:lpstr>                                                            نوع پنجم :    بادگیرهای چند وجهی   در شهرستان يزد و برخي قسمت‌هاي مركزي ايران بادگيرهاي چند وجهي   (معمولا هشت وجهي و حتي گاهي مدور) معمول است كه نوع پنجم   بادگيرها را تشكيل مي‌دهد.     </vt:lpstr>
      <vt:lpstr>                                                                     </vt:lpstr>
      <vt:lpstr>                                                      نوع ششم: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vector>
  </TitlesOfParts>
  <Company>www.AsanDownload.com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حرکت هوا را به دلیل اختلاف فشار جو  ”باد ” گویند.    ”باد“ روی زمین عامل مهمی در تبادل دما ، رطوبت و انتقال ذرات معلق است.  این امر در ایجاد شرایط آسایش انسان یا اخلال در آن نقش مهمی دارد. جابجایی    هوا در بالا بردن سطح کارایی ذهنی وفیزیکی افراد و کاهش میزان    ابتلاع به بیماریها بسیار موثر است. همچنین میتواند عاملی در کاهش   مصرف سوخت های فسیلی باشد. </dc:title>
  <dc:creator>AsanDownload</dc:creator>
  <cp:lastModifiedBy>kamal</cp:lastModifiedBy>
  <cp:revision>125</cp:revision>
  <dcterms:created xsi:type="dcterms:W3CDTF">2012-11-05T06:17:41Z</dcterms:created>
  <dcterms:modified xsi:type="dcterms:W3CDTF">2018-03-10T20:49:02Z</dcterms:modified>
</cp:coreProperties>
</file>