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1" r:id="rId2"/>
    <p:sldId id="261" r:id="rId3"/>
    <p:sldId id="272" r:id="rId4"/>
    <p:sldId id="270" r:id="rId5"/>
    <p:sldId id="271" r:id="rId6"/>
    <p:sldId id="262" r:id="rId7"/>
    <p:sldId id="273" r:id="rId8"/>
    <p:sldId id="264" r:id="rId9"/>
    <p:sldId id="274" r:id="rId10"/>
    <p:sldId id="265" r:id="rId11"/>
    <p:sldId id="275" r:id="rId12"/>
    <p:sldId id="266" r:id="rId13"/>
    <p:sldId id="276" r:id="rId14"/>
    <p:sldId id="267" r:id="rId15"/>
    <p:sldId id="277" r:id="rId16"/>
    <p:sldId id="268" r:id="rId17"/>
    <p:sldId id="278" r:id="rId18"/>
    <p:sldId id="279"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777777"/>
    <a:srgbClr val="F4F1EC"/>
    <a:srgbClr val="E9E4DB"/>
    <a:srgbClr val="423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60" d="100"/>
          <a:sy n="60" d="100"/>
        </p:scale>
        <p:origin x="8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2438400"/>
            <a:ext cx="8153400" cy="762000"/>
          </a:xfrm>
        </p:spPr>
        <p:txBody>
          <a:bodyPr/>
          <a:lstStyle>
            <a:lvl1pPr>
              <a:defRPr>
                <a:solidFill>
                  <a:srgbClr val="333333"/>
                </a:solidFill>
              </a:defRPr>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2057400" y="4343400"/>
            <a:ext cx="6858000" cy="1219200"/>
          </a:xfrm>
        </p:spPr>
        <p:txBody>
          <a:bodyPr/>
          <a:lstStyle>
            <a:lvl1pPr marL="0" indent="0">
              <a:buFontTx/>
              <a:buNone/>
              <a:defRPr sz="1400" b="1">
                <a:solidFill>
                  <a:schemeClr val="tx1"/>
                </a:solidFill>
              </a:defRPr>
            </a:lvl1pPr>
          </a:lstStyle>
          <a:p>
            <a:pPr lvl="0"/>
            <a:r>
              <a:rPr lang="en-US" alt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ltLang="en-US"/>
          </a:p>
        </p:txBody>
      </p:sp>
      <p:sp>
        <p:nvSpPr>
          <p:cNvPr id="7173" name="Rectangle 5"/>
          <p:cNvSpPr>
            <a:spLocks noGrp="1" noChangeArrowheads="1"/>
          </p:cNvSpPr>
          <p:nvPr>
            <p:ph type="ftr" sz="quarter" idx="3"/>
          </p:nvPr>
        </p:nvSpPr>
        <p:spPr/>
        <p:txBody>
          <a:bodyPr/>
          <a:lstStyle>
            <a:lvl1pPr>
              <a:defRPr/>
            </a:lvl1pPr>
          </a:lstStyle>
          <a:p>
            <a:endParaRPr lang="en-US" altLang="en-US"/>
          </a:p>
        </p:txBody>
      </p:sp>
      <p:sp>
        <p:nvSpPr>
          <p:cNvPr id="7174" name="Rectangle 6"/>
          <p:cNvSpPr>
            <a:spLocks noGrp="1" noChangeArrowheads="1"/>
          </p:cNvSpPr>
          <p:nvPr>
            <p:ph type="sldNum" sz="quarter" idx="4"/>
          </p:nvPr>
        </p:nvSpPr>
        <p:spPr/>
        <p:txBody>
          <a:bodyPr/>
          <a:lstStyle>
            <a:lvl1pPr>
              <a:defRPr/>
            </a:lvl1pPr>
          </a:lstStyle>
          <a:p>
            <a:fld id="{DA484345-0FB2-43E2-B620-604167C5FDF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B9610D-838A-4160-B7A3-5FB893BCFBD0}" type="slidenum">
              <a:rPr lang="en-US" altLang="en-US"/>
              <a:pPr/>
              <a:t>‹#›</a:t>
            </a:fld>
            <a:endParaRPr lang="en-US" altLang="en-US"/>
          </a:p>
        </p:txBody>
      </p:sp>
    </p:spTree>
    <p:extLst>
      <p:ext uri="{BB962C8B-B14F-4D97-AF65-F5344CB8AC3E}">
        <p14:creationId xmlns:p14="http://schemas.microsoft.com/office/powerpoint/2010/main" val="39735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8478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85800"/>
            <a:ext cx="5391150" cy="54403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D8B16B-1CAF-4E02-BD64-5001357BE886}" type="slidenum">
              <a:rPr lang="en-US" altLang="en-US"/>
              <a:pPr/>
              <a:t>‹#›</a:t>
            </a:fld>
            <a:endParaRPr lang="en-US" altLang="en-US"/>
          </a:p>
        </p:txBody>
      </p:sp>
    </p:spTree>
    <p:extLst>
      <p:ext uri="{BB962C8B-B14F-4D97-AF65-F5344CB8AC3E}">
        <p14:creationId xmlns:p14="http://schemas.microsoft.com/office/powerpoint/2010/main" val="42695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26406-CF78-471D-B379-7808C0D0D529}" type="slidenum">
              <a:rPr lang="en-US" altLang="en-US"/>
              <a:pPr/>
              <a:t>‹#›</a:t>
            </a:fld>
            <a:endParaRPr lang="en-US" altLang="en-US"/>
          </a:p>
        </p:txBody>
      </p:sp>
    </p:spTree>
    <p:extLst>
      <p:ext uri="{BB962C8B-B14F-4D97-AF65-F5344CB8AC3E}">
        <p14:creationId xmlns:p14="http://schemas.microsoft.com/office/powerpoint/2010/main" val="13333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65A7B5-FD7A-4766-87F3-31F0D38C90E9}" type="slidenum">
              <a:rPr lang="en-US" altLang="en-US"/>
              <a:pPr/>
              <a:t>‹#›</a:t>
            </a:fld>
            <a:endParaRPr lang="en-US" altLang="en-US"/>
          </a:p>
        </p:txBody>
      </p:sp>
    </p:spTree>
    <p:extLst>
      <p:ext uri="{BB962C8B-B14F-4D97-AF65-F5344CB8AC3E}">
        <p14:creationId xmlns:p14="http://schemas.microsoft.com/office/powerpoint/2010/main" val="229180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97C385-F156-46DC-B6ED-30F0898503A9}" type="slidenum">
              <a:rPr lang="en-US" altLang="en-US"/>
              <a:pPr/>
              <a:t>‹#›</a:t>
            </a:fld>
            <a:endParaRPr lang="en-US" altLang="en-US"/>
          </a:p>
        </p:txBody>
      </p:sp>
    </p:spTree>
    <p:extLst>
      <p:ext uri="{BB962C8B-B14F-4D97-AF65-F5344CB8AC3E}">
        <p14:creationId xmlns:p14="http://schemas.microsoft.com/office/powerpoint/2010/main" val="40610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64691B-2F77-487E-A7A8-ED1F83CAFEB7}" type="slidenum">
              <a:rPr lang="en-US" altLang="en-US"/>
              <a:pPr/>
              <a:t>‹#›</a:t>
            </a:fld>
            <a:endParaRPr lang="en-US" altLang="en-US"/>
          </a:p>
        </p:txBody>
      </p:sp>
    </p:spTree>
    <p:extLst>
      <p:ext uri="{BB962C8B-B14F-4D97-AF65-F5344CB8AC3E}">
        <p14:creationId xmlns:p14="http://schemas.microsoft.com/office/powerpoint/2010/main" val="334322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A97734-E4A8-48F0-A61C-51F4698C16EA}" type="slidenum">
              <a:rPr lang="en-US" altLang="en-US"/>
              <a:pPr/>
              <a:t>‹#›</a:t>
            </a:fld>
            <a:endParaRPr lang="en-US" altLang="en-US"/>
          </a:p>
        </p:txBody>
      </p:sp>
    </p:spTree>
    <p:extLst>
      <p:ext uri="{BB962C8B-B14F-4D97-AF65-F5344CB8AC3E}">
        <p14:creationId xmlns:p14="http://schemas.microsoft.com/office/powerpoint/2010/main" val="400354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6EB9C3-2E00-4761-BA57-7B28732F63D0}" type="slidenum">
              <a:rPr lang="en-US" altLang="en-US"/>
              <a:pPr/>
              <a:t>‹#›</a:t>
            </a:fld>
            <a:endParaRPr lang="en-US" altLang="en-US"/>
          </a:p>
        </p:txBody>
      </p:sp>
    </p:spTree>
    <p:extLst>
      <p:ext uri="{BB962C8B-B14F-4D97-AF65-F5344CB8AC3E}">
        <p14:creationId xmlns:p14="http://schemas.microsoft.com/office/powerpoint/2010/main" val="161396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0416F3-66A9-4BC1-B079-D4E8BCA5BEAA}" type="slidenum">
              <a:rPr lang="en-US" altLang="en-US"/>
              <a:pPr/>
              <a:t>‹#›</a:t>
            </a:fld>
            <a:endParaRPr lang="en-US" altLang="en-US"/>
          </a:p>
        </p:txBody>
      </p:sp>
    </p:spTree>
    <p:extLst>
      <p:ext uri="{BB962C8B-B14F-4D97-AF65-F5344CB8AC3E}">
        <p14:creationId xmlns:p14="http://schemas.microsoft.com/office/powerpoint/2010/main" val="154105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55078F-11AF-48D6-A567-25E8500ED9F7}" type="slidenum">
              <a:rPr lang="en-US" altLang="en-US"/>
              <a:pPr/>
              <a:t>‹#›</a:t>
            </a:fld>
            <a:endParaRPr lang="en-US" altLang="en-US"/>
          </a:p>
        </p:txBody>
      </p:sp>
    </p:spTree>
    <p:extLst>
      <p:ext uri="{BB962C8B-B14F-4D97-AF65-F5344CB8AC3E}">
        <p14:creationId xmlns:p14="http://schemas.microsoft.com/office/powerpoint/2010/main" val="2321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858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676400"/>
            <a:ext cx="7391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8584CC-11AD-4631-BF7D-E8301E0AEC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ern="1200">
          <a:solidFill>
            <a:srgbClr val="42372C"/>
          </a:solidFill>
          <a:latin typeface="+mn-lt"/>
          <a:ea typeface="+mn-ea"/>
          <a:cs typeface="+mn-cs"/>
        </a:defRPr>
      </a:lvl1pPr>
      <a:lvl2pPr marL="742950" indent="-285750" algn="l" rtl="0" eaLnBrk="1" fontAlgn="base" hangingPunct="1">
        <a:spcBef>
          <a:spcPct val="20000"/>
        </a:spcBef>
        <a:spcAft>
          <a:spcPct val="0"/>
        </a:spcAft>
        <a:buChar char="–"/>
        <a:defRPr sz="1600" kern="1200">
          <a:solidFill>
            <a:srgbClr val="42372C"/>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2372C"/>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2372C"/>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2372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fa-IR" altLang="fa-IR" smtClean="0"/>
          </a:p>
        </p:txBody>
      </p:sp>
      <p:sp>
        <p:nvSpPr>
          <p:cNvPr id="4099" name="Content Placeholder 2"/>
          <p:cNvSpPr>
            <a:spLocks noGrp="1"/>
          </p:cNvSpPr>
          <p:nvPr>
            <p:ph idx="1"/>
          </p:nvPr>
        </p:nvSpPr>
        <p:spPr/>
        <p:txBody>
          <a:bodyPr/>
          <a:lstStyle/>
          <a:p>
            <a:endParaRPr lang="fa-IR" altLang="fa-IR" smtClean="0"/>
          </a:p>
        </p:txBody>
      </p:sp>
      <p:pic>
        <p:nvPicPr>
          <p:cNvPr id="4" name="Picture 2" descr="http://www.up.iranjoman.com/images/m6kd53spgj1i7xm0vl65.jpg"/>
          <p:cNvPicPr>
            <a:picLocks noChangeAspect="1" noChangeArrowheads="1"/>
          </p:cNvPicPr>
          <p:nvPr/>
        </p:nvPicPr>
        <p:blipFill rotWithShape="1">
          <a:blip r:embed="rId2">
            <a:duotone>
              <a:prstClr val="black"/>
              <a:schemeClr val="accent3">
                <a:tint val="45000"/>
                <a:satMod val="400000"/>
              </a:schemeClr>
            </a:duotone>
            <a:extLst>
              <a:ext uri="{28A0092B-C50C-407E-A947-70E740481C1C}">
                <a14:useLocalDpi xmlns:a14="http://schemas.microsoft.com/office/drawing/2010/main" val="0"/>
              </a:ext>
            </a:extLst>
          </a:blip>
          <a:srcRect/>
          <a:stretch/>
        </p:blipFill>
        <p:spPr bwMode="auto">
          <a:xfrm>
            <a:off x="18690" y="-20128"/>
            <a:ext cx="9125309" cy="6878128"/>
          </a:xfrm>
          <a:prstGeom prst="roundRect">
            <a:avLst>
              <a:gd name="adj" fmla="val 4167"/>
            </a:avLst>
          </a:prstGeom>
          <a:solidFill>
            <a:srgbClr val="FFFFFF"/>
          </a:solidFill>
          <a:ln w="76200" cap="sq">
            <a:solidFill>
              <a:schemeClr val="accent6">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593147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کانسپت</a:t>
            </a:r>
            <a:endParaRPr lang="fa-IR" dirty="0">
              <a:solidFill>
                <a:schemeClr val="bg1"/>
              </a:solidFill>
              <a:cs typeface="B Nazanin" panose="00000400000000000000" pitchFamily="2" charset="-78"/>
            </a:endParaRPr>
          </a:p>
        </p:txBody>
      </p:sp>
      <p:sp>
        <p:nvSpPr>
          <p:cNvPr id="5" name="TextBox 4"/>
          <p:cNvSpPr txBox="1"/>
          <p:nvPr/>
        </p:nvSpPr>
        <p:spPr>
          <a:xfrm>
            <a:off x="1143000" y="2133600"/>
            <a:ext cx="7543800" cy="2677656"/>
          </a:xfrm>
          <a:prstGeom prst="rect">
            <a:avLst/>
          </a:prstGeom>
          <a:noFill/>
        </p:spPr>
        <p:txBody>
          <a:bodyPr wrap="square" rtlCol="1">
            <a:spAutoFit/>
          </a:bodyPr>
          <a:lstStyle/>
          <a:p>
            <a:pPr lvl="0" algn="r" eaLnBrk="0" hangingPunct="0"/>
            <a:r>
              <a:rPr lang="ar-SA" altLang="fa-IR" sz="2400" dirty="0">
                <a:solidFill>
                  <a:srgbClr val="535353"/>
                </a:solidFill>
                <a:latin typeface="IIRANSansWeb_Light"/>
                <a:cs typeface="B Nazanin" panose="00000400000000000000" pitchFamily="2" charset="-78"/>
              </a:rPr>
              <a:t>تلییزن وست</a:t>
            </a:r>
            <a:r>
              <a:rPr lang="fa-IR" altLang="fa-IR" sz="2400" i="1" dirty="0">
                <a:solidFill>
                  <a:srgbClr val="535353"/>
                </a:solidFill>
                <a:latin typeface="IIRANSansWeb_Light"/>
                <a:cs typeface="B Nazanin" panose="00000400000000000000" pitchFamily="2" charset="-78"/>
              </a:rPr>
              <a:t>،</a:t>
            </a:r>
            <a:r>
              <a:rPr lang="fa-IR" altLang="fa-IR" sz="2400" dirty="0">
                <a:solidFill>
                  <a:srgbClr val="535353"/>
                </a:solidFill>
                <a:latin typeface="IIRANSansWeb_Light"/>
                <a:cs typeface="B Nazanin" panose="00000400000000000000" pitchFamily="2" charset="-78"/>
              </a:rPr>
              <a:t> </a:t>
            </a:r>
            <a:r>
              <a:rPr lang="ar-SA" altLang="fa-IR" sz="2400" dirty="0">
                <a:solidFill>
                  <a:srgbClr val="535353"/>
                </a:solidFill>
                <a:latin typeface="IIRANSansWeb_Light"/>
                <a:cs typeface="B Nazanin" panose="00000400000000000000" pitchFamily="2" charset="-78"/>
              </a:rPr>
              <a:t>سازه‌ای است که با استفاده از مواد بومی و ارزان قیمتی نظیر سنگ و شن و ماسه ساخته شده است که به وفور در محیط بیابانی اطرافش یافت می‌شد. لذا این سازه توانسته است هارمونی و هماهنگی بی‌نظیری را با محیط اطراف خود برقرار نماید. رایت در توضیحات خود راجع به تلییزن وست نوشت</a:t>
            </a:r>
            <a:r>
              <a:rPr lang="fa-IR" altLang="fa-IR" sz="2400" dirty="0">
                <a:solidFill>
                  <a:srgbClr val="535353"/>
                </a:solidFill>
                <a:latin typeface="IIRANSansWeb_Light"/>
                <a:cs typeface="B Nazanin" panose="00000400000000000000" pitchFamily="2" charset="-78"/>
              </a:rPr>
              <a:t>:</a:t>
            </a:r>
            <a:endParaRPr lang="fa-IR" altLang="fa-IR" sz="2400" dirty="0">
              <a:cs typeface="B Nazanin" panose="00000400000000000000" pitchFamily="2" charset="-78"/>
            </a:endParaRPr>
          </a:p>
          <a:p>
            <a:pPr lvl="0" algn="r" eaLnBrk="0" hangingPunct="0"/>
            <a:r>
              <a:rPr lang="fa-IR" altLang="fa-IR" sz="2400" dirty="0">
                <a:latin typeface="IIRANSansWeb_Light"/>
                <a:cs typeface="B Nazanin" panose="00000400000000000000" pitchFamily="2" charset="-78"/>
              </a:rPr>
              <a:t>“</a:t>
            </a:r>
            <a:r>
              <a:rPr lang="ar-SA" altLang="fa-IR" sz="2400" dirty="0">
                <a:latin typeface="IIRANSansWeb_Light"/>
                <a:cs typeface="B Nazanin" panose="00000400000000000000" pitchFamily="2" charset="-78"/>
              </a:rPr>
              <a:t>کمپ جدید بیابانی ما به کویر آریزونا تعلق داشت و گویی که از ابتدای خلقت، در این مکان وجود داشته است</a:t>
            </a:r>
            <a:r>
              <a:rPr lang="fa-IR" altLang="fa-IR" sz="2400" dirty="0">
                <a:latin typeface="IIRANSansWeb_Light"/>
                <a:cs typeface="B Nazanin" panose="00000400000000000000" pitchFamily="2" charset="-78"/>
              </a:rPr>
              <a:t>.”</a:t>
            </a:r>
            <a:endParaRPr lang="fa-IR" altLang="fa-IR" sz="2400" dirty="0">
              <a:cs typeface="B Nazanin" panose="00000400000000000000" pitchFamily="2" charset="-78"/>
            </a:endParaRPr>
          </a:p>
          <a:p>
            <a:pPr algn="r"/>
            <a:endParaRPr lang="fa-IR" sz="2400" dirty="0"/>
          </a:p>
        </p:txBody>
      </p:sp>
    </p:spTree>
    <p:extLst>
      <p:ext uri="{BB962C8B-B14F-4D97-AF65-F5344CB8AC3E}">
        <p14:creationId xmlns:p14="http://schemas.microsoft.com/office/powerpoint/2010/main" val="929894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r="11340"/>
          <a:stretch/>
        </p:blipFill>
        <p:spPr>
          <a:xfrm>
            <a:off x="0" y="0"/>
            <a:ext cx="9144000" cy="6858000"/>
          </a:xfrm>
        </p:spPr>
      </p:pic>
    </p:spTree>
    <p:extLst>
      <p:ext uri="{BB962C8B-B14F-4D97-AF65-F5344CB8AC3E}">
        <p14:creationId xmlns:p14="http://schemas.microsoft.com/office/powerpoint/2010/main" val="556358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1295400" y="1981200"/>
            <a:ext cx="7391400" cy="4449763"/>
          </a:xfrm>
        </p:spPr>
        <p:txBody>
          <a:bodyPr/>
          <a:lstStyle/>
          <a:p>
            <a:pPr marL="0" indent="0" algn="r">
              <a:buNone/>
            </a:pPr>
            <a:r>
              <a:rPr lang="fa-IR" sz="2400" dirty="0">
                <a:cs typeface="B Nazanin" panose="00000400000000000000" pitchFamily="2" charset="-78"/>
              </a:rPr>
              <a:t>واحدهای مختلف تلییزن وست</a:t>
            </a:r>
            <a:r>
              <a:rPr lang="fa-IR" sz="2400" i="1" dirty="0">
                <a:cs typeface="B Nazanin" panose="00000400000000000000" pitchFamily="2" charset="-78"/>
              </a:rPr>
              <a:t>، </a:t>
            </a:r>
            <a:r>
              <a:rPr lang="fa-IR" sz="2400" dirty="0">
                <a:cs typeface="B Nazanin" panose="00000400000000000000" pitchFamily="2" charset="-78"/>
              </a:rPr>
              <a:t>در فاصله‌های مختلف سازماندهی شده‌اند و زوایا توسط تراس‌ها، باغ‌ها، استخرها و پله‌ها به هم مرتبط می‌شوند. تلییزن وست، تمام فضاهای مورد نیاز برای یک خانه، یک اتاق و یک استودیو طراحی را در خود جای داده است. در ابتدا، این سازه متشکل از مجموعه‌ای “باکس‌های استراحت” چوبی بود که هر یک از آن‌ها، یک تخت، میز و یک کمد لباس داشتند. این باکس‌ها در اطراف یک تراس مسقف که در انتهای یک شومینه بزرگ واقع شده بود، سازماندهی شده بودند.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1544185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4103"/>
          <a:stretch/>
        </p:blipFill>
        <p:spPr>
          <a:xfrm>
            <a:off x="0" y="25879"/>
            <a:ext cx="9144000" cy="6832121"/>
          </a:xfrm>
        </p:spPr>
      </p:pic>
    </p:spTree>
    <p:extLst>
      <p:ext uri="{BB962C8B-B14F-4D97-AF65-F5344CB8AC3E}">
        <p14:creationId xmlns:p14="http://schemas.microsoft.com/office/powerpoint/2010/main" val="1160736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سازه</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2525" y="2057400"/>
            <a:ext cx="7391400" cy="4449763"/>
          </a:xfrm>
        </p:spPr>
        <p:txBody>
          <a:bodyPr/>
          <a:lstStyle/>
          <a:p>
            <a:pPr marL="0" indent="0" algn="r">
              <a:buNone/>
            </a:pPr>
            <a:r>
              <a:rPr lang="fa-IR" sz="2400" dirty="0">
                <a:cs typeface="B Nazanin" panose="00000400000000000000" pitchFamily="2" charset="-78"/>
              </a:rPr>
              <a:t>سازه فوقانی خانه تلییزن وست</a:t>
            </a:r>
            <a:r>
              <a:rPr lang="fa-IR" sz="2400" i="1" dirty="0">
                <a:cs typeface="B Nazanin" panose="00000400000000000000" pitchFamily="2" charset="-78"/>
              </a:rPr>
              <a:t>، </a:t>
            </a:r>
            <a:r>
              <a:rPr lang="fa-IR" sz="2400" dirty="0">
                <a:cs typeface="B Nazanin" panose="00000400000000000000" pitchFamily="2" charset="-78"/>
              </a:rPr>
              <a:t>به تقلید از کمپ اوکوتیلو که ده سال پیش ساخته شده بود و دارای یک قاب چوبی از جنس سرخ چوب بود، با قاب‌های چوبی حائل و پوشش پارچهای سفید ساخته شده بود. این ساختار   در مجموع قوام بیشتری به نمای تلییزن وست می‌بخشید. علاوه بر این، رایت از فولاد و شیشه نیز استفاده نموده بود. تلییزن </a:t>
            </a:r>
            <a:r>
              <a:rPr lang="fa-IR" sz="2400" i="1" dirty="0">
                <a:cs typeface="B Nazanin" panose="00000400000000000000" pitchFamily="2" charset="-78"/>
              </a:rPr>
              <a:t>وست</a:t>
            </a:r>
            <a:r>
              <a:rPr lang="fa-IR" sz="2400" dirty="0">
                <a:cs typeface="B Nazanin" panose="00000400000000000000" pitchFamily="2" charset="-78"/>
              </a:rPr>
              <a:t> با دیوارهای به هم پیچیده در سبک بیابانی و سنگ‌هایی که در دیوارها و سقف‌ها به کار رفته بودند با تیرهایی از جنس سرخ چوب و پارچه‌ای برزنتی به عنوان سقف، تعجب هر بیننده‌ای را برمی‌انگیزد. ساختار تلییزن </a:t>
            </a:r>
            <a:r>
              <a:rPr lang="fa-IR" sz="2400" i="1" dirty="0">
                <a:cs typeface="B Nazanin" panose="00000400000000000000" pitchFamily="2" charset="-78"/>
              </a:rPr>
              <a:t>وست</a:t>
            </a:r>
            <a:r>
              <a:rPr lang="fa-IR" sz="2400" dirty="0">
                <a:cs typeface="B Nazanin" panose="00000400000000000000" pitchFamily="2" charset="-78"/>
              </a:rPr>
              <a:t> شبیه به چادر است، اما از لحاظ وزن و دوام شبیه به  آن نیست.</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1698037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2222"/>
          <a:stretch/>
        </p:blipFill>
        <p:spPr>
          <a:xfrm>
            <a:off x="2874" y="0"/>
            <a:ext cx="9141125" cy="6858000"/>
          </a:xfrm>
        </p:spPr>
      </p:pic>
    </p:spTree>
    <p:extLst>
      <p:ext uri="{BB962C8B-B14F-4D97-AF65-F5344CB8AC3E}">
        <p14:creationId xmlns:p14="http://schemas.microsoft.com/office/powerpoint/2010/main" val="1518578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متریال</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81023" y="2057400"/>
            <a:ext cx="7391400" cy="4449763"/>
          </a:xfrm>
        </p:spPr>
        <p:txBody>
          <a:bodyPr/>
          <a:lstStyle/>
          <a:p>
            <a:pPr marL="0" indent="0" algn="r">
              <a:buNone/>
            </a:pPr>
            <a:r>
              <a:rPr lang="fa-IR" sz="2400" dirty="0">
                <a:cs typeface="B Nazanin" panose="00000400000000000000" pitchFamily="2" charset="-78"/>
              </a:rPr>
              <a:t>تلییزن وست با مواد محلی نظیر سنگ و ماسه بیابانی ساخته شده است. برای چارچوب سازه نیز از چوب درخت سرخ چوب استفاده شده است که برای تیرهای سقف و فریم نیز مورد استفاده قرار گرفت. در طبقه همکف، رایت از پارچه کرباسی برای پوشش  استفاده نمود که نتیجه این کار، تبدیل آن به منطقه‌ای نورگیر بود. در طبقه بالا از فولاد و شیشه استفاده شد تا ساخت این سازه با دوام‌تر باشد.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fa-IR" sz="2400" dirty="0">
              <a:cs typeface="B Nazanin" panose="00000400000000000000" pitchFamily="2" charset="-78"/>
            </a:endParaRPr>
          </a:p>
        </p:txBody>
      </p:sp>
    </p:spTree>
    <p:extLst>
      <p:ext uri="{BB962C8B-B14F-4D97-AF65-F5344CB8AC3E}">
        <p14:creationId xmlns:p14="http://schemas.microsoft.com/office/powerpoint/2010/main" val="503352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856112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017449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40" y="1295400"/>
            <a:ext cx="6858000" cy="1219200"/>
          </a:xfrm>
        </p:spPr>
        <p:txBody>
          <a:bodyPr/>
          <a:lstStyle/>
          <a:p>
            <a:pPr algn="ctr"/>
            <a:r>
              <a:rPr lang="fa-IR" sz="4500" b="0" dirty="0">
                <a:cs typeface="B Nazanin" panose="00000400000000000000" pitchFamily="2" charset="-78"/>
              </a:rPr>
              <a:t>تلییزن وست</a:t>
            </a:r>
          </a:p>
          <a:p>
            <a:endParaRPr lang="en-US" sz="4500" dirty="0">
              <a:cs typeface="B Nazanin" panose="00000400000000000000"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2819"/>
          <a:stretch/>
        </p:blipFill>
        <p:spPr>
          <a:xfrm>
            <a:off x="0" y="-21566"/>
            <a:ext cx="9144000" cy="6879566"/>
          </a:xfrm>
        </p:spPr>
      </p:pic>
    </p:spTree>
    <p:extLst>
      <p:ext uri="{BB962C8B-B14F-4D97-AF65-F5344CB8AC3E}">
        <p14:creationId xmlns:p14="http://schemas.microsoft.com/office/powerpoint/2010/main" val="3993771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فهرست</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88211" y="1905000"/>
            <a:ext cx="7391400" cy="4449763"/>
          </a:xfrm>
        </p:spPr>
        <p:txBody>
          <a:bodyPr/>
          <a:lstStyle/>
          <a:p>
            <a:pPr marL="0" indent="0" algn="r">
              <a:buNone/>
            </a:pPr>
            <a:r>
              <a:rPr lang="fa-IR" sz="2400" b="1" dirty="0">
                <a:cs typeface="B Nazanin" panose="00000400000000000000" pitchFamily="2" charset="-78"/>
              </a:rPr>
              <a:t>معرفی تلییزن وست</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موقعیت</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معمار تلییزن وست</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کانسپت</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فضاها</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سازه</a:t>
            </a:r>
            <a:endParaRPr lang="fa-IR" sz="2400" dirty="0">
              <a:cs typeface="B Nazanin" panose="00000400000000000000" pitchFamily="2" charset="-78"/>
            </a:endParaRPr>
          </a:p>
          <a:p>
            <a:pPr marL="0" indent="0" algn="r">
              <a:buNone/>
            </a:pPr>
            <a:r>
              <a:rPr lang="fa-IR" sz="2400" b="1" dirty="0">
                <a:cs typeface="B Nazanin" panose="00000400000000000000" pitchFamily="2" charset="-78"/>
              </a:rPr>
              <a:t>منابع</a:t>
            </a:r>
            <a:endParaRPr lang="fa-IR" sz="2400" dirty="0">
              <a:cs typeface="B Nazanin" panose="00000400000000000000" pitchFamily="2" charset="-78"/>
            </a:endParaRPr>
          </a:p>
          <a:p>
            <a:pPr marL="0" indent="0" algn="r">
              <a:buNone/>
            </a:pPr>
            <a:endParaRPr lang="fa-IR" sz="2400" dirty="0">
              <a:cs typeface="B Nazanin" panose="00000400000000000000" pitchFamily="2" charset="-78"/>
            </a:endParaRPr>
          </a:p>
        </p:txBody>
      </p:sp>
    </p:spTree>
    <p:extLst>
      <p:ext uri="{BB962C8B-B14F-4D97-AF65-F5344CB8AC3E}">
        <p14:creationId xmlns:p14="http://schemas.microsoft.com/office/powerpoint/2010/main" val="3210003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0497"/>
          <a:stretch/>
        </p:blipFill>
        <p:spPr>
          <a:xfrm>
            <a:off x="10064" y="-24442"/>
            <a:ext cx="9133936" cy="6882442"/>
          </a:xfrm>
        </p:spPr>
      </p:pic>
    </p:spTree>
    <p:extLst>
      <p:ext uri="{BB962C8B-B14F-4D97-AF65-F5344CB8AC3E}">
        <p14:creationId xmlns:p14="http://schemas.microsoft.com/office/powerpoint/2010/main" val="529872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295400" y="2133600"/>
            <a:ext cx="7391400" cy="4449763"/>
          </a:xfrm>
        </p:spPr>
        <p:txBody>
          <a:bodyPr/>
          <a:lstStyle/>
          <a:p>
            <a:pPr marL="0" indent="0" algn="r">
              <a:buNone/>
            </a:pPr>
            <a:r>
              <a:rPr lang="fa-IR" sz="2400" dirty="0">
                <a:cs typeface="B Nazanin" panose="00000400000000000000" pitchFamily="2" charset="-78"/>
              </a:rPr>
              <a:t>ویلیام رایت، معمار معروف آمریکایی، از زمان اولین اقامت طولانی مدت خود در آریزونا در سال ۱۹۲۷، امیدوار بود تا مجددا به منطقه  صحرای سونورا بازگردد تا بتواند از زمستان سخت ویسکانسن فرار کند. در نهایت، در سال ۱۹۳۷، وی با همسرش به فینیکس رفت تا منطقهای  را پیدا کند و در آن استودیو خانه خود را بنا نهد. این سازه حتی در حال حاضر نیز دارای کاربری‌ای به عنوان یک مسکن، محل کار و محل تحصیل می‌باشد.</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en-US" altLang="en-US" sz="2400" dirty="0">
              <a:cs typeface="B Nazanin" panose="00000400000000000000" pitchFamily="2" charset="-78"/>
            </a:endParaRPr>
          </a:p>
        </p:txBody>
      </p:sp>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معرفی تلییزن </a:t>
            </a:r>
            <a:r>
              <a:rPr lang="fa-IR" dirty="0" smtClean="0">
                <a:solidFill>
                  <a:schemeClr val="bg1"/>
                </a:solidFill>
                <a:cs typeface="B Nazanin" panose="00000400000000000000" pitchFamily="2" charset="-78"/>
              </a:rPr>
              <a:t>وست</a:t>
            </a:r>
            <a:endParaRPr lang="en-US" dirty="0">
              <a:solidFill>
                <a:schemeClr val="bg1"/>
              </a:solidFill>
              <a:cs typeface="B Nazanin" panose="00000400000000000000"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12040"/>
          <a:stretch/>
        </p:blipFill>
        <p:spPr>
          <a:xfrm>
            <a:off x="0" y="25879"/>
            <a:ext cx="9144000" cy="6832121"/>
          </a:xfrm>
        </p:spPr>
      </p:pic>
    </p:spTree>
    <p:extLst>
      <p:ext uri="{BB962C8B-B14F-4D97-AF65-F5344CB8AC3E}">
        <p14:creationId xmlns:p14="http://schemas.microsoft.com/office/powerpoint/2010/main" val="3484852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95400" y="609600"/>
            <a:ext cx="7391400" cy="762000"/>
          </a:xfrm>
        </p:spPr>
        <p:txBody>
          <a:bodyPr/>
          <a:lstStyle/>
          <a:p>
            <a:pPr algn="ctr"/>
            <a:r>
              <a:rPr lang="fa-IR" dirty="0" smtClean="0">
                <a:solidFill>
                  <a:schemeClr val="bg1"/>
                </a:solidFill>
                <a:cs typeface="B Nazanin" panose="00000400000000000000" pitchFamily="2" charset="-78"/>
              </a:rPr>
              <a:t>موقعیت</a:t>
            </a:r>
            <a:endParaRPr lang="en-US" altLang="en-US" dirty="0">
              <a:solidFill>
                <a:schemeClr val="bg1"/>
              </a:solidFill>
              <a:cs typeface="B Nazanin" panose="00000400000000000000" pitchFamily="2" charset="-78"/>
            </a:endParaRPr>
          </a:p>
        </p:txBody>
      </p:sp>
      <p:sp>
        <p:nvSpPr>
          <p:cNvPr id="12291" name="Rectangle 3"/>
          <p:cNvSpPr>
            <a:spLocks noGrp="1" noChangeArrowheads="1"/>
          </p:cNvSpPr>
          <p:nvPr>
            <p:ph type="body" idx="1"/>
          </p:nvPr>
        </p:nvSpPr>
        <p:spPr>
          <a:xfrm>
            <a:off x="1295400" y="2133600"/>
            <a:ext cx="7391400" cy="4449763"/>
          </a:xfrm>
        </p:spPr>
        <p:txBody>
          <a:bodyPr/>
          <a:lstStyle/>
          <a:p>
            <a:pPr marL="0" indent="0" algn="r">
              <a:buNone/>
            </a:pPr>
            <a:r>
              <a:rPr lang="fa-IR" sz="2400" dirty="0">
                <a:cs typeface="B Nazanin" panose="00000400000000000000" pitchFamily="2" charset="-78"/>
              </a:rPr>
              <a:t>رایت در صحرایی واقع در شمال فینیکس، در حومه شهر اسکاتسدال ، شهرستان ماریکوپا و در پای کوه مک داول، ملکی را یافت که او از آن، به عنوان “چشم‌اندازی به سوی جهان” یاد می‌کند. این ملک با مساحت ۶۰۰ هکتار در زمینی در میانه صحرای زیبای سونورا در ایالت آریزونا واقع شده است.</a:t>
            </a:r>
          </a:p>
          <a:p>
            <a:pPr marL="0" indent="0" algn="r">
              <a:buNone/>
            </a:pPr>
            <a:r>
              <a:rPr lang="fa-IR" sz="2400" dirty="0">
                <a:cs typeface="B Nazanin" panose="00000400000000000000" pitchFamily="2" charset="-78"/>
              </a:rPr>
              <a:t/>
            </a:r>
            <a:br>
              <a:rPr lang="fa-IR" sz="2400" dirty="0">
                <a:cs typeface="B Nazanin" panose="00000400000000000000" pitchFamily="2" charset="-78"/>
              </a:rPr>
            </a:br>
            <a:endParaRPr lang="en-US" altLang="en-US" sz="2400" dirty="0">
              <a:solidFill>
                <a:schemeClr val="tx1"/>
              </a:solidFill>
              <a:cs typeface="B Nazanin" panose="00000400000000000000" pitchFamily="2" charset="-7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b="13402"/>
          <a:stretch/>
        </p:blipFill>
        <p:spPr>
          <a:xfrm>
            <a:off x="0" y="0"/>
            <a:ext cx="9144000" cy="6858000"/>
          </a:xfrm>
        </p:spPr>
      </p:pic>
    </p:spTree>
    <p:extLst>
      <p:ext uri="{BB962C8B-B14F-4D97-AF65-F5344CB8AC3E}">
        <p14:creationId xmlns:p14="http://schemas.microsoft.com/office/powerpoint/2010/main" val="1297031482"/>
      </p:ext>
    </p:extLst>
  </p:cSld>
  <p:clrMapOvr>
    <a:masterClrMapping/>
  </p:clrMapOvr>
</p:sld>
</file>

<file path=ppt/theme/theme1.xml><?xml version="1.0" encoding="utf-8"?>
<a:theme xmlns:a="http://schemas.openxmlformats.org/drawingml/2006/main" name="structural_vision">
  <a:themeElements>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al_vision">
      <a:majorFont>
        <a:latin typeface="Times New Roman"/>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al_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al_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al_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al_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al_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al_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al_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al_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al_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al_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al_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www.disamag.com</Template>
  <TotalTime>34</TotalTime>
  <Words>158</Words>
  <Application>Microsoft Office PowerPoint</Application>
  <PresentationFormat>On-screen Show (4:3)</PresentationFormat>
  <Paragraphs>26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 Black</vt:lpstr>
      <vt:lpstr>B Nazanin</vt:lpstr>
      <vt:lpstr>IIRANSansWeb_Light</vt:lpstr>
      <vt:lpstr>Times New Roman</vt:lpstr>
      <vt:lpstr>structural_vision</vt:lpstr>
      <vt:lpstr>PowerPoint Presentation</vt:lpstr>
      <vt:lpstr>PowerPoint Presentation</vt:lpstr>
      <vt:lpstr>PowerPoint Presentation</vt:lpstr>
      <vt:lpstr>فهرست</vt:lpstr>
      <vt:lpstr>PowerPoint Presentation</vt:lpstr>
      <vt:lpstr>معرفی تلییزن وست</vt:lpstr>
      <vt:lpstr>PowerPoint Presentation</vt:lpstr>
      <vt:lpstr>موقعیت</vt:lpstr>
      <vt:lpstr>PowerPoint Presentation</vt:lpstr>
      <vt:lpstr>کانسپت</vt:lpstr>
      <vt:lpstr>PowerPoint Presentation</vt:lpstr>
      <vt:lpstr>PowerPoint Presentation</vt:lpstr>
      <vt:lpstr>PowerPoint Presentation</vt:lpstr>
      <vt:lpstr>سازه</vt:lpstr>
      <vt:lpstr>PowerPoint Presentation</vt:lpstr>
      <vt:lpstr>متریال</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www.disamag.com</dc:creator>
  <cp:lastModifiedBy>omid arzi</cp:lastModifiedBy>
  <cp:revision>7</cp:revision>
  <dcterms:created xsi:type="dcterms:W3CDTF">2017-10-30T19:44:53Z</dcterms:created>
  <dcterms:modified xsi:type="dcterms:W3CDTF">2022-01-26T12:04:40Z</dcterms:modified>
</cp:coreProperties>
</file>