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1"/>
  </p:notesMasterIdLst>
  <p:sldIdLst>
    <p:sldId id="257" r:id="rId2"/>
    <p:sldId id="259" r:id="rId3"/>
    <p:sldId id="260" r:id="rId4"/>
    <p:sldId id="261" r:id="rId5"/>
    <p:sldId id="262" r:id="rId6"/>
    <p:sldId id="263" r:id="rId7"/>
    <p:sldId id="264" r:id="rId8"/>
    <p:sldId id="265" r:id="rId9"/>
    <p:sldId id="266" r:id="rId10"/>
    <p:sldId id="267" r:id="rId11"/>
    <p:sldId id="268" r:id="rId12"/>
    <p:sldId id="280" r:id="rId13"/>
    <p:sldId id="281" r:id="rId14"/>
    <p:sldId id="282" r:id="rId15"/>
    <p:sldId id="283" r:id="rId16"/>
    <p:sldId id="284" r:id="rId17"/>
    <p:sldId id="269" r:id="rId18"/>
    <p:sldId id="285" r:id="rId19"/>
    <p:sldId id="286" r:id="rId20"/>
    <p:sldId id="287" r:id="rId21"/>
    <p:sldId id="288" r:id="rId22"/>
    <p:sldId id="295" r:id="rId23"/>
    <p:sldId id="294" r:id="rId24"/>
    <p:sldId id="289" r:id="rId25"/>
    <p:sldId id="290" r:id="rId26"/>
    <p:sldId id="270" r:id="rId27"/>
    <p:sldId id="271" r:id="rId28"/>
    <p:sldId id="273" r:id="rId29"/>
    <p:sldId id="274"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0ECB6-3C2B-4C7C-8681-D8A7AECDF440}" type="datetimeFigureOut">
              <a:rPr lang="en-US" smtClean="0"/>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DBBBC-DA63-4831-BC96-1D7FBA036279}" type="slidenum">
              <a:rPr lang="en-US" smtClean="0"/>
              <a:t>‹#›</a:t>
            </a:fld>
            <a:endParaRPr lang="en-US"/>
          </a:p>
        </p:txBody>
      </p:sp>
    </p:spTree>
    <p:extLst>
      <p:ext uri="{BB962C8B-B14F-4D97-AF65-F5344CB8AC3E}">
        <p14:creationId xmlns:p14="http://schemas.microsoft.com/office/powerpoint/2010/main" val="171793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F87DFABF-244B-4C4B-8443-4C83A3803FB2}" type="slidenum">
              <a:rPr lang="fa-IR" smtClean="0"/>
              <a:pPr/>
              <a:t>‹#›</a:t>
            </a:fld>
            <a:endParaRPr lang="fa-IR"/>
          </a:p>
        </p:txBody>
      </p:sp>
      <p:sp>
        <p:nvSpPr>
          <p:cNvPr id="8"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F87DFABF-244B-4C4B-8443-4C83A3803FB2}"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
        <p:nvSpPr>
          <p:cNvPr id="9"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F87DFABF-244B-4C4B-8443-4C83A3803FB2}"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7DFABF-244B-4C4B-8443-4C83A3803FB2}" type="slidenum">
              <a:rPr lang="fa-IR" smtClean="0"/>
              <a:pPr/>
              <a:t>‹#›</a:t>
            </a:fld>
            <a:endParaRPr lang="fa-IR"/>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69A6C76-A998-4F6C-B38B-763C9071193E}" type="datetimeFigureOut">
              <a:rPr lang="fa-IR" smtClean="0"/>
              <a:pPr/>
              <a:t>1439/06/24</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87DFABF-244B-4C4B-8443-4C83A3803FB2}"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69A6C76-A998-4F6C-B38B-763C9071193E}" type="datetimeFigureOut">
              <a:rPr lang="fa-IR" smtClean="0"/>
              <a:pPr/>
              <a:t>1439/06/24</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87DFABF-244B-4C4B-8443-4C83A3803FB2}"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fa.wikipedia.org/wiki/%D8%B5%D9%88%D8%B1_%D8%A7%D8%B3%D8%B1%D8%A7%D9%81%DB%8C%D9%84_(%D8%B1%D9%88%D8%B2%D9%86%D8%A7%D9%85%D9%87)" TargetMode="External"/><Relationship Id="rId3" Type="http://schemas.openxmlformats.org/officeDocument/2006/relationships/hyperlink" Target="http://fa.wikipedia.org/w/index.php?title=%D8%AF%D8%A7%D8%B1%D8%A7%D9%84%D8%AA%D8%B1%D8%AC%D9%85%D9%87_%D9%87%D9%85%D8%A7%DB%8C%D9%88%D9%8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7" Type="http://schemas.openxmlformats.org/officeDocument/2006/relationships/hyperlink" Target="http://fa.wikipedia.org/wiki/%D9%85%DB%8C%D8%B1%D8%B2%D8%A7_%D8%AC%D9%87%D8%A7%D9%86%DA%AF%DB%8C%D8%B1%D8%AE%D8%A7%D9%86" TargetMode="External"/><Relationship Id="rId2" Type="http://schemas.openxmlformats.org/officeDocument/2006/relationships/hyperlink" Target="http://fa.wikipedia.org/wiki/%D9%85%D8%AD%D9%85%D8%AF%D8%AD%D8%B3%D9%86%E2%80%8C%D8%AE%D8%A7%D9%86_%D8%B5%D9%86%DB%8C%D8%B9%E2%80%8C%D8%A7%D9%84%D8%AF%D9%88%D9%84%D9%87" TargetMode="External"/><Relationship Id="rId1" Type="http://schemas.openxmlformats.org/officeDocument/2006/relationships/slideLayout" Target="../slideLayouts/slideLayout2.xml"/><Relationship Id="rId6" Type="http://schemas.openxmlformats.org/officeDocument/2006/relationships/hyperlink" Target="http://fa.wikipedia.org/wiki/%D8%A7%D8%AD%D8%AA%D8%B4%D8%A7%D9%85_%D8%A7%D9%84%D8%B3%D9%84%D8%B7%D9%86%D9%87" TargetMode="External"/><Relationship Id="rId5" Type="http://schemas.openxmlformats.org/officeDocument/2006/relationships/hyperlink" Target="http://fa.wikipedia.org/wiki/%D9%85%D8%B1%D8%AA%D8%B6%DB%8C%E2%80%8C%D9%82%D9%84%DB%8C_%D8%B5%D9%86%DB%8C%D8%B9%E2%80%8C%D8%A7%D9%84%D8%AF%D9%88%D9%84%D9%87" TargetMode="External"/><Relationship Id="rId4" Type="http://schemas.openxmlformats.org/officeDocument/2006/relationships/hyperlink" Target="http://fa.wikipedia.org/wiki/%D8%AC%D9%86%D8%A8%D8%B4_%D9%85%D8%B4%D8%B1%D9%88%D8%B7%D9%87_%D8%A7%DB%8C%D8%B1%D8%A7%D9%8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ndex.php?title=%D8%B3%D8%B1%D9%87%D9%86%DA%AF_%D8%B4%DB%8C%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2" Type="http://schemas.openxmlformats.org/officeDocument/2006/relationships/hyperlink" Target="http://fa.wikipedia.org/wiki/%D9%85%DB%8C%D8%B1%D8%B2%D8%A7_%D8%A2%D9%82%D8%A7%D8%AE%D8%A7%D9%86_%D9%86%D9%88%D8%B1%DB%8C" TargetMode="External"/><Relationship Id="rId1" Type="http://schemas.openxmlformats.org/officeDocument/2006/relationships/slideLayout" Target="../slideLayouts/slideLayout2.xml"/><Relationship Id="rId4" Type="http://schemas.openxmlformats.org/officeDocument/2006/relationships/hyperlink" Target="http://fa.wikipedia.org/wiki/%D9%85%D9%84%DA%A9%D9%85%E2%80%8C%D8%AE%D8%A7%D9%8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a.wikipedia.org/wiki/%D9%BE%D8%B1%D9%88%D9%86%D8%AF%D9%87:Darolfonun_WikiFa_1.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RASA\Besmelah\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3" y="7770"/>
            <a:ext cx="9144000" cy="685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1835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75050" y="980728"/>
            <a:ext cx="5111750" cy="5544616"/>
          </a:xfrm>
        </p:spPr>
        <p:txBody>
          <a:bodyPr>
            <a:normAutofit fontScale="62500" lnSpcReduction="20000"/>
          </a:bodyPr>
          <a:lstStyle/>
          <a:p>
            <a:r>
              <a:rPr lang="fa-IR" dirty="0" smtClean="0"/>
              <a:t>سفر نماینده امیر به وین مدتی طول كشید و امیر از این موضوع ابراز نگرانی می كرد و در نامه هایش به ژان داوود خان اصرار می كرد كه زودتر برگردد. احتمالا امیر از دسیسه اطرافیان شاه احساس خطر می كرد و می خواست تا زمانی كه صدارت را به عهده دارد مساله معلمین دارالفنون نیز حل شود.</a:t>
            </a:r>
            <a:br>
              <a:rPr lang="fa-IR" dirty="0" smtClean="0"/>
            </a:br>
            <a:r>
              <a:rPr lang="fa-IR" dirty="0" smtClean="0"/>
              <a:t>امیر در یكی از نامه هایش می نویسد: «... هر قدر زودتر بیاید دیر است.» بالاخره هفت معلم از اتریش استخدام شدند و برای تدریس رشته های مهندسی - پیاده نظام و فن زورآزمایی، توپخانه، سواره نظام، معدن شناسی، طب و جراحی و تشریح، علوم طبیعی و دواسازی وارد ایران شدند. اما ۵ تن از آنان زمانی به ایران رسیدند ۲۷ محرم ۱۲۶۷ (۲۴ نوامبر ۱۸۵۱) كه دو روز از عزل امیر گذشته بود و تنها ۲ نفر از آنان در هنگام صدارت امیر وارد تهران شدند. بنابراین نگرانی امیر به جا بود. </a:t>
            </a:r>
          </a:p>
          <a:p>
            <a:endParaRPr lang="fa-IR" dirty="0"/>
          </a:p>
        </p:txBody>
      </p:sp>
      <p:pic>
        <p:nvPicPr>
          <p:cNvPr id="4098" name="Picture 2" descr="G:\جزوه\عیسی\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4"/>
            <a:ext cx="3384376"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9593"/>
      </p:ext>
    </p:extLst>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r>
              <a:rPr lang="fa-IR" dirty="0" smtClean="0"/>
              <a:t>امیر تا قبل از عزلش مدیر مدرسه را انتخاب كرد. و میرزا محمدعلی خان وزیر امور خارجه كه با فرهنگ غربی آشنایی داشت را به این سمت برگزید.</a:t>
            </a:r>
            <a:br>
              <a:rPr lang="fa-IR" dirty="0" smtClean="0"/>
            </a:br>
            <a:r>
              <a:rPr lang="fa-IR" dirty="0" smtClean="0"/>
              <a:t>در ابتدا قرار بود ۳۰ نفر شاگرد بین ۱۴ تا ۱۶ سال به عنوان اولین گروه وارد دارالفنون شوند اما در سال اول این تعداد به ۱۵۰ نفر رسید. دارالفنون در روز یكشنبه پنجم ربیع الاول ۱۲۶۸ یعنی ۱۳ روز پیش از كشته شدن امیر رسما گشایش یافت.</a:t>
            </a:r>
            <a:br>
              <a:rPr lang="fa-IR" dirty="0" smtClean="0"/>
            </a:br>
            <a:r>
              <a:rPr lang="fa-IR" dirty="0" smtClean="0"/>
              <a:t>علاوه بر علوم اصلی، تاریخ، جغرافیا، نقشه كشی، طب ایرانی، ریاضی، زبان فارسی و عربی و فرانسوی و روسی نیز تدریس می شد. در پشت دارالفنون، كارخانه شمع كافوری و آزمایشگاه فیزیك، شیمی و داروسازی نیز ساختند. چاپخانه ای نیز ضمیمه دارالفنون شد كه برخی از تالیفات معلمین و محصلین را بعدها در آن به چاپ رساندند.</a:t>
            </a:r>
            <a:endParaRPr lang="fa-IR" dirty="0"/>
          </a:p>
        </p:txBody>
      </p:sp>
      <p:pic>
        <p:nvPicPr>
          <p:cNvPr id="5122" name="Picture 2" descr="G:\جزوه\عیسی\موقعیت-مکانی-مدرسه-دارالفنون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988840"/>
            <a:ext cx="3096344" cy="4366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07647"/>
      </p:ext>
    </p:extLst>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188640"/>
            <a:ext cx="8686800" cy="838200"/>
          </a:xfrm>
        </p:spPr>
        <p:txBody>
          <a:bodyPr/>
          <a:lstStyle/>
          <a:p>
            <a:pPr algn="r"/>
            <a:r>
              <a:rPr lang="fa-IR" dirty="0" smtClean="0"/>
              <a:t>روسای </a:t>
            </a:r>
            <a:r>
              <a:rPr lang="fa-IR" dirty="0" err="1" smtClean="0"/>
              <a:t>دارلفنون</a:t>
            </a:r>
            <a:endParaRPr lang="en-US" dirty="0"/>
          </a:p>
        </p:txBody>
      </p:sp>
      <p:sp>
        <p:nvSpPr>
          <p:cNvPr id="6" name="Content Placeholder 5"/>
          <p:cNvSpPr>
            <a:spLocks noGrp="1"/>
          </p:cNvSpPr>
          <p:nvPr>
            <p:ph idx="1"/>
          </p:nvPr>
        </p:nvSpPr>
        <p:spPr/>
        <p:txBody>
          <a:bodyPr>
            <a:normAutofit fontScale="77500" lnSpcReduction="20000"/>
          </a:bodyPr>
          <a:lstStyle/>
          <a:p>
            <a:r>
              <a:rPr lang="fa-IR" dirty="0">
                <a:ea typeface="Times New Roman"/>
                <a:cs typeface="Times New Roman"/>
              </a:rPr>
              <a:t>روسای </a:t>
            </a:r>
            <a:r>
              <a:rPr lang="fa-IR" dirty="0" err="1">
                <a:ea typeface="Times New Roman"/>
                <a:cs typeface="Times New Roman"/>
              </a:rPr>
              <a:t>دارالفنون</a:t>
            </a:r>
            <a:r>
              <a:rPr lang="fa-IR" dirty="0">
                <a:ea typeface="Times New Roman"/>
                <a:cs typeface="Times New Roman"/>
              </a:rPr>
              <a:t> معمولا از مهمترین </a:t>
            </a:r>
            <a:r>
              <a:rPr lang="fa-IR" dirty="0" err="1">
                <a:ea typeface="Times New Roman"/>
                <a:cs typeface="Times New Roman"/>
              </a:rPr>
              <a:t>مقام‌های</a:t>
            </a:r>
            <a:r>
              <a:rPr lang="fa-IR" dirty="0">
                <a:ea typeface="Times New Roman"/>
                <a:cs typeface="Times New Roman"/>
              </a:rPr>
              <a:t> سیاسی مملکت بودند. افراد زیر به ترتیب </a:t>
            </a:r>
          </a:p>
          <a:p>
            <a:r>
              <a:rPr lang="fa-IR" dirty="0">
                <a:ea typeface="Times New Roman"/>
                <a:cs typeface="Times New Roman"/>
              </a:rPr>
              <a:t>1.	میرزا محمد علی خان شیرازی (وزیر امور خارجه)</a:t>
            </a:r>
          </a:p>
          <a:p>
            <a:r>
              <a:rPr lang="fa-IR" dirty="0">
                <a:ea typeface="Times New Roman"/>
                <a:cs typeface="Times New Roman"/>
              </a:rPr>
              <a:t>2.	عزیز خان </a:t>
            </a:r>
            <a:r>
              <a:rPr lang="fa-IR" dirty="0" err="1">
                <a:ea typeface="Times New Roman"/>
                <a:cs typeface="Times New Roman"/>
              </a:rPr>
              <a:t>مکری</a:t>
            </a:r>
            <a:r>
              <a:rPr lang="fa-IR" dirty="0">
                <a:ea typeface="Times New Roman"/>
                <a:cs typeface="Times New Roman"/>
              </a:rPr>
              <a:t> (سردار کل یا وزیر جنگ)</a:t>
            </a:r>
          </a:p>
          <a:p>
            <a:r>
              <a:rPr lang="fa-IR" dirty="0">
                <a:ea typeface="Times New Roman"/>
                <a:cs typeface="Times New Roman"/>
              </a:rPr>
              <a:t>3.	میرزا محمد خان امیر تومان</a:t>
            </a:r>
          </a:p>
          <a:p>
            <a:r>
              <a:rPr lang="fa-IR" dirty="0">
                <a:ea typeface="Times New Roman"/>
                <a:cs typeface="Times New Roman"/>
              </a:rPr>
              <a:t>4.	</a:t>
            </a:r>
            <a:r>
              <a:rPr lang="fa-IR" dirty="0" err="1">
                <a:ea typeface="Times New Roman"/>
                <a:cs typeface="Times New Roman"/>
              </a:rPr>
              <a:t>علیقلی</a:t>
            </a:r>
            <a:r>
              <a:rPr lang="fa-IR" dirty="0">
                <a:ea typeface="Times New Roman"/>
                <a:cs typeface="Times New Roman"/>
              </a:rPr>
              <a:t> میرزا </a:t>
            </a:r>
            <a:r>
              <a:rPr lang="fa-IR" dirty="0" err="1">
                <a:ea typeface="Times New Roman"/>
                <a:cs typeface="Times New Roman"/>
              </a:rPr>
              <a:t>اعتضاد</a:t>
            </a:r>
            <a:r>
              <a:rPr lang="fa-IR" dirty="0">
                <a:ea typeface="Times New Roman"/>
                <a:cs typeface="Times New Roman"/>
              </a:rPr>
              <a:t> </a:t>
            </a:r>
            <a:r>
              <a:rPr lang="fa-IR" dirty="0" err="1">
                <a:ea typeface="Times New Roman"/>
                <a:cs typeface="Times New Roman"/>
              </a:rPr>
              <a:t>السلطنه</a:t>
            </a:r>
            <a:r>
              <a:rPr lang="fa-IR" dirty="0">
                <a:ea typeface="Times New Roman"/>
                <a:cs typeface="Times New Roman"/>
              </a:rPr>
              <a:t> (اولین وزیر علوم ایران)</a:t>
            </a:r>
          </a:p>
          <a:p>
            <a:r>
              <a:rPr lang="fa-IR" dirty="0">
                <a:ea typeface="Times New Roman"/>
                <a:cs typeface="Times New Roman"/>
              </a:rPr>
              <a:t>5.	</a:t>
            </a:r>
            <a:r>
              <a:rPr lang="fa-IR" dirty="0" err="1">
                <a:ea typeface="Times New Roman"/>
                <a:cs typeface="Times New Roman"/>
              </a:rPr>
              <a:t>رضاقلی</a:t>
            </a:r>
            <a:r>
              <a:rPr lang="fa-IR" dirty="0">
                <a:ea typeface="Times New Roman"/>
                <a:cs typeface="Times New Roman"/>
              </a:rPr>
              <a:t> خان هدایت (به مدت هیجده سال ناظم و سپس رییس مدرسه شد)</a:t>
            </a:r>
          </a:p>
          <a:p>
            <a:r>
              <a:rPr lang="fa-IR" dirty="0">
                <a:ea typeface="Times New Roman"/>
                <a:cs typeface="Times New Roman"/>
              </a:rPr>
              <a:t>6.	</a:t>
            </a:r>
            <a:r>
              <a:rPr lang="fa-IR" dirty="0" err="1">
                <a:ea typeface="Times New Roman"/>
                <a:cs typeface="Times New Roman"/>
              </a:rPr>
              <a:t>علی‌قلی‌خان</a:t>
            </a:r>
            <a:r>
              <a:rPr lang="fa-IR" dirty="0">
                <a:ea typeface="Times New Roman"/>
                <a:cs typeface="Times New Roman"/>
              </a:rPr>
              <a:t> هدایت پسر </a:t>
            </a:r>
            <a:r>
              <a:rPr lang="fa-IR" dirty="0" err="1">
                <a:ea typeface="Times New Roman"/>
                <a:cs typeface="Times New Roman"/>
              </a:rPr>
              <a:t>رضاقلی</a:t>
            </a:r>
            <a:r>
              <a:rPr lang="fa-IR" dirty="0">
                <a:ea typeface="Times New Roman"/>
                <a:cs typeface="Times New Roman"/>
              </a:rPr>
              <a:t> خان هدایت بعدها ملقب به </a:t>
            </a:r>
            <a:r>
              <a:rPr lang="fa-IR" dirty="0" err="1">
                <a:ea typeface="Times New Roman"/>
                <a:cs typeface="Times New Roman"/>
              </a:rPr>
              <a:t>مخبرالدوله</a:t>
            </a:r>
            <a:r>
              <a:rPr lang="fa-IR" dirty="0">
                <a:ea typeface="Times New Roman"/>
                <a:cs typeface="Times New Roman"/>
              </a:rPr>
              <a:t> شد.</a:t>
            </a:r>
          </a:p>
          <a:p>
            <a:r>
              <a:rPr lang="fa-IR" dirty="0">
                <a:ea typeface="Times New Roman"/>
                <a:cs typeface="Times New Roman"/>
              </a:rPr>
              <a:t>7.	</a:t>
            </a:r>
            <a:r>
              <a:rPr lang="fa-IR" dirty="0" err="1">
                <a:ea typeface="Times New Roman"/>
                <a:cs typeface="Times New Roman"/>
              </a:rPr>
              <a:t>جعفرقلی‌خان</a:t>
            </a:r>
            <a:r>
              <a:rPr lang="fa-IR" dirty="0">
                <a:ea typeface="Times New Roman"/>
                <a:cs typeface="Times New Roman"/>
              </a:rPr>
              <a:t> هدایت برادر کوچک </a:t>
            </a:r>
            <a:r>
              <a:rPr lang="fa-IR" dirty="0" err="1">
                <a:ea typeface="Times New Roman"/>
                <a:cs typeface="Times New Roman"/>
              </a:rPr>
              <a:t>علی‌قلی</a:t>
            </a:r>
            <a:r>
              <a:rPr lang="fa-IR" dirty="0">
                <a:ea typeface="Times New Roman"/>
                <a:cs typeface="Times New Roman"/>
              </a:rPr>
              <a:t> خان ملقب به </a:t>
            </a:r>
            <a:r>
              <a:rPr lang="fa-IR" dirty="0" err="1">
                <a:ea typeface="Times New Roman"/>
                <a:cs typeface="Times New Roman"/>
              </a:rPr>
              <a:t>مخبرالملک</a:t>
            </a:r>
            <a:endParaRPr lang="fa-IR" dirty="0">
              <a:ea typeface="Times New Roman"/>
              <a:cs typeface="Times New Roman"/>
            </a:endParaRPr>
          </a:p>
          <a:p>
            <a:r>
              <a:rPr lang="fa-IR" dirty="0">
                <a:ea typeface="Times New Roman"/>
                <a:cs typeface="Times New Roman"/>
              </a:rPr>
              <a:t>8.	</a:t>
            </a:r>
            <a:r>
              <a:rPr lang="fa-IR" dirty="0" err="1">
                <a:ea typeface="Times New Roman"/>
                <a:cs typeface="Times New Roman"/>
              </a:rPr>
              <a:t>محمدحسین‌خان</a:t>
            </a:r>
            <a:r>
              <a:rPr lang="fa-IR" dirty="0">
                <a:ea typeface="Times New Roman"/>
                <a:cs typeface="Times New Roman"/>
              </a:rPr>
              <a:t> </a:t>
            </a:r>
            <a:r>
              <a:rPr lang="fa-IR" dirty="0" err="1">
                <a:ea typeface="Times New Roman"/>
                <a:cs typeface="Times New Roman"/>
              </a:rPr>
              <a:t>ادیب‌الدوله</a:t>
            </a:r>
            <a:endParaRPr lang="fa-IR" dirty="0">
              <a:ea typeface="Times New Roman"/>
              <a:cs typeface="Times New Roman"/>
            </a:endParaRPr>
          </a:p>
          <a:p>
            <a:r>
              <a:rPr lang="fa-IR" dirty="0">
                <a:ea typeface="Times New Roman"/>
                <a:cs typeface="Times New Roman"/>
              </a:rPr>
              <a:t>9.	</a:t>
            </a:r>
            <a:r>
              <a:rPr lang="fa-IR" dirty="0" err="1">
                <a:ea typeface="Times New Roman"/>
                <a:cs typeface="Times New Roman"/>
              </a:rPr>
              <a:t>رضاقلی</a:t>
            </a:r>
            <a:r>
              <a:rPr lang="fa-IR" dirty="0">
                <a:ea typeface="Times New Roman"/>
                <a:cs typeface="Times New Roman"/>
              </a:rPr>
              <a:t> هدایت پسر </a:t>
            </a:r>
            <a:r>
              <a:rPr lang="fa-IR" dirty="0" err="1">
                <a:ea typeface="Times New Roman"/>
                <a:cs typeface="Times New Roman"/>
              </a:rPr>
              <a:t>جعفرقلی‌خان</a:t>
            </a:r>
            <a:r>
              <a:rPr lang="fa-IR" dirty="0">
                <a:ea typeface="Times New Roman"/>
                <a:cs typeface="Times New Roman"/>
              </a:rPr>
              <a:t> هدایت</a:t>
            </a:r>
          </a:p>
          <a:p>
            <a:r>
              <a:rPr lang="fa-IR" dirty="0" smtClean="0">
                <a:ea typeface="Times New Roman"/>
                <a:cs typeface="Times New Roman"/>
              </a:rPr>
              <a:t>روسای </a:t>
            </a:r>
            <a:r>
              <a:rPr lang="fa-IR" dirty="0" err="1">
                <a:ea typeface="Times New Roman"/>
                <a:cs typeface="Times New Roman"/>
              </a:rPr>
              <a:t>دارالفنون</a:t>
            </a:r>
            <a:r>
              <a:rPr lang="fa-IR" dirty="0">
                <a:ea typeface="Times New Roman"/>
                <a:cs typeface="Times New Roman"/>
              </a:rPr>
              <a:t> بودند</a:t>
            </a:r>
            <a:endParaRPr lang="en-US" dirty="0"/>
          </a:p>
        </p:txBody>
      </p:sp>
    </p:spTree>
    <p:extLst>
      <p:ext uri="{BB962C8B-B14F-4D97-AF65-F5344CB8AC3E}">
        <p14:creationId xmlns:p14="http://schemas.microsoft.com/office/powerpoint/2010/main" val="3439852726"/>
      </p:ext>
    </p:extLst>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معلمان </a:t>
            </a:r>
            <a:r>
              <a:rPr lang="fa-IR" dirty="0" err="1" smtClean="0"/>
              <a:t>دارلفنون</a:t>
            </a:r>
            <a:endParaRPr lang="en-US" dirty="0"/>
          </a:p>
        </p:txBody>
      </p:sp>
      <p:sp>
        <p:nvSpPr>
          <p:cNvPr id="3" name="Content Placeholder 2"/>
          <p:cNvSpPr>
            <a:spLocks noGrp="1"/>
          </p:cNvSpPr>
          <p:nvPr>
            <p:ph idx="1"/>
          </p:nvPr>
        </p:nvSpPr>
        <p:spPr/>
        <p:txBody>
          <a:bodyPr>
            <a:normAutofit fontScale="62500" lnSpcReduction="20000"/>
          </a:bodyPr>
          <a:lstStyle/>
          <a:p>
            <a:r>
              <a:rPr lang="fa-IR" dirty="0"/>
              <a:t>•	دکتر </a:t>
            </a:r>
            <a:r>
              <a:rPr lang="fa-IR" dirty="0" err="1"/>
              <a:t>پولاک</a:t>
            </a:r>
            <a:r>
              <a:rPr lang="fa-IR" dirty="0"/>
              <a:t> (معلم طب، جراحی و </a:t>
            </a:r>
            <a:r>
              <a:rPr lang="fa-IR" dirty="0" err="1"/>
              <a:t>کحالی</a:t>
            </a:r>
            <a:r>
              <a:rPr lang="fa-IR" dirty="0"/>
              <a:t> یا «علاج چشم»)</a:t>
            </a:r>
          </a:p>
          <a:p>
            <a:r>
              <a:rPr lang="fa-IR" dirty="0"/>
              <a:t>•	دکتر </a:t>
            </a:r>
            <a:r>
              <a:rPr lang="fa-IR" dirty="0" err="1"/>
              <a:t>ژرژ</a:t>
            </a:r>
            <a:r>
              <a:rPr lang="fa-IR" dirty="0"/>
              <a:t> (معلم طب)</a:t>
            </a:r>
          </a:p>
          <a:p>
            <a:r>
              <a:rPr lang="fa-IR" dirty="0"/>
              <a:t>•	دکتر </a:t>
            </a:r>
            <a:r>
              <a:rPr lang="fa-IR" dirty="0" err="1"/>
              <a:t>گالی</a:t>
            </a:r>
            <a:r>
              <a:rPr lang="fa-IR" dirty="0"/>
              <a:t> (معلم جراحی)</a:t>
            </a:r>
          </a:p>
          <a:p>
            <a:r>
              <a:rPr lang="fa-IR" dirty="0"/>
              <a:t>•	</a:t>
            </a:r>
            <a:r>
              <a:rPr lang="fa-IR" dirty="0" err="1"/>
              <a:t>موسیو</a:t>
            </a:r>
            <a:r>
              <a:rPr lang="fa-IR" dirty="0"/>
              <a:t> </a:t>
            </a:r>
            <a:r>
              <a:rPr lang="fa-IR" dirty="0" err="1"/>
              <a:t>دانتان</a:t>
            </a:r>
            <a:r>
              <a:rPr lang="fa-IR" dirty="0"/>
              <a:t> (معلم تاریخ طبیعی)</a:t>
            </a:r>
          </a:p>
          <a:p>
            <a:r>
              <a:rPr lang="fa-IR" dirty="0"/>
              <a:t>•	</a:t>
            </a:r>
            <a:r>
              <a:rPr lang="fa-IR" dirty="0" err="1"/>
              <a:t>موسیو</a:t>
            </a:r>
            <a:r>
              <a:rPr lang="fa-IR" dirty="0"/>
              <a:t> </a:t>
            </a:r>
            <a:r>
              <a:rPr lang="fa-IR" dirty="0" err="1"/>
              <a:t>المر</a:t>
            </a:r>
            <a:r>
              <a:rPr lang="fa-IR" dirty="0"/>
              <a:t> (معلم شیمی)</a:t>
            </a:r>
          </a:p>
          <a:p>
            <a:r>
              <a:rPr lang="fa-IR" dirty="0"/>
              <a:t>•	</a:t>
            </a:r>
            <a:r>
              <a:rPr lang="fa-IR" dirty="0" err="1"/>
              <a:t>موسیو</a:t>
            </a:r>
            <a:r>
              <a:rPr lang="fa-IR" dirty="0"/>
              <a:t> </a:t>
            </a:r>
            <a:r>
              <a:rPr lang="fa-IR" dirty="0" err="1"/>
              <a:t>داوید</a:t>
            </a:r>
            <a:r>
              <a:rPr lang="fa-IR" dirty="0"/>
              <a:t> (معلم مهندسی و هندسه)</a:t>
            </a:r>
          </a:p>
          <a:p>
            <a:r>
              <a:rPr lang="fa-IR" dirty="0"/>
              <a:t>•	</a:t>
            </a:r>
            <a:r>
              <a:rPr lang="fa-IR" dirty="0" err="1"/>
              <a:t>بدیع‌اله</a:t>
            </a:r>
            <a:r>
              <a:rPr lang="fa-IR" dirty="0"/>
              <a:t> واجد سمیعی (معلم ریاضی)</a:t>
            </a:r>
          </a:p>
          <a:p>
            <a:r>
              <a:rPr lang="fa-IR" dirty="0"/>
              <a:t>•	</a:t>
            </a:r>
            <a:r>
              <a:rPr lang="fa-IR" dirty="0" err="1"/>
              <a:t>عبدالغفار</a:t>
            </a:r>
            <a:r>
              <a:rPr lang="fa-IR" dirty="0"/>
              <a:t> </a:t>
            </a:r>
            <a:r>
              <a:rPr lang="fa-IR" dirty="0" err="1"/>
              <a:t>نجم‌الدوله</a:t>
            </a:r>
            <a:r>
              <a:rPr lang="fa-IR" dirty="0"/>
              <a:t> (معلم ریاضی)</a:t>
            </a:r>
          </a:p>
          <a:p>
            <a:r>
              <a:rPr lang="fa-IR" dirty="0"/>
              <a:t>•	عبدالرزاق </a:t>
            </a:r>
            <a:r>
              <a:rPr lang="fa-IR" dirty="0" err="1"/>
              <a:t>بغایری</a:t>
            </a:r>
            <a:r>
              <a:rPr lang="fa-IR" dirty="0"/>
              <a:t> معلم مهندسی و ریاضی)</a:t>
            </a:r>
          </a:p>
          <a:p>
            <a:r>
              <a:rPr lang="fa-IR" dirty="0"/>
              <a:t>•	</a:t>
            </a:r>
            <a:r>
              <a:rPr lang="fa-IR" dirty="0" err="1"/>
              <a:t>یوهان</a:t>
            </a:r>
            <a:r>
              <a:rPr lang="fa-IR" dirty="0"/>
              <a:t> لوئیس </a:t>
            </a:r>
            <a:r>
              <a:rPr lang="fa-IR" dirty="0" err="1"/>
              <a:t>شلیمر</a:t>
            </a:r>
            <a:r>
              <a:rPr lang="fa-IR" dirty="0"/>
              <a:t> (معلم طب، </a:t>
            </a:r>
            <a:r>
              <a:rPr lang="fa-IR" dirty="0" err="1"/>
              <a:t>بیماری‌های</a:t>
            </a:r>
            <a:r>
              <a:rPr lang="fa-IR" dirty="0"/>
              <a:t> جلدی و تشریح)</a:t>
            </a:r>
          </a:p>
          <a:p>
            <a:r>
              <a:rPr lang="fa-IR" dirty="0"/>
              <a:t>•	</a:t>
            </a:r>
            <a:r>
              <a:rPr lang="fa-IR" dirty="0" err="1"/>
              <a:t>ژول</a:t>
            </a:r>
            <a:r>
              <a:rPr lang="fa-IR" dirty="0"/>
              <a:t> </a:t>
            </a:r>
            <a:r>
              <a:rPr lang="fa-IR" dirty="0" err="1"/>
              <a:t>ریشار</a:t>
            </a:r>
            <a:r>
              <a:rPr lang="fa-IR" dirty="0"/>
              <a:t> (او در ایران مسلمان شد و نام رضا را برای خود برگزید - معلم زبان فرانسه)</a:t>
            </a:r>
          </a:p>
          <a:p>
            <a:r>
              <a:rPr lang="fa-IR" dirty="0"/>
              <a:t>•	یوسف </a:t>
            </a:r>
            <a:r>
              <a:rPr lang="fa-IR" dirty="0" err="1"/>
              <a:t>ریشار</a:t>
            </a:r>
            <a:r>
              <a:rPr lang="fa-IR" dirty="0"/>
              <a:t> («محمدرضا خان»(فرزند </a:t>
            </a:r>
            <a:r>
              <a:rPr lang="fa-IR" dirty="0" err="1"/>
              <a:t>ژول</a:t>
            </a:r>
            <a:r>
              <a:rPr lang="fa-IR" dirty="0"/>
              <a:t> </a:t>
            </a:r>
            <a:r>
              <a:rPr lang="fa-IR" dirty="0" err="1"/>
              <a:t>ریشار</a:t>
            </a:r>
            <a:r>
              <a:rPr lang="fa-IR" dirty="0"/>
              <a:t>) ملقب به «یوسف </a:t>
            </a:r>
            <a:r>
              <a:rPr lang="fa-IR" dirty="0" err="1"/>
              <a:t>ریشارخان</a:t>
            </a:r>
            <a:r>
              <a:rPr lang="fa-IR" dirty="0"/>
              <a:t>») (معلم زبان فرانسه</a:t>
            </a:r>
          </a:p>
          <a:p>
            <a:endParaRPr lang="en-US" dirty="0"/>
          </a:p>
        </p:txBody>
      </p:sp>
    </p:spTree>
    <p:extLst>
      <p:ext uri="{BB962C8B-B14F-4D97-AF65-F5344CB8AC3E}">
        <p14:creationId xmlns:p14="http://schemas.microsoft.com/office/powerpoint/2010/main" val="234871424"/>
      </p:ext>
    </p:extLst>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686800" cy="838200"/>
          </a:xfrm>
        </p:spPr>
        <p:txBody>
          <a:bodyPr/>
          <a:lstStyle/>
          <a:p>
            <a:pPr algn="r"/>
            <a:r>
              <a:rPr lang="fa-IR" dirty="0" smtClean="0"/>
              <a:t>دانش </a:t>
            </a:r>
            <a:r>
              <a:rPr lang="fa-IR" dirty="0" err="1" smtClean="0"/>
              <a:t>اموختگان</a:t>
            </a:r>
            <a:r>
              <a:rPr lang="fa-IR" dirty="0" smtClean="0"/>
              <a:t> </a:t>
            </a:r>
            <a:r>
              <a:rPr lang="fa-IR" dirty="0" err="1" smtClean="0"/>
              <a:t>دارلفنون</a:t>
            </a:r>
            <a:endParaRPr lang="en-US" dirty="0"/>
          </a:p>
        </p:txBody>
      </p:sp>
      <p:sp>
        <p:nvSpPr>
          <p:cNvPr id="3" name="Content Placeholder 2"/>
          <p:cNvSpPr>
            <a:spLocks noGrp="1"/>
          </p:cNvSpPr>
          <p:nvPr>
            <p:ph idx="1"/>
          </p:nvPr>
        </p:nvSpPr>
        <p:spPr/>
        <p:txBody>
          <a:bodyPr>
            <a:noAutofit/>
          </a:bodyPr>
          <a:lstStyle/>
          <a:p>
            <a:r>
              <a:rPr lang="fa-IR" sz="1600" dirty="0">
                <a:ea typeface="Times New Roman"/>
                <a:cs typeface="Times New Roman"/>
              </a:rPr>
              <a:t>با پایان دوره تحصیل نخستین نسل </a:t>
            </a:r>
            <a:r>
              <a:rPr lang="fa-IR" sz="1600" dirty="0" err="1">
                <a:ea typeface="Times New Roman"/>
                <a:cs typeface="Times New Roman"/>
              </a:rPr>
              <a:t>دانش‌آموزان</a:t>
            </a:r>
            <a:r>
              <a:rPr lang="fa-IR" sz="1600" dirty="0">
                <a:ea typeface="Times New Roman"/>
                <a:cs typeface="Times New Roman"/>
              </a:rPr>
              <a:t> </a:t>
            </a:r>
            <a:r>
              <a:rPr lang="fa-IR" sz="1600" dirty="0" err="1">
                <a:ea typeface="Times New Roman"/>
                <a:cs typeface="Times New Roman"/>
              </a:rPr>
              <a:t>دارالفنون</a:t>
            </a:r>
            <a:r>
              <a:rPr lang="fa-IR" sz="1600" dirty="0">
                <a:ea typeface="Times New Roman"/>
                <a:cs typeface="Times New Roman"/>
              </a:rPr>
              <a:t> در سال </a:t>
            </a:r>
            <a:r>
              <a:rPr lang="fa-IR" sz="1600" dirty="0" smtClean="0">
                <a:ea typeface="Times New Roman"/>
                <a:cs typeface="Times New Roman"/>
              </a:rPr>
              <a:t>۱۸۵۸</a:t>
            </a:r>
            <a:r>
              <a:rPr lang="fa-IR" sz="1600" dirty="0">
                <a:ea typeface="Times New Roman"/>
                <a:cs typeface="Times New Roman"/>
              </a:rPr>
              <a:t>اولین گروه از </a:t>
            </a:r>
            <a:r>
              <a:rPr lang="fa-IR" sz="1600" dirty="0" err="1">
                <a:ea typeface="Times New Roman"/>
                <a:cs typeface="Times New Roman"/>
              </a:rPr>
              <a:t>دانش‌آموختگان</a:t>
            </a:r>
            <a:r>
              <a:rPr lang="fa-IR" sz="1600" dirty="0">
                <a:ea typeface="Times New Roman"/>
                <a:cs typeface="Times New Roman"/>
              </a:rPr>
              <a:t> آشنا با علوم و معارف جدید اروپایی پا به عرصه اجتماع گذاردند. از آن پس و در همه </a:t>
            </a:r>
            <a:r>
              <a:rPr lang="fa-IR" sz="1600" dirty="0" err="1">
                <a:ea typeface="Times New Roman"/>
                <a:cs typeface="Times New Roman"/>
              </a:rPr>
              <a:t>دهه‌های</a:t>
            </a:r>
            <a:r>
              <a:rPr lang="fa-IR" sz="1600" dirty="0">
                <a:ea typeface="Times New Roman"/>
                <a:cs typeface="Times New Roman"/>
              </a:rPr>
              <a:t> بعد </a:t>
            </a:r>
            <a:r>
              <a:rPr lang="fa-IR" sz="1600" dirty="0" err="1">
                <a:ea typeface="Times New Roman"/>
                <a:cs typeface="Times New Roman"/>
              </a:rPr>
              <a:t>فارغ‌التحصیلان</a:t>
            </a:r>
            <a:r>
              <a:rPr lang="fa-IR" sz="1600" dirty="0">
                <a:ea typeface="Times New Roman"/>
                <a:cs typeface="Times New Roman"/>
              </a:rPr>
              <a:t> </a:t>
            </a:r>
            <a:r>
              <a:rPr lang="fa-IR" sz="1600" dirty="0" err="1">
                <a:ea typeface="Times New Roman"/>
                <a:cs typeface="Times New Roman"/>
              </a:rPr>
              <a:t>دارالفنون</a:t>
            </a:r>
            <a:r>
              <a:rPr lang="fa-IR" sz="1600" dirty="0">
                <a:ea typeface="Times New Roman"/>
                <a:cs typeface="Times New Roman"/>
              </a:rPr>
              <a:t> همواره از </a:t>
            </a:r>
            <a:r>
              <a:rPr lang="fa-IR" sz="1600" dirty="0" err="1">
                <a:ea typeface="Times New Roman"/>
                <a:cs typeface="Times New Roman"/>
              </a:rPr>
              <a:t>تاثیرگذارترین</a:t>
            </a:r>
            <a:r>
              <a:rPr lang="fa-IR" sz="1600" dirty="0">
                <a:ea typeface="Times New Roman"/>
                <a:cs typeface="Times New Roman"/>
              </a:rPr>
              <a:t> افراد در فضای سیاسی و اجتماعی ایران بودند. مشهورترین فارغ </a:t>
            </a:r>
            <a:r>
              <a:rPr lang="fa-IR" sz="1600" dirty="0" err="1">
                <a:ea typeface="Times New Roman"/>
                <a:cs typeface="Times New Roman"/>
              </a:rPr>
              <a:t>التحصیل</a:t>
            </a:r>
            <a:r>
              <a:rPr lang="fa-IR" sz="1600" dirty="0">
                <a:ea typeface="Times New Roman"/>
                <a:cs typeface="Times New Roman"/>
              </a:rPr>
              <a:t> از نسل اول </a:t>
            </a:r>
            <a:r>
              <a:rPr lang="fa-IR" sz="1600" dirty="0" err="1">
                <a:ea typeface="Times New Roman"/>
                <a:cs typeface="Times New Roman"/>
              </a:rPr>
              <a:t>دارالفنون</a:t>
            </a:r>
            <a:r>
              <a:rPr lang="fa-IR" sz="1600" dirty="0">
                <a:ea typeface="Times New Roman"/>
                <a:cs typeface="Times New Roman"/>
              </a:rPr>
              <a:t>، </a:t>
            </a:r>
            <a:r>
              <a:rPr lang="fa-IR" sz="1600" u="sng" dirty="0" err="1">
                <a:solidFill>
                  <a:srgbClr val="0000FF"/>
                </a:solidFill>
                <a:latin typeface="Calibri"/>
                <a:ea typeface="Times New Roman"/>
                <a:cs typeface="Times New Roman"/>
                <a:hlinkClick r:id="rId2" tooltip="محمدحسن‌خان صنیع‌الدوله"/>
              </a:rPr>
              <a:t>محمدحسن‌خان</a:t>
            </a:r>
            <a:r>
              <a:rPr lang="fa-IR" sz="1600" u="sng" dirty="0">
                <a:solidFill>
                  <a:srgbClr val="0000FF"/>
                </a:solidFill>
                <a:latin typeface="Calibri"/>
                <a:ea typeface="Times New Roman"/>
                <a:cs typeface="Times New Roman"/>
                <a:hlinkClick r:id="rId2" tooltip="محمدحسن‌خان صنیع‌الدوله"/>
              </a:rPr>
              <a:t> </a:t>
            </a:r>
            <a:r>
              <a:rPr lang="fa-IR" sz="1600" u="sng" dirty="0" err="1">
                <a:solidFill>
                  <a:srgbClr val="0000FF"/>
                </a:solidFill>
                <a:latin typeface="Calibri"/>
                <a:ea typeface="Times New Roman"/>
                <a:cs typeface="Times New Roman"/>
                <a:hlinkClick r:id="rId2" tooltip="محمدحسن‌خان صنیع‌الدوله"/>
              </a:rPr>
              <a:t>صنیع‌الدوله</a:t>
            </a:r>
            <a:r>
              <a:rPr lang="en-US" sz="1600" dirty="0">
                <a:latin typeface="Times New Roman"/>
                <a:ea typeface="Times New Roman"/>
              </a:rPr>
              <a:t> </a:t>
            </a:r>
            <a:r>
              <a:rPr lang="fa-IR" sz="1600" dirty="0">
                <a:latin typeface="Times New Roman"/>
                <a:ea typeface="Times New Roman"/>
              </a:rPr>
              <a:t>معروف به اعتماد </a:t>
            </a:r>
            <a:r>
              <a:rPr lang="fa-IR" sz="1600" dirty="0" err="1">
                <a:latin typeface="Times New Roman"/>
                <a:ea typeface="Times New Roman"/>
              </a:rPr>
              <a:t>السلطنه</a:t>
            </a:r>
            <a:r>
              <a:rPr lang="fa-IR" sz="1600" dirty="0">
                <a:latin typeface="Times New Roman"/>
                <a:ea typeface="Times New Roman"/>
              </a:rPr>
              <a:t> بود که پس از تحصیل در </a:t>
            </a:r>
            <a:r>
              <a:rPr lang="fa-IR" sz="1600" dirty="0" err="1">
                <a:latin typeface="Times New Roman"/>
                <a:ea typeface="Times New Roman"/>
              </a:rPr>
              <a:t>دارالفنون</a:t>
            </a:r>
            <a:r>
              <a:rPr lang="fa-IR" sz="1600" dirty="0">
                <a:latin typeface="Times New Roman"/>
                <a:ea typeface="Times New Roman"/>
              </a:rPr>
              <a:t> و سپس در فرانسه به </a:t>
            </a:r>
            <a:r>
              <a:rPr lang="fa-IR" sz="1600" dirty="0" smtClean="0">
                <a:latin typeface="Times New Roman"/>
                <a:ea typeface="Times New Roman"/>
              </a:rPr>
              <a:t>سمت </a:t>
            </a:r>
            <a:r>
              <a:rPr lang="fa-IR" sz="1600" dirty="0">
                <a:latin typeface="Times New Roman"/>
                <a:ea typeface="Times New Roman"/>
              </a:rPr>
              <a:t>ریاست </a:t>
            </a:r>
            <a:r>
              <a:rPr lang="fa-IR" sz="1600" u="sng" dirty="0">
                <a:solidFill>
                  <a:srgbClr val="0000FF"/>
                </a:solidFill>
                <a:latin typeface="Calibri"/>
                <a:ea typeface="Times New Roman"/>
                <a:cs typeface="Times New Roman"/>
                <a:hlinkClick r:id="rId3" tooltip="دارالترجمه همایونی (صفحه وجود ندارد)"/>
              </a:rPr>
              <a:t>دارالترجمه </a:t>
            </a:r>
            <a:r>
              <a:rPr lang="fa-IR" sz="1600" u="sng" dirty="0" err="1">
                <a:solidFill>
                  <a:srgbClr val="0000FF"/>
                </a:solidFill>
                <a:latin typeface="Calibri"/>
                <a:ea typeface="Times New Roman"/>
                <a:cs typeface="Times New Roman"/>
                <a:hlinkClick r:id="rId3" tooltip="دارالترجمه همایونی (صفحه وجود ندارد)"/>
              </a:rPr>
              <a:t>همایونی</a:t>
            </a:r>
            <a:r>
              <a:rPr lang="en-US" sz="1600" dirty="0">
                <a:latin typeface="Times New Roman"/>
                <a:ea typeface="Times New Roman"/>
              </a:rPr>
              <a:t> </a:t>
            </a:r>
            <a:r>
              <a:rPr lang="fa-IR" sz="1600" dirty="0">
                <a:latin typeface="Times New Roman"/>
                <a:ea typeface="Times New Roman"/>
              </a:rPr>
              <a:t>و مترجم مخصوص ناصرالدین شاه و همچنین وزیر انطباعات (چاپ و نشر) </a:t>
            </a:r>
            <a:r>
              <a:rPr lang="fa-IR" sz="1600" dirty="0" smtClean="0">
                <a:latin typeface="Times New Roman"/>
                <a:ea typeface="Times New Roman"/>
              </a:rPr>
              <a:t>رسید.</a:t>
            </a:r>
            <a:r>
              <a:rPr lang="en-US" sz="1600" u="sng" baseline="30000" dirty="0" smtClean="0">
                <a:solidFill>
                  <a:srgbClr val="0000FF"/>
                </a:solidFill>
                <a:latin typeface="Times New Roman"/>
                <a:ea typeface="Times New Roman"/>
                <a:cs typeface="Arial"/>
              </a:rPr>
              <a:t> </a:t>
            </a:r>
            <a:r>
              <a:rPr lang="fa-IR" sz="1600" dirty="0" smtClean="0">
                <a:latin typeface="Times New Roman"/>
                <a:ea typeface="Times New Roman"/>
              </a:rPr>
              <a:t>هرچند </a:t>
            </a:r>
            <a:r>
              <a:rPr lang="fa-IR" sz="1600" dirty="0">
                <a:latin typeface="Times New Roman"/>
                <a:ea typeface="Times New Roman"/>
              </a:rPr>
              <a:t>که </a:t>
            </a:r>
            <a:r>
              <a:rPr lang="fa-IR" sz="1600" dirty="0" err="1">
                <a:latin typeface="Times New Roman"/>
                <a:ea typeface="Times New Roman"/>
              </a:rPr>
              <a:t>دارالفنون</a:t>
            </a:r>
            <a:r>
              <a:rPr lang="fa-IR" sz="1600" dirty="0">
                <a:latin typeface="Times New Roman"/>
                <a:ea typeface="Times New Roman"/>
              </a:rPr>
              <a:t> از همان نسل نخست توانست اشتیاق به فراگیری علوم و معارف جدید به سبک اروپایی را در بین </a:t>
            </a:r>
            <a:r>
              <a:rPr lang="fa-IR" sz="1600" dirty="0" err="1">
                <a:latin typeface="Times New Roman"/>
                <a:ea typeface="Times New Roman"/>
              </a:rPr>
              <a:t>دانش‌آموزان</a:t>
            </a:r>
            <a:r>
              <a:rPr lang="fa-IR" sz="1600" dirty="0">
                <a:latin typeface="Times New Roman"/>
                <a:ea typeface="Times New Roman"/>
              </a:rPr>
              <a:t> برانگیزد، اما تفاوت آشکاری بین </a:t>
            </a:r>
            <a:r>
              <a:rPr lang="fa-IR" sz="1600" dirty="0" err="1">
                <a:latin typeface="Times New Roman"/>
                <a:ea typeface="Times New Roman"/>
              </a:rPr>
              <a:t>فارغ‌اتحصیلان</a:t>
            </a:r>
            <a:r>
              <a:rPr lang="fa-IR" sz="1600" dirty="0">
                <a:latin typeface="Times New Roman"/>
                <a:ea typeface="Times New Roman"/>
              </a:rPr>
              <a:t> متاخرتر با </a:t>
            </a:r>
            <a:r>
              <a:rPr lang="fa-IR" sz="1600" dirty="0" err="1">
                <a:latin typeface="Times New Roman"/>
                <a:ea typeface="Times New Roman"/>
              </a:rPr>
              <a:t>نسل‌های</a:t>
            </a:r>
            <a:r>
              <a:rPr lang="fa-IR" sz="1600" dirty="0">
                <a:latin typeface="Times New Roman"/>
                <a:ea typeface="Times New Roman"/>
              </a:rPr>
              <a:t> اولیه مشهود بود: به واسطه آموزش فراگرفته در </a:t>
            </a:r>
            <a:r>
              <a:rPr lang="fa-IR" sz="1600" dirty="0" err="1">
                <a:latin typeface="Times New Roman"/>
                <a:ea typeface="Times New Roman"/>
              </a:rPr>
              <a:t>دارالفنون</a:t>
            </a:r>
            <a:r>
              <a:rPr lang="fa-IR" sz="1600" dirty="0">
                <a:latin typeface="Times New Roman"/>
                <a:ea typeface="Times New Roman"/>
              </a:rPr>
              <a:t>، شرایط سیاسی کشور در عهد ناصری و آشنایی روزافزون با </a:t>
            </a:r>
            <a:r>
              <a:rPr lang="fa-IR" sz="1600" dirty="0" err="1">
                <a:latin typeface="Times New Roman"/>
                <a:ea typeface="Times New Roman"/>
              </a:rPr>
              <a:t>ایده‌های</a:t>
            </a:r>
            <a:r>
              <a:rPr lang="fa-IR" sz="1600" dirty="0">
                <a:latin typeface="Times New Roman"/>
                <a:ea typeface="Times New Roman"/>
              </a:rPr>
              <a:t> </a:t>
            </a:r>
            <a:r>
              <a:rPr lang="fa-IR" sz="1600" dirty="0" err="1">
                <a:latin typeface="Times New Roman"/>
                <a:ea typeface="Times New Roman"/>
              </a:rPr>
              <a:t>ملی‌گرایانه</a:t>
            </a:r>
            <a:r>
              <a:rPr lang="fa-IR" sz="1600" dirty="0">
                <a:latin typeface="Times New Roman"/>
                <a:ea typeface="Times New Roman"/>
              </a:rPr>
              <a:t> و تفکرات روشنفکرانه متفکرین قرن هیجدهم فرانسه، </a:t>
            </a:r>
            <a:r>
              <a:rPr lang="fa-IR" sz="1600" dirty="0" err="1">
                <a:latin typeface="Times New Roman"/>
                <a:ea typeface="Times New Roman"/>
              </a:rPr>
              <a:t>نسل‌های</a:t>
            </a:r>
            <a:r>
              <a:rPr lang="fa-IR" sz="1600" dirty="0">
                <a:latin typeface="Times New Roman"/>
                <a:ea typeface="Times New Roman"/>
              </a:rPr>
              <a:t> بعدی </a:t>
            </a:r>
            <a:r>
              <a:rPr lang="fa-IR" sz="1600" dirty="0" err="1">
                <a:latin typeface="Times New Roman"/>
                <a:ea typeface="Times New Roman"/>
              </a:rPr>
              <a:t>دانش‌آموختگان</a:t>
            </a:r>
            <a:r>
              <a:rPr lang="fa-IR" sz="1600" dirty="0">
                <a:latin typeface="Times New Roman"/>
                <a:ea typeface="Times New Roman"/>
              </a:rPr>
              <a:t> </a:t>
            </a:r>
            <a:r>
              <a:rPr lang="fa-IR" sz="1600" dirty="0" err="1">
                <a:latin typeface="Times New Roman"/>
                <a:ea typeface="Times New Roman"/>
              </a:rPr>
              <a:t>دارالفنون</a:t>
            </a:r>
            <a:r>
              <a:rPr lang="fa-IR" sz="1600" dirty="0">
                <a:latin typeface="Times New Roman"/>
                <a:ea typeface="Times New Roman"/>
              </a:rPr>
              <a:t> دارای وجوه ناسیونالیستی یا روشنفکری بیشتری بوده و نسبت به شرایط سیاسی و اجتماعی ایران وقوف بیشتری </a:t>
            </a:r>
            <a:r>
              <a:rPr lang="fa-IR" sz="1600" dirty="0" err="1" smtClean="0">
                <a:latin typeface="Times New Roman"/>
                <a:ea typeface="Times New Roman"/>
              </a:rPr>
              <a:t>داشتند.این</a:t>
            </a:r>
            <a:r>
              <a:rPr lang="fa-IR" sz="1600" dirty="0" smtClean="0">
                <a:latin typeface="Times New Roman"/>
                <a:ea typeface="Times New Roman"/>
              </a:rPr>
              <a:t> </a:t>
            </a:r>
            <a:r>
              <a:rPr lang="fa-IR" sz="1600" dirty="0">
                <a:latin typeface="Times New Roman"/>
                <a:ea typeface="Times New Roman"/>
              </a:rPr>
              <a:t>نسل از فارغ </a:t>
            </a:r>
            <a:r>
              <a:rPr lang="fa-IR" sz="1600" dirty="0" err="1">
                <a:latin typeface="Times New Roman"/>
                <a:ea typeface="Times New Roman"/>
              </a:rPr>
              <a:t>التحصیلان</a:t>
            </a:r>
            <a:r>
              <a:rPr lang="fa-IR" sz="1600" dirty="0">
                <a:latin typeface="Times New Roman"/>
                <a:ea typeface="Times New Roman"/>
              </a:rPr>
              <a:t> </a:t>
            </a:r>
            <a:r>
              <a:rPr lang="fa-IR" sz="1600" dirty="0" err="1">
                <a:latin typeface="Times New Roman"/>
                <a:ea typeface="Times New Roman"/>
              </a:rPr>
              <a:t>دارالفنون</a:t>
            </a:r>
            <a:r>
              <a:rPr lang="fa-IR" sz="1600" dirty="0">
                <a:latin typeface="Times New Roman"/>
                <a:ea typeface="Times New Roman"/>
              </a:rPr>
              <a:t> نسبت به سایر هموطنان خود درک بهتری از دنیای جدید و رابطه و جایگاه ایران در این دنیا داشته و نسلی از منتقدین طبقه حاکم، جزم اندیشی دینی و </a:t>
            </a:r>
            <a:r>
              <a:rPr lang="fa-IR" sz="1600" dirty="0" err="1">
                <a:latin typeface="Times New Roman"/>
                <a:ea typeface="Times New Roman"/>
              </a:rPr>
              <a:t>عقب‌افتادگی</a:t>
            </a:r>
            <a:r>
              <a:rPr lang="fa-IR" sz="1600" dirty="0">
                <a:latin typeface="Times New Roman"/>
                <a:ea typeface="Times New Roman"/>
              </a:rPr>
              <a:t> فرهنگی را </a:t>
            </a:r>
            <a:r>
              <a:rPr lang="fa-IR" sz="1600" dirty="0" err="1">
                <a:latin typeface="Times New Roman"/>
                <a:ea typeface="Times New Roman"/>
              </a:rPr>
              <a:t>بوجود</a:t>
            </a:r>
            <a:r>
              <a:rPr lang="fa-IR" sz="1600" dirty="0">
                <a:latin typeface="Times New Roman"/>
                <a:ea typeface="Times New Roman"/>
              </a:rPr>
              <a:t> آوردند. بسیاری از فارغ </a:t>
            </a:r>
            <a:r>
              <a:rPr lang="fa-IR" sz="1600" dirty="0" err="1">
                <a:latin typeface="Times New Roman"/>
                <a:ea typeface="Times New Roman"/>
              </a:rPr>
              <a:t>التحصیلان</a:t>
            </a:r>
            <a:r>
              <a:rPr lang="fa-IR" sz="1600" dirty="0">
                <a:latin typeface="Times New Roman"/>
                <a:ea typeface="Times New Roman"/>
              </a:rPr>
              <a:t> </a:t>
            </a:r>
            <a:r>
              <a:rPr lang="fa-IR" sz="1600" dirty="0" err="1">
                <a:latin typeface="Times New Roman"/>
                <a:ea typeface="Times New Roman"/>
              </a:rPr>
              <a:t>دارالفنون</a:t>
            </a:r>
            <a:r>
              <a:rPr lang="fa-IR" sz="1600" dirty="0">
                <a:latin typeface="Times New Roman"/>
                <a:ea typeface="Times New Roman"/>
              </a:rPr>
              <a:t> وارد </a:t>
            </a:r>
            <a:r>
              <a:rPr lang="fa-IR" sz="1600" dirty="0" err="1">
                <a:latin typeface="Times New Roman"/>
                <a:ea typeface="Times New Roman"/>
              </a:rPr>
              <a:t>فعالیت‌های</a:t>
            </a:r>
            <a:r>
              <a:rPr lang="fa-IR" sz="1600" dirty="0">
                <a:latin typeface="Times New Roman"/>
                <a:ea typeface="Times New Roman"/>
              </a:rPr>
              <a:t> سیاسی شده و در </a:t>
            </a:r>
            <a:r>
              <a:rPr lang="fa-IR" sz="1600" u="sng" dirty="0">
                <a:solidFill>
                  <a:srgbClr val="0000FF"/>
                </a:solidFill>
                <a:latin typeface="Calibri"/>
                <a:ea typeface="Times New Roman"/>
                <a:cs typeface="Times New Roman"/>
                <a:hlinkClick r:id="rId4" tooltip="جنبش مشروطه ایران"/>
              </a:rPr>
              <a:t>جنبش مشروطه</a:t>
            </a:r>
            <a:r>
              <a:rPr lang="en-US" sz="1600" dirty="0">
                <a:latin typeface="Times New Roman"/>
                <a:ea typeface="Times New Roman"/>
              </a:rPr>
              <a:t> </a:t>
            </a:r>
            <a:r>
              <a:rPr lang="fa-IR" sz="1600" dirty="0">
                <a:latin typeface="Times New Roman"/>
                <a:ea typeface="Times New Roman"/>
              </a:rPr>
              <a:t>مشارکت تاثیرگذاری داشتند</a:t>
            </a:r>
            <a:r>
              <a:rPr lang="en-US" sz="1600" dirty="0">
                <a:latin typeface="Times New Roman"/>
                <a:ea typeface="Times New Roman"/>
              </a:rPr>
              <a:t>: </a:t>
            </a:r>
            <a:r>
              <a:rPr lang="fa-IR" sz="1600" u="sng" dirty="0" err="1">
                <a:solidFill>
                  <a:srgbClr val="0000FF"/>
                </a:solidFill>
                <a:latin typeface="Calibri"/>
                <a:ea typeface="Times New Roman"/>
                <a:cs typeface="Times New Roman"/>
                <a:hlinkClick r:id="rId5" tooltip="مرتضی‌قلی صنیع‌الدوله"/>
              </a:rPr>
              <a:t>صنیع‌الدوله</a:t>
            </a:r>
            <a:r>
              <a:rPr lang="en-US" sz="1600" dirty="0">
                <a:latin typeface="Times New Roman"/>
                <a:ea typeface="Times New Roman"/>
              </a:rPr>
              <a:t> </a:t>
            </a:r>
            <a:r>
              <a:rPr lang="fa-IR" sz="1600" dirty="0">
                <a:latin typeface="Times New Roman"/>
                <a:ea typeface="Times New Roman"/>
              </a:rPr>
              <a:t>و </a:t>
            </a:r>
            <a:r>
              <a:rPr lang="fa-IR" sz="1600" u="sng" dirty="0">
                <a:solidFill>
                  <a:srgbClr val="0000FF"/>
                </a:solidFill>
                <a:latin typeface="Calibri"/>
                <a:ea typeface="Times New Roman"/>
                <a:cs typeface="Times New Roman"/>
                <a:hlinkClick r:id="rId6" tooltip="احتشام السلطنه"/>
              </a:rPr>
              <a:t>احتشام </a:t>
            </a:r>
            <a:r>
              <a:rPr lang="fa-IR" sz="1600" u="sng" dirty="0" err="1">
                <a:solidFill>
                  <a:srgbClr val="0000FF"/>
                </a:solidFill>
                <a:latin typeface="Calibri"/>
                <a:ea typeface="Times New Roman"/>
                <a:cs typeface="Times New Roman"/>
                <a:hlinkClick r:id="rId6" tooltip="احتشام السلطنه"/>
              </a:rPr>
              <a:t>السلطنه</a:t>
            </a:r>
            <a:r>
              <a:rPr lang="en-US" sz="1600" dirty="0">
                <a:latin typeface="Times New Roman"/>
                <a:ea typeface="Times New Roman"/>
              </a:rPr>
              <a:t> </a:t>
            </a:r>
            <a:r>
              <a:rPr lang="fa-IR" sz="1600" dirty="0">
                <a:latin typeface="Times New Roman"/>
                <a:ea typeface="Times New Roman"/>
              </a:rPr>
              <a:t>اولین و دومین روسای مجلس شورای ملی و </a:t>
            </a:r>
            <a:r>
              <a:rPr lang="fa-IR" sz="1600" u="sng" dirty="0">
                <a:solidFill>
                  <a:srgbClr val="0000FF"/>
                </a:solidFill>
                <a:latin typeface="Calibri"/>
                <a:ea typeface="Times New Roman"/>
                <a:cs typeface="Times New Roman"/>
                <a:hlinkClick r:id="rId7" tooltip="میرزا جهانگیرخان"/>
              </a:rPr>
              <a:t>میرزا </a:t>
            </a:r>
            <a:r>
              <a:rPr lang="fa-IR" sz="1600" u="sng" dirty="0" err="1">
                <a:solidFill>
                  <a:srgbClr val="0000FF"/>
                </a:solidFill>
                <a:latin typeface="Calibri"/>
                <a:ea typeface="Times New Roman"/>
                <a:cs typeface="Times New Roman"/>
                <a:hlinkClick r:id="rId7" tooltip="میرزا جهانگیرخان"/>
              </a:rPr>
              <a:t>جهانگیرخان</a:t>
            </a:r>
            <a:r>
              <a:rPr lang="en-US" sz="1600" dirty="0">
                <a:latin typeface="Times New Roman"/>
                <a:ea typeface="Times New Roman"/>
              </a:rPr>
              <a:t> </a:t>
            </a:r>
            <a:r>
              <a:rPr lang="fa-IR" sz="1600" dirty="0">
                <a:latin typeface="Times New Roman"/>
                <a:ea typeface="Times New Roman"/>
              </a:rPr>
              <a:t>روزنامه نگار و مدیر روزنامه تاثیرگذار </a:t>
            </a:r>
            <a:r>
              <a:rPr lang="fa-IR" sz="1600" u="sng" dirty="0">
                <a:solidFill>
                  <a:srgbClr val="0000FF"/>
                </a:solidFill>
                <a:latin typeface="Calibri"/>
                <a:ea typeface="Times New Roman"/>
                <a:cs typeface="Times New Roman"/>
                <a:hlinkClick r:id="rId8" tooltip="صور اسرافیل (روزنامه)"/>
              </a:rPr>
              <a:t>صور </a:t>
            </a:r>
            <a:r>
              <a:rPr lang="fa-IR" sz="1600" u="sng" dirty="0" err="1">
                <a:solidFill>
                  <a:srgbClr val="0000FF"/>
                </a:solidFill>
                <a:latin typeface="Calibri"/>
                <a:ea typeface="Times New Roman"/>
                <a:cs typeface="Times New Roman"/>
                <a:hlinkClick r:id="rId8" tooltip="صور اسرافیل (روزنامه)"/>
              </a:rPr>
              <a:t>اسرافیل</a:t>
            </a:r>
            <a:r>
              <a:rPr lang="en-US" sz="1600" dirty="0">
                <a:latin typeface="Times New Roman"/>
                <a:ea typeface="Times New Roman"/>
              </a:rPr>
              <a:t> </a:t>
            </a:r>
            <a:r>
              <a:rPr lang="fa-IR" sz="1600" dirty="0">
                <a:latin typeface="Times New Roman"/>
                <a:ea typeface="Times New Roman"/>
              </a:rPr>
              <a:t>از </a:t>
            </a:r>
            <a:r>
              <a:rPr lang="fa-IR" sz="1600" dirty="0" err="1">
                <a:latin typeface="Times New Roman"/>
                <a:ea typeface="Times New Roman"/>
              </a:rPr>
              <a:t>دانش‌آموختگان</a:t>
            </a:r>
            <a:r>
              <a:rPr lang="fa-IR" sz="1600" dirty="0">
                <a:latin typeface="Times New Roman"/>
                <a:ea typeface="Times New Roman"/>
              </a:rPr>
              <a:t> </a:t>
            </a:r>
            <a:r>
              <a:rPr lang="fa-IR" sz="1600" dirty="0" err="1">
                <a:latin typeface="Times New Roman"/>
                <a:ea typeface="Times New Roman"/>
              </a:rPr>
              <a:t>دارالفنون</a:t>
            </a:r>
            <a:r>
              <a:rPr lang="fa-IR" sz="1600" dirty="0">
                <a:latin typeface="Times New Roman"/>
                <a:ea typeface="Times New Roman"/>
              </a:rPr>
              <a:t> بودند. بسیاری از معلمین و فارغ </a:t>
            </a:r>
            <a:r>
              <a:rPr lang="fa-IR" sz="1600" dirty="0" err="1">
                <a:latin typeface="Times New Roman"/>
                <a:ea typeface="Times New Roman"/>
              </a:rPr>
              <a:t>التحصیلان</a:t>
            </a:r>
            <a:r>
              <a:rPr lang="fa-IR" sz="1600" dirty="0">
                <a:latin typeface="Times New Roman"/>
                <a:ea typeface="Times New Roman"/>
              </a:rPr>
              <a:t> </a:t>
            </a:r>
            <a:r>
              <a:rPr lang="fa-IR" sz="1600" dirty="0" err="1">
                <a:latin typeface="Times New Roman"/>
                <a:ea typeface="Times New Roman"/>
              </a:rPr>
              <a:t>دارالفنون</a:t>
            </a:r>
            <a:r>
              <a:rPr lang="fa-IR" sz="1600" dirty="0">
                <a:latin typeface="Times New Roman"/>
                <a:ea typeface="Times New Roman"/>
              </a:rPr>
              <a:t> پس از تاسیس دانشگاه تهران به استادی این دانشگاه رسیدند و تعدادی در </a:t>
            </a:r>
            <a:r>
              <a:rPr lang="fa-IR" sz="1600" dirty="0" err="1">
                <a:latin typeface="Times New Roman"/>
                <a:ea typeface="Times New Roman"/>
              </a:rPr>
              <a:t>مقام‌های</a:t>
            </a:r>
            <a:r>
              <a:rPr lang="fa-IR" sz="1600" dirty="0">
                <a:latin typeface="Times New Roman"/>
                <a:ea typeface="Times New Roman"/>
              </a:rPr>
              <a:t> مهم دولتی نظیر وزارت و یا حتی نخست وزیری در </a:t>
            </a:r>
            <a:r>
              <a:rPr lang="fa-IR" sz="1600" dirty="0" err="1">
                <a:latin typeface="Times New Roman"/>
                <a:ea typeface="Times New Roman"/>
              </a:rPr>
              <a:t>نظام‌های</a:t>
            </a:r>
            <a:r>
              <a:rPr lang="fa-IR" sz="1600" dirty="0">
                <a:latin typeface="Times New Roman"/>
                <a:ea typeface="Times New Roman"/>
              </a:rPr>
              <a:t> سیاسی بعدی </a:t>
            </a:r>
            <a:r>
              <a:rPr lang="fa-IR" sz="1600" dirty="0" smtClean="0">
                <a:latin typeface="Times New Roman"/>
                <a:ea typeface="Times New Roman"/>
              </a:rPr>
              <a:t>قرارگرفتن.</a:t>
            </a:r>
            <a:endParaRPr lang="en-US" sz="1600" dirty="0"/>
          </a:p>
        </p:txBody>
      </p:sp>
    </p:spTree>
    <p:extLst>
      <p:ext uri="{BB962C8B-B14F-4D97-AF65-F5344CB8AC3E}">
        <p14:creationId xmlns:p14="http://schemas.microsoft.com/office/powerpoint/2010/main" val="1901231784"/>
      </p:ext>
    </p:extLst>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مخالفان </a:t>
            </a:r>
            <a:r>
              <a:rPr lang="fa-IR" dirty="0" err="1" smtClean="0"/>
              <a:t>دارلفنون</a:t>
            </a:r>
            <a:endParaRPr lang="en-US" dirty="0"/>
          </a:p>
        </p:txBody>
      </p:sp>
      <p:sp>
        <p:nvSpPr>
          <p:cNvPr id="3" name="Content Placeholder 2"/>
          <p:cNvSpPr>
            <a:spLocks noGrp="1"/>
          </p:cNvSpPr>
          <p:nvPr>
            <p:ph idx="1"/>
          </p:nvPr>
        </p:nvSpPr>
        <p:spPr/>
        <p:txBody>
          <a:bodyPr>
            <a:normAutofit fontScale="77500" lnSpcReduction="20000"/>
          </a:bodyPr>
          <a:lstStyle/>
          <a:p>
            <a:pPr algn="r">
              <a:lnSpc>
                <a:spcPct val="115000"/>
              </a:lnSpc>
              <a:spcAft>
                <a:spcPts val="1000"/>
              </a:spcAft>
            </a:pPr>
            <a:r>
              <a:rPr lang="fa-IR" dirty="0">
                <a:latin typeface="Calibri"/>
                <a:ea typeface="Times New Roman"/>
                <a:cs typeface="Times New Roman"/>
              </a:rPr>
              <a:t>از آغاز تاسیس </a:t>
            </a:r>
            <a:r>
              <a:rPr lang="fa-IR" dirty="0" err="1">
                <a:latin typeface="Calibri"/>
                <a:ea typeface="Times New Roman"/>
                <a:cs typeface="Times New Roman"/>
              </a:rPr>
              <a:t>دارافنون</a:t>
            </a:r>
            <a:r>
              <a:rPr lang="fa-IR" dirty="0">
                <a:latin typeface="Calibri"/>
                <a:ea typeface="Times New Roman"/>
                <a:cs typeface="Times New Roman"/>
              </a:rPr>
              <a:t> برخی از درباریان به مخالفت با آن پرداختند. اولین مخالف آن، جانشین امیرکبیر، </a:t>
            </a:r>
            <a:r>
              <a:rPr lang="fa-IR" u="sng" dirty="0">
                <a:solidFill>
                  <a:srgbClr val="0000FF"/>
                </a:solidFill>
                <a:latin typeface="Calibri"/>
                <a:ea typeface="Times New Roman"/>
                <a:cs typeface="Times New Roman"/>
                <a:hlinkClick r:id="rId2" tooltip="میرزا آقاخان نوری"/>
              </a:rPr>
              <a:t>میرزا </a:t>
            </a:r>
            <a:r>
              <a:rPr lang="fa-IR" u="sng" dirty="0" err="1">
                <a:solidFill>
                  <a:srgbClr val="0000FF"/>
                </a:solidFill>
                <a:latin typeface="Calibri"/>
                <a:ea typeface="Times New Roman"/>
                <a:cs typeface="Times New Roman"/>
                <a:hlinkClick r:id="rId2" tooltip="میرزا آقاخان نوری"/>
              </a:rPr>
              <a:t>آقاخان</a:t>
            </a:r>
            <a:r>
              <a:rPr lang="fa-IR" u="sng" dirty="0">
                <a:solidFill>
                  <a:srgbClr val="0000FF"/>
                </a:solidFill>
                <a:latin typeface="Calibri"/>
                <a:ea typeface="Times New Roman"/>
                <a:cs typeface="Times New Roman"/>
                <a:hlinkClick r:id="rId2" tooltip="میرزا آقاخان نوری"/>
              </a:rPr>
              <a:t> نوری</a:t>
            </a:r>
            <a:r>
              <a:rPr lang="en-US" dirty="0">
                <a:latin typeface="Times New Roman"/>
                <a:ea typeface="Times New Roman"/>
                <a:cs typeface="Arial"/>
              </a:rPr>
              <a:t> </a:t>
            </a:r>
            <a:r>
              <a:rPr lang="fa-IR" dirty="0">
                <a:latin typeface="Times New Roman"/>
                <a:ea typeface="Times New Roman"/>
                <a:cs typeface="Arial"/>
              </a:rPr>
              <a:t>بود که به دنبال انحلال آن برآمد. </a:t>
            </a:r>
            <a:r>
              <a:rPr lang="fa-IR" dirty="0" err="1">
                <a:latin typeface="Times New Roman"/>
                <a:ea typeface="Times New Roman"/>
                <a:cs typeface="Arial"/>
              </a:rPr>
              <a:t>آقاخان</a:t>
            </a:r>
            <a:r>
              <a:rPr lang="fa-IR" dirty="0">
                <a:latin typeface="Times New Roman"/>
                <a:ea typeface="Times New Roman"/>
                <a:cs typeface="Arial"/>
              </a:rPr>
              <a:t> درصدد برآمد تا معلمان اتریشی را به وطن خود </a:t>
            </a:r>
            <a:r>
              <a:rPr lang="fa-IR" dirty="0" err="1">
                <a:latin typeface="Times New Roman"/>
                <a:ea typeface="Times New Roman"/>
                <a:cs typeface="Arial"/>
              </a:rPr>
              <a:t>بازگرداند</a:t>
            </a:r>
            <a:r>
              <a:rPr lang="fa-IR" dirty="0">
                <a:latin typeface="Times New Roman"/>
                <a:ea typeface="Times New Roman"/>
                <a:cs typeface="Arial"/>
              </a:rPr>
              <a:t> و نماینده بریتانیا از اقدامات وی پشتیبانی کرد و حتی </a:t>
            </a:r>
            <a:r>
              <a:rPr lang="fa-IR" u="sng" dirty="0">
                <a:solidFill>
                  <a:srgbClr val="0000FF"/>
                </a:solidFill>
                <a:latin typeface="Calibri"/>
                <a:ea typeface="Times New Roman"/>
                <a:cs typeface="Times New Roman"/>
                <a:hlinkClick r:id="rId3" tooltip="سرهنگ شیل (صفحه وجود ندارد)"/>
              </a:rPr>
              <a:t>سرهنگ شیل</a:t>
            </a:r>
            <a:r>
              <a:rPr lang="en-US" dirty="0">
                <a:latin typeface="Times New Roman"/>
                <a:ea typeface="Times New Roman"/>
                <a:cs typeface="Arial"/>
              </a:rPr>
              <a:t> </a:t>
            </a:r>
            <a:r>
              <a:rPr lang="fa-IR" dirty="0">
                <a:latin typeface="Times New Roman"/>
                <a:ea typeface="Times New Roman"/>
                <a:cs typeface="Arial"/>
              </a:rPr>
              <a:t>به شاه توصیه کرد که مدرسه </a:t>
            </a:r>
            <a:r>
              <a:rPr lang="fa-IR" dirty="0" err="1">
                <a:latin typeface="Times New Roman"/>
                <a:ea typeface="Times New Roman"/>
                <a:cs typeface="Arial"/>
              </a:rPr>
              <a:t>دارالفنون</a:t>
            </a:r>
            <a:r>
              <a:rPr lang="fa-IR" dirty="0">
                <a:latin typeface="Times New Roman"/>
                <a:ea typeface="Times New Roman"/>
                <a:cs typeface="Arial"/>
              </a:rPr>
              <a:t> به ضرر سلطنت </a:t>
            </a:r>
            <a:r>
              <a:rPr lang="fa-IR" dirty="0" err="1">
                <a:latin typeface="Times New Roman"/>
                <a:ea typeface="Times New Roman"/>
                <a:cs typeface="Arial"/>
              </a:rPr>
              <a:t>اوست</a:t>
            </a:r>
            <a:r>
              <a:rPr lang="fa-IR" dirty="0">
                <a:latin typeface="Times New Roman"/>
                <a:ea typeface="Times New Roman"/>
                <a:cs typeface="Arial"/>
              </a:rPr>
              <a:t>. خوشبختانه ناصرالدین شاه به این </a:t>
            </a:r>
            <a:r>
              <a:rPr lang="fa-IR" dirty="0" err="1">
                <a:latin typeface="Times New Roman"/>
                <a:ea typeface="Times New Roman"/>
                <a:cs typeface="Arial"/>
              </a:rPr>
              <a:t>حرف‌ها</a:t>
            </a:r>
            <a:r>
              <a:rPr lang="fa-IR" dirty="0">
                <a:latin typeface="Times New Roman"/>
                <a:ea typeface="Times New Roman"/>
                <a:cs typeface="Arial"/>
              </a:rPr>
              <a:t> گوش نداد و به حمایت و حفظ آن پرداخت. علی رغم </a:t>
            </a:r>
            <a:r>
              <a:rPr lang="fa-IR" dirty="0" err="1">
                <a:latin typeface="Times New Roman"/>
                <a:ea typeface="Times New Roman"/>
                <a:cs typeface="Arial"/>
              </a:rPr>
              <a:t>حمایت‌های</a:t>
            </a:r>
            <a:r>
              <a:rPr lang="fa-IR" dirty="0">
                <a:latin typeface="Times New Roman"/>
                <a:ea typeface="Times New Roman"/>
                <a:cs typeface="Arial"/>
              </a:rPr>
              <a:t> اولیه شاه از </a:t>
            </a:r>
            <a:r>
              <a:rPr lang="fa-IR" dirty="0" err="1">
                <a:latin typeface="Times New Roman"/>
                <a:ea typeface="Times New Roman"/>
                <a:cs typeface="Arial"/>
              </a:rPr>
              <a:t>دارافنون</a:t>
            </a:r>
            <a:r>
              <a:rPr lang="fa-IR" dirty="0">
                <a:latin typeface="Times New Roman"/>
                <a:ea typeface="Times New Roman"/>
                <a:cs typeface="Arial"/>
              </a:rPr>
              <a:t>، </a:t>
            </a:r>
            <a:r>
              <a:rPr lang="fa-IR" dirty="0" err="1">
                <a:latin typeface="Times New Roman"/>
                <a:ea typeface="Times New Roman"/>
                <a:cs typeface="Arial"/>
              </a:rPr>
              <a:t>کم‌کم</a:t>
            </a:r>
            <a:r>
              <a:rPr lang="fa-IR" dirty="0">
                <a:latin typeface="Times New Roman"/>
                <a:ea typeface="Times New Roman"/>
                <a:cs typeface="Arial"/>
              </a:rPr>
              <a:t> وی نسبت به آن بدبین شد، چرا که به شدت از تشکیلات </a:t>
            </a:r>
            <a:r>
              <a:rPr lang="fa-IR" dirty="0" err="1">
                <a:latin typeface="Times New Roman"/>
                <a:ea typeface="Times New Roman"/>
                <a:cs typeface="Arial"/>
              </a:rPr>
              <a:t>فراماسونری</a:t>
            </a:r>
            <a:r>
              <a:rPr lang="fa-IR" dirty="0">
                <a:latin typeface="Times New Roman"/>
                <a:ea typeface="Times New Roman"/>
                <a:cs typeface="Arial"/>
              </a:rPr>
              <a:t> </a:t>
            </a:r>
            <a:r>
              <a:rPr lang="fa-IR" dirty="0" err="1">
                <a:latin typeface="Times New Roman"/>
                <a:ea typeface="Times New Roman"/>
                <a:cs typeface="Arial"/>
              </a:rPr>
              <a:t>متنفر</a:t>
            </a:r>
            <a:r>
              <a:rPr lang="fa-IR" dirty="0">
                <a:latin typeface="Times New Roman"/>
                <a:ea typeface="Times New Roman"/>
                <a:cs typeface="Arial"/>
              </a:rPr>
              <a:t> بود و برخی از شاگردان </a:t>
            </a:r>
            <a:r>
              <a:rPr lang="fa-IR" dirty="0" err="1">
                <a:latin typeface="Times New Roman"/>
                <a:ea typeface="Times New Roman"/>
                <a:cs typeface="Arial"/>
              </a:rPr>
              <a:t>دارالفنون</a:t>
            </a:r>
            <a:r>
              <a:rPr lang="fa-IR" dirty="0">
                <a:latin typeface="Times New Roman"/>
                <a:ea typeface="Times New Roman"/>
                <a:cs typeface="Arial"/>
              </a:rPr>
              <a:t> به واسطه </a:t>
            </a:r>
            <a:r>
              <a:rPr lang="fa-IR" u="sng" dirty="0" err="1">
                <a:solidFill>
                  <a:srgbClr val="0000FF"/>
                </a:solidFill>
                <a:latin typeface="Calibri"/>
                <a:ea typeface="Times New Roman"/>
                <a:cs typeface="Times New Roman"/>
                <a:hlinkClick r:id="rId4" tooltip="ملکم‌خان"/>
              </a:rPr>
              <a:t>ملکم‌خان</a:t>
            </a:r>
            <a:r>
              <a:rPr lang="en-US" dirty="0">
                <a:latin typeface="Times New Roman"/>
                <a:ea typeface="Times New Roman"/>
                <a:cs typeface="Arial"/>
              </a:rPr>
              <a:t> </a:t>
            </a:r>
            <a:r>
              <a:rPr lang="fa-IR" dirty="0">
                <a:latin typeface="Times New Roman"/>
                <a:ea typeface="Times New Roman"/>
                <a:cs typeface="Arial"/>
              </a:rPr>
              <a:t>وارد این تشکیلات سری </a:t>
            </a:r>
            <a:r>
              <a:rPr lang="fa-IR" dirty="0" err="1">
                <a:latin typeface="Times New Roman"/>
                <a:ea typeface="Times New Roman"/>
                <a:cs typeface="Arial"/>
              </a:rPr>
              <a:t>شده‌بودند</a:t>
            </a:r>
            <a:r>
              <a:rPr lang="fa-IR" dirty="0">
                <a:latin typeface="Times New Roman"/>
                <a:ea typeface="Times New Roman"/>
                <a:cs typeface="Arial"/>
              </a:rPr>
              <a:t>. با این همه شاه نگران نوع نگرش </a:t>
            </a:r>
            <a:r>
              <a:rPr lang="fa-IR" dirty="0" err="1">
                <a:latin typeface="Times New Roman"/>
                <a:ea typeface="Times New Roman"/>
                <a:cs typeface="Arial"/>
              </a:rPr>
              <a:t>اروپاییان</a:t>
            </a:r>
            <a:r>
              <a:rPr lang="fa-IR" dirty="0">
                <a:latin typeface="Times New Roman"/>
                <a:ea typeface="Times New Roman"/>
                <a:cs typeface="Arial"/>
              </a:rPr>
              <a:t> به ایران بود، از آن جهت که بستن </a:t>
            </a:r>
            <a:r>
              <a:rPr lang="fa-IR" dirty="0" err="1">
                <a:latin typeface="Times New Roman"/>
                <a:ea typeface="Times New Roman"/>
                <a:cs typeface="Arial"/>
              </a:rPr>
              <a:t>دارافنون</a:t>
            </a:r>
            <a:r>
              <a:rPr lang="fa-IR" dirty="0">
                <a:latin typeface="Times New Roman"/>
                <a:ea typeface="Times New Roman"/>
                <a:cs typeface="Arial"/>
              </a:rPr>
              <a:t> را نشانه </a:t>
            </a:r>
            <a:r>
              <a:rPr lang="fa-IR" dirty="0" err="1">
                <a:latin typeface="Times New Roman"/>
                <a:ea typeface="Times New Roman"/>
                <a:cs typeface="Arial"/>
              </a:rPr>
              <a:t>عقب‌ماندگی</a:t>
            </a:r>
            <a:r>
              <a:rPr lang="fa-IR" dirty="0">
                <a:latin typeface="Times New Roman"/>
                <a:ea typeface="Times New Roman"/>
                <a:cs typeface="Arial"/>
              </a:rPr>
              <a:t> تلقی </a:t>
            </a:r>
            <a:r>
              <a:rPr lang="fa-IR" dirty="0" err="1">
                <a:latin typeface="Times New Roman"/>
                <a:ea typeface="Times New Roman"/>
                <a:cs typeface="Arial"/>
              </a:rPr>
              <a:t>می‌کرد</a:t>
            </a:r>
            <a:r>
              <a:rPr lang="fa-IR" dirty="0">
                <a:latin typeface="Times New Roman"/>
                <a:ea typeface="Times New Roman"/>
                <a:cs typeface="Arial"/>
              </a:rPr>
              <a:t>، از بستن آن </a:t>
            </a:r>
            <a:r>
              <a:rPr lang="fa-IR" dirty="0" err="1">
                <a:latin typeface="Times New Roman"/>
                <a:ea typeface="Times New Roman"/>
                <a:cs typeface="Arial"/>
              </a:rPr>
              <a:t>صرف‌نظر</a:t>
            </a:r>
            <a:r>
              <a:rPr lang="fa-IR" dirty="0">
                <a:latin typeface="Times New Roman"/>
                <a:ea typeface="Times New Roman"/>
                <a:cs typeface="Arial"/>
              </a:rPr>
              <a:t> </a:t>
            </a:r>
            <a:r>
              <a:rPr lang="fa-IR" dirty="0" smtClean="0">
                <a:latin typeface="Times New Roman"/>
                <a:ea typeface="Times New Roman"/>
                <a:cs typeface="Arial"/>
              </a:rPr>
              <a:t>کرد.</a:t>
            </a:r>
            <a:endParaRPr lang="en-US" dirty="0"/>
          </a:p>
        </p:txBody>
      </p:sp>
    </p:spTree>
    <p:extLst>
      <p:ext uri="{BB962C8B-B14F-4D97-AF65-F5344CB8AC3E}">
        <p14:creationId xmlns:p14="http://schemas.microsoft.com/office/powerpoint/2010/main" val="2213559462"/>
      </p:ext>
    </p:extLst>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8892479" cy="53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47753"/>
      </p:ext>
    </p:extLst>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a-IR" dirty="0" smtClean="0"/>
              <a:t>دارالفنون تنها یك مدرسه نبود و تاسیس آن در جامعه بسته قاجاری تاثیرات بسیاری از خود به جای گذاشت. برای نخستین بار در ایران علوم و فنون جدید با شیوه های نو و براساس علوم تجربی و كاربردی در مدرسه دارالفنون تدریس شد. و نسل جوانی تحت تعلیم قرار گرفتند كه به عنوان معلم متخصص و محقق توانستند در جامعه خود تاثیر بگذارند. به عبارت دیگر برای اولین بار علم و اندیشه براساس شیوه های جدید در داخل ایران تولید شد. فارغ التحصیلان دارالفنون با ترجمه و تالیف و نشر كتاب ها و مقالات خود علم و دانش را به طبقات دیگر تسری دادند و هوایی تازه به جامعه ایران دمیده شد.</a:t>
            </a:r>
            <a:br>
              <a:rPr lang="fa-IR" dirty="0" smtClean="0"/>
            </a:br>
            <a:r>
              <a:rPr lang="fa-IR" dirty="0" smtClean="0"/>
              <a:t>فارغ التحصیلان دارالفنون كه در جامعه خود تحت تعلیم و تربیت علوم جدید قرار گرفته بودند. توانستند با حفظ اصول و مبانی مذهبی اعتقادی و ملی خود به جرگه روشنفكرانی بپیوندند كه دو نسل بعدی جامعه را تحت تعلیم قرار دادند و مبنای تحولات فكری جدیدی را پایه گذاری كردند كه منجر به جریانات مشروطه خواهی شد. </a:t>
            </a:r>
            <a:endParaRPr lang="fa-IR" dirty="0"/>
          </a:p>
        </p:txBody>
      </p:sp>
      <p:pic>
        <p:nvPicPr>
          <p:cNvPr id="4" name="Picture 3" descr="G:\جزوه\عیسی\ف.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350771"/>
            <a:ext cx="6408712" cy="1526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48367"/>
      </p:ext>
    </p:extLst>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t>بنای ساختمان </a:t>
            </a:r>
            <a:r>
              <a:rPr lang="fa-IR" b="1" dirty="0" smtClean="0"/>
              <a:t>دارالفنون</a:t>
            </a:r>
            <a:endParaRPr lang="fa-IR" dirty="0"/>
          </a:p>
        </p:txBody>
      </p:sp>
      <p:sp>
        <p:nvSpPr>
          <p:cNvPr id="3" name="Content Placeholder 2"/>
          <p:cNvSpPr>
            <a:spLocks noGrp="1"/>
          </p:cNvSpPr>
          <p:nvPr>
            <p:ph idx="1"/>
          </p:nvPr>
        </p:nvSpPr>
        <p:spPr>
          <a:xfrm>
            <a:off x="280865" y="1484784"/>
            <a:ext cx="8686800" cy="1830958"/>
          </a:xfrm>
        </p:spPr>
        <p:txBody>
          <a:bodyPr>
            <a:normAutofit fontScale="92500" lnSpcReduction="10000"/>
          </a:bodyPr>
          <a:lstStyle/>
          <a:p>
            <a:pPr marL="0" indent="0">
              <a:buNone/>
            </a:pPr>
            <a:r>
              <a:rPr lang="fa-IR" dirty="0" smtClean="0"/>
              <a:t>ساخت </a:t>
            </a:r>
            <a:r>
              <a:rPr lang="fa-IR" dirty="0"/>
              <a:t>بنای دارالفنون قریب به یک سال به طول انجامید و در اواخر سال </a:t>
            </a:r>
            <a:r>
              <a:rPr lang="fa-IR" dirty="0" smtClean="0"/>
              <a:t>1267 </a:t>
            </a:r>
            <a:r>
              <a:rPr lang="fa-IR" dirty="0"/>
              <a:t>هجری قمری به پایان رسید و در سال 1230 خورشیدی (1268 ه. ق) افتتاح شد. </a:t>
            </a:r>
            <a:endParaRPr lang="fa-IR" dirty="0" smtClean="0"/>
          </a:p>
          <a:p>
            <a:pPr marL="0" indent="0">
              <a:buNone/>
            </a:pPr>
            <a:endParaRPr lang="fa-IR" dirty="0"/>
          </a:p>
          <a:p>
            <a:endParaRPr lang="fa-IR" dirty="0"/>
          </a:p>
        </p:txBody>
      </p:sp>
      <p:pic>
        <p:nvPicPr>
          <p:cNvPr id="1026" name="Picture 2" descr="http://www.citypedia.ir/wp-content/uploads/2015/02/%D8%AA%D8%A7%D8%B3%DB%8C%D8%B3-%D9%85%D8%AF%D8%B1%D8%B3%D9%87-%D8%AF%D8%A7%D8%B1%D8%A7%D9%84%D9%81%D9%86%D9%88%D9%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40862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2626"/>
      </p:ext>
    </p:extLst>
  </p:cSld>
  <p:clrMapOvr>
    <a:masterClrMapping/>
  </p:clrMapOvr>
  <p:transition spd="slow">
    <p:strips/>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7" y="188640"/>
            <a:ext cx="8686800" cy="2622511"/>
          </a:xfrm>
        </p:spPr>
        <p:txBody>
          <a:bodyPr>
            <a:normAutofit/>
          </a:bodyPr>
          <a:lstStyle/>
          <a:p>
            <a:pPr marL="0" indent="0">
              <a:buNone/>
            </a:pPr>
            <a:r>
              <a:rPr lang="fa-IR" dirty="0"/>
              <a:t>این ساختمان 50 اتاق داشت که قسمتی از دیوارهای آن به گچ‌بری، نقش‌ها و تذهیبات بدیع آراسته بود. همه اتاق‌ها یک شکل و به یک اندازه و به صورت مربع با چهار متر عرض و طول بود و جلوی هر اتاقی یک ایوان قرار </a:t>
            </a:r>
            <a:r>
              <a:rPr lang="fa-IR" dirty="0" smtClean="0"/>
              <a:t>داشت</a:t>
            </a:r>
            <a:endParaRPr lang="fa-IR" dirty="0"/>
          </a:p>
        </p:txBody>
      </p:sp>
      <p:pic>
        <p:nvPicPr>
          <p:cNvPr id="2050" name="Picture 2" descr="http://saeedsun.ir/blog/wp-content/uploads/2015/02/Sc-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52936"/>
            <a:ext cx="9001125" cy="42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44680"/>
      </p:ext>
    </p:extLst>
  </p:cSld>
  <p:clrMapOvr>
    <a:masterClrMapping/>
  </p:clrMapOvr>
  <p:transition spd="slow">
    <p:strips/>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824536"/>
          </a:xfrm>
        </p:spPr>
        <p:txBody>
          <a:bodyPr>
            <a:normAutofit/>
          </a:bodyPr>
          <a:lstStyle/>
          <a:p>
            <a:pPr marL="0" indent="0" algn="ctr">
              <a:buNone/>
            </a:pPr>
            <a:r>
              <a:rPr lang="fa-IR" sz="3600" dirty="0" smtClean="0"/>
              <a:t>مدرسه </a:t>
            </a:r>
            <a:r>
              <a:rPr lang="fa-IR" sz="3600" dirty="0" smtClean="0"/>
              <a:t>دارالفنون</a:t>
            </a:r>
            <a:r>
              <a:rPr lang="en-US" sz="3600" dirty="0" smtClean="0"/>
              <a:t> </a:t>
            </a:r>
            <a:r>
              <a:rPr lang="fa-IR" sz="3600" dirty="0" smtClean="0"/>
              <a:t>و </a:t>
            </a:r>
            <a:r>
              <a:rPr lang="fa-IR" sz="3600" dirty="0" smtClean="0"/>
              <a:t>بررسی اجمالی معماری آن</a:t>
            </a:r>
          </a:p>
        </p:txBody>
      </p:sp>
    </p:spTree>
    <p:extLst>
      <p:ext uri="{BB962C8B-B14F-4D97-AF65-F5344CB8AC3E}">
        <p14:creationId xmlns:p14="http://schemas.microsoft.com/office/powerpoint/2010/main" val="70521296"/>
      </p:ext>
    </p:extLst>
  </p:cSld>
  <p:clrMapOvr>
    <a:masterClrMapping/>
  </p:clrMapOvr>
  <p:transition spd="slow">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686800" cy="3170982"/>
          </a:xfrm>
        </p:spPr>
        <p:txBody>
          <a:bodyPr>
            <a:normAutofit/>
          </a:bodyPr>
          <a:lstStyle/>
          <a:p>
            <a:pPr marL="0" indent="0">
              <a:buNone/>
            </a:pPr>
            <a:r>
              <a:rPr lang="fa-IR" dirty="0" smtClean="0"/>
              <a:t>میان </a:t>
            </a:r>
            <a:r>
              <a:rPr lang="fa-IR" dirty="0"/>
              <a:t>حیاط دارالفنون حوض بزرگی بود که در اطراف آن درختان میوه از قبیل زردآلو، توت، گوجه و شاتوت کاشته شده بود. شاگردان برای رفع تشنگی از این حوض که از آب قنات معروف به آب شاه - که از زلال‌ترین آب‌های مشروب تهران سرچشمه می‌گرفت- استفاده </a:t>
            </a:r>
            <a:r>
              <a:rPr lang="fa-IR" dirty="0" smtClean="0"/>
              <a:t>می‌کردند</a:t>
            </a:r>
            <a:endParaRPr lang="fa-IR" dirty="0"/>
          </a:p>
          <a:p>
            <a:pPr marL="0" indent="0">
              <a:buNone/>
            </a:pPr>
            <a:endParaRPr lang="fa-IR" dirty="0"/>
          </a:p>
        </p:txBody>
      </p:sp>
      <p:pic>
        <p:nvPicPr>
          <p:cNvPr id="3074" name="Picture 2" descr="http://images.kojaro.com/2016/1/6aa1bb2a-3e76-487c-ae46-73316aacf57c-4%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884" y="3140968"/>
            <a:ext cx="5886071" cy="35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68042"/>
      </p:ext>
    </p:extLst>
  </p:cSld>
  <p:clrMapOvr>
    <a:masterClrMapping/>
  </p:clrMapOvr>
  <p:transition spd="slow">
    <p:strips/>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1"/>
            <a:ext cx="8686800" cy="3672408"/>
          </a:xfrm>
        </p:spPr>
        <p:txBody>
          <a:bodyPr/>
          <a:lstStyle/>
          <a:p>
            <a:pPr marL="0" indent="0">
              <a:buNone/>
            </a:pPr>
            <a:r>
              <a:rPr lang="fa-IR" dirty="0"/>
              <a:t>. دروازه ورودی ساختمان به شیوه معماری سنتی دارای طاق زنجیره بلندی است که در دو سوی درگاه دو ستون استوانه‌ای نقره‌ای ‌رنگ، طاق این دروازه را نگه داشته است که بالای درب دو لنگه چوبی و قهوه‌ای رنگ مدرسه، کتیبه‌ای قرار دارد که اسم دارالفنون و سال تاسیس آن (1268 ه. ق) حک شده است.</a:t>
            </a:r>
          </a:p>
        </p:txBody>
      </p:sp>
      <p:pic>
        <p:nvPicPr>
          <p:cNvPr id="4098" name="Picture 2" descr="http://vista.ir/include/articles/images/a4ac81e42de67a079f1e531d71d260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794" y="3645024"/>
            <a:ext cx="3656806" cy="30107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izanonline.ir/files/fa/news/1395/4/19/653636_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78871"/>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81346"/>
      </p:ext>
    </p:extLst>
  </p:cSld>
  <p:clrMapOvr>
    <a:masterClrMapping/>
  </p:clrMapOvr>
  <p:transition spd="slow">
    <p:strips/>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i="1" dirty="0"/>
              <a:t>ساختمان فعلی دارالفنون</a:t>
            </a:r>
            <a:r>
              <a:rPr lang="fa-IR" i="1" dirty="0"/>
              <a:t/>
            </a:r>
            <a:br>
              <a:rPr lang="fa-IR" i="1" dirty="0"/>
            </a:br>
            <a:endParaRPr lang="fa-IR" dirty="0"/>
          </a:p>
        </p:txBody>
      </p:sp>
      <p:sp>
        <p:nvSpPr>
          <p:cNvPr id="3" name="Content Placeholder 2"/>
          <p:cNvSpPr>
            <a:spLocks noGrp="1"/>
          </p:cNvSpPr>
          <p:nvPr>
            <p:ph idx="1"/>
          </p:nvPr>
        </p:nvSpPr>
        <p:spPr/>
        <p:txBody>
          <a:bodyPr>
            <a:normAutofit fontScale="92500" lnSpcReduction="10000"/>
          </a:bodyPr>
          <a:lstStyle/>
          <a:p>
            <a:pPr marL="0" indent="0">
              <a:buNone/>
            </a:pPr>
            <a:r>
              <a:rPr lang="fa-IR" i="1" dirty="0" smtClean="0"/>
              <a:t>ساختمان </a:t>
            </a:r>
            <a:r>
              <a:rPr lang="fa-IR" i="1" dirty="0"/>
              <a:t>دارالفنون زمان امیرکبیر هشتاد سال پا برجا ماند و با وجودی که همچنان قابل استفاده بود، در سال ۱۳۰۸ خورشیدی تخریب شد. در این سال میرزا یحیی خان اعتمادالدوله قراگزلو وزیر معارف وقت ساختمان اولیه را در هم کوبید و با نقشه و نظارت </a:t>
            </a:r>
            <a:r>
              <a:rPr lang="fa-IR" i="1" dirty="0" smtClean="0"/>
              <a:t>مارکف، مهندس </a:t>
            </a:r>
            <a:r>
              <a:rPr lang="fa-IR" i="1" dirty="0"/>
              <a:t>روسی، ساختمان فعلی رابه جای آن ساخت. علی اصغر حکمت وزیر فرهنگ وقت نیز در سال ۱۳۱۳ در شمال و جنوب، عمارتی را بر آن افزود. در حال حاضر در ورودی بنا در شمال شرقی مدرسه و رو به خیابان ناصر خسرو باز می‌شود. </a:t>
            </a:r>
          </a:p>
          <a:p>
            <a:pPr marL="0" indent="0">
              <a:buNone/>
            </a:pPr>
            <a:endParaRPr lang="fa-IR" dirty="0"/>
          </a:p>
        </p:txBody>
      </p:sp>
    </p:spTree>
    <p:extLst>
      <p:ext uri="{BB962C8B-B14F-4D97-AF65-F5344CB8AC3E}">
        <p14:creationId xmlns:p14="http://schemas.microsoft.com/office/powerpoint/2010/main" val="939165616"/>
      </p:ext>
    </p:extLst>
  </p:cSld>
  <p:clrMapOvr>
    <a:masterClrMapping/>
  </p:clrMapOvr>
  <p:transition spd="slow">
    <p:strips/>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745319"/>
            <a:ext cx="7920880" cy="5931507"/>
          </a:xfrm>
          <a:prstGeom prst="rect">
            <a:avLst/>
          </a:prstGeom>
        </p:spPr>
      </p:pic>
    </p:spTree>
    <p:extLst>
      <p:ext uri="{BB962C8B-B14F-4D97-AF65-F5344CB8AC3E}">
        <p14:creationId xmlns:p14="http://schemas.microsoft.com/office/powerpoint/2010/main" val="1835829035"/>
      </p:ext>
    </p:extLst>
  </p:cSld>
  <p:clrMapOvr>
    <a:masterClrMapping/>
  </p:clrMapOvr>
  <p:transition spd="slow">
    <p:strips/>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broozcad.ir/wp-content/uploads/68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344816" cy="556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81615"/>
      </p:ext>
    </p:extLst>
  </p:cSld>
  <p:clrMapOvr>
    <a:masterClrMapping/>
  </p:clrMapOvr>
  <p:transition spd="slow">
    <p:strips/>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81175" y="1778794"/>
            <a:ext cx="5734050" cy="4076700"/>
          </a:xfrm>
          <a:prstGeom prst="rect">
            <a:avLst/>
          </a:prstGeom>
        </p:spPr>
      </p:pic>
    </p:spTree>
    <p:extLst>
      <p:ext uri="{BB962C8B-B14F-4D97-AF65-F5344CB8AC3E}">
        <p14:creationId xmlns:p14="http://schemas.microsoft.com/office/powerpoint/2010/main" val="1712528290"/>
      </p:ext>
    </p:extLst>
  </p:cSld>
  <p:clrMapOvr>
    <a:masterClrMapping/>
  </p:clrMapOvr>
  <p:transition spd="slow">
    <p:strips/>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G:\جزوه\عیسی\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2656"/>
            <a:ext cx="4009628"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3" descr="G:\جزوه\عیسی\10978_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01008"/>
            <a:ext cx="4009628"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G:\جزوه\عیسی\lo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3744416"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3" name="Picture 5" descr="G:\جزوه\عیسی\kl.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501008"/>
            <a:ext cx="3744415" cy="28083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91032"/>
      </p:ext>
    </p:extLst>
  </p:cSld>
  <p:clrMapOvr>
    <a:masterClrMapping/>
  </p:clrMapOvr>
  <p:transition spd="slow">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6000" dirty="0" smtClean="0">
                <a:ln>
                  <a:solidFill>
                    <a:srgbClr val="FF0000"/>
                  </a:solidFill>
                </a:ln>
              </a:rPr>
              <a:t>منابع</a:t>
            </a:r>
            <a:r>
              <a:rPr lang="fa-IR" dirty="0" smtClean="0"/>
              <a:t>:</a:t>
            </a:r>
            <a:endParaRPr lang="fa-IR" dirty="0"/>
          </a:p>
        </p:txBody>
      </p:sp>
      <p:sp>
        <p:nvSpPr>
          <p:cNvPr id="3" name="Content Placeholder 2"/>
          <p:cNvSpPr>
            <a:spLocks noGrp="1"/>
          </p:cNvSpPr>
          <p:nvPr>
            <p:ph idx="1"/>
          </p:nvPr>
        </p:nvSpPr>
        <p:spPr/>
        <p:txBody>
          <a:bodyPr/>
          <a:lstStyle/>
          <a:p>
            <a:pPr algn="r"/>
            <a:r>
              <a:rPr lang="fa-IR" dirty="0" smtClean="0"/>
              <a:t>امیركبیر و ایران، فریدون آدمیت، تهران، خوارزمی، ۱۳۶۲.</a:t>
            </a:r>
            <a:br>
              <a:rPr lang="fa-IR" dirty="0" smtClean="0"/>
            </a:br>
            <a:r>
              <a:rPr lang="fa-IR" dirty="0" smtClean="0"/>
              <a:t>ایران در دوره سلطنت قاجار، علی اصغر شمیم، تهران، ابن سینا، ۱۳۴۲.</a:t>
            </a:r>
            <a:br>
              <a:rPr lang="fa-IR" dirty="0" smtClean="0"/>
            </a:br>
            <a:endParaRPr lang="fa-IR" dirty="0"/>
          </a:p>
        </p:txBody>
      </p:sp>
    </p:spTree>
    <p:extLst>
      <p:ext uri="{BB962C8B-B14F-4D97-AF65-F5344CB8AC3E}">
        <p14:creationId xmlns:p14="http://schemas.microsoft.com/office/powerpoint/2010/main" val="2253590473"/>
      </p:ext>
    </p:extLst>
  </p:cSld>
  <p:clrMapOvr>
    <a:masterClrMapping/>
  </p:clrMapOvr>
  <p:transition spd="slow">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4536504"/>
          </a:xfrm>
        </p:spPr>
        <p:txBody>
          <a:bodyPr/>
          <a:lstStyle/>
          <a:p>
            <a:endParaRPr lang="fa-IR" dirty="0" smtClean="0">
              <a:ln>
                <a:solidFill>
                  <a:schemeClr val="tx1"/>
                </a:solidFill>
              </a:ln>
            </a:endParaRPr>
          </a:p>
          <a:p>
            <a:endParaRPr lang="fa-IR" dirty="0">
              <a:ln>
                <a:solidFill>
                  <a:schemeClr val="tx1"/>
                </a:solidFill>
              </a:ln>
            </a:endParaRPr>
          </a:p>
          <a:p>
            <a:endParaRPr lang="fa-IR" sz="4800" dirty="0" smtClean="0">
              <a:ln>
                <a:solidFill>
                  <a:schemeClr val="tx1"/>
                </a:solidFill>
              </a:ln>
            </a:endParaRPr>
          </a:p>
          <a:p>
            <a:r>
              <a:rPr lang="fa-IR" sz="4800" dirty="0" smtClean="0">
                <a:ln>
                  <a:solidFill>
                    <a:schemeClr val="tx1"/>
                  </a:solidFill>
                </a:ln>
              </a:rPr>
              <a:t>باتشکر از توجه شما</a:t>
            </a:r>
            <a:endParaRPr lang="fa-IR" sz="4800" dirty="0">
              <a:ln>
                <a:solidFill>
                  <a:schemeClr val="tx1"/>
                </a:solidFill>
              </a:ln>
            </a:endParaRPr>
          </a:p>
        </p:txBody>
      </p:sp>
      <p:pic>
        <p:nvPicPr>
          <p:cNvPr id="10242" name="Picture 2" descr="G:\جزوه\عیسی\New Folder\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89040"/>
            <a:ext cx="5256584" cy="195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89084"/>
      </p:ext>
    </p:extLst>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جزوه\عیسی\New Folder\New Folder\1_Sar-Sabztarin-Bah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052736"/>
            <a:ext cx="7340674"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77302685"/>
      </p:ext>
    </p:extLst>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b="1" dirty="0" smtClean="0">
                <a:cs typeface="Arial"/>
              </a:rPr>
              <a:t>تاریخچه </a:t>
            </a:r>
            <a:r>
              <a:rPr lang="fa-IR" b="1" dirty="0" err="1" smtClean="0">
                <a:cs typeface="Arial"/>
              </a:rPr>
              <a:t>دارلفنون</a:t>
            </a:r>
            <a:r>
              <a:rPr lang="fa-IR" sz="3600" dirty="0" smtClean="0"/>
              <a:t/>
            </a:r>
            <a:br>
              <a:rPr lang="fa-IR" sz="3600" dirty="0" smtClean="0"/>
            </a:br>
            <a:r>
              <a:rPr lang="en-US" sz="3600" dirty="0">
                <a:ea typeface="Calibri"/>
                <a:cs typeface="Arial"/>
              </a:rPr>
              <a:t/>
            </a:r>
            <a:br>
              <a:rPr lang="en-US" sz="3600" dirty="0">
                <a:ea typeface="Calibri"/>
                <a:cs typeface="Arial"/>
              </a:rPr>
            </a:br>
            <a:endParaRPr lang="fa-IR" sz="3600" dirty="0"/>
          </a:p>
        </p:txBody>
      </p:sp>
      <p:pic>
        <p:nvPicPr>
          <p:cNvPr id="6" name="Content Placeholder 5" descr="http://upload.wikimedia.org/wikipedia/fa/thumb/8/8a/Darolfonun_WikiFa_1.jpg/250px-Darolfonun_WikiFa_1.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132856"/>
            <a:ext cx="3563888" cy="4259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3707904" y="1142984"/>
            <a:ext cx="4978896" cy="5454368"/>
          </a:xfrm>
        </p:spPr>
        <p:txBody>
          <a:bodyPr>
            <a:normAutofit fontScale="70000" lnSpcReduction="20000"/>
          </a:bodyPr>
          <a:lstStyle/>
          <a:p>
            <a:r>
              <a:rPr lang="fa-IR" dirty="0" smtClean="0"/>
              <a:t>ایران در دوران قاجاریه، جامعه ای محدود، بسته و به دور از هرگونه پیشرفت و تحول اجتماعی محسوب می شد.</a:t>
            </a:r>
            <a:br>
              <a:rPr lang="fa-IR" dirty="0" smtClean="0"/>
            </a:br>
            <a:r>
              <a:rPr lang="fa-IR" dirty="0" smtClean="0"/>
              <a:t>قدرت سیاسی در جامعه به شكل هرم بود و شاه در راس تمام امور سیاسی، اجتماعی و فرهنگی قرار داشت. پس از شاه درباریان و رجال سیاسی به دلیل نزدیكی به شاه و برخورداری از امتیازات سیاسی و اجتماعی در تحكیم مبانی قدرت شاه می كوشیدند و سعی در حفظ وضع موجود داشتند.</a:t>
            </a:r>
            <a:br>
              <a:rPr lang="fa-IR" dirty="0" smtClean="0"/>
            </a:br>
            <a:r>
              <a:rPr lang="fa-IR" dirty="0" smtClean="0"/>
              <a:t>عدم انعطاف سیاسی حاكمان سبب شد تا تمام اركان اجتماع تحت تاثیر دیكتاتوری شاه به دور از هرگونه تحول و پیشرفتی باقی بماند.</a:t>
            </a:r>
            <a:br>
              <a:rPr lang="fa-IR" dirty="0" smtClean="0"/>
            </a:br>
            <a:r>
              <a:rPr lang="fa-IR" dirty="0" smtClean="0"/>
              <a:t>در مقابل جامعه ایرانی، جوامع اروپایی دوران فئودالیسم و قدرت های بلامنازع سیاسی را پشت سر گذاشته بودند و به مرحله حكومت های مشروطه رسیده بودند.</a:t>
            </a:r>
            <a:endParaRPr lang="fa-IR" dirty="0"/>
          </a:p>
        </p:txBody>
      </p:sp>
    </p:spTree>
    <p:extLst>
      <p:ext uri="{BB962C8B-B14F-4D97-AF65-F5344CB8AC3E}">
        <p14:creationId xmlns:p14="http://schemas.microsoft.com/office/powerpoint/2010/main" val="1117938158"/>
      </p:ext>
    </p:extLst>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357686" y="1214422"/>
            <a:ext cx="4329114" cy="5643578"/>
          </a:xfrm>
        </p:spPr>
        <p:txBody>
          <a:bodyPr>
            <a:normAutofit fontScale="70000" lnSpcReduction="20000"/>
          </a:bodyPr>
          <a:lstStyle/>
          <a:p>
            <a:r>
              <a:rPr lang="fa-IR" dirty="0" smtClean="0"/>
              <a:t>بسیاری از دولتمردان ایرانی از این تحولات اطلاعی نداشتند و آگاهی آنان در حد رییس یك ایل بود.</a:t>
            </a:r>
            <a:br>
              <a:rPr lang="fa-IR" dirty="0" smtClean="0"/>
            </a:br>
            <a:r>
              <a:rPr lang="fa-IR" dirty="0" smtClean="0"/>
              <a:t>آنان نه با علوم و فنون جدید آشنا بودند و نه درصدد آشنا شدن با دنیای پیرامون بودند. این افراد منافع خود را در حفظ وضع موجود می دیدند و با اندیشه های نو و توسعه گرا مخالف بودند زیرا توسعه و پیشرفت سبب تحرك اجتماعی می شد و مسلما تحول فكر و اندیشه بر دیواره های قطور استبداد فشار وارد می كرد. در واقع شاه و اطرافیانش منافع خود را در دیكتاتوری مطلق و جامعه بسته و ناآگاه جست وجو می كردند. به این ترتیب ایران قرن ۱۳ هـ.ش برابر با قرن ۱۹ میلادی با جامعه غربی در همان زمان قابل مقایسه نبود.</a:t>
            </a:r>
          </a:p>
          <a:p>
            <a:endParaRPr lang="fa-IR" dirty="0"/>
          </a:p>
        </p:txBody>
      </p:sp>
      <p:pic>
        <p:nvPicPr>
          <p:cNvPr id="2050" name="Picture 2" descr="G:\جزوه\عیسی\c5f9f02c754f96f9e08318655c03e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4104456"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63782411"/>
      </p:ext>
    </p:extLst>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7864" y="836712"/>
            <a:ext cx="5338936" cy="5760640"/>
          </a:xfrm>
        </p:spPr>
        <p:txBody>
          <a:bodyPr>
            <a:normAutofit fontScale="70000" lnSpcReduction="20000"/>
          </a:bodyPr>
          <a:lstStyle/>
          <a:p>
            <a:r>
              <a:rPr lang="fa-IR" dirty="0" smtClean="0"/>
              <a:t>اروپاییان در قرن ۱۹ مرحله صنعتی شدن را گذرانده بودند و به تولید اتومبیل، شبكه برق فشار قوی و امثال آن دست یافته بودند و دگرگونی های اقتصادی آهنگ پرشتابی داشت، در آن شرایط دوران امپریالیسم جدید آغاز شده بود. اروپاییان نیز منافع خود را در جوامع محدود و عقب مانده جست وجو می كردند و با وجود آن كه در میان این كشورها سیطره و نفوذ قابل توجهی داشتند ولی در ارایه دستاوردهای علمی خود به كشورهای عقب مانده عجله ای نداشتند. به عبارت دیگر كشورهای صنعتی با نزدیك شدن به حكومت های مستبد در تحكیم مبانی قدرت آنان قدم برمی داشتند و بیشتر سعی داشتند با دستیابی به منابع طبیعی كشورها مواد اولیه صنایع خود را حفظ كنند.</a:t>
            </a:r>
            <a:br>
              <a:rPr lang="fa-IR" dirty="0" smtClean="0"/>
            </a:br>
            <a:endParaRPr lang="fa-IR" dirty="0"/>
          </a:p>
        </p:txBody>
      </p:sp>
      <p:pic>
        <p:nvPicPr>
          <p:cNvPr id="6" name="Picture 2" descr="G:\جزوه\عیسی\image008.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052513"/>
            <a:ext cx="2817813" cy="50403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71469779"/>
      </p:ext>
    </p:extLst>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75050" y="836712"/>
            <a:ext cx="5111750" cy="5411688"/>
          </a:xfrm>
        </p:spPr>
        <p:txBody>
          <a:bodyPr>
            <a:normAutofit fontScale="77500" lnSpcReduction="20000"/>
          </a:bodyPr>
          <a:lstStyle/>
          <a:p>
            <a:r>
              <a:rPr lang="fa-IR" dirty="0"/>
              <a:t>در حقیقت هرمی شكل بودن تقسیم قدرت در ایران باعث شد تا تمامی حركت های اجتماعی به صورت فرمایشی از بالاترین قدرت به بقیه طبقات تسری پیدا می كرد. هنگامی كه امیركبیر به صدارت ناصرالدین شاه رسید، بخش های مختلف اجتماع تحولاتی را پذیرا شد. امیركبیر خود از میان طبقه پایین جامعه برخاسته بود. با توجه به ساختار اجتماعی نمی بایست از تربیت و آموزش خاصی برخوردار می شد اما حضور او در دستگاه میرزا بزرگ قائم مقام و پسرش میرزا ابوالقاسم قائم مقام سبب شد با علوم جدید آشنا شود.</a:t>
            </a:r>
          </a:p>
        </p:txBody>
      </p:sp>
      <p:pic>
        <p:nvPicPr>
          <p:cNvPr id="11266" name="Picture 2" descr="G:\جزوه\عیسی\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2808312" cy="312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03472"/>
      </p:ext>
    </p:extLst>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788024" y="1196752"/>
            <a:ext cx="4038600" cy="5472607"/>
          </a:xfrm>
        </p:spPr>
        <p:txBody>
          <a:bodyPr>
            <a:noAutofit/>
          </a:bodyPr>
          <a:lstStyle/>
          <a:p>
            <a:r>
              <a:rPr lang="fa-IR" sz="1800" dirty="0" smtClean="0"/>
              <a:t>از طرف دیگر ایشان ساكن تبریز بودند كه در آن روزگار دومین شهر مهم ایران و در برخی دوران ها اولین شهر مهم ایران محسوب می شد. تبریز در روزگار قائم مقام مركز ثقل سیاست ایران بود. حضور تجار و سیاستمداران در این شهر و مراودات با آنان، آگاهی سیاسیون را نسبت به زندگی جدید اروپاییان بیشتر می كرد. امیركبیر كه فردی تیزبین و دوراندیش بود از این قاعده مستثنا نبود. به همین دلیل هنگامی كه به صدارت رسید، تمام همّ و غم خود را بكار برد تا تحول فكری و فرهنگی در جامعه ایرانی پدید آورد و سطح سواد مردم را بالا ببرد. به همین دلیل اقدام به تاسیس مدرسه دارالفنون كرد.</a:t>
            </a:r>
            <a:br>
              <a:rPr lang="fa-IR" sz="1800" dirty="0" smtClean="0"/>
            </a:br>
            <a:endParaRPr lang="fa-IR" sz="1800" dirty="0"/>
          </a:p>
        </p:txBody>
      </p:sp>
      <p:pic>
        <p:nvPicPr>
          <p:cNvPr id="3074" name="Picture 2" descr="G:\جزوه\عیسی\Darol Fon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4176464" cy="5256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94465"/>
      </p:ext>
    </p:extLst>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0" y="1643050"/>
            <a:ext cx="4191000" cy="4724400"/>
          </a:xfrm>
        </p:spPr>
        <p:txBody>
          <a:bodyPr>
            <a:normAutofit fontScale="85000" lnSpcReduction="10000"/>
          </a:bodyPr>
          <a:lstStyle/>
          <a:p>
            <a:r>
              <a:rPr lang="fa-IR" sz="2800" dirty="0"/>
              <a:t>كلمه «دارالفنون» نخستین بار در نامه ای از میرزا محمدعلی خان وزیر امور خارجه در ۲۴ محرم ۱۲۶۸ به كلانتر تهران، استفاده شده است و روزنامه وقایع اتفاقیه در شماره سوم صفر ۱۲۶۸ این كلمه را به كار برد.</a:t>
            </a:r>
            <a:br>
              <a:rPr lang="fa-IR" sz="2800" dirty="0"/>
            </a:br>
            <a:r>
              <a:rPr lang="fa-IR" sz="2800" dirty="0"/>
              <a:t>به این ترتیب كلمه دارالفنون برای اولین بار به مدرسه ای اطلاق شد كه امیركبیر به منظور تدریس علوم جدید به تاسیس آن همت گمارد.</a:t>
            </a:r>
          </a:p>
          <a:p>
            <a:endParaRPr lang="fa-IR" dirty="0"/>
          </a:p>
        </p:txBody>
      </p:sp>
      <p:pic>
        <p:nvPicPr>
          <p:cNvPr id="12290" name="Picture 2" descr="G:\جزوه\عیسی\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3357562"/>
            <a:ext cx="3960440" cy="309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76307"/>
      </p:ext>
    </p:extLst>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229600" cy="6167037"/>
          </a:xfrm>
        </p:spPr>
        <p:txBody>
          <a:bodyPr>
            <a:normAutofit fontScale="77500" lnSpcReduction="20000"/>
          </a:bodyPr>
          <a:lstStyle/>
          <a:p>
            <a:r>
              <a:rPr lang="fa-IR" dirty="0" smtClean="0"/>
              <a:t>سنگ بنای دارالفنون در اوایل ۱۲۶۶ هـ.ق در قسمت شمال شرقی ارگ سلطنتی نهاده شد. نقشه آن را میرزا رضای مهندس كشید. میرزا رضا از نخستین شاگردانی بود كه در زمان عباس میرزا برای تحصیل به انگلستان رفته بود. محمدتقی خان معمار باشی دولت، ساخت آن را به عهده گرفت. امیر خودش به بنایی دارالفنون سركشی می كرد و اصرار زیادی در اتمام زودتر ساختمان داشت. ساختمان مدرسه هنوز تمام نشده بود كه امیر، ژان داوود خان را در سال ۱۲۶۶ هـ.ق به اتریش فرستاد تا معلمینی را از این كشور استخدام كند.</a:t>
            </a:r>
            <a:br>
              <a:rPr lang="fa-IR" dirty="0" smtClean="0"/>
            </a:br>
            <a:r>
              <a:rPr lang="fa-IR" dirty="0" smtClean="0"/>
              <a:t>امیر اصرار داشت تا معلمین از كشور بی طرفی انتخاب شوند. او به شدت از آوردن اساتید روس، انگلیس و فرانسه اجتناب می كرد. سه كشور مذكور همواره به دنبال منافع خود در ایران بودند به همین دلیل در امور سیاسی مداخله داشتند. </a:t>
            </a:r>
            <a:br>
              <a:rPr lang="fa-IR" dirty="0" smtClean="0"/>
            </a:br>
            <a:r>
              <a:rPr lang="fa-IR" dirty="0" smtClean="0"/>
              <a:t>امیر معتقد بود اساتید از مسایل سیاسی اجتناب كنند و فقط به تدریس علم و فن بپردازند به همین دلیل كشور اتریش را انتخاب كرد.</a:t>
            </a:r>
            <a:endParaRPr lang="fa-IR" dirty="0"/>
          </a:p>
        </p:txBody>
      </p:sp>
    </p:spTree>
    <p:extLst>
      <p:ext uri="{BB962C8B-B14F-4D97-AF65-F5344CB8AC3E}">
        <p14:creationId xmlns:p14="http://schemas.microsoft.com/office/powerpoint/2010/main" val="2269296019"/>
      </p:ext>
    </p:extLst>
  </p:cSld>
  <p:clrMapOvr>
    <a:masterClrMapping/>
  </p:clrMapOvr>
  <p:transition spd="slow">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TotalTime>
  <Words>1540</Words>
  <Application>Microsoft Office PowerPoint</Application>
  <PresentationFormat>On-screen Show (4:3)</PresentationFormat>
  <Paragraphs>54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 Titr</vt:lpstr>
      <vt:lpstr>Calibri</vt:lpstr>
      <vt:lpstr>Franklin Gothic Book</vt:lpstr>
      <vt:lpstr>Franklin Gothic Medium</vt:lpstr>
      <vt:lpstr>Tahoma</vt:lpstr>
      <vt:lpstr>Times New Roman</vt:lpstr>
      <vt:lpstr>Wingdings 2</vt:lpstr>
      <vt:lpstr>Trek</vt:lpstr>
      <vt:lpstr>PowerPoint Presentation</vt:lpstr>
      <vt:lpstr>PowerPoint Presentation</vt:lpstr>
      <vt:lpstr>تاریخچه دارلفنون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روسای دارلفنون</vt:lpstr>
      <vt:lpstr>معلمان دارلفنون</vt:lpstr>
      <vt:lpstr>دانش اموختگان دارلفنون</vt:lpstr>
      <vt:lpstr>مخالفان دارلفنون</vt:lpstr>
      <vt:lpstr>PowerPoint Presentation</vt:lpstr>
      <vt:lpstr>PowerPoint Presentation</vt:lpstr>
      <vt:lpstr>بنای ساختمان دارالفنون</vt:lpstr>
      <vt:lpstr>PowerPoint Presentation</vt:lpstr>
      <vt:lpstr>PowerPoint Presentation</vt:lpstr>
      <vt:lpstr>PowerPoint Presentation</vt:lpstr>
      <vt:lpstr>ساختمان فعلی دارالفنون </vt:lpstr>
      <vt:lpstr>PowerPoint Presentation</vt:lpstr>
      <vt:lpstr>PowerPoint Presentation</vt:lpstr>
      <vt:lpstr>PowerPoint Presentation</vt:lpstr>
      <vt:lpstr>PowerPoint Presentation</vt:lpstr>
      <vt:lpstr>منابع:</vt:lpstr>
      <vt:lpstr>PowerPoint Presentation</vt:lpstr>
      <vt:lpstr>PowerPoint Presentation</vt:lpstr>
    </vt:vector>
  </TitlesOfParts>
  <Company>NEWTECH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NEWTECH</dc:creator>
  <cp:lastModifiedBy>kamal</cp:lastModifiedBy>
  <cp:revision>33</cp:revision>
  <dcterms:created xsi:type="dcterms:W3CDTF">2013-03-03T08:05:00Z</dcterms:created>
  <dcterms:modified xsi:type="dcterms:W3CDTF">2018-03-10T21:28:46Z</dcterms:modified>
</cp:coreProperties>
</file>