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Lst>
  <p:sldIdLst>
    <p:sldId id="256" r:id="rId2"/>
    <p:sldId id="267" r:id="rId3"/>
    <p:sldId id="269" r:id="rId4"/>
    <p:sldId id="301" r:id="rId5"/>
    <p:sldId id="305" r:id="rId6"/>
    <p:sldId id="306" r:id="rId7"/>
    <p:sldId id="307" r:id="rId8"/>
    <p:sldId id="308" r:id="rId9"/>
    <p:sldId id="302" r:id="rId10"/>
    <p:sldId id="304" r:id="rId11"/>
    <p:sldId id="300" r:id="rId12"/>
    <p:sldId id="278" r:id="rId13"/>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1" autoAdjust="0"/>
    <p:restoredTop sz="94728" autoAdjust="0"/>
  </p:normalViewPr>
  <p:slideViewPr>
    <p:cSldViewPr>
      <p:cViewPr>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114"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lgn="r" rtl="1">
                <a:defRPr/>
              </a:pPr>
              <a:endParaRPr lang="fa-IR">
                <a:cs typeface="Arial" charset="0"/>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lgn="r" rtl="1">
                <a:defRPr/>
              </a:pPr>
              <a:endParaRPr lang="fa-IR">
                <a:cs typeface="Arial" charset="0"/>
              </a:endParaRPr>
            </a:p>
          </p:txBody>
        </p:sp>
      </p:grpSp>
      <p:sp>
        <p:nvSpPr>
          <p:cNvPr id="5939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940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A391F899-3AC5-4975-9464-76CDDBE8CC2A}" type="slidenum">
              <a:rPr lang="ar-SA"/>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45C34DF-05C0-4914-80E2-DA80C474BDC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0D2CE09-228F-474A-B9AD-E182D72A0D13}"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DF14D14-11C3-4130-9F0F-77B4083A5A7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4F294E69-B4AA-4854-9453-0358B9A64576}"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828A9196-9085-4ACC-B480-D14FAB9FF3A7}"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A9636BE-4898-4644-A5B0-93282B4885F4}"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9BEC6025-BA50-4FFC-8C6C-CEC3990FC80B}"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7E988C9-C67D-459D-A37D-BCDE10EA56D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410E237-50A1-4E42-8173-1BBD4C0FD20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B9879D9-5CBB-4074-896D-FB7DD2EFA4D6}"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4B8844C-0721-45CB-AFC3-AC5834CBCDD0}"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7A1DB55-AC34-4CF3-BF87-01E67F868FE4}"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DD7C71C1-23BC-4B54-AA77-A2255DA4A21A}"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146EE46-9501-474D-B1C1-B0114CB8597E}"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AE7936-437C-4570-BF47-1BE3F096A2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BC0B398-AAE3-49EC-A3A6-96448E89D32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5837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lgn="r" rtl="1">
                <a:defRPr/>
              </a:pPr>
              <a:endParaRPr lang="fa-IR">
                <a:cs typeface="Arial" charset="0"/>
              </a:endParaRPr>
            </a:p>
          </p:txBody>
        </p:sp>
        <p:sp>
          <p:nvSpPr>
            <p:cNvPr id="5837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lgn="r" rtl="1">
                <a:defRPr/>
              </a:pPr>
              <a:endParaRPr lang="fa-IR">
                <a:cs typeface="Arial" charset="0"/>
              </a:endParaRPr>
            </a:p>
          </p:txBody>
        </p:sp>
      </p:grpSp>
      <p:sp>
        <p:nvSpPr>
          <p:cNvPr id="5837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charset="0"/>
              </a:defRPr>
            </a:lvl1pPr>
          </a:lstStyle>
          <a:p>
            <a:pPr>
              <a:defRPr/>
            </a:pPr>
            <a:endParaRPr lang="en-US"/>
          </a:p>
        </p:txBody>
      </p:sp>
      <p:sp>
        <p:nvSpPr>
          <p:cNvPr id="583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charset="0"/>
              </a:defRPr>
            </a:lvl1pPr>
          </a:lstStyle>
          <a:p>
            <a:pPr>
              <a:defRPr/>
            </a:pPr>
            <a:endParaRPr lang="en-US"/>
          </a:p>
        </p:txBody>
      </p:sp>
      <p:sp>
        <p:nvSpPr>
          <p:cNvPr id="5837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effectLst>
                  <a:outerShdw blurRad="38100" dist="38100" dir="2700000" algn="tl">
                    <a:srgbClr val="000000"/>
                  </a:outerShdw>
                </a:effectLst>
                <a:cs typeface="Arial" charset="0"/>
              </a:defRPr>
            </a:lvl1pPr>
          </a:lstStyle>
          <a:p>
            <a:pPr>
              <a:defRPr/>
            </a:pPr>
            <a:fld id="{4DCD7536-D81C-4E15-8AD1-E8701FA62290}"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792"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additive="base">
                                        <p:cTn id="7" dur="500" fill="hold"/>
                                        <p:tgtEl>
                                          <p:spTgt spid="58373"/>
                                        </p:tgtEl>
                                        <p:attrNameLst>
                                          <p:attrName>ppt_x</p:attrName>
                                        </p:attrNameLst>
                                      </p:cBhvr>
                                      <p:tavLst>
                                        <p:tav tm="0">
                                          <p:val>
                                            <p:strVal val="1+#ppt_w/2"/>
                                          </p:val>
                                        </p:tav>
                                        <p:tav tm="100000">
                                          <p:val>
                                            <p:strVal val="#ppt_x"/>
                                          </p:val>
                                        </p:tav>
                                      </p:tavLst>
                                    </p:anim>
                                    <p:anim calcmode="lin" valueType="num">
                                      <p:cBhvr additive="base">
                                        <p:cTn id="8" dur="500" fill="hold"/>
                                        <p:tgtEl>
                                          <p:spTgt spid="58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809632" y="642938"/>
            <a:ext cx="4691062" cy="1143000"/>
          </a:xfrm>
        </p:spPr>
        <p:txBody>
          <a:bodyPr/>
          <a:lstStyle/>
          <a:p>
            <a:pPr eaLnBrk="1" hangingPunct="1">
              <a:defRPr/>
            </a:pPr>
            <a:r>
              <a:rPr lang="fa-IR" dirty="0">
                <a:cs typeface="B Lotus" pitchFamily="2" charset="-78"/>
              </a:rPr>
              <a:t>بسم الله الرّحمن الرّحيم</a:t>
            </a:r>
            <a:endParaRPr lang="en-US" dirty="0">
              <a:cs typeface="B Lotus" pitchFamily="2" charset="-78"/>
            </a:endParaRPr>
          </a:p>
        </p:txBody>
      </p:sp>
      <p:sp>
        <p:nvSpPr>
          <p:cNvPr id="2056" name="Rectangle 8"/>
          <p:cNvSpPr>
            <a:spLocks noGrp="1" noChangeArrowheads="1"/>
          </p:cNvSpPr>
          <p:nvPr>
            <p:ph type="body" sz="half" idx="1"/>
          </p:nvPr>
        </p:nvSpPr>
        <p:spPr>
          <a:xfrm>
            <a:off x="1104904" y="1928813"/>
            <a:ext cx="4038600" cy="4495800"/>
          </a:xfrm>
        </p:spPr>
        <p:txBody>
          <a:bodyPr/>
          <a:lstStyle/>
          <a:p>
            <a:pPr algn="ctr" eaLnBrk="1" hangingPunct="1">
              <a:lnSpc>
                <a:spcPct val="90000"/>
              </a:lnSpc>
              <a:buFont typeface="Wingdings" pitchFamily="2" charset="2"/>
              <a:buNone/>
              <a:defRPr/>
            </a:pPr>
            <a:endParaRPr lang="fa-IR" sz="2400" dirty="0">
              <a:cs typeface="B Lotus" pitchFamily="2" charset="-78"/>
            </a:endParaRPr>
          </a:p>
          <a:p>
            <a:pPr algn="ctr" eaLnBrk="1" hangingPunct="1">
              <a:lnSpc>
                <a:spcPct val="90000"/>
              </a:lnSpc>
              <a:buFont typeface="Wingdings" pitchFamily="2" charset="2"/>
              <a:buNone/>
              <a:defRPr/>
            </a:pPr>
            <a:r>
              <a:rPr lang="fa-IR" sz="6600" dirty="0" smtClean="0">
                <a:cs typeface="B Lotus" pitchFamily="2" charset="-78"/>
              </a:rPr>
              <a:t>طرح مرمت بنا</a:t>
            </a:r>
          </a:p>
          <a:p>
            <a:pPr algn="ctr" eaLnBrk="1" hangingPunct="1">
              <a:lnSpc>
                <a:spcPct val="90000"/>
              </a:lnSpc>
              <a:buFont typeface="Wingdings" pitchFamily="2" charset="2"/>
              <a:buNone/>
              <a:defRPr/>
            </a:pPr>
            <a:endParaRPr lang="fa-IR" sz="6600" dirty="0" smtClean="0">
              <a:cs typeface="B Lotus" pitchFamily="2" charset="-78"/>
            </a:endParaRPr>
          </a:p>
          <a:p>
            <a:pPr algn="ctr" eaLnBrk="1" hangingPunct="1">
              <a:lnSpc>
                <a:spcPct val="90000"/>
              </a:lnSpc>
              <a:buFont typeface="Wingdings" pitchFamily="2" charset="2"/>
              <a:buNone/>
              <a:defRPr/>
            </a:pPr>
            <a:r>
              <a:rPr lang="fa-IR" dirty="0" smtClean="0">
                <a:cs typeface="B Lotus" pitchFamily="2" charset="-78"/>
              </a:rPr>
              <a:t>نیمسال دوم 90-91</a:t>
            </a:r>
          </a:p>
          <a:p>
            <a:pPr algn="ctr" eaLnBrk="1" hangingPunct="1">
              <a:lnSpc>
                <a:spcPct val="90000"/>
              </a:lnSpc>
              <a:buFont typeface="Wingdings" pitchFamily="2" charset="2"/>
              <a:buNone/>
              <a:defRPr/>
            </a:pPr>
            <a:r>
              <a:rPr lang="fa-IR" sz="2800" dirty="0" smtClean="0">
                <a:cs typeface="B Lotus" pitchFamily="2" charset="-78"/>
              </a:rPr>
              <a:t>گزارش شماره 1</a:t>
            </a:r>
          </a:p>
          <a:p>
            <a:pPr algn="ctr" eaLnBrk="1" hangingPunct="1">
              <a:lnSpc>
                <a:spcPct val="90000"/>
              </a:lnSpc>
              <a:buFont typeface="Wingdings" pitchFamily="2" charset="2"/>
              <a:buNone/>
              <a:defRPr/>
            </a:pPr>
            <a:r>
              <a:rPr lang="fa-IR" sz="6600" dirty="0" smtClean="0">
                <a:cs typeface="B Lotus" pitchFamily="2" charset="-78"/>
              </a:rPr>
              <a:t> </a:t>
            </a:r>
            <a:endParaRPr lang="fa-IR" sz="8800" dirty="0">
              <a:cs typeface="B Lotus" pitchFamily="2" charset="-78"/>
            </a:endParaRPr>
          </a:p>
          <a:p>
            <a:pPr algn="ctr" eaLnBrk="1" hangingPunct="1">
              <a:lnSpc>
                <a:spcPct val="90000"/>
              </a:lnSpc>
              <a:buFont typeface="Wingdings" pitchFamily="2" charset="2"/>
              <a:buNone/>
              <a:defRPr/>
            </a:pPr>
            <a:endParaRPr lang="fa-IR" sz="2400" dirty="0">
              <a:cs typeface="B Lotus" pitchFamily="2" charset="-78"/>
            </a:endParaRPr>
          </a:p>
          <a:p>
            <a:pPr algn="ctr" eaLnBrk="1" hangingPunct="1">
              <a:lnSpc>
                <a:spcPct val="90000"/>
              </a:lnSpc>
              <a:buFont typeface="Wingdings" pitchFamily="2" charset="2"/>
              <a:buNone/>
              <a:defRPr/>
            </a:pPr>
            <a:endParaRPr lang="en-US" sz="2400" dirty="0">
              <a:cs typeface="B Lotus" pitchFamily="2" charset="-78"/>
            </a:endParaRPr>
          </a:p>
        </p:txBody>
      </p:sp>
      <p:pic>
        <p:nvPicPr>
          <p:cNvPr id="3076" name="Picture 10" descr="shamse5"/>
          <p:cNvPicPr>
            <a:picLocks noGrp="1" noChangeAspect="1" noChangeArrowheads="1"/>
          </p:cNvPicPr>
          <p:nvPr>
            <p:ph sz="half" idx="2"/>
          </p:nvPr>
        </p:nvPicPr>
        <p:blipFill>
          <a:blip r:embed="rId2"/>
          <a:srcRect/>
          <a:stretch>
            <a:fillRect/>
          </a:stretch>
        </p:blipFill>
        <p:spPr>
          <a:xfrm>
            <a:off x="6307169" y="0"/>
            <a:ext cx="2836863" cy="683101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Effect transition="in" filter="fade">
                                      <p:cBhvr>
                                        <p:cTn id="7" dur="1000">
                                          <p:stCondLst>
                                            <p:cond delay="0"/>
                                          </p:stCondLst>
                                        </p:cTn>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6">
                                            <p:txEl>
                                              <p:pRg st="1" end="1"/>
                                            </p:txEl>
                                          </p:spTgt>
                                        </p:tgtEl>
                                        <p:attrNameLst>
                                          <p:attrName>style.visibility</p:attrName>
                                        </p:attrNameLst>
                                      </p:cBhvr>
                                      <p:to>
                                        <p:strVal val="visible"/>
                                      </p:to>
                                    </p:set>
                                    <p:animEffect transition="in" filter="fade">
                                      <p:cBhvr>
                                        <p:cTn id="12" dur="500">
                                          <p:stCondLst>
                                            <p:cond delay="0"/>
                                          </p:stCondLst>
                                        </p:cTn>
                                        <p:tgtEl>
                                          <p:spTgt spid="20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56">
                                            <p:txEl>
                                              <p:pRg st="3" end="3"/>
                                            </p:txEl>
                                          </p:spTgt>
                                        </p:tgtEl>
                                        <p:attrNameLst>
                                          <p:attrName>style.visibility</p:attrName>
                                        </p:attrNameLst>
                                      </p:cBhvr>
                                      <p:to>
                                        <p:strVal val="visible"/>
                                      </p:to>
                                    </p:set>
                                    <p:animEffect transition="in" filter="fade">
                                      <p:cBhvr>
                                        <p:cTn id="17" dur="500">
                                          <p:stCondLst>
                                            <p:cond delay="0"/>
                                          </p:stCondLst>
                                        </p:cTn>
                                        <p:tgtEl>
                                          <p:spTgt spid="20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56">
                                            <p:txEl>
                                              <p:pRg st="4" end="4"/>
                                            </p:txEl>
                                          </p:spTgt>
                                        </p:tgtEl>
                                        <p:attrNameLst>
                                          <p:attrName>style.visibility</p:attrName>
                                        </p:attrNameLst>
                                      </p:cBhvr>
                                      <p:to>
                                        <p:strVal val="visible"/>
                                      </p:to>
                                    </p:set>
                                    <p:animEffect transition="in" filter="fade">
                                      <p:cBhvr>
                                        <p:cTn id="22" dur="500">
                                          <p:stCondLst>
                                            <p:cond delay="0"/>
                                          </p:stCondLst>
                                        </p:cTn>
                                        <p:tgtEl>
                                          <p:spTgt spid="205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056">
                                            <p:txEl>
                                              <p:pRg st="5" end="5"/>
                                            </p:txEl>
                                          </p:spTgt>
                                        </p:tgtEl>
                                        <p:attrNameLst>
                                          <p:attrName>style.visibility</p:attrName>
                                        </p:attrNameLst>
                                      </p:cBhvr>
                                      <p:to>
                                        <p:strVal val="visible"/>
                                      </p:to>
                                    </p:set>
                                    <p:animEffect transition="in" filter="fade">
                                      <p:cBhvr>
                                        <p:cTn id="27" dur="500">
                                          <p:stCondLst>
                                            <p:cond delay="0"/>
                                          </p:stCondLst>
                                        </p:cTn>
                                        <p:tgtEl>
                                          <p:spTgt spid="20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00034" y="571480"/>
            <a:ext cx="8229600" cy="1143000"/>
          </a:xfrm>
        </p:spPr>
        <p:txBody>
          <a:bodyPr/>
          <a:lstStyle/>
          <a:p>
            <a:pPr eaLnBrk="1" hangingPunct="1">
              <a:defRPr/>
            </a:pPr>
            <a:r>
              <a:rPr lang="fa-IR" sz="4000" dirty="0"/>
              <a:t/>
            </a:r>
            <a:br>
              <a:rPr lang="fa-IR" sz="4000" dirty="0"/>
            </a:br>
            <a:r>
              <a:rPr lang="fa-IR" sz="4000" dirty="0"/>
              <a:t/>
            </a:r>
            <a:br>
              <a:rPr lang="fa-IR" sz="4000" dirty="0"/>
            </a:br>
            <a:r>
              <a:rPr lang="fa-IR" sz="4000" dirty="0"/>
              <a:t/>
            </a:r>
            <a:br>
              <a:rPr lang="fa-IR" sz="4000" dirty="0"/>
            </a:br>
            <a:r>
              <a:rPr lang="fa-IR" sz="4000" dirty="0"/>
              <a:t/>
            </a:r>
            <a:br>
              <a:rPr lang="fa-IR" sz="4000" dirty="0"/>
            </a:br>
            <a:r>
              <a:rPr lang="fa-IR" sz="4000" dirty="0"/>
              <a:t/>
            </a:r>
            <a:br>
              <a:rPr lang="fa-IR" sz="4000" dirty="0"/>
            </a:br>
            <a:r>
              <a:rPr lang="fa-IR" sz="4000" dirty="0"/>
              <a:t/>
            </a:r>
            <a:br>
              <a:rPr lang="fa-IR" sz="4000" dirty="0"/>
            </a:br>
            <a:r>
              <a:rPr lang="fa-IR" sz="4000" dirty="0">
                <a:cs typeface="2  Mitra_5 (MRT)" pitchFamily="2" charset="-78"/>
              </a:rPr>
              <a:t>بیایید مهربان معماری ایران </a:t>
            </a:r>
            <a:r>
              <a:rPr lang="fa-IR" sz="4000" dirty="0" smtClean="0">
                <a:cs typeface="2  Mitra_5 (MRT)" pitchFamily="2" charset="-78"/>
              </a:rPr>
              <a:t>باشیم</a:t>
            </a:r>
            <a:r>
              <a:rPr lang="fa-IR" sz="4000" dirty="0" smtClean="0"/>
              <a:t>.</a:t>
            </a:r>
            <a:r>
              <a:rPr lang="fa-IR" sz="4000" dirty="0"/>
              <a:t/>
            </a:r>
            <a:br>
              <a:rPr lang="fa-IR" sz="4000" dirty="0"/>
            </a:br>
            <a:r>
              <a:rPr lang="fa-IR" sz="4000" dirty="0"/>
              <a:t> </a:t>
            </a:r>
            <a:br>
              <a:rPr lang="fa-IR" sz="4000" dirty="0"/>
            </a:br>
            <a:r>
              <a:rPr lang="fa-IR" sz="4000" dirty="0"/>
              <a:t/>
            </a:r>
            <a:br>
              <a:rPr lang="fa-IR" sz="4000" dirty="0"/>
            </a:br>
            <a:r>
              <a:rPr lang="fa-IR" sz="4000" dirty="0"/>
              <a:t/>
            </a:r>
            <a:br>
              <a:rPr lang="fa-IR" sz="4000" dirty="0"/>
            </a:br>
            <a:r>
              <a:rPr lang="fa-IR" sz="6600" dirty="0">
                <a:solidFill>
                  <a:srgbClr val="66FF66"/>
                </a:solidFill>
                <a:effectLst>
                  <a:outerShdw blurRad="38100" dist="38100" dir="2700000" algn="tl">
                    <a:srgbClr val="000000">
                      <a:alpha val="43137"/>
                    </a:srgbClr>
                  </a:outerShdw>
                </a:effectLst>
                <a:cs typeface="2  Titr" pitchFamily="2" charset="-78"/>
              </a:rPr>
              <a:t>پایان</a:t>
            </a:r>
            <a:endParaRPr lang="en-US" sz="6600" dirty="0">
              <a:solidFill>
                <a:srgbClr val="66FF66"/>
              </a:solidFill>
              <a:effectLst>
                <a:outerShdw blurRad="38100" dist="38100" dir="2700000" algn="tl">
                  <a:srgbClr val="000000">
                    <a:alpha val="43137"/>
                  </a:srgbClr>
                </a:outerShdw>
              </a:effectLst>
              <a:cs typeface="2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5000628" y="202148"/>
            <a:ext cx="3857652" cy="369332"/>
          </a:xfrm>
          <a:prstGeom prst="rect">
            <a:avLst/>
          </a:prstGeom>
          <a:noFill/>
        </p:spPr>
        <p:txBody>
          <a:bodyPr wrap="square" rtlCol="1">
            <a:spAutoFit/>
          </a:bodyPr>
          <a:lstStyle/>
          <a:p>
            <a:pPr algn="r" rtl="1"/>
            <a:r>
              <a:rPr lang="fa-IR" b="1" dirty="0" smtClean="0">
                <a:solidFill>
                  <a:srgbClr val="FFC000"/>
                </a:solidFill>
                <a:cs typeface="B Nazanin" pitchFamily="2" charset="-78"/>
              </a:rPr>
              <a:t>توالی منطقی فعالیت ها برای ارائه طرح مرمت</a:t>
            </a:r>
            <a:endParaRPr lang="fa-IR" b="1" dirty="0">
              <a:solidFill>
                <a:srgbClr val="FFC000"/>
              </a:solidFill>
              <a:cs typeface="B Nazanin" pitchFamily="2" charset="-78"/>
            </a:endParaRPr>
          </a:p>
        </p:txBody>
      </p:sp>
      <p:sp>
        <p:nvSpPr>
          <p:cNvPr id="3" name="Rectangle 2"/>
          <p:cNvSpPr/>
          <p:nvPr/>
        </p:nvSpPr>
        <p:spPr bwMode="auto">
          <a:xfrm>
            <a:off x="5857884" y="785794"/>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4" name="TextBox 3"/>
          <p:cNvSpPr txBox="1"/>
          <p:nvPr/>
        </p:nvSpPr>
        <p:spPr>
          <a:xfrm>
            <a:off x="5857884" y="813504"/>
            <a:ext cx="2428892" cy="369332"/>
          </a:xfrm>
          <a:prstGeom prst="rect">
            <a:avLst/>
          </a:prstGeom>
          <a:noFill/>
        </p:spPr>
        <p:txBody>
          <a:bodyPr wrap="square" rtlCol="1">
            <a:spAutoFit/>
          </a:bodyPr>
          <a:lstStyle/>
          <a:p>
            <a:pPr algn="r" rtl="1"/>
            <a:r>
              <a:rPr lang="fa-IR" dirty="0" smtClean="0">
                <a:cs typeface="B Nazanin" pitchFamily="2" charset="-78"/>
              </a:rPr>
              <a:t>انتخاب روش تحقیق (متدولوژی)</a:t>
            </a:r>
            <a:endParaRPr lang="fa-IR" dirty="0">
              <a:cs typeface="B Nazanin" pitchFamily="2" charset="-78"/>
            </a:endParaRPr>
          </a:p>
        </p:txBody>
      </p:sp>
      <p:cxnSp>
        <p:nvCxnSpPr>
          <p:cNvPr id="6" name="Straight Arrow Connector 5"/>
          <p:cNvCxnSpPr>
            <a:stCxn id="3" idx="2"/>
          </p:cNvCxnSpPr>
          <p:nvPr/>
        </p:nvCxnSpPr>
        <p:spPr bwMode="auto">
          <a:xfrm rot="5400000">
            <a:off x="6929454" y="1357298"/>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bwMode="auto">
          <a:xfrm>
            <a:off x="785786" y="714356"/>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8" name="Rectangle 7"/>
          <p:cNvSpPr/>
          <p:nvPr/>
        </p:nvSpPr>
        <p:spPr bwMode="auto">
          <a:xfrm>
            <a:off x="785786" y="1428736"/>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9" name="Rectangle 8"/>
          <p:cNvSpPr/>
          <p:nvPr/>
        </p:nvSpPr>
        <p:spPr bwMode="auto">
          <a:xfrm>
            <a:off x="785786" y="2143116"/>
            <a:ext cx="2428892" cy="23574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2" name="Rectangle 11"/>
          <p:cNvSpPr/>
          <p:nvPr/>
        </p:nvSpPr>
        <p:spPr bwMode="auto">
          <a:xfrm>
            <a:off x="5357818" y="3214686"/>
            <a:ext cx="1714512" cy="5715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3" name="Rectangle 12"/>
          <p:cNvSpPr/>
          <p:nvPr/>
        </p:nvSpPr>
        <p:spPr bwMode="auto">
          <a:xfrm>
            <a:off x="5857884" y="5715016"/>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4" name="Rectangle 13"/>
          <p:cNvSpPr/>
          <p:nvPr/>
        </p:nvSpPr>
        <p:spPr bwMode="auto">
          <a:xfrm>
            <a:off x="5857884" y="5000636"/>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5" name="Rectangle 14"/>
          <p:cNvSpPr/>
          <p:nvPr/>
        </p:nvSpPr>
        <p:spPr bwMode="auto">
          <a:xfrm>
            <a:off x="5857884" y="4286256"/>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7" name="Rectangle 16"/>
          <p:cNvSpPr/>
          <p:nvPr/>
        </p:nvSpPr>
        <p:spPr bwMode="auto">
          <a:xfrm>
            <a:off x="5857884" y="2214554"/>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18" name="Rectangle 17"/>
          <p:cNvSpPr/>
          <p:nvPr/>
        </p:nvSpPr>
        <p:spPr bwMode="auto">
          <a:xfrm>
            <a:off x="5857884" y="1500174"/>
            <a:ext cx="2428892" cy="4286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cxnSp>
        <p:nvCxnSpPr>
          <p:cNvPr id="19" name="Straight Arrow Connector 18"/>
          <p:cNvCxnSpPr/>
          <p:nvPr/>
        </p:nvCxnSpPr>
        <p:spPr bwMode="auto">
          <a:xfrm rot="5400000">
            <a:off x="1858150" y="128506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bwMode="auto">
          <a:xfrm rot="5400000">
            <a:off x="1858150" y="199944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bwMode="auto">
          <a:xfrm rot="5400000">
            <a:off x="8144694" y="307101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bwMode="auto">
          <a:xfrm rot="5400000">
            <a:off x="5715802" y="307101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rot="5400000">
            <a:off x="6930248" y="557134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rot="5400000">
            <a:off x="6930248" y="485696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rot="5400000">
            <a:off x="6930248" y="4142586"/>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bwMode="auto">
          <a:xfrm rot="5400000">
            <a:off x="6930248" y="2785264"/>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bwMode="auto">
          <a:xfrm rot="5400000">
            <a:off x="6930248" y="2070884"/>
            <a:ext cx="285752" cy="1588"/>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802464" y="1543902"/>
            <a:ext cx="2428892" cy="338554"/>
          </a:xfrm>
          <a:prstGeom prst="rect">
            <a:avLst/>
          </a:prstGeom>
          <a:noFill/>
        </p:spPr>
        <p:txBody>
          <a:bodyPr wrap="square" rtlCol="1">
            <a:spAutoFit/>
          </a:bodyPr>
          <a:lstStyle/>
          <a:p>
            <a:pPr algn="r" rtl="1"/>
            <a:r>
              <a:rPr lang="fa-IR" sz="1600" dirty="0" smtClean="0">
                <a:cs typeface="B Nazanin" pitchFamily="2" charset="-78"/>
              </a:rPr>
              <a:t>سازماندهی مدیریت کارگاه مرمتی</a:t>
            </a:r>
            <a:endParaRPr lang="fa-IR" sz="1600" dirty="0">
              <a:cs typeface="B Nazanin" pitchFamily="2" charset="-78"/>
            </a:endParaRPr>
          </a:p>
        </p:txBody>
      </p:sp>
      <p:sp>
        <p:nvSpPr>
          <p:cNvPr id="29" name="TextBox 28"/>
          <p:cNvSpPr txBox="1"/>
          <p:nvPr/>
        </p:nvSpPr>
        <p:spPr>
          <a:xfrm>
            <a:off x="5786446" y="2246140"/>
            <a:ext cx="2428892" cy="369332"/>
          </a:xfrm>
          <a:prstGeom prst="rect">
            <a:avLst/>
          </a:prstGeom>
          <a:noFill/>
        </p:spPr>
        <p:txBody>
          <a:bodyPr wrap="square" rtlCol="1">
            <a:spAutoFit/>
          </a:bodyPr>
          <a:lstStyle/>
          <a:p>
            <a:pPr algn="r" rtl="1"/>
            <a:r>
              <a:rPr lang="fa-IR" dirty="0" smtClean="0">
                <a:cs typeface="B Nazanin" pitchFamily="2" charset="-78"/>
              </a:rPr>
              <a:t>کسب شناخت نسبت به سوژه</a:t>
            </a:r>
            <a:endParaRPr lang="fa-IR" dirty="0">
              <a:cs typeface="B Nazanin" pitchFamily="2" charset="-78"/>
            </a:endParaRPr>
          </a:p>
        </p:txBody>
      </p:sp>
      <p:sp>
        <p:nvSpPr>
          <p:cNvPr id="31" name="TextBox 30"/>
          <p:cNvSpPr txBox="1"/>
          <p:nvPr/>
        </p:nvSpPr>
        <p:spPr>
          <a:xfrm>
            <a:off x="5496491" y="4299704"/>
            <a:ext cx="2857520" cy="357189"/>
          </a:xfrm>
          <a:prstGeom prst="rect">
            <a:avLst/>
          </a:prstGeom>
          <a:noFill/>
        </p:spPr>
        <p:txBody>
          <a:bodyPr wrap="square" rtlCol="1">
            <a:spAutoFit/>
          </a:bodyPr>
          <a:lstStyle/>
          <a:p>
            <a:pPr algn="r" rtl="1"/>
            <a:r>
              <a:rPr lang="fa-IR" sz="1600" dirty="0" smtClean="0">
                <a:cs typeface="B Nazanin" pitchFamily="2" charset="-78"/>
              </a:rPr>
              <a:t>شناخت عوامل مخل </a:t>
            </a:r>
            <a:r>
              <a:rPr lang="fa-IR" sz="1700" dirty="0" smtClean="0">
                <a:cs typeface="B Nazanin" pitchFamily="2" charset="-78"/>
              </a:rPr>
              <a:t>سوژه </a:t>
            </a:r>
            <a:r>
              <a:rPr lang="fa-IR" sz="1200" dirty="0" smtClean="0">
                <a:cs typeface="B Nazanin" pitchFamily="2" charset="-78"/>
              </a:rPr>
              <a:t>(بیماری شناسی)</a:t>
            </a:r>
            <a:endParaRPr lang="fa-IR" sz="1200" dirty="0">
              <a:cs typeface="B Nazanin" pitchFamily="2" charset="-78"/>
            </a:endParaRPr>
          </a:p>
        </p:txBody>
      </p:sp>
      <p:sp>
        <p:nvSpPr>
          <p:cNvPr id="33" name="TextBox 32"/>
          <p:cNvSpPr txBox="1"/>
          <p:nvPr/>
        </p:nvSpPr>
        <p:spPr>
          <a:xfrm>
            <a:off x="5513394" y="5777129"/>
            <a:ext cx="2786082" cy="307777"/>
          </a:xfrm>
          <a:prstGeom prst="rect">
            <a:avLst/>
          </a:prstGeom>
          <a:noFill/>
        </p:spPr>
        <p:txBody>
          <a:bodyPr wrap="square" rtlCol="1">
            <a:spAutoFit/>
          </a:bodyPr>
          <a:lstStyle/>
          <a:p>
            <a:pPr algn="r" rtl="1"/>
            <a:r>
              <a:rPr lang="fa-IR" sz="1400" dirty="0" smtClean="0">
                <a:cs typeface="B Nazanin" pitchFamily="2" charset="-78"/>
              </a:rPr>
              <a:t>تشخیص علل عدم تعادل (بیماری)در سوژه</a:t>
            </a:r>
            <a:endParaRPr lang="fa-IR" sz="1400" dirty="0">
              <a:cs typeface="B Nazanin" pitchFamily="2" charset="-78"/>
            </a:endParaRPr>
          </a:p>
        </p:txBody>
      </p:sp>
      <p:cxnSp>
        <p:nvCxnSpPr>
          <p:cNvPr id="35" name="Straight Connector 34"/>
          <p:cNvCxnSpPr/>
          <p:nvPr/>
        </p:nvCxnSpPr>
        <p:spPr bwMode="auto">
          <a:xfrm>
            <a:off x="5857884" y="2928934"/>
            <a:ext cx="2428892"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a:off x="5857884" y="3998916"/>
            <a:ext cx="2428892"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bwMode="auto">
          <a:xfrm>
            <a:off x="7215206" y="3214686"/>
            <a:ext cx="1643074" cy="5715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Tahoma" pitchFamily="34" charset="0"/>
              <a:cs typeface="Arial" charset="0"/>
            </a:endParaRPr>
          </a:p>
        </p:txBody>
      </p:sp>
      <p:sp>
        <p:nvSpPr>
          <p:cNvPr id="39" name="TextBox 38"/>
          <p:cNvSpPr txBox="1"/>
          <p:nvPr/>
        </p:nvSpPr>
        <p:spPr>
          <a:xfrm>
            <a:off x="7201351" y="3258414"/>
            <a:ext cx="1643074" cy="553998"/>
          </a:xfrm>
          <a:prstGeom prst="rect">
            <a:avLst/>
          </a:prstGeom>
          <a:noFill/>
        </p:spPr>
        <p:txBody>
          <a:bodyPr wrap="square" rtlCol="1">
            <a:spAutoFit/>
          </a:bodyPr>
          <a:lstStyle/>
          <a:p>
            <a:pPr algn="r" rtl="1"/>
            <a:r>
              <a:rPr lang="fa-IR" sz="1600" dirty="0" smtClean="0">
                <a:cs typeface="B Nazanin" pitchFamily="2" charset="-78"/>
              </a:rPr>
              <a:t>شناخت گذشته</a:t>
            </a:r>
            <a:r>
              <a:rPr lang="fa-IR" sz="1400" dirty="0" smtClean="0">
                <a:cs typeface="B Nazanin" pitchFamily="2" charset="-78"/>
              </a:rPr>
              <a:t>(تاریخی ،اجتماعی،هنری،...)</a:t>
            </a:r>
            <a:endParaRPr lang="fa-IR" sz="1400" dirty="0">
              <a:cs typeface="B Nazanin" pitchFamily="2" charset="-78"/>
            </a:endParaRPr>
          </a:p>
        </p:txBody>
      </p:sp>
      <p:sp>
        <p:nvSpPr>
          <p:cNvPr id="40" name="TextBox 39"/>
          <p:cNvSpPr txBox="1"/>
          <p:nvPr/>
        </p:nvSpPr>
        <p:spPr>
          <a:xfrm>
            <a:off x="5258670" y="3228541"/>
            <a:ext cx="1857388" cy="553998"/>
          </a:xfrm>
          <a:prstGeom prst="rect">
            <a:avLst/>
          </a:prstGeom>
          <a:noFill/>
        </p:spPr>
        <p:txBody>
          <a:bodyPr wrap="square" rtlCol="1">
            <a:spAutoFit/>
          </a:bodyPr>
          <a:lstStyle/>
          <a:p>
            <a:pPr algn="r" rtl="1"/>
            <a:r>
              <a:rPr lang="fa-IR" sz="1500" dirty="0" smtClean="0">
                <a:cs typeface="B Nazanin" pitchFamily="2" charset="-78"/>
              </a:rPr>
              <a:t>شناخت وضع موجودوعملکرد فعلی سوژه</a:t>
            </a:r>
            <a:endParaRPr lang="fa-IR" sz="1500" dirty="0">
              <a:cs typeface="B Nazanin" pitchFamily="2" charset="-78"/>
            </a:endParaRPr>
          </a:p>
        </p:txBody>
      </p:sp>
      <p:cxnSp>
        <p:nvCxnSpPr>
          <p:cNvPr id="42" name="Straight Connector 41"/>
          <p:cNvCxnSpPr/>
          <p:nvPr/>
        </p:nvCxnSpPr>
        <p:spPr bwMode="auto">
          <a:xfrm rot="5400000" flipH="1" flipV="1">
            <a:off x="5770567" y="3893347"/>
            <a:ext cx="214314"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bwMode="auto">
          <a:xfrm rot="5400000" flipH="1" flipV="1">
            <a:off x="8171009" y="3892553"/>
            <a:ext cx="214314"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57884" y="5040977"/>
            <a:ext cx="2357454" cy="353943"/>
          </a:xfrm>
          <a:prstGeom prst="rect">
            <a:avLst/>
          </a:prstGeom>
          <a:noFill/>
        </p:spPr>
        <p:txBody>
          <a:bodyPr wrap="square" rtlCol="1">
            <a:spAutoFit/>
          </a:bodyPr>
          <a:lstStyle/>
          <a:p>
            <a:pPr algn="r" rtl="1"/>
            <a:r>
              <a:rPr lang="fa-IR" sz="1700" dirty="0" smtClean="0">
                <a:cs typeface="B Nazanin" pitchFamily="2" charset="-78"/>
              </a:rPr>
              <a:t>ارائه بیان تصویری کامل سوژه</a:t>
            </a:r>
            <a:endParaRPr lang="fa-IR" sz="1700" dirty="0">
              <a:cs typeface="B Nazanin" pitchFamily="2" charset="-78"/>
            </a:endParaRPr>
          </a:p>
        </p:txBody>
      </p:sp>
      <p:sp>
        <p:nvSpPr>
          <p:cNvPr id="45" name="Rectangle 44"/>
          <p:cNvSpPr/>
          <p:nvPr/>
        </p:nvSpPr>
        <p:spPr bwMode="auto">
          <a:xfrm>
            <a:off x="4786314" y="4460229"/>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6" name="Rectangle 45"/>
          <p:cNvSpPr/>
          <p:nvPr/>
        </p:nvSpPr>
        <p:spPr bwMode="auto">
          <a:xfrm>
            <a:off x="4786314" y="5018286"/>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7" name="Rectangle 46"/>
          <p:cNvSpPr/>
          <p:nvPr/>
        </p:nvSpPr>
        <p:spPr bwMode="auto">
          <a:xfrm>
            <a:off x="4786314" y="5562896"/>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8" name="Rectangle 47"/>
          <p:cNvSpPr/>
          <p:nvPr/>
        </p:nvSpPr>
        <p:spPr bwMode="auto">
          <a:xfrm>
            <a:off x="4786314" y="3929066"/>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9" name="Rectangle 48"/>
          <p:cNvSpPr/>
          <p:nvPr/>
        </p:nvSpPr>
        <p:spPr bwMode="auto">
          <a:xfrm>
            <a:off x="4786314" y="6103279"/>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51" name="Straight Connector 50"/>
          <p:cNvCxnSpPr/>
          <p:nvPr/>
        </p:nvCxnSpPr>
        <p:spPr bwMode="auto">
          <a:xfrm rot="5400000">
            <a:off x="4393405" y="5250669"/>
            <a:ext cx="2357454"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4" idx="1"/>
          </p:cNvCxnSpPr>
          <p:nvPr/>
        </p:nvCxnSpPr>
        <p:spPr bwMode="auto">
          <a:xfrm rot="10800000">
            <a:off x="5572132" y="5214951"/>
            <a:ext cx="285752" cy="2999"/>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bwMode="auto">
          <a:xfrm rot="10800000">
            <a:off x="5500694" y="4071942"/>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bwMode="auto">
          <a:xfrm rot="10800000">
            <a:off x="5500694" y="4714884"/>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bwMode="auto">
          <a:xfrm rot="10800000">
            <a:off x="5506872" y="6423218"/>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bwMode="auto">
          <a:xfrm rot="10800000">
            <a:off x="5957894" y="4529142"/>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bwMode="auto">
          <a:xfrm rot="10800000">
            <a:off x="5500694" y="5214950"/>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bwMode="auto">
          <a:xfrm rot="10800000">
            <a:off x="5500694" y="5786454"/>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745766" y="4000504"/>
            <a:ext cx="642942" cy="369332"/>
          </a:xfrm>
          <a:prstGeom prst="rect">
            <a:avLst/>
          </a:prstGeom>
          <a:noFill/>
        </p:spPr>
        <p:txBody>
          <a:bodyPr wrap="square" rtlCol="1">
            <a:spAutoFit/>
          </a:bodyPr>
          <a:lstStyle/>
          <a:p>
            <a:pPr algn="r" rtl="1"/>
            <a:r>
              <a:rPr lang="fa-IR" dirty="0" smtClean="0">
                <a:cs typeface="B Nazanin" pitchFamily="2" charset="-78"/>
              </a:rPr>
              <a:t>پلان</a:t>
            </a:r>
            <a:endParaRPr lang="fa-IR" dirty="0">
              <a:cs typeface="B Nazanin" pitchFamily="2" charset="-78"/>
            </a:endParaRPr>
          </a:p>
        </p:txBody>
      </p:sp>
      <p:sp>
        <p:nvSpPr>
          <p:cNvPr id="63" name="TextBox 62"/>
          <p:cNvSpPr txBox="1"/>
          <p:nvPr/>
        </p:nvSpPr>
        <p:spPr>
          <a:xfrm>
            <a:off x="4714876" y="4572008"/>
            <a:ext cx="642942" cy="369332"/>
          </a:xfrm>
          <a:prstGeom prst="rect">
            <a:avLst/>
          </a:prstGeom>
          <a:noFill/>
        </p:spPr>
        <p:txBody>
          <a:bodyPr wrap="square" rtlCol="1">
            <a:spAutoFit/>
          </a:bodyPr>
          <a:lstStyle/>
          <a:p>
            <a:pPr algn="r" rtl="1"/>
            <a:r>
              <a:rPr lang="fa-IR" dirty="0" smtClean="0">
                <a:cs typeface="B Nazanin" pitchFamily="2" charset="-78"/>
              </a:rPr>
              <a:t>نما</a:t>
            </a:r>
            <a:endParaRPr lang="fa-IR" dirty="0">
              <a:cs typeface="B Nazanin" pitchFamily="2" charset="-78"/>
            </a:endParaRPr>
          </a:p>
        </p:txBody>
      </p:sp>
      <p:sp>
        <p:nvSpPr>
          <p:cNvPr id="64" name="TextBox 63"/>
          <p:cNvSpPr txBox="1"/>
          <p:nvPr/>
        </p:nvSpPr>
        <p:spPr>
          <a:xfrm>
            <a:off x="4786314" y="5143512"/>
            <a:ext cx="642942" cy="369332"/>
          </a:xfrm>
          <a:prstGeom prst="rect">
            <a:avLst/>
          </a:prstGeom>
          <a:noFill/>
        </p:spPr>
        <p:txBody>
          <a:bodyPr wrap="square" rtlCol="1">
            <a:spAutoFit/>
          </a:bodyPr>
          <a:lstStyle/>
          <a:p>
            <a:pPr algn="r" rtl="1"/>
            <a:r>
              <a:rPr lang="fa-IR" dirty="0" smtClean="0">
                <a:cs typeface="B Nazanin" pitchFamily="2" charset="-78"/>
              </a:rPr>
              <a:t>مقطع</a:t>
            </a:r>
            <a:endParaRPr lang="fa-IR" dirty="0">
              <a:cs typeface="B Nazanin" pitchFamily="2" charset="-78"/>
            </a:endParaRPr>
          </a:p>
        </p:txBody>
      </p:sp>
      <p:sp>
        <p:nvSpPr>
          <p:cNvPr id="65" name="TextBox 64"/>
          <p:cNvSpPr txBox="1"/>
          <p:nvPr/>
        </p:nvSpPr>
        <p:spPr>
          <a:xfrm>
            <a:off x="4786314" y="5550126"/>
            <a:ext cx="714380" cy="461665"/>
          </a:xfrm>
          <a:prstGeom prst="rect">
            <a:avLst/>
          </a:prstGeom>
          <a:noFill/>
        </p:spPr>
        <p:txBody>
          <a:bodyPr wrap="square" rtlCol="1">
            <a:spAutoFit/>
          </a:bodyPr>
          <a:lstStyle/>
          <a:p>
            <a:pPr algn="r" rtl="1"/>
            <a:r>
              <a:rPr lang="fa-IR" sz="1200" dirty="0" smtClean="0">
                <a:cs typeface="B Nazanin" pitchFamily="2" charset="-78"/>
              </a:rPr>
              <a:t>پرسپکتیو ایزومتریک</a:t>
            </a:r>
            <a:endParaRPr lang="fa-IR" sz="1200" dirty="0">
              <a:cs typeface="B Nazanin" pitchFamily="2" charset="-78"/>
            </a:endParaRPr>
          </a:p>
        </p:txBody>
      </p:sp>
      <p:sp>
        <p:nvSpPr>
          <p:cNvPr id="66" name="TextBox 65"/>
          <p:cNvSpPr txBox="1"/>
          <p:nvPr/>
        </p:nvSpPr>
        <p:spPr>
          <a:xfrm>
            <a:off x="4786314" y="6215082"/>
            <a:ext cx="642942" cy="369332"/>
          </a:xfrm>
          <a:prstGeom prst="rect">
            <a:avLst/>
          </a:prstGeom>
          <a:noFill/>
        </p:spPr>
        <p:txBody>
          <a:bodyPr wrap="square" rtlCol="1">
            <a:spAutoFit/>
          </a:bodyPr>
          <a:lstStyle/>
          <a:p>
            <a:pPr algn="r" rtl="1"/>
            <a:r>
              <a:rPr lang="fa-IR" dirty="0" smtClean="0">
                <a:cs typeface="B Nazanin" pitchFamily="2" charset="-78"/>
              </a:rPr>
              <a:t>ماکت</a:t>
            </a:r>
            <a:endParaRPr lang="fa-IR" dirty="0">
              <a:cs typeface="B Nazanin" pitchFamily="2" charset="-78"/>
            </a:endParaRPr>
          </a:p>
        </p:txBody>
      </p:sp>
      <p:sp>
        <p:nvSpPr>
          <p:cNvPr id="67" name="Rectangle 66"/>
          <p:cNvSpPr/>
          <p:nvPr/>
        </p:nvSpPr>
        <p:spPr bwMode="auto">
          <a:xfrm>
            <a:off x="3968247" y="4799385"/>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68" name="TextBox 67"/>
          <p:cNvSpPr txBox="1"/>
          <p:nvPr/>
        </p:nvSpPr>
        <p:spPr>
          <a:xfrm>
            <a:off x="3714744" y="4911548"/>
            <a:ext cx="1071570" cy="307777"/>
          </a:xfrm>
          <a:prstGeom prst="rect">
            <a:avLst/>
          </a:prstGeom>
          <a:noFill/>
        </p:spPr>
        <p:txBody>
          <a:bodyPr wrap="square" rtlCol="1">
            <a:spAutoFit/>
          </a:bodyPr>
          <a:lstStyle/>
          <a:p>
            <a:pPr algn="r" rtl="1"/>
            <a:r>
              <a:rPr lang="fa-IR" sz="1400" dirty="0" smtClean="0">
                <a:cs typeface="B Nazanin" pitchFamily="2" charset="-78"/>
              </a:rPr>
              <a:t>عکس،اسکیس</a:t>
            </a:r>
            <a:endParaRPr lang="fa-IR" sz="1400" dirty="0">
              <a:cs typeface="B Nazanin" pitchFamily="2" charset="-78"/>
            </a:endParaRPr>
          </a:p>
        </p:txBody>
      </p:sp>
      <p:sp>
        <p:nvSpPr>
          <p:cNvPr id="69" name="Rectangle 68"/>
          <p:cNvSpPr/>
          <p:nvPr/>
        </p:nvSpPr>
        <p:spPr bwMode="auto">
          <a:xfrm>
            <a:off x="3968247" y="5357826"/>
            <a:ext cx="714380" cy="5000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70" name="TextBox 69"/>
          <p:cNvSpPr txBox="1"/>
          <p:nvPr/>
        </p:nvSpPr>
        <p:spPr>
          <a:xfrm>
            <a:off x="3818431" y="5443864"/>
            <a:ext cx="967883" cy="338554"/>
          </a:xfrm>
          <a:prstGeom prst="rect">
            <a:avLst/>
          </a:prstGeom>
          <a:noFill/>
        </p:spPr>
        <p:txBody>
          <a:bodyPr wrap="square" rtlCol="1">
            <a:spAutoFit/>
          </a:bodyPr>
          <a:lstStyle/>
          <a:p>
            <a:pPr algn="r" rtl="1"/>
            <a:r>
              <a:rPr lang="fa-IR" sz="1600" dirty="0" smtClean="0">
                <a:cs typeface="B Nazanin" pitchFamily="2" charset="-78"/>
              </a:rPr>
              <a:t>فتوگرامتری</a:t>
            </a:r>
            <a:endParaRPr lang="fa-IR" sz="1600" dirty="0">
              <a:cs typeface="B Nazanin" pitchFamily="2" charset="-78"/>
            </a:endParaRPr>
          </a:p>
        </p:txBody>
      </p:sp>
      <p:cxnSp>
        <p:nvCxnSpPr>
          <p:cNvPr id="71" name="Straight Connector 70"/>
          <p:cNvCxnSpPr/>
          <p:nvPr/>
        </p:nvCxnSpPr>
        <p:spPr bwMode="auto">
          <a:xfrm rot="10800000">
            <a:off x="4703990" y="5214950"/>
            <a:ext cx="71440"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bwMode="auto">
          <a:xfrm rot="10800000">
            <a:off x="4714876" y="5715016"/>
            <a:ext cx="7143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13" idx="2"/>
          </p:cNvCxnSpPr>
          <p:nvPr/>
        </p:nvCxnSpPr>
        <p:spPr bwMode="auto">
          <a:xfrm rot="5400000">
            <a:off x="6786578" y="6429396"/>
            <a:ext cx="571504"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bwMode="auto">
          <a:xfrm rot="10800000">
            <a:off x="3571868" y="6715148"/>
            <a:ext cx="3500462" cy="1415"/>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bwMode="auto">
          <a:xfrm rot="16200000" flipV="1">
            <a:off x="400134" y="3543413"/>
            <a:ext cx="6343468" cy="1"/>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bwMode="auto">
          <a:xfrm rot="5400000">
            <a:off x="1820843" y="535761"/>
            <a:ext cx="357984" cy="794"/>
          </a:xfrm>
          <a:prstGeom prst="straightConnector1">
            <a:avLst/>
          </a:prstGeom>
          <a:ln>
            <a:solidFill>
              <a:schemeClr val="tx1"/>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bwMode="auto">
          <a:xfrm>
            <a:off x="2000232" y="377418"/>
            <a:ext cx="1571636"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00034" y="785794"/>
            <a:ext cx="2643206" cy="307777"/>
          </a:xfrm>
          <a:prstGeom prst="rect">
            <a:avLst/>
          </a:prstGeom>
          <a:noFill/>
        </p:spPr>
        <p:txBody>
          <a:bodyPr wrap="square" rtlCol="1">
            <a:spAutoFit/>
          </a:bodyPr>
          <a:lstStyle/>
          <a:p>
            <a:pPr algn="r" rtl="1"/>
            <a:r>
              <a:rPr lang="fa-IR" sz="1400" dirty="0" smtClean="0">
                <a:cs typeface="B Nazanin" pitchFamily="2" charset="-78"/>
              </a:rPr>
              <a:t>اتخاذ روش درمان سوژه(تکنیک مرمت)</a:t>
            </a:r>
            <a:endParaRPr lang="fa-IR" sz="1400" dirty="0">
              <a:cs typeface="B Nazanin" pitchFamily="2" charset="-78"/>
            </a:endParaRPr>
          </a:p>
        </p:txBody>
      </p:sp>
      <p:sp>
        <p:nvSpPr>
          <p:cNvPr id="102" name="TextBox 101"/>
          <p:cNvSpPr txBox="1"/>
          <p:nvPr/>
        </p:nvSpPr>
        <p:spPr>
          <a:xfrm>
            <a:off x="642910" y="1449375"/>
            <a:ext cx="2357454" cy="369332"/>
          </a:xfrm>
          <a:prstGeom prst="rect">
            <a:avLst/>
          </a:prstGeom>
          <a:noFill/>
        </p:spPr>
        <p:txBody>
          <a:bodyPr wrap="square" rtlCol="1">
            <a:spAutoFit/>
          </a:bodyPr>
          <a:lstStyle/>
          <a:p>
            <a:pPr algn="r" rtl="1"/>
            <a:r>
              <a:rPr lang="fa-IR" dirty="0" smtClean="0">
                <a:cs typeface="B Nazanin" pitchFamily="2" charset="-78"/>
              </a:rPr>
              <a:t>ارائه طرح :</a:t>
            </a:r>
            <a:r>
              <a:rPr lang="fa-IR" sz="1400" dirty="0" smtClean="0">
                <a:cs typeface="B Nazanin" pitchFamily="2" charset="-78"/>
              </a:rPr>
              <a:t>حفاظت،مرمت،احیاء</a:t>
            </a:r>
            <a:endParaRPr lang="fa-IR" sz="1400" dirty="0">
              <a:cs typeface="B Nazanin" pitchFamily="2" charset="-78"/>
            </a:endParaRPr>
          </a:p>
        </p:txBody>
      </p:sp>
      <p:sp>
        <p:nvSpPr>
          <p:cNvPr id="106" name="TextBox 105"/>
          <p:cNvSpPr txBox="1"/>
          <p:nvPr/>
        </p:nvSpPr>
        <p:spPr>
          <a:xfrm>
            <a:off x="357158" y="2398936"/>
            <a:ext cx="2857520" cy="1815882"/>
          </a:xfrm>
          <a:prstGeom prst="rect">
            <a:avLst/>
          </a:prstGeom>
          <a:noFill/>
        </p:spPr>
        <p:txBody>
          <a:bodyPr wrap="square" rtlCol="1">
            <a:spAutoFit/>
          </a:bodyPr>
          <a:lstStyle/>
          <a:p>
            <a:pPr algn="r" rtl="1"/>
            <a:r>
              <a:rPr lang="fa-IR" sz="1600" dirty="0" smtClean="0">
                <a:cs typeface="B Nazanin" pitchFamily="2" charset="-78"/>
              </a:rPr>
              <a:t>تدوین ضوابط حقوقی ومالی واجرایی</a:t>
            </a:r>
          </a:p>
          <a:p>
            <a:pPr algn="r" rtl="1"/>
            <a:endParaRPr lang="fa-IR" sz="1600" dirty="0" smtClean="0">
              <a:cs typeface="B Nazanin" pitchFamily="2" charset="-78"/>
            </a:endParaRPr>
          </a:p>
          <a:p>
            <a:pPr algn="r" rtl="1"/>
            <a:r>
              <a:rPr lang="fa-IR" sz="1600" dirty="0" smtClean="0">
                <a:cs typeface="B Nazanin" pitchFamily="2" charset="-78"/>
              </a:rPr>
              <a:t>واگذاری سوژه به :</a:t>
            </a:r>
            <a:r>
              <a:rPr lang="fa-IR" sz="1200" dirty="0" smtClean="0">
                <a:cs typeface="B Nazanin" pitchFamily="2" charset="-78"/>
              </a:rPr>
              <a:t>مردم،ارگانهای دولتی و...</a:t>
            </a:r>
            <a:endParaRPr lang="fa-IR" sz="1600" dirty="0" smtClean="0">
              <a:cs typeface="B Nazanin" pitchFamily="2" charset="-78"/>
            </a:endParaRPr>
          </a:p>
          <a:p>
            <a:pPr algn="r" rtl="1"/>
            <a:endParaRPr lang="fa-IR" sz="1600" dirty="0" smtClean="0">
              <a:cs typeface="B Nazanin" pitchFamily="2" charset="-78"/>
            </a:endParaRPr>
          </a:p>
          <a:p>
            <a:pPr algn="r" rtl="1"/>
            <a:r>
              <a:rPr lang="fa-IR" sz="1600" dirty="0" smtClean="0">
                <a:cs typeface="B Nazanin" pitchFamily="2" charset="-78"/>
              </a:rPr>
              <a:t>برچیدن کارگاه مرمتی</a:t>
            </a:r>
          </a:p>
          <a:p>
            <a:pPr algn="r" rtl="1"/>
            <a:endParaRPr lang="fa-IR" sz="1600" dirty="0" smtClean="0">
              <a:cs typeface="B Nazanin" pitchFamily="2" charset="-78"/>
            </a:endParaRPr>
          </a:p>
          <a:p>
            <a:pPr algn="r" rtl="1"/>
            <a:r>
              <a:rPr lang="fa-IR" sz="1500" dirty="0" smtClean="0">
                <a:cs typeface="B Nazanin" pitchFamily="2" charset="-78"/>
              </a:rPr>
              <a:t>برنامه ریزی و کنترل کارهای انجام شده</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2000"/>
                                        <p:tgtEl>
                                          <p:spTgt spid="28">
                                            <p:txEl>
                                              <p:pRg st="0" end="0"/>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 calcmode="lin" valueType="num">
                                      <p:cBhvr additive="base">
                                        <p:cTn id="5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ppt_x"/>
                                          </p:val>
                                        </p:tav>
                                        <p:tav tm="100000">
                                          <p:val>
                                            <p:strVal val="#ppt_x"/>
                                          </p:val>
                                        </p:tav>
                                      </p:tavLst>
                                    </p:anim>
                                    <p:anim calcmode="lin" valueType="num">
                                      <p:cBhvr additive="base">
                                        <p:cTn id="7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9">
                                            <p:txEl>
                                              <p:pRg st="0" end="0"/>
                                            </p:txEl>
                                          </p:spTgt>
                                        </p:tgtEl>
                                        <p:attrNameLst>
                                          <p:attrName>style.visibility</p:attrName>
                                        </p:attrNameLst>
                                      </p:cBhvr>
                                      <p:to>
                                        <p:strVal val="visible"/>
                                      </p:to>
                                    </p:set>
                                    <p:anim calcmode="lin" valueType="num">
                                      <p:cBhvr additive="base">
                                        <p:cTn id="76"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40">
                                            <p:txEl>
                                              <p:pRg st="0" end="0"/>
                                            </p:txEl>
                                          </p:spTgt>
                                        </p:tgtEl>
                                        <p:attrNameLst>
                                          <p:attrName>style.visibility</p:attrName>
                                        </p:attrNameLst>
                                      </p:cBhvr>
                                      <p:to>
                                        <p:strVal val="visible"/>
                                      </p:to>
                                    </p:set>
                                    <p:anim calcmode="lin" valueType="num">
                                      <p:cBhvr additive="base">
                                        <p:cTn id="8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ppt_x"/>
                                          </p:val>
                                        </p:tav>
                                        <p:tav tm="100000">
                                          <p:val>
                                            <p:strVal val="#ppt_x"/>
                                          </p:val>
                                        </p:tav>
                                      </p:tavLst>
                                    </p:anim>
                                    <p:anim calcmode="lin" valueType="num">
                                      <p:cBhvr additive="base">
                                        <p:cTn id="95" dur="500" fill="hold"/>
                                        <p:tgtEl>
                                          <p:spTgt spid="36"/>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ppt_x"/>
                                          </p:val>
                                        </p:tav>
                                        <p:tav tm="100000">
                                          <p:val>
                                            <p:strVal val="#ppt_x"/>
                                          </p:val>
                                        </p:tav>
                                      </p:tavLst>
                                    </p:anim>
                                    <p:anim calcmode="lin" valueType="num">
                                      <p:cBhvr additive="base">
                                        <p:cTn id="99" dur="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ppt_x"/>
                                          </p:val>
                                        </p:tav>
                                        <p:tav tm="100000">
                                          <p:val>
                                            <p:strVal val="#ppt_x"/>
                                          </p:val>
                                        </p:tav>
                                      </p:tavLst>
                                    </p:anim>
                                    <p:anim calcmode="lin" valueType="num">
                                      <p:cBhvr additive="base">
                                        <p:cTn id="103" dur="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fill="hold"/>
                                        <p:tgtEl>
                                          <p:spTgt spid="25"/>
                                        </p:tgtEl>
                                        <p:attrNameLst>
                                          <p:attrName>ppt_x</p:attrName>
                                        </p:attrNameLst>
                                      </p:cBhvr>
                                      <p:tavLst>
                                        <p:tav tm="0">
                                          <p:val>
                                            <p:strVal val="#ppt_x"/>
                                          </p:val>
                                        </p:tav>
                                        <p:tav tm="100000">
                                          <p:val>
                                            <p:strVal val="#ppt_x"/>
                                          </p:val>
                                        </p:tav>
                                      </p:tavLst>
                                    </p:anim>
                                    <p:anim calcmode="lin" valueType="num">
                                      <p:cBhvr additive="base">
                                        <p:cTn id="10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additive="base">
                                        <p:cTn id="112" dur="500" fill="hold"/>
                                        <p:tgtEl>
                                          <p:spTgt spid="15"/>
                                        </p:tgtEl>
                                        <p:attrNameLst>
                                          <p:attrName>ppt_x</p:attrName>
                                        </p:attrNameLst>
                                      </p:cBhvr>
                                      <p:tavLst>
                                        <p:tav tm="0">
                                          <p:val>
                                            <p:strVal val="#ppt_x"/>
                                          </p:val>
                                        </p:tav>
                                        <p:tav tm="100000">
                                          <p:val>
                                            <p:strVal val="#ppt_x"/>
                                          </p:val>
                                        </p:tav>
                                      </p:tavLst>
                                    </p:anim>
                                    <p:anim calcmode="lin" valueType="num">
                                      <p:cBhvr additive="base">
                                        <p:cTn id="1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31">
                                            <p:txEl>
                                              <p:pRg st="0" end="0"/>
                                            </p:txEl>
                                          </p:spTgt>
                                        </p:tgtEl>
                                        <p:attrNameLst>
                                          <p:attrName>style.visibility</p:attrName>
                                        </p:attrNameLst>
                                      </p:cBhvr>
                                      <p:to>
                                        <p:strVal val="visible"/>
                                      </p:to>
                                    </p:set>
                                    <p:anim calcmode="lin" valueType="num">
                                      <p:cBhvr additive="base">
                                        <p:cTn id="118"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additive="base">
                                        <p:cTn id="124" dur="500" fill="hold"/>
                                        <p:tgtEl>
                                          <p:spTgt spid="24"/>
                                        </p:tgtEl>
                                        <p:attrNameLst>
                                          <p:attrName>ppt_x</p:attrName>
                                        </p:attrNameLst>
                                      </p:cBhvr>
                                      <p:tavLst>
                                        <p:tav tm="0">
                                          <p:val>
                                            <p:strVal val="#ppt_x"/>
                                          </p:val>
                                        </p:tav>
                                        <p:tav tm="100000">
                                          <p:val>
                                            <p:strVal val="#ppt_x"/>
                                          </p:val>
                                        </p:tav>
                                      </p:tavLst>
                                    </p:anim>
                                    <p:anim calcmode="lin" valueType="num">
                                      <p:cBhvr additive="base">
                                        <p:cTn id="125" dur="500" fill="hold"/>
                                        <p:tgtEl>
                                          <p:spTgt spid="24"/>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14"/>
                                        </p:tgtEl>
                                        <p:attrNameLst>
                                          <p:attrName>style.visibility</p:attrName>
                                        </p:attrNameLst>
                                      </p:cBhvr>
                                      <p:to>
                                        <p:strVal val="visible"/>
                                      </p:to>
                                    </p:set>
                                    <p:anim calcmode="lin" valueType="num">
                                      <p:cBhvr additive="base">
                                        <p:cTn id="128" dur="500" fill="hold"/>
                                        <p:tgtEl>
                                          <p:spTgt spid="14"/>
                                        </p:tgtEl>
                                        <p:attrNameLst>
                                          <p:attrName>ppt_x</p:attrName>
                                        </p:attrNameLst>
                                      </p:cBhvr>
                                      <p:tavLst>
                                        <p:tav tm="0">
                                          <p:val>
                                            <p:strVal val="#ppt_x"/>
                                          </p:val>
                                        </p:tav>
                                        <p:tav tm="100000">
                                          <p:val>
                                            <p:strVal val="#ppt_x"/>
                                          </p:val>
                                        </p:tav>
                                      </p:tavLst>
                                    </p:anim>
                                    <p:anim calcmode="lin" valueType="num">
                                      <p:cBhvr additive="base">
                                        <p:cTn id="1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44">
                                            <p:txEl>
                                              <p:pRg st="0" end="0"/>
                                            </p:txEl>
                                          </p:spTgt>
                                        </p:tgtEl>
                                        <p:attrNameLst>
                                          <p:attrName>style.visibility</p:attrName>
                                        </p:attrNameLst>
                                      </p:cBhvr>
                                      <p:to>
                                        <p:strVal val="visible"/>
                                      </p:to>
                                    </p:set>
                                    <p:anim calcmode="lin" valueType="num">
                                      <p:cBhvr additive="base">
                                        <p:cTn id="13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3"/>
                                        </p:tgtEl>
                                        <p:attrNameLst>
                                          <p:attrName>style.visibility</p:attrName>
                                        </p:attrNameLst>
                                      </p:cBhvr>
                                      <p:to>
                                        <p:strVal val="visible"/>
                                      </p:to>
                                    </p:set>
                                    <p:anim calcmode="lin" valueType="num">
                                      <p:cBhvr additive="base">
                                        <p:cTn id="140" dur="500" fill="hold"/>
                                        <p:tgtEl>
                                          <p:spTgt spid="53"/>
                                        </p:tgtEl>
                                        <p:attrNameLst>
                                          <p:attrName>ppt_x</p:attrName>
                                        </p:attrNameLst>
                                      </p:cBhvr>
                                      <p:tavLst>
                                        <p:tav tm="0">
                                          <p:val>
                                            <p:strVal val="#ppt_x"/>
                                          </p:val>
                                        </p:tav>
                                        <p:tav tm="100000">
                                          <p:val>
                                            <p:strVal val="#ppt_x"/>
                                          </p:val>
                                        </p:tav>
                                      </p:tavLst>
                                    </p:anim>
                                    <p:anim calcmode="lin" valueType="num">
                                      <p:cBhvr additive="base">
                                        <p:cTn id="141" dur="500" fill="hold"/>
                                        <p:tgtEl>
                                          <p:spTgt spid="53"/>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49"/>
                                        </p:tgtEl>
                                        <p:attrNameLst>
                                          <p:attrName>style.visibility</p:attrName>
                                        </p:attrNameLst>
                                      </p:cBhvr>
                                      <p:to>
                                        <p:strVal val="visible"/>
                                      </p:to>
                                    </p:set>
                                    <p:anim calcmode="lin" valueType="num">
                                      <p:cBhvr additive="base">
                                        <p:cTn id="144" dur="500" fill="hold"/>
                                        <p:tgtEl>
                                          <p:spTgt spid="49"/>
                                        </p:tgtEl>
                                        <p:attrNameLst>
                                          <p:attrName>ppt_x</p:attrName>
                                        </p:attrNameLst>
                                      </p:cBhvr>
                                      <p:tavLst>
                                        <p:tav tm="0">
                                          <p:val>
                                            <p:strVal val="#ppt_x"/>
                                          </p:val>
                                        </p:tav>
                                        <p:tav tm="100000">
                                          <p:val>
                                            <p:strVal val="#ppt_x"/>
                                          </p:val>
                                        </p:tav>
                                      </p:tavLst>
                                    </p:anim>
                                    <p:anim calcmode="lin" valueType="num">
                                      <p:cBhvr additive="base">
                                        <p:cTn id="145" dur="500" fill="hold"/>
                                        <p:tgtEl>
                                          <p:spTgt spid="49"/>
                                        </p:tgtEl>
                                        <p:attrNameLst>
                                          <p:attrName>ppt_y</p:attrName>
                                        </p:attrNameLst>
                                      </p:cBhvr>
                                      <p:tavLst>
                                        <p:tav tm="0">
                                          <p:val>
                                            <p:strVal val="1+#ppt_h/2"/>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additive="base">
                                        <p:cTn id="148" dur="500" fill="hold"/>
                                        <p:tgtEl>
                                          <p:spTgt spid="51"/>
                                        </p:tgtEl>
                                        <p:attrNameLst>
                                          <p:attrName>ppt_x</p:attrName>
                                        </p:attrNameLst>
                                      </p:cBhvr>
                                      <p:tavLst>
                                        <p:tav tm="0">
                                          <p:val>
                                            <p:strVal val="#ppt_x"/>
                                          </p:val>
                                        </p:tav>
                                        <p:tav tm="100000">
                                          <p:val>
                                            <p:strVal val="#ppt_x"/>
                                          </p:val>
                                        </p:tav>
                                      </p:tavLst>
                                    </p:anim>
                                    <p:anim calcmode="lin" valueType="num">
                                      <p:cBhvr additive="base">
                                        <p:cTn id="149" dur="500" fill="hold"/>
                                        <p:tgtEl>
                                          <p:spTgt spid="51"/>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 calcmode="lin" valueType="num">
                                      <p:cBhvr additive="base">
                                        <p:cTn id="152" dur="500" fill="hold"/>
                                        <p:tgtEl>
                                          <p:spTgt spid="48"/>
                                        </p:tgtEl>
                                        <p:attrNameLst>
                                          <p:attrName>ppt_x</p:attrName>
                                        </p:attrNameLst>
                                      </p:cBhvr>
                                      <p:tavLst>
                                        <p:tav tm="0">
                                          <p:val>
                                            <p:strVal val="#ppt_x"/>
                                          </p:val>
                                        </p:tav>
                                        <p:tav tm="100000">
                                          <p:val>
                                            <p:strVal val="#ppt_x"/>
                                          </p:val>
                                        </p:tav>
                                      </p:tavLst>
                                    </p:anim>
                                    <p:anim calcmode="lin" valueType="num">
                                      <p:cBhvr additive="base">
                                        <p:cTn id="153" dur="500" fill="hold"/>
                                        <p:tgtEl>
                                          <p:spTgt spid="48"/>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46"/>
                                        </p:tgtEl>
                                        <p:attrNameLst>
                                          <p:attrName>style.visibility</p:attrName>
                                        </p:attrNameLst>
                                      </p:cBhvr>
                                      <p:to>
                                        <p:strVal val="visible"/>
                                      </p:to>
                                    </p:set>
                                    <p:anim calcmode="lin" valueType="num">
                                      <p:cBhvr additive="base">
                                        <p:cTn id="156" dur="500" fill="hold"/>
                                        <p:tgtEl>
                                          <p:spTgt spid="46"/>
                                        </p:tgtEl>
                                        <p:attrNameLst>
                                          <p:attrName>ppt_x</p:attrName>
                                        </p:attrNameLst>
                                      </p:cBhvr>
                                      <p:tavLst>
                                        <p:tav tm="0">
                                          <p:val>
                                            <p:strVal val="#ppt_x"/>
                                          </p:val>
                                        </p:tav>
                                        <p:tav tm="100000">
                                          <p:val>
                                            <p:strVal val="#ppt_x"/>
                                          </p:val>
                                        </p:tav>
                                      </p:tavLst>
                                    </p:anim>
                                    <p:anim calcmode="lin" valueType="num">
                                      <p:cBhvr additive="base">
                                        <p:cTn id="157" dur="500" fill="hold"/>
                                        <p:tgtEl>
                                          <p:spTgt spid="46"/>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 calcmode="lin" valueType="num">
                                      <p:cBhvr additive="base">
                                        <p:cTn id="160" dur="500" fill="hold"/>
                                        <p:tgtEl>
                                          <p:spTgt spid="45"/>
                                        </p:tgtEl>
                                        <p:attrNameLst>
                                          <p:attrName>ppt_x</p:attrName>
                                        </p:attrNameLst>
                                      </p:cBhvr>
                                      <p:tavLst>
                                        <p:tav tm="0">
                                          <p:val>
                                            <p:strVal val="#ppt_x"/>
                                          </p:val>
                                        </p:tav>
                                        <p:tav tm="100000">
                                          <p:val>
                                            <p:strVal val="#ppt_x"/>
                                          </p:val>
                                        </p:tav>
                                      </p:tavLst>
                                    </p:anim>
                                    <p:anim calcmode="lin" valueType="num">
                                      <p:cBhvr additive="base">
                                        <p:cTn id="161" dur="500" fill="hold"/>
                                        <p:tgtEl>
                                          <p:spTgt spid="45"/>
                                        </p:tgtEl>
                                        <p:attrNameLst>
                                          <p:attrName>ppt_y</p:attrName>
                                        </p:attrNameLst>
                                      </p:cBhvr>
                                      <p:tavLst>
                                        <p:tav tm="0">
                                          <p:val>
                                            <p:strVal val="1+#ppt_h/2"/>
                                          </p:val>
                                        </p:tav>
                                        <p:tav tm="100000">
                                          <p:val>
                                            <p:strVal val="#ppt_y"/>
                                          </p:val>
                                        </p:tav>
                                      </p:tavLst>
                                    </p:anim>
                                  </p:childTnLst>
                                </p:cTn>
                              </p:par>
                              <p:par>
                                <p:cTn id="162" presetID="2" presetClass="entr" presetSubtype="4" fill="hold" nodeType="withEffect">
                                  <p:stCondLst>
                                    <p:cond delay="0"/>
                                  </p:stCondLst>
                                  <p:childTnLst>
                                    <p:set>
                                      <p:cBhvr>
                                        <p:cTn id="163" dur="1" fill="hold">
                                          <p:stCondLst>
                                            <p:cond delay="0"/>
                                          </p:stCondLst>
                                        </p:cTn>
                                        <p:tgtEl>
                                          <p:spTgt spid="79"/>
                                        </p:tgtEl>
                                        <p:attrNameLst>
                                          <p:attrName>style.visibility</p:attrName>
                                        </p:attrNameLst>
                                      </p:cBhvr>
                                      <p:to>
                                        <p:strVal val="visible"/>
                                      </p:to>
                                    </p:set>
                                    <p:anim calcmode="lin" valueType="num">
                                      <p:cBhvr additive="base">
                                        <p:cTn id="164" dur="500" fill="hold"/>
                                        <p:tgtEl>
                                          <p:spTgt spid="79"/>
                                        </p:tgtEl>
                                        <p:attrNameLst>
                                          <p:attrName>ppt_x</p:attrName>
                                        </p:attrNameLst>
                                      </p:cBhvr>
                                      <p:tavLst>
                                        <p:tav tm="0">
                                          <p:val>
                                            <p:strVal val="#ppt_x"/>
                                          </p:val>
                                        </p:tav>
                                        <p:tav tm="100000">
                                          <p:val>
                                            <p:strVal val="#ppt_x"/>
                                          </p:val>
                                        </p:tav>
                                      </p:tavLst>
                                    </p:anim>
                                    <p:anim calcmode="lin" valueType="num">
                                      <p:cBhvr additive="base">
                                        <p:cTn id="165" dur="500" fill="hold"/>
                                        <p:tgtEl>
                                          <p:spTgt spid="79"/>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47"/>
                                        </p:tgtEl>
                                        <p:attrNameLst>
                                          <p:attrName>style.visibility</p:attrName>
                                        </p:attrNameLst>
                                      </p:cBhvr>
                                      <p:to>
                                        <p:strVal val="visible"/>
                                      </p:to>
                                    </p:set>
                                    <p:anim calcmode="lin" valueType="num">
                                      <p:cBhvr additive="base">
                                        <p:cTn id="168" dur="500" fill="hold"/>
                                        <p:tgtEl>
                                          <p:spTgt spid="47"/>
                                        </p:tgtEl>
                                        <p:attrNameLst>
                                          <p:attrName>ppt_x</p:attrName>
                                        </p:attrNameLst>
                                      </p:cBhvr>
                                      <p:tavLst>
                                        <p:tav tm="0">
                                          <p:val>
                                            <p:strVal val="#ppt_x"/>
                                          </p:val>
                                        </p:tav>
                                        <p:tav tm="100000">
                                          <p:val>
                                            <p:strVal val="#ppt_x"/>
                                          </p:val>
                                        </p:tav>
                                      </p:tavLst>
                                    </p:anim>
                                    <p:anim calcmode="lin" valueType="num">
                                      <p:cBhvr additive="base">
                                        <p:cTn id="169" dur="500" fill="hold"/>
                                        <p:tgtEl>
                                          <p:spTgt spid="47"/>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additive="base">
                                        <p:cTn id="172" dur="500" fill="hold"/>
                                        <p:tgtEl>
                                          <p:spTgt spid="67"/>
                                        </p:tgtEl>
                                        <p:attrNameLst>
                                          <p:attrName>ppt_x</p:attrName>
                                        </p:attrNameLst>
                                      </p:cBhvr>
                                      <p:tavLst>
                                        <p:tav tm="0">
                                          <p:val>
                                            <p:strVal val="#ppt_x"/>
                                          </p:val>
                                        </p:tav>
                                        <p:tav tm="100000">
                                          <p:val>
                                            <p:strVal val="#ppt_x"/>
                                          </p:val>
                                        </p:tav>
                                      </p:tavLst>
                                    </p:anim>
                                    <p:anim calcmode="lin" valueType="num">
                                      <p:cBhvr additive="base">
                                        <p:cTn id="173" dur="500" fill="hold"/>
                                        <p:tgtEl>
                                          <p:spTgt spid="67"/>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9"/>
                                        </p:tgtEl>
                                        <p:attrNameLst>
                                          <p:attrName>style.visibility</p:attrName>
                                        </p:attrNameLst>
                                      </p:cBhvr>
                                      <p:to>
                                        <p:strVal val="visible"/>
                                      </p:to>
                                    </p:set>
                                    <p:anim calcmode="lin" valueType="num">
                                      <p:cBhvr additive="base">
                                        <p:cTn id="176" dur="500" fill="hold"/>
                                        <p:tgtEl>
                                          <p:spTgt spid="69"/>
                                        </p:tgtEl>
                                        <p:attrNameLst>
                                          <p:attrName>ppt_x</p:attrName>
                                        </p:attrNameLst>
                                      </p:cBhvr>
                                      <p:tavLst>
                                        <p:tav tm="0">
                                          <p:val>
                                            <p:strVal val="#ppt_x"/>
                                          </p:val>
                                        </p:tav>
                                        <p:tav tm="100000">
                                          <p:val>
                                            <p:strVal val="#ppt_x"/>
                                          </p:val>
                                        </p:tav>
                                      </p:tavLst>
                                    </p:anim>
                                    <p:anim calcmode="lin" valueType="num">
                                      <p:cBhvr additive="base">
                                        <p:cTn id="17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23"/>
                                        </p:tgtEl>
                                        <p:attrNameLst>
                                          <p:attrName>style.visibility</p:attrName>
                                        </p:attrNameLst>
                                      </p:cBhvr>
                                      <p:to>
                                        <p:strVal val="visible"/>
                                      </p:to>
                                    </p:set>
                                    <p:anim calcmode="lin" valueType="num">
                                      <p:cBhvr additive="base">
                                        <p:cTn id="182" dur="500" fill="hold"/>
                                        <p:tgtEl>
                                          <p:spTgt spid="23"/>
                                        </p:tgtEl>
                                        <p:attrNameLst>
                                          <p:attrName>ppt_x</p:attrName>
                                        </p:attrNameLst>
                                      </p:cBhvr>
                                      <p:tavLst>
                                        <p:tav tm="0">
                                          <p:val>
                                            <p:strVal val="#ppt_x"/>
                                          </p:val>
                                        </p:tav>
                                        <p:tav tm="100000">
                                          <p:val>
                                            <p:strVal val="#ppt_x"/>
                                          </p:val>
                                        </p:tav>
                                      </p:tavLst>
                                    </p:anim>
                                    <p:anim calcmode="lin" valueType="num">
                                      <p:cBhvr additive="base">
                                        <p:cTn id="18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62">
                                            <p:txEl>
                                              <p:pRg st="0" end="0"/>
                                            </p:txEl>
                                          </p:spTgt>
                                        </p:tgtEl>
                                        <p:attrNameLst>
                                          <p:attrName>style.visibility</p:attrName>
                                        </p:attrNameLst>
                                      </p:cBhvr>
                                      <p:to>
                                        <p:strVal val="visible"/>
                                      </p:to>
                                    </p:set>
                                    <p:anim calcmode="lin" valueType="num">
                                      <p:cBhvr additive="base">
                                        <p:cTn id="188"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62">
                                            <p:txEl>
                                              <p:pRg st="0" end="0"/>
                                            </p:txEl>
                                          </p:spTgt>
                                        </p:tgtEl>
                                        <p:attrNameLst>
                                          <p:attrName>ppt_y</p:attrName>
                                        </p:attrNameLst>
                                      </p:cBhvr>
                                      <p:tavLst>
                                        <p:tav tm="0">
                                          <p:val>
                                            <p:strVal val="1+#ppt_h/2"/>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63">
                                            <p:txEl>
                                              <p:pRg st="0" end="0"/>
                                            </p:txEl>
                                          </p:spTgt>
                                        </p:tgtEl>
                                        <p:attrNameLst>
                                          <p:attrName>style.visibility</p:attrName>
                                        </p:attrNameLst>
                                      </p:cBhvr>
                                      <p:to>
                                        <p:strVal val="visible"/>
                                      </p:to>
                                    </p:set>
                                    <p:anim calcmode="lin" valueType="num">
                                      <p:cBhvr additive="base">
                                        <p:cTn id="192"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64">
                                            <p:txEl>
                                              <p:pRg st="0" end="0"/>
                                            </p:txEl>
                                          </p:spTgt>
                                        </p:tgtEl>
                                        <p:attrNameLst>
                                          <p:attrName>style.visibility</p:attrName>
                                        </p:attrNameLst>
                                      </p:cBhvr>
                                      <p:to>
                                        <p:strVal val="visible"/>
                                      </p:to>
                                    </p:set>
                                    <p:anim calcmode="lin" valueType="num">
                                      <p:cBhvr additive="base">
                                        <p:cTn id="19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65">
                                            <p:txEl>
                                              <p:pRg st="0" end="0"/>
                                            </p:txEl>
                                          </p:spTgt>
                                        </p:tgtEl>
                                        <p:attrNameLst>
                                          <p:attrName>style.visibility</p:attrName>
                                        </p:attrNameLst>
                                      </p:cBhvr>
                                      <p:to>
                                        <p:strVal val="visible"/>
                                      </p:to>
                                    </p:set>
                                    <p:anim calcmode="lin" valueType="num">
                                      <p:cBhvr additive="base">
                                        <p:cTn id="200"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201"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66">
                                            <p:txEl>
                                              <p:pRg st="0" end="0"/>
                                            </p:txEl>
                                          </p:spTgt>
                                        </p:tgtEl>
                                        <p:attrNameLst>
                                          <p:attrName>style.visibility</p:attrName>
                                        </p:attrNameLst>
                                      </p:cBhvr>
                                      <p:to>
                                        <p:strVal val="visible"/>
                                      </p:to>
                                    </p:set>
                                    <p:anim calcmode="lin" valueType="num">
                                      <p:cBhvr additive="base">
                                        <p:cTn id="204"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68">
                                            <p:txEl>
                                              <p:pRg st="0" end="0"/>
                                            </p:txEl>
                                          </p:spTgt>
                                        </p:tgtEl>
                                        <p:attrNameLst>
                                          <p:attrName>style.visibility</p:attrName>
                                        </p:attrNameLst>
                                      </p:cBhvr>
                                      <p:to>
                                        <p:strVal val="visible"/>
                                      </p:to>
                                    </p:set>
                                    <p:anim calcmode="lin" valueType="num">
                                      <p:cBhvr additive="base">
                                        <p:cTn id="208"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209" dur="500" fill="hold"/>
                                        <p:tgtEl>
                                          <p:spTgt spid="68">
                                            <p:txEl>
                                              <p:pRg st="0" end="0"/>
                                            </p:txEl>
                                          </p:spTgt>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70">
                                            <p:txEl>
                                              <p:pRg st="0" end="0"/>
                                            </p:txEl>
                                          </p:spTgt>
                                        </p:tgtEl>
                                        <p:attrNameLst>
                                          <p:attrName>style.visibility</p:attrName>
                                        </p:attrNameLst>
                                      </p:cBhvr>
                                      <p:to>
                                        <p:strVal val="visible"/>
                                      </p:to>
                                    </p:set>
                                    <p:anim calcmode="lin" valueType="num">
                                      <p:cBhvr additive="base">
                                        <p:cTn id="2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70">
                                            <p:txEl>
                                              <p:pRg st="0" end="0"/>
                                            </p:txEl>
                                          </p:spTgt>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13"/>
                                        </p:tgtEl>
                                        <p:attrNameLst>
                                          <p:attrName>style.visibility</p:attrName>
                                        </p:attrNameLst>
                                      </p:cBhvr>
                                      <p:to>
                                        <p:strVal val="visible"/>
                                      </p:to>
                                    </p:set>
                                    <p:anim calcmode="lin" valueType="num">
                                      <p:cBhvr additive="base">
                                        <p:cTn id="216" dur="500" fill="hold"/>
                                        <p:tgtEl>
                                          <p:spTgt spid="13"/>
                                        </p:tgtEl>
                                        <p:attrNameLst>
                                          <p:attrName>ppt_x</p:attrName>
                                        </p:attrNameLst>
                                      </p:cBhvr>
                                      <p:tavLst>
                                        <p:tav tm="0">
                                          <p:val>
                                            <p:strVal val="#ppt_x"/>
                                          </p:val>
                                        </p:tav>
                                        <p:tav tm="100000">
                                          <p:val>
                                            <p:strVal val="#ppt_x"/>
                                          </p:val>
                                        </p:tav>
                                      </p:tavLst>
                                    </p:anim>
                                    <p:anim calcmode="lin" valueType="num">
                                      <p:cBhvr additive="base">
                                        <p:cTn id="2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33">
                                            <p:txEl>
                                              <p:pRg st="0" end="0"/>
                                            </p:txEl>
                                          </p:spTgt>
                                        </p:tgtEl>
                                        <p:attrNameLst>
                                          <p:attrName>style.visibility</p:attrName>
                                        </p:attrNameLst>
                                      </p:cBhvr>
                                      <p:to>
                                        <p:strVal val="visible"/>
                                      </p:to>
                                    </p:set>
                                    <p:anim calcmode="lin" valueType="num">
                                      <p:cBhvr additive="base">
                                        <p:cTn id="22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23"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22" presetClass="entr" presetSubtype="4" fill="hold" nodeType="click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wipe(down)">
                                      <p:cBhvr>
                                        <p:cTn id="228" dur="500"/>
                                        <p:tgtEl>
                                          <p:spTgt spid="81"/>
                                        </p:tgtEl>
                                      </p:cBhvr>
                                    </p:animEffect>
                                  </p:childTnLst>
                                </p:cTn>
                              </p:par>
                              <p:par>
                                <p:cTn id="229" presetID="22" presetClass="entr" presetSubtype="4" fill="hold" nodeType="withEffect">
                                  <p:stCondLst>
                                    <p:cond delay="0"/>
                                  </p:stCondLst>
                                  <p:childTnLst>
                                    <p:set>
                                      <p:cBhvr>
                                        <p:cTn id="230" dur="1" fill="hold">
                                          <p:stCondLst>
                                            <p:cond delay="0"/>
                                          </p:stCondLst>
                                        </p:cTn>
                                        <p:tgtEl>
                                          <p:spTgt spid="85"/>
                                        </p:tgtEl>
                                        <p:attrNameLst>
                                          <p:attrName>style.visibility</p:attrName>
                                        </p:attrNameLst>
                                      </p:cBhvr>
                                      <p:to>
                                        <p:strVal val="visible"/>
                                      </p:to>
                                    </p:set>
                                    <p:animEffect transition="in" filter="wipe(down)">
                                      <p:cBhvr>
                                        <p:cTn id="231" dur="500"/>
                                        <p:tgtEl>
                                          <p:spTgt spid="85"/>
                                        </p:tgtEl>
                                      </p:cBhvr>
                                    </p:animEffect>
                                  </p:childTnLst>
                                </p:cTn>
                              </p:par>
                              <p:par>
                                <p:cTn id="232" presetID="22" presetClass="entr" presetSubtype="4" fill="hold" nodeType="withEffect">
                                  <p:stCondLst>
                                    <p:cond delay="0"/>
                                  </p:stCondLst>
                                  <p:childTnLst>
                                    <p:set>
                                      <p:cBhvr>
                                        <p:cTn id="233" dur="1" fill="hold">
                                          <p:stCondLst>
                                            <p:cond delay="0"/>
                                          </p:stCondLst>
                                        </p:cTn>
                                        <p:tgtEl>
                                          <p:spTgt spid="87"/>
                                        </p:tgtEl>
                                        <p:attrNameLst>
                                          <p:attrName>style.visibility</p:attrName>
                                        </p:attrNameLst>
                                      </p:cBhvr>
                                      <p:to>
                                        <p:strVal val="visible"/>
                                      </p:to>
                                    </p:set>
                                    <p:animEffect transition="in" filter="wipe(down)">
                                      <p:cBhvr>
                                        <p:cTn id="234" dur="500"/>
                                        <p:tgtEl>
                                          <p:spTgt spid="87"/>
                                        </p:tgtEl>
                                      </p:cBhvr>
                                    </p:animEffect>
                                  </p:childTnLst>
                                </p:cTn>
                              </p:par>
                              <p:par>
                                <p:cTn id="235" presetID="22" presetClass="entr" presetSubtype="4" fill="hold" nodeType="withEffect">
                                  <p:stCondLst>
                                    <p:cond delay="0"/>
                                  </p:stCondLst>
                                  <p:childTnLst>
                                    <p:set>
                                      <p:cBhvr>
                                        <p:cTn id="236" dur="1" fill="hold">
                                          <p:stCondLst>
                                            <p:cond delay="0"/>
                                          </p:stCondLst>
                                        </p:cTn>
                                        <p:tgtEl>
                                          <p:spTgt spid="98"/>
                                        </p:tgtEl>
                                        <p:attrNameLst>
                                          <p:attrName>style.visibility</p:attrName>
                                        </p:attrNameLst>
                                      </p:cBhvr>
                                      <p:to>
                                        <p:strVal val="visible"/>
                                      </p:to>
                                    </p:set>
                                    <p:animEffect transition="in" filter="wipe(down)">
                                      <p:cBhvr>
                                        <p:cTn id="237" dur="500"/>
                                        <p:tgtEl>
                                          <p:spTgt spid="98"/>
                                        </p:tgtEl>
                                      </p:cBhvr>
                                    </p:animEffect>
                                  </p:childTnLst>
                                </p:cTn>
                              </p:par>
                              <p:par>
                                <p:cTn id="238" presetID="22" presetClass="entr" presetSubtype="4" fill="hold" nodeType="withEffect">
                                  <p:stCondLst>
                                    <p:cond delay="0"/>
                                  </p:stCondLst>
                                  <p:childTnLst>
                                    <p:set>
                                      <p:cBhvr>
                                        <p:cTn id="239" dur="1" fill="hold">
                                          <p:stCondLst>
                                            <p:cond delay="0"/>
                                          </p:stCondLst>
                                        </p:cTn>
                                        <p:tgtEl>
                                          <p:spTgt spid="96"/>
                                        </p:tgtEl>
                                        <p:attrNameLst>
                                          <p:attrName>style.visibility</p:attrName>
                                        </p:attrNameLst>
                                      </p:cBhvr>
                                      <p:to>
                                        <p:strVal val="visible"/>
                                      </p:to>
                                    </p:set>
                                    <p:animEffect transition="in" filter="wipe(down)">
                                      <p:cBhvr>
                                        <p:cTn id="240" dur="500"/>
                                        <p:tgtEl>
                                          <p:spTgt spid="96"/>
                                        </p:tgtEl>
                                      </p:cBhvr>
                                    </p:animEffect>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7"/>
                                        </p:tgtEl>
                                        <p:attrNameLst>
                                          <p:attrName>style.visibility</p:attrName>
                                        </p:attrNameLst>
                                      </p:cBhvr>
                                      <p:to>
                                        <p:strVal val="visible"/>
                                      </p:to>
                                    </p:set>
                                    <p:anim calcmode="lin" valueType="num">
                                      <p:cBhvr additive="base">
                                        <p:cTn id="245" dur="500" fill="hold"/>
                                        <p:tgtEl>
                                          <p:spTgt spid="7"/>
                                        </p:tgtEl>
                                        <p:attrNameLst>
                                          <p:attrName>ppt_x</p:attrName>
                                        </p:attrNameLst>
                                      </p:cBhvr>
                                      <p:tavLst>
                                        <p:tav tm="0">
                                          <p:val>
                                            <p:strVal val="#ppt_x"/>
                                          </p:val>
                                        </p:tav>
                                        <p:tav tm="100000">
                                          <p:val>
                                            <p:strVal val="#ppt_x"/>
                                          </p:val>
                                        </p:tav>
                                      </p:tavLst>
                                    </p:anim>
                                    <p:anim calcmode="lin" valueType="num">
                                      <p:cBhvr additive="base">
                                        <p:cTn id="2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grpId="0" nodeType="clickEffect">
                                  <p:stCondLst>
                                    <p:cond delay="0"/>
                                  </p:stCondLst>
                                  <p:childTnLst>
                                    <p:set>
                                      <p:cBhvr>
                                        <p:cTn id="250" dur="1" fill="hold">
                                          <p:stCondLst>
                                            <p:cond delay="0"/>
                                          </p:stCondLst>
                                        </p:cTn>
                                        <p:tgtEl>
                                          <p:spTgt spid="101">
                                            <p:txEl>
                                              <p:pRg st="0" end="0"/>
                                            </p:txEl>
                                          </p:spTgt>
                                        </p:tgtEl>
                                        <p:attrNameLst>
                                          <p:attrName>style.visibility</p:attrName>
                                        </p:attrNameLst>
                                      </p:cBhvr>
                                      <p:to>
                                        <p:strVal val="visible"/>
                                      </p:to>
                                    </p:set>
                                    <p:anim calcmode="lin" valueType="num">
                                      <p:cBhvr additive="base">
                                        <p:cTn id="251"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252"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2" presetClass="entr" presetSubtype="4" fill="hold" nodeType="clickEffect">
                                  <p:stCondLst>
                                    <p:cond delay="0"/>
                                  </p:stCondLst>
                                  <p:childTnLst>
                                    <p:set>
                                      <p:cBhvr>
                                        <p:cTn id="256" dur="1" fill="hold">
                                          <p:stCondLst>
                                            <p:cond delay="0"/>
                                          </p:stCondLst>
                                        </p:cTn>
                                        <p:tgtEl>
                                          <p:spTgt spid="19"/>
                                        </p:tgtEl>
                                        <p:attrNameLst>
                                          <p:attrName>style.visibility</p:attrName>
                                        </p:attrNameLst>
                                      </p:cBhvr>
                                      <p:to>
                                        <p:strVal val="visible"/>
                                      </p:to>
                                    </p:set>
                                    <p:anim calcmode="lin" valueType="num">
                                      <p:cBhvr additive="base">
                                        <p:cTn id="257" dur="500" fill="hold"/>
                                        <p:tgtEl>
                                          <p:spTgt spid="19"/>
                                        </p:tgtEl>
                                        <p:attrNameLst>
                                          <p:attrName>ppt_x</p:attrName>
                                        </p:attrNameLst>
                                      </p:cBhvr>
                                      <p:tavLst>
                                        <p:tav tm="0">
                                          <p:val>
                                            <p:strVal val="#ppt_x"/>
                                          </p:val>
                                        </p:tav>
                                        <p:tav tm="100000">
                                          <p:val>
                                            <p:strVal val="#ppt_x"/>
                                          </p:val>
                                        </p:tav>
                                      </p:tavLst>
                                    </p:anim>
                                    <p:anim calcmode="lin" valueType="num">
                                      <p:cBhvr additive="base">
                                        <p:cTn id="258" dur="500" fill="hold"/>
                                        <p:tgtEl>
                                          <p:spTgt spid="19"/>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8"/>
                                        </p:tgtEl>
                                        <p:attrNameLst>
                                          <p:attrName>style.visibility</p:attrName>
                                        </p:attrNameLst>
                                      </p:cBhvr>
                                      <p:to>
                                        <p:strVal val="visible"/>
                                      </p:to>
                                    </p:set>
                                    <p:anim calcmode="lin" valueType="num">
                                      <p:cBhvr additive="base">
                                        <p:cTn id="261" dur="500" fill="hold"/>
                                        <p:tgtEl>
                                          <p:spTgt spid="8"/>
                                        </p:tgtEl>
                                        <p:attrNameLst>
                                          <p:attrName>ppt_x</p:attrName>
                                        </p:attrNameLst>
                                      </p:cBhvr>
                                      <p:tavLst>
                                        <p:tav tm="0">
                                          <p:val>
                                            <p:strVal val="#ppt_x"/>
                                          </p:val>
                                        </p:tav>
                                        <p:tav tm="100000">
                                          <p:val>
                                            <p:strVal val="#ppt_x"/>
                                          </p:val>
                                        </p:tav>
                                      </p:tavLst>
                                    </p:anim>
                                    <p:anim calcmode="lin" valueType="num">
                                      <p:cBhvr additive="base">
                                        <p:cTn id="2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 presetClass="entr" presetSubtype="4" fill="hold" grpId="0" nodeType="clickEffect">
                                  <p:stCondLst>
                                    <p:cond delay="0"/>
                                  </p:stCondLst>
                                  <p:childTnLst>
                                    <p:set>
                                      <p:cBhvr>
                                        <p:cTn id="266" dur="1" fill="hold">
                                          <p:stCondLst>
                                            <p:cond delay="0"/>
                                          </p:stCondLst>
                                        </p:cTn>
                                        <p:tgtEl>
                                          <p:spTgt spid="102">
                                            <p:txEl>
                                              <p:pRg st="0" end="0"/>
                                            </p:txEl>
                                          </p:spTgt>
                                        </p:tgtEl>
                                        <p:attrNameLst>
                                          <p:attrName>style.visibility</p:attrName>
                                        </p:attrNameLst>
                                      </p:cBhvr>
                                      <p:to>
                                        <p:strVal val="visible"/>
                                      </p:to>
                                    </p:set>
                                    <p:anim calcmode="lin" valueType="num">
                                      <p:cBhvr additive="base">
                                        <p:cTn id="26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268" dur="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2" presetClass="entr" presetSubtype="4" fill="hold" nodeType="clickEffect">
                                  <p:stCondLst>
                                    <p:cond delay="0"/>
                                  </p:stCondLst>
                                  <p:childTnLst>
                                    <p:set>
                                      <p:cBhvr>
                                        <p:cTn id="272" dur="1" fill="hold">
                                          <p:stCondLst>
                                            <p:cond delay="0"/>
                                          </p:stCondLst>
                                        </p:cTn>
                                        <p:tgtEl>
                                          <p:spTgt spid="20"/>
                                        </p:tgtEl>
                                        <p:attrNameLst>
                                          <p:attrName>style.visibility</p:attrName>
                                        </p:attrNameLst>
                                      </p:cBhvr>
                                      <p:to>
                                        <p:strVal val="visible"/>
                                      </p:to>
                                    </p:set>
                                    <p:anim calcmode="lin" valueType="num">
                                      <p:cBhvr additive="base">
                                        <p:cTn id="273" dur="500" fill="hold"/>
                                        <p:tgtEl>
                                          <p:spTgt spid="20"/>
                                        </p:tgtEl>
                                        <p:attrNameLst>
                                          <p:attrName>ppt_x</p:attrName>
                                        </p:attrNameLst>
                                      </p:cBhvr>
                                      <p:tavLst>
                                        <p:tav tm="0">
                                          <p:val>
                                            <p:strVal val="#ppt_x"/>
                                          </p:val>
                                        </p:tav>
                                        <p:tav tm="100000">
                                          <p:val>
                                            <p:strVal val="#ppt_x"/>
                                          </p:val>
                                        </p:tav>
                                      </p:tavLst>
                                    </p:anim>
                                    <p:anim calcmode="lin" valueType="num">
                                      <p:cBhvr additive="base">
                                        <p:cTn id="274" dur="500" fill="hold"/>
                                        <p:tgtEl>
                                          <p:spTgt spid="20"/>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9"/>
                                        </p:tgtEl>
                                        <p:attrNameLst>
                                          <p:attrName>style.visibility</p:attrName>
                                        </p:attrNameLst>
                                      </p:cBhvr>
                                      <p:to>
                                        <p:strVal val="visible"/>
                                      </p:to>
                                    </p:set>
                                    <p:anim calcmode="lin" valueType="num">
                                      <p:cBhvr additive="base">
                                        <p:cTn id="277" dur="500" fill="hold"/>
                                        <p:tgtEl>
                                          <p:spTgt spid="9"/>
                                        </p:tgtEl>
                                        <p:attrNameLst>
                                          <p:attrName>ppt_x</p:attrName>
                                        </p:attrNameLst>
                                      </p:cBhvr>
                                      <p:tavLst>
                                        <p:tav tm="0">
                                          <p:val>
                                            <p:strVal val="#ppt_x"/>
                                          </p:val>
                                        </p:tav>
                                        <p:tav tm="100000">
                                          <p:val>
                                            <p:strVal val="#ppt_x"/>
                                          </p:val>
                                        </p:tav>
                                      </p:tavLst>
                                    </p:anim>
                                    <p:anim calcmode="lin" valueType="num">
                                      <p:cBhvr additive="base">
                                        <p:cTn id="2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106">
                                            <p:txEl>
                                              <p:pRg st="0" end="0"/>
                                            </p:txEl>
                                          </p:spTgt>
                                        </p:tgtEl>
                                        <p:attrNameLst>
                                          <p:attrName>style.visibility</p:attrName>
                                        </p:attrNameLst>
                                      </p:cBhvr>
                                      <p:to>
                                        <p:strVal val="visible"/>
                                      </p:to>
                                    </p:set>
                                    <p:anim calcmode="lin" valueType="num">
                                      <p:cBhvr additive="base">
                                        <p:cTn id="283"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284" dur="500" fill="hold"/>
                                        <p:tgtEl>
                                          <p:spTgt spid="106">
                                            <p:txEl>
                                              <p:pRg st="0" end="0"/>
                                            </p:txEl>
                                          </p:spTgt>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06">
                                            <p:txEl>
                                              <p:pRg st="2" end="2"/>
                                            </p:txEl>
                                          </p:spTgt>
                                        </p:tgtEl>
                                        <p:attrNameLst>
                                          <p:attrName>style.visibility</p:attrName>
                                        </p:attrNameLst>
                                      </p:cBhvr>
                                      <p:to>
                                        <p:strVal val="visible"/>
                                      </p:to>
                                    </p:set>
                                    <p:anim calcmode="lin" valueType="num">
                                      <p:cBhvr additive="base">
                                        <p:cTn id="287" dur="500" fill="hold"/>
                                        <p:tgtEl>
                                          <p:spTgt spid="106">
                                            <p:txEl>
                                              <p:pRg st="2" end="2"/>
                                            </p:txEl>
                                          </p:spTgt>
                                        </p:tgtEl>
                                        <p:attrNameLst>
                                          <p:attrName>ppt_x</p:attrName>
                                        </p:attrNameLst>
                                      </p:cBhvr>
                                      <p:tavLst>
                                        <p:tav tm="0">
                                          <p:val>
                                            <p:strVal val="#ppt_x"/>
                                          </p:val>
                                        </p:tav>
                                        <p:tav tm="100000">
                                          <p:val>
                                            <p:strVal val="#ppt_x"/>
                                          </p:val>
                                        </p:tav>
                                      </p:tavLst>
                                    </p:anim>
                                    <p:anim calcmode="lin" valueType="num">
                                      <p:cBhvr additive="base">
                                        <p:cTn id="288" dur="500" fill="hold"/>
                                        <p:tgtEl>
                                          <p:spTgt spid="106">
                                            <p:txEl>
                                              <p:pRg st="2" end="2"/>
                                            </p:txEl>
                                          </p:spTgt>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6">
                                            <p:txEl>
                                              <p:pRg st="4" end="4"/>
                                            </p:txEl>
                                          </p:spTgt>
                                        </p:tgtEl>
                                        <p:attrNameLst>
                                          <p:attrName>style.visibility</p:attrName>
                                        </p:attrNameLst>
                                      </p:cBhvr>
                                      <p:to>
                                        <p:strVal val="visible"/>
                                      </p:to>
                                    </p:set>
                                    <p:anim calcmode="lin" valueType="num">
                                      <p:cBhvr additive="base">
                                        <p:cTn id="291" dur="500" fill="hold"/>
                                        <p:tgtEl>
                                          <p:spTgt spid="106">
                                            <p:txEl>
                                              <p:pRg st="4" end="4"/>
                                            </p:txEl>
                                          </p:spTgt>
                                        </p:tgtEl>
                                        <p:attrNameLst>
                                          <p:attrName>ppt_x</p:attrName>
                                        </p:attrNameLst>
                                      </p:cBhvr>
                                      <p:tavLst>
                                        <p:tav tm="0">
                                          <p:val>
                                            <p:strVal val="#ppt_x"/>
                                          </p:val>
                                        </p:tav>
                                        <p:tav tm="100000">
                                          <p:val>
                                            <p:strVal val="#ppt_x"/>
                                          </p:val>
                                        </p:tav>
                                      </p:tavLst>
                                    </p:anim>
                                    <p:anim calcmode="lin" valueType="num">
                                      <p:cBhvr additive="base">
                                        <p:cTn id="292" dur="500" fill="hold"/>
                                        <p:tgtEl>
                                          <p:spTgt spid="106">
                                            <p:txEl>
                                              <p:pRg st="4" end="4"/>
                                            </p:txEl>
                                          </p:spTgt>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6">
                                            <p:txEl>
                                              <p:pRg st="6" end="6"/>
                                            </p:txEl>
                                          </p:spTgt>
                                        </p:tgtEl>
                                        <p:attrNameLst>
                                          <p:attrName>style.visibility</p:attrName>
                                        </p:attrNameLst>
                                      </p:cBhvr>
                                      <p:to>
                                        <p:strVal val="visible"/>
                                      </p:to>
                                    </p:set>
                                    <p:anim calcmode="lin" valueType="num">
                                      <p:cBhvr additive="base">
                                        <p:cTn id="295" dur="500" fill="hold"/>
                                        <p:tgtEl>
                                          <p:spTgt spid="106">
                                            <p:txEl>
                                              <p:pRg st="6" end="6"/>
                                            </p:txEl>
                                          </p:spTgt>
                                        </p:tgtEl>
                                        <p:attrNameLst>
                                          <p:attrName>ppt_x</p:attrName>
                                        </p:attrNameLst>
                                      </p:cBhvr>
                                      <p:tavLst>
                                        <p:tav tm="0">
                                          <p:val>
                                            <p:strVal val="#ppt_x"/>
                                          </p:val>
                                        </p:tav>
                                        <p:tav tm="100000">
                                          <p:val>
                                            <p:strVal val="#ppt_x"/>
                                          </p:val>
                                        </p:tav>
                                      </p:tavLst>
                                    </p:anim>
                                    <p:anim calcmode="lin" valueType="num">
                                      <p:cBhvr additive="base">
                                        <p:cTn id="296" dur="500" fill="hold"/>
                                        <p:tgtEl>
                                          <p:spTgt spid="106">
                                            <p:txEl>
                                              <p:pRg st="6" end="6"/>
                                            </p:txEl>
                                          </p:spTgt>
                                        </p:tgtEl>
                                        <p:attrNameLst>
                                          <p:attrName>ppt_y</p:attrName>
                                        </p:attrNameLst>
                                      </p:cBhvr>
                                      <p:tavLst>
                                        <p:tav tm="0">
                                          <p:val>
                                            <p:strVal val="1+#ppt_h/2"/>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57"/>
                                        </p:tgtEl>
                                        <p:attrNameLst>
                                          <p:attrName>style.visibility</p:attrName>
                                        </p:attrNameLst>
                                      </p:cBhvr>
                                      <p:to>
                                        <p:strVal val="visible"/>
                                      </p:to>
                                    </p:set>
                                    <p:anim calcmode="lin" valueType="num">
                                      <p:cBhvr additive="base">
                                        <p:cTn id="299" dur="500" fill="hold"/>
                                        <p:tgtEl>
                                          <p:spTgt spid="57"/>
                                        </p:tgtEl>
                                        <p:attrNameLst>
                                          <p:attrName>ppt_x</p:attrName>
                                        </p:attrNameLst>
                                      </p:cBhvr>
                                      <p:tavLst>
                                        <p:tav tm="0">
                                          <p:val>
                                            <p:strVal val="#ppt_x"/>
                                          </p:val>
                                        </p:tav>
                                        <p:tav tm="100000">
                                          <p:val>
                                            <p:strVal val="#ppt_x"/>
                                          </p:val>
                                        </p:tav>
                                      </p:tavLst>
                                    </p:anim>
                                    <p:anim calcmode="lin" valueType="num">
                                      <p:cBhvr additive="base">
                                        <p:cTn id="300" dur="500" fill="hold"/>
                                        <p:tgtEl>
                                          <p:spTgt spid="57"/>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55"/>
                                        </p:tgtEl>
                                        <p:attrNameLst>
                                          <p:attrName>style.visibility</p:attrName>
                                        </p:attrNameLst>
                                      </p:cBhvr>
                                      <p:to>
                                        <p:strVal val="visible"/>
                                      </p:to>
                                    </p:set>
                                    <p:anim calcmode="lin" valueType="num">
                                      <p:cBhvr additive="base">
                                        <p:cTn id="303" dur="500" fill="hold"/>
                                        <p:tgtEl>
                                          <p:spTgt spid="55"/>
                                        </p:tgtEl>
                                        <p:attrNameLst>
                                          <p:attrName>ppt_x</p:attrName>
                                        </p:attrNameLst>
                                      </p:cBhvr>
                                      <p:tavLst>
                                        <p:tav tm="0">
                                          <p:val>
                                            <p:strVal val="#ppt_x"/>
                                          </p:val>
                                        </p:tav>
                                        <p:tav tm="100000">
                                          <p:val>
                                            <p:strVal val="#ppt_x"/>
                                          </p:val>
                                        </p:tav>
                                      </p:tavLst>
                                    </p:anim>
                                    <p:anim calcmode="lin" valueType="num">
                                      <p:cBhvr additive="base">
                                        <p:cTn id="304" dur="500" fill="hold"/>
                                        <p:tgtEl>
                                          <p:spTgt spid="55"/>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60"/>
                                        </p:tgtEl>
                                        <p:attrNameLst>
                                          <p:attrName>style.visibility</p:attrName>
                                        </p:attrNameLst>
                                      </p:cBhvr>
                                      <p:to>
                                        <p:strVal val="visible"/>
                                      </p:to>
                                    </p:set>
                                    <p:anim calcmode="lin" valueType="num">
                                      <p:cBhvr additive="base">
                                        <p:cTn id="307" dur="500" fill="hold"/>
                                        <p:tgtEl>
                                          <p:spTgt spid="60"/>
                                        </p:tgtEl>
                                        <p:attrNameLst>
                                          <p:attrName>ppt_x</p:attrName>
                                        </p:attrNameLst>
                                      </p:cBhvr>
                                      <p:tavLst>
                                        <p:tav tm="0">
                                          <p:val>
                                            <p:strVal val="#ppt_x"/>
                                          </p:val>
                                        </p:tav>
                                        <p:tav tm="100000">
                                          <p:val>
                                            <p:strVal val="#ppt_x"/>
                                          </p:val>
                                        </p:tav>
                                      </p:tavLst>
                                    </p:anim>
                                    <p:anim calcmode="lin" valueType="num">
                                      <p:cBhvr additive="base">
                                        <p:cTn id="308" dur="500" fill="hold"/>
                                        <p:tgtEl>
                                          <p:spTgt spid="60"/>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61"/>
                                        </p:tgtEl>
                                        <p:attrNameLst>
                                          <p:attrName>style.visibility</p:attrName>
                                        </p:attrNameLst>
                                      </p:cBhvr>
                                      <p:to>
                                        <p:strVal val="visible"/>
                                      </p:to>
                                    </p:set>
                                    <p:anim calcmode="lin" valueType="num">
                                      <p:cBhvr additive="base">
                                        <p:cTn id="311" dur="500" fill="hold"/>
                                        <p:tgtEl>
                                          <p:spTgt spid="61"/>
                                        </p:tgtEl>
                                        <p:attrNameLst>
                                          <p:attrName>ppt_x</p:attrName>
                                        </p:attrNameLst>
                                      </p:cBhvr>
                                      <p:tavLst>
                                        <p:tav tm="0">
                                          <p:val>
                                            <p:strVal val="#ppt_x"/>
                                          </p:val>
                                        </p:tav>
                                        <p:tav tm="100000">
                                          <p:val>
                                            <p:strVal val="#ppt_x"/>
                                          </p:val>
                                        </p:tav>
                                      </p:tavLst>
                                    </p:anim>
                                    <p:anim calcmode="lin" valueType="num">
                                      <p:cBhvr additive="base">
                                        <p:cTn id="312" dur="500" fill="hold"/>
                                        <p:tgtEl>
                                          <p:spTgt spid="61"/>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58"/>
                                        </p:tgtEl>
                                        <p:attrNameLst>
                                          <p:attrName>style.visibility</p:attrName>
                                        </p:attrNameLst>
                                      </p:cBhvr>
                                      <p:to>
                                        <p:strVal val="visible"/>
                                      </p:to>
                                    </p:set>
                                    <p:anim calcmode="lin" valueType="num">
                                      <p:cBhvr additive="base">
                                        <p:cTn id="315" dur="500" fill="hold"/>
                                        <p:tgtEl>
                                          <p:spTgt spid="58"/>
                                        </p:tgtEl>
                                        <p:attrNameLst>
                                          <p:attrName>ppt_x</p:attrName>
                                        </p:attrNameLst>
                                      </p:cBhvr>
                                      <p:tavLst>
                                        <p:tav tm="0">
                                          <p:val>
                                            <p:strVal val="#ppt_x"/>
                                          </p:val>
                                        </p:tav>
                                        <p:tav tm="100000">
                                          <p:val>
                                            <p:strVal val="#ppt_x"/>
                                          </p:val>
                                        </p:tav>
                                      </p:tavLst>
                                    </p:anim>
                                    <p:anim calcmode="lin" valueType="num">
                                      <p:cBhvr additive="base">
                                        <p:cTn id="3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animBg="1"/>
      <p:bldP spid="4" grpId="0" build="p"/>
      <p:bldP spid="7" grpId="0" animBg="1"/>
      <p:bldP spid="8" grpId="0" animBg="1"/>
      <p:bldP spid="9" grpId="0" animBg="1"/>
      <p:bldP spid="12" grpId="0" animBg="1"/>
      <p:bldP spid="13" grpId="0" animBg="1"/>
      <p:bldP spid="14" grpId="0" animBg="1"/>
      <p:bldP spid="15" grpId="0" animBg="1"/>
      <p:bldP spid="17" grpId="0" animBg="1"/>
      <p:bldP spid="18" grpId="0" animBg="1"/>
      <p:bldP spid="28" grpId="0" build="allAtOnce"/>
      <p:bldP spid="29" grpId="0" build="p"/>
      <p:bldP spid="31" grpId="0" build="allAtOnce"/>
      <p:bldP spid="33" grpId="0" build="allAtOnce"/>
      <p:bldP spid="37" grpId="0" animBg="1"/>
      <p:bldP spid="39" grpId="0" build="allAtOnce"/>
      <p:bldP spid="40" grpId="0" build="allAtOnce"/>
      <p:bldP spid="44" grpId="0" build="allAtOnce"/>
      <p:bldP spid="45" grpId="0" animBg="1"/>
      <p:bldP spid="46" grpId="0" animBg="1"/>
      <p:bldP spid="47" grpId="0" animBg="1"/>
      <p:bldP spid="48" grpId="0" animBg="1"/>
      <p:bldP spid="49" grpId="0" animBg="1"/>
      <p:bldP spid="62" grpId="0" build="allAtOnce"/>
      <p:bldP spid="63" grpId="0" build="allAtOnce"/>
      <p:bldP spid="64" grpId="0" build="allAtOnce"/>
      <p:bldP spid="65" grpId="0" build="allAtOnce"/>
      <p:bldP spid="66" grpId="0" build="allAtOnce"/>
      <p:bldP spid="67" grpId="0" animBg="1"/>
      <p:bldP spid="68" grpId="0" build="allAtOnce"/>
      <p:bldP spid="69" grpId="0" animBg="1"/>
      <p:bldP spid="70" grpId="0" build="allAtOnce"/>
      <p:bldP spid="101" grpId="0" build="allAtOnce"/>
      <p:bldP spid="102" grpId="0" build="allAtOnce"/>
      <p:bldP spid="106"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714480" y="1071546"/>
            <a:ext cx="5929354" cy="2585323"/>
          </a:xfrm>
          <a:prstGeom prst="rect">
            <a:avLst/>
          </a:prstGeom>
          <a:noFill/>
        </p:spPr>
        <p:txBody>
          <a:bodyPr wrap="square" rtlCol="1">
            <a:spAutoFit/>
          </a:bodyPr>
          <a:lstStyle/>
          <a:p>
            <a:pPr algn="just" rtl="1">
              <a:lnSpc>
                <a:spcPct val="150000"/>
              </a:lnSpc>
            </a:pPr>
            <a:r>
              <a:rPr lang="fa-IR" dirty="0" smtClean="0">
                <a:cs typeface="B Nazanin" pitchFamily="2" charset="-78"/>
              </a:rPr>
              <a:t>به اعتقاد ما ، یک بنا همانند یک موجود زنده دارای زمان تولد ،دوران زندگی و مقطع مرگ است.</a:t>
            </a:r>
          </a:p>
          <a:p>
            <a:pPr algn="just" rtl="1">
              <a:lnSpc>
                <a:spcPct val="150000"/>
              </a:lnSpc>
            </a:pPr>
            <a:r>
              <a:rPr lang="fa-IR" dirty="0" smtClean="0">
                <a:cs typeface="B Nazanin" pitchFamily="2" charset="-78"/>
              </a:rPr>
              <a:t>بنا ، بسان موجود زنده دارای کالبد و روح است. فیزیک بنا ،کالبد او را تشکیل می دهد واستفاده کنندگان ارآن حکم روح مستقر در کالبد را دارند. از همینروست که ماروش رایج در فن پزشکی که هدفش معطوف به اعاده ی سلامت است را در فن مرمت ،پذیرا شده ایم و آن را روش ارگانیک (فطری) نام نهاده ایم. </a:t>
            </a:r>
            <a:endParaRPr lang="fa-IR" dirty="0">
              <a:cs typeface="B Nazanin" pitchFamily="2" charset="-78"/>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000240"/>
            <a:ext cx="1285884" cy="1754326"/>
          </a:xfrm>
          <a:prstGeom prst="rect">
            <a:avLst/>
          </a:prstGeom>
          <a:noFill/>
        </p:spPr>
        <p:txBody>
          <a:bodyPr wrap="square" rtlCol="1">
            <a:spAutoFit/>
          </a:bodyPr>
          <a:lstStyle/>
          <a:p>
            <a:pPr algn="r" rtl="1">
              <a:lnSpc>
                <a:spcPct val="150000"/>
              </a:lnSpc>
            </a:pPr>
            <a:r>
              <a:rPr lang="fa-IR" b="1" dirty="0" smtClean="0">
                <a:cs typeface="B Nazanin" pitchFamily="2" charset="-78"/>
              </a:rPr>
              <a:t>اصول سازماندهی مدیریت کارگاه مرمتی</a:t>
            </a:r>
            <a:endParaRPr lang="fa-IR" b="1" dirty="0">
              <a:cs typeface="B Nazanin" pitchFamily="2" charset="-78"/>
            </a:endParaRPr>
          </a:p>
        </p:txBody>
      </p:sp>
      <p:sp>
        <p:nvSpPr>
          <p:cNvPr id="5" name="TextBox 4"/>
          <p:cNvSpPr txBox="1"/>
          <p:nvPr/>
        </p:nvSpPr>
        <p:spPr>
          <a:xfrm>
            <a:off x="5357818" y="642918"/>
            <a:ext cx="1857388" cy="369332"/>
          </a:xfrm>
          <a:prstGeom prst="rect">
            <a:avLst/>
          </a:prstGeom>
          <a:noFill/>
        </p:spPr>
        <p:txBody>
          <a:bodyPr wrap="square" rtlCol="1">
            <a:spAutoFit/>
          </a:bodyPr>
          <a:lstStyle/>
          <a:p>
            <a:pPr algn="r" rtl="1"/>
            <a:r>
              <a:rPr lang="fa-IR" dirty="0" smtClean="0">
                <a:cs typeface="B Nazanin" pitchFamily="2" charset="-78"/>
              </a:rPr>
              <a:t>1) انتخاب گروه کار</a:t>
            </a:r>
            <a:endParaRPr lang="fa-IR" dirty="0">
              <a:cs typeface="B Nazanin" pitchFamily="2" charset="-78"/>
            </a:endParaRPr>
          </a:p>
        </p:txBody>
      </p:sp>
      <p:sp>
        <p:nvSpPr>
          <p:cNvPr id="6" name="TextBox 5"/>
          <p:cNvSpPr txBox="1"/>
          <p:nvPr/>
        </p:nvSpPr>
        <p:spPr>
          <a:xfrm>
            <a:off x="5429256" y="2786058"/>
            <a:ext cx="1857388" cy="369332"/>
          </a:xfrm>
          <a:prstGeom prst="rect">
            <a:avLst/>
          </a:prstGeom>
          <a:noFill/>
        </p:spPr>
        <p:txBody>
          <a:bodyPr wrap="square" rtlCol="1">
            <a:spAutoFit/>
          </a:bodyPr>
          <a:lstStyle/>
          <a:p>
            <a:pPr algn="r" rtl="1"/>
            <a:r>
              <a:rPr lang="fa-IR" dirty="0" smtClean="0">
                <a:cs typeface="B Nazanin" pitchFamily="2" charset="-78"/>
              </a:rPr>
              <a:t>2) ویژگی های گروه کار</a:t>
            </a:r>
            <a:endParaRPr lang="fa-IR" dirty="0">
              <a:cs typeface="B Nazanin" pitchFamily="2" charset="-78"/>
            </a:endParaRPr>
          </a:p>
        </p:txBody>
      </p:sp>
      <p:sp>
        <p:nvSpPr>
          <p:cNvPr id="7" name="TextBox 6"/>
          <p:cNvSpPr txBox="1"/>
          <p:nvPr/>
        </p:nvSpPr>
        <p:spPr>
          <a:xfrm>
            <a:off x="5500694" y="5500702"/>
            <a:ext cx="1857388" cy="369332"/>
          </a:xfrm>
          <a:prstGeom prst="rect">
            <a:avLst/>
          </a:prstGeom>
          <a:noFill/>
        </p:spPr>
        <p:txBody>
          <a:bodyPr wrap="square" rtlCol="1">
            <a:spAutoFit/>
          </a:bodyPr>
          <a:lstStyle/>
          <a:p>
            <a:pPr algn="r" rtl="1"/>
            <a:r>
              <a:rPr lang="fa-IR" dirty="0" smtClean="0">
                <a:cs typeface="B Nazanin" pitchFamily="2" charset="-78"/>
              </a:rPr>
              <a:t>1) انتخاب گروه کار</a:t>
            </a:r>
            <a:endParaRPr lang="fa-IR" dirty="0">
              <a:cs typeface="B Nazanin" pitchFamily="2" charset="-78"/>
            </a:endParaRPr>
          </a:p>
        </p:txBody>
      </p:sp>
      <p:sp>
        <p:nvSpPr>
          <p:cNvPr id="9" name="Right Bracket 8"/>
          <p:cNvSpPr/>
          <p:nvPr/>
        </p:nvSpPr>
        <p:spPr bwMode="auto">
          <a:xfrm>
            <a:off x="7000892" y="214290"/>
            <a:ext cx="428628" cy="628654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0" name="Right Bracket 9"/>
          <p:cNvSpPr/>
          <p:nvPr/>
        </p:nvSpPr>
        <p:spPr bwMode="auto">
          <a:xfrm>
            <a:off x="5072066" y="214290"/>
            <a:ext cx="357190" cy="114300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1" name="TextBox 10"/>
          <p:cNvSpPr txBox="1"/>
          <p:nvPr/>
        </p:nvSpPr>
        <p:spPr>
          <a:xfrm>
            <a:off x="2357422" y="357166"/>
            <a:ext cx="2928958" cy="338554"/>
          </a:xfrm>
          <a:prstGeom prst="rect">
            <a:avLst/>
          </a:prstGeom>
          <a:noFill/>
        </p:spPr>
        <p:txBody>
          <a:bodyPr wrap="square" rtlCol="1">
            <a:spAutoFit/>
          </a:bodyPr>
          <a:lstStyle/>
          <a:p>
            <a:pPr algn="r" rtl="1"/>
            <a:r>
              <a:rPr lang="fa-IR" sz="1600" dirty="0" smtClean="0">
                <a:cs typeface="B Nazanin" pitchFamily="2" charset="-78"/>
              </a:rPr>
              <a:t>- مهندس معمار(مسئول کارگاه مرمت)</a:t>
            </a:r>
            <a:endParaRPr lang="fa-IR" sz="1600" dirty="0">
              <a:cs typeface="B Nazanin" pitchFamily="2" charset="-78"/>
            </a:endParaRPr>
          </a:p>
        </p:txBody>
      </p:sp>
      <p:sp>
        <p:nvSpPr>
          <p:cNvPr id="12" name="TextBox 11"/>
          <p:cNvSpPr txBox="1"/>
          <p:nvPr/>
        </p:nvSpPr>
        <p:spPr>
          <a:xfrm>
            <a:off x="2428860" y="857232"/>
            <a:ext cx="2928958" cy="338554"/>
          </a:xfrm>
          <a:prstGeom prst="rect">
            <a:avLst/>
          </a:prstGeom>
          <a:noFill/>
        </p:spPr>
        <p:txBody>
          <a:bodyPr wrap="square" rtlCol="1">
            <a:spAutoFit/>
          </a:bodyPr>
          <a:lstStyle/>
          <a:p>
            <a:pPr algn="r" rtl="1"/>
            <a:r>
              <a:rPr lang="fa-IR" sz="1600" dirty="0" smtClean="0">
                <a:cs typeface="B Nazanin" pitchFamily="2" charset="-78"/>
              </a:rPr>
              <a:t>- همکاران مسئول کارگاه مرمت :</a:t>
            </a:r>
            <a:endParaRPr lang="fa-IR" sz="1600" dirty="0">
              <a:cs typeface="B Nazanin" pitchFamily="2" charset="-78"/>
            </a:endParaRPr>
          </a:p>
        </p:txBody>
      </p:sp>
      <p:sp>
        <p:nvSpPr>
          <p:cNvPr id="13" name="Right Bracket 12"/>
          <p:cNvSpPr/>
          <p:nvPr/>
        </p:nvSpPr>
        <p:spPr bwMode="auto">
          <a:xfrm>
            <a:off x="2054020" y="231940"/>
            <a:ext cx="357190" cy="114300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15" name="Straight Connector 14"/>
          <p:cNvCxnSpPr/>
          <p:nvPr/>
        </p:nvCxnSpPr>
        <p:spPr bwMode="auto">
          <a:xfrm rot="10800000">
            <a:off x="2411210" y="1017758"/>
            <a:ext cx="785818"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4282" y="71414"/>
            <a:ext cx="1857356" cy="1754326"/>
          </a:xfrm>
          <a:prstGeom prst="rect">
            <a:avLst/>
          </a:prstGeom>
          <a:noFill/>
        </p:spPr>
        <p:txBody>
          <a:bodyPr wrap="square" rtlCol="1">
            <a:spAutoFit/>
          </a:bodyPr>
          <a:lstStyle/>
          <a:p>
            <a:pPr algn="r" rtl="1"/>
            <a:r>
              <a:rPr lang="fa-IR" sz="1600" dirty="0" smtClean="0">
                <a:cs typeface="B Nazanin" pitchFamily="2" charset="-78"/>
              </a:rPr>
              <a:t>- کارشناس سازه</a:t>
            </a:r>
          </a:p>
          <a:p>
            <a:pPr algn="r" rtl="1"/>
            <a:r>
              <a:rPr lang="fa-IR" sz="1600" dirty="0" smtClean="0">
                <a:cs typeface="B Nazanin" pitchFamily="2" charset="-78"/>
              </a:rPr>
              <a:t>- کارشناس باستان شناسی</a:t>
            </a:r>
          </a:p>
          <a:p>
            <a:pPr algn="r" rtl="1"/>
            <a:r>
              <a:rPr lang="fa-IR" sz="1600" dirty="0" smtClean="0">
                <a:cs typeface="B Nazanin" pitchFamily="2" charset="-78"/>
              </a:rPr>
              <a:t>- کارآموزان نقشه کش ها</a:t>
            </a:r>
          </a:p>
          <a:p>
            <a:pPr algn="r" rtl="1"/>
            <a:r>
              <a:rPr lang="fa-IR" sz="1600" dirty="0" smtClean="0">
                <a:cs typeface="B Nazanin" pitchFamily="2" charset="-78"/>
              </a:rPr>
              <a:t>- کارشناس حقوقی</a:t>
            </a:r>
          </a:p>
          <a:p>
            <a:pPr algn="r" rtl="1"/>
            <a:r>
              <a:rPr lang="fa-IR" sz="1600" dirty="0" smtClean="0">
                <a:cs typeface="B Nazanin" pitchFamily="2" charset="-78"/>
              </a:rPr>
              <a:t>- انواع تخصص های زیربط: </a:t>
            </a:r>
            <a:r>
              <a:rPr lang="fa-IR" sz="1200" dirty="0" smtClean="0">
                <a:cs typeface="B Nazanin" pitchFamily="2" charset="-78"/>
              </a:rPr>
              <a:t>شیمی،تاسیسات،اکوستیک،کارشناسان مرمت و...</a:t>
            </a:r>
            <a:endParaRPr lang="fa-IR" sz="1200" dirty="0">
              <a:cs typeface="B Nazanin" pitchFamily="2" charset="-78"/>
            </a:endParaRPr>
          </a:p>
        </p:txBody>
      </p:sp>
      <p:sp>
        <p:nvSpPr>
          <p:cNvPr id="18" name="Right Bracket 17"/>
          <p:cNvSpPr/>
          <p:nvPr/>
        </p:nvSpPr>
        <p:spPr bwMode="auto">
          <a:xfrm>
            <a:off x="5000628" y="1785926"/>
            <a:ext cx="428628" cy="235745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9" name="TextBox 18"/>
          <p:cNvSpPr txBox="1"/>
          <p:nvPr/>
        </p:nvSpPr>
        <p:spPr>
          <a:xfrm>
            <a:off x="285720" y="1928802"/>
            <a:ext cx="5000628" cy="2062103"/>
          </a:xfrm>
          <a:prstGeom prst="rect">
            <a:avLst/>
          </a:prstGeom>
          <a:noFill/>
        </p:spPr>
        <p:txBody>
          <a:bodyPr wrap="square" rtlCol="1">
            <a:spAutoFit/>
          </a:bodyPr>
          <a:lstStyle/>
          <a:p>
            <a:pPr algn="r" rtl="1">
              <a:buFontTx/>
              <a:buChar char="-"/>
            </a:pPr>
            <a:r>
              <a:rPr lang="fa-IR" sz="1600" dirty="0" smtClean="0">
                <a:cs typeface="B Nazanin" pitchFamily="2" charset="-78"/>
              </a:rPr>
              <a:t>شناخت کارشناسان وهمکاران گروه از روش های کار آزمایشگاهی،تکنولوژیک وابعاد اجتماعی –اقتصادی سوژه</a:t>
            </a:r>
          </a:p>
          <a:p>
            <a:pPr algn="r" rtl="1">
              <a:buFontTx/>
              <a:buChar char="-"/>
            </a:pPr>
            <a:r>
              <a:rPr lang="fa-IR" sz="1600" dirty="0" smtClean="0">
                <a:cs typeface="B Nazanin" pitchFamily="2" charset="-78"/>
              </a:rPr>
              <a:t>شناخت مسئول کارگاه نسبت به طراحی سازه ،عملکردعناصرسازه ای دربنا وتحلیل نیروها</a:t>
            </a:r>
          </a:p>
          <a:p>
            <a:pPr algn="r" rtl="1">
              <a:buFontTx/>
              <a:buChar char="-"/>
            </a:pPr>
            <a:r>
              <a:rPr lang="fa-IR" sz="1600" dirty="0" smtClean="0">
                <a:cs typeface="B Nazanin" pitchFamily="2" charset="-78"/>
              </a:rPr>
              <a:t>آشنایی مسئول کارگاه نسبت به طراحی مجموعه بافت اطراف سوژه وعناصر تاثیر گذار در شکل گیری بافت</a:t>
            </a:r>
          </a:p>
          <a:p>
            <a:pPr algn="r" rtl="1">
              <a:buFontTx/>
              <a:buChar char="-"/>
            </a:pPr>
            <a:r>
              <a:rPr lang="fa-IR" sz="1600" dirty="0" smtClean="0">
                <a:cs typeface="B Nazanin" pitchFamily="2" charset="-78"/>
              </a:rPr>
              <a:t>توانمندی گروه در جهت حفظ آثار تاریخی وفرهنگی وزیباسازی بصری سوژه</a:t>
            </a:r>
          </a:p>
          <a:p>
            <a:pPr algn="r" rtl="1">
              <a:buFontTx/>
              <a:buChar char="-"/>
            </a:pPr>
            <a:r>
              <a:rPr lang="fa-IR" sz="1600" dirty="0" smtClean="0">
                <a:cs typeface="B Nazanin" pitchFamily="2" charset="-78"/>
              </a:rPr>
              <a:t>آشنایی نسبت به مسائل حقوقی در سطح قوانین بیت المللی</a:t>
            </a:r>
            <a:endParaRPr lang="fa-IR" sz="1600" dirty="0">
              <a:cs typeface="B Nazanin" pitchFamily="2" charset="-78"/>
            </a:endParaRPr>
          </a:p>
        </p:txBody>
      </p:sp>
      <p:sp>
        <p:nvSpPr>
          <p:cNvPr id="20" name="Right Bracket 19"/>
          <p:cNvSpPr/>
          <p:nvPr/>
        </p:nvSpPr>
        <p:spPr bwMode="auto">
          <a:xfrm>
            <a:off x="5000628" y="4286256"/>
            <a:ext cx="428628" cy="235745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21" name="TextBox 20"/>
          <p:cNvSpPr txBox="1"/>
          <p:nvPr/>
        </p:nvSpPr>
        <p:spPr>
          <a:xfrm>
            <a:off x="357158" y="4572008"/>
            <a:ext cx="4929190" cy="1815882"/>
          </a:xfrm>
          <a:prstGeom prst="rect">
            <a:avLst/>
          </a:prstGeom>
          <a:noFill/>
        </p:spPr>
        <p:txBody>
          <a:bodyPr wrap="square" rtlCol="1">
            <a:spAutoFit/>
          </a:bodyPr>
          <a:lstStyle/>
          <a:p>
            <a:pPr algn="r" rtl="1">
              <a:buFontTx/>
              <a:buChar char="-"/>
            </a:pPr>
            <a:r>
              <a:rPr lang="fa-IR" sz="1600" dirty="0" smtClean="0">
                <a:cs typeface="B Nazanin" pitchFamily="2" charset="-78"/>
              </a:rPr>
              <a:t>سازمان وتربیت کارگران باخصوصیات ویژه</a:t>
            </a:r>
            <a:r>
              <a:rPr lang="fa-IR" sz="1400" dirty="0" smtClean="0">
                <a:cs typeface="B Nazanin" pitchFamily="2" charset="-78"/>
              </a:rPr>
              <a:t>(کارهای ریزنقش وپرحوصله)</a:t>
            </a:r>
          </a:p>
          <a:p>
            <a:pPr algn="r" rtl="1">
              <a:buFontTx/>
              <a:buChar char="-"/>
            </a:pPr>
            <a:r>
              <a:rPr lang="fa-IR" sz="1600" dirty="0" smtClean="0">
                <a:cs typeface="B Nazanin" pitchFamily="2" charset="-78"/>
              </a:rPr>
              <a:t> فراهم آوردن ابزار متناجس با کار</a:t>
            </a:r>
          </a:p>
          <a:p>
            <a:pPr algn="r" rtl="1">
              <a:buFontTx/>
              <a:buChar char="-"/>
            </a:pPr>
            <a:r>
              <a:rPr lang="fa-IR" sz="1600" dirty="0" smtClean="0">
                <a:cs typeface="B Nazanin" pitchFamily="2" charset="-78"/>
              </a:rPr>
              <a:t> سازماندهی و راه اندازی آزمایشگاه محلی</a:t>
            </a:r>
          </a:p>
          <a:p>
            <a:pPr algn="r" rtl="1">
              <a:buFontTx/>
              <a:buChar char="-"/>
            </a:pPr>
            <a:r>
              <a:rPr lang="fa-IR" sz="1600" dirty="0" smtClean="0">
                <a:cs typeface="B Nazanin" pitchFamily="2" charset="-78"/>
              </a:rPr>
              <a:t> تهیه فرمهای ناقل اطلاعات (گزارشهای روزانه)</a:t>
            </a:r>
          </a:p>
          <a:p>
            <a:pPr algn="r" rtl="1">
              <a:buFontTx/>
              <a:buChar char="-"/>
            </a:pPr>
            <a:r>
              <a:rPr lang="fa-IR" sz="1600" dirty="0" smtClean="0">
                <a:cs typeface="B Nazanin" pitchFamily="2" charset="-78"/>
              </a:rPr>
              <a:t> تشکیل آرشیو عکس،فیلم ،اسلاید،نقشه ،اسکیس و...</a:t>
            </a:r>
          </a:p>
          <a:p>
            <a:pPr algn="r" rtl="1">
              <a:buFontTx/>
              <a:buChar char="-"/>
            </a:pPr>
            <a:r>
              <a:rPr lang="fa-IR" sz="1600" dirty="0" smtClean="0">
                <a:cs typeface="B Nazanin" pitchFamily="2" charset="-78"/>
              </a:rPr>
              <a:t> تهیه محلی برای جهت نگهداری اشیاءمکشوفه باارزش </a:t>
            </a:r>
          </a:p>
          <a:p>
            <a:pPr algn="r" rtl="1">
              <a:buFontTx/>
              <a:buChar char="-"/>
            </a:pPr>
            <a:r>
              <a:rPr lang="fa-IR" sz="1600" dirty="0" smtClean="0">
                <a:cs typeface="B Nazanin" pitchFamily="2" charset="-78"/>
              </a:rPr>
              <a:t> تهیه محلی جهت دپوی موقت مواد ومصالح ساختمانی موجوددرسوژه</a:t>
            </a:r>
            <a:endParaRPr lang="fa-IR" sz="1600"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0958" y="2857496"/>
            <a:ext cx="1285884" cy="888705"/>
          </a:xfrm>
          <a:prstGeom prst="rect">
            <a:avLst/>
          </a:prstGeom>
          <a:noFill/>
        </p:spPr>
        <p:txBody>
          <a:bodyPr wrap="square" rtlCol="1">
            <a:spAutoFit/>
          </a:bodyPr>
          <a:lstStyle/>
          <a:p>
            <a:pPr algn="r" rtl="1">
              <a:lnSpc>
                <a:spcPct val="150000"/>
              </a:lnSpc>
            </a:pPr>
            <a:r>
              <a:rPr lang="fa-IR" b="1" dirty="0" smtClean="0">
                <a:cs typeface="B Nazanin" pitchFamily="2" charset="-78"/>
              </a:rPr>
              <a:t>شناخت گذشته سوژه</a:t>
            </a:r>
            <a:endParaRPr lang="fa-IR" b="1" dirty="0">
              <a:cs typeface="B Nazanin" pitchFamily="2" charset="-78"/>
            </a:endParaRPr>
          </a:p>
        </p:txBody>
      </p:sp>
      <p:sp>
        <p:nvSpPr>
          <p:cNvPr id="5" name="TextBox 4"/>
          <p:cNvSpPr txBox="1"/>
          <p:nvPr/>
        </p:nvSpPr>
        <p:spPr>
          <a:xfrm>
            <a:off x="6286512" y="642918"/>
            <a:ext cx="928694" cy="369332"/>
          </a:xfrm>
          <a:prstGeom prst="rect">
            <a:avLst/>
          </a:prstGeom>
          <a:noFill/>
        </p:spPr>
        <p:txBody>
          <a:bodyPr wrap="square" rtlCol="1">
            <a:spAutoFit/>
          </a:bodyPr>
          <a:lstStyle/>
          <a:p>
            <a:pPr algn="r" rtl="1"/>
            <a:r>
              <a:rPr lang="fa-IR" dirty="0" smtClean="0">
                <a:cs typeface="B Nazanin" pitchFamily="2" charset="-78"/>
              </a:rPr>
              <a:t>کالبدی</a:t>
            </a:r>
            <a:endParaRPr lang="fa-IR" dirty="0">
              <a:cs typeface="B Nazanin" pitchFamily="2" charset="-78"/>
            </a:endParaRPr>
          </a:p>
        </p:txBody>
      </p:sp>
      <p:sp>
        <p:nvSpPr>
          <p:cNvPr id="6" name="TextBox 5"/>
          <p:cNvSpPr txBox="1"/>
          <p:nvPr/>
        </p:nvSpPr>
        <p:spPr>
          <a:xfrm>
            <a:off x="6072198" y="3786190"/>
            <a:ext cx="1214446" cy="369332"/>
          </a:xfrm>
          <a:prstGeom prst="rect">
            <a:avLst/>
          </a:prstGeom>
          <a:noFill/>
        </p:spPr>
        <p:txBody>
          <a:bodyPr wrap="square" rtlCol="1">
            <a:spAutoFit/>
          </a:bodyPr>
          <a:lstStyle/>
          <a:p>
            <a:pPr algn="r" rtl="1"/>
            <a:r>
              <a:rPr lang="fa-IR" dirty="0" smtClean="0">
                <a:cs typeface="B Nazanin" pitchFamily="2" charset="-78"/>
              </a:rPr>
              <a:t>زیبایی شناسی</a:t>
            </a:r>
            <a:endParaRPr lang="fa-IR" dirty="0">
              <a:cs typeface="B Nazanin" pitchFamily="2" charset="-78"/>
            </a:endParaRPr>
          </a:p>
        </p:txBody>
      </p:sp>
      <p:sp>
        <p:nvSpPr>
          <p:cNvPr id="7" name="TextBox 6"/>
          <p:cNvSpPr txBox="1"/>
          <p:nvPr/>
        </p:nvSpPr>
        <p:spPr>
          <a:xfrm>
            <a:off x="6215074" y="5500702"/>
            <a:ext cx="1143008" cy="369332"/>
          </a:xfrm>
          <a:prstGeom prst="rect">
            <a:avLst/>
          </a:prstGeom>
          <a:noFill/>
        </p:spPr>
        <p:txBody>
          <a:bodyPr wrap="square" rtlCol="1">
            <a:spAutoFit/>
          </a:bodyPr>
          <a:lstStyle/>
          <a:p>
            <a:pPr algn="r" rtl="1"/>
            <a:r>
              <a:rPr lang="fa-IR" dirty="0" smtClean="0">
                <a:cs typeface="B Nazanin" pitchFamily="2" charset="-78"/>
              </a:rPr>
              <a:t>اجتماعی</a:t>
            </a:r>
            <a:endParaRPr lang="fa-IR" dirty="0">
              <a:cs typeface="B Nazanin" pitchFamily="2" charset="-78"/>
            </a:endParaRPr>
          </a:p>
        </p:txBody>
      </p:sp>
      <p:sp>
        <p:nvSpPr>
          <p:cNvPr id="9" name="Right Bracket 8"/>
          <p:cNvSpPr/>
          <p:nvPr/>
        </p:nvSpPr>
        <p:spPr bwMode="auto">
          <a:xfrm>
            <a:off x="7000892" y="214290"/>
            <a:ext cx="428628" cy="628654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0" name="Right Bracket 9"/>
          <p:cNvSpPr/>
          <p:nvPr/>
        </p:nvSpPr>
        <p:spPr bwMode="auto">
          <a:xfrm>
            <a:off x="5857884" y="214290"/>
            <a:ext cx="357190" cy="257176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1" name="TextBox 10"/>
          <p:cNvSpPr txBox="1"/>
          <p:nvPr/>
        </p:nvSpPr>
        <p:spPr>
          <a:xfrm>
            <a:off x="3214678" y="357166"/>
            <a:ext cx="2928958" cy="338554"/>
          </a:xfrm>
          <a:prstGeom prst="rect">
            <a:avLst/>
          </a:prstGeom>
          <a:noFill/>
        </p:spPr>
        <p:txBody>
          <a:bodyPr wrap="square" rtlCol="1">
            <a:spAutoFit/>
          </a:bodyPr>
          <a:lstStyle/>
          <a:p>
            <a:pPr algn="r" rtl="1"/>
            <a:r>
              <a:rPr lang="fa-IR" sz="1600" dirty="0" smtClean="0">
                <a:cs typeface="B Nazanin" pitchFamily="2" charset="-78"/>
              </a:rPr>
              <a:t>- تکنیک ساخت (تحلیل سازه ای)</a:t>
            </a:r>
            <a:endParaRPr lang="fa-IR" sz="1600" dirty="0">
              <a:cs typeface="B Nazanin" pitchFamily="2" charset="-78"/>
            </a:endParaRPr>
          </a:p>
        </p:txBody>
      </p:sp>
      <p:sp>
        <p:nvSpPr>
          <p:cNvPr id="12" name="TextBox 11"/>
          <p:cNvSpPr txBox="1"/>
          <p:nvPr/>
        </p:nvSpPr>
        <p:spPr>
          <a:xfrm>
            <a:off x="4357686" y="1000108"/>
            <a:ext cx="1785950" cy="338554"/>
          </a:xfrm>
          <a:prstGeom prst="rect">
            <a:avLst/>
          </a:prstGeom>
          <a:noFill/>
        </p:spPr>
        <p:txBody>
          <a:bodyPr wrap="square" rtlCol="1">
            <a:spAutoFit/>
          </a:bodyPr>
          <a:lstStyle/>
          <a:p>
            <a:pPr algn="r" rtl="1"/>
            <a:r>
              <a:rPr lang="fa-IR" sz="1600" dirty="0" smtClean="0">
                <a:cs typeface="B Nazanin" pitchFamily="2" charset="-78"/>
              </a:rPr>
              <a:t>- مواد و مصالح ساختمانی</a:t>
            </a:r>
            <a:endParaRPr lang="fa-IR" sz="1600" dirty="0">
              <a:cs typeface="B Nazanin" pitchFamily="2" charset="-78"/>
            </a:endParaRPr>
          </a:p>
        </p:txBody>
      </p:sp>
      <p:sp>
        <p:nvSpPr>
          <p:cNvPr id="13" name="Right Bracket 12"/>
          <p:cNvSpPr/>
          <p:nvPr/>
        </p:nvSpPr>
        <p:spPr bwMode="auto">
          <a:xfrm>
            <a:off x="2085117" y="183216"/>
            <a:ext cx="357190" cy="1388395"/>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15" name="Straight Connector 14"/>
          <p:cNvCxnSpPr/>
          <p:nvPr/>
        </p:nvCxnSpPr>
        <p:spPr bwMode="auto">
          <a:xfrm rot="10800000" flipV="1">
            <a:off x="2442307" y="540382"/>
            <a:ext cx="1428760" cy="1"/>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2876" y="71414"/>
            <a:ext cx="2285984" cy="1600438"/>
          </a:xfrm>
          <a:prstGeom prst="rect">
            <a:avLst/>
          </a:prstGeom>
          <a:noFill/>
        </p:spPr>
        <p:txBody>
          <a:bodyPr wrap="square" rtlCol="1">
            <a:spAutoFit/>
          </a:bodyPr>
          <a:lstStyle/>
          <a:p>
            <a:pPr algn="r" rtl="1"/>
            <a:r>
              <a:rPr lang="fa-IR" sz="1400" dirty="0" smtClean="0">
                <a:cs typeface="B Nazanin" pitchFamily="2" charset="-78"/>
              </a:rPr>
              <a:t>زمین زیر پی</a:t>
            </a:r>
          </a:p>
          <a:p>
            <a:pPr algn="r" rtl="1"/>
            <a:r>
              <a:rPr lang="fa-IR" sz="1400" dirty="0" smtClean="0">
                <a:cs typeface="B Nazanin" pitchFamily="2" charset="-78"/>
              </a:rPr>
              <a:t>پی(فونداسیون)</a:t>
            </a:r>
          </a:p>
          <a:p>
            <a:pPr algn="r" rtl="1"/>
            <a:r>
              <a:rPr lang="fa-IR" sz="1400" dirty="0" smtClean="0">
                <a:cs typeface="B Nazanin" pitchFamily="2" charset="-78"/>
              </a:rPr>
              <a:t>دیوارها ، ستون ها</a:t>
            </a:r>
          </a:p>
          <a:p>
            <a:pPr algn="r" rtl="1"/>
            <a:r>
              <a:rPr lang="fa-IR" sz="1400" dirty="0" smtClean="0">
                <a:cs typeface="B Nazanin" pitchFamily="2" charset="-78"/>
              </a:rPr>
              <a:t>چهارچوب ها</a:t>
            </a:r>
          </a:p>
          <a:p>
            <a:pPr algn="r" rtl="1"/>
            <a:r>
              <a:rPr lang="fa-IR" sz="1400" dirty="0" smtClean="0">
                <a:cs typeface="B Nazanin" pitchFamily="2" charset="-78"/>
              </a:rPr>
              <a:t>سقف ها،قوس ها،گنبدها،تیرها،طاقها،تویزه ها،...ونحوه اتصال آنها</a:t>
            </a:r>
            <a:endParaRPr lang="fa-IR" sz="1400" dirty="0">
              <a:cs typeface="B Nazanin" pitchFamily="2" charset="-78"/>
            </a:endParaRPr>
          </a:p>
        </p:txBody>
      </p:sp>
      <p:sp>
        <p:nvSpPr>
          <p:cNvPr id="18" name="Right Bracket 17"/>
          <p:cNvSpPr/>
          <p:nvPr/>
        </p:nvSpPr>
        <p:spPr bwMode="auto">
          <a:xfrm>
            <a:off x="5715008" y="3571876"/>
            <a:ext cx="428628" cy="1000132"/>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9" name="TextBox 18"/>
          <p:cNvSpPr txBox="1"/>
          <p:nvPr/>
        </p:nvSpPr>
        <p:spPr>
          <a:xfrm>
            <a:off x="2643174" y="3643315"/>
            <a:ext cx="3357554" cy="830997"/>
          </a:xfrm>
          <a:prstGeom prst="rect">
            <a:avLst/>
          </a:prstGeom>
          <a:noFill/>
        </p:spPr>
        <p:txBody>
          <a:bodyPr wrap="square" rtlCol="1">
            <a:spAutoFit/>
          </a:bodyPr>
          <a:lstStyle/>
          <a:p>
            <a:pPr algn="r" rtl="1"/>
            <a:r>
              <a:rPr lang="fa-IR" sz="1600" dirty="0" smtClean="0">
                <a:cs typeface="B Nazanin" pitchFamily="2" charset="-78"/>
              </a:rPr>
              <a:t>تاثیر جهان بینی در شکل گیری زیبایی شناسی بنا</a:t>
            </a:r>
          </a:p>
          <a:p>
            <a:pPr algn="r" rtl="1"/>
            <a:r>
              <a:rPr lang="fa-IR" sz="1600" dirty="0" smtClean="0">
                <a:cs typeface="B Nazanin" pitchFamily="2" charset="-78"/>
              </a:rPr>
              <a:t>اهداف طراح در بیان زیبایی (جمال)</a:t>
            </a:r>
          </a:p>
          <a:p>
            <a:pPr algn="r" rtl="1"/>
            <a:r>
              <a:rPr lang="fa-IR" sz="1600" dirty="0" smtClean="0">
                <a:cs typeface="B Nazanin" pitchFamily="2" charset="-78"/>
              </a:rPr>
              <a:t>کاربرد هندسه و اثرات عینی آن در بنا</a:t>
            </a:r>
            <a:endParaRPr lang="fa-IR" sz="1600" dirty="0">
              <a:cs typeface="B Nazanin" pitchFamily="2" charset="-78"/>
            </a:endParaRPr>
          </a:p>
        </p:txBody>
      </p:sp>
      <p:sp>
        <p:nvSpPr>
          <p:cNvPr id="20" name="Right Bracket 19"/>
          <p:cNvSpPr/>
          <p:nvPr/>
        </p:nvSpPr>
        <p:spPr bwMode="auto">
          <a:xfrm>
            <a:off x="5786446" y="4786322"/>
            <a:ext cx="428628" cy="1928826"/>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21" name="TextBox 20"/>
          <p:cNvSpPr txBox="1"/>
          <p:nvPr/>
        </p:nvSpPr>
        <p:spPr>
          <a:xfrm>
            <a:off x="357158" y="4572008"/>
            <a:ext cx="3071802" cy="1214446"/>
          </a:xfrm>
          <a:prstGeom prst="rect">
            <a:avLst/>
          </a:prstGeom>
          <a:noFill/>
        </p:spPr>
        <p:txBody>
          <a:bodyPr wrap="square" rtlCol="1">
            <a:spAutoFit/>
          </a:bodyPr>
          <a:lstStyle/>
          <a:p>
            <a:pPr algn="r" rtl="1"/>
            <a:r>
              <a:rPr lang="fa-IR" sz="1400" dirty="0" smtClean="0">
                <a:cs typeface="B Nazanin" pitchFamily="2" charset="-78"/>
              </a:rPr>
              <a:t>سیرکولاسیون داخلی بنا</a:t>
            </a:r>
          </a:p>
          <a:p>
            <a:pPr algn="r" rtl="1"/>
            <a:r>
              <a:rPr lang="fa-IR" sz="1400" dirty="0" smtClean="0">
                <a:cs typeface="B Nazanin" pitchFamily="2" charset="-78"/>
              </a:rPr>
              <a:t>نقش بنا دربافت اطراف(درسطح محله)</a:t>
            </a:r>
          </a:p>
          <a:p>
            <a:pPr algn="r" rtl="1"/>
            <a:r>
              <a:rPr lang="fa-IR" sz="1400" dirty="0" smtClean="0">
                <a:cs typeface="B Nazanin" pitchFamily="2" charset="-78"/>
              </a:rPr>
              <a:t>نقش بنا در بافت مجتمع زیستی</a:t>
            </a:r>
          </a:p>
          <a:p>
            <a:pPr algn="r" rtl="1"/>
            <a:r>
              <a:rPr lang="fa-IR" sz="1400" dirty="0" smtClean="0">
                <a:cs typeface="B Nazanin" pitchFamily="2" charset="-78"/>
              </a:rPr>
              <a:t>نقش بنا دربافت منطقه </a:t>
            </a:r>
          </a:p>
          <a:p>
            <a:pPr algn="r" rtl="1"/>
            <a:r>
              <a:rPr lang="fa-IR" sz="1400" dirty="0" smtClean="0">
                <a:cs typeface="B Nazanin" pitchFamily="2" charset="-78"/>
              </a:rPr>
              <a:t>نقش بنا در بافت کشور</a:t>
            </a:r>
            <a:endParaRPr lang="fa-IR" sz="1400" dirty="0">
              <a:cs typeface="B Nazanin" pitchFamily="2" charset="-78"/>
            </a:endParaRPr>
          </a:p>
        </p:txBody>
      </p:sp>
      <p:sp>
        <p:nvSpPr>
          <p:cNvPr id="22" name="TextBox 21"/>
          <p:cNvSpPr txBox="1"/>
          <p:nvPr/>
        </p:nvSpPr>
        <p:spPr>
          <a:xfrm>
            <a:off x="4643438" y="1643050"/>
            <a:ext cx="1500198" cy="338554"/>
          </a:xfrm>
          <a:prstGeom prst="rect">
            <a:avLst/>
          </a:prstGeom>
          <a:noFill/>
        </p:spPr>
        <p:txBody>
          <a:bodyPr wrap="square" rtlCol="1">
            <a:spAutoFit/>
          </a:bodyPr>
          <a:lstStyle/>
          <a:p>
            <a:pPr algn="r" rtl="1"/>
            <a:r>
              <a:rPr lang="fa-IR" sz="1600" dirty="0" smtClean="0">
                <a:cs typeface="B Nazanin" pitchFamily="2" charset="-78"/>
              </a:rPr>
              <a:t>- تحلیل نیرو ها</a:t>
            </a:r>
            <a:endParaRPr lang="fa-IR" sz="1600" dirty="0">
              <a:cs typeface="B Nazanin" pitchFamily="2" charset="-78"/>
            </a:endParaRPr>
          </a:p>
        </p:txBody>
      </p:sp>
      <p:sp>
        <p:nvSpPr>
          <p:cNvPr id="23" name="TextBox 22"/>
          <p:cNvSpPr txBox="1"/>
          <p:nvPr/>
        </p:nvSpPr>
        <p:spPr>
          <a:xfrm>
            <a:off x="4429124" y="2285992"/>
            <a:ext cx="1714512" cy="338554"/>
          </a:xfrm>
          <a:prstGeom prst="rect">
            <a:avLst/>
          </a:prstGeom>
          <a:noFill/>
        </p:spPr>
        <p:txBody>
          <a:bodyPr wrap="square" rtlCol="1">
            <a:spAutoFit/>
          </a:bodyPr>
          <a:lstStyle/>
          <a:p>
            <a:pPr algn="r" rtl="1"/>
            <a:r>
              <a:rPr lang="fa-IR" sz="1600" dirty="0" smtClean="0">
                <a:cs typeface="B Nazanin" pitchFamily="2" charset="-78"/>
              </a:rPr>
              <a:t>- تکنیک های تاسیساتی</a:t>
            </a:r>
            <a:endParaRPr lang="fa-IR" sz="1600" dirty="0">
              <a:cs typeface="B Nazanin" pitchFamily="2" charset="-78"/>
            </a:endParaRPr>
          </a:p>
        </p:txBody>
      </p:sp>
      <p:sp>
        <p:nvSpPr>
          <p:cNvPr id="26" name="Right Bracket 25"/>
          <p:cNvSpPr/>
          <p:nvPr/>
        </p:nvSpPr>
        <p:spPr bwMode="auto">
          <a:xfrm>
            <a:off x="3786182" y="857232"/>
            <a:ext cx="357190" cy="785793"/>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27" name="Straight Connector 26"/>
          <p:cNvCxnSpPr/>
          <p:nvPr/>
        </p:nvCxnSpPr>
        <p:spPr bwMode="auto">
          <a:xfrm rot="10800000">
            <a:off x="4143372" y="1214397"/>
            <a:ext cx="285752"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714612" y="857232"/>
            <a:ext cx="1357322" cy="738664"/>
          </a:xfrm>
          <a:prstGeom prst="rect">
            <a:avLst/>
          </a:prstGeom>
          <a:noFill/>
        </p:spPr>
        <p:txBody>
          <a:bodyPr wrap="square" rtlCol="1">
            <a:spAutoFit/>
          </a:bodyPr>
          <a:lstStyle/>
          <a:p>
            <a:pPr algn="r" rtl="1"/>
            <a:r>
              <a:rPr lang="fa-IR" sz="1400" dirty="0" smtClean="0">
                <a:cs typeface="B Nazanin" pitchFamily="2" charset="-78"/>
              </a:rPr>
              <a:t>عناصر اصلی بنا</a:t>
            </a:r>
          </a:p>
          <a:p>
            <a:pPr algn="r" rtl="1"/>
            <a:r>
              <a:rPr lang="fa-IR" sz="1400" dirty="0" smtClean="0">
                <a:cs typeface="B Nazanin" pitchFamily="2" charset="-78"/>
              </a:rPr>
              <a:t>ملات ها</a:t>
            </a:r>
          </a:p>
          <a:p>
            <a:pPr algn="r" rtl="1"/>
            <a:r>
              <a:rPr lang="fa-IR" sz="1400" dirty="0" smtClean="0">
                <a:cs typeface="B Nazanin" pitchFamily="2" charset="-78"/>
              </a:rPr>
              <a:t>قسمت های الحاقی</a:t>
            </a:r>
            <a:endParaRPr lang="fa-IR" sz="1400" dirty="0">
              <a:cs typeface="B Nazanin" pitchFamily="2" charset="-78"/>
            </a:endParaRPr>
          </a:p>
        </p:txBody>
      </p:sp>
      <p:sp>
        <p:nvSpPr>
          <p:cNvPr id="32" name="Right Bracket 31"/>
          <p:cNvSpPr/>
          <p:nvPr/>
        </p:nvSpPr>
        <p:spPr bwMode="auto">
          <a:xfrm>
            <a:off x="2071670" y="1643074"/>
            <a:ext cx="357190" cy="135729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33" name="Straight Connector 32"/>
          <p:cNvCxnSpPr/>
          <p:nvPr/>
        </p:nvCxnSpPr>
        <p:spPr bwMode="auto">
          <a:xfrm rot="10800000">
            <a:off x="2428860" y="2000240"/>
            <a:ext cx="2500330"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42876" y="1625400"/>
            <a:ext cx="2285984" cy="1354217"/>
          </a:xfrm>
          <a:prstGeom prst="rect">
            <a:avLst/>
          </a:prstGeom>
          <a:noFill/>
        </p:spPr>
        <p:txBody>
          <a:bodyPr wrap="square" rtlCol="1">
            <a:spAutoFit/>
          </a:bodyPr>
          <a:lstStyle/>
          <a:p>
            <a:pPr algn="r" rtl="1"/>
            <a:r>
              <a:rPr lang="fa-IR" sz="1400" dirty="0" smtClean="0">
                <a:cs typeface="B Nazanin" pitchFamily="2" charset="-78"/>
              </a:rPr>
              <a:t>- فشاری ،کششی</a:t>
            </a:r>
          </a:p>
          <a:p>
            <a:pPr algn="r" rtl="1"/>
            <a:r>
              <a:rPr lang="fa-IR" sz="1400" dirty="0" smtClean="0">
                <a:cs typeface="B Nazanin" pitchFamily="2" charset="-78"/>
              </a:rPr>
              <a:t>- پیچشی ، خمشی</a:t>
            </a:r>
          </a:p>
          <a:p>
            <a:pPr algn="r" rtl="1">
              <a:buFontTx/>
              <a:buChar char="-"/>
            </a:pPr>
            <a:r>
              <a:rPr lang="fa-IR" sz="1400" dirty="0" smtClean="0">
                <a:cs typeface="B Nazanin" pitchFamily="2" charset="-78"/>
              </a:rPr>
              <a:t>برشی ،رانشی ،دینامیکی</a:t>
            </a:r>
            <a:r>
              <a:rPr lang="fa-IR" sz="1200" dirty="0" smtClean="0">
                <a:cs typeface="B Nazanin" pitchFamily="2" charset="-78"/>
              </a:rPr>
              <a:t>(حرکت خودروهای سنگین،زلزله ،بمباران)</a:t>
            </a:r>
          </a:p>
          <a:p>
            <a:pPr algn="r" rtl="1">
              <a:buFontTx/>
              <a:buChar char="-"/>
            </a:pPr>
            <a:r>
              <a:rPr lang="fa-IR" sz="1400" dirty="0" smtClean="0">
                <a:cs typeface="B Nazanin" pitchFamily="2" charset="-78"/>
              </a:rPr>
              <a:t>تحلیل محلی سیستمهای باربر واتقال نیروها در محل مجموعه بنا</a:t>
            </a:r>
            <a:endParaRPr lang="fa-IR" sz="1400" dirty="0">
              <a:cs typeface="B Nazanin" pitchFamily="2" charset="-78"/>
            </a:endParaRPr>
          </a:p>
        </p:txBody>
      </p:sp>
      <p:sp>
        <p:nvSpPr>
          <p:cNvPr id="37" name="Right Bracket 36"/>
          <p:cNvSpPr/>
          <p:nvPr/>
        </p:nvSpPr>
        <p:spPr bwMode="auto">
          <a:xfrm>
            <a:off x="3857620" y="2143141"/>
            <a:ext cx="357190" cy="1214421"/>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38" name="Straight Connector 37"/>
          <p:cNvCxnSpPr/>
          <p:nvPr/>
        </p:nvCxnSpPr>
        <p:spPr bwMode="auto">
          <a:xfrm rot="10800000">
            <a:off x="4214810" y="2500306"/>
            <a:ext cx="285752"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00298" y="2143116"/>
            <a:ext cx="1643042" cy="1214446"/>
          </a:xfrm>
          <a:prstGeom prst="rect">
            <a:avLst/>
          </a:prstGeom>
          <a:noFill/>
        </p:spPr>
        <p:txBody>
          <a:bodyPr wrap="square" rtlCol="1">
            <a:spAutoFit/>
          </a:bodyPr>
          <a:lstStyle/>
          <a:p>
            <a:pPr algn="r" rtl="1"/>
            <a:r>
              <a:rPr lang="fa-IR" sz="1400" dirty="0" smtClean="0">
                <a:cs typeface="B Nazanin" pitchFamily="2" charset="-78"/>
              </a:rPr>
              <a:t>سیستم کنترل رطوبت(نایکش،گربه رو...)</a:t>
            </a:r>
          </a:p>
          <a:p>
            <a:pPr algn="r" rtl="1"/>
            <a:r>
              <a:rPr lang="fa-IR" sz="1400" dirty="0" smtClean="0">
                <a:cs typeface="B Nazanin" pitchFamily="2" charset="-78"/>
              </a:rPr>
              <a:t>سیستم دفع فاضلاب</a:t>
            </a:r>
          </a:p>
          <a:p>
            <a:pPr algn="r" rtl="1"/>
            <a:r>
              <a:rPr lang="fa-IR" sz="1400" dirty="0" smtClean="0">
                <a:cs typeface="B Nazanin" pitchFamily="2" charset="-78"/>
              </a:rPr>
              <a:t>سیستم حرکت آب</a:t>
            </a:r>
          </a:p>
          <a:p>
            <a:pPr algn="r" rtl="1"/>
            <a:r>
              <a:rPr lang="fa-IR" sz="1400" dirty="0" smtClean="0">
                <a:cs typeface="B Nazanin" pitchFamily="2" charset="-78"/>
              </a:rPr>
              <a:t>تهویه و...</a:t>
            </a:r>
            <a:endParaRPr lang="fa-IR" sz="1400" dirty="0">
              <a:cs typeface="B Nazanin" pitchFamily="2" charset="-78"/>
            </a:endParaRPr>
          </a:p>
        </p:txBody>
      </p:sp>
      <p:sp>
        <p:nvSpPr>
          <p:cNvPr id="40" name="TextBox 39"/>
          <p:cNvSpPr txBox="1"/>
          <p:nvPr/>
        </p:nvSpPr>
        <p:spPr>
          <a:xfrm>
            <a:off x="5286380" y="5000636"/>
            <a:ext cx="785818" cy="338554"/>
          </a:xfrm>
          <a:prstGeom prst="rect">
            <a:avLst/>
          </a:prstGeom>
          <a:noFill/>
        </p:spPr>
        <p:txBody>
          <a:bodyPr wrap="square" rtlCol="1">
            <a:spAutoFit/>
          </a:bodyPr>
          <a:lstStyle/>
          <a:p>
            <a:pPr algn="r" rtl="1"/>
            <a:r>
              <a:rPr lang="fa-IR" sz="1600" dirty="0" smtClean="0">
                <a:cs typeface="B Nazanin" pitchFamily="2" charset="-78"/>
              </a:rPr>
              <a:t>عملکرد</a:t>
            </a:r>
            <a:endParaRPr lang="fa-IR" sz="1600" dirty="0">
              <a:cs typeface="B Nazanin" pitchFamily="2" charset="-78"/>
            </a:endParaRPr>
          </a:p>
        </p:txBody>
      </p:sp>
      <p:sp>
        <p:nvSpPr>
          <p:cNvPr id="41" name="TextBox 40"/>
          <p:cNvSpPr txBox="1"/>
          <p:nvPr/>
        </p:nvSpPr>
        <p:spPr>
          <a:xfrm>
            <a:off x="5429256" y="5572140"/>
            <a:ext cx="642942" cy="338554"/>
          </a:xfrm>
          <a:prstGeom prst="rect">
            <a:avLst/>
          </a:prstGeom>
          <a:noFill/>
        </p:spPr>
        <p:txBody>
          <a:bodyPr wrap="square" rtlCol="1">
            <a:spAutoFit/>
          </a:bodyPr>
          <a:lstStyle/>
          <a:p>
            <a:pPr algn="r" rtl="1"/>
            <a:r>
              <a:rPr lang="fa-IR" sz="1600" dirty="0" smtClean="0">
                <a:cs typeface="B Nazanin" pitchFamily="2" charset="-78"/>
              </a:rPr>
              <a:t>مالکیت</a:t>
            </a:r>
            <a:endParaRPr lang="fa-IR" sz="1600" dirty="0">
              <a:cs typeface="B Nazanin" pitchFamily="2" charset="-78"/>
            </a:endParaRPr>
          </a:p>
        </p:txBody>
      </p:sp>
      <p:sp>
        <p:nvSpPr>
          <p:cNvPr id="42" name="TextBox 41"/>
          <p:cNvSpPr txBox="1"/>
          <p:nvPr/>
        </p:nvSpPr>
        <p:spPr>
          <a:xfrm>
            <a:off x="5357818" y="6286520"/>
            <a:ext cx="714380" cy="338554"/>
          </a:xfrm>
          <a:prstGeom prst="rect">
            <a:avLst/>
          </a:prstGeom>
          <a:noFill/>
        </p:spPr>
        <p:txBody>
          <a:bodyPr wrap="square" rtlCol="1">
            <a:spAutoFit/>
          </a:bodyPr>
          <a:lstStyle/>
          <a:p>
            <a:pPr algn="r" rtl="1"/>
            <a:r>
              <a:rPr lang="fa-IR" sz="1600" dirty="0" smtClean="0">
                <a:cs typeface="B Nazanin" pitchFamily="2" charset="-78"/>
              </a:rPr>
              <a:t>مدیریت</a:t>
            </a:r>
            <a:endParaRPr lang="fa-IR" sz="1600" dirty="0">
              <a:cs typeface="B Nazanin" pitchFamily="2" charset="-78"/>
            </a:endParaRPr>
          </a:p>
        </p:txBody>
      </p:sp>
      <p:sp>
        <p:nvSpPr>
          <p:cNvPr id="43" name="Right Bracket 42"/>
          <p:cNvSpPr/>
          <p:nvPr/>
        </p:nvSpPr>
        <p:spPr bwMode="auto">
          <a:xfrm>
            <a:off x="3143208" y="4572008"/>
            <a:ext cx="357190" cy="1214421"/>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cxnSp>
        <p:nvCxnSpPr>
          <p:cNvPr id="44" name="Straight Connector 43"/>
          <p:cNvCxnSpPr/>
          <p:nvPr/>
        </p:nvCxnSpPr>
        <p:spPr bwMode="auto">
          <a:xfrm rot="10800000">
            <a:off x="3500430" y="5143512"/>
            <a:ext cx="1714512"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286116" y="5357826"/>
            <a:ext cx="2071670" cy="738664"/>
          </a:xfrm>
          <a:prstGeom prst="rect">
            <a:avLst/>
          </a:prstGeom>
          <a:noFill/>
        </p:spPr>
        <p:txBody>
          <a:bodyPr wrap="square" rtlCol="1">
            <a:spAutoFit/>
          </a:bodyPr>
          <a:lstStyle/>
          <a:p>
            <a:pPr algn="r" rtl="1"/>
            <a:r>
              <a:rPr lang="fa-IR" sz="1400" dirty="0" smtClean="0">
                <a:cs typeface="B Nazanin" pitchFamily="2" charset="-78"/>
              </a:rPr>
              <a:t>خصوصی (فردی،گروهی،مشاعی)</a:t>
            </a:r>
          </a:p>
          <a:p>
            <a:pPr algn="r" rtl="1"/>
            <a:r>
              <a:rPr lang="fa-IR" sz="1400" dirty="0" smtClean="0">
                <a:cs typeface="B Nazanin" pitchFamily="2" charset="-78"/>
              </a:rPr>
              <a:t>وقفی</a:t>
            </a:r>
          </a:p>
          <a:p>
            <a:pPr algn="r" rtl="1"/>
            <a:r>
              <a:rPr lang="fa-IR" sz="1400" dirty="0" smtClean="0">
                <a:cs typeface="B Nazanin" pitchFamily="2" charset="-78"/>
              </a:rPr>
              <a:t>دولتی</a:t>
            </a:r>
            <a:endParaRPr lang="fa-IR" sz="1400" dirty="0">
              <a:cs typeface="B Nazanin" pitchFamily="2" charset="-78"/>
            </a:endParaRPr>
          </a:p>
        </p:txBody>
      </p:sp>
      <p:sp>
        <p:nvSpPr>
          <p:cNvPr id="47" name="Right Bracket 46"/>
          <p:cNvSpPr/>
          <p:nvPr/>
        </p:nvSpPr>
        <p:spPr bwMode="auto">
          <a:xfrm>
            <a:off x="5000628" y="5357826"/>
            <a:ext cx="357190" cy="785793"/>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0" name="Right Bracket 49"/>
          <p:cNvSpPr/>
          <p:nvPr/>
        </p:nvSpPr>
        <p:spPr bwMode="auto">
          <a:xfrm>
            <a:off x="4143372" y="6143644"/>
            <a:ext cx="357190" cy="57150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1" name="TextBox 50"/>
          <p:cNvSpPr txBox="1"/>
          <p:nvPr/>
        </p:nvSpPr>
        <p:spPr>
          <a:xfrm>
            <a:off x="2714612" y="6143642"/>
            <a:ext cx="1714480" cy="523220"/>
          </a:xfrm>
          <a:prstGeom prst="rect">
            <a:avLst/>
          </a:prstGeom>
          <a:noFill/>
        </p:spPr>
        <p:txBody>
          <a:bodyPr wrap="square" rtlCol="1">
            <a:spAutoFit/>
          </a:bodyPr>
          <a:lstStyle/>
          <a:p>
            <a:pPr algn="r" rtl="1"/>
            <a:r>
              <a:rPr lang="fa-IR" sz="1400" dirty="0" smtClean="0">
                <a:cs typeface="B Nazanin" pitchFamily="2" charset="-78"/>
              </a:rPr>
              <a:t>مردم </a:t>
            </a:r>
          </a:p>
          <a:p>
            <a:pPr algn="r" rtl="1"/>
            <a:r>
              <a:rPr lang="fa-IR" sz="1400" dirty="0" smtClean="0">
                <a:cs typeface="B Nazanin" pitchFamily="2" charset="-78"/>
              </a:rPr>
              <a:t>ارگان های دولتی</a:t>
            </a:r>
            <a:endParaRPr lang="fa-IR" sz="1400" dirty="0">
              <a:cs typeface="B Nazanin" pitchFamily="2" charset="-78"/>
            </a:endParaRPr>
          </a:p>
        </p:txBody>
      </p:sp>
      <p:cxnSp>
        <p:nvCxnSpPr>
          <p:cNvPr id="52" name="Straight Connector 51"/>
          <p:cNvCxnSpPr>
            <a:endCxn id="50" idx="2"/>
          </p:cNvCxnSpPr>
          <p:nvPr/>
        </p:nvCxnSpPr>
        <p:spPr bwMode="auto">
          <a:xfrm rot="10800000" flipV="1">
            <a:off x="4500562" y="6429394"/>
            <a:ext cx="857256" cy="1"/>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0958" y="2857496"/>
            <a:ext cx="1285884" cy="1754326"/>
          </a:xfrm>
          <a:prstGeom prst="rect">
            <a:avLst/>
          </a:prstGeom>
          <a:noFill/>
        </p:spPr>
        <p:txBody>
          <a:bodyPr wrap="square" rtlCol="1">
            <a:spAutoFit/>
          </a:bodyPr>
          <a:lstStyle/>
          <a:p>
            <a:pPr algn="r" rtl="1">
              <a:lnSpc>
                <a:spcPct val="150000"/>
              </a:lnSpc>
            </a:pPr>
            <a:r>
              <a:rPr lang="fa-IR" b="1" dirty="0" smtClean="0">
                <a:cs typeface="B Nazanin" pitchFamily="2" charset="-78"/>
              </a:rPr>
              <a:t>شناخت وضع موجود وعملکرد فعلی سوژه</a:t>
            </a:r>
            <a:endParaRPr lang="fa-IR" b="1" dirty="0">
              <a:cs typeface="B Nazanin" pitchFamily="2" charset="-78"/>
            </a:endParaRPr>
          </a:p>
        </p:txBody>
      </p:sp>
      <p:sp>
        <p:nvSpPr>
          <p:cNvPr id="5" name="TextBox 4"/>
          <p:cNvSpPr txBox="1"/>
          <p:nvPr/>
        </p:nvSpPr>
        <p:spPr>
          <a:xfrm>
            <a:off x="6357950" y="1428736"/>
            <a:ext cx="928694" cy="861774"/>
          </a:xfrm>
          <a:prstGeom prst="rect">
            <a:avLst/>
          </a:prstGeom>
          <a:noFill/>
        </p:spPr>
        <p:txBody>
          <a:bodyPr wrap="square" rtlCol="1">
            <a:spAutoFit/>
          </a:bodyPr>
          <a:lstStyle/>
          <a:p>
            <a:pPr algn="r" rtl="1"/>
            <a:r>
              <a:rPr lang="fa-IR" b="1" dirty="0" smtClean="0">
                <a:cs typeface="B Nazanin" pitchFamily="2" charset="-78"/>
              </a:rPr>
              <a:t>کالبدی: </a:t>
            </a:r>
          </a:p>
          <a:p>
            <a:pPr algn="r" rtl="1"/>
            <a:r>
              <a:rPr lang="fa-IR" sz="1600" dirty="0" smtClean="0">
                <a:cs typeface="B Nazanin" pitchFamily="2" charset="-78"/>
              </a:rPr>
              <a:t>بااستفاده از تکنیک های</a:t>
            </a:r>
          </a:p>
        </p:txBody>
      </p:sp>
      <p:sp>
        <p:nvSpPr>
          <p:cNvPr id="7" name="TextBox 6"/>
          <p:cNvSpPr txBox="1"/>
          <p:nvPr/>
        </p:nvSpPr>
        <p:spPr>
          <a:xfrm>
            <a:off x="6215074" y="4214818"/>
            <a:ext cx="1143008" cy="369332"/>
          </a:xfrm>
          <a:prstGeom prst="rect">
            <a:avLst/>
          </a:prstGeom>
          <a:noFill/>
        </p:spPr>
        <p:txBody>
          <a:bodyPr wrap="square" rtlCol="1">
            <a:spAutoFit/>
          </a:bodyPr>
          <a:lstStyle/>
          <a:p>
            <a:pPr algn="r" rtl="1"/>
            <a:r>
              <a:rPr lang="fa-IR" b="1" dirty="0" smtClean="0">
                <a:cs typeface="B Nazanin" pitchFamily="2" charset="-78"/>
              </a:rPr>
              <a:t>اجتماعی</a:t>
            </a:r>
            <a:endParaRPr lang="fa-IR" b="1" dirty="0">
              <a:cs typeface="B Nazanin" pitchFamily="2" charset="-78"/>
            </a:endParaRPr>
          </a:p>
        </p:txBody>
      </p:sp>
      <p:sp>
        <p:nvSpPr>
          <p:cNvPr id="9" name="Right Bracket 8"/>
          <p:cNvSpPr/>
          <p:nvPr/>
        </p:nvSpPr>
        <p:spPr bwMode="auto">
          <a:xfrm>
            <a:off x="7000892" y="214290"/>
            <a:ext cx="428628" cy="628654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0" name="Right Bracket 9"/>
          <p:cNvSpPr/>
          <p:nvPr/>
        </p:nvSpPr>
        <p:spPr bwMode="auto">
          <a:xfrm>
            <a:off x="5857884" y="214290"/>
            <a:ext cx="357190" cy="257176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1" name="TextBox 10"/>
          <p:cNvSpPr txBox="1"/>
          <p:nvPr/>
        </p:nvSpPr>
        <p:spPr>
          <a:xfrm>
            <a:off x="3214678" y="357166"/>
            <a:ext cx="2928958" cy="338554"/>
          </a:xfrm>
          <a:prstGeom prst="rect">
            <a:avLst/>
          </a:prstGeom>
          <a:noFill/>
        </p:spPr>
        <p:txBody>
          <a:bodyPr wrap="square" rtlCol="1">
            <a:spAutoFit/>
          </a:bodyPr>
          <a:lstStyle/>
          <a:p>
            <a:pPr algn="r" rtl="1"/>
            <a:r>
              <a:rPr lang="fa-IR" sz="1600" b="1" dirty="0" smtClean="0">
                <a:cs typeface="B Nazanin" pitchFamily="2" charset="-78"/>
              </a:rPr>
              <a:t>- رولوه بنا</a:t>
            </a:r>
            <a:endParaRPr lang="fa-IR" sz="1600" b="1" dirty="0">
              <a:cs typeface="B Nazanin" pitchFamily="2" charset="-78"/>
            </a:endParaRPr>
          </a:p>
        </p:txBody>
      </p:sp>
      <p:sp>
        <p:nvSpPr>
          <p:cNvPr id="12" name="TextBox 11"/>
          <p:cNvSpPr txBox="1"/>
          <p:nvPr/>
        </p:nvSpPr>
        <p:spPr>
          <a:xfrm>
            <a:off x="-214346" y="785794"/>
            <a:ext cx="6357982" cy="338554"/>
          </a:xfrm>
          <a:prstGeom prst="rect">
            <a:avLst/>
          </a:prstGeom>
          <a:noFill/>
        </p:spPr>
        <p:txBody>
          <a:bodyPr wrap="square" rtlCol="1">
            <a:spAutoFit/>
          </a:bodyPr>
          <a:lstStyle/>
          <a:p>
            <a:pPr algn="r" rtl="1"/>
            <a:r>
              <a:rPr lang="fa-IR" sz="1600" dirty="0" smtClean="0">
                <a:cs typeface="B Nazanin" pitchFamily="2" charset="-78"/>
              </a:rPr>
              <a:t>- </a:t>
            </a:r>
            <a:r>
              <a:rPr lang="fa-IR" sz="1600" b="1" dirty="0" smtClean="0">
                <a:cs typeface="B Nazanin" pitchFamily="2" charset="-78"/>
              </a:rPr>
              <a:t>عکسبرداری</a:t>
            </a:r>
            <a:r>
              <a:rPr lang="fa-IR" sz="1600" dirty="0" smtClean="0">
                <a:cs typeface="B Nazanin" pitchFamily="2" charset="-78"/>
              </a:rPr>
              <a:t> (هوایی ،فتوگرامتری،فیلم،دیتایل های ساختمانی،فضا درتمام مراحل ،ماکت و...)</a:t>
            </a:r>
            <a:endParaRPr lang="fa-IR" sz="1600" dirty="0">
              <a:cs typeface="B Nazanin" pitchFamily="2" charset="-78"/>
            </a:endParaRPr>
          </a:p>
        </p:txBody>
      </p:sp>
      <p:sp>
        <p:nvSpPr>
          <p:cNvPr id="20" name="Right Bracket 19"/>
          <p:cNvSpPr/>
          <p:nvPr/>
        </p:nvSpPr>
        <p:spPr bwMode="auto">
          <a:xfrm>
            <a:off x="5786446" y="3000372"/>
            <a:ext cx="428628" cy="328614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21" name="TextBox 20"/>
          <p:cNvSpPr txBox="1"/>
          <p:nvPr/>
        </p:nvSpPr>
        <p:spPr>
          <a:xfrm>
            <a:off x="2000232" y="2928934"/>
            <a:ext cx="3071802" cy="1214446"/>
          </a:xfrm>
          <a:prstGeom prst="rect">
            <a:avLst/>
          </a:prstGeom>
          <a:noFill/>
        </p:spPr>
        <p:txBody>
          <a:bodyPr wrap="square" rtlCol="1">
            <a:spAutoFit/>
          </a:bodyPr>
          <a:lstStyle/>
          <a:p>
            <a:pPr algn="r" rtl="1"/>
            <a:r>
              <a:rPr lang="fa-IR" sz="1400" dirty="0" smtClean="0">
                <a:cs typeface="B Nazanin" pitchFamily="2" charset="-78"/>
              </a:rPr>
              <a:t>سیرکولاسیون فعلی بنا</a:t>
            </a:r>
          </a:p>
          <a:p>
            <a:pPr algn="r" rtl="1"/>
            <a:r>
              <a:rPr lang="fa-IR" sz="1400" dirty="0" smtClean="0">
                <a:cs typeface="B Nazanin" pitchFamily="2" charset="-78"/>
              </a:rPr>
              <a:t>نقش بنا دربافت اطراف(درسطح محله)</a:t>
            </a:r>
          </a:p>
          <a:p>
            <a:pPr algn="r" rtl="1"/>
            <a:r>
              <a:rPr lang="fa-IR" sz="1400" dirty="0" smtClean="0">
                <a:cs typeface="B Nazanin" pitchFamily="2" charset="-78"/>
              </a:rPr>
              <a:t>نقش بنا در بافت مجتمع زیستی</a:t>
            </a:r>
          </a:p>
          <a:p>
            <a:pPr algn="r" rtl="1"/>
            <a:r>
              <a:rPr lang="fa-IR" sz="1400" dirty="0" smtClean="0">
                <a:cs typeface="B Nazanin" pitchFamily="2" charset="-78"/>
              </a:rPr>
              <a:t>نقش بنا دربافت منطقه </a:t>
            </a:r>
          </a:p>
          <a:p>
            <a:pPr algn="r" rtl="1"/>
            <a:r>
              <a:rPr lang="fa-IR" sz="1400" dirty="0" smtClean="0">
                <a:cs typeface="B Nazanin" pitchFamily="2" charset="-78"/>
              </a:rPr>
              <a:t>نقش بنا در بافت کشور</a:t>
            </a:r>
            <a:endParaRPr lang="fa-IR" sz="1400" dirty="0">
              <a:cs typeface="B Nazanin" pitchFamily="2" charset="-78"/>
            </a:endParaRPr>
          </a:p>
        </p:txBody>
      </p:sp>
      <p:sp>
        <p:nvSpPr>
          <p:cNvPr id="22" name="TextBox 21"/>
          <p:cNvSpPr txBox="1"/>
          <p:nvPr/>
        </p:nvSpPr>
        <p:spPr>
          <a:xfrm>
            <a:off x="214282" y="1285860"/>
            <a:ext cx="5929354" cy="338554"/>
          </a:xfrm>
          <a:prstGeom prst="rect">
            <a:avLst/>
          </a:prstGeom>
          <a:noFill/>
        </p:spPr>
        <p:txBody>
          <a:bodyPr wrap="square" rtlCol="1">
            <a:spAutoFit/>
          </a:bodyPr>
          <a:lstStyle/>
          <a:p>
            <a:pPr algn="r" rtl="1"/>
            <a:r>
              <a:rPr lang="fa-IR" sz="1600" b="1" dirty="0" smtClean="0">
                <a:cs typeface="B Nazanin" pitchFamily="2" charset="-78"/>
              </a:rPr>
              <a:t>- پرزانته </a:t>
            </a:r>
            <a:r>
              <a:rPr lang="fa-IR" sz="1600" dirty="0" smtClean="0">
                <a:cs typeface="B Nazanin" pitchFamily="2" charset="-78"/>
              </a:rPr>
              <a:t>(پرسپکتیو ،پرسپکتیو ایزومتریک ،پلان ، نما ،مقطع ، دیتیل و...)</a:t>
            </a:r>
            <a:endParaRPr lang="fa-IR" sz="1600" dirty="0">
              <a:cs typeface="B Nazanin" pitchFamily="2" charset="-78"/>
            </a:endParaRPr>
          </a:p>
        </p:txBody>
      </p:sp>
      <p:sp>
        <p:nvSpPr>
          <p:cNvPr id="23" name="TextBox 22"/>
          <p:cNvSpPr txBox="1"/>
          <p:nvPr/>
        </p:nvSpPr>
        <p:spPr>
          <a:xfrm>
            <a:off x="357158" y="1785926"/>
            <a:ext cx="5786478" cy="338554"/>
          </a:xfrm>
          <a:prstGeom prst="rect">
            <a:avLst/>
          </a:prstGeom>
          <a:noFill/>
        </p:spPr>
        <p:txBody>
          <a:bodyPr wrap="square" rtlCol="1">
            <a:spAutoFit/>
          </a:bodyPr>
          <a:lstStyle/>
          <a:p>
            <a:pPr algn="r" rtl="1"/>
            <a:r>
              <a:rPr lang="fa-IR" sz="1600" b="1" dirty="0" smtClean="0">
                <a:cs typeface="B Nazanin" pitchFamily="2" charset="-78"/>
              </a:rPr>
              <a:t>- استفاده از علوم ریاضی جدید مانند تئوری سقف های پوسته ای و...</a:t>
            </a:r>
            <a:endParaRPr lang="fa-IR" sz="1600" b="1" dirty="0">
              <a:cs typeface="B Nazanin" pitchFamily="2" charset="-78"/>
            </a:endParaRPr>
          </a:p>
        </p:txBody>
      </p:sp>
      <p:sp>
        <p:nvSpPr>
          <p:cNvPr id="40" name="TextBox 39"/>
          <p:cNvSpPr txBox="1"/>
          <p:nvPr/>
        </p:nvSpPr>
        <p:spPr>
          <a:xfrm>
            <a:off x="5286380" y="3357562"/>
            <a:ext cx="785818" cy="338554"/>
          </a:xfrm>
          <a:prstGeom prst="rect">
            <a:avLst/>
          </a:prstGeom>
          <a:noFill/>
        </p:spPr>
        <p:txBody>
          <a:bodyPr wrap="square" rtlCol="1">
            <a:spAutoFit/>
          </a:bodyPr>
          <a:lstStyle/>
          <a:p>
            <a:pPr algn="r" rtl="1"/>
            <a:r>
              <a:rPr lang="fa-IR" sz="1600" b="1" dirty="0" smtClean="0">
                <a:cs typeface="B Nazanin" pitchFamily="2" charset="-78"/>
              </a:rPr>
              <a:t>عملکرد</a:t>
            </a:r>
            <a:endParaRPr lang="fa-IR" sz="1600" b="1" dirty="0">
              <a:cs typeface="B Nazanin" pitchFamily="2" charset="-78"/>
            </a:endParaRPr>
          </a:p>
        </p:txBody>
      </p:sp>
      <p:sp>
        <p:nvSpPr>
          <p:cNvPr id="41" name="TextBox 40"/>
          <p:cNvSpPr txBox="1"/>
          <p:nvPr/>
        </p:nvSpPr>
        <p:spPr>
          <a:xfrm>
            <a:off x="5214942" y="4572008"/>
            <a:ext cx="857256" cy="338554"/>
          </a:xfrm>
          <a:prstGeom prst="rect">
            <a:avLst/>
          </a:prstGeom>
          <a:noFill/>
        </p:spPr>
        <p:txBody>
          <a:bodyPr wrap="square" rtlCol="1">
            <a:spAutoFit/>
          </a:bodyPr>
          <a:lstStyle/>
          <a:p>
            <a:pPr algn="r" rtl="1"/>
            <a:r>
              <a:rPr lang="fa-IR" sz="1600" b="1" dirty="0" smtClean="0">
                <a:cs typeface="B Nazanin" pitchFamily="2" charset="-78"/>
              </a:rPr>
              <a:t>مالکیت</a:t>
            </a:r>
            <a:endParaRPr lang="fa-IR" sz="1600" b="1" dirty="0">
              <a:cs typeface="B Nazanin" pitchFamily="2" charset="-78"/>
            </a:endParaRPr>
          </a:p>
        </p:txBody>
      </p:sp>
      <p:sp>
        <p:nvSpPr>
          <p:cNvPr id="42" name="TextBox 41"/>
          <p:cNvSpPr txBox="1"/>
          <p:nvPr/>
        </p:nvSpPr>
        <p:spPr>
          <a:xfrm>
            <a:off x="5072066" y="5715016"/>
            <a:ext cx="1000132" cy="338554"/>
          </a:xfrm>
          <a:prstGeom prst="rect">
            <a:avLst/>
          </a:prstGeom>
          <a:noFill/>
        </p:spPr>
        <p:txBody>
          <a:bodyPr wrap="square" rtlCol="1">
            <a:spAutoFit/>
          </a:bodyPr>
          <a:lstStyle/>
          <a:p>
            <a:pPr algn="r" rtl="1"/>
            <a:r>
              <a:rPr lang="fa-IR" sz="1600" b="1" dirty="0" smtClean="0">
                <a:cs typeface="B Nazanin" pitchFamily="2" charset="-78"/>
              </a:rPr>
              <a:t>مدیریت</a:t>
            </a:r>
            <a:endParaRPr lang="fa-IR" sz="1600" b="1" dirty="0">
              <a:cs typeface="B Nazanin" pitchFamily="2" charset="-78"/>
            </a:endParaRPr>
          </a:p>
        </p:txBody>
      </p:sp>
      <p:sp>
        <p:nvSpPr>
          <p:cNvPr id="43" name="Right Bracket 42"/>
          <p:cNvSpPr/>
          <p:nvPr/>
        </p:nvSpPr>
        <p:spPr bwMode="auto">
          <a:xfrm>
            <a:off x="4786282" y="2928934"/>
            <a:ext cx="357190" cy="1214421"/>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6" name="TextBox 45"/>
          <p:cNvSpPr txBox="1"/>
          <p:nvPr/>
        </p:nvSpPr>
        <p:spPr>
          <a:xfrm>
            <a:off x="2928926" y="4357694"/>
            <a:ext cx="2071670" cy="738664"/>
          </a:xfrm>
          <a:prstGeom prst="rect">
            <a:avLst/>
          </a:prstGeom>
          <a:noFill/>
        </p:spPr>
        <p:txBody>
          <a:bodyPr wrap="square" rtlCol="1">
            <a:spAutoFit/>
          </a:bodyPr>
          <a:lstStyle/>
          <a:p>
            <a:pPr algn="r" rtl="1"/>
            <a:r>
              <a:rPr lang="fa-IR" sz="1400" dirty="0" smtClean="0">
                <a:cs typeface="B Nazanin" pitchFamily="2" charset="-78"/>
              </a:rPr>
              <a:t>خصوصی (فردی،گروهی،مشاعی)</a:t>
            </a:r>
          </a:p>
          <a:p>
            <a:pPr algn="r" rtl="1"/>
            <a:r>
              <a:rPr lang="fa-IR" sz="1400" dirty="0" smtClean="0">
                <a:cs typeface="B Nazanin" pitchFamily="2" charset="-78"/>
              </a:rPr>
              <a:t>وقفی</a:t>
            </a:r>
          </a:p>
          <a:p>
            <a:pPr algn="r" rtl="1"/>
            <a:r>
              <a:rPr lang="fa-IR" sz="1400" dirty="0" smtClean="0">
                <a:cs typeface="B Nazanin" pitchFamily="2" charset="-78"/>
              </a:rPr>
              <a:t>دولتی</a:t>
            </a:r>
            <a:endParaRPr lang="fa-IR" sz="1400" dirty="0">
              <a:cs typeface="B Nazanin" pitchFamily="2" charset="-78"/>
            </a:endParaRPr>
          </a:p>
        </p:txBody>
      </p:sp>
      <p:sp>
        <p:nvSpPr>
          <p:cNvPr id="47" name="Right Bracket 46"/>
          <p:cNvSpPr/>
          <p:nvPr/>
        </p:nvSpPr>
        <p:spPr bwMode="auto">
          <a:xfrm>
            <a:off x="4786314" y="4357694"/>
            <a:ext cx="357190" cy="785793"/>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0" name="Right Bracket 49"/>
          <p:cNvSpPr/>
          <p:nvPr/>
        </p:nvSpPr>
        <p:spPr bwMode="auto">
          <a:xfrm>
            <a:off x="4143372" y="5643578"/>
            <a:ext cx="357190" cy="571504"/>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1" name="TextBox 50"/>
          <p:cNvSpPr txBox="1"/>
          <p:nvPr/>
        </p:nvSpPr>
        <p:spPr>
          <a:xfrm>
            <a:off x="2428860" y="5429264"/>
            <a:ext cx="1714480" cy="954107"/>
          </a:xfrm>
          <a:prstGeom prst="rect">
            <a:avLst/>
          </a:prstGeom>
          <a:noFill/>
        </p:spPr>
        <p:txBody>
          <a:bodyPr wrap="square" rtlCol="1">
            <a:spAutoFit/>
          </a:bodyPr>
          <a:lstStyle/>
          <a:p>
            <a:pPr algn="r" rtl="1"/>
            <a:r>
              <a:rPr lang="fa-IR" sz="1400" dirty="0" smtClean="0">
                <a:cs typeface="B Nazanin" pitchFamily="2" charset="-78"/>
              </a:rPr>
              <a:t>مردم </a:t>
            </a:r>
          </a:p>
          <a:p>
            <a:pPr algn="r" rtl="1"/>
            <a:endParaRPr lang="fa-IR" sz="1400" dirty="0" smtClean="0">
              <a:cs typeface="B Nazanin" pitchFamily="2" charset="-78"/>
            </a:endParaRPr>
          </a:p>
          <a:p>
            <a:pPr algn="r" rtl="1"/>
            <a:endParaRPr lang="fa-IR" sz="1400" dirty="0" smtClean="0">
              <a:cs typeface="B Nazanin" pitchFamily="2" charset="-78"/>
            </a:endParaRPr>
          </a:p>
          <a:p>
            <a:pPr algn="r" rtl="1"/>
            <a:r>
              <a:rPr lang="fa-IR" sz="1400" dirty="0" smtClean="0">
                <a:cs typeface="B Nazanin" pitchFamily="2" charset="-78"/>
              </a:rPr>
              <a:t>ارگان های دولتی</a:t>
            </a:r>
            <a:endParaRPr lang="fa-IR" sz="1400" dirty="0">
              <a:cs typeface="B Nazanin" pitchFamily="2" charset="-78"/>
            </a:endParaRPr>
          </a:p>
        </p:txBody>
      </p:sp>
      <p:cxnSp>
        <p:nvCxnSpPr>
          <p:cNvPr id="52" name="Straight Connector 51"/>
          <p:cNvCxnSpPr>
            <a:endCxn id="50" idx="2"/>
          </p:cNvCxnSpPr>
          <p:nvPr/>
        </p:nvCxnSpPr>
        <p:spPr bwMode="auto">
          <a:xfrm rot="10800000" flipV="1">
            <a:off x="4500562" y="5929328"/>
            <a:ext cx="857256" cy="1"/>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57158" y="2285992"/>
            <a:ext cx="5786478" cy="338554"/>
          </a:xfrm>
          <a:prstGeom prst="rect">
            <a:avLst/>
          </a:prstGeom>
          <a:noFill/>
        </p:spPr>
        <p:txBody>
          <a:bodyPr wrap="square" rtlCol="1">
            <a:spAutoFit/>
          </a:bodyPr>
          <a:lstStyle/>
          <a:p>
            <a:pPr algn="r" rtl="1"/>
            <a:r>
              <a:rPr lang="fa-IR" sz="1600" b="1" dirty="0" smtClean="0">
                <a:cs typeface="B Nazanin" pitchFamily="2" charset="-78"/>
              </a:rPr>
              <a:t>- تکنیک های کارگاهی</a:t>
            </a:r>
            <a:r>
              <a:rPr lang="fa-IR" sz="1600" dirty="0" smtClean="0">
                <a:cs typeface="B Nazanin" pitchFamily="2" charset="-78"/>
              </a:rPr>
              <a:t> (علوم تاریخی وباستان شناسی،حفاری،گمانه زنی،لایه برداری و...)</a:t>
            </a:r>
            <a:endParaRPr lang="fa-IR" sz="1600" b="1" dirty="0">
              <a:cs typeface="B Nazanin" pitchFamily="2" charset="-78"/>
            </a:endParaRPr>
          </a:p>
        </p:txBody>
      </p:sp>
      <p:cxnSp>
        <p:nvCxnSpPr>
          <p:cNvPr id="49" name="Straight Connector 48"/>
          <p:cNvCxnSpPr/>
          <p:nvPr/>
        </p:nvCxnSpPr>
        <p:spPr bwMode="auto">
          <a:xfrm rot="10800000">
            <a:off x="2143108" y="4714884"/>
            <a:ext cx="2357454" cy="1588"/>
          </a:xfrm>
          <a:prstGeom prst="line">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3" name="Right Bracket 52"/>
          <p:cNvSpPr/>
          <p:nvPr/>
        </p:nvSpPr>
        <p:spPr bwMode="auto">
          <a:xfrm>
            <a:off x="1785918" y="4429132"/>
            <a:ext cx="357190" cy="642917"/>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4" name="TextBox 53"/>
          <p:cNvSpPr txBox="1"/>
          <p:nvPr/>
        </p:nvSpPr>
        <p:spPr>
          <a:xfrm>
            <a:off x="1142976" y="4255159"/>
            <a:ext cx="652186" cy="316849"/>
          </a:xfrm>
          <a:prstGeom prst="rect">
            <a:avLst/>
          </a:prstGeom>
          <a:noFill/>
        </p:spPr>
        <p:txBody>
          <a:bodyPr wrap="square" rtlCol="1">
            <a:spAutoFit/>
          </a:bodyPr>
          <a:lstStyle/>
          <a:p>
            <a:pPr algn="r" rtl="1"/>
            <a:r>
              <a:rPr lang="fa-IR" sz="1400" dirty="0" smtClean="0">
                <a:cs typeface="B Nazanin" pitchFamily="2" charset="-78"/>
              </a:rPr>
              <a:t>متصرفی</a:t>
            </a:r>
            <a:endParaRPr lang="fa-IR" sz="1400" dirty="0">
              <a:cs typeface="B Nazanin" pitchFamily="2" charset="-78"/>
            </a:endParaRPr>
          </a:p>
        </p:txBody>
      </p:sp>
      <p:sp>
        <p:nvSpPr>
          <p:cNvPr id="55" name="TextBox 54"/>
          <p:cNvSpPr txBox="1"/>
          <p:nvPr/>
        </p:nvSpPr>
        <p:spPr>
          <a:xfrm>
            <a:off x="71438" y="4929198"/>
            <a:ext cx="1714480" cy="307777"/>
          </a:xfrm>
          <a:prstGeom prst="rect">
            <a:avLst/>
          </a:prstGeom>
          <a:noFill/>
        </p:spPr>
        <p:txBody>
          <a:bodyPr wrap="square" rtlCol="1">
            <a:spAutoFit/>
          </a:bodyPr>
          <a:lstStyle/>
          <a:p>
            <a:pPr algn="r" rtl="1"/>
            <a:r>
              <a:rPr lang="fa-IR" sz="1400" dirty="0" smtClean="0">
                <a:cs typeface="B Nazanin" pitchFamily="2" charset="-78"/>
              </a:rPr>
              <a:t>غیر متصرفی</a:t>
            </a:r>
            <a:endParaRPr lang="fa-IR" sz="1400" dirty="0">
              <a:cs typeface="B Nazanin" pitchFamily="2" charset="-78"/>
            </a:endParaRPr>
          </a:p>
        </p:txBody>
      </p:sp>
      <p:sp>
        <p:nvSpPr>
          <p:cNvPr id="56" name="Right Bracket 55"/>
          <p:cNvSpPr/>
          <p:nvPr/>
        </p:nvSpPr>
        <p:spPr bwMode="auto">
          <a:xfrm>
            <a:off x="1071538" y="4214818"/>
            <a:ext cx="142876" cy="42862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57" name="TextBox 56"/>
          <p:cNvSpPr txBox="1"/>
          <p:nvPr/>
        </p:nvSpPr>
        <p:spPr>
          <a:xfrm>
            <a:off x="0" y="4000505"/>
            <a:ext cx="1071506" cy="307777"/>
          </a:xfrm>
          <a:prstGeom prst="rect">
            <a:avLst/>
          </a:prstGeom>
          <a:noFill/>
        </p:spPr>
        <p:txBody>
          <a:bodyPr wrap="square" rtlCol="1">
            <a:spAutoFit/>
          </a:bodyPr>
          <a:lstStyle/>
          <a:p>
            <a:pPr algn="r" rtl="1"/>
            <a:r>
              <a:rPr lang="fa-IR" sz="1400" dirty="0" smtClean="0">
                <a:cs typeface="B Nazanin" pitchFamily="2" charset="-78"/>
              </a:rPr>
              <a:t>خاص</a:t>
            </a:r>
            <a:endParaRPr lang="fa-IR" sz="1400" dirty="0">
              <a:cs typeface="B Nazanin" pitchFamily="2" charset="-78"/>
            </a:endParaRPr>
          </a:p>
        </p:txBody>
      </p:sp>
      <p:sp>
        <p:nvSpPr>
          <p:cNvPr id="58" name="TextBox 57"/>
          <p:cNvSpPr txBox="1"/>
          <p:nvPr/>
        </p:nvSpPr>
        <p:spPr>
          <a:xfrm>
            <a:off x="214282" y="4500570"/>
            <a:ext cx="857224" cy="307777"/>
          </a:xfrm>
          <a:prstGeom prst="rect">
            <a:avLst/>
          </a:prstGeom>
          <a:noFill/>
        </p:spPr>
        <p:txBody>
          <a:bodyPr wrap="square" rtlCol="1">
            <a:spAutoFit/>
          </a:bodyPr>
          <a:lstStyle/>
          <a:p>
            <a:pPr algn="r" rtl="1"/>
            <a:r>
              <a:rPr lang="fa-IR" sz="1400" dirty="0" smtClean="0">
                <a:cs typeface="B Nazanin" pitchFamily="2" charset="-78"/>
              </a:rPr>
              <a:t>عام</a:t>
            </a:r>
            <a:endParaRPr lang="fa-IR" sz="1400" dirty="0">
              <a:cs typeface="B Nazanin" pitchFamily="2" charset="-78"/>
            </a:endParaRPr>
          </a:p>
        </p:txBody>
      </p:sp>
      <p:sp>
        <p:nvSpPr>
          <p:cNvPr id="60" name="Right Bracket 59"/>
          <p:cNvSpPr/>
          <p:nvPr/>
        </p:nvSpPr>
        <p:spPr bwMode="auto">
          <a:xfrm>
            <a:off x="857224" y="4951717"/>
            <a:ext cx="142876" cy="42862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61" name="TextBox 60"/>
          <p:cNvSpPr txBox="1"/>
          <p:nvPr/>
        </p:nvSpPr>
        <p:spPr>
          <a:xfrm>
            <a:off x="-214314" y="4737404"/>
            <a:ext cx="1071506" cy="307777"/>
          </a:xfrm>
          <a:prstGeom prst="rect">
            <a:avLst/>
          </a:prstGeom>
          <a:noFill/>
        </p:spPr>
        <p:txBody>
          <a:bodyPr wrap="square" rtlCol="1">
            <a:spAutoFit/>
          </a:bodyPr>
          <a:lstStyle/>
          <a:p>
            <a:pPr algn="r" rtl="1"/>
            <a:r>
              <a:rPr lang="fa-IR" sz="1400" dirty="0" smtClean="0">
                <a:cs typeface="B Nazanin" pitchFamily="2" charset="-78"/>
              </a:rPr>
              <a:t>خاص</a:t>
            </a:r>
            <a:endParaRPr lang="fa-IR" sz="1400" dirty="0">
              <a:cs typeface="B Nazanin" pitchFamily="2" charset="-78"/>
            </a:endParaRPr>
          </a:p>
        </p:txBody>
      </p:sp>
      <p:sp>
        <p:nvSpPr>
          <p:cNvPr id="62" name="TextBox 61"/>
          <p:cNvSpPr txBox="1"/>
          <p:nvPr/>
        </p:nvSpPr>
        <p:spPr>
          <a:xfrm>
            <a:off x="-32" y="5237469"/>
            <a:ext cx="857224" cy="307777"/>
          </a:xfrm>
          <a:prstGeom prst="rect">
            <a:avLst/>
          </a:prstGeom>
          <a:noFill/>
        </p:spPr>
        <p:txBody>
          <a:bodyPr wrap="square" rtlCol="1">
            <a:spAutoFit/>
          </a:bodyPr>
          <a:lstStyle/>
          <a:p>
            <a:pPr algn="r" rtl="1"/>
            <a:r>
              <a:rPr lang="fa-IR" sz="1400" dirty="0" smtClean="0">
                <a:cs typeface="B Nazanin" pitchFamily="2" charset="-78"/>
              </a:rPr>
              <a:t>عام</a:t>
            </a:r>
            <a:endParaRPr lang="fa-IR" sz="14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0958" y="2857496"/>
            <a:ext cx="1285884" cy="888705"/>
          </a:xfrm>
          <a:prstGeom prst="rect">
            <a:avLst/>
          </a:prstGeom>
          <a:noFill/>
        </p:spPr>
        <p:txBody>
          <a:bodyPr wrap="square" rtlCol="1">
            <a:spAutoFit/>
          </a:bodyPr>
          <a:lstStyle/>
          <a:p>
            <a:pPr algn="ctr" rtl="1">
              <a:lnSpc>
                <a:spcPct val="150000"/>
              </a:lnSpc>
            </a:pPr>
            <a:r>
              <a:rPr lang="fa-IR" b="1" dirty="0" smtClean="0">
                <a:cs typeface="B Nazanin" pitchFamily="2" charset="-78"/>
              </a:rPr>
              <a:t>عوامل مخل سوژه </a:t>
            </a:r>
            <a:endParaRPr lang="fa-IR" b="1" dirty="0">
              <a:cs typeface="B Nazanin" pitchFamily="2" charset="-78"/>
            </a:endParaRPr>
          </a:p>
        </p:txBody>
      </p:sp>
      <p:sp>
        <p:nvSpPr>
          <p:cNvPr id="5" name="TextBox 4"/>
          <p:cNvSpPr txBox="1"/>
          <p:nvPr/>
        </p:nvSpPr>
        <p:spPr>
          <a:xfrm>
            <a:off x="5572132" y="1428737"/>
            <a:ext cx="1714512" cy="369332"/>
          </a:xfrm>
          <a:prstGeom prst="rect">
            <a:avLst/>
          </a:prstGeom>
          <a:noFill/>
        </p:spPr>
        <p:txBody>
          <a:bodyPr wrap="square" rtlCol="1">
            <a:spAutoFit/>
          </a:bodyPr>
          <a:lstStyle/>
          <a:p>
            <a:pPr algn="r" rtl="1"/>
            <a:r>
              <a:rPr lang="fa-IR" b="1" dirty="0" smtClean="0">
                <a:cs typeface="B Nazanin" pitchFamily="2" charset="-78"/>
              </a:rPr>
              <a:t>عوامل مخل داخلی</a:t>
            </a:r>
            <a:endParaRPr lang="fa-IR" b="1" dirty="0" smtClean="0">
              <a:cs typeface="B Nazanin" pitchFamily="2" charset="-78"/>
            </a:endParaRPr>
          </a:p>
        </p:txBody>
      </p:sp>
      <p:sp>
        <p:nvSpPr>
          <p:cNvPr id="9" name="Right Bracket 8"/>
          <p:cNvSpPr/>
          <p:nvPr/>
        </p:nvSpPr>
        <p:spPr bwMode="auto">
          <a:xfrm>
            <a:off x="7000892" y="928670"/>
            <a:ext cx="428628" cy="4786346"/>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20" name="Right Bracket 19"/>
          <p:cNvSpPr/>
          <p:nvPr/>
        </p:nvSpPr>
        <p:spPr bwMode="auto">
          <a:xfrm>
            <a:off x="4429124" y="4071942"/>
            <a:ext cx="428628" cy="1928826"/>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0" name="TextBox 39"/>
          <p:cNvSpPr txBox="1"/>
          <p:nvPr/>
        </p:nvSpPr>
        <p:spPr>
          <a:xfrm>
            <a:off x="3286116" y="4357694"/>
            <a:ext cx="1357322" cy="338554"/>
          </a:xfrm>
          <a:prstGeom prst="rect">
            <a:avLst/>
          </a:prstGeom>
          <a:noFill/>
        </p:spPr>
        <p:txBody>
          <a:bodyPr wrap="square" rtlCol="1">
            <a:spAutoFit/>
          </a:bodyPr>
          <a:lstStyle/>
          <a:p>
            <a:pPr algn="r" rtl="1"/>
            <a:r>
              <a:rPr lang="fa-IR" sz="1600" b="1" dirty="0" smtClean="0">
                <a:cs typeface="B Nazanin" pitchFamily="2" charset="-78"/>
              </a:rPr>
              <a:t>عوامل طبیعی</a:t>
            </a:r>
            <a:endParaRPr lang="fa-IR" sz="1600" b="1" dirty="0">
              <a:cs typeface="B Nazanin" pitchFamily="2" charset="-78"/>
            </a:endParaRPr>
          </a:p>
        </p:txBody>
      </p:sp>
      <p:sp>
        <p:nvSpPr>
          <p:cNvPr id="41" name="TextBox 40"/>
          <p:cNvSpPr txBox="1"/>
          <p:nvPr/>
        </p:nvSpPr>
        <p:spPr>
          <a:xfrm>
            <a:off x="3286116" y="5429264"/>
            <a:ext cx="1357322" cy="338554"/>
          </a:xfrm>
          <a:prstGeom prst="rect">
            <a:avLst/>
          </a:prstGeom>
          <a:noFill/>
        </p:spPr>
        <p:txBody>
          <a:bodyPr wrap="square" rtlCol="1">
            <a:spAutoFit/>
          </a:bodyPr>
          <a:lstStyle/>
          <a:p>
            <a:pPr algn="r" rtl="1"/>
            <a:r>
              <a:rPr lang="fa-IR" sz="1600" b="1" dirty="0" smtClean="0">
                <a:cs typeface="B Nazanin" pitchFamily="2" charset="-78"/>
              </a:rPr>
              <a:t>عوامل اجتماعی</a:t>
            </a:r>
            <a:endParaRPr lang="fa-IR" sz="1600" b="1" dirty="0">
              <a:cs typeface="B Nazanin" pitchFamily="2" charset="-78"/>
            </a:endParaRPr>
          </a:p>
        </p:txBody>
      </p:sp>
      <p:sp>
        <p:nvSpPr>
          <p:cNvPr id="33" name="TextBox 32"/>
          <p:cNvSpPr txBox="1"/>
          <p:nvPr/>
        </p:nvSpPr>
        <p:spPr>
          <a:xfrm>
            <a:off x="4643438" y="4857761"/>
            <a:ext cx="2571768" cy="400110"/>
          </a:xfrm>
          <a:prstGeom prst="rect">
            <a:avLst/>
          </a:prstGeom>
          <a:noFill/>
        </p:spPr>
        <p:txBody>
          <a:bodyPr wrap="square" rtlCol="1">
            <a:spAutoFit/>
          </a:bodyPr>
          <a:lstStyle/>
          <a:p>
            <a:pPr algn="r" rtl="1"/>
            <a:r>
              <a:rPr lang="fa-IR" b="1" dirty="0" smtClean="0">
                <a:cs typeface="B Nazanin" pitchFamily="2" charset="-78"/>
              </a:rPr>
              <a:t>عوامل مخل خارجی </a:t>
            </a:r>
            <a:r>
              <a:rPr lang="fa-IR" sz="2000" dirty="0" smtClean="0">
                <a:cs typeface="B Nazanin" pitchFamily="2" charset="-78"/>
              </a:rPr>
              <a:t>(بیرونی)</a:t>
            </a:r>
            <a:endParaRPr lang="fa-IR" sz="2000" dirty="0" smtClean="0">
              <a:cs typeface="B Nazanin" pitchFamily="2" charset="-78"/>
            </a:endParaRPr>
          </a:p>
        </p:txBody>
      </p:sp>
      <p:sp>
        <p:nvSpPr>
          <p:cNvPr id="34" name="TextBox 33"/>
          <p:cNvSpPr txBox="1"/>
          <p:nvPr/>
        </p:nvSpPr>
        <p:spPr>
          <a:xfrm>
            <a:off x="428596" y="1401026"/>
            <a:ext cx="5357850" cy="954107"/>
          </a:xfrm>
          <a:prstGeom prst="rect">
            <a:avLst/>
          </a:prstGeom>
          <a:noFill/>
        </p:spPr>
        <p:txBody>
          <a:bodyPr wrap="square" rtlCol="1">
            <a:spAutoFit/>
          </a:bodyPr>
          <a:lstStyle/>
          <a:p>
            <a:pPr algn="r" rtl="1"/>
            <a:r>
              <a:rPr lang="fa-IR" sz="2800" dirty="0" smtClean="0">
                <a:cs typeface="B Nazanin" pitchFamily="2" charset="-78"/>
              </a:rPr>
              <a:t>(</a:t>
            </a:r>
            <a:r>
              <a:rPr lang="fa-IR" sz="2000" dirty="0" smtClean="0">
                <a:cs typeface="B Nazanin" pitchFamily="2" charset="-78"/>
              </a:rPr>
              <a:t>عدم شناخت نسبت به فن و هنر معماری ومجتمع زیستی درمقطع زمانی پیدایش بنا</a:t>
            </a:r>
            <a:r>
              <a:rPr lang="fa-IR" sz="2800" dirty="0" smtClean="0">
                <a:cs typeface="B Nazanin" pitchFamily="2" charset="-78"/>
              </a:rPr>
              <a:t>)</a:t>
            </a:r>
            <a:endParaRPr lang="fa-IR" sz="28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7084966" y="3122847"/>
            <a:ext cx="2181541" cy="507831"/>
          </a:xfrm>
          <a:prstGeom prst="rect">
            <a:avLst/>
          </a:prstGeom>
          <a:noFill/>
        </p:spPr>
        <p:txBody>
          <a:bodyPr wrap="square" rtlCol="1">
            <a:spAutoFit/>
          </a:bodyPr>
          <a:lstStyle/>
          <a:p>
            <a:pPr algn="r" rtl="1">
              <a:lnSpc>
                <a:spcPct val="150000"/>
              </a:lnSpc>
            </a:pPr>
            <a:r>
              <a:rPr lang="fa-IR" b="1" dirty="0" smtClean="0">
                <a:cs typeface="B Nazanin" pitchFamily="2" charset="-78"/>
              </a:rPr>
              <a:t>عوامل مخل داخلی</a:t>
            </a:r>
            <a:endParaRPr lang="fa-IR" b="1" dirty="0">
              <a:cs typeface="B Nazanin" pitchFamily="2" charset="-78"/>
            </a:endParaRPr>
          </a:p>
        </p:txBody>
      </p:sp>
      <p:sp>
        <p:nvSpPr>
          <p:cNvPr id="5" name="TextBox 4"/>
          <p:cNvSpPr txBox="1"/>
          <p:nvPr/>
        </p:nvSpPr>
        <p:spPr>
          <a:xfrm>
            <a:off x="6072198" y="500042"/>
            <a:ext cx="1785950" cy="1200329"/>
          </a:xfrm>
          <a:prstGeom prst="rect">
            <a:avLst/>
          </a:prstGeom>
          <a:noFill/>
        </p:spPr>
        <p:txBody>
          <a:bodyPr wrap="square" rtlCol="1">
            <a:spAutoFit/>
          </a:bodyPr>
          <a:lstStyle/>
          <a:p>
            <a:pPr algn="r" rtl="1">
              <a:lnSpc>
                <a:spcPct val="150000"/>
              </a:lnSpc>
            </a:pPr>
            <a:r>
              <a:rPr lang="fa-IR" sz="1600" b="1" dirty="0" smtClean="0">
                <a:cs typeface="B Nazanin" pitchFamily="2" charset="-78"/>
              </a:rPr>
              <a:t>- موقعیت نامتناجس استقراربنا در اقلیم(طبیعت)</a:t>
            </a:r>
            <a:endParaRPr lang="fa-IR" sz="1600" b="1" dirty="0" smtClean="0">
              <a:cs typeface="B Nazanin" pitchFamily="2" charset="-78"/>
            </a:endParaRPr>
          </a:p>
        </p:txBody>
      </p:sp>
      <p:sp>
        <p:nvSpPr>
          <p:cNvPr id="9" name="Right Bracket 8"/>
          <p:cNvSpPr/>
          <p:nvPr/>
        </p:nvSpPr>
        <p:spPr bwMode="auto">
          <a:xfrm>
            <a:off x="7429520" y="214290"/>
            <a:ext cx="428628" cy="6429420"/>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0" name="Right Bracket 9"/>
          <p:cNvSpPr/>
          <p:nvPr/>
        </p:nvSpPr>
        <p:spPr bwMode="auto">
          <a:xfrm>
            <a:off x="5929322" y="214290"/>
            <a:ext cx="357190" cy="1785950"/>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12" name="TextBox 11"/>
          <p:cNvSpPr txBox="1"/>
          <p:nvPr/>
        </p:nvSpPr>
        <p:spPr>
          <a:xfrm>
            <a:off x="3643306" y="430767"/>
            <a:ext cx="2643206" cy="338554"/>
          </a:xfrm>
          <a:prstGeom prst="rect">
            <a:avLst/>
          </a:prstGeom>
          <a:noFill/>
        </p:spPr>
        <p:txBody>
          <a:bodyPr wrap="square" rtlCol="1">
            <a:spAutoFit/>
          </a:bodyPr>
          <a:lstStyle/>
          <a:p>
            <a:pPr algn="r" rtl="1"/>
            <a:r>
              <a:rPr lang="fa-IR" sz="1600" dirty="0" smtClean="0">
                <a:cs typeface="B Nazanin" pitchFamily="2" charset="-78"/>
              </a:rPr>
              <a:t>عدم سازگاری صحیح با محیط زیست</a:t>
            </a:r>
            <a:endParaRPr lang="fa-IR" sz="1600" dirty="0">
              <a:cs typeface="B Nazanin" pitchFamily="2" charset="-78"/>
            </a:endParaRPr>
          </a:p>
        </p:txBody>
      </p:sp>
      <p:sp>
        <p:nvSpPr>
          <p:cNvPr id="21" name="TextBox 20"/>
          <p:cNvSpPr txBox="1"/>
          <p:nvPr/>
        </p:nvSpPr>
        <p:spPr>
          <a:xfrm>
            <a:off x="500034" y="2214555"/>
            <a:ext cx="5786478" cy="1815882"/>
          </a:xfrm>
          <a:prstGeom prst="rect">
            <a:avLst/>
          </a:prstGeom>
          <a:noFill/>
        </p:spPr>
        <p:txBody>
          <a:bodyPr wrap="square" rtlCol="1">
            <a:spAutoFit/>
          </a:bodyPr>
          <a:lstStyle/>
          <a:p>
            <a:pPr algn="r" rtl="1">
              <a:lnSpc>
                <a:spcPct val="200000"/>
              </a:lnSpc>
            </a:pPr>
            <a:r>
              <a:rPr lang="fa-IR" sz="1400" b="1" dirty="0" smtClean="0">
                <a:cs typeface="B Nazanin" pitchFamily="2" charset="-78"/>
              </a:rPr>
              <a:t>فونداسیون (پی) : </a:t>
            </a:r>
            <a:r>
              <a:rPr lang="fa-IR" sz="1400" dirty="0" smtClean="0">
                <a:cs typeface="B Nazanin" pitchFamily="2" charset="-78"/>
              </a:rPr>
              <a:t>مسائل مربوط به لایه های زیرین زمین ، ضعف در ارتباط با مصالح بکاررفته در پی</a:t>
            </a:r>
          </a:p>
          <a:p>
            <a:pPr algn="r" rtl="1">
              <a:lnSpc>
                <a:spcPct val="200000"/>
              </a:lnSpc>
            </a:pPr>
            <a:r>
              <a:rPr lang="fa-IR" sz="1400" b="1" dirty="0" smtClean="0">
                <a:cs typeface="B Nazanin" pitchFamily="2" charset="-78"/>
              </a:rPr>
              <a:t>المان های باربر بنا : </a:t>
            </a:r>
            <a:r>
              <a:rPr lang="fa-IR" sz="1400" dirty="0" smtClean="0">
                <a:cs typeface="B Nazanin" pitchFamily="2" charset="-78"/>
              </a:rPr>
              <a:t>قوس ها ، گنبدها ، تاف ها ، تویزه ها و...</a:t>
            </a:r>
          </a:p>
          <a:p>
            <a:pPr algn="r" rtl="1">
              <a:lnSpc>
                <a:spcPct val="200000"/>
              </a:lnSpc>
            </a:pPr>
            <a:r>
              <a:rPr lang="fa-IR" sz="1400" b="1" dirty="0" smtClean="0">
                <a:cs typeface="B Nazanin" pitchFamily="2" charset="-78"/>
              </a:rPr>
              <a:t>پوشش ها : </a:t>
            </a:r>
            <a:r>
              <a:rPr lang="fa-IR" sz="1400" dirty="0" smtClean="0">
                <a:cs typeface="B Nazanin" pitchFamily="2" charset="-78"/>
              </a:rPr>
              <a:t>ستون ، دیوار ، جرز ، ملات ، و درز بندی</a:t>
            </a:r>
          </a:p>
          <a:p>
            <a:pPr algn="r" rtl="1">
              <a:lnSpc>
                <a:spcPct val="200000"/>
              </a:lnSpc>
            </a:pPr>
            <a:r>
              <a:rPr lang="fa-IR" sz="1400" b="1" dirty="0" smtClean="0">
                <a:cs typeface="B Nazanin" pitchFamily="2" charset="-78"/>
              </a:rPr>
              <a:t>آنالیز نیروها : </a:t>
            </a:r>
            <a:r>
              <a:rPr lang="fa-IR" sz="1400" dirty="0" smtClean="0">
                <a:cs typeface="B Nazanin" pitchFamily="2" charset="-78"/>
              </a:rPr>
              <a:t>رانش ، کمانش ، فشار، کشش، خمش، پیچش و...</a:t>
            </a:r>
            <a:r>
              <a:rPr lang="fa-IR" sz="1400" dirty="0" smtClean="0">
                <a:cs typeface="B Nazanin" pitchFamily="2" charset="-78"/>
              </a:rPr>
              <a:t> </a:t>
            </a:r>
            <a:endParaRPr lang="fa-IR" sz="1400" dirty="0">
              <a:cs typeface="B Nazanin" pitchFamily="2" charset="-78"/>
            </a:endParaRPr>
          </a:p>
        </p:txBody>
      </p:sp>
      <p:sp>
        <p:nvSpPr>
          <p:cNvPr id="43" name="Right Bracket 42"/>
          <p:cNvSpPr/>
          <p:nvPr/>
        </p:nvSpPr>
        <p:spPr bwMode="auto">
          <a:xfrm>
            <a:off x="5929322" y="2285992"/>
            <a:ext cx="357190" cy="1785950"/>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5" name="TextBox 44"/>
          <p:cNvSpPr txBox="1"/>
          <p:nvPr/>
        </p:nvSpPr>
        <p:spPr>
          <a:xfrm>
            <a:off x="3214678" y="1357298"/>
            <a:ext cx="3071834" cy="338554"/>
          </a:xfrm>
          <a:prstGeom prst="rect">
            <a:avLst/>
          </a:prstGeom>
          <a:noFill/>
        </p:spPr>
        <p:txBody>
          <a:bodyPr wrap="square" rtlCol="1">
            <a:spAutoFit/>
          </a:bodyPr>
          <a:lstStyle/>
          <a:p>
            <a:pPr algn="r" rtl="1"/>
            <a:r>
              <a:rPr lang="fa-IR" sz="1600" dirty="0" smtClean="0">
                <a:cs typeface="B Nazanin" pitchFamily="2" charset="-78"/>
              </a:rPr>
              <a:t>عدم استقرار صحیح بنا در فضای طبیعی(اقلیم)</a:t>
            </a:r>
            <a:endParaRPr lang="fa-IR" sz="1600" dirty="0">
              <a:cs typeface="B Nazanin" pitchFamily="2" charset="-78"/>
            </a:endParaRPr>
          </a:p>
        </p:txBody>
      </p:sp>
      <p:sp>
        <p:nvSpPr>
          <p:cNvPr id="33" name="TextBox 32"/>
          <p:cNvSpPr txBox="1"/>
          <p:nvPr/>
        </p:nvSpPr>
        <p:spPr>
          <a:xfrm rot="16200000">
            <a:off x="5530354" y="3244346"/>
            <a:ext cx="6143644" cy="369332"/>
          </a:xfrm>
          <a:prstGeom prst="rect">
            <a:avLst/>
          </a:prstGeom>
          <a:noFill/>
        </p:spPr>
        <p:txBody>
          <a:bodyPr wrap="square" rtlCol="1">
            <a:spAutoFit/>
          </a:bodyPr>
          <a:lstStyle/>
          <a:p>
            <a:pPr algn="r" rtl="1"/>
            <a:r>
              <a:rPr lang="fa-IR" dirty="0" smtClean="0">
                <a:cs typeface="B Nazanin" pitchFamily="2" charset="-78"/>
              </a:rPr>
              <a:t>(عدم شناخت نسبت به فن و هنر معماری ومجتمع زیستی درمقطع زمانی پیدایش بنا)</a:t>
            </a:r>
            <a:endParaRPr lang="fa-IR" dirty="0">
              <a:cs typeface="B Nazanin" pitchFamily="2" charset="-78"/>
            </a:endParaRPr>
          </a:p>
        </p:txBody>
      </p:sp>
      <p:sp>
        <p:nvSpPr>
          <p:cNvPr id="34" name="TextBox 33"/>
          <p:cNvSpPr txBox="1"/>
          <p:nvPr/>
        </p:nvSpPr>
        <p:spPr>
          <a:xfrm>
            <a:off x="6215074" y="2428868"/>
            <a:ext cx="1571636" cy="1569660"/>
          </a:xfrm>
          <a:prstGeom prst="rect">
            <a:avLst/>
          </a:prstGeom>
          <a:noFill/>
        </p:spPr>
        <p:txBody>
          <a:bodyPr wrap="square" rtlCol="1">
            <a:spAutoFit/>
          </a:bodyPr>
          <a:lstStyle/>
          <a:p>
            <a:pPr algn="r" rtl="1">
              <a:lnSpc>
                <a:spcPct val="150000"/>
              </a:lnSpc>
            </a:pPr>
            <a:r>
              <a:rPr lang="fa-IR" sz="1600" b="1" dirty="0" smtClean="0">
                <a:cs typeface="B Nazanin" pitchFamily="2" charset="-78"/>
              </a:rPr>
              <a:t>- ضعف شناخت دربکارگیری صحیح فنون اجرایی (عناصرسازه ای)</a:t>
            </a:r>
            <a:endParaRPr lang="fa-IR" sz="1600" b="1" dirty="0" smtClean="0">
              <a:cs typeface="B Nazanin" pitchFamily="2" charset="-78"/>
            </a:endParaRPr>
          </a:p>
        </p:txBody>
      </p:sp>
      <p:sp>
        <p:nvSpPr>
          <p:cNvPr id="36" name="TextBox 35"/>
          <p:cNvSpPr txBox="1"/>
          <p:nvPr/>
        </p:nvSpPr>
        <p:spPr>
          <a:xfrm>
            <a:off x="6286512" y="4357694"/>
            <a:ext cx="1428760" cy="1538883"/>
          </a:xfrm>
          <a:prstGeom prst="rect">
            <a:avLst/>
          </a:prstGeom>
          <a:noFill/>
        </p:spPr>
        <p:txBody>
          <a:bodyPr wrap="square" rtlCol="1">
            <a:spAutoFit/>
          </a:bodyPr>
          <a:lstStyle/>
          <a:p>
            <a:pPr algn="r" rtl="1">
              <a:lnSpc>
                <a:spcPct val="150000"/>
              </a:lnSpc>
            </a:pPr>
            <a:r>
              <a:rPr lang="fa-IR" sz="1600" b="1" dirty="0" smtClean="0">
                <a:cs typeface="B Nazanin" pitchFamily="2" charset="-78"/>
              </a:rPr>
              <a:t>- ضعف شناخت دربکارگیری تکنولوژی ساخت عناصر واجزاء</a:t>
            </a:r>
            <a:endParaRPr lang="fa-IR" sz="1600" b="1" dirty="0" smtClean="0">
              <a:cs typeface="B Nazanin" pitchFamily="2" charset="-78"/>
            </a:endParaRPr>
          </a:p>
        </p:txBody>
      </p:sp>
      <p:sp>
        <p:nvSpPr>
          <p:cNvPr id="37" name="TextBox 36"/>
          <p:cNvSpPr txBox="1"/>
          <p:nvPr/>
        </p:nvSpPr>
        <p:spPr>
          <a:xfrm>
            <a:off x="357158" y="214290"/>
            <a:ext cx="3428992" cy="738664"/>
          </a:xfrm>
          <a:prstGeom prst="rect">
            <a:avLst/>
          </a:prstGeom>
          <a:noFill/>
        </p:spPr>
        <p:txBody>
          <a:bodyPr wrap="square" rtlCol="1">
            <a:spAutoFit/>
          </a:bodyPr>
          <a:lstStyle/>
          <a:p>
            <a:pPr algn="r" rtl="1"/>
            <a:r>
              <a:rPr lang="fa-IR" sz="1400" dirty="0" smtClean="0">
                <a:cs typeface="B Nazanin" pitchFamily="2" charset="-78"/>
              </a:rPr>
              <a:t>- نابودی عنصر حیاتی آب مانند قنات ، رودخانه ، دریاچه و...</a:t>
            </a:r>
            <a:endParaRPr lang="fa-IR" sz="1400" dirty="0" smtClean="0">
              <a:cs typeface="B Nazanin" pitchFamily="2" charset="-78"/>
            </a:endParaRPr>
          </a:p>
          <a:p>
            <a:pPr algn="r" rtl="1"/>
            <a:r>
              <a:rPr lang="fa-IR" sz="1400" dirty="0" smtClean="0">
                <a:cs typeface="B Nazanin" pitchFamily="2" charset="-78"/>
              </a:rPr>
              <a:t>- نابودی محیط زیست اطراف مانند جنگل و...</a:t>
            </a:r>
            <a:endParaRPr lang="fa-IR" sz="1400" dirty="0" smtClean="0">
              <a:cs typeface="B Nazanin" pitchFamily="2" charset="-78"/>
            </a:endParaRPr>
          </a:p>
          <a:p>
            <a:pPr algn="r" rtl="1"/>
            <a:r>
              <a:rPr lang="fa-IR" sz="1400" dirty="0" smtClean="0">
                <a:cs typeface="B Nazanin" pitchFamily="2" charset="-78"/>
              </a:rPr>
              <a:t>- عوامل مرکب فوق</a:t>
            </a:r>
            <a:endParaRPr lang="fa-IR" sz="1400" dirty="0">
              <a:cs typeface="B Nazanin" pitchFamily="2" charset="-78"/>
            </a:endParaRPr>
          </a:p>
        </p:txBody>
      </p:sp>
      <p:sp>
        <p:nvSpPr>
          <p:cNvPr id="38" name="Right Bracket 37"/>
          <p:cNvSpPr/>
          <p:nvPr/>
        </p:nvSpPr>
        <p:spPr bwMode="auto">
          <a:xfrm>
            <a:off x="3500430" y="214290"/>
            <a:ext cx="357190" cy="785793"/>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39" name="TextBox 38"/>
          <p:cNvSpPr txBox="1"/>
          <p:nvPr/>
        </p:nvSpPr>
        <p:spPr>
          <a:xfrm>
            <a:off x="0" y="1142984"/>
            <a:ext cx="3214646" cy="1169551"/>
          </a:xfrm>
          <a:prstGeom prst="rect">
            <a:avLst/>
          </a:prstGeom>
          <a:noFill/>
        </p:spPr>
        <p:txBody>
          <a:bodyPr wrap="square" rtlCol="1">
            <a:spAutoFit/>
          </a:bodyPr>
          <a:lstStyle/>
          <a:p>
            <a:pPr algn="r" rtl="1"/>
            <a:r>
              <a:rPr lang="fa-IR" sz="1400" dirty="0" smtClean="0">
                <a:cs typeface="B Nazanin" pitchFamily="2" charset="-78"/>
              </a:rPr>
              <a:t>- عدم شناخت عناصر طبیعی ومعادن موجود درطبیعت محیط وتهیه عناصر سلختمانی بویژه ملت ها ولعاب ها وفرم پذیری المانهای بنا وبکارگیری مصالح ناصحیح</a:t>
            </a:r>
            <a:endParaRPr lang="fa-IR" sz="1400" dirty="0" smtClean="0">
              <a:cs typeface="B Nazanin" pitchFamily="2" charset="-78"/>
            </a:endParaRPr>
          </a:p>
          <a:p>
            <a:pPr algn="r" rtl="1"/>
            <a:r>
              <a:rPr lang="fa-IR" sz="1400" dirty="0" smtClean="0">
                <a:cs typeface="B Nazanin" pitchFamily="2" charset="-78"/>
              </a:rPr>
              <a:t>- بکارگیری عناصر نامناسب با محیط اطراف </a:t>
            </a:r>
            <a:endParaRPr lang="fa-IR" sz="1400" dirty="0" smtClean="0">
              <a:cs typeface="B Nazanin" pitchFamily="2" charset="-78"/>
            </a:endParaRPr>
          </a:p>
          <a:p>
            <a:pPr algn="r" rtl="1"/>
            <a:r>
              <a:rPr lang="fa-IR" sz="1400" dirty="0" smtClean="0">
                <a:cs typeface="B Nazanin" pitchFamily="2" charset="-78"/>
              </a:rPr>
              <a:t>- عوامل مرکب فوق</a:t>
            </a:r>
            <a:endParaRPr lang="fa-IR" sz="1400" dirty="0">
              <a:cs typeface="B Nazanin" pitchFamily="2" charset="-78"/>
            </a:endParaRPr>
          </a:p>
        </p:txBody>
      </p:sp>
      <p:sp>
        <p:nvSpPr>
          <p:cNvPr id="44" name="Right Bracket 43"/>
          <p:cNvSpPr/>
          <p:nvPr/>
        </p:nvSpPr>
        <p:spPr bwMode="auto">
          <a:xfrm>
            <a:off x="2928926" y="1142984"/>
            <a:ext cx="357190" cy="1143008"/>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48" name="TextBox 47"/>
          <p:cNvSpPr txBox="1"/>
          <p:nvPr/>
        </p:nvSpPr>
        <p:spPr>
          <a:xfrm>
            <a:off x="5643570" y="4286256"/>
            <a:ext cx="642942" cy="1815882"/>
          </a:xfrm>
          <a:prstGeom prst="rect">
            <a:avLst/>
          </a:prstGeom>
          <a:noFill/>
        </p:spPr>
        <p:txBody>
          <a:bodyPr wrap="square" rtlCol="1">
            <a:spAutoFit/>
          </a:bodyPr>
          <a:lstStyle/>
          <a:p>
            <a:pPr algn="r" rtl="1"/>
            <a:r>
              <a:rPr lang="fa-IR" sz="1600" b="1" dirty="0" smtClean="0">
                <a:cs typeface="B Nazanin" pitchFamily="2" charset="-78"/>
              </a:rPr>
              <a:t>کاشی </a:t>
            </a:r>
          </a:p>
          <a:p>
            <a:pPr algn="r" rtl="1"/>
            <a:r>
              <a:rPr lang="fa-IR" sz="1600" b="1" dirty="0" smtClean="0">
                <a:cs typeface="B Nazanin" pitchFamily="2" charset="-78"/>
              </a:rPr>
              <a:t>آجر</a:t>
            </a:r>
          </a:p>
          <a:p>
            <a:pPr algn="r" rtl="1"/>
            <a:r>
              <a:rPr lang="fa-IR" sz="1600" b="1" dirty="0" smtClean="0">
                <a:cs typeface="B Nazanin" pitchFamily="2" charset="-78"/>
              </a:rPr>
              <a:t>چوب</a:t>
            </a:r>
          </a:p>
          <a:p>
            <a:pPr algn="r" rtl="1"/>
            <a:r>
              <a:rPr lang="fa-IR" sz="1600" b="1" dirty="0" smtClean="0">
                <a:cs typeface="B Nazanin" pitchFamily="2" charset="-78"/>
              </a:rPr>
              <a:t>ملات </a:t>
            </a:r>
          </a:p>
          <a:p>
            <a:pPr algn="r" rtl="1"/>
            <a:r>
              <a:rPr lang="fa-IR" sz="1600" b="1" dirty="0" smtClean="0">
                <a:cs typeface="B Nazanin" pitchFamily="2" charset="-78"/>
              </a:rPr>
              <a:t>خاک </a:t>
            </a:r>
          </a:p>
          <a:p>
            <a:pPr algn="r" rtl="1"/>
            <a:r>
              <a:rPr lang="fa-IR" sz="1600" b="1" dirty="0" smtClean="0">
                <a:cs typeface="B Nazanin" pitchFamily="2" charset="-78"/>
              </a:rPr>
              <a:t>آب</a:t>
            </a:r>
          </a:p>
          <a:p>
            <a:pPr algn="r" rtl="1"/>
            <a:r>
              <a:rPr lang="fa-IR" sz="1600" b="1" dirty="0" smtClean="0">
                <a:cs typeface="B Nazanin" pitchFamily="2" charset="-78"/>
              </a:rPr>
              <a:t>و....</a:t>
            </a:r>
            <a:endParaRPr lang="fa-IR" sz="1600" b="1" dirty="0" smtClean="0">
              <a:cs typeface="B Nazanin" pitchFamily="2" charset="-78"/>
            </a:endParaRPr>
          </a:p>
        </p:txBody>
      </p:sp>
      <p:sp>
        <p:nvSpPr>
          <p:cNvPr id="59" name="Right Bracket 58"/>
          <p:cNvSpPr/>
          <p:nvPr/>
        </p:nvSpPr>
        <p:spPr bwMode="auto">
          <a:xfrm>
            <a:off x="5929322" y="4214818"/>
            <a:ext cx="357190" cy="1928825"/>
          </a:xfrm>
          <a:prstGeom prst="rightBracket">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charset="0"/>
            </a:endParaRPr>
          </a:p>
        </p:txBody>
      </p:sp>
      <p:sp>
        <p:nvSpPr>
          <p:cNvPr id="63" name="TextBox 62"/>
          <p:cNvSpPr txBox="1"/>
          <p:nvPr/>
        </p:nvSpPr>
        <p:spPr>
          <a:xfrm>
            <a:off x="214282" y="6215082"/>
            <a:ext cx="7500990" cy="338554"/>
          </a:xfrm>
          <a:prstGeom prst="rect">
            <a:avLst/>
          </a:prstGeom>
          <a:noFill/>
        </p:spPr>
        <p:txBody>
          <a:bodyPr wrap="square" rtlCol="1">
            <a:spAutoFit/>
          </a:bodyPr>
          <a:lstStyle/>
          <a:p>
            <a:pPr algn="r" rtl="1"/>
            <a:r>
              <a:rPr lang="fa-IR" sz="1600" b="1" dirty="0" smtClean="0">
                <a:cs typeface="B Nazanin" pitchFamily="2" charset="-78"/>
              </a:rPr>
              <a:t>- ضعف فرهنگی درشناخت مسائل اجتماعی ،سیاسی ،اقتصادی سازندگان بنا مانند شهرسازی سلطانیه و....</a:t>
            </a:r>
            <a:endParaRPr lang="fa-IR" sz="1600" b="1"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1585</TotalTime>
  <Words>900</Words>
  <Application>Microsoft Office PowerPoint</Application>
  <PresentationFormat>On-screen Show (4:3)</PresentationFormat>
  <Paragraphs>159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Slit</vt:lpstr>
      <vt:lpstr>بسم الله الرّحمن الرّحيم</vt:lpstr>
      <vt:lpstr>Slide 2</vt:lpstr>
      <vt:lpstr>Slide 3</vt:lpstr>
      <vt:lpstr>Slide 4</vt:lpstr>
      <vt:lpstr>Slide 5</vt:lpstr>
      <vt:lpstr>Slide 6</vt:lpstr>
      <vt:lpstr>Slide 7</vt:lpstr>
      <vt:lpstr>Slide 8</vt:lpstr>
      <vt:lpstr>Slide 9</vt:lpstr>
      <vt:lpstr>Slide 10</vt:lpstr>
      <vt:lpstr>Slide 11</vt:lpstr>
      <vt:lpstr>      بیایید مهربان معماری ایران باشیم.     پایان</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Dear User!</dc:creator>
  <cp:lastModifiedBy>sahand</cp:lastModifiedBy>
  <cp:revision>69</cp:revision>
  <dcterms:created xsi:type="dcterms:W3CDTF">2006-11-27T01:07:32Z</dcterms:created>
  <dcterms:modified xsi:type="dcterms:W3CDTF">2012-04-27T11:47:34Z</dcterms:modified>
</cp:coreProperties>
</file>