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Sheet1!$A$1:$A$4</c:f>
              <c:strCache>
                <c:ptCount val="4"/>
                <c:pt idx="0">
                  <c:v>مفضل زانو</c:v>
                </c:pt>
                <c:pt idx="1">
                  <c:v>آسيب مچ پا و روي پا</c:v>
                </c:pt>
                <c:pt idx="2">
                  <c:v>شكستگي  شست پا و مچ دست</c:v>
                </c:pt>
                <c:pt idx="3">
                  <c:v>آسيبهاي كشيدگي عضله</c:v>
                </c:pt>
              </c:strCache>
            </c:strRef>
          </c:cat>
          <c:val>
            <c:numRef>
              <c:f>Sheet1!$B$1:$B$4</c:f>
              <c:numCache>
                <c:formatCode>General</c:formatCode>
                <c:ptCount val="4"/>
                <c:pt idx="0">
                  <c:v>12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t"/>
      <c:legendEntry>
        <c:idx val="3"/>
        <c:txPr>
          <a:bodyPr/>
          <a:lstStyle/>
          <a:p>
            <a:pPr>
              <a:defRPr sz="2000" baseline="0">
                <a:latin typeface="Anaconda" pitchFamily="2" charset="0"/>
                <a:cs typeface="B Zar" pitchFamily="2" charset="-78"/>
              </a:defRPr>
            </a:pPr>
            <a:endParaRPr lang="en-US"/>
          </a:p>
        </c:txPr>
      </c:legendEntry>
      <c:layout/>
      <c:overlay val="0"/>
      <c:txPr>
        <a:bodyPr/>
        <a:lstStyle/>
        <a:p>
          <a:pPr>
            <a:defRPr sz="2000" baseline="0">
              <a:cs typeface="B Zar" pitchFamily="2" charset="-78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A93B-7714-4288-8B61-8585498F6DA3}" type="datetimeFigureOut">
              <a:rPr lang="fa-IR" smtClean="0"/>
              <a:pPr/>
              <a:t>04/16/1438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C608-536B-44F8-AECD-7110085A326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A93B-7714-4288-8B61-8585498F6DA3}" type="datetimeFigureOut">
              <a:rPr lang="fa-IR" smtClean="0"/>
              <a:pPr/>
              <a:t>04/16/1438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C608-536B-44F8-AECD-7110085A326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A93B-7714-4288-8B61-8585498F6DA3}" type="datetimeFigureOut">
              <a:rPr lang="fa-IR" smtClean="0"/>
              <a:pPr/>
              <a:t>04/16/1438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C608-536B-44F8-AECD-7110085A326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A93B-7714-4288-8B61-8585498F6DA3}" type="datetimeFigureOut">
              <a:rPr lang="fa-IR" smtClean="0"/>
              <a:pPr/>
              <a:t>04/16/1438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C608-536B-44F8-AECD-7110085A326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A93B-7714-4288-8B61-8585498F6DA3}" type="datetimeFigureOut">
              <a:rPr lang="fa-IR" smtClean="0"/>
              <a:pPr/>
              <a:t>04/16/1438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C608-536B-44F8-AECD-7110085A326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A93B-7714-4288-8B61-8585498F6DA3}" type="datetimeFigureOut">
              <a:rPr lang="fa-IR" smtClean="0"/>
              <a:pPr/>
              <a:t>04/16/1438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C608-536B-44F8-AECD-7110085A326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A93B-7714-4288-8B61-8585498F6DA3}" type="datetimeFigureOut">
              <a:rPr lang="fa-IR" smtClean="0"/>
              <a:pPr/>
              <a:t>04/16/1438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C608-536B-44F8-AECD-7110085A326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A93B-7714-4288-8B61-8585498F6DA3}" type="datetimeFigureOut">
              <a:rPr lang="fa-IR" smtClean="0"/>
              <a:pPr/>
              <a:t>04/16/1438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C608-536B-44F8-AECD-7110085A326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A93B-7714-4288-8B61-8585498F6DA3}" type="datetimeFigureOut">
              <a:rPr lang="fa-IR" smtClean="0"/>
              <a:pPr/>
              <a:t>04/16/1438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C608-536B-44F8-AECD-7110085A326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A93B-7714-4288-8B61-8585498F6DA3}" type="datetimeFigureOut">
              <a:rPr lang="fa-IR" smtClean="0"/>
              <a:pPr/>
              <a:t>04/16/1438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1FC608-536B-44F8-AECD-7110085A326D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A93B-7714-4288-8B61-8585498F6DA3}" type="datetimeFigureOut">
              <a:rPr lang="fa-IR" smtClean="0"/>
              <a:pPr/>
              <a:t>04/16/1438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71FC608-536B-44F8-AECD-7110085A326D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52AA93B-7714-4288-8B61-8585498F6DA3}" type="datetimeFigureOut">
              <a:rPr lang="fa-IR" smtClean="0"/>
              <a:pPr/>
              <a:t>04/16/1438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71FC608-536B-44F8-AECD-7110085A326D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24" y="4643446"/>
            <a:ext cx="7851648" cy="1828800"/>
          </a:xfrm>
        </p:spPr>
        <p:txBody>
          <a:bodyPr>
            <a:normAutofit fontScale="90000"/>
          </a:bodyPr>
          <a:lstStyle/>
          <a:p>
            <a:pPr algn="ctr" rtl="1"/>
            <a:r>
              <a:rPr lang="fa-IR" sz="5300" dirty="0" smtClean="0">
                <a:solidFill>
                  <a:srgbClr val="FF0000"/>
                </a:solidFill>
                <a:cs typeface="B Titr" pitchFamily="2" charset="-78"/>
              </a:rPr>
              <a:t>موضوع :</a:t>
            </a:r>
            <a:br>
              <a:rPr lang="fa-IR" sz="53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31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31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4900" dirty="0" smtClean="0">
                <a:solidFill>
                  <a:srgbClr val="FF0000"/>
                </a:solidFill>
                <a:cs typeface="B Titr" pitchFamily="2" charset="-78"/>
              </a:rPr>
              <a:t> آسيب هاِي رايج در ميان ورزشكاران رشته </a:t>
            </a:r>
            <a:r>
              <a:rPr lang="fa-IR" sz="4900" dirty="0" smtClean="0">
                <a:solidFill>
                  <a:srgbClr val="FF0000"/>
                </a:solidFill>
                <a:cs typeface="B Titr" pitchFamily="2" charset="-78"/>
              </a:rPr>
              <a:t>تكواندو</a:t>
            </a:r>
            <a:r>
              <a:rPr lang="fa-IR" sz="53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5300" dirty="0" smtClean="0">
                <a:solidFill>
                  <a:srgbClr val="FF0000"/>
                </a:solidFill>
                <a:cs typeface="B Titr" pitchFamily="2" charset="-78"/>
              </a:rPr>
            </a:br>
            <a:r>
              <a:rPr lang="fa-IR" sz="5300" dirty="0" smtClean="0">
                <a:solidFill>
                  <a:srgbClr val="FF0000"/>
                </a:solidFill>
                <a:cs typeface="B Titr" pitchFamily="2" charset="-78"/>
              </a:rPr>
              <a:t/>
            </a:r>
            <a:br>
              <a:rPr lang="fa-IR" sz="5300" dirty="0" smtClean="0">
                <a:solidFill>
                  <a:srgbClr val="FF0000"/>
                </a:solidFill>
                <a:cs typeface="B Titr" pitchFamily="2" charset="-78"/>
              </a:rPr>
            </a:br>
            <a:endParaRPr lang="fa-IR" dirty="0" smtClean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57166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fa-IR" sz="5400" b="1" dirty="0" smtClean="0">
                <a:solidFill>
                  <a:srgbClr val="FF0000"/>
                </a:solidFill>
                <a:latin typeface="IranNastaliq" pitchFamily="18" charset="0"/>
                <a:cs typeface="IranNastaliq" pitchFamily="18" charset="0"/>
              </a:rPr>
              <a:t>به نام خدا</a:t>
            </a:r>
            <a:endParaRPr lang="fa-IR" sz="5400" b="1" dirty="0">
              <a:solidFill>
                <a:srgbClr val="FF0000"/>
              </a:solidFill>
              <a:latin typeface="IranNastaliq" pitchFamily="18" charset="0"/>
              <a:cs typeface="IranNastaliq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گزارش تحقيق :</a:t>
            </a:r>
          </a:p>
          <a:p>
            <a:pPr algn="just">
              <a:lnSpc>
                <a:spcPct val="200000"/>
              </a:lnSpc>
              <a:buNone/>
            </a:pPr>
            <a:r>
              <a:rPr lang="fa-IR" dirty="0" smtClean="0">
                <a:cs typeface="B Titr" pitchFamily="2" charset="-78"/>
              </a:rPr>
              <a:t>در اين تحقيق ما از 30 نفر كه همه آنها مقامهاي استاني و گاها“ كشوري نيز در ميان آنان وجود دارد استفاده كرديم و از آسيب هاي جزئي و سطحي چشم پوشي كرديم.</a:t>
            </a:r>
            <a:endParaRPr lang="fa-IR" dirty="0">
              <a:cs typeface="B Titr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500042"/>
            <a:ext cx="8229600" cy="4525963"/>
          </a:xfrm>
        </p:spPr>
        <p:txBody>
          <a:bodyPr/>
          <a:lstStyle/>
          <a:p>
            <a:pPr algn="just">
              <a:lnSpc>
                <a:spcPct val="200000"/>
              </a:lnSpc>
            </a:pPr>
            <a:r>
              <a:rPr lang="fa-IR" sz="2800" b="1" dirty="0" smtClean="0">
                <a:solidFill>
                  <a:srgbClr val="FF0000"/>
                </a:solidFill>
                <a:cs typeface="B Titr" pitchFamily="2" charset="-78"/>
              </a:rPr>
              <a:t>آسيبهاي مشاهده شده در تحقيق بصرت زير بود:</a:t>
            </a:r>
          </a:p>
          <a:p>
            <a:pPr algn="just">
              <a:lnSpc>
                <a:spcPct val="200000"/>
              </a:lnSpc>
              <a:buNone/>
            </a:pPr>
            <a:r>
              <a:rPr lang="fa-IR" sz="2800" b="1" dirty="0" smtClean="0">
                <a:solidFill>
                  <a:srgbClr val="FF0000"/>
                </a:solidFill>
                <a:cs typeface="B Titr" pitchFamily="2" charset="-78"/>
              </a:rPr>
              <a:t>1-مفصل زانو كه بزگترين مفصل بدن است </a:t>
            </a:r>
          </a:p>
          <a:p>
            <a:pPr algn="just">
              <a:lnSpc>
                <a:spcPct val="200000"/>
              </a:lnSpc>
              <a:buNone/>
            </a:pPr>
            <a:r>
              <a:rPr lang="fa-IR" sz="2800" b="1" dirty="0" smtClean="0">
                <a:solidFill>
                  <a:srgbClr val="FF0000"/>
                </a:solidFill>
                <a:cs typeface="B Titr" pitchFamily="2" charset="-78"/>
              </a:rPr>
              <a:t>2-مفصل مچ پا(شست پا –تاندون روي پا)</a:t>
            </a:r>
          </a:p>
          <a:p>
            <a:pPr algn="just">
              <a:lnSpc>
                <a:spcPct val="200000"/>
              </a:lnSpc>
              <a:buNone/>
            </a:pPr>
            <a:r>
              <a:rPr lang="fa-IR" sz="2800" b="1" dirty="0" smtClean="0">
                <a:solidFill>
                  <a:srgbClr val="FF0000"/>
                </a:solidFill>
                <a:cs typeface="B Titr" pitchFamily="2" charset="-78"/>
              </a:rPr>
              <a:t>3-شكستگي و درآمدگي </a:t>
            </a:r>
          </a:p>
          <a:p>
            <a:pPr algn="just">
              <a:lnSpc>
                <a:spcPct val="200000"/>
              </a:lnSpc>
              <a:buNone/>
            </a:pPr>
            <a:endParaRPr lang="fa-IR" b="1" dirty="0">
              <a:solidFill>
                <a:srgbClr val="FF0000"/>
              </a:solidFill>
              <a:cs typeface="B Nazanin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200000"/>
              </a:lnSpc>
              <a:buNone/>
            </a:pPr>
            <a:r>
              <a:rPr lang="fa-IR" dirty="0" smtClean="0">
                <a:cs typeface="B Titr" pitchFamily="2" charset="-78"/>
              </a:rPr>
              <a:t>در اين تحقيق از 30 نفر 23نفر آسيب ديده بودند . </a:t>
            </a:r>
          </a:p>
          <a:p>
            <a:pPr algn="just">
              <a:lnSpc>
                <a:spcPct val="200000"/>
              </a:lnSpc>
              <a:buNone/>
            </a:pPr>
            <a:r>
              <a:rPr lang="fa-IR" dirty="0" smtClean="0">
                <a:cs typeface="B Titr" pitchFamily="2" charset="-78"/>
              </a:rPr>
              <a:t>12نفر دچار آسيب زانو بودن كه بيشتر بر اثر قفل مفصل شديد ، بيش از حد باز شدن و ضربه به داخل زانو وچرخش خارجي بود.</a:t>
            </a:r>
          </a:p>
          <a:p>
            <a:pPr algn="just">
              <a:lnSpc>
                <a:spcPct val="200000"/>
              </a:lnSpc>
              <a:buNone/>
            </a:pPr>
            <a:r>
              <a:rPr lang="fa-IR" dirty="0" smtClean="0">
                <a:cs typeface="B Titr" pitchFamily="2" charset="-78"/>
              </a:rPr>
              <a:t>4مورد مربوط به آسيب درآمدگي شست پا ،پارگي تاندون روي پا،درآمدگي استخوانهاي ريز مچ پا.</a:t>
            </a:r>
          </a:p>
          <a:p>
            <a:pPr>
              <a:buNone/>
            </a:pPr>
            <a:r>
              <a:rPr lang="fa-IR" dirty="0" smtClean="0"/>
              <a:t> </a:t>
            </a:r>
            <a:endParaRPr lang="fa-I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5643602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  <a:buNone/>
            </a:pPr>
            <a:r>
              <a:rPr lang="fa-IR" sz="2400" dirty="0" smtClean="0">
                <a:cs typeface="B Titr" pitchFamily="2" charset="-78"/>
              </a:rPr>
              <a:t>چهار مورد ديگر مربوط به شكستگي است كه در شست پا و شكستگي دست و مچ دست بر اثر دفاع نامناسب است.</a:t>
            </a:r>
          </a:p>
          <a:p>
            <a:pPr>
              <a:lnSpc>
                <a:spcPct val="200000"/>
              </a:lnSpc>
              <a:buNone/>
            </a:pPr>
            <a:r>
              <a:rPr lang="fa-IR" sz="2400" dirty="0" smtClean="0">
                <a:cs typeface="B Titr" pitchFamily="2" charset="-78"/>
              </a:rPr>
              <a:t>يك  مورد آسيب كشيدگي  تاندون آشيل وعضله دوقلو بر اثر ضربه پاكات نريوچاگي بود كه به علت گرم نكردن و بند شدن پا به حريف و افتادن در زاويه مخالف، بوجود آمده بود.</a:t>
            </a:r>
          </a:p>
          <a:p>
            <a:pPr>
              <a:lnSpc>
                <a:spcPct val="200000"/>
              </a:lnSpc>
              <a:buNone/>
            </a:pPr>
            <a:r>
              <a:rPr lang="fa-IR" sz="2400" dirty="0" smtClean="0">
                <a:cs typeface="B Titr" pitchFamily="2" charset="-78"/>
              </a:rPr>
              <a:t>دو مورد مربوط به كشيدگي عضله بود كه 1چهارسر ران و 2 امسترينگ ، هردو آن بر اثر گرم نكردن و اصابت ضربه ايجاد شوده بود.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None/>
            </a:pPr>
            <a:r>
              <a:rPr lang="fa-IR" sz="3600" b="1" dirty="0" smtClean="0">
                <a:solidFill>
                  <a:srgbClr val="FF0000"/>
                </a:solidFill>
                <a:cs typeface="B Titr" pitchFamily="2" charset="-78"/>
              </a:rPr>
              <a:t>11مورد از آسيبهاي بوجود آمده درزمان مسابقه  كه در بين صبح تا ظهر و با ندرت در بعد از ظهر اتفاق افتاده و اكثرا“شست پا ، زانو بوده است </a:t>
            </a:r>
          </a:p>
          <a:p>
            <a:pPr>
              <a:lnSpc>
                <a:spcPct val="200000"/>
              </a:lnSpc>
              <a:buNone/>
            </a:pPr>
            <a:r>
              <a:rPr lang="fa-IR" sz="3600" b="1" dirty="0" smtClean="0">
                <a:solidFill>
                  <a:srgbClr val="FF0000"/>
                </a:solidFill>
                <a:cs typeface="B Titr" pitchFamily="2" charset="-78"/>
              </a:rPr>
              <a:t>12 آسيب ديگر در زمان تمرين و آن هم در بعد از ظهر در بين ساعت 5 الي 9 اتفاق افتاده است.</a:t>
            </a:r>
            <a:endParaRPr lang="fa-IR" sz="3600" b="1" dirty="0">
              <a:solidFill>
                <a:srgbClr val="FF00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200000"/>
              </a:lnSpc>
            </a:pPr>
            <a:r>
              <a:rPr lang="fa-IR" sz="2400" dirty="0" smtClean="0">
                <a:cs typeface="B Titr" pitchFamily="2" charset="-78"/>
              </a:rPr>
              <a:t>به غير از دو مورد از آسيبها  كه در اثر برخورد ضربه پاكات نريوچاگي و تي چاگي بوده مابقي آسيبها يا در اثر برخورد آپدولياچاگي بوده يا در زدن ضربه آپدوليا بوده است.</a:t>
            </a:r>
          </a:p>
          <a:p>
            <a:pPr algn="just">
              <a:lnSpc>
                <a:spcPct val="200000"/>
              </a:lnSpc>
            </a:pPr>
            <a:r>
              <a:rPr lang="fa-IR" sz="2400" dirty="0" smtClean="0">
                <a:cs typeface="B Titr" pitchFamily="2" charset="-78"/>
              </a:rPr>
              <a:t>ضربه آپدوليا با چرخش 90 درجه كمر و پاي تكيهگاه( پاي زير) محل اثابت ضربه به پهلوي حريف، و زدن ضربه با قسمت روي پا ايجاد ميشود.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1000132"/>
          </a:xfrm>
        </p:spPr>
        <p:txBody>
          <a:bodyPr/>
          <a:lstStyle/>
          <a:p>
            <a:pPr>
              <a:buNone/>
            </a:pPr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نمودار دايره اي :</a:t>
            </a:r>
            <a:endParaRPr lang="fa-IR" dirty="0">
              <a:solidFill>
                <a:srgbClr val="FF0000"/>
              </a:solidFill>
              <a:cs typeface="B Titr" pitchFamily="2" charset="-78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785786" y="1376362"/>
          <a:ext cx="7072361" cy="4910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4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4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4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4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fa-IR" dirty="0" smtClean="0">
              <a:solidFill>
                <a:srgbClr val="FF0000"/>
              </a:solidFill>
              <a:cs typeface="B Titr" pitchFamily="2" charset="-78"/>
            </a:endParaRPr>
          </a:p>
          <a:p>
            <a:pPr algn="ctr">
              <a:buNone/>
            </a:pPr>
            <a:endParaRPr lang="fa-IR" dirty="0" smtClean="0">
              <a:solidFill>
                <a:srgbClr val="FF0000"/>
              </a:solidFill>
              <a:cs typeface="B Titr" pitchFamily="2" charset="-78"/>
            </a:endParaRPr>
          </a:p>
          <a:p>
            <a:pPr algn="ctr">
              <a:buNone/>
            </a:pPr>
            <a:r>
              <a:rPr lang="fa-IR" sz="5400" dirty="0" smtClean="0">
                <a:solidFill>
                  <a:srgbClr val="FF0000"/>
                </a:solidFill>
                <a:cs typeface="B Titr" pitchFamily="2" charset="-78"/>
              </a:rPr>
              <a:t>پيروز،  سربلند،  ورزشكار باشيد.</a:t>
            </a:r>
            <a:endParaRPr lang="fa-IR" sz="5400" dirty="0">
              <a:solidFill>
                <a:srgbClr val="FF00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  <a:p>
            <a:endParaRPr lang="fa-IR" dirty="0"/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571480"/>
            <a:ext cx="8429684" cy="5929354"/>
          </a:xfrm>
        </p:spPr>
        <p:txBody>
          <a:bodyPr>
            <a:normAutofit/>
          </a:bodyPr>
          <a:lstStyle/>
          <a:p>
            <a:pPr lvl="1" algn="just">
              <a:lnSpc>
                <a:spcPct val="150000"/>
              </a:lnSpc>
            </a:pPr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مقدمه </a:t>
            </a:r>
          </a:p>
          <a:p>
            <a:pPr algn="just">
              <a:lnSpc>
                <a:spcPct val="150000"/>
              </a:lnSpc>
            </a:pPr>
            <a:r>
              <a:rPr lang="fa-IR" b="1" dirty="0" smtClean="0">
                <a:cs typeface="B Nazanin" pitchFamily="2" charset="-78"/>
              </a:rPr>
              <a:t>درعصرحاضر وهمزمان با پيشرفت علمي فرهنگي ورزشي در جوامع ورزشكاران رشته هاي مختلف نيز تخصصي تر و اصولي تر نسبت به گذشته تمرين مي كنند در رشته هاي مختلف ورزشي بنا به اهداف آن رشته و يا سبك آن گاهاً آسيبهاي بوجود مي آيد كه اين آسيبها در بعضي مواقع در تمام ورزشكاران عموميت دارد و بعضي از مواقع اختصاصاً منحصر به رشته ورزشي خاصي يا اكثر اوقات در رشته ورزشي خاصي اتفاق مي افتد مثلاً شكستن گوش در كشتي گيران و يا شكستن بيني در رزمي كاران مخصوصاً افرادي كه به ورزش بوكس مي پردازند.  </a:t>
            </a:r>
          </a:p>
          <a:p>
            <a:pPr algn="just">
              <a:lnSpc>
                <a:spcPct val="150000"/>
              </a:lnSpc>
              <a:buNone/>
            </a:pPr>
            <a:endParaRPr lang="fa-IR" dirty="0">
              <a:cs typeface="B Nazanin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357166"/>
            <a:ext cx="8229600" cy="438912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200000"/>
              </a:lnSpc>
            </a:pPr>
            <a:r>
              <a:rPr lang="fa-IR" sz="3600" b="1" dirty="0" smtClean="0">
                <a:solidFill>
                  <a:srgbClr val="FF0000"/>
                </a:solidFill>
                <a:cs typeface="B Titr" pitchFamily="2" charset="-78"/>
              </a:rPr>
              <a:t>هدف ازتحقيق اين است كه شايع ترين آسيبي كه در ميان ورزشكاران تكواندو كه هركدام از آنان حداقل 1 يا 2 مقام استاني دارند ، چيست و راههاي پيشگيري آن را مورد برسي قرار دهيم </a:t>
            </a:r>
            <a:r>
              <a:rPr lang="fa-IR" b="1" dirty="0" smtClean="0">
                <a:solidFill>
                  <a:srgbClr val="FF0000"/>
                </a:solidFill>
                <a:cs typeface="B Titr" pitchFamily="2" charset="-78"/>
              </a:rPr>
              <a:t>.    </a:t>
            </a:r>
            <a:endParaRPr lang="fa-IR" b="1" dirty="0">
              <a:solidFill>
                <a:srgbClr val="FF0000"/>
              </a:solidFill>
              <a:cs typeface="B Titr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14422"/>
            <a:ext cx="8229600" cy="4389120"/>
          </a:xfrm>
        </p:spPr>
        <p:txBody>
          <a:bodyPr/>
          <a:lstStyle/>
          <a:p>
            <a:pPr algn="just">
              <a:lnSpc>
                <a:spcPct val="250000"/>
              </a:lnSpc>
            </a:pPr>
            <a:r>
              <a:rPr lang="fa-IR" dirty="0" smtClean="0">
                <a:cs typeface="B Titr" pitchFamily="2" charset="-78"/>
              </a:rPr>
              <a:t>دومين هدف اين است كه اساسا“ آسيب شايع در چه زماني و در چه تكنيكي(درچه ضربه اي)  و درچه حالتي از تمرين يا مسابقه بوجود مي آيد ‌‌‌‌(در حمته يا ضد حمله) </a:t>
            </a:r>
            <a:endParaRPr lang="fa-IR" dirty="0">
              <a:cs typeface="B Titr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714488"/>
            <a:ext cx="8229600" cy="4389120"/>
          </a:xfrm>
        </p:spPr>
        <p:txBody>
          <a:bodyPr/>
          <a:lstStyle/>
          <a:p>
            <a:pPr algn="just">
              <a:lnSpc>
                <a:spcPct val="250000"/>
              </a:lnSpc>
            </a:pPr>
            <a:r>
              <a:rPr lang="fa-IR" dirty="0" smtClean="0">
                <a:cs typeface="B Titr" pitchFamily="2" charset="-78"/>
              </a:rPr>
              <a:t>هدف ديگر اين تحقيق اين است كه آيا كمكهاي اوليه ارائه شده، و در صورت ارائه كمكهاي اوليه در زمان بروز آسيب، تاثيري در روند بهبود و جلوگيري از پيشروي آسيب داشته است ؟</a:t>
            </a:r>
            <a:endParaRPr lang="fa-IR" dirty="0">
              <a:cs typeface="B Titr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200000"/>
              </a:lnSpc>
            </a:pPr>
            <a:r>
              <a:rPr lang="fa-IR" dirty="0" smtClean="0">
                <a:cs typeface="B Titr" pitchFamily="2" charset="-78"/>
              </a:rPr>
              <a:t>براي گردآوري اطلاعات اين تحقيق از پرسسش نامه هايي استفاده كرديم كه اين پرسش نامه ها را با كمك استاد واحد  كمكهاي اوليه ، سركارخانم كاظميان طرح گرديد كه سوالات پرسشنامه ها به صورت زير است :</a:t>
            </a:r>
            <a:endParaRPr lang="fa-IR" dirty="0">
              <a:cs typeface="B Titr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214998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None/>
            </a:pPr>
            <a:r>
              <a:rPr lang="fa-IR" sz="2000" dirty="0" smtClean="0">
                <a:cs typeface="B Titr" pitchFamily="2" charset="-78"/>
              </a:rPr>
              <a:t>1-عضوكه آسيب ديده ؟</a:t>
            </a:r>
          </a:p>
          <a:p>
            <a:pPr>
              <a:lnSpc>
                <a:spcPct val="200000"/>
              </a:lnSpc>
              <a:buNone/>
            </a:pPr>
            <a:r>
              <a:rPr lang="fa-IR" sz="2000" dirty="0" smtClean="0">
                <a:cs typeface="B Titr" pitchFamily="2" charset="-78"/>
              </a:rPr>
              <a:t>2-زمان بروز آسيب ؟</a:t>
            </a:r>
          </a:p>
          <a:p>
            <a:pPr>
              <a:lnSpc>
                <a:spcPct val="200000"/>
              </a:lnSpc>
              <a:buNone/>
            </a:pPr>
            <a:r>
              <a:rPr lang="fa-IR" sz="2000" dirty="0" smtClean="0">
                <a:cs typeface="B Titr" pitchFamily="2" charset="-78"/>
              </a:rPr>
              <a:t>3-آسيب در تمرين بوده يا در مسابقه؟</a:t>
            </a:r>
          </a:p>
          <a:p>
            <a:pPr>
              <a:lnSpc>
                <a:spcPct val="200000"/>
              </a:lnSpc>
              <a:buNone/>
            </a:pPr>
            <a:r>
              <a:rPr lang="fa-IR" sz="2000" dirty="0" smtClean="0">
                <a:cs typeface="B Titr" pitchFamily="2" charset="-78"/>
              </a:rPr>
              <a:t>4-اگر در زمان مسابقه بوده در حمله بوده يا ضدحمله؟</a:t>
            </a:r>
          </a:p>
          <a:p>
            <a:pPr>
              <a:lnSpc>
                <a:spcPct val="200000"/>
              </a:lnSpc>
              <a:buNone/>
            </a:pPr>
            <a:r>
              <a:rPr lang="fa-IR" sz="2000" dirty="0" smtClean="0">
                <a:cs typeface="B Titr" pitchFamily="2" charset="-78"/>
              </a:rPr>
              <a:t>5-آيا از وسايل حفاظتي استفاده كرده بوديد؟چه مقدار تاثير داشته است؟</a:t>
            </a:r>
          </a:p>
          <a:p>
            <a:pPr>
              <a:lnSpc>
                <a:spcPct val="200000"/>
              </a:lnSpc>
              <a:buNone/>
            </a:pPr>
            <a:r>
              <a:rPr lang="fa-IR" sz="2000" dirty="0" smtClean="0">
                <a:cs typeface="B Titr" pitchFamily="2" charset="-78"/>
              </a:rPr>
              <a:t>6-آيا قبل از مسدوميت گرم كرده بوديد؟</a:t>
            </a:r>
          </a:p>
          <a:p>
            <a:pPr>
              <a:lnSpc>
                <a:spcPct val="200000"/>
              </a:lnSpc>
              <a:buNone/>
            </a:pPr>
            <a:endParaRPr lang="fa-IR" sz="1100" dirty="0" smtClean="0">
              <a:cs typeface="B Titr" pitchFamily="2" charset="-78"/>
            </a:endParaRPr>
          </a:p>
          <a:p>
            <a:pPr>
              <a:lnSpc>
                <a:spcPct val="200000"/>
              </a:lnSpc>
              <a:buNone/>
            </a:pPr>
            <a:endParaRPr lang="fa-IR" sz="1100" dirty="0" smtClean="0">
              <a:cs typeface="B Titr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5572164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  <a:buNone/>
            </a:pPr>
            <a:r>
              <a:rPr lang="fa-IR" sz="2000" dirty="0" smtClean="0">
                <a:cs typeface="B Titr" pitchFamily="2" charset="-78"/>
              </a:rPr>
              <a:t>7-آيا كمكهاي اوليه ارائه شده بود؟</a:t>
            </a:r>
          </a:p>
          <a:p>
            <a:pPr>
              <a:lnSpc>
                <a:spcPct val="200000"/>
              </a:lnSpc>
              <a:buNone/>
            </a:pPr>
            <a:r>
              <a:rPr lang="fa-IR" sz="2000" dirty="0" smtClean="0">
                <a:cs typeface="B Titr" pitchFamily="2" charset="-78"/>
              </a:rPr>
              <a:t>8-كمككهاي اوليه از چه نوع بود(كمپرس آب سرد ..ماساژ..بانداژ ..بي حسي؟</a:t>
            </a:r>
          </a:p>
          <a:p>
            <a:pPr>
              <a:lnSpc>
                <a:spcPct val="200000"/>
              </a:lnSpc>
              <a:buNone/>
            </a:pPr>
            <a:r>
              <a:rPr lang="fa-IR" sz="2000" dirty="0" smtClean="0">
                <a:cs typeface="B Titr" pitchFamily="2" charset="-78"/>
              </a:rPr>
              <a:t>9-آيا كمكهاي اوليه تاثيري در روند بهبود داشت است؟</a:t>
            </a:r>
          </a:p>
          <a:p>
            <a:pPr>
              <a:lnSpc>
                <a:spcPct val="200000"/>
              </a:lnSpc>
              <a:buNone/>
            </a:pPr>
            <a:r>
              <a:rPr lang="fa-IR" sz="2000" dirty="0" smtClean="0">
                <a:cs typeface="B Titr" pitchFamily="2" charset="-78"/>
              </a:rPr>
              <a:t>10-مدت زمان بهبودي عضو آسيب ديده چقدر بوده؟</a:t>
            </a:r>
          </a:p>
          <a:p>
            <a:pPr>
              <a:lnSpc>
                <a:spcPct val="180000"/>
              </a:lnSpc>
              <a:buNone/>
            </a:pPr>
            <a:r>
              <a:rPr lang="fa-IR" sz="2000" dirty="0" smtClean="0">
                <a:cs typeface="B Titr" pitchFamily="2" charset="-78"/>
              </a:rPr>
              <a:t>11-آيا در طول </a:t>
            </a:r>
            <a:r>
              <a:rPr lang="fa-IR" sz="2000" smtClean="0">
                <a:cs typeface="B Titr" pitchFamily="2" charset="-78"/>
              </a:rPr>
              <a:t>آسيب ديدگي </a:t>
            </a:r>
            <a:r>
              <a:rPr lang="fa-IR" sz="2000" dirty="0" smtClean="0">
                <a:cs typeface="B Titr" pitchFamily="2" charset="-78"/>
              </a:rPr>
              <a:t>به پزشك مراجعه كرديد؟</a:t>
            </a:r>
          </a:p>
          <a:p>
            <a:pPr>
              <a:lnSpc>
                <a:spcPct val="180000"/>
              </a:lnSpc>
              <a:buNone/>
            </a:pPr>
            <a:r>
              <a:rPr lang="fa-IR" sz="2000" dirty="0" smtClean="0">
                <a:cs typeface="B Titr" pitchFamily="2" charset="-78"/>
              </a:rPr>
              <a:t>12-آيا دستورات پزشك را در دوره درمان رعايت كرديد؟چه مقدار تاثير داشت؟</a:t>
            </a:r>
          </a:p>
          <a:p>
            <a:pPr>
              <a:lnSpc>
                <a:spcPct val="180000"/>
              </a:lnSpc>
              <a:buNone/>
            </a:pPr>
            <a:r>
              <a:rPr lang="fa-IR" sz="2000" dirty="0" smtClean="0">
                <a:cs typeface="B Titr" pitchFamily="2" charset="-78"/>
              </a:rPr>
              <a:t>13-تكنيك و ضربهاي را كه در آن دچار آسيب شديد را ذكر كنيد؟</a:t>
            </a:r>
          </a:p>
          <a:p>
            <a:endParaRPr lang="fa-IR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6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6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6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6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6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6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6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6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60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6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</TotalTime>
  <Words>708</Words>
  <Application>Microsoft Office PowerPoint</Application>
  <PresentationFormat>On-screen Show (4:3)</PresentationFormat>
  <Paragraphs>60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B Nazanin</vt:lpstr>
      <vt:lpstr>B Titr</vt:lpstr>
      <vt:lpstr>Calibri</vt:lpstr>
      <vt:lpstr>Constantia</vt:lpstr>
      <vt:lpstr>IranNastaliq</vt:lpstr>
      <vt:lpstr>Majalla UI</vt:lpstr>
      <vt:lpstr>Traditional Arabic</vt:lpstr>
      <vt:lpstr>Wingdings 2</vt:lpstr>
      <vt:lpstr>Flow</vt:lpstr>
      <vt:lpstr>موضوع :   آسيب هاِي رايج در ميان ورزشكاران رشته تكواندو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Hamkelasi-05812235854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Hamkelasi-05812235854</dc:creator>
  <cp:lastModifiedBy>MRT www.Win2Farsi.com</cp:lastModifiedBy>
  <cp:revision>24</cp:revision>
  <dcterms:created xsi:type="dcterms:W3CDTF">2009-12-28T03:41:13Z</dcterms:created>
  <dcterms:modified xsi:type="dcterms:W3CDTF">2017-01-13T21:36:41Z</dcterms:modified>
</cp:coreProperties>
</file>